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ags/tag24.xml" ContentType="application/vnd.openxmlformats-officedocument.presentationml.tags+xml"/>
  <Override PartName="/ppt/notesSlides/notesSlide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5.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tags/tag98.xml" ContentType="application/vnd.openxmlformats-officedocument.presentationml.tags+xml"/>
  <Override PartName="/ppt/tags/tag99.xml" ContentType="application/vnd.openxmlformats-officedocument.presentationml.tags+xml"/>
  <Override PartName="/ppt/notesSlides/notesSlide6.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7.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tags/tag102.xml" ContentType="application/vnd.openxmlformats-officedocument.presentationml.tags+xml"/>
  <Override PartName="/ppt/tags/tag103.xml" ContentType="application/vnd.openxmlformats-officedocument.presentationml.tags+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tags/tag104.xml" ContentType="application/vnd.openxmlformats-officedocument.presentationml.tags+xml"/>
  <Override PartName="/ppt/tags/tag105.xml" ContentType="application/vnd.openxmlformats-officedocument.presentationml.tags+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tags/tag106.xml" ContentType="application/vnd.openxmlformats-officedocument.presentationml.tags+xml"/>
  <Override PartName="/ppt/tags/tag107.xml" ContentType="application/vnd.openxmlformats-officedocument.presentationml.tags+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tags/tag108.xml" ContentType="application/vnd.openxmlformats-officedocument.presentationml.tags+xml"/>
  <Override PartName="/ppt/tags/tag109.xml" ContentType="application/vnd.openxmlformats-officedocument.presentationml.tags+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tags/tag110.xml" ContentType="application/vnd.openxmlformats-officedocument.presentationml.tags+xml"/>
  <Override PartName="/ppt/tags/tag111.xml" ContentType="application/vnd.openxmlformats-officedocument.presentationml.tags+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9.xml" ContentType="application/vnd.openxmlformats-officedocument.presentationml.notesSlide+xml"/>
  <Override PartName="/ppt/tags/tag126.xml" ContentType="application/vnd.openxmlformats-officedocument.presentationml.tags+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tags/tag127.xml" ContentType="application/vnd.openxmlformats-officedocument.presentationml.tags+xml"/>
  <Override PartName="/ppt/tags/tag128.xml" ContentType="application/vnd.openxmlformats-officedocument.presentationml.tags+xml"/>
  <Override PartName="/ppt/notesSlides/notesSlide10.xml" ContentType="application/vnd.openxmlformats-officedocument.presentationml.notesSlide+xml"/>
  <Override PartName="/ppt/charts/chartEx1.xml" ContentType="application/vnd.ms-office.chartex+xml"/>
  <Override PartName="/ppt/charts/style15.xml" ContentType="application/vnd.ms-office.chartstyle+xml"/>
  <Override PartName="/ppt/charts/colors15.xml" ContentType="application/vnd.ms-office.chartcolorstyle+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tags/tag129.xml" ContentType="application/vnd.openxmlformats-officedocument.presentationml.tags+xml"/>
  <Override PartName="/ppt/notesSlides/notesSlide11.xml" ContentType="application/vnd.openxmlformats-officedocument.presentationml.notesSlide+xml"/>
  <Override PartName="/ppt/charts/chart19.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0.xml" ContentType="application/vnd.openxmlformats-officedocument.drawingml.chart+xml"/>
  <Override PartName="/ppt/charts/style19.xml" ContentType="application/vnd.ms-office.chartstyle+xml"/>
  <Override PartName="/ppt/charts/colors19.xml" ContentType="application/vnd.ms-office.chartcolorstyle+xml"/>
  <Override PartName="/ppt/tags/tag130.xml" ContentType="application/vnd.openxmlformats-officedocument.presentationml.tags+xml"/>
  <Override PartName="/ppt/charts/chart21.xml" ContentType="application/vnd.openxmlformats-officedocument.drawingml.chart+xml"/>
  <Override PartName="/ppt/charts/style20.xml" ContentType="application/vnd.ms-office.chartstyle+xml"/>
  <Override PartName="/ppt/charts/colors20.xml" ContentType="application/vnd.ms-office.chartcolorstyle+xml"/>
  <Override PartName="/ppt/tags/tag131.xml" ContentType="application/vnd.openxmlformats-officedocument.presentationml.tags+xml"/>
  <Override PartName="/ppt/charts/chartEx2.xml" ContentType="application/vnd.ms-office.chartex+xml"/>
  <Override PartName="/ppt/charts/style21.xml" ContentType="application/vnd.ms-office.chartstyle+xml"/>
  <Override PartName="/ppt/charts/colors21.xml" ContentType="application/vnd.ms-office.chartcolorstyle+xml"/>
  <Override PartName="/ppt/tags/tag132.xml" ContentType="application/vnd.openxmlformats-officedocument.presentationml.tags+xml"/>
  <Override PartName="/ppt/tags/tag133.xml" ContentType="application/vnd.openxmlformats-officedocument.presentationml.tag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ags/tag134.xml" ContentType="application/vnd.openxmlformats-officedocument.presentationml.tags+xml"/>
  <Override PartName="/ppt/tags/tag135.xml" ContentType="application/vnd.openxmlformats-officedocument.presentationml.tags+xml"/>
  <Override PartName="/ppt/notesSlides/notesSlide12.xml" ContentType="application/vnd.openxmlformats-officedocument.presentationml.notesSlide+xml"/>
  <Override PartName="/ppt/charts/chartEx3.xml" ContentType="application/vnd.ms-office.chartex+xml"/>
  <Override PartName="/ppt/charts/style23.xml" ContentType="application/vnd.ms-office.chartstyle+xml"/>
  <Override PartName="/ppt/charts/colors23.xml" ContentType="application/vnd.ms-office.chartcolorstyle+xml"/>
  <Override PartName="/ppt/tags/tag136.xml" ContentType="application/vnd.openxmlformats-officedocument.presentationml.tags+xml"/>
  <Override PartName="/ppt/tags/tag137.xml" ContentType="application/vnd.openxmlformats-officedocument.presentationml.tags+xml"/>
  <Override PartName="/ppt/charts/chart23.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1.xml" ContentType="application/vnd.openxmlformats-officedocument.drawingml.chartshapes+xml"/>
  <Override PartName="/ppt/charts/chart24.xml" ContentType="application/vnd.openxmlformats-officedocument.drawingml.chart+xml"/>
  <Override PartName="/ppt/charts/style25.xml" ContentType="application/vnd.ms-office.chartstyle+xml"/>
  <Override PartName="/ppt/charts/colors25.xml" ContentType="application/vnd.ms-office.chartcolorstyle+xml"/>
  <Override PartName="/ppt/tags/tag138.xml" ContentType="application/vnd.openxmlformats-officedocument.presentationml.tags+xml"/>
  <Override PartName="/ppt/tags/tag139.xml" ContentType="application/vnd.openxmlformats-officedocument.presentationml.tags+xml"/>
  <Override PartName="/ppt/notesSlides/notesSlide13.xml" ContentType="application/vnd.openxmlformats-officedocument.presentationml.notesSlide+xml"/>
  <Override PartName="/ppt/charts/chart25.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6.xml" ContentType="application/vnd.openxmlformats-officedocument.drawingml.chart+xml"/>
  <Override PartName="/ppt/charts/style27.xml" ContentType="application/vnd.ms-office.chartstyle+xml"/>
  <Override PartName="/ppt/charts/colors27.xml" ContentType="application/vnd.ms-office.chartcolorstyl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charts/chart27.xml" ContentType="application/vnd.openxmlformats-officedocument.drawingml.chart+xml"/>
  <Override PartName="/ppt/charts/chart28.xml" ContentType="application/vnd.openxmlformats-officedocument.drawingml.chart+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charts/chart29.xml" ContentType="application/vnd.openxmlformats-officedocument.drawingml.chart+xml"/>
  <Override PartName="/ppt/charts/chart30.xml" ContentType="application/vnd.openxmlformats-officedocument.drawingml.chart+xml"/>
  <Override PartName="/ppt/tags/tag275.xml" ContentType="application/vnd.openxmlformats-officedocument.presentationml.tags+xml"/>
  <Override PartName="/ppt/tags/tag276.xml" ContentType="application/vnd.openxmlformats-officedocument.presentationml.tags+xml"/>
  <Override PartName="/ppt/notesSlides/notesSlide14.xml" ContentType="application/vnd.openxmlformats-officedocument.presentationml.notesSlide+xml"/>
  <Override PartName="/ppt/charts/chartEx4.xml" ContentType="application/vnd.ms-office.chartex+xml"/>
  <Override PartName="/ppt/charts/style28.xml" ContentType="application/vnd.ms-office.chartstyle+xml"/>
  <Override PartName="/ppt/charts/colors28.xml" ContentType="application/vnd.ms-office.chartcolorstyle+xml"/>
  <Override PartName="/ppt/charts/chart31.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2.xml" ContentType="application/vnd.openxmlformats-officedocument.drawingml.chart+xml"/>
  <Override PartName="/ppt/charts/style30.xml" ContentType="application/vnd.ms-office.chartstyle+xml"/>
  <Override PartName="/ppt/charts/colors30.xml" ContentType="application/vnd.ms-office.chartcolorstyle+xml"/>
  <Override PartName="/ppt/tags/tag277.xml" ContentType="application/vnd.openxmlformats-officedocument.presentationml.tags+xml"/>
  <Override PartName="/ppt/charts/chart33.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4.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5.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6.xml" ContentType="application/vnd.openxmlformats-officedocument.drawingml.chart+xml"/>
  <Override PartName="/ppt/charts/style34.xml" ContentType="application/vnd.ms-office.chartstyle+xml"/>
  <Override PartName="/ppt/charts/colors34.xml" ContentType="application/vnd.ms-office.chartcolorstyle+xml"/>
  <Override PartName="/ppt/tags/tag278.xml" ContentType="application/vnd.openxmlformats-officedocument.presentationml.tags+xml"/>
  <Override PartName="/ppt/charts/chartEx5.xml" ContentType="application/vnd.ms-office.chartex+xml"/>
  <Override PartName="/ppt/charts/style35.xml" ContentType="application/vnd.ms-office.chartstyle+xml"/>
  <Override PartName="/ppt/charts/colors35.xml" ContentType="application/vnd.ms-office.chartcolorstyle+xml"/>
  <Override PartName="/ppt/tags/tag279.xml" ContentType="application/vnd.openxmlformats-officedocument.presentationml.tags+xml"/>
  <Override PartName="/ppt/tags/tag280.xml" ContentType="application/vnd.openxmlformats-officedocument.presentationml.tags+xml"/>
  <Override PartName="/ppt/charts/chart37.xml" ContentType="application/vnd.openxmlformats-officedocument.drawingml.chart+xml"/>
  <Override PartName="/ppt/charts/style36.xml" ContentType="application/vnd.ms-office.chartstyle+xml"/>
  <Override PartName="/ppt/charts/colors36.xml" ContentType="application/vnd.ms-office.chartcolorstyle+xml"/>
  <Override PartName="/ppt/tags/tag281.xml" ContentType="application/vnd.openxmlformats-officedocument.presentationml.tags+xml"/>
  <Override PartName="/ppt/tags/tag282.xml" ContentType="application/vnd.openxmlformats-officedocument.presentationml.tags+xml"/>
  <Override PartName="/ppt/notesSlides/notesSlide15.xml" ContentType="application/vnd.openxmlformats-officedocument.presentationml.notesSlide+xml"/>
  <Override PartName="/ppt/charts/chartEx6.xml" ContentType="application/vnd.ms-office.chartex+xml"/>
  <Override PartName="/ppt/charts/style37.xml" ContentType="application/vnd.ms-office.chartstyle+xml"/>
  <Override PartName="/ppt/charts/colors37.xml" ContentType="application/vnd.ms-office.chartcolorstyle+xml"/>
  <Override PartName="/ppt/tags/tag283.xml" ContentType="application/vnd.openxmlformats-officedocument.presentationml.tags+xml"/>
  <Override PartName="/ppt/tags/tag284.xml" ContentType="application/vnd.openxmlformats-officedocument.presentationml.tags+xml"/>
  <Override PartName="/ppt/notesSlides/notesSlide16.xml" ContentType="application/vnd.openxmlformats-officedocument.presentationml.notesSl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drawings/drawing2.xml" ContentType="application/vnd.openxmlformats-officedocument.drawingml.chartshapes+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drawings/drawing3.xml" ContentType="application/vnd.openxmlformats-officedocument.drawingml.chartshapes+xml"/>
  <Override PartName="/ppt/tags/tag285.xml" ContentType="application/vnd.openxmlformats-officedocument.presentationml.tags+xml"/>
  <Override PartName="/ppt/tags/tag286.xml" ContentType="application/vnd.openxmlformats-officedocument.presentationml.tags+xml"/>
  <Override PartName="/ppt/notesSlides/notesSlide17.xml" ContentType="application/vnd.openxmlformats-officedocument.presentationml.notesSl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charts/chart42.xml" ContentType="application/vnd.openxmlformats-officedocument.drawingml.chart+xml"/>
  <Override PartName="/ppt/charts/chart43.xml" ContentType="application/vnd.openxmlformats-officedocument.drawingml.chart+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charts/chart44.xml" ContentType="application/vnd.openxmlformats-officedocument.drawingml.chart+xml"/>
  <Override PartName="/ppt/tags/tag374.xml" ContentType="application/vnd.openxmlformats-officedocument.presentationml.tags+xml"/>
  <Override PartName="/ppt/tags/tag375.xml" ContentType="application/vnd.openxmlformats-officedocument.presentationml.tags+xml"/>
  <Override PartName="/ppt/notesSlides/notesSlide18.xml" ContentType="application/vnd.openxmlformats-officedocument.presentationml.notesSlide+xml"/>
  <Override PartName="/ppt/charts/chartEx7.xml" ContentType="application/vnd.ms-office.chartex+xml"/>
  <Override PartName="/ppt/charts/style42.xml" ContentType="application/vnd.ms-office.chartstyle+xml"/>
  <Override PartName="/ppt/charts/colors42.xml" ContentType="application/vnd.ms-office.chartcolorstyle+xml"/>
  <Override PartName="/ppt/charts/chart45.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6.xml" ContentType="application/vnd.openxmlformats-officedocument.drawingml.chart+xml"/>
  <Override PartName="/ppt/charts/style44.xml" ContentType="application/vnd.ms-office.chartstyle+xml"/>
  <Override PartName="/ppt/charts/colors44.xml" ContentType="application/vnd.ms-office.chartcolorstyle+xml"/>
  <Override PartName="/ppt/tags/tag376.xml" ContentType="application/vnd.openxmlformats-officedocument.presentationml.tags+xml"/>
  <Override PartName="/ppt/charts/chartEx8.xml" ContentType="application/vnd.ms-office.chartex+xml"/>
  <Override PartName="/ppt/charts/style45.xml" ContentType="application/vnd.ms-office.chartstyle+xml"/>
  <Override PartName="/ppt/charts/colors45.xml" ContentType="application/vnd.ms-office.chartcolorstyle+xml"/>
  <Override PartName="/ppt/tags/tag377.xml" ContentType="application/vnd.openxmlformats-officedocument.presentationml.tags+xml"/>
  <Override PartName="/ppt/tags/tag378.xml" ContentType="application/vnd.openxmlformats-officedocument.presentationml.tags+xml"/>
  <Override PartName="/ppt/charts/chartEx9.xml" ContentType="application/vnd.ms-office.chartex+xml"/>
  <Override PartName="/ppt/charts/style46.xml" ContentType="application/vnd.ms-office.chartstyle+xml"/>
  <Override PartName="/ppt/charts/colors46.xml" ContentType="application/vnd.ms-office.chartcolorstyle+xml"/>
  <Override PartName="/ppt/tags/tag379.xml" ContentType="application/vnd.openxmlformats-officedocument.presentationml.tags+xml"/>
  <Override PartName="/ppt/tags/tag380.xml" ContentType="application/vnd.openxmlformats-officedocument.presentationml.tags+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drawings/drawing4.xml" ContentType="application/vnd.openxmlformats-officedocument.drawingml.chartshapes+xml"/>
  <Override PartName="/ppt/tags/tag381.xml" ContentType="application/vnd.openxmlformats-officedocument.presentationml.tags+xml"/>
  <Override PartName="/ppt/tags/tag382.xml" ContentType="application/vnd.openxmlformats-officedocument.presentationml.tags+xml"/>
  <Override PartName="/ppt/notesSlides/notesSlide19.xml" ContentType="application/vnd.openxmlformats-officedocument.presentationml.notesSl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charts/chart51.xml" ContentType="application/vnd.openxmlformats-officedocument.drawingml.chart+xml"/>
  <Override PartName="/ppt/charts/chart52.xml" ContentType="application/vnd.openxmlformats-officedocument.drawingml.chart+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charts/chart53.xml" ContentType="application/vnd.openxmlformats-officedocument.drawingml.chart+xml"/>
  <Override PartName="/ppt/charts/chart54.xml" ContentType="application/vnd.openxmlformats-officedocument.drawingml.chart+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notesSlides/notesSlide22.xml" ContentType="application/vnd.openxmlformats-officedocument.presentationml.notesSlide+xml"/>
  <Override PartName="/ppt/charts/chart55.xml" ContentType="application/vnd.openxmlformats-officedocument.drawingml.chart+xml"/>
  <Override PartName="/ppt/charts/style51.xml" ContentType="application/vnd.ms-office.chartstyle+xml"/>
  <Override PartName="/ppt/charts/colors51.xml" ContentType="application/vnd.ms-office.chartcolorstyle+xml"/>
  <Override PartName="/ppt/drawings/drawing5.xml" ContentType="application/vnd.openxmlformats-officedocument.drawingml.chartshapes+xml"/>
  <Override PartName="/ppt/tags/tag515.xml" ContentType="application/vnd.openxmlformats-officedocument.presentationml.tags+xml"/>
  <Override PartName="/ppt/notesSlides/notesSlide23.xml" ContentType="application/vnd.openxmlformats-officedocument.presentationml.notesSlide+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charts/chart56.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7.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8.xml" ContentType="application/vnd.openxmlformats-officedocument.drawingml.chart+xml"/>
  <Override PartName="/ppt/charts/chart59.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62.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63.xml" ContentType="application/vnd.openxmlformats-officedocument.drawingml.chart+xml"/>
  <Override PartName="/ppt/charts/chart64.xml" ContentType="application/vnd.openxmlformats-officedocument.drawingml.chart+xml"/>
  <Override PartName="/ppt/charts/style56.xml" ContentType="application/vnd.ms-office.chartstyle+xml"/>
  <Override PartName="/ppt/charts/colors56.xml" ContentType="application/vnd.ms-office.chartcolorstyle+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1" r:id="rId4"/>
  </p:sldMasterIdLst>
  <p:notesMasterIdLst>
    <p:notesMasterId r:id="rId74"/>
  </p:notesMasterIdLst>
  <p:sldIdLst>
    <p:sldId id="7191" r:id="rId5"/>
    <p:sldId id="1655" r:id="rId6"/>
    <p:sldId id="7193" r:id="rId7"/>
    <p:sldId id="7059" r:id="rId8"/>
    <p:sldId id="7194" r:id="rId9"/>
    <p:sldId id="6703" r:id="rId10"/>
    <p:sldId id="7066" r:id="rId11"/>
    <p:sldId id="6802" r:id="rId12"/>
    <p:sldId id="7237" r:id="rId13"/>
    <p:sldId id="4996" r:id="rId14"/>
    <p:sldId id="7168" r:id="rId15"/>
    <p:sldId id="7172" r:id="rId16"/>
    <p:sldId id="7173" r:id="rId17"/>
    <p:sldId id="7174" r:id="rId18"/>
    <p:sldId id="7175" r:id="rId19"/>
    <p:sldId id="7195" r:id="rId20"/>
    <p:sldId id="7062" r:id="rId21"/>
    <p:sldId id="4999" r:id="rId22"/>
    <p:sldId id="4893" r:id="rId23"/>
    <p:sldId id="5012" r:id="rId24"/>
    <p:sldId id="6757" r:id="rId25"/>
    <p:sldId id="7196" r:id="rId26"/>
    <p:sldId id="7166" r:id="rId27"/>
    <p:sldId id="7288" r:id="rId28"/>
    <p:sldId id="7235" r:id="rId29"/>
    <p:sldId id="7291" r:id="rId30"/>
    <p:sldId id="7197" r:id="rId31"/>
    <p:sldId id="7179" r:id="rId32"/>
    <p:sldId id="6804" r:id="rId33"/>
    <p:sldId id="7180" r:id="rId34"/>
    <p:sldId id="7225" r:id="rId35"/>
    <p:sldId id="7096" r:id="rId36"/>
    <p:sldId id="7101" r:id="rId37"/>
    <p:sldId id="7102" r:id="rId38"/>
    <p:sldId id="6857" r:id="rId39"/>
    <p:sldId id="7295" r:id="rId40"/>
    <p:sldId id="7294" r:id="rId41"/>
    <p:sldId id="7198" r:id="rId42"/>
    <p:sldId id="7223" r:id="rId43"/>
    <p:sldId id="7186" r:id="rId44"/>
    <p:sldId id="7226" r:id="rId45"/>
    <p:sldId id="7103" r:id="rId46"/>
    <p:sldId id="7231" r:id="rId47"/>
    <p:sldId id="6916" r:id="rId48"/>
    <p:sldId id="6923" r:id="rId49"/>
    <p:sldId id="7296" r:id="rId50"/>
    <p:sldId id="7292" r:id="rId51"/>
    <p:sldId id="7199" r:id="rId52"/>
    <p:sldId id="7222" r:id="rId53"/>
    <p:sldId id="7190" r:id="rId54"/>
    <p:sldId id="6909" r:id="rId55"/>
    <p:sldId id="6920" r:id="rId56"/>
    <p:sldId id="6922" r:id="rId57"/>
    <p:sldId id="7217" r:id="rId58"/>
    <p:sldId id="7218" r:id="rId59"/>
    <p:sldId id="7200" r:id="rId60"/>
    <p:sldId id="6796" r:id="rId61"/>
    <p:sldId id="7201" r:id="rId62"/>
    <p:sldId id="6807" r:id="rId63"/>
    <p:sldId id="6878" r:id="rId64"/>
    <p:sldId id="6709" r:id="rId65"/>
    <p:sldId id="7202" r:id="rId66"/>
    <p:sldId id="6793" r:id="rId67"/>
    <p:sldId id="6787" r:id="rId68"/>
    <p:sldId id="6859" r:id="rId69"/>
    <p:sldId id="7203" r:id="rId70"/>
    <p:sldId id="7327" r:id="rId71"/>
    <p:sldId id="7238" r:id="rId72"/>
    <p:sldId id="2987" r:id="rId73"/>
  </p:sldIdLst>
  <p:sldSz cx="9906000" cy="6858000" type="A4"/>
  <p:notesSz cx="6735763" cy="9866313"/>
  <p:embeddedFontLst>
    <p:embeddedFont>
      <p:font typeface="Calibri" panose="020F0502020204030204" pitchFamily="34" charset="0"/>
      <p:regular r:id="rId75"/>
      <p:bold r:id="rId76"/>
      <p:italic r:id="rId77"/>
      <p:boldItalic r:id="rId78"/>
    </p:embeddedFont>
    <p:embeddedFont>
      <p:font typeface="Monotype Sorts" panose="020B0604020202020204" charset="0"/>
      <p:regular r:id="rId79"/>
    </p:embeddedFont>
    <p:embeddedFont>
      <p:font typeface="Trebuchet MS" panose="020B0603020202020204" pitchFamily="34" charset="0"/>
      <p:regular r:id="rId80"/>
      <p:bold r:id="rId81"/>
      <p:italic r:id="rId82"/>
      <p:boldItalic r:id="rId83"/>
    </p:embeddedFont>
  </p:embeddedFontLst>
  <p:custDataLst>
    <p:tags r:id="rId84"/>
  </p:custDataLst>
  <p:defaultTex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p:defaultTextStyle>
  <p:extLst>
    <p:ext uri="{521415D9-36F7-43E2-AB2F-B90AF26B5E84}">
      <p14:sectionLst xmlns:p14="http://schemas.microsoft.com/office/powerpoint/2010/main">
        <p14:section name="BAGUETTE ASSETS &amp; VALUE PROPOSITION" id="{F254B8B5-B2A8-45DF-B72D-001E4C2C3497}">
          <p14:sldIdLst>
            <p14:sldId id="7191"/>
            <p14:sldId id="1655"/>
          </p14:sldIdLst>
        </p14:section>
        <p14:section name="1_Overview" id="{24EE91D7-6289-4D55-9B95-49411A35CB44}">
          <p14:sldIdLst>
            <p14:sldId id="7193"/>
            <p14:sldId id="7059"/>
          </p14:sldIdLst>
        </p14:section>
        <p14:section name="2_Offer &amp; value proposition" id="{6D8B3EE7-22C7-4788-B48B-4CDDB9ED4E67}">
          <p14:sldIdLst>
            <p14:sldId id="7194"/>
          </p14:sldIdLst>
        </p14:section>
        <p14:section name="i. Aurora's offer" id="{371F301B-1683-491B-B6D6-26012F6939E8}">
          <p14:sldIdLst>
            <p14:sldId id="6703"/>
            <p14:sldId id="7066"/>
            <p14:sldId id="6802"/>
            <p14:sldId id="7237"/>
            <p14:sldId id="4996"/>
            <p14:sldId id="7168"/>
            <p14:sldId id="7172"/>
            <p14:sldId id="7173"/>
            <p14:sldId id="7174"/>
            <p14:sldId id="7175"/>
          </p14:sldIdLst>
        </p14:section>
        <p14:section name="ii. Assesment of value proposition" id="{D4DE638D-353F-4E93-9429-8D5FBD53CA1A}">
          <p14:sldIdLst>
            <p14:sldId id="7195"/>
            <p14:sldId id="7062"/>
            <p14:sldId id="4999"/>
            <p14:sldId id="4893"/>
            <p14:sldId id="5012"/>
            <p14:sldId id="6757"/>
          </p14:sldIdLst>
        </p14:section>
        <p14:section name="3_Client base" id="{EE1F2839-BA2F-4BB0-99B0-23747E6A374A}">
          <p14:sldIdLst>
            <p14:sldId id="7196"/>
            <p14:sldId id="7166"/>
            <p14:sldId id="7288"/>
            <p14:sldId id="7235"/>
            <p14:sldId id="7291"/>
          </p14:sldIdLst>
        </p14:section>
        <p14:section name="_France" id="{281149F8-DA3E-46C4-A315-AA457AC029D4}">
          <p14:sldIdLst>
            <p14:sldId id="7197"/>
            <p14:sldId id="7179"/>
            <p14:sldId id="6804"/>
            <p14:sldId id="7180"/>
            <p14:sldId id="7225"/>
            <p14:sldId id="7096"/>
            <p14:sldId id="7101"/>
            <p14:sldId id="7102"/>
            <p14:sldId id="6857"/>
            <p14:sldId id="7295"/>
            <p14:sldId id="7294"/>
          </p14:sldIdLst>
        </p14:section>
        <p14:section name="_Benelux" id="{E3BCB9B6-B9EC-403D-BDD8-84DDE4626321}">
          <p14:sldIdLst>
            <p14:sldId id="7198"/>
            <p14:sldId id="7223"/>
            <p14:sldId id="7186"/>
            <p14:sldId id="7226"/>
            <p14:sldId id="7103"/>
            <p14:sldId id="7231"/>
            <p14:sldId id="6916"/>
            <p14:sldId id="6923"/>
            <p14:sldId id="7296"/>
            <p14:sldId id="7292"/>
          </p14:sldIdLst>
        </p14:section>
        <p14:section name="_Manageo" id="{FE393DD0-D003-4B7D-9819-1A878E416369}">
          <p14:sldIdLst>
            <p14:sldId id="7199"/>
            <p14:sldId id="7222"/>
            <p14:sldId id="7190"/>
            <p14:sldId id="6909"/>
            <p14:sldId id="6920"/>
            <p14:sldId id="6922"/>
            <p14:sldId id="7217"/>
            <p14:sldId id="7218"/>
          </p14:sldIdLst>
        </p14:section>
        <p14:section name="4_Partnership with Dun &amp; Bradstreet" id="{2FF0C2B2-35D6-46A8-AC8A-3B92E8841DCB}">
          <p14:sldIdLst>
            <p14:sldId id="7200"/>
            <p14:sldId id="6796"/>
          </p14:sldIdLst>
        </p14:section>
        <p14:section name="5_Data collection" id="{924BBEA4-01A0-4752-8E78-685E6454813A}">
          <p14:sldIdLst>
            <p14:sldId id="7201"/>
            <p14:sldId id="6807"/>
            <p14:sldId id="6878"/>
            <p14:sldId id="6709"/>
          </p14:sldIdLst>
        </p14:section>
        <p14:section name="6_Operating model" id="{3E1131CB-A356-4BA7-942F-F573FE0B2A52}">
          <p14:sldIdLst>
            <p14:sldId id="7202"/>
            <p14:sldId id="6793"/>
            <p14:sldId id="6787"/>
            <p14:sldId id="6859"/>
          </p14:sldIdLst>
        </p14:section>
        <p14:section name="_APPENDIX" id="{689B6793-648B-4706-86C2-62E2F2EA9CCA}">
          <p14:sldIdLst>
            <p14:sldId id="7203"/>
            <p14:sldId id="7327"/>
            <p14:sldId id="7238"/>
            <p14:sldId id="298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go MANTEL" initials="UM" lastIdx="2" clrIdx="0">
    <p:extLst>
      <p:ext uri="{19B8F6BF-5375-455C-9EA6-DF929625EA0E}">
        <p15:presenceInfo xmlns:p15="http://schemas.microsoft.com/office/powerpoint/2012/main" userId="S::ugo.mantel@eleven-strategy.com::2d5b7065-31bb-4181-a7f8-a73bf0c30211" providerId="AD"/>
      </p:ext>
    </p:extLst>
  </p:cmAuthor>
  <p:cmAuthor id="2" name="Pintart Nicolas" initials="PN" lastIdx="12" clrIdx="1">
    <p:extLst>
      <p:ext uri="{19B8F6BF-5375-455C-9EA6-DF929625EA0E}">
        <p15:presenceInfo xmlns:p15="http://schemas.microsoft.com/office/powerpoint/2012/main" userId="S::nicolas.pintart@altares.com::cd87820c-e2e4-42e5-8e08-1104ab5b34f8" providerId="AD"/>
      </p:ext>
    </p:extLst>
  </p:cmAuthor>
  <p:cmAuthor id="3" name="Théodora DUPONT-COURTADE" initials="TDC" lastIdx="1" clrIdx="2">
    <p:extLst>
      <p:ext uri="{19B8F6BF-5375-455C-9EA6-DF929625EA0E}">
        <p15:presenceInfo xmlns:p15="http://schemas.microsoft.com/office/powerpoint/2012/main" userId="Théodora DUPONT-COURTADE" providerId="None"/>
      </p:ext>
    </p:extLst>
  </p:cmAuthor>
  <p:cmAuthor id="4" name="Adèle DUCURTIL" initials="AD" lastIdx="1" clrIdx="3">
    <p:extLst>
      <p:ext uri="{19B8F6BF-5375-455C-9EA6-DF929625EA0E}">
        <p15:presenceInfo xmlns:p15="http://schemas.microsoft.com/office/powerpoint/2012/main" userId="S::adele.ducurtil@eleven-strategy.com::4cc4c274-2099-4ec9-9ef7-59e8b8faf7f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0575D0"/>
    <a:srgbClr val="FFFFFF"/>
    <a:srgbClr val="005271"/>
    <a:srgbClr val="E6E6E6"/>
    <a:srgbClr val="E9F5EC"/>
    <a:srgbClr val="ECECEC"/>
    <a:srgbClr val="289B38"/>
    <a:srgbClr val="ADD9FD"/>
    <a:srgbClr val="C4C4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CE613A-5ABE-43FF-A9DF-F25E90A91569}" v="1081" dt="2022-01-19T08:23:32.50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125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gs" Target="tags/tag1.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1.xml"/><Relationship Id="rId90" Type="http://schemas.microsoft.com/office/2016/11/relationships/changesInfo" Target="changesInfos/changesInfo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6.fntdata"/><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2.fntdata"/><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font" Target="fonts/font8.fntdata"/><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o MANTEL" userId="2d5b7065-31bb-4181-a7f8-a73bf0c30211" providerId="ADAL" clId="{A4CE613A-5ABE-43FF-A9DF-F25E90A91569}"/>
    <pc:docChg chg="undo custSel modSld replTag">
      <pc:chgData name="Ugo MANTEL" userId="2d5b7065-31bb-4181-a7f8-a73bf0c30211" providerId="ADAL" clId="{A4CE613A-5ABE-43FF-A9DF-F25E90A91569}" dt="2022-02-01T15:49:12.628" v="2350" actId="1076"/>
      <pc:docMkLst>
        <pc:docMk/>
      </pc:docMkLst>
      <pc:sldChg chg="modSp mod">
        <pc:chgData name="Ugo MANTEL" userId="2d5b7065-31bb-4181-a7f8-a73bf0c30211" providerId="ADAL" clId="{A4CE613A-5ABE-43FF-A9DF-F25E90A91569}" dt="2022-02-01T15:49:12.628" v="2350" actId="1076"/>
        <pc:sldMkLst>
          <pc:docMk/>
          <pc:sldMk cId="2018235905" sldId="7193"/>
        </pc:sldMkLst>
        <pc:spChg chg="mod">
          <ac:chgData name="Ugo MANTEL" userId="2d5b7065-31bb-4181-a7f8-a73bf0c30211" providerId="ADAL" clId="{A4CE613A-5ABE-43FF-A9DF-F25E90A91569}" dt="2022-02-01T15:49:12.628" v="2350" actId="1076"/>
          <ac:spMkLst>
            <pc:docMk/>
            <pc:sldMk cId="2018235905" sldId="7193"/>
            <ac:spMk id="3" creationId="{A8AD7BE9-5443-4589-BE9A-1B904C3BAF8E}"/>
          </ac:spMkLst>
        </pc:spChg>
      </pc:sldChg>
      <pc:sldChg chg="addSp delSp modSp mod">
        <pc:chgData name="Ugo MANTEL" userId="2d5b7065-31bb-4181-a7f8-a73bf0c30211" providerId="ADAL" clId="{A4CE613A-5ABE-43FF-A9DF-F25E90A91569}" dt="2022-01-19T08:22:34.988" v="505"/>
        <pc:sldMkLst>
          <pc:docMk/>
          <pc:sldMk cId="1686195647" sldId="7237"/>
        </pc:sldMkLst>
        <pc:spChg chg="mod">
          <ac:chgData name="Ugo MANTEL" userId="2d5b7065-31bb-4181-a7f8-a73bf0c30211" providerId="ADAL" clId="{A4CE613A-5ABE-43FF-A9DF-F25E90A91569}" dt="2022-01-19T08:22:34.914" v="323"/>
          <ac:spMkLst>
            <pc:docMk/>
            <pc:sldMk cId="1686195647" sldId="7237"/>
            <ac:spMk id="2" creationId="{A03A7495-C7A5-4FAC-939B-55A645B93DB7}"/>
          </ac:spMkLst>
        </pc:spChg>
        <pc:spChg chg="mod ord">
          <ac:chgData name="Ugo MANTEL" userId="2d5b7065-31bb-4181-a7f8-a73bf0c30211" providerId="ADAL" clId="{A4CE613A-5ABE-43FF-A9DF-F25E90A91569}" dt="2022-01-19T08:22:34.915" v="325"/>
          <ac:spMkLst>
            <pc:docMk/>
            <pc:sldMk cId="1686195647" sldId="7237"/>
            <ac:spMk id="3" creationId="{A737E770-6D8A-42E2-A63A-1E72D6E9A283}"/>
          </ac:spMkLst>
        </pc:spChg>
        <pc:spChg chg="mod ord">
          <ac:chgData name="Ugo MANTEL" userId="2d5b7065-31bb-4181-a7f8-a73bf0c30211" providerId="ADAL" clId="{A4CE613A-5ABE-43FF-A9DF-F25E90A91569}" dt="2022-01-19T08:22:34.920" v="343"/>
          <ac:spMkLst>
            <pc:docMk/>
            <pc:sldMk cId="1686195647" sldId="7237"/>
            <ac:spMk id="23" creationId="{0FC36761-7B1F-4EF1-9BC5-73A004D45AEE}"/>
          </ac:spMkLst>
        </pc:spChg>
        <pc:spChg chg="mod ord">
          <ac:chgData name="Ugo MANTEL" userId="2d5b7065-31bb-4181-a7f8-a73bf0c30211" providerId="ADAL" clId="{A4CE613A-5ABE-43FF-A9DF-F25E90A91569}" dt="2022-01-19T08:22:34.932" v="382"/>
          <ac:spMkLst>
            <pc:docMk/>
            <pc:sldMk cId="1686195647" sldId="7237"/>
            <ac:spMk id="30" creationId="{B49594A6-EA0C-40EE-A741-D01FB63A8A33}"/>
          </ac:spMkLst>
        </pc:spChg>
        <pc:spChg chg="mod ord">
          <ac:chgData name="Ugo MANTEL" userId="2d5b7065-31bb-4181-a7f8-a73bf0c30211" providerId="ADAL" clId="{A4CE613A-5ABE-43FF-A9DF-F25E90A91569}" dt="2022-01-19T08:22:34.916" v="329"/>
          <ac:spMkLst>
            <pc:docMk/>
            <pc:sldMk cId="1686195647" sldId="7237"/>
            <ac:spMk id="33" creationId="{68A8BECD-AEFD-4770-9E36-DE55B2E1BF60}"/>
          </ac:spMkLst>
        </pc:spChg>
        <pc:spChg chg="mod ord">
          <ac:chgData name="Ugo MANTEL" userId="2d5b7065-31bb-4181-a7f8-a73bf0c30211" providerId="ADAL" clId="{A4CE613A-5ABE-43FF-A9DF-F25E90A91569}" dt="2022-01-19T08:22:34.916" v="331"/>
          <ac:spMkLst>
            <pc:docMk/>
            <pc:sldMk cId="1686195647" sldId="7237"/>
            <ac:spMk id="34" creationId="{C38BD074-C567-4F12-AFF9-A3461EE04010}"/>
          </ac:spMkLst>
        </pc:spChg>
        <pc:spChg chg="mod ord">
          <ac:chgData name="Ugo MANTEL" userId="2d5b7065-31bb-4181-a7f8-a73bf0c30211" providerId="ADAL" clId="{A4CE613A-5ABE-43FF-A9DF-F25E90A91569}" dt="2022-01-19T08:22:34.917" v="333"/>
          <ac:spMkLst>
            <pc:docMk/>
            <pc:sldMk cId="1686195647" sldId="7237"/>
            <ac:spMk id="35" creationId="{F81DFB34-AE52-4ED2-B0AE-7279176EA293}"/>
          </ac:spMkLst>
        </pc:spChg>
        <pc:spChg chg="mod ord">
          <ac:chgData name="Ugo MANTEL" userId="2d5b7065-31bb-4181-a7f8-a73bf0c30211" providerId="ADAL" clId="{A4CE613A-5ABE-43FF-A9DF-F25E90A91569}" dt="2022-01-19T08:22:34.921" v="347"/>
          <ac:spMkLst>
            <pc:docMk/>
            <pc:sldMk cId="1686195647" sldId="7237"/>
            <ac:spMk id="36" creationId="{587B958D-FA5A-4603-BD6E-B765C9562124}"/>
          </ac:spMkLst>
        </pc:spChg>
        <pc:spChg chg="mod ord">
          <ac:chgData name="Ugo MANTEL" userId="2d5b7065-31bb-4181-a7f8-a73bf0c30211" providerId="ADAL" clId="{A4CE613A-5ABE-43FF-A9DF-F25E90A91569}" dt="2022-01-19T08:22:34.923" v="355"/>
          <ac:spMkLst>
            <pc:docMk/>
            <pc:sldMk cId="1686195647" sldId="7237"/>
            <ac:spMk id="37" creationId="{B037FA60-EF30-4160-990C-2DFEB94B789D}"/>
          </ac:spMkLst>
        </pc:spChg>
        <pc:spChg chg="mod ord">
          <ac:chgData name="Ugo MANTEL" userId="2d5b7065-31bb-4181-a7f8-a73bf0c30211" providerId="ADAL" clId="{A4CE613A-5ABE-43FF-A9DF-F25E90A91569}" dt="2022-01-19T08:22:34.933" v="384"/>
          <ac:spMkLst>
            <pc:docMk/>
            <pc:sldMk cId="1686195647" sldId="7237"/>
            <ac:spMk id="39" creationId="{FEE1E872-4F63-42C4-8BF2-B5DB05E6BE7F}"/>
          </ac:spMkLst>
        </pc:spChg>
        <pc:spChg chg="add del mod modVis">
          <ac:chgData name="Ugo MANTEL" userId="2d5b7065-31bb-4181-a7f8-a73bf0c30211" providerId="ADAL" clId="{A4CE613A-5ABE-43FF-A9DF-F25E90A91569}" dt="2022-01-19T08:22:34.966" v="503"/>
          <ac:spMkLst>
            <pc:docMk/>
            <pc:sldMk cId="1686195647" sldId="7237"/>
            <ac:spMk id="40" creationId="{7A91FB96-E197-4D13-9A5A-ABD7A996C75E}"/>
          </ac:spMkLst>
        </pc:spChg>
        <pc:spChg chg="mod ord">
          <ac:chgData name="Ugo MANTEL" userId="2d5b7065-31bb-4181-a7f8-a73bf0c30211" providerId="ADAL" clId="{A4CE613A-5ABE-43FF-A9DF-F25E90A91569}" dt="2022-01-19T08:22:34.925" v="361"/>
          <ac:spMkLst>
            <pc:docMk/>
            <pc:sldMk cId="1686195647" sldId="7237"/>
            <ac:spMk id="41" creationId="{ADED8ADB-AD37-45B8-9F34-7D3231768462}"/>
          </ac:spMkLst>
        </pc:spChg>
        <pc:spChg chg="mod ord">
          <ac:chgData name="Ugo MANTEL" userId="2d5b7065-31bb-4181-a7f8-a73bf0c30211" providerId="ADAL" clId="{A4CE613A-5ABE-43FF-A9DF-F25E90A91569}" dt="2022-01-19T08:22:34.918" v="337"/>
          <ac:spMkLst>
            <pc:docMk/>
            <pc:sldMk cId="1686195647" sldId="7237"/>
            <ac:spMk id="49" creationId="{0D81EBFF-46FC-4DE8-ACEE-B2D5C879B862}"/>
          </ac:spMkLst>
        </pc:spChg>
        <pc:spChg chg="mod ord">
          <ac:chgData name="Ugo MANTEL" userId="2d5b7065-31bb-4181-a7f8-a73bf0c30211" providerId="ADAL" clId="{A4CE613A-5ABE-43FF-A9DF-F25E90A91569}" dt="2022-01-19T08:22:34.922" v="351"/>
          <ac:spMkLst>
            <pc:docMk/>
            <pc:sldMk cId="1686195647" sldId="7237"/>
            <ac:spMk id="61" creationId="{7EEC8E8F-387F-4944-BDAE-E82F6BEE926B}"/>
          </ac:spMkLst>
        </pc:spChg>
        <pc:spChg chg="mod ord">
          <ac:chgData name="Ugo MANTEL" userId="2d5b7065-31bb-4181-a7f8-a73bf0c30211" providerId="ADAL" clId="{A4CE613A-5ABE-43FF-A9DF-F25E90A91569}" dt="2022-01-19T08:22:34.924" v="359"/>
          <ac:spMkLst>
            <pc:docMk/>
            <pc:sldMk cId="1686195647" sldId="7237"/>
            <ac:spMk id="62" creationId="{F5E27736-17FA-4086-8766-75DC9B3704B3}"/>
          </ac:spMkLst>
        </pc:spChg>
        <pc:spChg chg="mod ord">
          <ac:chgData name="Ugo MANTEL" userId="2d5b7065-31bb-4181-a7f8-a73bf0c30211" providerId="ADAL" clId="{A4CE613A-5ABE-43FF-A9DF-F25E90A91569}" dt="2022-01-19T08:22:34.919" v="341"/>
          <ac:spMkLst>
            <pc:docMk/>
            <pc:sldMk cId="1686195647" sldId="7237"/>
            <ac:spMk id="64" creationId="{598025C0-9120-4417-9294-A9EBA3965242}"/>
          </ac:spMkLst>
        </pc:spChg>
        <pc:spChg chg="mod ord">
          <ac:chgData name="Ugo MANTEL" userId="2d5b7065-31bb-4181-a7f8-a73bf0c30211" providerId="ADAL" clId="{A4CE613A-5ABE-43FF-A9DF-F25E90A91569}" dt="2022-01-19T08:22:34.927" v="365"/>
          <ac:spMkLst>
            <pc:docMk/>
            <pc:sldMk cId="1686195647" sldId="7237"/>
            <ac:spMk id="68" creationId="{8D4314D4-E0A3-4440-80A9-95CAF3772F16}"/>
          </ac:spMkLst>
        </pc:spChg>
        <pc:spChg chg="mod ord">
          <ac:chgData name="Ugo MANTEL" userId="2d5b7065-31bb-4181-a7f8-a73bf0c30211" providerId="ADAL" clId="{A4CE613A-5ABE-43FF-A9DF-F25E90A91569}" dt="2022-01-19T08:22:34.914" v="322"/>
          <ac:spMkLst>
            <pc:docMk/>
            <pc:sldMk cId="1686195647" sldId="7237"/>
            <ac:spMk id="75" creationId="{565DBE8F-8609-47F9-933B-FAE6CA4D70B9}"/>
          </ac:spMkLst>
        </pc:spChg>
        <pc:spChg chg="mod ord">
          <ac:chgData name="Ugo MANTEL" userId="2d5b7065-31bb-4181-a7f8-a73bf0c30211" providerId="ADAL" clId="{A4CE613A-5ABE-43FF-A9DF-F25E90A91569}" dt="2022-01-19T08:22:34.921" v="349"/>
          <ac:spMkLst>
            <pc:docMk/>
            <pc:sldMk cId="1686195647" sldId="7237"/>
            <ac:spMk id="81" creationId="{22A94203-B73F-4DB7-8476-F59F64792949}"/>
          </ac:spMkLst>
        </pc:spChg>
        <pc:spChg chg="mod ord">
          <ac:chgData name="Ugo MANTEL" userId="2d5b7065-31bb-4181-a7f8-a73bf0c30211" providerId="ADAL" clId="{A4CE613A-5ABE-43FF-A9DF-F25E90A91569}" dt="2022-01-19T08:22:34.923" v="357"/>
          <ac:spMkLst>
            <pc:docMk/>
            <pc:sldMk cId="1686195647" sldId="7237"/>
            <ac:spMk id="82" creationId="{9FB858DC-A8BF-4FB1-A2F0-EE345B2033E3}"/>
          </ac:spMkLst>
        </pc:spChg>
        <pc:spChg chg="mod ord">
          <ac:chgData name="Ugo MANTEL" userId="2d5b7065-31bb-4181-a7f8-a73bf0c30211" providerId="ADAL" clId="{A4CE613A-5ABE-43FF-A9DF-F25E90A91569}" dt="2022-01-19T08:22:34.926" v="363"/>
          <ac:spMkLst>
            <pc:docMk/>
            <pc:sldMk cId="1686195647" sldId="7237"/>
            <ac:spMk id="83" creationId="{34B675DF-7584-4C80-BA54-6AE5B2468653}"/>
          </ac:spMkLst>
        </pc:spChg>
        <pc:spChg chg="mod ord">
          <ac:chgData name="Ugo MANTEL" userId="2d5b7065-31bb-4181-a7f8-a73bf0c30211" providerId="ADAL" clId="{A4CE613A-5ABE-43FF-A9DF-F25E90A91569}" dt="2022-01-19T08:22:34.930" v="374"/>
          <ac:spMkLst>
            <pc:docMk/>
            <pc:sldMk cId="1686195647" sldId="7237"/>
            <ac:spMk id="101" creationId="{BA60B035-6F7A-4AD4-8056-A5356CA87AFC}"/>
          </ac:spMkLst>
        </pc:spChg>
        <pc:spChg chg="mod ord">
          <ac:chgData name="Ugo MANTEL" userId="2d5b7065-31bb-4181-a7f8-a73bf0c30211" providerId="ADAL" clId="{A4CE613A-5ABE-43FF-A9DF-F25E90A91569}" dt="2022-01-19T08:22:34.930" v="376"/>
          <ac:spMkLst>
            <pc:docMk/>
            <pc:sldMk cId="1686195647" sldId="7237"/>
            <ac:spMk id="104" creationId="{9BD8FCA8-3521-4E93-9ADF-EE2A0D3F3F7C}"/>
          </ac:spMkLst>
        </pc:spChg>
        <pc:spChg chg="mod ord">
          <ac:chgData name="Ugo MANTEL" userId="2d5b7065-31bb-4181-a7f8-a73bf0c30211" providerId="ADAL" clId="{A4CE613A-5ABE-43FF-A9DF-F25E90A91569}" dt="2022-01-19T08:22:34.913" v="318"/>
          <ac:spMkLst>
            <pc:docMk/>
            <pc:sldMk cId="1686195647" sldId="7237"/>
            <ac:spMk id="111" creationId="{5C8FE040-532D-49A1-9866-788491945336}"/>
          </ac:spMkLst>
        </pc:spChg>
        <pc:spChg chg="mod ord">
          <ac:chgData name="Ugo MANTEL" userId="2d5b7065-31bb-4181-a7f8-a73bf0c30211" providerId="ADAL" clId="{A4CE613A-5ABE-43FF-A9DF-F25E90A91569}" dt="2022-01-19T08:22:34.914" v="320"/>
          <ac:spMkLst>
            <pc:docMk/>
            <pc:sldMk cId="1686195647" sldId="7237"/>
            <ac:spMk id="117" creationId="{2C0C9B01-668F-4E19-AC82-59F047775920}"/>
          </ac:spMkLst>
        </pc:spChg>
        <pc:spChg chg="mod ord">
          <ac:chgData name="Ugo MANTEL" userId="2d5b7065-31bb-4181-a7f8-a73bf0c30211" providerId="ADAL" clId="{A4CE613A-5ABE-43FF-A9DF-F25E90A91569}" dt="2022-01-19T08:22:34.934" v="388"/>
          <ac:spMkLst>
            <pc:docMk/>
            <pc:sldMk cId="1686195647" sldId="7237"/>
            <ac:spMk id="121" creationId="{0FEC65B0-0F31-49D5-BA05-9F8EB944B470}"/>
          </ac:spMkLst>
        </pc:spChg>
        <pc:spChg chg="mod ord">
          <ac:chgData name="Ugo MANTEL" userId="2d5b7065-31bb-4181-a7f8-a73bf0c30211" providerId="ADAL" clId="{A4CE613A-5ABE-43FF-A9DF-F25E90A91569}" dt="2022-01-19T08:22:34.934" v="390"/>
          <ac:spMkLst>
            <pc:docMk/>
            <pc:sldMk cId="1686195647" sldId="7237"/>
            <ac:spMk id="122" creationId="{5E5859B1-B34F-46D1-8A23-C2C6F100ADF9}"/>
          </ac:spMkLst>
        </pc:spChg>
        <pc:spChg chg="del mod">
          <ac:chgData name="Ugo MANTEL" userId="2d5b7065-31bb-4181-a7f8-a73bf0c30211" providerId="ADAL" clId="{A4CE613A-5ABE-43FF-A9DF-F25E90A91569}" dt="2022-01-19T08:22:34.683" v="211"/>
          <ac:spMkLst>
            <pc:docMk/>
            <pc:sldMk cId="1686195647" sldId="7237"/>
            <ac:spMk id="177" creationId="{83C21B1E-DF1F-45AF-9243-3549AE7805EF}"/>
          </ac:spMkLst>
        </pc:spChg>
        <pc:spChg chg="del mod">
          <ac:chgData name="Ugo MANTEL" userId="2d5b7065-31bb-4181-a7f8-a73bf0c30211" providerId="ADAL" clId="{A4CE613A-5ABE-43FF-A9DF-F25E90A91569}" dt="2022-01-19T08:22:34.685" v="212"/>
          <ac:spMkLst>
            <pc:docMk/>
            <pc:sldMk cId="1686195647" sldId="7237"/>
            <ac:spMk id="178" creationId="{5446C0D2-8348-4375-97D5-600AC3D10A91}"/>
          </ac:spMkLst>
        </pc:spChg>
        <pc:spChg chg="del mod">
          <ac:chgData name="Ugo MANTEL" userId="2d5b7065-31bb-4181-a7f8-a73bf0c30211" providerId="ADAL" clId="{A4CE613A-5ABE-43FF-A9DF-F25E90A91569}" dt="2022-01-19T08:22:34.686" v="213"/>
          <ac:spMkLst>
            <pc:docMk/>
            <pc:sldMk cId="1686195647" sldId="7237"/>
            <ac:spMk id="179" creationId="{A2A1691F-3B00-4208-A6B7-3F66211E8E5B}"/>
          </ac:spMkLst>
        </pc:spChg>
        <pc:spChg chg="del mod">
          <ac:chgData name="Ugo MANTEL" userId="2d5b7065-31bb-4181-a7f8-a73bf0c30211" providerId="ADAL" clId="{A4CE613A-5ABE-43FF-A9DF-F25E90A91569}" dt="2022-01-19T08:22:34.686" v="214"/>
          <ac:spMkLst>
            <pc:docMk/>
            <pc:sldMk cId="1686195647" sldId="7237"/>
            <ac:spMk id="180" creationId="{87B219FE-4F6C-4DBD-B4DA-00A456243BB8}"/>
          </ac:spMkLst>
        </pc:spChg>
        <pc:spChg chg="del mod">
          <ac:chgData name="Ugo MANTEL" userId="2d5b7065-31bb-4181-a7f8-a73bf0c30211" providerId="ADAL" clId="{A4CE613A-5ABE-43FF-A9DF-F25E90A91569}" dt="2022-01-19T08:22:34.686" v="215"/>
          <ac:spMkLst>
            <pc:docMk/>
            <pc:sldMk cId="1686195647" sldId="7237"/>
            <ac:spMk id="181" creationId="{A48A708E-AFDC-4980-A597-0E8628ACD1B1}"/>
          </ac:spMkLst>
        </pc:spChg>
        <pc:spChg chg="del mod">
          <ac:chgData name="Ugo MANTEL" userId="2d5b7065-31bb-4181-a7f8-a73bf0c30211" providerId="ADAL" clId="{A4CE613A-5ABE-43FF-A9DF-F25E90A91569}" dt="2022-01-19T08:22:34.687" v="216"/>
          <ac:spMkLst>
            <pc:docMk/>
            <pc:sldMk cId="1686195647" sldId="7237"/>
            <ac:spMk id="182" creationId="{E9432661-1DE3-4C1B-83C4-6308751BF6D5}"/>
          </ac:spMkLst>
        </pc:spChg>
        <pc:spChg chg="mod">
          <ac:chgData name="Ugo MANTEL" userId="2d5b7065-31bb-4181-a7f8-a73bf0c30211" providerId="ADAL" clId="{A4CE613A-5ABE-43FF-A9DF-F25E90A91569}" dt="2022-01-19T08:22:34.943" v="425"/>
          <ac:spMkLst>
            <pc:docMk/>
            <pc:sldMk cId="1686195647" sldId="7237"/>
            <ac:spMk id="326" creationId="{4D4A1B3C-E319-4537-A4CC-AC50876EF1FB}"/>
          </ac:spMkLst>
        </pc:spChg>
        <pc:spChg chg="mod">
          <ac:chgData name="Ugo MANTEL" userId="2d5b7065-31bb-4181-a7f8-a73bf0c30211" providerId="ADAL" clId="{A4CE613A-5ABE-43FF-A9DF-F25E90A91569}" dt="2022-01-19T08:22:34.936" v="395"/>
          <ac:spMkLst>
            <pc:docMk/>
            <pc:sldMk cId="1686195647" sldId="7237"/>
            <ac:spMk id="365" creationId="{EDDEE1B6-9B93-4F59-A12B-874223208C89}"/>
          </ac:spMkLst>
        </pc:spChg>
        <pc:spChg chg="mod">
          <ac:chgData name="Ugo MANTEL" userId="2d5b7065-31bb-4181-a7f8-a73bf0c30211" providerId="ADAL" clId="{A4CE613A-5ABE-43FF-A9DF-F25E90A91569}" dt="2022-01-19T08:22:34.944" v="426"/>
          <ac:spMkLst>
            <pc:docMk/>
            <pc:sldMk cId="1686195647" sldId="7237"/>
            <ac:spMk id="406" creationId="{5E6CFEA5-88BE-4629-A8FE-8DFE8CB95C4D}"/>
          </ac:spMkLst>
        </pc:spChg>
        <pc:spChg chg="mod">
          <ac:chgData name="Ugo MANTEL" userId="2d5b7065-31bb-4181-a7f8-a73bf0c30211" providerId="ADAL" clId="{A4CE613A-5ABE-43FF-A9DF-F25E90A91569}" dt="2022-01-19T08:22:34.940" v="412"/>
          <ac:spMkLst>
            <pc:docMk/>
            <pc:sldMk cId="1686195647" sldId="7237"/>
            <ac:spMk id="407" creationId="{F37D926E-9C80-46AD-BA47-E3CE6C22B614}"/>
          </ac:spMkLst>
        </pc:spChg>
        <pc:spChg chg="mod">
          <ac:chgData name="Ugo MANTEL" userId="2d5b7065-31bb-4181-a7f8-a73bf0c30211" providerId="ADAL" clId="{A4CE613A-5ABE-43FF-A9DF-F25E90A91569}" dt="2022-01-19T08:22:34.943" v="420"/>
          <ac:spMkLst>
            <pc:docMk/>
            <pc:sldMk cId="1686195647" sldId="7237"/>
            <ac:spMk id="408" creationId="{A7A1D4E5-DDB5-4651-9DC4-4EF1DE4317F0}"/>
          </ac:spMkLst>
        </pc:spChg>
        <pc:spChg chg="mod">
          <ac:chgData name="Ugo MANTEL" userId="2d5b7065-31bb-4181-a7f8-a73bf0c30211" providerId="ADAL" clId="{A4CE613A-5ABE-43FF-A9DF-F25E90A91569}" dt="2022-01-19T08:22:34.943" v="419"/>
          <ac:spMkLst>
            <pc:docMk/>
            <pc:sldMk cId="1686195647" sldId="7237"/>
            <ac:spMk id="409" creationId="{1ED6FA5E-101C-47E1-9A56-935821AA875D}"/>
          </ac:spMkLst>
        </pc:spChg>
        <pc:spChg chg="mod">
          <ac:chgData name="Ugo MANTEL" userId="2d5b7065-31bb-4181-a7f8-a73bf0c30211" providerId="ADAL" clId="{A4CE613A-5ABE-43FF-A9DF-F25E90A91569}" dt="2022-01-19T08:22:34.944" v="427"/>
          <ac:spMkLst>
            <pc:docMk/>
            <pc:sldMk cId="1686195647" sldId="7237"/>
            <ac:spMk id="410" creationId="{9D5AC285-F380-4365-B85B-0DCB78711AAF}"/>
          </ac:spMkLst>
        </pc:spChg>
        <pc:spChg chg="mod">
          <ac:chgData name="Ugo MANTEL" userId="2d5b7065-31bb-4181-a7f8-a73bf0c30211" providerId="ADAL" clId="{A4CE613A-5ABE-43FF-A9DF-F25E90A91569}" dt="2022-01-19T08:22:34.944" v="428"/>
          <ac:spMkLst>
            <pc:docMk/>
            <pc:sldMk cId="1686195647" sldId="7237"/>
            <ac:spMk id="411" creationId="{674AE14C-16AF-4069-B4E4-77CD082A200A}"/>
          </ac:spMkLst>
        </pc:spChg>
        <pc:spChg chg="mod">
          <ac:chgData name="Ugo MANTEL" userId="2d5b7065-31bb-4181-a7f8-a73bf0c30211" providerId="ADAL" clId="{A4CE613A-5ABE-43FF-A9DF-F25E90A91569}" dt="2022-01-19T08:22:34.945" v="431"/>
          <ac:spMkLst>
            <pc:docMk/>
            <pc:sldMk cId="1686195647" sldId="7237"/>
            <ac:spMk id="412" creationId="{F3E9F0CE-51F7-4421-9F0A-F8C3FEC49420}"/>
          </ac:spMkLst>
        </pc:spChg>
        <pc:spChg chg="mod">
          <ac:chgData name="Ugo MANTEL" userId="2d5b7065-31bb-4181-a7f8-a73bf0c30211" providerId="ADAL" clId="{A4CE613A-5ABE-43FF-A9DF-F25E90A91569}" dt="2022-01-19T08:22:34.945" v="432"/>
          <ac:spMkLst>
            <pc:docMk/>
            <pc:sldMk cId="1686195647" sldId="7237"/>
            <ac:spMk id="413" creationId="{2E530E2E-E906-458D-AC14-DFD0B09C1401}"/>
          </ac:spMkLst>
        </pc:spChg>
        <pc:spChg chg="mod">
          <ac:chgData name="Ugo MANTEL" userId="2d5b7065-31bb-4181-a7f8-a73bf0c30211" providerId="ADAL" clId="{A4CE613A-5ABE-43FF-A9DF-F25E90A91569}" dt="2022-01-19T08:22:34.944" v="429"/>
          <ac:spMkLst>
            <pc:docMk/>
            <pc:sldMk cId="1686195647" sldId="7237"/>
            <ac:spMk id="414" creationId="{531ABA26-FD14-4269-A4DE-4FBDC03F5E1A}"/>
          </ac:spMkLst>
        </pc:spChg>
        <pc:spChg chg="mod">
          <ac:chgData name="Ugo MANTEL" userId="2d5b7065-31bb-4181-a7f8-a73bf0c30211" providerId="ADAL" clId="{A4CE613A-5ABE-43FF-A9DF-F25E90A91569}" dt="2022-01-19T08:22:34.945" v="430"/>
          <ac:spMkLst>
            <pc:docMk/>
            <pc:sldMk cId="1686195647" sldId="7237"/>
            <ac:spMk id="415" creationId="{07FD0AD7-12E1-4370-95A3-8C44B8DCD10D}"/>
          </ac:spMkLst>
        </pc:spChg>
        <pc:spChg chg="mod">
          <ac:chgData name="Ugo MANTEL" userId="2d5b7065-31bb-4181-a7f8-a73bf0c30211" providerId="ADAL" clId="{A4CE613A-5ABE-43FF-A9DF-F25E90A91569}" dt="2022-01-19T08:22:34.946" v="433"/>
          <ac:spMkLst>
            <pc:docMk/>
            <pc:sldMk cId="1686195647" sldId="7237"/>
            <ac:spMk id="416" creationId="{F709D9D5-FAE3-4B47-9D2E-DE74A586B3BD}"/>
          </ac:spMkLst>
        </pc:spChg>
        <pc:spChg chg="mod">
          <ac:chgData name="Ugo MANTEL" userId="2d5b7065-31bb-4181-a7f8-a73bf0c30211" providerId="ADAL" clId="{A4CE613A-5ABE-43FF-A9DF-F25E90A91569}" dt="2022-01-19T08:22:34.948" v="438"/>
          <ac:spMkLst>
            <pc:docMk/>
            <pc:sldMk cId="1686195647" sldId="7237"/>
            <ac:spMk id="417" creationId="{D5F65732-ACDD-4D21-A9AF-25078A814079}"/>
          </ac:spMkLst>
        </pc:spChg>
        <pc:spChg chg="mod">
          <ac:chgData name="Ugo MANTEL" userId="2d5b7065-31bb-4181-a7f8-a73bf0c30211" providerId="ADAL" clId="{A4CE613A-5ABE-43FF-A9DF-F25E90A91569}" dt="2022-01-19T08:22:34.946" v="434"/>
          <ac:spMkLst>
            <pc:docMk/>
            <pc:sldMk cId="1686195647" sldId="7237"/>
            <ac:spMk id="418" creationId="{F8DCAEB3-DBE9-4948-97DD-414B11D244E2}"/>
          </ac:spMkLst>
        </pc:spChg>
        <pc:spChg chg="mod">
          <ac:chgData name="Ugo MANTEL" userId="2d5b7065-31bb-4181-a7f8-a73bf0c30211" providerId="ADAL" clId="{A4CE613A-5ABE-43FF-A9DF-F25E90A91569}" dt="2022-01-19T08:22:34.946" v="436"/>
          <ac:spMkLst>
            <pc:docMk/>
            <pc:sldMk cId="1686195647" sldId="7237"/>
            <ac:spMk id="419" creationId="{930163C6-0C12-4D4D-B2F4-FD2578A7A46A}"/>
          </ac:spMkLst>
        </pc:spChg>
        <pc:spChg chg="mod">
          <ac:chgData name="Ugo MANTEL" userId="2d5b7065-31bb-4181-a7f8-a73bf0c30211" providerId="ADAL" clId="{A4CE613A-5ABE-43FF-A9DF-F25E90A91569}" dt="2022-01-19T08:22:34.947" v="437"/>
          <ac:spMkLst>
            <pc:docMk/>
            <pc:sldMk cId="1686195647" sldId="7237"/>
            <ac:spMk id="420" creationId="{44CECAB7-6695-4C89-A0F5-D5D5C2BFB7E5}"/>
          </ac:spMkLst>
        </pc:spChg>
        <pc:spChg chg="mod">
          <ac:chgData name="Ugo MANTEL" userId="2d5b7065-31bb-4181-a7f8-a73bf0c30211" providerId="ADAL" clId="{A4CE613A-5ABE-43FF-A9DF-F25E90A91569}" dt="2022-01-19T08:22:34.946" v="435"/>
          <ac:spMkLst>
            <pc:docMk/>
            <pc:sldMk cId="1686195647" sldId="7237"/>
            <ac:spMk id="421" creationId="{C7B32DEC-9C85-44A3-B8F3-7FC8C609E540}"/>
          </ac:spMkLst>
        </pc:spChg>
        <pc:spChg chg="mod">
          <ac:chgData name="Ugo MANTEL" userId="2d5b7065-31bb-4181-a7f8-a73bf0c30211" providerId="ADAL" clId="{A4CE613A-5ABE-43FF-A9DF-F25E90A91569}" dt="2022-01-19T08:22:34.953" v="462"/>
          <ac:spMkLst>
            <pc:docMk/>
            <pc:sldMk cId="1686195647" sldId="7237"/>
            <ac:spMk id="425" creationId="{503CEC64-0117-4B83-A2E1-6F6C01B6CC61}"/>
          </ac:spMkLst>
        </pc:spChg>
        <pc:spChg chg="mod">
          <ac:chgData name="Ugo MANTEL" userId="2d5b7065-31bb-4181-a7f8-a73bf0c30211" providerId="ADAL" clId="{A4CE613A-5ABE-43FF-A9DF-F25E90A91569}" dt="2022-01-19T08:22:34.952" v="457"/>
          <ac:spMkLst>
            <pc:docMk/>
            <pc:sldMk cId="1686195647" sldId="7237"/>
            <ac:spMk id="433" creationId="{160397EC-6294-46A8-B85F-38C1B040AE74}"/>
          </ac:spMkLst>
        </pc:spChg>
        <pc:spChg chg="mod">
          <ac:chgData name="Ugo MANTEL" userId="2d5b7065-31bb-4181-a7f8-a73bf0c30211" providerId="ADAL" clId="{A4CE613A-5ABE-43FF-A9DF-F25E90A91569}" dt="2022-01-19T08:22:34.956" v="469"/>
          <ac:spMkLst>
            <pc:docMk/>
            <pc:sldMk cId="1686195647" sldId="7237"/>
            <ac:spMk id="437" creationId="{72A3B178-3406-4EBA-9A9D-CD1A5FD5EA4B}"/>
          </ac:spMkLst>
        </pc:spChg>
        <pc:spChg chg="mod">
          <ac:chgData name="Ugo MANTEL" userId="2d5b7065-31bb-4181-a7f8-a73bf0c30211" providerId="ADAL" clId="{A4CE613A-5ABE-43FF-A9DF-F25E90A91569}" dt="2022-01-19T08:22:34.959" v="480"/>
          <ac:spMkLst>
            <pc:docMk/>
            <pc:sldMk cId="1686195647" sldId="7237"/>
            <ac:spMk id="442" creationId="{E13FAF9A-4C63-4FA3-A28E-8856BBF75BED}"/>
          </ac:spMkLst>
        </pc:spChg>
        <pc:spChg chg="mod">
          <ac:chgData name="Ugo MANTEL" userId="2d5b7065-31bb-4181-a7f8-a73bf0c30211" providerId="ADAL" clId="{A4CE613A-5ABE-43FF-A9DF-F25E90A91569}" dt="2022-01-19T08:22:34.960" v="487"/>
          <ac:spMkLst>
            <pc:docMk/>
            <pc:sldMk cId="1686195647" sldId="7237"/>
            <ac:spMk id="447" creationId="{39BD837B-E924-457D-A91F-2ED656ED6B94}"/>
          </ac:spMkLst>
        </pc:spChg>
        <pc:spChg chg="mod">
          <ac:chgData name="Ugo MANTEL" userId="2d5b7065-31bb-4181-a7f8-a73bf0c30211" providerId="ADAL" clId="{A4CE613A-5ABE-43FF-A9DF-F25E90A91569}" dt="2022-01-19T08:22:34.960" v="488"/>
          <ac:spMkLst>
            <pc:docMk/>
            <pc:sldMk cId="1686195647" sldId="7237"/>
            <ac:spMk id="448" creationId="{60565008-F9CF-434F-B418-A1F379394AB5}"/>
          </ac:spMkLst>
        </pc:spChg>
        <pc:spChg chg="mod">
          <ac:chgData name="Ugo MANTEL" userId="2d5b7065-31bb-4181-a7f8-a73bf0c30211" providerId="ADAL" clId="{A4CE613A-5ABE-43FF-A9DF-F25E90A91569}" dt="2022-01-19T08:22:34.950" v="449"/>
          <ac:spMkLst>
            <pc:docMk/>
            <pc:sldMk cId="1686195647" sldId="7237"/>
            <ac:spMk id="449" creationId="{31FD9AF9-28D2-44ED-BBF7-DCE114A0AFBC}"/>
          </ac:spMkLst>
        </pc:spChg>
        <pc:spChg chg="mod">
          <ac:chgData name="Ugo MANTEL" userId="2d5b7065-31bb-4181-a7f8-a73bf0c30211" providerId="ADAL" clId="{A4CE613A-5ABE-43FF-A9DF-F25E90A91569}" dt="2022-01-19T08:22:34.951" v="452"/>
          <ac:spMkLst>
            <pc:docMk/>
            <pc:sldMk cId="1686195647" sldId="7237"/>
            <ac:spMk id="450" creationId="{B18F41B5-5182-4F4F-94E4-850977BD9798}"/>
          </ac:spMkLst>
        </pc:spChg>
        <pc:spChg chg="mod ord">
          <ac:chgData name="Ugo MANTEL" userId="2d5b7065-31bb-4181-a7f8-a73bf0c30211" providerId="ADAL" clId="{A4CE613A-5ABE-43FF-A9DF-F25E90A91569}" dt="2022-01-19T08:22:34.950" v="446"/>
          <ac:spMkLst>
            <pc:docMk/>
            <pc:sldMk cId="1686195647" sldId="7237"/>
            <ac:spMk id="499" creationId="{D7B21E7A-E60A-466F-9410-E003E70C66C7}"/>
          </ac:spMkLst>
        </pc:spChg>
        <pc:spChg chg="mod ord">
          <ac:chgData name="Ugo MANTEL" userId="2d5b7065-31bb-4181-a7f8-a73bf0c30211" providerId="ADAL" clId="{A4CE613A-5ABE-43FF-A9DF-F25E90A91569}" dt="2022-01-19T08:22:34.951" v="451"/>
          <ac:spMkLst>
            <pc:docMk/>
            <pc:sldMk cId="1686195647" sldId="7237"/>
            <ac:spMk id="500" creationId="{57D9A567-C70C-4CEF-B522-2F47BC4CE2C7}"/>
          </ac:spMkLst>
        </pc:spChg>
        <pc:spChg chg="mod ord">
          <ac:chgData name="Ugo MANTEL" userId="2d5b7065-31bb-4181-a7f8-a73bf0c30211" providerId="ADAL" clId="{A4CE613A-5ABE-43FF-A9DF-F25E90A91569}" dt="2022-01-19T08:22:34.952" v="456"/>
          <ac:spMkLst>
            <pc:docMk/>
            <pc:sldMk cId="1686195647" sldId="7237"/>
            <ac:spMk id="501" creationId="{90BD6193-52CB-4556-84BF-F30D18790EA2}"/>
          </ac:spMkLst>
        </pc:spChg>
        <pc:spChg chg="mod ord">
          <ac:chgData name="Ugo MANTEL" userId="2d5b7065-31bb-4181-a7f8-a73bf0c30211" providerId="ADAL" clId="{A4CE613A-5ABE-43FF-A9DF-F25E90A91569}" dt="2022-01-19T08:22:34.957" v="471"/>
          <ac:spMkLst>
            <pc:docMk/>
            <pc:sldMk cId="1686195647" sldId="7237"/>
            <ac:spMk id="502" creationId="{DCA97156-B87D-4B6A-88FB-F43D56650EC1}"/>
          </ac:spMkLst>
        </pc:spChg>
        <pc:spChg chg="mod ord">
          <ac:chgData name="Ugo MANTEL" userId="2d5b7065-31bb-4181-a7f8-a73bf0c30211" providerId="ADAL" clId="{A4CE613A-5ABE-43FF-A9DF-F25E90A91569}" dt="2022-01-19T08:22:34.959" v="482"/>
          <ac:spMkLst>
            <pc:docMk/>
            <pc:sldMk cId="1686195647" sldId="7237"/>
            <ac:spMk id="503" creationId="{8AA1249E-FD1D-4C3C-BF7C-D223CB9A5AE8}"/>
          </ac:spMkLst>
        </pc:spChg>
        <pc:spChg chg="mod ord">
          <ac:chgData name="Ugo MANTEL" userId="2d5b7065-31bb-4181-a7f8-a73bf0c30211" providerId="ADAL" clId="{A4CE613A-5ABE-43FF-A9DF-F25E90A91569}" dt="2022-01-19T08:22:34.959" v="484"/>
          <ac:spMkLst>
            <pc:docMk/>
            <pc:sldMk cId="1686195647" sldId="7237"/>
            <ac:spMk id="504" creationId="{AF86B7D2-1E62-4683-B86B-5DBEA17F341F}"/>
          </ac:spMkLst>
        </pc:spChg>
        <pc:spChg chg="mod ord">
          <ac:chgData name="Ugo MANTEL" userId="2d5b7065-31bb-4181-a7f8-a73bf0c30211" providerId="ADAL" clId="{A4CE613A-5ABE-43FF-A9DF-F25E90A91569}" dt="2022-01-19T08:22:34.960" v="486"/>
          <ac:spMkLst>
            <pc:docMk/>
            <pc:sldMk cId="1686195647" sldId="7237"/>
            <ac:spMk id="505" creationId="{E322BCB1-EC55-4B71-A4B0-2A0A178256F7}"/>
          </ac:spMkLst>
        </pc:spChg>
        <pc:spChg chg="mod ord">
          <ac:chgData name="Ugo MANTEL" userId="2d5b7065-31bb-4181-a7f8-a73bf0c30211" providerId="ADAL" clId="{A4CE613A-5ABE-43FF-A9DF-F25E90A91569}" dt="2022-01-19T08:22:34.949" v="444"/>
          <ac:spMkLst>
            <pc:docMk/>
            <pc:sldMk cId="1686195647" sldId="7237"/>
            <ac:spMk id="506" creationId="{BAA9EAD3-3765-41DC-A720-C4D8ED619437}"/>
          </ac:spMkLst>
        </pc:spChg>
        <pc:spChg chg="mod ord">
          <ac:chgData name="Ugo MANTEL" userId="2d5b7065-31bb-4181-a7f8-a73bf0c30211" providerId="ADAL" clId="{A4CE613A-5ABE-43FF-A9DF-F25E90A91569}" dt="2022-01-19T08:22:34.940" v="414"/>
          <ac:spMkLst>
            <pc:docMk/>
            <pc:sldMk cId="1686195647" sldId="7237"/>
            <ac:spMk id="522" creationId="{B6420FBF-E40F-46C6-A529-2C81F8D220A1}"/>
          </ac:spMkLst>
        </pc:spChg>
        <pc:spChg chg="mod ord">
          <ac:chgData name="Ugo MANTEL" userId="2d5b7065-31bb-4181-a7f8-a73bf0c30211" providerId="ADAL" clId="{A4CE613A-5ABE-43FF-A9DF-F25E90A91569}" dt="2022-01-19T08:22:34.942" v="416"/>
          <ac:spMkLst>
            <pc:docMk/>
            <pc:sldMk cId="1686195647" sldId="7237"/>
            <ac:spMk id="523" creationId="{74138915-95E0-46F6-BA2C-691976C71A7E}"/>
          </ac:spMkLst>
        </pc:spChg>
        <pc:spChg chg="mod ord">
          <ac:chgData name="Ugo MANTEL" userId="2d5b7065-31bb-4181-a7f8-a73bf0c30211" providerId="ADAL" clId="{A4CE613A-5ABE-43FF-A9DF-F25E90A91569}" dt="2022-01-19T08:22:34.942" v="418"/>
          <ac:spMkLst>
            <pc:docMk/>
            <pc:sldMk cId="1686195647" sldId="7237"/>
            <ac:spMk id="524" creationId="{14D5EB0D-55D7-47EC-87DB-F88870EEBB12}"/>
          </ac:spMkLst>
        </pc:spChg>
        <pc:spChg chg="mod ord">
          <ac:chgData name="Ugo MANTEL" userId="2d5b7065-31bb-4181-a7f8-a73bf0c30211" providerId="ADAL" clId="{A4CE613A-5ABE-43FF-A9DF-F25E90A91569}" dt="2022-01-19T08:22:34.943" v="422"/>
          <ac:spMkLst>
            <pc:docMk/>
            <pc:sldMk cId="1686195647" sldId="7237"/>
            <ac:spMk id="525" creationId="{066989C9-7AA9-417D-B746-DDEAAC3763AE}"/>
          </ac:spMkLst>
        </pc:spChg>
        <pc:spChg chg="mod ord">
          <ac:chgData name="Ugo MANTEL" userId="2d5b7065-31bb-4181-a7f8-a73bf0c30211" providerId="ADAL" clId="{A4CE613A-5ABE-43FF-A9DF-F25E90A91569}" dt="2022-01-19T08:22:34.943" v="424"/>
          <ac:spMkLst>
            <pc:docMk/>
            <pc:sldMk cId="1686195647" sldId="7237"/>
            <ac:spMk id="526" creationId="{E42B2963-1445-4B3A-89C1-A27AEB2A09E2}"/>
          </ac:spMkLst>
        </pc:spChg>
        <pc:spChg chg="mod ord">
          <ac:chgData name="Ugo MANTEL" userId="2d5b7065-31bb-4181-a7f8-a73bf0c30211" providerId="ADAL" clId="{A4CE613A-5ABE-43FF-A9DF-F25E90A91569}" dt="2022-01-19T08:22:34.937" v="401"/>
          <ac:spMkLst>
            <pc:docMk/>
            <pc:sldMk cId="1686195647" sldId="7237"/>
            <ac:spMk id="527" creationId="{5C21AE4E-C4BD-4F17-A7AB-DB1526CEA777}"/>
          </ac:spMkLst>
        </pc:spChg>
        <pc:spChg chg="mod ord">
          <ac:chgData name="Ugo MANTEL" userId="2d5b7065-31bb-4181-a7f8-a73bf0c30211" providerId="ADAL" clId="{A4CE613A-5ABE-43FF-A9DF-F25E90A91569}" dt="2022-01-19T08:22:34.935" v="394"/>
          <ac:spMkLst>
            <pc:docMk/>
            <pc:sldMk cId="1686195647" sldId="7237"/>
            <ac:spMk id="540" creationId="{3C2A4866-6AA5-4910-9F98-C6D739D79713}"/>
          </ac:spMkLst>
        </pc:spChg>
        <pc:spChg chg="mod ord">
          <ac:chgData name="Ugo MANTEL" userId="2d5b7065-31bb-4181-a7f8-a73bf0c30211" providerId="ADAL" clId="{A4CE613A-5ABE-43FF-A9DF-F25E90A91569}" dt="2022-01-19T08:22:34.937" v="399"/>
          <ac:spMkLst>
            <pc:docMk/>
            <pc:sldMk cId="1686195647" sldId="7237"/>
            <ac:spMk id="542" creationId="{16B814BA-C224-45B2-954D-491EDA3EB3F8}"/>
          </ac:spMkLst>
        </pc:spChg>
        <pc:spChg chg="mod ord">
          <ac:chgData name="Ugo MANTEL" userId="2d5b7065-31bb-4181-a7f8-a73bf0c30211" providerId="ADAL" clId="{A4CE613A-5ABE-43FF-A9DF-F25E90A91569}" dt="2022-01-19T08:22:34.938" v="403"/>
          <ac:spMkLst>
            <pc:docMk/>
            <pc:sldMk cId="1686195647" sldId="7237"/>
            <ac:spMk id="543" creationId="{B26A1D07-BD1C-4CEF-A12E-B5A9382EC0CE}"/>
          </ac:spMkLst>
        </pc:spChg>
        <pc:spChg chg="mod ord">
          <ac:chgData name="Ugo MANTEL" userId="2d5b7065-31bb-4181-a7f8-a73bf0c30211" providerId="ADAL" clId="{A4CE613A-5ABE-43FF-A9DF-F25E90A91569}" dt="2022-01-19T08:22:34.936" v="397"/>
          <ac:spMkLst>
            <pc:docMk/>
            <pc:sldMk cId="1686195647" sldId="7237"/>
            <ac:spMk id="544" creationId="{ADAF5FC5-E9C5-456F-AA2E-296344C864D9}"/>
          </ac:spMkLst>
        </pc:spChg>
        <pc:spChg chg="mod ord">
          <ac:chgData name="Ugo MANTEL" userId="2d5b7065-31bb-4181-a7f8-a73bf0c30211" providerId="ADAL" clId="{A4CE613A-5ABE-43FF-A9DF-F25E90A91569}" dt="2022-01-19T08:22:34.938" v="405"/>
          <ac:spMkLst>
            <pc:docMk/>
            <pc:sldMk cId="1686195647" sldId="7237"/>
            <ac:spMk id="545" creationId="{FA3F9DD3-71B3-493B-AE75-8051EDAE973D}"/>
          </ac:spMkLst>
        </pc:spChg>
        <pc:spChg chg="mod ord">
          <ac:chgData name="Ugo MANTEL" userId="2d5b7065-31bb-4181-a7f8-a73bf0c30211" providerId="ADAL" clId="{A4CE613A-5ABE-43FF-A9DF-F25E90A91569}" dt="2022-01-19T08:22:34.939" v="407"/>
          <ac:spMkLst>
            <pc:docMk/>
            <pc:sldMk cId="1686195647" sldId="7237"/>
            <ac:spMk id="546" creationId="{D51A9A94-476D-46AC-9B29-0493A9BA279C}"/>
          </ac:spMkLst>
        </pc:spChg>
        <pc:spChg chg="mod ord">
          <ac:chgData name="Ugo MANTEL" userId="2d5b7065-31bb-4181-a7f8-a73bf0c30211" providerId="ADAL" clId="{A4CE613A-5ABE-43FF-A9DF-F25E90A91569}" dt="2022-01-19T08:22:34.939" v="409"/>
          <ac:spMkLst>
            <pc:docMk/>
            <pc:sldMk cId="1686195647" sldId="7237"/>
            <ac:spMk id="547" creationId="{FFDE6DAB-F7B7-480B-8D5A-0E7335A81A22}"/>
          </ac:spMkLst>
        </pc:spChg>
        <pc:spChg chg="mod ord">
          <ac:chgData name="Ugo MANTEL" userId="2d5b7065-31bb-4181-a7f8-a73bf0c30211" providerId="ADAL" clId="{A4CE613A-5ABE-43FF-A9DF-F25E90A91569}" dt="2022-01-19T08:22:34.939" v="411"/>
          <ac:spMkLst>
            <pc:docMk/>
            <pc:sldMk cId="1686195647" sldId="7237"/>
            <ac:spMk id="548" creationId="{675B60B7-85BC-4060-BB59-EE3AE6336033}"/>
          </ac:spMkLst>
        </pc:spChg>
        <pc:spChg chg="mod ord">
          <ac:chgData name="Ugo MANTEL" userId="2d5b7065-31bb-4181-a7f8-a73bf0c30211" providerId="ADAL" clId="{A4CE613A-5ABE-43FF-A9DF-F25E90A91569}" dt="2022-01-19T08:22:34.950" v="448"/>
          <ac:spMkLst>
            <pc:docMk/>
            <pc:sldMk cId="1686195647" sldId="7237"/>
            <ac:spMk id="550" creationId="{DFC792C7-DA4C-430A-8626-09AD391BCB09}"/>
          </ac:spMkLst>
        </pc:spChg>
        <pc:spChg chg="mod ord">
          <ac:chgData name="Ugo MANTEL" userId="2d5b7065-31bb-4181-a7f8-a73bf0c30211" providerId="ADAL" clId="{A4CE613A-5ABE-43FF-A9DF-F25E90A91569}" dt="2022-01-19T08:22:34.953" v="461"/>
          <ac:spMkLst>
            <pc:docMk/>
            <pc:sldMk cId="1686195647" sldId="7237"/>
            <ac:spMk id="552" creationId="{73597801-8F30-4476-A462-47225AEB545F}"/>
          </ac:spMkLst>
        </pc:spChg>
        <pc:spChg chg="mod ord">
          <ac:chgData name="Ugo MANTEL" userId="2d5b7065-31bb-4181-a7f8-a73bf0c30211" providerId="ADAL" clId="{A4CE613A-5ABE-43FF-A9DF-F25E90A91569}" dt="2022-01-19T08:22:34.951" v="454"/>
          <ac:spMkLst>
            <pc:docMk/>
            <pc:sldMk cId="1686195647" sldId="7237"/>
            <ac:spMk id="553" creationId="{DCD948E3-7078-430C-9EA8-320E7307F969}"/>
          </ac:spMkLst>
        </pc:spChg>
        <pc:spChg chg="mod ord">
          <ac:chgData name="Ugo MANTEL" userId="2d5b7065-31bb-4181-a7f8-a73bf0c30211" providerId="ADAL" clId="{A4CE613A-5ABE-43FF-A9DF-F25E90A91569}" dt="2022-01-19T08:22:34.949" v="442"/>
          <ac:spMkLst>
            <pc:docMk/>
            <pc:sldMk cId="1686195647" sldId="7237"/>
            <ac:spMk id="554" creationId="{FA7BB4C7-14DA-435B-8EDC-F28C81C98B9B}"/>
          </ac:spMkLst>
        </pc:spChg>
        <pc:spChg chg="mod ord">
          <ac:chgData name="Ugo MANTEL" userId="2d5b7065-31bb-4181-a7f8-a73bf0c30211" providerId="ADAL" clId="{A4CE613A-5ABE-43FF-A9DF-F25E90A91569}" dt="2022-01-19T08:22:34.954" v="464"/>
          <ac:spMkLst>
            <pc:docMk/>
            <pc:sldMk cId="1686195647" sldId="7237"/>
            <ac:spMk id="555" creationId="{FDE585F2-7A09-478C-A63C-2B13B6BFC428}"/>
          </ac:spMkLst>
        </pc:spChg>
        <pc:spChg chg="mod ord">
          <ac:chgData name="Ugo MANTEL" userId="2d5b7065-31bb-4181-a7f8-a73bf0c30211" providerId="ADAL" clId="{A4CE613A-5ABE-43FF-A9DF-F25E90A91569}" dt="2022-01-19T08:22:34.954" v="466"/>
          <ac:spMkLst>
            <pc:docMk/>
            <pc:sldMk cId="1686195647" sldId="7237"/>
            <ac:spMk id="556" creationId="{EF1716D0-D24F-41A5-AF68-1782BD6C2B84}"/>
          </ac:spMkLst>
        </pc:spChg>
        <pc:spChg chg="mod ord">
          <ac:chgData name="Ugo MANTEL" userId="2d5b7065-31bb-4181-a7f8-a73bf0c30211" providerId="ADAL" clId="{A4CE613A-5ABE-43FF-A9DF-F25E90A91569}" dt="2022-01-19T08:22:34.956" v="468"/>
          <ac:spMkLst>
            <pc:docMk/>
            <pc:sldMk cId="1686195647" sldId="7237"/>
            <ac:spMk id="557" creationId="{F1D5C17D-CDFD-4C31-A1E8-F897EAAE666E}"/>
          </ac:spMkLst>
        </pc:spChg>
        <pc:spChg chg="mod ord">
          <ac:chgData name="Ugo MANTEL" userId="2d5b7065-31bb-4181-a7f8-a73bf0c30211" providerId="ADAL" clId="{A4CE613A-5ABE-43FF-A9DF-F25E90A91569}" dt="2022-01-19T08:22:34.957" v="473"/>
          <ac:spMkLst>
            <pc:docMk/>
            <pc:sldMk cId="1686195647" sldId="7237"/>
            <ac:spMk id="558" creationId="{767D9F96-B468-4094-BE30-74EC461C5DAF}"/>
          </ac:spMkLst>
        </pc:spChg>
        <pc:spChg chg="mod ord">
          <ac:chgData name="Ugo MANTEL" userId="2d5b7065-31bb-4181-a7f8-a73bf0c30211" providerId="ADAL" clId="{A4CE613A-5ABE-43FF-A9DF-F25E90A91569}" dt="2022-01-19T08:22:34.957" v="475"/>
          <ac:spMkLst>
            <pc:docMk/>
            <pc:sldMk cId="1686195647" sldId="7237"/>
            <ac:spMk id="559" creationId="{01E4FA07-6344-4E05-8F2F-604C7DD60002}"/>
          </ac:spMkLst>
        </pc:spChg>
        <pc:spChg chg="mod ord">
          <ac:chgData name="Ugo MANTEL" userId="2d5b7065-31bb-4181-a7f8-a73bf0c30211" providerId="ADAL" clId="{A4CE613A-5ABE-43FF-A9DF-F25E90A91569}" dt="2022-01-19T08:22:34.958" v="477"/>
          <ac:spMkLst>
            <pc:docMk/>
            <pc:sldMk cId="1686195647" sldId="7237"/>
            <ac:spMk id="560" creationId="{8FEDA261-7F41-4D3C-89DC-14D0A252BF51}"/>
          </ac:spMkLst>
        </pc:spChg>
        <pc:spChg chg="mod ord">
          <ac:chgData name="Ugo MANTEL" userId="2d5b7065-31bb-4181-a7f8-a73bf0c30211" providerId="ADAL" clId="{A4CE613A-5ABE-43FF-A9DF-F25E90A91569}" dt="2022-01-19T08:22:34.958" v="479"/>
          <ac:spMkLst>
            <pc:docMk/>
            <pc:sldMk cId="1686195647" sldId="7237"/>
            <ac:spMk id="561" creationId="{9B489D77-126C-4BB7-9813-096635A131F1}"/>
          </ac:spMkLst>
        </pc:spChg>
        <pc:spChg chg="mod ord">
          <ac:chgData name="Ugo MANTEL" userId="2d5b7065-31bb-4181-a7f8-a73bf0c30211" providerId="ADAL" clId="{A4CE613A-5ABE-43FF-A9DF-F25E90A91569}" dt="2022-01-19T08:22:34.952" v="459"/>
          <ac:spMkLst>
            <pc:docMk/>
            <pc:sldMk cId="1686195647" sldId="7237"/>
            <ac:spMk id="562" creationId="{7516FBA0-AB4A-4FAE-99A7-2A4C723A8E52}"/>
          </ac:spMkLst>
        </pc:spChg>
        <pc:spChg chg="mod ord">
          <ac:chgData name="Ugo MANTEL" userId="2d5b7065-31bb-4181-a7f8-a73bf0c30211" providerId="ADAL" clId="{A4CE613A-5ABE-43FF-A9DF-F25E90A91569}" dt="2022-01-19T08:22:34.961" v="490"/>
          <ac:spMkLst>
            <pc:docMk/>
            <pc:sldMk cId="1686195647" sldId="7237"/>
            <ac:spMk id="568" creationId="{9DF384F6-9AC8-428B-8045-4CCF42EE100C}"/>
          </ac:spMkLst>
        </pc:spChg>
        <pc:spChg chg="mod ord">
          <ac:chgData name="Ugo MANTEL" userId="2d5b7065-31bb-4181-a7f8-a73bf0c30211" providerId="ADAL" clId="{A4CE613A-5ABE-43FF-A9DF-F25E90A91569}" dt="2022-01-19T08:22:34.962" v="494"/>
          <ac:spMkLst>
            <pc:docMk/>
            <pc:sldMk cId="1686195647" sldId="7237"/>
            <ac:spMk id="570" creationId="{D778A7BC-59B9-452F-817D-F7A6D81C67CE}"/>
          </ac:spMkLst>
        </pc:spChg>
        <pc:grpChg chg="mod ord">
          <ac:chgData name="Ugo MANTEL" userId="2d5b7065-31bb-4181-a7f8-a73bf0c30211" providerId="ADAL" clId="{A4CE613A-5ABE-43FF-A9DF-F25E90A91569}" dt="2022-01-19T08:22:34.922" v="353"/>
          <ac:grpSpMkLst>
            <pc:docMk/>
            <pc:sldMk cId="1686195647" sldId="7237"/>
            <ac:grpSpMk id="38" creationId="{B170E5DA-26E6-4F76-AFD6-4EB1BF735AFA}"/>
          </ac:grpSpMkLst>
        </pc:grpChg>
        <pc:grpChg chg="mod">
          <ac:chgData name="Ugo MANTEL" userId="2d5b7065-31bb-4181-a7f8-a73bf0c30211" providerId="ADAL" clId="{A4CE613A-5ABE-43FF-A9DF-F25E90A91569}" dt="2022-01-19T08:22:34.929" v="368"/>
          <ac:grpSpMkLst>
            <pc:docMk/>
            <pc:sldMk cId="1686195647" sldId="7237"/>
            <ac:grpSpMk id="65" creationId="{F9E195D6-AC64-401B-813F-30114A7D8B9D}"/>
          </ac:grpSpMkLst>
        </pc:grpChg>
        <pc:grpChg chg="mod ord">
          <ac:chgData name="Ugo MANTEL" userId="2d5b7065-31bb-4181-a7f8-a73bf0c30211" providerId="ADAL" clId="{A4CE613A-5ABE-43FF-A9DF-F25E90A91569}" dt="2022-01-19T08:22:34.933" v="386"/>
          <ac:grpSpMkLst>
            <pc:docMk/>
            <pc:sldMk cId="1686195647" sldId="7237"/>
            <ac:grpSpMk id="96" creationId="{E9B14552-4D6A-4105-94B0-78302B0A8013}"/>
          </ac:grpSpMkLst>
        </pc:grpChg>
        <pc:grpChg chg="mod ord">
          <ac:chgData name="Ugo MANTEL" userId="2d5b7065-31bb-4181-a7f8-a73bf0c30211" providerId="ADAL" clId="{A4CE613A-5ABE-43FF-A9DF-F25E90A91569}" dt="2022-01-19T08:22:34.920" v="345"/>
          <ac:grpSpMkLst>
            <pc:docMk/>
            <pc:sldMk cId="1686195647" sldId="7237"/>
            <ac:grpSpMk id="113" creationId="{F8FAB2AC-45EB-4584-89EC-C48D14364D96}"/>
          </ac:grpSpMkLst>
        </pc:grpChg>
        <pc:grpChg chg="mod ord">
          <ac:chgData name="Ugo MANTEL" userId="2d5b7065-31bb-4181-a7f8-a73bf0c30211" providerId="ADAL" clId="{A4CE613A-5ABE-43FF-A9DF-F25E90A91569}" dt="2022-01-19T08:22:34.929" v="370"/>
          <ac:grpSpMkLst>
            <pc:docMk/>
            <pc:sldMk cId="1686195647" sldId="7237"/>
            <ac:grpSpMk id="114" creationId="{B8DC0B9D-C0F4-449E-901A-E02EC5986EFF}"/>
          </ac:grpSpMkLst>
        </pc:grpChg>
        <pc:grpChg chg="mod ord">
          <ac:chgData name="Ugo MANTEL" userId="2d5b7065-31bb-4181-a7f8-a73bf0c30211" providerId="ADAL" clId="{A4CE613A-5ABE-43FF-A9DF-F25E90A91569}" dt="2022-01-19T08:22:34.930" v="372"/>
          <ac:grpSpMkLst>
            <pc:docMk/>
            <pc:sldMk cId="1686195647" sldId="7237"/>
            <ac:grpSpMk id="115" creationId="{D58B2CF8-91A0-4733-A89A-9A851DBFA69B}"/>
          </ac:grpSpMkLst>
        </pc:grpChg>
        <pc:graphicFrameChg chg="mod">
          <ac:chgData name="Ugo MANTEL" userId="2d5b7065-31bb-4181-a7f8-a73bf0c30211" providerId="ADAL" clId="{A4CE613A-5ABE-43FF-A9DF-F25E90A91569}" dt="2022-01-19T08:22:34.988" v="505"/>
          <ac:graphicFrameMkLst>
            <pc:docMk/>
            <pc:sldMk cId="1686195647" sldId="7237"/>
            <ac:graphicFrameMk id="112" creationId="{6BCAE953-8747-473D-B195-E94B691394CF}"/>
          </ac:graphicFrameMkLst>
        </pc:graphicFrameChg>
        <pc:graphicFrameChg chg="del">
          <ac:chgData name="Ugo MANTEL" userId="2d5b7065-31bb-4181-a7f8-a73bf0c30211" providerId="ADAL" clId="{A4CE613A-5ABE-43FF-A9DF-F25E90A91569}" dt="2022-01-19T08:22:34.694" v="218"/>
          <ac:graphicFrameMkLst>
            <pc:docMk/>
            <pc:sldMk cId="1686195647" sldId="7237"/>
            <ac:graphicFrameMk id="183" creationId="{49383AB8-56A0-4A18-BC42-C14EDB2579DA}"/>
          </ac:graphicFrameMkLst>
        </pc:graphicFrameChg>
        <pc:graphicFrameChg chg="del">
          <ac:chgData name="Ugo MANTEL" userId="2d5b7065-31bb-4181-a7f8-a73bf0c30211" providerId="ADAL" clId="{A4CE613A-5ABE-43FF-A9DF-F25E90A91569}" dt="2022-01-19T08:22:34.875" v="310"/>
          <ac:graphicFrameMkLst>
            <pc:docMk/>
            <pc:sldMk cId="1686195647" sldId="7237"/>
            <ac:graphicFrameMk id="184" creationId="{9AF36443-848F-435A-BF5A-5956E88CF6D3}"/>
          </ac:graphicFrameMkLst>
        </pc:graphicFrameChg>
        <pc:graphicFrameChg chg="add mod ord replST">
          <ac:chgData name="Ugo MANTEL" userId="2d5b7065-31bb-4181-a7f8-a73bf0c30211" providerId="ADAL" clId="{A4CE613A-5ABE-43FF-A9DF-F25E90A91569}" dt="2022-01-19T08:22:34.935" v="392"/>
          <ac:graphicFrameMkLst>
            <pc:docMk/>
            <pc:sldMk cId="1686195647" sldId="7237"/>
            <ac:graphicFrameMk id="185" creationId="{1339D769-439D-47A6-B233-39E4AD4EC208}"/>
          </ac:graphicFrameMkLst>
        </pc:graphicFrameChg>
        <pc:graphicFrameChg chg="add mod ord replST">
          <ac:chgData name="Ugo MANTEL" userId="2d5b7065-31bb-4181-a7f8-a73bf0c30211" providerId="ADAL" clId="{A4CE613A-5ABE-43FF-A9DF-F25E90A91569}" dt="2022-01-19T08:22:34.948" v="440"/>
          <ac:graphicFrameMkLst>
            <pc:docMk/>
            <pc:sldMk cId="1686195647" sldId="7237"/>
            <ac:graphicFrameMk id="186" creationId="{43A1DEC0-3802-46B3-9392-784ED512A08F}"/>
          </ac:graphicFrameMkLst>
        </pc:graphicFrameChg>
        <pc:picChg chg="mod">
          <ac:chgData name="Ugo MANTEL" userId="2d5b7065-31bb-4181-a7f8-a73bf0c30211" providerId="ADAL" clId="{A4CE613A-5ABE-43FF-A9DF-F25E90A91569}" dt="2022-01-19T08:22:34.931" v="377"/>
          <ac:picMkLst>
            <pc:docMk/>
            <pc:sldMk cId="1686195647" sldId="7237"/>
            <ac:picMk id="25" creationId="{A3C1F20D-4C69-43D5-9408-699C15542CEC}"/>
          </ac:picMkLst>
        </pc:picChg>
        <pc:picChg chg="mod">
          <ac:chgData name="Ugo MANTEL" userId="2d5b7065-31bb-4181-a7f8-a73bf0c30211" providerId="ADAL" clId="{A4CE613A-5ABE-43FF-A9DF-F25E90A91569}" dt="2022-01-19T08:22:34.931" v="378"/>
          <ac:picMkLst>
            <pc:docMk/>
            <pc:sldMk cId="1686195647" sldId="7237"/>
            <ac:picMk id="26" creationId="{A32D0FB4-2810-40B4-BB66-9A940E9AF545}"/>
          </ac:picMkLst>
        </pc:picChg>
        <pc:picChg chg="mod">
          <ac:chgData name="Ugo MANTEL" userId="2d5b7065-31bb-4181-a7f8-a73bf0c30211" providerId="ADAL" clId="{A4CE613A-5ABE-43FF-A9DF-F25E90A91569}" dt="2022-01-19T08:22:34.931" v="379"/>
          <ac:picMkLst>
            <pc:docMk/>
            <pc:sldMk cId="1686195647" sldId="7237"/>
            <ac:picMk id="27" creationId="{32F528B3-AD09-42AA-BE45-64AB8B5CD094}"/>
          </ac:picMkLst>
        </pc:picChg>
        <pc:picChg chg="mod">
          <ac:chgData name="Ugo MANTEL" userId="2d5b7065-31bb-4181-a7f8-a73bf0c30211" providerId="ADAL" clId="{A4CE613A-5ABE-43FF-A9DF-F25E90A91569}" dt="2022-01-19T08:22:34.932" v="380"/>
          <ac:picMkLst>
            <pc:docMk/>
            <pc:sldMk cId="1686195647" sldId="7237"/>
            <ac:picMk id="28" creationId="{CF75F725-A317-48F2-A046-990D62AEB21F}"/>
          </ac:picMkLst>
        </pc:picChg>
        <pc:picChg chg="mod ord">
          <ac:chgData name="Ugo MANTEL" userId="2d5b7065-31bb-4181-a7f8-a73bf0c30211" providerId="ADAL" clId="{A4CE613A-5ABE-43FF-A9DF-F25E90A91569}" dt="2022-01-19T08:22:34.961" v="492"/>
          <ac:picMkLst>
            <pc:docMk/>
            <pc:sldMk cId="1686195647" sldId="7237"/>
            <ac:picMk id="569" creationId="{C36506EC-1316-4B56-BB15-37D8B20D29A0}"/>
          </ac:picMkLst>
        </pc:picChg>
        <pc:picChg chg="mod ord">
          <ac:chgData name="Ugo MANTEL" userId="2d5b7065-31bb-4181-a7f8-a73bf0c30211" providerId="ADAL" clId="{A4CE613A-5ABE-43FF-A9DF-F25E90A91569}" dt="2022-01-19T08:22:34.962" v="496"/>
          <ac:picMkLst>
            <pc:docMk/>
            <pc:sldMk cId="1686195647" sldId="7237"/>
            <ac:picMk id="571" creationId="{4016513A-2CD0-4BDD-BFA5-7160A415B4B8}"/>
          </ac:picMkLst>
        </pc:picChg>
        <pc:picChg chg="mod ord">
          <ac:chgData name="Ugo MANTEL" userId="2d5b7065-31bb-4181-a7f8-a73bf0c30211" providerId="ADAL" clId="{A4CE613A-5ABE-43FF-A9DF-F25E90A91569}" dt="2022-01-19T08:22:34.963" v="498"/>
          <ac:picMkLst>
            <pc:docMk/>
            <pc:sldMk cId="1686195647" sldId="7237"/>
            <ac:picMk id="572" creationId="{E550D2A6-C5BB-4FBF-B801-E83D1283AF2A}"/>
          </ac:picMkLst>
        </pc:picChg>
        <pc:picChg chg="mod ord">
          <ac:chgData name="Ugo MANTEL" userId="2d5b7065-31bb-4181-a7f8-a73bf0c30211" providerId="ADAL" clId="{A4CE613A-5ABE-43FF-A9DF-F25E90A91569}" dt="2022-01-19T08:22:34.963" v="500"/>
          <ac:picMkLst>
            <pc:docMk/>
            <pc:sldMk cId="1686195647" sldId="7237"/>
            <ac:picMk id="573" creationId="{3577CAFD-2B60-42CC-97C5-EAE93DAE04F0}"/>
          </ac:picMkLst>
        </pc:picChg>
        <pc:cxnChg chg="mod ord">
          <ac:chgData name="Ugo MANTEL" userId="2d5b7065-31bb-4181-a7f8-a73bf0c30211" providerId="ADAL" clId="{A4CE613A-5ABE-43FF-A9DF-F25E90A91569}" dt="2022-01-19T08:22:34.915" v="327"/>
          <ac:cxnSpMkLst>
            <pc:docMk/>
            <pc:sldMk cId="1686195647" sldId="7237"/>
            <ac:cxnSpMk id="24" creationId="{38056475-5FC2-4B8D-9940-2DA53582A116}"/>
          </ac:cxnSpMkLst>
        </pc:cxnChg>
        <pc:cxnChg chg="mod ord">
          <ac:chgData name="Ugo MANTEL" userId="2d5b7065-31bb-4181-a7f8-a73bf0c30211" providerId="ADAL" clId="{A4CE613A-5ABE-43FF-A9DF-F25E90A91569}" dt="2022-01-19T08:22:34.917" v="335"/>
          <ac:cxnSpMkLst>
            <pc:docMk/>
            <pc:sldMk cId="1686195647" sldId="7237"/>
            <ac:cxnSpMk id="48" creationId="{C045DA50-9EB6-44AB-B71A-D6199C057F7B}"/>
          </ac:cxnSpMkLst>
        </pc:cxnChg>
        <pc:cxnChg chg="mod ord">
          <ac:chgData name="Ugo MANTEL" userId="2d5b7065-31bb-4181-a7f8-a73bf0c30211" providerId="ADAL" clId="{A4CE613A-5ABE-43FF-A9DF-F25E90A91569}" dt="2022-01-19T08:22:34.918" v="339"/>
          <ac:cxnSpMkLst>
            <pc:docMk/>
            <pc:sldMk cId="1686195647" sldId="7237"/>
            <ac:cxnSpMk id="63" creationId="{7A266364-39FE-458B-AF0A-7780F72ECD3A}"/>
          </ac:cxnSpMkLst>
        </pc:cxnChg>
        <pc:cxnChg chg="mod ord">
          <ac:chgData name="Ugo MANTEL" userId="2d5b7065-31bb-4181-a7f8-a73bf0c30211" providerId="ADAL" clId="{A4CE613A-5ABE-43FF-A9DF-F25E90A91569}" dt="2022-01-19T08:22:34.928" v="367"/>
          <ac:cxnSpMkLst>
            <pc:docMk/>
            <pc:sldMk cId="1686195647" sldId="7237"/>
            <ac:cxnSpMk id="70" creationId="{567F0926-61EF-4A88-842C-748C5FC6B493}"/>
          </ac:cxnSpMkLst>
        </pc:cxnChg>
      </pc:sldChg>
      <pc:sldChg chg="addSp delSp modSp mod">
        <pc:chgData name="Ugo MANTEL" userId="2d5b7065-31bb-4181-a7f8-a73bf0c30211" providerId="ADAL" clId="{A4CE613A-5ABE-43FF-A9DF-F25E90A91569}" dt="2022-01-19T08:23:04.425" v="2344"/>
        <pc:sldMkLst>
          <pc:docMk/>
          <pc:sldMk cId="3809082511" sldId="7292"/>
        </pc:sldMkLst>
        <pc:spChg chg="mod">
          <ac:chgData name="Ugo MANTEL" userId="2d5b7065-31bb-4181-a7f8-a73bf0c30211" providerId="ADAL" clId="{A4CE613A-5ABE-43FF-A9DF-F25E90A91569}" dt="2022-01-19T08:23:03.873" v="1835"/>
          <ac:spMkLst>
            <pc:docMk/>
            <pc:sldMk cId="3809082511" sldId="7292"/>
            <ac:spMk id="2" creationId="{70876E0E-5A26-4C0C-92CE-4D73FDCBD156}"/>
          </ac:spMkLst>
        </pc:spChg>
        <pc:spChg chg="mod ord">
          <ac:chgData name="Ugo MANTEL" userId="2d5b7065-31bb-4181-a7f8-a73bf0c30211" providerId="ADAL" clId="{A4CE613A-5ABE-43FF-A9DF-F25E90A91569}" dt="2022-01-19T08:23:03.873" v="1837"/>
          <ac:spMkLst>
            <pc:docMk/>
            <pc:sldMk cId="3809082511" sldId="7292"/>
            <ac:spMk id="3" creationId="{BA9C5DAE-8B2F-4E76-943C-FE8549DBB5BD}"/>
          </ac:spMkLst>
        </pc:spChg>
        <pc:spChg chg="mod ord">
          <ac:chgData name="Ugo MANTEL" userId="2d5b7065-31bb-4181-a7f8-a73bf0c30211" providerId="ADAL" clId="{A4CE613A-5ABE-43FF-A9DF-F25E90A91569}" dt="2022-01-19T08:23:03.888" v="1887"/>
          <ac:spMkLst>
            <pc:docMk/>
            <pc:sldMk cId="3809082511" sldId="7292"/>
            <ac:spMk id="4" creationId="{487E0790-BAF3-47D0-ABB5-3FE4F00B17D1}"/>
          </ac:spMkLst>
        </pc:spChg>
        <pc:spChg chg="add del mod modVis">
          <ac:chgData name="Ugo MANTEL" userId="2d5b7065-31bb-4181-a7f8-a73bf0c30211" providerId="ADAL" clId="{A4CE613A-5ABE-43FF-A9DF-F25E90A91569}" dt="2022-01-19T08:23:04.420" v="2342"/>
          <ac:spMkLst>
            <pc:docMk/>
            <pc:sldMk cId="3809082511" sldId="7292"/>
            <ac:spMk id="6" creationId="{C38899A0-1BB4-4EA7-8D36-9B07E1B53176}"/>
          </ac:spMkLst>
        </pc:spChg>
        <pc:spChg chg="mod ord">
          <ac:chgData name="Ugo MANTEL" userId="2d5b7065-31bb-4181-a7f8-a73bf0c30211" providerId="ADAL" clId="{A4CE613A-5ABE-43FF-A9DF-F25E90A91569}" dt="2022-01-19T08:23:03.874" v="1841"/>
          <ac:spMkLst>
            <pc:docMk/>
            <pc:sldMk cId="3809082511" sldId="7292"/>
            <ac:spMk id="8" creationId="{DE2AB3C2-E72B-4BC3-9539-1C7B324B64A2}"/>
          </ac:spMkLst>
        </pc:spChg>
        <pc:spChg chg="mod">
          <ac:chgData name="Ugo MANTEL" userId="2d5b7065-31bb-4181-a7f8-a73bf0c30211" providerId="ADAL" clId="{A4CE613A-5ABE-43FF-A9DF-F25E90A91569}" dt="2022-01-19T08:23:03.879" v="1856"/>
          <ac:spMkLst>
            <pc:docMk/>
            <pc:sldMk cId="3809082511" sldId="7292"/>
            <ac:spMk id="17" creationId="{EDBE0D3F-9AB5-4745-8012-02D8EE25D63E}"/>
          </ac:spMkLst>
        </pc:spChg>
        <pc:spChg chg="mod">
          <ac:chgData name="Ugo MANTEL" userId="2d5b7065-31bb-4181-a7f8-a73bf0c30211" providerId="ADAL" clId="{A4CE613A-5ABE-43FF-A9DF-F25E90A91569}" dt="2022-01-19T08:23:03.881" v="1861"/>
          <ac:spMkLst>
            <pc:docMk/>
            <pc:sldMk cId="3809082511" sldId="7292"/>
            <ac:spMk id="18" creationId="{9AA72188-5619-41BC-84B6-4512A48CA574}"/>
          </ac:spMkLst>
        </pc:spChg>
        <pc:spChg chg="mod ord">
          <ac:chgData name="Ugo MANTEL" userId="2d5b7065-31bb-4181-a7f8-a73bf0c30211" providerId="ADAL" clId="{A4CE613A-5ABE-43FF-A9DF-F25E90A91569}" dt="2022-01-19T08:23:03.875" v="1843"/>
          <ac:spMkLst>
            <pc:docMk/>
            <pc:sldMk cId="3809082511" sldId="7292"/>
            <ac:spMk id="21" creationId="{DCA66723-C62A-4C81-BF08-FC5E8586617C}"/>
          </ac:spMkLst>
        </pc:spChg>
        <pc:spChg chg="mod ord">
          <ac:chgData name="Ugo MANTEL" userId="2d5b7065-31bb-4181-a7f8-a73bf0c30211" providerId="ADAL" clId="{A4CE613A-5ABE-43FF-A9DF-F25E90A91569}" dt="2022-01-19T08:23:03.875" v="1845"/>
          <ac:spMkLst>
            <pc:docMk/>
            <pc:sldMk cId="3809082511" sldId="7292"/>
            <ac:spMk id="22" creationId="{238C74B2-E355-4355-BA7A-0D5E290DB0C7}"/>
          </ac:spMkLst>
        </pc:spChg>
        <pc:spChg chg="mod ord">
          <ac:chgData name="Ugo MANTEL" userId="2d5b7065-31bb-4181-a7f8-a73bf0c30211" providerId="ADAL" clId="{A4CE613A-5ABE-43FF-A9DF-F25E90A91569}" dt="2022-01-19T08:23:03.876" v="1847"/>
          <ac:spMkLst>
            <pc:docMk/>
            <pc:sldMk cId="3809082511" sldId="7292"/>
            <ac:spMk id="24" creationId="{2CCACDD4-56F7-424F-B1C4-D017D08EFFED}"/>
          </ac:spMkLst>
        </pc:spChg>
        <pc:spChg chg="mod">
          <ac:chgData name="Ugo MANTEL" userId="2d5b7065-31bb-4181-a7f8-a73bf0c30211" providerId="ADAL" clId="{A4CE613A-5ABE-43FF-A9DF-F25E90A91569}" dt="2022-01-19T08:23:03.882" v="1867"/>
          <ac:spMkLst>
            <pc:docMk/>
            <pc:sldMk cId="3809082511" sldId="7292"/>
            <ac:spMk id="26" creationId="{8A8F80DD-1B09-471F-8BF0-98A6B93A6503}"/>
          </ac:spMkLst>
        </pc:spChg>
        <pc:spChg chg="mod ord">
          <ac:chgData name="Ugo MANTEL" userId="2d5b7065-31bb-4181-a7f8-a73bf0c30211" providerId="ADAL" clId="{A4CE613A-5ABE-43FF-A9DF-F25E90A91569}" dt="2022-01-19T08:23:03.876" v="1849"/>
          <ac:spMkLst>
            <pc:docMk/>
            <pc:sldMk cId="3809082511" sldId="7292"/>
            <ac:spMk id="28" creationId="{BD3F5A18-9558-4A8A-93B3-D8405027BE75}"/>
          </ac:spMkLst>
        </pc:spChg>
        <pc:spChg chg="del mod">
          <ac:chgData name="Ugo MANTEL" userId="2d5b7065-31bb-4181-a7f8-a73bf0c30211" providerId="ADAL" clId="{A4CE613A-5ABE-43FF-A9DF-F25E90A91569}" dt="2022-01-19T08:23:03.847" v="1818"/>
          <ac:spMkLst>
            <pc:docMk/>
            <pc:sldMk cId="3809082511" sldId="7292"/>
            <ac:spMk id="52" creationId="{02D88209-0E9D-471E-A4D3-EF0E46103F86}"/>
          </ac:spMkLst>
        </pc:spChg>
        <pc:spChg chg="del mod">
          <ac:chgData name="Ugo MANTEL" userId="2d5b7065-31bb-4181-a7f8-a73bf0c30211" providerId="ADAL" clId="{A4CE613A-5ABE-43FF-A9DF-F25E90A91569}" dt="2022-01-19T08:23:03.847" v="1819"/>
          <ac:spMkLst>
            <pc:docMk/>
            <pc:sldMk cId="3809082511" sldId="7292"/>
            <ac:spMk id="53" creationId="{B91156BC-B624-4B5A-B380-5401C1551151}"/>
          </ac:spMkLst>
        </pc:spChg>
        <pc:spChg chg="mod ord">
          <ac:chgData name="Ugo MANTEL" userId="2d5b7065-31bb-4181-a7f8-a73bf0c30211" providerId="ADAL" clId="{A4CE613A-5ABE-43FF-A9DF-F25E90A91569}" dt="2022-01-19T08:23:03.887" v="1883"/>
          <ac:spMkLst>
            <pc:docMk/>
            <pc:sldMk cId="3809082511" sldId="7292"/>
            <ac:spMk id="54" creationId="{C5AE1CA5-312C-42C3-82AC-A1ED21C79C4C}"/>
          </ac:spMkLst>
        </pc:spChg>
        <pc:spChg chg="del mod">
          <ac:chgData name="Ugo MANTEL" userId="2d5b7065-31bb-4181-a7f8-a73bf0c30211" providerId="ADAL" clId="{A4CE613A-5ABE-43FF-A9DF-F25E90A91569}" dt="2022-01-19T08:23:03.847" v="1820"/>
          <ac:spMkLst>
            <pc:docMk/>
            <pc:sldMk cId="3809082511" sldId="7292"/>
            <ac:spMk id="55" creationId="{EA54FAE2-424E-4533-9760-7C5E2E939B3B}"/>
          </ac:spMkLst>
        </pc:spChg>
        <pc:spChg chg="del mod">
          <ac:chgData name="Ugo MANTEL" userId="2d5b7065-31bb-4181-a7f8-a73bf0c30211" providerId="ADAL" clId="{A4CE613A-5ABE-43FF-A9DF-F25E90A91569}" dt="2022-01-19T08:23:03.847" v="1821"/>
          <ac:spMkLst>
            <pc:docMk/>
            <pc:sldMk cId="3809082511" sldId="7292"/>
            <ac:spMk id="56" creationId="{7EEFF979-2186-477B-8FD4-166221142B55}"/>
          </ac:spMkLst>
        </pc:spChg>
        <pc:spChg chg="del mod">
          <ac:chgData name="Ugo MANTEL" userId="2d5b7065-31bb-4181-a7f8-a73bf0c30211" providerId="ADAL" clId="{A4CE613A-5ABE-43FF-A9DF-F25E90A91569}" dt="2022-01-19T08:23:03.849" v="1822"/>
          <ac:spMkLst>
            <pc:docMk/>
            <pc:sldMk cId="3809082511" sldId="7292"/>
            <ac:spMk id="71" creationId="{1E97BF09-407F-4F22-ACAE-D278002B3B14}"/>
          </ac:spMkLst>
        </pc:spChg>
        <pc:spChg chg="mod ord">
          <ac:chgData name="Ugo MANTEL" userId="2d5b7065-31bb-4181-a7f8-a73bf0c30211" providerId="ADAL" clId="{A4CE613A-5ABE-43FF-A9DF-F25E90A91569}" dt="2022-01-19T08:23:03.887" v="1881"/>
          <ac:spMkLst>
            <pc:docMk/>
            <pc:sldMk cId="3809082511" sldId="7292"/>
            <ac:spMk id="72" creationId="{C9ED36A6-8FB6-483C-83FB-8CC3B70710F0}"/>
          </ac:spMkLst>
        </pc:spChg>
        <pc:spChg chg="del mod">
          <ac:chgData name="Ugo MANTEL" userId="2d5b7065-31bb-4181-a7f8-a73bf0c30211" providerId="ADAL" clId="{A4CE613A-5ABE-43FF-A9DF-F25E90A91569}" dt="2022-01-19T08:23:03.849" v="1823"/>
          <ac:spMkLst>
            <pc:docMk/>
            <pc:sldMk cId="3809082511" sldId="7292"/>
            <ac:spMk id="73" creationId="{D7119E8A-778F-4109-8866-CA2C1B8AD682}"/>
          </ac:spMkLst>
        </pc:spChg>
        <pc:spChg chg="del mod">
          <ac:chgData name="Ugo MANTEL" userId="2d5b7065-31bb-4181-a7f8-a73bf0c30211" providerId="ADAL" clId="{A4CE613A-5ABE-43FF-A9DF-F25E90A91569}" dt="2022-01-19T08:23:03.849" v="1824"/>
          <ac:spMkLst>
            <pc:docMk/>
            <pc:sldMk cId="3809082511" sldId="7292"/>
            <ac:spMk id="74" creationId="{6E2355E1-C7B3-4E6A-AB8D-728783C57144}"/>
          </ac:spMkLst>
        </pc:spChg>
        <pc:spChg chg="del mod">
          <ac:chgData name="Ugo MANTEL" userId="2d5b7065-31bb-4181-a7f8-a73bf0c30211" providerId="ADAL" clId="{A4CE613A-5ABE-43FF-A9DF-F25E90A91569}" dt="2022-01-19T08:23:03.849" v="1825"/>
          <ac:spMkLst>
            <pc:docMk/>
            <pc:sldMk cId="3809082511" sldId="7292"/>
            <ac:spMk id="75" creationId="{CC4B547B-15CC-4A19-A881-3AB1CFD063F9}"/>
          </ac:spMkLst>
        </pc:spChg>
        <pc:spChg chg="del mod">
          <ac:chgData name="Ugo MANTEL" userId="2d5b7065-31bb-4181-a7f8-a73bf0c30211" providerId="ADAL" clId="{A4CE613A-5ABE-43FF-A9DF-F25E90A91569}" dt="2022-01-19T08:23:03.849" v="1826"/>
          <ac:spMkLst>
            <pc:docMk/>
            <pc:sldMk cId="3809082511" sldId="7292"/>
            <ac:spMk id="76" creationId="{4105B825-64FA-4CB7-92D8-0FB10CB47F8F}"/>
          </ac:spMkLst>
        </pc:spChg>
        <pc:spChg chg="mod ord">
          <ac:chgData name="Ugo MANTEL" userId="2d5b7065-31bb-4181-a7f8-a73bf0c30211" providerId="ADAL" clId="{A4CE613A-5ABE-43FF-A9DF-F25E90A91569}" dt="2022-01-19T08:23:03.882" v="1866"/>
          <ac:spMkLst>
            <pc:docMk/>
            <pc:sldMk cId="3809082511" sldId="7292"/>
            <ac:spMk id="90" creationId="{08DE01B7-4964-4C94-BCC7-509BE65C3D60}"/>
          </ac:spMkLst>
        </pc:spChg>
        <pc:spChg chg="mod">
          <ac:chgData name="Ugo MANTEL" userId="2d5b7065-31bb-4181-a7f8-a73bf0c30211" providerId="ADAL" clId="{A4CE613A-5ABE-43FF-A9DF-F25E90A91569}" dt="2022-01-19T08:23:03.886" v="1879"/>
          <ac:spMkLst>
            <pc:docMk/>
            <pc:sldMk cId="3809082511" sldId="7292"/>
            <ac:spMk id="103" creationId="{E822C877-8649-4C9A-86DA-87B6A1111D8A}"/>
          </ac:spMkLst>
        </pc:spChg>
        <pc:spChg chg="mod ord">
          <ac:chgData name="Ugo MANTEL" userId="2d5b7065-31bb-4181-a7f8-a73bf0c30211" providerId="ADAL" clId="{A4CE613A-5ABE-43FF-A9DF-F25E90A91569}" dt="2022-01-19T08:23:03.880" v="1860"/>
          <ac:spMkLst>
            <pc:docMk/>
            <pc:sldMk cId="3809082511" sldId="7292"/>
            <ac:spMk id="104" creationId="{C0AE5005-C5BE-4FCF-BCB0-D661859B991F}"/>
          </ac:spMkLst>
        </pc:spChg>
        <pc:spChg chg="mod">
          <ac:chgData name="Ugo MANTEL" userId="2d5b7065-31bb-4181-a7f8-a73bf0c30211" providerId="ADAL" clId="{A4CE613A-5ABE-43FF-A9DF-F25E90A91569}" dt="2022-01-19T08:23:03.886" v="1877"/>
          <ac:spMkLst>
            <pc:docMk/>
            <pc:sldMk cId="3809082511" sldId="7292"/>
            <ac:spMk id="105" creationId="{8F2D4DD1-A653-4C55-91A5-3292DFA3E07C}"/>
          </ac:spMkLst>
        </pc:spChg>
        <pc:spChg chg="mod">
          <ac:chgData name="Ugo MANTEL" userId="2d5b7065-31bb-4181-a7f8-a73bf0c30211" providerId="ADAL" clId="{A4CE613A-5ABE-43FF-A9DF-F25E90A91569}" dt="2022-01-19T08:23:03.885" v="1876"/>
          <ac:spMkLst>
            <pc:docMk/>
            <pc:sldMk cId="3809082511" sldId="7292"/>
            <ac:spMk id="106" creationId="{4A405289-D6FB-429F-BC8B-C2FEE0E226DE}"/>
          </ac:spMkLst>
        </pc:spChg>
        <pc:spChg chg="mod">
          <ac:chgData name="Ugo MANTEL" userId="2d5b7065-31bb-4181-a7f8-a73bf0c30211" providerId="ADAL" clId="{A4CE613A-5ABE-43FF-A9DF-F25E90A91569}" dt="2022-01-19T08:23:03.885" v="1875"/>
          <ac:spMkLst>
            <pc:docMk/>
            <pc:sldMk cId="3809082511" sldId="7292"/>
            <ac:spMk id="107" creationId="{A8422859-208B-4710-A913-980073ACC664}"/>
          </ac:spMkLst>
        </pc:spChg>
        <pc:spChg chg="mod">
          <ac:chgData name="Ugo MANTEL" userId="2d5b7065-31bb-4181-a7f8-a73bf0c30211" providerId="ADAL" clId="{A4CE613A-5ABE-43FF-A9DF-F25E90A91569}" dt="2022-01-19T08:23:03.886" v="1878"/>
          <ac:spMkLst>
            <pc:docMk/>
            <pc:sldMk cId="3809082511" sldId="7292"/>
            <ac:spMk id="108" creationId="{92C8D4D3-04C3-42F7-8E90-BDC96EF7768A}"/>
          </ac:spMkLst>
        </pc:spChg>
        <pc:spChg chg="mod">
          <ac:chgData name="Ugo MANTEL" userId="2d5b7065-31bb-4181-a7f8-a73bf0c30211" providerId="ADAL" clId="{A4CE613A-5ABE-43FF-A9DF-F25E90A91569}" dt="2022-01-19T08:23:03.883" v="1870"/>
          <ac:spMkLst>
            <pc:docMk/>
            <pc:sldMk cId="3809082511" sldId="7292"/>
            <ac:spMk id="110" creationId="{9B781A5D-D453-4612-B62B-5A6626F253D2}"/>
          </ac:spMkLst>
        </pc:spChg>
        <pc:spChg chg="mod">
          <ac:chgData name="Ugo MANTEL" userId="2d5b7065-31bb-4181-a7f8-a73bf0c30211" providerId="ADAL" clId="{A4CE613A-5ABE-43FF-A9DF-F25E90A91569}" dt="2022-01-19T08:23:03.884" v="1872"/>
          <ac:spMkLst>
            <pc:docMk/>
            <pc:sldMk cId="3809082511" sldId="7292"/>
            <ac:spMk id="111" creationId="{9A86D880-D537-444E-8777-E83D165D2193}"/>
          </ac:spMkLst>
        </pc:spChg>
        <pc:spChg chg="mod">
          <ac:chgData name="Ugo MANTEL" userId="2d5b7065-31bb-4181-a7f8-a73bf0c30211" providerId="ADAL" clId="{A4CE613A-5ABE-43FF-A9DF-F25E90A91569}" dt="2022-01-19T08:23:03.883" v="1871"/>
          <ac:spMkLst>
            <pc:docMk/>
            <pc:sldMk cId="3809082511" sldId="7292"/>
            <ac:spMk id="112" creationId="{31B17A4E-A9E0-4830-A125-DD84AC7104F4}"/>
          </ac:spMkLst>
        </pc:spChg>
        <pc:spChg chg="mod">
          <ac:chgData name="Ugo MANTEL" userId="2d5b7065-31bb-4181-a7f8-a73bf0c30211" providerId="ADAL" clId="{A4CE613A-5ABE-43FF-A9DF-F25E90A91569}" dt="2022-01-19T08:23:03.885" v="1873"/>
          <ac:spMkLst>
            <pc:docMk/>
            <pc:sldMk cId="3809082511" sldId="7292"/>
            <ac:spMk id="113" creationId="{9D15D41F-52A0-47A8-9235-4F674D0E7831}"/>
          </ac:spMkLst>
        </pc:spChg>
        <pc:spChg chg="mod">
          <ac:chgData name="Ugo MANTEL" userId="2d5b7065-31bb-4181-a7f8-a73bf0c30211" providerId="ADAL" clId="{A4CE613A-5ABE-43FF-A9DF-F25E90A91569}" dt="2022-01-19T08:23:03.885" v="1874"/>
          <ac:spMkLst>
            <pc:docMk/>
            <pc:sldMk cId="3809082511" sldId="7292"/>
            <ac:spMk id="114" creationId="{3BFD6E2A-C506-41B8-89DB-3DFF8D053458}"/>
          </ac:spMkLst>
        </pc:spChg>
        <pc:spChg chg="mod ord">
          <ac:chgData name="Ugo MANTEL" userId="2d5b7065-31bb-4181-a7f8-a73bf0c30211" providerId="ADAL" clId="{A4CE613A-5ABE-43FF-A9DF-F25E90A91569}" dt="2022-01-19T08:23:03.878" v="1855"/>
          <ac:spMkLst>
            <pc:docMk/>
            <pc:sldMk cId="3809082511" sldId="7292"/>
            <ac:spMk id="118" creationId="{F404EA4F-B938-4976-BDF4-54BC75C5729E}"/>
          </ac:spMkLst>
        </pc:spChg>
        <pc:spChg chg="mod ord">
          <ac:chgData name="Ugo MANTEL" userId="2d5b7065-31bb-4181-a7f8-a73bf0c30211" providerId="ADAL" clId="{A4CE613A-5ABE-43FF-A9DF-F25E90A91569}" dt="2022-01-19T08:23:03.877" v="1853"/>
          <ac:spMkLst>
            <pc:docMk/>
            <pc:sldMk cId="3809082511" sldId="7292"/>
            <ac:spMk id="119" creationId="{E109A5BF-8121-4BBA-A0B4-1285373D5A90}"/>
          </ac:spMkLst>
        </pc:spChg>
        <pc:spChg chg="mod ord">
          <ac:chgData name="Ugo MANTEL" userId="2d5b7065-31bb-4181-a7f8-a73bf0c30211" providerId="ADAL" clId="{A4CE613A-5ABE-43FF-A9DF-F25E90A91569}" dt="2022-01-19T08:23:03.880" v="1858"/>
          <ac:spMkLst>
            <pc:docMk/>
            <pc:sldMk cId="3809082511" sldId="7292"/>
            <ac:spMk id="167" creationId="{6FAE4BD8-22D9-47AE-B636-2BB488081B4D}"/>
          </ac:spMkLst>
        </pc:spChg>
        <pc:spChg chg="mod ord">
          <ac:chgData name="Ugo MANTEL" userId="2d5b7065-31bb-4181-a7f8-a73bf0c30211" providerId="ADAL" clId="{A4CE613A-5ABE-43FF-A9DF-F25E90A91569}" dt="2022-01-19T08:23:03.881" v="1863"/>
          <ac:spMkLst>
            <pc:docMk/>
            <pc:sldMk cId="3809082511" sldId="7292"/>
            <ac:spMk id="212" creationId="{295FDFFF-FB22-4EFA-A7AB-842E4F58817D}"/>
          </ac:spMkLst>
        </pc:spChg>
        <pc:spChg chg="mod">
          <ac:chgData name="Ugo MANTEL" userId="2d5b7065-31bb-4181-a7f8-a73bf0c30211" providerId="ADAL" clId="{A4CE613A-5ABE-43FF-A9DF-F25E90A91569}" dt="2022-01-19T08:23:03.883" v="1868"/>
          <ac:spMkLst>
            <pc:docMk/>
            <pc:sldMk cId="3809082511" sldId="7292"/>
            <ac:spMk id="350" creationId="{D088C856-B12E-4D2F-BD4B-D06118518BE6}"/>
          </ac:spMkLst>
        </pc:spChg>
        <pc:spChg chg="mod">
          <ac:chgData name="Ugo MANTEL" userId="2d5b7065-31bb-4181-a7f8-a73bf0c30211" providerId="ADAL" clId="{A4CE613A-5ABE-43FF-A9DF-F25E90A91569}" dt="2022-01-19T08:23:03.883" v="1869"/>
          <ac:spMkLst>
            <pc:docMk/>
            <pc:sldMk cId="3809082511" sldId="7292"/>
            <ac:spMk id="351" creationId="{DEACA6B6-5A56-4236-A4B2-61FBE374B381}"/>
          </ac:spMkLst>
        </pc:spChg>
        <pc:spChg chg="mod">
          <ac:chgData name="Ugo MANTEL" userId="2d5b7065-31bb-4181-a7f8-a73bf0c30211" providerId="ADAL" clId="{A4CE613A-5ABE-43FF-A9DF-F25E90A91569}" dt="2022-01-19T08:23:03.882" v="1864"/>
          <ac:spMkLst>
            <pc:docMk/>
            <pc:sldMk cId="3809082511" sldId="7292"/>
            <ac:spMk id="352" creationId="{47ECCBE8-73F1-45E9-86C7-691B41FA2507}"/>
          </ac:spMkLst>
        </pc:spChg>
        <pc:grpChg chg="mod ord">
          <ac:chgData name="Ugo MANTEL" userId="2d5b7065-31bb-4181-a7f8-a73bf0c30211" providerId="ADAL" clId="{A4CE613A-5ABE-43FF-A9DF-F25E90A91569}" dt="2022-01-19T08:23:03.888" v="1885"/>
          <ac:grpSpMkLst>
            <pc:docMk/>
            <pc:sldMk cId="3809082511" sldId="7292"/>
            <ac:grpSpMk id="57" creationId="{A9710205-B3F4-497D-A3BD-25D724BD746F}"/>
          </ac:grpSpMkLst>
        </pc:grpChg>
        <pc:graphicFrameChg chg="mod">
          <ac:chgData name="Ugo MANTEL" userId="2d5b7065-31bb-4181-a7f8-a73bf0c30211" providerId="ADAL" clId="{A4CE613A-5ABE-43FF-A9DF-F25E90A91569}" dt="2022-01-19T08:23:04.425" v="2344"/>
          <ac:graphicFrameMkLst>
            <pc:docMk/>
            <pc:sldMk cId="3809082511" sldId="7292"/>
            <ac:graphicFrameMk id="5" creationId="{3C1F0D9F-2738-47BF-BFAF-0705C1F56395}"/>
          </ac:graphicFrameMkLst>
        </pc:graphicFrameChg>
        <pc:graphicFrameChg chg="del">
          <ac:chgData name="Ugo MANTEL" userId="2d5b7065-31bb-4181-a7f8-a73bf0c30211" providerId="ADAL" clId="{A4CE613A-5ABE-43FF-A9DF-F25E90A91569}" dt="2022-01-19T08:23:03.849" v="1828"/>
          <ac:graphicFrameMkLst>
            <pc:docMk/>
            <pc:sldMk cId="3809082511" sldId="7292"/>
            <ac:graphicFrameMk id="77" creationId="{4DF9EE22-235F-4FBB-9559-3E6D843D9C6F}"/>
          </ac:graphicFrameMkLst>
        </pc:graphicFrameChg>
        <pc:graphicFrameChg chg="add mod ord replST">
          <ac:chgData name="Ugo MANTEL" userId="2d5b7065-31bb-4181-a7f8-a73bf0c30211" providerId="ADAL" clId="{A4CE613A-5ABE-43FF-A9DF-F25E90A91569}" dt="2022-01-19T08:23:03.877" v="1851"/>
          <ac:graphicFrameMkLst>
            <pc:docMk/>
            <pc:sldMk cId="3809082511" sldId="7292"/>
            <ac:graphicFrameMk id="78" creationId="{12FD7BBC-9C24-4826-8BDC-BD75BCF0A3A6}"/>
          </ac:graphicFrameMkLst>
        </pc:graphicFrameChg>
        <pc:cxnChg chg="mod ord">
          <ac:chgData name="Ugo MANTEL" userId="2d5b7065-31bb-4181-a7f8-a73bf0c30211" providerId="ADAL" clId="{A4CE613A-5ABE-43FF-A9DF-F25E90A91569}" dt="2022-01-19T08:23:03.874" v="1839"/>
          <ac:cxnSpMkLst>
            <pc:docMk/>
            <pc:sldMk cId="3809082511" sldId="7292"/>
            <ac:cxnSpMk id="7" creationId="{24795BD1-E365-4281-A39E-4AF936F8877B}"/>
          </ac:cxnSpMkLst>
        </pc:cxnChg>
      </pc:sldChg>
      <pc:sldChg chg="addSp delSp modSp mod">
        <pc:chgData name="Ugo MANTEL" userId="2d5b7065-31bb-4181-a7f8-a73bf0c30211" providerId="ADAL" clId="{A4CE613A-5ABE-43FF-A9DF-F25E90A91569}" dt="2022-01-19T08:23:00.641" v="1556"/>
        <pc:sldMkLst>
          <pc:docMk/>
          <pc:sldMk cId="2950714528" sldId="7294"/>
        </pc:sldMkLst>
        <pc:spChg chg="mod">
          <ac:chgData name="Ugo MANTEL" userId="2d5b7065-31bb-4181-a7f8-a73bf0c30211" providerId="ADAL" clId="{A4CE613A-5ABE-43FF-A9DF-F25E90A91569}" dt="2022-01-19T08:23:00.588" v="1431"/>
          <ac:spMkLst>
            <pc:docMk/>
            <pc:sldMk cId="2950714528" sldId="7294"/>
            <ac:spMk id="2" creationId="{70876E0E-5A26-4C0C-92CE-4D73FDCBD156}"/>
          </ac:spMkLst>
        </pc:spChg>
        <pc:spChg chg="mod ord">
          <ac:chgData name="Ugo MANTEL" userId="2d5b7065-31bb-4181-a7f8-a73bf0c30211" providerId="ADAL" clId="{A4CE613A-5ABE-43FF-A9DF-F25E90A91569}" dt="2022-01-19T08:23:00.589" v="1433"/>
          <ac:spMkLst>
            <pc:docMk/>
            <pc:sldMk cId="2950714528" sldId="7294"/>
            <ac:spMk id="3" creationId="{BA9C5DAE-8B2F-4E76-943C-FE8549DBB5BD}"/>
          </ac:spMkLst>
        </pc:spChg>
        <pc:spChg chg="add del mod modVis">
          <ac:chgData name="Ugo MANTEL" userId="2d5b7065-31bb-4181-a7f8-a73bf0c30211" providerId="ADAL" clId="{A4CE613A-5ABE-43FF-A9DF-F25E90A91569}" dt="2022-01-19T08:23:00.625" v="1554"/>
          <ac:spMkLst>
            <pc:docMk/>
            <pc:sldMk cId="2950714528" sldId="7294"/>
            <ac:spMk id="4" creationId="{13B2BE17-80E8-4AE5-8D35-741B393CF20E}"/>
          </ac:spMkLst>
        </pc:spChg>
        <pc:spChg chg="add mod ord replST">
          <ac:chgData name="Ugo MANTEL" userId="2d5b7065-31bb-4181-a7f8-a73bf0c30211" providerId="ADAL" clId="{A4CE613A-5ABE-43FF-A9DF-F25E90A91569}" dt="2022-01-19T08:23:00.605" v="1492"/>
          <ac:spMkLst>
            <pc:docMk/>
            <pc:sldMk cId="2950714528" sldId="7294"/>
            <ac:spMk id="6" creationId="{95313090-3B9C-42CE-BDCB-6201B90C4DF9}"/>
          </ac:spMkLst>
        </pc:spChg>
        <pc:spChg chg="mod ord">
          <ac:chgData name="Ugo MANTEL" userId="2d5b7065-31bb-4181-a7f8-a73bf0c30211" providerId="ADAL" clId="{A4CE613A-5ABE-43FF-A9DF-F25E90A91569}" dt="2022-01-19T08:23:00.589" v="1437"/>
          <ac:spMkLst>
            <pc:docMk/>
            <pc:sldMk cId="2950714528" sldId="7294"/>
            <ac:spMk id="8" creationId="{DE2AB3C2-E72B-4BC3-9539-1C7B324B64A2}"/>
          </ac:spMkLst>
        </pc:spChg>
        <pc:spChg chg="add mod ord replST">
          <ac:chgData name="Ugo MANTEL" userId="2d5b7065-31bb-4181-a7f8-a73bf0c30211" providerId="ADAL" clId="{A4CE613A-5ABE-43FF-A9DF-F25E90A91569}" dt="2022-01-19T08:23:00.606" v="1494"/>
          <ac:spMkLst>
            <pc:docMk/>
            <pc:sldMk cId="2950714528" sldId="7294"/>
            <ac:spMk id="9" creationId="{A77530FF-059F-40D9-8D45-A0FB12D0A731}"/>
          </ac:spMkLst>
        </pc:spChg>
        <pc:spChg chg="del">
          <ac:chgData name="Ugo MANTEL" userId="2d5b7065-31bb-4181-a7f8-a73bf0c30211" providerId="ADAL" clId="{A4CE613A-5ABE-43FF-A9DF-F25E90A91569}" dt="2022-01-19T08:23:00.294" v="1235"/>
          <ac:spMkLst>
            <pc:docMk/>
            <pc:sldMk cId="2950714528" sldId="7294"/>
            <ac:spMk id="10" creationId="{CEBF4EB9-7586-4071-B64D-F168F55D1A8B}"/>
          </ac:spMkLst>
        </pc:spChg>
        <pc:spChg chg="del">
          <ac:chgData name="Ugo MANTEL" userId="2d5b7065-31bb-4181-a7f8-a73bf0c30211" providerId="ADAL" clId="{A4CE613A-5ABE-43FF-A9DF-F25E90A91569}" dt="2022-01-19T08:23:00.303" v="1250"/>
          <ac:spMkLst>
            <pc:docMk/>
            <pc:sldMk cId="2950714528" sldId="7294"/>
            <ac:spMk id="11" creationId="{C4802789-9FC8-490F-9AFA-3101BA2D3BB5}"/>
          </ac:spMkLst>
        </pc:spChg>
        <pc:spChg chg="del">
          <ac:chgData name="Ugo MANTEL" userId="2d5b7065-31bb-4181-a7f8-a73bf0c30211" providerId="ADAL" clId="{A4CE613A-5ABE-43FF-A9DF-F25E90A91569}" dt="2022-01-19T08:23:00.310" v="1264"/>
          <ac:spMkLst>
            <pc:docMk/>
            <pc:sldMk cId="2950714528" sldId="7294"/>
            <ac:spMk id="12" creationId="{87775E58-26A0-40F4-8337-71CBB74EF2A9}"/>
          </ac:spMkLst>
        </pc:spChg>
        <pc:spChg chg="add mod replST">
          <ac:chgData name="Ugo MANTEL" userId="2d5b7065-31bb-4181-a7f8-a73bf0c30211" providerId="ADAL" clId="{A4CE613A-5ABE-43FF-A9DF-F25E90A91569}" dt="2022-01-19T08:23:00.604" v="1490"/>
          <ac:spMkLst>
            <pc:docMk/>
            <pc:sldMk cId="2950714528" sldId="7294"/>
            <ac:spMk id="13" creationId="{50038CE3-21BF-4807-97AB-CA14497D9964}"/>
          </ac:spMkLst>
        </pc:spChg>
        <pc:spChg chg="mod ord">
          <ac:chgData name="Ugo MANTEL" userId="2d5b7065-31bb-4181-a7f8-a73bf0c30211" providerId="ADAL" clId="{A4CE613A-5ABE-43FF-A9DF-F25E90A91569}" dt="2022-01-19T08:23:00.590" v="1439"/>
          <ac:spMkLst>
            <pc:docMk/>
            <pc:sldMk cId="2950714528" sldId="7294"/>
            <ac:spMk id="20" creationId="{11D6D197-8712-4872-B29E-6B9A484EC27C}"/>
          </ac:spMkLst>
        </pc:spChg>
        <pc:spChg chg="mod ord">
          <ac:chgData name="Ugo MANTEL" userId="2d5b7065-31bb-4181-a7f8-a73bf0c30211" providerId="ADAL" clId="{A4CE613A-5ABE-43FF-A9DF-F25E90A91569}" dt="2022-01-19T08:23:00.591" v="1443"/>
          <ac:spMkLst>
            <pc:docMk/>
            <pc:sldMk cId="2950714528" sldId="7294"/>
            <ac:spMk id="22" creationId="{238C74B2-E355-4355-BA7A-0D5E290DB0C7}"/>
          </ac:spMkLst>
        </pc:spChg>
        <pc:spChg chg="mod ord">
          <ac:chgData name="Ugo MANTEL" userId="2d5b7065-31bb-4181-a7f8-a73bf0c30211" providerId="ADAL" clId="{A4CE613A-5ABE-43FF-A9DF-F25E90A91569}" dt="2022-01-19T08:23:00.591" v="1441"/>
          <ac:spMkLst>
            <pc:docMk/>
            <pc:sldMk cId="2950714528" sldId="7294"/>
            <ac:spMk id="23" creationId="{3305882E-456E-42C9-8D67-D2E7C3025E17}"/>
          </ac:spMkLst>
        </pc:spChg>
        <pc:spChg chg="mod ord">
          <ac:chgData name="Ugo MANTEL" userId="2d5b7065-31bb-4181-a7f8-a73bf0c30211" providerId="ADAL" clId="{A4CE613A-5ABE-43FF-A9DF-F25E90A91569}" dt="2022-01-19T08:23:00.591" v="1445"/>
          <ac:spMkLst>
            <pc:docMk/>
            <pc:sldMk cId="2950714528" sldId="7294"/>
            <ac:spMk id="24" creationId="{2CCACDD4-56F7-424F-B1C4-D017D08EFFED}"/>
          </ac:spMkLst>
        </pc:spChg>
        <pc:spChg chg="mod ord">
          <ac:chgData name="Ugo MANTEL" userId="2d5b7065-31bb-4181-a7f8-a73bf0c30211" providerId="ADAL" clId="{A4CE613A-5ABE-43FF-A9DF-F25E90A91569}" dt="2022-01-19T08:23:00.592" v="1447"/>
          <ac:spMkLst>
            <pc:docMk/>
            <pc:sldMk cId="2950714528" sldId="7294"/>
            <ac:spMk id="71" creationId="{CB2A623F-379D-43B8-AF6D-F460B99643DD}"/>
          </ac:spMkLst>
        </pc:spChg>
        <pc:spChg chg="mod ord">
          <ac:chgData name="Ugo MANTEL" userId="2d5b7065-31bb-4181-a7f8-a73bf0c30211" providerId="ADAL" clId="{A4CE613A-5ABE-43FF-A9DF-F25E90A91569}" dt="2022-01-19T08:23:00.620" v="1547"/>
          <ac:spMkLst>
            <pc:docMk/>
            <pc:sldMk cId="2950714528" sldId="7294"/>
            <ac:spMk id="87" creationId="{25FDDABB-4559-48F6-9B3A-B8E38A58D08F}"/>
          </ac:spMkLst>
        </pc:spChg>
        <pc:spChg chg="mod ord">
          <ac:chgData name="Ugo MANTEL" userId="2d5b7065-31bb-4181-a7f8-a73bf0c30211" providerId="ADAL" clId="{A4CE613A-5ABE-43FF-A9DF-F25E90A91569}" dt="2022-01-19T08:23:00.594" v="1451"/>
          <ac:spMkLst>
            <pc:docMk/>
            <pc:sldMk cId="2950714528" sldId="7294"/>
            <ac:spMk id="88" creationId="{354C3081-91E0-4095-8F1B-F75B2F870E61}"/>
          </ac:spMkLst>
        </pc:spChg>
        <pc:spChg chg="mod ord">
          <ac:chgData name="Ugo MANTEL" userId="2d5b7065-31bb-4181-a7f8-a73bf0c30211" providerId="ADAL" clId="{A4CE613A-5ABE-43FF-A9DF-F25E90A91569}" dt="2022-01-19T08:23:00.594" v="1453"/>
          <ac:spMkLst>
            <pc:docMk/>
            <pc:sldMk cId="2950714528" sldId="7294"/>
            <ac:spMk id="89" creationId="{82FA74F3-1790-41EB-9A30-BA80F386485C}"/>
          </ac:spMkLst>
        </pc:spChg>
        <pc:spChg chg="mod">
          <ac:chgData name="Ugo MANTEL" userId="2d5b7065-31bb-4181-a7f8-a73bf0c30211" providerId="ADAL" clId="{A4CE613A-5ABE-43FF-A9DF-F25E90A91569}" dt="2022-01-19T08:23:00.606" v="1495"/>
          <ac:spMkLst>
            <pc:docMk/>
            <pc:sldMk cId="2950714528" sldId="7294"/>
            <ac:spMk id="90" creationId="{62FB0E72-1FEB-434A-90C1-69916CEBD4B0}"/>
          </ac:spMkLst>
        </pc:spChg>
        <pc:spChg chg="mod">
          <ac:chgData name="Ugo MANTEL" userId="2d5b7065-31bb-4181-a7f8-a73bf0c30211" providerId="ADAL" clId="{A4CE613A-5ABE-43FF-A9DF-F25E90A91569}" dt="2022-01-19T08:23:00.607" v="1497"/>
          <ac:spMkLst>
            <pc:docMk/>
            <pc:sldMk cId="2950714528" sldId="7294"/>
            <ac:spMk id="91" creationId="{6DC254BF-B19F-4E44-83B7-DD98FABDE0F9}"/>
          </ac:spMkLst>
        </pc:spChg>
        <pc:spChg chg="mod">
          <ac:chgData name="Ugo MANTEL" userId="2d5b7065-31bb-4181-a7f8-a73bf0c30211" providerId="ADAL" clId="{A4CE613A-5ABE-43FF-A9DF-F25E90A91569}" dt="2022-01-19T08:23:00.599" v="1470"/>
          <ac:spMkLst>
            <pc:docMk/>
            <pc:sldMk cId="2950714528" sldId="7294"/>
            <ac:spMk id="92" creationId="{C191F302-FFCE-4F95-8CF0-E6C8D15FC0C1}"/>
          </ac:spMkLst>
        </pc:spChg>
        <pc:spChg chg="mod">
          <ac:chgData name="Ugo MANTEL" userId="2d5b7065-31bb-4181-a7f8-a73bf0c30211" providerId="ADAL" clId="{A4CE613A-5ABE-43FF-A9DF-F25E90A91569}" dt="2022-01-19T08:23:00.596" v="1458"/>
          <ac:spMkLst>
            <pc:docMk/>
            <pc:sldMk cId="2950714528" sldId="7294"/>
            <ac:spMk id="93" creationId="{369D9F59-E7E7-4082-B18F-2B1F6D97923E}"/>
          </ac:spMkLst>
        </pc:spChg>
        <pc:spChg chg="mod ord">
          <ac:chgData name="Ugo MANTEL" userId="2d5b7065-31bb-4181-a7f8-a73bf0c30211" providerId="ADAL" clId="{A4CE613A-5ABE-43FF-A9DF-F25E90A91569}" dt="2022-01-19T08:23:00.597" v="1462"/>
          <ac:spMkLst>
            <pc:docMk/>
            <pc:sldMk cId="2950714528" sldId="7294"/>
            <ac:spMk id="94" creationId="{26AAC038-5760-4BC3-8F7B-93C7017449D9}"/>
          </ac:spMkLst>
        </pc:spChg>
        <pc:spChg chg="mod">
          <ac:chgData name="Ugo MANTEL" userId="2d5b7065-31bb-4181-a7f8-a73bf0c30211" providerId="ADAL" clId="{A4CE613A-5ABE-43FF-A9DF-F25E90A91569}" dt="2022-01-19T08:23:00.608" v="1500"/>
          <ac:spMkLst>
            <pc:docMk/>
            <pc:sldMk cId="2950714528" sldId="7294"/>
            <ac:spMk id="95" creationId="{956DF029-1BAB-48E8-821C-243D01D87718}"/>
          </ac:spMkLst>
        </pc:spChg>
        <pc:spChg chg="mod">
          <ac:chgData name="Ugo MANTEL" userId="2d5b7065-31bb-4181-a7f8-a73bf0c30211" providerId="ADAL" clId="{A4CE613A-5ABE-43FF-A9DF-F25E90A91569}" dt="2022-01-19T08:23:00.608" v="1501"/>
          <ac:spMkLst>
            <pc:docMk/>
            <pc:sldMk cId="2950714528" sldId="7294"/>
            <ac:spMk id="96" creationId="{AB31851C-A990-4D2F-958D-0112EF08009F}"/>
          </ac:spMkLst>
        </pc:spChg>
        <pc:spChg chg="mod">
          <ac:chgData name="Ugo MANTEL" userId="2d5b7065-31bb-4181-a7f8-a73bf0c30211" providerId="ADAL" clId="{A4CE613A-5ABE-43FF-A9DF-F25E90A91569}" dt="2022-01-19T08:23:00.598" v="1467"/>
          <ac:spMkLst>
            <pc:docMk/>
            <pc:sldMk cId="2950714528" sldId="7294"/>
            <ac:spMk id="97" creationId="{1C5CA1CD-F457-42F6-A599-C63027A68455}"/>
          </ac:spMkLst>
        </pc:spChg>
        <pc:spChg chg="mod">
          <ac:chgData name="Ugo MANTEL" userId="2d5b7065-31bb-4181-a7f8-a73bf0c30211" providerId="ADAL" clId="{A4CE613A-5ABE-43FF-A9DF-F25E90A91569}" dt="2022-01-19T08:23:00.608" v="1503"/>
          <ac:spMkLst>
            <pc:docMk/>
            <pc:sldMk cId="2950714528" sldId="7294"/>
            <ac:spMk id="98" creationId="{C1BE3E9C-9D4C-4B7D-8793-2ADDB1A50877}"/>
          </ac:spMkLst>
        </pc:spChg>
        <pc:spChg chg="mod">
          <ac:chgData name="Ugo MANTEL" userId="2d5b7065-31bb-4181-a7f8-a73bf0c30211" providerId="ADAL" clId="{A4CE613A-5ABE-43FF-A9DF-F25E90A91569}" dt="2022-01-19T08:23:00.609" v="1505"/>
          <ac:spMkLst>
            <pc:docMk/>
            <pc:sldMk cId="2950714528" sldId="7294"/>
            <ac:spMk id="99" creationId="{E21E4BB8-FCDA-44A6-9883-5B4C63D7FEF1}"/>
          </ac:spMkLst>
        </pc:spChg>
        <pc:spChg chg="mod">
          <ac:chgData name="Ugo MANTEL" userId="2d5b7065-31bb-4181-a7f8-a73bf0c30211" providerId="ADAL" clId="{A4CE613A-5ABE-43FF-A9DF-F25E90A91569}" dt="2022-01-19T08:23:00.596" v="1457"/>
          <ac:spMkLst>
            <pc:docMk/>
            <pc:sldMk cId="2950714528" sldId="7294"/>
            <ac:spMk id="100" creationId="{B283A899-9228-4216-9397-95DE1EEA554D}"/>
          </ac:spMkLst>
        </pc:spChg>
        <pc:spChg chg="mod">
          <ac:chgData name="Ugo MANTEL" userId="2d5b7065-31bb-4181-a7f8-a73bf0c30211" providerId="ADAL" clId="{A4CE613A-5ABE-43FF-A9DF-F25E90A91569}" dt="2022-01-19T08:23:00.595" v="1456"/>
          <ac:spMkLst>
            <pc:docMk/>
            <pc:sldMk cId="2950714528" sldId="7294"/>
            <ac:spMk id="101" creationId="{A9365A6B-702E-4F26-93E0-A2BA0AF51C77}"/>
          </ac:spMkLst>
        </pc:spChg>
        <pc:spChg chg="mod">
          <ac:chgData name="Ugo MANTEL" userId="2d5b7065-31bb-4181-a7f8-a73bf0c30211" providerId="ADAL" clId="{A4CE613A-5ABE-43FF-A9DF-F25E90A91569}" dt="2022-01-19T08:23:00.599" v="1471"/>
          <ac:spMkLst>
            <pc:docMk/>
            <pc:sldMk cId="2950714528" sldId="7294"/>
            <ac:spMk id="102" creationId="{2B21BAF7-D617-48E7-8982-C952264D2934}"/>
          </ac:spMkLst>
        </pc:spChg>
        <pc:spChg chg="mod">
          <ac:chgData name="Ugo MANTEL" userId="2d5b7065-31bb-4181-a7f8-a73bf0c30211" providerId="ADAL" clId="{A4CE613A-5ABE-43FF-A9DF-F25E90A91569}" dt="2022-01-19T08:23:00.609" v="1508"/>
          <ac:spMkLst>
            <pc:docMk/>
            <pc:sldMk cId="2950714528" sldId="7294"/>
            <ac:spMk id="103" creationId="{E3116C2B-CBAE-4D38-A777-0A38CAAFB02E}"/>
          </ac:spMkLst>
        </pc:spChg>
        <pc:spChg chg="mod">
          <ac:chgData name="Ugo MANTEL" userId="2d5b7065-31bb-4181-a7f8-a73bf0c30211" providerId="ADAL" clId="{A4CE613A-5ABE-43FF-A9DF-F25E90A91569}" dt="2022-01-19T08:23:00.599" v="1472"/>
          <ac:spMkLst>
            <pc:docMk/>
            <pc:sldMk cId="2950714528" sldId="7294"/>
            <ac:spMk id="104" creationId="{70028D76-642A-49EF-8A7A-1882352C0873}"/>
          </ac:spMkLst>
        </pc:spChg>
        <pc:spChg chg="del mod">
          <ac:chgData name="Ugo MANTEL" userId="2d5b7065-31bb-4181-a7f8-a73bf0c30211" providerId="ADAL" clId="{A4CE613A-5ABE-43FF-A9DF-F25E90A91569}" dt="2022-01-19T08:23:00.230" v="1194"/>
          <ac:spMkLst>
            <pc:docMk/>
            <pc:sldMk cId="2950714528" sldId="7294"/>
            <ac:spMk id="105" creationId="{60B55EB9-87EB-4AE9-9536-92F9B1E792E7}"/>
          </ac:spMkLst>
        </pc:spChg>
        <pc:spChg chg="mod">
          <ac:chgData name="Ugo MANTEL" userId="2d5b7065-31bb-4181-a7f8-a73bf0c30211" providerId="ADAL" clId="{A4CE613A-5ABE-43FF-A9DF-F25E90A91569}" dt="2022-01-19T08:23:00.610" v="1509"/>
          <ac:spMkLst>
            <pc:docMk/>
            <pc:sldMk cId="2950714528" sldId="7294"/>
            <ac:spMk id="106" creationId="{4F9CBDCA-D9A1-46D9-A2BE-0A0935F932DF}"/>
          </ac:spMkLst>
        </pc:spChg>
        <pc:spChg chg="mod">
          <ac:chgData name="Ugo MANTEL" userId="2d5b7065-31bb-4181-a7f8-a73bf0c30211" providerId="ADAL" clId="{A4CE613A-5ABE-43FF-A9DF-F25E90A91569}" dt="2022-01-19T08:23:00.617" v="1535"/>
          <ac:spMkLst>
            <pc:docMk/>
            <pc:sldMk cId="2950714528" sldId="7294"/>
            <ac:spMk id="107" creationId="{E664BE34-F3AD-4508-912E-9455A95AD71F}"/>
          </ac:spMkLst>
        </pc:spChg>
        <pc:spChg chg="mod ord">
          <ac:chgData name="Ugo MANTEL" userId="2d5b7065-31bb-4181-a7f8-a73bf0c30211" providerId="ADAL" clId="{A4CE613A-5ABE-43FF-A9DF-F25E90A91569}" dt="2022-01-19T08:23:00.616" v="1534"/>
          <ac:spMkLst>
            <pc:docMk/>
            <pc:sldMk cId="2950714528" sldId="7294"/>
            <ac:spMk id="108" creationId="{C4298EF2-B2C0-41FD-8E11-836E092D52EB}"/>
          </ac:spMkLst>
        </pc:spChg>
        <pc:spChg chg="mod">
          <ac:chgData name="Ugo MANTEL" userId="2d5b7065-31bb-4181-a7f8-a73bf0c30211" providerId="ADAL" clId="{A4CE613A-5ABE-43FF-A9DF-F25E90A91569}" dt="2022-01-19T08:23:00.600" v="1473"/>
          <ac:spMkLst>
            <pc:docMk/>
            <pc:sldMk cId="2950714528" sldId="7294"/>
            <ac:spMk id="109" creationId="{5BE354A7-E84E-45C6-9780-7D4903DD384D}"/>
          </ac:spMkLst>
        </pc:spChg>
        <pc:spChg chg="mod">
          <ac:chgData name="Ugo MANTEL" userId="2d5b7065-31bb-4181-a7f8-a73bf0c30211" providerId="ADAL" clId="{A4CE613A-5ABE-43FF-A9DF-F25E90A91569}" dt="2022-01-19T08:23:00.609" v="1507"/>
          <ac:spMkLst>
            <pc:docMk/>
            <pc:sldMk cId="2950714528" sldId="7294"/>
            <ac:spMk id="110" creationId="{C4B6237C-F447-4DB1-BDDA-182F85C909D7}"/>
          </ac:spMkLst>
        </pc:spChg>
        <pc:spChg chg="mod ord">
          <ac:chgData name="Ugo MANTEL" userId="2d5b7065-31bb-4181-a7f8-a73bf0c30211" providerId="ADAL" clId="{A4CE613A-5ABE-43FF-A9DF-F25E90A91569}" dt="2022-01-19T08:23:00.610" v="1513"/>
          <ac:spMkLst>
            <pc:docMk/>
            <pc:sldMk cId="2950714528" sldId="7294"/>
            <ac:spMk id="111" creationId="{4951887B-6E8F-4E16-9314-67605BD9C859}"/>
          </ac:spMkLst>
        </pc:spChg>
        <pc:spChg chg="mod ord">
          <ac:chgData name="Ugo MANTEL" userId="2d5b7065-31bb-4181-a7f8-a73bf0c30211" providerId="ADAL" clId="{A4CE613A-5ABE-43FF-A9DF-F25E90A91569}" dt="2022-01-19T08:23:00.611" v="1515"/>
          <ac:spMkLst>
            <pc:docMk/>
            <pc:sldMk cId="2950714528" sldId="7294"/>
            <ac:spMk id="112" creationId="{9814BE57-9BF6-4D22-8670-809A940D8252}"/>
          </ac:spMkLst>
        </pc:spChg>
        <pc:spChg chg="mod ord">
          <ac:chgData name="Ugo MANTEL" userId="2d5b7065-31bb-4181-a7f8-a73bf0c30211" providerId="ADAL" clId="{A4CE613A-5ABE-43FF-A9DF-F25E90A91569}" dt="2022-01-19T08:23:00.612" v="1518"/>
          <ac:spMkLst>
            <pc:docMk/>
            <pc:sldMk cId="2950714528" sldId="7294"/>
            <ac:spMk id="113" creationId="{E80DDD9B-3A38-4527-B858-8387B6D72A7E}"/>
          </ac:spMkLst>
        </pc:spChg>
        <pc:spChg chg="mod">
          <ac:chgData name="Ugo MANTEL" userId="2d5b7065-31bb-4181-a7f8-a73bf0c30211" providerId="ADAL" clId="{A4CE613A-5ABE-43FF-A9DF-F25E90A91569}" dt="2022-01-19T08:23:00.609" v="1506"/>
          <ac:spMkLst>
            <pc:docMk/>
            <pc:sldMk cId="2950714528" sldId="7294"/>
            <ac:spMk id="114" creationId="{CB24C6E7-321E-46B4-B9B6-2E473D77D22C}"/>
          </ac:spMkLst>
        </pc:spChg>
        <pc:spChg chg="mod">
          <ac:chgData name="Ugo MANTEL" userId="2d5b7065-31bb-4181-a7f8-a73bf0c30211" providerId="ADAL" clId="{A4CE613A-5ABE-43FF-A9DF-F25E90A91569}" dt="2022-01-19T08:23:00.600" v="1475"/>
          <ac:spMkLst>
            <pc:docMk/>
            <pc:sldMk cId="2950714528" sldId="7294"/>
            <ac:spMk id="115" creationId="{B78B19BC-3350-4BB5-8054-6DA130E05644}"/>
          </ac:spMkLst>
        </pc:spChg>
        <pc:spChg chg="mod">
          <ac:chgData name="Ugo MANTEL" userId="2d5b7065-31bb-4181-a7f8-a73bf0c30211" providerId="ADAL" clId="{A4CE613A-5ABE-43FF-A9DF-F25E90A91569}" dt="2022-01-19T08:23:00.600" v="1474"/>
          <ac:spMkLst>
            <pc:docMk/>
            <pc:sldMk cId="2950714528" sldId="7294"/>
            <ac:spMk id="116" creationId="{0C25FEEC-7E12-46B0-965F-3DACEB12346D}"/>
          </ac:spMkLst>
        </pc:spChg>
        <pc:spChg chg="mod">
          <ac:chgData name="Ugo MANTEL" userId="2d5b7065-31bb-4181-a7f8-a73bf0c30211" providerId="ADAL" clId="{A4CE613A-5ABE-43FF-A9DF-F25E90A91569}" dt="2022-01-19T08:23:00.601" v="1476"/>
          <ac:spMkLst>
            <pc:docMk/>
            <pc:sldMk cId="2950714528" sldId="7294"/>
            <ac:spMk id="117" creationId="{FB98E6F2-56D4-4910-8D6C-4FD22A4C12E7}"/>
          </ac:spMkLst>
        </pc:spChg>
        <pc:spChg chg="mod">
          <ac:chgData name="Ugo MANTEL" userId="2d5b7065-31bb-4181-a7f8-a73bf0c30211" providerId="ADAL" clId="{A4CE613A-5ABE-43FF-A9DF-F25E90A91569}" dt="2022-01-19T08:23:00.612" v="1521"/>
          <ac:spMkLst>
            <pc:docMk/>
            <pc:sldMk cId="2950714528" sldId="7294"/>
            <ac:spMk id="118" creationId="{DA5B7934-25B8-42B6-9931-A3D5FD1087AA}"/>
          </ac:spMkLst>
        </pc:spChg>
        <pc:spChg chg="mod ord">
          <ac:chgData name="Ugo MANTEL" userId="2d5b7065-31bb-4181-a7f8-a73bf0c30211" providerId="ADAL" clId="{A4CE613A-5ABE-43FF-A9DF-F25E90A91569}" dt="2022-01-19T08:23:00.615" v="1530"/>
          <ac:spMkLst>
            <pc:docMk/>
            <pc:sldMk cId="2950714528" sldId="7294"/>
            <ac:spMk id="119" creationId="{E1B6CBF8-BA76-4CAB-84C7-E31032608C32}"/>
          </ac:spMkLst>
        </pc:spChg>
        <pc:spChg chg="mod">
          <ac:chgData name="Ugo MANTEL" userId="2d5b7065-31bb-4181-a7f8-a73bf0c30211" providerId="ADAL" clId="{A4CE613A-5ABE-43FF-A9DF-F25E90A91569}" dt="2022-01-19T08:23:00.601" v="1479"/>
          <ac:spMkLst>
            <pc:docMk/>
            <pc:sldMk cId="2950714528" sldId="7294"/>
            <ac:spMk id="120" creationId="{B36CD6AC-4608-4352-AC86-CDA969F45453}"/>
          </ac:spMkLst>
        </pc:spChg>
        <pc:spChg chg="mod">
          <ac:chgData name="Ugo MANTEL" userId="2d5b7065-31bb-4181-a7f8-a73bf0c30211" providerId="ADAL" clId="{A4CE613A-5ABE-43FF-A9DF-F25E90A91569}" dt="2022-01-19T08:23:00.601" v="1477"/>
          <ac:spMkLst>
            <pc:docMk/>
            <pc:sldMk cId="2950714528" sldId="7294"/>
            <ac:spMk id="121" creationId="{B4727A6C-F9B2-4059-86FB-3BA65AE123EC}"/>
          </ac:spMkLst>
        </pc:spChg>
        <pc:spChg chg="mod">
          <ac:chgData name="Ugo MANTEL" userId="2d5b7065-31bb-4181-a7f8-a73bf0c30211" providerId="ADAL" clId="{A4CE613A-5ABE-43FF-A9DF-F25E90A91569}" dt="2022-01-19T08:23:00.602" v="1480"/>
          <ac:spMkLst>
            <pc:docMk/>
            <pc:sldMk cId="2950714528" sldId="7294"/>
            <ac:spMk id="122" creationId="{F5DCE99D-5CD4-410D-AD09-AA580B53F8A5}"/>
          </ac:spMkLst>
        </pc:spChg>
        <pc:spChg chg="mod">
          <ac:chgData name="Ugo MANTEL" userId="2d5b7065-31bb-4181-a7f8-a73bf0c30211" providerId="ADAL" clId="{A4CE613A-5ABE-43FF-A9DF-F25E90A91569}" dt="2022-01-19T08:23:00.601" v="1478"/>
          <ac:spMkLst>
            <pc:docMk/>
            <pc:sldMk cId="2950714528" sldId="7294"/>
            <ac:spMk id="123" creationId="{428554D5-678B-47BA-B313-63B069B1C094}"/>
          </ac:spMkLst>
        </pc:spChg>
        <pc:spChg chg="mod">
          <ac:chgData name="Ugo MANTEL" userId="2d5b7065-31bb-4181-a7f8-a73bf0c30211" providerId="ADAL" clId="{A4CE613A-5ABE-43FF-A9DF-F25E90A91569}" dt="2022-01-19T08:23:00.602" v="1481"/>
          <ac:spMkLst>
            <pc:docMk/>
            <pc:sldMk cId="2950714528" sldId="7294"/>
            <ac:spMk id="124" creationId="{0649F211-4137-4D96-A116-65C2007FD1E9}"/>
          </ac:spMkLst>
        </pc:spChg>
        <pc:spChg chg="mod">
          <ac:chgData name="Ugo MANTEL" userId="2d5b7065-31bb-4181-a7f8-a73bf0c30211" providerId="ADAL" clId="{A4CE613A-5ABE-43FF-A9DF-F25E90A91569}" dt="2022-01-19T08:23:00.613" v="1524"/>
          <ac:spMkLst>
            <pc:docMk/>
            <pc:sldMk cId="2950714528" sldId="7294"/>
            <ac:spMk id="125" creationId="{EEF0272D-0591-4262-9AA7-646A31CBE61A}"/>
          </ac:spMkLst>
        </pc:spChg>
        <pc:spChg chg="del mod">
          <ac:chgData name="Ugo MANTEL" userId="2d5b7065-31bb-4181-a7f8-a73bf0c30211" providerId="ADAL" clId="{A4CE613A-5ABE-43FF-A9DF-F25E90A91569}" dt="2022-01-19T08:23:00.230" v="1195"/>
          <ac:spMkLst>
            <pc:docMk/>
            <pc:sldMk cId="2950714528" sldId="7294"/>
            <ac:spMk id="128" creationId="{B08BEC34-4761-4F75-9600-C5BDE388C20D}"/>
          </ac:spMkLst>
        </pc:spChg>
        <pc:spChg chg="mod">
          <ac:chgData name="Ugo MANTEL" userId="2d5b7065-31bb-4181-a7f8-a73bf0c30211" providerId="ADAL" clId="{A4CE613A-5ABE-43FF-A9DF-F25E90A91569}" dt="2022-01-19T08:23:00.603" v="1487"/>
          <ac:spMkLst>
            <pc:docMk/>
            <pc:sldMk cId="2950714528" sldId="7294"/>
            <ac:spMk id="129" creationId="{06E862FA-9D1E-4378-85D9-674F55423691}"/>
          </ac:spMkLst>
        </pc:spChg>
        <pc:spChg chg="del mod">
          <ac:chgData name="Ugo MANTEL" userId="2d5b7065-31bb-4181-a7f8-a73bf0c30211" providerId="ADAL" clId="{A4CE613A-5ABE-43FF-A9DF-F25E90A91569}" dt="2022-01-19T08:23:00.233" v="1196"/>
          <ac:spMkLst>
            <pc:docMk/>
            <pc:sldMk cId="2950714528" sldId="7294"/>
            <ac:spMk id="130" creationId="{3325E180-DC79-4859-BCD0-973B5223A587}"/>
          </ac:spMkLst>
        </pc:spChg>
        <pc:spChg chg="del mod">
          <ac:chgData name="Ugo MANTEL" userId="2d5b7065-31bb-4181-a7f8-a73bf0c30211" providerId="ADAL" clId="{A4CE613A-5ABE-43FF-A9DF-F25E90A91569}" dt="2022-01-19T08:23:00.233" v="1197"/>
          <ac:spMkLst>
            <pc:docMk/>
            <pc:sldMk cId="2950714528" sldId="7294"/>
            <ac:spMk id="131" creationId="{14A4119A-1C69-4065-86AA-D02F98EE420F}"/>
          </ac:spMkLst>
        </pc:spChg>
        <pc:spChg chg="del mod">
          <ac:chgData name="Ugo MANTEL" userId="2d5b7065-31bb-4181-a7f8-a73bf0c30211" providerId="ADAL" clId="{A4CE613A-5ABE-43FF-A9DF-F25E90A91569}" dt="2022-01-19T08:23:00.234" v="1198"/>
          <ac:spMkLst>
            <pc:docMk/>
            <pc:sldMk cId="2950714528" sldId="7294"/>
            <ac:spMk id="132" creationId="{C89F41A4-4F15-48FE-A5C8-EC89500EBB5A}"/>
          </ac:spMkLst>
        </pc:spChg>
        <pc:spChg chg="mod">
          <ac:chgData name="Ugo MANTEL" userId="2d5b7065-31bb-4181-a7f8-a73bf0c30211" providerId="ADAL" clId="{A4CE613A-5ABE-43FF-A9DF-F25E90A91569}" dt="2022-01-19T08:23:00.604" v="1489"/>
          <ac:spMkLst>
            <pc:docMk/>
            <pc:sldMk cId="2950714528" sldId="7294"/>
            <ac:spMk id="133" creationId="{CD7CE8FB-8E55-4C98-BC68-E043D528D598}"/>
          </ac:spMkLst>
        </pc:spChg>
        <pc:spChg chg="del mod">
          <ac:chgData name="Ugo MANTEL" userId="2d5b7065-31bb-4181-a7f8-a73bf0c30211" providerId="ADAL" clId="{A4CE613A-5ABE-43FF-A9DF-F25E90A91569}" dt="2022-01-19T08:23:00.234" v="1199"/>
          <ac:spMkLst>
            <pc:docMk/>
            <pc:sldMk cId="2950714528" sldId="7294"/>
            <ac:spMk id="134" creationId="{0FDA7411-6EE7-4413-89B5-431E8281B22C}"/>
          </ac:spMkLst>
        </pc:spChg>
        <pc:spChg chg="del mod">
          <ac:chgData name="Ugo MANTEL" userId="2d5b7065-31bb-4181-a7f8-a73bf0c30211" providerId="ADAL" clId="{A4CE613A-5ABE-43FF-A9DF-F25E90A91569}" dt="2022-01-19T08:23:00.234" v="1200"/>
          <ac:spMkLst>
            <pc:docMk/>
            <pc:sldMk cId="2950714528" sldId="7294"/>
            <ac:spMk id="135" creationId="{68020A0E-C11D-49E3-8331-DF7EF5DBD2D2}"/>
          </ac:spMkLst>
        </pc:spChg>
        <pc:spChg chg="del mod">
          <ac:chgData name="Ugo MANTEL" userId="2d5b7065-31bb-4181-a7f8-a73bf0c30211" providerId="ADAL" clId="{A4CE613A-5ABE-43FF-A9DF-F25E90A91569}" dt="2022-01-19T08:23:00.235" v="1201"/>
          <ac:spMkLst>
            <pc:docMk/>
            <pc:sldMk cId="2950714528" sldId="7294"/>
            <ac:spMk id="136" creationId="{D3B2B7D0-3EF0-4ED5-A4C3-66E4F12BBDB1}"/>
          </ac:spMkLst>
        </pc:spChg>
        <pc:spChg chg="mod">
          <ac:chgData name="Ugo MANTEL" userId="2d5b7065-31bb-4181-a7f8-a73bf0c30211" providerId="ADAL" clId="{A4CE613A-5ABE-43FF-A9DF-F25E90A91569}" dt="2022-01-19T08:23:00.617" v="1536"/>
          <ac:spMkLst>
            <pc:docMk/>
            <pc:sldMk cId="2950714528" sldId="7294"/>
            <ac:spMk id="137" creationId="{9837F21A-15F8-48C4-A575-E4F66DAE7E23}"/>
          </ac:spMkLst>
        </pc:spChg>
        <pc:spChg chg="mod">
          <ac:chgData name="Ugo MANTEL" userId="2d5b7065-31bb-4181-a7f8-a73bf0c30211" providerId="ADAL" clId="{A4CE613A-5ABE-43FF-A9DF-F25E90A91569}" dt="2022-01-19T08:23:00.610" v="1510"/>
          <ac:spMkLst>
            <pc:docMk/>
            <pc:sldMk cId="2950714528" sldId="7294"/>
            <ac:spMk id="138" creationId="{4263E424-7ECF-403C-A67A-6BA28FD50E1A}"/>
          </ac:spMkLst>
        </pc:spChg>
        <pc:spChg chg="mod">
          <ac:chgData name="Ugo MANTEL" userId="2d5b7065-31bb-4181-a7f8-a73bf0c30211" providerId="ADAL" clId="{A4CE613A-5ABE-43FF-A9DF-F25E90A91569}" dt="2022-01-19T08:23:00.613" v="1525"/>
          <ac:spMkLst>
            <pc:docMk/>
            <pc:sldMk cId="2950714528" sldId="7294"/>
            <ac:spMk id="139" creationId="{DE552605-430A-42E5-87ED-00AE17F1B7D9}"/>
          </ac:spMkLst>
        </pc:spChg>
        <pc:spChg chg="mod">
          <ac:chgData name="Ugo MANTEL" userId="2d5b7065-31bb-4181-a7f8-a73bf0c30211" providerId="ADAL" clId="{A4CE613A-5ABE-43FF-A9DF-F25E90A91569}" dt="2022-01-19T08:23:00.610" v="1511"/>
          <ac:spMkLst>
            <pc:docMk/>
            <pc:sldMk cId="2950714528" sldId="7294"/>
            <ac:spMk id="140" creationId="{345EE8A9-F217-45EE-9504-28AC5BAB90CE}"/>
          </ac:spMkLst>
        </pc:spChg>
        <pc:spChg chg="mod">
          <ac:chgData name="Ugo MANTEL" userId="2d5b7065-31bb-4181-a7f8-a73bf0c30211" providerId="ADAL" clId="{A4CE613A-5ABE-43FF-A9DF-F25E90A91569}" dt="2022-01-19T08:23:00.608" v="1502"/>
          <ac:spMkLst>
            <pc:docMk/>
            <pc:sldMk cId="2950714528" sldId="7294"/>
            <ac:spMk id="141" creationId="{FEEF944C-97E2-4903-A63C-9C2357B2A2ED}"/>
          </ac:spMkLst>
        </pc:spChg>
        <pc:spChg chg="mod">
          <ac:chgData name="Ugo MANTEL" userId="2d5b7065-31bb-4181-a7f8-a73bf0c30211" providerId="ADAL" clId="{A4CE613A-5ABE-43FF-A9DF-F25E90A91569}" dt="2022-01-19T08:23:00.607" v="1498"/>
          <ac:spMkLst>
            <pc:docMk/>
            <pc:sldMk cId="2950714528" sldId="7294"/>
            <ac:spMk id="142" creationId="{B33EE06B-414F-4801-8CFE-AA697FE331C0}"/>
          </ac:spMkLst>
        </pc:spChg>
        <pc:spChg chg="mod">
          <ac:chgData name="Ugo MANTEL" userId="2d5b7065-31bb-4181-a7f8-a73bf0c30211" providerId="ADAL" clId="{A4CE613A-5ABE-43FF-A9DF-F25E90A91569}" dt="2022-01-19T08:23:00.609" v="1504"/>
          <ac:spMkLst>
            <pc:docMk/>
            <pc:sldMk cId="2950714528" sldId="7294"/>
            <ac:spMk id="143" creationId="{BD07DCC3-0141-4803-BEB2-B5CEF7A114A4}"/>
          </ac:spMkLst>
        </pc:spChg>
        <pc:spChg chg="mod">
          <ac:chgData name="Ugo MANTEL" userId="2d5b7065-31bb-4181-a7f8-a73bf0c30211" providerId="ADAL" clId="{A4CE613A-5ABE-43FF-A9DF-F25E90A91569}" dt="2022-01-19T08:23:00.611" v="1516"/>
          <ac:spMkLst>
            <pc:docMk/>
            <pc:sldMk cId="2950714528" sldId="7294"/>
            <ac:spMk id="144" creationId="{BE299E1E-2EBF-4ABF-8674-F9663F56773B}"/>
          </ac:spMkLst>
        </pc:spChg>
        <pc:spChg chg="mod">
          <ac:chgData name="Ugo MANTEL" userId="2d5b7065-31bb-4181-a7f8-a73bf0c30211" providerId="ADAL" clId="{A4CE613A-5ABE-43FF-A9DF-F25E90A91569}" dt="2022-01-19T08:23:00.612" v="1519"/>
          <ac:spMkLst>
            <pc:docMk/>
            <pc:sldMk cId="2950714528" sldId="7294"/>
            <ac:spMk id="145" creationId="{7EA7AF7D-5D58-41B2-9AD7-580F5E438B8F}"/>
          </ac:spMkLst>
        </pc:spChg>
        <pc:spChg chg="mod">
          <ac:chgData name="Ugo MANTEL" userId="2d5b7065-31bb-4181-a7f8-a73bf0c30211" providerId="ADAL" clId="{A4CE613A-5ABE-43FF-A9DF-F25E90A91569}" dt="2022-01-19T08:23:00.613" v="1523"/>
          <ac:spMkLst>
            <pc:docMk/>
            <pc:sldMk cId="2950714528" sldId="7294"/>
            <ac:spMk id="146" creationId="{AA9A3AEF-F12B-4879-9D76-6DF313FB244B}"/>
          </ac:spMkLst>
        </pc:spChg>
        <pc:spChg chg="mod">
          <ac:chgData name="Ugo MANTEL" userId="2d5b7065-31bb-4181-a7f8-a73bf0c30211" providerId="ADAL" clId="{A4CE613A-5ABE-43FF-A9DF-F25E90A91569}" dt="2022-01-19T08:23:00.612" v="1522"/>
          <ac:spMkLst>
            <pc:docMk/>
            <pc:sldMk cId="2950714528" sldId="7294"/>
            <ac:spMk id="147" creationId="{34D82B09-543B-4FDB-89C2-BD8B8E828F7C}"/>
          </ac:spMkLst>
        </pc:spChg>
        <pc:spChg chg="mod">
          <ac:chgData name="Ugo MANTEL" userId="2d5b7065-31bb-4181-a7f8-a73bf0c30211" providerId="ADAL" clId="{A4CE613A-5ABE-43FF-A9DF-F25E90A91569}" dt="2022-01-19T08:23:00.612" v="1520"/>
          <ac:spMkLst>
            <pc:docMk/>
            <pc:sldMk cId="2950714528" sldId="7294"/>
            <ac:spMk id="148" creationId="{0D656910-9279-49A4-A38C-0449F9DD50F5}"/>
          </ac:spMkLst>
        </pc:spChg>
        <pc:spChg chg="mod">
          <ac:chgData name="Ugo MANTEL" userId="2d5b7065-31bb-4181-a7f8-a73bf0c30211" providerId="ADAL" clId="{A4CE613A-5ABE-43FF-A9DF-F25E90A91569}" dt="2022-01-19T08:23:00.619" v="1544"/>
          <ac:spMkLst>
            <pc:docMk/>
            <pc:sldMk cId="2950714528" sldId="7294"/>
            <ac:spMk id="152" creationId="{40667AD1-7D64-443C-9E30-CE18C57EBA4C}"/>
          </ac:spMkLst>
        </pc:spChg>
        <pc:spChg chg="mod">
          <ac:chgData name="Ugo MANTEL" userId="2d5b7065-31bb-4181-a7f8-a73bf0c30211" providerId="ADAL" clId="{A4CE613A-5ABE-43FF-A9DF-F25E90A91569}" dt="2022-01-19T08:23:00.619" v="1543"/>
          <ac:spMkLst>
            <pc:docMk/>
            <pc:sldMk cId="2950714528" sldId="7294"/>
            <ac:spMk id="153" creationId="{6746FE6B-B26E-4C3E-9825-8EAFA1F9FDE4}"/>
          </ac:spMkLst>
        </pc:spChg>
        <pc:spChg chg="mod">
          <ac:chgData name="Ugo MANTEL" userId="2d5b7065-31bb-4181-a7f8-a73bf0c30211" providerId="ADAL" clId="{A4CE613A-5ABE-43FF-A9DF-F25E90A91569}" dt="2022-01-19T08:23:00.619" v="1545"/>
          <ac:spMkLst>
            <pc:docMk/>
            <pc:sldMk cId="2950714528" sldId="7294"/>
            <ac:spMk id="154" creationId="{BD07A79A-8CFF-462F-A93F-B27F1EDC69B3}"/>
          </ac:spMkLst>
        </pc:spChg>
        <pc:spChg chg="mod">
          <ac:chgData name="Ugo MANTEL" userId="2d5b7065-31bb-4181-a7f8-a73bf0c30211" providerId="ADAL" clId="{A4CE613A-5ABE-43FF-A9DF-F25E90A91569}" dt="2022-01-19T08:23:00.614" v="1526"/>
          <ac:spMkLst>
            <pc:docMk/>
            <pc:sldMk cId="2950714528" sldId="7294"/>
            <ac:spMk id="155" creationId="{446A2900-C57F-4114-9B28-51276DCFD60E}"/>
          </ac:spMkLst>
        </pc:spChg>
        <pc:spChg chg="mod ord">
          <ac:chgData name="Ugo MANTEL" userId="2d5b7065-31bb-4181-a7f8-a73bf0c30211" providerId="ADAL" clId="{A4CE613A-5ABE-43FF-A9DF-F25E90A91569}" dt="2022-01-19T08:23:00.614" v="1528"/>
          <ac:spMkLst>
            <pc:docMk/>
            <pc:sldMk cId="2950714528" sldId="7294"/>
            <ac:spMk id="156" creationId="{88916342-72C8-48C0-B734-EAA9CE51450A}"/>
          </ac:spMkLst>
        </pc:spChg>
        <pc:spChg chg="mod">
          <ac:chgData name="Ugo MANTEL" userId="2d5b7065-31bb-4181-a7f8-a73bf0c30211" providerId="ADAL" clId="{A4CE613A-5ABE-43FF-A9DF-F25E90A91569}" dt="2022-01-19T08:23:00.607" v="1499"/>
          <ac:spMkLst>
            <pc:docMk/>
            <pc:sldMk cId="2950714528" sldId="7294"/>
            <ac:spMk id="157" creationId="{7E00384C-295E-48E5-AE53-BF1C5A9EBE07}"/>
          </ac:spMkLst>
        </pc:spChg>
        <pc:spChg chg="mod ord">
          <ac:chgData name="Ugo MANTEL" userId="2d5b7065-31bb-4181-a7f8-a73bf0c30211" providerId="ADAL" clId="{A4CE613A-5ABE-43FF-A9DF-F25E90A91569}" dt="2022-01-19T08:23:00.597" v="1464"/>
          <ac:spMkLst>
            <pc:docMk/>
            <pc:sldMk cId="2950714528" sldId="7294"/>
            <ac:spMk id="158" creationId="{CFA3E860-190F-46E8-9EA8-DA3B48B84206}"/>
          </ac:spMkLst>
        </pc:spChg>
        <pc:spChg chg="mod">
          <ac:chgData name="Ugo MANTEL" userId="2d5b7065-31bb-4181-a7f8-a73bf0c30211" providerId="ADAL" clId="{A4CE613A-5ABE-43FF-A9DF-F25E90A91569}" dt="2022-01-19T08:23:00.606" v="1496"/>
          <ac:spMkLst>
            <pc:docMk/>
            <pc:sldMk cId="2950714528" sldId="7294"/>
            <ac:spMk id="159" creationId="{D62F1AD8-5467-4133-BA88-0E9A339D3E13}"/>
          </ac:spMkLst>
        </pc:spChg>
        <pc:spChg chg="mod ord">
          <ac:chgData name="Ugo MANTEL" userId="2d5b7065-31bb-4181-a7f8-a73bf0c30211" providerId="ADAL" clId="{A4CE613A-5ABE-43FF-A9DF-F25E90A91569}" dt="2022-01-19T08:23:00.598" v="1466"/>
          <ac:spMkLst>
            <pc:docMk/>
            <pc:sldMk cId="2950714528" sldId="7294"/>
            <ac:spMk id="160" creationId="{B59F623A-81B6-4A28-AF8C-57BF053A6BDE}"/>
          </ac:spMkLst>
        </pc:spChg>
        <pc:spChg chg="mod ord">
          <ac:chgData name="Ugo MANTEL" userId="2d5b7065-31bb-4181-a7f8-a73bf0c30211" providerId="ADAL" clId="{A4CE613A-5ABE-43FF-A9DF-F25E90A91569}" dt="2022-01-19T08:23:00.596" v="1460"/>
          <ac:spMkLst>
            <pc:docMk/>
            <pc:sldMk cId="2950714528" sldId="7294"/>
            <ac:spMk id="161" creationId="{62B87F2B-C33B-48E5-A25A-6C64B0794A2E}"/>
          </ac:spMkLst>
        </pc:spChg>
        <pc:spChg chg="mod ord">
          <ac:chgData name="Ugo MANTEL" userId="2d5b7065-31bb-4181-a7f8-a73bf0c30211" providerId="ADAL" clId="{A4CE613A-5ABE-43FF-A9DF-F25E90A91569}" dt="2022-01-19T08:23:00.599" v="1469"/>
          <ac:spMkLst>
            <pc:docMk/>
            <pc:sldMk cId="2950714528" sldId="7294"/>
            <ac:spMk id="162" creationId="{80E1A5E6-6E0B-4249-A3CD-5685CE1B9C81}"/>
          </ac:spMkLst>
        </pc:spChg>
        <pc:spChg chg="mod">
          <ac:chgData name="Ugo MANTEL" userId="2d5b7065-31bb-4181-a7f8-a73bf0c30211" providerId="ADAL" clId="{A4CE613A-5ABE-43FF-A9DF-F25E90A91569}" dt="2022-01-19T08:23:00.615" v="1531"/>
          <ac:spMkLst>
            <pc:docMk/>
            <pc:sldMk cId="2950714528" sldId="7294"/>
            <ac:spMk id="163" creationId="{5E261B1E-999C-4D16-8D61-3AFD94CBEC10}"/>
          </ac:spMkLst>
        </pc:spChg>
        <pc:spChg chg="mod">
          <ac:chgData name="Ugo MANTEL" userId="2d5b7065-31bb-4181-a7f8-a73bf0c30211" providerId="ADAL" clId="{A4CE613A-5ABE-43FF-A9DF-F25E90A91569}" dt="2022-01-19T08:23:00.615" v="1532"/>
          <ac:spMkLst>
            <pc:docMk/>
            <pc:sldMk cId="2950714528" sldId="7294"/>
            <ac:spMk id="164" creationId="{A5A8D4CC-553D-45DF-BDDA-67137A3FDF2B}"/>
          </ac:spMkLst>
        </pc:spChg>
        <pc:spChg chg="del mod">
          <ac:chgData name="Ugo MANTEL" userId="2d5b7065-31bb-4181-a7f8-a73bf0c30211" providerId="ADAL" clId="{A4CE613A-5ABE-43FF-A9DF-F25E90A91569}" dt="2022-01-19T08:23:00.236" v="1202"/>
          <ac:spMkLst>
            <pc:docMk/>
            <pc:sldMk cId="2950714528" sldId="7294"/>
            <ac:spMk id="165" creationId="{C0983378-D4AB-45F6-86B8-B3EB5CEB77E6}"/>
          </ac:spMkLst>
        </pc:spChg>
        <pc:spChg chg="mod">
          <ac:chgData name="Ugo MANTEL" userId="2d5b7065-31bb-4181-a7f8-a73bf0c30211" providerId="ADAL" clId="{A4CE613A-5ABE-43FF-A9DF-F25E90A91569}" dt="2022-01-19T08:23:00.603" v="1484"/>
          <ac:spMkLst>
            <pc:docMk/>
            <pc:sldMk cId="2950714528" sldId="7294"/>
            <ac:spMk id="194" creationId="{56B2962A-BF35-400F-848F-44CBC03A8E8A}"/>
          </ac:spMkLst>
        </pc:spChg>
        <pc:spChg chg="mod">
          <ac:chgData name="Ugo MANTEL" userId="2d5b7065-31bb-4181-a7f8-a73bf0c30211" providerId="ADAL" clId="{A4CE613A-5ABE-43FF-A9DF-F25E90A91569}" dt="2022-01-19T08:23:00.604" v="1488"/>
          <ac:spMkLst>
            <pc:docMk/>
            <pc:sldMk cId="2950714528" sldId="7294"/>
            <ac:spMk id="195" creationId="{DAB04386-74B1-4C37-9F7D-D8440206D561}"/>
          </ac:spMkLst>
        </pc:spChg>
        <pc:spChg chg="mod">
          <ac:chgData name="Ugo MANTEL" userId="2d5b7065-31bb-4181-a7f8-a73bf0c30211" providerId="ADAL" clId="{A4CE613A-5ABE-43FF-A9DF-F25E90A91569}" dt="2022-01-19T08:23:00.603" v="1486"/>
          <ac:spMkLst>
            <pc:docMk/>
            <pc:sldMk cId="2950714528" sldId="7294"/>
            <ac:spMk id="196" creationId="{11410701-49AE-4DC1-BA1D-69A041887D56}"/>
          </ac:spMkLst>
        </pc:spChg>
        <pc:spChg chg="mod">
          <ac:chgData name="Ugo MANTEL" userId="2d5b7065-31bb-4181-a7f8-a73bf0c30211" providerId="ADAL" clId="{A4CE613A-5ABE-43FF-A9DF-F25E90A91569}" dt="2022-01-19T08:23:00.603" v="1485"/>
          <ac:spMkLst>
            <pc:docMk/>
            <pc:sldMk cId="2950714528" sldId="7294"/>
            <ac:spMk id="197" creationId="{36C62479-7195-4EB3-9F7E-085D5BBC0326}"/>
          </ac:spMkLst>
        </pc:spChg>
        <pc:spChg chg="mod ord">
          <ac:chgData name="Ugo MANTEL" userId="2d5b7065-31bb-4181-a7f8-a73bf0c30211" providerId="ADAL" clId="{A4CE613A-5ABE-43FF-A9DF-F25E90A91569}" dt="2022-01-19T08:23:00.588" v="1428"/>
          <ac:spMkLst>
            <pc:docMk/>
            <pc:sldMk cId="2950714528" sldId="7294"/>
            <ac:spMk id="240" creationId="{DC93FFD8-A49E-4072-A87C-1E6919586C9D}"/>
          </ac:spMkLst>
        </pc:spChg>
        <pc:spChg chg="mod ord">
          <ac:chgData name="Ugo MANTEL" userId="2d5b7065-31bb-4181-a7f8-a73bf0c30211" providerId="ADAL" clId="{A4CE613A-5ABE-43FF-A9DF-F25E90A91569}" dt="2022-01-19T08:23:00.588" v="1430"/>
          <ac:spMkLst>
            <pc:docMk/>
            <pc:sldMk cId="2950714528" sldId="7294"/>
            <ac:spMk id="241" creationId="{5EE97DAA-A9BD-45B6-9387-A4E16E5564AE}"/>
          </ac:spMkLst>
        </pc:spChg>
        <pc:grpChg chg="mod ord">
          <ac:chgData name="Ugo MANTEL" userId="2d5b7065-31bb-4181-a7f8-a73bf0c30211" providerId="ADAL" clId="{A4CE613A-5ABE-43FF-A9DF-F25E90A91569}" dt="2022-01-19T08:23:00.593" v="1449"/>
          <ac:grpSpMkLst>
            <pc:docMk/>
            <pc:sldMk cId="2950714528" sldId="7294"/>
            <ac:grpSpMk id="74" creationId="{47FEB319-AA7D-474A-B1AA-BF3ABA4A8A32}"/>
          </ac:grpSpMkLst>
        </pc:grpChg>
        <pc:graphicFrameChg chg="mod">
          <ac:chgData name="Ugo MANTEL" userId="2d5b7065-31bb-4181-a7f8-a73bf0c30211" providerId="ADAL" clId="{A4CE613A-5ABE-43FF-A9DF-F25E90A91569}" dt="2022-01-19T08:23:00.641" v="1556"/>
          <ac:graphicFrameMkLst>
            <pc:docMk/>
            <pc:sldMk cId="2950714528" sldId="7294"/>
            <ac:graphicFrameMk id="5" creationId="{3C1F0D9F-2738-47BF-BFAF-0705C1F56395}"/>
          </ac:graphicFrameMkLst>
        </pc:graphicFrameChg>
        <pc:graphicFrameChg chg="add mod ord replST">
          <ac:chgData name="Ugo MANTEL" userId="2d5b7065-31bb-4181-a7f8-a73bf0c30211" providerId="ADAL" clId="{A4CE613A-5ABE-43FF-A9DF-F25E90A91569}" dt="2022-01-19T08:23:00.595" v="1455"/>
          <ac:graphicFrameMkLst>
            <pc:docMk/>
            <pc:sldMk cId="2950714528" sldId="7294"/>
            <ac:graphicFrameMk id="126" creationId="{17C573BF-E72C-4333-8DEA-F2161856EF78}"/>
          </ac:graphicFrameMkLst>
        </pc:graphicFrameChg>
        <pc:graphicFrameChg chg="add mod ord replST">
          <ac:chgData name="Ugo MANTEL" userId="2d5b7065-31bb-4181-a7f8-a73bf0c30211" providerId="ADAL" clId="{A4CE613A-5ABE-43FF-A9DF-F25E90A91569}" dt="2022-01-19T08:23:00.602" v="1483"/>
          <ac:graphicFrameMkLst>
            <pc:docMk/>
            <pc:sldMk cId="2950714528" sldId="7294"/>
            <ac:graphicFrameMk id="127" creationId="{37422893-4F99-42DA-AC73-061C79E8C322}"/>
          </ac:graphicFrameMkLst>
        </pc:graphicFrameChg>
        <pc:graphicFrameChg chg="del">
          <ac:chgData name="Ugo MANTEL" userId="2d5b7065-31bb-4181-a7f8-a73bf0c30211" providerId="ADAL" clId="{A4CE613A-5ABE-43FF-A9DF-F25E90A91569}" dt="2022-01-19T08:23:00.237" v="1204"/>
          <ac:graphicFrameMkLst>
            <pc:docMk/>
            <pc:sldMk cId="2950714528" sldId="7294"/>
            <ac:graphicFrameMk id="166" creationId="{F55BE1DA-EB02-456A-AEC7-DA07E01A098A}"/>
          </ac:graphicFrameMkLst>
        </pc:graphicFrameChg>
        <pc:graphicFrameChg chg="del">
          <ac:chgData name="Ugo MANTEL" userId="2d5b7065-31bb-4181-a7f8-a73bf0c30211" providerId="ADAL" clId="{A4CE613A-5ABE-43FF-A9DF-F25E90A91569}" dt="2022-01-19T08:23:00.555" v="1420"/>
          <ac:graphicFrameMkLst>
            <pc:docMk/>
            <pc:sldMk cId="2950714528" sldId="7294"/>
            <ac:graphicFrameMk id="167" creationId="{50CA19A8-4E12-4F9F-9E74-0EAA95E2B4B2}"/>
          </ac:graphicFrameMkLst>
        </pc:graphicFrameChg>
        <pc:cxnChg chg="mod ord">
          <ac:chgData name="Ugo MANTEL" userId="2d5b7065-31bb-4181-a7f8-a73bf0c30211" providerId="ADAL" clId="{A4CE613A-5ABE-43FF-A9DF-F25E90A91569}" dt="2022-01-19T08:23:00.589" v="1435"/>
          <ac:cxnSpMkLst>
            <pc:docMk/>
            <pc:sldMk cId="2950714528" sldId="7294"/>
            <ac:cxnSpMk id="7" creationId="{24795BD1-E365-4281-A39E-4AF936F8877B}"/>
          </ac:cxnSpMkLst>
        </pc:cxnChg>
        <pc:cxnChg chg="mod ord">
          <ac:chgData name="Ugo MANTEL" userId="2d5b7065-31bb-4181-a7f8-a73bf0c30211" providerId="ADAL" clId="{A4CE613A-5ABE-43FF-A9DF-F25E90A91569}" dt="2022-01-19T08:23:00.617" v="1538"/>
          <ac:cxnSpMkLst>
            <pc:docMk/>
            <pc:sldMk cId="2950714528" sldId="7294"/>
            <ac:cxnSpMk id="149" creationId="{0D42DF0A-D90C-4688-B92C-DDD4E9DEAC72}"/>
          </ac:cxnSpMkLst>
        </pc:cxnChg>
        <pc:cxnChg chg="mod ord">
          <ac:chgData name="Ugo MANTEL" userId="2d5b7065-31bb-4181-a7f8-a73bf0c30211" providerId="ADAL" clId="{A4CE613A-5ABE-43FF-A9DF-F25E90A91569}" dt="2022-01-19T08:23:00.618" v="1540"/>
          <ac:cxnSpMkLst>
            <pc:docMk/>
            <pc:sldMk cId="2950714528" sldId="7294"/>
            <ac:cxnSpMk id="150" creationId="{232883E1-60E1-41C4-8675-899BA9E8A43A}"/>
          </ac:cxnSpMkLst>
        </pc:cxnChg>
        <pc:cxnChg chg="mod ord">
          <ac:chgData name="Ugo MANTEL" userId="2d5b7065-31bb-4181-a7f8-a73bf0c30211" providerId="ADAL" clId="{A4CE613A-5ABE-43FF-A9DF-F25E90A91569}" dt="2022-01-19T08:23:00.618" v="1542"/>
          <ac:cxnSpMkLst>
            <pc:docMk/>
            <pc:sldMk cId="2950714528" sldId="7294"/>
            <ac:cxnSpMk id="151" creationId="{6C7E8661-03F4-4D74-AFEC-6D3EFBB127A1}"/>
          </ac:cxnSpMkLst>
        </pc:cxnChg>
      </pc:sldChg>
      <pc:sldChg chg="addSp delSp modSp mod">
        <pc:chgData name="Ugo MANTEL" userId="2d5b7065-31bb-4181-a7f8-a73bf0c30211" providerId="ADAL" clId="{A4CE613A-5ABE-43FF-A9DF-F25E90A91569}" dt="2022-01-19T08:23:00.625" v="1552"/>
        <pc:sldMkLst>
          <pc:docMk/>
          <pc:sldMk cId="3169546429" sldId="7295"/>
        </pc:sldMkLst>
        <pc:spChg chg="mod">
          <ac:chgData name="Ugo MANTEL" userId="2d5b7065-31bb-4181-a7f8-a73bf0c30211" providerId="ADAL" clId="{A4CE613A-5ABE-43FF-A9DF-F25E90A91569}" dt="2022-01-19T08:23:00.048" v="993"/>
          <ac:spMkLst>
            <pc:docMk/>
            <pc:sldMk cId="3169546429" sldId="7295"/>
            <ac:spMk id="2" creationId="{70876E0E-5A26-4C0C-92CE-4D73FDCBD156}"/>
          </ac:spMkLst>
        </pc:spChg>
        <pc:spChg chg="mod ord">
          <ac:chgData name="Ugo MANTEL" userId="2d5b7065-31bb-4181-a7f8-a73bf0c30211" providerId="ADAL" clId="{A4CE613A-5ABE-43FF-A9DF-F25E90A91569}" dt="2022-01-19T08:23:00.048" v="995"/>
          <ac:spMkLst>
            <pc:docMk/>
            <pc:sldMk cId="3169546429" sldId="7295"/>
            <ac:spMk id="3" creationId="{BA9C5DAE-8B2F-4E76-943C-FE8549DBB5BD}"/>
          </ac:spMkLst>
        </pc:spChg>
        <pc:spChg chg="add del mod modVis">
          <ac:chgData name="Ugo MANTEL" userId="2d5b7065-31bb-4181-a7f8-a73bf0c30211" providerId="ADAL" clId="{A4CE613A-5ABE-43FF-A9DF-F25E90A91569}" dt="2022-01-19T08:23:00.621" v="1550"/>
          <ac:spMkLst>
            <pc:docMk/>
            <pc:sldMk cId="3169546429" sldId="7295"/>
            <ac:spMk id="4" creationId="{348C002A-68A4-4531-82AA-F18354C0E0CA}"/>
          </ac:spMkLst>
        </pc:spChg>
        <pc:spChg chg="mod ord">
          <ac:chgData name="Ugo MANTEL" userId="2d5b7065-31bb-4181-a7f8-a73bf0c30211" providerId="ADAL" clId="{A4CE613A-5ABE-43FF-A9DF-F25E90A91569}" dt="2022-01-19T08:23:00.049" v="999"/>
          <ac:spMkLst>
            <pc:docMk/>
            <pc:sldMk cId="3169546429" sldId="7295"/>
            <ac:spMk id="8" creationId="{DE2AB3C2-E72B-4BC3-9539-1C7B324B64A2}"/>
          </ac:spMkLst>
        </pc:spChg>
        <pc:spChg chg="mod ord">
          <ac:chgData name="Ugo MANTEL" userId="2d5b7065-31bb-4181-a7f8-a73bf0c30211" providerId="ADAL" clId="{A4CE613A-5ABE-43FF-A9DF-F25E90A91569}" dt="2022-01-19T08:23:00.049" v="1001"/>
          <ac:spMkLst>
            <pc:docMk/>
            <pc:sldMk cId="3169546429" sldId="7295"/>
            <ac:spMk id="9" creationId="{3456D62E-7649-458E-8864-FC7862D33743}"/>
          </ac:spMkLst>
        </pc:spChg>
        <pc:spChg chg="mod ord">
          <ac:chgData name="Ugo MANTEL" userId="2d5b7065-31bb-4181-a7f8-a73bf0c30211" providerId="ADAL" clId="{A4CE613A-5ABE-43FF-A9DF-F25E90A91569}" dt="2022-01-19T08:23:00.050" v="1003"/>
          <ac:spMkLst>
            <pc:docMk/>
            <pc:sldMk cId="3169546429" sldId="7295"/>
            <ac:spMk id="10" creationId="{679255AE-38D5-40DD-8A24-115A0F62D462}"/>
          </ac:spMkLst>
        </pc:spChg>
        <pc:spChg chg="mod ord">
          <ac:chgData name="Ugo MANTEL" userId="2d5b7065-31bb-4181-a7f8-a73bf0c30211" providerId="ADAL" clId="{A4CE613A-5ABE-43FF-A9DF-F25E90A91569}" dt="2022-01-19T08:23:00.051" v="1005"/>
          <ac:spMkLst>
            <pc:docMk/>
            <pc:sldMk cId="3169546429" sldId="7295"/>
            <ac:spMk id="13" creationId="{7217579F-0CFA-416D-B034-A7CA6B9EF7A2}"/>
          </ac:spMkLst>
        </pc:spChg>
        <pc:spChg chg="mod ord">
          <ac:chgData name="Ugo MANTEL" userId="2d5b7065-31bb-4181-a7f8-a73bf0c30211" providerId="ADAL" clId="{A4CE613A-5ABE-43FF-A9DF-F25E90A91569}" dt="2022-01-19T08:23:00.051" v="1007"/>
          <ac:spMkLst>
            <pc:docMk/>
            <pc:sldMk cId="3169546429" sldId="7295"/>
            <ac:spMk id="19" creationId="{A605D091-A7E2-40C6-B169-360BCAAF05CE}"/>
          </ac:spMkLst>
        </pc:spChg>
        <pc:spChg chg="mod ord">
          <ac:chgData name="Ugo MANTEL" userId="2d5b7065-31bb-4181-a7f8-a73bf0c30211" providerId="ADAL" clId="{A4CE613A-5ABE-43FF-A9DF-F25E90A91569}" dt="2022-01-19T08:23:00.052" v="1009"/>
          <ac:spMkLst>
            <pc:docMk/>
            <pc:sldMk cId="3169546429" sldId="7295"/>
            <ac:spMk id="21" creationId="{0557568E-C138-4D2A-B07F-5E8125B6D8AD}"/>
          </ac:spMkLst>
        </pc:spChg>
        <pc:spChg chg="mod ord">
          <ac:chgData name="Ugo MANTEL" userId="2d5b7065-31bb-4181-a7f8-a73bf0c30211" providerId="ADAL" clId="{A4CE613A-5ABE-43FF-A9DF-F25E90A91569}" dt="2022-01-19T08:23:00.052" v="1011"/>
          <ac:spMkLst>
            <pc:docMk/>
            <pc:sldMk cId="3169546429" sldId="7295"/>
            <ac:spMk id="25" creationId="{5922663E-35DC-4C29-9098-5B4FCA1EA5D7}"/>
          </ac:spMkLst>
        </pc:spChg>
        <pc:spChg chg="mod ord">
          <ac:chgData name="Ugo MANTEL" userId="2d5b7065-31bb-4181-a7f8-a73bf0c30211" providerId="ADAL" clId="{A4CE613A-5ABE-43FF-A9DF-F25E90A91569}" dt="2022-01-19T08:23:00.052" v="1013"/>
          <ac:spMkLst>
            <pc:docMk/>
            <pc:sldMk cId="3169546429" sldId="7295"/>
            <ac:spMk id="26" creationId="{21350974-CF5B-4FE4-A120-1BA13E66C086}"/>
          </ac:spMkLst>
        </pc:spChg>
        <pc:spChg chg="mod ord">
          <ac:chgData name="Ugo MANTEL" userId="2d5b7065-31bb-4181-a7f8-a73bf0c30211" providerId="ADAL" clId="{A4CE613A-5ABE-43FF-A9DF-F25E90A91569}" dt="2022-01-19T08:23:00.053" v="1015"/>
          <ac:spMkLst>
            <pc:docMk/>
            <pc:sldMk cId="3169546429" sldId="7295"/>
            <ac:spMk id="27" creationId="{893DEECF-29B3-4C78-8763-ED1F2EFA5D4F}"/>
          </ac:spMkLst>
        </pc:spChg>
        <pc:spChg chg="mod ord">
          <ac:chgData name="Ugo MANTEL" userId="2d5b7065-31bb-4181-a7f8-a73bf0c30211" providerId="ADAL" clId="{A4CE613A-5ABE-43FF-A9DF-F25E90A91569}" dt="2022-01-19T08:23:00.053" v="1017"/>
          <ac:spMkLst>
            <pc:docMk/>
            <pc:sldMk cId="3169546429" sldId="7295"/>
            <ac:spMk id="29" creationId="{22447916-4D0F-460B-BEEE-2F58EFA84369}"/>
          </ac:spMkLst>
        </pc:spChg>
        <pc:spChg chg="mod">
          <ac:chgData name="Ugo MANTEL" userId="2d5b7065-31bb-4181-a7f8-a73bf0c30211" providerId="ADAL" clId="{A4CE613A-5ABE-43FF-A9DF-F25E90A91569}" dt="2022-01-19T08:23:00.057" v="1030"/>
          <ac:spMkLst>
            <pc:docMk/>
            <pc:sldMk cId="3169546429" sldId="7295"/>
            <ac:spMk id="33" creationId="{DCE33CC4-9F4D-4C1B-8F1A-7104281D208B}"/>
          </ac:spMkLst>
        </pc:spChg>
        <pc:spChg chg="mod">
          <ac:chgData name="Ugo MANTEL" userId="2d5b7065-31bb-4181-a7f8-a73bf0c30211" providerId="ADAL" clId="{A4CE613A-5ABE-43FF-A9DF-F25E90A91569}" dt="2022-01-19T08:23:00.064" v="1050"/>
          <ac:spMkLst>
            <pc:docMk/>
            <pc:sldMk cId="3169546429" sldId="7295"/>
            <ac:spMk id="38" creationId="{11C34AEE-26EF-4C16-AB59-E66BB57CD270}"/>
          </ac:spMkLst>
        </pc:spChg>
        <pc:spChg chg="mod">
          <ac:chgData name="Ugo MANTEL" userId="2d5b7065-31bb-4181-a7f8-a73bf0c30211" providerId="ADAL" clId="{A4CE613A-5ABE-43FF-A9DF-F25E90A91569}" dt="2022-01-19T08:23:00.059" v="1035"/>
          <ac:spMkLst>
            <pc:docMk/>
            <pc:sldMk cId="3169546429" sldId="7295"/>
            <ac:spMk id="39" creationId="{40DC2808-CC2C-4E65-8865-84188EDECDE8}"/>
          </ac:spMkLst>
        </pc:spChg>
        <pc:spChg chg="mod">
          <ac:chgData name="Ugo MANTEL" userId="2d5b7065-31bb-4181-a7f8-a73bf0c30211" providerId="ADAL" clId="{A4CE613A-5ABE-43FF-A9DF-F25E90A91569}" dt="2022-01-19T08:23:00.059" v="1036"/>
          <ac:spMkLst>
            <pc:docMk/>
            <pc:sldMk cId="3169546429" sldId="7295"/>
            <ac:spMk id="40" creationId="{C4204ABA-1738-4F93-B0C5-A48869911F40}"/>
          </ac:spMkLst>
        </pc:spChg>
        <pc:spChg chg="mod">
          <ac:chgData name="Ugo MANTEL" userId="2d5b7065-31bb-4181-a7f8-a73bf0c30211" providerId="ADAL" clId="{A4CE613A-5ABE-43FF-A9DF-F25E90A91569}" dt="2022-01-19T08:23:00.059" v="1037"/>
          <ac:spMkLst>
            <pc:docMk/>
            <pc:sldMk cId="3169546429" sldId="7295"/>
            <ac:spMk id="41" creationId="{B248C310-DB97-47EB-8824-F483EAFE5123}"/>
          </ac:spMkLst>
        </pc:spChg>
        <pc:spChg chg="mod">
          <ac:chgData name="Ugo MANTEL" userId="2d5b7065-31bb-4181-a7f8-a73bf0c30211" providerId="ADAL" clId="{A4CE613A-5ABE-43FF-A9DF-F25E90A91569}" dt="2022-01-19T08:23:00.059" v="1038"/>
          <ac:spMkLst>
            <pc:docMk/>
            <pc:sldMk cId="3169546429" sldId="7295"/>
            <ac:spMk id="42" creationId="{8C259BAD-56A2-452F-85CC-B86A6DE0A0BE}"/>
          </ac:spMkLst>
        </pc:spChg>
        <pc:spChg chg="mod">
          <ac:chgData name="Ugo MANTEL" userId="2d5b7065-31bb-4181-a7f8-a73bf0c30211" providerId="ADAL" clId="{A4CE613A-5ABE-43FF-A9DF-F25E90A91569}" dt="2022-01-19T08:23:00.059" v="1039"/>
          <ac:spMkLst>
            <pc:docMk/>
            <pc:sldMk cId="3169546429" sldId="7295"/>
            <ac:spMk id="43" creationId="{9BE6C142-6548-4245-A60B-D8ACC019FBE6}"/>
          </ac:spMkLst>
        </pc:spChg>
        <pc:spChg chg="mod">
          <ac:chgData name="Ugo MANTEL" userId="2d5b7065-31bb-4181-a7f8-a73bf0c30211" providerId="ADAL" clId="{A4CE613A-5ABE-43FF-A9DF-F25E90A91569}" dt="2022-01-19T08:23:00.059" v="1040"/>
          <ac:spMkLst>
            <pc:docMk/>
            <pc:sldMk cId="3169546429" sldId="7295"/>
            <ac:spMk id="44" creationId="{8FCC7424-D3D1-4C63-9A23-5AD1B95B8F01}"/>
          </ac:spMkLst>
        </pc:spChg>
        <pc:spChg chg="mod">
          <ac:chgData name="Ugo MANTEL" userId="2d5b7065-31bb-4181-a7f8-a73bf0c30211" providerId="ADAL" clId="{A4CE613A-5ABE-43FF-A9DF-F25E90A91569}" dt="2022-01-19T08:23:00.058" v="1032"/>
          <ac:spMkLst>
            <pc:docMk/>
            <pc:sldMk cId="3169546429" sldId="7295"/>
            <ac:spMk id="45" creationId="{DAE9B56D-C4CE-4662-A80F-260089F9405D}"/>
          </ac:spMkLst>
        </pc:spChg>
        <pc:spChg chg="mod">
          <ac:chgData name="Ugo MANTEL" userId="2d5b7065-31bb-4181-a7f8-a73bf0c30211" providerId="ADAL" clId="{A4CE613A-5ABE-43FF-A9DF-F25E90A91569}" dt="2022-01-19T08:23:00.060" v="1041"/>
          <ac:spMkLst>
            <pc:docMk/>
            <pc:sldMk cId="3169546429" sldId="7295"/>
            <ac:spMk id="46" creationId="{84192D5B-7BB0-4EE8-A4ED-4090C2671B21}"/>
          </ac:spMkLst>
        </pc:spChg>
        <pc:spChg chg="mod">
          <ac:chgData name="Ugo MANTEL" userId="2d5b7065-31bb-4181-a7f8-a73bf0c30211" providerId="ADAL" clId="{A4CE613A-5ABE-43FF-A9DF-F25E90A91569}" dt="2022-01-19T08:23:00.060" v="1042"/>
          <ac:spMkLst>
            <pc:docMk/>
            <pc:sldMk cId="3169546429" sldId="7295"/>
            <ac:spMk id="47" creationId="{4EDBD79B-4AFF-4FCA-8C73-8903C7C69B4F}"/>
          </ac:spMkLst>
        </pc:spChg>
        <pc:spChg chg="mod">
          <ac:chgData name="Ugo MANTEL" userId="2d5b7065-31bb-4181-a7f8-a73bf0c30211" providerId="ADAL" clId="{A4CE613A-5ABE-43FF-A9DF-F25E90A91569}" dt="2022-01-19T08:23:00.060" v="1043"/>
          <ac:spMkLst>
            <pc:docMk/>
            <pc:sldMk cId="3169546429" sldId="7295"/>
            <ac:spMk id="48" creationId="{6C004DC9-970C-46DC-A335-885F6F2D7E22}"/>
          </ac:spMkLst>
        </pc:spChg>
        <pc:spChg chg="mod">
          <ac:chgData name="Ugo MANTEL" userId="2d5b7065-31bb-4181-a7f8-a73bf0c30211" providerId="ADAL" clId="{A4CE613A-5ABE-43FF-A9DF-F25E90A91569}" dt="2022-01-19T08:23:00.058" v="1031"/>
          <ac:spMkLst>
            <pc:docMk/>
            <pc:sldMk cId="3169546429" sldId="7295"/>
            <ac:spMk id="49" creationId="{E118B00C-B19B-4BA2-8B48-8144C2D0B185}"/>
          </ac:spMkLst>
        </pc:spChg>
        <pc:spChg chg="mod">
          <ac:chgData name="Ugo MANTEL" userId="2d5b7065-31bb-4181-a7f8-a73bf0c30211" providerId="ADAL" clId="{A4CE613A-5ABE-43FF-A9DF-F25E90A91569}" dt="2022-01-19T08:23:00.064" v="1051"/>
          <ac:spMkLst>
            <pc:docMk/>
            <pc:sldMk cId="3169546429" sldId="7295"/>
            <ac:spMk id="50" creationId="{D4B45573-97CE-47E9-8F74-41FF0B3530DC}"/>
          </ac:spMkLst>
        </pc:spChg>
        <pc:spChg chg="mod">
          <ac:chgData name="Ugo MANTEL" userId="2d5b7065-31bb-4181-a7f8-a73bf0c30211" providerId="ADAL" clId="{A4CE613A-5ABE-43FF-A9DF-F25E90A91569}" dt="2022-01-19T08:23:00.064" v="1052"/>
          <ac:spMkLst>
            <pc:docMk/>
            <pc:sldMk cId="3169546429" sldId="7295"/>
            <ac:spMk id="51" creationId="{ABB75014-C8BE-493D-83B5-80FF03E36A53}"/>
          </ac:spMkLst>
        </pc:spChg>
        <pc:spChg chg="mod ord">
          <ac:chgData name="Ugo MANTEL" userId="2d5b7065-31bb-4181-a7f8-a73bf0c30211" providerId="ADAL" clId="{A4CE613A-5ABE-43FF-A9DF-F25E90A91569}" dt="2022-01-19T08:23:00.065" v="1054"/>
          <ac:spMkLst>
            <pc:docMk/>
            <pc:sldMk cId="3169546429" sldId="7295"/>
            <ac:spMk id="86" creationId="{FC128C95-E7B7-4880-A46E-8932D941EEE1}"/>
          </ac:spMkLst>
        </pc:spChg>
        <pc:spChg chg="del mod">
          <ac:chgData name="Ugo MANTEL" userId="2d5b7065-31bb-4181-a7f8-a73bf0c30211" providerId="ADAL" clId="{A4CE613A-5ABE-43FF-A9DF-F25E90A91569}" dt="2022-01-19T08:22:59.979" v="951"/>
          <ac:spMkLst>
            <pc:docMk/>
            <pc:sldMk cId="3169546429" sldId="7295"/>
            <ac:spMk id="87" creationId="{FD02D489-13FE-4F16-B262-DB2EF15758A0}"/>
          </ac:spMkLst>
        </pc:spChg>
        <pc:spChg chg="del mod">
          <ac:chgData name="Ugo MANTEL" userId="2d5b7065-31bb-4181-a7f8-a73bf0c30211" providerId="ADAL" clId="{A4CE613A-5ABE-43FF-A9DF-F25E90A91569}" dt="2022-01-19T08:22:59.980" v="952"/>
          <ac:spMkLst>
            <pc:docMk/>
            <pc:sldMk cId="3169546429" sldId="7295"/>
            <ac:spMk id="88" creationId="{82206D64-D377-41E8-A1DF-AB0B9E38B53E}"/>
          </ac:spMkLst>
        </pc:spChg>
        <pc:spChg chg="del mod">
          <ac:chgData name="Ugo MANTEL" userId="2d5b7065-31bb-4181-a7f8-a73bf0c30211" providerId="ADAL" clId="{A4CE613A-5ABE-43FF-A9DF-F25E90A91569}" dt="2022-01-19T08:22:59.980" v="953"/>
          <ac:spMkLst>
            <pc:docMk/>
            <pc:sldMk cId="3169546429" sldId="7295"/>
            <ac:spMk id="89" creationId="{A0AC7AC5-C2F8-47E5-8212-3D6F46C89CD0}"/>
          </ac:spMkLst>
        </pc:spChg>
        <pc:spChg chg="del mod">
          <ac:chgData name="Ugo MANTEL" userId="2d5b7065-31bb-4181-a7f8-a73bf0c30211" providerId="ADAL" clId="{A4CE613A-5ABE-43FF-A9DF-F25E90A91569}" dt="2022-01-19T08:22:59.981" v="954"/>
          <ac:spMkLst>
            <pc:docMk/>
            <pc:sldMk cId="3169546429" sldId="7295"/>
            <ac:spMk id="90" creationId="{FB22EF21-8BBF-493F-BE35-B87E75DF3240}"/>
          </ac:spMkLst>
        </pc:spChg>
        <pc:spChg chg="del mod">
          <ac:chgData name="Ugo MANTEL" userId="2d5b7065-31bb-4181-a7f8-a73bf0c30211" providerId="ADAL" clId="{A4CE613A-5ABE-43FF-A9DF-F25E90A91569}" dt="2022-01-19T08:22:59.981" v="955"/>
          <ac:spMkLst>
            <pc:docMk/>
            <pc:sldMk cId="3169546429" sldId="7295"/>
            <ac:spMk id="91" creationId="{AD32AE1A-AC66-426E-89D1-9AE6655AFEB5}"/>
          </ac:spMkLst>
        </pc:spChg>
        <pc:spChg chg="del mod">
          <ac:chgData name="Ugo MANTEL" userId="2d5b7065-31bb-4181-a7f8-a73bf0c30211" providerId="ADAL" clId="{A4CE613A-5ABE-43FF-A9DF-F25E90A91569}" dt="2022-01-19T08:22:59.981" v="956"/>
          <ac:spMkLst>
            <pc:docMk/>
            <pc:sldMk cId="3169546429" sldId="7295"/>
            <ac:spMk id="92" creationId="{28AAC9EE-F0FE-4D71-927E-6CE7DB65BBAA}"/>
          </ac:spMkLst>
        </pc:spChg>
        <pc:spChg chg="del mod">
          <ac:chgData name="Ugo MANTEL" userId="2d5b7065-31bb-4181-a7f8-a73bf0c30211" providerId="ADAL" clId="{A4CE613A-5ABE-43FF-A9DF-F25E90A91569}" dt="2022-01-19T08:22:59.982" v="957"/>
          <ac:spMkLst>
            <pc:docMk/>
            <pc:sldMk cId="3169546429" sldId="7295"/>
            <ac:spMk id="93" creationId="{692ACF49-D2A1-4276-A197-A2C0DD7C3E5F}"/>
          </ac:spMkLst>
        </pc:spChg>
        <pc:spChg chg="del mod">
          <ac:chgData name="Ugo MANTEL" userId="2d5b7065-31bb-4181-a7f8-a73bf0c30211" providerId="ADAL" clId="{A4CE613A-5ABE-43FF-A9DF-F25E90A91569}" dt="2022-01-19T08:22:59.982" v="958"/>
          <ac:spMkLst>
            <pc:docMk/>
            <pc:sldMk cId="3169546429" sldId="7295"/>
            <ac:spMk id="94" creationId="{18AFF4DE-3B49-473F-8285-EB536B95AF48}"/>
          </ac:spMkLst>
        </pc:spChg>
        <pc:spChg chg="del mod">
          <ac:chgData name="Ugo MANTEL" userId="2d5b7065-31bb-4181-a7f8-a73bf0c30211" providerId="ADAL" clId="{A4CE613A-5ABE-43FF-A9DF-F25E90A91569}" dt="2022-01-19T08:22:59.983" v="959"/>
          <ac:spMkLst>
            <pc:docMk/>
            <pc:sldMk cId="3169546429" sldId="7295"/>
            <ac:spMk id="95" creationId="{C3706F16-4D89-4FFA-BF65-3CBC4B982A7D}"/>
          </ac:spMkLst>
        </pc:spChg>
        <pc:spChg chg="del mod">
          <ac:chgData name="Ugo MANTEL" userId="2d5b7065-31bb-4181-a7f8-a73bf0c30211" providerId="ADAL" clId="{A4CE613A-5ABE-43FF-A9DF-F25E90A91569}" dt="2022-01-19T08:22:59.983" v="960"/>
          <ac:spMkLst>
            <pc:docMk/>
            <pc:sldMk cId="3169546429" sldId="7295"/>
            <ac:spMk id="96" creationId="{C44600E2-D8B4-45B2-A728-61CA5A7EC0F4}"/>
          </ac:spMkLst>
        </pc:spChg>
        <pc:spChg chg="del mod">
          <ac:chgData name="Ugo MANTEL" userId="2d5b7065-31bb-4181-a7f8-a73bf0c30211" providerId="ADAL" clId="{A4CE613A-5ABE-43FF-A9DF-F25E90A91569}" dt="2022-01-19T08:22:59.983" v="961"/>
          <ac:spMkLst>
            <pc:docMk/>
            <pc:sldMk cId="3169546429" sldId="7295"/>
            <ac:spMk id="97" creationId="{78C6BCD4-D8A6-4507-94D1-BFCBB1F85049}"/>
          </ac:spMkLst>
        </pc:spChg>
        <pc:spChg chg="mod">
          <ac:chgData name="Ugo MANTEL" userId="2d5b7065-31bb-4181-a7f8-a73bf0c30211" providerId="ADAL" clId="{A4CE613A-5ABE-43FF-A9DF-F25E90A91569}" dt="2022-01-19T08:23:00.054" v="1021"/>
          <ac:spMkLst>
            <pc:docMk/>
            <pc:sldMk cId="3169546429" sldId="7295"/>
            <ac:spMk id="98" creationId="{5A403F7A-18E4-4D10-A162-6C9F5CD60D9F}"/>
          </ac:spMkLst>
        </pc:spChg>
        <pc:spChg chg="mod">
          <ac:chgData name="Ugo MANTEL" userId="2d5b7065-31bb-4181-a7f8-a73bf0c30211" providerId="ADAL" clId="{A4CE613A-5ABE-43FF-A9DF-F25E90A91569}" dt="2022-01-19T08:23:00.054" v="1020"/>
          <ac:spMkLst>
            <pc:docMk/>
            <pc:sldMk cId="3169546429" sldId="7295"/>
            <ac:spMk id="99" creationId="{D79D1970-3C29-4D0D-971F-9BD8E345E5F9}"/>
          </ac:spMkLst>
        </pc:spChg>
        <pc:spChg chg="mod">
          <ac:chgData name="Ugo MANTEL" userId="2d5b7065-31bb-4181-a7f8-a73bf0c30211" providerId="ADAL" clId="{A4CE613A-5ABE-43FF-A9DF-F25E90A91569}" dt="2022-01-19T08:23:00.055" v="1023"/>
          <ac:spMkLst>
            <pc:docMk/>
            <pc:sldMk cId="3169546429" sldId="7295"/>
            <ac:spMk id="100" creationId="{AC061976-890F-420B-93D2-F85FD81C45B1}"/>
          </ac:spMkLst>
        </pc:spChg>
        <pc:spChg chg="mod">
          <ac:chgData name="Ugo MANTEL" userId="2d5b7065-31bb-4181-a7f8-a73bf0c30211" providerId="ADAL" clId="{A4CE613A-5ABE-43FF-A9DF-F25E90A91569}" dt="2022-01-19T08:23:00.055" v="1022"/>
          <ac:spMkLst>
            <pc:docMk/>
            <pc:sldMk cId="3169546429" sldId="7295"/>
            <ac:spMk id="101" creationId="{0151AC0E-351B-4E31-82E9-2789E247712E}"/>
          </ac:spMkLst>
        </pc:spChg>
        <pc:spChg chg="del mod">
          <ac:chgData name="Ugo MANTEL" userId="2d5b7065-31bb-4181-a7f8-a73bf0c30211" providerId="ADAL" clId="{A4CE613A-5ABE-43FF-A9DF-F25E90A91569}" dt="2022-01-19T08:23:00" v="976"/>
          <ac:spMkLst>
            <pc:docMk/>
            <pc:sldMk cId="3169546429" sldId="7295"/>
            <ac:spMk id="102" creationId="{0EFC4A01-1359-4818-B5F0-278A75396EE7}"/>
          </ac:spMkLst>
        </pc:spChg>
        <pc:spChg chg="mod">
          <ac:chgData name="Ugo MANTEL" userId="2d5b7065-31bb-4181-a7f8-a73bf0c30211" providerId="ADAL" clId="{A4CE613A-5ABE-43FF-A9DF-F25E90A91569}" dt="2022-01-19T08:23:00.055" v="1024"/>
          <ac:spMkLst>
            <pc:docMk/>
            <pc:sldMk cId="3169546429" sldId="7295"/>
            <ac:spMk id="103" creationId="{5C7737FD-F0B2-481D-8DE2-AC096A86C4BC}"/>
          </ac:spMkLst>
        </pc:spChg>
        <pc:spChg chg="mod">
          <ac:chgData name="Ugo MANTEL" userId="2d5b7065-31bb-4181-a7f8-a73bf0c30211" providerId="ADAL" clId="{A4CE613A-5ABE-43FF-A9DF-F25E90A91569}" dt="2022-01-19T08:23:00.056" v="1026"/>
          <ac:spMkLst>
            <pc:docMk/>
            <pc:sldMk cId="3169546429" sldId="7295"/>
            <ac:spMk id="104" creationId="{9B2067FE-8B85-4922-BF7B-93007EA533EE}"/>
          </ac:spMkLst>
        </pc:spChg>
        <pc:spChg chg="mod">
          <ac:chgData name="Ugo MANTEL" userId="2d5b7065-31bb-4181-a7f8-a73bf0c30211" providerId="ADAL" clId="{A4CE613A-5ABE-43FF-A9DF-F25E90A91569}" dt="2022-01-19T08:23:00.055" v="1025"/>
          <ac:spMkLst>
            <pc:docMk/>
            <pc:sldMk cId="3169546429" sldId="7295"/>
            <ac:spMk id="105" creationId="{9F65F251-8838-4522-911C-49B475992A3C}"/>
          </ac:spMkLst>
        </pc:spChg>
        <pc:spChg chg="mod">
          <ac:chgData name="Ugo MANTEL" userId="2d5b7065-31bb-4181-a7f8-a73bf0c30211" providerId="ADAL" clId="{A4CE613A-5ABE-43FF-A9DF-F25E90A91569}" dt="2022-01-19T08:23:00.056" v="1027"/>
          <ac:spMkLst>
            <pc:docMk/>
            <pc:sldMk cId="3169546429" sldId="7295"/>
            <ac:spMk id="106" creationId="{39164475-0001-4D3B-A63D-5C0B26AE9009}"/>
          </ac:spMkLst>
        </pc:spChg>
        <pc:spChg chg="del mod">
          <ac:chgData name="Ugo MANTEL" userId="2d5b7065-31bb-4181-a7f8-a73bf0c30211" providerId="ADAL" clId="{A4CE613A-5ABE-43FF-A9DF-F25E90A91569}" dt="2022-01-19T08:23:00.001" v="977"/>
          <ac:spMkLst>
            <pc:docMk/>
            <pc:sldMk cId="3169546429" sldId="7295"/>
            <ac:spMk id="108" creationId="{3EF9755A-EF49-4E0F-9A8A-49F91FB62873}"/>
          </ac:spMkLst>
        </pc:spChg>
        <pc:spChg chg="del mod">
          <ac:chgData name="Ugo MANTEL" userId="2d5b7065-31bb-4181-a7f8-a73bf0c30211" providerId="ADAL" clId="{A4CE613A-5ABE-43FF-A9DF-F25E90A91569}" dt="2022-01-19T08:23:00.001" v="978"/>
          <ac:spMkLst>
            <pc:docMk/>
            <pc:sldMk cId="3169546429" sldId="7295"/>
            <ac:spMk id="109" creationId="{A85929A7-1746-4A09-8206-F97628519249}"/>
          </ac:spMkLst>
        </pc:spChg>
        <pc:spChg chg="del mod">
          <ac:chgData name="Ugo MANTEL" userId="2d5b7065-31bb-4181-a7f8-a73bf0c30211" providerId="ADAL" clId="{A4CE613A-5ABE-43FF-A9DF-F25E90A91569}" dt="2022-01-19T08:23:00.002" v="979"/>
          <ac:spMkLst>
            <pc:docMk/>
            <pc:sldMk cId="3169546429" sldId="7295"/>
            <ac:spMk id="110" creationId="{391ED0AB-771C-4062-B09C-7B4ED232A946}"/>
          </ac:spMkLst>
        </pc:spChg>
        <pc:spChg chg="del mod">
          <ac:chgData name="Ugo MANTEL" userId="2d5b7065-31bb-4181-a7f8-a73bf0c30211" providerId="ADAL" clId="{A4CE613A-5ABE-43FF-A9DF-F25E90A91569}" dt="2022-01-19T08:23:00.002" v="980"/>
          <ac:spMkLst>
            <pc:docMk/>
            <pc:sldMk cId="3169546429" sldId="7295"/>
            <ac:spMk id="111" creationId="{4EB360B2-3313-4A57-A3EA-169773CEA6F6}"/>
          </ac:spMkLst>
        </pc:spChg>
        <pc:spChg chg="mod ord">
          <ac:chgData name="Ugo MANTEL" userId="2d5b7065-31bb-4181-a7f8-a73bf0c30211" providerId="ADAL" clId="{A4CE613A-5ABE-43FF-A9DF-F25E90A91569}" dt="2022-01-19T08:23:00.058" v="1034"/>
          <ac:spMkLst>
            <pc:docMk/>
            <pc:sldMk cId="3169546429" sldId="7295"/>
            <ac:spMk id="112" creationId="{1B363ADF-A60E-45A0-8B23-0D62188F9C04}"/>
          </ac:spMkLst>
        </pc:spChg>
        <pc:spChg chg="del mod">
          <ac:chgData name="Ugo MANTEL" userId="2d5b7065-31bb-4181-a7f8-a73bf0c30211" providerId="ADAL" clId="{A4CE613A-5ABE-43FF-A9DF-F25E90A91569}" dt="2022-01-19T08:23:00.003" v="981"/>
          <ac:spMkLst>
            <pc:docMk/>
            <pc:sldMk cId="3169546429" sldId="7295"/>
            <ac:spMk id="113" creationId="{7983E3BB-E39F-4AC9-BE82-601ED58590B5}"/>
          </ac:spMkLst>
        </pc:spChg>
        <pc:spChg chg="del mod">
          <ac:chgData name="Ugo MANTEL" userId="2d5b7065-31bb-4181-a7f8-a73bf0c30211" providerId="ADAL" clId="{A4CE613A-5ABE-43FF-A9DF-F25E90A91569}" dt="2022-01-19T08:23:00.003" v="982"/>
          <ac:spMkLst>
            <pc:docMk/>
            <pc:sldMk cId="3169546429" sldId="7295"/>
            <ac:spMk id="114" creationId="{EFA62674-638B-4D12-A60F-E465662EF20B}"/>
          </ac:spMkLst>
        </pc:spChg>
        <pc:spChg chg="del mod">
          <ac:chgData name="Ugo MANTEL" userId="2d5b7065-31bb-4181-a7f8-a73bf0c30211" providerId="ADAL" clId="{A4CE613A-5ABE-43FF-A9DF-F25E90A91569}" dt="2022-01-19T08:23:00.003" v="983"/>
          <ac:spMkLst>
            <pc:docMk/>
            <pc:sldMk cId="3169546429" sldId="7295"/>
            <ac:spMk id="115" creationId="{3140889E-77FC-4723-A06F-2393EF4DC0F9}"/>
          </ac:spMkLst>
        </pc:spChg>
        <pc:spChg chg="del mod">
          <ac:chgData name="Ugo MANTEL" userId="2d5b7065-31bb-4181-a7f8-a73bf0c30211" providerId="ADAL" clId="{A4CE613A-5ABE-43FF-A9DF-F25E90A91569}" dt="2022-01-19T08:23:00.004" v="984"/>
          <ac:spMkLst>
            <pc:docMk/>
            <pc:sldMk cId="3169546429" sldId="7295"/>
            <ac:spMk id="116" creationId="{73CFEED6-5446-4A11-B38F-C84F0A160D61}"/>
          </ac:spMkLst>
        </pc:spChg>
        <pc:spChg chg="mod">
          <ac:chgData name="Ugo MANTEL" userId="2d5b7065-31bb-4181-a7f8-a73bf0c30211" providerId="ADAL" clId="{A4CE613A-5ABE-43FF-A9DF-F25E90A91569}" dt="2022-01-19T08:23:00.067" v="1062"/>
          <ac:spMkLst>
            <pc:docMk/>
            <pc:sldMk cId="3169546429" sldId="7295"/>
            <ac:spMk id="161" creationId="{5BEFC508-C5A5-4B45-A7E8-2D85563A7082}"/>
          </ac:spMkLst>
        </pc:spChg>
        <pc:spChg chg="mod">
          <ac:chgData name="Ugo MANTEL" userId="2d5b7065-31bb-4181-a7f8-a73bf0c30211" providerId="ADAL" clId="{A4CE613A-5ABE-43FF-A9DF-F25E90A91569}" dt="2022-01-19T08:23:00.067" v="1061"/>
          <ac:spMkLst>
            <pc:docMk/>
            <pc:sldMk cId="3169546429" sldId="7295"/>
            <ac:spMk id="162" creationId="{018D9A8E-4E91-468B-B39A-3F6A1E6C8801}"/>
          </ac:spMkLst>
        </pc:spChg>
        <pc:spChg chg="mod">
          <ac:chgData name="Ugo MANTEL" userId="2d5b7065-31bb-4181-a7f8-a73bf0c30211" providerId="ADAL" clId="{A4CE613A-5ABE-43FF-A9DF-F25E90A91569}" dt="2022-01-19T08:23:00.068" v="1065"/>
          <ac:spMkLst>
            <pc:docMk/>
            <pc:sldMk cId="3169546429" sldId="7295"/>
            <ac:spMk id="163" creationId="{6C159D83-3BF5-4ED4-8471-FA264ACF6E68}"/>
          </ac:spMkLst>
        </pc:spChg>
        <pc:spChg chg="mod">
          <ac:chgData name="Ugo MANTEL" userId="2d5b7065-31bb-4181-a7f8-a73bf0c30211" providerId="ADAL" clId="{A4CE613A-5ABE-43FF-A9DF-F25E90A91569}" dt="2022-01-19T08:23:00.067" v="1064"/>
          <ac:spMkLst>
            <pc:docMk/>
            <pc:sldMk cId="3169546429" sldId="7295"/>
            <ac:spMk id="164" creationId="{03F0C785-AF45-4F11-A9C5-0C690CEE73BF}"/>
          </ac:spMkLst>
        </pc:spChg>
        <pc:spChg chg="mod">
          <ac:chgData name="Ugo MANTEL" userId="2d5b7065-31bb-4181-a7f8-a73bf0c30211" providerId="ADAL" clId="{A4CE613A-5ABE-43FF-A9DF-F25E90A91569}" dt="2022-01-19T08:23:00.067" v="1063"/>
          <ac:spMkLst>
            <pc:docMk/>
            <pc:sldMk cId="3169546429" sldId="7295"/>
            <ac:spMk id="165" creationId="{0CE29BAF-745C-4953-BD4D-D0874CCF3125}"/>
          </ac:spMkLst>
        </pc:spChg>
        <pc:spChg chg="mod">
          <ac:chgData name="Ugo MANTEL" userId="2d5b7065-31bb-4181-a7f8-a73bf0c30211" providerId="ADAL" clId="{A4CE613A-5ABE-43FF-A9DF-F25E90A91569}" dt="2022-01-19T08:23:00.068" v="1066"/>
          <ac:spMkLst>
            <pc:docMk/>
            <pc:sldMk cId="3169546429" sldId="7295"/>
            <ac:spMk id="166" creationId="{27FFB743-4981-461F-838F-FA0EE3B1CB53}"/>
          </ac:spMkLst>
        </pc:spChg>
        <pc:spChg chg="mod">
          <ac:chgData name="Ugo MANTEL" userId="2d5b7065-31bb-4181-a7f8-a73bf0c30211" providerId="ADAL" clId="{A4CE613A-5ABE-43FF-A9DF-F25E90A91569}" dt="2022-01-19T08:23:00.068" v="1067"/>
          <ac:spMkLst>
            <pc:docMk/>
            <pc:sldMk cId="3169546429" sldId="7295"/>
            <ac:spMk id="167" creationId="{6CA6ACE7-BE1F-4D04-B892-F8B60C144D25}"/>
          </ac:spMkLst>
        </pc:spChg>
        <pc:spChg chg="mod">
          <ac:chgData name="Ugo MANTEL" userId="2d5b7065-31bb-4181-a7f8-a73bf0c30211" providerId="ADAL" clId="{A4CE613A-5ABE-43FF-A9DF-F25E90A91569}" dt="2022-01-19T08:23:00.068" v="1068"/>
          <ac:spMkLst>
            <pc:docMk/>
            <pc:sldMk cId="3169546429" sldId="7295"/>
            <ac:spMk id="168" creationId="{5292D386-D41B-4295-91AD-6355BED3C8E2}"/>
          </ac:spMkLst>
        </pc:spChg>
        <pc:spChg chg="mod">
          <ac:chgData name="Ugo MANTEL" userId="2d5b7065-31bb-4181-a7f8-a73bf0c30211" providerId="ADAL" clId="{A4CE613A-5ABE-43FF-A9DF-F25E90A91569}" dt="2022-01-19T08:23:00.069" v="1069"/>
          <ac:spMkLst>
            <pc:docMk/>
            <pc:sldMk cId="3169546429" sldId="7295"/>
            <ac:spMk id="169" creationId="{A5DBD85E-63B9-41F3-84F2-41A32BB4636A}"/>
          </ac:spMkLst>
        </pc:spChg>
        <pc:spChg chg="mod">
          <ac:chgData name="Ugo MANTEL" userId="2d5b7065-31bb-4181-a7f8-a73bf0c30211" providerId="ADAL" clId="{A4CE613A-5ABE-43FF-A9DF-F25E90A91569}" dt="2022-01-19T08:23:00.069" v="1070"/>
          <ac:spMkLst>
            <pc:docMk/>
            <pc:sldMk cId="3169546429" sldId="7295"/>
            <ac:spMk id="170" creationId="{2FEF66FA-BFB8-46FF-A992-3F1D92848012}"/>
          </ac:spMkLst>
        </pc:spChg>
        <pc:spChg chg="mod">
          <ac:chgData name="Ugo MANTEL" userId="2d5b7065-31bb-4181-a7f8-a73bf0c30211" providerId="ADAL" clId="{A4CE613A-5ABE-43FF-A9DF-F25E90A91569}" dt="2022-01-19T08:23:00.069" v="1071"/>
          <ac:spMkLst>
            <pc:docMk/>
            <pc:sldMk cId="3169546429" sldId="7295"/>
            <ac:spMk id="171" creationId="{1FC57945-4335-4758-9D22-4AAF04F045FA}"/>
          </ac:spMkLst>
        </pc:spChg>
        <pc:spChg chg="mod">
          <ac:chgData name="Ugo MANTEL" userId="2d5b7065-31bb-4181-a7f8-a73bf0c30211" providerId="ADAL" clId="{A4CE613A-5ABE-43FF-A9DF-F25E90A91569}" dt="2022-01-19T08:23:00.070" v="1076"/>
          <ac:spMkLst>
            <pc:docMk/>
            <pc:sldMk cId="3169546429" sldId="7295"/>
            <ac:spMk id="172" creationId="{1F3B3B56-9054-4986-85BE-B8DF07B5B34F}"/>
          </ac:spMkLst>
        </pc:spChg>
        <pc:spChg chg="mod">
          <ac:chgData name="Ugo MANTEL" userId="2d5b7065-31bb-4181-a7f8-a73bf0c30211" providerId="ADAL" clId="{A4CE613A-5ABE-43FF-A9DF-F25E90A91569}" dt="2022-01-19T08:23:00.070" v="1074"/>
          <ac:spMkLst>
            <pc:docMk/>
            <pc:sldMk cId="3169546429" sldId="7295"/>
            <ac:spMk id="173" creationId="{A95BFEB2-DF57-4513-8FCF-5A0722876E6D}"/>
          </ac:spMkLst>
        </pc:spChg>
        <pc:spChg chg="mod">
          <ac:chgData name="Ugo MANTEL" userId="2d5b7065-31bb-4181-a7f8-a73bf0c30211" providerId="ADAL" clId="{A4CE613A-5ABE-43FF-A9DF-F25E90A91569}" dt="2022-01-19T08:23:00.070" v="1075"/>
          <ac:spMkLst>
            <pc:docMk/>
            <pc:sldMk cId="3169546429" sldId="7295"/>
            <ac:spMk id="174" creationId="{BF303BF3-BA64-481D-B051-9E6CAC7ABFE5}"/>
          </ac:spMkLst>
        </pc:spChg>
        <pc:spChg chg="mod">
          <ac:chgData name="Ugo MANTEL" userId="2d5b7065-31bb-4181-a7f8-a73bf0c30211" providerId="ADAL" clId="{A4CE613A-5ABE-43FF-A9DF-F25E90A91569}" dt="2022-01-19T08:23:00.071" v="1081"/>
          <ac:spMkLst>
            <pc:docMk/>
            <pc:sldMk cId="3169546429" sldId="7295"/>
            <ac:spMk id="175" creationId="{DC23EC89-87C4-43E8-9BE9-E981F13FA9D2}"/>
          </ac:spMkLst>
        </pc:spChg>
        <pc:spChg chg="mod">
          <ac:chgData name="Ugo MANTEL" userId="2d5b7065-31bb-4181-a7f8-a73bf0c30211" providerId="ADAL" clId="{A4CE613A-5ABE-43FF-A9DF-F25E90A91569}" dt="2022-01-19T08:23:00.070" v="1077"/>
          <ac:spMkLst>
            <pc:docMk/>
            <pc:sldMk cId="3169546429" sldId="7295"/>
            <ac:spMk id="176" creationId="{488E24D5-7872-4DD0-AB72-0AEC682E1C4A}"/>
          </ac:spMkLst>
        </pc:spChg>
        <pc:spChg chg="mod">
          <ac:chgData name="Ugo MANTEL" userId="2d5b7065-31bb-4181-a7f8-a73bf0c30211" providerId="ADAL" clId="{A4CE613A-5ABE-43FF-A9DF-F25E90A91569}" dt="2022-01-19T08:23:00.071" v="1078"/>
          <ac:spMkLst>
            <pc:docMk/>
            <pc:sldMk cId="3169546429" sldId="7295"/>
            <ac:spMk id="177" creationId="{099A505B-C1ED-42D8-9817-FD1026526B45}"/>
          </ac:spMkLst>
        </pc:spChg>
        <pc:spChg chg="mod">
          <ac:chgData name="Ugo MANTEL" userId="2d5b7065-31bb-4181-a7f8-a73bf0c30211" providerId="ADAL" clId="{A4CE613A-5ABE-43FF-A9DF-F25E90A91569}" dt="2022-01-19T08:23:00.071" v="1079"/>
          <ac:spMkLst>
            <pc:docMk/>
            <pc:sldMk cId="3169546429" sldId="7295"/>
            <ac:spMk id="178" creationId="{702AC52B-0AB7-436E-B9DC-C33FC457E5B2}"/>
          </ac:spMkLst>
        </pc:spChg>
        <pc:spChg chg="mod">
          <ac:chgData name="Ugo MANTEL" userId="2d5b7065-31bb-4181-a7f8-a73bf0c30211" providerId="ADAL" clId="{A4CE613A-5ABE-43FF-A9DF-F25E90A91569}" dt="2022-01-19T08:23:00.071" v="1080"/>
          <ac:spMkLst>
            <pc:docMk/>
            <pc:sldMk cId="3169546429" sldId="7295"/>
            <ac:spMk id="179" creationId="{7B6E7B1B-17D2-4A3A-ABA8-24569B6E3BCF}"/>
          </ac:spMkLst>
        </pc:spChg>
        <pc:spChg chg="mod">
          <ac:chgData name="Ugo MANTEL" userId="2d5b7065-31bb-4181-a7f8-a73bf0c30211" providerId="ADAL" clId="{A4CE613A-5ABE-43FF-A9DF-F25E90A91569}" dt="2022-01-19T08:23:00.070" v="1073"/>
          <ac:spMkLst>
            <pc:docMk/>
            <pc:sldMk cId="3169546429" sldId="7295"/>
            <ac:spMk id="180" creationId="{E61017D7-DDF2-4D6A-AE5B-D78255BE8CFA}"/>
          </ac:spMkLst>
        </pc:spChg>
        <pc:spChg chg="mod">
          <ac:chgData name="Ugo MANTEL" userId="2d5b7065-31bb-4181-a7f8-a73bf0c30211" providerId="ADAL" clId="{A4CE613A-5ABE-43FF-A9DF-F25E90A91569}" dt="2022-01-19T08:23:00.069" v="1072"/>
          <ac:spMkLst>
            <pc:docMk/>
            <pc:sldMk cId="3169546429" sldId="7295"/>
            <ac:spMk id="181" creationId="{483B3565-F7CF-4775-9F53-41AD2FC14307}"/>
          </ac:spMkLst>
        </pc:spChg>
        <pc:spChg chg="mod">
          <ac:chgData name="Ugo MANTEL" userId="2d5b7065-31bb-4181-a7f8-a73bf0c30211" providerId="ADAL" clId="{A4CE613A-5ABE-43FF-A9DF-F25E90A91569}" dt="2022-01-19T08:23:00.072" v="1082"/>
          <ac:spMkLst>
            <pc:docMk/>
            <pc:sldMk cId="3169546429" sldId="7295"/>
            <ac:spMk id="182" creationId="{7897B680-8E98-4F80-85D3-A80FB91B8387}"/>
          </ac:spMkLst>
        </pc:spChg>
        <pc:spChg chg="mod">
          <ac:chgData name="Ugo MANTEL" userId="2d5b7065-31bb-4181-a7f8-a73bf0c30211" providerId="ADAL" clId="{A4CE613A-5ABE-43FF-A9DF-F25E90A91569}" dt="2022-01-19T08:23:00.072" v="1083"/>
          <ac:spMkLst>
            <pc:docMk/>
            <pc:sldMk cId="3169546429" sldId="7295"/>
            <ac:spMk id="183" creationId="{5C344F1F-9406-4399-B885-C6583985A6AB}"/>
          </ac:spMkLst>
        </pc:spChg>
        <pc:spChg chg="mod">
          <ac:chgData name="Ugo MANTEL" userId="2d5b7065-31bb-4181-a7f8-a73bf0c30211" providerId="ADAL" clId="{A4CE613A-5ABE-43FF-A9DF-F25E90A91569}" dt="2022-01-19T08:23:00.074" v="1091"/>
          <ac:spMkLst>
            <pc:docMk/>
            <pc:sldMk cId="3169546429" sldId="7295"/>
            <ac:spMk id="187" creationId="{51121893-0173-4827-9942-83AE89DA1B9B}"/>
          </ac:spMkLst>
        </pc:spChg>
        <pc:spChg chg="mod">
          <ac:chgData name="Ugo MANTEL" userId="2d5b7065-31bb-4181-a7f8-a73bf0c30211" providerId="ADAL" clId="{A4CE613A-5ABE-43FF-A9DF-F25E90A91569}" dt="2022-01-19T08:23:00.074" v="1090"/>
          <ac:spMkLst>
            <pc:docMk/>
            <pc:sldMk cId="3169546429" sldId="7295"/>
            <ac:spMk id="188" creationId="{27FC3F5E-71E3-4336-A57D-84BA3F996B78}"/>
          </ac:spMkLst>
        </pc:spChg>
        <pc:spChg chg="mod">
          <ac:chgData name="Ugo MANTEL" userId="2d5b7065-31bb-4181-a7f8-a73bf0c30211" providerId="ADAL" clId="{A4CE613A-5ABE-43FF-A9DF-F25E90A91569}" dt="2022-01-19T08:23:00.074" v="1092"/>
          <ac:spMkLst>
            <pc:docMk/>
            <pc:sldMk cId="3169546429" sldId="7295"/>
            <ac:spMk id="189" creationId="{2ABA69AC-46CF-49B4-917F-954DC441AC52}"/>
          </ac:spMkLst>
        </pc:spChg>
        <pc:spChg chg="mod ord">
          <ac:chgData name="Ugo MANTEL" userId="2d5b7065-31bb-4181-a7f8-a73bf0c30211" providerId="ADAL" clId="{A4CE613A-5ABE-43FF-A9DF-F25E90A91569}" dt="2022-01-19T08:23:00.065" v="1056"/>
          <ac:spMkLst>
            <pc:docMk/>
            <pc:sldMk cId="3169546429" sldId="7295"/>
            <ac:spMk id="514" creationId="{EF33F2E6-0178-416E-BB8E-D26F5B91E53B}"/>
          </ac:spMkLst>
        </pc:spChg>
        <pc:grpChg chg="mod ord">
          <ac:chgData name="Ugo MANTEL" userId="2d5b7065-31bb-4181-a7f8-a73bf0c30211" providerId="ADAL" clId="{A4CE613A-5ABE-43FF-A9DF-F25E90A91569}" dt="2022-01-19T08:23:00.066" v="1058"/>
          <ac:grpSpMkLst>
            <pc:docMk/>
            <pc:sldMk cId="3169546429" sldId="7295"/>
            <ac:grpSpMk id="146" creationId="{2B9C1C78-39CC-4D47-8543-F835AF8CE2CE}"/>
          </ac:grpSpMkLst>
        </pc:grpChg>
        <pc:graphicFrameChg chg="mod">
          <ac:chgData name="Ugo MANTEL" userId="2d5b7065-31bb-4181-a7f8-a73bf0c30211" providerId="ADAL" clId="{A4CE613A-5ABE-43FF-A9DF-F25E90A91569}" dt="2022-01-19T08:23:00.625" v="1552"/>
          <ac:graphicFrameMkLst>
            <pc:docMk/>
            <pc:sldMk cId="3169546429" sldId="7295"/>
            <ac:graphicFrameMk id="5" creationId="{EEADBC14-5B84-4A21-966A-857EA115FE86}"/>
          </ac:graphicFrameMkLst>
        </pc:graphicFrameChg>
        <pc:graphicFrameChg chg="del">
          <ac:chgData name="Ugo MANTEL" userId="2d5b7065-31bb-4181-a7f8-a73bf0c30211" providerId="ADAL" clId="{A4CE613A-5ABE-43FF-A9DF-F25E90A91569}" dt="2022-01-19T08:23:00.005" v="986"/>
          <ac:graphicFrameMkLst>
            <pc:docMk/>
            <pc:sldMk cId="3169546429" sldId="7295"/>
            <ac:graphicFrameMk id="117" creationId="{C1A2D402-B02B-4C3D-ABB6-6F4813E6A36C}"/>
          </ac:graphicFrameMkLst>
        </pc:graphicFrameChg>
        <pc:graphicFrameChg chg="add mod ord replST">
          <ac:chgData name="Ugo MANTEL" userId="2d5b7065-31bb-4181-a7f8-a73bf0c30211" providerId="ADAL" clId="{A4CE613A-5ABE-43FF-A9DF-F25E90A91569}" dt="2022-01-19T08:23:00.054" v="1019"/>
          <ac:graphicFrameMkLst>
            <pc:docMk/>
            <pc:sldMk cId="3169546429" sldId="7295"/>
            <ac:graphicFrameMk id="118" creationId="{4F036169-A3D7-4365-97A6-81B0C769986B}"/>
          </ac:graphicFrameMkLst>
        </pc:graphicFrameChg>
        <pc:graphicFrameChg chg="mod ord">
          <ac:chgData name="Ugo MANTEL" userId="2d5b7065-31bb-4181-a7f8-a73bf0c30211" providerId="ADAL" clId="{A4CE613A-5ABE-43FF-A9DF-F25E90A91569}" dt="2022-01-19T08:23:00.066" v="1060"/>
          <ac:graphicFrameMkLst>
            <pc:docMk/>
            <pc:sldMk cId="3169546429" sldId="7295"/>
            <ac:graphicFrameMk id="160" creationId="{A0ABAE6A-69DE-4BCF-946B-AC09F1799A5A}"/>
          </ac:graphicFrameMkLst>
        </pc:graphicFrameChg>
        <pc:cxnChg chg="add mod ord replST">
          <ac:chgData name="Ugo MANTEL" userId="2d5b7065-31bb-4181-a7f8-a73bf0c30211" providerId="ADAL" clId="{A4CE613A-5ABE-43FF-A9DF-F25E90A91569}" dt="2022-01-19T08:23:00.056" v="1029"/>
          <ac:cxnSpMkLst>
            <pc:docMk/>
            <pc:sldMk cId="3169546429" sldId="7295"/>
            <ac:cxnSpMk id="6" creationId="{F8B0B9C3-488E-4B61-B327-80DE4553BAA8}"/>
          </ac:cxnSpMkLst>
        </pc:cxnChg>
        <pc:cxnChg chg="mod ord">
          <ac:chgData name="Ugo MANTEL" userId="2d5b7065-31bb-4181-a7f8-a73bf0c30211" providerId="ADAL" clId="{A4CE613A-5ABE-43FF-A9DF-F25E90A91569}" dt="2022-01-19T08:23:00.049" v="997"/>
          <ac:cxnSpMkLst>
            <pc:docMk/>
            <pc:sldMk cId="3169546429" sldId="7295"/>
            <ac:cxnSpMk id="7" creationId="{24795BD1-E365-4281-A39E-4AF936F8877B}"/>
          </ac:cxnSpMkLst>
        </pc:cxnChg>
        <pc:cxnChg chg="mod ord">
          <ac:chgData name="Ugo MANTEL" userId="2d5b7065-31bb-4181-a7f8-a73bf0c30211" providerId="ADAL" clId="{A4CE613A-5ABE-43FF-A9DF-F25E90A91569}" dt="2022-01-19T08:23:00.072" v="1085"/>
          <ac:cxnSpMkLst>
            <pc:docMk/>
            <pc:sldMk cId="3169546429" sldId="7295"/>
            <ac:cxnSpMk id="184" creationId="{387DE420-F972-47EF-9019-3A85102A8D83}"/>
          </ac:cxnSpMkLst>
        </pc:cxnChg>
        <pc:cxnChg chg="mod ord">
          <ac:chgData name="Ugo MANTEL" userId="2d5b7065-31bb-4181-a7f8-a73bf0c30211" providerId="ADAL" clId="{A4CE613A-5ABE-43FF-A9DF-F25E90A91569}" dt="2022-01-19T08:23:00.073" v="1087"/>
          <ac:cxnSpMkLst>
            <pc:docMk/>
            <pc:sldMk cId="3169546429" sldId="7295"/>
            <ac:cxnSpMk id="185" creationId="{87690F3C-DDF4-47CF-8147-8C7A2BE5DBCC}"/>
          </ac:cxnSpMkLst>
        </pc:cxnChg>
        <pc:cxnChg chg="mod ord">
          <ac:chgData name="Ugo MANTEL" userId="2d5b7065-31bb-4181-a7f8-a73bf0c30211" providerId="ADAL" clId="{A4CE613A-5ABE-43FF-A9DF-F25E90A91569}" dt="2022-01-19T08:23:00.073" v="1089"/>
          <ac:cxnSpMkLst>
            <pc:docMk/>
            <pc:sldMk cId="3169546429" sldId="7295"/>
            <ac:cxnSpMk id="186" creationId="{3A4FF034-FBD7-4C10-B1A0-AF6BD2F6633C}"/>
          </ac:cxnSpMkLst>
        </pc:cxnChg>
        <pc:cxnChg chg="mod ord">
          <ac:chgData name="Ugo MANTEL" userId="2d5b7065-31bb-4181-a7f8-a73bf0c30211" providerId="ADAL" clId="{A4CE613A-5ABE-43FF-A9DF-F25E90A91569}" dt="2022-01-19T08:23:00.062" v="1047"/>
          <ac:cxnSpMkLst>
            <pc:docMk/>
            <pc:sldMk cId="3169546429" sldId="7295"/>
            <ac:cxnSpMk id="477" creationId="{5B118F9D-C10A-45B9-AF63-213423F460BC}"/>
          </ac:cxnSpMkLst>
        </pc:cxnChg>
        <pc:cxnChg chg="mod ord">
          <ac:chgData name="Ugo MANTEL" userId="2d5b7065-31bb-4181-a7f8-a73bf0c30211" providerId="ADAL" clId="{A4CE613A-5ABE-43FF-A9DF-F25E90A91569}" dt="2022-01-19T08:23:00.063" v="1049"/>
          <ac:cxnSpMkLst>
            <pc:docMk/>
            <pc:sldMk cId="3169546429" sldId="7295"/>
            <ac:cxnSpMk id="478" creationId="{21BAEC8F-67BD-4F10-92B2-3A5B81D8372A}"/>
          </ac:cxnSpMkLst>
        </pc:cxnChg>
        <pc:cxnChg chg="mod ord">
          <ac:chgData name="Ugo MANTEL" userId="2d5b7065-31bb-4181-a7f8-a73bf0c30211" providerId="ADAL" clId="{A4CE613A-5ABE-43FF-A9DF-F25E90A91569}" dt="2022-01-19T08:23:00.061" v="1045"/>
          <ac:cxnSpMkLst>
            <pc:docMk/>
            <pc:sldMk cId="3169546429" sldId="7295"/>
            <ac:cxnSpMk id="479" creationId="{7D695665-6E65-4E08-B2FC-98DFD81CF8C8}"/>
          </ac:cxnSpMkLst>
        </pc:cxnChg>
      </pc:sldChg>
      <pc:sldChg chg="addSp delSp modSp mod">
        <pc:chgData name="Ugo MANTEL" userId="2d5b7065-31bb-4181-a7f8-a73bf0c30211" providerId="ADAL" clId="{A4CE613A-5ABE-43FF-A9DF-F25E90A91569}" dt="2022-01-19T08:23:04.442" v="2348"/>
        <pc:sldMkLst>
          <pc:docMk/>
          <pc:sldMk cId="2870675846" sldId="7296"/>
        </pc:sldMkLst>
        <pc:spChg chg="mod">
          <ac:chgData name="Ugo MANTEL" userId="2d5b7065-31bb-4181-a7f8-a73bf0c30211" providerId="ADAL" clId="{A4CE613A-5ABE-43FF-A9DF-F25E90A91569}" dt="2022-01-19T08:23:04.386" v="2233"/>
          <ac:spMkLst>
            <pc:docMk/>
            <pc:sldMk cId="2870675846" sldId="7296"/>
            <ac:spMk id="2" creationId="{70876E0E-5A26-4C0C-92CE-4D73FDCBD156}"/>
          </ac:spMkLst>
        </pc:spChg>
        <pc:spChg chg="mod ord">
          <ac:chgData name="Ugo MANTEL" userId="2d5b7065-31bb-4181-a7f8-a73bf0c30211" providerId="ADAL" clId="{A4CE613A-5ABE-43FF-A9DF-F25E90A91569}" dt="2022-01-19T08:23:04.387" v="2235"/>
          <ac:spMkLst>
            <pc:docMk/>
            <pc:sldMk cId="2870675846" sldId="7296"/>
            <ac:spMk id="3" creationId="{BA9C5DAE-8B2F-4E76-943C-FE8549DBB5BD}"/>
          </ac:spMkLst>
        </pc:spChg>
        <pc:spChg chg="add del mod modVis">
          <ac:chgData name="Ugo MANTEL" userId="2d5b7065-31bb-4181-a7f8-a73bf0c30211" providerId="ADAL" clId="{A4CE613A-5ABE-43FF-A9DF-F25E90A91569}" dt="2022-01-19T08:23:04.426" v="2346"/>
          <ac:spMkLst>
            <pc:docMk/>
            <pc:sldMk cId="2870675846" sldId="7296"/>
            <ac:spMk id="4" creationId="{160E636C-8080-4377-8063-EC8B640B2BE1}"/>
          </ac:spMkLst>
        </pc:spChg>
        <pc:spChg chg="mod ord">
          <ac:chgData name="Ugo MANTEL" userId="2d5b7065-31bb-4181-a7f8-a73bf0c30211" providerId="ADAL" clId="{A4CE613A-5ABE-43FF-A9DF-F25E90A91569}" dt="2022-01-19T08:23:04.388" v="2239"/>
          <ac:spMkLst>
            <pc:docMk/>
            <pc:sldMk cId="2870675846" sldId="7296"/>
            <ac:spMk id="8" creationId="{DE2AB3C2-E72B-4BC3-9539-1C7B324B64A2}"/>
          </ac:spMkLst>
        </pc:spChg>
        <pc:spChg chg="mod ord">
          <ac:chgData name="Ugo MANTEL" userId="2d5b7065-31bb-4181-a7f8-a73bf0c30211" providerId="ADAL" clId="{A4CE613A-5ABE-43FF-A9DF-F25E90A91569}" dt="2022-01-19T08:23:04.389" v="2241"/>
          <ac:spMkLst>
            <pc:docMk/>
            <pc:sldMk cId="2870675846" sldId="7296"/>
            <ac:spMk id="9" creationId="{3456D62E-7649-458E-8864-FC7862D33743}"/>
          </ac:spMkLst>
        </pc:spChg>
        <pc:spChg chg="mod ord">
          <ac:chgData name="Ugo MANTEL" userId="2d5b7065-31bb-4181-a7f8-a73bf0c30211" providerId="ADAL" clId="{A4CE613A-5ABE-43FF-A9DF-F25E90A91569}" dt="2022-01-19T08:23:04.390" v="2243"/>
          <ac:spMkLst>
            <pc:docMk/>
            <pc:sldMk cId="2870675846" sldId="7296"/>
            <ac:spMk id="13" creationId="{7217579F-0CFA-416D-B034-A7CA6B9EF7A2}"/>
          </ac:spMkLst>
        </pc:spChg>
        <pc:spChg chg="mod ord">
          <ac:chgData name="Ugo MANTEL" userId="2d5b7065-31bb-4181-a7f8-a73bf0c30211" providerId="ADAL" clId="{A4CE613A-5ABE-43FF-A9DF-F25E90A91569}" dt="2022-01-19T08:23:04.390" v="2245"/>
          <ac:spMkLst>
            <pc:docMk/>
            <pc:sldMk cId="2870675846" sldId="7296"/>
            <ac:spMk id="19" creationId="{A605D091-A7E2-40C6-B169-360BCAAF05CE}"/>
          </ac:spMkLst>
        </pc:spChg>
        <pc:spChg chg="mod ord">
          <ac:chgData name="Ugo MANTEL" userId="2d5b7065-31bb-4181-a7f8-a73bf0c30211" providerId="ADAL" clId="{A4CE613A-5ABE-43FF-A9DF-F25E90A91569}" dt="2022-01-19T08:23:04.391" v="2247"/>
          <ac:spMkLst>
            <pc:docMk/>
            <pc:sldMk cId="2870675846" sldId="7296"/>
            <ac:spMk id="21" creationId="{0557568E-C138-4D2A-B07F-5E8125B6D8AD}"/>
          </ac:spMkLst>
        </pc:spChg>
        <pc:spChg chg="mod ord">
          <ac:chgData name="Ugo MANTEL" userId="2d5b7065-31bb-4181-a7f8-a73bf0c30211" providerId="ADAL" clId="{A4CE613A-5ABE-43FF-A9DF-F25E90A91569}" dt="2022-01-19T08:23:04.392" v="2249"/>
          <ac:spMkLst>
            <pc:docMk/>
            <pc:sldMk cId="2870675846" sldId="7296"/>
            <ac:spMk id="26" creationId="{21350974-CF5B-4FE4-A120-1BA13E66C086}"/>
          </ac:spMkLst>
        </pc:spChg>
        <pc:spChg chg="mod ord">
          <ac:chgData name="Ugo MANTEL" userId="2d5b7065-31bb-4181-a7f8-a73bf0c30211" providerId="ADAL" clId="{A4CE613A-5ABE-43FF-A9DF-F25E90A91569}" dt="2022-01-19T08:23:04.392" v="2251"/>
          <ac:spMkLst>
            <pc:docMk/>
            <pc:sldMk cId="2870675846" sldId="7296"/>
            <ac:spMk id="27" creationId="{893DEECF-29B3-4C78-8763-ED1F2EFA5D4F}"/>
          </ac:spMkLst>
        </pc:spChg>
        <pc:spChg chg="mod ord">
          <ac:chgData name="Ugo MANTEL" userId="2d5b7065-31bb-4181-a7f8-a73bf0c30211" providerId="ADAL" clId="{A4CE613A-5ABE-43FF-A9DF-F25E90A91569}" dt="2022-01-19T08:23:04.417" v="2337"/>
          <ac:spMkLst>
            <pc:docMk/>
            <pc:sldMk cId="2870675846" sldId="7296"/>
            <ac:spMk id="32" creationId="{26314900-FEA8-43DC-A4CF-5F56CEC5EFC3}"/>
          </ac:spMkLst>
        </pc:spChg>
        <pc:spChg chg="mod">
          <ac:chgData name="Ugo MANTEL" userId="2d5b7065-31bb-4181-a7f8-a73bf0c30211" providerId="ADAL" clId="{A4CE613A-5ABE-43FF-A9DF-F25E90A91569}" dt="2022-01-19T08:23:04.398" v="2271"/>
          <ac:spMkLst>
            <pc:docMk/>
            <pc:sldMk cId="2870675846" sldId="7296"/>
            <ac:spMk id="33" creationId="{DCE33CC4-9F4D-4C1B-8F1A-7104281D208B}"/>
          </ac:spMkLst>
        </pc:spChg>
        <pc:spChg chg="mod">
          <ac:chgData name="Ugo MANTEL" userId="2d5b7065-31bb-4181-a7f8-a73bf0c30211" providerId="ADAL" clId="{A4CE613A-5ABE-43FF-A9DF-F25E90A91569}" dt="2022-01-19T08:23:04.404" v="2288"/>
          <ac:spMkLst>
            <pc:docMk/>
            <pc:sldMk cId="2870675846" sldId="7296"/>
            <ac:spMk id="38" creationId="{11C34AEE-26EF-4C16-AB59-E66BB57CD270}"/>
          </ac:spMkLst>
        </pc:spChg>
        <pc:spChg chg="mod">
          <ac:chgData name="Ugo MANTEL" userId="2d5b7065-31bb-4181-a7f8-a73bf0c30211" providerId="ADAL" clId="{A4CE613A-5ABE-43FF-A9DF-F25E90A91569}" dt="2022-01-19T08:23:04.395" v="2267"/>
          <ac:spMkLst>
            <pc:docMk/>
            <pc:sldMk cId="2870675846" sldId="7296"/>
            <ac:spMk id="39" creationId="{40DC2808-CC2C-4E65-8865-84188EDECDE8}"/>
          </ac:spMkLst>
        </pc:spChg>
        <pc:spChg chg="mod">
          <ac:chgData name="Ugo MANTEL" userId="2d5b7065-31bb-4181-a7f8-a73bf0c30211" providerId="ADAL" clId="{A4CE613A-5ABE-43FF-A9DF-F25E90A91569}" dt="2022-01-19T08:23:04.399" v="2274"/>
          <ac:spMkLst>
            <pc:docMk/>
            <pc:sldMk cId="2870675846" sldId="7296"/>
            <ac:spMk id="40" creationId="{C4204ABA-1738-4F93-B0C5-A48869911F40}"/>
          </ac:spMkLst>
        </pc:spChg>
        <pc:spChg chg="mod">
          <ac:chgData name="Ugo MANTEL" userId="2d5b7065-31bb-4181-a7f8-a73bf0c30211" providerId="ADAL" clId="{A4CE613A-5ABE-43FF-A9DF-F25E90A91569}" dt="2022-01-19T08:23:04.400" v="2275"/>
          <ac:spMkLst>
            <pc:docMk/>
            <pc:sldMk cId="2870675846" sldId="7296"/>
            <ac:spMk id="41" creationId="{B248C310-DB97-47EB-8824-F483EAFE5123}"/>
          </ac:spMkLst>
        </pc:spChg>
        <pc:spChg chg="mod">
          <ac:chgData name="Ugo MANTEL" userId="2d5b7065-31bb-4181-a7f8-a73bf0c30211" providerId="ADAL" clId="{A4CE613A-5ABE-43FF-A9DF-F25E90A91569}" dt="2022-01-19T08:23:04.400" v="2276"/>
          <ac:spMkLst>
            <pc:docMk/>
            <pc:sldMk cId="2870675846" sldId="7296"/>
            <ac:spMk id="42" creationId="{8C259BAD-56A2-452F-85CC-B86A6DE0A0BE}"/>
          </ac:spMkLst>
        </pc:spChg>
        <pc:spChg chg="mod">
          <ac:chgData name="Ugo MANTEL" userId="2d5b7065-31bb-4181-a7f8-a73bf0c30211" providerId="ADAL" clId="{A4CE613A-5ABE-43FF-A9DF-F25E90A91569}" dt="2022-01-19T08:23:04.395" v="2266"/>
          <ac:spMkLst>
            <pc:docMk/>
            <pc:sldMk cId="2870675846" sldId="7296"/>
            <ac:spMk id="43" creationId="{9BE6C142-6548-4245-A60B-D8ACC019FBE6}"/>
          </ac:spMkLst>
        </pc:spChg>
        <pc:spChg chg="mod">
          <ac:chgData name="Ugo MANTEL" userId="2d5b7065-31bb-4181-a7f8-a73bf0c30211" providerId="ADAL" clId="{A4CE613A-5ABE-43FF-A9DF-F25E90A91569}" dt="2022-01-19T08:23:04.401" v="2278"/>
          <ac:spMkLst>
            <pc:docMk/>
            <pc:sldMk cId="2870675846" sldId="7296"/>
            <ac:spMk id="44" creationId="{8FCC7424-D3D1-4C63-9A23-5AD1B95B8F01}"/>
          </ac:spMkLst>
        </pc:spChg>
        <pc:spChg chg="mod">
          <ac:chgData name="Ugo MANTEL" userId="2d5b7065-31bb-4181-a7f8-a73bf0c30211" providerId="ADAL" clId="{A4CE613A-5ABE-43FF-A9DF-F25E90A91569}" dt="2022-01-19T08:23:04.400" v="2277"/>
          <ac:spMkLst>
            <pc:docMk/>
            <pc:sldMk cId="2870675846" sldId="7296"/>
            <ac:spMk id="45" creationId="{DAE9B56D-C4CE-4662-A80F-260089F9405D}"/>
          </ac:spMkLst>
        </pc:spChg>
        <pc:spChg chg="mod">
          <ac:chgData name="Ugo MANTEL" userId="2d5b7065-31bb-4181-a7f8-a73bf0c30211" providerId="ADAL" clId="{A4CE613A-5ABE-43FF-A9DF-F25E90A91569}" dt="2022-01-19T08:23:04.397" v="2270"/>
          <ac:spMkLst>
            <pc:docMk/>
            <pc:sldMk cId="2870675846" sldId="7296"/>
            <ac:spMk id="46" creationId="{84192D5B-7BB0-4EE8-A4ED-4090C2671B21}"/>
          </ac:spMkLst>
        </pc:spChg>
        <pc:spChg chg="mod">
          <ac:chgData name="Ugo MANTEL" userId="2d5b7065-31bb-4181-a7f8-a73bf0c30211" providerId="ADAL" clId="{A4CE613A-5ABE-43FF-A9DF-F25E90A91569}" dt="2022-01-19T08:23:04.401" v="2280"/>
          <ac:spMkLst>
            <pc:docMk/>
            <pc:sldMk cId="2870675846" sldId="7296"/>
            <ac:spMk id="47" creationId="{4EDBD79B-4AFF-4FCA-8C73-8903C7C69B4F}"/>
          </ac:spMkLst>
        </pc:spChg>
        <pc:spChg chg="mod">
          <ac:chgData name="Ugo MANTEL" userId="2d5b7065-31bb-4181-a7f8-a73bf0c30211" providerId="ADAL" clId="{A4CE613A-5ABE-43FF-A9DF-F25E90A91569}" dt="2022-01-19T08:23:04.402" v="2281"/>
          <ac:spMkLst>
            <pc:docMk/>
            <pc:sldMk cId="2870675846" sldId="7296"/>
            <ac:spMk id="48" creationId="{6C004DC9-970C-46DC-A335-885F6F2D7E22}"/>
          </ac:spMkLst>
        </pc:spChg>
        <pc:spChg chg="mod">
          <ac:chgData name="Ugo MANTEL" userId="2d5b7065-31bb-4181-a7f8-a73bf0c30211" providerId="ADAL" clId="{A4CE613A-5ABE-43FF-A9DF-F25E90A91569}" dt="2022-01-19T08:23:04.401" v="2279"/>
          <ac:spMkLst>
            <pc:docMk/>
            <pc:sldMk cId="2870675846" sldId="7296"/>
            <ac:spMk id="49" creationId="{E118B00C-B19B-4BA2-8B48-8144C2D0B185}"/>
          </ac:spMkLst>
        </pc:spChg>
        <pc:spChg chg="mod">
          <ac:chgData name="Ugo MANTEL" userId="2d5b7065-31bb-4181-a7f8-a73bf0c30211" providerId="ADAL" clId="{A4CE613A-5ABE-43FF-A9DF-F25E90A91569}" dt="2022-01-19T08:23:04.404" v="2289"/>
          <ac:spMkLst>
            <pc:docMk/>
            <pc:sldMk cId="2870675846" sldId="7296"/>
            <ac:spMk id="50" creationId="{D4B45573-97CE-47E9-8F74-41FF0B3530DC}"/>
          </ac:spMkLst>
        </pc:spChg>
        <pc:spChg chg="mod">
          <ac:chgData name="Ugo MANTEL" userId="2d5b7065-31bb-4181-a7f8-a73bf0c30211" providerId="ADAL" clId="{A4CE613A-5ABE-43FF-A9DF-F25E90A91569}" dt="2022-01-19T08:23:04.404" v="2290"/>
          <ac:spMkLst>
            <pc:docMk/>
            <pc:sldMk cId="2870675846" sldId="7296"/>
            <ac:spMk id="51" creationId="{ABB75014-C8BE-493D-83B5-80FF03E36A53}"/>
          </ac:spMkLst>
        </pc:spChg>
        <pc:spChg chg="mod ord">
          <ac:chgData name="Ugo MANTEL" userId="2d5b7065-31bb-4181-a7f8-a73bf0c30211" providerId="ADAL" clId="{A4CE613A-5ABE-43FF-A9DF-F25E90A91569}" dt="2022-01-19T08:23:04.417" v="2335"/>
          <ac:spMkLst>
            <pc:docMk/>
            <pc:sldMk cId="2870675846" sldId="7296"/>
            <ac:spMk id="85" creationId="{C96333BE-106F-43E8-AD4A-3FCBF53409F7}"/>
          </ac:spMkLst>
        </pc:spChg>
        <pc:spChg chg="mod ord">
          <ac:chgData name="Ugo MANTEL" userId="2d5b7065-31bb-4181-a7f8-a73bf0c30211" providerId="ADAL" clId="{A4CE613A-5ABE-43FF-A9DF-F25E90A91569}" dt="2022-01-19T08:23:04.405" v="2292"/>
          <ac:spMkLst>
            <pc:docMk/>
            <pc:sldMk cId="2870675846" sldId="7296"/>
            <ac:spMk id="86" creationId="{FC128C95-E7B7-4880-A46E-8932D941EEE1}"/>
          </ac:spMkLst>
        </pc:spChg>
        <pc:spChg chg="mod">
          <ac:chgData name="Ugo MANTEL" userId="2d5b7065-31bb-4181-a7f8-a73bf0c30211" providerId="ADAL" clId="{A4CE613A-5ABE-43FF-A9DF-F25E90A91569}" dt="2022-01-19T08:23:04.408" v="2302"/>
          <ac:spMkLst>
            <pc:docMk/>
            <pc:sldMk cId="2870675846" sldId="7296"/>
            <ac:spMk id="88" creationId="{FA25F706-F685-43F2-8278-6BA501DF075A}"/>
          </ac:spMkLst>
        </pc:spChg>
        <pc:spChg chg="mod">
          <ac:chgData name="Ugo MANTEL" userId="2d5b7065-31bb-4181-a7f8-a73bf0c30211" providerId="ADAL" clId="{A4CE613A-5ABE-43FF-A9DF-F25E90A91569}" dt="2022-01-19T08:23:04.408" v="2304"/>
          <ac:spMkLst>
            <pc:docMk/>
            <pc:sldMk cId="2870675846" sldId="7296"/>
            <ac:spMk id="89" creationId="{79FCF727-DD36-4C9D-9CE7-446AE3A83E90}"/>
          </ac:spMkLst>
        </pc:spChg>
        <pc:spChg chg="mod">
          <ac:chgData name="Ugo MANTEL" userId="2d5b7065-31bb-4181-a7f8-a73bf0c30211" providerId="ADAL" clId="{A4CE613A-5ABE-43FF-A9DF-F25E90A91569}" dt="2022-01-19T08:23:04.407" v="2300"/>
          <ac:spMkLst>
            <pc:docMk/>
            <pc:sldMk cId="2870675846" sldId="7296"/>
            <ac:spMk id="90" creationId="{58D0446C-033C-4D78-BA76-8598551A7442}"/>
          </ac:spMkLst>
        </pc:spChg>
        <pc:spChg chg="mod">
          <ac:chgData name="Ugo MANTEL" userId="2d5b7065-31bb-4181-a7f8-a73bf0c30211" providerId="ADAL" clId="{A4CE613A-5ABE-43FF-A9DF-F25E90A91569}" dt="2022-01-19T08:23:04.407" v="2298"/>
          <ac:spMkLst>
            <pc:docMk/>
            <pc:sldMk cId="2870675846" sldId="7296"/>
            <ac:spMk id="91" creationId="{091BB287-1793-4C81-A225-DBA6C9D67EA2}"/>
          </ac:spMkLst>
        </pc:spChg>
        <pc:spChg chg="mod">
          <ac:chgData name="Ugo MANTEL" userId="2d5b7065-31bb-4181-a7f8-a73bf0c30211" providerId="ADAL" clId="{A4CE613A-5ABE-43FF-A9DF-F25E90A91569}" dt="2022-01-19T08:23:04.408" v="2306"/>
          <ac:spMkLst>
            <pc:docMk/>
            <pc:sldMk cId="2870675846" sldId="7296"/>
            <ac:spMk id="92" creationId="{B3EA4067-EEA4-4169-86DC-11B3FC70D93F}"/>
          </ac:spMkLst>
        </pc:spChg>
        <pc:spChg chg="mod">
          <ac:chgData name="Ugo MANTEL" userId="2d5b7065-31bb-4181-a7f8-a73bf0c30211" providerId="ADAL" clId="{A4CE613A-5ABE-43FF-A9DF-F25E90A91569}" dt="2022-01-19T08:23:04.408" v="2303"/>
          <ac:spMkLst>
            <pc:docMk/>
            <pc:sldMk cId="2870675846" sldId="7296"/>
            <ac:spMk id="93" creationId="{2DC5BFCA-DF83-49F4-B35E-D6A8C9968930}"/>
          </ac:spMkLst>
        </pc:spChg>
        <pc:spChg chg="mod">
          <ac:chgData name="Ugo MANTEL" userId="2d5b7065-31bb-4181-a7f8-a73bf0c30211" providerId="ADAL" clId="{A4CE613A-5ABE-43FF-A9DF-F25E90A91569}" dt="2022-01-19T08:23:04.407" v="2299"/>
          <ac:spMkLst>
            <pc:docMk/>
            <pc:sldMk cId="2870675846" sldId="7296"/>
            <ac:spMk id="94" creationId="{C9B2D90E-756D-4D0A-955A-96126C9AC06B}"/>
          </ac:spMkLst>
        </pc:spChg>
        <pc:spChg chg="mod">
          <ac:chgData name="Ugo MANTEL" userId="2d5b7065-31bb-4181-a7f8-a73bf0c30211" providerId="ADAL" clId="{A4CE613A-5ABE-43FF-A9DF-F25E90A91569}" dt="2022-01-19T08:23:04.407" v="2301"/>
          <ac:spMkLst>
            <pc:docMk/>
            <pc:sldMk cId="2870675846" sldId="7296"/>
            <ac:spMk id="95" creationId="{B4B87BBA-9E94-4B02-9523-BB5B0FC21A5D}"/>
          </ac:spMkLst>
        </pc:spChg>
        <pc:spChg chg="mod">
          <ac:chgData name="Ugo MANTEL" userId="2d5b7065-31bb-4181-a7f8-a73bf0c30211" providerId="ADAL" clId="{A4CE613A-5ABE-43FF-A9DF-F25E90A91569}" dt="2022-01-19T08:23:04.406" v="2297"/>
          <ac:spMkLst>
            <pc:docMk/>
            <pc:sldMk cId="2870675846" sldId="7296"/>
            <ac:spMk id="96" creationId="{A7A048B6-64E0-460B-8CB7-4620A873FFE2}"/>
          </ac:spMkLst>
        </pc:spChg>
        <pc:spChg chg="mod">
          <ac:chgData name="Ugo MANTEL" userId="2d5b7065-31bb-4181-a7f8-a73bf0c30211" providerId="ADAL" clId="{A4CE613A-5ABE-43FF-A9DF-F25E90A91569}" dt="2022-01-19T08:23:04.408" v="2308"/>
          <ac:spMkLst>
            <pc:docMk/>
            <pc:sldMk cId="2870675846" sldId="7296"/>
            <ac:spMk id="97" creationId="{BA670E07-09F5-49A8-B4F4-686C63F8A1A2}"/>
          </ac:spMkLst>
        </pc:spChg>
        <pc:spChg chg="mod">
          <ac:chgData name="Ugo MANTEL" userId="2d5b7065-31bb-4181-a7f8-a73bf0c30211" providerId="ADAL" clId="{A4CE613A-5ABE-43FF-A9DF-F25E90A91569}" dt="2022-01-19T08:23:04.394" v="2256"/>
          <ac:spMkLst>
            <pc:docMk/>
            <pc:sldMk cId="2870675846" sldId="7296"/>
            <ac:spMk id="98" creationId="{5A403F7A-18E4-4D10-A162-6C9F5CD60D9F}"/>
          </ac:spMkLst>
        </pc:spChg>
        <pc:spChg chg="del mod">
          <ac:chgData name="Ugo MANTEL" userId="2d5b7065-31bb-4181-a7f8-a73bf0c30211" providerId="ADAL" clId="{A4CE613A-5ABE-43FF-A9DF-F25E90A91569}" dt="2022-01-19T08:23:04.284" v="2124"/>
          <ac:spMkLst>
            <pc:docMk/>
            <pc:sldMk cId="2870675846" sldId="7296"/>
            <ac:spMk id="99" creationId="{922EF612-6DBF-4779-9CB5-21E68C70E1B0}"/>
          </ac:spMkLst>
        </pc:spChg>
        <pc:spChg chg="mod ord">
          <ac:chgData name="Ugo MANTEL" userId="2d5b7065-31bb-4181-a7f8-a73bf0c30211" providerId="ADAL" clId="{A4CE613A-5ABE-43FF-A9DF-F25E90A91569}" dt="2022-01-19T08:23:04.397" v="2269"/>
          <ac:spMkLst>
            <pc:docMk/>
            <pc:sldMk cId="2870675846" sldId="7296"/>
            <ac:spMk id="100" creationId="{7953C6A2-6088-4BA3-A8C4-46465AAF1F85}"/>
          </ac:spMkLst>
        </pc:spChg>
        <pc:spChg chg="mod ord">
          <ac:chgData name="Ugo MANTEL" userId="2d5b7065-31bb-4181-a7f8-a73bf0c30211" providerId="ADAL" clId="{A4CE613A-5ABE-43FF-A9DF-F25E90A91569}" dt="2022-01-19T08:23:04.398" v="2273"/>
          <ac:spMkLst>
            <pc:docMk/>
            <pc:sldMk cId="2870675846" sldId="7296"/>
            <ac:spMk id="101" creationId="{5C246DBC-6B32-431A-B4E3-E816AA390BAE}"/>
          </ac:spMkLst>
        </pc:spChg>
        <pc:spChg chg="mod">
          <ac:chgData name="Ugo MANTEL" userId="2d5b7065-31bb-4181-a7f8-a73bf0c30211" providerId="ADAL" clId="{A4CE613A-5ABE-43FF-A9DF-F25E90A91569}" dt="2022-01-19T08:23:04.408" v="2305"/>
          <ac:spMkLst>
            <pc:docMk/>
            <pc:sldMk cId="2870675846" sldId="7296"/>
            <ac:spMk id="102" creationId="{5651E18D-C44A-42A0-AA50-1D5F96D7A04F}"/>
          </ac:spMkLst>
        </pc:spChg>
        <pc:spChg chg="del mod">
          <ac:chgData name="Ugo MANTEL" userId="2d5b7065-31bb-4181-a7f8-a73bf0c30211" providerId="ADAL" clId="{A4CE613A-5ABE-43FF-A9DF-F25E90A91569}" dt="2022-01-19T08:23:04.295" v="2139"/>
          <ac:spMkLst>
            <pc:docMk/>
            <pc:sldMk cId="2870675846" sldId="7296"/>
            <ac:spMk id="103" creationId="{96EEC567-3594-48A9-B38B-DE331AE4AE20}"/>
          </ac:spMkLst>
        </pc:spChg>
        <pc:spChg chg="del mod">
          <ac:chgData name="Ugo MANTEL" userId="2d5b7065-31bb-4181-a7f8-a73bf0c30211" providerId="ADAL" clId="{A4CE613A-5ABE-43FF-A9DF-F25E90A91569}" dt="2022-01-19T08:23:04.295" v="2140"/>
          <ac:spMkLst>
            <pc:docMk/>
            <pc:sldMk cId="2870675846" sldId="7296"/>
            <ac:spMk id="104" creationId="{A629A49B-982E-44B3-974E-0DB09798FF49}"/>
          </ac:spMkLst>
        </pc:spChg>
        <pc:spChg chg="del mod">
          <ac:chgData name="Ugo MANTEL" userId="2d5b7065-31bb-4181-a7f8-a73bf0c30211" providerId="ADAL" clId="{A4CE613A-5ABE-43FF-A9DF-F25E90A91569}" dt="2022-01-19T08:23:04.296" v="2141"/>
          <ac:spMkLst>
            <pc:docMk/>
            <pc:sldMk cId="2870675846" sldId="7296"/>
            <ac:spMk id="105" creationId="{F17A74A8-56E3-4504-95C0-DD2641AC8AFF}"/>
          </ac:spMkLst>
        </pc:spChg>
        <pc:spChg chg="del mod">
          <ac:chgData name="Ugo MANTEL" userId="2d5b7065-31bb-4181-a7f8-a73bf0c30211" providerId="ADAL" clId="{A4CE613A-5ABE-43FF-A9DF-F25E90A91569}" dt="2022-01-19T08:23:04.296" v="2142"/>
          <ac:spMkLst>
            <pc:docMk/>
            <pc:sldMk cId="2870675846" sldId="7296"/>
            <ac:spMk id="106" creationId="{59DE1B32-C84C-437F-ACF6-F08679EFE6AC}"/>
          </ac:spMkLst>
        </pc:spChg>
        <pc:spChg chg="del mod">
          <ac:chgData name="Ugo MANTEL" userId="2d5b7065-31bb-4181-a7f8-a73bf0c30211" providerId="ADAL" clId="{A4CE613A-5ABE-43FF-A9DF-F25E90A91569}" dt="2022-01-19T08:23:04.297" v="2143"/>
          <ac:spMkLst>
            <pc:docMk/>
            <pc:sldMk cId="2870675846" sldId="7296"/>
            <ac:spMk id="107" creationId="{03F4EAB4-1B11-436C-8CF0-8F7845B68688}"/>
          </ac:spMkLst>
        </pc:spChg>
        <pc:spChg chg="mod">
          <ac:chgData name="Ugo MANTEL" userId="2d5b7065-31bb-4181-a7f8-a73bf0c30211" providerId="ADAL" clId="{A4CE613A-5ABE-43FF-A9DF-F25E90A91569}" dt="2022-01-19T08:23:04.408" v="2320"/>
          <ac:spMkLst>
            <pc:docMk/>
            <pc:sldMk cId="2870675846" sldId="7296"/>
            <ac:spMk id="108" creationId="{AC32AFEE-FA5A-47CF-933C-7C8D40131F83}"/>
          </ac:spMkLst>
        </pc:spChg>
        <pc:spChg chg="del mod">
          <ac:chgData name="Ugo MANTEL" userId="2d5b7065-31bb-4181-a7f8-a73bf0c30211" providerId="ADAL" clId="{A4CE613A-5ABE-43FF-A9DF-F25E90A91569}" dt="2022-01-19T08:23:04.297" v="2144"/>
          <ac:spMkLst>
            <pc:docMk/>
            <pc:sldMk cId="2870675846" sldId="7296"/>
            <ac:spMk id="109" creationId="{968C9515-59D1-45EA-BBA4-436F731218AA}"/>
          </ac:spMkLst>
        </pc:spChg>
        <pc:spChg chg="mod">
          <ac:chgData name="Ugo MANTEL" userId="2d5b7065-31bb-4181-a7f8-a73bf0c30211" providerId="ADAL" clId="{A4CE613A-5ABE-43FF-A9DF-F25E90A91569}" dt="2022-01-19T08:23:04.408" v="2311"/>
          <ac:spMkLst>
            <pc:docMk/>
            <pc:sldMk cId="2870675846" sldId="7296"/>
            <ac:spMk id="110" creationId="{4279FD00-6FC4-4635-BAE1-1A064426CD60}"/>
          </ac:spMkLst>
        </pc:spChg>
        <pc:spChg chg="mod">
          <ac:chgData name="Ugo MANTEL" userId="2d5b7065-31bb-4181-a7f8-a73bf0c30211" providerId="ADAL" clId="{A4CE613A-5ABE-43FF-A9DF-F25E90A91569}" dt="2022-01-19T08:23:04.408" v="2310"/>
          <ac:spMkLst>
            <pc:docMk/>
            <pc:sldMk cId="2870675846" sldId="7296"/>
            <ac:spMk id="111" creationId="{680FDD15-F730-459F-8857-C0DBC1E83EB3}"/>
          </ac:spMkLst>
        </pc:spChg>
        <pc:spChg chg="mod">
          <ac:chgData name="Ugo MANTEL" userId="2d5b7065-31bb-4181-a7f8-a73bf0c30211" providerId="ADAL" clId="{A4CE613A-5ABE-43FF-A9DF-F25E90A91569}" dt="2022-01-19T08:23:04.408" v="2312"/>
          <ac:spMkLst>
            <pc:docMk/>
            <pc:sldMk cId="2870675846" sldId="7296"/>
            <ac:spMk id="112" creationId="{2C629E2F-D7DF-4067-A6C4-2A89A87E8BF4}"/>
          </ac:spMkLst>
        </pc:spChg>
        <pc:spChg chg="mod">
          <ac:chgData name="Ugo MANTEL" userId="2d5b7065-31bb-4181-a7f8-a73bf0c30211" providerId="ADAL" clId="{A4CE613A-5ABE-43FF-A9DF-F25E90A91569}" dt="2022-01-19T08:23:04.408" v="2309"/>
          <ac:spMkLst>
            <pc:docMk/>
            <pc:sldMk cId="2870675846" sldId="7296"/>
            <ac:spMk id="113" creationId="{7A7E46E6-A401-4971-8E1A-0291EBCA59D5}"/>
          </ac:spMkLst>
        </pc:spChg>
        <pc:spChg chg="mod">
          <ac:chgData name="Ugo MANTEL" userId="2d5b7065-31bb-4181-a7f8-a73bf0c30211" providerId="ADAL" clId="{A4CE613A-5ABE-43FF-A9DF-F25E90A91569}" dt="2022-01-19T08:23:04.408" v="2313"/>
          <ac:spMkLst>
            <pc:docMk/>
            <pc:sldMk cId="2870675846" sldId="7296"/>
            <ac:spMk id="114" creationId="{BB09A8F6-3363-4B5C-97F9-78A530776A85}"/>
          </ac:spMkLst>
        </pc:spChg>
        <pc:spChg chg="mod">
          <ac:chgData name="Ugo MANTEL" userId="2d5b7065-31bb-4181-a7f8-a73bf0c30211" providerId="ADAL" clId="{A4CE613A-5ABE-43FF-A9DF-F25E90A91569}" dt="2022-01-19T08:23:04.408" v="2315"/>
          <ac:spMkLst>
            <pc:docMk/>
            <pc:sldMk cId="2870675846" sldId="7296"/>
            <ac:spMk id="115" creationId="{9726A78F-87A6-4301-BA6B-EE69DBE0D25B}"/>
          </ac:spMkLst>
        </pc:spChg>
        <pc:spChg chg="mod">
          <ac:chgData name="Ugo MANTEL" userId="2d5b7065-31bb-4181-a7f8-a73bf0c30211" providerId="ADAL" clId="{A4CE613A-5ABE-43FF-A9DF-F25E90A91569}" dt="2022-01-19T08:23:04.408" v="2314"/>
          <ac:spMkLst>
            <pc:docMk/>
            <pc:sldMk cId="2870675846" sldId="7296"/>
            <ac:spMk id="116" creationId="{46E93E96-DD50-427C-BB39-1B69910BE218}"/>
          </ac:spMkLst>
        </pc:spChg>
        <pc:spChg chg="mod">
          <ac:chgData name="Ugo MANTEL" userId="2d5b7065-31bb-4181-a7f8-a73bf0c30211" providerId="ADAL" clId="{A4CE613A-5ABE-43FF-A9DF-F25E90A91569}" dt="2022-01-19T08:23:04.408" v="2317"/>
          <ac:spMkLst>
            <pc:docMk/>
            <pc:sldMk cId="2870675846" sldId="7296"/>
            <ac:spMk id="117" creationId="{D3C5DE89-F70D-430E-8690-7C012F713CEB}"/>
          </ac:spMkLst>
        </pc:spChg>
        <pc:spChg chg="mod">
          <ac:chgData name="Ugo MANTEL" userId="2d5b7065-31bb-4181-a7f8-a73bf0c30211" providerId="ADAL" clId="{A4CE613A-5ABE-43FF-A9DF-F25E90A91569}" dt="2022-01-19T08:23:04.408" v="2318"/>
          <ac:spMkLst>
            <pc:docMk/>
            <pc:sldMk cId="2870675846" sldId="7296"/>
            <ac:spMk id="118" creationId="{21328FA9-1150-4CB3-B2A3-ADBED4449C94}"/>
          </ac:spMkLst>
        </pc:spChg>
        <pc:spChg chg="del mod">
          <ac:chgData name="Ugo MANTEL" userId="2d5b7065-31bb-4181-a7f8-a73bf0c30211" providerId="ADAL" clId="{A4CE613A-5ABE-43FF-A9DF-F25E90A91569}" dt="2022-01-19T08:23:04.298" v="2145"/>
          <ac:spMkLst>
            <pc:docMk/>
            <pc:sldMk cId="2870675846" sldId="7296"/>
            <ac:spMk id="119" creationId="{6A9CFF42-C08D-4455-99B7-98A58530F061}"/>
          </ac:spMkLst>
        </pc:spChg>
        <pc:spChg chg="mod">
          <ac:chgData name="Ugo MANTEL" userId="2d5b7065-31bb-4181-a7f8-a73bf0c30211" providerId="ADAL" clId="{A4CE613A-5ABE-43FF-A9DF-F25E90A91569}" dt="2022-01-19T08:23:04.408" v="2319"/>
          <ac:spMkLst>
            <pc:docMk/>
            <pc:sldMk cId="2870675846" sldId="7296"/>
            <ac:spMk id="120" creationId="{46E61C64-3CBE-41CA-9F57-842B069A9157}"/>
          </ac:spMkLst>
        </pc:spChg>
        <pc:spChg chg="mod">
          <ac:chgData name="Ugo MANTEL" userId="2d5b7065-31bb-4181-a7f8-a73bf0c30211" providerId="ADAL" clId="{A4CE613A-5ABE-43FF-A9DF-F25E90A91569}" dt="2022-01-19T08:23:04.408" v="2316"/>
          <ac:spMkLst>
            <pc:docMk/>
            <pc:sldMk cId="2870675846" sldId="7296"/>
            <ac:spMk id="121" creationId="{A13ADF21-43FB-48AA-8B3C-B3BFE4088EB5}"/>
          </ac:spMkLst>
        </pc:spChg>
        <pc:spChg chg="mod">
          <ac:chgData name="Ugo MANTEL" userId="2d5b7065-31bb-4181-a7f8-a73bf0c30211" providerId="ADAL" clId="{A4CE613A-5ABE-43FF-A9DF-F25E90A91569}" dt="2022-01-19T08:23:04.414" v="2327"/>
          <ac:spMkLst>
            <pc:docMk/>
            <pc:sldMk cId="2870675846" sldId="7296"/>
            <ac:spMk id="125" creationId="{4549245E-6645-4022-AEBB-F431151C7BCA}"/>
          </ac:spMkLst>
        </pc:spChg>
        <pc:spChg chg="mod">
          <ac:chgData name="Ugo MANTEL" userId="2d5b7065-31bb-4181-a7f8-a73bf0c30211" providerId="ADAL" clId="{A4CE613A-5ABE-43FF-A9DF-F25E90A91569}" dt="2022-01-19T08:23:04.415" v="2328"/>
          <ac:spMkLst>
            <pc:docMk/>
            <pc:sldMk cId="2870675846" sldId="7296"/>
            <ac:spMk id="126" creationId="{C2E0227B-1B9B-4F1B-890B-43AEFA0C4D24}"/>
          </ac:spMkLst>
        </pc:spChg>
        <pc:spChg chg="mod">
          <ac:chgData name="Ugo MANTEL" userId="2d5b7065-31bb-4181-a7f8-a73bf0c30211" providerId="ADAL" clId="{A4CE613A-5ABE-43FF-A9DF-F25E90A91569}" dt="2022-01-19T08:23:04.415" v="2329"/>
          <ac:spMkLst>
            <pc:docMk/>
            <pc:sldMk cId="2870675846" sldId="7296"/>
            <ac:spMk id="127" creationId="{180DB89C-CC17-4807-8DEE-21B94DFE60E1}"/>
          </ac:spMkLst>
        </pc:spChg>
        <pc:spChg chg="del mod">
          <ac:chgData name="Ugo MANTEL" userId="2d5b7065-31bb-4181-a7f8-a73bf0c30211" providerId="ADAL" clId="{A4CE613A-5ABE-43FF-A9DF-F25E90A91569}" dt="2022-01-19T08:23:04.298" v="2146"/>
          <ac:spMkLst>
            <pc:docMk/>
            <pc:sldMk cId="2870675846" sldId="7296"/>
            <ac:spMk id="128" creationId="{F9952D04-E418-466D-BCC0-52171153A527}"/>
          </ac:spMkLst>
        </pc:spChg>
        <pc:spChg chg="mod ord">
          <ac:chgData name="Ugo MANTEL" userId="2d5b7065-31bb-4181-a7f8-a73bf0c30211" providerId="ADAL" clId="{A4CE613A-5ABE-43FF-A9DF-F25E90A91569}" dt="2022-01-19T08:23:04.416" v="2331"/>
          <ac:spMkLst>
            <pc:docMk/>
            <pc:sldMk cId="2870675846" sldId="7296"/>
            <ac:spMk id="129" creationId="{BC8DFD8B-6D55-407A-A426-7D28982F60A1}"/>
          </ac:spMkLst>
        </pc:spChg>
        <pc:spChg chg="mod ord">
          <ac:chgData name="Ugo MANTEL" userId="2d5b7065-31bb-4181-a7f8-a73bf0c30211" providerId="ADAL" clId="{A4CE613A-5ABE-43FF-A9DF-F25E90A91569}" dt="2022-01-19T08:23:04.416" v="2333"/>
          <ac:spMkLst>
            <pc:docMk/>
            <pc:sldMk cId="2870675846" sldId="7296"/>
            <ac:spMk id="130" creationId="{EB05B27D-7CAF-44C7-A1D3-9851D31278A7}"/>
          </ac:spMkLst>
        </pc:spChg>
        <pc:spChg chg="del mod">
          <ac:chgData name="Ugo MANTEL" userId="2d5b7065-31bb-4181-a7f8-a73bf0c30211" providerId="ADAL" clId="{A4CE613A-5ABE-43FF-A9DF-F25E90A91569}" dt="2022-01-19T08:23:04.299" v="2147"/>
          <ac:spMkLst>
            <pc:docMk/>
            <pc:sldMk cId="2870675846" sldId="7296"/>
            <ac:spMk id="131" creationId="{B9A1DCF6-DBD4-4E16-AA28-FCC2E539E2DF}"/>
          </ac:spMkLst>
        </pc:spChg>
        <pc:spChg chg="del mod">
          <ac:chgData name="Ugo MANTEL" userId="2d5b7065-31bb-4181-a7f8-a73bf0c30211" providerId="ADAL" clId="{A4CE613A-5ABE-43FF-A9DF-F25E90A91569}" dt="2022-01-19T08:23:04.299" v="2148"/>
          <ac:spMkLst>
            <pc:docMk/>
            <pc:sldMk cId="2870675846" sldId="7296"/>
            <ac:spMk id="132" creationId="{058EEB08-B439-4809-822B-7E77B7F3D8F2}"/>
          </ac:spMkLst>
        </pc:spChg>
        <pc:spChg chg="del mod">
          <ac:chgData name="Ugo MANTEL" userId="2d5b7065-31bb-4181-a7f8-a73bf0c30211" providerId="ADAL" clId="{A4CE613A-5ABE-43FF-A9DF-F25E90A91569}" dt="2022-01-19T08:23:04.308" v="2163"/>
          <ac:spMkLst>
            <pc:docMk/>
            <pc:sldMk cId="2870675846" sldId="7296"/>
            <ac:spMk id="133" creationId="{0B06EA90-7ECC-43DB-A039-1007B93220A2}"/>
          </ac:spMkLst>
        </pc:spChg>
        <pc:spChg chg="del mod">
          <ac:chgData name="Ugo MANTEL" userId="2d5b7065-31bb-4181-a7f8-a73bf0c30211" providerId="ADAL" clId="{A4CE613A-5ABE-43FF-A9DF-F25E90A91569}" dt="2022-01-19T08:23:04.309" v="2164"/>
          <ac:spMkLst>
            <pc:docMk/>
            <pc:sldMk cId="2870675846" sldId="7296"/>
            <ac:spMk id="134" creationId="{8EB6AC45-A82A-45A5-BBF1-A1DB532AD513}"/>
          </ac:spMkLst>
        </pc:spChg>
        <pc:spChg chg="del mod">
          <ac:chgData name="Ugo MANTEL" userId="2d5b7065-31bb-4181-a7f8-a73bf0c30211" providerId="ADAL" clId="{A4CE613A-5ABE-43FF-A9DF-F25E90A91569}" dt="2022-01-19T08:23:04.309" v="2165"/>
          <ac:spMkLst>
            <pc:docMk/>
            <pc:sldMk cId="2870675846" sldId="7296"/>
            <ac:spMk id="135" creationId="{3D99DA36-3210-4217-BA37-DB0F82213E14}"/>
          </ac:spMkLst>
        </pc:spChg>
        <pc:spChg chg="del mod">
          <ac:chgData name="Ugo MANTEL" userId="2d5b7065-31bb-4181-a7f8-a73bf0c30211" providerId="ADAL" clId="{A4CE613A-5ABE-43FF-A9DF-F25E90A91569}" dt="2022-01-19T08:23:04.310" v="2166"/>
          <ac:spMkLst>
            <pc:docMk/>
            <pc:sldMk cId="2870675846" sldId="7296"/>
            <ac:spMk id="136" creationId="{30FC5D6B-A512-4675-B04C-E9E019A1CAA4}"/>
          </ac:spMkLst>
        </pc:spChg>
        <pc:spChg chg="del mod">
          <ac:chgData name="Ugo MANTEL" userId="2d5b7065-31bb-4181-a7f8-a73bf0c30211" providerId="ADAL" clId="{A4CE613A-5ABE-43FF-A9DF-F25E90A91569}" dt="2022-01-19T08:23:04.310" v="2167"/>
          <ac:spMkLst>
            <pc:docMk/>
            <pc:sldMk cId="2870675846" sldId="7296"/>
            <ac:spMk id="137" creationId="{1703C6DE-A9B9-4BAB-8F98-95FA35A0CFB2}"/>
          </ac:spMkLst>
        </pc:spChg>
        <pc:spChg chg="del mod">
          <ac:chgData name="Ugo MANTEL" userId="2d5b7065-31bb-4181-a7f8-a73bf0c30211" providerId="ADAL" clId="{A4CE613A-5ABE-43FF-A9DF-F25E90A91569}" dt="2022-01-19T08:23:04.311" v="2168"/>
          <ac:spMkLst>
            <pc:docMk/>
            <pc:sldMk cId="2870675846" sldId="7296"/>
            <ac:spMk id="138" creationId="{7DD9E8B5-FAD2-49AB-B2BB-C500F1611E04}"/>
          </ac:spMkLst>
        </pc:spChg>
        <pc:spChg chg="del mod">
          <ac:chgData name="Ugo MANTEL" userId="2d5b7065-31bb-4181-a7f8-a73bf0c30211" providerId="ADAL" clId="{A4CE613A-5ABE-43FF-A9DF-F25E90A91569}" dt="2022-01-19T08:23:04.311" v="2169"/>
          <ac:spMkLst>
            <pc:docMk/>
            <pc:sldMk cId="2870675846" sldId="7296"/>
            <ac:spMk id="139" creationId="{8772572F-AB87-43B7-81DE-585B3B9B229D}"/>
          </ac:spMkLst>
        </pc:spChg>
        <pc:spChg chg="del mod">
          <ac:chgData name="Ugo MANTEL" userId="2d5b7065-31bb-4181-a7f8-a73bf0c30211" providerId="ADAL" clId="{A4CE613A-5ABE-43FF-A9DF-F25E90A91569}" dt="2022-01-19T08:23:04.311" v="2170"/>
          <ac:spMkLst>
            <pc:docMk/>
            <pc:sldMk cId="2870675846" sldId="7296"/>
            <ac:spMk id="140" creationId="{0A63A6E5-61D8-4CE8-A970-54A08C5DE2EB}"/>
          </ac:spMkLst>
        </pc:spChg>
        <pc:spChg chg="mod">
          <ac:chgData name="Ugo MANTEL" userId="2d5b7065-31bb-4181-a7f8-a73bf0c30211" providerId="ADAL" clId="{A4CE613A-5ABE-43FF-A9DF-F25E90A91569}" dt="2022-01-19T08:23:04.394" v="2258"/>
          <ac:spMkLst>
            <pc:docMk/>
            <pc:sldMk cId="2870675846" sldId="7296"/>
            <ac:spMk id="184" creationId="{1E5EB8F1-7283-4FF2-90DC-2CB2211BC2B6}"/>
          </ac:spMkLst>
        </pc:spChg>
        <pc:spChg chg="mod">
          <ac:chgData name="Ugo MANTEL" userId="2d5b7065-31bb-4181-a7f8-a73bf0c30211" providerId="ADAL" clId="{A4CE613A-5ABE-43FF-A9DF-F25E90A91569}" dt="2022-01-19T08:23:04.393" v="2254"/>
          <ac:spMkLst>
            <pc:docMk/>
            <pc:sldMk cId="2870675846" sldId="7296"/>
            <ac:spMk id="185" creationId="{25397AB8-1B2D-4652-8FE2-4DCD01EFCA11}"/>
          </ac:spMkLst>
        </pc:spChg>
        <pc:spChg chg="mod">
          <ac:chgData name="Ugo MANTEL" userId="2d5b7065-31bb-4181-a7f8-a73bf0c30211" providerId="ADAL" clId="{A4CE613A-5ABE-43FF-A9DF-F25E90A91569}" dt="2022-01-19T08:23:04.394" v="2255"/>
          <ac:spMkLst>
            <pc:docMk/>
            <pc:sldMk cId="2870675846" sldId="7296"/>
            <ac:spMk id="186" creationId="{425060F6-CCCB-4043-AD55-9AE3F027B0E4}"/>
          </ac:spMkLst>
        </pc:spChg>
        <pc:spChg chg="mod">
          <ac:chgData name="Ugo MANTEL" userId="2d5b7065-31bb-4181-a7f8-a73bf0c30211" providerId="ADAL" clId="{A4CE613A-5ABE-43FF-A9DF-F25E90A91569}" dt="2022-01-19T08:23:04.394" v="2257"/>
          <ac:spMkLst>
            <pc:docMk/>
            <pc:sldMk cId="2870675846" sldId="7296"/>
            <ac:spMk id="187" creationId="{3EC870CB-B24B-424B-B6A8-75B72B8E0CA5}"/>
          </ac:spMkLst>
        </pc:spChg>
        <pc:spChg chg="mod">
          <ac:chgData name="Ugo MANTEL" userId="2d5b7065-31bb-4181-a7f8-a73bf0c30211" providerId="ADAL" clId="{A4CE613A-5ABE-43FF-A9DF-F25E90A91569}" dt="2022-01-19T08:23:04.395" v="2259"/>
          <ac:spMkLst>
            <pc:docMk/>
            <pc:sldMk cId="2870675846" sldId="7296"/>
            <ac:spMk id="188" creationId="{A3A4B07F-B9E2-4307-98F6-B324688CE94C}"/>
          </ac:spMkLst>
        </pc:spChg>
        <pc:spChg chg="mod">
          <ac:chgData name="Ugo MANTEL" userId="2d5b7065-31bb-4181-a7f8-a73bf0c30211" providerId="ADAL" clId="{A4CE613A-5ABE-43FF-A9DF-F25E90A91569}" dt="2022-01-19T08:23:04.395" v="2261"/>
          <ac:spMkLst>
            <pc:docMk/>
            <pc:sldMk cId="2870675846" sldId="7296"/>
            <ac:spMk id="189" creationId="{E0C98310-8647-490A-9EAE-9EC798BF6008}"/>
          </ac:spMkLst>
        </pc:spChg>
        <pc:spChg chg="mod">
          <ac:chgData name="Ugo MANTEL" userId="2d5b7065-31bb-4181-a7f8-a73bf0c30211" providerId="ADAL" clId="{A4CE613A-5ABE-43FF-A9DF-F25E90A91569}" dt="2022-01-19T08:23:04.395" v="2260"/>
          <ac:spMkLst>
            <pc:docMk/>
            <pc:sldMk cId="2870675846" sldId="7296"/>
            <ac:spMk id="190" creationId="{F3783055-845B-4161-B507-181B7C2B7D87}"/>
          </ac:spMkLst>
        </pc:spChg>
        <pc:spChg chg="mod">
          <ac:chgData name="Ugo MANTEL" userId="2d5b7065-31bb-4181-a7f8-a73bf0c30211" providerId="ADAL" clId="{A4CE613A-5ABE-43FF-A9DF-F25E90A91569}" dt="2022-01-19T08:23:04.408" v="2307"/>
          <ac:spMkLst>
            <pc:docMk/>
            <pc:sldMk cId="2870675846" sldId="7296"/>
            <ac:spMk id="209" creationId="{8C480A6E-5F87-410E-B472-80FA8F7DBB03}"/>
          </ac:spMkLst>
        </pc:spChg>
        <pc:spChg chg="mod ord">
          <ac:chgData name="Ugo MANTEL" userId="2d5b7065-31bb-4181-a7f8-a73bf0c30211" providerId="ADAL" clId="{A4CE613A-5ABE-43FF-A9DF-F25E90A91569}" dt="2022-01-19T08:23:04.405" v="2294"/>
          <ac:spMkLst>
            <pc:docMk/>
            <pc:sldMk cId="2870675846" sldId="7296"/>
            <ac:spMk id="514" creationId="{EF33F2E6-0178-416E-BB8E-D26F5B91E53B}"/>
          </ac:spMkLst>
        </pc:spChg>
        <pc:grpChg chg="mod ord">
          <ac:chgData name="Ugo MANTEL" userId="2d5b7065-31bb-4181-a7f8-a73bf0c30211" providerId="ADAL" clId="{A4CE613A-5ABE-43FF-A9DF-F25E90A91569}" dt="2022-01-19T08:23:04.418" v="2339"/>
          <ac:grpSpMkLst>
            <pc:docMk/>
            <pc:sldMk cId="2870675846" sldId="7296"/>
            <ac:grpSpMk id="145" creationId="{193CEB9A-3299-4CC7-B50E-F2A6B2229C85}"/>
          </ac:grpSpMkLst>
        </pc:grpChg>
        <pc:graphicFrameChg chg="mod">
          <ac:chgData name="Ugo MANTEL" userId="2d5b7065-31bb-4181-a7f8-a73bf0c30211" providerId="ADAL" clId="{A4CE613A-5ABE-43FF-A9DF-F25E90A91569}" dt="2022-01-19T08:23:04.442" v="2348"/>
          <ac:graphicFrameMkLst>
            <pc:docMk/>
            <pc:sldMk cId="2870675846" sldId="7296"/>
            <ac:graphicFrameMk id="5" creationId="{EEADBC14-5B84-4A21-966A-857EA115FE86}"/>
          </ac:graphicFrameMkLst>
        </pc:graphicFrameChg>
        <pc:graphicFrameChg chg="add mod ord replST">
          <ac:chgData name="Ugo MANTEL" userId="2d5b7065-31bb-4181-a7f8-a73bf0c30211" providerId="ADAL" clId="{A4CE613A-5ABE-43FF-A9DF-F25E90A91569}" dt="2022-01-19T08:23:04.393" v="2253"/>
          <ac:graphicFrameMkLst>
            <pc:docMk/>
            <pc:sldMk cId="2870675846" sldId="7296"/>
            <ac:graphicFrameMk id="141" creationId="{0B1440A0-7B5E-4320-8438-1593D1A29680}"/>
          </ac:graphicFrameMkLst>
        </pc:graphicFrameChg>
        <pc:graphicFrameChg chg="del">
          <ac:chgData name="Ugo MANTEL" userId="2d5b7065-31bb-4181-a7f8-a73bf0c30211" providerId="ADAL" clId="{A4CE613A-5ABE-43FF-A9DF-F25E90A91569}" dt="2022-01-19T08:23:04.312" v="2172"/>
          <ac:graphicFrameMkLst>
            <pc:docMk/>
            <pc:sldMk cId="2870675846" sldId="7296"/>
            <ac:graphicFrameMk id="142" creationId="{A46A8E4B-5205-4867-A368-BE6E5A244F5D}"/>
          </ac:graphicFrameMkLst>
        </pc:graphicFrameChg>
        <pc:graphicFrameChg chg="mod ord">
          <ac:chgData name="Ugo MANTEL" userId="2d5b7065-31bb-4181-a7f8-a73bf0c30211" providerId="ADAL" clId="{A4CE613A-5ABE-43FF-A9DF-F25E90A91569}" dt="2022-01-19T08:23:04.406" v="2296"/>
          <ac:graphicFrameMkLst>
            <pc:docMk/>
            <pc:sldMk cId="2870675846" sldId="7296"/>
            <ac:graphicFrameMk id="143" creationId="{DAC1B50A-AD9B-4A62-A1C1-8BE4E834DE85}"/>
          </ac:graphicFrameMkLst>
        </pc:graphicFrameChg>
        <pc:cxnChg chg="add mod ord replST">
          <ac:chgData name="Ugo MANTEL" userId="2d5b7065-31bb-4181-a7f8-a73bf0c30211" providerId="ADAL" clId="{A4CE613A-5ABE-43FF-A9DF-F25E90A91569}" dt="2022-01-19T08:23:04.395" v="2263"/>
          <ac:cxnSpMkLst>
            <pc:docMk/>
            <pc:sldMk cId="2870675846" sldId="7296"/>
            <ac:cxnSpMk id="6" creationId="{72E94D3D-04D6-4FF7-9B2F-0F3A9BFF2B47}"/>
          </ac:cxnSpMkLst>
        </pc:cxnChg>
        <pc:cxnChg chg="mod ord">
          <ac:chgData name="Ugo MANTEL" userId="2d5b7065-31bb-4181-a7f8-a73bf0c30211" providerId="ADAL" clId="{A4CE613A-5ABE-43FF-A9DF-F25E90A91569}" dt="2022-01-19T08:23:04.388" v="2237"/>
          <ac:cxnSpMkLst>
            <pc:docMk/>
            <pc:sldMk cId="2870675846" sldId="7296"/>
            <ac:cxnSpMk id="7" creationId="{24795BD1-E365-4281-A39E-4AF936F8877B}"/>
          </ac:cxnSpMkLst>
        </pc:cxnChg>
        <pc:cxnChg chg="add mod ord replST">
          <ac:chgData name="Ugo MANTEL" userId="2d5b7065-31bb-4181-a7f8-a73bf0c30211" providerId="ADAL" clId="{A4CE613A-5ABE-43FF-A9DF-F25E90A91569}" dt="2022-01-19T08:23:04.395" v="2265"/>
          <ac:cxnSpMkLst>
            <pc:docMk/>
            <pc:sldMk cId="2870675846" sldId="7296"/>
            <ac:cxnSpMk id="10" creationId="{7CC0B21B-9454-4AB5-9D4F-629BBFC9D4DE}"/>
          </ac:cxnSpMkLst>
        </pc:cxnChg>
        <pc:cxnChg chg="mod ord">
          <ac:chgData name="Ugo MANTEL" userId="2d5b7065-31bb-4181-a7f8-a73bf0c30211" providerId="ADAL" clId="{A4CE613A-5ABE-43FF-A9DF-F25E90A91569}" dt="2022-01-19T08:23:04.414" v="2324"/>
          <ac:cxnSpMkLst>
            <pc:docMk/>
            <pc:sldMk cId="2870675846" sldId="7296"/>
            <ac:cxnSpMk id="122" creationId="{CF796D6D-FE6C-4298-88D8-1B4847E11327}"/>
          </ac:cxnSpMkLst>
        </pc:cxnChg>
        <pc:cxnChg chg="mod ord">
          <ac:chgData name="Ugo MANTEL" userId="2d5b7065-31bb-4181-a7f8-a73bf0c30211" providerId="ADAL" clId="{A4CE613A-5ABE-43FF-A9DF-F25E90A91569}" dt="2022-01-19T08:23:04.414" v="2326"/>
          <ac:cxnSpMkLst>
            <pc:docMk/>
            <pc:sldMk cId="2870675846" sldId="7296"/>
            <ac:cxnSpMk id="123" creationId="{67F173A6-F718-4FD9-92BF-F1407DA85AAF}"/>
          </ac:cxnSpMkLst>
        </pc:cxnChg>
        <pc:cxnChg chg="mod ord">
          <ac:chgData name="Ugo MANTEL" userId="2d5b7065-31bb-4181-a7f8-a73bf0c30211" providerId="ADAL" clId="{A4CE613A-5ABE-43FF-A9DF-F25E90A91569}" dt="2022-01-19T08:23:04.413" v="2322"/>
          <ac:cxnSpMkLst>
            <pc:docMk/>
            <pc:sldMk cId="2870675846" sldId="7296"/>
            <ac:cxnSpMk id="124" creationId="{E8CF3B2A-61C7-45F7-AF47-348741CC4187}"/>
          </ac:cxnSpMkLst>
        </pc:cxnChg>
        <pc:cxnChg chg="mod ord">
          <ac:chgData name="Ugo MANTEL" userId="2d5b7065-31bb-4181-a7f8-a73bf0c30211" providerId="ADAL" clId="{A4CE613A-5ABE-43FF-A9DF-F25E90A91569}" dt="2022-01-19T08:23:04.402" v="2283"/>
          <ac:cxnSpMkLst>
            <pc:docMk/>
            <pc:sldMk cId="2870675846" sldId="7296"/>
            <ac:cxnSpMk id="477" creationId="{5B118F9D-C10A-45B9-AF63-213423F460BC}"/>
          </ac:cxnSpMkLst>
        </pc:cxnChg>
        <pc:cxnChg chg="mod ord">
          <ac:chgData name="Ugo MANTEL" userId="2d5b7065-31bb-4181-a7f8-a73bf0c30211" providerId="ADAL" clId="{A4CE613A-5ABE-43FF-A9DF-F25E90A91569}" dt="2022-01-19T08:23:04.403" v="2285"/>
          <ac:cxnSpMkLst>
            <pc:docMk/>
            <pc:sldMk cId="2870675846" sldId="7296"/>
            <ac:cxnSpMk id="478" creationId="{21BAEC8F-67BD-4F10-92B2-3A5B81D8372A}"/>
          </ac:cxnSpMkLst>
        </pc:cxnChg>
        <pc:cxnChg chg="mod ord">
          <ac:chgData name="Ugo MANTEL" userId="2d5b7065-31bb-4181-a7f8-a73bf0c30211" providerId="ADAL" clId="{A4CE613A-5ABE-43FF-A9DF-F25E90A91569}" dt="2022-01-19T08:23:04.403" v="2287"/>
          <ac:cxnSpMkLst>
            <pc:docMk/>
            <pc:sldMk cId="2870675846" sldId="7296"/>
            <ac:cxnSpMk id="479" creationId="{7D695665-6E65-4E08-B2FC-98DFD81CF8C8}"/>
          </ac:cxnSpMkLst>
        </pc:cxnChg>
      </pc:sldChg>
    </pc:docChg>
  </pc:docChgLst>
  <pc:docChgLst>
    <pc:chgData name="Ugo MANTEL" userId="2d5b7065-31bb-4181-a7f8-a73bf0c30211" providerId="ADAL" clId="{643EBDC0-2830-408E-AB05-FF61B7F004C2}"/>
    <pc:docChg chg="custSel modSld">
      <pc:chgData name="Ugo MANTEL" userId="2d5b7065-31bb-4181-a7f8-a73bf0c30211" providerId="ADAL" clId="{643EBDC0-2830-408E-AB05-FF61B7F004C2}" dt="2021-04-08T21:10:21.393" v="320"/>
      <pc:docMkLst>
        <pc:docMk/>
      </pc:docMkLst>
      <pc:sldChg chg="addSp delSp modSp mod">
        <pc:chgData name="Ugo MANTEL" userId="2d5b7065-31bb-4181-a7f8-a73bf0c30211" providerId="ADAL" clId="{643EBDC0-2830-408E-AB05-FF61B7F004C2}" dt="2021-04-08T21:10:21.393" v="320"/>
        <pc:sldMkLst>
          <pc:docMk/>
          <pc:sldMk cId="3296895987" sldId="7327"/>
        </pc:sldMkLst>
        <pc:spChg chg="add del mod ord modVis">
          <ac:chgData name="Ugo MANTEL" userId="2d5b7065-31bb-4181-a7f8-a73bf0c30211" providerId="ADAL" clId="{643EBDC0-2830-408E-AB05-FF61B7F004C2}" dt="2021-04-08T21:10:21.393" v="318"/>
          <ac:spMkLst>
            <pc:docMk/>
            <pc:sldMk cId="3296895987" sldId="7327"/>
            <ac:spMk id="2" creationId="{5A64BD6D-3EF2-4A13-950A-ADBECC737FB7}"/>
          </ac:spMkLst>
        </pc:spChg>
        <pc:spChg chg="mod ord">
          <ac:chgData name="Ugo MANTEL" userId="2d5b7065-31bb-4181-a7f8-a73bf0c30211" providerId="ADAL" clId="{643EBDC0-2830-408E-AB05-FF61B7F004C2}" dt="2021-04-08T21:10:21.392" v="316"/>
          <ac:spMkLst>
            <pc:docMk/>
            <pc:sldMk cId="3296895987" sldId="7327"/>
            <ac:spMk id="3" creationId="{DAB92455-86D2-4E5C-B158-FBAC39FFA655}"/>
          </ac:spMkLst>
        </pc:spChg>
        <pc:spChg chg="mod">
          <ac:chgData name="Ugo MANTEL" userId="2d5b7065-31bb-4181-a7f8-a73bf0c30211" providerId="ADAL" clId="{643EBDC0-2830-408E-AB05-FF61B7F004C2}" dt="2021-04-08T21:10:21.363" v="212"/>
          <ac:spMkLst>
            <pc:docMk/>
            <pc:sldMk cId="3296895987" sldId="7327"/>
            <ac:spMk id="17" creationId="{373B2753-3947-466E-8705-2624B6E50AAF}"/>
          </ac:spMkLst>
        </pc:spChg>
        <pc:spChg chg="mod ord">
          <ac:chgData name="Ugo MANTEL" userId="2d5b7065-31bb-4181-a7f8-a73bf0c30211" providerId="ADAL" clId="{643EBDC0-2830-408E-AB05-FF61B7F004C2}" dt="2021-04-08T21:10:21.363" v="214"/>
          <ac:spMkLst>
            <pc:docMk/>
            <pc:sldMk cId="3296895987" sldId="7327"/>
            <ac:spMk id="18" creationId="{DCC15247-08FE-44F7-8D29-21FDDA84BC53}"/>
          </ac:spMkLst>
        </pc:spChg>
        <pc:spChg chg="mod">
          <ac:chgData name="Ugo MANTEL" userId="2d5b7065-31bb-4181-a7f8-a73bf0c30211" providerId="ADAL" clId="{643EBDC0-2830-408E-AB05-FF61B7F004C2}" dt="2021-04-08T21:10:21.363" v="221"/>
          <ac:spMkLst>
            <pc:docMk/>
            <pc:sldMk cId="3296895987" sldId="7327"/>
            <ac:spMk id="20" creationId="{CF3D7B1D-F191-48D5-A41E-5D7E372FAF0F}"/>
          </ac:spMkLst>
        </pc:spChg>
        <pc:spChg chg="mod">
          <ac:chgData name="Ugo MANTEL" userId="2d5b7065-31bb-4181-a7f8-a73bf0c30211" providerId="ADAL" clId="{643EBDC0-2830-408E-AB05-FF61B7F004C2}" dt="2021-04-08T21:10:21.363" v="222"/>
          <ac:spMkLst>
            <pc:docMk/>
            <pc:sldMk cId="3296895987" sldId="7327"/>
            <ac:spMk id="22" creationId="{90F9362B-3A9C-47D0-88BC-A66E4245F4FB}"/>
          </ac:spMkLst>
        </pc:spChg>
        <pc:spChg chg="mod">
          <ac:chgData name="Ugo MANTEL" userId="2d5b7065-31bb-4181-a7f8-a73bf0c30211" providerId="ADAL" clId="{643EBDC0-2830-408E-AB05-FF61B7F004C2}" dt="2021-04-08T21:10:21.383" v="297"/>
          <ac:spMkLst>
            <pc:docMk/>
            <pc:sldMk cId="3296895987" sldId="7327"/>
            <ac:spMk id="66" creationId="{25322D52-90F1-4A46-8B16-F0A76480621A}"/>
          </ac:spMkLst>
        </pc:spChg>
        <pc:spChg chg="mod">
          <ac:chgData name="Ugo MANTEL" userId="2d5b7065-31bb-4181-a7f8-a73bf0c30211" providerId="ADAL" clId="{643EBDC0-2830-408E-AB05-FF61B7F004C2}" dt="2021-04-08T21:10:21.383" v="298"/>
          <ac:spMkLst>
            <pc:docMk/>
            <pc:sldMk cId="3296895987" sldId="7327"/>
            <ac:spMk id="67" creationId="{EE455D4C-122D-4B45-820B-C392EE5D457F}"/>
          </ac:spMkLst>
        </pc:spChg>
        <pc:spChg chg="mod">
          <ac:chgData name="Ugo MANTEL" userId="2d5b7065-31bb-4181-a7f8-a73bf0c30211" providerId="ADAL" clId="{643EBDC0-2830-408E-AB05-FF61B7F004C2}" dt="2021-04-08T21:10:21.383" v="299"/>
          <ac:spMkLst>
            <pc:docMk/>
            <pc:sldMk cId="3296895987" sldId="7327"/>
            <ac:spMk id="68" creationId="{F6CB789C-0C3C-4E27-B71C-A97EE0718024}"/>
          </ac:spMkLst>
        </pc:spChg>
        <pc:spChg chg="mod">
          <ac:chgData name="Ugo MANTEL" userId="2d5b7065-31bb-4181-a7f8-a73bf0c30211" providerId="ADAL" clId="{643EBDC0-2830-408E-AB05-FF61B7F004C2}" dt="2021-04-08T21:10:21.383" v="300"/>
          <ac:spMkLst>
            <pc:docMk/>
            <pc:sldMk cId="3296895987" sldId="7327"/>
            <ac:spMk id="69" creationId="{40F28511-9BD6-4406-A0AB-C2F4E7E0D3C9}"/>
          </ac:spMkLst>
        </pc:spChg>
        <pc:spChg chg="mod">
          <ac:chgData name="Ugo MANTEL" userId="2d5b7065-31bb-4181-a7f8-a73bf0c30211" providerId="ADAL" clId="{643EBDC0-2830-408E-AB05-FF61B7F004C2}" dt="2021-04-08T21:10:21.383" v="301"/>
          <ac:spMkLst>
            <pc:docMk/>
            <pc:sldMk cId="3296895987" sldId="7327"/>
            <ac:spMk id="70" creationId="{18AD2C17-C695-4653-B6E6-2FC8F57C9C74}"/>
          </ac:spMkLst>
        </pc:spChg>
        <pc:spChg chg="mod ord">
          <ac:chgData name="Ugo MANTEL" userId="2d5b7065-31bb-4181-a7f8-a73bf0c30211" providerId="ADAL" clId="{643EBDC0-2830-408E-AB05-FF61B7F004C2}" dt="2021-04-08T21:10:21.371" v="238"/>
          <ac:spMkLst>
            <pc:docMk/>
            <pc:sldMk cId="3296895987" sldId="7327"/>
            <ac:spMk id="71" creationId="{5957287C-C874-48F1-A069-56487310CF84}"/>
          </ac:spMkLst>
        </pc:spChg>
        <pc:spChg chg="mod ord">
          <ac:chgData name="Ugo MANTEL" userId="2d5b7065-31bb-4181-a7f8-a73bf0c30211" providerId="ADAL" clId="{643EBDC0-2830-408E-AB05-FF61B7F004C2}" dt="2021-04-08T21:10:21.373" v="240"/>
          <ac:spMkLst>
            <pc:docMk/>
            <pc:sldMk cId="3296895987" sldId="7327"/>
            <ac:spMk id="72" creationId="{D318D762-7143-4977-BF0D-4BDABB9D0C59}"/>
          </ac:spMkLst>
        </pc:spChg>
        <pc:spChg chg="mod">
          <ac:chgData name="Ugo MANTEL" userId="2d5b7065-31bb-4181-a7f8-a73bf0c30211" providerId="ADAL" clId="{643EBDC0-2830-408E-AB05-FF61B7F004C2}" dt="2021-04-08T21:10:21.383" v="302"/>
          <ac:spMkLst>
            <pc:docMk/>
            <pc:sldMk cId="3296895987" sldId="7327"/>
            <ac:spMk id="73" creationId="{1395F946-1EBF-43CB-9623-89A8CC5971EC}"/>
          </ac:spMkLst>
        </pc:spChg>
        <pc:spChg chg="mod">
          <ac:chgData name="Ugo MANTEL" userId="2d5b7065-31bb-4181-a7f8-a73bf0c30211" providerId="ADAL" clId="{643EBDC0-2830-408E-AB05-FF61B7F004C2}" dt="2021-04-08T21:10:21.363" v="226"/>
          <ac:spMkLst>
            <pc:docMk/>
            <pc:sldMk cId="3296895987" sldId="7327"/>
            <ac:spMk id="84" creationId="{A671BD4A-055B-4695-959E-DA25521A1039}"/>
          </ac:spMkLst>
        </pc:spChg>
        <pc:spChg chg="mod">
          <ac:chgData name="Ugo MANTEL" userId="2d5b7065-31bb-4181-a7f8-a73bf0c30211" providerId="ADAL" clId="{643EBDC0-2830-408E-AB05-FF61B7F004C2}" dt="2021-04-08T21:10:21.363" v="225"/>
          <ac:spMkLst>
            <pc:docMk/>
            <pc:sldMk cId="3296895987" sldId="7327"/>
            <ac:spMk id="85" creationId="{6BC00C92-6C56-43F4-8E84-BAF3709EA481}"/>
          </ac:spMkLst>
        </pc:spChg>
        <pc:spChg chg="mod">
          <ac:chgData name="Ugo MANTEL" userId="2d5b7065-31bb-4181-a7f8-a73bf0c30211" providerId="ADAL" clId="{643EBDC0-2830-408E-AB05-FF61B7F004C2}" dt="2021-04-08T21:10:21.363" v="228"/>
          <ac:spMkLst>
            <pc:docMk/>
            <pc:sldMk cId="3296895987" sldId="7327"/>
            <ac:spMk id="86" creationId="{8227CCC4-762A-4161-888D-88D632BF0B29}"/>
          </ac:spMkLst>
        </pc:spChg>
        <pc:spChg chg="mod">
          <ac:chgData name="Ugo MANTEL" userId="2d5b7065-31bb-4181-a7f8-a73bf0c30211" providerId="ADAL" clId="{643EBDC0-2830-408E-AB05-FF61B7F004C2}" dt="2021-04-08T21:10:21.363" v="227"/>
          <ac:spMkLst>
            <pc:docMk/>
            <pc:sldMk cId="3296895987" sldId="7327"/>
            <ac:spMk id="89" creationId="{A3BEF02A-9D4B-44E7-A853-46485AD701F5}"/>
          </ac:spMkLst>
        </pc:spChg>
        <pc:spChg chg="del mod">
          <ac:chgData name="Ugo MANTEL" userId="2d5b7065-31bb-4181-a7f8-a73bf0c30211" providerId="ADAL" clId="{643EBDC0-2830-408E-AB05-FF61B7F004C2}" dt="2021-04-08T21:10:20.893" v="130"/>
          <ac:spMkLst>
            <pc:docMk/>
            <pc:sldMk cId="3296895987" sldId="7327"/>
            <ac:spMk id="93" creationId="{EF8D0775-A37E-4A89-9693-022B81EE6EB3}"/>
          </ac:spMkLst>
        </pc:spChg>
        <pc:spChg chg="mod ord">
          <ac:chgData name="Ugo MANTEL" userId="2d5b7065-31bb-4181-a7f8-a73bf0c30211" providerId="ADAL" clId="{643EBDC0-2830-408E-AB05-FF61B7F004C2}" dt="2021-04-08T21:10:21.383" v="308"/>
          <ac:spMkLst>
            <pc:docMk/>
            <pc:sldMk cId="3296895987" sldId="7327"/>
            <ac:spMk id="94" creationId="{96EB9B57-8762-44E1-AD5A-8120BD4A6D64}"/>
          </ac:spMkLst>
        </pc:spChg>
        <pc:spChg chg="mod ord">
          <ac:chgData name="Ugo MANTEL" userId="2d5b7065-31bb-4181-a7f8-a73bf0c30211" providerId="ADAL" clId="{643EBDC0-2830-408E-AB05-FF61B7F004C2}" dt="2021-04-08T21:10:21.391" v="310"/>
          <ac:spMkLst>
            <pc:docMk/>
            <pc:sldMk cId="3296895987" sldId="7327"/>
            <ac:spMk id="95" creationId="{2FA3C6D5-7863-4E29-9FFE-27A515DF959D}"/>
          </ac:spMkLst>
        </pc:spChg>
        <pc:spChg chg="mod ord">
          <ac:chgData name="Ugo MANTEL" userId="2d5b7065-31bb-4181-a7f8-a73bf0c30211" providerId="ADAL" clId="{643EBDC0-2830-408E-AB05-FF61B7F004C2}" dt="2021-04-08T21:10:21.392" v="312"/>
          <ac:spMkLst>
            <pc:docMk/>
            <pc:sldMk cId="3296895987" sldId="7327"/>
            <ac:spMk id="96" creationId="{B44384D3-DD80-4236-A839-BDBBC30023DD}"/>
          </ac:spMkLst>
        </pc:spChg>
        <pc:spChg chg="mod ord">
          <ac:chgData name="Ugo MANTEL" userId="2d5b7065-31bb-4181-a7f8-a73bf0c30211" providerId="ADAL" clId="{643EBDC0-2830-408E-AB05-FF61B7F004C2}" dt="2021-04-08T21:10:21.392" v="314"/>
          <ac:spMkLst>
            <pc:docMk/>
            <pc:sldMk cId="3296895987" sldId="7327"/>
            <ac:spMk id="97" creationId="{53EE2108-80CF-4CA6-9147-728AF79AFB1F}"/>
          </ac:spMkLst>
        </pc:spChg>
        <pc:spChg chg="del mod">
          <ac:chgData name="Ugo MANTEL" userId="2d5b7065-31bb-4181-a7f8-a73bf0c30211" providerId="ADAL" clId="{643EBDC0-2830-408E-AB05-FF61B7F004C2}" dt="2021-04-08T21:10:20.894" v="131"/>
          <ac:spMkLst>
            <pc:docMk/>
            <pc:sldMk cId="3296895987" sldId="7327"/>
            <ac:spMk id="99" creationId="{0220FB12-3637-4350-8540-55373475A205}"/>
          </ac:spMkLst>
        </pc:spChg>
        <pc:spChg chg="mod ord">
          <ac:chgData name="Ugo MANTEL" userId="2d5b7065-31bb-4181-a7f8-a73bf0c30211" providerId="ADAL" clId="{643EBDC0-2830-408E-AB05-FF61B7F004C2}" dt="2021-04-08T21:10:21.381" v="278"/>
          <ac:spMkLst>
            <pc:docMk/>
            <pc:sldMk cId="3296895987" sldId="7327"/>
            <ac:spMk id="100" creationId="{D3EDDCB1-B053-4652-90BF-9F670FD8608B}"/>
          </ac:spMkLst>
        </pc:spChg>
        <pc:spChg chg="mod ord">
          <ac:chgData name="Ugo MANTEL" userId="2d5b7065-31bb-4181-a7f8-a73bf0c30211" providerId="ADAL" clId="{643EBDC0-2830-408E-AB05-FF61B7F004C2}" dt="2021-04-08T21:10:21.383" v="282"/>
          <ac:spMkLst>
            <pc:docMk/>
            <pc:sldMk cId="3296895987" sldId="7327"/>
            <ac:spMk id="102" creationId="{E6A7B7B3-F098-479D-AAF1-FD6DE310C886}"/>
          </ac:spMkLst>
        </pc:spChg>
        <pc:spChg chg="mod ord">
          <ac:chgData name="Ugo MANTEL" userId="2d5b7065-31bb-4181-a7f8-a73bf0c30211" providerId="ADAL" clId="{643EBDC0-2830-408E-AB05-FF61B7F004C2}" dt="2021-04-08T21:10:21.383" v="286"/>
          <ac:spMkLst>
            <pc:docMk/>
            <pc:sldMk cId="3296895987" sldId="7327"/>
            <ac:spMk id="104" creationId="{901A72F6-9601-43D0-B288-60D7F46E5699}"/>
          </ac:spMkLst>
        </pc:spChg>
        <pc:spChg chg="del mod">
          <ac:chgData name="Ugo MANTEL" userId="2d5b7065-31bb-4181-a7f8-a73bf0c30211" providerId="ADAL" clId="{643EBDC0-2830-408E-AB05-FF61B7F004C2}" dt="2021-04-08T21:10:20.895" v="132"/>
          <ac:spMkLst>
            <pc:docMk/>
            <pc:sldMk cId="3296895987" sldId="7327"/>
            <ac:spMk id="106" creationId="{E84FCC7C-1DA6-4157-BB86-7512295EE9DB}"/>
          </ac:spMkLst>
        </pc:spChg>
        <pc:spChg chg="del mod">
          <ac:chgData name="Ugo MANTEL" userId="2d5b7065-31bb-4181-a7f8-a73bf0c30211" providerId="ADAL" clId="{643EBDC0-2830-408E-AB05-FF61B7F004C2}" dt="2021-04-08T21:10:20.895" v="133"/>
          <ac:spMkLst>
            <pc:docMk/>
            <pc:sldMk cId="3296895987" sldId="7327"/>
            <ac:spMk id="107" creationId="{7F17CED1-74D8-48F9-B379-91038E9B2AB0}"/>
          </ac:spMkLst>
        </pc:spChg>
        <pc:spChg chg="del mod">
          <ac:chgData name="Ugo MANTEL" userId="2d5b7065-31bb-4181-a7f8-a73bf0c30211" providerId="ADAL" clId="{643EBDC0-2830-408E-AB05-FF61B7F004C2}" dt="2021-04-08T21:10:20.896" v="134"/>
          <ac:spMkLst>
            <pc:docMk/>
            <pc:sldMk cId="3296895987" sldId="7327"/>
            <ac:spMk id="108" creationId="{B67B68F1-3C3A-420B-AC47-AFC607BB3476}"/>
          </ac:spMkLst>
        </pc:spChg>
        <pc:spChg chg="del mod">
          <ac:chgData name="Ugo MANTEL" userId="2d5b7065-31bb-4181-a7f8-a73bf0c30211" providerId="ADAL" clId="{643EBDC0-2830-408E-AB05-FF61B7F004C2}" dt="2021-04-08T21:10:20.896" v="135"/>
          <ac:spMkLst>
            <pc:docMk/>
            <pc:sldMk cId="3296895987" sldId="7327"/>
            <ac:spMk id="109" creationId="{3ECAA034-E509-48B9-B6C0-A63EE4701A2A}"/>
          </ac:spMkLst>
        </pc:spChg>
        <pc:spChg chg="mod ord">
          <ac:chgData name="Ugo MANTEL" userId="2d5b7065-31bb-4181-a7f8-a73bf0c30211" providerId="ADAL" clId="{643EBDC0-2830-408E-AB05-FF61B7F004C2}" dt="2021-04-08T21:10:21.383" v="290"/>
          <ac:spMkLst>
            <pc:docMk/>
            <pc:sldMk cId="3296895987" sldId="7327"/>
            <ac:spMk id="110" creationId="{658F5BAE-7465-40A5-9915-4CC300285919}"/>
          </ac:spMkLst>
        </pc:spChg>
        <pc:spChg chg="del mod">
          <ac:chgData name="Ugo MANTEL" userId="2d5b7065-31bb-4181-a7f8-a73bf0c30211" providerId="ADAL" clId="{643EBDC0-2830-408E-AB05-FF61B7F004C2}" dt="2021-04-08T21:10:21.197" v="199"/>
          <ac:spMkLst>
            <pc:docMk/>
            <pc:sldMk cId="3296895987" sldId="7327"/>
            <ac:spMk id="112" creationId="{A8F4D171-DD16-47F1-AC1D-19F812501C53}"/>
          </ac:spMkLst>
        </pc:spChg>
        <pc:spChg chg="del mod">
          <ac:chgData name="Ugo MANTEL" userId="2d5b7065-31bb-4181-a7f8-a73bf0c30211" providerId="ADAL" clId="{643EBDC0-2830-408E-AB05-FF61B7F004C2}" dt="2021-04-08T21:10:21.197" v="200"/>
          <ac:spMkLst>
            <pc:docMk/>
            <pc:sldMk cId="3296895987" sldId="7327"/>
            <ac:spMk id="113" creationId="{B7564985-9578-48B9-BD63-A5352B623764}"/>
          </ac:spMkLst>
        </pc:spChg>
        <pc:spChg chg="mod ord">
          <ac:chgData name="Ugo MANTEL" userId="2d5b7065-31bb-4181-a7f8-a73bf0c30211" providerId="ADAL" clId="{643EBDC0-2830-408E-AB05-FF61B7F004C2}" dt="2021-04-08T21:10:21.363" v="230"/>
          <ac:spMkLst>
            <pc:docMk/>
            <pc:sldMk cId="3296895987" sldId="7327"/>
            <ac:spMk id="128" creationId="{34A6587B-8DD8-42CA-9C5D-365513FCE965}"/>
          </ac:spMkLst>
        </pc:spChg>
        <pc:spChg chg="mod">
          <ac:chgData name="Ugo MANTEL" userId="2d5b7065-31bb-4181-a7f8-a73bf0c30211" providerId="ADAL" clId="{643EBDC0-2830-408E-AB05-FF61B7F004C2}" dt="2021-04-08T21:10:21.383" v="293"/>
          <ac:spMkLst>
            <pc:docMk/>
            <pc:sldMk cId="3296895987" sldId="7327"/>
            <ac:spMk id="162" creationId="{F79063A6-4BE9-4E02-8F8B-F95908623721}"/>
          </ac:spMkLst>
        </pc:spChg>
        <pc:spChg chg="mod">
          <ac:chgData name="Ugo MANTEL" userId="2d5b7065-31bb-4181-a7f8-a73bf0c30211" providerId="ADAL" clId="{643EBDC0-2830-408E-AB05-FF61B7F004C2}" dt="2021-04-08T21:10:21.383" v="294"/>
          <ac:spMkLst>
            <pc:docMk/>
            <pc:sldMk cId="3296895987" sldId="7327"/>
            <ac:spMk id="163" creationId="{7BABD814-751E-4775-88E2-18C7202B1FDE}"/>
          </ac:spMkLst>
        </pc:spChg>
        <pc:spChg chg="mod ord">
          <ac:chgData name="Ugo MANTEL" userId="2d5b7065-31bb-4181-a7f8-a73bf0c30211" providerId="ADAL" clId="{643EBDC0-2830-408E-AB05-FF61B7F004C2}" dt="2021-04-08T21:10:21.371" v="232"/>
          <ac:spMkLst>
            <pc:docMk/>
            <pc:sldMk cId="3296895987" sldId="7327"/>
            <ac:spMk id="210" creationId="{BD7483A2-15BB-40D0-BE43-191E7AC67AE2}"/>
          </ac:spMkLst>
        </pc:spChg>
        <pc:spChg chg="mod ord">
          <ac:chgData name="Ugo MANTEL" userId="2d5b7065-31bb-4181-a7f8-a73bf0c30211" providerId="ADAL" clId="{643EBDC0-2830-408E-AB05-FF61B7F004C2}" dt="2021-04-08T21:10:21.371" v="234"/>
          <ac:spMkLst>
            <pc:docMk/>
            <pc:sldMk cId="3296895987" sldId="7327"/>
            <ac:spMk id="211" creationId="{AD2CF3BC-1CC6-4586-966B-6947BEA15890}"/>
          </ac:spMkLst>
        </pc:spChg>
        <pc:spChg chg="mod ord">
          <ac:chgData name="Ugo MANTEL" userId="2d5b7065-31bb-4181-a7f8-a73bf0c30211" providerId="ADAL" clId="{643EBDC0-2830-408E-AB05-FF61B7F004C2}" dt="2021-04-08T21:10:21.371" v="236"/>
          <ac:spMkLst>
            <pc:docMk/>
            <pc:sldMk cId="3296895987" sldId="7327"/>
            <ac:spMk id="247" creationId="{55E42CC5-30E3-4028-B2C2-DD7A5CEBE2EB}"/>
          </ac:spMkLst>
        </pc:spChg>
        <pc:spChg chg="mod ord">
          <ac:chgData name="Ugo MANTEL" userId="2d5b7065-31bb-4181-a7f8-a73bf0c30211" providerId="ADAL" clId="{643EBDC0-2830-408E-AB05-FF61B7F004C2}" dt="2021-04-08T21:10:21.373" v="246"/>
          <ac:spMkLst>
            <pc:docMk/>
            <pc:sldMk cId="3296895987" sldId="7327"/>
            <ac:spMk id="254" creationId="{FEEDD97A-FB97-44ED-85DD-9E5D4AF664F5}"/>
          </ac:spMkLst>
        </pc:spChg>
        <pc:spChg chg="mod ord">
          <ac:chgData name="Ugo MANTEL" userId="2d5b7065-31bb-4181-a7f8-a73bf0c30211" providerId="ADAL" clId="{643EBDC0-2830-408E-AB05-FF61B7F004C2}" dt="2021-04-08T21:10:21.373" v="248"/>
          <ac:spMkLst>
            <pc:docMk/>
            <pc:sldMk cId="3296895987" sldId="7327"/>
            <ac:spMk id="255" creationId="{96B9F40C-466E-4CC5-99E1-D4955A94708C}"/>
          </ac:spMkLst>
        </pc:spChg>
        <pc:spChg chg="mod ord">
          <ac:chgData name="Ugo MANTEL" userId="2d5b7065-31bb-4181-a7f8-a73bf0c30211" providerId="ADAL" clId="{643EBDC0-2830-408E-AB05-FF61B7F004C2}" dt="2021-04-08T21:10:21.373" v="250"/>
          <ac:spMkLst>
            <pc:docMk/>
            <pc:sldMk cId="3296895987" sldId="7327"/>
            <ac:spMk id="257" creationId="{9BD2D0F2-2F56-4B9A-93C7-9206FA2D3EFF}"/>
          </ac:spMkLst>
        </pc:spChg>
        <pc:spChg chg="mod ord">
          <ac:chgData name="Ugo MANTEL" userId="2d5b7065-31bb-4181-a7f8-a73bf0c30211" providerId="ADAL" clId="{643EBDC0-2830-408E-AB05-FF61B7F004C2}" dt="2021-04-08T21:10:21.373" v="257"/>
          <ac:spMkLst>
            <pc:docMk/>
            <pc:sldMk cId="3296895987" sldId="7327"/>
            <ac:spMk id="274" creationId="{DC194719-63A9-41D1-8F33-13D0A101EF84}"/>
          </ac:spMkLst>
        </pc:spChg>
        <pc:spChg chg="mod ord">
          <ac:chgData name="Ugo MANTEL" userId="2d5b7065-31bb-4181-a7f8-a73bf0c30211" providerId="ADAL" clId="{643EBDC0-2830-408E-AB05-FF61B7F004C2}" dt="2021-04-08T21:10:21.373" v="260"/>
          <ac:spMkLst>
            <pc:docMk/>
            <pc:sldMk cId="3296895987" sldId="7327"/>
            <ac:spMk id="276" creationId="{76EDA8C5-ABAE-4E3C-8C6E-DB1926F952B5}"/>
          </ac:spMkLst>
        </pc:spChg>
        <pc:spChg chg="mod ord">
          <ac:chgData name="Ugo MANTEL" userId="2d5b7065-31bb-4181-a7f8-a73bf0c30211" providerId="ADAL" clId="{643EBDC0-2830-408E-AB05-FF61B7F004C2}" dt="2021-04-08T21:10:21.373" v="262"/>
          <ac:spMkLst>
            <pc:docMk/>
            <pc:sldMk cId="3296895987" sldId="7327"/>
            <ac:spMk id="278" creationId="{B0AD9976-D477-4D5D-AD1A-651327BF5F40}"/>
          </ac:spMkLst>
        </pc:spChg>
        <pc:spChg chg="mod ord">
          <ac:chgData name="Ugo MANTEL" userId="2d5b7065-31bb-4181-a7f8-a73bf0c30211" providerId="ADAL" clId="{643EBDC0-2830-408E-AB05-FF61B7F004C2}" dt="2021-04-08T21:10:21.373" v="264"/>
          <ac:spMkLst>
            <pc:docMk/>
            <pc:sldMk cId="3296895987" sldId="7327"/>
            <ac:spMk id="279" creationId="{782994B7-99E0-499B-BE6F-138ECD6DF09D}"/>
          </ac:spMkLst>
        </pc:spChg>
        <pc:spChg chg="mod ord">
          <ac:chgData name="Ugo MANTEL" userId="2d5b7065-31bb-4181-a7f8-a73bf0c30211" providerId="ADAL" clId="{643EBDC0-2830-408E-AB05-FF61B7F004C2}" dt="2021-04-08T21:10:21.373" v="266"/>
          <ac:spMkLst>
            <pc:docMk/>
            <pc:sldMk cId="3296895987" sldId="7327"/>
            <ac:spMk id="280" creationId="{76E1B804-17EC-4DF6-9A6A-0860B66A310A}"/>
          </ac:spMkLst>
        </pc:spChg>
        <pc:spChg chg="mod ord">
          <ac:chgData name="Ugo MANTEL" userId="2d5b7065-31bb-4181-a7f8-a73bf0c30211" providerId="ADAL" clId="{643EBDC0-2830-408E-AB05-FF61B7F004C2}" dt="2021-04-08T21:10:21.373" v="268"/>
          <ac:spMkLst>
            <pc:docMk/>
            <pc:sldMk cId="3296895987" sldId="7327"/>
            <ac:spMk id="282" creationId="{F3F6682D-EE8C-49D9-B376-5F7D6C047D3C}"/>
          </ac:spMkLst>
        </pc:spChg>
        <pc:spChg chg="mod ord">
          <ac:chgData name="Ugo MANTEL" userId="2d5b7065-31bb-4181-a7f8-a73bf0c30211" providerId="ADAL" clId="{643EBDC0-2830-408E-AB05-FF61B7F004C2}" dt="2021-04-08T21:10:21.373" v="270"/>
          <ac:spMkLst>
            <pc:docMk/>
            <pc:sldMk cId="3296895987" sldId="7327"/>
            <ac:spMk id="283" creationId="{0424C640-F9B1-4A86-AB43-595AB8C88E64}"/>
          </ac:spMkLst>
        </pc:spChg>
        <pc:spChg chg="mod ord">
          <ac:chgData name="Ugo MANTEL" userId="2d5b7065-31bb-4181-a7f8-a73bf0c30211" providerId="ADAL" clId="{643EBDC0-2830-408E-AB05-FF61B7F004C2}" dt="2021-04-08T21:10:21.381" v="272"/>
          <ac:spMkLst>
            <pc:docMk/>
            <pc:sldMk cId="3296895987" sldId="7327"/>
            <ac:spMk id="284" creationId="{A49FA145-378C-42F1-93B6-8D40D1FB5656}"/>
          </ac:spMkLst>
        </pc:spChg>
        <pc:spChg chg="mod ord">
          <ac:chgData name="Ugo MANTEL" userId="2d5b7065-31bb-4181-a7f8-a73bf0c30211" providerId="ADAL" clId="{643EBDC0-2830-408E-AB05-FF61B7F004C2}" dt="2021-04-08T21:10:21.381" v="274"/>
          <ac:spMkLst>
            <pc:docMk/>
            <pc:sldMk cId="3296895987" sldId="7327"/>
            <ac:spMk id="285" creationId="{DC8D03A8-CCEA-4E9F-A629-C106D501C218}"/>
          </ac:spMkLst>
        </pc:spChg>
        <pc:spChg chg="mod ord">
          <ac:chgData name="Ugo MANTEL" userId="2d5b7065-31bb-4181-a7f8-a73bf0c30211" providerId="ADAL" clId="{643EBDC0-2830-408E-AB05-FF61B7F004C2}" dt="2021-04-08T21:10:21.381" v="276"/>
          <ac:spMkLst>
            <pc:docMk/>
            <pc:sldMk cId="3296895987" sldId="7327"/>
            <ac:spMk id="286" creationId="{D2216708-F9DE-47DC-81F0-4545288AEC76}"/>
          </ac:spMkLst>
        </pc:spChg>
        <pc:spChg chg="mod ord">
          <ac:chgData name="Ugo MANTEL" userId="2d5b7065-31bb-4181-a7f8-a73bf0c30211" providerId="ADAL" clId="{643EBDC0-2830-408E-AB05-FF61B7F004C2}" dt="2021-04-08T21:10:21.383" v="296"/>
          <ac:spMkLst>
            <pc:docMk/>
            <pc:sldMk cId="3296895987" sldId="7327"/>
            <ac:spMk id="525" creationId="{E5482267-51F7-45B0-82EA-B01165BBD501}"/>
          </ac:spMkLst>
        </pc:spChg>
        <pc:spChg chg="mod ord">
          <ac:chgData name="Ugo MANTEL" userId="2d5b7065-31bb-4181-a7f8-a73bf0c30211" providerId="ADAL" clId="{643EBDC0-2830-408E-AB05-FF61B7F004C2}" dt="2021-04-08T21:10:21.373" v="242"/>
          <ac:spMkLst>
            <pc:docMk/>
            <pc:sldMk cId="3296895987" sldId="7327"/>
            <ac:spMk id="574" creationId="{B626B89D-1D67-4134-85B5-CA72F17AF3A1}"/>
          </ac:spMkLst>
        </pc:spChg>
        <pc:grpChg chg="mod ord">
          <ac:chgData name="Ugo MANTEL" userId="2d5b7065-31bb-4181-a7f8-a73bf0c30211" providerId="ADAL" clId="{643EBDC0-2830-408E-AB05-FF61B7F004C2}" dt="2021-04-08T21:10:21.383" v="304"/>
          <ac:grpSpMkLst>
            <pc:docMk/>
            <pc:sldMk cId="3296895987" sldId="7327"/>
            <ac:grpSpMk id="74" creationId="{5621EF9D-EE3F-44C1-A2C4-8BF85D9BB87B}"/>
          </ac:grpSpMkLst>
        </pc:grpChg>
        <pc:graphicFrameChg chg="mod ord">
          <ac:chgData name="Ugo MANTEL" userId="2d5b7065-31bb-4181-a7f8-a73bf0c30211" providerId="ADAL" clId="{643EBDC0-2830-408E-AB05-FF61B7F004C2}" dt="2021-04-08T21:10:21.393" v="320"/>
          <ac:graphicFrameMkLst>
            <pc:docMk/>
            <pc:sldMk cId="3296895987" sldId="7327"/>
            <ac:graphicFrameMk id="19" creationId="{A3465C4C-02CC-438D-A151-FC51200B15F8}"/>
          </ac:graphicFrameMkLst>
        </pc:graphicFrameChg>
        <pc:graphicFrameChg chg="mod ord">
          <ac:chgData name="Ugo MANTEL" userId="2d5b7065-31bb-4181-a7f8-a73bf0c30211" providerId="ADAL" clId="{643EBDC0-2830-408E-AB05-FF61B7F004C2}" dt="2021-04-08T21:10:21.363" v="216"/>
          <ac:graphicFrameMkLst>
            <pc:docMk/>
            <pc:sldMk cId="3296895987" sldId="7327"/>
            <ac:graphicFrameMk id="23" creationId="{D3AD292D-D9AA-49FE-86ED-BC685876E098}"/>
          </ac:graphicFrameMkLst>
        </pc:graphicFrameChg>
        <pc:graphicFrameChg chg="mod ord">
          <ac:chgData name="Ugo MANTEL" userId="2d5b7065-31bb-4181-a7f8-a73bf0c30211" providerId="ADAL" clId="{643EBDC0-2830-408E-AB05-FF61B7F004C2}" dt="2021-04-08T21:10:21.363" v="218"/>
          <ac:graphicFrameMkLst>
            <pc:docMk/>
            <pc:sldMk cId="3296895987" sldId="7327"/>
            <ac:graphicFrameMk id="24" creationId="{5DC95D0E-B5A4-4697-9EED-F2C9297B5BE2}"/>
          </ac:graphicFrameMkLst>
        </pc:graphicFrameChg>
        <pc:graphicFrameChg chg="add mod ord">
          <ac:chgData name="Ugo MANTEL" userId="2d5b7065-31bb-4181-a7f8-a73bf0c30211" providerId="ADAL" clId="{643EBDC0-2830-408E-AB05-FF61B7F004C2}" dt="2021-04-08T21:10:21.363" v="224"/>
          <ac:graphicFrameMkLst>
            <pc:docMk/>
            <pc:sldMk cId="3296895987" sldId="7327"/>
            <ac:graphicFrameMk id="91" creationId="{9ADC5047-6C2F-4892-BA58-503C2CE4233A}"/>
          </ac:graphicFrameMkLst>
        </pc:graphicFrameChg>
        <pc:graphicFrameChg chg="mod ord">
          <ac:chgData name="Ugo MANTEL" userId="2d5b7065-31bb-4181-a7f8-a73bf0c30211" providerId="ADAL" clId="{643EBDC0-2830-408E-AB05-FF61B7F004C2}" dt="2021-04-08T21:10:21.383" v="306"/>
          <ac:graphicFrameMkLst>
            <pc:docMk/>
            <pc:sldMk cId="3296895987" sldId="7327"/>
            <ac:graphicFrameMk id="92" creationId="{F00FE7AC-7BA9-45C2-B193-3DB07A086E0D}"/>
          </ac:graphicFrameMkLst>
        </pc:graphicFrameChg>
        <pc:graphicFrameChg chg="add mod ord">
          <ac:chgData name="Ugo MANTEL" userId="2d5b7065-31bb-4181-a7f8-a73bf0c30211" providerId="ADAL" clId="{643EBDC0-2830-408E-AB05-FF61B7F004C2}" dt="2021-04-08T21:10:21.383" v="292"/>
          <ac:graphicFrameMkLst>
            <pc:docMk/>
            <pc:sldMk cId="3296895987" sldId="7327"/>
            <ac:graphicFrameMk id="98" creationId="{ACCD0EC2-38D0-448F-8E0D-205582CF0F20}"/>
          </ac:graphicFrameMkLst>
        </pc:graphicFrameChg>
        <pc:graphicFrameChg chg="mod ord">
          <ac:chgData name="Ugo MANTEL" userId="2d5b7065-31bb-4181-a7f8-a73bf0c30211" providerId="ADAL" clId="{643EBDC0-2830-408E-AB05-FF61B7F004C2}" dt="2021-04-08T21:10:21.383" v="280"/>
          <ac:graphicFrameMkLst>
            <pc:docMk/>
            <pc:sldMk cId="3296895987" sldId="7327"/>
            <ac:graphicFrameMk id="101" creationId="{79BAB813-D3BE-4378-9585-2636C54203B4}"/>
          </ac:graphicFrameMkLst>
        </pc:graphicFrameChg>
        <pc:graphicFrameChg chg="mod ord">
          <ac:chgData name="Ugo MANTEL" userId="2d5b7065-31bb-4181-a7f8-a73bf0c30211" providerId="ADAL" clId="{643EBDC0-2830-408E-AB05-FF61B7F004C2}" dt="2021-04-08T21:10:21.383" v="284"/>
          <ac:graphicFrameMkLst>
            <pc:docMk/>
            <pc:sldMk cId="3296895987" sldId="7327"/>
            <ac:graphicFrameMk id="103" creationId="{3F04C8E6-2D7C-489E-846D-67D97B9F4672}"/>
          </ac:graphicFrameMkLst>
        </pc:graphicFrameChg>
        <pc:graphicFrameChg chg="mod ord">
          <ac:chgData name="Ugo MANTEL" userId="2d5b7065-31bb-4181-a7f8-a73bf0c30211" providerId="ADAL" clId="{643EBDC0-2830-408E-AB05-FF61B7F004C2}" dt="2021-04-08T21:10:21.383" v="288"/>
          <ac:graphicFrameMkLst>
            <pc:docMk/>
            <pc:sldMk cId="3296895987" sldId="7327"/>
            <ac:graphicFrameMk id="105" creationId="{5C7578EA-3037-42EB-B754-89BA598996FC}"/>
          </ac:graphicFrameMkLst>
        </pc:graphicFrameChg>
        <pc:graphicFrameChg chg="del">
          <ac:chgData name="Ugo MANTEL" userId="2d5b7065-31bb-4181-a7f8-a73bf0c30211" providerId="ADAL" clId="{643EBDC0-2830-408E-AB05-FF61B7F004C2}" dt="2021-04-08T21:10:20.898" v="137"/>
          <ac:graphicFrameMkLst>
            <pc:docMk/>
            <pc:sldMk cId="3296895987" sldId="7327"/>
            <ac:graphicFrameMk id="111" creationId="{3C91D3C5-5204-45BF-94E0-C03867F7C8AF}"/>
          </ac:graphicFrameMkLst>
        </pc:graphicFrameChg>
        <pc:graphicFrameChg chg="del">
          <ac:chgData name="Ugo MANTEL" userId="2d5b7065-31bb-4181-a7f8-a73bf0c30211" providerId="ADAL" clId="{643EBDC0-2830-408E-AB05-FF61B7F004C2}" dt="2021-04-08T21:10:21.213" v="202"/>
          <ac:graphicFrameMkLst>
            <pc:docMk/>
            <pc:sldMk cId="3296895987" sldId="7327"/>
            <ac:graphicFrameMk id="114" creationId="{294D28EC-5AD3-400D-89C2-395C9FD0705A}"/>
          </ac:graphicFrameMkLst>
        </pc:graphicFrameChg>
        <pc:graphicFrameChg chg="mod ord">
          <ac:chgData name="Ugo MANTEL" userId="2d5b7065-31bb-4181-a7f8-a73bf0c30211" providerId="ADAL" clId="{643EBDC0-2830-408E-AB05-FF61B7F004C2}" dt="2021-04-08T21:10:21.363" v="220"/>
          <ac:graphicFrameMkLst>
            <pc:docMk/>
            <pc:sldMk cId="3296895987" sldId="7327"/>
            <ac:graphicFrameMk id="270" creationId="{D4B90320-DB18-457C-AB99-815B2C8CFDAB}"/>
          </ac:graphicFrameMkLst>
        </pc:graphicFrameChg>
        <pc:picChg chg="mod">
          <ac:chgData name="Ugo MANTEL" userId="2d5b7065-31bb-4181-a7f8-a73bf0c30211" providerId="ADAL" clId="{643EBDC0-2830-408E-AB05-FF61B7F004C2}" dt="2021-04-08T21:10:21.373" v="251"/>
          <ac:picMkLst>
            <pc:docMk/>
            <pc:sldMk cId="3296895987" sldId="7327"/>
            <ac:picMk id="259" creationId="{0D774AE4-99CF-494E-9A0A-6664470B4D0D}"/>
          </ac:picMkLst>
        </pc:picChg>
        <pc:picChg chg="mod">
          <ac:chgData name="Ugo MANTEL" userId="2d5b7065-31bb-4181-a7f8-a73bf0c30211" providerId="ADAL" clId="{643EBDC0-2830-408E-AB05-FF61B7F004C2}" dt="2021-04-08T21:10:21.373" v="252"/>
          <ac:picMkLst>
            <pc:docMk/>
            <pc:sldMk cId="3296895987" sldId="7327"/>
            <ac:picMk id="260" creationId="{9FEBE770-75A7-461B-94A1-412C14D0D5E2}"/>
          </ac:picMkLst>
        </pc:picChg>
        <pc:picChg chg="mod ord">
          <ac:chgData name="Ugo MANTEL" userId="2d5b7065-31bb-4181-a7f8-a73bf0c30211" providerId="ADAL" clId="{643EBDC0-2830-408E-AB05-FF61B7F004C2}" dt="2021-04-08T21:10:21.373" v="254"/>
          <ac:picMkLst>
            <pc:docMk/>
            <pc:sldMk cId="3296895987" sldId="7327"/>
            <ac:picMk id="261" creationId="{DBB335BE-D14B-4585-8A45-9278F6A2AAA0}"/>
          </ac:picMkLst>
        </pc:picChg>
        <pc:picChg chg="mod">
          <ac:chgData name="Ugo MANTEL" userId="2d5b7065-31bb-4181-a7f8-a73bf0c30211" providerId="ADAL" clId="{643EBDC0-2830-408E-AB05-FF61B7F004C2}" dt="2021-04-08T21:10:21.373" v="255"/>
          <ac:picMkLst>
            <pc:docMk/>
            <pc:sldMk cId="3296895987" sldId="7327"/>
            <ac:picMk id="264" creationId="{AA766A74-C58D-464A-BDBC-6674F3C20D4B}"/>
          </ac:picMkLst>
        </pc:picChg>
        <pc:picChg chg="mod">
          <ac:chgData name="Ugo MANTEL" userId="2d5b7065-31bb-4181-a7f8-a73bf0c30211" providerId="ADAL" clId="{643EBDC0-2830-408E-AB05-FF61B7F004C2}" dt="2021-04-08T21:10:21.373" v="258"/>
          <ac:picMkLst>
            <pc:docMk/>
            <pc:sldMk cId="3296895987" sldId="7327"/>
            <ac:picMk id="275" creationId="{E69B7817-32E0-4276-89B8-C7905FEB0005}"/>
          </ac:picMkLst>
        </pc:picChg>
        <pc:cxnChg chg="mod ord">
          <ac:chgData name="Ugo MANTEL" userId="2d5b7065-31bb-4181-a7f8-a73bf0c30211" providerId="ADAL" clId="{643EBDC0-2830-408E-AB05-FF61B7F004C2}" dt="2021-04-08T21:10:21.373" v="244"/>
          <ac:cxnSpMkLst>
            <pc:docMk/>
            <pc:sldMk cId="3296895987" sldId="7327"/>
            <ac:cxnSpMk id="251" creationId="{F9E5C547-8103-4986-966F-53092FFFFC16}"/>
          </ac:cxnSpMkLst>
        </pc:cxnChg>
      </pc:sldChg>
    </pc:docChg>
  </pc:docChgLst>
  <pc:docChgLst>
    <pc:chgData name="Ugo MANTEL" userId="2d5b7065-31bb-4181-a7f8-a73bf0c30211" providerId="ADAL" clId="{A057766A-9F3B-4424-8DA8-A42593CC7C55}"/>
    <pc:docChg chg="custSel addSld delSld modSld modSection">
      <pc:chgData name="Ugo MANTEL" userId="2d5b7065-31bb-4181-a7f8-a73bf0c30211" providerId="ADAL" clId="{A057766A-9F3B-4424-8DA8-A42593CC7C55}" dt="2021-03-05T16:20:59.047" v="16" actId="47"/>
      <pc:docMkLst>
        <pc:docMk/>
      </pc:docMkLst>
      <pc:sldChg chg="del">
        <pc:chgData name="Ugo MANTEL" userId="2d5b7065-31bb-4181-a7f8-a73bf0c30211" providerId="ADAL" clId="{A057766A-9F3B-4424-8DA8-A42593CC7C55}" dt="2021-03-04T00:40:40.039" v="5" actId="47"/>
        <pc:sldMkLst>
          <pc:docMk/>
          <pc:sldMk cId="1698225755" sldId="256"/>
        </pc:sldMkLst>
      </pc:sldChg>
      <pc:sldChg chg="del">
        <pc:chgData name="Ugo MANTEL" userId="2d5b7065-31bb-4181-a7f8-a73bf0c30211" providerId="ADAL" clId="{A057766A-9F3B-4424-8DA8-A42593CC7C55}" dt="2021-03-04T00:40:40.039" v="5" actId="47"/>
        <pc:sldMkLst>
          <pc:docMk/>
          <pc:sldMk cId="359112561" sldId="257"/>
        </pc:sldMkLst>
      </pc:sldChg>
      <pc:sldChg chg="modSp add del mod">
        <pc:chgData name="Ugo MANTEL" userId="2d5b7065-31bb-4181-a7f8-a73bf0c30211" providerId="ADAL" clId="{A057766A-9F3B-4424-8DA8-A42593CC7C55}" dt="2021-03-05T16:20:56.170" v="15"/>
        <pc:sldMkLst>
          <pc:docMk/>
          <pc:sldMk cId="1623107733" sldId="7173"/>
        </pc:sldMkLst>
        <pc:spChg chg="mod">
          <ac:chgData name="Ugo MANTEL" userId="2d5b7065-31bb-4181-a7f8-a73bf0c30211" providerId="ADAL" clId="{A057766A-9F3B-4424-8DA8-A42593CC7C55}" dt="2021-03-04T00:39:56.993" v="3" actId="20577"/>
          <ac:spMkLst>
            <pc:docMk/>
            <pc:sldMk cId="1623107733" sldId="7173"/>
            <ac:spMk id="188" creationId="{C5BDDC62-1520-4FE8-A457-FD055F57896B}"/>
          </ac:spMkLst>
        </pc:spChg>
      </pc:sldChg>
      <pc:sldChg chg="modSp mod">
        <pc:chgData name="Ugo MANTEL" userId="2d5b7065-31bb-4181-a7f8-a73bf0c30211" providerId="ADAL" clId="{A057766A-9F3B-4424-8DA8-A42593CC7C55}" dt="2021-03-04T00:55:15.054" v="6" actId="20577"/>
        <pc:sldMkLst>
          <pc:docMk/>
          <pc:sldMk cId="2835701849" sldId="7223"/>
        </pc:sldMkLst>
        <pc:spChg chg="mod">
          <ac:chgData name="Ugo MANTEL" userId="2d5b7065-31bb-4181-a7f8-a73bf0c30211" providerId="ADAL" clId="{A057766A-9F3B-4424-8DA8-A42593CC7C55}" dt="2021-03-04T00:55:15.054" v="6" actId="20577"/>
          <ac:spMkLst>
            <pc:docMk/>
            <pc:sldMk cId="2835701849" sldId="7223"/>
            <ac:spMk id="61" creationId="{71394C2D-6D59-4237-A19B-A41C2AF96069}"/>
          </ac:spMkLst>
        </pc:spChg>
      </pc:sldChg>
      <pc:sldChg chg="delSp modSp add del mod">
        <pc:chgData name="Ugo MANTEL" userId="2d5b7065-31bb-4181-a7f8-a73bf0c30211" providerId="ADAL" clId="{A057766A-9F3B-4424-8DA8-A42593CC7C55}" dt="2021-03-05T16:20:59.047" v="16" actId="47"/>
        <pc:sldMkLst>
          <pc:docMk/>
          <pc:sldMk cId="227131800" sldId="7328"/>
        </pc:sldMkLst>
        <pc:spChg chg="del mod">
          <ac:chgData name="Ugo MANTEL" userId="2d5b7065-31bb-4181-a7f8-a73bf0c30211" providerId="ADAL" clId="{A057766A-9F3B-4424-8DA8-A42593CC7C55}" dt="2021-03-05T16:20:52.975" v="13" actId="478"/>
          <ac:spMkLst>
            <pc:docMk/>
            <pc:sldMk cId="227131800" sldId="7328"/>
            <ac:spMk id="48" creationId="{D12D5E80-9750-458B-889B-2619482F75B3}"/>
          </ac:spMkLst>
        </pc:spChg>
        <pc:spChg chg="del mod">
          <ac:chgData name="Ugo MANTEL" userId="2d5b7065-31bb-4181-a7f8-a73bf0c30211" providerId="ADAL" clId="{A057766A-9F3B-4424-8DA8-A42593CC7C55}" dt="2021-03-05T16:20:52.975" v="13" actId="478"/>
          <ac:spMkLst>
            <pc:docMk/>
            <pc:sldMk cId="227131800" sldId="7328"/>
            <ac:spMk id="80" creationId="{DFB8602C-728A-4C8C-A7F2-2B654B27BE87}"/>
          </ac:spMkLst>
        </pc:spChg>
        <pc:spChg chg="del">
          <ac:chgData name="Ugo MANTEL" userId="2d5b7065-31bb-4181-a7f8-a73bf0c30211" providerId="ADAL" clId="{A057766A-9F3B-4424-8DA8-A42593CC7C55}" dt="2021-03-05T16:20:55.621" v="14" actId="478"/>
          <ac:spMkLst>
            <pc:docMk/>
            <pc:sldMk cId="227131800" sldId="7328"/>
            <ac:spMk id="82" creationId="{853C9803-0051-4AC3-96FD-D3DB89940DB3}"/>
          </ac:spMkLst>
        </pc:spChg>
        <pc:spChg chg="del mod">
          <ac:chgData name="Ugo MANTEL" userId="2d5b7065-31bb-4181-a7f8-a73bf0c30211" providerId="ADAL" clId="{A057766A-9F3B-4424-8DA8-A42593CC7C55}" dt="2021-03-05T16:20:55.621" v="14" actId="478"/>
          <ac:spMkLst>
            <pc:docMk/>
            <pc:sldMk cId="227131800" sldId="7328"/>
            <ac:spMk id="83" creationId="{84743DD9-366B-4B62-B75D-78AD12F309D6}"/>
          </ac:spMkLst>
        </pc:spChg>
        <pc:spChg chg="mod">
          <ac:chgData name="Ugo MANTEL" userId="2d5b7065-31bb-4181-a7f8-a73bf0c30211" providerId="ADAL" clId="{A057766A-9F3B-4424-8DA8-A42593CC7C55}" dt="2021-03-05T15:41:30.835" v="12"/>
          <ac:spMkLst>
            <pc:docMk/>
            <pc:sldMk cId="227131800" sldId="7328"/>
            <ac:spMk id="188" creationId="{C5BDDC62-1520-4FE8-A457-FD055F57896B}"/>
          </ac:spMkLst>
        </pc:spChg>
        <pc:grpChg chg="del">
          <ac:chgData name="Ugo MANTEL" userId="2d5b7065-31bb-4181-a7f8-a73bf0c30211" providerId="ADAL" clId="{A057766A-9F3B-4424-8DA8-A42593CC7C55}" dt="2021-03-05T16:20:52.975" v="13" actId="478"/>
          <ac:grpSpMkLst>
            <pc:docMk/>
            <pc:sldMk cId="227131800" sldId="7328"/>
            <ac:grpSpMk id="6" creationId="{5A21057D-BE0E-4F6F-8F57-6151D5E72198}"/>
          </ac:grpSpMkLst>
        </pc:grpChg>
        <pc:grpChg chg="del">
          <ac:chgData name="Ugo MANTEL" userId="2d5b7065-31bb-4181-a7f8-a73bf0c30211" providerId="ADAL" clId="{A057766A-9F3B-4424-8DA8-A42593CC7C55}" dt="2021-03-05T16:20:52.975" v="13" actId="478"/>
          <ac:grpSpMkLst>
            <pc:docMk/>
            <pc:sldMk cId="227131800" sldId="7328"/>
            <ac:grpSpMk id="7" creationId="{3BF2DBCB-F5D6-4AA2-AA46-5206F0EC92E1}"/>
          </ac:grpSpMkLst>
        </pc:grpChg>
        <pc:grpChg chg="del">
          <ac:chgData name="Ugo MANTEL" userId="2d5b7065-31bb-4181-a7f8-a73bf0c30211" providerId="ADAL" clId="{A057766A-9F3B-4424-8DA8-A42593CC7C55}" dt="2021-03-05T16:20:52.975" v="13" actId="478"/>
          <ac:grpSpMkLst>
            <pc:docMk/>
            <pc:sldMk cId="227131800" sldId="7328"/>
            <ac:grpSpMk id="10" creationId="{280E1333-83DE-4126-B2CD-FE42EEFB4D89}"/>
          </ac:grpSpMkLst>
        </pc:grpChg>
        <pc:grpChg chg="del">
          <ac:chgData name="Ugo MANTEL" userId="2d5b7065-31bb-4181-a7f8-a73bf0c30211" providerId="ADAL" clId="{A057766A-9F3B-4424-8DA8-A42593CC7C55}" dt="2021-03-05T16:20:52.975" v="13" actId="478"/>
          <ac:grpSpMkLst>
            <pc:docMk/>
            <pc:sldMk cId="227131800" sldId="7328"/>
            <ac:grpSpMk id="11" creationId="{29354F1C-052A-4202-BA76-4D2228FC0118}"/>
          </ac:grpSpMkLst>
        </pc:grpChg>
        <pc:grpChg chg="del">
          <ac:chgData name="Ugo MANTEL" userId="2d5b7065-31bb-4181-a7f8-a73bf0c30211" providerId="ADAL" clId="{A057766A-9F3B-4424-8DA8-A42593CC7C55}" dt="2021-03-05T16:20:52.975" v="13" actId="478"/>
          <ac:grpSpMkLst>
            <pc:docMk/>
            <pc:sldMk cId="227131800" sldId="7328"/>
            <ac:grpSpMk id="12" creationId="{26D5D87B-0CCB-4814-BA62-F7EF86D8AB4C}"/>
          </ac:grpSpMkLst>
        </pc:grpChg>
        <pc:grpChg chg="del">
          <ac:chgData name="Ugo MANTEL" userId="2d5b7065-31bb-4181-a7f8-a73bf0c30211" providerId="ADAL" clId="{A057766A-9F3B-4424-8DA8-A42593CC7C55}" dt="2021-03-05T16:20:52.975" v="13" actId="478"/>
          <ac:grpSpMkLst>
            <pc:docMk/>
            <pc:sldMk cId="227131800" sldId="7328"/>
            <ac:grpSpMk id="30" creationId="{B16EF68E-E17B-4389-945C-B38BBCA493D9}"/>
          </ac:grpSpMkLst>
        </pc:grpChg>
        <pc:grpChg chg="del">
          <ac:chgData name="Ugo MANTEL" userId="2d5b7065-31bb-4181-a7f8-a73bf0c30211" providerId="ADAL" clId="{A057766A-9F3B-4424-8DA8-A42593CC7C55}" dt="2021-03-05T16:20:52.975" v="13" actId="478"/>
          <ac:grpSpMkLst>
            <pc:docMk/>
            <pc:sldMk cId="227131800" sldId="7328"/>
            <ac:grpSpMk id="31" creationId="{6F9CF154-6D51-4BDA-9381-661B410E1FCC}"/>
          </ac:grpSpMkLst>
        </pc:grpChg>
        <pc:grpChg chg="del">
          <ac:chgData name="Ugo MANTEL" userId="2d5b7065-31bb-4181-a7f8-a73bf0c30211" providerId="ADAL" clId="{A057766A-9F3B-4424-8DA8-A42593CC7C55}" dt="2021-03-05T16:20:52.975" v="13" actId="478"/>
          <ac:grpSpMkLst>
            <pc:docMk/>
            <pc:sldMk cId="227131800" sldId="7328"/>
            <ac:grpSpMk id="35" creationId="{F89E0703-3F40-4F8D-90BC-46880A7421DA}"/>
          </ac:grpSpMkLst>
        </pc:grpChg>
        <pc:grpChg chg="del">
          <ac:chgData name="Ugo MANTEL" userId="2d5b7065-31bb-4181-a7f8-a73bf0c30211" providerId="ADAL" clId="{A057766A-9F3B-4424-8DA8-A42593CC7C55}" dt="2021-03-05T16:20:52.975" v="13" actId="478"/>
          <ac:grpSpMkLst>
            <pc:docMk/>
            <pc:sldMk cId="227131800" sldId="7328"/>
            <ac:grpSpMk id="40" creationId="{C213E59F-6446-41C5-98DD-3E49B58E7389}"/>
          </ac:grpSpMkLst>
        </pc:grpChg>
        <pc:grpChg chg="del">
          <ac:chgData name="Ugo MANTEL" userId="2d5b7065-31bb-4181-a7f8-a73bf0c30211" providerId="ADAL" clId="{A057766A-9F3B-4424-8DA8-A42593CC7C55}" dt="2021-03-05T16:20:52.975" v="13" actId="478"/>
          <ac:grpSpMkLst>
            <pc:docMk/>
            <pc:sldMk cId="227131800" sldId="7328"/>
            <ac:grpSpMk id="41" creationId="{9DB0BF56-4287-4653-8EE7-E646106F4DBB}"/>
          </ac:grpSpMkLst>
        </pc:grpChg>
        <pc:grpChg chg="del">
          <ac:chgData name="Ugo MANTEL" userId="2d5b7065-31bb-4181-a7f8-a73bf0c30211" providerId="ADAL" clId="{A057766A-9F3B-4424-8DA8-A42593CC7C55}" dt="2021-03-05T16:20:52.975" v="13" actId="478"/>
          <ac:grpSpMkLst>
            <pc:docMk/>
            <pc:sldMk cId="227131800" sldId="7328"/>
            <ac:grpSpMk id="86" creationId="{78E286ED-F360-4197-A579-939D6A297C55}"/>
          </ac:grpSpMkLst>
        </pc:grpChg>
        <pc:grpChg chg="del">
          <ac:chgData name="Ugo MANTEL" userId="2d5b7065-31bb-4181-a7f8-a73bf0c30211" providerId="ADAL" clId="{A057766A-9F3B-4424-8DA8-A42593CC7C55}" dt="2021-03-05T16:20:52.975" v="13" actId="478"/>
          <ac:grpSpMkLst>
            <pc:docMk/>
            <pc:sldMk cId="227131800" sldId="7328"/>
            <ac:grpSpMk id="156" creationId="{2CDB0DB5-1EB3-49DD-A480-2B4AAFEA5439}"/>
          </ac:grpSpMkLst>
        </pc:grpChg>
      </pc:sldChg>
      <pc:sldChg chg="del">
        <pc:chgData name="Ugo MANTEL" userId="2d5b7065-31bb-4181-a7f8-a73bf0c30211" providerId="ADAL" clId="{A057766A-9F3B-4424-8DA8-A42593CC7C55}" dt="2021-03-04T00:40:34.371" v="4" actId="47"/>
        <pc:sldMkLst>
          <pc:docMk/>
          <pc:sldMk cId="2652814762" sldId="732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6.xml"/><Relationship Id="rId1" Type="http://schemas.microsoft.com/office/2011/relationships/chartStyle" Target="style16.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7.xml"/><Relationship Id="rId1" Type="http://schemas.microsoft.com/office/2011/relationships/chartStyle" Target="style17.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9.xml"/><Relationship Id="rId1" Type="http://schemas.microsoft.com/office/2011/relationships/chartStyle" Target="style19.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0.xml"/><Relationship Id="rId1" Type="http://schemas.microsoft.com/office/2011/relationships/chartStyle" Target="style20.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chartUserShapes" Target="../drawings/drawing1.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5.xml"/><Relationship Id="rId1" Type="http://schemas.microsoft.com/office/2011/relationships/chartStyle" Target="style25.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6.xml"/><Relationship Id="rId1" Type="http://schemas.microsoft.com/office/2011/relationships/chartStyle" Target="style26.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7.xml"/><Relationship Id="rId1" Type="http://schemas.microsoft.com/office/2011/relationships/chartStyle" Target="style27.xml"/></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Binary_Worksheet28.xlsb"/></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Binary_Worksheet29.xlsb"/></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Binary_Worksheet30.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Binary_Worksheet31.xlsb"/></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9.xml"/><Relationship Id="rId1" Type="http://schemas.microsoft.com/office/2011/relationships/chartStyle" Target="style29.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0.xml"/><Relationship Id="rId1" Type="http://schemas.microsoft.com/office/2011/relationships/chartStyle" Target="style30.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1.xml"/><Relationship Id="rId1" Type="http://schemas.microsoft.com/office/2011/relationships/chartStyle" Target="style31.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2.xml"/><Relationship Id="rId1" Type="http://schemas.microsoft.com/office/2011/relationships/chartStyle" Target="style32.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3.xml"/><Relationship Id="rId1" Type="http://schemas.microsoft.com/office/2011/relationships/chartStyle" Target="style33.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4.xml"/><Relationship Id="rId1" Type="http://schemas.microsoft.com/office/2011/relationships/chartStyle" Target="style34.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6.xml"/><Relationship Id="rId1" Type="http://schemas.microsoft.com/office/2011/relationships/chartStyle" Target="style36.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chartUserShapes" Target="../drawings/drawing2.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Binary_Worksheet46.xlsb"/></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Binary_Worksheet47.xlsb"/></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Binary_Worksheet48.xlsb"/></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3.xml"/><Relationship Id="rId1" Type="http://schemas.microsoft.com/office/2011/relationships/chartStyle" Target="style43.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44.xml"/><Relationship Id="rId1" Type="http://schemas.microsoft.com/office/2011/relationships/chartStyle" Target="style44.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chartUserShapes" Target="../drawings/drawing4.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Binary_Worksheet58.xlsb"/></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Binary_Worksheet59.xlsb"/></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Binary_Worksheet60.xlsb"/></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Binary_Worksheet61.xlsb"/></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chartUserShapes" Target="../drawings/drawing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52.xml"/><Relationship Id="rId1" Type="http://schemas.microsoft.com/office/2011/relationships/chartStyle" Target="style52.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53.xml"/><Relationship Id="rId1" Type="http://schemas.microsoft.com/office/2011/relationships/chartStyle" Target="style53.xml"/></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Binary_Worksheet65.xlsb"/></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Binary_Worksheet66.xlsb"/></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54.xml"/><Relationship Id="rId1" Type="http://schemas.microsoft.com/office/2011/relationships/chartStyle" Target="style54.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55.xml"/><Relationship Id="rId1" Type="http://schemas.microsoft.com/office/2011/relationships/chartStyle" Target="style55.xml"/></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Binary_Worksheet70.xlsb"/></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56.xml"/><Relationship Id="rId1" Type="http://schemas.microsoft.com/office/2011/relationships/chartStyle" Target="style5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Ex1.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Microsoft_Excel_Worksheet15.xlsx"/></Relationships>
</file>

<file path=ppt/charts/_rels/chartEx2.xml.rels><?xml version="1.0" encoding="UTF-8" standalone="yes"?>
<Relationships xmlns="http://schemas.openxmlformats.org/package/2006/relationships"><Relationship Id="rId3" Type="http://schemas.microsoft.com/office/2011/relationships/chartColorStyle" Target="colors21.xml"/><Relationship Id="rId2" Type="http://schemas.microsoft.com/office/2011/relationships/chartStyle" Target="style21.xml"/><Relationship Id="rId1" Type="http://schemas.openxmlformats.org/officeDocument/2006/relationships/package" Target="../embeddings/Microsoft_Excel_Worksheet21.xlsx"/></Relationships>
</file>

<file path=ppt/charts/_rels/chartEx3.xml.rels><?xml version="1.0" encoding="UTF-8" standalone="yes"?>
<Relationships xmlns="http://schemas.openxmlformats.org/package/2006/relationships"><Relationship Id="rId3" Type="http://schemas.microsoft.com/office/2011/relationships/chartColorStyle" Target="colors23.xml"/><Relationship Id="rId2" Type="http://schemas.microsoft.com/office/2011/relationships/chartStyle" Target="style23.xml"/><Relationship Id="rId1" Type="http://schemas.openxmlformats.org/officeDocument/2006/relationships/package" Target="../embeddings/Microsoft_Excel_Worksheet23.xlsx"/></Relationships>
</file>

<file path=ppt/charts/_rels/chartEx4.xml.rels><?xml version="1.0" encoding="UTF-8" standalone="yes"?>
<Relationships xmlns="http://schemas.openxmlformats.org/package/2006/relationships"><Relationship Id="rId3" Type="http://schemas.microsoft.com/office/2011/relationships/chartColorStyle" Target="colors28.xml"/><Relationship Id="rId2" Type="http://schemas.microsoft.com/office/2011/relationships/chartStyle" Target="style28.xml"/><Relationship Id="rId1" Type="http://schemas.openxmlformats.org/officeDocument/2006/relationships/package" Target="../embeddings/Microsoft_Excel_Worksheet32.xlsx"/></Relationships>
</file>

<file path=ppt/charts/_rels/chartEx5.xml.rels><?xml version="1.0" encoding="UTF-8" standalone="yes"?>
<Relationships xmlns="http://schemas.openxmlformats.org/package/2006/relationships"><Relationship Id="rId3" Type="http://schemas.microsoft.com/office/2011/relationships/chartColorStyle" Target="colors35.xml"/><Relationship Id="rId2" Type="http://schemas.microsoft.com/office/2011/relationships/chartStyle" Target="style35.xml"/><Relationship Id="rId1" Type="http://schemas.openxmlformats.org/officeDocument/2006/relationships/package" Target="../embeddings/Microsoft_Excel_Worksheet39.xlsx"/></Relationships>
</file>

<file path=ppt/charts/_rels/chartEx6.xml.rels><?xml version="1.0" encoding="UTF-8" standalone="yes"?>
<Relationships xmlns="http://schemas.openxmlformats.org/package/2006/relationships"><Relationship Id="rId3" Type="http://schemas.microsoft.com/office/2011/relationships/chartColorStyle" Target="colors37.xml"/><Relationship Id="rId2" Type="http://schemas.microsoft.com/office/2011/relationships/chartStyle" Target="style37.xml"/><Relationship Id="rId1" Type="http://schemas.openxmlformats.org/officeDocument/2006/relationships/package" Target="../embeddings/Microsoft_Excel_Worksheet41.xlsx"/></Relationships>
</file>

<file path=ppt/charts/_rels/chartEx7.xml.rels><?xml version="1.0" encoding="UTF-8" standalone="yes"?>
<Relationships xmlns="http://schemas.openxmlformats.org/package/2006/relationships"><Relationship Id="rId3" Type="http://schemas.microsoft.com/office/2011/relationships/chartColorStyle" Target="colors42.xml"/><Relationship Id="rId2" Type="http://schemas.microsoft.com/office/2011/relationships/chartStyle" Target="style42.xml"/><Relationship Id="rId1" Type="http://schemas.openxmlformats.org/officeDocument/2006/relationships/package" Target="../embeddings/Microsoft_Excel_Worksheet49.xlsx"/></Relationships>
</file>

<file path=ppt/charts/_rels/chartEx8.xml.rels><?xml version="1.0" encoding="UTF-8" standalone="yes"?>
<Relationships xmlns="http://schemas.openxmlformats.org/package/2006/relationships"><Relationship Id="rId3" Type="http://schemas.microsoft.com/office/2011/relationships/chartColorStyle" Target="colors45.xml"/><Relationship Id="rId2" Type="http://schemas.microsoft.com/office/2011/relationships/chartStyle" Target="style45.xml"/><Relationship Id="rId1" Type="http://schemas.openxmlformats.org/officeDocument/2006/relationships/package" Target="../embeddings/Microsoft_Excel_Worksheet52.xlsx"/></Relationships>
</file>

<file path=ppt/charts/_rels/chartEx9.xml.rels><?xml version="1.0" encoding="UTF-8" standalone="yes"?>
<Relationships xmlns="http://schemas.openxmlformats.org/package/2006/relationships"><Relationship Id="rId3" Type="http://schemas.microsoft.com/office/2011/relationships/chartColorStyle" Target="colors46.xml"/><Relationship Id="rId2" Type="http://schemas.microsoft.com/office/2011/relationships/chartStyle" Target="style46.xml"/><Relationship Id="rId1" Type="http://schemas.openxmlformats.org/officeDocument/2006/relationships/package" Target="../embeddings/Microsoft_Excel_Worksheet5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417135139297794"/>
          <c:y val="0.20220287024586092"/>
          <c:w val="0.54137882010058591"/>
          <c:h val="0.40418770458832898"/>
        </c:manualLayout>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6-E3FF-4981-A50F-8F57A91A72B2}"/>
              </c:ext>
            </c:extLst>
          </c:dPt>
          <c:dPt>
            <c:idx val="1"/>
            <c:bubble3D val="0"/>
            <c:spPr>
              <a:solidFill>
                <a:schemeClr val="accent2"/>
              </a:solidFill>
              <a:ln w="19050">
                <a:noFill/>
              </a:ln>
              <a:effectLst/>
            </c:spPr>
            <c:extLst>
              <c:ext xmlns:c16="http://schemas.microsoft.com/office/drawing/2014/chart" uri="{C3380CC4-5D6E-409C-BE32-E72D297353CC}">
                <c16:uniqueId val="{00000003-E0DA-4DCC-804E-D4772F7FC4DC}"/>
              </c:ext>
            </c:extLst>
          </c:dPt>
          <c:dPt>
            <c:idx val="2"/>
            <c:bubble3D val="0"/>
            <c:spPr>
              <a:solidFill>
                <a:schemeClr val="tx2"/>
              </a:solidFill>
              <a:ln w="19050">
                <a:noFill/>
              </a:ln>
              <a:effectLst/>
            </c:spPr>
            <c:extLst>
              <c:ext xmlns:c16="http://schemas.microsoft.com/office/drawing/2014/chart" uri="{C3380CC4-5D6E-409C-BE32-E72D297353CC}">
                <c16:uniqueId val="{00000002-E3FF-4981-A50F-8F57A91A72B2}"/>
              </c:ext>
            </c:extLst>
          </c:dPt>
          <c:dPt>
            <c:idx val="3"/>
            <c:bubble3D val="0"/>
            <c:spPr>
              <a:solidFill>
                <a:schemeClr val="bg2">
                  <a:lumMod val="40000"/>
                  <a:lumOff val="60000"/>
                </a:schemeClr>
              </a:solidFill>
              <a:ln w="19050">
                <a:noFill/>
              </a:ln>
              <a:effectLst/>
            </c:spPr>
            <c:extLst>
              <c:ext xmlns:c16="http://schemas.microsoft.com/office/drawing/2014/chart" uri="{C3380CC4-5D6E-409C-BE32-E72D297353CC}">
                <c16:uniqueId val="{00000003-E3FF-4981-A50F-8F57A91A72B2}"/>
              </c:ext>
            </c:extLst>
          </c:dPt>
          <c:dLbls>
            <c:dLbl>
              <c:idx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6-E3FF-4981-A50F-8F57A91A72B2}"/>
                </c:ext>
              </c:extLst>
            </c:dLbl>
            <c:dLbl>
              <c:idx val="2"/>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2-E3FF-4981-A50F-8F57A91A72B2}"/>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MARKETING DIRECT (Leadbox, mList, France prospect, mDesk, Studio)</c:v>
                </c:pt>
                <c:pt idx="1">
                  <c:v>MARKETING PERFORMANCE (mData, files, mlead, banners)</c:v>
                </c:pt>
                <c:pt idx="2">
                  <c:v>PROGRAMMATIC (mAds, international, mAdsbox )</c:v>
                </c:pt>
                <c:pt idx="3">
                  <c:v>RISK (ONLINE manageo.fr, bilans gratuits, check and biz, white marking)</c:v>
                </c:pt>
              </c:strCache>
            </c:strRef>
          </c:cat>
          <c:val>
            <c:numRef>
              <c:f>Sheet1!$B$2:$B$5</c:f>
              <c:numCache>
                <c:formatCode>#,##0</c:formatCode>
                <c:ptCount val="4"/>
                <c:pt idx="0">
                  <c:v>1955874.3500000006</c:v>
                </c:pt>
                <c:pt idx="1">
                  <c:v>3427776.34</c:v>
                </c:pt>
                <c:pt idx="2">
                  <c:v>2351599.54</c:v>
                </c:pt>
                <c:pt idx="3">
                  <c:v>519742.75999999989</c:v>
                </c:pt>
              </c:numCache>
            </c:numRef>
          </c:val>
          <c:extLst>
            <c:ext xmlns:c16="http://schemas.microsoft.com/office/drawing/2014/chart" uri="{C3380CC4-5D6E-409C-BE32-E72D297353CC}">
              <c16:uniqueId val="{00000000-E3FF-4981-A50F-8F57A91A72B2}"/>
            </c:ext>
          </c:extLst>
        </c:ser>
        <c:dLbls>
          <c:showLegendKey val="0"/>
          <c:showVal val="0"/>
          <c:showCatName val="0"/>
          <c:showSerName val="0"/>
          <c:showPercent val="0"/>
          <c:showBubbleSize val="0"/>
          <c:showLeaderLines val="1"/>
        </c:dLbls>
        <c:firstSliceAng val="124"/>
      </c:pieChart>
      <c:spPr>
        <a:noFill/>
        <a:ln>
          <a:noFill/>
        </a:ln>
        <a:effectLst/>
      </c:spPr>
    </c:plotArea>
    <c:legend>
      <c:legendPos val="b"/>
      <c:layout>
        <c:manualLayout>
          <c:xMode val="edge"/>
          <c:yMode val="edge"/>
          <c:x val="0"/>
          <c:y val="0.62172407136275309"/>
          <c:w val="1"/>
          <c:h val="0.3782759286372469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303562340240732E-2"/>
          <c:y val="4.3151205592791619E-2"/>
          <c:w val="0.88847221865484005"/>
          <c:h val="0.88086344419517437"/>
        </c:manualLayout>
      </c:layout>
      <c:barChart>
        <c:barDir val="col"/>
        <c:grouping val="stacked"/>
        <c:varyColors val="0"/>
        <c:ser>
          <c:idx val="0"/>
          <c:order val="0"/>
          <c:tx>
            <c:strRef>
              <c:f>Sheet1!$B$1</c:f>
              <c:strCache>
                <c:ptCount val="1"/>
                <c:pt idx="0">
                  <c:v>Fichiers</c:v>
                </c:pt>
              </c:strCache>
            </c:strRef>
          </c:tx>
          <c:spPr>
            <a:solidFill>
              <a:srgbClr val="A6A6A6"/>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#,##0.00</c:formatCode>
                <c:ptCount val="4"/>
                <c:pt idx="0">
                  <c:v>1381725.9300000002</c:v>
                </c:pt>
                <c:pt idx="1">
                  <c:v>533821.32000000007</c:v>
                </c:pt>
                <c:pt idx="2">
                  <c:v>244186.94</c:v>
                </c:pt>
                <c:pt idx="3">
                  <c:v>133030.29999999999</c:v>
                </c:pt>
              </c:numCache>
            </c:numRef>
          </c:val>
          <c:extLst>
            <c:ext xmlns:c16="http://schemas.microsoft.com/office/drawing/2014/chart" uri="{C3380CC4-5D6E-409C-BE32-E72D297353CC}">
              <c16:uniqueId val="{00000000-1DFC-48E6-A370-085850922358}"/>
            </c:ext>
          </c:extLst>
        </c:ser>
        <c:ser>
          <c:idx val="1"/>
          <c:order val="1"/>
          <c:tx>
            <c:strRef>
              <c:f>Sheet1!$C$1</c:f>
              <c:strCache>
                <c:ptCount val="1"/>
                <c:pt idx="0">
                  <c:v>MDM</c:v>
                </c:pt>
              </c:strCache>
            </c:strRef>
          </c:tx>
          <c:spPr>
            <a:solidFill>
              <a:srgbClr val="6C6C6C"/>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#,##0.00</c:formatCode>
                <c:ptCount val="4"/>
                <c:pt idx="0">
                  <c:v>264140.50142749707</c:v>
                </c:pt>
                <c:pt idx="1">
                  <c:v>276295.69498436386</c:v>
                </c:pt>
                <c:pt idx="2">
                  <c:v>347205.83142954455</c:v>
                </c:pt>
                <c:pt idx="3">
                  <c:v>337688.64730822004</c:v>
                </c:pt>
              </c:numCache>
            </c:numRef>
          </c:val>
          <c:extLst>
            <c:ext xmlns:c16="http://schemas.microsoft.com/office/drawing/2014/chart" uri="{C3380CC4-5D6E-409C-BE32-E72D297353CC}">
              <c16:uniqueId val="{00000004-1DFC-48E6-A370-085850922358}"/>
            </c:ext>
          </c:extLst>
        </c:ser>
        <c:ser>
          <c:idx val="2"/>
          <c:order val="2"/>
          <c:tx>
            <c:strRef>
              <c:f>Sheet1!$D$1</c:f>
              <c:strCache>
                <c:ptCount val="1"/>
                <c:pt idx="0">
                  <c:v>LEI</c:v>
                </c:pt>
              </c:strCache>
            </c:strRef>
          </c:tx>
          <c:spPr>
            <a:solidFill>
              <a:srgbClr val="ADD9FD"/>
            </a:solidFill>
            <a:ln>
              <a:noFill/>
            </a:ln>
            <a:effectLst/>
          </c:spPr>
          <c:invertIfNegative val="0"/>
          <c:cat>
            <c:numRef>
              <c:f>Sheet1!$A$2:$A$5</c:f>
              <c:numCache>
                <c:formatCode>General</c:formatCode>
                <c:ptCount val="4"/>
                <c:pt idx="0">
                  <c:v>2017</c:v>
                </c:pt>
                <c:pt idx="1">
                  <c:v>2018</c:v>
                </c:pt>
                <c:pt idx="2">
                  <c:v>2019</c:v>
                </c:pt>
                <c:pt idx="3">
                  <c:v>2020</c:v>
                </c:pt>
              </c:numCache>
            </c:numRef>
          </c:cat>
          <c:val>
            <c:numRef>
              <c:f>Sheet1!$D$2:$D$5</c:f>
              <c:numCache>
                <c:formatCode>#,##0.00</c:formatCode>
                <c:ptCount val="4"/>
                <c:pt idx="0">
                  <c:v>0</c:v>
                </c:pt>
                <c:pt idx="1">
                  <c:v>5799.9</c:v>
                </c:pt>
                <c:pt idx="2">
                  <c:v>0</c:v>
                </c:pt>
                <c:pt idx="3">
                  <c:v>0</c:v>
                </c:pt>
              </c:numCache>
            </c:numRef>
          </c:val>
          <c:extLst>
            <c:ext xmlns:c16="http://schemas.microsoft.com/office/drawing/2014/chart" uri="{C3380CC4-5D6E-409C-BE32-E72D297353CC}">
              <c16:uniqueId val="{00000009-1DFC-48E6-A370-085850922358}"/>
            </c:ext>
          </c:extLst>
        </c:ser>
        <c:ser>
          <c:idx val="3"/>
          <c:order val="3"/>
          <c:tx>
            <c:strRef>
              <c:f>Sheet1!$E$1</c:f>
              <c:strCache>
                <c:ptCount val="1"/>
                <c:pt idx="0">
                  <c:v>InDoc</c:v>
                </c:pt>
              </c:strCache>
            </c:strRef>
          </c:tx>
          <c:spPr>
            <a:solidFill>
              <a:srgbClr val="8FCD9F"/>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E-1DFC-48E6-A370-085850922358}"/>
                </c:ext>
              </c:extLst>
            </c:dLbl>
            <c:dLbl>
              <c:idx val="1"/>
              <c:delete val="1"/>
              <c:extLst>
                <c:ext xmlns:c15="http://schemas.microsoft.com/office/drawing/2012/chart" uri="{CE6537A1-D6FC-4f65-9D91-7224C49458BB}"/>
                <c:ext xmlns:c16="http://schemas.microsoft.com/office/drawing/2014/chart" uri="{C3380CC4-5D6E-409C-BE32-E72D297353CC}">
                  <c16:uniqueId val="{0000000F-1DFC-48E6-A370-085850922358}"/>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#,##0.00</c:formatCode>
                <c:ptCount val="4"/>
                <c:pt idx="0">
                  <c:v>0</c:v>
                </c:pt>
                <c:pt idx="1">
                  <c:v>0</c:v>
                </c:pt>
                <c:pt idx="2">
                  <c:v>627500</c:v>
                </c:pt>
                <c:pt idx="3">
                  <c:v>536525.5</c:v>
                </c:pt>
              </c:numCache>
            </c:numRef>
          </c:val>
          <c:extLst>
            <c:ext xmlns:c16="http://schemas.microsoft.com/office/drawing/2014/chart" uri="{C3380CC4-5D6E-409C-BE32-E72D297353CC}">
              <c16:uniqueId val="{0000000A-1DFC-48E6-A370-085850922358}"/>
            </c:ext>
          </c:extLst>
        </c:ser>
        <c:ser>
          <c:idx val="4"/>
          <c:order val="4"/>
          <c:tx>
            <c:strRef>
              <c:f>Sheet1!$F$1</c:f>
              <c:strCache>
                <c:ptCount val="1"/>
                <c:pt idx="0">
                  <c:v>IndueD</c:v>
                </c:pt>
              </c:strCache>
            </c:strRef>
          </c:tx>
          <c:spPr>
            <a:solidFill>
              <a:srgbClr val="289B38"/>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2-AADB-409C-A43C-E0DB1EAFFB3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Sheet1!$F$2:$F$5</c:f>
              <c:numCache>
                <c:formatCode>#,##0.00</c:formatCode>
                <c:ptCount val="4"/>
                <c:pt idx="0">
                  <c:v>0</c:v>
                </c:pt>
                <c:pt idx="1">
                  <c:v>119047.5</c:v>
                </c:pt>
                <c:pt idx="2">
                  <c:v>1267692.7699999991</c:v>
                </c:pt>
                <c:pt idx="3">
                  <c:v>2313220.7399999988</c:v>
                </c:pt>
              </c:numCache>
            </c:numRef>
          </c:val>
          <c:extLst>
            <c:ext xmlns:c16="http://schemas.microsoft.com/office/drawing/2014/chart" uri="{C3380CC4-5D6E-409C-BE32-E72D297353CC}">
              <c16:uniqueId val="{0000000B-1DFC-48E6-A370-085850922358}"/>
            </c:ext>
          </c:extLst>
        </c:ser>
        <c:ser>
          <c:idx val="5"/>
          <c:order val="5"/>
          <c:tx>
            <c:strRef>
              <c:f>Sheet1!$G$1</c:f>
              <c:strCache>
                <c:ptCount val="1"/>
                <c:pt idx="0">
                  <c:v>OnBoard</c:v>
                </c:pt>
              </c:strCache>
            </c:strRef>
          </c:tx>
          <c:spPr>
            <a:solidFill>
              <a:srgbClr val="367847"/>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Sheet1!$G$2:$G$5</c:f>
              <c:numCache>
                <c:formatCode>#,##0.00</c:formatCode>
                <c:ptCount val="4"/>
                <c:pt idx="0">
                  <c:v>788514.07</c:v>
                </c:pt>
                <c:pt idx="1">
                  <c:v>985180.12</c:v>
                </c:pt>
                <c:pt idx="2">
                  <c:v>919638.24999999988</c:v>
                </c:pt>
                <c:pt idx="3">
                  <c:v>727481.06</c:v>
                </c:pt>
              </c:numCache>
            </c:numRef>
          </c:val>
          <c:extLst>
            <c:ext xmlns:c16="http://schemas.microsoft.com/office/drawing/2014/chart" uri="{C3380CC4-5D6E-409C-BE32-E72D297353CC}">
              <c16:uniqueId val="{0000000C-1DFC-48E6-A370-085850922358}"/>
            </c:ext>
          </c:extLst>
        </c:ser>
        <c:dLbls>
          <c:showLegendKey val="0"/>
          <c:showVal val="0"/>
          <c:showCatName val="0"/>
          <c:showSerName val="0"/>
          <c:showPercent val="0"/>
          <c:showBubbleSize val="0"/>
        </c:dLbls>
        <c:gapWidth val="64"/>
        <c:overlap val="100"/>
        <c:axId val="1468785408"/>
        <c:axId val="1211666208"/>
      </c:barChart>
      <c:lineChart>
        <c:grouping val="standard"/>
        <c:varyColors val="0"/>
        <c:ser>
          <c:idx val="6"/>
          <c:order val="6"/>
          <c:tx>
            <c:strRef>
              <c:f>Sheet1!$H$1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Sheet1!$H$2:$H$5</c:f>
              <c:numCache>
                <c:formatCode>#,##0.00</c:formatCode>
                <c:ptCount val="4"/>
                <c:pt idx="0">
                  <c:v>2434380.5014274972</c:v>
                </c:pt>
                <c:pt idx="1">
                  <c:v>1920144.5349843639</c:v>
                </c:pt>
                <c:pt idx="2">
                  <c:v>3406223.7914295439</c:v>
                </c:pt>
                <c:pt idx="3">
                  <c:v>4047946.2473082189</c:v>
                </c:pt>
              </c:numCache>
            </c:numRef>
          </c:val>
          <c:smooth val="0"/>
          <c:extLst>
            <c:ext xmlns:c16="http://schemas.microsoft.com/office/drawing/2014/chart" uri="{C3380CC4-5D6E-409C-BE32-E72D297353CC}">
              <c16:uniqueId val="{0000000D-1DFC-48E6-A370-085850922358}"/>
            </c:ext>
          </c:extLst>
        </c:ser>
        <c:dLbls>
          <c:showLegendKey val="0"/>
          <c:showVal val="0"/>
          <c:showCatName val="0"/>
          <c:showSerName val="0"/>
          <c:showPercent val="0"/>
          <c:showBubbleSize val="0"/>
        </c:dLbls>
        <c:marker val="1"/>
        <c:smooth val="0"/>
        <c:axId val="1347330719"/>
        <c:axId val="1221739616"/>
      </c:line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max val="4200000"/>
          <c:min val="0"/>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valAx>
        <c:axId val="1221739616"/>
        <c:scaling>
          <c:orientation val="minMax"/>
          <c:max val="3700000"/>
          <c:min val="0"/>
        </c:scaling>
        <c:delete val="1"/>
        <c:axPos val="r"/>
        <c:numFmt formatCode="#,##0.0" sourceLinked="0"/>
        <c:majorTickMark val="out"/>
        <c:minorTickMark val="none"/>
        <c:tickLblPos val="nextTo"/>
        <c:crossAx val="1347330719"/>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1347330719"/>
        <c:scaling>
          <c:orientation val="minMax"/>
        </c:scaling>
        <c:delete val="1"/>
        <c:axPos val="b"/>
        <c:numFmt formatCode="General" sourceLinked="1"/>
        <c:majorTickMark val="out"/>
        <c:minorTickMark val="none"/>
        <c:tickLblPos val="nextTo"/>
        <c:crossAx val="122173961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303562340240732E-2"/>
          <c:y val="4.3151205592791619E-2"/>
          <c:w val="0.88847221865484005"/>
          <c:h val="0.88086344419517437"/>
        </c:manualLayout>
      </c:layout>
      <c:barChart>
        <c:barDir val="col"/>
        <c:grouping val="stacked"/>
        <c:varyColors val="0"/>
        <c:ser>
          <c:idx val="0"/>
          <c:order val="0"/>
          <c:tx>
            <c:strRef>
              <c:f>Sheet1!$B$1</c:f>
              <c:strCache>
                <c:ptCount val="1"/>
                <c:pt idx="0">
                  <c:v>Other</c:v>
                </c:pt>
              </c:strCache>
            </c:strRef>
          </c:tx>
          <c:spPr>
            <a:solidFill>
              <a:srgbClr val="F2F2F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2-C550-4242-889C-8C642EED6D97}"/>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0</c:formatCode>
                <c:ptCount val="4"/>
                <c:pt idx="0">
                  <c:v>2017</c:v>
                </c:pt>
                <c:pt idx="1">
                  <c:v>2018</c:v>
                </c:pt>
                <c:pt idx="2">
                  <c:v>2019</c:v>
                </c:pt>
                <c:pt idx="3">
                  <c:v>2020</c:v>
                </c:pt>
              </c:numCache>
            </c:numRef>
          </c:cat>
          <c:val>
            <c:numRef>
              <c:f>Sheet1!$B$2:$B$5</c:f>
              <c:numCache>
                <c:formatCode>General</c:formatCode>
                <c:ptCount val="4"/>
                <c:pt idx="0">
                  <c:v>23535</c:v>
                </c:pt>
                <c:pt idx="1">
                  <c:v>713250</c:v>
                </c:pt>
                <c:pt idx="2">
                  <c:v>302985</c:v>
                </c:pt>
                <c:pt idx="3" formatCode="#,##0.00">
                  <c:v>95750</c:v>
                </c:pt>
              </c:numCache>
            </c:numRef>
          </c:val>
          <c:extLst>
            <c:ext xmlns:c16="http://schemas.microsoft.com/office/drawing/2014/chart" uri="{C3380CC4-5D6E-409C-BE32-E72D297353CC}">
              <c16:uniqueId val="{00000000-452A-4A53-80E6-0CC84380DC2E}"/>
            </c:ext>
          </c:extLst>
        </c:ser>
        <c:ser>
          <c:idx val="1"/>
          <c:order val="1"/>
          <c:tx>
            <c:strRef>
              <c:f>Sheet1!$C$1</c:f>
              <c:strCache>
                <c:ptCount val="1"/>
                <c:pt idx="0">
                  <c:v>Files</c:v>
                </c:pt>
              </c:strCache>
            </c:strRef>
          </c:tx>
          <c:spPr>
            <a:solidFill>
              <a:srgbClr val="A6A6A6"/>
            </a:solidFill>
            <a:ln>
              <a:noFill/>
            </a:ln>
            <a:effectLst/>
          </c:spPr>
          <c:invertIfNegative val="0"/>
          <c:dLbls>
            <c:dLbl>
              <c:idx val="3"/>
              <c:layout>
                <c:manualLayout>
                  <c:x val="1.9057651647136326E-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550-4242-889C-8C642EED6D97}"/>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0</c:formatCode>
                <c:ptCount val="4"/>
                <c:pt idx="0">
                  <c:v>2017</c:v>
                </c:pt>
                <c:pt idx="1">
                  <c:v>2018</c:v>
                </c:pt>
                <c:pt idx="2">
                  <c:v>2019</c:v>
                </c:pt>
                <c:pt idx="3">
                  <c:v>2020</c:v>
                </c:pt>
              </c:numCache>
            </c:numRef>
          </c:cat>
          <c:val>
            <c:numRef>
              <c:f>Sheet1!$C$2:$C$5</c:f>
              <c:numCache>
                <c:formatCode>General</c:formatCode>
                <c:ptCount val="4"/>
                <c:pt idx="0">
                  <c:v>540079.82999999996</c:v>
                </c:pt>
                <c:pt idx="1">
                  <c:v>550356.69999999984</c:v>
                </c:pt>
                <c:pt idx="2">
                  <c:v>573657.29999999981</c:v>
                </c:pt>
                <c:pt idx="3" formatCode="#,##0.00">
                  <c:v>126899.84</c:v>
                </c:pt>
              </c:numCache>
            </c:numRef>
          </c:val>
          <c:extLst>
            <c:ext xmlns:c16="http://schemas.microsoft.com/office/drawing/2014/chart" uri="{C3380CC4-5D6E-409C-BE32-E72D297353CC}">
              <c16:uniqueId val="{00000002-452A-4A53-80E6-0CC84380DC2E}"/>
            </c:ext>
          </c:extLst>
        </c:ser>
        <c:ser>
          <c:idx val="2"/>
          <c:order val="2"/>
          <c:tx>
            <c:strRef>
              <c:f>Sheet1!$D$1</c:f>
              <c:strCache>
                <c:ptCount val="1"/>
                <c:pt idx="0">
                  <c:v>IndueD</c:v>
                </c:pt>
              </c:strCache>
            </c:strRef>
          </c:tx>
          <c:spPr>
            <a:solidFill>
              <a:srgbClr val="289B38"/>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C550-4242-889C-8C642EED6D97}"/>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0</c:formatCode>
                <c:ptCount val="4"/>
                <c:pt idx="0">
                  <c:v>2017</c:v>
                </c:pt>
                <c:pt idx="1">
                  <c:v>2018</c:v>
                </c:pt>
                <c:pt idx="2">
                  <c:v>2019</c:v>
                </c:pt>
                <c:pt idx="3">
                  <c:v>2020</c:v>
                </c:pt>
              </c:numCache>
            </c:numRef>
          </c:cat>
          <c:val>
            <c:numRef>
              <c:f>Sheet1!$D$2:$D$5</c:f>
              <c:numCache>
                <c:formatCode>General</c:formatCode>
                <c:ptCount val="4"/>
                <c:pt idx="0">
                  <c:v>0</c:v>
                </c:pt>
                <c:pt idx="1">
                  <c:v>135926.6</c:v>
                </c:pt>
                <c:pt idx="2">
                  <c:v>653173.9219999999</c:v>
                </c:pt>
                <c:pt idx="3" formatCode="#,##0.00">
                  <c:v>1376329.05</c:v>
                </c:pt>
              </c:numCache>
            </c:numRef>
          </c:val>
          <c:extLst>
            <c:ext xmlns:c16="http://schemas.microsoft.com/office/drawing/2014/chart" uri="{C3380CC4-5D6E-409C-BE32-E72D297353CC}">
              <c16:uniqueId val="{00000003-452A-4A53-80E6-0CC84380DC2E}"/>
            </c:ext>
          </c:extLst>
        </c:ser>
        <c:ser>
          <c:idx val="3"/>
          <c:order val="3"/>
          <c:tx>
            <c:strRef>
              <c:f>Sheet1!$E$1</c:f>
              <c:strCache>
                <c:ptCount val="1"/>
                <c:pt idx="0">
                  <c:v>OnBoard</c:v>
                </c:pt>
              </c:strCache>
            </c:strRef>
          </c:tx>
          <c:spPr>
            <a:solidFill>
              <a:srgbClr val="367847"/>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0</c:formatCode>
                <c:ptCount val="4"/>
                <c:pt idx="0">
                  <c:v>2017</c:v>
                </c:pt>
                <c:pt idx="1">
                  <c:v>2018</c:v>
                </c:pt>
                <c:pt idx="2">
                  <c:v>2019</c:v>
                </c:pt>
                <c:pt idx="3">
                  <c:v>2020</c:v>
                </c:pt>
              </c:numCache>
            </c:numRef>
          </c:cat>
          <c:val>
            <c:numRef>
              <c:f>Sheet1!$E$2:$E$5</c:f>
              <c:numCache>
                <c:formatCode>General</c:formatCode>
                <c:ptCount val="4"/>
                <c:pt idx="0">
                  <c:v>2142382.2799999993</c:v>
                </c:pt>
                <c:pt idx="1">
                  <c:v>2044981.3649999998</c:v>
                </c:pt>
                <c:pt idx="2">
                  <c:v>3094816.7499999991</c:v>
                </c:pt>
                <c:pt idx="3" formatCode="#,##0.00">
                  <c:v>3232560.4600000004</c:v>
                </c:pt>
              </c:numCache>
            </c:numRef>
          </c:val>
          <c:extLst>
            <c:ext xmlns:c16="http://schemas.microsoft.com/office/drawing/2014/chart" uri="{C3380CC4-5D6E-409C-BE32-E72D297353CC}">
              <c16:uniqueId val="{00000004-452A-4A53-80E6-0CC84380DC2E}"/>
            </c:ext>
          </c:extLst>
        </c:ser>
        <c:dLbls>
          <c:dLblPos val="ctr"/>
          <c:showLegendKey val="0"/>
          <c:showVal val="1"/>
          <c:showCatName val="0"/>
          <c:showSerName val="0"/>
          <c:showPercent val="0"/>
          <c:showBubbleSize val="0"/>
        </c:dLbls>
        <c:gapWidth val="64"/>
        <c:overlap val="100"/>
        <c:axId val="1468785408"/>
        <c:axId val="1211666208"/>
      </c:barChart>
      <c:lineChart>
        <c:grouping val="standard"/>
        <c:varyColors val="0"/>
        <c:ser>
          <c:idx val="4"/>
          <c:order val="4"/>
          <c:tx>
            <c:strRef>
              <c:f>Sheet1!$F$1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0</c:formatCode>
                <c:ptCount val="4"/>
                <c:pt idx="0">
                  <c:v>2017</c:v>
                </c:pt>
                <c:pt idx="1">
                  <c:v>2018</c:v>
                </c:pt>
                <c:pt idx="2">
                  <c:v>2019</c:v>
                </c:pt>
                <c:pt idx="3">
                  <c:v>2020</c:v>
                </c:pt>
              </c:numCache>
            </c:numRef>
          </c:cat>
          <c:val>
            <c:numRef>
              <c:f>Sheet1!$F$2:$F$5</c:f>
              <c:numCache>
                <c:formatCode>General</c:formatCode>
                <c:ptCount val="4"/>
                <c:pt idx="0">
                  <c:v>2705997.1099999994</c:v>
                </c:pt>
                <c:pt idx="1">
                  <c:v>3444514.6649999996</c:v>
                </c:pt>
                <c:pt idx="2">
                  <c:v>4624632.9719999991</c:v>
                </c:pt>
                <c:pt idx="3">
                  <c:v>4831539.3500000006</c:v>
                </c:pt>
              </c:numCache>
            </c:numRef>
          </c:val>
          <c:smooth val="0"/>
          <c:extLst>
            <c:ext xmlns:c16="http://schemas.microsoft.com/office/drawing/2014/chart" uri="{C3380CC4-5D6E-409C-BE32-E72D297353CC}">
              <c16:uniqueId val="{00000005-452A-4A53-80E6-0CC84380DC2E}"/>
            </c:ext>
          </c:extLst>
        </c:ser>
        <c:dLbls>
          <c:dLblPos val="ctr"/>
          <c:showLegendKey val="0"/>
          <c:showVal val="1"/>
          <c:showCatName val="0"/>
          <c:showSerName val="0"/>
          <c:showPercent val="0"/>
          <c:showBubbleSize val="0"/>
        </c:dLbls>
        <c:marker val="1"/>
        <c:smooth val="0"/>
        <c:axId val="1173562991"/>
        <c:axId val="165047839"/>
      </c:lineChart>
      <c:catAx>
        <c:axId val="1468785408"/>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valAx>
        <c:axId val="165047839"/>
        <c:scaling>
          <c:orientation val="minMax"/>
        </c:scaling>
        <c:delete val="1"/>
        <c:axPos val="r"/>
        <c:numFmt formatCode="General" sourceLinked="1"/>
        <c:majorTickMark val="out"/>
        <c:minorTickMark val="none"/>
        <c:tickLblPos val="nextTo"/>
        <c:crossAx val="1173562991"/>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1173562991"/>
        <c:scaling>
          <c:orientation val="minMax"/>
        </c:scaling>
        <c:delete val="1"/>
        <c:axPos val="b"/>
        <c:numFmt formatCode="0" sourceLinked="1"/>
        <c:majorTickMark val="out"/>
        <c:minorTickMark val="none"/>
        <c:tickLblPos val="nextTo"/>
        <c:crossAx val="165047839"/>
        <c:crosses val="autoZero"/>
        <c:auto val="1"/>
        <c:lblAlgn val="ctr"/>
        <c:lblOffset val="100"/>
        <c:noMultiLvlLbl val="0"/>
      </c:cat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303562340240732E-2"/>
          <c:y val="4.3151205592791619E-2"/>
          <c:w val="0.88847221865484005"/>
          <c:h val="0.87309004949261038"/>
        </c:manualLayout>
      </c:layout>
      <c:barChart>
        <c:barDir val="col"/>
        <c:grouping val="stacked"/>
        <c:varyColors val="0"/>
        <c:ser>
          <c:idx val="0"/>
          <c:order val="0"/>
          <c:tx>
            <c:strRef>
              <c:f>Sheet1!$B$1</c:f>
              <c:strCache>
                <c:ptCount val="1"/>
                <c:pt idx="0">
                  <c:v>Other</c:v>
                </c:pt>
              </c:strCache>
            </c:strRef>
          </c:tx>
          <c:spPr>
            <a:solidFill>
              <a:srgbClr val="F2F2F2"/>
            </a:solidFill>
            <a:ln>
              <a:noFill/>
            </a:ln>
            <a:effectLst/>
          </c:spPr>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1-05E3-4906-8A73-45179F5249B8}"/>
                </c:ext>
              </c:extLst>
            </c:dLbl>
            <c:dLbl>
              <c:idx val="3"/>
              <c:delete val="1"/>
              <c:extLst>
                <c:ext xmlns:c15="http://schemas.microsoft.com/office/drawing/2012/chart" uri="{CE6537A1-D6FC-4f65-9D91-7224C49458BB}"/>
                <c:ext xmlns:c16="http://schemas.microsoft.com/office/drawing/2014/chart" uri="{C3380CC4-5D6E-409C-BE32-E72D297353CC}">
                  <c16:uniqueId val="{00000002-05E3-4906-8A73-45179F5249B8}"/>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 2017</c:v>
                </c:pt>
                <c:pt idx="1">
                  <c:v>CA 2018</c:v>
                </c:pt>
                <c:pt idx="2">
                  <c:v>CA 2019</c:v>
                </c:pt>
                <c:pt idx="3">
                  <c:v>CA 2020</c:v>
                </c:pt>
              </c:strCache>
            </c:strRef>
          </c:cat>
          <c:val>
            <c:numRef>
              <c:f>Sheet1!$B$2:$B$5</c:f>
              <c:numCache>
                <c:formatCode>General</c:formatCode>
                <c:ptCount val="4"/>
                <c:pt idx="0">
                  <c:v>562048.99</c:v>
                </c:pt>
                <c:pt idx="1">
                  <c:v>810768.52</c:v>
                </c:pt>
                <c:pt idx="2">
                  <c:v>0</c:v>
                </c:pt>
                <c:pt idx="3" formatCode="#,##0.00">
                  <c:v>0</c:v>
                </c:pt>
              </c:numCache>
            </c:numRef>
          </c:val>
          <c:extLst>
            <c:ext xmlns:c16="http://schemas.microsoft.com/office/drawing/2014/chart" uri="{C3380CC4-5D6E-409C-BE32-E72D297353CC}">
              <c16:uniqueId val="{00000000-CE86-4928-B906-63888D12D930}"/>
            </c:ext>
          </c:extLst>
        </c:ser>
        <c:ser>
          <c:idx val="1"/>
          <c:order val="1"/>
          <c:tx>
            <c:strRef>
              <c:f>Sheet1!$C$1</c:f>
              <c:strCache>
                <c:ptCount val="1"/>
                <c:pt idx="0">
                  <c:v>MDM Files</c:v>
                </c:pt>
              </c:strCache>
            </c:strRef>
          </c:tx>
          <c:spPr>
            <a:solidFill>
              <a:srgbClr val="6C6C6C"/>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 2017</c:v>
                </c:pt>
                <c:pt idx="1">
                  <c:v>CA 2018</c:v>
                </c:pt>
                <c:pt idx="2">
                  <c:v>CA 2019</c:v>
                </c:pt>
                <c:pt idx="3">
                  <c:v>CA 2020</c:v>
                </c:pt>
              </c:strCache>
            </c:strRef>
          </c:cat>
          <c:val>
            <c:numRef>
              <c:f>Sheet1!$C$2:$C$5</c:f>
              <c:numCache>
                <c:formatCode>General</c:formatCode>
                <c:ptCount val="4"/>
                <c:pt idx="0">
                  <c:v>7625988.4248817479</c:v>
                </c:pt>
                <c:pt idx="1">
                  <c:v>7122181.9434124045</c:v>
                </c:pt>
                <c:pt idx="2">
                  <c:v>7358012.7061735652</c:v>
                </c:pt>
                <c:pt idx="3" formatCode="#,##0.00">
                  <c:v>7014873.2669324707</c:v>
                </c:pt>
              </c:numCache>
            </c:numRef>
          </c:val>
          <c:extLst>
            <c:ext xmlns:c16="http://schemas.microsoft.com/office/drawing/2014/chart" uri="{C3380CC4-5D6E-409C-BE32-E72D297353CC}">
              <c16:uniqueId val="{00000001-CE86-4928-B906-63888D12D930}"/>
            </c:ext>
          </c:extLst>
        </c:ser>
        <c:ser>
          <c:idx val="2"/>
          <c:order val="2"/>
          <c:tx>
            <c:strRef>
              <c:f>Sheet1!$D$1</c:f>
              <c:strCache>
                <c:ptCount val="1"/>
                <c:pt idx="0">
                  <c:v>MDM connector</c:v>
                </c:pt>
              </c:strCache>
            </c:strRef>
          </c:tx>
          <c:spPr>
            <a:pattFill prst="ltDnDiag">
              <a:fgClr>
                <a:schemeClr val="bg1"/>
              </a:fgClr>
              <a:bgClr>
                <a:schemeClr val="tx1"/>
              </a:bgClr>
            </a:patt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 2017</c:v>
                </c:pt>
                <c:pt idx="1">
                  <c:v>CA 2018</c:v>
                </c:pt>
                <c:pt idx="2">
                  <c:v>CA 2019</c:v>
                </c:pt>
                <c:pt idx="3">
                  <c:v>CA 2020</c:v>
                </c:pt>
              </c:strCache>
            </c:strRef>
          </c:cat>
          <c:val>
            <c:numRef>
              <c:f>Sheet1!$D$2:$D$5</c:f>
              <c:numCache>
                <c:formatCode>#,##0.00</c:formatCode>
                <c:ptCount val="4"/>
                <c:pt idx="0">
                  <c:v>162977.4727742023</c:v>
                </c:pt>
                <c:pt idx="1">
                  <c:v>233512.3485600657</c:v>
                </c:pt>
                <c:pt idx="2">
                  <c:v>2120660.0234057736</c:v>
                </c:pt>
                <c:pt idx="3">
                  <c:v>3241385.3008179092</c:v>
                </c:pt>
              </c:numCache>
            </c:numRef>
          </c:val>
          <c:extLst>
            <c:ext xmlns:c16="http://schemas.microsoft.com/office/drawing/2014/chart" uri="{C3380CC4-5D6E-409C-BE32-E72D297353CC}">
              <c16:uniqueId val="{00000002-CE86-4928-B906-63888D12D930}"/>
            </c:ext>
          </c:extLst>
        </c:ser>
        <c:ser>
          <c:idx val="3"/>
          <c:order val="3"/>
          <c:tx>
            <c:strRef>
              <c:f>Sheet1!$E$1</c:f>
              <c:strCache>
                <c:ptCount val="1"/>
                <c:pt idx="0">
                  <c:v>GRS</c:v>
                </c:pt>
              </c:strCache>
            </c:strRef>
          </c:tx>
          <c:spPr>
            <a:solidFill>
              <a:srgbClr val="00A3E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 2017</c:v>
                </c:pt>
                <c:pt idx="1">
                  <c:v>CA 2018</c:v>
                </c:pt>
                <c:pt idx="2">
                  <c:v>CA 2019</c:v>
                </c:pt>
                <c:pt idx="3">
                  <c:v>CA 2020</c:v>
                </c:pt>
              </c:strCache>
            </c:strRef>
          </c:cat>
          <c:val>
            <c:numRef>
              <c:f>Sheet1!$E$2:$E$5</c:f>
              <c:numCache>
                <c:formatCode>#,##0.00</c:formatCode>
                <c:ptCount val="4"/>
                <c:pt idx="0">
                  <c:v>1630699.17</c:v>
                </c:pt>
                <c:pt idx="1">
                  <c:v>1749117.49</c:v>
                </c:pt>
                <c:pt idx="2">
                  <c:v>1500868.3000000003</c:v>
                </c:pt>
                <c:pt idx="3">
                  <c:v>1644269.6300000001</c:v>
                </c:pt>
              </c:numCache>
            </c:numRef>
          </c:val>
          <c:extLst>
            <c:ext xmlns:c16="http://schemas.microsoft.com/office/drawing/2014/chart" uri="{C3380CC4-5D6E-409C-BE32-E72D297353CC}">
              <c16:uniqueId val="{00000006-CE86-4928-B906-63888D12D930}"/>
            </c:ext>
          </c:extLst>
        </c:ser>
        <c:ser>
          <c:idx val="4"/>
          <c:order val="4"/>
          <c:tx>
            <c:strRef>
              <c:f>Sheet1!$F$1</c:f>
              <c:strCache>
                <c:ptCount val="1"/>
                <c:pt idx="0">
                  <c:v>Market Insight</c:v>
                </c:pt>
              </c:strCache>
            </c:strRef>
          </c:tx>
          <c:spPr>
            <a:solidFill>
              <a:srgbClr val="ADD9FD"/>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 2017</c:v>
                </c:pt>
                <c:pt idx="1">
                  <c:v>CA 2018</c:v>
                </c:pt>
                <c:pt idx="2">
                  <c:v>CA 2019</c:v>
                </c:pt>
                <c:pt idx="3">
                  <c:v>CA 2020</c:v>
                </c:pt>
              </c:strCache>
            </c:strRef>
          </c:cat>
          <c:val>
            <c:numRef>
              <c:f>Sheet1!$F$2:$F$5</c:f>
              <c:numCache>
                <c:formatCode>#,##0.00</c:formatCode>
                <c:ptCount val="4"/>
                <c:pt idx="0">
                  <c:v>550072.4</c:v>
                </c:pt>
                <c:pt idx="1">
                  <c:v>1137805.5149999999</c:v>
                </c:pt>
                <c:pt idx="2">
                  <c:v>860813.44</c:v>
                </c:pt>
                <c:pt idx="3">
                  <c:v>899756</c:v>
                </c:pt>
              </c:numCache>
            </c:numRef>
          </c:val>
          <c:extLst>
            <c:ext xmlns:c16="http://schemas.microsoft.com/office/drawing/2014/chart" uri="{C3380CC4-5D6E-409C-BE32-E72D297353CC}">
              <c16:uniqueId val="{00000008-CE86-4928-B906-63888D12D930}"/>
            </c:ext>
          </c:extLst>
        </c:ser>
        <c:ser>
          <c:idx val="5"/>
          <c:order val="5"/>
          <c:tx>
            <c:strRef>
              <c:f>Sheet1!$G$1</c:f>
              <c:strCache>
                <c:ptCount val="1"/>
                <c:pt idx="0">
                  <c:v>Hoovers</c:v>
                </c:pt>
              </c:strCache>
            </c:strRef>
          </c:tx>
          <c:spPr>
            <a:solidFill>
              <a:srgbClr val="55CFFF"/>
            </a:solidFill>
            <a:ln>
              <a:noFill/>
            </a:ln>
            <a:effectLst/>
          </c:spPr>
          <c:invertIfNegative val="0"/>
          <c:cat>
            <c:strRef>
              <c:f>Sheet1!$A$2:$A$5</c:f>
              <c:strCache>
                <c:ptCount val="4"/>
                <c:pt idx="0">
                  <c:v>CA 2017</c:v>
                </c:pt>
                <c:pt idx="1">
                  <c:v>CA 2018</c:v>
                </c:pt>
                <c:pt idx="2">
                  <c:v>CA 2019</c:v>
                </c:pt>
                <c:pt idx="3">
                  <c:v>CA 2020</c:v>
                </c:pt>
              </c:strCache>
            </c:strRef>
          </c:cat>
          <c:val>
            <c:numRef>
              <c:f>Sheet1!$G$2:$G$5</c:f>
              <c:numCache>
                <c:formatCode>#,##0.00</c:formatCode>
                <c:ptCount val="4"/>
                <c:pt idx="0">
                  <c:v>65594.75</c:v>
                </c:pt>
                <c:pt idx="1">
                  <c:v>85371</c:v>
                </c:pt>
                <c:pt idx="2">
                  <c:v>146701.20000000001</c:v>
                </c:pt>
                <c:pt idx="3">
                  <c:v>228696</c:v>
                </c:pt>
              </c:numCache>
            </c:numRef>
          </c:val>
          <c:extLst>
            <c:ext xmlns:c16="http://schemas.microsoft.com/office/drawing/2014/chart" uri="{C3380CC4-5D6E-409C-BE32-E72D297353CC}">
              <c16:uniqueId val="{0000000B-CE86-4928-B906-63888D12D930}"/>
            </c:ext>
          </c:extLst>
        </c:ser>
        <c:ser>
          <c:idx val="6"/>
          <c:order val="6"/>
          <c:tx>
            <c:strRef>
              <c:f>Sheet1!$H$1</c:f>
              <c:strCache>
                <c:ptCount val="1"/>
                <c:pt idx="0">
                  <c:v>Smart</c:v>
                </c:pt>
              </c:strCache>
            </c:strRef>
          </c:tx>
          <c:spPr>
            <a:solidFill>
              <a:srgbClr val="F9E8D7"/>
            </a:solidFill>
            <a:ln>
              <a:noFill/>
            </a:ln>
            <a:effectLst/>
          </c:spPr>
          <c:invertIfNegative val="0"/>
          <c:dLbls>
            <c:dLbl>
              <c:idx val="3"/>
              <c:layout>
                <c:manualLayout>
                  <c:x val="0"/>
                  <c:y val="-3.9228368720719648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5E3-4906-8A73-45179F5249B8}"/>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 2017</c:v>
                </c:pt>
                <c:pt idx="1">
                  <c:v>CA 2018</c:v>
                </c:pt>
                <c:pt idx="2">
                  <c:v>CA 2019</c:v>
                </c:pt>
                <c:pt idx="3">
                  <c:v>CA 2020</c:v>
                </c:pt>
              </c:strCache>
            </c:strRef>
          </c:cat>
          <c:val>
            <c:numRef>
              <c:f>Sheet1!$H$2:$H$5</c:f>
              <c:numCache>
                <c:formatCode>#,##0.00</c:formatCode>
                <c:ptCount val="4"/>
                <c:pt idx="0">
                  <c:v>779773.94000000006</c:v>
                </c:pt>
                <c:pt idx="1">
                  <c:v>349649.77500000002</c:v>
                </c:pt>
                <c:pt idx="2">
                  <c:v>612999.56999999995</c:v>
                </c:pt>
                <c:pt idx="3">
                  <c:v>401623.56</c:v>
                </c:pt>
              </c:numCache>
            </c:numRef>
          </c:val>
          <c:extLst>
            <c:ext xmlns:c16="http://schemas.microsoft.com/office/drawing/2014/chart" uri="{C3380CC4-5D6E-409C-BE32-E72D297353CC}">
              <c16:uniqueId val="{0000000D-CE86-4928-B906-63888D12D930}"/>
            </c:ext>
          </c:extLst>
        </c:ser>
        <c:dLbls>
          <c:showLegendKey val="0"/>
          <c:showVal val="0"/>
          <c:showCatName val="0"/>
          <c:showSerName val="0"/>
          <c:showPercent val="0"/>
          <c:showBubbleSize val="0"/>
        </c:dLbls>
        <c:gapWidth val="150"/>
        <c:overlap val="100"/>
        <c:axId val="1468785408"/>
        <c:axId val="1211666208"/>
      </c:barChart>
      <c:lineChart>
        <c:grouping val="stacked"/>
        <c:varyColors val="0"/>
        <c:ser>
          <c:idx val="7"/>
          <c:order val="7"/>
          <c:tx>
            <c:strRef>
              <c:f>Sheet1!$I$1</c:f>
              <c:strCache>
                <c:ptCount val="1"/>
                <c:pt idx="0">
                  <c:v>Total</c:v>
                </c:pt>
              </c:strCache>
            </c:strRef>
          </c:tx>
          <c:spPr>
            <a:ln w="25400"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 2017</c:v>
                </c:pt>
                <c:pt idx="1">
                  <c:v>CA 2018</c:v>
                </c:pt>
                <c:pt idx="2">
                  <c:v>CA 2019</c:v>
                </c:pt>
                <c:pt idx="3">
                  <c:v>CA 2020</c:v>
                </c:pt>
              </c:strCache>
            </c:strRef>
          </c:cat>
          <c:val>
            <c:numRef>
              <c:f>Sheet1!$I$2:$I$5</c:f>
              <c:numCache>
                <c:formatCode>#,##0.00</c:formatCode>
                <c:ptCount val="4"/>
                <c:pt idx="0">
                  <c:v>11377155.147655949</c:v>
                </c:pt>
                <c:pt idx="1">
                  <c:v>11488406.59197247</c:v>
                </c:pt>
                <c:pt idx="2">
                  <c:v>12600055.239579339</c:v>
                </c:pt>
                <c:pt idx="3">
                  <c:v>13430603.757750381</c:v>
                </c:pt>
              </c:numCache>
            </c:numRef>
          </c:val>
          <c:smooth val="0"/>
          <c:extLst>
            <c:ext xmlns:c16="http://schemas.microsoft.com/office/drawing/2014/chart" uri="{C3380CC4-5D6E-409C-BE32-E72D297353CC}">
              <c16:uniqueId val="{00000001-5311-441B-8D4F-34D83A7EDAC6}"/>
            </c:ext>
          </c:extLst>
        </c:ser>
        <c:dLbls>
          <c:dLblPos val="ctr"/>
          <c:showLegendKey val="0"/>
          <c:showVal val="1"/>
          <c:showCatName val="0"/>
          <c:showSerName val="0"/>
          <c:showPercent val="0"/>
          <c:showBubbleSize val="0"/>
        </c:dLbls>
        <c:marker val="1"/>
        <c:smooth val="0"/>
        <c:axId val="951888944"/>
        <c:axId val="1484217215"/>
      </c:line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valAx>
        <c:axId val="1484217215"/>
        <c:scaling>
          <c:orientation val="minMax"/>
        </c:scaling>
        <c:delete val="1"/>
        <c:axPos val="r"/>
        <c:numFmt formatCode="#,##0.00" sourceLinked="1"/>
        <c:majorTickMark val="out"/>
        <c:minorTickMark val="none"/>
        <c:tickLblPos val="nextTo"/>
        <c:crossAx val="951888944"/>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951888944"/>
        <c:scaling>
          <c:orientation val="minMax"/>
        </c:scaling>
        <c:delete val="1"/>
        <c:axPos val="b"/>
        <c:numFmt formatCode="General" sourceLinked="1"/>
        <c:majorTickMark val="out"/>
        <c:minorTickMark val="none"/>
        <c:tickLblPos val="nextTo"/>
        <c:crossAx val="148421721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939028019749928E-2"/>
          <c:y val="3.922836872071965E-2"/>
          <c:w val="0.93012194396050019"/>
          <c:h val="0.8612492598348146"/>
        </c:manualLayout>
      </c:layout>
      <c:barChart>
        <c:barDir val="col"/>
        <c:grouping val="stacked"/>
        <c:varyColors val="0"/>
        <c:ser>
          <c:idx val="1"/>
          <c:order val="0"/>
          <c:tx>
            <c:strRef>
              <c:f>Sheet1!$C$1</c:f>
              <c:strCache>
                <c:ptCount val="1"/>
                <c:pt idx="0">
                  <c:v>MDM other</c:v>
                </c:pt>
              </c:strCache>
            </c:strRef>
          </c:tx>
          <c:spPr>
            <a:solidFill>
              <a:srgbClr val="6C6C6C"/>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#,##0</c:formatCode>
                <c:ptCount val="4"/>
                <c:pt idx="0">
                  <c:v>2448720.3202255508</c:v>
                </c:pt>
                <c:pt idx="1">
                  <c:v>2854415.8921911381</c:v>
                </c:pt>
                <c:pt idx="2">
                  <c:v>2710467.7415422741</c:v>
                </c:pt>
                <c:pt idx="3">
                  <c:v>2547184.9932130147</c:v>
                </c:pt>
              </c:numCache>
            </c:numRef>
          </c:val>
          <c:extLst>
            <c:ext xmlns:c16="http://schemas.microsoft.com/office/drawing/2014/chart" uri="{C3380CC4-5D6E-409C-BE32-E72D297353CC}">
              <c16:uniqueId val="{00000001-F2BB-43C1-B647-AB4899A4AB47}"/>
            </c:ext>
          </c:extLst>
        </c:ser>
        <c:ser>
          <c:idx val="0"/>
          <c:order val="1"/>
          <c:tx>
            <c:strRef>
              <c:f>Sheet1!$B$1</c:f>
              <c:strCache>
                <c:ptCount val="1"/>
                <c:pt idx="0">
                  <c:v>MDM connector</c:v>
                </c:pt>
              </c:strCache>
            </c:strRef>
          </c:tx>
          <c:spPr>
            <a:pattFill prst="ltDnDiag">
              <a:fgClr>
                <a:schemeClr val="bg1"/>
              </a:fgClr>
              <a:bgClr>
                <a:schemeClr val="tx1"/>
              </a:bgClr>
            </a:patt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#,##0</c:formatCode>
                <c:ptCount val="4"/>
                <c:pt idx="0">
                  <c:v>635465.94742090744</c:v>
                </c:pt>
                <c:pt idx="1">
                  <c:v>1064405.458135681</c:v>
                </c:pt>
                <c:pt idx="2">
                  <c:v>1428427.3653045732</c:v>
                </c:pt>
                <c:pt idx="3">
                  <c:v>1537550.2565809845</c:v>
                </c:pt>
              </c:numCache>
            </c:numRef>
          </c:val>
          <c:extLst>
            <c:ext xmlns:c16="http://schemas.microsoft.com/office/drawing/2014/chart" uri="{C3380CC4-5D6E-409C-BE32-E72D297353CC}">
              <c16:uniqueId val="{00000000-F2BB-43C1-B647-AB4899A4AB47}"/>
            </c:ext>
          </c:extLst>
        </c:ser>
        <c:ser>
          <c:idx val="10"/>
          <c:order val="2"/>
          <c:tx>
            <c:strRef>
              <c:f>Sheet1!$L$1</c:f>
              <c:strCache>
                <c:ptCount val="1"/>
                <c:pt idx="0">
                  <c:v>Other</c:v>
                </c:pt>
              </c:strCache>
            </c:strRef>
          </c:tx>
          <c:spPr>
            <a:solidFill>
              <a:srgbClr val="BFBFBF"/>
            </a:solidFill>
            <a:ln w="25400">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Sheet1!$L$2:$L$5</c:f>
              <c:numCache>
                <c:formatCode>#,##0</c:formatCode>
                <c:ptCount val="4"/>
                <c:pt idx="0">
                  <c:v>1048623.1900000009</c:v>
                </c:pt>
                <c:pt idx="1">
                  <c:v>922085.82999999973</c:v>
                </c:pt>
                <c:pt idx="2">
                  <c:v>649779.32000000065</c:v>
                </c:pt>
                <c:pt idx="3">
                  <c:v>519742.75999999989</c:v>
                </c:pt>
              </c:numCache>
            </c:numRef>
          </c:val>
          <c:extLst>
            <c:ext xmlns:c16="http://schemas.microsoft.com/office/drawing/2014/chart" uri="{C3380CC4-5D6E-409C-BE32-E72D297353CC}">
              <c16:uniqueId val="{00000003-19AD-460B-B10C-7A491620BB41}"/>
            </c:ext>
          </c:extLst>
        </c:ser>
        <c:ser>
          <c:idx val="9"/>
          <c:order val="3"/>
          <c:tx>
            <c:strRef>
              <c:f>Sheet1!$D$1</c:f>
              <c:strCache>
                <c:ptCount val="1"/>
                <c:pt idx="0">
                  <c:v>MARKETING PERFORMANCE (mData : fichiers ; mlead ; échanges de bannière)</c:v>
                </c:pt>
              </c:strCache>
            </c:strRef>
          </c:tx>
          <c:spPr>
            <a:solidFill>
              <a:srgbClr val="69D878"/>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#,##0</c:formatCode>
                <c:ptCount val="4"/>
                <c:pt idx="0">
                  <c:v>3418371.8599999994</c:v>
                </c:pt>
                <c:pt idx="1">
                  <c:v>4037648.5600000019</c:v>
                </c:pt>
                <c:pt idx="2">
                  <c:v>4535296.8000000007</c:v>
                </c:pt>
                <c:pt idx="3">
                  <c:v>3427776.34</c:v>
                </c:pt>
              </c:numCache>
            </c:numRef>
          </c:val>
          <c:extLst>
            <c:ext xmlns:c16="http://schemas.microsoft.com/office/drawing/2014/chart" uri="{C3380CC4-5D6E-409C-BE32-E72D297353CC}">
              <c16:uniqueId val="{00000004-6CFF-4D9B-ABF6-65DECC2A785C}"/>
            </c:ext>
          </c:extLst>
        </c:ser>
        <c:ser>
          <c:idx val="2"/>
          <c:order val="4"/>
          <c:tx>
            <c:strRef>
              <c:f>Sheet1!$E$1</c:f>
              <c:strCache>
                <c:ptCount val="1"/>
                <c:pt idx="0">
                  <c:v>MARKETING DIRECT (leadbox/mList/France prospect/mDesk/Studio)</c:v>
                </c:pt>
              </c:strCache>
            </c:strRef>
          </c:tx>
          <c:spPr>
            <a:solidFill>
              <a:srgbClr val="367847"/>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#,##0</c:formatCode>
                <c:ptCount val="4"/>
                <c:pt idx="0">
                  <c:v>2933323.2700000005</c:v>
                </c:pt>
                <c:pt idx="1">
                  <c:v>2450563.7199999988</c:v>
                </c:pt>
                <c:pt idx="2">
                  <c:v>2083777.9900000009</c:v>
                </c:pt>
                <c:pt idx="3">
                  <c:v>1955874.3500000006</c:v>
                </c:pt>
              </c:numCache>
            </c:numRef>
          </c:val>
          <c:extLst>
            <c:ext xmlns:c16="http://schemas.microsoft.com/office/drawing/2014/chart" uri="{C3380CC4-5D6E-409C-BE32-E72D297353CC}">
              <c16:uniqueId val="{00000002-F2BB-43C1-B647-AB4899A4AB47}"/>
            </c:ext>
          </c:extLst>
        </c:ser>
        <c:ser>
          <c:idx val="3"/>
          <c:order val="5"/>
          <c:tx>
            <c:strRef>
              <c:f>Sheet1!$F$1</c:f>
              <c:strCache>
                <c:ptCount val="1"/>
                <c:pt idx="0">
                  <c:v>PROGRAMMATIQUE (mAds, international; mAdsbox )</c:v>
                </c:pt>
              </c:strCache>
            </c:strRef>
          </c:tx>
          <c:spPr>
            <a:solidFill>
              <a:srgbClr val="289B38"/>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Sheet1!$F$2:$F$5</c:f>
              <c:numCache>
                <c:formatCode>#,##0</c:formatCode>
                <c:ptCount val="4"/>
                <c:pt idx="0">
                  <c:v>1398180.1400000011</c:v>
                </c:pt>
                <c:pt idx="1">
                  <c:v>1959949.0300000003</c:v>
                </c:pt>
                <c:pt idx="2">
                  <c:v>2180573.1100000003</c:v>
                </c:pt>
                <c:pt idx="3">
                  <c:v>2351599.54</c:v>
                </c:pt>
              </c:numCache>
            </c:numRef>
          </c:val>
          <c:extLst>
            <c:ext xmlns:c16="http://schemas.microsoft.com/office/drawing/2014/chart" uri="{C3380CC4-5D6E-409C-BE32-E72D297353CC}">
              <c16:uniqueId val="{00000004-F2BB-43C1-B647-AB4899A4AB47}"/>
            </c:ext>
          </c:extLst>
        </c:ser>
        <c:ser>
          <c:idx val="4"/>
          <c:order val="6"/>
          <c:tx>
            <c:strRef>
              <c:f>Sheet1!$G$1</c:f>
              <c:strCache>
                <c:ptCount val="1"/>
                <c:pt idx="0">
                  <c:v>GRS</c:v>
                </c:pt>
              </c:strCache>
            </c:strRef>
          </c:tx>
          <c:spPr>
            <a:solidFill>
              <a:srgbClr val="00A3E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Sheet1!$G$2:$G$5</c:f>
              <c:numCache>
                <c:formatCode>#,##0</c:formatCode>
                <c:ptCount val="4"/>
                <c:pt idx="0">
                  <c:v>821273.82000000007</c:v>
                </c:pt>
                <c:pt idx="1">
                  <c:v>922057.36</c:v>
                </c:pt>
                <c:pt idx="2">
                  <c:v>672136.08000000007</c:v>
                </c:pt>
                <c:pt idx="3">
                  <c:v>531399.90999999992</c:v>
                </c:pt>
              </c:numCache>
            </c:numRef>
          </c:val>
          <c:extLst>
            <c:ext xmlns:c16="http://schemas.microsoft.com/office/drawing/2014/chart" uri="{C3380CC4-5D6E-409C-BE32-E72D297353CC}">
              <c16:uniqueId val="{00000005-F2BB-43C1-B647-AB4899A4AB47}"/>
            </c:ext>
          </c:extLst>
        </c:ser>
        <c:ser>
          <c:idx val="5"/>
          <c:order val="7"/>
          <c:tx>
            <c:strRef>
              <c:f>Sheet1!$H$1</c:f>
              <c:strCache>
                <c:ptCount val="1"/>
                <c:pt idx="0">
                  <c:v>Access Insight</c:v>
                </c:pt>
              </c:strCache>
            </c:strRef>
          </c:tx>
          <c:spPr>
            <a:solidFill>
              <a:srgbClr val="ADD9FD"/>
            </a:solidFill>
            <a:ln>
              <a:noFill/>
            </a:ln>
            <a:effectLst/>
          </c:spPr>
          <c:invertIfNegative val="0"/>
          <c:cat>
            <c:numRef>
              <c:f>Sheet1!$A$2:$A$5</c:f>
              <c:numCache>
                <c:formatCode>General</c:formatCode>
                <c:ptCount val="4"/>
                <c:pt idx="0">
                  <c:v>2017</c:v>
                </c:pt>
                <c:pt idx="1">
                  <c:v>2018</c:v>
                </c:pt>
                <c:pt idx="2">
                  <c:v>2019</c:v>
                </c:pt>
                <c:pt idx="3">
                  <c:v>2020</c:v>
                </c:pt>
              </c:numCache>
            </c:numRef>
          </c:cat>
          <c:val>
            <c:numRef>
              <c:f>Sheet1!$H$2:$H$5</c:f>
              <c:numCache>
                <c:formatCode>#,##0</c:formatCode>
                <c:ptCount val="4"/>
                <c:pt idx="0">
                  <c:v>115475</c:v>
                </c:pt>
                <c:pt idx="1">
                  <c:v>97225</c:v>
                </c:pt>
                <c:pt idx="2">
                  <c:v>99925</c:v>
                </c:pt>
                <c:pt idx="3">
                  <c:v>68755</c:v>
                </c:pt>
              </c:numCache>
            </c:numRef>
          </c:val>
          <c:extLst>
            <c:ext xmlns:c16="http://schemas.microsoft.com/office/drawing/2014/chart" uri="{C3380CC4-5D6E-409C-BE32-E72D297353CC}">
              <c16:uniqueId val="{00000006-F2BB-43C1-B647-AB4899A4AB47}"/>
            </c:ext>
          </c:extLst>
        </c:ser>
        <c:ser>
          <c:idx val="6"/>
          <c:order val="8"/>
          <c:tx>
            <c:strRef>
              <c:f>Sheet1!$I$1</c:f>
              <c:strCache>
                <c:ptCount val="1"/>
                <c:pt idx="0">
                  <c:v>Hoovers</c:v>
                </c:pt>
              </c:strCache>
            </c:strRef>
          </c:tx>
          <c:spPr>
            <a:solidFill>
              <a:srgbClr val="55CFFF"/>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7-6CFF-4D9B-ABF6-65DECC2A785C}"/>
                </c:ext>
              </c:extLst>
            </c:dLbl>
            <c:dLbl>
              <c:idx val="1"/>
              <c:delete val="1"/>
              <c:extLst>
                <c:ext xmlns:c15="http://schemas.microsoft.com/office/drawing/2012/chart" uri="{CE6537A1-D6FC-4f65-9D91-7224C49458BB}"/>
                <c:ext xmlns:c16="http://schemas.microsoft.com/office/drawing/2014/chart" uri="{C3380CC4-5D6E-409C-BE32-E72D297353CC}">
                  <c16:uniqueId val="{00000005-6CFF-4D9B-ABF6-65DECC2A785C}"/>
                </c:ext>
              </c:extLst>
            </c:dLbl>
            <c:dLbl>
              <c:idx val="2"/>
              <c:layout>
                <c:manualLayout>
                  <c:x val="0"/>
                  <c:y val="3.9228368720719648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CFF-4D9B-ABF6-65DECC2A785C}"/>
                </c:ext>
              </c:extLst>
            </c:dLbl>
            <c:dLbl>
              <c:idx val="3"/>
              <c:layout>
                <c:manualLayout>
                  <c:x val="-1.1646208135259789E-16"/>
                  <c:y val="-3.9228368720719648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4A3-4919-BEEF-D33642F2E33A}"/>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Sheet1!$I$2:$I$5</c:f>
              <c:numCache>
                <c:formatCode>#,##0</c:formatCode>
                <c:ptCount val="4"/>
                <c:pt idx="0">
                  <c:v>65850.570000000007</c:v>
                </c:pt>
                <c:pt idx="1">
                  <c:v>89381.84</c:v>
                </c:pt>
                <c:pt idx="2">
                  <c:v>263225.64</c:v>
                </c:pt>
                <c:pt idx="3">
                  <c:v>338985.64999999997</c:v>
                </c:pt>
              </c:numCache>
            </c:numRef>
          </c:val>
          <c:extLst>
            <c:ext xmlns:c16="http://schemas.microsoft.com/office/drawing/2014/chart" uri="{C3380CC4-5D6E-409C-BE32-E72D297353CC}">
              <c16:uniqueId val="{00000007-F2BB-43C1-B647-AB4899A4AB47}"/>
            </c:ext>
          </c:extLst>
        </c:ser>
        <c:ser>
          <c:idx val="7"/>
          <c:order val="9"/>
          <c:tx>
            <c:strRef>
              <c:f>Sheet1!$J$1</c:f>
              <c:strCache>
                <c:ptCount val="1"/>
                <c:pt idx="0">
                  <c:v>Point Risk</c:v>
                </c:pt>
              </c:strCache>
            </c:strRef>
          </c:tx>
          <c:spPr>
            <a:solidFill>
              <a:srgbClr val="EEBA86"/>
            </a:solidFill>
            <a:ln>
              <a:noFill/>
            </a:ln>
            <a:effectLst/>
          </c:spPr>
          <c:invertIfNegative val="0"/>
          <c:dLbls>
            <c:dLbl>
              <c:idx val="0"/>
              <c:layout>
                <c:manualLayout>
                  <c:x val="-1.4557760169074736E-17"/>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F2BB-43C1-B647-AB4899A4AB47}"/>
                </c:ext>
              </c:extLst>
            </c:dLbl>
            <c:dLbl>
              <c:idx val="1"/>
              <c:delete val="1"/>
              <c:extLst>
                <c:ext xmlns:c15="http://schemas.microsoft.com/office/drawing/2012/chart" uri="{CE6537A1-D6FC-4f65-9D91-7224C49458BB}"/>
                <c:ext xmlns:c16="http://schemas.microsoft.com/office/drawing/2014/chart" uri="{C3380CC4-5D6E-409C-BE32-E72D297353CC}">
                  <c16:uniqueId val="{00000014-F2BB-43C1-B647-AB4899A4AB47}"/>
                </c:ext>
              </c:extLst>
            </c:dLbl>
            <c:dLbl>
              <c:idx val="2"/>
              <c:delete val="1"/>
              <c:extLst>
                <c:ext xmlns:c15="http://schemas.microsoft.com/office/drawing/2012/chart" uri="{CE6537A1-D6FC-4f65-9D91-7224C49458BB}"/>
                <c:ext xmlns:c16="http://schemas.microsoft.com/office/drawing/2014/chart" uri="{C3380CC4-5D6E-409C-BE32-E72D297353CC}">
                  <c16:uniqueId val="{00000020-F2BB-43C1-B647-AB4899A4AB47}"/>
                </c:ext>
              </c:extLst>
            </c:dLbl>
            <c:dLbl>
              <c:idx val="3"/>
              <c:delete val="1"/>
              <c:extLst>
                <c:ext xmlns:c15="http://schemas.microsoft.com/office/drawing/2012/chart" uri="{CE6537A1-D6FC-4f65-9D91-7224C49458BB}"/>
                <c:ext xmlns:c16="http://schemas.microsoft.com/office/drawing/2014/chart" uri="{C3380CC4-5D6E-409C-BE32-E72D297353CC}">
                  <c16:uniqueId val="{00000003-B4A3-4919-BEEF-D33642F2E33A}"/>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Sheet1!$J$2:$J$5</c:f>
              <c:numCache>
                <c:formatCode>#,##0</c:formatCode>
                <c:ptCount val="4"/>
                <c:pt idx="0">
                  <c:v>243918.04999999996</c:v>
                </c:pt>
                <c:pt idx="1">
                  <c:v>0</c:v>
                </c:pt>
                <c:pt idx="2">
                  <c:v>0</c:v>
                </c:pt>
                <c:pt idx="3">
                  <c:v>0</c:v>
                </c:pt>
              </c:numCache>
            </c:numRef>
          </c:val>
          <c:extLst>
            <c:ext xmlns:c16="http://schemas.microsoft.com/office/drawing/2014/chart" uri="{C3380CC4-5D6E-409C-BE32-E72D297353CC}">
              <c16:uniqueId val="{00000008-F2BB-43C1-B647-AB4899A4AB47}"/>
            </c:ext>
          </c:extLst>
        </c:ser>
        <c:ser>
          <c:idx val="8"/>
          <c:order val="10"/>
          <c:tx>
            <c:strRef>
              <c:f>Sheet1!$K$1</c:f>
              <c:strCache>
                <c:ptCount val="1"/>
                <c:pt idx="0">
                  <c:v>Smart</c:v>
                </c:pt>
              </c:strCache>
            </c:strRef>
          </c:tx>
          <c:spPr>
            <a:solidFill>
              <a:srgbClr val="F9E8D7"/>
            </a:solidFill>
            <a:ln>
              <a:noFill/>
            </a:ln>
            <a:effectLst/>
          </c:spPr>
          <c:invertIfNegative val="0"/>
          <c:dPt>
            <c:idx val="0"/>
            <c:invertIfNegative val="0"/>
            <c:bubble3D val="0"/>
            <c:spPr>
              <a:solidFill>
                <a:srgbClr val="F9E8D7"/>
              </a:solidFill>
              <a:ln>
                <a:noFill/>
              </a:ln>
              <a:effectLst/>
            </c:spPr>
            <c:extLst>
              <c:ext xmlns:c16="http://schemas.microsoft.com/office/drawing/2014/chart" uri="{C3380CC4-5D6E-409C-BE32-E72D297353CC}">
                <c16:uniqueId val="{00000001-01DD-453E-B669-94C23DDEA19B}"/>
              </c:ext>
            </c:extLst>
          </c:dPt>
          <c:dLbls>
            <c:dLbl>
              <c:idx val="0"/>
              <c:layout>
                <c:manualLayout>
                  <c:x val="-1.4557760169074736E-17"/>
                  <c:y val="-1.1768510616215895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1DD-453E-B669-94C23DDEA19B}"/>
                </c:ext>
              </c:extLst>
            </c:dLbl>
            <c:dLbl>
              <c:idx val="1"/>
              <c:layout>
                <c:manualLayout>
                  <c:x val="0"/>
                  <c:y val="-7.8456737441439488E-3"/>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1DD-453E-B669-94C23DDEA19B}"/>
                </c:ext>
              </c:extLst>
            </c:dLbl>
            <c:dLbl>
              <c:idx val="2"/>
              <c:layout>
                <c:manualLayout>
                  <c:x val="3.1762752745227211E-3"/>
                  <c:y val="-1.5691347488287859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1DD-453E-B669-94C23DDEA19B}"/>
                </c:ext>
              </c:extLst>
            </c:dLbl>
            <c:dLbl>
              <c:idx val="3"/>
              <c:layout>
                <c:manualLayout>
                  <c:x val="-1.1646208135259789E-16"/>
                  <c:y val="-1.5691347488287859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4A3-4919-BEEF-D33642F2E33A}"/>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Sheet1!$K$2:$K$5</c:f>
              <c:numCache>
                <c:formatCode>#,##0</c:formatCode>
                <c:ptCount val="4"/>
                <c:pt idx="0">
                  <c:v>210610.91</c:v>
                </c:pt>
                <c:pt idx="1">
                  <c:v>218418.71000000002</c:v>
                </c:pt>
                <c:pt idx="2">
                  <c:v>189336.13</c:v>
                </c:pt>
                <c:pt idx="3">
                  <c:v>292946.65999999997</c:v>
                </c:pt>
              </c:numCache>
            </c:numRef>
          </c:val>
          <c:extLst>
            <c:ext xmlns:c16="http://schemas.microsoft.com/office/drawing/2014/chart" uri="{C3380CC4-5D6E-409C-BE32-E72D297353CC}">
              <c16:uniqueId val="{00000009-F2BB-43C1-B647-AB4899A4AB47}"/>
            </c:ext>
          </c:extLst>
        </c:ser>
        <c:dLbls>
          <c:showLegendKey val="0"/>
          <c:showVal val="0"/>
          <c:showCatName val="0"/>
          <c:showSerName val="0"/>
          <c:showPercent val="0"/>
          <c:showBubbleSize val="0"/>
        </c:dLbls>
        <c:gapWidth val="150"/>
        <c:overlap val="100"/>
        <c:axId val="2038836079"/>
        <c:axId val="1941762431"/>
      </c:barChart>
      <c:lineChart>
        <c:grouping val="standard"/>
        <c:varyColors val="0"/>
        <c:ser>
          <c:idx val="11"/>
          <c:order val="11"/>
          <c:tx>
            <c:strRef>
              <c:f>Sheet1!$M$1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Sheet1!$M$2:$M$5</c:f>
              <c:numCache>
                <c:formatCode>#,##0</c:formatCode>
                <c:ptCount val="4"/>
                <c:pt idx="0">
                  <c:v>13339813.07764646</c:v>
                </c:pt>
                <c:pt idx="1">
                  <c:v>14616151.40032682</c:v>
                </c:pt>
                <c:pt idx="2">
                  <c:v>14812945.176846851</c:v>
                </c:pt>
                <c:pt idx="3">
                  <c:v>13571815.459794</c:v>
                </c:pt>
              </c:numCache>
            </c:numRef>
          </c:val>
          <c:smooth val="0"/>
          <c:extLst>
            <c:ext xmlns:c16="http://schemas.microsoft.com/office/drawing/2014/chart" uri="{C3380CC4-5D6E-409C-BE32-E72D297353CC}">
              <c16:uniqueId val="{0000000C-F2BB-43C1-B647-AB4899A4AB47}"/>
            </c:ext>
          </c:extLst>
        </c:ser>
        <c:dLbls>
          <c:dLblPos val="ctr"/>
          <c:showLegendKey val="0"/>
          <c:showVal val="1"/>
          <c:showCatName val="0"/>
          <c:showSerName val="0"/>
          <c:showPercent val="0"/>
          <c:showBubbleSize val="0"/>
        </c:dLbls>
        <c:marker val="1"/>
        <c:smooth val="0"/>
        <c:axId val="2038836079"/>
        <c:axId val="1941762431"/>
      </c:lineChart>
      <c:catAx>
        <c:axId val="2038836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941762431"/>
        <c:crosses val="autoZero"/>
        <c:auto val="1"/>
        <c:lblAlgn val="ctr"/>
        <c:lblOffset val="100"/>
        <c:noMultiLvlLbl val="0"/>
      </c:catAx>
      <c:valAx>
        <c:axId val="1941762431"/>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2038836079"/>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513424052150343E-2"/>
          <c:y val="6.3622207833781641E-2"/>
          <c:w val="0.89539905465360803"/>
          <c:h val="0.56483822419604579"/>
        </c:manualLayout>
      </c:layout>
      <c:lineChart>
        <c:grouping val="standard"/>
        <c:varyColors val="0"/>
        <c:ser>
          <c:idx val="0"/>
          <c:order val="0"/>
          <c:tx>
            <c:strRef>
              <c:f>Feuil1!$B$1</c:f>
              <c:strCache>
                <c:ptCount val="1"/>
                <c:pt idx="0">
                  <c:v>Altares</c:v>
                </c:pt>
              </c:strCache>
            </c:strRef>
          </c:tx>
          <c:spPr>
            <a:ln w="28575" cap="rnd">
              <a:solidFill>
                <a:srgbClr val="2EC0CA"/>
              </a:solidFill>
              <a:round/>
            </a:ln>
            <a:effectLst/>
          </c:spPr>
          <c:marker>
            <c:symbol val="circle"/>
            <c:size val="5"/>
            <c:spPr>
              <a:solidFill>
                <a:srgbClr val="2EC0CA"/>
              </a:solidFill>
              <a:ln w="9525">
                <a:solidFill>
                  <a:srgbClr val="2EC0CA"/>
                </a:solidFill>
              </a:ln>
              <a:effectLst/>
            </c:spPr>
          </c:marker>
          <c:cat>
            <c:numRef>
              <c:f>Feuil1!$A$2:$A$9</c:f>
              <c:numCache>
                <c:formatCode>General</c:formatCode>
                <c:ptCount val="8"/>
                <c:pt idx="0">
                  <c:v>1</c:v>
                </c:pt>
                <c:pt idx="1">
                  <c:v>2</c:v>
                </c:pt>
                <c:pt idx="2">
                  <c:v>3</c:v>
                </c:pt>
                <c:pt idx="3">
                  <c:v>4</c:v>
                </c:pt>
                <c:pt idx="4">
                  <c:v>5</c:v>
                </c:pt>
                <c:pt idx="5">
                  <c:v>6</c:v>
                </c:pt>
                <c:pt idx="6">
                  <c:v>7</c:v>
                </c:pt>
                <c:pt idx="7">
                  <c:v>8</c:v>
                </c:pt>
              </c:numCache>
            </c:numRef>
          </c:cat>
          <c:val>
            <c:numRef>
              <c:f>Feuil1!$B$2:$B$9</c:f>
              <c:numCache>
                <c:formatCode>General</c:formatCode>
                <c:ptCount val="8"/>
                <c:pt idx="0">
                  <c:v>5</c:v>
                </c:pt>
                <c:pt idx="1">
                  <c:v>5</c:v>
                </c:pt>
                <c:pt idx="2">
                  <c:v>5</c:v>
                </c:pt>
                <c:pt idx="3">
                  <c:v>3</c:v>
                </c:pt>
                <c:pt idx="4">
                  <c:v>5</c:v>
                </c:pt>
                <c:pt idx="5">
                  <c:v>5</c:v>
                </c:pt>
                <c:pt idx="6">
                  <c:v>4</c:v>
                </c:pt>
                <c:pt idx="7">
                  <c:v>5</c:v>
                </c:pt>
              </c:numCache>
            </c:numRef>
          </c:val>
          <c:smooth val="0"/>
          <c:extLst>
            <c:ext xmlns:c16="http://schemas.microsoft.com/office/drawing/2014/chart" uri="{C3380CC4-5D6E-409C-BE32-E72D297353CC}">
              <c16:uniqueId val="{00000000-B40B-4A2A-A2A4-B19D224D0FEA}"/>
            </c:ext>
          </c:extLst>
        </c:ser>
        <c:ser>
          <c:idx val="1"/>
          <c:order val="1"/>
          <c:tx>
            <c:strRef>
              <c:f>Feuil1!$C$1</c:f>
              <c:strCache>
                <c:ptCount val="1"/>
                <c:pt idx="0">
                  <c:v>Another premium player</c:v>
                </c:pt>
              </c:strCache>
            </c:strRef>
          </c:tx>
          <c:spPr>
            <a:ln w="19050" cap="rnd">
              <a:solidFill>
                <a:srgbClr val="23346B"/>
              </a:solidFill>
              <a:round/>
            </a:ln>
            <a:effectLst/>
          </c:spPr>
          <c:marker>
            <c:symbol val="circle"/>
            <c:size val="5"/>
            <c:spPr>
              <a:solidFill>
                <a:srgbClr val="23346B"/>
              </a:solidFill>
              <a:ln w="9525">
                <a:solidFill>
                  <a:srgbClr val="23346B"/>
                </a:solidFill>
              </a:ln>
              <a:effectLst/>
            </c:spPr>
          </c:marker>
          <c:cat>
            <c:numRef>
              <c:f>Feuil1!$A$2:$A$9</c:f>
              <c:numCache>
                <c:formatCode>General</c:formatCode>
                <c:ptCount val="8"/>
                <c:pt idx="0">
                  <c:v>1</c:v>
                </c:pt>
                <c:pt idx="1">
                  <c:v>2</c:v>
                </c:pt>
                <c:pt idx="2">
                  <c:v>3</c:v>
                </c:pt>
                <c:pt idx="3">
                  <c:v>4</c:v>
                </c:pt>
                <c:pt idx="4">
                  <c:v>5</c:v>
                </c:pt>
                <c:pt idx="5">
                  <c:v>6</c:v>
                </c:pt>
                <c:pt idx="6">
                  <c:v>7</c:v>
                </c:pt>
                <c:pt idx="7">
                  <c:v>8</c:v>
                </c:pt>
              </c:numCache>
            </c:numRef>
          </c:cat>
          <c:val>
            <c:numRef>
              <c:f>Feuil1!$C$2:$C$9</c:f>
              <c:numCache>
                <c:formatCode>General</c:formatCode>
                <c:ptCount val="8"/>
                <c:pt idx="0">
                  <c:v>4.9000000000000004</c:v>
                </c:pt>
                <c:pt idx="1">
                  <c:v>4.5</c:v>
                </c:pt>
                <c:pt idx="2">
                  <c:v>4.5</c:v>
                </c:pt>
                <c:pt idx="3">
                  <c:v>3</c:v>
                </c:pt>
                <c:pt idx="4">
                  <c:v>4.5</c:v>
                </c:pt>
                <c:pt idx="5">
                  <c:v>4.5</c:v>
                </c:pt>
                <c:pt idx="6">
                  <c:v>4</c:v>
                </c:pt>
                <c:pt idx="7">
                  <c:v>4.5</c:v>
                </c:pt>
              </c:numCache>
            </c:numRef>
          </c:val>
          <c:smooth val="0"/>
          <c:extLst>
            <c:ext xmlns:c16="http://schemas.microsoft.com/office/drawing/2014/chart" uri="{C3380CC4-5D6E-409C-BE32-E72D297353CC}">
              <c16:uniqueId val="{00000001-B40B-4A2A-A2A4-B19D224D0FEA}"/>
            </c:ext>
          </c:extLst>
        </c:ser>
        <c:ser>
          <c:idx val="2"/>
          <c:order val="2"/>
          <c:tx>
            <c:strRef>
              <c:f>Feuil1!$D$1</c:f>
              <c:strCache>
                <c:ptCount val="1"/>
                <c:pt idx="0">
                  <c:v>Challenger</c:v>
                </c:pt>
              </c:strCache>
            </c:strRef>
          </c:tx>
          <c:spPr>
            <a:ln w="19050" cap="rnd">
              <a:solidFill>
                <a:srgbClr val="F7564F"/>
              </a:solidFill>
              <a:round/>
            </a:ln>
            <a:effectLst/>
          </c:spPr>
          <c:marker>
            <c:symbol val="circle"/>
            <c:size val="5"/>
            <c:spPr>
              <a:solidFill>
                <a:srgbClr val="F7564F"/>
              </a:solidFill>
              <a:ln w="9525">
                <a:solidFill>
                  <a:srgbClr val="F7564F"/>
                </a:solidFill>
              </a:ln>
              <a:effectLst/>
            </c:spPr>
          </c:marker>
          <c:cat>
            <c:numRef>
              <c:f>Feuil1!$A$2:$A$9</c:f>
              <c:numCache>
                <c:formatCode>General</c:formatCode>
                <c:ptCount val="8"/>
                <c:pt idx="0">
                  <c:v>1</c:v>
                </c:pt>
                <c:pt idx="1">
                  <c:v>2</c:v>
                </c:pt>
                <c:pt idx="2">
                  <c:v>3</c:v>
                </c:pt>
                <c:pt idx="3">
                  <c:v>4</c:v>
                </c:pt>
                <c:pt idx="4">
                  <c:v>5</c:v>
                </c:pt>
                <c:pt idx="5">
                  <c:v>6</c:v>
                </c:pt>
                <c:pt idx="6">
                  <c:v>7</c:v>
                </c:pt>
                <c:pt idx="7">
                  <c:v>8</c:v>
                </c:pt>
              </c:numCache>
            </c:numRef>
          </c:cat>
          <c:val>
            <c:numRef>
              <c:f>Feuil1!$D$2:$D$9</c:f>
              <c:numCache>
                <c:formatCode>General</c:formatCode>
                <c:ptCount val="8"/>
                <c:pt idx="0">
                  <c:v>3</c:v>
                </c:pt>
                <c:pt idx="1">
                  <c:v>3</c:v>
                </c:pt>
                <c:pt idx="2">
                  <c:v>3</c:v>
                </c:pt>
                <c:pt idx="3">
                  <c:v>5</c:v>
                </c:pt>
                <c:pt idx="4">
                  <c:v>4</c:v>
                </c:pt>
                <c:pt idx="5">
                  <c:v>2</c:v>
                </c:pt>
                <c:pt idx="6">
                  <c:v>3.9</c:v>
                </c:pt>
                <c:pt idx="7">
                  <c:v>3</c:v>
                </c:pt>
              </c:numCache>
            </c:numRef>
          </c:val>
          <c:smooth val="0"/>
          <c:extLst>
            <c:ext xmlns:c16="http://schemas.microsoft.com/office/drawing/2014/chart" uri="{C3380CC4-5D6E-409C-BE32-E72D297353CC}">
              <c16:uniqueId val="{00000002-B40B-4A2A-A2A4-B19D224D0FEA}"/>
            </c:ext>
          </c:extLst>
        </c:ser>
        <c:ser>
          <c:idx val="3"/>
          <c:order val="3"/>
          <c:tx>
            <c:strRef>
              <c:f>Feuil1!$E$1</c:f>
              <c:strCache>
                <c:ptCount val="1"/>
                <c:pt idx="0">
                  <c:v>Historical local players</c:v>
                </c:pt>
              </c:strCache>
            </c:strRef>
          </c:tx>
          <c:spPr>
            <a:ln w="19050" cap="rnd">
              <a:solidFill>
                <a:schemeClr val="bg2"/>
              </a:solidFill>
              <a:round/>
            </a:ln>
            <a:effectLst/>
          </c:spPr>
          <c:marker>
            <c:symbol val="circle"/>
            <c:size val="5"/>
            <c:spPr>
              <a:solidFill>
                <a:schemeClr val="bg2"/>
              </a:solidFill>
              <a:ln w="9525">
                <a:noFill/>
              </a:ln>
              <a:effectLst/>
            </c:spPr>
          </c:marker>
          <c:cat>
            <c:numRef>
              <c:f>Feuil1!$A$2:$A$9</c:f>
              <c:numCache>
                <c:formatCode>General</c:formatCode>
                <c:ptCount val="8"/>
                <c:pt idx="0">
                  <c:v>1</c:v>
                </c:pt>
                <c:pt idx="1">
                  <c:v>2</c:v>
                </c:pt>
                <c:pt idx="2">
                  <c:v>3</c:v>
                </c:pt>
                <c:pt idx="3">
                  <c:v>4</c:v>
                </c:pt>
                <c:pt idx="4">
                  <c:v>5</c:v>
                </c:pt>
                <c:pt idx="5">
                  <c:v>6</c:v>
                </c:pt>
                <c:pt idx="6">
                  <c:v>7</c:v>
                </c:pt>
                <c:pt idx="7">
                  <c:v>8</c:v>
                </c:pt>
              </c:numCache>
            </c:numRef>
          </c:cat>
          <c:val>
            <c:numRef>
              <c:f>Feuil1!$E$2:$E$9</c:f>
              <c:numCache>
                <c:formatCode>General</c:formatCode>
                <c:ptCount val="8"/>
                <c:pt idx="0">
                  <c:v>4</c:v>
                </c:pt>
                <c:pt idx="1">
                  <c:v>4</c:v>
                </c:pt>
                <c:pt idx="2">
                  <c:v>3</c:v>
                </c:pt>
                <c:pt idx="3">
                  <c:v>3</c:v>
                </c:pt>
                <c:pt idx="4">
                  <c:v>3</c:v>
                </c:pt>
                <c:pt idx="5">
                  <c:v>3</c:v>
                </c:pt>
                <c:pt idx="6">
                  <c:v>3.9</c:v>
                </c:pt>
                <c:pt idx="7">
                  <c:v>3.9</c:v>
                </c:pt>
              </c:numCache>
            </c:numRef>
          </c:val>
          <c:smooth val="0"/>
          <c:extLst>
            <c:ext xmlns:c16="http://schemas.microsoft.com/office/drawing/2014/chart" uri="{C3380CC4-5D6E-409C-BE32-E72D297353CC}">
              <c16:uniqueId val="{00000003-B40B-4A2A-A2A4-B19D224D0FEA}"/>
            </c:ext>
          </c:extLst>
        </c:ser>
        <c:ser>
          <c:idx val="4"/>
          <c:order val="4"/>
          <c:tx>
            <c:strRef>
              <c:f>Feuil1!$F$1</c:f>
              <c:strCache>
                <c:ptCount val="1"/>
                <c:pt idx="0">
                  <c:v>Local small players</c:v>
                </c:pt>
              </c:strCache>
            </c:strRef>
          </c:tx>
          <c:spPr>
            <a:ln w="12700" cap="rnd">
              <a:solidFill>
                <a:schemeClr val="bg1">
                  <a:lumMod val="50000"/>
                </a:schemeClr>
              </a:solidFill>
              <a:round/>
            </a:ln>
            <a:effectLst/>
          </c:spPr>
          <c:marker>
            <c:symbol val="circle"/>
            <c:size val="5"/>
            <c:spPr>
              <a:solidFill>
                <a:schemeClr val="tx1"/>
              </a:solidFill>
              <a:ln w="9525">
                <a:noFill/>
              </a:ln>
              <a:effectLst/>
            </c:spPr>
          </c:marker>
          <c:cat>
            <c:numRef>
              <c:f>Feuil1!$A$2:$A$9</c:f>
              <c:numCache>
                <c:formatCode>General</c:formatCode>
                <c:ptCount val="8"/>
                <c:pt idx="0">
                  <c:v>1</c:v>
                </c:pt>
                <c:pt idx="1">
                  <c:v>2</c:v>
                </c:pt>
                <c:pt idx="2">
                  <c:v>3</c:v>
                </c:pt>
                <c:pt idx="3">
                  <c:v>4</c:v>
                </c:pt>
                <c:pt idx="4">
                  <c:v>5</c:v>
                </c:pt>
                <c:pt idx="5">
                  <c:v>6</c:v>
                </c:pt>
                <c:pt idx="6">
                  <c:v>7</c:v>
                </c:pt>
                <c:pt idx="7">
                  <c:v>8</c:v>
                </c:pt>
              </c:numCache>
            </c:numRef>
          </c:cat>
          <c:val>
            <c:numRef>
              <c:f>Feuil1!$F$2:$F$9</c:f>
              <c:numCache>
                <c:formatCode>General</c:formatCode>
                <c:ptCount val="8"/>
                <c:pt idx="0">
                  <c:v>2.5</c:v>
                </c:pt>
                <c:pt idx="1">
                  <c:v>2.5</c:v>
                </c:pt>
                <c:pt idx="2">
                  <c:v>2</c:v>
                </c:pt>
                <c:pt idx="3">
                  <c:v>4.9000000000000004</c:v>
                </c:pt>
                <c:pt idx="4">
                  <c:v>1.1000000000000001</c:v>
                </c:pt>
                <c:pt idx="5">
                  <c:v>2</c:v>
                </c:pt>
                <c:pt idx="6">
                  <c:v>5</c:v>
                </c:pt>
                <c:pt idx="7">
                  <c:v>1</c:v>
                </c:pt>
              </c:numCache>
            </c:numRef>
          </c:val>
          <c:smooth val="0"/>
          <c:extLst>
            <c:ext xmlns:c16="http://schemas.microsoft.com/office/drawing/2014/chart" uri="{C3380CC4-5D6E-409C-BE32-E72D297353CC}">
              <c16:uniqueId val="{00000004-B40B-4A2A-A2A4-B19D224D0FEA}"/>
            </c:ext>
          </c:extLst>
        </c:ser>
        <c:ser>
          <c:idx val="5"/>
          <c:order val="5"/>
          <c:tx>
            <c:strRef>
              <c:f>Feuil1!$G$1</c:f>
              <c:strCache>
                <c:ptCount val="1"/>
                <c:pt idx="0">
                  <c:v>Freemium players</c:v>
                </c:pt>
              </c:strCache>
            </c:strRef>
          </c:tx>
          <c:spPr>
            <a:ln w="12700" cap="rnd">
              <a:solidFill>
                <a:schemeClr val="bg1">
                  <a:lumMod val="50000"/>
                </a:schemeClr>
              </a:solidFill>
              <a:prstDash val="dash"/>
              <a:round/>
            </a:ln>
            <a:effectLst/>
          </c:spPr>
          <c:marker>
            <c:symbol val="circle"/>
            <c:size val="5"/>
            <c:spPr>
              <a:solidFill>
                <a:schemeClr val="tx1"/>
              </a:solidFill>
              <a:ln w="9525">
                <a:noFill/>
              </a:ln>
              <a:effectLst/>
            </c:spPr>
          </c:marker>
          <c:cat>
            <c:numRef>
              <c:f>Feuil1!$A$2:$A$9</c:f>
              <c:numCache>
                <c:formatCode>General</c:formatCode>
                <c:ptCount val="8"/>
                <c:pt idx="0">
                  <c:v>1</c:v>
                </c:pt>
                <c:pt idx="1">
                  <c:v>2</c:v>
                </c:pt>
                <c:pt idx="2">
                  <c:v>3</c:v>
                </c:pt>
                <c:pt idx="3">
                  <c:v>4</c:v>
                </c:pt>
                <c:pt idx="4">
                  <c:v>5</c:v>
                </c:pt>
                <c:pt idx="5">
                  <c:v>6</c:v>
                </c:pt>
                <c:pt idx="6">
                  <c:v>7</c:v>
                </c:pt>
                <c:pt idx="7">
                  <c:v>8</c:v>
                </c:pt>
              </c:numCache>
            </c:numRef>
          </c:cat>
          <c:val>
            <c:numRef>
              <c:f>Feuil1!$G$2:$G$9</c:f>
              <c:numCache>
                <c:formatCode>General</c:formatCode>
                <c:ptCount val="8"/>
                <c:pt idx="0">
                  <c:v>1</c:v>
                </c:pt>
                <c:pt idx="1">
                  <c:v>1</c:v>
                </c:pt>
                <c:pt idx="2">
                  <c:v>1</c:v>
                </c:pt>
                <c:pt idx="3">
                  <c:v>4.9000000000000004</c:v>
                </c:pt>
                <c:pt idx="4">
                  <c:v>1</c:v>
                </c:pt>
                <c:pt idx="5">
                  <c:v>1</c:v>
                </c:pt>
                <c:pt idx="6">
                  <c:v>5</c:v>
                </c:pt>
                <c:pt idx="7">
                  <c:v>1</c:v>
                </c:pt>
              </c:numCache>
            </c:numRef>
          </c:val>
          <c:smooth val="0"/>
          <c:extLst>
            <c:ext xmlns:c16="http://schemas.microsoft.com/office/drawing/2014/chart" uri="{C3380CC4-5D6E-409C-BE32-E72D297353CC}">
              <c16:uniqueId val="{00000001-F771-4944-972F-074A55DE3B13}"/>
            </c:ext>
          </c:extLst>
        </c:ser>
        <c:dLbls>
          <c:showLegendKey val="0"/>
          <c:showVal val="0"/>
          <c:showCatName val="0"/>
          <c:showSerName val="0"/>
          <c:showPercent val="0"/>
          <c:showBubbleSize val="0"/>
        </c:dLbls>
        <c:marker val="1"/>
        <c:smooth val="0"/>
        <c:axId val="305405712"/>
        <c:axId val="1956044655"/>
      </c:lineChart>
      <c:catAx>
        <c:axId val="305405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1" u="none" strike="noStrike" kern="1200" baseline="0">
                <a:solidFill>
                  <a:schemeClr val="tx1"/>
                </a:solidFill>
                <a:latin typeface="+mn-lt"/>
                <a:ea typeface="+mn-ea"/>
                <a:cs typeface="+mn-cs"/>
              </a:defRPr>
            </a:pPr>
            <a:endParaRPr lang="fr-FR"/>
          </a:p>
        </c:txPr>
        <c:crossAx val="1956044655"/>
        <c:crosses val="autoZero"/>
        <c:auto val="1"/>
        <c:lblAlgn val="ctr"/>
        <c:lblOffset val="100"/>
        <c:noMultiLvlLbl val="0"/>
      </c:catAx>
      <c:valAx>
        <c:axId val="1956044655"/>
        <c:scaling>
          <c:orientation val="minMax"/>
          <c:max val="5"/>
          <c:min val="1"/>
        </c:scaling>
        <c:delete val="0"/>
        <c:axPos val="l"/>
        <c:majorGridlines>
          <c:spPr>
            <a:ln w="6350"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crossAx val="305405712"/>
        <c:crosses val="autoZero"/>
        <c:crossBetween val="between"/>
      </c:valAx>
      <c:spPr>
        <a:solidFill>
          <a:schemeClr val="bg1"/>
        </a:solidFill>
        <a:ln>
          <a:noFill/>
        </a:ln>
        <a:effectLst/>
      </c:spPr>
    </c:plotArea>
    <c:legend>
      <c:legendPos val="r"/>
      <c:layout>
        <c:manualLayout>
          <c:xMode val="edge"/>
          <c:yMode val="edge"/>
          <c:x val="3.4966649928705101E-2"/>
          <c:y val="0.70563741998844098"/>
          <c:w val="0.89635229276357231"/>
          <c:h val="0.26075012058768571"/>
        </c:manualLayout>
      </c:layout>
      <c:overlay val="0"/>
      <c:spPr>
        <a:noFill/>
        <a:ln w="9525">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fr-F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Multi-Year</c:v>
                </c:pt>
              </c:strCache>
            </c:strRef>
          </c:tx>
          <c:spPr>
            <a:solidFill>
              <a:schemeClr val="tx2"/>
            </a:solidFill>
            <a:ln>
              <a:solidFill>
                <a:schemeClr val="tx2">
                  <a:lumMod val="40000"/>
                  <a:lumOff val="6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2019</c:v>
                </c:pt>
                <c:pt idx="1">
                  <c:v>2020</c:v>
                </c:pt>
              </c:numCache>
            </c:numRef>
          </c:cat>
          <c:val>
            <c:numRef>
              <c:f>Sheet1!$B$2:$B$3</c:f>
              <c:numCache>
                <c:formatCode>0%</c:formatCode>
                <c:ptCount val="2"/>
                <c:pt idx="0">
                  <c:v>0.1084794139542538</c:v>
                </c:pt>
                <c:pt idx="1">
                  <c:v>0.13084734522350461</c:v>
                </c:pt>
              </c:numCache>
            </c:numRef>
          </c:val>
          <c:extLst>
            <c:ext xmlns:c16="http://schemas.microsoft.com/office/drawing/2014/chart" uri="{C3380CC4-5D6E-409C-BE32-E72D297353CC}">
              <c16:uniqueId val="{00000000-B2A1-46A3-B6CA-B95D3BE063A3}"/>
            </c:ext>
          </c:extLst>
        </c:ser>
        <c:ser>
          <c:idx val="1"/>
          <c:order val="1"/>
          <c:tx>
            <c:strRef>
              <c:f>Sheet1!$C$1</c:f>
              <c:strCache>
                <c:ptCount val="1"/>
                <c:pt idx="0">
                  <c:v>Rolling</c:v>
                </c:pt>
              </c:strCache>
            </c:strRef>
          </c:tx>
          <c:spPr>
            <a:solidFill>
              <a:schemeClr val="bg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2019</c:v>
                </c:pt>
                <c:pt idx="1">
                  <c:v>2020</c:v>
                </c:pt>
              </c:numCache>
            </c:numRef>
          </c:cat>
          <c:val>
            <c:numRef>
              <c:f>Sheet1!$C$2:$C$3</c:f>
              <c:numCache>
                <c:formatCode>0%</c:formatCode>
                <c:ptCount val="2"/>
                <c:pt idx="0">
                  <c:v>0.66125402374865405</c:v>
                </c:pt>
                <c:pt idx="1">
                  <c:v>0.69576663277210993</c:v>
                </c:pt>
              </c:numCache>
            </c:numRef>
          </c:val>
          <c:extLst>
            <c:ext xmlns:c16="http://schemas.microsoft.com/office/drawing/2014/chart" uri="{C3380CC4-5D6E-409C-BE32-E72D297353CC}">
              <c16:uniqueId val="{00000001-B2A1-46A3-B6CA-B95D3BE063A3}"/>
            </c:ext>
          </c:extLst>
        </c:ser>
        <c:ser>
          <c:idx val="2"/>
          <c:order val="2"/>
          <c:tx>
            <c:strRef>
              <c:f>Sheet1!$D$1</c:f>
              <c:strCache>
                <c:ptCount val="1"/>
                <c:pt idx="0">
                  <c:v>Single</c:v>
                </c:pt>
              </c:strCache>
            </c:strRef>
          </c:tx>
          <c:spPr>
            <a:solidFill>
              <a:schemeClr val="tx2">
                <a:lumMod val="20000"/>
                <a:lumOff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2019</c:v>
                </c:pt>
                <c:pt idx="1">
                  <c:v>2020</c:v>
                </c:pt>
              </c:numCache>
            </c:numRef>
          </c:cat>
          <c:val>
            <c:numRef>
              <c:f>Sheet1!$D$2:$D$3</c:f>
              <c:numCache>
                <c:formatCode>0%</c:formatCode>
                <c:ptCount val="2"/>
                <c:pt idx="0">
                  <c:v>0.13660769908555795</c:v>
                </c:pt>
                <c:pt idx="1">
                  <c:v>0.13090106942531074</c:v>
                </c:pt>
              </c:numCache>
            </c:numRef>
          </c:val>
          <c:extLst>
            <c:ext xmlns:c16="http://schemas.microsoft.com/office/drawing/2014/chart" uri="{C3380CC4-5D6E-409C-BE32-E72D297353CC}">
              <c16:uniqueId val="{00000002-B2A1-46A3-B6CA-B95D3BE063A3}"/>
            </c:ext>
          </c:extLst>
        </c:ser>
        <c:ser>
          <c:idx val="3"/>
          <c:order val="3"/>
          <c:tx>
            <c:strRef>
              <c:f>Sheet1!$E$1</c:f>
              <c:strCache>
                <c:ptCount val="1"/>
                <c:pt idx="0">
                  <c:v>One off</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2019</c:v>
                </c:pt>
                <c:pt idx="1">
                  <c:v>2020</c:v>
                </c:pt>
              </c:numCache>
            </c:numRef>
          </c:cat>
          <c:val>
            <c:numRef>
              <c:f>Sheet1!$E$2:$E$3</c:f>
              <c:numCache>
                <c:formatCode>0%</c:formatCode>
                <c:ptCount val="2"/>
                <c:pt idx="0">
                  <c:v>9.3658863211534257E-2</c:v>
                </c:pt>
                <c:pt idx="1">
                  <c:v>4.248495257907467E-2</c:v>
                </c:pt>
              </c:numCache>
            </c:numRef>
          </c:val>
          <c:extLst>
            <c:ext xmlns:c16="http://schemas.microsoft.com/office/drawing/2014/chart" uri="{C3380CC4-5D6E-409C-BE32-E72D297353CC}">
              <c16:uniqueId val="{00000004-B2A1-46A3-B6CA-B95D3BE063A3}"/>
            </c:ext>
          </c:extLst>
        </c:ser>
        <c:dLbls>
          <c:dLblPos val="ctr"/>
          <c:showLegendKey val="0"/>
          <c:showVal val="1"/>
          <c:showCatName val="0"/>
          <c:showSerName val="0"/>
          <c:showPercent val="0"/>
          <c:showBubbleSize val="0"/>
        </c:dLbls>
        <c:gapWidth val="150"/>
        <c:overlap val="100"/>
        <c:axId val="1724487344"/>
        <c:axId val="1724501488"/>
      </c:barChart>
      <c:catAx>
        <c:axId val="1724487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724501488"/>
        <c:crosses val="autoZero"/>
        <c:auto val="1"/>
        <c:lblAlgn val="ctr"/>
        <c:lblOffset val="100"/>
        <c:noMultiLvlLbl val="0"/>
      </c:catAx>
      <c:valAx>
        <c:axId val="172450148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7244873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Multi-Year</c:v>
                </c:pt>
              </c:strCache>
            </c:strRef>
          </c:tx>
          <c:spPr>
            <a:solidFill>
              <a:schemeClr val="tx2"/>
            </a:solidFill>
            <a:ln>
              <a:solidFill>
                <a:schemeClr val="tx2">
                  <a:lumMod val="40000"/>
                  <a:lumOff val="6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2019</c:v>
                </c:pt>
                <c:pt idx="1">
                  <c:v>2020</c:v>
                </c:pt>
              </c:numCache>
            </c:numRef>
          </c:cat>
          <c:val>
            <c:numRef>
              <c:f>Sheet1!$B$2:$B$3</c:f>
              <c:numCache>
                <c:formatCode>0%</c:formatCode>
                <c:ptCount val="2"/>
                <c:pt idx="0">
                  <c:v>0.40413688900822681</c:v>
                </c:pt>
                <c:pt idx="1">
                  <c:v>0.41984511993747692</c:v>
                </c:pt>
              </c:numCache>
            </c:numRef>
          </c:val>
          <c:extLst>
            <c:ext xmlns:c16="http://schemas.microsoft.com/office/drawing/2014/chart" uri="{C3380CC4-5D6E-409C-BE32-E72D297353CC}">
              <c16:uniqueId val="{00000000-B2A1-46A3-B6CA-B95D3BE063A3}"/>
            </c:ext>
          </c:extLst>
        </c:ser>
        <c:ser>
          <c:idx val="1"/>
          <c:order val="1"/>
          <c:tx>
            <c:strRef>
              <c:f>Sheet1!$C$1</c:f>
              <c:strCache>
                <c:ptCount val="1"/>
                <c:pt idx="0">
                  <c:v>Rolling</c:v>
                </c:pt>
              </c:strCache>
            </c:strRef>
          </c:tx>
          <c:spPr>
            <a:solidFill>
              <a:schemeClr val="bg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2019</c:v>
                </c:pt>
                <c:pt idx="1">
                  <c:v>2020</c:v>
                </c:pt>
              </c:numCache>
            </c:numRef>
          </c:cat>
          <c:val>
            <c:numRef>
              <c:f>Sheet1!$C$2:$C$3</c:f>
              <c:numCache>
                <c:formatCode>0%</c:formatCode>
                <c:ptCount val="2"/>
                <c:pt idx="0">
                  <c:v>0.17767049787963529</c:v>
                </c:pt>
                <c:pt idx="1">
                  <c:v>0.32788498144316164</c:v>
                </c:pt>
              </c:numCache>
            </c:numRef>
          </c:val>
          <c:extLst>
            <c:ext xmlns:c16="http://schemas.microsoft.com/office/drawing/2014/chart" uri="{C3380CC4-5D6E-409C-BE32-E72D297353CC}">
              <c16:uniqueId val="{00000001-B2A1-46A3-B6CA-B95D3BE063A3}"/>
            </c:ext>
          </c:extLst>
        </c:ser>
        <c:ser>
          <c:idx val="2"/>
          <c:order val="2"/>
          <c:tx>
            <c:strRef>
              <c:f>Sheet1!$D$1</c:f>
              <c:strCache>
                <c:ptCount val="1"/>
                <c:pt idx="0">
                  <c:v>Single</c:v>
                </c:pt>
              </c:strCache>
            </c:strRef>
          </c:tx>
          <c:spPr>
            <a:solidFill>
              <a:schemeClr val="tx2">
                <a:lumMod val="20000"/>
                <a:lumOff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2019</c:v>
                </c:pt>
                <c:pt idx="1">
                  <c:v>2020</c:v>
                </c:pt>
              </c:numCache>
            </c:numRef>
          </c:cat>
          <c:val>
            <c:numRef>
              <c:f>Sheet1!$D$2:$D$3</c:f>
              <c:numCache>
                <c:formatCode>0%</c:formatCode>
                <c:ptCount val="2"/>
                <c:pt idx="0">
                  <c:v>0.31631800657855813</c:v>
                </c:pt>
                <c:pt idx="1">
                  <c:v>0.2196490847476216</c:v>
                </c:pt>
              </c:numCache>
            </c:numRef>
          </c:val>
          <c:extLst>
            <c:ext xmlns:c16="http://schemas.microsoft.com/office/drawing/2014/chart" uri="{C3380CC4-5D6E-409C-BE32-E72D297353CC}">
              <c16:uniqueId val="{00000002-B2A1-46A3-B6CA-B95D3BE063A3}"/>
            </c:ext>
          </c:extLst>
        </c:ser>
        <c:ser>
          <c:idx val="3"/>
          <c:order val="3"/>
          <c:tx>
            <c:strRef>
              <c:f>Sheet1!$E$1</c:f>
              <c:strCache>
                <c:ptCount val="1"/>
                <c:pt idx="0">
                  <c:v>One off</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2019</c:v>
                </c:pt>
                <c:pt idx="1">
                  <c:v>2020</c:v>
                </c:pt>
              </c:numCache>
            </c:numRef>
          </c:cat>
          <c:val>
            <c:numRef>
              <c:f>Sheet1!$E$2:$E$3</c:f>
              <c:numCache>
                <c:formatCode>0%</c:formatCode>
                <c:ptCount val="2"/>
                <c:pt idx="0">
                  <c:v>0.10187460653357973</c:v>
                </c:pt>
                <c:pt idx="1">
                  <c:v>3.2620813871739908E-2</c:v>
                </c:pt>
              </c:numCache>
            </c:numRef>
          </c:val>
          <c:extLst>
            <c:ext xmlns:c16="http://schemas.microsoft.com/office/drawing/2014/chart" uri="{C3380CC4-5D6E-409C-BE32-E72D297353CC}">
              <c16:uniqueId val="{00000004-B2A1-46A3-B6CA-B95D3BE063A3}"/>
            </c:ext>
          </c:extLst>
        </c:ser>
        <c:dLbls>
          <c:dLblPos val="ctr"/>
          <c:showLegendKey val="0"/>
          <c:showVal val="1"/>
          <c:showCatName val="0"/>
          <c:showSerName val="0"/>
          <c:showPercent val="0"/>
          <c:showBubbleSize val="0"/>
        </c:dLbls>
        <c:gapWidth val="150"/>
        <c:overlap val="100"/>
        <c:axId val="1724487344"/>
        <c:axId val="1724501488"/>
      </c:barChart>
      <c:catAx>
        <c:axId val="1724487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724501488"/>
        <c:crosses val="autoZero"/>
        <c:auto val="1"/>
        <c:lblAlgn val="ctr"/>
        <c:lblOffset val="100"/>
        <c:noMultiLvlLbl val="0"/>
      </c:catAx>
      <c:valAx>
        <c:axId val="172450148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7244873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0034655316686797"/>
          <c:y val="7.9564840377511617E-2"/>
          <c:w val="0.73196764761977451"/>
          <c:h val="0.77296704719826648"/>
        </c:manualLayout>
      </c:layout>
      <c:barChart>
        <c:barDir val="col"/>
        <c:grouping val="stacked"/>
        <c:varyColors val="0"/>
        <c:ser>
          <c:idx val="0"/>
          <c:order val="0"/>
          <c:tx>
            <c:strRef>
              <c:f>Feuil1!$H$2</c:f>
              <c:strCache>
                <c:ptCount val="1"/>
                <c:pt idx="0">
                  <c:v>TOP 5</c:v>
                </c:pt>
              </c:strCache>
            </c:strRef>
          </c:tx>
          <c:spPr>
            <a:solidFill>
              <a:schemeClr val="bg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Feuil1!$I$2:$L$2</c:f>
              <c:numCache>
                <c:formatCode>_-* #\ ##0\ "€"_-;\-* #\ ##0\ "€"_-;_-* "-"??\ "€"_-;_-@_-</c:formatCode>
                <c:ptCount val="4"/>
                <c:pt idx="0">
                  <c:v>6553977.5600000005</c:v>
                </c:pt>
                <c:pt idx="1">
                  <c:v>7446232.5299999984</c:v>
                </c:pt>
                <c:pt idx="2">
                  <c:v>8572029.5899999999</c:v>
                </c:pt>
                <c:pt idx="3">
                  <c:v>8239712.8900000025</c:v>
                </c:pt>
              </c:numCache>
            </c:numRef>
          </c:val>
          <c:extLst>
            <c:ext xmlns:c16="http://schemas.microsoft.com/office/drawing/2014/chart" uri="{C3380CC4-5D6E-409C-BE32-E72D297353CC}">
              <c16:uniqueId val="{00000000-FAEB-4F53-A0EC-D46E55510037}"/>
            </c:ext>
          </c:extLst>
        </c:ser>
        <c:ser>
          <c:idx val="1"/>
          <c:order val="1"/>
          <c:tx>
            <c:strRef>
              <c:f>Feuil1!$H$3</c:f>
              <c:strCache>
                <c:ptCount val="1"/>
                <c:pt idx="0">
                  <c:v>TOP 10</c:v>
                </c:pt>
              </c:strCache>
            </c:strRef>
          </c:tx>
          <c:spPr>
            <a:solidFill>
              <a:schemeClr val="tx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Feuil1!$I$3:$L$3</c:f>
              <c:numCache>
                <c:formatCode>_-* #\ ##0\ "€"_-;\-* #\ ##0\ "€"_-;_-* "-"??\ "€"_-;_-@_-</c:formatCode>
                <c:ptCount val="4"/>
                <c:pt idx="0">
                  <c:v>3257244.51</c:v>
                </c:pt>
                <c:pt idx="1">
                  <c:v>3729800.54</c:v>
                </c:pt>
                <c:pt idx="2">
                  <c:v>4090067.67</c:v>
                </c:pt>
                <c:pt idx="3">
                  <c:v>4596775.120000001</c:v>
                </c:pt>
              </c:numCache>
            </c:numRef>
          </c:val>
          <c:extLst>
            <c:ext xmlns:c16="http://schemas.microsoft.com/office/drawing/2014/chart" uri="{C3380CC4-5D6E-409C-BE32-E72D297353CC}">
              <c16:uniqueId val="{00000001-FAEB-4F53-A0EC-D46E55510037}"/>
            </c:ext>
          </c:extLst>
        </c:ser>
        <c:ser>
          <c:idx val="2"/>
          <c:order val="2"/>
          <c:tx>
            <c:strRef>
              <c:f>Feuil1!$H$4</c:f>
              <c:strCache>
                <c:ptCount val="1"/>
                <c:pt idx="0">
                  <c:v>TOP 20</c:v>
                </c:pt>
              </c:strCache>
            </c:strRef>
          </c:tx>
          <c:spPr>
            <a:solidFill>
              <a:schemeClr val="tx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Feuil1!$I$4:$L$4</c:f>
              <c:numCache>
                <c:formatCode>_-* #\ ##0\ "€"_-;\-* #\ ##0\ "€"_-;_-* "-"??\ "€"_-;_-@_-</c:formatCode>
                <c:ptCount val="4"/>
                <c:pt idx="0">
                  <c:v>3044438.0499999989</c:v>
                </c:pt>
                <c:pt idx="1">
                  <c:v>3816156.6100000013</c:v>
                </c:pt>
                <c:pt idx="2">
                  <c:v>5313916.51</c:v>
                </c:pt>
                <c:pt idx="3">
                  <c:v>4914282.6300000008</c:v>
                </c:pt>
              </c:numCache>
            </c:numRef>
          </c:val>
          <c:extLst>
            <c:ext xmlns:c16="http://schemas.microsoft.com/office/drawing/2014/chart" uri="{C3380CC4-5D6E-409C-BE32-E72D297353CC}">
              <c16:uniqueId val="{00000002-FAEB-4F53-A0EC-D46E55510037}"/>
            </c:ext>
          </c:extLst>
        </c:ser>
        <c:ser>
          <c:idx val="3"/>
          <c:order val="3"/>
          <c:tx>
            <c:strRef>
              <c:f>Feuil1!$H$5</c:f>
              <c:strCache>
                <c:ptCount val="1"/>
                <c:pt idx="0">
                  <c:v>TOP 25</c:v>
                </c:pt>
              </c:strCache>
            </c:strRef>
          </c:tx>
          <c:spPr>
            <a:solidFill>
              <a:schemeClr val="accent2">
                <a:lumMod val="1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Feuil1!$I$5:$L$5</c:f>
              <c:numCache>
                <c:formatCode>_-* #\ ##0\ "€"_-;\-* #\ ##0\ "€"_-;_-* "-"??\ "€"_-;_-@_-</c:formatCode>
                <c:ptCount val="4"/>
                <c:pt idx="0">
                  <c:v>1625856.660000002</c:v>
                </c:pt>
                <c:pt idx="1">
                  <c:v>1513452.4100000001</c:v>
                </c:pt>
                <c:pt idx="2">
                  <c:v>1718328.9100000001</c:v>
                </c:pt>
                <c:pt idx="3">
                  <c:v>1732586.1400000043</c:v>
                </c:pt>
              </c:numCache>
            </c:numRef>
          </c:val>
          <c:extLst>
            <c:ext xmlns:c16="http://schemas.microsoft.com/office/drawing/2014/chart" uri="{C3380CC4-5D6E-409C-BE32-E72D297353CC}">
              <c16:uniqueId val="{00000003-FAEB-4F53-A0EC-D46E55510037}"/>
            </c:ext>
          </c:extLst>
        </c:ser>
        <c:ser>
          <c:idx val="4"/>
          <c:order val="4"/>
          <c:tx>
            <c:strRef>
              <c:f>Feuil1!$H$6</c:f>
              <c:strCache>
                <c:ptCount val="1"/>
                <c:pt idx="0">
                  <c:v>TOP 50</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Feuil1!$I$6:$L$6</c:f>
              <c:numCache>
                <c:formatCode>_-* #\ ##0\ "€"_-;\-* #\ ##0\ "€"_-;_-* "-"??\ "€"_-;_-@_-</c:formatCode>
                <c:ptCount val="4"/>
                <c:pt idx="0">
                  <c:v>5017516.200000003</c:v>
                </c:pt>
                <c:pt idx="1">
                  <c:v>5114440.9400000051</c:v>
                </c:pt>
                <c:pt idx="2">
                  <c:v>4926523.0300000012</c:v>
                </c:pt>
                <c:pt idx="3">
                  <c:v>4871375.3800000027</c:v>
                </c:pt>
              </c:numCache>
            </c:numRef>
          </c:val>
          <c:extLst>
            <c:ext xmlns:c16="http://schemas.microsoft.com/office/drawing/2014/chart" uri="{C3380CC4-5D6E-409C-BE32-E72D297353CC}">
              <c16:uniqueId val="{00000004-FAEB-4F53-A0EC-D46E55510037}"/>
            </c:ext>
          </c:extLst>
        </c:ser>
        <c:ser>
          <c:idx val="5"/>
          <c:order val="5"/>
          <c:tx>
            <c:strRef>
              <c:f>Feuil1!$H$7</c:f>
              <c:strCache>
                <c:ptCount val="1"/>
                <c:pt idx="0">
                  <c:v>TOP 150</c:v>
                </c:pt>
              </c:strCache>
            </c:strRef>
          </c:tx>
          <c:spPr>
            <a:solidFill>
              <a:schemeClr val="accent2">
                <a:lumMod val="9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Feuil1!$I$7:$L$7</c:f>
              <c:numCache>
                <c:formatCode>_-* #\ ##0\ "€"_-;\-* #\ ##0\ "€"_-;_-* "-"??\ "€"_-;_-@_-</c:formatCode>
                <c:ptCount val="4"/>
                <c:pt idx="0">
                  <c:v>9920284.3299999833</c:v>
                </c:pt>
                <c:pt idx="1">
                  <c:v>7897788.2600000016</c:v>
                </c:pt>
                <c:pt idx="2">
                  <c:v>7073807.25</c:v>
                </c:pt>
                <c:pt idx="3">
                  <c:v>7424282.4099999852</c:v>
                </c:pt>
              </c:numCache>
            </c:numRef>
          </c:val>
          <c:extLst>
            <c:ext xmlns:c16="http://schemas.microsoft.com/office/drawing/2014/chart" uri="{C3380CC4-5D6E-409C-BE32-E72D297353CC}">
              <c16:uniqueId val="{00000005-FAEB-4F53-A0EC-D46E55510037}"/>
            </c:ext>
          </c:extLst>
        </c:ser>
        <c:ser>
          <c:idx val="6"/>
          <c:order val="6"/>
          <c:tx>
            <c:strRef>
              <c:f>Feuil1!$H$8</c:f>
              <c:strCache>
                <c:ptCount val="1"/>
                <c:pt idx="0">
                  <c:v>Other clients</c:v>
                </c:pt>
              </c:strCache>
            </c:strRef>
          </c:tx>
          <c:spPr>
            <a:solidFill>
              <a:schemeClr val="bg1">
                <a:lumMod val="85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Feuil1!$I$8:$L$8</c:f>
              <c:numCache>
                <c:formatCode>_-* #\ ##0\ "€"_-;\-* #\ ##0\ "€"_-;_-* "-"??\ "€"_-;_-@_-</c:formatCode>
                <c:ptCount val="4"/>
                <c:pt idx="0">
                  <c:v>12998929.780000016</c:v>
                </c:pt>
                <c:pt idx="1">
                  <c:v>12728165.529999956</c:v>
                </c:pt>
                <c:pt idx="2">
                  <c:v>11572871.499999925</c:v>
                </c:pt>
                <c:pt idx="3">
                  <c:v>9709619.3899999</c:v>
                </c:pt>
              </c:numCache>
            </c:numRef>
          </c:val>
          <c:extLst>
            <c:ext xmlns:c16="http://schemas.microsoft.com/office/drawing/2014/chart" uri="{C3380CC4-5D6E-409C-BE32-E72D297353CC}">
              <c16:uniqueId val="{00000006-FAEB-4F53-A0EC-D46E55510037}"/>
            </c:ext>
          </c:extLst>
        </c:ser>
        <c:dLbls>
          <c:showLegendKey val="0"/>
          <c:showVal val="0"/>
          <c:showCatName val="0"/>
          <c:showSerName val="0"/>
          <c:showPercent val="0"/>
          <c:showBubbleSize val="0"/>
        </c:dLbls>
        <c:gapWidth val="150"/>
        <c:overlap val="100"/>
        <c:axId val="2028156159"/>
        <c:axId val="2028166143"/>
      </c:barChart>
      <c:lineChart>
        <c:grouping val="standard"/>
        <c:varyColors val="0"/>
        <c:ser>
          <c:idx val="7"/>
          <c:order val="7"/>
          <c:tx>
            <c:strRef>
              <c:f>Feuil1!$H$9</c:f>
              <c:strCache>
                <c:ptCount val="1"/>
                <c:pt idx="0">
                  <c:v>Total</c:v>
                </c:pt>
              </c:strCache>
            </c:strRef>
          </c:tx>
          <c:spPr>
            <a:ln w="12700" cap="rnd">
              <a:noFill/>
              <a:round/>
            </a:ln>
            <a:effectLst/>
          </c:spPr>
          <c:marker>
            <c:symbol val="none"/>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Feuil1!$I$9:$L$9</c:f>
              <c:numCache>
                <c:formatCode>_-* #\ ##0\ "€"_-;\-* #\ ##0\ "€"_-;_-* "-"??\ "€"_-;_-@_-</c:formatCode>
                <c:ptCount val="4"/>
                <c:pt idx="0">
                  <c:v>42418247.090000004</c:v>
                </c:pt>
                <c:pt idx="1">
                  <c:v>42246036.819999963</c:v>
                </c:pt>
                <c:pt idx="2">
                  <c:v>43267544.459999926</c:v>
                </c:pt>
                <c:pt idx="3">
                  <c:v>41488633.959999897</c:v>
                </c:pt>
              </c:numCache>
            </c:numRef>
          </c:val>
          <c:smooth val="0"/>
          <c:extLst>
            <c:ext xmlns:c16="http://schemas.microsoft.com/office/drawing/2014/chart" uri="{C3380CC4-5D6E-409C-BE32-E72D297353CC}">
              <c16:uniqueId val="{00000007-FAEB-4F53-A0EC-D46E55510037}"/>
            </c:ext>
          </c:extLst>
        </c:ser>
        <c:dLbls>
          <c:showLegendKey val="0"/>
          <c:showVal val="0"/>
          <c:showCatName val="0"/>
          <c:showSerName val="0"/>
          <c:showPercent val="0"/>
          <c:showBubbleSize val="0"/>
        </c:dLbls>
        <c:marker val="1"/>
        <c:smooth val="0"/>
        <c:axId val="2028156159"/>
        <c:axId val="2028166143"/>
      </c:lineChart>
      <c:catAx>
        <c:axId val="2028156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028166143"/>
        <c:crosses val="autoZero"/>
        <c:auto val="1"/>
        <c:lblAlgn val="ctr"/>
        <c:lblOffset val="100"/>
        <c:noMultiLvlLbl val="0"/>
      </c:catAx>
      <c:valAx>
        <c:axId val="202816614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028156159"/>
        <c:crosses val="autoZero"/>
        <c:crossBetween val="between"/>
        <c:dispUnits>
          <c:builtInUnit val="millions"/>
        </c:dispUnits>
      </c:valAx>
      <c:spPr>
        <a:noFill/>
        <a:ln w="9525">
          <a:noFill/>
        </a:ln>
        <a:effectLst/>
      </c:spPr>
    </c:plotArea>
    <c:legend>
      <c:legendPos val="r"/>
      <c:legendEntry>
        <c:idx val="7"/>
        <c:delete val="1"/>
      </c:legendEntry>
      <c:layout>
        <c:manualLayout>
          <c:xMode val="edge"/>
          <c:yMode val="edge"/>
          <c:x val="0.79198273510475958"/>
          <c:y val="1.9092101551924628E-2"/>
          <c:w val="0.19476920824780194"/>
          <c:h val="0.9085506317898668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8.207188478989226E-2"/>
          <c:y val="8.0789271277303246E-2"/>
          <c:w val="0.73274184179629742"/>
          <c:h val="0.77694816648257281"/>
        </c:manualLayout>
      </c:layout>
      <c:lineChart>
        <c:grouping val="standard"/>
        <c:varyColors val="0"/>
        <c:ser>
          <c:idx val="5"/>
          <c:order val="0"/>
          <c:tx>
            <c:strRef>
              <c:f>Feuil1!$A$7</c:f>
              <c:strCache>
                <c:ptCount val="1"/>
                <c:pt idx="0">
                  <c:v>TOP 150</c:v>
                </c:pt>
              </c:strCache>
            </c:strRef>
          </c:tx>
          <c:spPr>
            <a:ln w="9525" cap="rnd">
              <a:solidFill>
                <a:schemeClr val="accent2"/>
              </a:solidFill>
              <a:round/>
            </a:ln>
            <a:effectLst/>
          </c:spPr>
          <c:marker>
            <c:symbol val="circle"/>
            <c:size val="5"/>
            <c:spPr>
              <a:solidFill>
                <a:schemeClr val="accent2">
                  <a:lumMod val="90000"/>
                </a:schemeClr>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1">
                        <a:lumMod val="60000"/>
                        <a:lumOff val="40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Feuil1!$B$1:$E$1</c:f>
              <c:strCache>
                <c:ptCount val="4"/>
                <c:pt idx="0">
                  <c:v>2017</c:v>
                </c:pt>
                <c:pt idx="1">
                  <c:v>2018</c:v>
                </c:pt>
                <c:pt idx="2">
                  <c:v>2019</c:v>
                </c:pt>
                <c:pt idx="3">
                  <c:v>2020</c:v>
                </c:pt>
              </c:strCache>
            </c:strRef>
          </c:cat>
          <c:val>
            <c:numRef>
              <c:f>Feuil1!$B$7:$E$7</c:f>
              <c:numCache>
                <c:formatCode>0.0%</c:formatCode>
                <c:ptCount val="4"/>
                <c:pt idx="0">
                  <c:v>0.69355334857614903</c:v>
                </c:pt>
                <c:pt idx="1">
                  <c:v>0.69871338264861249</c:v>
                </c:pt>
                <c:pt idx="2">
                  <c:v>0.73252765682834531</c:v>
                </c:pt>
                <c:pt idx="3">
                  <c:v>0.76596917123467745</c:v>
                </c:pt>
              </c:numCache>
            </c:numRef>
          </c:val>
          <c:smooth val="0"/>
          <c:extLst>
            <c:ext xmlns:c16="http://schemas.microsoft.com/office/drawing/2014/chart" uri="{C3380CC4-5D6E-409C-BE32-E72D297353CC}">
              <c16:uniqueId val="{00000000-71A0-4CBA-96E7-866A746A78AA}"/>
            </c:ext>
          </c:extLst>
        </c:ser>
        <c:ser>
          <c:idx val="4"/>
          <c:order val="1"/>
          <c:tx>
            <c:strRef>
              <c:f>Feuil1!$A$6</c:f>
              <c:strCache>
                <c:ptCount val="1"/>
                <c:pt idx="0">
                  <c:v>TOP 50</c:v>
                </c:pt>
              </c:strCache>
            </c:strRef>
          </c:tx>
          <c:spPr>
            <a:ln w="952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Feuil1!$B$1:$E$1</c:f>
              <c:strCache>
                <c:ptCount val="4"/>
                <c:pt idx="0">
                  <c:v>2017</c:v>
                </c:pt>
                <c:pt idx="1">
                  <c:v>2018</c:v>
                </c:pt>
                <c:pt idx="2">
                  <c:v>2019</c:v>
                </c:pt>
                <c:pt idx="3">
                  <c:v>2020</c:v>
                </c:pt>
              </c:strCache>
            </c:strRef>
          </c:cat>
          <c:val>
            <c:numRef>
              <c:f>Feuil1!$B$6:$E$6</c:f>
              <c:numCache>
                <c:formatCode>0.0%</c:formatCode>
                <c:ptCount val="4"/>
                <c:pt idx="0">
                  <c:v>0.45968502514091047</c:v>
                </c:pt>
                <c:pt idx="1">
                  <c:v>0.5117659467589325</c:v>
                </c:pt>
                <c:pt idx="2">
                  <c:v>0.56903773988749351</c:v>
                </c:pt>
                <c:pt idx="3">
                  <c:v>0.58702178971428542</c:v>
                </c:pt>
              </c:numCache>
            </c:numRef>
          </c:val>
          <c:smooth val="0"/>
          <c:extLst>
            <c:ext xmlns:c16="http://schemas.microsoft.com/office/drawing/2014/chart" uri="{C3380CC4-5D6E-409C-BE32-E72D297353CC}">
              <c16:uniqueId val="{00000001-71A0-4CBA-96E7-866A746A78AA}"/>
            </c:ext>
          </c:extLst>
        </c:ser>
        <c:ser>
          <c:idx val="3"/>
          <c:order val="2"/>
          <c:tx>
            <c:strRef>
              <c:f>Feuil1!$A$5</c:f>
              <c:strCache>
                <c:ptCount val="1"/>
                <c:pt idx="0">
                  <c:v>TOP 25</c:v>
                </c:pt>
              </c:strCache>
            </c:strRef>
          </c:tx>
          <c:spPr>
            <a:ln w="9525" cap="rnd">
              <a:solidFill>
                <a:schemeClr val="accent1">
                  <a:lumMod val="50000"/>
                </a:schemeClr>
              </a:solidFill>
              <a:round/>
            </a:ln>
            <a:effectLst/>
          </c:spPr>
          <c:marker>
            <c:symbol val="circle"/>
            <c:size val="5"/>
            <c:spPr>
              <a:solidFill>
                <a:schemeClr val="accent1">
                  <a:lumMod val="50000"/>
                </a:schemeClr>
              </a:solidFill>
              <a:ln w="9525">
                <a:solidFill>
                  <a:schemeClr val="accent1">
                    <a:lumMod val="50000"/>
                  </a:schemeClr>
                </a:solidFill>
              </a:ln>
              <a:effectLst/>
            </c:spPr>
          </c:marker>
          <c:cat>
            <c:strRef>
              <c:f>Feuil1!$B$1:$E$1</c:f>
              <c:strCache>
                <c:ptCount val="4"/>
                <c:pt idx="0">
                  <c:v>2017</c:v>
                </c:pt>
                <c:pt idx="1">
                  <c:v>2018</c:v>
                </c:pt>
                <c:pt idx="2">
                  <c:v>2019</c:v>
                </c:pt>
                <c:pt idx="3">
                  <c:v>2020</c:v>
                </c:pt>
              </c:strCache>
            </c:strRef>
          </c:cat>
          <c:val>
            <c:numRef>
              <c:f>Feuil1!$B$5:$E$5</c:f>
              <c:numCache>
                <c:formatCode>0.0%</c:formatCode>
                <c:ptCount val="4"/>
                <c:pt idx="0">
                  <c:v>0.34139828431085695</c:v>
                </c:pt>
                <c:pt idx="1">
                  <c:v>0.39070273408903433</c:v>
                </c:pt>
                <c:pt idx="2">
                  <c:v>0.45517588127070785</c:v>
                </c:pt>
                <c:pt idx="3">
                  <c:v>0.46960709284341229</c:v>
                </c:pt>
              </c:numCache>
            </c:numRef>
          </c:val>
          <c:smooth val="0"/>
          <c:extLst>
            <c:ext xmlns:c16="http://schemas.microsoft.com/office/drawing/2014/chart" uri="{C3380CC4-5D6E-409C-BE32-E72D297353CC}">
              <c16:uniqueId val="{00000002-71A0-4CBA-96E7-866A746A78AA}"/>
            </c:ext>
          </c:extLst>
        </c:ser>
        <c:ser>
          <c:idx val="2"/>
          <c:order val="3"/>
          <c:tx>
            <c:strRef>
              <c:f>Feuil1!$A$4</c:f>
              <c:strCache>
                <c:ptCount val="1"/>
                <c:pt idx="0">
                  <c:v>TOP 20</c:v>
                </c:pt>
              </c:strCache>
            </c:strRef>
          </c:tx>
          <c:spPr>
            <a:ln w="9525" cap="rnd">
              <a:solidFill>
                <a:schemeClr val="tx2">
                  <a:lumMod val="50000"/>
                </a:schemeClr>
              </a:solidFill>
              <a:round/>
            </a:ln>
            <a:effectLst/>
          </c:spPr>
          <c:marker>
            <c:symbol val="circle"/>
            <c:size val="5"/>
            <c:spPr>
              <a:solidFill>
                <a:schemeClr val="tx2">
                  <a:lumMod val="50000"/>
                </a:schemeClr>
              </a:solidFill>
              <a:ln w="9525">
                <a:solidFill>
                  <a:schemeClr val="tx2">
                    <a:lumMod val="50000"/>
                  </a:schemeClr>
                </a:solidFill>
              </a:ln>
              <a:effectLst/>
            </c:spPr>
          </c:marker>
          <c:cat>
            <c:strRef>
              <c:f>Feuil1!$B$1:$E$1</c:f>
              <c:strCache>
                <c:ptCount val="4"/>
                <c:pt idx="0">
                  <c:v>2017</c:v>
                </c:pt>
                <c:pt idx="1">
                  <c:v>2018</c:v>
                </c:pt>
                <c:pt idx="2">
                  <c:v>2019</c:v>
                </c:pt>
                <c:pt idx="3">
                  <c:v>2020</c:v>
                </c:pt>
              </c:strCache>
            </c:strRef>
          </c:cat>
          <c:val>
            <c:numRef>
              <c:f>Feuil1!$B$4:$E$4</c:f>
              <c:numCache>
                <c:formatCode>0.0%</c:formatCode>
                <c:ptCount val="4"/>
                <c:pt idx="0">
                  <c:v>0.30306910355639588</c:v>
                </c:pt>
                <c:pt idx="1">
                  <c:v>0.3548780148035674</c:v>
                </c:pt>
                <c:pt idx="2">
                  <c:v>0.41546184315170703</c:v>
                </c:pt>
                <c:pt idx="3">
                  <c:v>0.42784659184281465</c:v>
                </c:pt>
              </c:numCache>
            </c:numRef>
          </c:val>
          <c:smooth val="0"/>
          <c:extLst>
            <c:ext xmlns:c16="http://schemas.microsoft.com/office/drawing/2014/chart" uri="{C3380CC4-5D6E-409C-BE32-E72D297353CC}">
              <c16:uniqueId val="{00000003-71A0-4CBA-96E7-866A746A78AA}"/>
            </c:ext>
          </c:extLst>
        </c:ser>
        <c:ser>
          <c:idx val="1"/>
          <c:order val="4"/>
          <c:tx>
            <c:strRef>
              <c:f>Feuil1!$A$3</c:f>
              <c:strCache>
                <c:ptCount val="1"/>
                <c:pt idx="0">
                  <c:v>TOP 10</c:v>
                </c:pt>
              </c:strCache>
            </c:strRef>
          </c:tx>
          <c:spPr>
            <a:ln w="9525" cap="rnd">
              <a:solidFill>
                <a:schemeClr val="tx2"/>
              </a:solidFill>
              <a:round/>
            </a:ln>
            <a:effectLst/>
          </c:spPr>
          <c:marker>
            <c:symbol val="circle"/>
            <c:size val="5"/>
            <c:spPr>
              <a:solidFill>
                <a:schemeClr val="tx2"/>
              </a:solidFill>
              <a:ln w="9525">
                <a:solidFill>
                  <a:schemeClr val="tx2"/>
                </a:solidFill>
              </a:ln>
              <a:effectLst/>
            </c:spPr>
          </c:marker>
          <c:dLbls>
            <c:dLbl>
              <c:idx val="2"/>
              <c:layout>
                <c:manualLayout>
                  <c:x val="-1.1040047206198699E-2"/>
                  <c:y val="-2.203343762108277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581-44BE-AAE5-308185A0329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lumMod val="7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Feuil1!$B$1:$E$1</c:f>
              <c:strCache>
                <c:ptCount val="4"/>
                <c:pt idx="0">
                  <c:v>2017</c:v>
                </c:pt>
                <c:pt idx="1">
                  <c:v>2018</c:v>
                </c:pt>
                <c:pt idx="2">
                  <c:v>2019</c:v>
                </c:pt>
                <c:pt idx="3">
                  <c:v>2020</c:v>
                </c:pt>
              </c:strCache>
            </c:strRef>
          </c:cat>
          <c:val>
            <c:numRef>
              <c:f>Feuil1!$B$3:$E$3</c:f>
              <c:numCache>
                <c:formatCode>0.0%</c:formatCode>
                <c:ptCount val="4"/>
                <c:pt idx="0">
                  <c:v>0.23129720681722776</c:v>
                </c:pt>
                <c:pt idx="1">
                  <c:v>0.26454630803874796</c:v>
                </c:pt>
                <c:pt idx="2">
                  <c:v>0.29264654183705485</c:v>
                </c:pt>
                <c:pt idx="3">
                  <c:v>0.30939770208814177</c:v>
                </c:pt>
              </c:numCache>
            </c:numRef>
          </c:val>
          <c:smooth val="0"/>
          <c:extLst>
            <c:ext xmlns:c16="http://schemas.microsoft.com/office/drawing/2014/chart" uri="{C3380CC4-5D6E-409C-BE32-E72D297353CC}">
              <c16:uniqueId val="{00000004-71A0-4CBA-96E7-866A746A78AA}"/>
            </c:ext>
          </c:extLst>
        </c:ser>
        <c:ser>
          <c:idx val="0"/>
          <c:order val="5"/>
          <c:tx>
            <c:strRef>
              <c:f>Feuil1!$A$2</c:f>
              <c:strCache>
                <c:ptCount val="1"/>
                <c:pt idx="0">
                  <c:v>TOP 5</c:v>
                </c:pt>
              </c:strCache>
            </c:strRef>
          </c:tx>
          <c:spPr>
            <a:ln w="9525" cap="rnd">
              <a:solidFill>
                <a:schemeClr val="bg2"/>
              </a:solidFill>
              <a:round/>
            </a:ln>
            <a:effectLst/>
          </c:spPr>
          <c:marker>
            <c:symbol val="circle"/>
            <c:size val="5"/>
            <c:spPr>
              <a:solidFill>
                <a:schemeClr val="bg2"/>
              </a:solidFill>
              <a:ln w="9525">
                <a:solidFill>
                  <a:schemeClr val="bg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lumMod val="75000"/>
                      </a:schemeClr>
                    </a:solidFill>
                    <a:latin typeface="+mn-lt"/>
                    <a:ea typeface="+mn-ea"/>
                    <a:cs typeface="+mn-cs"/>
                  </a:defRPr>
                </a:pPr>
                <a:endParaRPr lang="fr-F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Feuil1!$B$1:$E$1</c:f>
              <c:strCache>
                <c:ptCount val="4"/>
                <c:pt idx="0">
                  <c:v>2017</c:v>
                </c:pt>
                <c:pt idx="1">
                  <c:v>2018</c:v>
                </c:pt>
                <c:pt idx="2">
                  <c:v>2019</c:v>
                </c:pt>
                <c:pt idx="3">
                  <c:v>2020</c:v>
                </c:pt>
              </c:strCache>
            </c:strRef>
          </c:cat>
          <c:val>
            <c:numRef>
              <c:f>Feuil1!$B$2:$E$2</c:f>
              <c:numCache>
                <c:formatCode>0.0%</c:formatCode>
                <c:ptCount val="4"/>
                <c:pt idx="0">
                  <c:v>0.15450844883085904</c:v>
                </c:pt>
                <c:pt idx="1">
                  <c:v>0.17625872366978648</c:v>
                </c:pt>
                <c:pt idx="2">
                  <c:v>0.19811684940717375</c:v>
                </c:pt>
                <c:pt idx="3">
                  <c:v>0.19860169168124683</c:v>
                </c:pt>
              </c:numCache>
            </c:numRef>
          </c:val>
          <c:smooth val="0"/>
          <c:extLst>
            <c:ext xmlns:c16="http://schemas.microsoft.com/office/drawing/2014/chart" uri="{C3380CC4-5D6E-409C-BE32-E72D297353CC}">
              <c16:uniqueId val="{00000005-71A0-4CBA-96E7-866A746A78AA}"/>
            </c:ext>
          </c:extLst>
        </c:ser>
        <c:dLbls>
          <c:showLegendKey val="0"/>
          <c:showVal val="0"/>
          <c:showCatName val="0"/>
          <c:showSerName val="0"/>
          <c:showPercent val="0"/>
          <c:showBubbleSize val="0"/>
        </c:dLbls>
        <c:marker val="1"/>
        <c:smooth val="0"/>
        <c:axId val="2028156159"/>
        <c:axId val="2028166143"/>
      </c:lineChart>
      <c:catAx>
        <c:axId val="2028156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028166143"/>
        <c:crosses val="autoZero"/>
        <c:auto val="1"/>
        <c:lblAlgn val="ctr"/>
        <c:lblOffset val="100"/>
        <c:noMultiLvlLbl val="0"/>
      </c:catAx>
      <c:valAx>
        <c:axId val="202816614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028156159"/>
        <c:crosses val="autoZero"/>
        <c:crossBetween val="between"/>
        <c:majorUnit val="0.25"/>
      </c:valAx>
      <c:spPr>
        <a:noFill/>
        <a:ln w="6350">
          <a:noFill/>
        </a:ln>
        <a:effectLst/>
      </c:spPr>
    </c:plotArea>
    <c:legend>
      <c:legendPos val="r"/>
      <c:overlay val="0"/>
      <c:spPr>
        <a:noFill/>
        <a:ln w="9525">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1"/>
            </a:solidFill>
          </c:spPr>
          <c:dPt>
            <c:idx val="0"/>
            <c:bubble3D val="0"/>
            <c:spPr>
              <a:solidFill>
                <a:srgbClr val="A6A6A6"/>
              </a:solidFill>
              <a:ln w="19050">
                <a:noFill/>
              </a:ln>
              <a:effectLst/>
            </c:spPr>
            <c:extLst>
              <c:ext xmlns:c16="http://schemas.microsoft.com/office/drawing/2014/chart" uri="{C3380CC4-5D6E-409C-BE32-E72D297353CC}">
                <c16:uniqueId val="{00000004-098B-42B0-9C91-9E1C8348BEAB}"/>
              </c:ext>
            </c:extLst>
          </c:dPt>
          <c:dPt>
            <c:idx val="1"/>
            <c:bubble3D val="0"/>
            <c:spPr>
              <a:solidFill>
                <a:schemeClr val="accent1">
                  <a:lumMod val="40000"/>
                  <a:lumOff val="60000"/>
                </a:schemeClr>
              </a:solidFill>
              <a:ln w="19050">
                <a:noFill/>
              </a:ln>
              <a:effectLst/>
            </c:spPr>
            <c:extLst>
              <c:ext xmlns:c16="http://schemas.microsoft.com/office/drawing/2014/chart" uri="{C3380CC4-5D6E-409C-BE32-E72D297353CC}">
                <c16:uniqueId val="{00000002-098B-42B0-9C91-9E1C8348BEAB}"/>
              </c:ext>
            </c:extLst>
          </c:dPt>
          <c:dPt>
            <c:idx val="2"/>
            <c:bubble3D val="0"/>
            <c:spPr>
              <a:solidFill>
                <a:schemeClr val="tx2"/>
              </a:solidFill>
              <a:ln w="19050">
                <a:noFill/>
              </a:ln>
              <a:effectLst/>
            </c:spPr>
            <c:extLst>
              <c:ext xmlns:c16="http://schemas.microsoft.com/office/drawing/2014/chart" uri="{C3380CC4-5D6E-409C-BE32-E72D297353CC}">
                <c16:uniqueId val="{00000003-098B-42B0-9C91-9E1C8348BEAB}"/>
              </c:ext>
            </c:extLst>
          </c:dPt>
          <c:dPt>
            <c:idx val="3"/>
            <c:bubble3D val="0"/>
            <c:spPr>
              <a:solidFill>
                <a:schemeClr val="bg2"/>
              </a:solidFill>
              <a:ln w="19050">
                <a:noFill/>
              </a:ln>
              <a:effectLst/>
            </c:spPr>
            <c:extLst>
              <c:ext xmlns:c16="http://schemas.microsoft.com/office/drawing/2014/chart" uri="{C3380CC4-5D6E-409C-BE32-E72D297353CC}">
                <c16:uniqueId val="{00000007-1FEA-41F2-86FA-ED1308670BC1}"/>
              </c:ext>
            </c:extLst>
          </c:dPt>
          <c:dLbls>
            <c:dLbl>
              <c:idx val="0"/>
              <c:layout>
                <c:manualLayout>
                  <c:x val="-1.1552298952273115E-2"/>
                  <c:y val="3.435546640721827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098B-42B0-9C91-9E1C8348BEAB}"/>
                </c:ext>
              </c:extLst>
            </c:dLbl>
            <c:dLbl>
              <c:idx val="3"/>
              <c:layout>
                <c:manualLayout>
                  <c:x val="2.5197277821018774E-3"/>
                  <c:y val="-1.0082173684891569E-2"/>
                </c:manualLayout>
              </c:layout>
              <c:spPr>
                <a:noFill/>
                <a:ln>
                  <a:noFill/>
                </a:ln>
                <a:effectLst/>
              </c:spPr>
              <c:txPr>
                <a:bodyPr rot="0" spcFirstLastPara="1" vertOverflow="clip" horzOverflow="clip" vert="horz" wrap="square" lIns="38100" tIns="19050" rIns="38100" bIns="19050" anchor="ctr" anchorCtr="0">
                  <a:spAutoFit/>
                </a:bodyPr>
                <a:lstStyle/>
                <a:p>
                  <a:pPr algn="ctr">
                    <a:defRPr lang="en-US" sz="1197" b="1"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7-1FEA-41F2-86FA-ED1308670BC1}"/>
                </c:ext>
              </c:extLst>
            </c:dLbl>
            <c:spPr>
              <a:noFill/>
              <a:ln>
                <a:noFill/>
              </a:ln>
              <a:effectLst/>
            </c:spPr>
            <c:txPr>
              <a:bodyPr rot="0" spcFirstLastPara="1" vertOverflow="clip" horzOverflow="clip"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4"/>
                <c:pt idx="0">
                  <c:v>Key accounts</c:v>
                </c:pt>
                <c:pt idx="1">
                  <c:v>Public</c:v>
                </c:pt>
                <c:pt idx="2">
                  <c:v>Mid market</c:v>
                </c:pt>
                <c:pt idx="3">
                  <c:v>Mass market</c:v>
                </c:pt>
              </c:strCache>
            </c:strRef>
          </c:cat>
          <c:val>
            <c:numRef>
              <c:f>Sheet1!$B$2:$B$5</c:f>
              <c:numCache>
                <c:formatCode>General</c:formatCode>
                <c:ptCount val="4"/>
                <c:pt idx="0">
                  <c:v>22</c:v>
                </c:pt>
                <c:pt idx="1">
                  <c:v>5.4</c:v>
                </c:pt>
                <c:pt idx="2">
                  <c:v>6.8</c:v>
                </c:pt>
                <c:pt idx="3">
                  <c:v>1.4</c:v>
                </c:pt>
              </c:numCache>
            </c:numRef>
          </c:val>
          <c:extLst>
            <c:ext xmlns:c16="http://schemas.microsoft.com/office/drawing/2014/chart" uri="{C3380CC4-5D6E-409C-BE32-E72D297353CC}">
              <c16:uniqueId val="{00000000-098B-42B0-9C91-9E1C8348BEAB}"/>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763411279229711E-2"/>
          <c:y val="3.2138442521631644E-2"/>
          <c:w val="0.92847317744154056"/>
          <c:h val="0.93572311495673666"/>
        </c:manualLayout>
      </c:layout>
      <c:barChart>
        <c:barDir val="col"/>
        <c:grouping val="stacked"/>
        <c:varyColors val="0"/>
        <c:ser>
          <c:idx val="0"/>
          <c:order val="0"/>
          <c:spPr>
            <a:solidFill>
              <a:srgbClr val="144E1C"/>
            </a:solidFill>
            <a:ln>
              <a:noFill/>
            </a:ln>
          </c:spPr>
          <c:invertIfNegative val="0"/>
          <c:dLbls>
            <c:dLbl>
              <c:idx val="0"/>
              <c:layout>
                <c:manualLayout>
                  <c:x val="0"/>
                  <c:y val="0"/>
                </c:manualLayout>
              </c:layout>
              <c:numFmt formatCode="#,##0.0&quot;%&quot;;&quot;-&quot;#,##0.0&quot;%&quot;" sourceLinked="0"/>
              <c:spPr>
                <a:noFill/>
                <a:ln>
                  <a:noFill/>
                </a:ln>
              </c:spPr>
              <c:txPr>
                <a:bodyPr wrap="none"/>
                <a:lstStyle/>
                <a:p>
                  <a:pPr>
                    <a:defRPr sz="10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59A4-4228-99FE-6CF08481FC46}"/>
                </c:ext>
              </c:extLst>
            </c:dLbl>
            <c:dLbl>
              <c:idx val="1"/>
              <c:layout>
                <c:manualLayout>
                  <c:x val="0"/>
                  <c:y val="-6.1804697156983925E-4"/>
                </c:manualLayout>
              </c:layout>
              <c:numFmt formatCode="#,##0.0&quot;%&quot;;&quot;-&quot;#,##0.0&quot;%&quot;" sourceLinked="0"/>
              <c:spPr>
                <a:noFill/>
                <a:ln>
                  <a:noFill/>
                </a:ln>
              </c:spPr>
              <c:txPr>
                <a:bodyPr wrap="none"/>
                <a:lstStyle/>
                <a:p>
                  <a:pPr>
                    <a:defRPr sz="10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59A4-4228-99FE-6CF08481FC4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Sheet1!$A$1:$D$1</c:f>
              <c:numCache>
                <c:formatCode>General</c:formatCode>
                <c:ptCount val="4"/>
                <c:pt idx="0">
                  <c:v>7.9969702020046416</c:v>
                </c:pt>
                <c:pt idx="1">
                  <c:v>9.226511842063946</c:v>
                </c:pt>
                <c:pt idx="2">
                  <c:v>10.028223196283497</c:v>
                </c:pt>
                <c:pt idx="3">
                  <c:v>11.704586573474174</c:v>
                </c:pt>
              </c:numCache>
            </c:numRef>
          </c:val>
          <c:extLst>
            <c:ext xmlns:c16="http://schemas.microsoft.com/office/drawing/2014/chart" uri="{C3380CC4-5D6E-409C-BE32-E72D297353CC}">
              <c16:uniqueId val="{00000002-59A4-4228-99FE-6CF08481FC46}"/>
            </c:ext>
          </c:extLst>
        </c:ser>
        <c:ser>
          <c:idx val="1"/>
          <c:order val="1"/>
          <c:spPr>
            <a:solidFill>
              <a:schemeClr val="tx2"/>
            </a:solidFill>
            <a:ln>
              <a:noFill/>
            </a:ln>
          </c:spPr>
          <c:invertIfNegative val="0"/>
          <c:dLbls>
            <c:dLbl>
              <c:idx val="2"/>
              <c:layout>
                <c:manualLayout>
                  <c:x val="0"/>
                  <c:y val="-6.1804697156983925E-4"/>
                </c:manualLayout>
              </c:layout>
              <c:numFmt formatCode="#,##0.0&quot;%&quot;;&quot;-&quot;#,##0.0&quot;%&quot;" sourceLinked="0"/>
              <c:spPr>
                <a:noFill/>
                <a:ln>
                  <a:noFill/>
                </a:ln>
              </c:spPr>
              <c:txPr>
                <a:bodyPr wrap="none"/>
                <a:lstStyle/>
                <a:p>
                  <a:pPr>
                    <a:defRPr sz="10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59A4-4228-99FE-6CF08481FC46}"/>
                </c:ext>
              </c:extLst>
            </c:dLbl>
            <c:dLbl>
              <c:idx val="3"/>
              <c:layout>
                <c:manualLayout>
                  <c:x val="0"/>
                  <c:y val="0"/>
                </c:manualLayout>
              </c:layout>
              <c:numFmt formatCode="#,##0.0&quot;%&quot;;&quot;-&quot;#,##0.0&quot;%&quot;" sourceLinked="0"/>
              <c:spPr>
                <a:noFill/>
                <a:ln>
                  <a:noFill/>
                </a:ln>
              </c:spPr>
              <c:txPr>
                <a:bodyPr wrap="none"/>
                <a:lstStyle/>
                <a:p>
                  <a:pPr>
                    <a:defRPr sz="10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59A4-4228-99FE-6CF08481FC4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Sheet1!$A$2:$D$2</c:f>
              <c:numCache>
                <c:formatCode>General</c:formatCode>
                <c:ptCount val="4"/>
                <c:pt idx="0">
                  <c:v>3.8304712746676572</c:v>
                </c:pt>
                <c:pt idx="1">
                  <c:v>4.457709010726556</c:v>
                </c:pt>
                <c:pt idx="2">
                  <c:v>6.8558176504384853</c:v>
                </c:pt>
                <c:pt idx="3">
                  <c:v>8.7871234649828605</c:v>
                </c:pt>
              </c:numCache>
            </c:numRef>
          </c:val>
          <c:extLst>
            <c:ext xmlns:c16="http://schemas.microsoft.com/office/drawing/2014/chart" uri="{C3380CC4-5D6E-409C-BE32-E72D297353CC}">
              <c16:uniqueId val="{00000005-59A4-4228-99FE-6CF08481FC46}"/>
            </c:ext>
          </c:extLst>
        </c:ser>
        <c:ser>
          <c:idx val="2"/>
          <c:order val="2"/>
          <c:spPr>
            <a:solidFill>
              <a:schemeClr val="bg2"/>
            </a:solidFill>
            <a:ln>
              <a:noFill/>
            </a:ln>
          </c:spPr>
          <c:invertIfNegative val="0"/>
          <c:val>
            <c:numRef>
              <c:f>Sheet1!$A$3:$D$3</c:f>
              <c:numCache>
                <c:formatCode>General</c:formatCode>
                <c:ptCount val="4"/>
                <c:pt idx="0">
                  <c:v>59.098060150415321</c:v>
                </c:pt>
                <c:pt idx="1">
                  <c:v>57.150143794245743</c:v>
                </c:pt>
                <c:pt idx="2">
                  <c:v>54.451209223995832</c:v>
                </c:pt>
                <c:pt idx="3">
                  <c:v>52.375434585168904</c:v>
                </c:pt>
              </c:numCache>
            </c:numRef>
          </c:val>
          <c:extLst>
            <c:ext xmlns:c16="http://schemas.microsoft.com/office/drawing/2014/chart" uri="{C3380CC4-5D6E-409C-BE32-E72D297353CC}">
              <c16:uniqueId val="{00000006-59A4-4228-99FE-6CF08481FC46}"/>
            </c:ext>
          </c:extLst>
        </c:ser>
        <c:ser>
          <c:idx val="3"/>
          <c:order val="3"/>
          <c:spPr>
            <a:solidFill>
              <a:srgbClr val="007AA9"/>
            </a:solidFill>
            <a:ln>
              <a:noFill/>
            </a:ln>
          </c:spPr>
          <c:invertIfNegative val="0"/>
          <c:dLbls>
            <c:dLbl>
              <c:idx val="2"/>
              <c:layout>
                <c:manualLayout>
                  <c:x val="0"/>
                  <c:y val="0"/>
                </c:manualLayout>
              </c:layout>
              <c:numFmt formatCode="#,##0.0&quot;%&quot;;&quot;-&quot;#,##0.0&quot;%&quot;" sourceLinked="0"/>
              <c:spPr>
                <a:noFill/>
                <a:ln>
                  <a:noFill/>
                </a:ln>
              </c:spPr>
              <c:txPr>
                <a:bodyPr wrap="none"/>
                <a:lstStyle/>
                <a:p>
                  <a:pPr>
                    <a:defRPr sz="10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59A4-4228-99FE-6CF08481FC46}"/>
                </c:ext>
              </c:extLst>
            </c:dLbl>
            <c:dLbl>
              <c:idx val="3"/>
              <c:layout>
                <c:manualLayout>
                  <c:x val="0"/>
                  <c:y val="-6.1804697156983925E-4"/>
                </c:manualLayout>
              </c:layout>
              <c:numFmt formatCode="#,##0.0&quot;%&quot;;&quot;-&quot;#,##0.0&quot;%&quot;" sourceLinked="0"/>
              <c:spPr>
                <a:noFill/>
                <a:ln>
                  <a:noFill/>
                </a:ln>
              </c:spPr>
              <c:txPr>
                <a:bodyPr wrap="none"/>
                <a:lstStyle/>
                <a:p>
                  <a:pPr>
                    <a:defRPr sz="10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59A4-4228-99FE-6CF08481FC4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Sheet1!$A$4:$D$4</c:f>
              <c:numCache>
                <c:formatCode>General</c:formatCode>
                <c:ptCount val="4"/>
                <c:pt idx="0">
                  <c:v>2.83638359088072</c:v>
                </c:pt>
                <c:pt idx="1">
                  <c:v>4.3418484385063794</c:v>
                </c:pt>
                <c:pt idx="2">
                  <c:v>5.9727037488551682</c:v>
                </c:pt>
                <c:pt idx="3">
                  <c:v>5.2141828580947625</c:v>
                </c:pt>
              </c:numCache>
            </c:numRef>
          </c:val>
          <c:extLst>
            <c:ext xmlns:c16="http://schemas.microsoft.com/office/drawing/2014/chart" uri="{C3380CC4-5D6E-409C-BE32-E72D297353CC}">
              <c16:uniqueId val="{00000009-59A4-4228-99FE-6CF08481FC46}"/>
            </c:ext>
          </c:extLst>
        </c:ser>
        <c:ser>
          <c:idx val="4"/>
          <c:order val="4"/>
          <c:spPr>
            <a:solidFill>
              <a:srgbClr val="8DDFFF"/>
            </a:solidFill>
            <a:ln>
              <a:noFill/>
            </a:ln>
          </c:spPr>
          <c:invertIfNegative val="0"/>
          <c:val>
            <c:numRef>
              <c:f>Sheet1!$A$5:$D$5</c:f>
              <c:numCache>
                <c:formatCode>General</c:formatCode>
                <c:ptCount val="4"/>
                <c:pt idx="0">
                  <c:v>24.89029385773236</c:v>
                </c:pt>
                <c:pt idx="1">
                  <c:v>23.904791124025714</c:v>
                </c:pt>
                <c:pt idx="2">
                  <c:v>21.43997001858051</c:v>
                </c:pt>
                <c:pt idx="3">
                  <c:v>21.166836388170175</c:v>
                </c:pt>
              </c:numCache>
            </c:numRef>
          </c:val>
          <c:extLst>
            <c:ext xmlns:c16="http://schemas.microsoft.com/office/drawing/2014/chart" uri="{C3380CC4-5D6E-409C-BE32-E72D297353CC}">
              <c16:uniqueId val="{0000000A-59A4-4228-99FE-6CF08481FC46}"/>
            </c:ext>
          </c:extLst>
        </c:ser>
        <c:dLbls>
          <c:showLegendKey val="0"/>
          <c:showVal val="0"/>
          <c:showCatName val="0"/>
          <c:showSerName val="0"/>
          <c:showPercent val="0"/>
          <c:showBubbleSize val="0"/>
        </c:dLbls>
        <c:gapWidth val="80"/>
        <c:overlap val="100"/>
        <c:axId val="517532623"/>
        <c:axId val="1"/>
      </c:barChart>
      <c:catAx>
        <c:axId val="517532623"/>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99.248163869890874"/>
          <c:min val="0"/>
        </c:scaling>
        <c:delete val="1"/>
        <c:axPos val="l"/>
        <c:numFmt formatCode="General" sourceLinked="1"/>
        <c:majorTickMark val="out"/>
        <c:minorTickMark val="none"/>
        <c:tickLblPos val="nextTo"/>
        <c:crossAx val="517532623"/>
        <c:crosses val="min"/>
        <c:crossBetween val="between"/>
      </c:valAx>
    </c:plotArea>
    <c:plotVisOnly val="0"/>
    <c:dispBlanksAs val="gap"/>
    <c:showDLblsOverMax val="1"/>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58442894355709"/>
          <c:y val="0.1203823822737177"/>
          <c:w val="0.37510862278084556"/>
          <c:h val="0.75923523545256455"/>
        </c:manualLayout>
      </c:layout>
      <c:pie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1-7DF4-4CCA-9059-BE67172F691D}"/>
              </c:ext>
            </c:extLst>
          </c:dPt>
          <c:dPt>
            <c:idx val="1"/>
            <c:bubble3D val="0"/>
            <c:spPr>
              <a:solidFill>
                <a:schemeClr val="bg2">
                  <a:lumMod val="50000"/>
                </a:schemeClr>
              </a:solidFill>
              <a:ln w="19050">
                <a:noFill/>
              </a:ln>
              <a:effectLst/>
            </c:spPr>
            <c:extLst>
              <c:ext xmlns:c16="http://schemas.microsoft.com/office/drawing/2014/chart" uri="{C3380CC4-5D6E-409C-BE32-E72D297353CC}">
                <c16:uniqueId val="{00000003-7DF4-4CCA-9059-BE67172F691D}"/>
              </c:ext>
            </c:extLst>
          </c:dPt>
          <c:dPt>
            <c:idx val="2"/>
            <c:bubble3D val="0"/>
            <c:spPr>
              <a:solidFill>
                <a:schemeClr val="bg2">
                  <a:lumMod val="60000"/>
                  <a:lumOff val="40000"/>
                </a:schemeClr>
              </a:solidFill>
              <a:ln w="19050">
                <a:noFill/>
              </a:ln>
              <a:effectLst/>
            </c:spPr>
            <c:extLst>
              <c:ext xmlns:c16="http://schemas.microsoft.com/office/drawing/2014/chart" uri="{C3380CC4-5D6E-409C-BE32-E72D297353CC}">
                <c16:uniqueId val="{00000002-1048-4749-AC0A-CAE726ABB4F1}"/>
              </c:ext>
            </c:extLst>
          </c:dPt>
          <c:dPt>
            <c:idx val="3"/>
            <c:bubble3D val="0"/>
            <c:spPr>
              <a:solidFill>
                <a:schemeClr val="bg1">
                  <a:lumMod val="85000"/>
                </a:schemeClr>
              </a:solidFill>
              <a:ln w="19050">
                <a:noFill/>
              </a:ln>
              <a:effectLst/>
            </c:spPr>
            <c:extLst>
              <c:ext xmlns:c16="http://schemas.microsoft.com/office/drawing/2014/chart" uri="{C3380CC4-5D6E-409C-BE32-E72D297353CC}">
                <c16:uniqueId val="{00000003-1048-4749-AC0A-CAE726ABB4F1}"/>
              </c:ext>
            </c:extLst>
          </c:dPt>
          <c:dPt>
            <c:idx val="4"/>
            <c:bubble3D val="0"/>
            <c:spPr>
              <a:solidFill>
                <a:schemeClr val="bg1">
                  <a:lumMod val="65000"/>
                </a:schemeClr>
              </a:solidFill>
              <a:ln w="19050">
                <a:noFill/>
              </a:ln>
              <a:effectLst/>
            </c:spPr>
            <c:extLst>
              <c:ext xmlns:c16="http://schemas.microsoft.com/office/drawing/2014/chart" uri="{C3380CC4-5D6E-409C-BE32-E72D297353CC}">
                <c16:uniqueId val="{00000009-0616-49DB-9001-41561F28A87B}"/>
              </c:ext>
            </c:extLst>
          </c:dPt>
          <c:dPt>
            <c:idx val="5"/>
            <c:bubble3D val="0"/>
            <c:spPr>
              <a:solidFill>
                <a:schemeClr val="accent1"/>
              </a:solidFill>
              <a:ln w="19050">
                <a:noFill/>
              </a:ln>
              <a:effectLst/>
            </c:spPr>
            <c:extLst>
              <c:ext xmlns:c16="http://schemas.microsoft.com/office/drawing/2014/chart" uri="{C3380CC4-5D6E-409C-BE32-E72D297353CC}">
                <c16:uniqueId val="{0000000A-0616-49DB-9001-41561F28A87B}"/>
              </c:ext>
            </c:extLst>
          </c:dPt>
          <c:dPt>
            <c:idx val="6"/>
            <c:bubble3D val="0"/>
            <c:spPr>
              <a:solidFill>
                <a:schemeClr val="accent2"/>
              </a:solidFill>
              <a:ln w="19050">
                <a:noFill/>
              </a:ln>
              <a:effectLst/>
            </c:spPr>
            <c:extLst>
              <c:ext xmlns:c16="http://schemas.microsoft.com/office/drawing/2014/chart" uri="{C3380CC4-5D6E-409C-BE32-E72D297353CC}">
                <c16:uniqueId val="{0000000B-0616-49DB-9001-41561F28A87B}"/>
              </c:ext>
            </c:extLst>
          </c:dPt>
          <c:dPt>
            <c:idx val="7"/>
            <c:bubble3D val="0"/>
            <c:spPr>
              <a:solidFill>
                <a:schemeClr val="accent1">
                  <a:lumMod val="75000"/>
                </a:schemeClr>
              </a:solidFill>
              <a:ln w="19050">
                <a:noFill/>
              </a:ln>
              <a:effectLst/>
            </c:spPr>
            <c:extLst>
              <c:ext xmlns:c16="http://schemas.microsoft.com/office/drawing/2014/chart" uri="{C3380CC4-5D6E-409C-BE32-E72D297353CC}">
                <c16:uniqueId val="{0000000C-0616-49DB-9001-41561F28A87B}"/>
              </c:ext>
            </c:extLst>
          </c:dPt>
          <c:dPt>
            <c:idx val="8"/>
            <c:bubble3D val="0"/>
            <c:spPr>
              <a:solidFill>
                <a:schemeClr val="accent1">
                  <a:lumMod val="60000"/>
                  <a:lumOff val="40000"/>
                </a:schemeClr>
              </a:solidFill>
              <a:ln w="19050">
                <a:noFill/>
              </a:ln>
              <a:effectLst/>
            </c:spPr>
            <c:extLst>
              <c:ext xmlns:c16="http://schemas.microsoft.com/office/drawing/2014/chart" uri="{C3380CC4-5D6E-409C-BE32-E72D297353CC}">
                <c16:uniqueId val="{0000000D-0616-49DB-9001-41561F28A87B}"/>
              </c:ext>
            </c:extLst>
          </c:dPt>
          <c:dLbls>
            <c:dLbl>
              <c:idx val="2"/>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2-1048-4749-AC0A-CAE726ABB4F1}"/>
                </c:ext>
              </c:extLst>
            </c:dLbl>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3-1048-4749-AC0A-CAE726ABB4F1}"/>
                </c:ext>
              </c:extLst>
            </c:dLbl>
            <c:dLbl>
              <c:idx val="5"/>
              <c:layout>
                <c:manualLayout>
                  <c:x val="1.013485089636184E-2"/>
                  <c:y val="2.5971240840342566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A-0616-49DB-9001-41561F28A87B}"/>
                </c:ext>
              </c:extLst>
            </c:dLbl>
            <c:dLbl>
              <c:idx val="6"/>
              <c:layout>
                <c:manualLayout>
                  <c:x val="9.6376170029836075E-3"/>
                  <c:y val="2.6640784362685167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0616-49DB-9001-41561F28A87B}"/>
                </c:ext>
              </c:extLst>
            </c:dLbl>
            <c:dLbl>
              <c:idx val="7"/>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C-0616-49DB-9001-41561F28A87B}"/>
                </c:ext>
              </c:extLst>
            </c:dLbl>
            <c:dLbl>
              <c:idx val="8"/>
              <c:layout>
                <c:manualLayout>
                  <c:x val="2.6685533850901479E-2"/>
                  <c:y val="1.56224047925563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0616-49DB-9001-41561F28A87B}"/>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Sheet1!$A$2:$A$10</c:f>
              <c:strCache>
                <c:ptCount val="9"/>
                <c:pt idx="0">
                  <c:v>Services</c:v>
                </c:pt>
                <c:pt idx="1">
                  <c:v>Financial institutions</c:v>
                </c:pt>
                <c:pt idx="2">
                  <c:v>Industry</c:v>
                </c:pt>
                <c:pt idx="3">
                  <c:v>Public</c:v>
                </c:pt>
                <c:pt idx="4">
                  <c:v>Energy</c:v>
                </c:pt>
                <c:pt idx="5">
                  <c:v>Transportation</c:v>
                </c:pt>
                <c:pt idx="6">
                  <c:v>Construction</c:v>
                </c:pt>
                <c:pt idx="7">
                  <c:v>Legal</c:v>
                </c:pt>
                <c:pt idx="8">
                  <c:v>Telecom</c:v>
                </c:pt>
              </c:strCache>
            </c:strRef>
          </c:cat>
          <c:val>
            <c:numRef>
              <c:f>Sheet1!$B$2:$B$10</c:f>
              <c:numCache>
                <c:formatCode>General</c:formatCode>
                <c:ptCount val="9"/>
                <c:pt idx="0">
                  <c:v>13463218.779999999</c:v>
                </c:pt>
                <c:pt idx="1">
                  <c:v>10987551.609999999</c:v>
                </c:pt>
                <c:pt idx="2">
                  <c:v>4667115.7500000009</c:v>
                </c:pt>
                <c:pt idx="3">
                  <c:v>3024123.2</c:v>
                </c:pt>
                <c:pt idx="4">
                  <c:v>2700512.1800000016</c:v>
                </c:pt>
                <c:pt idx="5">
                  <c:v>1174041.9100000006</c:v>
                </c:pt>
                <c:pt idx="6">
                  <c:v>1094947.2600000002</c:v>
                </c:pt>
                <c:pt idx="7">
                  <c:v>697588.69999999984</c:v>
                </c:pt>
                <c:pt idx="8">
                  <c:v>332958.17</c:v>
                </c:pt>
              </c:numCache>
            </c:numRef>
          </c:val>
          <c:extLst>
            <c:ext xmlns:c16="http://schemas.microsoft.com/office/drawing/2014/chart" uri="{C3380CC4-5D6E-409C-BE32-E72D297353CC}">
              <c16:uniqueId val="{00000000-1048-4749-AC0A-CAE726ABB4F1}"/>
            </c:ext>
          </c:extLst>
        </c:ser>
        <c:dLbls>
          <c:showLegendKey val="0"/>
          <c:showVal val="0"/>
          <c:showCatName val="0"/>
          <c:showSerName val="0"/>
          <c:showPercent val="0"/>
          <c:showBubbleSize val="0"/>
          <c:showLeaderLines val="0"/>
        </c:dLbls>
        <c:firstSliceAng val="0"/>
      </c:pieChart>
      <c:spPr>
        <a:noFill/>
        <a:ln>
          <a:noFill/>
        </a:ln>
        <a:effectLst/>
      </c:spPr>
    </c:plotArea>
    <c:legend>
      <c:legendPos val="r"/>
      <c:layout>
        <c:manualLayout>
          <c:xMode val="edge"/>
          <c:yMode val="edge"/>
          <c:x val="0.50817713317741464"/>
          <c:y val="0.14913148989787037"/>
          <c:w val="0.42237321183422533"/>
          <c:h val="0.7359933199891840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j-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solidFill>
                <a:latin typeface="+mn-lt"/>
                <a:ea typeface="+mn-ea"/>
                <a:cs typeface="+mn-cs"/>
              </a:defRPr>
            </a:pPr>
            <a:r>
              <a:rPr lang="en-US">
                <a:solidFill>
                  <a:schemeClr val="tx1"/>
                </a:solidFill>
              </a:rPr>
              <a:t>CAC-40 companies</a:t>
            </a:r>
          </a:p>
        </c:rich>
      </c:tx>
      <c:layout>
        <c:manualLayout>
          <c:xMode val="edge"/>
          <c:yMode val="edge"/>
          <c:x val="0.34722190976630085"/>
          <c:y val="3.7871954028815491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33943735667322417"/>
          <c:y val="0.20898090815411874"/>
          <c:w val="0.32752380455738517"/>
          <c:h val="0.69740945038592972"/>
        </c:manualLayout>
      </c:layout>
      <c:pieChart>
        <c:varyColors val="1"/>
        <c:ser>
          <c:idx val="0"/>
          <c:order val="0"/>
          <c:tx>
            <c:strRef>
              <c:f>Sheet1!$B$1</c:f>
              <c:strCache>
                <c:ptCount val="1"/>
                <c:pt idx="0">
                  <c:v>CAC 40 customers</c:v>
                </c:pt>
              </c:strCache>
            </c:strRef>
          </c:tx>
          <c:spPr>
            <a:solidFill>
              <a:srgbClr val="ADD9FD"/>
            </a:solidFill>
          </c:spPr>
          <c:dPt>
            <c:idx val="0"/>
            <c:bubble3D val="0"/>
            <c:spPr>
              <a:solidFill>
                <a:srgbClr val="ADD9FD"/>
              </a:solidFill>
              <a:ln w="19050">
                <a:solidFill>
                  <a:schemeClr val="lt1"/>
                </a:solidFill>
              </a:ln>
              <a:effectLst/>
            </c:spPr>
            <c:extLst>
              <c:ext xmlns:c16="http://schemas.microsoft.com/office/drawing/2014/chart" uri="{C3380CC4-5D6E-409C-BE32-E72D297353CC}">
                <c16:uniqueId val="{00000003-D065-45A6-A42F-F424CD137E62}"/>
              </c:ext>
            </c:extLst>
          </c:dPt>
          <c:dPt>
            <c:idx val="1"/>
            <c:bubble3D val="0"/>
            <c:spPr>
              <a:solidFill>
                <a:srgbClr val="289B38"/>
              </a:solidFill>
              <a:ln w="19050">
                <a:solidFill>
                  <a:schemeClr val="lt1"/>
                </a:solidFill>
              </a:ln>
              <a:effectLst/>
            </c:spPr>
            <c:extLst>
              <c:ext xmlns:c16="http://schemas.microsoft.com/office/drawing/2014/chart" uri="{C3380CC4-5D6E-409C-BE32-E72D297353CC}">
                <c16:uniqueId val="{00000002-D065-45A6-A42F-F424CD137E62}"/>
              </c:ext>
            </c:extLst>
          </c:dPt>
          <c:dLbls>
            <c:dLbl>
              <c:idx val="0"/>
              <c:layout>
                <c:manualLayout>
                  <c:x val="-7.5708650029728014E-2"/>
                  <c:y val="-0.17191272845205713"/>
                </c:manualLayout>
              </c:layout>
              <c:spPr>
                <a:noFill/>
                <a:ln>
                  <a:noFill/>
                </a:ln>
                <a:effectLst/>
              </c:spPr>
              <c:txPr>
                <a:bodyPr rot="0" spcFirstLastPara="1" vertOverflow="ellipsis" vert="horz" wrap="square" anchor="ctr" anchorCtr="1"/>
                <a:lstStyle/>
                <a:p>
                  <a:pPr>
                    <a:defRPr sz="1000" b="0" i="0" u="none" strike="noStrike" kern="1200" baseline="0">
                      <a:solidFill>
                        <a:schemeClr val="accent1"/>
                      </a:solidFill>
                      <a:latin typeface="+mn-lt"/>
                      <a:ea typeface="+mn-ea"/>
                      <a:cs typeface="+mn-cs"/>
                    </a:defRPr>
                  </a:pPr>
                  <a:endParaRPr lang="fr-FR"/>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065-45A6-A42F-F424CD137E62}"/>
                </c:ext>
              </c:extLst>
            </c:dLbl>
            <c:dLbl>
              <c:idx val="1"/>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dLblPos val="bestFit"/>
              <c:showLegendKey val="0"/>
              <c:showVal val="1"/>
              <c:showCatName val="0"/>
              <c:showSerName val="0"/>
              <c:showPercent val="0"/>
              <c:showBubbleSize val="0"/>
              <c:extLst>
                <c:ext xmlns:c16="http://schemas.microsoft.com/office/drawing/2014/chart" uri="{C3380CC4-5D6E-409C-BE32-E72D297353CC}">
                  <c16:uniqueId val="{00000002-D065-45A6-A42F-F424CD137E62}"/>
                </c:ext>
              </c:extLst>
            </c:dLbl>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fr-F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Altares' customer</c:v>
                </c:pt>
                <c:pt idx="1">
                  <c:v>Non Alates' customer</c:v>
                </c:pt>
              </c:strCache>
            </c:strRef>
          </c:cat>
          <c:val>
            <c:numRef>
              <c:f>Sheet1!$B$2:$B$3</c:f>
              <c:numCache>
                <c:formatCode>General</c:formatCode>
                <c:ptCount val="2"/>
                <c:pt idx="0">
                  <c:v>36</c:v>
                </c:pt>
                <c:pt idx="1">
                  <c:v>4</c:v>
                </c:pt>
              </c:numCache>
            </c:numRef>
          </c:val>
          <c:extLst>
            <c:ext xmlns:c16="http://schemas.microsoft.com/office/drawing/2014/chart" uri="{C3380CC4-5D6E-409C-BE32-E72D297353CC}">
              <c16:uniqueId val="{00000000-D065-45A6-A42F-F424CD137E6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Recurring</c:v>
                </c:pt>
              </c:strCache>
            </c:strRef>
          </c:tx>
          <c:spPr>
            <a:solidFill>
              <a:schemeClr val="tx2"/>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#,##0</c:formatCode>
                <c:ptCount val="4"/>
                <c:pt idx="0">
                  <c:v>36892408</c:v>
                </c:pt>
                <c:pt idx="1">
                  <c:v>37354527</c:v>
                </c:pt>
                <c:pt idx="2">
                  <c:v>39193520</c:v>
                </c:pt>
                <c:pt idx="3">
                  <c:v>38668045</c:v>
                </c:pt>
              </c:numCache>
            </c:numRef>
          </c:val>
          <c:extLst>
            <c:ext xmlns:c16="http://schemas.microsoft.com/office/drawing/2014/chart" uri="{C3380CC4-5D6E-409C-BE32-E72D297353CC}">
              <c16:uniqueId val="{00000000-41A9-415A-B974-C0D51F615C2E}"/>
            </c:ext>
          </c:extLst>
        </c:ser>
        <c:ser>
          <c:idx val="1"/>
          <c:order val="1"/>
          <c:tx>
            <c:strRef>
              <c:f>Sheet1!$C$1</c:f>
              <c:strCache>
                <c:ptCount val="1"/>
                <c:pt idx="0">
                  <c:v>One Shot</c:v>
                </c:pt>
              </c:strCache>
            </c:strRef>
          </c:tx>
          <c:spPr>
            <a:solidFill>
              <a:schemeClr val="bg2">
                <a:lumMod val="60000"/>
                <a:lumOff val="40000"/>
              </a:schemeClr>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#,##0</c:formatCode>
                <c:ptCount val="4"/>
                <c:pt idx="0">
                  <c:v>5525839</c:v>
                </c:pt>
                <c:pt idx="1">
                  <c:v>4891510</c:v>
                </c:pt>
                <c:pt idx="2">
                  <c:v>4074025</c:v>
                </c:pt>
                <c:pt idx="3">
                  <c:v>2820589</c:v>
                </c:pt>
              </c:numCache>
            </c:numRef>
          </c:val>
          <c:extLst>
            <c:ext xmlns:c16="http://schemas.microsoft.com/office/drawing/2014/chart" uri="{C3380CC4-5D6E-409C-BE32-E72D297353CC}">
              <c16:uniqueId val="{00000001-41A9-415A-B974-C0D51F615C2E}"/>
            </c:ext>
          </c:extLst>
        </c:ser>
        <c:ser>
          <c:idx val="2"/>
          <c:order val="2"/>
          <c:tx>
            <c:strRef>
              <c:f>Sheet1!$D$1</c:f>
              <c:strCache>
                <c:ptCount val="1"/>
                <c:pt idx="0">
                  <c:v>D&amp;B I</c:v>
                </c:pt>
              </c:strCache>
            </c:strRef>
          </c:tx>
          <c:spPr>
            <a:solidFill>
              <a:schemeClr val="accent2"/>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#,##0</c:formatCode>
                <c:ptCount val="4"/>
                <c:pt idx="0">
                  <c:v>9701120</c:v>
                </c:pt>
                <c:pt idx="1">
                  <c:v>9886357</c:v>
                </c:pt>
                <c:pt idx="2">
                  <c:v>11185749</c:v>
                </c:pt>
                <c:pt idx="3">
                  <c:v>12325808</c:v>
                </c:pt>
              </c:numCache>
            </c:numRef>
          </c:val>
          <c:extLst>
            <c:ext xmlns:c16="http://schemas.microsoft.com/office/drawing/2014/chart" uri="{C3380CC4-5D6E-409C-BE32-E72D297353CC}">
              <c16:uniqueId val="{00000004-41A9-415A-B974-C0D51F615C2E}"/>
            </c:ext>
          </c:extLst>
        </c:ser>
        <c:dLbls>
          <c:showLegendKey val="0"/>
          <c:showVal val="1"/>
          <c:showCatName val="0"/>
          <c:showSerName val="0"/>
          <c:showPercent val="0"/>
          <c:showBubbleSize val="0"/>
        </c:dLbls>
        <c:gapWidth val="150"/>
        <c:overlap val="100"/>
        <c:axId val="1647052399"/>
        <c:axId val="1382232255"/>
      </c:barChart>
      <c:lineChart>
        <c:grouping val="standard"/>
        <c:varyColors val="0"/>
        <c:ser>
          <c:idx val="3"/>
          <c:order val="3"/>
          <c:tx>
            <c:strRef>
              <c:f>Sheet1!$E$1</c:f>
              <c:strCache>
                <c:ptCount val="1"/>
                <c:pt idx="0">
                  <c:v>Total</c:v>
                </c:pt>
              </c:strCache>
            </c:strRef>
          </c:tx>
          <c:spPr>
            <a:ln w="25400" cap="rnd">
              <a:noFill/>
              <a:round/>
            </a:ln>
            <a:effectLst/>
          </c:spPr>
          <c:marker>
            <c:symbol val="none"/>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#,##0</c:formatCode>
                <c:ptCount val="4"/>
                <c:pt idx="0">
                  <c:v>52119367</c:v>
                </c:pt>
                <c:pt idx="1">
                  <c:v>52132393</c:v>
                </c:pt>
                <c:pt idx="2">
                  <c:v>54453294</c:v>
                </c:pt>
                <c:pt idx="3">
                  <c:v>53814442</c:v>
                </c:pt>
              </c:numCache>
            </c:numRef>
          </c:val>
          <c:smooth val="0"/>
          <c:extLst>
            <c:ext xmlns:c16="http://schemas.microsoft.com/office/drawing/2014/chart" uri="{C3380CC4-5D6E-409C-BE32-E72D297353CC}">
              <c16:uniqueId val="{00000001-F6B2-4EEF-AD2B-D844988E4F95}"/>
            </c:ext>
          </c:extLst>
        </c:ser>
        <c:dLbls>
          <c:showLegendKey val="0"/>
          <c:showVal val="1"/>
          <c:showCatName val="0"/>
          <c:showSerName val="0"/>
          <c:showPercent val="0"/>
          <c:showBubbleSize val="0"/>
        </c:dLbls>
        <c:marker val="1"/>
        <c:smooth val="0"/>
        <c:axId val="1263110511"/>
        <c:axId val="806023472"/>
      </c:lineChart>
      <c:catAx>
        <c:axId val="1647052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382232255"/>
        <c:crosses val="autoZero"/>
        <c:auto val="1"/>
        <c:lblAlgn val="ctr"/>
        <c:lblOffset val="100"/>
        <c:noMultiLvlLbl val="0"/>
      </c:catAx>
      <c:valAx>
        <c:axId val="138223225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647052399"/>
        <c:crosses val="autoZero"/>
        <c:crossBetween val="between"/>
        <c:dispUnits>
          <c:builtInUnit val="millions"/>
        </c:dispUnits>
      </c:valAx>
      <c:valAx>
        <c:axId val="806023472"/>
        <c:scaling>
          <c:orientation val="minMax"/>
          <c:min val="0"/>
        </c:scaling>
        <c:delete val="1"/>
        <c:axPos val="r"/>
        <c:numFmt formatCode="#,##0.00" sourceLinked="0"/>
        <c:majorTickMark val="out"/>
        <c:minorTickMark val="none"/>
        <c:tickLblPos val="nextTo"/>
        <c:crossAx val="1263110511"/>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1263110511"/>
        <c:scaling>
          <c:orientation val="minMax"/>
        </c:scaling>
        <c:delete val="1"/>
        <c:axPos val="b"/>
        <c:numFmt formatCode="General" sourceLinked="1"/>
        <c:majorTickMark val="out"/>
        <c:minorTickMark val="none"/>
        <c:tickLblPos val="nextTo"/>
        <c:crossAx val="806023472"/>
        <c:crosses val="autoZero"/>
        <c:auto val="1"/>
        <c:lblAlgn val="ctr"/>
        <c:lblOffset val="100"/>
        <c:noMultiLvlLbl val="0"/>
      </c:catAx>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85548413944083"/>
          <c:y val="7.2857919944977437E-2"/>
          <c:w val="0.81503955025437902"/>
          <c:h val="0.81392522223479324"/>
        </c:manualLayout>
      </c:layout>
      <c:barChart>
        <c:barDir val="col"/>
        <c:grouping val="stacked"/>
        <c:varyColors val="0"/>
        <c:ser>
          <c:idx val="0"/>
          <c:order val="0"/>
          <c:tx>
            <c:strRef>
              <c:f>Sheet1!$B$1</c:f>
              <c:strCache>
                <c:ptCount val="1"/>
                <c:pt idx="0">
                  <c:v>Prior 2017</c:v>
                </c:pt>
              </c:strCache>
            </c:strRef>
          </c:tx>
          <c:spPr>
            <a:solidFill>
              <a:schemeClr val="bg2">
                <a:lumMod val="50000"/>
              </a:schemeClr>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#,##0</c:formatCode>
                <c:ptCount val="4"/>
                <c:pt idx="0">
                  <c:v>36892408.400000051</c:v>
                </c:pt>
                <c:pt idx="1">
                  <c:v>36583139.269999966</c:v>
                </c:pt>
                <c:pt idx="2">
                  <c:v>36548195.190000005</c:v>
                </c:pt>
                <c:pt idx="3">
                  <c:v>34968773.54999999</c:v>
                </c:pt>
              </c:numCache>
            </c:numRef>
          </c:val>
          <c:extLst>
            <c:ext xmlns:c16="http://schemas.microsoft.com/office/drawing/2014/chart" uri="{C3380CC4-5D6E-409C-BE32-E72D297353CC}">
              <c16:uniqueId val="{00000000-4E08-4202-8C9C-0210B1390735}"/>
            </c:ext>
          </c:extLst>
        </c:ser>
        <c:ser>
          <c:idx val="1"/>
          <c:order val="1"/>
          <c:tx>
            <c:strRef>
              <c:f>Sheet1!$C$1</c:f>
              <c:strCache>
                <c:ptCount val="1"/>
                <c:pt idx="0">
                  <c:v>2018</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5-5151-4850-A57A-A11AAF642B69}"/>
                </c:ext>
              </c:extLst>
            </c:dLbl>
            <c:dLbl>
              <c:idx val="1"/>
              <c:layout>
                <c:manualLayout>
                  <c:x val="-0.10531489681854031"/>
                  <c:y val="6.9001929752903424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EA-44D2-B193-1649118E151C}"/>
                </c:ext>
              </c:extLst>
            </c:dLbl>
            <c:dLbl>
              <c:idx val="2"/>
              <c:layout>
                <c:manualLayout>
                  <c:x val="-0.10212353630888757"/>
                  <c:y val="5.6825118620038112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7C-4922-94F8-0E7DCF941105}"/>
                </c:ext>
              </c:extLst>
            </c:dLbl>
            <c:dLbl>
              <c:idx val="3"/>
              <c:layout>
                <c:manualLayout>
                  <c:x val="0"/>
                  <c:y val="5.27661815757496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87C-4922-94F8-0E7DCF941105}"/>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#,##0</c:formatCode>
                <c:ptCount val="4"/>
                <c:pt idx="1">
                  <c:v>771387.80999999994</c:v>
                </c:pt>
                <c:pt idx="2">
                  <c:v>874631.98999999987</c:v>
                </c:pt>
                <c:pt idx="3">
                  <c:v>797938.53</c:v>
                </c:pt>
              </c:numCache>
            </c:numRef>
          </c:val>
          <c:extLst>
            <c:ext xmlns:c16="http://schemas.microsoft.com/office/drawing/2014/chart" uri="{C3380CC4-5D6E-409C-BE32-E72D297353CC}">
              <c16:uniqueId val="{00000001-4E08-4202-8C9C-0210B1390735}"/>
            </c:ext>
          </c:extLst>
        </c:ser>
        <c:ser>
          <c:idx val="2"/>
          <c:order val="2"/>
          <c:tx>
            <c:strRef>
              <c:f>Sheet1!$D$1</c:f>
              <c:strCache>
                <c:ptCount val="1"/>
                <c:pt idx="0">
                  <c:v>2019</c:v>
                </c:pt>
              </c:strCache>
            </c:strRef>
          </c:tx>
          <c:spPr>
            <a:solidFill>
              <a:schemeClr val="bg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4-5151-4850-A57A-A11AAF642B69}"/>
                </c:ext>
              </c:extLst>
            </c:dLbl>
            <c:dLbl>
              <c:idx val="1"/>
              <c:delete val="1"/>
              <c:extLst>
                <c:ext xmlns:c15="http://schemas.microsoft.com/office/drawing/2012/chart" uri="{CE6537A1-D6FC-4f65-9D91-7224C49458BB}"/>
                <c:ext xmlns:c16="http://schemas.microsoft.com/office/drawing/2014/chart" uri="{C3380CC4-5D6E-409C-BE32-E72D297353CC}">
                  <c16:uniqueId val="{00000003-5151-4850-A57A-A11AAF642B69}"/>
                </c:ext>
              </c:extLst>
            </c:dLbl>
            <c:dLbl>
              <c:idx val="2"/>
              <c:layout>
                <c:manualLayout>
                  <c:x val="9.5740815289582046E-2"/>
                  <c:y val="8.52376779300571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87C-4922-94F8-0E7DCF941105}"/>
                </c:ext>
              </c:extLst>
            </c:dLbl>
            <c:dLbl>
              <c:idx val="3"/>
              <c:layout>
                <c:manualLayout>
                  <c:x val="9.3502842321159421E-2"/>
                  <c:y val="-6.4942832907943948E-2"/>
                </c:manualLayout>
              </c:layout>
              <c:numFmt formatCode="#,##0.0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15:layout>
                    <c:manualLayout>
                      <c:w val="8.6964573888037022E-2"/>
                      <c:h val="6.3360007261342485E-2"/>
                    </c:manualLayout>
                  </c15:layout>
                </c:ext>
                <c:ext xmlns:c16="http://schemas.microsoft.com/office/drawing/2014/chart" uri="{C3380CC4-5D6E-409C-BE32-E72D297353CC}">
                  <c16:uniqueId val="{00000000-75CA-4896-9C0F-38EAC19BFE15}"/>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General</c:formatCode>
                <c:ptCount val="4"/>
                <c:pt idx="2" formatCode="#,##0">
                  <c:v>1770692.62</c:v>
                </c:pt>
                <c:pt idx="3" formatCode="#,##0">
                  <c:v>1572427.2900000012</c:v>
                </c:pt>
              </c:numCache>
            </c:numRef>
          </c:val>
          <c:extLst>
            <c:ext xmlns:c16="http://schemas.microsoft.com/office/drawing/2014/chart" uri="{C3380CC4-5D6E-409C-BE32-E72D297353CC}">
              <c16:uniqueId val="{00000002-4E08-4202-8C9C-0210B1390735}"/>
            </c:ext>
          </c:extLst>
        </c:ser>
        <c:ser>
          <c:idx val="3"/>
          <c:order val="3"/>
          <c:tx>
            <c:strRef>
              <c:f>Sheet1!$E$1</c:f>
              <c:strCache>
                <c:ptCount val="1"/>
                <c:pt idx="0">
                  <c:v>2020</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2-5151-4850-A57A-A11AAF642B69}"/>
                </c:ext>
              </c:extLst>
            </c:dLbl>
            <c:dLbl>
              <c:idx val="1"/>
              <c:delete val="1"/>
              <c:extLst>
                <c:ext xmlns:c15="http://schemas.microsoft.com/office/drawing/2012/chart" uri="{CE6537A1-D6FC-4f65-9D91-7224C49458BB}"/>
                <c:ext xmlns:c16="http://schemas.microsoft.com/office/drawing/2014/chart" uri="{C3380CC4-5D6E-409C-BE32-E72D297353CC}">
                  <c16:uniqueId val="{00000001-5151-4850-A57A-A11AAF642B69}"/>
                </c:ext>
              </c:extLst>
            </c:dLbl>
            <c:dLbl>
              <c:idx val="2"/>
              <c:delete val="1"/>
              <c:extLst>
                <c:ext xmlns:c15="http://schemas.microsoft.com/office/drawing/2012/chart" uri="{CE6537A1-D6FC-4f65-9D91-7224C49458BB}"/>
                <c:ext xmlns:c16="http://schemas.microsoft.com/office/drawing/2014/chart" uri="{C3380CC4-5D6E-409C-BE32-E72D297353CC}">
                  <c16:uniqueId val="{00000000-5151-4850-A57A-A11AAF642B69}"/>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General</c:formatCode>
                <c:ptCount val="4"/>
                <c:pt idx="3" formatCode="#,##0">
                  <c:v>1328905.68</c:v>
                </c:pt>
              </c:numCache>
            </c:numRef>
          </c:val>
          <c:extLst>
            <c:ext xmlns:c16="http://schemas.microsoft.com/office/drawing/2014/chart" uri="{C3380CC4-5D6E-409C-BE32-E72D297353CC}">
              <c16:uniqueId val="{00000003-4E08-4202-8C9C-0210B1390735}"/>
            </c:ext>
          </c:extLst>
        </c:ser>
        <c:dLbls>
          <c:showLegendKey val="0"/>
          <c:showVal val="1"/>
          <c:showCatName val="0"/>
          <c:showSerName val="0"/>
          <c:showPercent val="0"/>
          <c:showBubbleSize val="0"/>
        </c:dLbls>
        <c:gapWidth val="50"/>
        <c:overlap val="100"/>
        <c:axId val="628186671"/>
        <c:axId val="309735119"/>
      </c:barChart>
      <c:lineChart>
        <c:grouping val="standard"/>
        <c:varyColors val="0"/>
        <c:ser>
          <c:idx val="4"/>
          <c:order val="4"/>
          <c:tx>
            <c:strRef>
              <c:f>Sheet1!$F$1</c:f>
              <c:strCache>
                <c:ptCount val="1"/>
                <c:pt idx="0">
                  <c:v>Total</c:v>
                </c:pt>
              </c:strCache>
            </c:strRef>
          </c:tx>
          <c:spPr>
            <a:ln w="19050" cap="rnd">
              <a:solidFill>
                <a:schemeClr val="accent1">
                  <a:lumMod val="75000"/>
                </a:schemeClr>
              </a:solidFill>
              <a:round/>
            </a:ln>
            <a:effectLst/>
          </c:spPr>
          <c:marker>
            <c:symbol val="none"/>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1">
                        <a:lumMod val="7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Sheet1!$F$2:$F$5</c:f>
              <c:numCache>
                <c:formatCode>#,##0</c:formatCode>
                <c:ptCount val="4"/>
                <c:pt idx="0">
                  <c:v>36892408.400000051</c:v>
                </c:pt>
                <c:pt idx="1">
                  <c:v>37354527.079999968</c:v>
                </c:pt>
                <c:pt idx="2">
                  <c:v>39193519.800000004</c:v>
                </c:pt>
                <c:pt idx="3">
                  <c:v>38668045.04999999</c:v>
                </c:pt>
              </c:numCache>
            </c:numRef>
          </c:val>
          <c:smooth val="0"/>
          <c:extLst>
            <c:ext xmlns:c16="http://schemas.microsoft.com/office/drawing/2014/chart" uri="{C3380CC4-5D6E-409C-BE32-E72D297353CC}">
              <c16:uniqueId val="{00000004-4E08-4202-8C9C-0210B1390735}"/>
            </c:ext>
          </c:extLst>
        </c:ser>
        <c:dLbls>
          <c:showLegendKey val="0"/>
          <c:showVal val="1"/>
          <c:showCatName val="0"/>
          <c:showSerName val="0"/>
          <c:showPercent val="0"/>
          <c:showBubbleSize val="0"/>
        </c:dLbls>
        <c:marker val="1"/>
        <c:smooth val="0"/>
        <c:axId val="275408176"/>
        <c:axId val="30972055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ax val="42000000"/>
          <c:min val="0"/>
        </c:scaling>
        <c:delete val="0"/>
        <c:axPos val="l"/>
        <c:majorGridlines>
          <c:spPr>
            <a:ln w="9525" cap="flat" cmpd="sng" algn="ctr">
              <a:solidFill>
                <a:schemeClr val="tx1">
                  <a:lumMod val="15000"/>
                  <a:lumOff val="85000"/>
                </a:schemeClr>
              </a:solidFill>
              <a:round/>
            </a:ln>
            <a:effectLst/>
          </c:spPr>
        </c:majorGridlines>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dispUnits>
          <c:builtInUnit val="millions"/>
        </c:dispUnits>
      </c:valAx>
      <c:valAx>
        <c:axId val="309720559"/>
        <c:scaling>
          <c:orientation val="minMax"/>
          <c:min val="0"/>
        </c:scaling>
        <c:delete val="1"/>
        <c:axPos val="r"/>
        <c:numFmt formatCode="0&quot;m€&quot;" sourceLinked="0"/>
        <c:majorTickMark val="out"/>
        <c:minorTickMark val="none"/>
        <c:tickLblPos val="nextTo"/>
        <c:crossAx val="275408176"/>
        <c:crosses val="max"/>
        <c:crossBetween val="between"/>
        <c:dispUnits>
          <c:builtInUnit val="millions"/>
        </c:dispUnits>
      </c:valAx>
      <c:catAx>
        <c:axId val="275408176"/>
        <c:scaling>
          <c:orientation val="minMax"/>
        </c:scaling>
        <c:delete val="1"/>
        <c:axPos val="b"/>
        <c:numFmt formatCode="General" sourceLinked="1"/>
        <c:majorTickMark val="out"/>
        <c:minorTickMark val="none"/>
        <c:tickLblPos val="nextTo"/>
        <c:crossAx val="309720559"/>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userShapes r:id="rId4"/>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&lt;2018</c:v>
                </c:pt>
              </c:strCache>
            </c:strRef>
          </c:tx>
          <c:spPr>
            <a:solidFill>
              <a:schemeClr val="bg2">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General</c:formatCode>
                <c:ptCount val="4"/>
                <c:pt idx="0">
                  <c:v>1736</c:v>
                </c:pt>
                <c:pt idx="1">
                  <c:v>1482</c:v>
                </c:pt>
                <c:pt idx="2">
                  <c:v>1280</c:v>
                </c:pt>
                <c:pt idx="3">
                  <c:v>1183</c:v>
                </c:pt>
              </c:numCache>
            </c:numRef>
          </c:val>
          <c:extLst>
            <c:ext xmlns:c16="http://schemas.microsoft.com/office/drawing/2014/chart" uri="{C3380CC4-5D6E-409C-BE32-E72D297353CC}">
              <c16:uniqueId val="{00000000-2300-404B-A6C2-BC844E01A185}"/>
            </c:ext>
          </c:extLst>
        </c:ser>
        <c:ser>
          <c:idx val="1"/>
          <c:order val="1"/>
          <c:tx>
            <c:strRef>
              <c:f>Sheet1!$C$1</c:f>
              <c:strCache>
                <c:ptCount val="1"/>
                <c:pt idx="0">
                  <c:v>2018</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2-A6F8-476F-8B69-B159FB75078B}"/>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General</c:formatCode>
                <c:ptCount val="4"/>
                <c:pt idx="0">
                  <c:v>0</c:v>
                </c:pt>
                <c:pt idx="1">
                  <c:v>153</c:v>
                </c:pt>
                <c:pt idx="2">
                  <c:v>128</c:v>
                </c:pt>
                <c:pt idx="3">
                  <c:v>118</c:v>
                </c:pt>
              </c:numCache>
            </c:numRef>
          </c:val>
          <c:extLst>
            <c:ext xmlns:c16="http://schemas.microsoft.com/office/drawing/2014/chart" uri="{C3380CC4-5D6E-409C-BE32-E72D297353CC}">
              <c16:uniqueId val="{00000001-2300-404B-A6C2-BC844E01A185}"/>
            </c:ext>
          </c:extLst>
        </c:ser>
        <c:ser>
          <c:idx val="2"/>
          <c:order val="2"/>
          <c:tx>
            <c:strRef>
              <c:f>Sheet1!$D$1</c:f>
              <c:strCache>
                <c:ptCount val="1"/>
                <c:pt idx="0">
                  <c:v>2019</c:v>
                </c:pt>
              </c:strCache>
            </c:strRef>
          </c:tx>
          <c:spPr>
            <a:solidFill>
              <a:schemeClr val="bg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A6F8-476F-8B69-B159FB75078B}"/>
                </c:ext>
              </c:extLst>
            </c:dLbl>
            <c:dLbl>
              <c:idx val="1"/>
              <c:delete val="1"/>
              <c:extLst>
                <c:ext xmlns:c15="http://schemas.microsoft.com/office/drawing/2012/chart" uri="{CE6537A1-D6FC-4f65-9D91-7224C49458BB}"/>
                <c:ext xmlns:c16="http://schemas.microsoft.com/office/drawing/2014/chart" uri="{C3380CC4-5D6E-409C-BE32-E72D297353CC}">
                  <c16:uniqueId val="{00000004-A6F8-476F-8B69-B159FB75078B}"/>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General</c:formatCode>
                <c:ptCount val="4"/>
                <c:pt idx="0">
                  <c:v>0</c:v>
                </c:pt>
                <c:pt idx="1">
                  <c:v>0</c:v>
                </c:pt>
                <c:pt idx="2">
                  <c:v>187</c:v>
                </c:pt>
                <c:pt idx="3">
                  <c:v>161</c:v>
                </c:pt>
              </c:numCache>
            </c:numRef>
          </c:val>
          <c:extLst>
            <c:ext xmlns:c16="http://schemas.microsoft.com/office/drawing/2014/chart" uri="{C3380CC4-5D6E-409C-BE32-E72D297353CC}">
              <c16:uniqueId val="{00000002-2300-404B-A6C2-BC844E01A185}"/>
            </c:ext>
          </c:extLst>
        </c:ser>
        <c:ser>
          <c:idx val="3"/>
          <c:order val="3"/>
          <c:tx>
            <c:strRef>
              <c:f>Sheet1!$E$1</c:f>
              <c:strCache>
                <c:ptCount val="1"/>
                <c:pt idx="0">
                  <c:v>2020</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A6F8-476F-8B69-B159FB75078B}"/>
                </c:ext>
              </c:extLst>
            </c:dLbl>
            <c:dLbl>
              <c:idx val="1"/>
              <c:delete val="1"/>
              <c:extLst>
                <c:ext xmlns:c15="http://schemas.microsoft.com/office/drawing/2012/chart" uri="{CE6537A1-D6FC-4f65-9D91-7224C49458BB}"/>
                <c:ext xmlns:c16="http://schemas.microsoft.com/office/drawing/2014/chart" uri="{C3380CC4-5D6E-409C-BE32-E72D297353CC}">
                  <c16:uniqueId val="{00000003-A6F8-476F-8B69-B159FB75078B}"/>
                </c:ext>
              </c:extLst>
            </c:dLbl>
            <c:dLbl>
              <c:idx val="2"/>
              <c:delete val="1"/>
              <c:extLst>
                <c:ext xmlns:c15="http://schemas.microsoft.com/office/drawing/2012/chart" uri="{CE6537A1-D6FC-4f65-9D91-7224C49458BB}"/>
                <c:ext xmlns:c16="http://schemas.microsoft.com/office/drawing/2014/chart" uri="{C3380CC4-5D6E-409C-BE32-E72D297353CC}">
                  <c16:uniqueId val="{00000005-A6F8-476F-8B69-B159FB75078B}"/>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General</c:formatCode>
                <c:ptCount val="4"/>
                <c:pt idx="0">
                  <c:v>0</c:v>
                </c:pt>
                <c:pt idx="1">
                  <c:v>0</c:v>
                </c:pt>
                <c:pt idx="2">
                  <c:v>0</c:v>
                </c:pt>
                <c:pt idx="3">
                  <c:v>297</c:v>
                </c:pt>
              </c:numCache>
            </c:numRef>
          </c:val>
          <c:extLst>
            <c:ext xmlns:c16="http://schemas.microsoft.com/office/drawing/2014/chart" uri="{C3380CC4-5D6E-409C-BE32-E72D297353CC}">
              <c16:uniqueId val="{00000003-2300-404B-A6C2-BC844E01A185}"/>
            </c:ext>
          </c:extLst>
        </c:ser>
        <c:dLbls>
          <c:showLegendKey val="0"/>
          <c:showVal val="1"/>
          <c:showCatName val="0"/>
          <c:showSerName val="0"/>
          <c:showPercent val="0"/>
          <c:showBubbleSize val="0"/>
        </c:dLbls>
        <c:gapWidth val="50"/>
        <c:overlap val="100"/>
        <c:axId val="628186671"/>
        <c:axId val="309735119"/>
      </c:barChart>
      <c:lineChart>
        <c:grouping val="standard"/>
        <c:varyColors val="0"/>
        <c:ser>
          <c:idx val="4"/>
          <c:order val="4"/>
          <c:tx>
            <c:strRef>
              <c:f>Sheet1!$F$1</c:f>
              <c:strCache>
                <c:ptCount val="1"/>
                <c:pt idx="0">
                  <c:v>Total</c:v>
                </c:pt>
              </c:strCache>
            </c:strRef>
          </c:tx>
          <c:spPr>
            <a:ln w="19050" cap="rnd">
              <a:solidFill>
                <a:schemeClr val="accent1">
                  <a:lumMod val="75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1">
                        <a:lumMod val="7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Sheet1!$F$2:$F$5</c:f>
              <c:numCache>
                <c:formatCode>General</c:formatCode>
                <c:ptCount val="4"/>
                <c:pt idx="0">
                  <c:v>1736</c:v>
                </c:pt>
                <c:pt idx="1">
                  <c:v>1635</c:v>
                </c:pt>
                <c:pt idx="2">
                  <c:v>1595</c:v>
                </c:pt>
                <c:pt idx="3">
                  <c:v>1759</c:v>
                </c:pt>
              </c:numCache>
            </c:numRef>
          </c:val>
          <c:smooth val="0"/>
          <c:extLst>
            <c:ext xmlns:c16="http://schemas.microsoft.com/office/drawing/2014/chart" uri="{C3380CC4-5D6E-409C-BE32-E72D297353CC}">
              <c16:uniqueId val="{00000004-2300-404B-A6C2-BC844E01A185}"/>
            </c:ext>
          </c:extLst>
        </c:ser>
        <c:dLbls>
          <c:showLegendKey val="0"/>
          <c:showVal val="1"/>
          <c:showCatName val="0"/>
          <c:showSerName val="0"/>
          <c:showPercent val="0"/>
          <c:showBubbleSize val="0"/>
        </c:dLbls>
        <c:marker val="1"/>
        <c:smooth val="0"/>
        <c:axId val="275408176"/>
        <c:axId val="30972055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valAx>
      <c:valAx>
        <c:axId val="309720559"/>
        <c:scaling>
          <c:orientation val="minMax"/>
          <c:min val="0"/>
        </c:scaling>
        <c:delete val="1"/>
        <c:axPos val="r"/>
        <c:numFmt formatCode="#,##0" sourceLinked="0"/>
        <c:majorTickMark val="out"/>
        <c:minorTickMark val="none"/>
        <c:tickLblPos val="nextTo"/>
        <c:crossAx val="275408176"/>
        <c:crosses val="max"/>
        <c:crossBetween val="between"/>
      </c:valAx>
      <c:catAx>
        <c:axId val="275408176"/>
        <c:scaling>
          <c:orientation val="minMax"/>
        </c:scaling>
        <c:delete val="1"/>
        <c:axPos val="b"/>
        <c:numFmt formatCode="General" sourceLinked="1"/>
        <c:majorTickMark val="out"/>
        <c:minorTickMark val="none"/>
        <c:tickLblPos val="nextTo"/>
        <c:crossAx val="309720559"/>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0.14367289101219349"/>
          <c:y val="5.069551921407274E-2"/>
          <c:w val="0.82378968104702976"/>
          <c:h val="0.85225151622996886"/>
        </c:manualLayout>
      </c:layout>
      <c:lineChart>
        <c:grouping val="standard"/>
        <c:varyColors val="0"/>
        <c:ser>
          <c:idx val="0"/>
          <c:order val="0"/>
          <c:tx>
            <c:strRef>
              <c:f>Sheet1!$B$1</c:f>
              <c:strCache>
                <c:ptCount val="1"/>
                <c:pt idx="0">
                  <c:v>Series 1</c:v>
                </c:pt>
              </c:strCache>
            </c:strRef>
          </c:tx>
          <c:spPr>
            <a:ln w="28575" cap="rnd">
              <a:solidFill>
                <a:schemeClr val="tx2"/>
              </a:solidFill>
              <a:round/>
            </a:ln>
            <a:effectLst/>
          </c:spPr>
          <c:marker>
            <c:symbol val="circle"/>
            <c:size val="5"/>
            <c:spPr>
              <a:solidFill>
                <a:schemeClr val="tx2"/>
              </a:solidFill>
              <a:ln w="9525">
                <a:solidFill>
                  <a:schemeClr val="tx2"/>
                </a:solidFill>
              </a:ln>
              <a:effectLst/>
            </c:spPr>
          </c:marker>
          <c:dLbls>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#,##0</c:formatCode>
                <c:ptCount val="4"/>
                <c:pt idx="0">
                  <c:v>21251.387327188968</c:v>
                </c:pt>
                <c:pt idx="1">
                  <c:v>22846.805553516799</c:v>
                </c:pt>
                <c:pt idx="2">
                  <c:v>24572.739686520377</c:v>
                </c:pt>
                <c:pt idx="3">
                  <c:v>21982.970466173956</c:v>
                </c:pt>
              </c:numCache>
            </c:numRef>
          </c:val>
          <c:smooth val="0"/>
          <c:extLst>
            <c:ext xmlns:c16="http://schemas.microsoft.com/office/drawing/2014/chart" uri="{C3380CC4-5D6E-409C-BE32-E72D297353CC}">
              <c16:uniqueId val="{00000000-1726-4EAF-878D-C2D10EDE05F5}"/>
            </c:ext>
          </c:extLst>
        </c:ser>
        <c:dLbls>
          <c:showLegendKey val="0"/>
          <c:showVal val="0"/>
          <c:showCatName val="0"/>
          <c:showSerName val="0"/>
          <c:showPercent val="0"/>
          <c:showBubbleSize val="0"/>
        </c:dLbls>
        <c:marker val="1"/>
        <c:smooth val="0"/>
        <c:axId val="651700111"/>
        <c:axId val="87064768"/>
      </c:lineChart>
      <c:catAx>
        <c:axId val="65170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87064768"/>
        <c:crosses val="autoZero"/>
        <c:auto val="1"/>
        <c:lblAlgn val="ctr"/>
        <c:lblOffset val="100"/>
        <c:noMultiLvlLbl val="0"/>
      </c:catAx>
      <c:valAx>
        <c:axId val="87064768"/>
        <c:scaling>
          <c:orientation val="minMax"/>
          <c:max val="300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517001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46675301233274"/>
          <c:y val="3.1815870190032042E-2"/>
          <c:w val="0.85534709118830698"/>
          <c:h val="0.76676151425470573"/>
        </c:manualLayout>
      </c:layout>
      <c:lineChart>
        <c:grouping val="standard"/>
        <c:varyColors val="0"/>
        <c:ser>
          <c:idx val="0"/>
          <c:order val="0"/>
          <c:tx>
            <c:strRef>
              <c:f>Sheet1!$B$1</c:f>
              <c:strCache>
                <c:ptCount val="1"/>
                <c:pt idx="0">
                  <c:v>Prior 2018</c:v>
                </c:pt>
              </c:strCache>
            </c:strRef>
          </c:tx>
          <c:spPr>
            <a:ln w="28575" cap="rnd">
              <a:solidFill>
                <a:srgbClr val="367847"/>
              </a:solidFill>
              <a:round/>
            </a:ln>
            <a:effectLst/>
          </c:spPr>
          <c:marker>
            <c:symbol val="circle"/>
            <c:size val="5"/>
            <c:spPr>
              <a:solidFill>
                <a:srgbClr val="367847"/>
              </a:solidFill>
              <a:ln w="9525">
                <a:solidFill>
                  <a:srgbClr val="367847"/>
                </a:solidFill>
              </a:ln>
              <a:effectLst/>
            </c:spPr>
          </c:marker>
          <c:dLbls>
            <c:dLbl>
              <c:idx val="3"/>
              <c:layout>
                <c:manualLayout>
                  <c:x val="-8.2661598016564988E-2"/>
                  <c:y val="3.504451809650817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53B-4ED4-83F2-CA42ED6AEE54}"/>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#,##0</c:formatCode>
                <c:ptCount val="4"/>
                <c:pt idx="0">
                  <c:v>21251.387327188968</c:v>
                </c:pt>
                <c:pt idx="1">
                  <c:v>24684.979264507401</c:v>
                </c:pt>
                <c:pt idx="2">
                  <c:v>28553.277492187503</c:v>
                </c:pt>
                <c:pt idx="3">
                  <c:v>29559.402831783591</c:v>
                </c:pt>
              </c:numCache>
            </c:numRef>
          </c:val>
          <c:smooth val="0"/>
          <c:extLst>
            <c:ext xmlns:c16="http://schemas.microsoft.com/office/drawing/2014/chart" uri="{C3380CC4-5D6E-409C-BE32-E72D297353CC}">
              <c16:uniqueId val="{00000000-4FCE-40BC-BDCE-F259775DCA39}"/>
            </c:ext>
          </c:extLst>
        </c:ser>
        <c:ser>
          <c:idx val="1"/>
          <c:order val="1"/>
          <c:tx>
            <c:strRef>
              <c:f>Sheet1!$C$1</c:f>
              <c:strCache>
                <c:ptCount val="1"/>
                <c:pt idx="0">
                  <c:v>2018</c:v>
                </c:pt>
              </c:strCache>
            </c:strRef>
          </c:tx>
          <c:spPr>
            <a:ln w="28575" cap="rnd">
              <a:solidFill>
                <a:srgbClr val="289B38"/>
              </a:solidFill>
              <a:round/>
            </a:ln>
            <a:effectLst/>
          </c:spPr>
          <c:marker>
            <c:symbol val="circle"/>
            <c:size val="5"/>
            <c:spPr>
              <a:solidFill>
                <a:srgbClr val="289B38"/>
              </a:solidFill>
              <a:ln w="9525">
                <a:solidFill>
                  <a:srgbClr val="289B38"/>
                </a:solidFill>
              </a:ln>
              <a:effectLst/>
            </c:spPr>
          </c:marker>
          <c:dLbls>
            <c:dLbl>
              <c:idx val="2"/>
              <c:layout>
                <c:manualLayout>
                  <c:x val="-0.10248058942494402"/>
                  <c:y val="-3.815753669801244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53B-4ED4-83F2-CA42ED6AEE54}"/>
                </c:ext>
              </c:extLst>
            </c:dLbl>
            <c:dLbl>
              <c:idx val="3"/>
              <c:layout>
                <c:manualLayout>
                  <c:x val="-0.1546518190605175"/>
                  <c:y val="-3.42658804090958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325-4E2B-A0FB-AC7E97864916}"/>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#,##0</c:formatCode>
                <c:ptCount val="4"/>
                <c:pt idx="1">
                  <c:v>5041.7503921568623</c:v>
                </c:pt>
                <c:pt idx="2">
                  <c:v>6833.062421874999</c:v>
                </c:pt>
                <c:pt idx="3">
                  <c:v>6762.1909322033898</c:v>
                </c:pt>
              </c:numCache>
            </c:numRef>
          </c:val>
          <c:smooth val="0"/>
          <c:extLst>
            <c:ext xmlns:c16="http://schemas.microsoft.com/office/drawing/2014/chart" uri="{C3380CC4-5D6E-409C-BE32-E72D297353CC}">
              <c16:uniqueId val="{00000001-4FCE-40BC-BDCE-F259775DCA39}"/>
            </c:ext>
          </c:extLst>
        </c:ser>
        <c:ser>
          <c:idx val="2"/>
          <c:order val="2"/>
          <c:tx>
            <c:strRef>
              <c:f>Sheet1!$D$1</c:f>
              <c:strCache>
                <c:ptCount val="1"/>
                <c:pt idx="0">
                  <c:v>2019</c:v>
                </c:pt>
              </c:strCache>
            </c:strRef>
          </c:tx>
          <c:spPr>
            <a:ln w="28575" cap="rnd">
              <a:solidFill>
                <a:schemeClr val="bg2"/>
              </a:solidFill>
              <a:round/>
            </a:ln>
            <a:effectLst/>
          </c:spPr>
          <c:marker>
            <c:symbol val="circle"/>
            <c:size val="5"/>
            <c:spPr>
              <a:solidFill>
                <a:schemeClr val="bg2"/>
              </a:solidFill>
              <a:ln w="9525">
                <a:solidFill>
                  <a:schemeClr val="bg2"/>
                </a:solidFill>
              </a:ln>
              <a:effectLst/>
            </c:spPr>
          </c:marker>
          <c:dLbls>
            <c:dLbl>
              <c:idx val="2"/>
              <c:layout>
                <c:manualLayout>
                  <c:x val="-7.5052863761711372E-2"/>
                  <c:y val="-2.648256783126268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325-4E2B-A0FB-AC7E97864916}"/>
                </c:ext>
              </c:extLst>
            </c:dLbl>
            <c:dLbl>
              <c:idx val="3"/>
              <c:layout>
                <c:manualLayout>
                  <c:x val="-9.0653792512974896E-2"/>
                  <c:y val="-3.426588040909588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325-4E2B-A0FB-AC7E97864916}"/>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General</c:formatCode>
                <c:ptCount val="4"/>
                <c:pt idx="2" formatCode="#,##0">
                  <c:v>9468.944491978611</c:v>
                </c:pt>
                <c:pt idx="3" formatCode="#,##0">
                  <c:v>9766.6291304347906</c:v>
                </c:pt>
              </c:numCache>
            </c:numRef>
          </c:val>
          <c:smooth val="0"/>
          <c:extLst>
            <c:ext xmlns:c16="http://schemas.microsoft.com/office/drawing/2014/chart" uri="{C3380CC4-5D6E-409C-BE32-E72D297353CC}">
              <c16:uniqueId val="{00000002-4FCE-40BC-BDCE-F259775DCA39}"/>
            </c:ext>
          </c:extLst>
        </c:ser>
        <c:ser>
          <c:idx val="3"/>
          <c:order val="3"/>
          <c:tx>
            <c:strRef>
              <c:f>Sheet1!$E$1</c:f>
              <c:strCache>
                <c:ptCount val="1"/>
                <c:pt idx="0">
                  <c:v>2020</c:v>
                </c:pt>
              </c:strCache>
            </c:strRef>
          </c:tx>
          <c:spPr>
            <a:ln w="76200" cap="rnd">
              <a:solidFill>
                <a:schemeClr val="accent1"/>
              </a:solidFill>
              <a:round/>
            </a:ln>
            <a:effectLst/>
          </c:spPr>
          <c:marker>
            <c:symbol val="circle"/>
            <c:size val="5"/>
            <c:spPr>
              <a:solidFill>
                <a:schemeClr val="accent1"/>
              </a:solidFill>
              <a:ln w="76200">
                <a:solidFill>
                  <a:schemeClr val="accent1"/>
                </a:solidFill>
              </a:ln>
              <a:effectLst/>
            </c:spPr>
          </c:marker>
          <c:dLbls>
            <c:dLbl>
              <c:idx val="3"/>
              <c:layout>
                <c:manualLayout>
                  <c:x val="-0.15103270306355457"/>
                  <c:y val="-3.0374070905364724E-2"/>
                </c:manualLayout>
              </c:layout>
              <c:numFmt formatCode="#,##0\ &quot;€&quot;"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Trebuchet MS" panose="020B0603020202020204" pitchFamily="34" charset="0"/>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15:layout>
                    <c:manualLayout>
                      <c:w val="0.12760491405019442"/>
                      <c:h val="4.9073785803237846E-2"/>
                    </c:manualLayout>
                  </c15:layout>
                </c:ext>
                <c:ext xmlns:c16="http://schemas.microsoft.com/office/drawing/2014/chart" uri="{C3380CC4-5D6E-409C-BE32-E72D297353CC}">
                  <c16:uniqueId val="{00000002-0325-4E2B-A0FB-AC7E97864916}"/>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General</c:formatCode>
                <c:ptCount val="4"/>
                <c:pt idx="3" formatCode="#,##0">
                  <c:v>4474.4298989898989</c:v>
                </c:pt>
              </c:numCache>
            </c:numRef>
          </c:val>
          <c:smooth val="0"/>
          <c:extLst>
            <c:ext xmlns:c16="http://schemas.microsoft.com/office/drawing/2014/chart" uri="{C3380CC4-5D6E-409C-BE32-E72D297353CC}">
              <c16:uniqueId val="{00000004-4FCE-40BC-BDCE-F259775DCA39}"/>
            </c:ext>
          </c:extLst>
        </c:ser>
        <c:dLbls>
          <c:dLblPos val="t"/>
          <c:showLegendKey val="0"/>
          <c:showVal val="1"/>
          <c:showCatName val="0"/>
          <c:showSerName val="0"/>
          <c:showPercent val="0"/>
          <c:showBubbleSize val="0"/>
        </c:dLbls>
        <c:marker val="1"/>
        <c:smooth val="0"/>
        <c:axId val="628186671"/>
        <c:axId val="30973511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ax val="3000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valAx>
      <c:spPr>
        <a:noFill/>
        <a:ln>
          <a:noFill/>
        </a:ln>
        <a:effectLst/>
      </c:spPr>
    </c:plotArea>
    <c:legend>
      <c:legendPos val="b"/>
      <c:layout>
        <c:manualLayout>
          <c:xMode val="edge"/>
          <c:yMode val="edge"/>
          <c:x val="0.17539750676889204"/>
          <c:y val="0.87649003408517512"/>
          <c:w val="0.73759577319695424"/>
          <c:h val="0.1073778397935980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sz="1000"/>
      </a:pPr>
      <a:endParaRPr lang="fr-FR"/>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361890694239291E-2"/>
          <c:y val="4.4368600682593858E-2"/>
          <c:w val="0.9624815361890694"/>
          <c:h val="0.9112627986348123"/>
        </c:manualLayout>
      </c:layout>
      <c:lineChart>
        <c:grouping val="standard"/>
        <c:varyColors val="0"/>
        <c:ser>
          <c:idx val="0"/>
          <c:order val="0"/>
          <c:spPr>
            <a:ln w="19050" algn="ctr">
              <a:solidFill>
                <a:schemeClr val="tx2"/>
              </a:solidFill>
              <a:prstDash val="solid"/>
            </a:ln>
          </c:spPr>
          <c:marker>
            <c:symbol val="none"/>
          </c:marker>
          <c:dLbls>
            <c:dLbl>
              <c:idx val="5"/>
              <c:layout>
                <c:manualLayout>
                  <c:x val="-1.4180206794682423E-2"/>
                  <c:y val="-6.4846416382252553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764-4091-A05D-482B981FACD0}"/>
                </c:ext>
              </c:extLst>
            </c:dLbl>
            <c:dLbl>
              <c:idx val="6"/>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764-4091-A05D-482B981FACD0}"/>
                </c:ext>
              </c:extLst>
            </c:dLbl>
            <c:dLbl>
              <c:idx val="7"/>
              <c:layout>
                <c:manualLayout>
                  <c:x val="0"/>
                  <c:y val="-0.13139931740614336"/>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764-4091-A05D-482B981FACD0}"/>
                </c:ext>
              </c:extLst>
            </c:dLbl>
            <c:dLbl>
              <c:idx val="8"/>
              <c:layout>
                <c:manualLayout>
                  <c:x val="3.5450516986706058E-3"/>
                  <c:y val="0.10068259385665529"/>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764-4091-A05D-482B981FACD0}"/>
                </c:ext>
              </c:extLst>
            </c:dLbl>
            <c:dLbl>
              <c:idx val="9"/>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764-4091-A05D-482B981FACD0}"/>
                </c:ext>
              </c:extLst>
            </c:dLbl>
            <c:dLbl>
              <c:idx val="10"/>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764-4091-A05D-482B981FACD0}"/>
                </c:ext>
              </c:extLst>
            </c:dLbl>
            <c:dLbl>
              <c:idx val="11"/>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764-4091-A05D-482B981FACD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Sheet1!$A$1:$L$1</c:f>
              <c:numCache>
                <c:formatCode>General</c:formatCode>
                <c:ptCount val="12"/>
                <c:pt idx="5">
                  <c:v>1.9580257000000001</c:v>
                </c:pt>
                <c:pt idx="6">
                  <c:v>2.8085949799999996</c:v>
                </c:pt>
                <c:pt idx="7">
                  <c:v>0.66659992000000001</c:v>
                </c:pt>
                <c:pt idx="8">
                  <c:v>1.7347153499999999</c:v>
                </c:pt>
                <c:pt idx="9">
                  <c:v>3.1127908300000007</c:v>
                </c:pt>
                <c:pt idx="10">
                  <c:v>1.9342398700000001</c:v>
                </c:pt>
                <c:pt idx="11">
                  <c:v>1.6575600199999998</c:v>
                </c:pt>
              </c:numCache>
            </c:numRef>
          </c:val>
          <c:smooth val="0"/>
          <c:extLst>
            <c:ext xmlns:c16="http://schemas.microsoft.com/office/drawing/2014/chart" uri="{C3380CC4-5D6E-409C-BE32-E72D297353CC}">
              <c16:uniqueId val="{00000007-0764-4091-A05D-482B981FACD0}"/>
            </c:ext>
          </c:extLst>
        </c:ser>
        <c:ser>
          <c:idx val="1"/>
          <c:order val="1"/>
          <c:spPr>
            <a:ln w="19050" algn="ctr">
              <a:solidFill>
                <a:schemeClr val="accent4"/>
              </a:solidFill>
              <a:prstDash val="solid"/>
            </a:ln>
          </c:spPr>
          <c:marker>
            <c:symbol val="none"/>
          </c:marker>
          <c:dLbls>
            <c:dLbl>
              <c:idx val="0"/>
              <c:layout>
                <c:manualLayout>
                  <c:x val="1.4180206794682423E-2"/>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764-4091-A05D-482B981FACD0}"/>
                </c:ext>
              </c:extLst>
            </c:dLbl>
            <c:dLbl>
              <c:idx val="1"/>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764-4091-A05D-482B981FACD0}"/>
                </c:ext>
              </c:extLst>
            </c:dLbl>
            <c:dLbl>
              <c:idx val="2"/>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0764-4091-A05D-482B981FACD0}"/>
                </c:ext>
              </c:extLst>
            </c:dLbl>
            <c:dLbl>
              <c:idx val="3"/>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764-4091-A05D-482B981FACD0}"/>
                </c:ext>
              </c:extLst>
            </c:dLbl>
            <c:dLbl>
              <c:idx val="4"/>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0764-4091-A05D-482B981FACD0}"/>
                </c:ext>
              </c:extLst>
            </c:dLbl>
            <c:dLbl>
              <c:idx val="5"/>
              <c:layout>
                <c:manualLayout>
                  <c:x val="5.3175775480059084E-3"/>
                  <c:y val="0.10068259385665529"/>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0764-4091-A05D-482B981FACD0}"/>
                </c:ext>
              </c:extLst>
            </c:dLbl>
            <c:dLbl>
              <c:idx val="6"/>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0764-4091-A05D-482B981FACD0}"/>
                </c:ext>
              </c:extLst>
            </c:dLbl>
            <c:dLbl>
              <c:idx val="7"/>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0764-4091-A05D-482B981FACD0}"/>
                </c:ext>
              </c:extLst>
            </c:dLbl>
            <c:dLbl>
              <c:idx val="8"/>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0764-4091-A05D-482B981FACD0}"/>
                </c:ext>
              </c:extLst>
            </c:dLbl>
            <c:dLbl>
              <c:idx val="9"/>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0764-4091-A05D-482B981FACD0}"/>
                </c:ext>
              </c:extLst>
            </c:dLbl>
            <c:dLbl>
              <c:idx val="10"/>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0764-4091-A05D-482B981FACD0}"/>
                </c:ext>
              </c:extLst>
            </c:dLbl>
            <c:dLbl>
              <c:idx val="11"/>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0764-4091-A05D-482B981FACD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Sheet1!$A$2:$L$2</c:f>
              <c:numCache>
                <c:formatCode>General</c:formatCode>
                <c:ptCount val="12"/>
                <c:pt idx="0">
                  <c:v>0.6969290600000001</c:v>
                </c:pt>
                <c:pt idx="1">
                  <c:v>1.1296991000000001</c:v>
                </c:pt>
                <c:pt idx="2">
                  <c:v>1.4660731100000002</c:v>
                </c:pt>
                <c:pt idx="3">
                  <c:v>0.93313541999999994</c:v>
                </c:pt>
                <c:pt idx="4">
                  <c:v>1.0403289599999999</c:v>
                </c:pt>
                <c:pt idx="5">
                  <c:v>1.9819714799999997</c:v>
                </c:pt>
                <c:pt idx="6">
                  <c:v>1.4250328300000001</c:v>
                </c:pt>
                <c:pt idx="7">
                  <c:v>0.50040309000000005</c:v>
                </c:pt>
                <c:pt idx="8">
                  <c:v>2.8733586500000006</c:v>
                </c:pt>
                <c:pt idx="9">
                  <c:v>1.6811809499999999</c:v>
                </c:pt>
                <c:pt idx="10">
                  <c:v>2.5074172099999994</c:v>
                </c:pt>
                <c:pt idx="11">
                  <c:v>2.5209253899999995</c:v>
                </c:pt>
              </c:numCache>
            </c:numRef>
          </c:val>
          <c:smooth val="0"/>
          <c:extLst>
            <c:ext xmlns:c16="http://schemas.microsoft.com/office/drawing/2014/chart" uri="{C3380CC4-5D6E-409C-BE32-E72D297353CC}">
              <c16:uniqueId val="{00000014-0764-4091-A05D-482B981FACD0}"/>
            </c:ext>
          </c:extLst>
        </c:ser>
        <c:ser>
          <c:idx val="2"/>
          <c:order val="2"/>
          <c:spPr>
            <a:ln w="19050" algn="ctr">
              <a:solidFill>
                <a:schemeClr val="accent1"/>
              </a:solidFill>
              <a:prstDash val="solid"/>
            </a:ln>
          </c:spPr>
          <c:marker>
            <c:symbol val="none"/>
          </c:marker>
          <c:dLbls>
            <c:dLbl>
              <c:idx val="1"/>
              <c:layout>
                <c:manualLayout>
                  <c:x val="1.2407680945347119E-2"/>
                  <c:y val="-8.5324232081911269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0764-4091-A05D-482B981FACD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Sheet1!$A$3:$L$3</c:f>
              <c:numCache>
                <c:formatCode>General</c:formatCode>
                <c:ptCount val="12"/>
                <c:pt idx="0">
                  <c:v>2.1671169900000007</c:v>
                </c:pt>
                <c:pt idx="1">
                  <c:v>3.15</c:v>
                </c:pt>
              </c:numCache>
            </c:numRef>
          </c:val>
          <c:smooth val="0"/>
          <c:extLst>
            <c:ext xmlns:c16="http://schemas.microsoft.com/office/drawing/2014/chart" uri="{C3380CC4-5D6E-409C-BE32-E72D297353CC}">
              <c16:uniqueId val="{00000016-0764-4091-A05D-482B981FACD0}"/>
            </c:ext>
          </c:extLst>
        </c:ser>
        <c:dLbls>
          <c:showLegendKey val="0"/>
          <c:showVal val="0"/>
          <c:showCatName val="0"/>
          <c:showSerName val="0"/>
          <c:showPercent val="0"/>
          <c:showBubbleSize val="0"/>
        </c:dLbls>
        <c:smooth val="0"/>
        <c:axId val="869086175"/>
        <c:axId val="1"/>
      </c:lineChart>
      <c:catAx>
        <c:axId val="86908617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3.5"/>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869086175"/>
        <c:crosses val="min"/>
        <c:crossBetween val="midCat"/>
        <c:majorUnit val="0.5"/>
      </c:valAx>
    </c:plotArea>
    <c:plotVisOnly val="0"/>
    <c:dispBlanksAs val="gap"/>
    <c:showDLblsOverMax val="1"/>
  </c:chart>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330188679245283E-2"/>
          <c:y val="8.0459770114942528E-2"/>
          <c:w val="0.96049528301886788"/>
          <c:h val="0.87684729064039413"/>
        </c:manualLayout>
      </c:layout>
      <c:lineChart>
        <c:grouping val="standard"/>
        <c:varyColors val="0"/>
        <c:ser>
          <c:idx val="0"/>
          <c:order val="0"/>
          <c:spPr>
            <a:ln w="19050" algn="ctr">
              <a:solidFill>
                <a:schemeClr val="tx2"/>
              </a:solidFill>
              <a:prstDash val="solid"/>
            </a:ln>
          </c:spPr>
          <c:marker>
            <c:symbol val="none"/>
          </c:marker>
          <c:dLbls>
            <c:dLbl>
              <c:idx val="2"/>
              <c:layout>
                <c:manualLayout>
                  <c:x val="0"/>
                  <c:y val="-5.747126436781609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03B5-4808-9F34-782F563FFB7B}"/>
                </c:ext>
              </c:extLst>
            </c:dLbl>
            <c:dLbl>
              <c:idx val="3"/>
              <c:layout>
                <c:manualLayout>
                  <c:x val="0"/>
                  <c:y val="-5.747126436781609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3B5-4808-9F34-782F563FFB7B}"/>
                </c:ext>
              </c:extLst>
            </c:dLbl>
            <c:dLbl>
              <c:idx val="4"/>
              <c:layout>
                <c:manualLayout>
                  <c:x val="0"/>
                  <c:y val="-5.747126436781609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03B5-4808-9F34-782F563FFB7B}"/>
                </c:ext>
              </c:extLst>
            </c:dLbl>
            <c:dLbl>
              <c:idx val="5"/>
              <c:layout>
                <c:manualLayout>
                  <c:x val="0"/>
                  <c:y val="5.7471264367816091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3B5-4808-9F34-782F563FFB7B}"/>
                </c:ext>
              </c:extLst>
            </c:dLbl>
            <c:dLbl>
              <c:idx val="6"/>
              <c:layout>
                <c:manualLayout>
                  <c:x val="0"/>
                  <c:y val="-5.747126436781609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03B5-4808-9F34-782F563FFB7B}"/>
                </c:ext>
              </c:extLst>
            </c:dLbl>
            <c:dLbl>
              <c:idx val="7"/>
              <c:layout>
                <c:manualLayout>
                  <c:x val="0"/>
                  <c:y val="-5.747126436781609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3B5-4808-9F34-782F563FFB7B}"/>
                </c:ext>
              </c:extLst>
            </c:dLbl>
            <c:dLbl>
              <c:idx val="8"/>
              <c:layout>
                <c:manualLayout>
                  <c:x val="0"/>
                  <c:y val="-5.747126436781609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03B5-4808-9F34-782F563FFB7B}"/>
                </c:ext>
              </c:extLst>
            </c:dLbl>
            <c:dLbl>
              <c:idx val="9"/>
              <c:layout>
                <c:manualLayout>
                  <c:x val="0"/>
                  <c:y val="5.7471264367816091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03B5-4808-9F34-782F563FFB7B}"/>
                </c:ext>
              </c:extLst>
            </c:dLbl>
            <c:dLbl>
              <c:idx val="10"/>
              <c:layout>
                <c:manualLayout>
                  <c:x val="0"/>
                  <c:y val="5.7471264367816091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03B5-4808-9F34-782F563FFB7B}"/>
                </c:ext>
              </c:extLst>
            </c:dLbl>
            <c:dLbl>
              <c:idx val="11"/>
              <c:layout>
                <c:manualLayout>
                  <c:x val="0"/>
                  <c:y val="-5.747126436781609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03B5-4808-9F34-782F563FFB7B}"/>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Sheet1!$A$1:$L$1</c:f>
              <c:numCache>
                <c:formatCode>General</c:formatCode>
                <c:ptCount val="12"/>
                <c:pt idx="2">
                  <c:v>22.868700695555255</c:v>
                </c:pt>
                <c:pt idx="3">
                  <c:v>29.536119727775144</c:v>
                </c:pt>
                <c:pt idx="4">
                  <c:v>35.634065286054451</c:v>
                </c:pt>
                <c:pt idx="5">
                  <c:v>29.622851742141552</c:v>
                </c:pt>
                <c:pt idx="6">
                  <c:v>25.480073152312972</c:v>
                </c:pt>
                <c:pt idx="7">
                  <c:v>26.47897351963282</c:v>
                </c:pt>
                <c:pt idx="8">
                  <c:v>27.564357661189909</c:v>
                </c:pt>
                <c:pt idx="9">
                  <c:v>31.932351240616086</c:v>
                </c:pt>
                <c:pt idx="10">
                  <c:v>36.161589197852493</c:v>
                </c:pt>
                <c:pt idx="11">
                  <c:v>38.435414137007271</c:v>
                </c:pt>
              </c:numCache>
            </c:numRef>
          </c:val>
          <c:smooth val="0"/>
          <c:extLst>
            <c:ext xmlns:c16="http://schemas.microsoft.com/office/drawing/2014/chart" uri="{C3380CC4-5D6E-409C-BE32-E72D297353CC}">
              <c16:uniqueId val="{0000000A-03B5-4808-9F34-782F563FFB7B}"/>
            </c:ext>
          </c:extLst>
        </c:ser>
        <c:ser>
          <c:idx val="1"/>
          <c:order val="1"/>
          <c:spPr>
            <a:ln w="19050" algn="ctr">
              <a:solidFill>
                <a:schemeClr val="accent4"/>
              </a:solidFill>
              <a:prstDash val="solid"/>
            </a:ln>
          </c:spPr>
          <c:marker>
            <c:symbol val="none"/>
          </c:marker>
          <c:dLbls>
            <c:dLbl>
              <c:idx val="0"/>
              <c:layout>
                <c:manualLayout>
                  <c:x val="1.4150943396226415E-2"/>
                  <c:y val="-5.7471264367816091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03B5-4808-9F34-782F563FFB7B}"/>
                </c:ext>
              </c:extLst>
            </c:dLbl>
            <c:dLbl>
              <c:idx val="1"/>
              <c:layout>
                <c:manualLayout>
                  <c:x val="0"/>
                  <c:y val="-5.7471264367816091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03B5-4808-9F34-782F563FFB7B}"/>
                </c:ext>
              </c:extLst>
            </c:dLbl>
            <c:dLbl>
              <c:idx val="2"/>
              <c:layout>
                <c:manualLayout>
                  <c:x val="0"/>
                  <c:y val="-5.747126436781609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03B5-4808-9F34-782F563FFB7B}"/>
                </c:ext>
              </c:extLst>
            </c:dLbl>
            <c:dLbl>
              <c:idx val="3"/>
              <c:layout>
                <c:manualLayout>
                  <c:x val="0"/>
                  <c:y val="-5.747126436781609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E-03B5-4808-9F34-782F563FFB7B}"/>
                </c:ext>
              </c:extLst>
            </c:dLbl>
            <c:dLbl>
              <c:idx val="4"/>
              <c:layout>
                <c:manualLayout>
                  <c:x val="0"/>
                  <c:y val="-5.747126436781609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03B5-4808-9F34-782F563FFB7B}"/>
                </c:ext>
              </c:extLst>
            </c:dLbl>
            <c:dLbl>
              <c:idx val="5"/>
              <c:layout>
                <c:manualLayout>
                  <c:x val="0"/>
                  <c:y val="-0.1018062397372742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03B5-4808-9F34-782F563FFB7B}"/>
                </c:ext>
              </c:extLst>
            </c:dLbl>
            <c:dLbl>
              <c:idx val="6"/>
              <c:layout>
                <c:manualLayout>
                  <c:x val="0"/>
                  <c:y val="-5.747126436781609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1-03B5-4808-9F34-782F563FFB7B}"/>
                </c:ext>
              </c:extLst>
            </c:dLbl>
            <c:dLbl>
              <c:idx val="7"/>
              <c:layout>
                <c:manualLayout>
                  <c:x val="0"/>
                  <c:y val="-5.747126436781609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2-03B5-4808-9F34-782F563FFB7B}"/>
                </c:ext>
              </c:extLst>
            </c:dLbl>
            <c:dLbl>
              <c:idx val="8"/>
              <c:layout>
                <c:manualLayout>
                  <c:x val="0"/>
                  <c:y val="-5.747126436781609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3-03B5-4808-9F34-782F563FFB7B}"/>
                </c:ext>
              </c:extLst>
            </c:dLbl>
            <c:dLbl>
              <c:idx val="9"/>
              <c:layout>
                <c:manualLayout>
                  <c:x val="0"/>
                  <c:y val="-0.1018062397372742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4-03B5-4808-9F34-782F563FFB7B}"/>
                </c:ext>
              </c:extLst>
            </c:dLbl>
            <c:dLbl>
              <c:idx val="10"/>
              <c:layout>
                <c:manualLayout>
                  <c:x val="0"/>
                  <c:y val="-5.7471264367816091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5-03B5-4808-9F34-782F563FFB7B}"/>
                </c:ext>
              </c:extLst>
            </c:dLbl>
            <c:dLbl>
              <c:idx val="11"/>
              <c:layout>
                <c:manualLayout>
                  <c:x val="0"/>
                  <c:y val="-5.747126436781609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6-03B5-4808-9F34-782F563FFB7B}"/>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Sheet1!$A$2:$L$2</c:f>
              <c:numCache>
                <c:formatCode>General</c:formatCode>
                <c:ptCount val="12"/>
                <c:pt idx="0">
                  <c:v>35.102953676855144</c:v>
                </c:pt>
                <c:pt idx="1">
                  <c:v>30.795803247061727</c:v>
                </c:pt>
                <c:pt idx="2">
                  <c:v>41.460356064670059</c:v>
                </c:pt>
                <c:pt idx="3">
                  <c:v>47.179242786878831</c:v>
                </c:pt>
                <c:pt idx="4">
                  <c:v>47.80919823357349</c:v>
                </c:pt>
                <c:pt idx="5">
                  <c:v>34.320627068727063</c:v>
                </c:pt>
                <c:pt idx="6">
                  <c:v>42.978004682542327</c:v>
                </c:pt>
                <c:pt idx="7">
                  <c:v>47.447290900220104</c:v>
                </c:pt>
                <c:pt idx="8">
                  <c:v>49.187846683177241</c:v>
                </c:pt>
                <c:pt idx="9">
                  <c:v>37.103018820112091</c:v>
                </c:pt>
                <c:pt idx="10">
                  <c:v>39.693659403837316</c:v>
                </c:pt>
                <c:pt idx="11">
                  <c:v>32.050466176219075</c:v>
                </c:pt>
              </c:numCache>
            </c:numRef>
          </c:val>
          <c:smooth val="0"/>
          <c:extLst>
            <c:ext xmlns:c16="http://schemas.microsoft.com/office/drawing/2014/chart" uri="{C3380CC4-5D6E-409C-BE32-E72D297353CC}">
              <c16:uniqueId val="{00000017-03B5-4808-9F34-782F563FFB7B}"/>
            </c:ext>
          </c:extLst>
        </c:ser>
        <c:ser>
          <c:idx val="2"/>
          <c:order val="2"/>
          <c:spPr>
            <a:ln w="19050" algn="ctr">
              <a:solidFill>
                <a:schemeClr val="accent1"/>
              </a:solidFill>
              <a:prstDash val="solid"/>
            </a:ln>
          </c:spPr>
          <c:marker>
            <c:symbol val="none"/>
          </c:marker>
          <c:dLbls>
            <c:dLbl>
              <c:idx val="0"/>
              <c:layout>
                <c:manualLayout>
                  <c:x val="1.4150943396226415E-2"/>
                  <c:y val="5.7471264367816091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8-03B5-4808-9F34-782F563FFB7B}"/>
                </c:ext>
              </c:extLst>
            </c:dLbl>
            <c:dLbl>
              <c:idx val="1"/>
              <c:layout>
                <c:manualLayout>
                  <c:x val="0"/>
                  <c:y val="5.747126436781609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9-03B5-4808-9F34-782F563FFB7B}"/>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Sheet1!$A$3:$L$3</c:f>
              <c:numCache>
                <c:formatCode>General</c:formatCode>
                <c:ptCount val="12"/>
                <c:pt idx="0">
                  <c:v>30.063335486118554</c:v>
                </c:pt>
                <c:pt idx="1">
                  <c:v>27.592607145162095</c:v>
                </c:pt>
              </c:numCache>
            </c:numRef>
          </c:val>
          <c:smooth val="0"/>
          <c:extLst>
            <c:ext xmlns:c16="http://schemas.microsoft.com/office/drawing/2014/chart" uri="{C3380CC4-5D6E-409C-BE32-E72D297353CC}">
              <c16:uniqueId val="{0000001A-03B5-4808-9F34-782F563FFB7B}"/>
            </c:ext>
          </c:extLst>
        </c:ser>
        <c:dLbls>
          <c:showLegendKey val="0"/>
          <c:showVal val="0"/>
          <c:showCatName val="0"/>
          <c:showSerName val="0"/>
          <c:showPercent val="0"/>
          <c:showBubbleSize val="0"/>
        </c:dLbls>
        <c:smooth val="0"/>
        <c:axId val="117000160"/>
        <c:axId val="1"/>
      </c:lineChart>
      <c:catAx>
        <c:axId val="117000160"/>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5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117000160"/>
        <c:crosses val="min"/>
        <c:crossBetween val="midCat"/>
        <c:majorUnit val="5"/>
      </c:valAx>
    </c:plotArea>
    <c:plotVisOnly val="0"/>
    <c:dispBlanksAs val="gap"/>
    <c:showDLblsOverMax val="1"/>
  </c:chart>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4305364511691884E-2"/>
          <c:y val="5.1332675222112538E-2"/>
          <c:w val="0.9713892709766162"/>
          <c:h val="0.89733464955577491"/>
        </c:manualLayout>
      </c:layout>
      <c:barChart>
        <c:barDir val="col"/>
        <c:grouping val="stacked"/>
        <c:varyColors val="0"/>
        <c:ser>
          <c:idx val="0"/>
          <c:order val="0"/>
          <c:spPr>
            <a:solidFill>
              <a:schemeClr val="tx2"/>
            </a:solidFill>
            <a:ln>
              <a:noFill/>
            </a:ln>
          </c:spPr>
          <c:invertIfNegative val="0"/>
          <c:dLbls>
            <c:dLbl>
              <c:idx val="0"/>
              <c:layout>
                <c:manualLayout>
                  <c:x val="0"/>
                  <c:y val="-9.871668311944718E-4"/>
                </c:manualLayout>
              </c:layout>
              <c:numFmt formatCode="#,##0.0&quot;%&quot;;&quot;-&quot;#,##0.0&quot;%&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8768-4A72-83F2-52002D3DB0D6}"/>
                </c:ext>
              </c:extLst>
            </c:dLbl>
            <c:dLbl>
              <c:idx val="1"/>
              <c:layout>
                <c:manualLayout>
                  <c:x val="0"/>
                  <c:y val="0"/>
                </c:manualLayout>
              </c:layout>
              <c:numFmt formatCode="#,##0.0&quot;%&quot;;&quot;-&quot;#,##0.0&quot;%&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8768-4A72-83F2-52002D3DB0D6}"/>
                </c:ext>
              </c:extLst>
            </c:dLbl>
            <c:dLbl>
              <c:idx val="2"/>
              <c:layout>
                <c:manualLayout>
                  <c:x val="4.5116918844566714E-2"/>
                  <c:y val="-9.871668311944718E-4"/>
                </c:manualLayout>
              </c:layout>
              <c:numFmt formatCode="#,##0.0&quot;%&quot;;&quot;-&quot;#,##0.0&quot;%&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8768-4A72-83F2-52002D3DB0D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Sheet1!$A$1:$C$1</c:f>
              <c:numCache>
                <c:formatCode>General</c:formatCode>
                <c:ptCount val="3"/>
                <c:pt idx="0">
                  <c:v>6.9695499213490759</c:v>
                </c:pt>
                <c:pt idx="1">
                  <c:v>12.036187608668287</c:v>
                </c:pt>
                <c:pt idx="2">
                  <c:v>8.5551526462451619</c:v>
                </c:pt>
              </c:numCache>
            </c:numRef>
          </c:val>
          <c:extLst>
            <c:ext xmlns:c16="http://schemas.microsoft.com/office/drawing/2014/chart" uri="{C3380CC4-5D6E-409C-BE32-E72D297353CC}">
              <c16:uniqueId val="{00000003-8768-4A72-83F2-52002D3DB0D6}"/>
            </c:ext>
          </c:extLst>
        </c:ser>
        <c:ser>
          <c:idx val="1"/>
          <c:order val="1"/>
          <c:spPr>
            <a:solidFill>
              <a:schemeClr val="bg2"/>
            </a:solidFill>
            <a:ln>
              <a:noFill/>
            </a:ln>
          </c:spPr>
          <c:invertIfNegative val="0"/>
          <c:dLbls>
            <c:dLbl>
              <c:idx val="0"/>
              <c:layout>
                <c:manualLayout>
                  <c:x val="0"/>
                  <c:y val="0"/>
                </c:manualLayout>
              </c:layout>
              <c:numFmt formatCode="#,##0.0&quot;%&quot;;&quot;-&quot;#,##0.0&quot;%&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8768-4A72-83F2-52002D3DB0D6}"/>
                </c:ext>
              </c:extLst>
            </c:dLbl>
            <c:dLbl>
              <c:idx val="1"/>
              <c:layout>
                <c:manualLayout>
                  <c:x val="0"/>
                  <c:y val="0"/>
                </c:manualLayout>
              </c:layout>
              <c:numFmt formatCode="#,##0.0&quot;%&quot;;&quot;-&quot;#,##0.0&quot;%&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8768-4A72-83F2-52002D3DB0D6}"/>
                </c:ext>
              </c:extLst>
            </c:dLbl>
            <c:dLbl>
              <c:idx val="2"/>
              <c:layout>
                <c:manualLayout>
                  <c:x val="0"/>
                  <c:y val="0"/>
                </c:manualLayout>
              </c:layout>
              <c:numFmt formatCode="#,##0.0&quot;%&quot;;&quot;-&quot;#,##0.0&quot;%&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8768-4A72-83F2-52002D3DB0D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Sheet1!$A$2:$C$2</c:f>
              <c:numCache>
                <c:formatCode>General</c:formatCode>
                <c:ptCount val="3"/>
                <c:pt idx="0">
                  <c:v>77.331642073678324</c:v>
                </c:pt>
                <c:pt idx="1">
                  <c:v>75.165203429831877</c:v>
                </c:pt>
                <c:pt idx="2">
                  <c:v>77.206206410737693</c:v>
                </c:pt>
              </c:numCache>
            </c:numRef>
          </c:val>
          <c:extLst>
            <c:ext xmlns:c16="http://schemas.microsoft.com/office/drawing/2014/chart" uri="{C3380CC4-5D6E-409C-BE32-E72D297353CC}">
              <c16:uniqueId val="{00000007-8768-4A72-83F2-52002D3DB0D6}"/>
            </c:ext>
          </c:extLst>
        </c:ser>
        <c:ser>
          <c:idx val="2"/>
          <c:order val="2"/>
          <c:spPr>
            <a:solidFill>
              <a:schemeClr val="accent1"/>
            </a:solidFill>
            <a:ln>
              <a:noFill/>
            </a:ln>
          </c:spPr>
          <c:invertIfNegative val="0"/>
          <c:dLbls>
            <c:dLbl>
              <c:idx val="0"/>
              <c:layout>
                <c:manualLayout>
                  <c:x val="0"/>
                  <c:y val="0"/>
                </c:manualLayout>
              </c:layout>
              <c:numFmt formatCode="#,##0.0&quot;%&quot;;&quot;-&quot;#,##0.0&quot;%&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8768-4A72-83F2-52002D3DB0D6}"/>
                </c:ext>
              </c:extLst>
            </c:dLbl>
            <c:dLbl>
              <c:idx val="1"/>
              <c:layout>
                <c:manualLayout>
                  <c:x val="-4.4841815680880331E-2"/>
                  <c:y val="-9.871668311944718E-4"/>
                </c:manualLayout>
              </c:layout>
              <c:numFmt formatCode="#,##0.0&quot;%&quot;;&quot;-&quot;#,##0.0&quot;%&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8768-4A72-83F2-52002D3DB0D6}"/>
                </c:ext>
              </c:extLst>
            </c:dLbl>
            <c:dLbl>
              <c:idx val="2"/>
              <c:layout>
                <c:manualLayout>
                  <c:x val="-4.4841815680880331E-2"/>
                  <c:y val="0"/>
                </c:manualLayout>
              </c:layout>
              <c:numFmt formatCode="#,##0.0&quot;%&quot;;&quot;-&quot;#,##0.0&quot;%&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8768-4A72-83F2-52002D3DB0D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Sheet1!$A$3:$C$3</c:f>
              <c:numCache>
                <c:formatCode>General</c:formatCode>
                <c:ptCount val="3"/>
                <c:pt idx="0">
                  <c:v>11.592767414419303</c:v>
                </c:pt>
                <c:pt idx="1">
                  <c:v>12.366505877974365</c:v>
                </c:pt>
                <c:pt idx="2">
                  <c:v>11.775455516175759</c:v>
                </c:pt>
              </c:numCache>
            </c:numRef>
          </c:val>
          <c:extLst>
            <c:ext xmlns:c16="http://schemas.microsoft.com/office/drawing/2014/chart" uri="{C3380CC4-5D6E-409C-BE32-E72D297353CC}">
              <c16:uniqueId val="{0000000B-8768-4A72-83F2-52002D3DB0D6}"/>
            </c:ext>
          </c:extLst>
        </c:ser>
        <c:ser>
          <c:idx val="3"/>
          <c:order val="3"/>
          <c:spPr>
            <a:solidFill>
              <a:schemeClr val="accent2"/>
            </a:solidFill>
            <a:ln>
              <a:noFill/>
            </a:ln>
          </c:spPr>
          <c:invertIfNegative val="0"/>
          <c:val>
            <c:numRef>
              <c:f>Sheet1!$A$4:$C$4</c:f>
              <c:numCache>
                <c:formatCode>General</c:formatCode>
                <c:ptCount val="3"/>
                <c:pt idx="0">
                  <c:v>3.9321584358164685</c:v>
                </c:pt>
                <c:pt idx="1">
                  <c:v>0.43210308352545912</c:v>
                </c:pt>
                <c:pt idx="2">
                  <c:v>2.7668458489378267</c:v>
                </c:pt>
              </c:numCache>
            </c:numRef>
          </c:val>
          <c:extLst>
            <c:ext xmlns:c16="http://schemas.microsoft.com/office/drawing/2014/chart" uri="{C3380CC4-5D6E-409C-BE32-E72D297353CC}">
              <c16:uniqueId val="{0000000C-8768-4A72-83F2-52002D3DB0D6}"/>
            </c:ext>
          </c:extLst>
        </c:ser>
        <c:ser>
          <c:idx val="4"/>
          <c:order val="4"/>
          <c:spPr>
            <a:solidFill>
              <a:schemeClr val="accent4"/>
            </a:solidFill>
            <a:ln>
              <a:noFill/>
            </a:ln>
          </c:spPr>
          <c:invertIfNegative val="0"/>
          <c:val>
            <c:numRef>
              <c:f>Sheet1!$A$5:$C$5</c:f>
              <c:numCache>
                <c:formatCode>General</c:formatCode>
                <c:ptCount val="3"/>
                <c:pt idx="0">
                  <c:v>0.17388215473682633</c:v>
                </c:pt>
                <c:pt idx="2">
                  <c:v>-0.30366042209642635</c:v>
                </c:pt>
              </c:numCache>
            </c:numRef>
          </c:val>
          <c:extLst>
            <c:ext xmlns:c16="http://schemas.microsoft.com/office/drawing/2014/chart" uri="{C3380CC4-5D6E-409C-BE32-E72D297353CC}">
              <c16:uniqueId val="{0000000D-8768-4A72-83F2-52002D3DB0D6}"/>
            </c:ext>
          </c:extLst>
        </c:ser>
        <c:dLbls>
          <c:showLegendKey val="0"/>
          <c:showVal val="0"/>
          <c:showCatName val="0"/>
          <c:showSerName val="0"/>
          <c:showPercent val="0"/>
          <c:showBubbleSize val="0"/>
        </c:dLbls>
        <c:gapWidth val="80"/>
        <c:overlap val="100"/>
        <c:axId val="869087423"/>
        <c:axId val="1"/>
      </c:barChart>
      <c:catAx>
        <c:axId val="869087423"/>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At val="0"/>
        <c:auto val="0"/>
        <c:lblAlgn val="ctr"/>
        <c:lblOffset val="100"/>
        <c:noMultiLvlLbl val="0"/>
      </c:catAx>
      <c:valAx>
        <c:axId val="1"/>
        <c:scaling>
          <c:orientation val="minMax"/>
          <c:max val="100.30366042209644"/>
          <c:min val="-0.30366042209642635"/>
        </c:scaling>
        <c:delete val="1"/>
        <c:axPos val="l"/>
        <c:numFmt formatCode="General" sourceLinked="1"/>
        <c:majorTickMark val="out"/>
        <c:minorTickMark val="none"/>
        <c:tickLblPos val="nextTo"/>
        <c:crossAx val="869087423"/>
        <c:crosses val="min"/>
        <c:crossBetween val="between"/>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543403964456599E-2"/>
          <c:y val="3.2138442521631644E-2"/>
          <c:w val="0.9289131920710868"/>
          <c:h val="0.93572311495673666"/>
        </c:manualLayout>
      </c:layout>
      <c:barChart>
        <c:barDir val="col"/>
        <c:grouping val="stacked"/>
        <c:varyColors val="0"/>
        <c:ser>
          <c:idx val="0"/>
          <c:order val="0"/>
          <c:spPr>
            <a:solidFill>
              <a:srgbClr val="144E1C"/>
            </a:solidFill>
            <a:ln>
              <a:noFill/>
            </a:ln>
          </c:spPr>
          <c:invertIfNegative val="0"/>
          <c:val>
            <c:numRef>
              <c:f>Sheet1!$A$1:$D$1</c:f>
              <c:numCache>
                <c:formatCode>General</c:formatCode>
                <c:ptCount val="4"/>
                <c:pt idx="0">
                  <c:v>29.731002362683512</c:v>
                </c:pt>
                <c:pt idx="1">
                  <c:v>25.548189745051346</c:v>
                </c:pt>
                <c:pt idx="2">
                  <c:v>19.66753721305313</c:v>
                </c:pt>
                <c:pt idx="3">
                  <c:v>16.887861897879002</c:v>
                </c:pt>
              </c:numCache>
            </c:numRef>
          </c:val>
          <c:extLst>
            <c:ext xmlns:c16="http://schemas.microsoft.com/office/drawing/2014/chart" uri="{C3380CC4-5D6E-409C-BE32-E72D297353CC}">
              <c16:uniqueId val="{00000000-B4E6-4D2F-8862-E6F13D32E8AB}"/>
            </c:ext>
          </c:extLst>
        </c:ser>
        <c:ser>
          <c:idx val="1"/>
          <c:order val="1"/>
          <c:spPr>
            <a:solidFill>
              <a:schemeClr val="tx2"/>
            </a:solidFill>
            <a:ln>
              <a:noFill/>
            </a:ln>
          </c:spPr>
          <c:invertIfNegative val="0"/>
          <c:val>
            <c:numRef>
              <c:f>Sheet1!$A$2:$D$2</c:f>
              <c:numCache>
                <c:formatCode>General</c:formatCode>
                <c:ptCount val="4"/>
                <c:pt idx="0">
                  <c:v>0</c:v>
                </c:pt>
                <c:pt idx="1">
                  <c:v>0.2939955505441072</c:v>
                </c:pt>
                <c:pt idx="2">
                  <c:v>1.4008343295005388</c:v>
                </c:pt>
                <c:pt idx="3">
                  <c:v>14.352897358298494</c:v>
                </c:pt>
              </c:numCache>
            </c:numRef>
          </c:val>
          <c:extLst>
            <c:ext xmlns:c16="http://schemas.microsoft.com/office/drawing/2014/chart" uri="{C3380CC4-5D6E-409C-BE32-E72D297353CC}">
              <c16:uniqueId val="{00000001-B4E6-4D2F-8862-E6F13D32E8AB}"/>
            </c:ext>
          </c:extLst>
        </c:ser>
        <c:ser>
          <c:idx val="2"/>
          <c:order val="2"/>
          <c:spPr>
            <a:solidFill>
              <a:schemeClr val="bg2"/>
            </a:solidFill>
            <a:ln>
              <a:noFill/>
            </a:ln>
          </c:spPr>
          <c:invertIfNegative val="0"/>
          <c:val>
            <c:numRef>
              <c:f>Sheet1!$A$3:$D$3</c:f>
              <c:numCache>
                <c:formatCode>General</c:formatCode>
                <c:ptCount val="4"/>
                <c:pt idx="0">
                  <c:v>46.755321866893205</c:v>
                </c:pt>
                <c:pt idx="1">
                  <c:v>49.780488447615021</c:v>
                </c:pt>
                <c:pt idx="2">
                  <c:v>52.710786940105706</c:v>
                </c:pt>
                <c:pt idx="3">
                  <c:v>47.04280434587654</c:v>
                </c:pt>
              </c:numCache>
            </c:numRef>
          </c:val>
          <c:extLst>
            <c:ext xmlns:c16="http://schemas.microsoft.com/office/drawing/2014/chart" uri="{C3380CC4-5D6E-409C-BE32-E72D297353CC}">
              <c16:uniqueId val="{00000002-B4E6-4D2F-8862-E6F13D32E8AB}"/>
            </c:ext>
          </c:extLst>
        </c:ser>
        <c:ser>
          <c:idx val="3"/>
          <c:order val="3"/>
          <c:spPr>
            <a:solidFill>
              <a:srgbClr val="007AA9"/>
            </a:solidFill>
            <a:ln>
              <a:noFill/>
            </a:ln>
          </c:spPr>
          <c:invertIfNegative val="0"/>
          <c:val>
            <c:numRef>
              <c:f>Sheet1!$A$4:$D$4</c:f>
              <c:numCache>
                <c:formatCode>General</c:formatCode>
                <c:ptCount val="4"/>
                <c:pt idx="0">
                  <c:v>1.2030246803654165</c:v>
                </c:pt>
                <c:pt idx="1">
                  <c:v>1.753610679596429</c:v>
                </c:pt>
                <c:pt idx="2">
                  <c:v>3.5735318166839281</c:v>
                </c:pt>
                <c:pt idx="3">
                  <c:v>4.326219007339505</c:v>
                </c:pt>
              </c:numCache>
            </c:numRef>
          </c:val>
          <c:extLst>
            <c:ext xmlns:c16="http://schemas.microsoft.com/office/drawing/2014/chart" uri="{C3380CC4-5D6E-409C-BE32-E72D297353CC}">
              <c16:uniqueId val="{00000003-B4E6-4D2F-8862-E6F13D32E8AB}"/>
            </c:ext>
          </c:extLst>
        </c:ser>
        <c:ser>
          <c:idx val="4"/>
          <c:order val="4"/>
          <c:spPr>
            <a:solidFill>
              <a:srgbClr val="8DDFFF"/>
            </a:solidFill>
            <a:ln>
              <a:noFill/>
            </a:ln>
          </c:spPr>
          <c:invertIfNegative val="0"/>
          <c:val>
            <c:numRef>
              <c:f>Sheet1!$A$5:$D$5</c:f>
              <c:numCache>
                <c:formatCode>General</c:formatCode>
                <c:ptCount val="4"/>
                <c:pt idx="0">
                  <c:v>22.211137300429172</c:v>
                </c:pt>
                <c:pt idx="1">
                  <c:v>22.623715577193092</c:v>
                </c:pt>
                <c:pt idx="2">
                  <c:v>22.647309700656702</c:v>
                </c:pt>
                <c:pt idx="3">
                  <c:v>18.64591750652108</c:v>
                </c:pt>
              </c:numCache>
            </c:numRef>
          </c:val>
          <c:extLst>
            <c:ext xmlns:c16="http://schemas.microsoft.com/office/drawing/2014/chart" uri="{C3380CC4-5D6E-409C-BE32-E72D297353CC}">
              <c16:uniqueId val="{00000004-B4E6-4D2F-8862-E6F13D32E8AB}"/>
            </c:ext>
          </c:extLst>
        </c:ser>
        <c:dLbls>
          <c:showLegendKey val="0"/>
          <c:showVal val="0"/>
          <c:showCatName val="0"/>
          <c:showSerName val="0"/>
          <c:showPercent val="0"/>
          <c:showBubbleSize val="0"/>
        </c:dLbls>
        <c:gapWidth val="80"/>
        <c:overlap val="100"/>
        <c:axId val="175314255"/>
        <c:axId val="1"/>
      </c:barChart>
      <c:catAx>
        <c:axId val="17531425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101.25570011591462"/>
          <c:min val="0"/>
        </c:scaling>
        <c:delete val="1"/>
        <c:axPos val="l"/>
        <c:numFmt formatCode="General" sourceLinked="1"/>
        <c:majorTickMark val="out"/>
        <c:minorTickMark val="none"/>
        <c:tickLblPos val="nextTo"/>
        <c:crossAx val="175314255"/>
        <c:crosses val="min"/>
        <c:crossBetween val="between"/>
      </c:valAx>
    </c:plotArea>
    <c:plotVisOnly val="0"/>
    <c:dispBlanksAs val="gap"/>
    <c:showDLblsOverMax val="1"/>
  </c:chart>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466983938132063E-2"/>
          <c:y val="4.4368600682593858E-2"/>
          <c:w val="0.96906603212373588"/>
          <c:h val="0.9112627986348123"/>
        </c:manualLayout>
      </c:layout>
      <c:lineChart>
        <c:grouping val="standard"/>
        <c:varyColors val="0"/>
        <c:ser>
          <c:idx val="0"/>
          <c:order val="0"/>
          <c:spPr>
            <a:ln w="19050" algn="ctr">
              <a:solidFill>
                <a:schemeClr val="tx2"/>
              </a:solidFill>
              <a:prstDash val="solid"/>
            </a:ln>
          </c:spPr>
          <c:marker>
            <c:symbol val="none"/>
          </c:marker>
          <c:val>
            <c:numRef>
              <c:f>Sheet1!$A$1:$L$1</c:f>
              <c:numCache>
                <c:formatCode>General</c:formatCode>
                <c:ptCount val="12"/>
                <c:pt idx="2">
                  <c:v>7.1420644768997334</c:v>
                </c:pt>
                <c:pt idx="3">
                  <c:v>11.193546073218428</c:v>
                </c:pt>
                <c:pt idx="4">
                  <c:v>9.9505221994029114</c:v>
                </c:pt>
                <c:pt idx="5">
                  <c:v>8.8436755349755032</c:v>
                </c:pt>
                <c:pt idx="6">
                  <c:v>5.8742323035120592</c:v>
                </c:pt>
                <c:pt idx="7">
                  <c:v>6.2674049968840819</c:v>
                </c:pt>
                <c:pt idx="8">
                  <c:v>6.9280378333938728</c:v>
                </c:pt>
                <c:pt idx="9">
                  <c:v>11.469626214466956</c:v>
                </c:pt>
                <c:pt idx="10">
                  <c:v>8.6896847246308084</c:v>
                </c:pt>
                <c:pt idx="11">
                  <c:v>8.6667819965147146</c:v>
                </c:pt>
              </c:numCache>
            </c:numRef>
          </c:val>
          <c:smooth val="0"/>
          <c:extLst>
            <c:ext xmlns:c16="http://schemas.microsoft.com/office/drawing/2014/chart" uri="{C3380CC4-5D6E-409C-BE32-E72D297353CC}">
              <c16:uniqueId val="{00000000-F222-40C6-A276-92C8D8600674}"/>
            </c:ext>
          </c:extLst>
        </c:ser>
        <c:ser>
          <c:idx val="1"/>
          <c:order val="1"/>
          <c:spPr>
            <a:ln w="19050" algn="ctr">
              <a:solidFill>
                <a:schemeClr val="accent4"/>
              </a:solidFill>
              <a:prstDash val="solid"/>
            </a:ln>
          </c:spPr>
          <c:marker>
            <c:symbol val="none"/>
          </c:marker>
          <c:val>
            <c:numRef>
              <c:f>Sheet1!$A$2:$L$2</c:f>
              <c:numCache>
                <c:formatCode>General</c:formatCode>
                <c:ptCount val="12"/>
                <c:pt idx="0">
                  <c:v>7.9819580984477057</c:v>
                </c:pt>
                <c:pt idx="1">
                  <c:v>9.2365880616640368</c:v>
                </c:pt>
                <c:pt idx="2">
                  <c:v>8.5147059318931753</c:v>
                </c:pt>
                <c:pt idx="3">
                  <c:v>5.8326705058349546</c:v>
                </c:pt>
                <c:pt idx="4">
                  <c:v>4.2222625032836163</c:v>
                </c:pt>
                <c:pt idx="5">
                  <c:v>4.298855632614945</c:v>
                </c:pt>
                <c:pt idx="6">
                  <c:v>5.6597705816628832</c:v>
                </c:pt>
                <c:pt idx="7">
                  <c:v>5.8743265909162687</c:v>
                </c:pt>
                <c:pt idx="8">
                  <c:v>5.1440399737924736</c:v>
                </c:pt>
                <c:pt idx="9">
                  <c:v>7.7811300320079084</c:v>
                </c:pt>
                <c:pt idx="10">
                  <c:v>10.394198172219419</c:v>
                </c:pt>
                <c:pt idx="11">
                  <c:v>10.723491593848948</c:v>
                </c:pt>
              </c:numCache>
            </c:numRef>
          </c:val>
          <c:smooth val="0"/>
          <c:extLst>
            <c:ext xmlns:c16="http://schemas.microsoft.com/office/drawing/2014/chart" uri="{C3380CC4-5D6E-409C-BE32-E72D297353CC}">
              <c16:uniqueId val="{00000001-F222-40C6-A276-92C8D8600674}"/>
            </c:ext>
          </c:extLst>
        </c:ser>
        <c:ser>
          <c:idx val="2"/>
          <c:order val="2"/>
          <c:spPr>
            <a:ln w="19050" algn="ctr">
              <a:solidFill>
                <a:schemeClr val="accent1"/>
              </a:solidFill>
              <a:prstDash val="solid"/>
            </a:ln>
          </c:spPr>
          <c:marker>
            <c:symbol val="none"/>
          </c:marker>
          <c:val>
            <c:numRef>
              <c:f>Sheet1!$A$3:$L$3</c:f>
              <c:numCache>
                <c:formatCode>General</c:formatCode>
                <c:ptCount val="12"/>
                <c:pt idx="0">
                  <c:v>11.073137869725514</c:v>
                </c:pt>
                <c:pt idx="1">
                  <c:v>10.545556210606946</c:v>
                </c:pt>
              </c:numCache>
            </c:numRef>
          </c:val>
          <c:smooth val="0"/>
          <c:extLst>
            <c:ext xmlns:c16="http://schemas.microsoft.com/office/drawing/2014/chart" uri="{C3380CC4-5D6E-409C-BE32-E72D297353CC}">
              <c16:uniqueId val="{00000002-F222-40C6-A276-92C8D8600674}"/>
            </c:ext>
          </c:extLst>
        </c:ser>
        <c:dLbls>
          <c:showLegendKey val="0"/>
          <c:showVal val="0"/>
          <c:showCatName val="0"/>
          <c:showSerName val="0"/>
          <c:showPercent val="0"/>
          <c:showBubbleSize val="0"/>
        </c:dLbls>
        <c:smooth val="0"/>
        <c:axId val="869100735"/>
        <c:axId val="1"/>
      </c:lineChart>
      <c:catAx>
        <c:axId val="86910073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12.388396575568436"/>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869100735"/>
        <c:crosses val="min"/>
        <c:crossBetween val="midCat"/>
        <c:majorUnit val="2"/>
      </c:valAx>
    </c:plotArea>
    <c:plotVisOnly val="0"/>
    <c:dispBlanksAs val="gap"/>
    <c:showDLblsOverMax val="1"/>
  </c:chart>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7.0490788341084257E-2"/>
          <c:y val="8.036522745602924E-2"/>
          <c:w val="0.74432293824510543"/>
          <c:h val="0.77811891292367197"/>
        </c:manualLayout>
      </c:layout>
      <c:lineChart>
        <c:grouping val="standard"/>
        <c:varyColors val="0"/>
        <c:ser>
          <c:idx val="5"/>
          <c:order val="0"/>
          <c:tx>
            <c:strRef>
              <c:f>Feuil1!$A$7</c:f>
              <c:strCache>
                <c:ptCount val="1"/>
                <c:pt idx="0">
                  <c:v>TOP 150</c:v>
                </c:pt>
              </c:strCache>
            </c:strRef>
          </c:tx>
          <c:spPr>
            <a:ln w="9525" cap="rnd">
              <a:solidFill>
                <a:schemeClr val="accent2"/>
              </a:solidFill>
              <a:round/>
            </a:ln>
            <a:effectLst/>
          </c:spPr>
          <c:marker>
            <c:symbol val="circle"/>
            <c:size val="5"/>
            <c:spPr>
              <a:solidFill>
                <a:schemeClr val="accent2">
                  <a:lumMod val="90000"/>
                </a:schemeClr>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Feuil1!$B$1:$E$1</c:f>
              <c:strCache>
                <c:ptCount val="4"/>
                <c:pt idx="0">
                  <c:v>2017</c:v>
                </c:pt>
                <c:pt idx="1">
                  <c:v>2018</c:v>
                </c:pt>
                <c:pt idx="2">
                  <c:v>2019</c:v>
                </c:pt>
                <c:pt idx="3">
                  <c:v>2020</c:v>
                </c:pt>
              </c:strCache>
            </c:strRef>
          </c:cat>
          <c:val>
            <c:numRef>
              <c:f>Feuil1!$B$7:$E$7</c:f>
              <c:numCache>
                <c:formatCode>0.0%</c:formatCode>
                <c:ptCount val="4"/>
                <c:pt idx="0">
                  <c:v>0.52745873049417114</c:v>
                </c:pt>
                <c:pt idx="1">
                  <c:v>0.56721146083796892</c:v>
                </c:pt>
                <c:pt idx="2">
                  <c:v>0.61601881314194096</c:v>
                </c:pt>
                <c:pt idx="3">
                  <c:v>0.70303642346939554</c:v>
                </c:pt>
              </c:numCache>
            </c:numRef>
          </c:val>
          <c:smooth val="0"/>
          <c:extLst>
            <c:ext xmlns:c16="http://schemas.microsoft.com/office/drawing/2014/chart" uri="{C3380CC4-5D6E-409C-BE32-E72D297353CC}">
              <c16:uniqueId val="{00000000-9B16-4D0E-8050-9CDFEF7F6209}"/>
            </c:ext>
          </c:extLst>
        </c:ser>
        <c:ser>
          <c:idx val="4"/>
          <c:order val="1"/>
          <c:tx>
            <c:strRef>
              <c:f>Feuil1!$A$6</c:f>
              <c:strCache>
                <c:ptCount val="1"/>
                <c:pt idx="0">
                  <c:v>TOP 50</c:v>
                </c:pt>
              </c:strCache>
            </c:strRef>
          </c:tx>
          <c:spPr>
            <a:ln w="952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Feuil1!$B$1:$E$1</c:f>
              <c:strCache>
                <c:ptCount val="4"/>
                <c:pt idx="0">
                  <c:v>2017</c:v>
                </c:pt>
                <c:pt idx="1">
                  <c:v>2018</c:v>
                </c:pt>
                <c:pt idx="2">
                  <c:v>2019</c:v>
                </c:pt>
                <c:pt idx="3">
                  <c:v>2020</c:v>
                </c:pt>
              </c:strCache>
            </c:strRef>
          </c:cat>
          <c:val>
            <c:numRef>
              <c:f>Feuil1!$B$6:$E$6</c:f>
              <c:numCache>
                <c:formatCode>0.0%</c:formatCode>
                <c:ptCount val="4"/>
                <c:pt idx="0">
                  <c:v>0.35024471063630946</c:v>
                </c:pt>
                <c:pt idx="1">
                  <c:v>0.37205744837774707</c:v>
                </c:pt>
                <c:pt idx="2">
                  <c:v>0.4342736367125119</c:v>
                </c:pt>
                <c:pt idx="3">
                  <c:v>0.50092644368224715</c:v>
                </c:pt>
              </c:numCache>
            </c:numRef>
          </c:val>
          <c:smooth val="0"/>
          <c:extLst>
            <c:ext xmlns:c16="http://schemas.microsoft.com/office/drawing/2014/chart" uri="{C3380CC4-5D6E-409C-BE32-E72D297353CC}">
              <c16:uniqueId val="{00000001-9B16-4D0E-8050-9CDFEF7F6209}"/>
            </c:ext>
          </c:extLst>
        </c:ser>
        <c:ser>
          <c:idx val="3"/>
          <c:order val="2"/>
          <c:tx>
            <c:strRef>
              <c:f>Feuil1!$A$5</c:f>
              <c:strCache>
                <c:ptCount val="1"/>
                <c:pt idx="0">
                  <c:v>TOP 25</c:v>
                </c:pt>
              </c:strCache>
            </c:strRef>
          </c:tx>
          <c:spPr>
            <a:ln w="9525" cap="rnd">
              <a:solidFill>
                <a:schemeClr val="accent1">
                  <a:lumMod val="50000"/>
                </a:schemeClr>
              </a:solidFill>
              <a:round/>
            </a:ln>
            <a:effectLst/>
          </c:spPr>
          <c:marker>
            <c:symbol val="circle"/>
            <c:size val="5"/>
            <c:spPr>
              <a:solidFill>
                <a:schemeClr val="accent1">
                  <a:lumMod val="50000"/>
                </a:schemeClr>
              </a:solidFill>
              <a:ln w="9525">
                <a:solidFill>
                  <a:schemeClr val="accent1">
                    <a:lumMod val="50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2">
                        <a:lumMod val="10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Feuil1!$B$1:$E$1</c:f>
              <c:strCache>
                <c:ptCount val="4"/>
                <c:pt idx="0">
                  <c:v>2017</c:v>
                </c:pt>
                <c:pt idx="1">
                  <c:v>2018</c:v>
                </c:pt>
                <c:pt idx="2">
                  <c:v>2019</c:v>
                </c:pt>
                <c:pt idx="3">
                  <c:v>2020</c:v>
                </c:pt>
              </c:strCache>
            </c:strRef>
          </c:cat>
          <c:val>
            <c:numRef>
              <c:f>Feuil1!$B$5:$E$5</c:f>
              <c:numCache>
                <c:formatCode>0.0%</c:formatCode>
                <c:ptCount val="4"/>
                <c:pt idx="0">
                  <c:v>0.24486596574338215</c:v>
                </c:pt>
                <c:pt idx="1">
                  <c:v>0.26120612678189392</c:v>
                </c:pt>
                <c:pt idx="2">
                  <c:v>0.31904268359372079</c:v>
                </c:pt>
                <c:pt idx="3">
                  <c:v>0.37059421462928249</c:v>
                </c:pt>
              </c:numCache>
            </c:numRef>
          </c:val>
          <c:smooth val="0"/>
          <c:extLst>
            <c:ext xmlns:c16="http://schemas.microsoft.com/office/drawing/2014/chart" uri="{C3380CC4-5D6E-409C-BE32-E72D297353CC}">
              <c16:uniqueId val="{00000002-9B16-4D0E-8050-9CDFEF7F6209}"/>
            </c:ext>
          </c:extLst>
        </c:ser>
        <c:ser>
          <c:idx val="2"/>
          <c:order val="3"/>
          <c:tx>
            <c:strRef>
              <c:f>Feuil1!$A$4</c:f>
              <c:strCache>
                <c:ptCount val="1"/>
                <c:pt idx="0">
                  <c:v>TOP 20</c:v>
                </c:pt>
              </c:strCache>
            </c:strRef>
          </c:tx>
          <c:spPr>
            <a:ln w="9525" cap="rnd">
              <a:solidFill>
                <a:schemeClr val="tx2">
                  <a:lumMod val="50000"/>
                </a:schemeClr>
              </a:solidFill>
              <a:round/>
            </a:ln>
            <a:effectLst/>
          </c:spPr>
          <c:marker>
            <c:symbol val="circle"/>
            <c:size val="5"/>
            <c:spPr>
              <a:solidFill>
                <a:schemeClr val="tx2">
                  <a:lumMod val="50000"/>
                </a:schemeClr>
              </a:solidFill>
              <a:ln w="9525">
                <a:solidFill>
                  <a:schemeClr val="tx2">
                    <a:lumMod val="50000"/>
                  </a:schemeClr>
                </a:solidFill>
              </a:ln>
              <a:effectLst/>
            </c:spPr>
          </c:marker>
          <c:dLbls>
            <c:dLbl>
              <c:idx val="0"/>
              <c:layout>
                <c:manualLayout>
                  <c:x val="-6.4479439172556288E-2"/>
                  <c:y val="-3.510470490371711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806-4A6D-A74A-6E77D13833D1}"/>
                </c:ext>
              </c:extLst>
            </c:dLbl>
            <c:dLbl>
              <c:idx val="1"/>
              <c:layout>
                <c:manualLayout>
                  <c:x val="-6.6687448613796066E-2"/>
                  <c:y val="-4.241063467244698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806-4A6D-A74A-6E77D13833D1}"/>
                </c:ext>
              </c:extLst>
            </c:dLbl>
            <c:dLbl>
              <c:idx val="2"/>
              <c:layout>
                <c:manualLayout>
                  <c:x val="-7.5519486378754982E-2"/>
                  <c:y val="-3.510470490371711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9806-4A6D-A74A-6E77D13833D1}"/>
                </c:ext>
              </c:extLst>
            </c:dLbl>
            <c:dLbl>
              <c:idx val="3"/>
              <c:layout>
                <c:manualLayout>
                  <c:x val="-4.6815363642638365E-2"/>
                  <c:y val="2.334273324612232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806-4A6D-A74A-6E77D13833D1}"/>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lumMod val="50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Feuil1!$B$1:$E$1</c:f>
              <c:strCache>
                <c:ptCount val="4"/>
                <c:pt idx="0">
                  <c:v>2017</c:v>
                </c:pt>
                <c:pt idx="1">
                  <c:v>2018</c:v>
                </c:pt>
                <c:pt idx="2">
                  <c:v>2019</c:v>
                </c:pt>
                <c:pt idx="3">
                  <c:v>2020</c:v>
                </c:pt>
              </c:strCache>
            </c:strRef>
          </c:cat>
          <c:val>
            <c:numRef>
              <c:f>Feuil1!$B$4:$E$4</c:f>
              <c:numCache>
                <c:formatCode>0.0%</c:formatCode>
                <c:ptCount val="4"/>
                <c:pt idx="0">
                  <c:v>0.20601270615439266</c:v>
                </c:pt>
                <c:pt idx="1">
                  <c:v>0.22308318628528909</c:v>
                </c:pt>
                <c:pt idx="2">
                  <c:v>0.284218307079247</c:v>
                </c:pt>
                <c:pt idx="3">
                  <c:v>0.3303401695723035</c:v>
                </c:pt>
              </c:numCache>
            </c:numRef>
          </c:val>
          <c:smooth val="0"/>
          <c:extLst>
            <c:ext xmlns:c16="http://schemas.microsoft.com/office/drawing/2014/chart" uri="{C3380CC4-5D6E-409C-BE32-E72D297353CC}">
              <c16:uniqueId val="{00000003-9B16-4D0E-8050-9CDFEF7F6209}"/>
            </c:ext>
          </c:extLst>
        </c:ser>
        <c:ser>
          <c:idx val="1"/>
          <c:order val="4"/>
          <c:tx>
            <c:strRef>
              <c:f>Feuil1!$A$3</c:f>
              <c:strCache>
                <c:ptCount val="1"/>
                <c:pt idx="0">
                  <c:v>TOP 10</c:v>
                </c:pt>
              </c:strCache>
            </c:strRef>
          </c:tx>
          <c:spPr>
            <a:ln w="9525" cap="rnd">
              <a:solidFill>
                <a:schemeClr val="tx2"/>
              </a:solidFill>
              <a:round/>
            </a:ln>
            <a:effectLst/>
          </c:spPr>
          <c:marker>
            <c:symbol val="circle"/>
            <c:size val="5"/>
            <c:spPr>
              <a:solidFill>
                <a:schemeClr val="tx2"/>
              </a:solidFill>
              <a:ln w="9525">
                <a:solidFill>
                  <a:schemeClr val="tx2"/>
                </a:solidFill>
              </a:ln>
              <a:effectLst/>
            </c:spPr>
          </c:marker>
          <c:dLbls>
            <c:dLbl>
              <c:idx val="0"/>
              <c:layout>
                <c:manualLayout>
                  <c:x val="-6.5583443893176149E-2"/>
                  <c:y val="1.497715602589635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806-4A6D-A74A-6E77D13833D1}"/>
                </c:ext>
              </c:extLst>
            </c:dLbl>
            <c:dLbl>
              <c:idx val="1"/>
              <c:layout>
                <c:manualLayout>
                  <c:x val="-5.2335387245737754E-2"/>
                  <c:y val="1.497715602589635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806-4A6D-A74A-6E77D13833D1}"/>
                </c:ext>
              </c:extLst>
            </c:dLbl>
            <c:dLbl>
              <c:idx val="2"/>
              <c:layout>
                <c:manualLayout>
                  <c:x val="-5.2335387245737795E-2"/>
                  <c:y val="2.228308579462635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806-4A6D-A74A-6E77D13833D1}"/>
                </c:ext>
              </c:extLst>
            </c:dLbl>
            <c:dLbl>
              <c:idx val="3"/>
              <c:layout>
                <c:manualLayout>
                  <c:x val="-5.2335387245737795E-2"/>
                  <c:y val="2.228308579462615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806-4A6D-A74A-6E77D13833D1}"/>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Feuil1!$B$1:$E$1</c:f>
              <c:strCache>
                <c:ptCount val="4"/>
                <c:pt idx="0">
                  <c:v>2017</c:v>
                </c:pt>
                <c:pt idx="1">
                  <c:v>2018</c:v>
                </c:pt>
                <c:pt idx="2">
                  <c:v>2019</c:v>
                </c:pt>
                <c:pt idx="3">
                  <c:v>2020</c:v>
                </c:pt>
              </c:strCache>
            </c:strRef>
          </c:cat>
          <c:val>
            <c:numRef>
              <c:f>Feuil1!$B$3:$E$3</c:f>
              <c:numCache>
                <c:formatCode>0.0%</c:formatCode>
                <c:ptCount val="4"/>
                <c:pt idx="0">
                  <c:v>0.1589690199570023</c:v>
                </c:pt>
                <c:pt idx="1">
                  <c:v>0.16542045493424903</c:v>
                </c:pt>
                <c:pt idx="2">
                  <c:v>0.20892061624824126</c:v>
                </c:pt>
                <c:pt idx="3">
                  <c:v>0.23065840599766035</c:v>
                </c:pt>
              </c:numCache>
            </c:numRef>
          </c:val>
          <c:smooth val="0"/>
          <c:extLst>
            <c:ext xmlns:c16="http://schemas.microsoft.com/office/drawing/2014/chart" uri="{C3380CC4-5D6E-409C-BE32-E72D297353CC}">
              <c16:uniqueId val="{00000004-9B16-4D0E-8050-9CDFEF7F6209}"/>
            </c:ext>
          </c:extLst>
        </c:ser>
        <c:ser>
          <c:idx val="0"/>
          <c:order val="5"/>
          <c:tx>
            <c:strRef>
              <c:f>Feuil1!$A$2</c:f>
              <c:strCache>
                <c:ptCount val="1"/>
                <c:pt idx="0">
                  <c:v>TOP 5</c:v>
                </c:pt>
              </c:strCache>
            </c:strRef>
          </c:tx>
          <c:spPr>
            <a:ln w="9525" cap="rnd">
              <a:solidFill>
                <a:schemeClr val="bg2"/>
              </a:solidFill>
              <a:round/>
            </a:ln>
            <a:effectLst/>
          </c:spPr>
          <c:marker>
            <c:symbol val="circle"/>
            <c:size val="5"/>
            <c:spPr>
              <a:solidFill>
                <a:schemeClr val="bg2"/>
              </a:solidFill>
              <a:ln w="9525">
                <a:solidFill>
                  <a:schemeClr val="bg2"/>
                </a:solidFill>
              </a:ln>
              <a:effectLst/>
            </c:spPr>
          </c:marker>
          <c:dLbls>
            <c:dLbl>
              <c:idx val="0"/>
              <c:layout>
                <c:manualLayout>
                  <c:x val="-4.4607354201398629E-2"/>
                  <c:y val="6.717831185850196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806-4A6D-A74A-6E77D13833D1}"/>
                </c:ext>
              </c:extLst>
            </c:dLbl>
            <c:dLbl>
              <c:idx val="1"/>
              <c:layout>
                <c:manualLayout>
                  <c:x val="-4.6815363642638406E-2"/>
                  <c:y val="6.717831185850196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806-4A6D-A74A-6E77D13833D1}"/>
                </c:ext>
              </c:extLst>
            </c:dLbl>
            <c:dLbl>
              <c:idx val="2"/>
              <c:layout>
                <c:manualLayout>
                  <c:x val="-4.6815363642638365E-2"/>
                  <c:y val="5.987238208977204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806-4A6D-A74A-6E77D13833D1}"/>
                </c:ext>
              </c:extLst>
            </c:dLbl>
            <c:dLbl>
              <c:idx val="3"/>
              <c:layout>
                <c:manualLayout>
                  <c:x val="-4.6815363642638365E-2"/>
                  <c:y val="5.256645232104211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806-4A6D-A74A-6E77D13833D1}"/>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Feuil1!$B$1:$E$1</c:f>
              <c:strCache>
                <c:ptCount val="4"/>
                <c:pt idx="0">
                  <c:v>2017</c:v>
                </c:pt>
                <c:pt idx="1">
                  <c:v>2018</c:v>
                </c:pt>
                <c:pt idx="2">
                  <c:v>2019</c:v>
                </c:pt>
                <c:pt idx="3">
                  <c:v>2020</c:v>
                </c:pt>
              </c:strCache>
            </c:strRef>
          </c:cat>
          <c:val>
            <c:numRef>
              <c:f>Feuil1!$B$2:$E$2</c:f>
              <c:numCache>
                <c:formatCode>0.0%</c:formatCode>
                <c:ptCount val="4"/>
                <c:pt idx="0">
                  <c:v>0.10162181848046456</c:v>
                </c:pt>
                <c:pt idx="1">
                  <c:v>0.10777025981256476</c:v>
                </c:pt>
                <c:pt idx="2">
                  <c:v>0.1451460234695576</c:v>
                </c:pt>
                <c:pt idx="3">
                  <c:v>0.15885675623741397</c:v>
                </c:pt>
              </c:numCache>
            </c:numRef>
          </c:val>
          <c:smooth val="0"/>
          <c:extLst>
            <c:ext xmlns:c16="http://schemas.microsoft.com/office/drawing/2014/chart" uri="{C3380CC4-5D6E-409C-BE32-E72D297353CC}">
              <c16:uniqueId val="{00000005-9B16-4D0E-8050-9CDFEF7F6209}"/>
            </c:ext>
          </c:extLst>
        </c:ser>
        <c:dLbls>
          <c:dLblPos val="t"/>
          <c:showLegendKey val="0"/>
          <c:showVal val="1"/>
          <c:showCatName val="0"/>
          <c:showSerName val="0"/>
          <c:showPercent val="0"/>
          <c:showBubbleSize val="0"/>
        </c:dLbls>
        <c:marker val="1"/>
        <c:smooth val="0"/>
        <c:axId val="2028156159"/>
        <c:axId val="2028166143"/>
      </c:lineChart>
      <c:catAx>
        <c:axId val="2028156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028166143"/>
        <c:crosses val="autoZero"/>
        <c:auto val="1"/>
        <c:lblAlgn val="ctr"/>
        <c:lblOffset val="100"/>
        <c:noMultiLvlLbl val="0"/>
      </c:catAx>
      <c:valAx>
        <c:axId val="202816614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028156159"/>
        <c:crosses val="autoZero"/>
        <c:crossBetween val="between"/>
        <c:majorUnit val="0.25"/>
      </c:valAx>
      <c:spPr>
        <a:noFill/>
        <a:ln w="6350">
          <a:noFill/>
        </a:ln>
        <a:effectLst/>
      </c:spPr>
    </c:plotArea>
    <c:legend>
      <c:legendPos val="r"/>
      <c:overlay val="0"/>
      <c:spPr>
        <a:noFill/>
        <a:ln w="9525">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0034655316686797"/>
          <c:y val="7.9564840377511617E-2"/>
          <c:w val="0.73196764761977451"/>
          <c:h val="0.73471798296982649"/>
        </c:manualLayout>
      </c:layout>
      <c:barChart>
        <c:barDir val="col"/>
        <c:grouping val="stacked"/>
        <c:varyColors val="0"/>
        <c:ser>
          <c:idx val="0"/>
          <c:order val="0"/>
          <c:tx>
            <c:strRef>
              <c:f>Feuil1!$H$2</c:f>
              <c:strCache>
                <c:ptCount val="1"/>
                <c:pt idx="0">
                  <c:v>TOP 5</c:v>
                </c:pt>
              </c:strCache>
            </c:strRef>
          </c:tx>
          <c:spPr>
            <a:solidFill>
              <a:schemeClr val="bg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Feuil1!$I$2:$L$2</c:f>
              <c:numCache>
                <c:formatCode>_-* #\ ##0\ "€"_-;\-* #\ ##0\ "€"_-;_-* "-"??\ "€"_-;_-@_-</c:formatCode>
                <c:ptCount val="4"/>
                <c:pt idx="0">
                  <c:v>4743012</c:v>
                </c:pt>
                <c:pt idx="1">
                  <c:v>5012652</c:v>
                </c:pt>
                <c:pt idx="2">
                  <c:v>6779448</c:v>
                </c:pt>
                <c:pt idx="3">
                  <c:v>7103313</c:v>
                </c:pt>
              </c:numCache>
            </c:numRef>
          </c:val>
          <c:extLst>
            <c:ext xmlns:c16="http://schemas.microsoft.com/office/drawing/2014/chart" uri="{C3380CC4-5D6E-409C-BE32-E72D297353CC}">
              <c16:uniqueId val="{00000000-8551-4283-8CC0-3624C03E44A4}"/>
            </c:ext>
          </c:extLst>
        </c:ser>
        <c:ser>
          <c:idx val="1"/>
          <c:order val="1"/>
          <c:tx>
            <c:strRef>
              <c:f>Feuil1!$H$3</c:f>
              <c:strCache>
                <c:ptCount val="1"/>
                <c:pt idx="0">
                  <c:v>TOP 10</c:v>
                </c:pt>
              </c:strCache>
            </c:strRef>
          </c:tx>
          <c:spPr>
            <a:solidFill>
              <a:schemeClr val="tx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Feuil1!$I$3:$L$3</c:f>
              <c:numCache>
                <c:formatCode>_-* #\ ##0\ "€"_-;\-* #\ ##0\ "€"_-;_-* "-"??\ "€"_-;_-@_-</c:formatCode>
                <c:ptCount val="4"/>
                <c:pt idx="0">
                  <c:v>2676575</c:v>
                </c:pt>
                <c:pt idx="1">
                  <c:v>2681449</c:v>
                </c:pt>
                <c:pt idx="2">
                  <c:v>2978770</c:v>
                </c:pt>
                <c:pt idx="3">
                  <c:v>3210626</c:v>
                </c:pt>
              </c:numCache>
            </c:numRef>
          </c:val>
          <c:extLst>
            <c:ext xmlns:c16="http://schemas.microsoft.com/office/drawing/2014/chart" uri="{C3380CC4-5D6E-409C-BE32-E72D297353CC}">
              <c16:uniqueId val="{00000001-8551-4283-8CC0-3624C03E44A4}"/>
            </c:ext>
          </c:extLst>
        </c:ser>
        <c:ser>
          <c:idx val="2"/>
          <c:order val="2"/>
          <c:tx>
            <c:strRef>
              <c:f>Feuil1!$H$4</c:f>
              <c:strCache>
                <c:ptCount val="1"/>
                <c:pt idx="0">
                  <c:v>TOP 20</c:v>
                </c:pt>
              </c:strCache>
            </c:strRef>
          </c:tx>
          <c:spPr>
            <a:solidFill>
              <a:schemeClr val="tx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Feuil1!$I$4:$L$4</c:f>
              <c:numCache>
                <c:formatCode>_-* #\ ##0\ "€"_-;\-* #\ ##0\ "€"_-;_-* "-"??\ "€"_-;_-@_-</c:formatCode>
                <c:ptCount val="4"/>
                <c:pt idx="0">
                  <c:v>2195678</c:v>
                </c:pt>
                <c:pt idx="1">
                  <c:v>2682031</c:v>
                </c:pt>
                <c:pt idx="2">
                  <c:v>3516987</c:v>
                </c:pt>
                <c:pt idx="3">
                  <c:v>4457291</c:v>
                </c:pt>
              </c:numCache>
            </c:numRef>
          </c:val>
          <c:extLst>
            <c:ext xmlns:c16="http://schemas.microsoft.com/office/drawing/2014/chart" uri="{C3380CC4-5D6E-409C-BE32-E72D297353CC}">
              <c16:uniqueId val="{00000002-8551-4283-8CC0-3624C03E44A4}"/>
            </c:ext>
          </c:extLst>
        </c:ser>
        <c:ser>
          <c:idx val="3"/>
          <c:order val="3"/>
          <c:tx>
            <c:strRef>
              <c:f>Feuil1!$H$5</c:f>
              <c:strCache>
                <c:ptCount val="1"/>
                <c:pt idx="0">
                  <c:v>TOP 25</c:v>
                </c:pt>
              </c:strCache>
            </c:strRef>
          </c:tx>
          <c:spPr>
            <a:solidFill>
              <a:schemeClr val="accent1">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Feuil1!$I$5:$L$5</c:f>
              <c:numCache>
                <c:formatCode>_-* #\ ##0\ "€"_-;\-* #\ ##0\ "€"_-;_-* "-"??\ "€"_-;_-@_-</c:formatCode>
                <c:ptCount val="4"/>
                <c:pt idx="0">
                  <c:v>1813404</c:v>
                </c:pt>
                <c:pt idx="1">
                  <c:v>1773189</c:v>
                </c:pt>
                <c:pt idx="2">
                  <c:v>1626570</c:v>
                </c:pt>
                <c:pt idx="3">
                  <c:v>1799969</c:v>
                </c:pt>
              </c:numCache>
            </c:numRef>
          </c:val>
          <c:extLst>
            <c:ext xmlns:c16="http://schemas.microsoft.com/office/drawing/2014/chart" uri="{C3380CC4-5D6E-409C-BE32-E72D297353CC}">
              <c16:uniqueId val="{00000003-8551-4283-8CC0-3624C03E44A4}"/>
            </c:ext>
          </c:extLst>
        </c:ser>
        <c:ser>
          <c:idx val="4"/>
          <c:order val="4"/>
          <c:tx>
            <c:strRef>
              <c:f>Feuil1!$H$6</c:f>
              <c:strCache>
                <c:ptCount val="1"/>
                <c:pt idx="0">
                  <c:v>TOP 50</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Feuil1!$I$6:$L$6</c:f>
              <c:numCache>
                <c:formatCode>_-* #\ ##0\ "€"_-;\-* #\ ##0\ "€"_-;_-* "-"??\ "€"_-;_-@_-</c:formatCode>
                <c:ptCount val="4"/>
                <c:pt idx="0">
                  <c:v>4918360</c:v>
                </c:pt>
                <c:pt idx="1">
                  <c:v>5155960</c:v>
                </c:pt>
                <c:pt idx="2">
                  <c:v>5382181</c:v>
                </c:pt>
                <c:pt idx="3">
                  <c:v>5827833</c:v>
                </c:pt>
              </c:numCache>
            </c:numRef>
          </c:val>
          <c:extLst>
            <c:ext xmlns:c16="http://schemas.microsoft.com/office/drawing/2014/chart" uri="{C3380CC4-5D6E-409C-BE32-E72D297353CC}">
              <c16:uniqueId val="{00000004-8551-4283-8CC0-3624C03E44A4}"/>
            </c:ext>
          </c:extLst>
        </c:ser>
        <c:ser>
          <c:idx val="5"/>
          <c:order val="5"/>
          <c:tx>
            <c:strRef>
              <c:f>Feuil1!$H$7</c:f>
              <c:strCache>
                <c:ptCount val="1"/>
                <c:pt idx="0">
                  <c:v>TOP 150</c:v>
                </c:pt>
              </c:strCache>
            </c:strRef>
          </c:tx>
          <c:spPr>
            <a:solidFill>
              <a:schemeClr val="accent2">
                <a:lumMod val="9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Feuil1!$I$7:$L$7</c:f>
              <c:numCache>
                <c:formatCode>_-* #\ ##0\ "€"_-;\-* #\ ##0\ "€"_-;_-* "-"??\ "€"_-;_-@_-</c:formatCode>
                <c:ptCount val="4"/>
                <c:pt idx="0">
                  <c:v>8271138</c:v>
                </c:pt>
                <c:pt idx="1">
                  <c:v>9077080</c:v>
                </c:pt>
                <c:pt idx="2">
                  <c:v>8488914</c:v>
                </c:pt>
                <c:pt idx="3">
                  <c:v>9037390</c:v>
                </c:pt>
              </c:numCache>
            </c:numRef>
          </c:val>
          <c:extLst>
            <c:ext xmlns:c16="http://schemas.microsoft.com/office/drawing/2014/chart" uri="{C3380CC4-5D6E-409C-BE32-E72D297353CC}">
              <c16:uniqueId val="{00000005-8551-4283-8CC0-3624C03E44A4}"/>
            </c:ext>
          </c:extLst>
        </c:ser>
        <c:ser>
          <c:idx val="6"/>
          <c:order val="6"/>
          <c:tx>
            <c:strRef>
              <c:f>Feuil1!$H$8</c:f>
              <c:strCache>
                <c:ptCount val="1"/>
                <c:pt idx="0">
                  <c:v>Other clients</c:v>
                </c:pt>
              </c:strCache>
            </c:strRef>
          </c:tx>
          <c:spPr>
            <a:solidFill>
              <a:schemeClr val="bg1">
                <a:lumMod val="85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Feuil1!$I$8:$L$8</c:f>
              <c:numCache>
                <c:formatCode>_-* #\ ##0\ "€"_-;\-* #\ ##0\ "€"_-;_-* "-"??\ "€"_-;_-@_-</c:formatCode>
                <c:ptCount val="4"/>
                <c:pt idx="0">
                  <c:v>22054996</c:v>
                </c:pt>
                <c:pt idx="1">
                  <c:v>20130030</c:v>
                </c:pt>
                <c:pt idx="2">
                  <c:v>17934908</c:v>
                </c:pt>
                <c:pt idx="3">
                  <c:v>13278789</c:v>
                </c:pt>
              </c:numCache>
            </c:numRef>
          </c:val>
          <c:extLst>
            <c:ext xmlns:c16="http://schemas.microsoft.com/office/drawing/2014/chart" uri="{C3380CC4-5D6E-409C-BE32-E72D297353CC}">
              <c16:uniqueId val="{00000006-8551-4283-8CC0-3624C03E44A4}"/>
            </c:ext>
          </c:extLst>
        </c:ser>
        <c:dLbls>
          <c:showLegendKey val="0"/>
          <c:showVal val="1"/>
          <c:showCatName val="0"/>
          <c:showSerName val="0"/>
          <c:showPercent val="0"/>
          <c:showBubbleSize val="0"/>
        </c:dLbls>
        <c:gapWidth val="150"/>
        <c:overlap val="100"/>
        <c:axId val="2028156159"/>
        <c:axId val="2028166143"/>
      </c:barChart>
      <c:lineChart>
        <c:grouping val="standard"/>
        <c:varyColors val="0"/>
        <c:ser>
          <c:idx val="7"/>
          <c:order val="7"/>
          <c:tx>
            <c:strRef>
              <c:f>Feuil1!$H$9</c:f>
              <c:strCache>
                <c:ptCount val="1"/>
                <c:pt idx="0">
                  <c:v>Total</c:v>
                </c:pt>
              </c:strCache>
            </c:strRef>
          </c:tx>
          <c:spPr>
            <a:ln w="12700" cap="rnd">
              <a:noFill/>
              <a:round/>
            </a:ln>
            <a:effectLst/>
          </c:spPr>
          <c:marker>
            <c:symbol val="none"/>
          </c:marker>
          <c:dLbls>
            <c:dLbl>
              <c:idx val="0"/>
              <c:layout>
                <c:manualLayout>
                  <c:x val="-4.4160188824794798E-2"/>
                  <c:y val="-3.99488738297129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CCB-4CE3-BB68-848CAC7F01DF}"/>
                </c:ext>
              </c:extLst>
            </c:dLbl>
            <c:dLbl>
              <c:idx val="1"/>
              <c:layout>
                <c:manualLayout>
                  <c:x val="-4.8576207707274277E-2"/>
                  <c:y val="-4.66070194679984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CCB-4CE3-BB68-848CAC7F01DF}"/>
                </c:ext>
              </c:extLst>
            </c:dLbl>
            <c:dLbl>
              <c:idx val="2"/>
              <c:layout>
                <c:manualLayout>
                  <c:x val="-4.1952179383555138E-2"/>
                  <c:y val="-5.99233107445694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CCB-4CE3-BB68-848CAC7F01DF}"/>
                </c:ext>
              </c:extLst>
            </c:dLbl>
            <c:dLbl>
              <c:idx val="3"/>
              <c:layout>
                <c:manualLayout>
                  <c:x val="-4.1952179383555062E-2"/>
                  <c:y val="-6.65814563828549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CCB-4CE3-BB68-848CAC7F01DF}"/>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Feuil1!$I$9:$L$9</c:f>
              <c:numCache>
                <c:formatCode>_-* #\ ##0\ "€"_-;\-* #\ ##0\ "€"_-;_-* "-"??\ "€"_-;_-@_-</c:formatCode>
                <c:ptCount val="4"/>
                <c:pt idx="0">
                  <c:v>46673163</c:v>
                </c:pt>
                <c:pt idx="1">
                  <c:v>46512391</c:v>
                </c:pt>
                <c:pt idx="2">
                  <c:v>46707778</c:v>
                </c:pt>
                <c:pt idx="3">
                  <c:v>44715211</c:v>
                </c:pt>
              </c:numCache>
            </c:numRef>
          </c:val>
          <c:smooth val="0"/>
          <c:extLst>
            <c:ext xmlns:c16="http://schemas.microsoft.com/office/drawing/2014/chart" uri="{C3380CC4-5D6E-409C-BE32-E72D297353CC}">
              <c16:uniqueId val="{00000007-8551-4283-8CC0-3624C03E44A4}"/>
            </c:ext>
          </c:extLst>
        </c:ser>
        <c:dLbls>
          <c:showLegendKey val="0"/>
          <c:showVal val="1"/>
          <c:showCatName val="0"/>
          <c:showSerName val="0"/>
          <c:showPercent val="0"/>
          <c:showBubbleSize val="0"/>
        </c:dLbls>
        <c:marker val="1"/>
        <c:smooth val="0"/>
        <c:axId val="2028156159"/>
        <c:axId val="2028166143"/>
      </c:lineChart>
      <c:catAx>
        <c:axId val="2028156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028166143"/>
        <c:crosses val="autoZero"/>
        <c:auto val="1"/>
        <c:lblAlgn val="ctr"/>
        <c:lblOffset val="100"/>
        <c:noMultiLvlLbl val="0"/>
      </c:catAx>
      <c:valAx>
        <c:axId val="202816614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028156159"/>
        <c:crosses val="autoZero"/>
        <c:crossBetween val="between"/>
        <c:dispUnits>
          <c:builtInUnit val="millions"/>
        </c:dispUnits>
      </c:valAx>
      <c:spPr>
        <a:noFill/>
        <a:ln w="9525">
          <a:noFill/>
        </a:ln>
        <a:effectLst/>
      </c:spPr>
    </c:plotArea>
    <c:legend>
      <c:legendPos val="r"/>
      <c:legendEntry>
        <c:idx val="7"/>
        <c:delete val="1"/>
      </c:legendEntry>
      <c:layout>
        <c:manualLayout>
          <c:xMode val="edge"/>
          <c:yMode val="edge"/>
          <c:x val="0.79198273510475958"/>
          <c:y val="1.9092101551924628E-2"/>
          <c:w val="0.19476920824780194"/>
          <c:h val="0.9085506317898668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Bel Mid customers</c:v>
                </c:pt>
              </c:strCache>
            </c:strRef>
          </c:tx>
          <c:spPr>
            <a:solidFill>
              <a:schemeClr val="tx2">
                <a:lumMod val="40000"/>
                <a:lumOff val="60000"/>
              </a:schemeClr>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1-549B-4FFB-B4A6-94DEFACE7E08}"/>
              </c:ext>
            </c:extLst>
          </c:dPt>
          <c:dPt>
            <c:idx val="1"/>
            <c:bubble3D val="0"/>
            <c:spPr>
              <a:solidFill>
                <a:schemeClr val="tx2"/>
              </a:solidFill>
              <a:ln w="19050">
                <a:solidFill>
                  <a:schemeClr val="lt1"/>
                </a:solidFill>
              </a:ln>
              <a:effectLst/>
            </c:spPr>
            <c:extLst>
              <c:ext xmlns:c16="http://schemas.microsoft.com/office/drawing/2014/chart" uri="{C3380CC4-5D6E-409C-BE32-E72D297353CC}">
                <c16:uniqueId val="{00000003-549B-4FFB-B4A6-94DEFACE7E08}"/>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6="http://schemas.microsoft.com/office/drawing/2014/chart" uri="{C3380CC4-5D6E-409C-BE32-E72D297353CC}">
                  <c16:uniqueId val="{00000001-549B-4FFB-B4A6-94DEFACE7E08}"/>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Altares' customer</c:v>
                </c:pt>
                <c:pt idx="1">
                  <c:v>Non Alates' customer</c:v>
                </c:pt>
              </c:strCache>
            </c:strRef>
          </c:cat>
          <c:val>
            <c:numRef>
              <c:f>Sheet1!$B$2:$B$3</c:f>
              <c:numCache>
                <c:formatCode>General</c:formatCode>
                <c:ptCount val="2"/>
                <c:pt idx="0">
                  <c:v>15</c:v>
                </c:pt>
                <c:pt idx="1">
                  <c:v>25</c:v>
                </c:pt>
              </c:numCache>
            </c:numRef>
          </c:val>
          <c:extLst>
            <c:ext xmlns:c16="http://schemas.microsoft.com/office/drawing/2014/chart" uri="{C3380CC4-5D6E-409C-BE32-E72D297353CC}">
              <c16:uniqueId val="{00000004-549B-4FFB-B4A6-94DEFACE7E0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Bel 20 customers</c:v>
                </c:pt>
              </c:strCache>
            </c:strRef>
          </c:tx>
          <c:spPr>
            <a:solidFill>
              <a:schemeClr val="tx2">
                <a:lumMod val="40000"/>
                <a:lumOff val="60000"/>
              </a:schemeClr>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1-549B-4FFB-B4A6-94DEFACE7E08}"/>
              </c:ext>
            </c:extLst>
          </c:dPt>
          <c:dPt>
            <c:idx val="1"/>
            <c:bubble3D val="0"/>
            <c:spPr>
              <a:solidFill>
                <a:schemeClr val="tx2"/>
              </a:solidFill>
              <a:ln w="19050">
                <a:solidFill>
                  <a:schemeClr val="lt1"/>
                </a:solidFill>
              </a:ln>
              <a:effectLst/>
            </c:spPr>
            <c:extLst>
              <c:ext xmlns:c16="http://schemas.microsoft.com/office/drawing/2014/chart" uri="{C3380CC4-5D6E-409C-BE32-E72D297353CC}">
                <c16:uniqueId val="{00000003-549B-4FFB-B4A6-94DEFACE7E08}"/>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6="http://schemas.microsoft.com/office/drawing/2014/chart" uri="{C3380CC4-5D6E-409C-BE32-E72D297353CC}">
                  <c16:uniqueId val="{00000001-549B-4FFB-B4A6-94DEFACE7E08}"/>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Altares' customer</c:v>
                </c:pt>
                <c:pt idx="1">
                  <c:v>Non Alates' customer</c:v>
                </c:pt>
              </c:strCache>
            </c:strRef>
          </c:cat>
          <c:val>
            <c:numRef>
              <c:f>Sheet1!$B$2:$B$3</c:f>
              <c:numCache>
                <c:formatCode>General</c:formatCode>
                <c:ptCount val="2"/>
                <c:pt idx="0">
                  <c:v>10</c:v>
                </c:pt>
                <c:pt idx="1">
                  <c:v>10</c:v>
                </c:pt>
              </c:numCache>
            </c:numRef>
          </c:val>
          <c:extLst>
            <c:ext xmlns:c16="http://schemas.microsoft.com/office/drawing/2014/chart" uri="{C3380CC4-5D6E-409C-BE32-E72D297353CC}">
              <c16:uniqueId val="{00000004-549B-4FFB-B4A6-94DEFACE7E0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AMX customers</c:v>
                </c:pt>
              </c:strCache>
            </c:strRef>
          </c:tx>
          <c:spPr>
            <a:solidFill>
              <a:schemeClr val="tx2">
                <a:lumMod val="40000"/>
                <a:lumOff val="60000"/>
              </a:schemeClr>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1-549B-4FFB-B4A6-94DEFACE7E08}"/>
              </c:ext>
            </c:extLst>
          </c:dPt>
          <c:dPt>
            <c:idx val="1"/>
            <c:bubble3D val="0"/>
            <c:spPr>
              <a:solidFill>
                <a:schemeClr val="tx2"/>
              </a:solidFill>
              <a:ln w="19050">
                <a:solidFill>
                  <a:schemeClr val="lt1"/>
                </a:solidFill>
              </a:ln>
              <a:effectLst/>
            </c:spPr>
            <c:extLst>
              <c:ext xmlns:c16="http://schemas.microsoft.com/office/drawing/2014/chart" uri="{C3380CC4-5D6E-409C-BE32-E72D297353CC}">
                <c16:uniqueId val="{00000003-549B-4FFB-B4A6-94DEFACE7E08}"/>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6="http://schemas.microsoft.com/office/drawing/2014/chart" uri="{C3380CC4-5D6E-409C-BE32-E72D297353CC}">
                  <c16:uniqueId val="{00000001-549B-4FFB-B4A6-94DEFACE7E08}"/>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Altares' customer</c:v>
                </c:pt>
                <c:pt idx="1">
                  <c:v>Non Alates' customer</c:v>
                </c:pt>
              </c:strCache>
            </c:strRef>
          </c:cat>
          <c:val>
            <c:numRef>
              <c:f>Sheet1!$B$2:$B$3</c:f>
              <c:numCache>
                <c:formatCode>General</c:formatCode>
                <c:ptCount val="2"/>
                <c:pt idx="0">
                  <c:v>15</c:v>
                </c:pt>
                <c:pt idx="1">
                  <c:v>9</c:v>
                </c:pt>
              </c:numCache>
            </c:numRef>
          </c:val>
          <c:extLst>
            <c:ext xmlns:c16="http://schemas.microsoft.com/office/drawing/2014/chart" uri="{C3380CC4-5D6E-409C-BE32-E72D297353CC}">
              <c16:uniqueId val="{00000004-549B-4FFB-B4A6-94DEFACE7E0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Bel Mid customers</c:v>
                </c:pt>
              </c:strCache>
            </c:strRef>
          </c:tx>
          <c:spPr>
            <a:solidFill>
              <a:schemeClr val="tx2">
                <a:lumMod val="40000"/>
                <a:lumOff val="60000"/>
              </a:schemeClr>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1-549B-4FFB-B4A6-94DEFACE7E08}"/>
              </c:ext>
            </c:extLst>
          </c:dPt>
          <c:dPt>
            <c:idx val="1"/>
            <c:bubble3D val="0"/>
            <c:spPr>
              <a:solidFill>
                <a:schemeClr val="tx2"/>
              </a:solidFill>
              <a:ln w="19050">
                <a:solidFill>
                  <a:schemeClr val="lt1"/>
                </a:solidFill>
              </a:ln>
              <a:effectLst/>
            </c:spPr>
            <c:extLst>
              <c:ext xmlns:c16="http://schemas.microsoft.com/office/drawing/2014/chart" uri="{C3380CC4-5D6E-409C-BE32-E72D297353CC}">
                <c16:uniqueId val="{00000003-549B-4FFB-B4A6-94DEFACE7E08}"/>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6="http://schemas.microsoft.com/office/drawing/2014/chart" uri="{C3380CC4-5D6E-409C-BE32-E72D297353CC}">
                  <c16:uniqueId val="{00000001-549B-4FFB-B4A6-94DEFACE7E08}"/>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Altares' customer</c:v>
                </c:pt>
                <c:pt idx="1">
                  <c:v>Non Alates' customer</c:v>
                </c:pt>
              </c:strCache>
            </c:strRef>
          </c:cat>
          <c:val>
            <c:numRef>
              <c:f>Sheet1!$B$2:$B$3</c:f>
              <c:numCache>
                <c:formatCode>General</c:formatCode>
                <c:ptCount val="2"/>
                <c:pt idx="0">
                  <c:v>22</c:v>
                </c:pt>
                <c:pt idx="1">
                  <c:v>3</c:v>
                </c:pt>
              </c:numCache>
            </c:numRef>
          </c:val>
          <c:extLst>
            <c:ext xmlns:c16="http://schemas.microsoft.com/office/drawing/2014/chart" uri="{C3380CC4-5D6E-409C-BE32-E72D297353CC}">
              <c16:uniqueId val="{00000004-549B-4FFB-B4A6-94DEFACE7E0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Direct offer</c:v>
                </c:pt>
              </c:strCache>
            </c:strRef>
          </c:tx>
          <c:spPr>
            <a:solidFill>
              <a:schemeClr val="tx2"/>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"€"#,##0_);[Red]\("€"#,##0\)</c:formatCode>
                <c:ptCount val="4"/>
                <c:pt idx="0">
                  <c:v>46719656</c:v>
                </c:pt>
                <c:pt idx="1">
                  <c:v>46258355</c:v>
                </c:pt>
                <c:pt idx="2">
                  <c:v>46707778</c:v>
                </c:pt>
                <c:pt idx="3">
                  <c:v>44715211</c:v>
                </c:pt>
              </c:numCache>
            </c:numRef>
          </c:val>
          <c:extLst>
            <c:ext xmlns:c16="http://schemas.microsoft.com/office/drawing/2014/chart" uri="{C3380CC4-5D6E-409C-BE32-E72D297353CC}">
              <c16:uniqueId val="{00000000-41A9-415A-B974-C0D51F615C2E}"/>
            </c:ext>
          </c:extLst>
        </c:ser>
        <c:ser>
          <c:idx val="1"/>
          <c:order val="1"/>
          <c:tx>
            <c:strRef>
              <c:f>Sheet1!$C$1</c:f>
              <c:strCache>
                <c:ptCount val="1"/>
                <c:pt idx="0">
                  <c:v>D&amp;B I</c:v>
                </c:pt>
              </c:strCache>
            </c:strRef>
          </c:tx>
          <c:spPr>
            <a:solidFill>
              <a:schemeClr val="bg2">
                <a:lumMod val="60000"/>
                <a:lumOff val="40000"/>
              </a:schemeClr>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"€"#,##0_);[Red]\("€"#,##0\)</c:formatCode>
                <c:ptCount val="4"/>
                <c:pt idx="0">
                  <c:v>8189546</c:v>
                </c:pt>
                <c:pt idx="1">
                  <c:v>8066220</c:v>
                </c:pt>
                <c:pt idx="2">
                  <c:v>7671844</c:v>
                </c:pt>
                <c:pt idx="3">
                  <c:v>9295841</c:v>
                </c:pt>
              </c:numCache>
            </c:numRef>
          </c:val>
          <c:extLst>
            <c:ext xmlns:c16="http://schemas.microsoft.com/office/drawing/2014/chart" uri="{C3380CC4-5D6E-409C-BE32-E72D297353CC}">
              <c16:uniqueId val="{00000001-41A9-415A-B974-C0D51F615C2E}"/>
            </c:ext>
          </c:extLst>
        </c:ser>
        <c:dLbls>
          <c:showLegendKey val="0"/>
          <c:showVal val="0"/>
          <c:showCatName val="0"/>
          <c:showSerName val="0"/>
          <c:showPercent val="0"/>
          <c:showBubbleSize val="0"/>
        </c:dLbls>
        <c:gapWidth val="150"/>
        <c:overlap val="100"/>
        <c:axId val="1647052399"/>
        <c:axId val="1382232255"/>
      </c:barChart>
      <c:lineChart>
        <c:grouping val="standard"/>
        <c:varyColors val="0"/>
        <c:ser>
          <c:idx val="2"/>
          <c:order val="2"/>
          <c:tx>
            <c:strRef>
              <c:f>Sheet1!$D$1</c:f>
              <c:strCache>
                <c:ptCount val="1"/>
                <c:pt idx="0">
                  <c:v>Total</c:v>
                </c:pt>
              </c:strCache>
            </c:strRef>
          </c:tx>
          <c:spPr>
            <a:ln w="28575" cap="rnd">
              <a:noFill/>
              <a:round/>
            </a:ln>
            <a:effectLst/>
          </c:spPr>
          <c:marker>
            <c:symbol val="none"/>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"€"#,##0_);[Red]\("€"#,##0\)</c:formatCode>
                <c:ptCount val="4"/>
                <c:pt idx="0">
                  <c:v>54909202</c:v>
                </c:pt>
                <c:pt idx="1">
                  <c:v>54324575</c:v>
                </c:pt>
                <c:pt idx="2">
                  <c:v>54379622</c:v>
                </c:pt>
                <c:pt idx="3">
                  <c:v>54011052</c:v>
                </c:pt>
              </c:numCache>
            </c:numRef>
          </c:val>
          <c:smooth val="0"/>
          <c:extLst>
            <c:ext xmlns:c16="http://schemas.microsoft.com/office/drawing/2014/chart" uri="{C3380CC4-5D6E-409C-BE32-E72D297353CC}">
              <c16:uniqueId val="{00000004-41A9-415A-B974-C0D51F615C2E}"/>
            </c:ext>
          </c:extLst>
        </c:ser>
        <c:dLbls>
          <c:showLegendKey val="0"/>
          <c:showVal val="0"/>
          <c:showCatName val="0"/>
          <c:showSerName val="0"/>
          <c:showPercent val="0"/>
          <c:showBubbleSize val="0"/>
        </c:dLbls>
        <c:marker val="1"/>
        <c:smooth val="0"/>
        <c:axId val="197359376"/>
        <c:axId val="953115247"/>
      </c:lineChart>
      <c:catAx>
        <c:axId val="1647052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382232255"/>
        <c:crosses val="autoZero"/>
        <c:auto val="1"/>
        <c:lblAlgn val="ctr"/>
        <c:lblOffset val="100"/>
        <c:noMultiLvlLbl val="0"/>
      </c:catAx>
      <c:valAx>
        <c:axId val="1382232255"/>
        <c:scaling>
          <c:orientation val="minMax"/>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647052399"/>
        <c:crosses val="autoZero"/>
        <c:crossBetween val="between"/>
        <c:dispUnits>
          <c:builtInUnit val="millions"/>
          <c:dispUnitsLbl>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fr-FR"/>
              </a:p>
            </c:txPr>
          </c:dispUnitsLbl>
        </c:dispUnits>
      </c:valAx>
      <c:valAx>
        <c:axId val="953115247"/>
        <c:scaling>
          <c:orientation val="minMax"/>
          <c:min val="0"/>
        </c:scaling>
        <c:delete val="1"/>
        <c:axPos val="r"/>
        <c:numFmt formatCode="&quot;€&quot;#,##0_);[Red]\(&quot;€&quot;#,##0\)" sourceLinked="1"/>
        <c:majorTickMark val="out"/>
        <c:minorTickMark val="none"/>
        <c:tickLblPos val="nextTo"/>
        <c:crossAx val="197359376"/>
        <c:crosses val="max"/>
        <c:crossBetween val="between"/>
      </c:valAx>
      <c:catAx>
        <c:axId val="197359376"/>
        <c:scaling>
          <c:orientation val="minMax"/>
        </c:scaling>
        <c:delete val="1"/>
        <c:axPos val="b"/>
        <c:numFmt formatCode="General" sourceLinked="1"/>
        <c:majorTickMark val="out"/>
        <c:minorTickMark val="none"/>
        <c:tickLblPos val="nextTo"/>
        <c:crossAx val="953115247"/>
        <c:crosses val="autoZero"/>
        <c:auto val="1"/>
        <c:lblAlgn val="ctr"/>
        <c:lblOffset val="100"/>
        <c:noMultiLvlLbl val="0"/>
      </c:cat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85548413944083"/>
          <c:y val="0.12156516447643867"/>
          <c:w val="0.81503955025437902"/>
          <c:h val="0.765217977703332"/>
        </c:manualLayout>
      </c:layout>
      <c:barChart>
        <c:barDir val="col"/>
        <c:grouping val="stacked"/>
        <c:varyColors val="0"/>
        <c:ser>
          <c:idx val="0"/>
          <c:order val="0"/>
          <c:tx>
            <c:strRef>
              <c:f>Sheet1!$B$1</c:f>
              <c:strCache>
                <c:ptCount val="1"/>
                <c:pt idx="0">
                  <c:v>&lt;2018</c:v>
                </c:pt>
              </c:strCache>
            </c:strRef>
          </c:tx>
          <c:spPr>
            <a:solidFill>
              <a:schemeClr val="bg2">
                <a:lumMod val="50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General</c:formatCode>
                <c:ptCount val="4"/>
                <c:pt idx="0">
                  <c:v>2281</c:v>
                </c:pt>
                <c:pt idx="1">
                  <c:v>1870</c:v>
                </c:pt>
                <c:pt idx="2">
                  <c:v>1601</c:v>
                </c:pt>
                <c:pt idx="3">
                  <c:v>1414</c:v>
                </c:pt>
              </c:numCache>
            </c:numRef>
          </c:val>
          <c:extLst>
            <c:ext xmlns:c16="http://schemas.microsoft.com/office/drawing/2014/chart" uri="{C3380CC4-5D6E-409C-BE32-E72D297353CC}">
              <c16:uniqueId val="{00000000-0422-4C13-8DE9-DFC2D2DF2BD4}"/>
            </c:ext>
          </c:extLst>
        </c:ser>
        <c:ser>
          <c:idx val="1"/>
          <c:order val="1"/>
          <c:tx>
            <c:strRef>
              <c:f>Sheet1!$C$1</c:f>
              <c:strCache>
                <c:ptCount val="1"/>
                <c:pt idx="0">
                  <c:v>2018</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0422-4C13-8DE9-DFC2D2DF2BD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General</c:formatCode>
                <c:ptCount val="4"/>
                <c:pt idx="1">
                  <c:v>344</c:v>
                </c:pt>
                <c:pt idx="2">
                  <c:v>164</c:v>
                </c:pt>
                <c:pt idx="3">
                  <c:v>135</c:v>
                </c:pt>
              </c:numCache>
            </c:numRef>
          </c:val>
          <c:extLst>
            <c:ext xmlns:c16="http://schemas.microsoft.com/office/drawing/2014/chart" uri="{C3380CC4-5D6E-409C-BE32-E72D297353CC}">
              <c16:uniqueId val="{00000002-0422-4C13-8DE9-DFC2D2DF2BD4}"/>
            </c:ext>
          </c:extLst>
        </c:ser>
        <c:ser>
          <c:idx val="2"/>
          <c:order val="2"/>
          <c:tx>
            <c:strRef>
              <c:f>Sheet1!$D$1</c:f>
              <c:strCache>
                <c:ptCount val="1"/>
                <c:pt idx="0">
                  <c:v>2019</c:v>
                </c:pt>
              </c:strCache>
            </c:strRef>
          </c:tx>
          <c:spPr>
            <a:solidFill>
              <a:schemeClr val="bg2">
                <a:lumMod val="20000"/>
                <a:lumOff val="8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0422-4C13-8DE9-DFC2D2DF2BD4}"/>
                </c:ext>
              </c:extLst>
            </c:dLbl>
            <c:dLbl>
              <c:idx val="1"/>
              <c:delete val="1"/>
              <c:extLst>
                <c:ext xmlns:c15="http://schemas.microsoft.com/office/drawing/2012/chart" uri="{CE6537A1-D6FC-4f65-9D91-7224C49458BB}"/>
                <c:ext xmlns:c16="http://schemas.microsoft.com/office/drawing/2014/chart" uri="{C3380CC4-5D6E-409C-BE32-E72D297353CC}">
                  <c16:uniqueId val="{00000004-0422-4C13-8DE9-DFC2D2DF2BD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General</c:formatCode>
                <c:ptCount val="4"/>
                <c:pt idx="2">
                  <c:v>397</c:v>
                </c:pt>
                <c:pt idx="3">
                  <c:v>111</c:v>
                </c:pt>
              </c:numCache>
            </c:numRef>
          </c:val>
          <c:extLst>
            <c:ext xmlns:c16="http://schemas.microsoft.com/office/drawing/2014/chart" uri="{C3380CC4-5D6E-409C-BE32-E72D297353CC}">
              <c16:uniqueId val="{00000005-0422-4C13-8DE9-DFC2D2DF2BD4}"/>
            </c:ext>
          </c:extLst>
        </c:ser>
        <c:ser>
          <c:idx val="3"/>
          <c:order val="3"/>
          <c:tx>
            <c:strRef>
              <c:f>Sheet1!$E$1</c:f>
              <c:strCache>
                <c:ptCount val="1"/>
                <c:pt idx="0">
                  <c:v>2020</c:v>
                </c:pt>
              </c:strCache>
            </c:strRef>
          </c:tx>
          <c:spPr>
            <a:solidFill>
              <a:srgbClr val="ADD9FD"/>
            </a:solidFill>
            <a:ln>
              <a:noFill/>
            </a:ln>
            <a:effectLst/>
          </c:spPr>
          <c:invertIfNegative val="0"/>
          <c:dLbls>
            <c:dLbl>
              <c:idx val="0"/>
              <c:layout>
                <c:manualLayout>
                  <c:x val="-1.9148163057916407E-2"/>
                  <c:y val="-6.90019297529034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422-4C13-8DE9-DFC2D2DF2BD4}"/>
                </c:ext>
              </c:extLst>
            </c:dLbl>
            <c:dLbl>
              <c:idx val="1"/>
              <c:layout>
                <c:manualLayout>
                  <c:x val="-1.9148163057916407E-2"/>
                  <c:y val="-5.68251186200381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422-4C13-8DE9-DFC2D2DF2BD4}"/>
                </c:ext>
              </c:extLst>
            </c:dLbl>
            <c:dLbl>
              <c:idx val="2"/>
              <c:layout>
                <c:manualLayout>
                  <c:x val="0"/>
                  <c:y val="-6.49429927086149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422-4C13-8DE9-DFC2D2DF2BD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General</c:formatCode>
                <c:ptCount val="4"/>
                <c:pt idx="3">
                  <c:v>361</c:v>
                </c:pt>
              </c:numCache>
            </c:numRef>
          </c:val>
          <c:extLst>
            <c:ext xmlns:c16="http://schemas.microsoft.com/office/drawing/2014/chart" uri="{C3380CC4-5D6E-409C-BE32-E72D297353CC}">
              <c16:uniqueId val="{00000009-0422-4C13-8DE9-DFC2D2DF2BD4}"/>
            </c:ext>
          </c:extLst>
        </c:ser>
        <c:dLbls>
          <c:showLegendKey val="0"/>
          <c:showVal val="0"/>
          <c:showCatName val="0"/>
          <c:showSerName val="0"/>
          <c:showPercent val="0"/>
          <c:showBubbleSize val="0"/>
        </c:dLbls>
        <c:gapWidth val="150"/>
        <c:overlap val="100"/>
        <c:axId val="628186671"/>
        <c:axId val="309735119"/>
      </c:barChart>
      <c:lineChart>
        <c:grouping val="standard"/>
        <c:varyColors val="0"/>
        <c:ser>
          <c:idx val="4"/>
          <c:order val="4"/>
          <c:tx>
            <c:strRef>
              <c:f>Sheet1!$F$1</c:f>
              <c:strCache>
                <c:ptCount val="1"/>
                <c:pt idx="0">
                  <c:v>Total</c:v>
                </c:pt>
              </c:strCache>
            </c:strRef>
          </c:tx>
          <c:spPr>
            <a:ln w="28575" cap="rnd">
              <a:no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Sheet1!$F$2:$F$5</c:f>
              <c:numCache>
                <c:formatCode>#,##0.00</c:formatCode>
                <c:ptCount val="4"/>
                <c:pt idx="0">
                  <c:v>2281</c:v>
                </c:pt>
                <c:pt idx="1">
                  <c:v>2214</c:v>
                </c:pt>
                <c:pt idx="2">
                  <c:v>2162</c:v>
                </c:pt>
                <c:pt idx="3">
                  <c:v>2021</c:v>
                </c:pt>
              </c:numCache>
            </c:numRef>
          </c:val>
          <c:smooth val="0"/>
          <c:extLst>
            <c:ext xmlns:c16="http://schemas.microsoft.com/office/drawing/2014/chart" uri="{C3380CC4-5D6E-409C-BE32-E72D297353CC}">
              <c16:uniqueId val="{00000001-06BE-4565-BC0D-6C3333DC5BF8}"/>
            </c:ext>
          </c:extLst>
        </c:ser>
        <c:dLbls>
          <c:showLegendKey val="0"/>
          <c:showVal val="0"/>
          <c:showCatName val="0"/>
          <c:showSerName val="0"/>
          <c:showPercent val="0"/>
          <c:showBubbleSize val="0"/>
        </c:dLbls>
        <c:marker val="1"/>
        <c:smooth val="0"/>
        <c:axId val="628186671"/>
        <c:axId val="30973511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ax val="250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userShapes r:id="rId4"/>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602355475344333E-2"/>
          <c:y val="0.12156516447643867"/>
          <c:w val="0.86929267891847561"/>
          <c:h val="0.765217977703332"/>
        </c:manualLayout>
      </c:layout>
      <c:barChart>
        <c:barDir val="col"/>
        <c:grouping val="stacked"/>
        <c:varyColors val="0"/>
        <c:ser>
          <c:idx val="0"/>
          <c:order val="0"/>
          <c:tx>
            <c:strRef>
              <c:f>Sheet1!$B$1</c:f>
              <c:strCache>
                <c:ptCount val="1"/>
                <c:pt idx="0">
                  <c:v>&lt;2018</c:v>
                </c:pt>
              </c:strCache>
            </c:strRef>
          </c:tx>
          <c:spPr>
            <a:solidFill>
              <a:srgbClr val="367847"/>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#,##0.00</c:formatCode>
                <c:ptCount val="4"/>
                <c:pt idx="0">
                  <c:v>46719655.811988726</c:v>
                </c:pt>
                <c:pt idx="1">
                  <c:v>44991991.783329472</c:v>
                </c:pt>
                <c:pt idx="2">
                  <c:v>43036304.112000018</c:v>
                </c:pt>
                <c:pt idx="3">
                  <c:v>38406998.390000045</c:v>
                </c:pt>
              </c:numCache>
            </c:numRef>
          </c:val>
          <c:extLst>
            <c:ext xmlns:c16="http://schemas.microsoft.com/office/drawing/2014/chart" uri="{C3380CC4-5D6E-409C-BE32-E72D297353CC}">
              <c16:uniqueId val="{00000000-4E08-4202-8C9C-0210B1390735}"/>
            </c:ext>
          </c:extLst>
        </c:ser>
        <c:ser>
          <c:idx val="1"/>
          <c:order val="1"/>
          <c:tx>
            <c:strRef>
              <c:f>Sheet1!$C$1</c:f>
              <c:strCache>
                <c:ptCount val="1"/>
                <c:pt idx="0">
                  <c:v>2018</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5-5151-4850-A57A-A11AAF642B69}"/>
                </c:ext>
              </c:extLst>
            </c:dLbl>
            <c:dLbl>
              <c:idx val="1"/>
              <c:numFmt formatCode="#,##0.0" sourceLinked="0"/>
              <c:spPr>
                <a:solidFill>
                  <a:schemeClr val="tx2"/>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extLst>
                <c:ext xmlns:c16="http://schemas.microsoft.com/office/drawing/2014/chart" uri="{C3380CC4-5D6E-409C-BE32-E72D297353CC}">
                  <c16:uniqueId val="{00000000-E557-4516-8B32-03E34BB8331F}"/>
                </c:ext>
              </c:extLst>
            </c:dLbl>
            <c:dLbl>
              <c:idx val="3"/>
              <c:layout>
                <c:manualLayout>
                  <c:x val="-1.1701520025102168E-16"/>
                  <c:y val="8.117874088576835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4BE-4360-93E8-FD79ACE0CBC0}"/>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#,##0.00</c:formatCode>
                <c:ptCount val="4"/>
                <c:pt idx="1">
                  <c:v>1266363.1800000027</c:v>
                </c:pt>
                <c:pt idx="2">
                  <c:v>1641145.8100000008</c:v>
                </c:pt>
                <c:pt idx="3">
                  <c:v>1379876.1500000001</c:v>
                </c:pt>
              </c:numCache>
            </c:numRef>
          </c:val>
          <c:extLst>
            <c:ext xmlns:c16="http://schemas.microsoft.com/office/drawing/2014/chart" uri="{C3380CC4-5D6E-409C-BE32-E72D297353CC}">
              <c16:uniqueId val="{00000001-4E08-4202-8C9C-0210B1390735}"/>
            </c:ext>
          </c:extLst>
        </c:ser>
        <c:ser>
          <c:idx val="2"/>
          <c:order val="2"/>
          <c:tx>
            <c:strRef>
              <c:f>Sheet1!$D$1</c:f>
              <c:strCache>
                <c:ptCount val="1"/>
                <c:pt idx="0">
                  <c:v>2019</c:v>
                </c:pt>
              </c:strCache>
            </c:strRef>
          </c:tx>
          <c:spPr>
            <a:solidFill>
              <a:schemeClr val="bg2">
                <a:lumMod val="20000"/>
                <a:lumOff val="8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4-5151-4850-A57A-A11AAF642B69}"/>
                </c:ext>
              </c:extLst>
            </c:dLbl>
            <c:dLbl>
              <c:idx val="1"/>
              <c:delete val="1"/>
              <c:extLst>
                <c:ext xmlns:c15="http://schemas.microsoft.com/office/drawing/2012/chart" uri="{CE6537A1-D6FC-4f65-9D91-7224C49458BB}"/>
                <c:ext xmlns:c16="http://schemas.microsoft.com/office/drawing/2014/chart" uri="{C3380CC4-5D6E-409C-BE32-E72D297353CC}">
                  <c16:uniqueId val="{00000003-5151-4850-A57A-A11AAF642B69}"/>
                </c:ext>
              </c:extLst>
            </c:dLbl>
            <c:dLbl>
              <c:idx val="3"/>
              <c:layout>
                <c:manualLayout>
                  <c:x val="-1.1701520025102168E-16"/>
                  <c:y val="-4.058937044288473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4BE-4360-93E8-FD79ACE0CBC0}"/>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General</c:formatCode>
                <c:ptCount val="4"/>
                <c:pt idx="2" formatCode="#,##0.00">
                  <c:v>2030327.5833333367</c:v>
                </c:pt>
                <c:pt idx="3" formatCode="#,##0.00">
                  <c:v>879473.22000000009</c:v>
                </c:pt>
              </c:numCache>
            </c:numRef>
          </c:val>
          <c:extLst>
            <c:ext xmlns:c16="http://schemas.microsoft.com/office/drawing/2014/chart" uri="{C3380CC4-5D6E-409C-BE32-E72D297353CC}">
              <c16:uniqueId val="{00000002-4E08-4202-8C9C-0210B1390735}"/>
            </c:ext>
          </c:extLst>
        </c:ser>
        <c:ser>
          <c:idx val="3"/>
          <c:order val="3"/>
          <c:tx>
            <c:strRef>
              <c:f>Sheet1!$E$1</c:f>
              <c:strCache>
                <c:ptCount val="1"/>
                <c:pt idx="0">
                  <c:v>2020</c:v>
                </c:pt>
              </c:strCache>
            </c:strRef>
          </c:tx>
          <c:spPr>
            <a:solidFill>
              <a:srgbClr val="ADD9FD"/>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General</c:formatCode>
                <c:ptCount val="4"/>
                <c:pt idx="3" formatCode="#,##0.00">
                  <c:v>4048863.530000004</c:v>
                </c:pt>
              </c:numCache>
            </c:numRef>
          </c:val>
          <c:extLst>
            <c:ext xmlns:c16="http://schemas.microsoft.com/office/drawing/2014/chart" uri="{C3380CC4-5D6E-409C-BE32-E72D297353CC}">
              <c16:uniqueId val="{00000003-4E08-4202-8C9C-0210B1390735}"/>
            </c:ext>
          </c:extLst>
        </c:ser>
        <c:dLbls>
          <c:showLegendKey val="0"/>
          <c:showVal val="0"/>
          <c:showCatName val="0"/>
          <c:showSerName val="0"/>
          <c:showPercent val="0"/>
          <c:showBubbleSize val="0"/>
        </c:dLbls>
        <c:gapWidth val="64"/>
        <c:overlap val="100"/>
        <c:axId val="628186671"/>
        <c:axId val="309735119"/>
      </c:barChart>
      <c:lineChart>
        <c:grouping val="standard"/>
        <c:varyColors val="0"/>
        <c:ser>
          <c:idx val="4"/>
          <c:order val="4"/>
          <c:tx>
            <c:strRef>
              <c:f>Sheet1!$F$1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Sheet1!$F$2:$F$5</c:f>
              <c:numCache>
                <c:formatCode>#,##0.00</c:formatCode>
                <c:ptCount val="4"/>
                <c:pt idx="0">
                  <c:v>46719655.811988726</c:v>
                </c:pt>
                <c:pt idx="1">
                  <c:v>46258354.963329472</c:v>
                </c:pt>
                <c:pt idx="2">
                  <c:v>46707777.505333357</c:v>
                </c:pt>
                <c:pt idx="3">
                  <c:v>44715211.290000044</c:v>
                </c:pt>
              </c:numCache>
            </c:numRef>
          </c:val>
          <c:smooth val="0"/>
          <c:extLst>
            <c:ext xmlns:c16="http://schemas.microsoft.com/office/drawing/2014/chart" uri="{C3380CC4-5D6E-409C-BE32-E72D297353CC}">
              <c16:uniqueId val="{00000001-44BE-4360-93E8-FD79ACE0CBC0}"/>
            </c:ext>
          </c:extLst>
        </c:ser>
        <c:dLbls>
          <c:showLegendKey val="0"/>
          <c:showVal val="0"/>
          <c:showCatName val="0"/>
          <c:showSerName val="0"/>
          <c:showPercent val="0"/>
          <c:showBubbleSize val="0"/>
        </c:dLbls>
        <c:marker val="1"/>
        <c:smooth val="0"/>
        <c:axId val="628186671"/>
        <c:axId val="30973511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ax val="50000000"/>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200" b="1" i="1" u="none" strike="noStrike" kern="1200" spc="0" baseline="0">
                <a:solidFill>
                  <a:schemeClr val="tx1"/>
                </a:solidFill>
                <a:latin typeface="+mn-lt"/>
                <a:ea typeface="+mn-ea"/>
                <a:cs typeface="+mn-cs"/>
              </a:defRPr>
            </a:pPr>
            <a:r>
              <a:rPr lang="fr-FR" sz="1000" b="1" i="1"/>
              <a:t>revenue per LOB in France (</a:t>
            </a:r>
            <a:r>
              <a:rPr lang="fr-FR" sz="1000" b="1" i="1" err="1"/>
              <a:t>excl</a:t>
            </a:r>
            <a:r>
              <a:rPr lang="fr-FR" sz="1000" b="1" i="1"/>
              <a:t>.</a:t>
            </a:r>
            <a:r>
              <a:rPr lang="fr-FR" sz="1000" b="1" i="1" baseline="0"/>
              <a:t> </a:t>
            </a:r>
            <a:r>
              <a:rPr lang="fr-FR" sz="1000" b="1" i="1" baseline="0" err="1"/>
              <a:t>Manageo</a:t>
            </a:r>
            <a:r>
              <a:rPr lang="fr-FR" sz="1000" b="1" i="1" baseline="0"/>
              <a:t>)</a:t>
            </a:r>
            <a:r>
              <a:rPr lang="fr-FR" sz="1000" b="1" i="1"/>
              <a:t>, in €m</a:t>
            </a:r>
          </a:p>
        </c:rich>
      </c:tx>
      <c:layout>
        <c:manualLayout>
          <c:xMode val="edge"/>
          <c:yMode val="edge"/>
          <c:x val="0.10751328297386702"/>
          <c:y val="2.3506889448870531E-2"/>
        </c:manualLayout>
      </c:layout>
      <c:overlay val="0"/>
      <c:spPr>
        <a:noFill/>
        <a:ln>
          <a:noFill/>
        </a:ln>
        <a:effectLst/>
      </c:spPr>
      <c:txPr>
        <a:bodyPr rot="0" spcFirstLastPara="1" vertOverflow="ellipsis" vert="horz" wrap="square" anchor="ctr" anchorCtr="1"/>
        <a:lstStyle/>
        <a:p>
          <a:pPr algn="ctr" rtl="0">
            <a:defRPr sz="1200" b="1" i="1"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6.9468550230550485E-2"/>
          <c:y val="0.11796567994374513"/>
          <c:w val="0.80583649082207798"/>
          <c:h val="0.6222249518962738"/>
        </c:manualLayout>
      </c:layout>
      <c:barChart>
        <c:barDir val="col"/>
        <c:grouping val="stacked"/>
        <c:varyColors val="0"/>
        <c:ser>
          <c:idx val="0"/>
          <c:order val="0"/>
          <c:tx>
            <c:strRef>
              <c:f>Sheet1!$B$1</c:f>
              <c:strCache>
                <c:ptCount val="1"/>
                <c:pt idx="0">
                  <c:v>Credit &amp; financial risk</c:v>
                </c:pt>
              </c:strCache>
            </c:strRef>
          </c:tx>
          <c:spPr>
            <a:solidFill>
              <a:schemeClr val="bg2">
                <a:lumMod val="40000"/>
                <a:lumOff val="60000"/>
              </a:schemeClr>
            </a:solidFill>
            <a:ln>
              <a:noFill/>
            </a:ln>
            <a:effectLst/>
          </c:spPr>
          <c:invertIfNegative val="0"/>
          <c:dLbls>
            <c:dLbl>
              <c:idx val="1"/>
              <c:layout>
                <c:manualLayout>
                  <c:x val="0"/>
                  <c:y val="3.731910153234581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DC3-4C1D-B227-AF2C5982CE20}"/>
                </c:ext>
              </c:extLst>
            </c:dLbl>
            <c:numFmt formatCode="#,##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0.0</c:formatCode>
                <c:ptCount val="4"/>
                <c:pt idx="0">
                  <c:v>34504928.780999988</c:v>
                </c:pt>
                <c:pt idx="1">
                  <c:v>33800306.881099999</c:v>
                </c:pt>
                <c:pt idx="2">
                  <c:v>32325228.596299995</c:v>
                </c:pt>
                <c:pt idx="3">
                  <c:v>32171961.55179999</c:v>
                </c:pt>
              </c:numCache>
            </c:numRef>
          </c:val>
          <c:extLst>
            <c:ext xmlns:c16="http://schemas.microsoft.com/office/drawing/2014/chart" uri="{C3380CC4-5D6E-409C-BE32-E72D297353CC}">
              <c16:uniqueId val="{00000000-2BB4-44FD-AD3E-D1AD6BF9A4C4}"/>
            </c:ext>
          </c:extLst>
        </c:ser>
        <c:ser>
          <c:idx val="1"/>
          <c:order val="1"/>
          <c:tx>
            <c:strRef>
              <c:f>Sheet1!$C$1</c:f>
              <c:strCache>
                <c:ptCount val="1"/>
                <c:pt idx="0">
                  <c:v>B2B marketing</c:v>
                </c:pt>
              </c:strCache>
            </c:strRef>
          </c:tx>
          <c:spPr>
            <a:solidFill>
              <a:schemeClr val="bg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0.0</c:formatCode>
                <c:ptCount val="4"/>
                <c:pt idx="0">
                  <c:v>13422430.115</c:v>
                </c:pt>
                <c:pt idx="1">
                  <c:v>13889219.8891</c:v>
                </c:pt>
                <c:pt idx="2">
                  <c:v>14385759.918299999</c:v>
                </c:pt>
                <c:pt idx="3">
                  <c:v>13237598.039800001</c:v>
                </c:pt>
              </c:numCache>
            </c:numRef>
          </c:val>
          <c:extLst>
            <c:ext xmlns:c16="http://schemas.microsoft.com/office/drawing/2014/chart" uri="{C3380CC4-5D6E-409C-BE32-E72D297353CC}">
              <c16:uniqueId val="{00000001-2BB4-44FD-AD3E-D1AD6BF9A4C4}"/>
            </c:ext>
          </c:extLst>
        </c:ser>
        <c:ser>
          <c:idx val="2"/>
          <c:order val="2"/>
          <c:tx>
            <c:strRef>
              <c:f>Sheet1!$D$1</c:f>
              <c:strCache>
                <c:ptCount val="1"/>
                <c:pt idx="0">
                  <c:v>Compliance</c:v>
                </c:pt>
              </c:strCache>
            </c:strRef>
          </c:tx>
          <c:spPr>
            <a:solidFill>
              <a:schemeClr val="tx2"/>
            </a:solidFill>
            <a:ln>
              <a:noFill/>
            </a:ln>
            <a:effectLst/>
          </c:spPr>
          <c:invertIfNegative val="0"/>
          <c:dLbls>
            <c:numFmt formatCode="#,##0.0" sourceLinked="0"/>
            <c:spPr>
              <a:solidFill>
                <a:srgbClr val="289B38"/>
              </a:solid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0.0</c:formatCode>
                <c:ptCount val="4"/>
                <c:pt idx="0">
                  <c:v>2285985.1039999998</c:v>
                </c:pt>
                <c:pt idx="1">
                  <c:v>1695327.4098</c:v>
                </c:pt>
                <c:pt idx="2">
                  <c:v>2777556.8454000005</c:v>
                </c:pt>
                <c:pt idx="3">
                  <c:v>3875528.3183999998</c:v>
                </c:pt>
              </c:numCache>
            </c:numRef>
          </c:val>
          <c:extLst>
            <c:ext xmlns:c16="http://schemas.microsoft.com/office/drawing/2014/chart" uri="{C3380CC4-5D6E-409C-BE32-E72D297353CC}">
              <c16:uniqueId val="{00000002-2BB4-44FD-AD3E-D1AD6BF9A4C4}"/>
            </c:ext>
          </c:extLst>
        </c:ser>
        <c:ser>
          <c:idx val="3"/>
          <c:order val="3"/>
          <c:tx>
            <c:strRef>
              <c:f>Sheet1!$E$1</c:f>
              <c:strCache>
                <c:ptCount val="1"/>
                <c:pt idx="0">
                  <c:v>D&amp;B International</c:v>
                </c:pt>
              </c:strCache>
            </c:strRef>
          </c:tx>
          <c:spPr>
            <a:solidFill>
              <a:schemeClr val="accent1">
                <a:lumMod val="20000"/>
                <a:lumOff val="8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0.0</c:formatCode>
                <c:ptCount val="4"/>
                <c:pt idx="0">
                  <c:v>10683983.880000001</c:v>
                </c:pt>
                <c:pt idx="1">
                  <c:v>10647292.550000001</c:v>
                </c:pt>
                <c:pt idx="2">
                  <c:v>13105311.950000001</c:v>
                </c:pt>
                <c:pt idx="3">
                  <c:v>14274622.959999999</c:v>
                </c:pt>
              </c:numCache>
            </c:numRef>
          </c:val>
          <c:extLst>
            <c:ext xmlns:c16="http://schemas.microsoft.com/office/drawing/2014/chart" uri="{C3380CC4-5D6E-409C-BE32-E72D297353CC}">
              <c16:uniqueId val="{00000004-2BB4-44FD-AD3E-D1AD6BF9A4C4}"/>
            </c:ext>
          </c:extLst>
        </c:ser>
        <c:dLbls>
          <c:showLegendKey val="0"/>
          <c:showVal val="0"/>
          <c:showCatName val="0"/>
          <c:showSerName val="0"/>
          <c:showPercent val="0"/>
          <c:showBubbleSize val="0"/>
        </c:dLbls>
        <c:gapWidth val="64"/>
        <c:overlap val="100"/>
        <c:axId val="659010575"/>
        <c:axId val="178164208"/>
      </c:barChart>
      <c:lineChart>
        <c:grouping val="standard"/>
        <c:varyColors val="0"/>
        <c:ser>
          <c:idx val="4"/>
          <c:order val="4"/>
          <c:tx>
            <c:strRef>
              <c:f>Sheet1!$F$1</c:f>
              <c:strCache>
                <c:ptCount val="1"/>
                <c:pt idx="0">
                  <c:v>Total</c:v>
                </c:pt>
              </c:strCache>
            </c:strRef>
          </c:tx>
          <c:spPr>
            <a:ln w="28575" cap="rnd">
              <a:solidFill>
                <a:srgbClr val="007AA9"/>
              </a:solidFill>
              <a:round/>
            </a:ln>
            <a:effectLst/>
          </c:spPr>
          <c:marker>
            <c:symbol val="none"/>
          </c:marker>
          <c:dLbls>
            <c:numFmt formatCode="#,##0.0" sourceLinked="0"/>
            <c:spPr>
              <a:noFill/>
              <a:ln>
                <a:noFill/>
              </a:ln>
              <a:effectLst/>
            </c:spPr>
            <c:txPr>
              <a:bodyPr rot="0" spcFirstLastPara="1" vertOverflow="ellipsis" vert="horz" wrap="square" anchor="ctr" anchorCtr="1"/>
              <a:lstStyle/>
              <a:p>
                <a:pPr>
                  <a:defRPr sz="1000" b="1" i="0" u="none" strike="noStrike" kern="1200" baseline="0">
                    <a:solidFill>
                      <a:srgbClr val="007AA9"/>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Sheet1!$F$2:$F$5</c:f>
              <c:numCache>
                <c:formatCode>0.0</c:formatCode>
                <c:ptCount val="4"/>
                <c:pt idx="0">
                  <c:v>60897327.879999995</c:v>
                </c:pt>
                <c:pt idx="1">
                  <c:v>60032146.730000004</c:v>
                </c:pt>
                <c:pt idx="2">
                  <c:v>62593857.309999995</c:v>
                </c:pt>
                <c:pt idx="3">
                  <c:v>63559710.869999997</c:v>
                </c:pt>
              </c:numCache>
            </c:numRef>
          </c:val>
          <c:smooth val="0"/>
          <c:extLst>
            <c:ext xmlns:c16="http://schemas.microsoft.com/office/drawing/2014/chart" uri="{C3380CC4-5D6E-409C-BE32-E72D297353CC}">
              <c16:uniqueId val="{00000001-645D-4C0F-9E2B-1A696759E7D4}"/>
            </c:ext>
          </c:extLst>
        </c:ser>
        <c:dLbls>
          <c:showLegendKey val="0"/>
          <c:showVal val="0"/>
          <c:showCatName val="0"/>
          <c:showSerName val="0"/>
          <c:showPercent val="0"/>
          <c:showBubbleSize val="0"/>
        </c:dLbls>
        <c:marker val="1"/>
        <c:smooth val="0"/>
        <c:axId val="565564624"/>
        <c:axId val="428247824"/>
      </c:lineChart>
      <c:catAx>
        <c:axId val="659010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78164208"/>
        <c:crosses val="autoZero"/>
        <c:auto val="1"/>
        <c:lblAlgn val="ctr"/>
        <c:lblOffset val="100"/>
        <c:noMultiLvlLbl val="0"/>
      </c:catAx>
      <c:valAx>
        <c:axId val="178164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59010575"/>
        <c:crosses val="autoZero"/>
        <c:crossBetween val="between"/>
        <c:dispUnits>
          <c:builtInUnit val="millions"/>
        </c:dispUnits>
      </c:valAx>
      <c:valAx>
        <c:axId val="428247824"/>
        <c:scaling>
          <c:orientation val="minMax"/>
          <c:max val="65000000"/>
          <c:min val="0"/>
        </c:scaling>
        <c:delete val="1"/>
        <c:axPos val="r"/>
        <c:numFmt formatCode="0.0" sourceLinked="1"/>
        <c:majorTickMark val="out"/>
        <c:minorTickMark val="none"/>
        <c:tickLblPos val="nextTo"/>
        <c:crossAx val="565564624"/>
        <c:crosses val="max"/>
        <c:crossBetween val="between"/>
        <c:dispUnits>
          <c:builtInUnit val="millions"/>
        </c:dispUnits>
      </c:valAx>
      <c:catAx>
        <c:axId val="565564624"/>
        <c:scaling>
          <c:orientation val="minMax"/>
        </c:scaling>
        <c:delete val="1"/>
        <c:axPos val="b"/>
        <c:numFmt formatCode="General" sourceLinked="1"/>
        <c:majorTickMark val="out"/>
        <c:minorTickMark val="none"/>
        <c:tickLblPos val="nextTo"/>
        <c:crossAx val="428247824"/>
        <c:crosses val="autoZero"/>
        <c:auto val="1"/>
        <c:lblAlgn val="ctr"/>
        <c:lblOffset val="100"/>
        <c:noMultiLvlLbl val="0"/>
      </c:catAx>
      <c:spPr>
        <a:noFill/>
        <a:ln>
          <a:noFill/>
        </a:ln>
        <a:effectLst/>
      </c:spPr>
    </c:plotArea>
    <c:legend>
      <c:legendPos val="b"/>
      <c:layout>
        <c:manualLayout>
          <c:xMode val="edge"/>
          <c:yMode val="edge"/>
          <c:x val="7.2349007052603997E-2"/>
          <c:y val="0.79889307197879311"/>
          <c:w val="0.92765099294739606"/>
          <c:h val="0.1632259215632680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fr-FR"/>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0.14367289101219349"/>
          <c:y val="5.069551921407274E-2"/>
          <c:w val="0.82378968104702976"/>
          <c:h val="0.85225151622996886"/>
        </c:manualLayout>
      </c:layout>
      <c:lineChart>
        <c:grouping val="standard"/>
        <c:varyColors val="0"/>
        <c:ser>
          <c:idx val="0"/>
          <c:order val="0"/>
          <c:tx>
            <c:strRef>
              <c:f>Sheet1!$B$1</c:f>
              <c:strCache>
                <c:ptCount val="1"/>
                <c:pt idx="0">
                  <c:v>Series 1</c:v>
                </c:pt>
              </c:strCache>
            </c:strRef>
          </c:tx>
          <c:spPr>
            <a:ln w="28575" cap="rnd">
              <a:solidFill>
                <a:schemeClr val="tx2"/>
              </a:solidFill>
              <a:round/>
            </a:ln>
            <a:effectLst/>
          </c:spPr>
          <c:marker>
            <c:symbol val="circle"/>
            <c:size val="5"/>
            <c:spPr>
              <a:solidFill>
                <a:schemeClr val="tx2"/>
              </a:solidFill>
              <a:ln w="9525">
                <a:solidFill>
                  <a:schemeClr val="tx2"/>
                </a:solidFill>
              </a:ln>
              <a:effectLst/>
            </c:spPr>
          </c:marker>
          <c:dLbls>
            <c:dLbl>
              <c:idx val="0"/>
              <c:layout>
                <c:manualLayout>
                  <c:x val="-0.10513961504239179"/>
                  <c:y val="5.059153175591531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419-423A-817F-EC79D35FB6AD}"/>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General</c:formatCode>
                <c:ptCount val="4"/>
                <c:pt idx="0">
                  <c:v>20491.077110521372</c:v>
                </c:pt>
                <c:pt idx="1">
                  <c:v>20846.487139851048</c:v>
                </c:pt>
                <c:pt idx="2">
                  <c:v>21603.96739377121</c:v>
                </c:pt>
                <c:pt idx="3">
                  <c:v>22125.290098960933</c:v>
                </c:pt>
              </c:numCache>
            </c:numRef>
          </c:val>
          <c:smooth val="0"/>
          <c:extLst>
            <c:ext xmlns:c16="http://schemas.microsoft.com/office/drawing/2014/chart" uri="{C3380CC4-5D6E-409C-BE32-E72D297353CC}">
              <c16:uniqueId val="{00000000-1726-4EAF-878D-C2D10EDE05F5}"/>
            </c:ext>
          </c:extLst>
        </c:ser>
        <c:dLbls>
          <c:dLblPos val="t"/>
          <c:showLegendKey val="0"/>
          <c:showVal val="1"/>
          <c:showCatName val="0"/>
          <c:showSerName val="0"/>
          <c:showPercent val="0"/>
          <c:showBubbleSize val="0"/>
        </c:dLbls>
        <c:marker val="1"/>
        <c:smooth val="0"/>
        <c:axId val="651700111"/>
        <c:axId val="87064768"/>
      </c:lineChart>
      <c:catAx>
        <c:axId val="65170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87064768"/>
        <c:crosses val="autoZero"/>
        <c:auto val="1"/>
        <c:lblAlgn val="ctr"/>
        <c:lblOffset val="100"/>
        <c:noMultiLvlLbl val="0"/>
      </c:catAx>
      <c:valAx>
        <c:axId val="8706476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517001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46675301233274"/>
          <c:y val="3.1815870190032042E-2"/>
          <c:w val="0.85534709118830698"/>
          <c:h val="0.76676151425470573"/>
        </c:manualLayout>
      </c:layout>
      <c:lineChart>
        <c:grouping val="standard"/>
        <c:varyColors val="0"/>
        <c:ser>
          <c:idx val="1"/>
          <c:order val="0"/>
          <c:tx>
            <c:strRef>
              <c:f>Sheet1!$B$1</c:f>
              <c:strCache>
                <c:ptCount val="1"/>
                <c:pt idx="0">
                  <c:v>&lt; 2018</c:v>
                </c:pt>
              </c:strCache>
            </c:strRef>
          </c:tx>
          <c:spPr>
            <a:ln w="28575" cap="rnd">
              <a:solidFill>
                <a:schemeClr val="tx2">
                  <a:lumMod val="50000"/>
                </a:schemeClr>
              </a:solidFill>
              <a:round/>
            </a:ln>
            <a:effectLst/>
          </c:spPr>
          <c:marker>
            <c:symbol val="circle"/>
            <c:size val="5"/>
            <c:spPr>
              <a:solidFill>
                <a:schemeClr val="tx2">
                  <a:lumMod val="50000"/>
                </a:schemeClr>
              </a:solidFill>
              <a:ln w="9525">
                <a:solidFill>
                  <a:schemeClr val="tx2">
                    <a:lumMod val="50000"/>
                  </a:schemeClr>
                </a:solidFill>
              </a:ln>
              <a:effectLst/>
            </c:spPr>
          </c:marker>
          <c:dLbls>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General</c:formatCode>
                <c:ptCount val="4"/>
                <c:pt idx="0">
                  <c:v>20491.077110521372</c:v>
                </c:pt>
                <c:pt idx="1">
                  <c:v>24059.888654186885</c:v>
                </c:pt>
                <c:pt idx="2">
                  <c:v>26897.690070000011</c:v>
                </c:pt>
                <c:pt idx="3">
                  <c:v>27181.173665958984</c:v>
                </c:pt>
              </c:numCache>
            </c:numRef>
          </c:val>
          <c:smooth val="0"/>
          <c:extLst>
            <c:ext xmlns:c16="http://schemas.microsoft.com/office/drawing/2014/chart" uri="{C3380CC4-5D6E-409C-BE32-E72D297353CC}">
              <c16:uniqueId val="{00000001-4FCE-40BC-BDCE-F259775DCA39}"/>
            </c:ext>
          </c:extLst>
        </c:ser>
        <c:ser>
          <c:idx val="2"/>
          <c:order val="1"/>
          <c:tx>
            <c:strRef>
              <c:f>Sheet1!$C$1</c:f>
              <c:strCache>
                <c:ptCount val="1"/>
                <c:pt idx="0">
                  <c:v>2018</c:v>
                </c:pt>
              </c:strCache>
            </c:strRef>
          </c:tx>
          <c:spPr>
            <a:ln w="28575" cap="rnd">
              <a:solidFill>
                <a:schemeClr val="tx2"/>
              </a:solidFill>
              <a:round/>
            </a:ln>
            <a:effectLst/>
          </c:spPr>
          <c:marker>
            <c:symbol val="circle"/>
            <c:size val="5"/>
            <c:spPr>
              <a:solidFill>
                <a:schemeClr val="tx2"/>
              </a:solidFill>
              <a:ln w="9525">
                <a:solidFill>
                  <a:schemeClr val="tx2"/>
                </a:solidFill>
              </a:ln>
              <a:effectLst/>
            </c:spPr>
          </c:marker>
          <c:dLbls>
            <c:dLbl>
              <c:idx val="2"/>
              <c:layout>
                <c:manualLayout>
                  <c:x val="-0.11732203653382657"/>
                  <c:y val="-4.59408492758454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830-4C06-AE05-37FCC7375DC2}"/>
                </c:ext>
              </c:extLst>
            </c:dLbl>
            <c:dLbl>
              <c:idx val="3"/>
              <c:layout>
                <c:manualLayout>
                  <c:x val="-0.19237250066949566"/>
                  <c:y val="-4.2049192986928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25F-43AD-A988-1C4AC95E9AF0}"/>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General</c:formatCode>
                <c:ptCount val="4"/>
                <c:pt idx="1">
                  <c:v>3628.547793696283</c:v>
                </c:pt>
                <c:pt idx="2">
                  <c:v>9886.4205421686784</c:v>
                </c:pt>
                <c:pt idx="3">
                  <c:v>10072.088686131388</c:v>
                </c:pt>
              </c:numCache>
            </c:numRef>
          </c:val>
          <c:smooth val="0"/>
          <c:extLst>
            <c:ext xmlns:c16="http://schemas.microsoft.com/office/drawing/2014/chart" uri="{C3380CC4-5D6E-409C-BE32-E72D297353CC}">
              <c16:uniqueId val="{00000002-4FCE-40BC-BDCE-F259775DCA39}"/>
            </c:ext>
          </c:extLst>
        </c:ser>
        <c:ser>
          <c:idx val="3"/>
          <c:order val="2"/>
          <c:tx>
            <c:strRef>
              <c:f>Sheet1!$D$1</c:f>
              <c:strCache>
                <c:ptCount val="1"/>
                <c:pt idx="0">
                  <c:v>2019</c:v>
                </c:pt>
              </c:strCache>
            </c:strRef>
          </c:tx>
          <c:spPr>
            <a:ln w="28575" cap="rnd">
              <a:solidFill>
                <a:schemeClr val="bg2">
                  <a:lumMod val="20000"/>
                  <a:lumOff val="80000"/>
                </a:schemeClr>
              </a:solidFill>
              <a:round/>
            </a:ln>
            <a:effectLst/>
          </c:spPr>
          <c:marker>
            <c:symbol val="circle"/>
            <c:size val="5"/>
            <c:spPr>
              <a:solidFill>
                <a:schemeClr val="bg2">
                  <a:lumMod val="20000"/>
                  <a:lumOff val="80000"/>
                </a:schemeClr>
              </a:solidFill>
              <a:ln w="9525">
                <a:solidFill>
                  <a:schemeClr val="bg2">
                    <a:lumMod val="20000"/>
                    <a:lumOff val="80000"/>
                  </a:schemeClr>
                </a:solidFill>
              </a:ln>
              <a:effectLst/>
            </c:spPr>
          </c:marker>
          <c:dLbls>
            <c:dLbl>
              <c:idx val="2"/>
              <c:layout>
                <c:manualLayout>
                  <c:x val="-7.2691151810901786E-2"/>
                  <c:y val="4.300280199252801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25F-43AD-A988-1C4AC95E9AF0}"/>
                </c:ext>
              </c:extLst>
            </c:dLbl>
            <c:dLbl>
              <c:idx val="3"/>
              <c:layout>
                <c:manualLayout>
                  <c:x val="-7.2368642070819569E-2"/>
                  <c:y val="4.745890165815207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25F-43AD-A988-1C4AC95E9AF0}"/>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General</c:formatCode>
                <c:ptCount val="4"/>
                <c:pt idx="2">
                  <c:v>5127.0898569023657</c:v>
                </c:pt>
                <c:pt idx="3">
                  <c:v>7995.2110909090916</c:v>
                </c:pt>
              </c:numCache>
            </c:numRef>
          </c:val>
          <c:smooth val="0"/>
          <c:extLst>
            <c:ext xmlns:c16="http://schemas.microsoft.com/office/drawing/2014/chart" uri="{C3380CC4-5D6E-409C-BE32-E72D297353CC}">
              <c16:uniqueId val="{00000001-725F-43AD-A988-1C4AC95E9AF0}"/>
            </c:ext>
          </c:extLst>
        </c:ser>
        <c:ser>
          <c:idx val="4"/>
          <c:order val="3"/>
          <c:tx>
            <c:strRef>
              <c:f>Sheet1!$E$1</c:f>
              <c:strCache>
                <c:ptCount val="1"/>
                <c:pt idx="0">
                  <c:v>2020</c:v>
                </c:pt>
              </c:strCache>
            </c:strRef>
          </c:tx>
          <c:spPr>
            <a:ln w="47625" cap="rnd">
              <a:solidFill>
                <a:schemeClr val="accent2"/>
              </a:solidFill>
              <a:round/>
            </a:ln>
            <a:effectLst/>
          </c:spPr>
          <c:marker>
            <c:symbol val="circle"/>
            <c:size val="5"/>
            <c:spPr>
              <a:solidFill>
                <a:schemeClr val="accent2"/>
              </a:solidFill>
              <a:ln w="60325">
                <a:solidFill>
                  <a:schemeClr val="accent2"/>
                </a:solidFill>
              </a:ln>
              <a:effectLst/>
            </c:spPr>
          </c:marker>
          <c:dLbls>
            <c:dLbl>
              <c:idx val="3"/>
              <c:layout>
                <c:manualLayout>
                  <c:x val="-4.3043772058562392E-2"/>
                  <c:y val="-7.3182443298261513E-2"/>
                </c:manualLayout>
              </c:layout>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25F-43AD-A988-1C4AC95E9AF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General</c:formatCode>
                <c:ptCount val="4"/>
                <c:pt idx="3">
                  <c:v>11215.688448753473</c:v>
                </c:pt>
              </c:numCache>
            </c:numRef>
          </c:val>
          <c:smooth val="0"/>
          <c:extLst>
            <c:ext xmlns:c16="http://schemas.microsoft.com/office/drawing/2014/chart" uri="{C3380CC4-5D6E-409C-BE32-E72D297353CC}">
              <c16:uniqueId val="{00000002-725F-43AD-A988-1C4AC95E9AF0}"/>
            </c:ext>
          </c:extLst>
        </c:ser>
        <c:dLbls>
          <c:dLblPos val="t"/>
          <c:showLegendKey val="0"/>
          <c:showVal val="1"/>
          <c:showCatName val="0"/>
          <c:showSerName val="0"/>
          <c:showPercent val="0"/>
          <c:showBubbleSize val="0"/>
        </c:dLbls>
        <c:marker val="1"/>
        <c:smooth val="0"/>
        <c:axId val="628186671"/>
        <c:axId val="30973511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valAx>
      <c:spPr>
        <a:noFill/>
        <a:ln>
          <a:noFill/>
        </a:ln>
        <a:effectLst/>
      </c:spPr>
    </c:plotArea>
    <c:legend>
      <c:legendPos val="b"/>
      <c:layout>
        <c:manualLayout>
          <c:xMode val="edge"/>
          <c:yMode val="edge"/>
          <c:x val="0.17539750676889204"/>
          <c:y val="0.87649003408517512"/>
          <c:w val="0.68818251363707483"/>
          <c:h val="6.8080083544974079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361890694239291E-2"/>
          <c:y val="4.4368600682593858E-2"/>
          <c:w val="0.9624815361890694"/>
          <c:h val="0.9112627986348123"/>
        </c:manualLayout>
      </c:layout>
      <c:lineChart>
        <c:grouping val="standard"/>
        <c:varyColors val="0"/>
        <c:ser>
          <c:idx val="0"/>
          <c:order val="0"/>
          <c:spPr>
            <a:ln w="19050" algn="ctr">
              <a:solidFill>
                <a:schemeClr val="tx2"/>
              </a:solidFill>
              <a:prstDash val="solid"/>
            </a:ln>
          </c:spPr>
          <c:marker>
            <c:symbol val="none"/>
          </c:marker>
          <c:dLbls>
            <c:dLbl>
              <c:idx val="5"/>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B48-493D-B06B-CF95AC20084A}"/>
                </c:ext>
              </c:extLst>
            </c:dLbl>
            <c:dLbl>
              <c:idx val="6"/>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B48-493D-B06B-CF95AC20084A}"/>
                </c:ext>
              </c:extLst>
            </c:dLbl>
            <c:dLbl>
              <c:idx val="7"/>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B48-493D-B06B-CF95AC20084A}"/>
                </c:ext>
              </c:extLst>
            </c:dLbl>
            <c:dLbl>
              <c:idx val="8"/>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B48-493D-B06B-CF95AC20084A}"/>
                </c:ext>
              </c:extLst>
            </c:dLbl>
            <c:dLbl>
              <c:idx val="9"/>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B48-493D-B06B-CF95AC20084A}"/>
                </c:ext>
              </c:extLst>
            </c:dLbl>
            <c:dLbl>
              <c:idx val="10"/>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B48-493D-B06B-CF95AC20084A}"/>
                </c:ext>
              </c:extLst>
            </c:dLbl>
            <c:dLbl>
              <c:idx val="11"/>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B48-493D-B06B-CF95AC20084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Sheet1!$A$1:$L$1</c:f>
              <c:numCache>
                <c:formatCode>General</c:formatCode>
                <c:ptCount val="12"/>
                <c:pt idx="5">
                  <c:v>2.1516147600000002</c:v>
                </c:pt>
                <c:pt idx="6">
                  <c:v>1.6865882000000001</c:v>
                </c:pt>
                <c:pt idx="7">
                  <c:v>0.99972613999999993</c:v>
                </c:pt>
                <c:pt idx="8">
                  <c:v>2.8827368100000013</c:v>
                </c:pt>
                <c:pt idx="9">
                  <c:v>2.8250261900000004</c:v>
                </c:pt>
                <c:pt idx="10">
                  <c:v>2.3599772600000013</c:v>
                </c:pt>
                <c:pt idx="11">
                  <c:v>2.1698803100000004</c:v>
                </c:pt>
              </c:numCache>
            </c:numRef>
          </c:val>
          <c:smooth val="0"/>
          <c:extLst>
            <c:ext xmlns:c16="http://schemas.microsoft.com/office/drawing/2014/chart" uri="{C3380CC4-5D6E-409C-BE32-E72D297353CC}">
              <c16:uniqueId val="{00000007-0B48-493D-B06B-CF95AC20084A}"/>
            </c:ext>
          </c:extLst>
        </c:ser>
        <c:ser>
          <c:idx val="1"/>
          <c:order val="1"/>
          <c:spPr>
            <a:ln w="19050" algn="ctr">
              <a:solidFill>
                <a:schemeClr val="accent4"/>
              </a:solidFill>
              <a:prstDash val="solid"/>
            </a:ln>
          </c:spPr>
          <c:marker>
            <c:symbol val="none"/>
          </c:marker>
          <c:dLbls>
            <c:dLbl>
              <c:idx val="0"/>
              <c:layout>
                <c:manualLayout>
                  <c:x val="1.4180206794682423E-2"/>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B48-493D-B06B-CF95AC20084A}"/>
                </c:ext>
              </c:extLst>
            </c:dLbl>
            <c:dLbl>
              <c:idx val="2"/>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B48-493D-B06B-CF95AC20084A}"/>
                </c:ext>
              </c:extLst>
            </c:dLbl>
            <c:dLbl>
              <c:idx val="3"/>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0B48-493D-B06B-CF95AC20084A}"/>
                </c:ext>
              </c:extLst>
            </c:dLbl>
            <c:dLbl>
              <c:idx val="4"/>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B48-493D-B06B-CF95AC20084A}"/>
                </c:ext>
              </c:extLst>
            </c:dLbl>
            <c:dLbl>
              <c:idx val="5"/>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0B48-493D-B06B-CF95AC20084A}"/>
                </c:ext>
              </c:extLst>
            </c:dLbl>
            <c:dLbl>
              <c:idx val="6"/>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0B48-493D-B06B-CF95AC20084A}"/>
                </c:ext>
              </c:extLst>
            </c:dLbl>
            <c:dLbl>
              <c:idx val="7"/>
              <c:layout>
                <c:manualLayout>
                  <c:x val="-1.0635155096011817E-2"/>
                  <c:y val="-0.10580204778156997"/>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0B48-493D-B06B-CF95AC20084A}"/>
                </c:ext>
              </c:extLst>
            </c:dLbl>
            <c:dLbl>
              <c:idx val="8"/>
              <c:layout>
                <c:manualLayout>
                  <c:x val="1.0635155096011817E-2"/>
                  <c:y val="9.556313993174062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0B48-493D-B06B-CF95AC20084A}"/>
                </c:ext>
              </c:extLst>
            </c:dLbl>
            <c:dLbl>
              <c:idx val="9"/>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0B48-493D-B06B-CF95AC20084A}"/>
                </c:ext>
              </c:extLst>
            </c:dLbl>
            <c:dLbl>
              <c:idx val="10"/>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0B48-493D-B06B-CF95AC20084A}"/>
                </c:ext>
              </c:extLst>
            </c:dLbl>
            <c:dLbl>
              <c:idx val="11"/>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0B48-493D-B06B-CF95AC20084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Sheet1!$A$2:$L$2</c:f>
              <c:numCache>
                <c:formatCode>General</c:formatCode>
                <c:ptCount val="12"/>
                <c:pt idx="0">
                  <c:v>1.05932531</c:v>
                </c:pt>
                <c:pt idx="1">
                  <c:v>2.2497618099999999</c:v>
                </c:pt>
                <c:pt idx="2">
                  <c:v>2.5319414900000003</c:v>
                </c:pt>
                <c:pt idx="3">
                  <c:v>0.91292740000000017</c:v>
                </c:pt>
                <c:pt idx="4">
                  <c:v>1.9206450100000003</c:v>
                </c:pt>
                <c:pt idx="5">
                  <c:v>1.37357565</c:v>
                </c:pt>
                <c:pt idx="6">
                  <c:v>1.4803865500000004</c:v>
                </c:pt>
                <c:pt idx="7">
                  <c:v>1.0884413499999999</c:v>
                </c:pt>
                <c:pt idx="8">
                  <c:v>2.4656705600000004</c:v>
                </c:pt>
                <c:pt idx="9">
                  <c:v>2.9223404600000009</c:v>
                </c:pt>
                <c:pt idx="10">
                  <c:v>3.1699645400000001</c:v>
                </c:pt>
                <c:pt idx="11">
                  <c:v>1.6832038499999999</c:v>
                </c:pt>
              </c:numCache>
            </c:numRef>
          </c:val>
          <c:smooth val="0"/>
          <c:extLst>
            <c:ext xmlns:c16="http://schemas.microsoft.com/office/drawing/2014/chart" uri="{C3380CC4-5D6E-409C-BE32-E72D297353CC}">
              <c16:uniqueId val="{00000013-0B48-493D-B06B-CF95AC20084A}"/>
            </c:ext>
          </c:extLst>
        </c:ser>
        <c:ser>
          <c:idx val="2"/>
          <c:order val="2"/>
          <c:spPr>
            <a:ln w="19050" algn="ctr">
              <a:solidFill>
                <a:schemeClr val="accent1"/>
              </a:solidFill>
              <a:prstDash val="solid"/>
            </a:ln>
          </c:spPr>
          <c:marker>
            <c:symbol val="none"/>
          </c:marker>
          <c:dLbls>
            <c:dLbl>
              <c:idx val="1"/>
              <c:layout>
                <c:manualLayout>
                  <c:x val="0"/>
                  <c:y val="-5.9726962457337884E-2"/>
                </c:manualLayout>
              </c:layout>
              <c:numFmt formatCode="#,##0.0;&quot;-&quot;#,##0.0" sourceLinked="0"/>
              <c:spPr>
                <a:noFill/>
                <a:ln>
                  <a:noFill/>
                </a:ln>
              </c:spPr>
              <c:txPr>
                <a:bodyPr wrap="none"/>
                <a:lstStyle/>
                <a:p>
                  <a:pPr>
                    <a:defRPr sz="8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0B48-493D-B06B-CF95AC20084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Sheet1!$A$3:$L$3</c:f>
              <c:numCache>
                <c:formatCode>General</c:formatCode>
                <c:ptCount val="12"/>
                <c:pt idx="0">
                  <c:v>1.2568947300000002</c:v>
                </c:pt>
                <c:pt idx="1">
                  <c:v>2.73</c:v>
                </c:pt>
              </c:numCache>
            </c:numRef>
          </c:val>
          <c:smooth val="0"/>
          <c:extLst>
            <c:ext xmlns:c16="http://schemas.microsoft.com/office/drawing/2014/chart" uri="{C3380CC4-5D6E-409C-BE32-E72D297353CC}">
              <c16:uniqueId val="{00000015-0B48-493D-B06B-CF95AC20084A}"/>
            </c:ext>
          </c:extLst>
        </c:ser>
        <c:dLbls>
          <c:showLegendKey val="0"/>
          <c:showVal val="0"/>
          <c:showCatName val="0"/>
          <c:showSerName val="0"/>
          <c:showPercent val="0"/>
          <c:showBubbleSize val="0"/>
        </c:dLbls>
        <c:smooth val="0"/>
        <c:axId val="426034831"/>
        <c:axId val="1"/>
      </c:lineChart>
      <c:catAx>
        <c:axId val="426034831"/>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3.5"/>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426034831"/>
        <c:crosses val="min"/>
        <c:crossBetween val="midCat"/>
        <c:majorUnit val="0.5"/>
      </c:valAx>
    </c:plotArea>
    <c:plotVisOnly val="0"/>
    <c:dispBlanksAs val="gap"/>
    <c:showDLblsOverMax val="1"/>
  </c:chart>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330188679245283E-2"/>
          <c:y val="7.3614557485525228E-2"/>
          <c:w val="0.96049528301886788"/>
          <c:h val="0.88337468982630274"/>
        </c:manualLayout>
      </c:layout>
      <c:lineChart>
        <c:grouping val="standard"/>
        <c:varyColors val="0"/>
        <c:ser>
          <c:idx val="0"/>
          <c:order val="0"/>
          <c:spPr>
            <a:ln w="19050" algn="ctr">
              <a:solidFill>
                <a:schemeClr val="tx2"/>
              </a:solidFill>
              <a:prstDash val="solid"/>
            </a:ln>
          </c:spPr>
          <c:marker>
            <c:symbol val="none"/>
          </c:marker>
          <c:dLbls>
            <c:dLbl>
              <c:idx val="2"/>
              <c:layout>
                <c:manualLayout>
                  <c:x val="0"/>
                  <c:y val="-5.789909015715467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0CC0-4494-BB62-CDA22133BAC9}"/>
                </c:ext>
              </c:extLst>
            </c:dLbl>
            <c:dLbl>
              <c:idx val="3"/>
              <c:layout>
                <c:manualLayout>
                  <c:x val="-1.5919811320754717E-2"/>
                  <c:y val="-5.7899090157154671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CC0-4494-BB62-CDA22133BAC9}"/>
                </c:ext>
              </c:extLst>
            </c:dLbl>
            <c:dLbl>
              <c:idx val="4"/>
              <c:layout>
                <c:manualLayout>
                  <c:x val="0"/>
                  <c:y val="-5.789909015715467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0CC0-4494-BB62-CDA22133BAC9}"/>
                </c:ext>
              </c:extLst>
            </c:dLbl>
            <c:dLbl>
              <c:idx val="5"/>
              <c:layout>
                <c:manualLayout>
                  <c:x val="0"/>
                  <c:y val="5.7899090157154671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CC0-4494-BB62-CDA22133BAC9}"/>
                </c:ext>
              </c:extLst>
            </c:dLbl>
            <c:dLbl>
              <c:idx val="6"/>
              <c:layout>
                <c:manualLayout>
                  <c:x val="0"/>
                  <c:y val="-5.789909015715467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0CC0-4494-BB62-CDA22133BAC9}"/>
                </c:ext>
              </c:extLst>
            </c:dLbl>
            <c:dLbl>
              <c:idx val="7"/>
              <c:layout>
                <c:manualLayout>
                  <c:x val="1.2382075471698114E-2"/>
                  <c:y val="-7.7750206782464845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CC0-4494-BB62-CDA22133BAC9}"/>
                </c:ext>
              </c:extLst>
            </c:dLbl>
            <c:dLbl>
              <c:idx val="8"/>
              <c:layout>
                <c:manualLayout>
                  <c:x val="0"/>
                  <c:y val="-5.789909015715467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0CC0-4494-BB62-CDA22133BAC9}"/>
                </c:ext>
              </c:extLst>
            </c:dLbl>
            <c:dLbl>
              <c:idx val="9"/>
              <c:layout>
                <c:manualLayout>
                  <c:x val="0"/>
                  <c:y val="5.789909015715467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0CC0-4494-BB62-CDA22133BAC9}"/>
                </c:ext>
              </c:extLst>
            </c:dLbl>
            <c:dLbl>
              <c:idx val="10"/>
              <c:layout>
                <c:manualLayout>
                  <c:x val="0"/>
                  <c:y val="5.7899090157154671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0CC0-4494-BB62-CDA22133BAC9}"/>
                </c:ext>
              </c:extLst>
            </c:dLbl>
            <c:dLbl>
              <c:idx val="11"/>
              <c:layout>
                <c:manualLayout>
                  <c:x val="0"/>
                  <c:y val="-5.789909015715467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0CC0-4494-BB62-CDA22133BAC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Sheet1!$A$1:$L$1</c:f>
              <c:numCache>
                <c:formatCode>General</c:formatCode>
                <c:ptCount val="12"/>
                <c:pt idx="2">
                  <c:v>26.850075853325201</c:v>
                </c:pt>
                <c:pt idx="3">
                  <c:v>37.250882450741493</c:v>
                </c:pt>
                <c:pt idx="4">
                  <c:v>48.6124340061805</c:v>
                </c:pt>
                <c:pt idx="5">
                  <c:v>52.361404719671491</c:v>
                </c:pt>
                <c:pt idx="6">
                  <c:v>53.290630218388088</c:v>
                </c:pt>
                <c:pt idx="7">
                  <c:v>40.872400990607581</c:v>
                </c:pt>
                <c:pt idx="8">
                  <c:v>41.584022906912296</c:v>
                </c:pt>
                <c:pt idx="9">
                  <c:v>35.452457662328953</c:v>
                </c:pt>
                <c:pt idx="10">
                  <c:v>34.129950412647347</c:v>
                </c:pt>
                <c:pt idx="11">
                  <c:v>39.270822336239561</c:v>
                </c:pt>
              </c:numCache>
            </c:numRef>
          </c:val>
          <c:smooth val="0"/>
          <c:extLst>
            <c:ext xmlns:c16="http://schemas.microsoft.com/office/drawing/2014/chart" uri="{C3380CC4-5D6E-409C-BE32-E72D297353CC}">
              <c16:uniqueId val="{0000000A-0CC0-4494-BB62-CDA22133BAC9}"/>
            </c:ext>
          </c:extLst>
        </c:ser>
        <c:ser>
          <c:idx val="1"/>
          <c:order val="1"/>
          <c:spPr>
            <a:ln w="19050" algn="ctr">
              <a:solidFill>
                <a:schemeClr val="accent4"/>
              </a:solidFill>
              <a:prstDash val="solid"/>
            </a:ln>
          </c:spPr>
          <c:marker>
            <c:symbol val="none"/>
          </c:marker>
          <c:dLbls>
            <c:dLbl>
              <c:idx val="0"/>
              <c:layout>
                <c:manualLayout>
                  <c:x val="1.4150943396226415E-2"/>
                  <c:y val="-5.7899090157154671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0CC0-4494-BB62-CDA22133BAC9}"/>
                </c:ext>
              </c:extLst>
            </c:dLbl>
            <c:dLbl>
              <c:idx val="1"/>
              <c:layout>
                <c:manualLayout>
                  <c:x val="0"/>
                  <c:y val="-5.7899090157154671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0CC0-4494-BB62-CDA22133BAC9}"/>
                </c:ext>
              </c:extLst>
            </c:dLbl>
            <c:dLbl>
              <c:idx val="2"/>
              <c:layout>
                <c:manualLayout>
                  <c:x val="0"/>
                  <c:y val="-5.789909015715467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0CC0-4494-BB62-CDA22133BAC9}"/>
                </c:ext>
              </c:extLst>
            </c:dLbl>
            <c:dLbl>
              <c:idx val="3"/>
              <c:layout>
                <c:manualLayout>
                  <c:x val="0"/>
                  <c:y val="5.7899090157154671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E-0CC0-4494-BB62-CDA22133BAC9}"/>
                </c:ext>
              </c:extLst>
            </c:dLbl>
            <c:dLbl>
              <c:idx val="4"/>
              <c:layout>
                <c:manualLayout>
                  <c:x val="0"/>
                  <c:y val="-5.789909015715467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0CC0-4494-BB62-CDA22133BAC9}"/>
                </c:ext>
              </c:extLst>
            </c:dLbl>
            <c:dLbl>
              <c:idx val="5"/>
              <c:layout>
                <c:manualLayout>
                  <c:x val="0"/>
                  <c:y val="-5.7899090157154671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0CC0-4494-BB62-CDA22133BAC9}"/>
                </c:ext>
              </c:extLst>
            </c:dLbl>
            <c:dLbl>
              <c:idx val="6"/>
              <c:layout>
                <c:manualLayout>
                  <c:x val="0"/>
                  <c:y val="-5.789909015715467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1-0CC0-4494-BB62-CDA22133BAC9}"/>
                </c:ext>
              </c:extLst>
            </c:dLbl>
            <c:dLbl>
              <c:idx val="7"/>
              <c:layout>
                <c:manualLayout>
                  <c:x val="0"/>
                  <c:y val="-5.7899090157154671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2-0CC0-4494-BB62-CDA22133BAC9}"/>
                </c:ext>
              </c:extLst>
            </c:dLbl>
            <c:dLbl>
              <c:idx val="8"/>
              <c:layout>
                <c:manualLayout>
                  <c:x val="0"/>
                  <c:y val="5.7899090157154671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3-0CC0-4494-BB62-CDA22133BAC9}"/>
                </c:ext>
              </c:extLst>
            </c:dLbl>
            <c:dLbl>
              <c:idx val="9"/>
              <c:layout>
                <c:manualLayout>
                  <c:x val="0"/>
                  <c:y val="-5.7899090157154671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4-0CC0-4494-BB62-CDA22133BAC9}"/>
                </c:ext>
              </c:extLst>
            </c:dLbl>
            <c:dLbl>
              <c:idx val="10"/>
              <c:layout>
                <c:manualLayout>
                  <c:x val="0"/>
                  <c:y val="5.7899090157154671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5-0CC0-4494-BB62-CDA22133BAC9}"/>
                </c:ext>
              </c:extLst>
            </c:dLbl>
            <c:dLbl>
              <c:idx val="11"/>
              <c:layout>
                <c:manualLayout>
                  <c:x val="0"/>
                  <c:y val="5.7899090157154671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6-0CC0-4494-BB62-CDA22133BAC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Sheet1!$A$2:$L$2</c:f>
              <c:numCache>
                <c:formatCode>General</c:formatCode>
                <c:ptCount val="12"/>
                <c:pt idx="0">
                  <c:v>40.336127964199839</c:v>
                </c:pt>
                <c:pt idx="1">
                  <c:v>43.07817605395374</c:v>
                </c:pt>
                <c:pt idx="2">
                  <c:v>32.028236385165847</c:v>
                </c:pt>
                <c:pt idx="3">
                  <c:v>34.934336118674743</c:v>
                </c:pt>
                <c:pt idx="4">
                  <c:v>34.891784617492618</c:v>
                </c:pt>
                <c:pt idx="5">
                  <c:v>33.612739604026864</c:v>
                </c:pt>
                <c:pt idx="6">
                  <c:v>32.805113257305614</c:v>
                </c:pt>
                <c:pt idx="7">
                  <c:v>33.773370086879382</c:v>
                </c:pt>
                <c:pt idx="8">
                  <c:v>19.636065251285579</c:v>
                </c:pt>
                <c:pt idx="9">
                  <c:v>19.510226536660173</c:v>
                </c:pt>
                <c:pt idx="10">
                  <c:v>26.988584092614538</c:v>
                </c:pt>
                <c:pt idx="11">
                  <c:v>36.203277725647396</c:v>
                </c:pt>
              </c:numCache>
            </c:numRef>
          </c:val>
          <c:smooth val="0"/>
          <c:extLst>
            <c:ext xmlns:c16="http://schemas.microsoft.com/office/drawing/2014/chart" uri="{C3380CC4-5D6E-409C-BE32-E72D297353CC}">
              <c16:uniqueId val="{00000017-0CC0-4494-BB62-CDA22133BAC9}"/>
            </c:ext>
          </c:extLst>
        </c:ser>
        <c:ser>
          <c:idx val="2"/>
          <c:order val="2"/>
          <c:spPr>
            <a:ln w="19050" algn="ctr">
              <a:solidFill>
                <a:schemeClr val="accent1"/>
              </a:solidFill>
              <a:prstDash val="solid"/>
            </a:ln>
          </c:spPr>
          <c:marker>
            <c:symbol val="none"/>
          </c:marker>
          <c:dLbls>
            <c:dLbl>
              <c:idx val="0"/>
              <c:layout>
                <c:manualLayout>
                  <c:x val="1.4150943396226415E-2"/>
                  <c:y val="5.7899090157154671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8-0CC0-4494-BB62-CDA22133BAC9}"/>
                </c:ext>
              </c:extLst>
            </c:dLbl>
            <c:dLbl>
              <c:idx val="1"/>
              <c:layout>
                <c:manualLayout>
                  <c:x val="0"/>
                  <c:y val="5.7899090157154671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9-0CC0-4494-BB62-CDA22133BAC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Sheet1!$A$3:$L$3</c:f>
              <c:numCache>
                <c:formatCode>General</c:formatCode>
                <c:ptCount val="12"/>
                <c:pt idx="0">
                  <c:v>38.151799368944076</c:v>
                </c:pt>
                <c:pt idx="1">
                  <c:v>37.167600376777862</c:v>
                </c:pt>
              </c:numCache>
            </c:numRef>
          </c:val>
          <c:smooth val="0"/>
          <c:extLst>
            <c:ext xmlns:c16="http://schemas.microsoft.com/office/drawing/2014/chart" uri="{C3380CC4-5D6E-409C-BE32-E72D297353CC}">
              <c16:uniqueId val="{0000001A-0CC0-4494-BB62-CDA22133BAC9}"/>
            </c:ext>
          </c:extLst>
        </c:ser>
        <c:dLbls>
          <c:showLegendKey val="0"/>
          <c:showVal val="0"/>
          <c:showCatName val="0"/>
          <c:showSerName val="0"/>
          <c:showPercent val="0"/>
          <c:showBubbleSize val="0"/>
        </c:dLbls>
        <c:smooth val="0"/>
        <c:axId val="1533039120"/>
        <c:axId val="1"/>
      </c:lineChart>
      <c:catAx>
        <c:axId val="1533039120"/>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55"/>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1533039120"/>
        <c:crosses val="min"/>
        <c:crossBetween val="midCat"/>
        <c:majorUnit val="5"/>
      </c:valAx>
    </c:plotArea>
    <c:plotVisOnly val="0"/>
    <c:dispBlanksAs val="gap"/>
    <c:showDLblsOverMax val="1"/>
  </c:chart>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4305364511691884E-2"/>
          <c:y val="2.0147229755908564E-2"/>
          <c:w val="0.9713892709766162"/>
          <c:h val="0.95970554048818291"/>
        </c:manualLayout>
      </c:layout>
      <c:barChart>
        <c:barDir val="col"/>
        <c:grouping val="stacked"/>
        <c:varyColors val="0"/>
        <c:ser>
          <c:idx val="0"/>
          <c:order val="0"/>
          <c:spPr>
            <a:solidFill>
              <a:schemeClr val="tx2"/>
            </a:solidFill>
            <a:ln>
              <a:noFill/>
            </a:ln>
          </c:spPr>
          <c:invertIfNegative val="0"/>
          <c:dLbls>
            <c:dLbl>
              <c:idx val="0"/>
              <c:layout>
                <c:manualLayout>
                  <c:x val="0"/>
                  <c:y val="0"/>
                </c:manualLayout>
              </c:layout>
              <c:numFmt formatCode="#,##0.0&quot;%&quot;;&quot;-&quot;#,##0.0&quot;%&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E50-4297-BA0A-8A387FD174F3}"/>
                </c:ext>
              </c:extLst>
            </c:dLbl>
            <c:dLbl>
              <c:idx val="1"/>
              <c:layout>
                <c:manualLayout>
                  <c:x val="0"/>
                  <c:y val="0"/>
                </c:manualLayout>
              </c:layout>
              <c:numFmt formatCode="#,##0.0&quot;%&quot;;&quot;-&quot;#,##0.0&quot;%&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E50-4297-BA0A-8A387FD174F3}"/>
                </c:ext>
              </c:extLst>
            </c:dLbl>
            <c:dLbl>
              <c:idx val="2"/>
              <c:layout>
                <c:manualLayout>
                  <c:x val="0"/>
                  <c:y val="0"/>
                </c:manualLayout>
              </c:layout>
              <c:numFmt formatCode="#,##0.0&quot;%&quot;;&quot;-&quot;#,##0.0&quot;%&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E50-4297-BA0A-8A387FD174F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Sheet1!$A$1:$C$1</c:f>
              <c:numCache>
                <c:formatCode>General</c:formatCode>
                <c:ptCount val="3"/>
                <c:pt idx="0">
                  <c:v>43.146662729653009</c:v>
                </c:pt>
                <c:pt idx="1">
                  <c:v>44.893362219712863</c:v>
                </c:pt>
                <c:pt idx="2">
                  <c:v>29.829842175708787</c:v>
                </c:pt>
              </c:numCache>
            </c:numRef>
          </c:val>
          <c:extLst>
            <c:ext xmlns:c16="http://schemas.microsoft.com/office/drawing/2014/chart" uri="{C3380CC4-5D6E-409C-BE32-E72D297353CC}">
              <c16:uniqueId val="{00000003-1E50-4297-BA0A-8A387FD174F3}"/>
            </c:ext>
          </c:extLst>
        </c:ser>
        <c:ser>
          <c:idx val="1"/>
          <c:order val="1"/>
          <c:spPr>
            <a:solidFill>
              <a:schemeClr val="bg2"/>
            </a:solidFill>
            <a:ln>
              <a:noFill/>
            </a:ln>
          </c:spPr>
          <c:invertIfNegative val="0"/>
          <c:dLbls>
            <c:dLbl>
              <c:idx val="0"/>
              <c:layout>
                <c:manualLayout>
                  <c:x val="0"/>
                  <c:y val="0"/>
                </c:manualLayout>
              </c:layout>
              <c:numFmt formatCode="#,##0.0&quot;%&quot;;&quot;-&quot;#,##0.0&quot;%&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E50-4297-BA0A-8A387FD174F3}"/>
                </c:ext>
              </c:extLst>
            </c:dLbl>
            <c:dLbl>
              <c:idx val="1"/>
              <c:layout>
                <c:manualLayout>
                  <c:x val="0"/>
                  <c:y val="0"/>
                </c:manualLayout>
              </c:layout>
              <c:numFmt formatCode="#,##0.0&quot;%&quot;;&quot;-&quot;#,##0.0&quot;%&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E50-4297-BA0A-8A387FD174F3}"/>
                </c:ext>
              </c:extLst>
            </c:dLbl>
            <c:dLbl>
              <c:idx val="2"/>
              <c:layout>
                <c:manualLayout>
                  <c:x val="0"/>
                  <c:y val="0"/>
                </c:manualLayout>
              </c:layout>
              <c:numFmt formatCode="#,##0.0&quot;%&quot;;&quot;-&quot;#,##0.0&quot;%&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E50-4297-BA0A-8A387FD174F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Sheet1!$A$2:$C$2</c:f>
              <c:numCache>
                <c:formatCode>General</c:formatCode>
                <c:ptCount val="3"/>
                <c:pt idx="0">
                  <c:v>20.821546518693442</c:v>
                </c:pt>
                <c:pt idx="1">
                  <c:v>37.091375478015088</c:v>
                </c:pt>
                <c:pt idx="2">
                  <c:v>52.061929219715843</c:v>
                </c:pt>
              </c:numCache>
            </c:numRef>
          </c:val>
          <c:extLst>
            <c:ext xmlns:c16="http://schemas.microsoft.com/office/drawing/2014/chart" uri="{C3380CC4-5D6E-409C-BE32-E72D297353CC}">
              <c16:uniqueId val="{00000007-1E50-4297-BA0A-8A387FD174F3}"/>
            </c:ext>
          </c:extLst>
        </c:ser>
        <c:ser>
          <c:idx val="2"/>
          <c:order val="2"/>
          <c:spPr>
            <a:solidFill>
              <a:schemeClr val="accent1"/>
            </a:solidFill>
            <a:ln>
              <a:noFill/>
            </a:ln>
          </c:spPr>
          <c:invertIfNegative val="0"/>
          <c:dLbls>
            <c:dLbl>
              <c:idx val="0"/>
              <c:layout>
                <c:manualLayout>
                  <c:x val="0"/>
                  <c:y val="-3.8744672607516468E-4"/>
                </c:manualLayout>
              </c:layout>
              <c:numFmt formatCode="#,##0.0&quot;%&quot;;&quot;-&quot;#,##0.0&quot;%&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E50-4297-BA0A-8A387FD174F3}"/>
                </c:ext>
              </c:extLst>
            </c:dLbl>
            <c:dLbl>
              <c:idx val="1"/>
              <c:layout>
                <c:manualLayout>
                  <c:x val="0"/>
                  <c:y val="0"/>
                </c:manualLayout>
              </c:layout>
              <c:numFmt formatCode="#,##0.0&quot;%&quot;;&quot;-&quot;#,##0.0&quot;%&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E50-4297-BA0A-8A387FD174F3}"/>
                </c:ext>
              </c:extLst>
            </c:dLbl>
            <c:dLbl>
              <c:idx val="2"/>
              <c:layout>
                <c:manualLayout>
                  <c:x val="0"/>
                  <c:y val="0"/>
                </c:manualLayout>
              </c:layout>
              <c:numFmt formatCode="#,##0.0&quot;%&quot;;&quot;-&quot;#,##0.0&quot;%&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E50-4297-BA0A-8A387FD174F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Sheet1!$A$3:$C$3</c:f>
              <c:numCache>
                <c:formatCode>General</c:formatCode>
                <c:ptCount val="3"/>
                <c:pt idx="0">
                  <c:v>35.374075835431263</c:v>
                </c:pt>
                <c:pt idx="1">
                  <c:v>19.402490461538402</c:v>
                </c:pt>
                <c:pt idx="2">
                  <c:v>15.82773038807559</c:v>
                </c:pt>
              </c:numCache>
            </c:numRef>
          </c:val>
          <c:extLst>
            <c:ext xmlns:c16="http://schemas.microsoft.com/office/drawing/2014/chart" uri="{C3380CC4-5D6E-409C-BE32-E72D297353CC}">
              <c16:uniqueId val="{0000000B-1E50-4297-BA0A-8A387FD174F3}"/>
            </c:ext>
          </c:extLst>
        </c:ser>
        <c:ser>
          <c:idx val="3"/>
          <c:order val="3"/>
          <c:spPr>
            <a:solidFill>
              <a:schemeClr val="accent2"/>
            </a:solidFill>
            <a:ln>
              <a:noFill/>
            </a:ln>
          </c:spPr>
          <c:invertIfNegative val="0"/>
          <c:dPt>
            <c:idx val="1"/>
            <c:invertIfNegative val="0"/>
            <c:bubble3D val="0"/>
            <c:spPr>
              <a:solidFill>
                <a:schemeClr val="accent4"/>
              </a:solidFill>
              <a:ln>
                <a:noFill/>
              </a:ln>
            </c:spPr>
            <c:extLst>
              <c:ext xmlns:c16="http://schemas.microsoft.com/office/drawing/2014/chart" uri="{C3380CC4-5D6E-409C-BE32-E72D297353CC}">
                <c16:uniqueId val="{0000000C-1E50-4297-BA0A-8A387FD174F3}"/>
              </c:ext>
            </c:extLst>
          </c:dPt>
          <c:val>
            <c:numRef>
              <c:f>Sheet1!$A$4:$C$4</c:f>
              <c:numCache>
                <c:formatCode>General</c:formatCode>
                <c:ptCount val="3"/>
                <c:pt idx="0">
                  <c:v>0.64722208941780934</c:v>
                </c:pt>
                <c:pt idx="1">
                  <c:v>-0.2246683289567081</c:v>
                </c:pt>
                <c:pt idx="2">
                  <c:v>2.3664902778035346</c:v>
                </c:pt>
              </c:numCache>
            </c:numRef>
          </c:val>
          <c:extLst>
            <c:ext xmlns:c16="http://schemas.microsoft.com/office/drawing/2014/chart" uri="{C3380CC4-5D6E-409C-BE32-E72D297353CC}">
              <c16:uniqueId val="{0000000D-1E50-4297-BA0A-8A387FD174F3}"/>
            </c:ext>
          </c:extLst>
        </c:ser>
        <c:ser>
          <c:idx val="4"/>
          <c:order val="4"/>
          <c:spPr>
            <a:solidFill>
              <a:schemeClr val="accent4"/>
            </a:solidFill>
            <a:ln>
              <a:noFill/>
            </a:ln>
          </c:spPr>
          <c:invertIfNegative val="0"/>
          <c:dPt>
            <c:idx val="1"/>
            <c:invertIfNegative val="0"/>
            <c:bubble3D val="0"/>
            <c:spPr>
              <a:solidFill>
                <a:schemeClr val="accent2"/>
              </a:solidFill>
              <a:ln>
                <a:noFill/>
              </a:ln>
            </c:spPr>
            <c:extLst>
              <c:ext xmlns:c16="http://schemas.microsoft.com/office/drawing/2014/chart" uri="{C3380CC4-5D6E-409C-BE32-E72D297353CC}">
                <c16:uniqueId val="{0000000E-1E50-4297-BA0A-8A387FD174F3}"/>
              </c:ext>
            </c:extLst>
          </c:dPt>
          <c:val>
            <c:numRef>
              <c:f>Sheet1!$A$5:$C$5</c:f>
              <c:numCache>
                <c:formatCode>General</c:formatCode>
                <c:ptCount val="3"/>
                <c:pt idx="0">
                  <c:v>1.0492826804453514E-2</c:v>
                </c:pt>
                <c:pt idx="1">
                  <c:v>-1.1625598303096289</c:v>
                </c:pt>
                <c:pt idx="2">
                  <c:v>-8.599206130375997E-2</c:v>
                </c:pt>
              </c:numCache>
            </c:numRef>
          </c:val>
          <c:extLst>
            <c:ext xmlns:c16="http://schemas.microsoft.com/office/drawing/2014/chart" uri="{C3380CC4-5D6E-409C-BE32-E72D297353CC}">
              <c16:uniqueId val="{0000000F-1E50-4297-BA0A-8A387FD174F3}"/>
            </c:ext>
          </c:extLst>
        </c:ser>
        <c:dLbls>
          <c:showLegendKey val="0"/>
          <c:showVal val="0"/>
          <c:showCatName val="0"/>
          <c:showSerName val="0"/>
          <c:showPercent val="0"/>
          <c:showBubbleSize val="0"/>
        </c:dLbls>
        <c:gapWidth val="80"/>
        <c:overlap val="100"/>
        <c:axId val="711006079"/>
        <c:axId val="1"/>
      </c:barChart>
      <c:catAx>
        <c:axId val="711006079"/>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At val="0"/>
        <c:auto val="0"/>
        <c:lblAlgn val="ctr"/>
        <c:lblOffset val="100"/>
        <c:noMultiLvlLbl val="0"/>
      </c:catAx>
      <c:valAx>
        <c:axId val="1"/>
        <c:scaling>
          <c:orientation val="minMax"/>
          <c:max val="101.38722815926636"/>
          <c:min val="-1.3872281592663369"/>
        </c:scaling>
        <c:delete val="1"/>
        <c:axPos val="l"/>
        <c:numFmt formatCode="General" sourceLinked="1"/>
        <c:majorTickMark val="out"/>
        <c:minorTickMark val="none"/>
        <c:tickLblPos val="nextTo"/>
        <c:crossAx val="711006079"/>
        <c:crosses val="min"/>
        <c:crossBetween val="between"/>
      </c:valAx>
    </c:plotArea>
    <c:plotVisOnly val="0"/>
    <c:dispBlanksAs val="gap"/>
    <c:showDLblsOverMax val="1"/>
  </c:chart>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8.207188478989226E-2"/>
          <c:y val="8.0789271277303246E-2"/>
          <c:w val="0.73274184179629742"/>
          <c:h val="0.77694816648257281"/>
        </c:manualLayout>
      </c:layout>
      <c:lineChart>
        <c:grouping val="standard"/>
        <c:varyColors val="0"/>
        <c:ser>
          <c:idx val="5"/>
          <c:order val="0"/>
          <c:tx>
            <c:strRef>
              <c:f>Feuil1!$A$7</c:f>
              <c:strCache>
                <c:ptCount val="1"/>
                <c:pt idx="0">
                  <c:v>TOP 150</c:v>
                </c:pt>
              </c:strCache>
            </c:strRef>
          </c:tx>
          <c:spPr>
            <a:ln w="9525" cap="rnd">
              <a:solidFill>
                <a:schemeClr val="accent2"/>
              </a:solidFill>
              <a:round/>
            </a:ln>
            <a:effectLst/>
          </c:spPr>
          <c:marker>
            <c:symbol val="circle"/>
            <c:size val="5"/>
            <c:spPr>
              <a:solidFill>
                <a:schemeClr val="accent2">
                  <a:lumMod val="90000"/>
                </a:schemeClr>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Feuil1!$B$1:$E$1</c:f>
              <c:strCache>
                <c:ptCount val="4"/>
                <c:pt idx="0">
                  <c:v>2017</c:v>
                </c:pt>
                <c:pt idx="1">
                  <c:v>2018</c:v>
                </c:pt>
                <c:pt idx="2">
                  <c:v>2019</c:v>
                </c:pt>
                <c:pt idx="3">
                  <c:v>2020</c:v>
                </c:pt>
              </c:strCache>
            </c:strRef>
          </c:cat>
          <c:val>
            <c:numRef>
              <c:f>Feuil1!$B$7:$E$7</c:f>
              <c:numCache>
                <c:formatCode>0.0%</c:formatCode>
                <c:ptCount val="4"/>
                <c:pt idx="0">
                  <c:v>0.63188034131905779</c:v>
                </c:pt>
                <c:pt idx="1">
                  <c:v>0.66991934750613391</c:v>
                </c:pt>
                <c:pt idx="2">
                  <c:v>0.74807105292462395</c:v>
                </c:pt>
                <c:pt idx="3">
                  <c:v>0.75217727955938651</c:v>
                </c:pt>
              </c:numCache>
            </c:numRef>
          </c:val>
          <c:smooth val="0"/>
          <c:extLst>
            <c:ext xmlns:c16="http://schemas.microsoft.com/office/drawing/2014/chart" uri="{C3380CC4-5D6E-409C-BE32-E72D297353CC}">
              <c16:uniqueId val="{00000006-1B52-4828-9FA0-EFF6E17636BA}"/>
            </c:ext>
          </c:extLst>
        </c:ser>
        <c:ser>
          <c:idx val="4"/>
          <c:order val="1"/>
          <c:tx>
            <c:strRef>
              <c:f>Feuil1!$A$6</c:f>
              <c:strCache>
                <c:ptCount val="1"/>
                <c:pt idx="0">
                  <c:v>TOP 50</c:v>
                </c:pt>
              </c:strCache>
            </c:strRef>
          </c:tx>
          <c:spPr>
            <a:ln w="952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3.8999010220649687E-2"/>
                  <c:y val="-4.14413685020153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5F6-4BEA-B749-4A70DD22E649}"/>
                </c:ext>
              </c:extLst>
            </c:dLbl>
            <c:dLbl>
              <c:idx val="1"/>
              <c:layout>
                <c:manualLayout>
                  <c:x val="-4.120701966188943E-2"/>
                  <c:y val="-4.878584770904303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5F6-4BEA-B749-4A70DD22E649}"/>
                </c:ext>
              </c:extLst>
            </c:dLbl>
            <c:dLbl>
              <c:idx val="2"/>
              <c:layout>
                <c:manualLayout>
                  <c:x val="-4.3415029103129166E-2"/>
                  <c:y val="-4.87858477090429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C5F6-4BEA-B749-4A70DD22E649}"/>
                </c:ext>
              </c:extLst>
            </c:dLbl>
            <c:dLbl>
              <c:idx val="3"/>
              <c:layout>
                <c:manualLayout>
                  <c:x val="-4.120701966188943E-2"/>
                  <c:y val="-4.87858477090429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5F6-4BEA-B749-4A70DD22E649}"/>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Feuil1!$B$1:$E$1</c:f>
              <c:strCache>
                <c:ptCount val="4"/>
                <c:pt idx="0">
                  <c:v>2017</c:v>
                </c:pt>
                <c:pt idx="1">
                  <c:v>2018</c:v>
                </c:pt>
                <c:pt idx="2">
                  <c:v>2019</c:v>
                </c:pt>
                <c:pt idx="3">
                  <c:v>2020</c:v>
                </c:pt>
              </c:strCache>
            </c:strRef>
          </c:cat>
          <c:val>
            <c:numRef>
              <c:f>Feuil1!$B$6:$E$6</c:f>
              <c:numCache>
                <c:formatCode>0.0%</c:formatCode>
                <c:ptCount val="4"/>
                <c:pt idx="0">
                  <c:v>0.52762684350120392</c:v>
                </c:pt>
                <c:pt idx="1">
                  <c:v>0.55604687177973555</c:v>
                </c:pt>
                <c:pt idx="2">
                  <c:v>0.6573845340437473</c:v>
                </c:pt>
                <c:pt idx="3">
                  <c:v>0.65948258424868822</c:v>
                </c:pt>
              </c:numCache>
            </c:numRef>
          </c:val>
          <c:smooth val="0"/>
          <c:extLst>
            <c:ext xmlns:c16="http://schemas.microsoft.com/office/drawing/2014/chart" uri="{C3380CC4-5D6E-409C-BE32-E72D297353CC}">
              <c16:uniqueId val="{00000005-1B52-4828-9FA0-EFF6E17636BA}"/>
            </c:ext>
          </c:extLst>
        </c:ser>
        <c:ser>
          <c:idx val="3"/>
          <c:order val="2"/>
          <c:tx>
            <c:strRef>
              <c:f>Feuil1!$A$5</c:f>
              <c:strCache>
                <c:ptCount val="1"/>
                <c:pt idx="0">
                  <c:v>TOP 25</c:v>
                </c:pt>
              </c:strCache>
            </c:strRef>
          </c:tx>
          <c:spPr>
            <a:ln w="9525" cap="rnd">
              <a:solidFill>
                <a:schemeClr val="accent1">
                  <a:lumMod val="50000"/>
                </a:schemeClr>
              </a:solidFill>
              <a:round/>
            </a:ln>
            <a:effectLst/>
          </c:spPr>
          <c:marker>
            <c:symbol val="circle"/>
            <c:size val="5"/>
            <c:spPr>
              <a:solidFill>
                <a:schemeClr val="accent1">
                  <a:lumMod val="50000"/>
                </a:schemeClr>
              </a:solidFill>
              <a:ln w="9525">
                <a:solidFill>
                  <a:schemeClr val="accent1">
                    <a:lumMod val="50000"/>
                  </a:schemeClr>
                </a:solidFill>
              </a:ln>
              <a:effectLst/>
            </c:spPr>
          </c:marker>
          <c:dLbls>
            <c:dLbl>
              <c:idx val="0"/>
              <c:layout>
                <c:manualLayout>
                  <c:x val="-3.8999010220649687E-2"/>
                  <c:y val="-3.40968892949878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5F6-4BEA-B749-4A70DD22E649}"/>
                </c:ext>
              </c:extLst>
            </c:dLbl>
            <c:dLbl>
              <c:idx val="1"/>
              <c:layout>
                <c:manualLayout>
                  <c:x val="-4.120701966188943E-2"/>
                  <c:y val="-4.14413685020153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5F6-4BEA-B749-4A70DD22E649}"/>
                </c:ext>
              </c:extLst>
            </c:dLbl>
            <c:dLbl>
              <c:idx val="2"/>
              <c:layout>
                <c:manualLayout>
                  <c:x val="-4.3415029103129166E-2"/>
                  <c:y val="-3.409688929498782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5F6-4BEA-B749-4A70DD22E649}"/>
                </c:ext>
              </c:extLst>
            </c:dLbl>
            <c:dLbl>
              <c:idx val="3"/>
              <c:layout>
                <c:manualLayout>
                  <c:x val="-4.120701966188943E-2"/>
                  <c:y val="-4.878584770904303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5F6-4BEA-B749-4A70DD22E649}"/>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1">
                        <a:lumMod val="50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Feuil1!$B$1:$E$1</c:f>
              <c:strCache>
                <c:ptCount val="4"/>
                <c:pt idx="0">
                  <c:v>2017</c:v>
                </c:pt>
                <c:pt idx="1">
                  <c:v>2018</c:v>
                </c:pt>
                <c:pt idx="2">
                  <c:v>2019</c:v>
                </c:pt>
                <c:pt idx="3">
                  <c:v>2020</c:v>
                </c:pt>
              </c:strCache>
            </c:strRef>
          </c:cat>
          <c:val>
            <c:numRef>
              <c:f>Feuil1!$B$5:$E$5</c:f>
              <c:numCache>
                <c:formatCode>0.0%</c:formatCode>
                <c:ptCount val="4"/>
                <c:pt idx="0">
                  <c:v>0.44822763315003222</c:v>
                </c:pt>
                <c:pt idx="1">
                  <c:v>0.47664259365522044</c:v>
                </c:pt>
                <c:pt idx="2">
                  <c:v>0.58825700971957973</c:v>
                </c:pt>
                <c:pt idx="3">
                  <c:v>0.56128284125896077</c:v>
                </c:pt>
              </c:numCache>
            </c:numRef>
          </c:val>
          <c:smooth val="0"/>
          <c:extLst>
            <c:ext xmlns:c16="http://schemas.microsoft.com/office/drawing/2014/chart" uri="{C3380CC4-5D6E-409C-BE32-E72D297353CC}">
              <c16:uniqueId val="{00000004-1B52-4828-9FA0-EFF6E17636BA}"/>
            </c:ext>
          </c:extLst>
        </c:ser>
        <c:ser>
          <c:idx val="2"/>
          <c:order val="3"/>
          <c:tx>
            <c:strRef>
              <c:f>Feuil1!$A$4</c:f>
              <c:strCache>
                <c:ptCount val="1"/>
                <c:pt idx="0">
                  <c:v>TOP 20</c:v>
                </c:pt>
              </c:strCache>
            </c:strRef>
          </c:tx>
          <c:spPr>
            <a:ln w="9525" cap="rnd">
              <a:solidFill>
                <a:schemeClr val="tx2">
                  <a:lumMod val="50000"/>
                </a:schemeClr>
              </a:solidFill>
              <a:round/>
            </a:ln>
            <a:effectLst/>
          </c:spPr>
          <c:marker>
            <c:symbol val="circle"/>
            <c:size val="5"/>
            <c:spPr>
              <a:solidFill>
                <a:schemeClr val="tx2">
                  <a:lumMod val="50000"/>
                </a:schemeClr>
              </a:solidFill>
              <a:ln w="9525">
                <a:solidFill>
                  <a:schemeClr val="tx2">
                    <a:lumMod val="50000"/>
                  </a:schemeClr>
                </a:solidFill>
              </a:ln>
              <a:effectLst/>
            </c:spPr>
          </c:marker>
          <c:dLbls>
            <c:dLbl>
              <c:idx val="0"/>
              <c:layout>
                <c:manualLayout>
                  <c:x val="-3.8999010220649687E-2"/>
                  <c:y val="3.409688929498776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5F6-4BEA-B749-4A70DD22E649}"/>
                </c:ext>
              </c:extLst>
            </c:dLbl>
            <c:dLbl>
              <c:idx val="1"/>
              <c:layout>
                <c:manualLayout>
                  <c:x val="-4.120701966188943E-2"/>
                  <c:y val="3.409688929498776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5F6-4BEA-B749-4A70DD22E649}"/>
                </c:ext>
              </c:extLst>
            </c:dLbl>
            <c:dLbl>
              <c:idx val="2"/>
              <c:layout>
                <c:manualLayout>
                  <c:x val="-4.120701966188943E-2"/>
                  <c:y val="3.409688929498776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5F6-4BEA-B749-4A70DD22E649}"/>
                </c:ext>
              </c:extLst>
            </c:dLbl>
            <c:dLbl>
              <c:idx val="3"/>
              <c:layout>
                <c:manualLayout>
                  <c:x val="-4.120701966188943E-2"/>
                  <c:y val="4.14413685020153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5F6-4BEA-B749-4A70DD22E649}"/>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lumMod val="50000"/>
                      </a:schemeClr>
                    </a:solidFill>
                    <a:latin typeface="+mn-lt"/>
                    <a:ea typeface="+mn-ea"/>
                    <a:cs typeface="+mn-cs"/>
                  </a:defRPr>
                </a:pPr>
                <a:endParaRPr lang="fr-F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Feuil1!$B$1:$E$1</c:f>
              <c:strCache>
                <c:ptCount val="4"/>
                <c:pt idx="0">
                  <c:v>2017</c:v>
                </c:pt>
                <c:pt idx="1">
                  <c:v>2018</c:v>
                </c:pt>
                <c:pt idx="2">
                  <c:v>2019</c:v>
                </c:pt>
                <c:pt idx="3">
                  <c:v>2020</c:v>
                </c:pt>
              </c:strCache>
            </c:strRef>
          </c:cat>
          <c:val>
            <c:numRef>
              <c:f>Feuil1!$B$4:$E$4</c:f>
              <c:numCache>
                <c:formatCode>0.0%</c:formatCode>
                <c:ptCount val="4"/>
                <c:pt idx="0">
                  <c:v>0.42280204479344802</c:v>
                </c:pt>
                <c:pt idx="1">
                  <c:v>0.45108446307212458</c:v>
                </c:pt>
                <c:pt idx="2">
                  <c:v>0.55940873207762543</c:v>
                </c:pt>
                <c:pt idx="3">
                  <c:v>0.5288038167068152</c:v>
                </c:pt>
              </c:numCache>
            </c:numRef>
          </c:val>
          <c:smooth val="0"/>
          <c:extLst>
            <c:ext xmlns:c16="http://schemas.microsoft.com/office/drawing/2014/chart" uri="{C3380CC4-5D6E-409C-BE32-E72D297353CC}">
              <c16:uniqueId val="{00000002-1B52-4828-9FA0-EFF6E17636BA}"/>
            </c:ext>
          </c:extLst>
        </c:ser>
        <c:ser>
          <c:idx val="1"/>
          <c:order val="4"/>
          <c:tx>
            <c:strRef>
              <c:f>Feuil1!$A$3</c:f>
              <c:strCache>
                <c:ptCount val="1"/>
                <c:pt idx="0">
                  <c:v>TOP 10</c:v>
                </c:pt>
              </c:strCache>
            </c:strRef>
          </c:tx>
          <c:spPr>
            <a:ln w="9525" cap="rnd">
              <a:solidFill>
                <a:schemeClr val="tx2"/>
              </a:solidFill>
              <a:round/>
            </a:ln>
            <a:effectLst/>
          </c:spPr>
          <c:marker>
            <c:symbol val="circle"/>
            <c:size val="5"/>
            <c:spPr>
              <a:solidFill>
                <a:schemeClr val="tx2"/>
              </a:solidFill>
              <a:ln w="9525">
                <a:solidFill>
                  <a:schemeClr val="tx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fr-FR"/>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Feuil1!$B$1:$E$1</c:f>
              <c:strCache>
                <c:ptCount val="4"/>
                <c:pt idx="0">
                  <c:v>2017</c:v>
                </c:pt>
                <c:pt idx="1">
                  <c:v>2018</c:v>
                </c:pt>
                <c:pt idx="2">
                  <c:v>2019</c:v>
                </c:pt>
                <c:pt idx="3">
                  <c:v>2020</c:v>
                </c:pt>
              </c:strCache>
            </c:strRef>
          </c:cat>
          <c:val>
            <c:numRef>
              <c:f>Feuil1!$B$3:$E$3</c:f>
              <c:numCache>
                <c:formatCode>0.0%</c:formatCode>
                <c:ptCount val="4"/>
                <c:pt idx="0">
                  <c:v>0.32493560838788876</c:v>
                </c:pt>
                <c:pt idx="1">
                  <c:v>0.36123598550037905</c:v>
                </c:pt>
                <c:pt idx="2">
                  <c:v>0.45556770688583609</c:v>
                </c:pt>
                <c:pt idx="3">
                  <c:v>0.41494050862906945</c:v>
                </c:pt>
              </c:numCache>
            </c:numRef>
          </c:val>
          <c:smooth val="0"/>
          <c:extLst>
            <c:ext xmlns:c16="http://schemas.microsoft.com/office/drawing/2014/chart" uri="{C3380CC4-5D6E-409C-BE32-E72D297353CC}">
              <c16:uniqueId val="{00000001-1B52-4828-9FA0-EFF6E17636BA}"/>
            </c:ext>
          </c:extLst>
        </c:ser>
        <c:ser>
          <c:idx val="0"/>
          <c:order val="5"/>
          <c:tx>
            <c:strRef>
              <c:f>Feuil1!$A$2</c:f>
              <c:strCache>
                <c:ptCount val="1"/>
                <c:pt idx="0">
                  <c:v>TOP 5</c:v>
                </c:pt>
              </c:strCache>
            </c:strRef>
          </c:tx>
          <c:spPr>
            <a:ln w="9525" cap="rnd">
              <a:solidFill>
                <a:schemeClr val="bg2"/>
              </a:solidFill>
              <a:round/>
            </a:ln>
            <a:effectLst/>
          </c:spPr>
          <c:marker>
            <c:symbol val="circle"/>
            <c:size val="5"/>
            <c:spPr>
              <a:solidFill>
                <a:schemeClr val="bg2"/>
              </a:solidFill>
              <a:ln w="9525">
                <a:solidFill>
                  <a:schemeClr val="bg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mn-lt"/>
                    <a:ea typeface="+mn-ea"/>
                    <a:cs typeface="+mn-cs"/>
                  </a:defRPr>
                </a:pPr>
                <a:endParaRPr lang="fr-F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Feuil1!$B$1:$E$1</c:f>
              <c:strCache>
                <c:ptCount val="4"/>
                <c:pt idx="0">
                  <c:v>2017</c:v>
                </c:pt>
                <c:pt idx="1">
                  <c:v>2018</c:v>
                </c:pt>
                <c:pt idx="2">
                  <c:v>2019</c:v>
                </c:pt>
                <c:pt idx="3">
                  <c:v>2020</c:v>
                </c:pt>
              </c:strCache>
            </c:strRef>
          </c:cat>
          <c:val>
            <c:numRef>
              <c:f>Feuil1!$B$2:$E$2</c:f>
              <c:numCache>
                <c:formatCode>0.0%</c:formatCode>
                <c:ptCount val="4"/>
                <c:pt idx="0">
                  <c:v>0.2466190100350375</c:v>
                </c:pt>
                <c:pt idx="1">
                  <c:v>0.25994827602807563</c:v>
                </c:pt>
                <c:pt idx="2">
                  <c:v>0.34076005296752798</c:v>
                </c:pt>
                <c:pt idx="3">
                  <c:v>0.29677282863446769</c:v>
                </c:pt>
              </c:numCache>
            </c:numRef>
          </c:val>
          <c:smooth val="0"/>
          <c:extLst>
            <c:ext xmlns:c16="http://schemas.microsoft.com/office/drawing/2014/chart" uri="{C3380CC4-5D6E-409C-BE32-E72D297353CC}">
              <c16:uniqueId val="{00000000-1B52-4828-9FA0-EFF6E17636BA}"/>
            </c:ext>
          </c:extLst>
        </c:ser>
        <c:dLbls>
          <c:showLegendKey val="0"/>
          <c:showVal val="0"/>
          <c:showCatName val="0"/>
          <c:showSerName val="0"/>
          <c:showPercent val="0"/>
          <c:showBubbleSize val="0"/>
        </c:dLbls>
        <c:marker val="1"/>
        <c:smooth val="0"/>
        <c:axId val="2028156159"/>
        <c:axId val="2028166143"/>
      </c:lineChart>
      <c:catAx>
        <c:axId val="2028156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028166143"/>
        <c:crosses val="autoZero"/>
        <c:auto val="1"/>
        <c:lblAlgn val="ctr"/>
        <c:lblOffset val="100"/>
        <c:noMultiLvlLbl val="0"/>
      </c:catAx>
      <c:valAx>
        <c:axId val="202816614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028156159"/>
        <c:crosses val="autoZero"/>
        <c:crossBetween val="between"/>
        <c:majorUnit val="0.25"/>
      </c:valAx>
      <c:spPr>
        <a:noFill/>
        <a:ln w="6350">
          <a:noFill/>
        </a:ln>
        <a:effectLst/>
      </c:spPr>
    </c:plotArea>
    <c:legend>
      <c:legendPos val="r"/>
      <c:overlay val="0"/>
      <c:spPr>
        <a:noFill/>
        <a:ln w="9525">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0034655316686797"/>
          <c:y val="7.9564840377511617E-2"/>
          <c:w val="0.73196764761977451"/>
          <c:h val="0.79695494407475509"/>
        </c:manualLayout>
      </c:layout>
      <c:barChart>
        <c:barDir val="col"/>
        <c:grouping val="stacked"/>
        <c:varyColors val="0"/>
        <c:ser>
          <c:idx val="0"/>
          <c:order val="0"/>
          <c:tx>
            <c:strRef>
              <c:f>Feuil1!$H$2</c:f>
              <c:strCache>
                <c:ptCount val="1"/>
                <c:pt idx="0">
                  <c:v>TOP 5</c:v>
                </c:pt>
              </c:strCache>
            </c:strRef>
          </c:tx>
          <c:spPr>
            <a:solidFill>
              <a:schemeClr val="bg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Feuil1!$I$2:$L$2</c:f>
              <c:numCache>
                <c:formatCode>_-* #\ ##0\ "€"_-;\-* #\ ##0\ "€"_-;_-* "-"??\ "€"_-;_-@_-</c:formatCode>
                <c:ptCount val="4"/>
                <c:pt idx="0">
                  <c:v>2169876.98</c:v>
                </c:pt>
                <c:pt idx="1">
                  <c:v>2435779.59</c:v>
                </c:pt>
                <c:pt idx="2">
                  <c:v>3219987.3200000003</c:v>
                </c:pt>
                <c:pt idx="3">
                  <c:v>2449857.62</c:v>
                </c:pt>
              </c:numCache>
            </c:numRef>
          </c:val>
          <c:extLst>
            <c:ext xmlns:c16="http://schemas.microsoft.com/office/drawing/2014/chart" uri="{C3380CC4-5D6E-409C-BE32-E72D297353CC}">
              <c16:uniqueId val="{00000000-1B52-4828-9FA0-EFF6E17636BA}"/>
            </c:ext>
          </c:extLst>
        </c:ser>
        <c:ser>
          <c:idx val="1"/>
          <c:order val="1"/>
          <c:tx>
            <c:strRef>
              <c:f>Feuil1!$H$3</c:f>
              <c:strCache>
                <c:ptCount val="1"/>
                <c:pt idx="0">
                  <c:v>TOP 10</c:v>
                </c:pt>
              </c:strCache>
            </c:strRef>
          </c:tx>
          <c:spPr>
            <a:solidFill>
              <a:schemeClr val="tx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Feuil1!$I$3:$L$3</c:f>
              <c:numCache>
                <c:formatCode>_-* #\ ##0\ "€"_-;\-* #\ ##0\ "€"_-;_-* "-"??\ "€"_-;_-@_-</c:formatCode>
                <c:ptCount val="4"/>
                <c:pt idx="0">
                  <c:v>689068.46999999974</c:v>
                </c:pt>
                <c:pt idx="1">
                  <c:v>949090.87000000011</c:v>
                </c:pt>
                <c:pt idx="2">
                  <c:v>1084866.5700000003</c:v>
                </c:pt>
                <c:pt idx="3">
                  <c:v>975473.37000000011</c:v>
                </c:pt>
              </c:numCache>
            </c:numRef>
          </c:val>
          <c:extLst>
            <c:ext xmlns:c16="http://schemas.microsoft.com/office/drawing/2014/chart" uri="{C3380CC4-5D6E-409C-BE32-E72D297353CC}">
              <c16:uniqueId val="{00000001-1B52-4828-9FA0-EFF6E17636BA}"/>
            </c:ext>
          </c:extLst>
        </c:ser>
        <c:ser>
          <c:idx val="2"/>
          <c:order val="2"/>
          <c:tx>
            <c:strRef>
              <c:f>Feuil1!$H$4</c:f>
              <c:strCache>
                <c:ptCount val="1"/>
                <c:pt idx="0">
                  <c:v>TOP 20</c:v>
                </c:pt>
              </c:strCache>
            </c:strRef>
          </c:tx>
          <c:spPr>
            <a:solidFill>
              <a:schemeClr val="tx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Feuil1!$I$4:$L$4</c:f>
              <c:numCache>
                <c:formatCode>_-* #\ ##0\ "€"_-;\-* #\ ##0\ "€"_-;_-* "-"??\ "€"_-;_-@_-</c:formatCode>
                <c:ptCount val="4"/>
                <c:pt idx="0">
                  <c:v>861077.69</c:v>
                </c:pt>
                <c:pt idx="1">
                  <c:v>841902.44000000041</c:v>
                </c:pt>
                <c:pt idx="2">
                  <c:v>981238.21</c:v>
                </c:pt>
                <c:pt idx="3">
                  <c:v>939940.81000000052</c:v>
                </c:pt>
              </c:numCache>
            </c:numRef>
          </c:val>
          <c:extLst>
            <c:ext xmlns:c16="http://schemas.microsoft.com/office/drawing/2014/chart" uri="{C3380CC4-5D6E-409C-BE32-E72D297353CC}">
              <c16:uniqueId val="{00000002-1B52-4828-9FA0-EFF6E17636BA}"/>
            </c:ext>
          </c:extLst>
        </c:ser>
        <c:ser>
          <c:idx val="3"/>
          <c:order val="3"/>
          <c:tx>
            <c:strRef>
              <c:f>Feuil1!$H$5</c:f>
              <c:strCache>
                <c:ptCount val="1"/>
                <c:pt idx="0">
                  <c:v>TOP 25</c:v>
                </c:pt>
              </c:strCache>
            </c:strRef>
          </c:tx>
          <c:spPr>
            <a:solidFill>
              <a:schemeClr val="accent1">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Feuil1!$I$5:$L$5</c:f>
              <c:numCache>
                <c:formatCode>_-* #\ ##0\ "€"_-;\-* #\ ##0\ "€"_-;_-* "-"??\ "€"_-;_-@_-</c:formatCode>
                <c:ptCount val="4"/>
                <c:pt idx="0">
                  <c:v>223707</c:v>
                </c:pt>
                <c:pt idx="1">
                  <c:v>239486</c:v>
                </c:pt>
                <c:pt idx="2">
                  <c:v>272599.70000000019</c:v>
                </c:pt>
                <c:pt idx="3">
                  <c:v>268114.12000000011</c:v>
                </c:pt>
              </c:numCache>
            </c:numRef>
          </c:val>
          <c:extLst>
            <c:ext xmlns:c16="http://schemas.microsoft.com/office/drawing/2014/chart" uri="{C3380CC4-5D6E-409C-BE32-E72D297353CC}">
              <c16:uniqueId val="{00000004-1B52-4828-9FA0-EFF6E17636BA}"/>
            </c:ext>
          </c:extLst>
        </c:ser>
        <c:ser>
          <c:idx val="4"/>
          <c:order val="4"/>
          <c:tx>
            <c:strRef>
              <c:f>Feuil1!$H$6</c:f>
              <c:strCache>
                <c:ptCount val="1"/>
                <c:pt idx="0">
                  <c:v>TOP 50</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Feuil1!$I$6:$L$6</c:f>
              <c:numCache>
                <c:formatCode>_-* #\ ##0\ "€"_-;\-* #\ ##0\ "€"_-;_-* "-"??\ "€"_-;_-@_-</c:formatCode>
                <c:ptCount val="4"/>
                <c:pt idx="0">
                  <c:v>698593.83000000007</c:v>
                </c:pt>
                <c:pt idx="1">
                  <c:v>744037.71</c:v>
                </c:pt>
                <c:pt idx="2">
                  <c:v>653215.51000000071</c:v>
                </c:pt>
                <c:pt idx="3">
                  <c:v>810638.19000000041</c:v>
                </c:pt>
              </c:numCache>
            </c:numRef>
          </c:val>
          <c:extLst>
            <c:ext xmlns:c16="http://schemas.microsoft.com/office/drawing/2014/chart" uri="{C3380CC4-5D6E-409C-BE32-E72D297353CC}">
              <c16:uniqueId val="{00000005-1B52-4828-9FA0-EFF6E17636BA}"/>
            </c:ext>
          </c:extLst>
        </c:ser>
        <c:ser>
          <c:idx val="5"/>
          <c:order val="5"/>
          <c:tx>
            <c:strRef>
              <c:f>Feuil1!$H$7</c:f>
              <c:strCache>
                <c:ptCount val="1"/>
                <c:pt idx="0">
                  <c:v>TOP 150</c:v>
                </c:pt>
              </c:strCache>
            </c:strRef>
          </c:tx>
          <c:spPr>
            <a:solidFill>
              <a:schemeClr val="accent2">
                <a:lumMod val="9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Feuil1!$I$7:$L$7</c:f>
              <c:numCache>
                <c:formatCode>_-* #\ ##0\ "€"_-;\-* #\ ##0\ "€"_-;_-* "-"??\ "€"_-;_-@_-</c:formatCode>
                <c:ptCount val="4"/>
                <c:pt idx="0">
                  <c:v>917274.23999999929</c:v>
                </c:pt>
                <c:pt idx="1">
                  <c:v>1067013.2400000012</c:v>
                </c:pt>
                <c:pt idx="2">
                  <c:v>856935.66000000015</c:v>
                </c:pt>
                <c:pt idx="3">
                  <c:v>765194.05999999959</c:v>
                </c:pt>
              </c:numCache>
            </c:numRef>
          </c:val>
          <c:extLst>
            <c:ext xmlns:c16="http://schemas.microsoft.com/office/drawing/2014/chart" uri="{C3380CC4-5D6E-409C-BE32-E72D297353CC}">
              <c16:uniqueId val="{00000006-1B52-4828-9FA0-EFF6E17636BA}"/>
            </c:ext>
          </c:extLst>
        </c:ser>
        <c:ser>
          <c:idx val="6"/>
          <c:order val="6"/>
          <c:tx>
            <c:strRef>
              <c:f>Feuil1!$H$8</c:f>
              <c:strCache>
                <c:ptCount val="1"/>
                <c:pt idx="0">
                  <c:v>Other clients</c:v>
                </c:pt>
              </c:strCache>
            </c:strRef>
          </c:tx>
          <c:spPr>
            <a:solidFill>
              <a:schemeClr val="bg1">
                <a:lumMod val="85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Feuil1!$I$8:$L$8</c:f>
              <c:numCache>
                <c:formatCode>_-* #\ ##0\ "€"_-;\-* #\ ##0\ "€"_-;_-* "-"??\ "€"_-;_-@_-</c:formatCode>
                <c:ptCount val="4"/>
                <c:pt idx="0">
                  <c:v>3238900.2499999925</c:v>
                </c:pt>
                <c:pt idx="1">
                  <c:v>3092937.2899999712</c:v>
                </c:pt>
                <c:pt idx="2">
                  <c:v>2380584.249999986</c:v>
                </c:pt>
                <c:pt idx="3">
                  <c:v>2045774.8199999845</c:v>
                </c:pt>
              </c:numCache>
            </c:numRef>
          </c:val>
          <c:extLst>
            <c:ext xmlns:c16="http://schemas.microsoft.com/office/drawing/2014/chart" uri="{C3380CC4-5D6E-409C-BE32-E72D297353CC}">
              <c16:uniqueId val="{00000000-8735-4F5A-94E7-2D49CC72556A}"/>
            </c:ext>
          </c:extLst>
        </c:ser>
        <c:dLbls>
          <c:showLegendKey val="0"/>
          <c:showVal val="0"/>
          <c:showCatName val="0"/>
          <c:showSerName val="0"/>
          <c:showPercent val="0"/>
          <c:showBubbleSize val="0"/>
        </c:dLbls>
        <c:gapWidth val="150"/>
        <c:overlap val="100"/>
        <c:axId val="2028156159"/>
        <c:axId val="2028166143"/>
      </c:barChart>
      <c:lineChart>
        <c:grouping val="standard"/>
        <c:varyColors val="0"/>
        <c:ser>
          <c:idx val="7"/>
          <c:order val="7"/>
          <c:tx>
            <c:strRef>
              <c:f>Feuil1!$H$9</c:f>
              <c:strCache>
                <c:ptCount val="1"/>
                <c:pt idx="0">
                  <c:v>Total</c:v>
                </c:pt>
              </c:strCache>
            </c:strRef>
          </c:tx>
          <c:spPr>
            <a:ln w="12700"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Feuil1!$I$1:$L$1</c:f>
              <c:strCache>
                <c:ptCount val="4"/>
                <c:pt idx="0">
                  <c:v>2017</c:v>
                </c:pt>
                <c:pt idx="1">
                  <c:v>2018</c:v>
                </c:pt>
                <c:pt idx="2">
                  <c:v>2019</c:v>
                </c:pt>
                <c:pt idx="3">
                  <c:v>2020</c:v>
                </c:pt>
              </c:strCache>
            </c:strRef>
          </c:cat>
          <c:val>
            <c:numRef>
              <c:f>Feuil1!$I$9:$L$9</c:f>
              <c:numCache>
                <c:formatCode>_-* #\ ##0\ "€"_-;\-* #\ ##0\ "€"_-;_-* "-"??\ "€"_-;_-@_-</c:formatCode>
                <c:ptCount val="4"/>
                <c:pt idx="0">
                  <c:v>8798498.4599999916</c:v>
                </c:pt>
                <c:pt idx="1">
                  <c:v>9370247.1399999727</c:v>
                </c:pt>
                <c:pt idx="2">
                  <c:v>9449427.2199999876</c:v>
                </c:pt>
                <c:pt idx="3">
                  <c:v>8254992.9899999853</c:v>
                </c:pt>
              </c:numCache>
            </c:numRef>
          </c:val>
          <c:smooth val="0"/>
          <c:extLst>
            <c:ext xmlns:c16="http://schemas.microsoft.com/office/drawing/2014/chart" uri="{C3380CC4-5D6E-409C-BE32-E72D297353CC}">
              <c16:uniqueId val="{00000001-8735-4F5A-94E7-2D49CC72556A}"/>
            </c:ext>
          </c:extLst>
        </c:ser>
        <c:dLbls>
          <c:showLegendKey val="0"/>
          <c:showVal val="0"/>
          <c:showCatName val="0"/>
          <c:showSerName val="0"/>
          <c:showPercent val="0"/>
          <c:showBubbleSize val="0"/>
        </c:dLbls>
        <c:marker val="1"/>
        <c:smooth val="0"/>
        <c:axId val="2028156159"/>
        <c:axId val="2028166143"/>
      </c:lineChart>
      <c:catAx>
        <c:axId val="2028156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028166143"/>
        <c:crosses val="autoZero"/>
        <c:auto val="1"/>
        <c:lblAlgn val="ctr"/>
        <c:lblOffset val="100"/>
        <c:noMultiLvlLbl val="0"/>
      </c:catAx>
      <c:valAx>
        <c:axId val="2028166143"/>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028156159"/>
        <c:crosses val="autoZero"/>
        <c:crossBetween val="between"/>
        <c:dispUnits>
          <c:builtInUnit val="millions"/>
        </c:dispUnits>
      </c:valAx>
      <c:spPr>
        <a:noFill/>
        <a:ln w="9525">
          <a:noFill/>
        </a:ln>
        <a:effectLst/>
      </c:spPr>
    </c:plotArea>
    <c:legend>
      <c:legendPos val="r"/>
      <c:legendEntry>
        <c:idx val="7"/>
        <c:delete val="1"/>
      </c:legendEntry>
      <c:layout>
        <c:manualLayout>
          <c:xMode val="edge"/>
          <c:yMode val="edge"/>
          <c:x val="0.79198273510475958"/>
          <c:y val="1.9092101551924628E-2"/>
          <c:w val="0.19476920824780194"/>
          <c:h val="0.9085506317898668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85548413944083"/>
          <c:y val="0.12156516447643867"/>
          <c:w val="0.81503955025437902"/>
          <c:h val="0.765217977703332"/>
        </c:manualLayout>
      </c:layout>
      <c:barChart>
        <c:barDir val="col"/>
        <c:grouping val="stacked"/>
        <c:varyColors val="0"/>
        <c:ser>
          <c:idx val="0"/>
          <c:order val="0"/>
          <c:tx>
            <c:strRef>
              <c:f>Sheet1!$B$1</c:f>
              <c:strCache>
                <c:ptCount val="1"/>
                <c:pt idx="0">
                  <c:v>Prior 2017</c:v>
                </c:pt>
              </c:strCache>
            </c:strRef>
          </c:tx>
          <c:spPr>
            <a:solidFill>
              <a:srgbClr val="367847"/>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General</c:formatCode>
                <c:ptCount val="4"/>
                <c:pt idx="0">
                  <c:v>2370</c:v>
                </c:pt>
                <c:pt idx="1">
                  <c:v>868</c:v>
                </c:pt>
                <c:pt idx="2">
                  <c:v>794</c:v>
                </c:pt>
                <c:pt idx="3">
                  <c:v>495</c:v>
                </c:pt>
              </c:numCache>
            </c:numRef>
          </c:val>
          <c:extLst>
            <c:ext xmlns:c16="http://schemas.microsoft.com/office/drawing/2014/chart" uri="{C3380CC4-5D6E-409C-BE32-E72D297353CC}">
              <c16:uniqueId val="{00000000-8D30-4305-A393-6650DE79413B}"/>
            </c:ext>
          </c:extLst>
        </c:ser>
        <c:ser>
          <c:idx val="1"/>
          <c:order val="1"/>
          <c:tx>
            <c:strRef>
              <c:f>Sheet1!$C$1</c:f>
              <c:strCache>
                <c:ptCount val="1"/>
                <c:pt idx="0">
                  <c:v>2018</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8D30-4305-A393-6650DE7941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General</c:formatCode>
                <c:ptCount val="4"/>
                <c:pt idx="1">
                  <c:v>1313</c:v>
                </c:pt>
                <c:pt idx="2">
                  <c:v>269</c:v>
                </c:pt>
                <c:pt idx="3">
                  <c:v>306</c:v>
                </c:pt>
              </c:numCache>
            </c:numRef>
          </c:val>
          <c:extLst>
            <c:ext xmlns:c16="http://schemas.microsoft.com/office/drawing/2014/chart" uri="{C3380CC4-5D6E-409C-BE32-E72D297353CC}">
              <c16:uniqueId val="{00000002-8D30-4305-A393-6650DE79413B}"/>
            </c:ext>
          </c:extLst>
        </c:ser>
        <c:ser>
          <c:idx val="2"/>
          <c:order val="2"/>
          <c:tx>
            <c:strRef>
              <c:f>Sheet1!$D$1</c:f>
              <c:strCache>
                <c:ptCount val="1"/>
                <c:pt idx="0">
                  <c:v>2019</c:v>
                </c:pt>
              </c:strCache>
            </c:strRef>
          </c:tx>
          <c:spPr>
            <a:solidFill>
              <a:srgbClr val="8FCD9F"/>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80E6-4564-943A-C86E2866C3B3}"/>
                </c:ext>
              </c:extLst>
            </c:dLbl>
            <c:dLbl>
              <c:idx val="1"/>
              <c:delete val="1"/>
              <c:extLst>
                <c:ext xmlns:c15="http://schemas.microsoft.com/office/drawing/2012/chart" uri="{CE6537A1-D6FC-4f65-9D91-7224C49458BB}"/>
                <c:ext xmlns:c16="http://schemas.microsoft.com/office/drawing/2014/chart" uri="{C3380CC4-5D6E-409C-BE32-E72D297353CC}">
                  <c16:uniqueId val="{00000002-80E6-4564-943A-C86E2866C3B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General</c:formatCode>
                <c:ptCount val="4"/>
                <c:pt idx="2">
                  <c:v>896</c:v>
                </c:pt>
                <c:pt idx="3">
                  <c:v>236</c:v>
                </c:pt>
              </c:numCache>
            </c:numRef>
          </c:val>
          <c:extLst>
            <c:ext xmlns:c16="http://schemas.microsoft.com/office/drawing/2014/chart" uri="{C3380CC4-5D6E-409C-BE32-E72D297353CC}">
              <c16:uniqueId val="{00000005-8D30-4305-A393-6650DE79413B}"/>
            </c:ext>
          </c:extLst>
        </c:ser>
        <c:ser>
          <c:idx val="3"/>
          <c:order val="3"/>
          <c:tx>
            <c:strRef>
              <c:f>Sheet1!$E$1</c:f>
              <c:strCache>
                <c:ptCount val="1"/>
                <c:pt idx="0">
                  <c:v>2020</c:v>
                </c:pt>
              </c:strCache>
            </c:strRef>
          </c:tx>
          <c:spPr>
            <a:solidFill>
              <a:schemeClr val="bg2">
                <a:lumMod val="40000"/>
                <a:lumOff val="6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6-8D30-4305-A393-6650DE79413B}"/>
                </c:ext>
              </c:extLst>
            </c:dLbl>
            <c:dLbl>
              <c:idx val="1"/>
              <c:delete val="1"/>
              <c:extLst>
                <c:ext xmlns:c15="http://schemas.microsoft.com/office/drawing/2012/chart" uri="{CE6537A1-D6FC-4f65-9D91-7224C49458BB}"/>
                <c:ext xmlns:c16="http://schemas.microsoft.com/office/drawing/2014/chart" uri="{C3380CC4-5D6E-409C-BE32-E72D297353CC}">
                  <c16:uniqueId val="{00000001-80E6-4564-943A-C86E2866C3B3}"/>
                </c:ext>
              </c:extLst>
            </c:dLbl>
            <c:dLbl>
              <c:idx val="2"/>
              <c:delete val="1"/>
              <c:extLst>
                <c:ext xmlns:c15="http://schemas.microsoft.com/office/drawing/2012/chart" uri="{CE6537A1-D6FC-4f65-9D91-7224C49458BB}"/>
                <c:ext xmlns:c16="http://schemas.microsoft.com/office/drawing/2014/chart" uri="{C3380CC4-5D6E-409C-BE32-E72D297353CC}">
                  <c16:uniqueId val="{00000008-8D30-4305-A393-6650DE7941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2017</c:v>
                </c:pt>
                <c:pt idx="1">
                  <c:v>2018</c:v>
                </c:pt>
                <c:pt idx="2">
                  <c:v>2019</c:v>
                </c:pt>
                <c:pt idx="3">
                  <c:v>2020</c:v>
                </c:pt>
              </c:numCache>
            </c:numRef>
          </c:cat>
          <c:val>
            <c:numRef>
              <c:f>Sheet1!$E$2:$E$5</c:f>
              <c:numCache>
                <c:formatCode>General</c:formatCode>
                <c:ptCount val="4"/>
                <c:pt idx="3">
                  <c:v>783</c:v>
                </c:pt>
              </c:numCache>
            </c:numRef>
          </c:val>
          <c:extLst>
            <c:ext xmlns:c16="http://schemas.microsoft.com/office/drawing/2014/chart" uri="{C3380CC4-5D6E-409C-BE32-E72D297353CC}">
              <c16:uniqueId val="{00000009-8D30-4305-A393-6650DE79413B}"/>
            </c:ext>
          </c:extLst>
        </c:ser>
        <c:dLbls>
          <c:showLegendKey val="0"/>
          <c:showVal val="0"/>
          <c:showCatName val="0"/>
          <c:showSerName val="0"/>
          <c:showPercent val="0"/>
          <c:showBubbleSize val="0"/>
        </c:dLbls>
        <c:gapWidth val="150"/>
        <c:overlap val="100"/>
        <c:axId val="628186671"/>
        <c:axId val="309735119"/>
      </c:barChart>
      <c:lineChart>
        <c:grouping val="standard"/>
        <c:varyColors val="0"/>
        <c:ser>
          <c:idx val="4"/>
          <c:order val="4"/>
          <c:tx>
            <c:strRef>
              <c:f>Sheet1!$F$1</c:f>
              <c:strCache>
                <c:ptCount val="1"/>
                <c:pt idx="0">
                  <c:v>Total</c:v>
                </c:pt>
              </c:strCache>
            </c:strRef>
          </c:tx>
          <c:spPr>
            <a:ln w="28575" cap="rnd">
              <a:solidFill>
                <a:srgbClr val="007AA9"/>
              </a:solidFill>
              <a:round/>
            </a:ln>
            <a:effectLst/>
          </c:spPr>
          <c:marker>
            <c:symbol val="none"/>
          </c:marker>
          <c:dLbls>
            <c:dLbl>
              <c:idx val="0"/>
              <c:layout>
                <c:manualLayout>
                  <c:x val="-4.4679035907822448E-2"/>
                  <c:y val="-5.01909090612855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E42-4780-BED5-F0A217FBB206}"/>
                </c:ext>
              </c:extLst>
            </c:dLbl>
            <c:dLbl>
              <c:idx val="1"/>
              <c:layout>
                <c:manualLayout>
                  <c:x val="-6.0635834446330562E-2"/>
                  <c:y val="-3.385973419960535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06D-418B-8032-FB38489CBD66}"/>
                </c:ext>
              </c:extLst>
            </c:dLbl>
            <c:dLbl>
              <c:idx val="2"/>
              <c:layout>
                <c:manualLayout>
                  <c:x val="-6.7018553861733651E-2"/>
                  <c:y val="-4.55385282598437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E42-4780-BED5-F0A217FBB206}"/>
                </c:ext>
              </c:extLst>
            </c:dLbl>
            <c:dLbl>
              <c:idx val="3"/>
              <c:layout>
                <c:manualLayout>
                  <c:x val="-4.1487676200120872E-2"/>
                  <c:y val="-4.61318882563599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E42-4780-BED5-F0A217FBB20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7AA9"/>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Sheet1!$F$2:$F$5</c:f>
              <c:numCache>
                <c:formatCode>General</c:formatCode>
                <c:ptCount val="4"/>
                <c:pt idx="0">
                  <c:v>2370</c:v>
                </c:pt>
                <c:pt idx="1">
                  <c:v>2181</c:v>
                </c:pt>
                <c:pt idx="2">
                  <c:v>1959</c:v>
                </c:pt>
                <c:pt idx="3">
                  <c:v>1820</c:v>
                </c:pt>
              </c:numCache>
            </c:numRef>
          </c:val>
          <c:smooth val="0"/>
          <c:extLst>
            <c:ext xmlns:c16="http://schemas.microsoft.com/office/drawing/2014/chart" uri="{C3380CC4-5D6E-409C-BE32-E72D297353CC}">
              <c16:uniqueId val="{00000001-B06D-418B-8032-FB38489CBD66}"/>
            </c:ext>
          </c:extLst>
        </c:ser>
        <c:dLbls>
          <c:showLegendKey val="0"/>
          <c:showVal val="0"/>
          <c:showCatName val="0"/>
          <c:showSerName val="0"/>
          <c:showPercent val="0"/>
          <c:showBubbleSize val="0"/>
        </c:dLbls>
        <c:marker val="1"/>
        <c:smooth val="0"/>
        <c:axId val="628186671"/>
        <c:axId val="30973511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85548413944083"/>
          <c:y val="0.12156516447643867"/>
          <c:w val="0.81503955025437902"/>
          <c:h val="0.765217977703332"/>
        </c:manualLayout>
      </c:layout>
      <c:barChart>
        <c:barDir val="col"/>
        <c:grouping val="stacked"/>
        <c:varyColors val="0"/>
        <c:ser>
          <c:idx val="0"/>
          <c:order val="0"/>
          <c:tx>
            <c:strRef>
              <c:f>Sheet1!$B$1</c:f>
              <c:strCache>
                <c:ptCount val="1"/>
                <c:pt idx="0">
                  <c:v>Prior 2017</c:v>
                </c:pt>
              </c:strCache>
            </c:strRef>
          </c:tx>
          <c:spPr>
            <a:solidFill>
              <a:srgbClr val="367847"/>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"€"#,##0_);\("€"#,##0\)</c:formatCode>
                <c:ptCount val="4"/>
                <c:pt idx="0">
                  <c:v>8798498.4599999897</c:v>
                </c:pt>
                <c:pt idx="1">
                  <c:v>5823392.1599999974</c:v>
                </c:pt>
                <c:pt idx="2">
                  <c:v>6002580.3200000012</c:v>
                </c:pt>
                <c:pt idx="3">
                  <c:v>4089871.1199999987</c:v>
                </c:pt>
              </c:numCache>
            </c:numRef>
          </c:val>
          <c:extLst>
            <c:ext xmlns:c16="http://schemas.microsoft.com/office/drawing/2014/chart" uri="{C3380CC4-5D6E-409C-BE32-E72D297353CC}">
              <c16:uniqueId val="{00000000-8D30-4305-A393-6650DE79413B}"/>
            </c:ext>
          </c:extLst>
        </c:ser>
        <c:ser>
          <c:idx val="1"/>
          <c:order val="1"/>
          <c:tx>
            <c:strRef>
              <c:f>Sheet1!$C$1</c:f>
              <c:strCache>
                <c:ptCount val="1"/>
                <c:pt idx="0">
                  <c:v>2018</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8D30-4305-A393-6650DE79413B}"/>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"€"#,##0_);\("€"#,##0\)</c:formatCode>
                <c:ptCount val="4"/>
                <c:pt idx="0">
                  <c:v>0</c:v>
                </c:pt>
                <c:pt idx="1">
                  <c:v>3546854.9800000028</c:v>
                </c:pt>
                <c:pt idx="2">
                  <c:v>785791.23000000033</c:v>
                </c:pt>
                <c:pt idx="3">
                  <c:v>862688.92999999993</c:v>
                </c:pt>
              </c:numCache>
            </c:numRef>
          </c:val>
          <c:extLst>
            <c:ext xmlns:c16="http://schemas.microsoft.com/office/drawing/2014/chart" uri="{C3380CC4-5D6E-409C-BE32-E72D297353CC}">
              <c16:uniqueId val="{00000002-8D30-4305-A393-6650DE79413B}"/>
            </c:ext>
          </c:extLst>
        </c:ser>
        <c:ser>
          <c:idx val="2"/>
          <c:order val="2"/>
          <c:tx>
            <c:strRef>
              <c:f>Sheet1!$D$1</c:f>
              <c:strCache>
                <c:ptCount val="1"/>
                <c:pt idx="0">
                  <c:v>2019</c:v>
                </c:pt>
              </c:strCache>
            </c:strRef>
          </c:tx>
          <c:spPr>
            <a:solidFill>
              <a:srgbClr val="8FCD9F"/>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B224-4AB4-A9B7-13DE24CFDD36}"/>
                </c:ext>
              </c:extLst>
            </c:dLbl>
            <c:dLbl>
              <c:idx val="1"/>
              <c:delete val="1"/>
              <c:extLst>
                <c:ext xmlns:c15="http://schemas.microsoft.com/office/drawing/2012/chart" uri="{CE6537A1-D6FC-4f65-9D91-7224C49458BB}"/>
                <c:ext xmlns:c16="http://schemas.microsoft.com/office/drawing/2014/chart" uri="{C3380CC4-5D6E-409C-BE32-E72D297353CC}">
                  <c16:uniqueId val="{00000003-B224-4AB4-A9B7-13DE24CFDD36}"/>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"€"#,##0_);\("€"#,##0\)</c:formatCode>
                <c:ptCount val="4"/>
                <c:pt idx="0">
                  <c:v>0</c:v>
                </c:pt>
                <c:pt idx="1">
                  <c:v>0</c:v>
                </c:pt>
                <c:pt idx="2">
                  <c:v>2661055.6699999985</c:v>
                </c:pt>
                <c:pt idx="3">
                  <c:v>1444690.0900000008</c:v>
                </c:pt>
              </c:numCache>
            </c:numRef>
          </c:val>
          <c:extLst>
            <c:ext xmlns:c16="http://schemas.microsoft.com/office/drawing/2014/chart" uri="{C3380CC4-5D6E-409C-BE32-E72D297353CC}">
              <c16:uniqueId val="{00000005-8D30-4305-A393-6650DE79413B}"/>
            </c:ext>
          </c:extLst>
        </c:ser>
        <c:ser>
          <c:idx val="3"/>
          <c:order val="3"/>
          <c:tx>
            <c:strRef>
              <c:f>Sheet1!$E$1</c:f>
              <c:strCache>
                <c:ptCount val="1"/>
                <c:pt idx="0">
                  <c:v>2020</c:v>
                </c:pt>
              </c:strCache>
            </c:strRef>
          </c:tx>
          <c:spPr>
            <a:solidFill>
              <a:schemeClr val="bg2">
                <a:lumMod val="40000"/>
                <a:lumOff val="6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6-8D30-4305-A393-6650DE79413B}"/>
                </c:ext>
              </c:extLst>
            </c:dLbl>
            <c:dLbl>
              <c:idx val="1"/>
              <c:delete val="1"/>
              <c:extLst>
                <c:ext xmlns:c15="http://schemas.microsoft.com/office/drawing/2012/chart" uri="{CE6537A1-D6FC-4f65-9D91-7224C49458BB}"/>
                <c:ext xmlns:c16="http://schemas.microsoft.com/office/drawing/2014/chart" uri="{C3380CC4-5D6E-409C-BE32-E72D297353CC}">
                  <c16:uniqueId val="{00000002-B224-4AB4-A9B7-13DE24CFDD36}"/>
                </c:ext>
              </c:extLst>
            </c:dLbl>
            <c:dLbl>
              <c:idx val="2"/>
              <c:delete val="1"/>
              <c:extLst>
                <c:ext xmlns:c15="http://schemas.microsoft.com/office/drawing/2012/chart" uri="{CE6537A1-D6FC-4f65-9D91-7224C49458BB}"/>
                <c:ext xmlns:c16="http://schemas.microsoft.com/office/drawing/2014/chart" uri="{C3380CC4-5D6E-409C-BE32-E72D297353CC}">
                  <c16:uniqueId val="{00000008-8D30-4305-A393-6650DE79413B}"/>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2017</c:v>
                </c:pt>
                <c:pt idx="1">
                  <c:v>2018</c:v>
                </c:pt>
                <c:pt idx="2">
                  <c:v>2019</c:v>
                </c:pt>
                <c:pt idx="3">
                  <c:v>2020</c:v>
                </c:pt>
              </c:numCache>
            </c:numRef>
          </c:cat>
          <c:val>
            <c:numRef>
              <c:f>Sheet1!$E$2:$E$5</c:f>
              <c:numCache>
                <c:formatCode>"€"#,##0_);\("€"#,##0\)</c:formatCode>
                <c:ptCount val="4"/>
                <c:pt idx="0">
                  <c:v>0</c:v>
                </c:pt>
                <c:pt idx="1">
                  <c:v>0</c:v>
                </c:pt>
                <c:pt idx="2">
                  <c:v>0</c:v>
                </c:pt>
                <c:pt idx="3">
                  <c:v>1857742.8500000013</c:v>
                </c:pt>
              </c:numCache>
            </c:numRef>
          </c:val>
          <c:extLst>
            <c:ext xmlns:c16="http://schemas.microsoft.com/office/drawing/2014/chart" uri="{C3380CC4-5D6E-409C-BE32-E72D297353CC}">
              <c16:uniqueId val="{00000009-8D30-4305-A393-6650DE79413B}"/>
            </c:ext>
          </c:extLst>
        </c:ser>
        <c:dLbls>
          <c:showLegendKey val="0"/>
          <c:showVal val="0"/>
          <c:showCatName val="0"/>
          <c:showSerName val="0"/>
          <c:showPercent val="0"/>
          <c:showBubbleSize val="0"/>
        </c:dLbls>
        <c:gapWidth val="150"/>
        <c:overlap val="100"/>
        <c:axId val="628186671"/>
        <c:axId val="309735119"/>
      </c:barChart>
      <c:lineChart>
        <c:grouping val="standard"/>
        <c:varyColors val="0"/>
        <c:ser>
          <c:idx val="4"/>
          <c:order val="4"/>
          <c:tx>
            <c:strRef>
              <c:f>Sheet1!$F$1</c:f>
              <c:strCache>
                <c:ptCount val="1"/>
                <c:pt idx="0">
                  <c:v>Total</c:v>
                </c:pt>
              </c:strCache>
            </c:strRef>
          </c:tx>
          <c:spPr>
            <a:ln w="28575" cap="rnd">
              <a:solidFill>
                <a:srgbClr val="007AA9"/>
              </a:solidFill>
              <a:round/>
            </a:ln>
            <a:effectLst/>
          </c:spPr>
          <c:marker>
            <c:symbol val="none"/>
          </c:marker>
          <c:dLbls>
            <c:dLbl>
              <c:idx val="0"/>
              <c:layout>
                <c:manualLayout>
                  <c:x val="-4.4679035907822448E-2"/>
                  <c:y val="-5.01909090612855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E42-4780-BED5-F0A217FBB206}"/>
                </c:ext>
              </c:extLst>
            </c:dLbl>
            <c:dLbl>
              <c:idx val="1"/>
              <c:layout>
                <c:manualLayout>
                  <c:x val="-6.0635834446330562E-2"/>
                  <c:y val="-3.385973419960535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06D-418B-8032-FB38489CBD66}"/>
                </c:ext>
              </c:extLst>
            </c:dLbl>
            <c:dLbl>
              <c:idx val="2"/>
              <c:layout>
                <c:manualLayout>
                  <c:x val="-6.7018553861733651E-2"/>
                  <c:y val="-4.55385282598437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E42-4780-BED5-F0A217FBB206}"/>
                </c:ext>
              </c:extLst>
            </c:dLbl>
            <c:dLbl>
              <c:idx val="3"/>
              <c:layout>
                <c:manualLayout>
                  <c:x val="-4.1487676200120872E-2"/>
                  <c:y val="-4.61318882563599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E42-4780-BED5-F0A217FBB206}"/>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7AA9"/>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Sheet1!$F$2:$F$5</c:f>
              <c:numCache>
                <c:formatCode>"€"#,##0_);\("€"#,##0\)</c:formatCode>
                <c:ptCount val="4"/>
                <c:pt idx="0">
                  <c:v>8798498.4599999897</c:v>
                </c:pt>
                <c:pt idx="1">
                  <c:v>9370247.1400000006</c:v>
                </c:pt>
                <c:pt idx="2">
                  <c:v>9449427.2200000007</c:v>
                </c:pt>
                <c:pt idx="3">
                  <c:v>8254992.9900000012</c:v>
                </c:pt>
              </c:numCache>
            </c:numRef>
          </c:val>
          <c:smooth val="0"/>
          <c:extLst>
            <c:ext xmlns:c16="http://schemas.microsoft.com/office/drawing/2014/chart" uri="{C3380CC4-5D6E-409C-BE32-E72D297353CC}">
              <c16:uniqueId val="{00000001-B06D-418B-8032-FB38489CBD66}"/>
            </c:ext>
          </c:extLst>
        </c:ser>
        <c:dLbls>
          <c:showLegendKey val="0"/>
          <c:showVal val="0"/>
          <c:showCatName val="0"/>
          <c:showSerName val="0"/>
          <c:showPercent val="0"/>
          <c:showBubbleSize val="0"/>
        </c:dLbls>
        <c:marker val="1"/>
        <c:smooth val="0"/>
        <c:axId val="628186671"/>
        <c:axId val="30973511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ax val="10000000"/>
          <c:min val="0"/>
        </c:scaling>
        <c:delete val="0"/>
        <c:axPos val="l"/>
        <c:majorGridlines>
          <c:spPr>
            <a:ln w="9525" cap="flat" cmpd="sng" algn="ctr">
              <a:solidFill>
                <a:schemeClr val="tx1">
                  <a:lumMod val="15000"/>
                  <a:lumOff val="85000"/>
                </a:schemeClr>
              </a:solidFill>
              <a:round/>
            </a:ln>
            <a:effectLst/>
          </c:spPr>
        </c:majorGridlines>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userShapes r:id="rId4"/>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46675301233274"/>
          <c:y val="3.1815870190032042E-2"/>
          <c:w val="0.85534709118830698"/>
          <c:h val="0.76676151425470573"/>
        </c:manualLayout>
      </c:layout>
      <c:lineChart>
        <c:grouping val="standard"/>
        <c:varyColors val="0"/>
        <c:ser>
          <c:idx val="0"/>
          <c:order val="0"/>
          <c:tx>
            <c:strRef>
              <c:f>Sheet1!$B$1</c:f>
              <c:strCache>
                <c:ptCount val="1"/>
                <c:pt idx="0">
                  <c:v>Prior 2018</c:v>
                </c:pt>
              </c:strCache>
            </c:strRef>
          </c:tx>
          <c:spPr>
            <a:ln w="12700" cap="rnd">
              <a:solidFill>
                <a:srgbClr val="289B38"/>
              </a:solidFill>
              <a:round/>
            </a:ln>
            <a:effectLst/>
          </c:spPr>
          <c:marker>
            <c:symbol val="circle"/>
            <c:size val="5"/>
            <c:spPr>
              <a:solidFill>
                <a:srgbClr val="289B38"/>
              </a:solidFill>
              <a:ln w="12700">
                <a:solidFill>
                  <a:srgbClr val="289B38"/>
                </a:solidFill>
              </a:ln>
              <a:effectLst/>
            </c:spPr>
          </c:marker>
          <c:dLbls>
            <c:dLbl>
              <c:idx val="2"/>
              <c:layout>
                <c:manualLayout>
                  <c:x val="-7.8603350453865267E-2"/>
                  <c:y val="-4.26136363636363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B41-4BB2-8F57-B4003E0972AF}"/>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"€"#,##0_);\("€"#,##0\)</c:formatCode>
                <c:ptCount val="4"/>
                <c:pt idx="0">
                  <c:v>3712.4466075949322</c:v>
                </c:pt>
                <c:pt idx="1">
                  <c:v>6708.9771428571394</c:v>
                </c:pt>
                <c:pt idx="2">
                  <c:v>7559.9248362720418</c:v>
                </c:pt>
                <c:pt idx="3">
                  <c:v>8262.3658989898959</c:v>
                </c:pt>
              </c:numCache>
            </c:numRef>
          </c:val>
          <c:smooth val="0"/>
          <c:extLst>
            <c:ext xmlns:c16="http://schemas.microsoft.com/office/drawing/2014/chart" uri="{C3380CC4-5D6E-409C-BE32-E72D297353CC}">
              <c16:uniqueId val="{00000000-CBF0-436A-B235-F3EB2D2B4689}"/>
            </c:ext>
          </c:extLst>
        </c:ser>
        <c:ser>
          <c:idx val="1"/>
          <c:order val="1"/>
          <c:tx>
            <c:strRef>
              <c:f>Sheet1!$C$1</c:f>
              <c:strCache>
                <c:ptCount val="1"/>
                <c:pt idx="0">
                  <c:v>2018</c:v>
                </c:pt>
              </c:strCache>
            </c:strRef>
          </c:tx>
          <c:spPr>
            <a:ln w="12700" cap="rnd">
              <a:solidFill>
                <a:schemeClr val="bg2"/>
              </a:solidFill>
              <a:round/>
            </a:ln>
            <a:effectLst/>
          </c:spPr>
          <c:marker>
            <c:symbol val="circle"/>
            <c:size val="5"/>
            <c:spPr>
              <a:solidFill>
                <a:schemeClr val="bg2"/>
              </a:solidFill>
              <a:ln w="12700">
                <a:solidFill>
                  <a:schemeClr val="bg2"/>
                </a:solidFill>
              </a:ln>
              <a:effectLst/>
            </c:spPr>
          </c:marker>
          <c:dLbls>
            <c:dLbl>
              <c:idx val="3"/>
              <c:layout>
                <c:manualLayout>
                  <c:x val="-6.7237521704628731E-4"/>
                  <c:y val="-2.021700120610701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7F7-497C-8DF2-4D910CD73F3F}"/>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"€"#,##0_);\("€"#,##0\)</c:formatCode>
                <c:ptCount val="4"/>
                <c:pt idx="1">
                  <c:v>2701.3366184310762</c:v>
                </c:pt>
                <c:pt idx="2">
                  <c:v>2921.1569888475847</c:v>
                </c:pt>
                <c:pt idx="3">
                  <c:v>2819.2448692810453</c:v>
                </c:pt>
              </c:numCache>
            </c:numRef>
          </c:val>
          <c:smooth val="0"/>
          <c:extLst>
            <c:ext xmlns:c16="http://schemas.microsoft.com/office/drawing/2014/chart" uri="{C3380CC4-5D6E-409C-BE32-E72D297353CC}">
              <c16:uniqueId val="{00000001-CBF0-436A-B235-F3EB2D2B4689}"/>
            </c:ext>
          </c:extLst>
        </c:ser>
        <c:ser>
          <c:idx val="2"/>
          <c:order val="2"/>
          <c:tx>
            <c:strRef>
              <c:f>Sheet1!$D$1</c:f>
              <c:strCache>
                <c:ptCount val="1"/>
                <c:pt idx="0">
                  <c:v>2019</c:v>
                </c:pt>
              </c:strCache>
            </c:strRef>
          </c:tx>
          <c:spPr>
            <a:ln w="12700" cap="rnd">
              <a:solidFill>
                <a:schemeClr val="accent1">
                  <a:lumMod val="75000"/>
                </a:schemeClr>
              </a:solidFill>
              <a:round/>
            </a:ln>
            <a:effectLst/>
          </c:spPr>
          <c:marker>
            <c:symbol val="circle"/>
            <c:size val="5"/>
            <c:spPr>
              <a:solidFill>
                <a:schemeClr val="accent1">
                  <a:lumMod val="75000"/>
                </a:schemeClr>
              </a:solidFill>
              <a:ln w="12700">
                <a:solidFill>
                  <a:schemeClr val="accent1">
                    <a:lumMod val="75000"/>
                  </a:schemeClr>
                </a:solidFill>
              </a:ln>
              <a:effectLst/>
            </c:spPr>
          </c:marker>
          <c:dLbls>
            <c:dLbl>
              <c:idx val="2"/>
              <c:layout>
                <c:manualLayout>
                  <c:x val="-9.097630225305689E-2"/>
                  <c:y val="-5.428860523038612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0D6-4D7F-A88E-7C74F977122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General</c:formatCode>
                <c:ptCount val="4"/>
                <c:pt idx="2" formatCode="&quot;€&quot;#,##0_);\(&quot;€&quot;#,##0\)">
                  <c:v>2969.9282031249982</c:v>
                </c:pt>
                <c:pt idx="3" formatCode="&quot;€&quot;#,##0_);\(&quot;€&quot;#,##0\)">
                  <c:v>6121.5681779661054</c:v>
                </c:pt>
              </c:numCache>
            </c:numRef>
          </c:val>
          <c:smooth val="0"/>
          <c:extLst>
            <c:ext xmlns:c16="http://schemas.microsoft.com/office/drawing/2014/chart" uri="{C3380CC4-5D6E-409C-BE32-E72D297353CC}">
              <c16:uniqueId val="{00000002-CBF0-436A-B235-F3EB2D2B4689}"/>
            </c:ext>
          </c:extLst>
        </c:ser>
        <c:ser>
          <c:idx val="3"/>
          <c:order val="3"/>
          <c:tx>
            <c:strRef>
              <c:f>Sheet1!$E$1</c:f>
              <c:strCache>
                <c:ptCount val="1"/>
                <c:pt idx="0">
                  <c:v>2020</c:v>
                </c:pt>
              </c:strCache>
            </c:strRef>
          </c:tx>
          <c:spPr>
            <a:ln w="12700" cap="rnd">
              <a:solidFill>
                <a:schemeClr val="accent4"/>
              </a:solidFill>
              <a:round/>
            </a:ln>
            <a:effectLst/>
          </c:spPr>
          <c:marker>
            <c:symbol val="circle"/>
            <c:size val="5"/>
            <c:spPr>
              <a:solidFill>
                <a:schemeClr val="accent4"/>
              </a:solidFill>
              <a:ln w="12700">
                <a:solidFill>
                  <a:schemeClr val="accent4"/>
                </a:solidFill>
              </a:ln>
              <a:effectLst/>
            </c:spPr>
          </c:marker>
          <c:dLbls>
            <c:dLbl>
              <c:idx val="3"/>
              <c:layout>
                <c:manualLayout>
                  <c:x val="-2.5980751159739267E-3"/>
                  <c:y val="1.186955168119551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7F7-497C-8DF2-4D910CD73F3F}"/>
                </c:ext>
              </c:extLst>
            </c:dLbl>
            <c:numFmt formatCode="#,##0" sourceLinked="0"/>
            <c:spPr>
              <a:noFill/>
              <a:ln w="12700">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General</c:formatCode>
                <c:ptCount val="4"/>
                <c:pt idx="3" formatCode="&quot;€&quot;#,##0_);\(&quot;€&quot;#,##0\)">
                  <c:v>2372.5962324393377</c:v>
                </c:pt>
              </c:numCache>
            </c:numRef>
          </c:val>
          <c:smooth val="0"/>
          <c:extLst>
            <c:ext xmlns:c16="http://schemas.microsoft.com/office/drawing/2014/chart" uri="{C3380CC4-5D6E-409C-BE32-E72D297353CC}">
              <c16:uniqueId val="{00000001-A853-41F5-A1E7-99C91686B63E}"/>
            </c:ext>
          </c:extLst>
        </c:ser>
        <c:dLbls>
          <c:dLblPos val="t"/>
          <c:showLegendKey val="0"/>
          <c:showVal val="1"/>
          <c:showCatName val="0"/>
          <c:showSerName val="0"/>
          <c:showPercent val="0"/>
          <c:showBubbleSize val="0"/>
        </c:dLbls>
        <c:marker val="1"/>
        <c:smooth val="0"/>
        <c:axId val="628186671"/>
        <c:axId val="30973511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valAx>
      <c:spPr>
        <a:noFill/>
        <a:ln>
          <a:noFill/>
        </a:ln>
        <a:effectLst/>
      </c:spPr>
    </c:plotArea>
    <c:legend>
      <c:legendPos val="b"/>
      <c:layout>
        <c:manualLayout>
          <c:xMode val="edge"/>
          <c:yMode val="edge"/>
          <c:x val="0.17539750676889204"/>
          <c:y val="0.87649003408517512"/>
          <c:w val="0.74784729547747275"/>
          <c:h val="6.8080083544974079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000" b="1" i="1" u="none" strike="noStrike" kern="1200" spc="0" baseline="0">
                <a:solidFill>
                  <a:schemeClr val="tx1"/>
                </a:solidFill>
                <a:latin typeface="+mn-lt"/>
                <a:ea typeface="+mn-ea"/>
                <a:cs typeface="+mn-cs"/>
              </a:defRPr>
            </a:pPr>
            <a:r>
              <a:rPr lang="fr-FR" sz="1000" b="1" i="1"/>
              <a:t>revenue per LOB in Benelux</a:t>
            </a:r>
            <a:r>
              <a:rPr lang="fr-FR" sz="1000" b="1" i="1" u="none" strike="noStrike" baseline="0">
                <a:effectLst/>
              </a:rPr>
              <a:t>, in €m</a:t>
            </a:r>
            <a:endParaRPr lang="fr-FR" sz="1000" b="1" i="1"/>
          </a:p>
        </c:rich>
      </c:tx>
      <c:layout>
        <c:manualLayout>
          <c:xMode val="edge"/>
          <c:yMode val="edge"/>
          <c:x val="0.1670806321138443"/>
          <c:y val="1.6790635320621809E-2"/>
        </c:manualLayout>
      </c:layout>
      <c:overlay val="0"/>
      <c:spPr>
        <a:noFill/>
        <a:ln>
          <a:noFill/>
        </a:ln>
        <a:effectLst/>
      </c:spPr>
      <c:txPr>
        <a:bodyPr rot="0" spcFirstLastPara="1" vertOverflow="ellipsis" vert="horz" wrap="square" anchor="ctr" anchorCtr="1"/>
        <a:lstStyle/>
        <a:p>
          <a:pPr algn="ctr" rtl="0">
            <a:defRPr sz="1000" b="1" i="1"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6.9468550230550485E-2"/>
          <c:y val="0.11796567994374513"/>
          <c:w val="0.80583649082207798"/>
          <c:h val="0.62591654393197016"/>
        </c:manualLayout>
      </c:layout>
      <c:barChart>
        <c:barDir val="col"/>
        <c:grouping val="stacked"/>
        <c:varyColors val="0"/>
        <c:ser>
          <c:idx val="0"/>
          <c:order val="0"/>
          <c:tx>
            <c:strRef>
              <c:f>Sheet1!$B$1</c:f>
              <c:strCache>
                <c:ptCount val="1"/>
                <c:pt idx="0">
                  <c:v>Credit &amp; financial risk</c:v>
                </c:pt>
              </c:strCache>
            </c:strRef>
          </c:tx>
          <c:spPr>
            <a:solidFill>
              <a:schemeClr val="bg2">
                <a:lumMod val="40000"/>
                <a:lumOff val="6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#,##0</c:formatCode>
                <c:ptCount val="4"/>
                <c:pt idx="0">
                  <c:v>37344589.440983869</c:v>
                </c:pt>
                <c:pt idx="1">
                  <c:v>33531808.32796324</c:v>
                </c:pt>
                <c:pt idx="2">
                  <c:v>32722989.431844782</c:v>
                </c:pt>
                <c:pt idx="3">
                  <c:v>31431872.242450405</c:v>
                </c:pt>
              </c:numCache>
            </c:numRef>
          </c:val>
          <c:extLst>
            <c:ext xmlns:c16="http://schemas.microsoft.com/office/drawing/2014/chart" uri="{C3380CC4-5D6E-409C-BE32-E72D297353CC}">
              <c16:uniqueId val="{00000000-2BB4-44FD-AD3E-D1AD6BF9A4C4}"/>
            </c:ext>
          </c:extLst>
        </c:ser>
        <c:ser>
          <c:idx val="1"/>
          <c:order val="1"/>
          <c:tx>
            <c:strRef>
              <c:f>Sheet1!$C$1</c:f>
              <c:strCache>
                <c:ptCount val="1"/>
                <c:pt idx="0">
                  <c:v>B2B marketing</c:v>
                </c:pt>
              </c:strCache>
            </c:strRef>
          </c:tx>
          <c:spPr>
            <a:solidFill>
              <a:schemeClr val="bg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#,##0</c:formatCode>
                <c:ptCount val="4"/>
                <c:pt idx="0">
                  <c:v>4775482.7856050152</c:v>
                </c:pt>
                <c:pt idx="1">
                  <c:v>5678756.3005345659</c:v>
                </c:pt>
                <c:pt idx="2">
                  <c:v>6353866.3968900619</c:v>
                </c:pt>
                <c:pt idx="3">
                  <c:v>5542680.6423478872</c:v>
                </c:pt>
              </c:numCache>
            </c:numRef>
          </c:val>
          <c:extLst>
            <c:ext xmlns:c16="http://schemas.microsoft.com/office/drawing/2014/chart" uri="{C3380CC4-5D6E-409C-BE32-E72D297353CC}">
              <c16:uniqueId val="{00000001-2BB4-44FD-AD3E-D1AD6BF9A4C4}"/>
            </c:ext>
          </c:extLst>
        </c:ser>
        <c:ser>
          <c:idx val="2"/>
          <c:order val="2"/>
          <c:tx>
            <c:strRef>
              <c:f>Sheet1!$D$1</c:f>
              <c:strCache>
                <c:ptCount val="1"/>
                <c:pt idx="0">
                  <c:v>Compliance</c:v>
                </c:pt>
              </c:strCache>
            </c:strRef>
          </c:tx>
          <c:spPr>
            <a:solidFill>
              <a:schemeClr val="tx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#,##0</c:formatCode>
                <c:ptCount val="4"/>
                <c:pt idx="0">
                  <c:v>4859611.5996666662</c:v>
                </c:pt>
                <c:pt idx="1">
                  <c:v>5909652.2040562779</c:v>
                </c:pt>
                <c:pt idx="2">
                  <c:v>7195389.2985187145</c:v>
                </c:pt>
                <c:pt idx="3">
                  <c:v>6353028.8027700642</c:v>
                </c:pt>
              </c:numCache>
            </c:numRef>
          </c:val>
          <c:extLst>
            <c:ext xmlns:c16="http://schemas.microsoft.com/office/drawing/2014/chart" uri="{C3380CC4-5D6E-409C-BE32-E72D297353CC}">
              <c16:uniqueId val="{00000002-2BB4-44FD-AD3E-D1AD6BF9A4C4}"/>
            </c:ext>
          </c:extLst>
        </c:ser>
        <c:ser>
          <c:idx val="3"/>
          <c:order val="3"/>
          <c:tx>
            <c:strRef>
              <c:f>Sheet1!$E$1</c:f>
              <c:strCache>
                <c:ptCount val="1"/>
                <c:pt idx="0">
                  <c:v>D&amp;B International</c:v>
                </c:pt>
              </c:strCache>
            </c:strRef>
          </c:tx>
          <c:spPr>
            <a:solidFill>
              <a:schemeClr val="accent1">
                <a:lumMod val="20000"/>
                <a:lumOff val="8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#,##0</c:formatCode>
                <c:ptCount val="4"/>
                <c:pt idx="0">
                  <c:v>7197153.1739122542</c:v>
                </c:pt>
                <c:pt idx="1">
                  <c:v>8010926.4619554458</c:v>
                </c:pt>
                <c:pt idx="2">
                  <c:v>7642581.5532852737</c:v>
                </c:pt>
                <c:pt idx="3">
                  <c:v>9296000</c:v>
                </c:pt>
              </c:numCache>
            </c:numRef>
          </c:val>
          <c:extLst>
            <c:ext xmlns:c16="http://schemas.microsoft.com/office/drawing/2014/chart" uri="{C3380CC4-5D6E-409C-BE32-E72D297353CC}">
              <c16:uniqueId val="{00000004-2BB4-44FD-AD3E-D1AD6BF9A4C4}"/>
            </c:ext>
          </c:extLst>
        </c:ser>
        <c:dLbls>
          <c:showLegendKey val="0"/>
          <c:showVal val="0"/>
          <c:showCatName val="0"/>
          <c:showSerName val="0"/>
          <c:showPercent val="0"/>
          <c:showBubbleSize val="0"/>
        </c:dLbls>
        <c:gapWidth val="219"/>
        <c:overlap val="100"/>
        <c:axId val="659010575"/>
        <c:axId val="178164208"/>
      </c:barChart>
      <c:lineChart>
        <c:grouping val="standard"/>
        <c:varyColors val="0"/>
        <c:ser>
          <c:idx val="4"/>
          <c:order val="4"/>
          <c:tx>
            <c:strRef>
              <c:f>Sheet1!$F$1</c:f>
              <c:strCache>
                <c:ptCount val="1"/>
                <c:pt idx="0">
                  <c:v>Total</c:v>
                </c:pt>
              </c:strCache>
            </c:strRef>
          </c:tx>
          <c:spPr>
            <a:ln w="28575" cap="rnd">
              <a:solidFill>
                <a:srgbClr val="007AA9"/>
              </a:solidFill>
              <a:round/>
            </a:ln>
            <a:effectLst/>
          </c:spPr>
          <c:marker>
            <c:symbol val="none"/>
          </c:marker>
          <c:dLbls>
            <c:numFmt formatCode="#,##0.0" sourceLinked="0"/>
            <c:spPr>
              <a:noFill/>
              <a:ln>
                <a:noFill/>
              </a:ln>
              <a:effectLst/>
            </c:spPr>
            <c:txPr>
              <a:bodyPr rot="0" spcFirstLastPara="1" vertOverflow="ellipsis" vert="horz" wrap="square" anchor="ctr" anchorCtr="1"/>
              <a:lstStyle/>
              <a:p>
                <a:pPr>
                  <a:defRPr sz="1000" b="1" i="0" u="none" strike="noStrike" kern="1200" baseline="0">
                    <a:solidFill>
                      <a:srgbClr val="007AA9"/>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Sheet1!$F$2:$F$5</c:f>
              <c:numCache>
                <c:formatCode>#,##0</c:formatCode>
                <c:ptCount val="4"/>
                <c:pt idx="0">
                  <c:v>54176837.000167802</c:v>
                </c:pt>
                <c:pt idx="1">
                  <c:v>53131143.29450953</c:v>
                </c:pt>
                <c:pt idx="2">
                  <c:v>53914826.680538833</c:v>
                </c:pt>
                <c:pt idx="3">
                  <c:v>52623581.687568352</c:v>
                </c:pt>
              </c:numCache>
            </c:numRef>
          </c:val>
          <c:smooth val="0"/>
          <c:extLst>
            <c:ext xmlns:c16="http://schemas.microsoft.com/office/drawing/2014/chart" uri="{C3380CC4-5D6E-409C-BE32-E72D297353CC}">
              <c16:uniqueId val="{00000001-645D-4C0F-9E2B-1A696759E7D4}"/>
            </c:ext>
          </c:extLst>
        </c:ser>
        <c:dLbls>
          <c:showLegendKey val="0"/>
          <c:showVal val="1"/>
          <c:showCatName val="0"/>
          <c:showSerName val="0"/>
          <c:showPercent val="0"/>
          <c:showBubbleSize val="0"/>
        </c:dLbls>
        <c:marker val="1"/>
        <c:smooth val="0"/>
        <c:axId val="565564624"/>
        <c:axId val="428247824"/>
      </c:lineChart>
      <c:catAx>
        <c:axId val="659010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78164208"/>
        <c:crosses val="autoZero"/>
        <c:auto val="1"/>
        <c:lblAlgn val="ctr"/>
        <c:lblOffset val="100"/>
        <c:noMultiLvlLbl val="0"/>
      </c:catAx>
      <c:valAx>
        <c:axId val="178164208"/>
        <c:scaling>
          <c:orientation val="minMax"/>
          <c:max val="5500000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59010575"/>
        <c:crosses val="autoZero"/>
        <c:crossBetween val="between"/>
        <c:dispUnits>
          <c:builtInUnit val="millions"/>
        </c:dispUnits>
      </c:valAx>
      <c:valAx>
        <c:axId val="428247824"/>
        <c:scaling>
          <c:orientation val="minMax"/>
          <c:max val="55000000"/>
          <c:min val="0"/>
        </c:scaling>
        <c:delete val="1"/>
        <c:axPos val="r"/>
        <c:numFmt formatCode="#,##0" sourceLinked="1"/>
        <c:majorTickMark val="out"/>
        <c:minorTickMark val="none"/>
        <c:tickLblPos val="nextTo"/>
        <c:crossAx val="565564624"/>
        <c:crosses val="max"/>
        <c:crossBetween val="between"/>
        <c:dispUnits>
          <c:builtInUnit val="millions"/>
        </c:dispUnits>
      </c:valAx>
      <c:catAx>
        <c:axId val="565564624"/>
        <c:scaling>
          <c:orientation val="minMax"/>
        </c:scaling>
        <c:delete val="1"/>
        <c:axPos val="b"/>
        <c:numFmt formatCode="General" sourceLinked="1"/>
        <c:majorTickMark val="out"/>
        <c:minorTickMark val="none"/>
        <c:tickLblPos val="nextTo"/>
        <c:crossAx val="428247824"/>
        <c:crosses val="autoZero"/>
        <c:auto val="1"/>
        <c:lblAlgn val="ctr"/>
        <c:lblOffset val="100"/>
        <c:noMultiLvlLbl val="0"/>
      </c:catAx>
      <c:spPr>
        <a:noFill/>
        <a:ln>
          <a:noFill/>
        </a:ln>
        <a:effectLst/>
      </c:spPr>
    </c:plotArea>
    <c:legend>
      <c:legendPos val="b"/>
      <c:layout>
        <c:manualLayout>
          <c:xMode val="edge"/>
          <c:yMode val="edge"/>
          <c:x val="7.2349007052603997E-2"/>
          <c:y val="0.80162062683275737"/>
          <c:w val="0.89999991560337467"/>
          <c:h val="0.1580819509838578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fr-FR"/>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46675301233274"/>
          <c:y val="3.1815870190032042E-2"/>
          <c:w val="0.85534709118830698"/>
          <c:h val="0.76676151425470573"/>
        </c:manualLayout>
      </c:layout>
      <c:lineChart>
        <c:grouping val="standard"/>
        <c:varyColors val="0"/>
        <c:ser>
          <c:idx val="0"/>
          <c:order val="0"/>
          <c:tx>
            <c:strRef>
              <c:f>Sheet1!$B$1</c:f>
              <c:strCache>
                <c:ptCount val="1"/>
                <c:pt idx="0">
                  <c:v>Total</c:v>
                </c:pt>
              </c:strCache>
            </c:strRef>
          </c:tx>
          <c:spPr>
            <a:ln w="28575" cap="rnd">
              <a:solidFill>
                <a:schemeClr val="tx2"/>
              </a:solidFill>
              <a:round/>
            </a:ln>
            <a:effectLst/>
          </c:spPr>
          <c:marker>
            <c:symbol val="circle"/>
            <c:size val="5"/>
            <c:spPr>
              <a:solidFill>
                <a:schemeClr val="tx2"/>
              </a:solidFill>
              <a:ln w="9525">
                <a:solidFill>
                  <a:schemeClr val="tx2"/>
                </a:solidFill>
              </a:ln>
              <a:effectLst/>
            </c:spPr>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"€"#,##0_);[Red]\("€"#,##0\)</c:formatCode>
                <c:ptCount val="4"/>
                <c:pt idx="0">
                  <c:v>3712</c:v>
                </c:pt>
                <c:pt idx="1">
                  <c:v>4296</c:v>
                </c:pt>
                <c:pt idx="2">
                  <c:v>4824</c:v>
                </c:pt>
                <c:pt idx="3">
                  <c:v>4536</c:v>
                </c:pt>
              </c:numCache>
            </c:numRef>
          </c:val>
          <c:smooth val="0"/>
          <c:extLst>
            <c:ext xmlns:c16="http://schemas.microsoft.com/office/drawing/2014/chart" uri="{C3380CC4-5D6E-409C-BE32-E72D297353CC}">
              <c16:uniqueId val="{00000000-CBF0-436A-B235-F3EB2D2B4689}"/>
            </c:ext>
          </c:extLst>
        </c:ser>
        <c:dLbls>
          <c:dLblPos val="t"/>
          <c:showLegendKey val="0"/>
          <c:showVal val="1"/>
          <c:showCatName val="0"/>
          <c:showSerName val="0"/>
          <c:showPercent val="0"/>
          <c:showBubbleSize val="0"/>
        </c:dLbls>
        <c:marker val="1"/>
        <c:smooth val="0"/>
        <c:axId val="628186671"/>
        <c:axId val="30973511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466983938132063E-2"/>
          <c:y val="4.4368600682593858E-2"/>
          <c:w val="0.96906603212373588"/>
          <c:h val="0.9112627986348123"/>
        </c:manualLayout>
      </c:layout>
      <c:lineChart>
        <c:grouping val="standard"/>
        <c:varyColors val="0"/>
        <c:ser>
          <c:idx val="0"/>
          <c:order val="0"/>
          <c:spPr>
            <a:ln w="19050" algn="ctr">
              <a:solidFill>
                <a:schemeClr val="tx2"/>
              </a:solidFill>
              <a:prstDash val="solid"/>
            </a:ln>
          </c:spPr>
          <c:marker>
            <c:symbol val="none"/>
          </c:marker>
          <c:val>
            <c:numRef>
              <c:f>Sheet1!$A$1:$L$1</c:f>
              <c:numCache>
                <c:formatCode>General</c:formatCode>
                <c:ptCount val="12"/>
                <c:pt idx="0">
                  <c:v>1.4628368523932163</c:v>
                </c:pt>
                <c:pt idx="1">
                  <c:v>1.975160406303752</c:v>
                </c:pt>
                <c:pt idx="2">
                  <c:v>2.5649098823836081</c:v>
                </c:pt>
                <c:pt idx="3">
                  <c:v>1.5135869464770924</c:v>
                </c:pt>
                <c:pt idx="4">
                  <c:v>1.7919302989466446</c:v>
                </c:pt>
                <c:pt idx="5">
                  <c:v>2.4381668623728547</c:v>
                </c:pt>
                <c:pt idx="6">
                  <c:v>1.8077472176663101</c:v>
                </c:pt>
                <c:pt idx="7">
                  <c:v>1.0164430730222975</c:v>
                </c:pt>
                <c:pt idx="8">
                  <c:v>1.9311060202667778</c:v>
                </c:pt>
                <c:pt idx="9">
                  <c:v>1.762114839021083</c:v>
                </c:pt>
                <c:pt idx="10">
                  <c:v>1.6268547306039258</c:v>
                </c:pt>
                <c:pt idx="11">
                  <c:v>1.6944250374875001</c:v>
                </c:pt>
              </c:numCache>
            </c:numRef>
          </c:val>
          <c:smooth val="0"/>
          <c:extLst>
            <c:ext xmlns:c16="http://schemas.microsoft.com/office/drawing/2014/chart" uri="{C3380CC4-5D6E-409C-BE32-E72D297353CC}">
              <c16:uniqueId val="{00000000-D37E-4039-A7BE-163CF434F3A6}"/>
            </c:ext>
          </c:extLst>
        </c:ser>
        <c:ser>
          <c:idx val="1"/>
          <c:order val="1"/>
          <c:spPr>
            <a:ln w="19050" algn="ctr">
              <a:solidFill>
                <a:schemeClr val="accent4"/>
              </a:solidFill>
              <a:prstDash val="solid"/>
            </a:ln>
          </c:spPr>
          <c:marker>
            <c:symbol val="none"/>
          </c:marker>
          <c:val>
            <c:numRef>
              <c:f>Sheet1!$A$2:$L$2</c:f>
              <c:numCache>
                <c:formatCode>General</c:formatCode>
                <c:ptCount val="12"/>
                <c:pt idx="0">
                  <c:v>2.0746063000000006</c:v>
                </c:pt>
                <c:pt idx="1">
                  <c:v>1.8370665890000004</c:v>
                </c:pt>
                <c:pt idx="2">
                  <c:v>1.6568609099999996</c:v>
                </c:pt>
                <c:pt idx="3">
                  <c:v>1.0070093</c:v>
                </c:pt>
                <c:pt idx="4">
                  <c:v>1.0732388749999999</c:v>
                </c:pt>
                <c:pt idx="5">
                  <c:v>1.6730094459999998</c:v>
                </c:pt>
                <c:pt idx="6">
                  <c:v>1.8831389650000003</c:v>
                </c:pt>
                <c:pt idx="7">
                  <c:v>1.1461908000000001</c:v>
                </c:pt>
                <c:pt idx="8">
                  <c:v>2.0678388550000002</c:v>
                </c:pt>
                <c:pt idx="9">
                  <c:v>1.9261544200000003</c:v>
                </c:pt>
                <c:pt idx="10">
                  <c:v>1.9084800410000002</c:v>
                </c:pt>
                <c:pt idx="11">
                  <c:v>2.4149588130000006</c:v>
                </c:pt>
              </c:numCache>
            </c:numRef>
          </c:val>
          <c:smooth val="0"/>
          <c:extLst>
            <c:ext xmlns:c16="http://schemas.microsoft.com/office/drawing/2014/chart" uri="{C3380CC4-5D6E-409C-BE32-E72D297353CC}">
              <c16:uniqueId val="{00000001-D37E-4039-A7BE-163CF434F3A6}"/>
            </c:ext>
          </c:extLst>
        </c:ser>
        <c:ser>
          <c:idx val="2"/>
          <c:order val="2"/>
          <c:spPr>
            <a:ln w="19050" algn="ctr">
              <a:solidFill>
                <a:schemeClr val="accent1"/>
              </a:solidFill>
              <a:prstDash val="solid"/>
            </a:ln>
          </c:spPr>
          <c:marker>
            <c:symbol val="none"/>
          </c:marker>
          <c:val>
            <c:numRef>
              <c:f>Sheet1!$A$3:$L$3</c:f>
              <c:numCache>
                <c:formatCode>General</c:formatCode>
                <c:ptCount val="12"/>
                <c:pt idx="0">
                  <c:v>2.7949043019999995</c:v>
                </c:pt>
                <c:pt idx="1">
                  <c:v>0.90231370000000011</c:v>
                </c:pt>
              </c:numCache>
            </c:numRef>
          </c:val>
          <c:smooth val="0"/>
          <c:extLst>
            <c:ext xmlns:c16="http://schemas.microsoft.com/office/drawing/2014/chart" uri="{C3380CC4-5D6E-409C-BE32-E72D297353CC}">
              <c16:uniqueId val="{00000002-D37E-4039-A7BE-163CF434F3A6}"/>
            </c:ext>
          </c:extLst>
        </c:ser>
        <c:dLbls>
          <c:showLegendKey val="0"/>
          <c:showVal val="0"/>
          <c:showCatName val="0"/>
          <c:showSerName val="0"/>
          <c:showPercent val="0"/>
          <c:showBubbleSize val="0"/>
        </c:dLbls>
        <c:smooth val="0"/>
        <c:axId val="1021009520"/>
        <c:axId val="1"/>
      </c:lineChart>
      <c:catAx>
        <c:axId val="1021009520"/>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3"/>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1021009520"/>
        <c:crosses val="min"/>
        <c:crossBetween val="midCat"/>
        <c:majorUnit val="0.5"/>
      </c:valAx>
    </c:plotArea>
    <c:plotVisOnly val="0"/>
    <c:dispBlanksAs val="gap"/>
    <c:showDLblsOverMax val="1"/>
  </c:chart>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4305364511691884E-2"/>
          <c:y val="5.1332675222112538E-2"/>
          <c:w val="0.9713892709766162"/>
          <c:h val="0.89733464955577491"/>
        </c:manualLayout>
      </c:layout>
      <c:barChart>
        <c:barDir val="col"/>
        <c:grouping val="stacked"/>
        <c:varyColors val="0"/>
        <c:ser>
          <c:idx val="0"/>
          <c:order val="0"/>
          <c:spPr>
            <a:solidFill>
              <a:schemeClr val="tx2"/>
            </a:solidFill>
            <a:ln>
              <a:noFill/>
            </a:ln>
          </c:spPr>
          <c:invertIfNegative val="0"/>
          <c:dLbls>
            <c:dLbl>
              <c:idx val="0"/>
              <c:layout>
                <c:manualLayout>
                  <c:x val="0"/>
                  <c:y val="0"/>
                </c:manualLayout>
              </c:layout>
              <c:numFmt formatCode="#,##0.0&quot;%&quot;;&quot;-&quot;#,##0.0&quot;%&quot;" sourceLinked="0"/>
              <c:spPr>
                <a:noFill/>
                <a:ln>
                  <a:noFill/>
                </a:ln>
              </c:spPr>
              <c:txPr>
                <a:bodyPr wrap="none"/>
                <a:lstStyle/>
                <a:p>
                  <a:pPr>
                    <a:defRPr sz="8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12E1-4F28-A487-ABD06B42D772}"/>
                </c:ext>
              </c:extLst>
            </c:dLbl>
            <c:dLbl>
              <c:idx val="1"/>
              <c:layout>
                <c:manualLayout>
                  <c:x val="0"/>
                  <c:y val="0"/>
                </c:manualLayout>
              </c:layout>
              <c:numFmt formatCode="#,##0.0&quot;%&quot;;&quot;-&quot;#,##0.0&quot;%&quot;" sourceLinked="0"/>
              <c:spPr>
                <a:noFill/>
                <a:ln>
                  <a:noFill/>
                </a:ln>
              </c:spPr>
              <c:txPr>
                <a:bodyPr wrap="none"/>
                <a:lstStyle/>
                <a:p>
                  <a:pPr>
                    <a:defRPr sz="8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12E1-4F28-A487-ABD06B42D772}"/>
                </c:ext>
              </c:extLst>
            </c:dLbl>
            <c:dLbl>
              <c:idx val="2"/>
              <c:layout>
                <c:manualLayout>
                  <c:x val="0"/>
                  <c:y val="0"/>
                </c:manualLayout>
              </c:layout>
              <c:numFmt formatCode="#,##0.0&quot;%&quot;;&quot;-&quot;#,##0.0&quot;%&quot;" sourceLinked="0"/>
              <c:spPr>
                <a:noFill/>
                <a:ln>
                  <a:noFill/>
                </a:ln>
              </c:spPr>
              <c:txPr>
                <a:bodyPr wrap="none"/>
                <a:lstStyle/>
                <a:p>
                  <a:pPr>
                    <a:defRPr sz="8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12E1-4F28-A487-ABD06B42D77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Sheet1!$A$1:$C$1</c:f>
              <c:numCache>
                <c:formatCode>General</c:formatCode>
                <c:ptCount val="3"/>
                <c:pt idx="0">
                  <c:v>26.456115323546953</c:v>
                </c:pt>
                <c:pt idx="1">
                  <c:v>32.267552410078657</c:v>
                </c:pt>
                <c:pt idx="2">
                  <c:v>31.372120047358777</c:v>
                </c:pt>
              </c:numCache>
            </c:numRef>
          </c:val>
          <c:extLst>
            <c:ext xmlns:c16="http://schemas.microsoft.com/office/drawing/2014/chart" uri="{C3380CC4-5D6E-409C-BE32-E72D297353CC}">
              <c16:uniqueId val="{00000003-12E1-4F28-A487-ABD06B42D772}"/>
            </c:ext>
          </c:extLst>
        </c:ser>
        <c:ser>
          <c:idx val="1"/>
          <c:order val="1"/>
          <c:spPr>
            <a:solidFill>
              <a:schemeClr val="bg2"/>
            </a:solidFill>
            <a:ln>
              <a:noFill/>
            </a:ln>
          </c:spPr>
          <c:invertIfNegative val="0"/>
          <c:dLbls>
            <c:dLbl>
              <c:idx val="0"/>
              <c:layout>
                <c:manualLayout>
                  <c:x val="0"/>
                  <c:y val="0"/>
                </c:manualLayout>
              </c:layout>
              <c:numFmt formatCode="#,##0.0&quot;%&quot;;&quot;-&quot;#,##0.0&quot;%&quot;" sourceLinked="0"/>
              <c:spPr>
                <a:noFill/>
                <a:ln>
                  <a:noFill/>
                </a:ln>
              </c:spPr>
              <c:txPr>
                <a:bodyPr wrap="none"/>
                <a:lstStyle/>
                <a:p>
                  <a:pPr>
                    <a:defRPr sz="8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12E1-4F28-A487-ABD06B42D772}"/>
                </c:ext>
              </c:extLst>
            </c:dLbl>
            <c:dLbl>
              <c:idx val="1"/>
              <c:layout>
                <c:manualLayout>
                  <c:x val="0"/>
                  <c:y val="0"/>
                </c:manualLayout>
              </c:layout>
              <c:numFmt formatCode="#,##0.0&quot;%&quot;;&quot;-&quot;#,##0.0&quot;%&quot;" sourceLinked="0"/>
              <c:spPr>
                <a:noFill/>
                <a:ln>
                  <a:noFill/>
                </a:ln>
              </c:spPr>
              <c:txPr>
                <a:bodyPr wrap="none"/>
                <a:lstStyle/>
                <a:p>
                  <a:pPr>
                    <a:defRPr sz="8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12E1-4F28-A487-ABD06B42D772}"/>
                </c:ext>
              </c:extLst>
            </c:dLbl>
            <c:dLbl>
              <c:idx val="2"/>
              <c:layout>
                <c:manualLayout>
                  <c:x val="0"/>
                  <c:y val="0"/>
                </c:manualLayout>
              </c:layout>
              <c:numFmt formatCode="#,##0.0&quot;%&quot;;&quot;-&quot;#,##0.0&quot;%&quot;" sourceLinked="0"/>
              <c:spPr>
                <a:noFill/>
                <a:ln>
                  <a:noFill/>
                </a:ln>
              </c:spPr>
              <c:txPr>
                <a:bodyPr wrap="none"/>
                <a:lstStyle/>
                <a:p>
                  <a:pPr>
                    <a:defRPr sz="8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12E1-4F28-A487-ABD06B42D77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Sheet1!$A$2:$C$2</c:f>
              <c:numCache>
                <c:formatCode>General</c:formatCode>
                <c:ptCount val="3"/>
                <c:pt idx="0">
                  <c:v>24.633723566248573</c:v>
                </c:pt>
                <c:pt idx="1">
                  <c:v>21.515125168377814</c:v>
                </c:pt>
                <c:pt idx="2">
                  <c:v>40.046170639628933</c:v>
                </c:pt>
              </c:numCache>
            </c:numRef>
          </c:val>
          <c:extLst>
            <c:ext xmlns:c16="http://schemas.microsoft.com/office/drawing/2014/chart" uri="{C3380CC4-5D6E-409C-BE32-E72D297353CC}">
              <c16:uniqueId val="{00000007-12E1-4F28-A487-ABD06B42D772}"/>
            </c:ext>
          </c:extLst>
        </c:ser>
        <c:ser>
          <c:idx val="2"/>
          <c:order val="2"/>
          <c:spPr>
            <a:solidFill>
              <a:schemeClr val="accent1"/>
            </a:solidFill>
            <a:ln>
              <a:noFill/>
            </a:ln>
          </c:spPr>
          <c:invertIfNegative val="0"/>
          <c:dLbls>
            <c:dLbl>
              <c:idx val="0"/>
              <c:layout>
                <c:manualLayout>
                  <c:x val="0"/>
                  <c:y val="0"/>
                </c:manualLayout>
              </c:layout>
              <c:numFmt formatCode="#,##0.0&quot;%&quot;;&quot;-&quot;#,##0.0&quot;%&quot;" sourceLinked="0"/>
              <c:spPr>
                <a:noFill/>
                <a:ln>
                  <a:noFill/>
                </a:ln>
              </c:spPr>
              <c:txPr>
                <a:bodyPr wrap="none"/>
                <a:lstStyle/>
                <a:p>
                  <a:pPr>
                    <a:defRPr sz="8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12E1-4F28-A487-ABD06B42D772}"/>
                </c:ext>
              </c:extLst>
            </c:dLbl>
            <c:dLbl>
              <c:idx val="1"/>
              <c:layout>
                <c:manualLayout>
                  <c:x val="0"/>
                  <c:y val="0"/>
                </c:manualLayout>
              </c:layout>
              <c:numFmt formatCode="#,##0.0&quot;%&quot;;&quot;-&quot;#,##0.0&quot;%&quot;" sourceLinked="0"/>
              <c:spPr>
                <a:noFill/>
                <a:ln>
                  <a:noFill/>
                </a:ln>
              </c:spPr>
              <c:txPr>
                <a:bodyPr wrap="none"/>
                <a:lstStyle/>
                <a:p>
                  <a:pPr>
                    <a:defRPr sz="8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12E1-4F28-A487-ABD06B42D772}"/>
                </c:ext>
              </c:extLst>
            </c:dLbl>
            <c:dLbl>
              <c:idx val="2"/>
              <c:layout>
                <c:manualLayout>
                  <c:x val="0"/>
                  <c:y val="0"/>
                </c:manualLayout>
              </c:layout>
              <c:numFmt formatCode="#,##0.0&quot;%&quot;;&quot;-&quot;#,##0.0&quot;%&quot;" sourceLinked="0"/>
              <c:spPr>
                <a:noFill/>
                <a:ln>
                  <a:noFill/>
                </a:ln>
              </c:spPr>
              <c:txPr>
                <a:bodyPr wrap="none"/>
                <a:lstStyle/>
                <a:p>
                  <a:pPr>
                    <a:defRPr sz="8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12E1-4F28-A487-ABD06B42D77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Sheet1!$A$3:$C$3</c:f>
              <c:numCache>
                <c:formatCode>General</c:formatCode>
                <c:ptCount val="3"/>
                <c:pt idx="0">
                  <c:v>36.611919329468144</c:v>
                </c:pt>
                <c:pt idx="1">
                  <c:v>33.680237408221323</c:v>
                </c:pt>
                <c:pt idx="2">
                  <c:v>22.033576639498364</c:v>
                </c:pt>
              </c:numCache>
            </c:numRef>
          </c:val>
          <c:extLst>
            <c:ext xmlns:c16="http://schemas.microsoft.com/office/drawing/2014/chart" uri="{C3380CC4-5D6E-409C-BE32-E72D297353CC}">
              <c16:uniqueId val="{0000000B-12E1-4F28-A487-ABD06B42D772}"/>
            </c:ext>
          </c:extLst>
        </c:ser>
        <c:ser>
          <c:idx val="3"/>
          <c:order val="3"/>
          <c:spPr>
            <a:solidFill>
              <a:schemeClr val="accent2"/>
            </a:solidFill>
            <a:ln>
              <a:noFill/>
            </a:ln>
          </c:spPr>
          <c:invertIfNegative val="0"/>
          <c:dLbls>
            <c:dLbl>
              <c:idx val="0"/>
              <c:layout>
                <c:manualLayout>
                  <c:x val="0"/>
                  <c:y val="0"/>
                </c:manualLayout>
              </c:layout>
              <c:numFmt formatCode="#,##0.0&quot;%&quot;;&quot;-&quot;#,##0.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12E1-4F28-A487-ABD06B42D772}"/>
                </c:ext>
              </c:extLst>
            </c:dLbl>
            <c:dLbl>
              <c:idx val="1"/>
              <c:layout>
                <c:manualLayout>
                  <c:x val="0"/>
                  <c:y val="0"/>
                </c:manualLayout>
              </c:layout>
              <c:numFmt formatCode="#,##0.0&quot;%&quot;;&quot;-&quot;#,##0.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12E1-4F28-A487-ABD06B42D77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Sheet1!$A$4:$C$4</c:f>
              <c:numCache>
                <c:formatCode>General</c:formatCode>
                <c:ptCount val="3"/>
                <c:pt idx="0">
                  <c:v>12.298241780736319</c:v>
                </c:pt>
                <c:pt idx="1">
                  <c:v>12.53708501332218</c:v>
                </c:pt>
                <c:pt idx="2">
                  <c:v>6.5481326735139067</c:v>
                </c:pt>
              </c:numCache>
            </c:numRef>
          </c:val>
          <c:extLst>
            <c:ext xmlns:c16="http://schemas.microsoft.com/office/drawing/2014/chart" uri="{C3380CC4-5D6E-409C-BE32-E72D297353CC}">
              <c16:uniqueId val="{0000000E-12E1-4F28-A487-ABD06B42D772}"/>
            </c:ext>
          </c:extLst>
        </c:ser>
        <c:dLbls>
          <c:showLegendKey val="0"/>
          <c:showVal val="0"/>
          <c:showCatName val="0"/>
          <c:showSerName val="0"/>
          <c:showPercent val="0"/>
          <c:showBubbleSize val="0"/>
        </c:dLbls>
        <c:gapWidth val="80"/>
        <c:overlap val="100"/>
        <c:axId val="1021007856"/>
        <c:axId val="1"/>
      </c:barChart>
      <c:catAx>
        <c:axId val="1021007856"/>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99.999999999999986"/>
          <c:min val="0"/>
        </c:scaling>
        <c:delete val="1"/>
        <c:axPos val="l"/>
        <c:numFmt formatCode="General" sourceLinked="1"/>
        <c:majorTickMark val="out"/>
        <c:minorTickMark val="none"/>
        <c:tickLblPos val="nextTo"/>
        <c:crossAx val="1021007856"/>
        <c:crosses val="min"/>
        <c:crossBetween val="between"/>
      </c:valAx>
    </c:plotArea>
    <c:plotVisOnly val="0"/>
    <c:dispBlanksAs val="gap"/>
    <c:showDLblsOverMax val="1"/>
  </c:chart>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330188679245283E-2"/>
          <c:y val="7.970419063270337E-2"/>
          <c:w val="0.96049528301886788"/>
          <c:h val="0.87756778964667215"/>
        </c:manualLayout>
      </c:layout>
      <c:lineChart>
        <c:grouping val="standard"/>
        <c:varyColors val="0"/>
        <c:ser>
          <c:idx val="0"/>
          <c:order val="0"/>
          <c:spPr>
            <a:ln w="19050" algn="ctr">
              <a:solidFill>
                <a:schemeClr val="tx2"/>
              </a:solidFill>
              <a:prstDash val="solid"/>
            </a:ln>
          </c:spPr>
          <c:marker>
            <c:symbol val="none"/>
          </c:marker>
          <c:dLbls>
            <c:dLbl>
              <c:idx val="2"/>
              <c:layout>
                <c:manualLayout>
                  <c:x val="0"/>
                  <c:y val="-5.7518488085456038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91BF-4950-8A57-C808E3082527}"/>
                </c:ext>
              </c:extLst>
            </c:dLbl>
            <c:dLbl>
              <c:idx val="3"/>
              <c:layout>
                <c:manualLayout>
                  <c:x val="0"/>
                  <c:y val="-5.7518488085456038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91BF-4950-8A57-C808E3082527}"/>
                </c:ext>
              </c:extLst>
            </c:dLbl>
            <c:dLbl>
              <c:idx val="4"/>
              <c:layout>
                <c:manualLayout>
                  <c:x val="0"/>
                  <c:y val="-5.7518488085456038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91BF-4950-8A57-C808E3082527}"/>
                </c:ext>
              </c:extLst>
            </c:dLbl>
            <c:dLbl>
              <c:idx val="5"/>
              <c:layout>
                <c:manualLayout>
                  <c:x val="0"/>
                  <c:y val="-5.7518488085456038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91BF-4950-8A57-C808E3082527}"/>
                </c:ext>
              </c:extLst>
            </c:dLbl>
            <c:dLbl>
              <c:idx val="6"/>
              <c:layout>
                <c:manualLayout>
                  <c:x val="0"/>
                  <c:y val="5.7518488085456038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91BF-4950-8A57-C808E3082527}"/>
                </c:ext>
              </c:extLst>
            </c:dLbl>
            <c:dLbl>
              <c:idx val="7"/>
              <c:layout>
                <c:manualLayout>
                  <c:x val="0"/>
                  <c:y val="5.7518488085456038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91BF-4950-8A57-C808E3082527}"/>
                </c:ext>
              </c:extLst>
            </c:dLbl>
            <c:dLbl>
              <c:idx val="8"/>
              <c:layout>
                <c:manualLayout>
                  <c:x val="0"/>
                  <c:y val="-5.7518488085456038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91BF-4950-8A57-C808E3082527}"/>
                </c:ext>
              </c:extLst>
            </c:dLbl>
            <c:dLbl>
              <c:idx val="9"/>
              <c:layout>
                <c:manualLayout>
                  <c:x val="0"/>
                  <c:y val="-5.7518488085456038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91BF-4950-8A57-C808E3082527}"/>
                </c:ext>
              </c:extLst>
            </c:dLbl>
            <c:dLbl>
              <c:idx val="10"/>
              <c:layout>
                <c:manualLayout>
                  <c:x val="0"/>
                  <c:y val="-5.7518488085456038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91BF-4950-8A57-C808E3082527}"/>
                </c:ext>
              </c:extLst>
            </c:dLbl>
            <c:dLbl>
              <c:idx val="11"/>
              <c:layout>
                <c:manualLayout>
                  <c:x val="0"/>
                  <c:y val="-5.7518488085456038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91BF-4950-8A57-C808E308252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Sheet1!$A$1:$L$1</c:f>
              <c:numCache>
                <c:formatCode>General</c:formatCode>
                <c:ptCount val="12"/>
                <c:pt idx="2">
                  <c:v>68.381086353687138</c:v>
                </c:pt>
                <c:pt idx="3">
                  <c:v>66.680635377408535</c:v>
                </c:pt>
                <c:pt idx="4">
                  <c:v>60.658909029565159</c:v>
                </c:pt>
                <c:pt idx="5">
                  <c:v>59.579131567552444</c:v>
                </c:pt>
                <c:pt idx="6">
                  <c:v>56.369264230535599</c:v>
                </c:pt>
                <c:pt idx="7">
                  <c:v>52.402065905643923</c:v>
                </c:pt>
                <c:pt idx="8">
                  <c:v>57.368022530054063</c:v>
                </c:pt>
                <c:pt idx="9">
                  <c:v>56.978222386276023</c:v>
                </c:pt>
                <c:pt idx="10">
                  <c:v>60.525859975383824</c:v>
                </c:pt>
                <c:pt idx="11">
                  <c:v>55.904027719922709</c:v>
                </c:pt>
              </c:numCache>
            </c:numRef>
          </c:val>
          <c:smooth val="0"/>
          <c:extLst>
            <c:ext xmlns:c16="http://schemas.microsoft.com/office/drawing/2014/chart" uri="{C3380CC4-5D6E-409C-BE32-E72D297353CC}">
              <c16:uniqueId val="{0000000A-91BF-4950-8A57-C808E3082527}"/>
            </c:ext>
          </c:extLst>
        </c:ser>
        <c:ser>
          <c:idx val="1"/>
          <c:order val="1"/>
          <c:spPr>
            <a:ln w="19050" algn="ctr">
              <a:solidFill>
                <a:schemeClr val="accent4"/>
              </a:solidFill>
              <a:prstDash val="solid"/>
            </a:ln>
          </c:spPr>
          <c:marker>
            <c:symbol val="none"/>
          </c:marker>
          <c:dLbls>
            <c:dLbl>
              <c:idx val="0"/>
              <c:layout>
                <c:manualLayout>
                  <c:x val="1.4150943396226415E-2"/>
                  <c:y val="-5.7518488085456038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91BF-4950-8A57-C808E3082527}"/>
                </c:ext>
              </c:extLst>
            </c:dLbl>
            <c:dLbl>
              <c:idx val="1"/>
              <c:layout>
                <c:manualLayout>
                  <c:x val="0"/>
                  <c:y val="-5.7518488085456038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91BF-4950-8A57-C808E3082527}"/>
                </c:ext>
              </c:extLst>
            </c:dLbl>
            <c:dLbl>
              <c:idx val="2"/>
              <c:layout>
                <c:manualLayout>
                  <c:x val="0"/>
                  <c:y val="5.7518488085456038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91BF-4950-8A57-C808E3082527}"/>
                </c:ext>
              </c:extLst>
            </c:dLbl>
            <c:dLbl>
              <c:idx val="3"/>
              <c:layout>
                <c:manualLayout>
                  <c:x val="0"/>
                  <c:y val="0.1018898931799507"/>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E-91BF-4950-8A57-C808E3082527}"/>
                </c:ext>
              </c:extLst>
            </c:dLbl>
            <c:dLbl>
              <c:idx val="4"/>
              <c:layout>
                <c:manualLayout>
                  <c:x val="0"/>
                  <c:y val="-5.7518488085456038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91BF-4950-8A57-C808E3082527}"/>
                </c:ext>
              </c:extLst>
            </c:dLbl>
            <c:dLbl>
              <c:idx val="5"/>
              <c:layout>
                <c:manualLayout>
                  <c:x val="0"/>
                  <c:y val="5.7518488085456038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91BF-4950-8A57-C808E3082527}"/>
                </c:ext>
              </c:extLst>
            </c:dLbl>
            <c:dLbl>
              <c:idx val="6"/>
              <c:layout>
                <c:manualLayout>
                  <c:x val="0"/>
                  <c:y val="-5.7518488085456038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1-91BF-4950-8A57-C808E3082527}"/>
                </c:ext>
              </c:extLst>
            </c:dLbl>
            <c:dLbl>
              <c:idx val="7"/>
              <c:layout>
                <c:manualLayout>
                  <c:x val="0"/>
                  <c:y val="-5.7518488085456038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2-91BF-4950-8A57-C808E3082527}"/>
                </c:ext>
              </c:extLst>
            </c:dLbl>
            <c:dLbl>
              <c:idx val="8"/>
              <c:layout>
                <c:manualLayout>
                  <c:x val="0"/>
                  <c:y val="5.7518488085456038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3-91BF-4950-8A57-C808E3082527}"/>
                </c:ext>
              </c:extLst>
            </c:dLbl>
            <c:dLbl>
              <c:idx val="9"/>
              <c:layout>
                <c:manualLayout>
                  <c:x val="0"/>
                  <c:y val="5.7518488085456038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4-91BF-4950-8A57-C808E3082527}"/>
                </c:ext>
              </c:extLst>
            </c:dLbl>
            <c:dLbl>
              <c:idx val="10"/>
              <c:layout>
                <c:manualLayout>
                  <c:x val="0"/>
                  <c:y val="5.7518488085456038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5-91BF-4950-8A57-C808E3082527}"/>
                </c:ext>
              </c:extLst>
            </c:dLbl>
            <c:dLbl>
              <c:idx val="11"/>
              <c:layout>
                <c:manualLayout>
                  <c:x val="0"/>
                  <c:y val="5.7518488085456038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6-91BF-4950-8A57-C808E308252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Sheet1!$A$2:$L$2</c:f>
              <c:numCache>
                <c:formatCode>General</c:formatCode>
                <c:ptCount val="12"/>
                <c:pt idx="0">
                  <c:v>60.983956758329469</c:v>
                </c:pt>
                <c:pt idx="1">
                  <c:v>62.71167615014771</c:v>
                </c:pt>
                <c:pt idx="2">
                  <c:v>56.183150312331598</c:v>
                </c:pt>
                <c:pt idx="3">
                  <c:v>49.93849708486168</c:v>
                </c:pt>
                <c:pt idx="4">
                  <c:v>46.946472408689495</c:v>
                </c:pt>
                <c:pt idx="5">
                  <c:v>56.455792508052227</c:v>
                </c:pt>
                <c:pt idx="6">
                  <c:v>57.764263368493118</c:v>
                </c:pt>
                <c:pt idx="7">
                  <c:v>59.749541416787864</c:v>
                </c:pt>
                <c:pt idx="8">
                  <c:v>55.497308540561463</c:v>
                </c:pt>
                <c:pt idx="9">
                  <c:v>50.096510675580042</c:v>
                </c:pt>
                <c:pt idx="10">
                  <c:v>48.020693612087371</c:v>
                </c:pt>
                <c:pt idx="11">
                  <c:v>44.690830713072444</c:v>
                </c:pt>
              </c:numCache>
            </c:numRef>
          </c:val>
          <c:smooth val="0"/>
          <c:extLst>
            <c:ext xmlns:c16="http://schemas.microsoft.com/office/drawing/2014/chart" uri="{C3380CC4-5D6E-409C-BE32-E72D297353CC}">
              <c16:uniqueId val="{00000017-91BF-4950-8A57-C808E3082527}"/>
            </c:ext>
          </c:extLst>
        </c:ser>
        <c:ser>
          <c:idx val="2"/>
          <c:order val="2"/>
          <c:spPr>
            <a:ln w="19050" algn="ctr">
              <a:solidFill>
                <a:schemeClr val="accent1"/>
              </a:solidFill>
              <a:prstDash val="solid"/>
            </a:ln>
          </c:spPr>
          <c:marker>
            <c:symbol val="none"/>
          </c:marker>
          <c:dLbls>
            <c:dLbl>
              <c:idx val="0"/>
              <c:layout>
                <c:manualLayout>
                  <c:x val="1.0613207547169811E-2"/>
                  <c:y val="0.1068200493015612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8-91BF-4950-8A57-C808E3082527}"/>
                </c:ext>
              </c:extLst>
            </c:dLbl>
            <c:dLbl>
              <c:idx val="1"/>
              <c:layout>
                <c:manualLayout>
                  <c:x val="0"/>
                  <c:y val="5.7518488085456038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9-91BF-4950-8A57-C808E308252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Sheet1!$A$3:$L$3</c:f>
              <c:numCache>
                <c:formatCode>General</c:formatCode>
                <c:ptCount val="12"/>
                <c:pt idx="0">
                  <c:v>51.005220977218045</c:v>
                </c:pt>
                <c:pt idx="1">
                  <c:v>48.748809418578077</c:v>
                </c:pt>
              </c:numCache>
            </c:numRef>
          </c:val>
          <c:smooth val="0"/>
          <c:extLst>
            <c:ext xmlns:c16="http://schemas.microsoft.com/office/drawing/2014/chart" uri="{C3380CC4-5D6E-409C-BE32-E72D297353CC}">
              <c16:uniqueId val="{0000001A-91BF-4950-8A57-C808E3082527}"/>
            </c:ext>
          </c:extLst>
        </c:ser>
        <c:dLbls>
          <c:showLegendKey val="0"/>
          <c:showVal val="0"/>
          <c:showCatName val="0"/>
          <c:showSerName val="0"/>
          <c:showPercent val="0"/>
          <c:showBubbleSize val="0"/>
        </c:dLbls>
        <c:smooth val="0"/>
        <c:axId val="1304567455"/>
        <c:axId val="1"/>
      </c:lineChart>
      <c:catAx>
        <c:axId val="130456745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7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1304567455"/>
        <c:crosses val="min"/>
        <c:crossBetween val="midCat"/>
        <c:majorUnit val="10"/>
      </c:valAx>
    </c:plotArea>
    <c:plotVisOnly val="0"/>
    <c:dispBlanksAs val="gap"/>
    <c:showDLblsOverMax val="1"/>
  </c:chart>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330188679245283E-2"/>
          <c:y val="4.4368600682593858E-2"/>
          <c:w val="0.96049528301886788"/>
          <c:h val="0.9112627986348123"/>
        </c:manualLayout>
      </c:layout>
      <c:lineChart>
        <c:grouping val="standard"/>
        <c:varyColors val="0"/>
        <c:ser>
          <c:idx val="0"/>
          <c:order val="0"/>
          <c:spPr>
            <a:ln w="19050" algn="ctr">
              <a:solidFill>
                <a:schemeClr val="tx2"/>
              </a:solidFill>
              <a:prstDash val="solid"/>
            </a:ln>
          </c:spPr>
          <c:marker>
            <c:symbol val="none"/>
          </c:marker>
          <c:dLbls>
            <c:dLbl>
              <c:idx val="2"/>
              <c:layout>
                <c:manualLayout>
                  <c:x val="0"/>
                  <c:y val="5.9726962457337884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9D6C-4BE7-ADB3-A06764C664BB}"/>
                </c:ext>
              </c:extLst>
            </c:dLbl>
            <c:dLbl>
              <c:idx val="3"/>
              <c:layout>
                <c:manualLayout>
                  <c:x val="0"/>
                  <c:y val="-5.9726962457337884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9D6C-4BE7-ADB3-A06764C664BB}"/>
                </c:ext>
              </c:extLst>
            </c:dLbl>
            <c:dLbl>
              <c:idx val="4"/>
              <c:layout>
                <c:manualLayout>
                  <c:x val="0"/>
                  <c:y val="5.9726962457337884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9D6C-4BE7-ADB3-A06764C664BB}"/>
                </c:ext>
              </c:extLst>
            </c:dLbl>
            <c:dLbl>
              <c:idx val="5"/>
              <c:layout>
                <c:manualLayout>
                  <c:x val="0"/>
                  <c:y val="5.9726962457337884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9D6C-4BE7-ADB3-A06764C664BB}"/>
                </c:ext>
              </c:extLst>
            </c:dLbl>
            <c:dLbl>
              <c:idx val="6"/>
              <c:layout>
                <c:manualLayout>
                  <c:x val="0"/>
                  <c:y val="5.9726962457337884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9D6C-4BE7-ADB3-A06764C664BB}"/>
                </c:ext>
              </c:extLst>
            </c:dLbl>
            <c:dLbl>
              <c:idx val="7"/>
              <c:layout>
                <c:manualLayout>
                  <c:x val="0"/>
                  <c:y val="-5.9726962457337884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9D6C-4BE7-ADB3-A06764C664BB}"/>
                </c:ext>
              </c:extLst>
            </c:dLbl>
            <c:dLbl>
              <c:idx val="8"/>
              <c:layout>
                <c:manualLayout>
                  <c:x val="0"/>
                  <c:y val="-5.9726962457337884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9D6C-4BE7-ADB3-A06764C664BB}"/>
                </c:ext>
              </c:extLst>
            </c:dLbl>
            <c:dLbl>
              <c:idx val="9"/>
              <c:layout>
                <c:manualLayout>
                  <c:x val="0"/>
                  <c:y val="-5.9726962457337884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9D6C-4BE7-ADB3-A06764C664BB}"/>
                </c:ext>
              </c:extLst>
            </c:dLbl>
            <c:dLbl>
              <c:idx val="10"/>
              <c:layout>
                <c:manualLayout>
                  <c:x val="0"/>
                  <c:y val="-5.9726962457337884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9D6C-4BE7-ADB3-A06764C664BB}"/>
                </c:ext>
              </c:extLst>
            </c:dLbl>
            <c:dLbl>
              <c:idx val="11"/>
              <c:layout>
                <c:manualLayout>
                  <c:x val="0"/>
                  <c:y val="-5.9726962457337884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9D6C-4BE7-ADB3-A06764C664BB}"/>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Sheet1!$A$1:$L$1</c:f>
              <c:numCache>
                <c:formatCode>General</c:formatCode>
                <c:ptCount val="12"/>
                <c:pt idx="2">
                  <c:v>16.809841548593496</c:v>
                </c:pt>
                <c:pt idx="3">
                  <c:v>17.808917449819138</c:v>
                </c:pt>
                <c:pt idx="4">
                  <c:v>16.670089770028028</c:v>
                </c:pt>
                <c:pt idx="5">
                  <c:v>15.65970369374709</c:v>
                </c:pt>
                <c:pt idx="6">
                  <c:v>16.973302341931493</c:v>
                </c:pt>
                <c:pt idx="7">
                  <c:v>17.867945129217151</c:v>
                </c:pt>
                <c:pt idx="8">
                  <c:v>23.56775439785871</c:v>
                </c:pt>
                <c:pt idx="9">
                  <c:v>24.077988684009519</c:v>
                </c:pt>
                <c:pt idx="10">
                  <c:v>25.911360237941004</c:v>
                </c:pt>
                <c:pt idx="11">
                  <c:v>28.595843591615527</c:v>
                </c:pt>
              </c:numCache>
            </c:numRef>
          </c:val>
          <c:smooth val="0"/>
          <c:extLst>
            <c:ext xmlns:c16="http://schemas.microsoft.com/office/drawing/2014/chart" uri="{C3380CC4-5D6E-409C-BE32-E72D297353CC}">
              <c16:uniqueId val="{0000000A-9D6C-4BE7-ADB3-A06764C664BB}"/>
            </c:ext>
          </c:extLst>
        </c:ser>
        <c:ser>
          <c:idx val="1"/>
          <c:order val="1"/>
          <c:spPr>
            <a:ln w="19050" algn="ctr">
              <a:solidFill>
                <a:schemeClr val="accent4"/>
              </a:solidFill>
              <a:prstDash val="solid"/>
            </a:ln>
          </c:spPr>
          <c:marker>
            <c:symbol val="none"/>
          </c:marker>
          <c:dLbls>
            <c:dLbl>
              <c:idx val="0"/>
              <c:layout>
                <c:manualLayout>
                  <c:x val="1.4150943396226415E-2"/>
                  <c:y val="-5.9726962457337884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9D6C-4BE7-ADB3-A06764C664BB}"/>
                </c:ext>
              </c:extLst>
            </c:dLbl>
            <c:dLbl>
              <c:idx val="1"/>
              <c:layout>
                <c:manualLayout>
                  <c:x val="0"/>
                  <c:y val="-5.9726962457337884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9D6C-4BE7-ADB3-A06764C664BB}"/>
                </c:ext>
              </c:extLst>
            </c:dLbl>
            <c:dLbl>
              <c:idx val="2"/>
              <c:layout>
                <c:manualLayout>
                  <c:x val="0"/>
                  <c:y val="-5.9726962457337884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9D6C-4BE7-ADB3-A06764C664BB}"/>
                </c:ext>
              </c:extLst>
            </c:dLbl>
            <c:dLbl>
              <c:idx val="3"/>
              <c:layout>
                <c:manualLayout>
                  <c:x val="0"/>
                  <c:y val="0.10580204778156997"/>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E-9D6C-4BE7-ADB3-A06764C664BB}"/>
                </c:ext>
              </c:extLst>
            </c:dLbl>
            <c:dLbl>
              <c:idx val="4"/>
              <c:layout>
                <c:manualLayout>
                  <c:x val="0"/>
                  <c:y val="-5.9726962457337884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9D6C-4BE7-ADB3-A06764C664BB}"/>
                </c:ext>
              </c:extLst>
            </c:dLbl>
            <c:dLbl>
              <c:idx val="5"/>
              <c:layout>
                <c:manualLayout>
                  <c:x val="0"/>
                  <c:y val="-5.9726962457337884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9D6C-4BE7-ADB3-A06764C664BB}"/>
                </c:ext>
              </c:extLst>
            </c:dLbl>
            <c:dLbl>
              <c:idx val="6"/>
              <c:layout>
                <c:manualLayout>
                  <c:x val="4.7169811320754715E-3"/>
                  <c:y val="-0.1160409556313993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1-9D6C-4BE7-ADB3-A06764C664BB}"/>
                </c:ext>
              </c:extLst>
            </c:dLbl>
            <c:dLbl>
              <c:idx val="7"/>
              <c:layout>
                <c:manualLayout>
                  <c:x val="0"/>
                  <c:y val="5.9726962457337884E-2"/>
                </c:manualLayout>
              </c:layout>
              <c:numFmt formatCode="#,##0&quot;%&quot;;&quot;-&quot;#,##0&quot;%&quot;" sourceLinked="0"/>
              <c:spPr>
                <a:noFill/>
                <a:ln>
                  <a:noFill/>
                </a:ln>
              </c:spPr>
              <c:txPr>
                <a:bodyPr wrap="none"/>
                <a:lstStyle/>
                <a:p>
                  <a:pPr>
                    <a:defRPr sz="800">
                      <a:solidFill>
                        <a:schemeClr val="tx1"/>
                      </a:solidFill>
                      <a:latin typeface="+mj-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2-9D6C-4BE7-ADB3-A06764C664BB}"/>
                </c:ext>
              </c:extLst>
            </c:dLbl>
            <c:dLbl>
              <c:idx val="8"/>
              <c:layout>
                <c:manualLayout>
                  <c:x val="0"/>
                  <c:y val="5.9726962457337884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3-9D6C-4BE7-ADB3-A06764C664BB}"/>
                </c:ext>
              </c:extLst>
            </c:dLbl>
            <c:dLbl>
              <c:idx val="9"/>
              <c:layout>
                <c:manualLayout>
                  <c:x val="0"/>
                  <c:y val="-5.9726962457337884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4-9D6C-4BE7-ADB3-A06764C664BB}"/>
                </c:ext>
              </c:extLst>
            </c:dLbl>
            <c:dLbl>
              <c:idx val="10"/>
              <c:layout>
                <c:manualLayout>
                  <c:x val="1.0613207547169811E-2"/>
                  <c:y val="9.0443686006825938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5-9D6C-4BE7-ADB3-A06764C664BB}"/>
                </c:ext>
              </c:extLst>
            </c:dLbl>
            <c:dLbl>
              <c:idx val="11"/>
              <c:layout>
                <c:manualLayout>
                  <c:x val="0"/>
                  <c:y val="5.9726962457337884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6-9D6C-4BE7-ADB3-A06764C664BB}"/>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Sheet1!$A$2:$L$2</c:f>
              <c:numCache>
                <c:formatCode>General</c:formatCode>
                <c:ptCount val="12"/>
                <c:pt idx="0">
                  <c:v>30.669385132305404</c:v>
                </c:pt>
                <c:pt idx="1">
                  <c:v>33.346102956063916</c:v>
                </c:pt>
                <c:pt idx="2">
                  <c:v>30.32758707885489</c:v>
                </c:pt>
                <c:pt idx="3">
                  <c:v>31.045801156552255</c:v>
                </c:pt>
                <c:pt idx="4">
                  <c:v>36.185980280598542</c:v>
                </c:pt>
                <c:pt idx="5">
                  <c:v>31.28709967772847</c:v>
                </c:pt>
                <c:pt idx="6">
                  <c:v>21.968971149223034</c:v>
                </c:pt>
                <c:pt idx="7">
                  <c:v>14.400475178777677</c:v>
                </c:pt>
                <c:pt idx="8">
                  <c:v>12.777966308667265</c:v>
                </c:pt>
                <c:pt idx="9">
                  <c:v>9.6656021166734991</c:v>
                </c:pt>
                <c:pt idx="10">
                  <c:v>11.199554651324503</c:v>
                </c:pt>
                <c:pt idx="11">
                  <c:v>12.125088645553245</c:v>
                </c:pt>
              </c:numCache>
            </c:numRef>
          </c:val>
          <c:smooth val="0"/>
          <c:extLst>
            <c:ext xmlns:c16="http://schemas.microsoft.com/office/drawing/2014/chart" uri="{C3380CC4-5D6E-409C-BE32-E72D297353CC}">
              <c16:uniqueId val="{00000017-9D6C-4BE7-ADB3-A06764C664BB}"/>
            </c:ext>
          </c:extLst>
        </c:ser>
        <c:ser>
          <c:idx val="2"/>
          <c:order val="2"/>
          <c:spPr>
            <a:ln w="19050" algn="ctr">
              <a:solidFill>
                <a:schemeClr val="accent1"/>
              </a:solidFill>
              <a:prstDash val="solid"/>
            </a:ln>
          </c:spPr>
          <c:marker>
            <c:symbol val="none"/>
          </c:marker>
          <c:dLbls>
            <c:dLbl>
              <c:idx val="0"/>
              <c:layout>
                <c:manualLayout>
                  <c:x val="1.0613207547169811E-2"/>
                  <c:y val="0.11092150170648464"/>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8-9D6C-4BE7-ADB3-A06764C664BB}"/>
                </c:ext>
              </c:extLst>
            </c:dLbl>
            <c:dLbl>
              <c:idx val="1"/>
              <c:layout>
                <c:manualLayout>
                  <c:x val="0"/>
                  <c:y val="5.9726962457337884E-2"/>
                </c:manualLayout>
              </c:layout>
              <c:numFmt formatCode="#,##0&quot;%&quot;;&quot;-&quot;#,##0&quot;%&quot;"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9-9D6C-4BE7-ADB3-A06764C664BB}"/>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Sheet1!$A$3:$L$3</c:f>
              <c:numCache>
                <c:formatCode>General</c:formatCode>
                <c:ptCount val="12"/>
                <c:pt idx="0">
                  <c:v>18.349339652915862</c:v>
                </c:pt>
                <c:pt idx="1">
                  <c:v>14.315025604329785</c:v>
                </c:pt>
              </c:numCache>
            </c:numRef>
          </c:val>
          <c:smooth val="0"/>
          <c:extLst>
            <c:ext xmlns:c16="http://schemas.microsoft.com/office/drawing/2014/chart" uri="{C3380CC4-5D6E-409C-BE32-E72D297353CC}">
              <c16:uniqueId val="{0000001A-9D6C-4BE7-ADB3-A06764C664BB}"/>
            </c:ext>
          </c:extLst>
        </c:ser>
        <c:dLbls>
          <c:showLegendKey val="0"/>
          <c:showVal val="0"/>
          <c:showCatName val="0"/>
          <c:showSerName val="0"/>
          <c:showPercent val="0"/>
          <c:showBubbleSize val="0"/>
        </c:dLbls>
        <c:smooth val="0"/>
        <c:axId val="1304552895"/>
        <c:axId val="1"/>
      </c:lineChart>
      <c:catAx>
        <c:axId val="130455289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4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1304552895"/>
        <c:crosses val="min"/>
        <c:crossBetween val="midCat"/>
        <c:majorUnit val="5"/>
      </c:valAx>
    </c:plotArea>
    <c:plotVisOnly val="0"/>
    <c:dispBlanksAs val="gap"/>
    <c:showDLblsOverMax val="1"/>
  </c:chart>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Feuil1!$B$1</c:f>
              <c:strCache>
                <c:ptCount val="1"/>
                <c:pt idx="0">
                  <c:v>Série 1</c:v>
                </c:pt>
              </c:strCache>
            </c:strRef>
          </c:tx>
          <c:spPr>
            <a:solidFill>
              <a:schemeClr val="tx2"/>
            </a:solidFill>
            <a:ln>
              <a:noFill/>
            </a:ln>
            <a:effectLst/>
          </c:spPr>
          <c:invertIfNegative val="0"/>
          <c:cat>
            <c:strRef>
              <c:f>Feuil1!$A$2:$A$8</c:f>
              <c:strCache>
                <c:ptCount val="4"/>
                <c:pt idx="0">
                  <c:v>Catégorie 1</c:v>
                </c:pt>
                <c:pt idx="1">
                  <c:v>Catégorie 2</c:v>
                </c:pt>
                <c:pt idx="2">
                  <c:v>Catégorie 3</c:v>
                </c:pt>
                <c:pt idx="3">
                  <c:v>Catégorie 4</c:v>
                </c:pt>
              </c:strCache>
            </c:strRef>
          </c:cat>
          <c:val>
            <c:numRef>
              <c:f>Feuil1!$B$2:$B$8</c:f>
              <c:numCache>
                <c:formatCode>General</c:formatCode>
                <c:ptCount val="7"/>
                <c:pt idx="0">
                  <c:v>7</c:v>
                </c:pt>
                <c:pt idx="1">
                  <c:v>6</c:v>
                </c:pt>
                <c:pt idx="2">
                  <c:v>5</c:v>
                </c:pt>
                <c:pt idx="3">
                  <c:v>4</c:v>
                </c:pt>
                <c:pt idx="4">
                  <c:v>3</c:v>
                </c:pt>
                <c:pt idx="5">
                  <c:v>2</c:v>
                </c:pt>
                <c:pt idx="6">
                  <c:v>1</c:v>
                </c:pt>
              </c:numCache>
            </c:numRef>
          </c:val>
          <c:extLst>
            <c:ext xmlns:c16="http://schemas.microsoft.com/office/drawing/2014/chart" uri="{C3380CC4-5D6E-409C-BE32-E72D297353CC}">
              <c16:uniqueId val="{00000000-B579-464F-B545-B3CC1F956FBA}"/>
            </c:ext>
          </c:extLst>
        </c:ser>
        <c:dLbls>
          <c:showLegendKey val="0"/>
          <c:showVal val="0"/>
          <c:showCatName val="0"/>
          <c:showSerName val="0"/>
          <c:showPercent val="0"/>
          <c:showBubbleSize val="0"/>
        </c:dLbls>
        <c:gapWidth val="219"/>
        <c:overlap val="-27"/>
        <c:axId val="1147246383"/>
        <c:axId val="852038223"/>
      </c:barChart>
      <c:catAx>
        <c:axId val="1147246383"/>
        <c:scaling>
          <c:orientation val="minMax"/>
        </c:scaling>
        <c:delete val="1"/>
        <c:axPos val="b"/>
        <c:numFmt formatCode="General" sourceLinked="1"/>
        <c:majorTickMark val="none"/>
        <c:minorTickMark val="none"/>
        <c:tickLblPos val="nextTo"/>
        <c:crossAx val="852038223"/>
        <c:crosses val="autoZero"/>
        <c:auto val="1"/>
        <c:lblAlgn val="ctr"/>
        <c:lblOffset val="100"/>
        <c:noMultiLvlLbl val="0"/>
      </c:catAx>
      <c:valAx>
        <c:axId val="852038223"/>
        <c:scaling>
          <c:orientation val="minMax"/>
        </c:scaling>
        <c:delete val="1"/>
        <c:axPos val="l"/>
        <c:numFmt formatCode="General" sourceLinked="1"/>
        <c:majorTickMark val="none"/>
        <c:minorTickMark val="none"/>
        <c:tickLblPos val="nextTo"/>
        <c:crossAx val="11472463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2"/>
          </a:solidFill>
        </a:defRPr>
      </a:pPr>
      <a:endParaRPr lang="fr-FR"/>
    </a:p>
  </c:txPr>
  <c:externalData r:id="rId3">
    <c:autoUpdate val="0"/>
  </c:externalData>
  <c:userShapes r:id="rId4"/>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Recurring</c:v>
                </c:pt>
              </c:strCache>
            </c:strRef>
          </c:tx>
          <c:spPr>
            <a:solidFill>
              <a:schemeClr val="tx2">
                <a:lumMod val="75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 ##0\ "€"</c:formatCode>
                <c:ptCount val="4"/>
                <c:pt idx="0">
                  <c:v>36892408.399999999</c:v>
                </c:pt>
                <c:pt idx="1">
                  <c:v>37354527.079999998</c:v>
                </c:pt>
                <c:pt idx="2">
                  <c:v>39193519.800000034</c:v>
                </c:pt>
                <c:pt idx="3">
                  <c:v>38668045.049999997</c:v>
                </c:pt>
              </c:numCache>
            </c:numRef>
          </c:val>
          <c:extLst>
            <c:ext xmlns:c16="http://schemas.microsoft.com/office/drawing/2014/chart" uri="{C3380CC4-5D6E-409C-BE32-E72D297353CC}">
              <c16:uniqueId val="{00000000-E9A8-441D-BBD0-CCAC783DFD9B}"/>
            </c:ext>
          </c:extLst>
        </c:ser>
        <c:ser>
          <c:idx val="1"/>
          <c:order val="1"/>
          <c:tx>
            <c:strRef>
              <c:f>Sheet1!$C$1</c:f>
              <c:strCache>
                <c:ptCount val="1"/>
                <c:pt idx="0">
                  <c:v>One Shot</c:v>
                </c:pt>
              </c:strCache>
            </c:strRef>
          </c:tx>
          <c:spPr>
            <a:solidFill>
              <a:schemeClr val="bg2">
                <a:lumMod val="60000"/>
                <a:lumOff val="4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1">
                        <a:lumMod val="50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 ##0\ "€"</c:formatCode>
                <c:ptCount val="4"/>
                <c:pt idx="0">
                  <c:v>5525838.6900000004</c:v>
                </c:pt>
                <c:pt idx="1">
                  <c:v>4891509.7399999993</c:v>
                </c:pt>
                <c:pt idx="2">
                  <c:v>4074024.66</c:v>
                </c:pt>
                <c:pt idx="3">
                  <c:v>2820588.9099999997</c:v>
                </c:pt>
              </c:numCache>
            </c:numRef>
          </c:val>
          <c:extLst>
            <c:ext xmlns:c16="http://schemas.microsoft.com/office/drawing/2014/chart" uri="{C3380CC4-5D6E-409C-BE32-E72D297353CC}">
              <c16:uniqueId val="{00000001-E9A8-441D-BBD0-CCAC783DFD9B}"/>
            </c:ext>
          </c:extLst>
        </c:ser>
        <c:ser>
          <c:idx val="2"/>
          <c:order val="2"/>
          <c:tx>
            <c:strRef>
              <c:f>Sheet1!$D$1</c:f>
              <c:strCache>
                <c:ptCount val="1"/>
                <c:pt idx="0">
                  <c:v>D&amp;B I</c:v>
                </c:pt>
              </c:strCache>
            </c:strRef>
          </c:tx>
          <c:spPr>
            <a:solidFill>
              <a:schemeClr val="bg2">
                <a:lumMod val="20000"/>
                <a:lumOff val="8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 ##0\ "€"</c:formatCode>
                <c:ptCount val="4"/>
                <c:pt idx="0">
                  <c:v>9701120.1500000022</c:v>
                </c:pt>
                <c:pt idx="1">
                  <c:v>9886356.5700000003</c:v>
                </c:pt>
                <c:pt idx="2">
                  <c:v>11185749.07</c:v>
                </c:pt>
                <c:pt idx="3">
                  <c:v>12325808.259999998</c:v>
                </c:pt>
              </c:numCache>
            </c:numRef>
          </c:val>
          <c:extLst>
            <c:ext xmlns:c16="http://schemas.microsoft.com/office/drawing/2014/chart" uri="{C3380CC4-5D6E-409C-BE32-E72D297353CC}">
              <c16:uniqueId val="{00000002-E9A8-441D-BBD0-CCAC783DFD9B}"/>
            </c:ext>
          </c:extLst>
        </c:ser>
        <c:ser>
          <c:idx val="3"/>
          <c:order val="3"/>
          <c:tx>
            <c:strRef>
              <c:f>Sheet1!$E$1</c:f>
              <c:strCache>
                <c:ptCount val="1"/>
                <c:pt idx="0">
                  <c:v>IAA</c:v>
                </c:pt>
              </c:strCache>
            </c:strRef>
          </c:tx>
          <c:spPr>
            <a:solidFill>
              <a:schemeClr val="tx1"/>
            </a:solidFill>
            <a:ln w="25400">
              <a:noFill/>
            </a:ln>
            <a:effectLst/>
          </c:spPr>
          <c:invertIfNegative val="0"/>
          <c:dLbls>
            <c:dLbl>
              <c:idx val="0"/>
              <c:layout>
                <c:manualLayout>
                  <c:x val="-9.9762470308788626E-2"/>
                  <c:y val="8.009379172208589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FD7-4A6C-8446-1A0ABF99412B}"/>
                </c:ext>
              </c:extLst>
            </c:dLbl>
            <c:dLbl>
              <c:idx val="1"/>
              <c:layout>
                <c:manualLayout>
                  <c:x val="-9.026128266033257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FD7-4A6C-8446-1A0ABF99412B}"/>
                </c:ext>
              </c:extLst>
            </c:dLbl>
            <c:dLbl>
              <c:idx val="2"/>
              <c:layout>
                <c:manualLayout>
                  <c:x val="-7.600950118764845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FD7-4A6C-8446-1A0ABF99412B}"/>
                </c:ext>
              </c:extLst>
            </c:dLbl>
            <c:dLbl>
              <c:idx val="3"/>
              <c:layout>
                <c:manualLayout>
                  <c:x val="-8.0760095011876393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FD7-4A6C-8446-1A0ABF99412B}"/>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"€"#,##0_);[Red]\("€"#,##0\)</c:formatCode>
                <c:ptCount val="4"/>
                <c:pt idx="0">
                  <c:v>1000000</c:v>
                </c:pt>
                <c:pt idx="1">
                  <c:v>1000000</c:v>
                </c:pt>
                <c:pt idx="2">
                  <c:v>1163452</c:v>
                </c:pt>
                <c:pt idx="3">
                  <c:v>1263413</c:v>
                </c:pt>
              </c:numCache>
            </c:numRef>
          </c:val>
          <c:extLst>
            <c:ext xmlns:c16="http://schemas.microsoft.com/office/drawing/2014/chart" uri="{C3380CC4-5D6E-409C-BE32-E72D297353CC}">
              <c16:uniqueId val="{00000001-6E33-4B0D-BB15-07F181D5A73B}"/>
            </c:ext>
          </c:extLst>
        </c:ser>
        <c:dLbls>
          <c:showLegendKey val="0"/>
          <c:showVal val="0"/>
          <c:showCatName val="0"/>
          <c:showSerName val="0"/>
          <c:showPercent val="0"/>
          <c:showBubbleSize val="0"/>
        </c:dLbls>
        <c:gapWidth val="150"/>
        <c:overlap val="100"/>
        <c:axId val="11115967"/>
        <c:axId val="11131359"/>
      </c:barChart>
      <c:lineChart>
        <c:grouping val="standard"/>
        <c:varyColors val="0"/>
        <c:ser>
          <c:idx val="4"/>
          <c:order val="4"/>
          <c:tx>
            <c:strRef>
              <c:f>Sheet1!$F$1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anchor="ctr" anchorCtr="1"/>
              <a:lstStyle/>
              <a:p>
                <a:pPr>
                  <a:defRPr sz="800" b="1" i="0" u="none" strike="noStrike" kern="1200" baseline="0">
                    <a:solidFill>
                      <a:schemeClr val="tx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Sheet1!$F$2:$F$5</c:f>
              <c:numCache>
                <c:formatCode>#\ ##0\ "€"</c:formatCode>
                <c:ptCount val="4"/>
                <c:pt idx="0">
                  <c:v>53119367.239999995</c:v>
                </c:pt>
                <c:pt idx="1">
                  <c:v>53132393.390000001</c:v>
                </c:pt>
                <c:pt idx="2">
                  <c:v>55616745.530000038</c:v>
                </c:pt>
                <c:pt idx="3">
                  <c:v>55077855.219999991</c:v>
                </c:pt>
              </c:numCache>
            </c:numRef>
          </c:val>
          <c:smooth val="0"/>
          <c:extLst>
            <c:ext xmlns:c16="http://schemas.microsoft.com/office/drawing/2014/chart" uri="{C3380CC4-5D6E-409C-BE32-E72D297353CC}">
              <c16:uniqueId val="{00000001-862C-43C9-B0E6-AABEC6ED011E}"/>
            </c:ext>
          </c:extLst>
        </c:ser>
        <c:dLbls>
          <c:showLegendKey val="0"/>
          <c:showVal val="0"/>
          <c:showCatName val="0"/>
          <c:showSerName val="0"/>
          <c:showPercent val="0"/>
          <c:showBubbleSize val="0"/>
        </c:dLbls>
        <c:marker val="1"/>
        <c:smooth val="0"/>
        <c:axId val="1965710064"/>
        <c:axId val="1965697584"/>
      </c:lineChart>
      <c:catAx>
        <c:axId val="11115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31359"/>
        <c:crosses val="autoZero"/>
        <c:auto val="1"/>
        <c:lblAlgn val="ctr"/>
        <c:lblOffset val="100"/>
        <c:noMultiLvlLbl val="0"/>
      </c:catAx>
      <c:valAx>
        <c:axId val="11131359"/>
        <c:scaling>
          <c:orientation val="minMax"/>
        </c:scaling>
        <c:delete val="0"/>
        <c:axPos val="l"/>
        <c:numFmt formatCode="&quot;€&quot;#,##0&quot;m&quot;"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15967"/>
        <c:crosses val="autoZero"/>
        <c:crossBetween val="between"/>
        <c:dispUnits>
          <c:builtInUnit val="millions"/>
        </c:dispUnits>
      </c:valAx>
      <c:valAx>
        <c:axId val="1965697584"/>
        <c:scaling>
          <c:orientation val="minMax"/>
          <c:min val="0"/>
        </c:scaling>
        <c:delete val="1"/>
        <c:axPos val="r"/>
        <c:numFmt formatCode="#,##0" sourceLinked="0"/>
        <c:majorTickMark val="out"/>
        <c:minorTickMark val="none"/>
        <c:tickLblPos val="nextTo"/>
        <c:crossAx val="1965710064"/>
        <c:crosses val="max"/>
        <c:crossBetween val="between"/>
        <c:dispUnits>
          <c:builtInUnit val="millions"/>
        </c:dispUnits>
      </c:valAx>
      <c:catAx>
        <c:axId val="1965710064"/>
        <c:scaling>
          <c:orientation val="minMax"/>
        </c:scaling>
        <c:delete val="1"/>
        <c:axPos val="b"/>
        <c:numFmt formatCode="General" sourceLinked="1"/>
        <c:majorTickMark val="out"/>
        <c:minorTickMark val="none"/>
        <c:tickLblPos val="nextTo"/>
        <c:crossAx val="1965697584"/>
        <c:crosses val="autoZero"/>
        <c:auto val="1"/>
        <c:lblAlgn val="ctr"/>
        <c:lblOffset val="100"/>
        <c:noMultiLvlLbl val="0"/>
      </c:catAx>
      <c:spPr>
        <a:noFill/>
        <a:ln>
          <a:noFill/>
        </a:ln>
        <a:effectLst/>
      </c:spPr>
    </c:plotArea>
    <c:legend>
      <c:legendPos val="b"/>
      <c:legendEntry>
        <c:idx val="4"/>
        <c:delete val="1"/>
      </c:legendEntry>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fr-FR"/>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Direct offer</c:v>
                </c:pt>
              </c:strCache>
            </c:strRef>
          </c:tx>
          <c:spPr>
            <a:solidFill>
              <a:schemeClr val="tx2">
                <a:lumMod val="75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_-* #\ ##0\ "€"_-;\-* #\ ##0\ "€"_-;_-* "-"??\ "€"_-;_-@_-</c:formatCode>
                <c:ptCount val="4"/>
                <c:pt idx="0">
                  <c:v>46719655.811988696</c:v>
                </c:pt>
                <c:pt idx="1">
                  <c:v>46258354.963329464</c:v>
                </c:pt>
                <c:pt idx="2">
                  <c:v>46707777.505333327</c:v>
                </c:pt>
                <c:pt idx="3">
                  <c:v>44715211.289999984</c:v>
                </c:pt>
              </c:numCache>
            </c:numRef>
          </c:val>
          <c:extLst>
            <c:ext xmlns:c16="http://schemas.microsoft.com/office/drawing/2014/chart" uri="{C3380CC4-5D6E-409C-BE32-E72D297353CC}">
              <c16:uniqueId val="{00000000-E9A8-441D-BBD0-CCAC783DFD9B}"/>
            </c:ext>
          </c:extLst>
        </c:ser>
        <c:ser>
          <c:idx val="1"/>
          <c:order val="1"/>
          <c:tx>
            <c:strRef>
              <c:f>Sheet1!$C$1</c:f>
              <c:strCache>
                <c:ptCount val="1"/>
                <c:pt idx="0">
                  <c:v>D&amp;B I</c:v>
                </c:pt>
              </c:strCache>
            </c:strRef>
          </c:tx>
          <c:spPr>
            <a:solidFill>
              <a:schemeClr val="bg2">
                <a:lumMod val="60000"/>
                <a:lumOff val="4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_-* #\ ##0\ "€"_-;\-* #\ ##0\ "€"_-;_-* "-"??\ "€"_-;_-@_-</c:formatCode>
                <c:ptCount val="4"/>
                <c:pt idx="0">
                  <c:v>8189545.9876737269</c:v>
                </c:pt>
                <c:pt idx="1">
                  <c:v>8066219.6970332749</c:v>
                </c:pt>
                <c:pt idx="2">
                  <c:v>7671844.3174374402</c:v>
                </c:pt>
                <c:pt idx="3">
                  <c:v>9295840.7480527777</c:v>
                </c:pt>
              </c:numCache>
            </c:numRef>
          </c:val>
          <c:extLst>
            <c:ext xmlns:c16="http://schemas.microsoft.com/office/drawing/2014/chart" uri="{C3380CC4-5D6E-409C-BE32-E72D297353CC}">
              <c16:uniqueId val="{00000001-E9A8-441D-BBD0-CCAC783DFD9B}"/>
            </c:ext>
          </c:extLst>
        </c:ser>
        <c:dLbls>
          <c:showLegendKey val="0"/>
          <c:showVal val="0"/>
          <c:showCatName val="0"/>
          <c:showSerName val="0"/>
          <c:showPercent val="0"/>
          <c:showBubbleSize val="0"/>
        </c:dLbls>
        <c:gapWidth val="50"/>
        <c:overlap val="100"/>
        <c:axId val="11115967"/>
        <c:axId val="11131359"/>
      </c:barChart>
      <c:lineChart>
        <c:grouping val="standard"/>
        <c:varyColors val="0"/>
        <c:ser>
          <c:idx val="2"/>
          <c:order val="2"/>
          <c:tx>
            <c:strRef>
              <c:f>Sheet1!$D$1</c:f>
              <c:strCache>
                <c:ptCount val="1"/>
                <c:pt idx="0">
                  <c:v>Total</c:v>
                </c:pt>
              </c:strCache>
            </c:strRef>
          </c:tx>
          <c:spPr>
            <a:ln w="28575" cap="rnd">
              <a:noFill/>
              <a:round/>
            </a:ln>
            <a:effectLst/>
          </c:spPr>
          <c:marker>
            <c:symbol val="none"/>
          </c:marker>
          <c:dLbls>
            <c:dLbl>
              <c:idx val="0"/>
              <c:layout>
                <c:manualLayout>
                  <c:x val="-8.0466181942801404E-2"/>
                  <c:y val="-0.5932143530597404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F28-4860-AFE1-BB2E00E6E35B}"/>
                </c:ext>
              </c:extLst>
            </c:dLbl>
            <c:dLbl>
              <c:idx val="1"/>
              <c:layout>
                <c:manualLayout>
                  <c:x val="-7.5714720774959623E-2"/>
                  <c:y val="-0.585204973887531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F28-4860-AFE1-BB2E00E6E35B}"/>
                </c:ext>
              </c:extLst>
            </c:dLbl>
            <c:dLbl>
              <c:idx val="2"/>
              <c:layout>
                <c:manualLayout>
                  <c:x val="-7.5714720774959582E-2"/>
                  <c:y val="-0.5932143530597404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F28-4860-AFE1-BB2E00E6E35B}"/>
                </c:ext>
              </c:extLst>
            </c:dLbl>
            <c:dLbl>
              <c:idx val="3"/>
              <c:layout>
                <c:manualLayout>
                  <c:x val="-6.6211798439275951E-2"/>
                  <c:y val="-0.537148698854280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F28-4860-AFE1-BB2E00E6E35B}"/>
                </c:ext>
              </c:extLst>
            </c:dLbl>
            <c:numFmt formatCode="#,##0.0" sourceLinked="0"/>
            <c:spPr>
              <a:noFill/>
              <a:ln>
                <a:noFill/>
              </a:ln>
              <a:effectLst/>
            </c:spPr>
            <c:txPr>
              <a:bodyPr rot="0" spcFirstLastPara="1" vertOverflow="ellipsis" vert="horz" wrap="square" anchor="ctr" anchorCtr="1"/>
              <a:lstStyle/>
              <a:p>
                <a:pPr algn="ctr">
                  <a:defRPr sz="800" b="1" i="0" u="none" strike="noStrike" kern="1200" baseline="0">
                    <a:solidFill>
                      <a:schemeClr val="tx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2017</c:v>
                </c:pt>
                <c:pt idx="1">
                  <c:v>2018</c:v>
                </c:pt>
                <c:pt idx="2">
                  <c:v>2019</c:v>
                </c:pt>
                <c:pt idx="3">
                  <c:v>2020</c:v>
                </c:pt>
              </c:numCache>
            </c:numRef>
          </c:cat>
          <c:val>
            <c:numRef>
              <c:f>Sheet1!$D$2:$D$5</c:f>
              <c:numCache>
                <c:formatCode>_-* #\ ##0\ "€"_-;\-* #\ ##0\ "€"_-;_-* "-"??\ "€"_-;_-@_-</c:formatCode>
                <c:ptCount val="4"/>
                <c:pt idx="0">
                  <c:v>54909201.799662426</c:v>
                </c:pt>
                <c:pt idx="1">
                  <c:v>54324574.660362735</c:v>
                </c:pt>
                <c:pt idx="2">
                  <c:v>54379621.822770767</c:v>
                </c:pt>
                <c:pt idx="3">
                  <c:v>54011052.03805276</c:v>
                </c:pt>
              </c:numCache>
            </c:numRef>
          </c:val>
          <c:smooth val="0"/>
          <c:extLst>
            <c:ext xmlns:c16="http://schemas.microsoft.com/office/drawing/2014/chart" uri="{C3380CC4-5D6E-409C-BE32-E72D297353CC}">
              <c16:uniqueId val="{00000001-8F28-4860-AFE1-BB2E00E6E35B}"/>
            </c:ext>
          </c:extLst>
        </c:ser>
        <c:dLbls>
          <c:showLegendKey val="0"/>
          <c:showVal val="0"/>
          <c:showCatName val="0"/>
          <c:showSerName val="0"/>
          <c:showPercent val="0"/>
          <c:showBubbleSize val="0"/>
        </c:dLbls>
        <c:marker val="1"/>
        <c:smooth val="0"/>
        <c:axId val="11115967"/>
        <c:axId val="11131359"/>
      </c:lineChart>
      <c:catAx>
        <c:axId val="11115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31359"/>
        <c:crosses val="autoZero"/>
        <c:auto val="1"/>
        <c:lblAlgn val="ctr"/>
        <c:lblOffset val="100"/>
        <c:noMultiLvlLbl val="0"/>
      </c:catAx>
      <c:valAx>
        <c:axId val="11131359"/>
        <c:scaling>
          <c:orientation val="minMax"/>
        </c:scaling>
        <c:delete val="0"/>
        <c:axPos val="l"/>
        <c:numFmt formatCode="&quot;€&quot;#,##0&quot;m&quot;"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15967"/>
        <c:crosses val="autoZero"/>
        <c:crossBetween val="between"/>
        <c:dispUnits>
          <c:builtInUnit val="millions"/>
        </c:dispUnits>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fr-FR"/>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382872147457119"/>
          <c:y val="0.10064365279529214"/>
          <c:w val="0.56402998324691467"/>
          <c:h val="0.64289670029424129"/>
        </c:manualLayout>
      </c:layout>
      <c:barChart>
        <c:barDir val="col"/>
        <c:grouping val="stacked"/>
        <c:varyColors val="0"/>
        <c:ser>
          <c:idx val="0"/>
          <c:order val="0"/>
          <c:tx>
            <c:strRef>
              <c:f>Sheet1!$A$2</c:f>
              <c:strCache>
                <c:ptCount val="1"/>
                <c:pt idx="0">
                  <c:v>Renewal (excl. DB&amp;I)</c:v>
                </c:pt>
              </c:strCache>
            </c:strRef>
          </c:tx>
          <c:spPr>
            <a:solidFill>
              <a:schemeClr val="tx2"/>
            </a:solidFill>
            <a:ln>
              <a:noFill/>
            </a:ln>
          </c:spPr>
          <c:invertIfNegative val="0"/>
          <c:dLbls>
            <c:numFmt formatCode="#,##0.00" sourceLinked="0"/>
            <c:spPr>
              <a:noFill/>
              <a:ln>
                <a:noFill/>
              </a:ln>
              <a:effectLst/>
            </c:spPr>
            <c:txPr>
              <a:bodyPr wrap="square" lIns="38100" tIns="19050" rIns="38100" bIns="19050" anchor="ctr">
                <a:spAutoFit/>
              </a:bodyPr>
              <a:lstStyle/>
              <a:p>
                <a:pPr>
                  <a:defRPr>
                    <a:solidFill>
                      <a:schemeClr val="bg1"/>
                    </a:solidFill>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Sheet1!$B$1:$C$1</c:f>
              <c:numCache>
                <c:formatCode>General</c:formatCode>
                <c:ptCount val="2"/>
                <c:pt idx="0">
                  <c:v>2019</c:v>
                </c:pt>
                <c:pt idx="1">
                  <c:v>2020</c:v>
                </c:pt>
              </c:numCache>
            </c:numRef>
          </c:cat>
          <c:val>
            <c:numRef>
              <c:f>Sheet1!$B$2:$C$2</c:f>
              <c:numCache>
                <c:formatCode>#,##0.0;"-"#,##0.0</c:formatCode>
                <c:ptCount val="2"/>
                <c:pt idx="0">
                  <c:v>27.474913149999999</c:v>
                </c:pt>
                <c:pt idx="1">
                  <c:v>29.576207929999999</c:v>
                </c:pt>
              </c:numCache>
            </c:numRef>
          </c:val>
          <c:extLst>
            <c:ext xmlns:c16="http://schemas.microsoft.com/office/drawing/2014/chart" uri="{C3380CC4-5D6E-409C-BE32-E72D297353CC}">
              <c16:uniqueId val="{00000002-60E3-41CB-8044-A171BEFB0413}"/>
            </c:ext>
          </c:extLst>
        </c:ser>
        <c:ser>
          <c:idx val="1"/>
          <c:order val="1"/>
          <c:tx>
            <c:strRef>
              <c:f>Sheet1!$A$3</c:f>
              <c:strCache>
                <c:ptCount val="1"/>
                <c:pt idx="0">
                  <c:v>Renewal DB&amp;I (incl. IAA)</c:v>
                </c:pt>
              </c:strCache>
            </c:strRef>
          </c:tx>
          <c:spPr>
            <a:solidFill>
              <a:schemeClr val="bg2"/>
            </a:solidFill>
            <a:ln>
              <a:noFill/>
            </a:ln>
          </c:spPr>
          <c:invertIfNegative val="0"/>
          <c:dLbls>
            <c:numFmt formatCode="#,##0.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Sheet1!$B$1:$C$1</c:f>
              <c:numCache>
                <c:formatCode>General</c:formatCode>
                <c:ptCount val="2"/>
                <c:pt idx="0">
                  <c:v>2019</c:v>
                </c:pt>
                <c:pt idx="1">
                  <c:v>2020</c:v>
                </c:pt>
              </c:numCache>
            </c:numRef>
          </c:cat>
          <c:val>
            <c:numRef>
              <c:f>Sheet1!$B$3:$C$3</c:f>
              <c:numCache>
                <c:formatCode>#,##0.0;"-"#,##0.0</c:formatCode>
                <c:ptCount val="2"/>
                <c:pt idx="0">
                  <c:v>12.214107579999997</c:v>
                </c:pt>
                <c:pt idx="1">
                  <c:v>13.454391409999996</c:v>
                </c:pt>
              </c:numCache>
            </c:numRef>
          </c:val>
          <c:extLst>
            <c:ext xmlns:c16="http://schemas.microsoft.com/office/drawing/2014/chart" uri="{C3380CC4-5D6E-409C-BE32-E72D297353CC}">
              <c16:uniqueId val="{00000005-60E3-41CB-8044-A171BEFB0413}"/>
            </c:ext>
          </c:extLst>
        </c:ser>
        <c:ser>
          <c:idx val="2"/>
          <c:order val="2"/>
          <c:tx>
            <c:strRef>
              <c:f>Sheet1!$A$4</c:f>
              <c:strCache>
                <c:ptCount val="1"/>
                <c:pt idx="0">
                  <c:v>NetNew</c:v>
                </c:pt>
              </c:strCache>
            </c:strRef>
          </c:tx>
          <c:spPr>
            <a:solidFill>
              <a:srgbClr val="E9F5EC"/>
            </a:solidFill>
            <a:ln>
              <a:noFill/>
            </a:ln>
          </c:spPr>
          <c:invertIfNegative val="0"/>
          <c:dLbls>
            <c:numFmt formatCode="#,##0.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Sheet1!$B$1:$C$1</c:f>
              <c:numCache>
                <c:formatCode>General</c:formatCode>
                <c:ptCount val="2"/>
                <c:pt idx="0">
                  <c:v>2019</c:v>
                </c:pt>
                <c:pt idx="1">
                  <c:v>2020</c:v>
                </c:pt>
              </c:numCache>
            </c:numRef>
          </c:cat>
          <c:val>
            <c:numRef>
              <c:f>Sheet1!$B$4:$C$4</c:f>
              <c:numCache>
                <c:formatCode>#,##0.0;"-"#,##0.0</c:formatCode>
                <c:ptCount val="2"/>
                <c:pt idx="0">
                  <c:v>7.0898603983333288</c:v>
                </c:pt>
                <c:pt idx="1">
                  <c:v>6.4739932600000003</c:v>
                </c:pt>
              </c:numCache>
            </c:numRef>
          </c:val>
          <c:extLst>
            <c:ext xmlns:c16="http://schemas.microsoft.com/office/drawing/2014/chart" uri="{C3380CC4-5D6E-409C-BE32-E72D297353CC}">
              <c16:uniqueId val="{00000008-60E3-41CB-8044-A171BEFB0413}"/>
            </c:ext>
          </c:extLst>
        </c:ser>
        <c:ser>
          <c:idx val="3"/>
          <c:order val="3"/>
          <c:tx>
            <c:strRef>
              <c:f>Sheet1!$A$5</c:f>
              <c:strCache>
                <c:ptCount val="1"/>
                <c:pt idx="0">
                  <c:v>Pay as you go</c:v>
                </c:pt>
              </c:strCache>
            </c:strRef>
          </c:tx>
          <c:spPr>
            <a:solidFill>
              <a:schemeClr val="accent1">
                <a:lumMod val="20000"/>
                <a:lumOff val="80000"/>
              </a:schemeClr>
            </a:solidFill>
          </c:spPr>
          <c:invertIfNegative val="0"/>
          <c:dLbls>
            <c:dLbl>
              <c:idx val="1"/>
              <c:layout>
                <c:manualLayout>
                  <c:x val="2.9732278391516515E-3"/>
                  <c:y val="-3.058410094234311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827-4C84-9338-E28B612B9061}"/>
                </c:ext>
              </c:extLst>
            </c:dLbl>
            <c:numFmt formatCode="#,##0.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Sheet1!$B$1:$C$1</c:f>
              <c:numCache>
                <c:formatCode>General</c:formatCode>
                <c:ptCount val="2"/>
                <c:pt idx="0">
                  <c:v>2019</c:v>
                </c:pt>
                <c:pt idx="1">
                  <c:v>2020</c:v>
                </c:pt>
              </c:numCache>
            </c:numRef>
          </c:cat>
          <c:val>
            <c:numRef>
              <c:f>Sheet1!$B$5:$C$5</c:f>
              <c:numCache>
                <c:formatCode>0.000</c:formatCode>
                <c:ptCount val="2"/>
                <c:pt idx="0">
                  <c:v>4.2619999999999996</c:v>
                </c:pt>
                <c:pt idx="1">
                  <c:v>3.2719999999999998</c:v>
                </c:pt>
              </c:numCache>
            </c:numRef>
          </c:val>
          <c:extLst>
            <c:ext xmlns:c16="http://schemas.microsoft.com/office/drawing/2014/chart" uri="{C3380CC4-5D6E-409C-BE32-E72D297353CC}">
              <c16:uniqueId val="{00000001-1827-4C84-9338-E28B612B9061}"/>
            </c:ext>
          </c:extLst>
        </c:ser>
        <c:ser>
          <c:idx val="4"/>
          <c:order val="4"/>
          <c:tx>
            <c:strRef>
              <c:f>Sheet1!$A$6</c:f>
              <c:strCache>
                <c:ptCount val="1"/>
                <c:pt idx="0">
                  <c:v>Other</c:v>
                </c:pt>
              </c:strCache>
            </c:strRef>
          </c:tx>
          <c:spPr>
            <a:solidFill>
              <a:schemeClr val="accent1">
                <a:lumMod val="75000"/>
              </a:schemeClr>
            </a:solidFill>
          </c:spPr>
          <c:invertIfNegative val="0"/>
          <c:dLbls>
            <c:dLbl>
              <c:idx val="0"/>
              <c:layout>
                <c:manualLayout>
                  <c:x val="-0.10703620220945945"/>
                  <c:y val="2.66918873476250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827-4C84-9338-E28B612B9061}"/>
                </c:ext>
              </c:extLst>
            </c:dLbl>
            <c:dLbl>
              <c:idx val="1"/>
              <c:layout>
                <c:manualLayout>
                  <c:x val="-0.10406297437030786"/>
                  <c:y val="2.66918873476250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827-4C84-9338-E28B612B9061}"/>
                </c:ext>
              </c:extLst>
            </c:dLbl>
            <c:numFmt formatCode="#,##0.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Sheet1!$B$1:$C$1</c:f>
              <c:numCache>
                <c:formatCode>General</c:formatCode>
                <c:ptCount val="2"/>
                <c:pt idx="0">
                  <c:v>2019</c:v>
                </c:pt>
                <c:pt idx="1">
                  <c:v>2020</c:v>
                </c:pt>
              </c:numCache>
            </c:numRef>
          </c:cat>
          <c:val>
            <c:numRef>
              <c:f>Sheet1!$B$6:$C$6</c:f>
              <c:numCache>
                <c:formatCode>0.000</c:formatCode>
                <c:ptCount val="2"/>
                <c:pt idx="0">
                  <c:v>4.4401188716666695</c:v>
                </c:pt>
                <c:pt idx="1">
                  <c:v>2.1664074000000042</c:v>
                </c:pt>
              </c:numCache>
            </c:numRef>
          </c:val>
          <c:extLst>
            <c:ext xmlns:c16="http://schemas.microsoft.com/office/drawing/2014/chart" uri="{C3380CC4-5D6E-409C-BE32-E72D297353CC}">
              <c16:uniqueId val="{00000002-1827-4C84-9338-E28B612B9061}"/>
            </c:ext>
          </c:extLst>
        </c:ser>
        <c:dLbls>
          <c:showLegendKey val="0"/>
          <c:showVal val="0"/>
          <c:showCatName val="0"/>
          <c:showSerName val="0"/>
          <c:showPercent val="0"/>
          <c:showBubbleSize val="0"/>
        </c:dLbls>
        <c:gapWidth val="150"/>
        <c:overlap val="100"/>
        <c:axId val="335898783"/>
        <c:axId val="1"/>
      </c:barChart>
      <c:lineChart>
        <c:grouping val="standard"/>
        <c:varyColors val="0"/>
        <c:ser>
          <c:idx val="6"/>
          <c:order val="5"/>
          <c:tx>
            <c:strRef>
              <c:f>Sheet1!$A$7</c:f>
              <c:strCache>
                <c:ptCount val="1"/>
                <c:pt idx="0">
                  <c:v>Total</c:v>
                </c:pt>
              </c:strCache>
            </c:strRef>
          </c:tx>
          <c:spPr>
            <a:ln>
              <a:noFill/>
            </a:ln>
          </c:spPr>
          <c:marker>
            <c:symbol val="none"/>
          </c:marker>
          <c:dLbls>
            <c:dLbl>
              <c:idx val="0"/>
              <c:layout>
                <c:manualLayout>
                  <c:x val="-5.3518101104729723E-2"/>
                  <c:y val="-8.007566204287515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D1C-446A-BDB1-4BD32F97C1B7}"/>
                </c:ext>
              </c:extLst>
            </c:dLbl>
            <c:dLbl>
              <c:idx val="1"/>
              <c:layout>
                <c:manualLayout>
                  <c:x val="-6.8384240300487981E-2"/>
                  <c:y val="-8.67486338797814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D1C-446A-BDB1-4BD32F97C1B7}"/>
                </c:ext>
              </c:extLst>
            </c:dLbl>
            <c:numFmt formatCode="#,##0.00" sourceLinked="0"/>
            <c:spPr>
              <a:noFill/>
              <a:ln>
                <a:noFill/>
              </a:ln>
              <a:effectLst/>
            </c:spPr>
            <c:txPr>
              <a:bodyPr wrap="square" lIns="38100" tIns="19050" rIns="38100" bIns="19050" anchor="ctr">
                <a:spAutoFit/>
              </a:bodyPr>
              <a:lstStyle/>
              <a:p>
                <a:pPr>
                  <a:defRPr b="1">
                    <a:solidFill>
                      <a:schemeClr val="tx2"/>
                    </a:solidFill>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Sheet1!$B$1:$C$1</c:f>
              <c:numCache>
                <c:formatCode>General</c:formatCode>
                <c:ptCount val="2"/>
                <c:pt idx="0">
                  <c:v>2019</c:v>
                </c:pt>
                <c:pt idx="1">
                  <c:v>2020</c:v>
                </c:pt>
              </c:numCache>
            </c:numRef>
          </c:cat>
          <c:val>
            <c:numRef>
              <c:f>Sheet1!$B$7:$C$7</c:f>
              <c:numCache>
                <c:formatCode>#,##0.0;"-"#,##0.0</c:formatCode>
                <c:ptCount val="2"/>
                <c:pt idx="0">
                  <c:v>55.480999999999995</c:v>
                </c:pt>
                <c:pt idx="1">
                  <c:v>54.942999999999998</c:v>
                </c:pt>
              </c:numCache>
            </c:numRef>
          </c:val>
          <c:smooth val="0"/>
          <c:extLst>
            <c:ext xmlns:c16="http://schemas.microsoft.com/office/drawing/2014/chart" uri="{C3380CC4-5D6E-409C-BE32-E72D297353CC}">
              <c16:uniqueId val="{00000001-8D1C-446A-BDB1-4BD32F97C1B7}"/>
            </c:ext>
          </c:extLst>
        </c:ser>
        <c:dLbls>
          <c:showLegendKey val="0"/>
          <c:showVal val="1"/>
          <c:showCatName val="0"/>
          <c:showSerName val="0"/>
          <c:showPercent val="0"/>
          <c:showBubbleSize val="0"/>
        </c:dLbls>
        <c:marker val="1"/>
        <c:smooth val="0"/>
        <c:axId val="335898783"/>
        <c:axId val="1"/>
      </c:lineChart>
      <c:catAx>
        <c:axId val="335898783"/>
        <c:scaling>
          <c:orientation val="minMax"/>
        </c:scaling>
        <c:delete val="1"/>
        <c:axPos val="b"/>
        <c:majorGridlines>
          <c:spPr>
            <a:ln>
              <a:noFill/>
            </a:ln>
          </c:spPr>
        </c:majorGridlines>
        <c:numFmt formatCode="General" sourceLinked="1"/>
        <c:majorTickMark val="out"/>
        <c:minorTickMark val="none"/>
        <c:tickLblPos val="nextTo"/>
        <c:crossAx val="1"/>
        <c:crosses val="min"/>
        <c:auto val="0"/>
        <c:lblAlgn val="ctr"/>
        <c:lblOffset val="100"/>
        <c:noMultiLvlLbl val="0"/>
      </c:catAx>
      <c:valAx>
        <c:axId val="1"/>
        <c:scaling>
          <c:orientation val="minMax"/>
          <c:min val="0"/>
        </c:scaling>
        <c:delete val="0"/>
        <c:axPos val="l"/>
        <c:numFmt formatCode="&quot;€&quot;#\ ##0&quot;m&quot;;&quot;-€&quot;#\ ##0&quot;m&quot;" sourceLinked="0"/>
        <c:majorTickMark val="none"/>
        <c:minorTickMark val="none"/>
        <c:tickLblPos val="nextTo"/>
        <c:crossAx val="335898783"/>
        <c:crosses val="min"/>
        <c:crossBetween val="between"/>
      </c:valAx>
    </c:plotArea>
    <c:legend>
      <c:legendPos val="r"/>
      <c:legendEntry>
        <c:idx val="0"/>
        <c:delete val="1"/>
      </c:legendEntry>
      <c:legendEntry>
        <c:idx val="5"/>
        <c:delete val="1"/>
      </c:legendEntry>
      <c:layout>
        <c:manualLayout>
          <c:xMode val="edge"/>
          <c:yMode val="edge"/>
          <c:x val="0.35697439652839363"/>
          <c:y val="0.1985655737704918"/>
          <c:w val="0.16136269352903884"/>
          <c:h val="0.7096364018495166"/>
        </c:manualLayout>
      </c:layout>
      <c:overlay val="0"/>
      <c:txPr>
        <a:bodyPr/>
        <a:lstStyle/>
        <a:p>
          <a:pPr>
            <a:defRPr sz="700"/>
          </a:pPr>
          <a:endParaRPr lang="fr-FR"/>
        </a:p>
      </c:txPr>
    </c:legend>
    <c:plotVisOnly val="0"/>
    <c:dispBlanksAs val="gap"/>
    <c:showDLblsOverMax val="1"/>
  </c:chart>
  <c:txPr>
    <a:bodyPr/>
    <a:lstStyle/>
    <a:p>
      <a:pPr>
        <a:defRPr sz="800"/>
      </a:pPr>
      <a:endParaRPr lang="fr-FR"/>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8872848417545807E-2"/>
          <c:y val="6.0606060606060608E-2"/>
          <c:w val="0.94225430316490844"/>
          <c:h val="0.87878787878787878"/>
        </c:manualLayout>
      </c:layout>
      <c:barChart>
        <c:barDir val="col"/>
        <c:grouping val="stacked"/>
        <c:varyColors val="0"/>
        <c:ser>
          <c:idx val="0"/>
          <c:order val="0"/>
          <c:spPr>
            <a:solidFill>
              <a:schemeClr val="tx2"/>
            </a:solidFill>
            <a:ln>
              <a:noFill/>
            </a:ln>
          </c:spPr>
          <c:invertIfNegative val="0"/>
          <c:dLbls>
            <c:dLbl>
              <c:idx val="0"/>
              <c:layout>
                <c:manualLayout>
                  <c:x val="0"/>
                  <c:y val="0"/>
                </c:manualLayout>
              </c:layout>
              <c:numFmt formatCode="#,##0.00;&quot;-&quot;#,##0.00" sourceLinked="0"/>
              <c:spPr>
                <a:noFill/>
                <a:ln>
                  <a:noFill/>
                </a:ln>
              </c:spPr>
              <c:txPr>
                <a:bodyPr wrap="none"/>
                <a:lstStyle/>
                <a:p>
                  <a:pPr>
                    <a:defRPr sz="8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07B2-4552-8357-EDDB4DE02FB6}"/>
                </c:ext>
              </c:extLst>
            </c:dLbl>
            <c:dLbl>
              <c:idx val="1"/>
              <c:layout>
                <c:manualLayout>
                  <c:x val="0"/>
                  <c:y val="0"/>
                </c:manualLayout>
              </c:layout>
              <c:numFmt formatCode="#,##0.00;&quot;-&quot;#,##0.00" sourceLinked="0"/>
              <c:spPr>
                <a:noFill/>
                <a:ln>
                  <a:noFill/>
                </a:ln>
              </c:spPr>
              <c:txPr>
                <a:bodyPr wrap="none"/>
                <a:lstStyle/>
                <a:p>
                  <a:pPr>
                    <a:defRPr sz="8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7B2-4552-8357-EDDB4DE02FB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34.462877699999993</c:v>
                </c:pt>
                <c:pt idx="1">
                  <c:v>36.377717869999998</c:v>
                </c:pt>
              </c:numCache>
            </c:numRef>
          </c:val>
          <c:extLst>
            <c:ext xmlns:c16="http://schemas.microsoft.com/office/drawing/2014/chart" uri="{C3380CC4-5D6E-409C-BE32-E72D297353CC}">
              <c16:uniqueId val="{00000002-07B2-4552-8357-EDDB4DE02FB6}"/>
            </c:ext>
          </c:extLst>
        </c:ser>
        <c:ser>
          <c:idx val="1"/>
          <c:order val="1"/>
          <c:spPr>
            <a:solidFill>
              <a:schemeClr val="bg2"/>
            </a:solidFill>
            <a:ln>
              <a:noFill/>
            </a:ln>
          </c:spPr>
          <c:invertIfNegative val="0"/>
          <c:dLbls>
            <c:dLbl>
              <c:idx val="0"/>
              <c:layout>
                <c:manualLayout>
                  <c:x val="0"/>
                  <c:y val="-1.1655011655011655E-3"/>
                </c:manualLayout>
              </c:layout>
              <c:numFmt formatCode="#,##0.00;&quot;-&quot;#,##0.00" sourceLinked="0"/>
              <c:spPr>
                <a:noFill/>
                <a:ln>
                  <a:noFill/>
                </a:ln>
              </c:spPr>
              <c:txPr>
                <a:bodyPr wrap="none"/>
                <a:lstStyle/>
                <a:p>
                  <a:pPr>
                    <a:defRPr sz="8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7B2-4552-8357-EDDB4DE02FB6}"/>
                </c:ext>
              </c:extLst>
            </c:dLbl>
            <c:dLbl>
              <c:idx val="1"/>
              <c:layout>
                <c:manualLayout>
                  <c:x val="0"/>
                  <c:y val="0"/>
                </c:manualLayout>
              </c:layout>
              <c:numFmt formatCode="#,##0.00;&quot;-&quot;#,##0.00" sourceLinked="0"/>
              <c:spPr>
                <a:noFill/>
                <a:ln>
                  <a:noFill/>
                </a:ln>
              </c:spPr>
              <c:txPr>
                <a:bodyPr wrap="none"/>
                <a:lstStyle/>
                <a:p>
                  <a:pPr>
                    <a:defRPr sz="8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07B2-4552-8357-EDDB4DE02FB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Sheet1!$A$2:$B$2</c:f>
              <c:numCache>
                <c:formatCode>General</c:formatCode>
                <c:ptCount val="2"/>
                <c:pt idx="0">
                  <c:v>7.7560598900000031</c:v>
                </c:pt>
                <c:pt idx="1">
                  <c:v>9.2677900999999991</c:v>
                </c:pt>
              </c:numCache>
            </c:numRef>
          </c:val>
          <c:extLst>
            <c:ext xmlns:c16="http://schemas.microsoft.com/office/drawing/2014/chart" uri="{C3380CC4-5D6E-409C-BE32-E72D297353CC}">
              <c16:uniqueId val="{00000005-07B2-4552-8357-EDDB4DE02FB6}"/>
            </c:ext>
          </c:extLst>
        </c:ser>
        <c:ser>
          <c:idx val="2"/>
          <c:order val="2"/>
          <c:spPr>
            <a:solidFill>
              <a:srgbClr val="E9F5EC"/>
            </a:solidFill>
            <a:ln>
              <a:noFill/>
            </a:ln>
          </c:spPr>
          <c:invertIfNegative val="0"/>
          <c:dLbls>
            <c:dLbl>
              <c:idx val="0"/>
              <c:layout>
                <c:manualLayout>
                  <c:x val="0"/>
                  <c:y val="0"/>
                </c:manualLayout>
              </c:layout>
              <c:numFmt formatCode="#,##0.00;&quot;-&quot;#,##0.00"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07B2-4552-8357-EDDB4DE02FB6}"/>
                </c:ext>
              </c:extLst>
            </c:dLbl>
            <c:dLbl>
              <c:idx val="1"/>
              <c:layout>
                <c:manualLayout>
                  <c:x val="0"/>
                  <c:y val="0"/>
                </c:manualLayout>
              </c:layout>
              <c:numFmt formatCode="#,##0.00;&quot;-&quot;#,##0.00" sourceLinked="0"/>
              <c:spPr>
                <a:noFill/>
                <a:ln>
                  <a:noFill/>
                </a:ln>
              </c:spPr>
              <c:txPr>
                <a:bodyPr wrap="none"/>
                <a:lstStyle/>
                <a:p>
                  <a:pPr>
                    <a:defRPr sz="8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07B2-4552-8357-EDDB4DE02FB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Sheet1!$A$3:$B$3</c:f>
              <c:numCache>
                <c:formatCode>General</c:formatCode>
                <c:ptCount val="2"/>
                <c:pt idx="0">
                  <c:v>10.935930189999958</c:v>
                </c:pt>
                <c:pt idx="1">
                  <c:v>8.440774200000007</c:v>
                </c:pt>
              </c:numCache>
            </c:numRef>
          </c:val>
          <c:extLst>
            <c:ext xmlns:c16="http://schemas.microsoft.com/office/drawing/2014/chart" uri="{C3380CC4-5D6E-409C-BE32-E72D297353CC}">
              <c16:uniqueId val="{00000008-07B2-4552-8357-EDDB4DE02FB6}"/>
            </c:ext>
          </c:extLst>
        </c:ser>
        <c:dLbls>
          <c:showLegendKey val="0"/>
          <c:showVal val="0"/>
          <c:showCatName val="0"/>
          <c:showSerName val="0"/>
          <c:showPercent val="0"/>
          <c:showBubbleSize val="0"/>
        </c:dLbls>
        <c:gapWidth val="80"/>
        <c:overlap val="100"/>
        <c:axId val="907858831"/>
        <c:axId val="1"/>
      </c:barChart>
      <c:catAx>
        <c:axId val="907858831"/>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54.086282170000004"/>
          <c:min val="0"/>
        </c:scaling>
        <c:delete val="1"/>
        <c:axPos val="l"/>
        <c:numFmt formatCode="General" sourceLinked="1"/>
        <c:majorTickMark val="out"/>
        <c:minorTickMark val="none"/>
        <c:tickLblPos val="nextTo"/>
        <c:crossAx val="907858831"/>
        <c:crosses val="min"/>
        <c:crossBetween val="between"/>
      </c:valAx>
    </c:plotArea>
    <c:plotVisOnly val="0"/>
    <c:dispBlanksAs val="gap"/>
    <c:showDLblsOverMax val="1"/>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39960444118312E-2"/>
          <c:y val="3.1382694976575719E-2"/>
          <c:w val="0.9138824237931531"/>
          <c:h val="0.86916721262053842"/>
        </c:manualLayout>
      </c:layout>
      <c:barChart>
        <c:barDir val="col"/>
        <c:grouping val="stacked"/>
        <c:varyColors val="0"/>
        <c:ser>
          <c:idx val="0"/>
          <c:order val="0"/>
          <c:tx>
            <c:strRef>
              <c:f>Sheet1!$B$1</c:f>
              <c:strCache>
                <c:ptCount val="1"/>
                <c:pt idx="0">
                  <c:v>Other</c:v>
                </c:pt>
              </c:strCache>
            </c:strRef>
          </c:tx>
          <c:spPr>
            <a:solidFill>
              <a:srgbClr val="F2F2F2"/>
            </a:solidFill>
            <a:ln>
              <a:noFill/>
            </a:ln>
            <a:effectLst/>
          </c:spPr>
          <c:invertIfNegative val="0"/>
          <c:dLbls>
            <c:numFmt formatCode="#,##0.0" sourceLinked="0"/>
            <c:spPr>
              <a:solidFill>
                <a:srgbClr val="F2F2F2"/>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Sheet1!$A$3:$A$6</c:f>
              <c:numCache>
                <c:formatCode>General</c:formatCode>
                <c:ptCount val="4"/>
                <c:pt idx="0">
                  <c:v>2017</c:v>
                </c:pt>
                <c:pt idx="1">
                  <c:v>2018</c:v>
                </c:pt>
                <c:pt idx="2">
                  <c:v>2019</c:v>
                </c:pt>
                <c:pt idx="3">
                  <c:v>2020</c:v>
                </c:pt>
              </c:numCache>
            </c:numRef>
          </c:cat>
          <c:val>
            <c:numRef>
              <c:f>Sheet1!$B$3:$B$6</c:f>
              <c:numCache>
                <c:formatCode>General</c:formatCode>
                <c:ptCount val="4"/>
                <c:pt idx="0">
                  <c:v>420228.17</c:v>
                </c:pt>
                <c:pt idx="1">
                  <c:v>192094.77000000002</c:v>
                </c:pt>
                <c:pt idx="2">
                  <c:v>284449.74</c:v>
                </c:pt>
                <c:pt idx="3">
                  <c:v>162279.71</c:v>
                </c:pt>
              </c:numCache>
            </c:numRef>
          </c:val>
          <c:extLst>
            <c:ext xmlns:c16="http://schemas.microsoft.com/office/drawing/2014/chart" uri="{C3380CC4-5D6E-409C-BE32-E72D297353CC}">
              <c16:uniqueId val="{00000000-D5EF-4D54-BE76-A5227FD0861B}"/>
            </c:ext>
          </c:extLst>
        </c:ser>
        <c:ser>
          <c:idx val="1"/>
          <c:order val="1"/>
          <c:tx>
            <c:strRef>
              <c:f>Sheet1!$C$1</c:f>
              <c:strCache>
                <c:ptCount val="1"/>
                <c:pt idx="0">
                  <c:v>Fichiers</c:v>
                </c:pt>
              </c:strCache>
            </c:strRef>
          </c:tx>
          <c:spPr>
            <a:solidFill>
              <a:srgbClr val="A6A6A6"/>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Sheet1!$A$3:$A$6</c:f>
              <c:numCache>
                <c:formatCode>General</c:formatCode>
                <c:ptCount val="4"/>
                <c:pt idx="0">
                  <c:v>2017</c:v>
                </c:pt>
                <c:pt idx="1">
                  <c:v>2018</c:v>
                </c:pt>
                <c:pt idx="2">
                  <c:v>2019</c:v>
                </c:pt>
                <c:pt idx="3">
                  <c:v>2020</c:v>
                </c:pt>
              </c:numCache>
            </c:numRef>
          </c:cat>
          <c:val>
            <c:numRef>
              <c:f>Sheet1!$C$3:$C$6</c:f>
              <c:numCache>
                <c:formatCode>General</c:formatCode>
                <c:ptCount val="4"/>
                <c:pt idx="0">
                  <c:v>8581551.8599999994</c:v>
                </c:pt>
                <c:pt idx="1">
                  <c:v>9216781.3000000026</c:v>
                </c:pt>
                <c:pt idx="2">
                  <c:v>8523592.9500000067</c:v>
                </c:pt>
                <c:pt idx="3">
                  <c:v>8249058.6199999955</c:v>
                </c:pt>
              </c:numCache>
            </c:numRef>
          </c:val>
          <c:extLst>
            <c:ext xmlns:c16="http://schemas.microsoft.com/office/drawing/2014/chart" uri="{C3380CC4-5D6E-409C-BE32-E72D297353CC}">
              <c16:uniqueId val="{00000001-D5EF-4D54-BE76-A5227FD0861B}"/>
            </c:ext>
          </c:extLst>
        </c:ser>
        <c:ser>
          <c:idx val="2"/>
          <c:order val="2"/>
          <c:tx>
            <c:strRef>
              <c:f>Sheet1!$D$1</c:f>
              <c:strCache>
                <c:ptCount val="1"/>
                <c:pt idx="0">
                  <c:v>Data manager</c:v>
                </c:pt>
              </c:strCache>
            </c:strRef>
          </c:tx>
          <c:spPr>
            <a:solidFill>
              <a:schemeClr val="tx2"/>
            </a:solidFill>
            <a:ln>
              <a:noFill/>
            </a:ln>
            <a:effectLst/>
          </c:spPr>
          <c:invertIfNegative val="0"/>
          <c:dLbls>
            <c:delete val="1"/>
          </c:dLbls>
          <c:cat>
            <c:numRef>
              <c:f>Sheet1!$A$3:$A$6</c:f>
              <c:numCache>
                <c:formatCode>General</c:formatCode>
                <c:ptCount val="4"/>
                <c:pt idx="0">
                  <c:v>2017</c:v>
                </c:pt>
                <c:pt idx="1">
                  <c:v>2018</c:v>
                </c:pt>
                <c:pt idx="2">
                  <c:v>2019</c:v>
                </c:pt>
                <c:pt idx="3">
                  <c:v>2020</c:v>
                </c:pt>
              </c:numCache>
            </c:numRef>
          </c:cat>
          <c:val>
            <c:numRef>
              <c:f>Sheet1!$D$3:$D$6</c:f>
              <c:numCache>
                <c:formatCode>General</c:formatCode>
                <c:ptCount val="4"/>
                <c:pt idx="0">
                  <c:v>249270</c:v>
                </c:pt>
                <c:pt idx="1">
                  <c:v>145629.71000000002</c:v>
                </c:pt>
                <c:pt idx="2">
                  <c:v>0</c:v>
                </c:pt>
                <c:pt idx="3">
                  <c:v>0</c:v>
                </c:pt>
              </c:numCache>
            </c:numRef>
          </c:val>
          <c:extLst>
            <c:ext xmlns:c16="http://schemas.microsoft.com/office/drawing/2014/chart" uri="{C3380CC4-5D6E-409C-BE32-E72D297353CC}">
              <c16:uniqueId val="{00000006-D5EF-4D54-BE76-A5227FD0861B}"/>
            </c:ext>
          </c:extLst>
        </c:ser>
        <c:ser>
          <c:idx val="3"/>
          <c:order val="3"/>
          <c:tx>
            <c:strRef>
              <c:f>Sheet1!$E$1</c:f>
              <c:strCache>
                <c:ptCount val="1"/>
                <c:pt idx="0">
                  <c:v>Datascience</c:v>
                </c:pt>
              </c:strCache>
            </c:strRef>
          </c:tx>
          <c:spPr>
            <a:solidFill>
              <a:srgbClr val="8FCD9F"/>
            </a:solidFill>
            <a:ln>
              <a:noFill/>
            </a:ln>
            <a:effectLst/>
          </c:spPr>
          <c:invertIfNegative val="0"/>
          <c:dLbls>
            <c:dLbl>
              <c:idx val="0"/>
              <c:layout>
                <c:manualLayout>
                  <c:x val="-2.5410202196181769E-2"/>
                  <c:y val="-3.9228368720720368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108-455D-8B89-3DBF747DC6F7}"/>
                </c:ext>
              </c:extLst>
            </c:dLbl>
            <c:dLbl>
              <c:idx val="1"/>
              <c:layout>
                <c:manualLayout>
                  <c:x val="0"/>
                  <c:y val="-7.1917845186901436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108-455D-8B89-3DBF747DC6F7}"/>
                </c:ext>
              </c:extLst>
            </c:dLbl>
            <c:dLbl>
              <c:idx val="2"/>
              <c:layout>
                <c:manualLayout>
                  <c:x val="3.1762752745227211E-3"/>
                  <c:y val="-3.9228368720719648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A47-4726-83A7-DB55AD4427D8}"/>
                </c:ext>
              </c:extLst>
            </c:dLbl>
            <c:dLbl>
              <c:idx val="3"/>
              <c:layout>
                <c:manualLayout>
                  <c:x val="-1.1646208135259789E-16"/>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108-455D-8B89-3DBF747DC6F7}"/>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Sheet1!$A$3:$A$6</c:f>
              <c:numCache>
                <c:formatCode>General</c:formatCode>
                <c:ptCount val="4"/>
                <c:pt idx="0">
                  <c:v>2017</c:v>
                </c:pt>
                <c:pt idx="1">
                  <c:v>2018</c:v>
                </c:pt>
                <c:pt idx="2">
                  <c:v>2019</c:v>
                </c:pt>
                <c:pt idx="3">
                  <c:v>2020</c:v>
                </c:pt>
              </c:numCache>
            </c:numRef>
          </c:cat>
          <c:val>
            <c:numRef>
              <c:f>Sheet1!$E$3:$E$6</c:f>
              <c:numCache>
                <c:formatCode>General</c:formatCode>
                <c:ptCount val="4"/>
                <c:pt idx="0">
                  <c:v>400702.18</c:v>
                </c:pt>
                <c:pt idx="1">
                  <c:v>247776.89</c:v>
                </c:pt>
                <c:pt idx="2">
                  <c:v>415580.08999999997</c:v>
                </c:pt>
                <c:pt idx="3">
                  <c:v>400966.79</c:v>
                </c:pt>
              </c:numCache>
            </c:numRef>
          </c:val>
          <c:extLst>
            <c:ext xmlns:c16="http://schemas.microsoft.com/office/drawing/2014/chart" uri="{C3380CC4-5D6E-409C-BE32-E72D297353CC}">
              <c16:uniqueId val="{00000009-D5EF-4D54-BE76-A5227FD0861B}"/>
            </c:ext>
          </c:extLst>
        </c:ser>
        <c:ser>
          <c:idx val="4"/>
          <c:order val="4"/>
          <c:tx>
            <c:strRef>
              <c:f>Sheet1!$F$1</c:f>
              <c:strCache>
                <c:ptCount val="1"/>
                <c:pt idx="0">
                  <c:v>Dataxess</c:v>
                </c:pt>
              </c:strCache>
            </c:strRef>
          </c:tx>
          <c:spPr>
            <a:solidFill>
              <a:srgbClr val="55CFFF"/>
            </a:solidFill>
            <a:ln>
              <a:noFill/>
            </a:ln>
            <a:effectLst/>
          </c:spPr>
          <c:invertIfNegative val="0"/>
          <c:dLbls>
            <c:dLbl>
              <c:idx val="0"/>
              <c:layout>
                <c:manualLayout>
                  <c:x val="2.2233926921659045E-2"/>
                  <c:y val="-3.9228368720719648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108-455D-8B89-3DBF747DC6F7}"/>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Sheet1!$A$3:$A$6</c:f>
              <c:numCache>
                <c:formatCode>General</c:formatCode>
                <c:ptCount val="4"/>
                <c:pt idx="0">
                  <c:v>2017</c:v>
                </c:pt>
                <c:pt idx="1">
                  <c:v>2018</c:v>
                </c:pt>
                <c:pt idx="2">
                  <c:v>2019</c:v>
                </c:pt>
                <c:pt idx="3">
                  <c:v>2020</c:v>
                </c:pt>
              </c:numCache>
            </c:numRef>
          </c:cat>
          <c:val>
            <c:numRef>
              <c:f>Sheet1!$F$3:$F$6</c:f>
              <c:numCache>
                <c:formatCode>#,##0.00</c:formatCode>
                <c:ptCount val="4"/>
                <c:pt idx="0">
                  <c:v>274950</c:v>
                </c:pt>
                <c:pt idx="1">
                  <c:v>819028.5</c:v>
                </c:pt>
                <c:pt idx="2">
                  <c:v>1507507.92</c:v>
                </c:pt>
                <c:pt idx="3">
                  <c:v>1167733.1400000001</c:v>
                </c:pt>
              </c:numCache>
            </c:numRef>
          </c:val>
          <c:extLst>
            <c:ext xmlns:c16="http://schemas.microsoft.com/office/drawing/2014/chart" uri="{C3380CC4-5D6E-409C-BE32-E72D297353CC}">
              <c16:uniqueId val="{0000000B-D5EF-4D54-BE76-A5227FD0861B}"/>
            </c:ext>
          </c:extLst>
        </c:ser>
        <c:ser>
          <c:idx val="5"/>
          <c:order val="5"/>
          <c:tx>
            <c:strRef>
              <c:f>Sheet1!$G$1</c:f>
              <c:strCache>
                <c:ptCount val="1"/>
                <c:pt idx="0">
                  <c:v>Business Add On</c:v>
                </c:pt>
              </c:strCache>
            </c:strRef>
          </c:tx>
          <c:spPr>
            <a:solidFill>
              <a:srgbClr val="ADD9FD"/>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Sheet1!$A$3:$A$6</c:f>
              <c:numCache>
                <c:formatCode>General</c:formatCode>
                <c:ptCount val="4"/>
                <c:pt idx="0">
                  <c:v>2017</c:v>
                </c:pt>
                <c:pt idx="1">
                  <c:v>2018</c:v>
                </c:pt>
                <c:pt idx="2">
                  <c:v>2019</c:v>
                </c:pt>
                <c:pt idx="3">
                  <c:v>2020</c:v>
                </c:pt>
              </c:numCache>
            </c:numRef>
          </c:cat>
          <c:val>
            <c:numRef>
              <c:f>Sheet1!$G$3:$G$6</c:f>
              <c:numCache>
                <c:formatCode>General</c:formatCode>
                <c:ptCount val="4"/>
                <c:pt idx="0">
                  <c:v>928194.2</c:v>
                </c:pt>
                <c:pt idx="1">
                  <c:v>1015230.39</c:v>
                </c:pt>
                <c:pt idx="2">
                  <c:v>1076734.33</c:v>
                </c:pt>
                <c:pt idx="3">
                  <c:v>995560.1</c:v>
                </c:pt>
              </c:numCache>
            </c:numRef>
          </c:val>
          <c:extLst>
            <c:ext xmlns:c16="http://schemas.microsoft.com/office/drawing/2014/chart" uri="{C3380CC4-5D6E-409C-BE32-E72D297353CC}">
              <c16:uniqueId val="{0000000C-D5EF-4D54-BE76-A5227FD0861B}"/>
            </c:ext>
          </c:extLst>
        </c:ser>
        <c:ser>
          <c:idx val="6"/>
          <c:order val="6"/>
          <c:tx>
            <c:strRef>
              <c:f>Sheet1!$H$1</c:f>
              <c:strCache>
                <c:ptCount val="1"/>
                <c:pt idx="0">
                  <c:v>Direct +</c:v>
                </c:pt>
              </c:strCache>
            </c:strRef>
          </c:tx>
          <c:spPr>
            <a:solidFill>
              <a:srgbClr val="00A3E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Sheet1!$A$3:$A$6</c:f>
              <c:numCache>
                <c:formatCode>General</c:formatCode>
                <c:ptCount val="4"/>
                <c:pt idx="0">
                  <c:v>2017</c:v>
                </c:pt>
                <c:pt idx="1">
                  <c:v>2018</c:v>
                </c:pt>
                <c:pt idx="2">
                  <c:v>2019</c:v>
                </c:pt>
                <c:pt idx="3">
                  <c:v>2020</c:v>
                </c:pt>
              </c:numCache>
            </c:numRef>
          </c:cat>
          <c:val>
            <c:numRef>
              <c:f>Sheet1!$H$3:$H$6</c:f>
              <c:numCache>
                <c:formatCode>General</c:formatCode>
                <c:ptCount val="4"/>
                <c:pt idx="0">
                  <c:v>1301576.25</c:v>
                </c:pt>
                <c:pt idx="1">
                  <c:v>1820990.9300000002</c:v>
                </c:pt>
                <c:pt idx="2">
                  <c:v>2276643.9300000002</c:v>
                </c:pt>
                <c:pt idx="3">
                  <c:v>3156054.21</c:v>
                </c:pt>
              </c:numCache>
            </c:numRef>
          </c:val>
          <c:extLst>
            <c:ext xmlns:c16="http://schemas.microsoft.com/office/drawing/2014/chart" uri="{C3380CC4-5D6E-409C-BE32-E72D297353CC}">
              <c16:uniqueId val="{0000000E-D5EF-4D54-BE76-A5227FD0861B}"/>
            </c:ext>
          </c:extLst>
        </c:ser>
        <c:dLbls>
          <c:dLblPos val="ctr"/>
          <c:showLegendKey val="0"/>
          <c:showVal val="1"/>
          <c:showCatName val="0"/>
          <c:showSerName val="0"/>
          <c:showPercent val="0"/>
          <c:showBubbleSize val="0"/>
        </c:dLbls>
        <c:gapWidth val="64"/>
        <c:overlap val="100"/>
        <c:axId val="1468785408"/>
        <c:axId val="1211666208"/>
      </c:barChart>
      <c:lineChart>
        <c:grouping val="standard"/>
        <c:varyColors val="0"/>
        <c:ser>
          <c:idx val="7"/>
          <c:order val="7"/>
          <c:tx>
            <c:strRef>
              <c:f>Sheet1!$I$1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Sheet1!$A$3:$A$6</c:f>
              <c:numCache>
                <c:formatCode>General</c:formatCode>
                <c:ptCount val="4"/>
                <c:pt idx="0">
                  <c:v>2017</c:v>
                </c:pt>
                <c:pt idx="1">
                  <c:v>2018</c:v>
                </c:pt>
                <c:pt idx="2">
                  <c:v>2019</c:v>
                </c:pt>
                <c:pt idx="3">
                  <c:v>2020</c:v>
                </c:pt>
              </c:numCache>
            </c:numRef>
          </c:cat>
          <c:val>
            <c:numRef>
              <c:f>Sheet1!$I$3:$I$6</c:f>
              <c:numCache>
                <c:formatCode>#,##0.00</c:formatCode>
                <c:ptCount val="4"/>
                <c:pt idx="0">
                  <c:v>12156472.659999998</c:v>
                </c:pt>
                <c:pt idx="1">
                  <c:v>13457532.490000004</c:v>
                </c:pt>
                <c:pt idx="2">
                  <c:v>14084508.960000006</c:v>
                </c:pt>
                <c:pt idx="3">
                  <c:v>14131652.569999997</c:v>
                </c:pt>
              </c:numCache>
            </c:numRef>
          </c:val>
          <c:smooth val="0"/>
          <c:extLst>
            <c:ext xmlns:c16="http://schemas.microsoft.com/office/drawing/2014/chart" uri="{C3380CC4-5D6E-409C-BE32-E72D297353CC}">
              <c16:uniqueId val="{0000000F-D5EF-4D54-BE76-A5227FD0861B}"/>
            </c:ext>
          </c:extLst>
        </c:ser>
        <c:dLbls>
          <c:dLblPos val="ctr"/>
          <c:showLegendKey val="0"/>
          <c:showVal val="1"/>
          <c:showCatName val="0"/>
          <c:showSerName val="0"/>
          <c:showPercent val="0"/>
          <c:showBubbleSize val="0"/>
        </c:dLbls>
        <c:marker val="1"/>
        <c:smooth val="0"/>
        <c:axId val="1984839600"/>
        <c:axId val="1254305167"/>
      </c:line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valAx>
        <c:axId val="1254305167"/>
        <c:scaling>
          <c:orientation val="minMax"/>
          <c:min val="0"/>
        </c:scaling>
        <c:delete val="1"/>
        <c:axPos val="r"/>
        <c:numFmt formatCode="#,##0" sourceLinked="0"/>
        <c:majorTickMark val="out"/>
        <c:minorTickMark val="none"/>
        <c:tickLblPos val="nextTo"/>
        <c:crossAx val="1984839600"/>
        <c:crosses val="max"/>
        <c:crossBetween val="between"/>
        <c:dispUnits>
          <c:builtInUnit val="millions"/>
        </c:dispUnits>
      </c:valAx>
      <c:catAx>
        <c:axId val="1984839600"/>
        <c:scaling>
          <c:orientation val="minMax"/>
        </c:scaling>
        <c:delete val="1"/>
        <c:axPos val="b"/>
        <c:numFmt formatCode="General" sourceLinked="1"/>
        <c:majorTickMark val="out"/>
        <c:minorTickMark val="none"/>
        <c:tickLblPos val="nextTo"/>
        <c:crossAx val="1254305167"/>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48865597999448E-2"/>
          <c:y val="3.9673763105536698E-2"/>
          <c:w val="0.8522452711737456"/>
          <c:h val="0.66756297535548148"/>
        </c:manualLayout>
      </c:layout>
      <c:barChart>
        <c:barDir val="col"/>
        <c:grouping val="stacked"/>
        <c:varyColors val="0"/>
        <c:ser>
          <c:idx val="0"/>
          <c:order val="0"/>
          <c:tx>
            <c:strRef>
              <c:f>Sheet1!$B$1</c:f>
              <c:strCache>
                <c:ptCount val="1"/>
                <c:pt idx="0">
                  <c:v>LoB</c:v>
                </c:pt>
              </c:strCache>
            </c:strRef>
          </c:tx>
          <c:spPr>
            <a:solidFill>
              <a:schemeClr val="tx2">
                <a:lumMod val="75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 ##0\ "€"</c:formatCode>
                <c:ptCount val="4"/>
                <c:pt idx="0">
                  <c:v>47000000</c:v>
                </c:pt>
                <c:pt idx="1">
                  <c:v>45100000</c:v>
                </c:pt>
                <c:pt idx="2">
                  <c:v>46300000</c:v>
                </c:pt>
                <c:pt idx="3">
                  <c:v>43300000</c:v>
                </c:pt>
              </c:numCache>
            </c:numRef>
          </c:val>
          <c:extLst>
            <c:ext xmlns:c16="http://schemas.microsoft.com/office/drawing/2014/chart" uri="{C3380CC4-5D6E-409C-BE32-E72D297353CC}">
              <c16:uniqueId val="{00000000-5ECD-451F-B748-166B48719920}"/>
            </c:ext>
          </c:extLst>
        </c:ser>
        <c:ser>
          <c:idx val="1"/>
          <c:order val="1"/>
          <c:tx>
            <c:strRef>
              <c:f>Sheet1!$C$1</c:f>
              <c:strCache>
                <c:ptCount val="1"/>
                <c:pt idx="0">
                  <c:v>Other (incl. D&amp;BI)</c:v>
                </c:pt>
              </c:strCache>
            </c:strRef>
          </c:tx>
          <c:spPr>
            <a:solidFill>
              <a:schemeClr val="bg2">
                <a:lumMod val="60000"/>
                <a:lumOff val="40000"/>
              </a:schemeClr>
            </a:solidFill>
            <a:ln w="28575" cap="rnd">
              <a:noFill/>
              <a:round/>
            </a:ln>
            <a:effectLst/>
          </c:spPr>
          <c:invertIfNegative val="0"/>
          <c:dLbls>
            <c:numFmt formatCode="#,##0.0" sourceLinked="0"/>
            <c:spPr>
              <a:noFill/>
              <a:ln>
                <a:noFill/>
              </a:ln>
              <a:effectLst/>
            </c:spPr>
            <c:txPr>
              <a:bodyPr rot="0" spcFirstLastPara="1" vertOverflow="ellipsis" vert="horz" wrap="square" anchor="ctr" anchorCtr="1"/>
              <a:lstStyle/>
              <a:p>
                <a:pPr algn="ctr">
                  <a:defRPr sz="8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 ##0\ "€"</c:formatCode>
                <c:ptCount val="4"/>
                <c:pt idx="0">
                  <c:v>7200000</c:v>
                </c:pt>
                <c:pt idx="1">
                  <c:v>8000000</c:v>
                </c:pt>
                <c:pt idx="2">
                  <c:v>7600000</c:v>
                </c:pt>
                <c:pt idx="3">
                  <c:v>9300000</c:v>
                </c:pt>
              </c:numCache>
            </c:numRef>
          </c:val>
          <c:extLst>
            <c:ext xmlns:c16="http://schemas.microsoft.com/office/drawing/2014/chart" uri="{C3380CC4-5D6E-409C-BE32-E72D297353CC}">
              <c16:uniqueId val="{00000001-5ECD-451F-B748-166B48719920}"/>
            </c:ext>
          </c:extLst>
        </c:ser>
        <c:ser>
          <c:idx val="3"/>
          <c:order val="3"/>
          <c:tx>
            <c:strRef>
              <c:f>Sheet1!#REF!</c:f>
              <c:strCache>
                <c:ptCount val="1"/>
                <c:pt idx="0">
                  <c:v>#REF!</c:v>
                </c:pt>
              </c:strCache>
            </c:strRef>
          </c:tx>
          <c:spPr>
            <a:solidFill>
              <a:schemeClr val="accent4"/>
            </a:solidFill>
            <a:ln>
              <a:noFill/>
            </a:ln>
            <a:effectLst/>
          </c:spPr>
          <c:invertIfNegative val="0"/>
          <c:cat>
            <c:numRef>
              <c:f>Sheet1!$A$2:$A$5</c:f>
              <c:numCache>
                <c:formatCode>General</c:formatCode>
                <c:ptCount val="4"/>
                <c:pt idx="0">
                  <c:v>2017</c:v>
                </c:pt>
                <c:pt idx="1">
                  <c:v>2018</c:v>
                </c:pt>
                <c:pt idx="2">
                  <c:v>2019</c:v>
                </c:pt>
                <c:pt idx="3">
                  <c:v>2020</c:v>
                </c:pt>
              </c:numCache>
            </c:numRef>
          </c:cat>
          <c:val>
            <c:numRef>
              <c:f>Sheet1!#REF!</c:f>
              <c:numCache>
                <c:formatCode>General</c:formatCode>
                <c:ptCount val="1"/>
                <c:pt idx="0">
                  <c:v>1</c:v>
                </c:pt>
              </c:numCache>
            </c:numRef>
          </c:val>
          <c:extLst>
            <c:ext xmlns:c16="http://schemas.microsoft.com/office/drawing/2014/chart" uri="{C3380CC4-5D6E-409C-BE32-E72D297353CC}">
              <c16:uniqueId val="{00000003-1217-4E56-B842-027D7360FD25}"/>
            </c:ext>
          </c:extLst>
        </c:ser>
        <c:dLbls>
          <c:showLegendKey val="0"/>
          <c:showVal val="0"/>
          <c:showCatName val="0"/>
          <c:showSerName val="0"/>
          <c:showPercent val="0"/>
          <c:showBubbleSize val="0"/>
        </c:dLbls>
        <c:gapWidth val="150"/>
        <c:overlap val="100"/>
        <c:axId val="11115967"/>
        <c:axId val="11131359"/>
      </c:barChart>
      <c:lineChart>
        <c:grouping val="stacked"/>
        <c:varyColors val="0"/>
        <c:ser>
          <c:idx val="2"/>
          <c:order val="2"/>
          <c:tx>
            <c:strRef>
              <c:f>Sheet1!$D$1</c:f>
              <c:strCache>
                <c:ptCount val="1"/>
                <c:pt idx="0">
                  <c:v>TOTAL</c:v>
                </c:pt>
              </c:strCache>
            </c:strRef>
          </c:tx>
          <c:spPr>
            <a:ln w="28575" cap="rnd">
              <a:noFill/>
              <a:round/>
            </a:ln>
            <a:effectLst/>
          </c:spPr>
          <c:marker>
            <c:symbol val="circle"/>
            <c:size val="5"/>
            <c:spPr>
              <a:noFill/>
              <a:ln w="9525">
                <a:noFill/>
              </a:ln>
              <a:effectLst/>
            </c:spPr>
          </c:marker>
          <c:dLbls>
            <c:numFmt formatCode="#,##0.0" sourceLinked="0"/>
            <c:spPr>
              <a:noFill/>
              <a:ln>
                <a:noFill/>
              </a:ln>
              <a:effectLst/>
            </c:spPr>
            <c:txPr>
              <a:bodyPr rot="0" spcFirstLastPara="1" vertOverflow="ellipsis" vert="horz" wrap="square" anchor="ctr" anchorCtr="1"/>
              <a:lstStyle/>
              <a:p>
                <a:pPr algn="ctr">
                  <a:defRPr sz="800" b="1" i="0" u="none" strike="noStrike" kern="1200" baseline="0">
                    <a:solidFill>
                      <a:schemeClr val="tx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2017</c:v>
                </c:pt>
                <c:pt idx="1">
                  <c:v>2018</c:v>
                </c:pt>
                <c:pt idx="2">
                  <c:v>2019</c:v>
                </c:pt>
                <c:pt idx="3">
                  <c:v>2020</c:v>
                </c:pt>
              </c:numCache>
            </c:numRef>
          </c:cat>
          <c:val>
            <c:numRef>
              <c:f>Sheet1!$D$2:$D$5</c:f>
              <c:numCache>
                <c:formatCode>#\ ##0.0\ "€"</c:formatCode>
                <c:ptCount val="4"/>
                <c:pt idx="0">
                  <c:v>54200000</c:v>
                </c:pt>
                <c:pt idx="1">
                  <c:v>53100000</c:v>
                </c:pt>
                <c:pt idx="2">
                  <c:v>53900000</c:v>
                </c:pt>
                <c:pt idx="3">
                  <c:v>52600000</c:v>
                </c:pt>
              </c:numCache>
            </c:numRef>
          </c:val>
          <c:smooth val="0"/>
          <c:extLst>
            <c:ext xmlns:c16="http://schemas.microsoft.com/office/drawing/2014/chart" uri="{C3380CC4-5D6E-409C-BE32-E72D297353CC}">
              <c16:uniqueId val="{00000005-5ECD-451F-B748-166B48719920}"/>
            </c:ext>
          </c:extLst>
        </c:ser>
        <c:dLbls>
          <c:showLegendKey val="0"/>
          <c:showVal val="0"/>
          <c:showCatName val="0"/>
          <c:showSerName val="0"/>
          <c:showPercent val="0"/>
          <c:showBubbleSize val="0"/>
        </c:dLbls>
        <c:marker val="1"/>
        <c:smooth val="0"/>
        <c:axId val="11115967"/>
        <c:axId val="11131359"/>
      </c:lineChart>
      <c:catAx>
        <c:axId val="11115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31359"/>
        <c:crosses val="autoZero"/>
        <c:auto val="1"/>
        <c:lblAlgn val="ctr"/>
        <c:lblOffset val="100"/>
        <c:noMultiLvlLbl val="0"/>
      </c:catAx>
      <c:valAx>
        <c:axId val="11131359"/>
        <c:scaling>
          <c:orientation val="minMax"/>
          <c:max val="70000000"/>
          <c:min val="0"/>
        </c:scaling>
        <c:delete val="0"/>
        <c:axPos val="l"/>
        <c:numFmt formatCode="&quot;€&quot;#,##0&quot;m&quot;"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15967"/>
        <c:crosses val="autoZero"/>
        <c:crossBetween val="between"/>
        <c:majorUnit val="10000000"/>
        <c:dispUnits>
          <c:builtInUnit val="millions"/>
        </c:dispUnits>
      </c:valAx>
      <c:spPr>
        <a:noFill/>
        <a:ln>
          <a:noFill/>
        </a:ln>
        <a:effectLst/>
      </c:spPr>
    </c:plotArea>
    <c:legend>
      <c:legendPos val="b"/>
      <c:legendEntry>
        <c:idx val="2"/>
        <c:delete val="1"/>
      </c:legendEntry>
      <c:legendEntry>
        <c:idx val="3"/>
        <c:delete val="1"/>
      </c:legendEntry>
      <c:layout>
        <c:manualLayout>
          <c:xMode val="edge"/>
          <c:yMode val="edge"/>
          <c:x val="0.23704478570161872"/>
          <c:y val="0.84196891788977324"/>
          <c:w val="0.53541335093244624"/>
          <c:h val="0.14827133331232811"/>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fr-FR"/>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48865597999448E-2"/>
          <c:y val="3.9673763105536698E-2"/>
          <c:w val="0.8522452711737456"/>
          <c:h val="0.66756297535548148"/>
        </c:manualLayout>
      </c:layout>
      <c:barChart>
        <c:barDir val="col"/>
        <c:grouping val="stacked"/>
        <c:varyColors val="0"/>
        <c:ser>
          <c:idx val="0"/>
          <c:order val="0"/>
          <c:tx>
            <c:strRef>
              <c:f>Sheet1!$B$1</c:f>
              <c:strCache>
                <c:ptCount val="1"/>
                <c:pt idx="0">
                  <c:v>Revenue</c:v>
                </c:pt>
              </c:strCache>
            </c:strRef>
          </c:tx>
          <c:spPr>
            <a:solidFill>
              <a:schemeClr val="tx2">
                <a:lumMod val="75000"/>
              </a:schemeClr>
            </a:solidFill>
            <a:ln>
              <a:noFill/>
            </a:ln>
            <a:effectLst/>
          </c:spPr>
          <c:invertIfNegative val="0"/>
          <c:dLbls>
            <c:dLbl>
              <c:idx val="0"/>
              <c:layout>
                <c:manualLayout>
                  <c:x val="-4.6057028755905364E-3"/>
                  <c:y val="-0.3041545022028598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D06-400D-9745-C39F76117101}"/>
                </c:ext>
              </c:extLst>
            </c:dLbl>
            <c:dLbl>
              <c:idx val="1"/>
              <c:layout>
                <c:manualLayout>
                  <c:x val="-4.2218455315048144E-17"/>
                  <c:y val="-0.289663964932530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D06-400D-9745-C39F76117101}"/>
                </c:ext>
              </c:extLst>
            </c:dLbl>
            <c:dLbl>
              <c:idx val="2"/>
              <c:layout>
                <c:manualLayout>
                  <c:x val="-9.2114057511810728E-3"/>
                  <c:y val="-0.2947152112985614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D06-400D-9745-C39F76117101}"/>
                </c:ext>
              </c:extLst>
            </c:dLbl>
            <c:dLbl>
              <c:idx val="3"/>
              <c:layout>
                <c:manualLayout>
                  <c:x val="-4.6057028755905364E-3"/>
                  <c:y val="-0.2897123794344417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D06-400D-9745-C39F76117101}"/>
                </c:ext>
              </c:extLst>
            </c:dLbl>
            <c:numFmt formatCode="#,##0.0" sourceLinked="0"/>
            <c:spPr>
              <a:noFill/>
              <a:ln>
                <a:noFill/>
              </a:ln>
              <a:effectLst/>
            </c:spPr>
            <c:txPr>
              <a:bodyPr rot="0" spcFirstLastPara="1" vertOverflow="ellipsis" vert="horz" wrap="square" anchor="ctr" anchorCtr="1"/>
              <a:lstStyle/>
              <a:p>
                <a:pPr>
                  <a:defRPr sz="800" b="1" i="0" u="none" strike="noStrike" kern="1200" baseline="0">
                    <a:solidFill>
                      <a:schemeClr val="tx2"/>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2017</c:v>
                </c:pt>
                <c:pt idx="1">
                  <c:v>2018</c:v>
                </c:pt>
                <c:pt idx="2">
                  <c:v>2019</c:v>
                </c:pt>
                <c:pt idx="3">
                  <c:v>2020</c:v>
                </c:pt>
              </c:numCache>
            </c:numRef>
          </c:cat>
          <c:val>
            <c:numRef>
              <c:f>Sheet1!$B$2:$B$5</c:f>
              <c:numCache>
                <c:formatCode>General</c:formatCode>
                <c:ptCount val="4"/>
                <c:pt idx="0">
                  <c:v>9200000</c:v>
                </c:pt>
                <c:pt idx="1">
                  <c:v>9402000</c:v>
                </c:pt>
                <c:pt idx="2">
                  <c:v>9729000.0000000019</c:v>
                </c:pt>
                <c:pt idx="3">
                  <c:v>8627000</c:v>
                </c:pt>
              </c:numCache>
            </c:numRef>
          </c:val>
          <c:extLst>
            <c:ext xmlns:c16="http://schemas.microsoft.com/office/drawing/2014/chart" uri="{C3380CC4-5D6E-409C-BE32-E72D297353CC}">
              <c16:uniqueId val="{00000000-5ECD-451F-B748-166B48719920}"/>
            </c:ext>
          </c:extLst>
        </c:ser>
        <c:dLbls>
          <c:dLblPos val="ctr"/>
          <c:showLegendKey val="0"/>
          <c:showVal val="1"/>
          <c:showCatName val="0"/>
          <c:showSerName val="0"/>
          <c:showPercent val="0"/>
          <c:showBubbleSize val="0"/>
        </c:dLbls>
        <c:gapWidth val="50"/>
        <c:overlap val="100"/>
        <c:axId val="11115967"/>
        <c:axId val="11131359"/>
      </c:barChart>
      <c:catAx>
        <c:axId val="11115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31359"/>
        <c:crosses val="autoZero"/>
        <c:auto val="1"/>
        <c:lblAlgn val="ctr"/>
        <c:lblOffset val="100"/>
        <c:noMultiLvlLbl val="0"/>
      </c:catAx>
      <c:valAx>
        <c:axId val="11131359"/>
        <c:scaling>
          <c:orientation val="minMax"/>
          <c:max val="15000000"/>
          <c:min val="0"/>
        </c:scaling>
        <c:delete val="0"/>
        <c:axPos val="l"/>
        <c:numFmt formatCode="&quot;€&quot;#,##0&quot;m&quot;"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15967"/>
        <c:crosses val="autoZero"/>
        <c:crossBetween val="between"/>
        <c:majorUnit val="5000000"/>
        <c:dispUnits>
          <c:builtInUnit val="millions"/>
        </c:dispUnits>
      </c:valAx>
      <c:spPr>
        <a:noFill/>
        <a:ln>
          <a:noFill/>
        </a:ln>
        <a:effectLst/>
      </c:spPr>
    </c:plotArea>
    <c:legend>
      <c:legendPos val="b"/>
      <c:legendEntry>
        <c:idx val="0"/>
        <c:delete val="1"/>
      </c:legendEntry>
      <c:layout>
        <c:manualLayout>
          <c:xMode val="edge"/>
          <c:yMode val="edge"/>
          <c:x val="4.9999962586919938E-2"/>
          <c:y val="0.82384959842860361"/>
          <c:w val="0.89999967361160726"/>
          <c:h val="0.1371114063798017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fr-FR"/>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48865597999448E-2"/>
          <c:y val="3.9673763105536698E-2"/>
          <c:w val="0.8522452711737456"/>
          <c:h val="0.66756297535548148"/>
        </c:manualLayout>
      </c:layout>
      <c:barChart>
        <c:barDir val="col"/>
        <c:grouping val="stacked"/>
        <c:varyColors val="0"/>
        <c:ser>
          <c:idx val="0"/>
          <c:order val="0"/>
          <c:tx>
            <c:strRef>
              <c:f>Sheet1!$B$1</c:f>
              <c:strCache>
                <c:ptCount val="1"/>
                <c:pt idx="0">
                  <c:v>Revenue</c:v>
                </c:pt>
              </c:strCache>
            </c:strRef>
          </c:tx>
          <c:spPr>
            <a:solidFill>
              <a:schemeClr val="tx2">
                <a:lumMod val="75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"€"#,##0_);\("€"#,##0\)</c:formatCode>
                <c:ptCount val="4"/>
                <c:pt idx="0">
                  <c:v>8798498.4600000009</c:v>
                </c:pt>
                <c:pt idx="1">
                  <c:v>9370247.1400000006</c:v>
                </c:pt>
                <c:pt idx="2">
                  <c:v>9449427.2200000007</c:v>
                </c:pt>
                <c:pt idx="3">
                  <c:v>8254992.9900000002</c:v>
                </c:pt>
              </c:numCache>
            </c:numRef>
          </c:val>
          <c:extLst>
            <c:ext xmlns:c16="http://schemas.microsoft.com/office/drawing/2014/chart" uri="{C3380CC4-5D6E-409C-BE32-E72D297353CC}">
              <c16:uniqueId val="{00000000-5ECD-451F-B748-166B48719920}"/>
            </c:ext>
          </c:extLst>
        </c:ser>
        <c:ser>
          <c:idx val="1"/>
          <c:order val="1"/>
          <c:tx>
            <c:strRef>
              <c:f>Sheet1!$C$1</c:f>
              <c:strCache>
                <c:ptCount val="1"/>
                <c:pt idx="0">
                  <c:v>FAE/PCA/AAE </c:v>
                </c:pt>
              </c:strCache>
            </c:strRef>
          </c:tx>
          <c:spPr>
            <a:solidFill>
              <a:schemeClr val="bg2">
                <a:lumMod val="60000"/>
                <a:lumOff val="40000"/>
              </a:schemeClr>
            </a:solidFill>
            <a:ln>
              <a:noFill/>
            </a:ln>
            <a:effectLst/>
          </c:spPr>
          <c:invertIfNegative val="0"/>
          <c:dLbls>
            <c:dLbl>
              <c:idx val="0"/>
              <c:layout>
                <c:manualLayout>
                  <c:x val="-0.12435397764094448"/>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E24-4808-B184-A1693D206AA6}"/>
                </c:ext>
              </c:extLst>
            </c:dLbl>
            <c:dLbl>
              <c:idx val="1"/>
              <c:layout>
                <c:manualLayout>
                  <c:x val="-0.1013254632629918"/>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E24-4808-B184-A1693D206AA6}"/>
                </c:ext>
              </c:extLst>
            </c:dLbl>
            <c:dLbl>
              <c:idx val="2"/>
              <c:layout>
                <c:manualLayout>
                  <c:x val="-0.10593116613858242"/>
                  <c:y val="-8.555512815417169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E24-4808-B184-A1693D206AA6}"/>
                </c:ext>
              </c:extLst>
            </c:dLbl>
            <c:dLbl>
              <c:idx val="3"/>
              <c:layout>
                <c:manualLayout>
                  <c:x val="-0.10132546326299188"/>
                  <c:y val="-4.277756407708588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E24-4808-B184-A1693D206AA6}"/>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General</c:formatCode>
                <c:ptCount val="4"/>
                <c:pt idx="0">
                  <c:v>0</c:v>
                </c:pt>
                <c:pt idx="1">
                  <c:v>132521.06999999747</c:v>
                </c:pt>
                <c:pt idx="2">
                  <c:v>300559.60999999876</c:v>
                </c:pt>
                <c:pt idx="3">
                  <c:v>536014.97000000009</c:v>
                </c:pt>
              </c:numCache>
            </c:numRef>
          </c:val>
          <c:extLst>
            <c:ext xmlns:c16="http://schemas.microsoft.com/office/drawing/2014/chart" uri="{C3380CC4-5D6E-409C-BE32-E72D297353CC}">
              <c16:uniqueId val="{00000001-DE94-4BB5-BBAC-5267380C0AF6}"/>
            </c:ext>
          </c:extLst>
        </c:ser>
        <c:dLbls>
          <c:showLegendKey val="0"/>
          <c:showVal val="0"/>
          <c:showCatName val="0"/>
          <c:showSerName val="0"/>
          <c:showPercent val="0"/>
          <c:showBubbleSize val="0"/>
        </c:dLbls>
        <c:gapWidth val="50"/>
        <c:overlap val="100"/>
        <c:axId val="11115967"/>
        <c:axId val="11131359"/>
      </c:barChart>
      <c:lineChart>
        <c:grouping val="standard"/>
        <c:varyColors val="0"/>
        <c:ser>
          <c:idx val="2"/>
          <c:order val="2"/>
          <c:tx>
            <c:strRef>
              <c:f>Sheet1!$D$1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"€"#,##0_);\("€"#,##0\)</c:formatCode>
                <c:ptCount val="4"/>
                <c:pt idx="0">
                  <c:v>8798498.4600000009</c:v>
                </c:pt>
                <c:pt idx="1">
                  <c:v>9502768.2099999972</c:v>
                </c:pt>
                <c:pt idx="2">
                  <c:v>9749986.8300000001</c:v>
                </c:pt>
                <c:pt idx="3">
                  <c:v>8791007.9600000009</c:v>
                </c:pt>
              </c:numCache>
            </c:numRef>
          </c:val>
          <c:smooth val="0"/>
          <c:extLst>
            <c:ext xmlns:c16="http://schemas.microsoft.com/office/drawing/2014/chart" uri="{C3380CC4-5D6E-409C-BE32-E72D297353CC}">
              <c16:uniqueId val="{00000002-DE94-4BB5-BBAC-5267380C0AF6}"/>
            </c:ext>
          </c:extLst>
        </c:ser>
        <c:dLbls>
          <c:showLegendKey val="0"/>
          <c:showVal val="1"/>
          <c:showCatName val="0"/>
          <c:showSerName val="0"/>
          <c:showPercent val="0"/>
          <c:showBubbleSize val="0"/>
        </c:dLbls>
        <c:marker val="1"/>
        <c:smooth val="0"/>
        <c:axId val="11115967"/>
        <c:axId val="11131359"/>
      </c:lineChart>
      <c:catAx>
        <c:axId val="11115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31359"/>
        <c:crosses val="autoZero"/>
        <c:auto val="1"/>
        <c:lblAlgn val="ctr"/>
        <c:lblOffset val="100"/>
        <c:noMultiLvlLbl val="0"/>
      </c:catAx>
      <c:valAx>
        <c:axId val="11131359"/>
        <c:scaling>
          <c:orientation val="minMax"/>
          <c:max val="15000000"/>
          <c:min val="0"/>
        </c:scaling>
        <c:delete val="0"/>
        <c:axPos val="l"/>
        <c:numFmt formatCode="&quot;€&quot;#,##0&quot;m&quot;"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15967"/>
        <c:crosses val="autoZero"/>
        <c:crossBetween val="between"/>
        <c:majorUnit val="5000000"/>
        <c:dispUnits>
          <c:builtInUnit val="millions"/>
        </c:dispUnits>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fr-FR"/>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8872848417545807E-2"/>
          <c:y val="0.11719605695509309"/>
          <c:w val="0.94225430316490844"/>
          <c:h val="0.82584884994523544"/>
        </c:manualLayout>
      </c:layout>
      <c:barChart>
        <c:barDir val="col"/>
        <c:grouping val="stacked"/>
        <c:varyColors val="0"/>
        <c:ser>
          <c:idx val="0"/>
          <c:order val="0"/>
          <c:spPr>
            <a:solidFill>
              <a:srgbClr val="367847"/>
            </a:solidFill>
            <a:ln>
              <a:noFill/>
            </a:ln>
          </c:spPr>
          <c:invertIfNegative val="0"/>
          <c:dLbls>
            <c:dLbl>
              <c:idx val="0"/>
              <c:layout>
                <c:manualLayout>
                  <c:x val="0"/>
                  <c:y val="-0.47316538882803943"/>
                </c:manualLayout>
              </c:layout>
              <c:numFmt formatCode="#,##0.00;&quot;-&quot;#,##0.00" sourceLinked="0"/>
              <c:spPr>
                <a:noFill/>
                <a:ln>
                  <a:noFill/>
                </a:ln>
              </c:spPr>
              <c:txPr>
                <a:bodyPr wrap="none"/>
                <a:lstStyle/>
                <a:p>
                  <a:pPr>
                    <a:defRPr sz="800" b="1">
                      <a:solidFill>
                        <a:schemeClr val="tx2"/>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799A-4E5D-B015-9E9B1C22ADC7}"/>
                </c:ext>
              </c:extLst>
            </c:dLbl>
            <c:dLbl>
              <c:idx val="1"/>
              <c:layout>
                <c:manualLayout>
                  <c:x val="0"/>
                  <c:y val="-0.44578313253012047"/>
                </c:manualLayout>
              </c:layout>
              <c:numFmt formatCode="#,##0.00;&quot;-&quot;#,##0.00" sourceLinked="0"/>
              <c:spPr>
                <a:noFill/>
                <a:ln>
                  <a:noFill/>
                </a:ln>
              </c:spPr>
              <c:txPr>
                <a:bodyPr wrap="none"/>
                <a:lstStyle/>
                <a:p>
                  <a:pPr>
                    <a:defRPr sz="800" b="1">
                      <a:solidFill>
                        <a:schemeClr val="tx2"/>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799A-4E5D-B015-9E9B1C22ADC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8.6454093309999998</c:v>
                </c:pt>
                <c:pt idx="1">
                  <c:v>8.0853652059999988</c:v>
                </c:pt>
              </c:numCache>
            </c:numRef>
          </c:val>
          <c:extLst>
            <c:ext xmlns:c16="http://schemas.microsoft.com/office/drawing/2014/chart" uri="{C3380CC4-5D6E-409C-BE32-E72D297353CC}">
              <c16:uniqueId val="{00000002-799A-4E5D-B015-9E9B1C22ADC7}"/>
            </c:ext>
          </c:extLst>
        </c:ser>
        <c:dLbls>
          <c:showLegendKey val="0"/>
          <c:showVal val="0"/>
          <c:showCatName val="0"/>
          <c:showSerName val="0"/>
          <c:showPercent val="0"/>
          <c:showBubbleSize val="0"/>
        </c:dLbls>
        <c:gapWidth val="80"/>
        <c:overlap val="100"/>
        <c:axId val="1036694143"/>
        <c:axId val="1"/>
      </c:barChart>
      <c:catAx>
        <c:axId val="1036694143"/>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8.6454093309999998"/>
          <c:min val="0"/>
        </c:scaling>
        <c:delete val="1"/>
        <c:axPos val="l"/>
        <c:numFmt formatCode="General" sourceLinked="1"/>
        <c:majorTickMark val="out"/>
        <c:minorTickMark val="none"/>
        <c:tickLblPos val="nextTo"/>
        <c:crossAx val="1036694143"/>
        <c:crosses val="min"/>
        <c:crossBetween val="between"/>
      </c:valAx>
    </c:plotArea>
    <c:plotVisOnly val="0"/>
    <c:dispBlanksAs val="gap"/>
    <c:showDLblsOverMax val="1"/>
  </c:chart>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48865597999448E-2"/>
          <c:y val="3.9673763105536698E-2"/>
          <c:w val="0.8522452711737456"/>
          <c:h val="0.66756297535548148"/>
        </c:manualLayout>
      </c:layout>
      <c:barChart>
        <c:barDir val="col"/>
        <c:grouping val="stacked"/>
        <c:varyColors val="0"/>
        <c:ser>
          <c:idx val="0"/>
          <c:order val="0"/>
          <c:tx>
            <c:strRef>
              <c:f>Sheet1!$B$1</c:f>
              <c:strCache>
                <c:ptCount val="1"/>
                <c:pt idx="0">
                  <c:v>LoB</c:v>
                </c:pt>
              </c:strCache>
            </c:strRef>
          </c:tx>
          <c:spPr>
            <a:solidFill>
              <a:schemeClr val="tx2">
                <a:lumMod val="75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General</c:formatCode>
                <c:ptCount val="4"/>
                <c:pt idx="0">
                  <c:v>40.937343999999989</c:v>
                </c:pt>
                <c:pt idx="1">
                  <c:v>39.882854179999995</c:v>
                </c:pt>
                <c:pt idx="2">
                  <c:v>39.759545359999997</c:v>
                </c:pt>
                <c:pt idx="3">
                  <c:v>40.658087909999992</c:v>
                </c:pt>
              </c:numCache>
            </c:numRef>
          </c:val>
          <c:extLst>
            <c:ext xmlns:c16="http://schemas.microsoft.com/office/drawing/2014/chart" uri="{C3380CC4-5D6E-409C-BE32-E72D297353CC}">
              <c16:uniqueId val="{00000000-2F34-4E4E-9BA5-F228DE18F3FD}"/>
            </c:ext>
          </c:extLst>
        </c:ser>
        <c:ser>
          <c:idx val="1"/>
          <c:order val="1"/>
          <c:tx>
            <c:strRef>
              <c:f>Sheet1!$C$1</c:f>
              <c:strCache>
                <c:ptCount val="1"/>
                <c:pt idx="0">
                  <c:v>Other (incl. D&amp;BI)</c:v>
                </c:pt>
              </c:strCache>
            </c:strRef>
          </c:tx>
          <c:spPr>
            <a:solidFill>
              <a:schemeClr val="bg2">
                <a:lumMod val="60000"/>
                <a:lumOff val="4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lgn="ctr">
                  <a:defRPr sz="8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General</c:formatCode>
                <c:ptCount val="4"/>
                <c:pt idx="0">
                  <c:v>10.683983880000001</c:v>
                </c:pt>
                <c:pt idx="1">
                  <c:v>10.647292550000001</c:v>
                </c:pt>
                <c:pt idx="2">
                  <c:v>13.105311950000001</c:v>
                </c:pt>
                <c:pt idx="3">
                  <c:v>14.274622959999999</c:v>
                </c:pt>
              </c:numCache>
            </c:numRef>
          </c:val>
          <c:extLst>
            <c:ext xmlns:c16="http://schemas.microsoft.com/office/drawing/2014/chart" uri="{C3380CC4-5D6E-409C-BE32-E72D297353CC}">
              <c16:uniqueId val="{00000001-2F34-4E4E-9BA5-F228DE18F3FD}"/>
            </c:ext>
          </c:extLst>
        </c:ser>
        <c:dLbls>
          <c:dLblPos val="ctr"/>
          <c:showLegendKey val="0"/>
          <c:showVal val="1"/>
          <c:showCatName val="0"/>
          <c:showSerName val="0"/>
          <c:showPercent val="0"/>
          <c:showBubbleSize val="0"/>
        </c:dLbls>
        <c:gapWidth val="50"/>
        <c:overlap val="100"/>
        <c:axId val="11115967"/>
        <c:axId val="11131359"/>
      </c:barChart>
      <c:lineChart>
        <c:grouping val="stacked"/>
        <c:varyColors val="0"/>
        <c:ser>
          <c:idx val="2"/>
          <c:order val="2"/>
          <c:tx>
            <c:strRef>
              <c:f>Sheet1!$D$1</c:f>
              <c:strCache>
                <c:ptCount val="1"/>
                <c:pt idx="0">
                  <c:v>TOTAL</c:v>
                </c:pt>
              </c:strCache>
            </c:strRef>
          </c:tx>
          <c:spPr>
            <a:ln w="28575" cap="rnd">
              <a:noFill/>
              <a:round/>
            </a:ln>
            <a:effectLst/>
          </c:spPr>
          <c:marker>
            <c:symbol val="circle"/>
            <c:size val="5"/>
            <c:spPr>
              <a:noFill/>
              <a:ln w="9525">
                <a:noFill/>
              </a:ln>
              <a:effectLst/>
            </c:spPr>
          </c:marker>
          <c:dLbls>
            <c:numFmt formatCode="#,##0.0" sourceLinked="0"/>
            <c:spPr>
              <a:noFill/>
              <a:ln>
                <a:noFill/>
              </a:ln>
              <a:effectLst/>
            </c:spPr>
            <c:txPr>
              <a:bodyPr rot="0" spcFirstLastPara="1" vertOverflow="ellipsis" vert="horz" wrap="square" anchor="ctr" anchorCtr="1"/>
              <a:lstStyle/>
              <a:p>
                <a:pPr algn="ctr">
                  <a:defRPr sz="800" b="1" i="0" u="none" strike="noStrike" kern="1200" baseline="0">
                    <a:solidFill>
                      <a:schemeClr val="tx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2017</c:v>
                </c:pt>
                <c:pt idx="1">
                  <c:v>2018</c:v>
                </c:pt>
                <c:pt idx="2">
                  <c:v>2019</c:v>
                </c:pt>
                <c:pt idx="3">
                  <c:v>2020</c:v>
                </c:pt>
              </c:numCache>
            </c:numRef>
          </c:cat>
          <c:val>
            <c:numRef>
              <c:f>Sheet1!$D$2:$D$5</c:f>
              <c:numCache>
                <c:formatCode>General</c:formatCode>
                <c:ptCount val="4"/>
                <c:pt idx="0">
                  <c:v>51.621327879999988</c:v>
                </c:pt>
                <c:pt idx="1">
                  <c:v>50.530146729999998</c:v>
                </c:pt>
                <c:pt idx="2">
                  <c:v>52.864857309999998</c:v>
                </c:pt>
                <c:pt idx="3">
                  <c:v>54.932710869999994</c:v>
                </c:pt>
              </c:numCache>
            </c:numRef>
          </c:val>
          <c:smooth val="0"/>
          <c:extLst>
            <c:ext xmlns:c16="http://schemas.microsoft.com/office/drawing/2014/chart" uri="{C3380CC4-5D6E-409C-BE32-E72D297353CC}">
              <c16:uniqueId val="{00000002-2F34-4E4E-9BA5-F228DE18F3FD}"/>
            </c:ext>
          </c:extLst>
        </c:ser>
        <c:dLbls>
          <c:showLegendKey val="0"/>
          <c:showVal val="0"/>
          <c:showCatName val="0"/>
          <c:showSerName val="0"/>
          <c:showPercent val="0"/>
          <c:showBubbleSize val="0"/>
        </c:dLbls>
        <c:marker val="1"/>
        <c:smooth val="0"/>
        <c:axId val="11115967"/>
        <c:axId val="11131359"/>
      </c:lineChart>
      <c:catAx>
        <c:axId val="11115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31359"/>
        <c:crosses val="autoZero"/>
        <c:auto val="1"/>
        <c:lblAlgn val="ctr"/>
        <c:lblOffset val="100"/>
        <c:noMultiLvlLbl val="0"/>
      </c:catAx>
      <c:valAx>
        <c:axId val="11131359"/>
        <c:scaling>
          <c:orientation val="minMax"/>
          <c:max val="60"/>
          <c:min val="0"/>
        </c:scaling>
        <c:delete val="0"/>
        <c:axPos val="l"/>
        <c:numFmt formatCode="&quot;€&quot;#,##0&quot;m&quot;"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15967"/>
        <c:crosses val="autoZero"/>
        <c:crossBetween val="between"/>
        <c:majorUnit val="10"/>
      </c:valAx>
      <c:spPr>
        <a:noFill/>
        <a:ln>
          <a:noFill/>
        </a:ln>
        <a:effectLst/>
      </c:spPr>
    </c:plotArea>
    <c:legend>
      <c:legendPos val="b"/>
      <c:legendEntry>
        <c:idx val="2"/>
        <c:delete val="1"/>
      </c:legendEntry>
      <c:layout>
        <c:manualLayout>
          <c:xMode val="edge"/>
          <c:yMode val="edge"/>
          <c:x val="9.452185460190398E-3"/>
          <c:y val="0.81909037604235269"/>
          <c:w val="0.95259169207174499"/>
          <c:h val="0.1711498751597486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303562340240732E-2"/>
          <c:y val="4.3151205592791619E-2"/>
          <c:w val="0.88847221865484005"/>
          <c:h val="0.87701288636468233"/>
        </c:manualLayout>
      </c:layout>
      <c:barChart>
        <c:barDir val="col"/>
        <c:grouping val="stacked"/>
        <c:varyColors val="0"/>
        <c:ser>
          <c:idx val="0"/>
          <c:order val="0"/>
          <c:tx>
            <c:strRef>
              <c:f>Sheet1!$B$1</c:f>
              <c:strCache>
                <c:ptCount val="1"/>
                <c:pt idx="0">
                  <c:v>Other</c:v>
                </c:pt>
              </c:strCache>
            </c:strRef>
          </c:tx>
          <c:spPr>
            <a:solidFill>
              <a:srgbClr val="F2F2F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B621-4E5E-94DB-A3FE062217EA}"/>
                </c:ext>
              </c:extLst>
            </c:dLbl>
            <c:dLbl>
              <c:idx val="1"/>
              <c:delete val="1"/>
              <c:extLst>
                <c:ext xmlns:c15="http://schemas.microsoft.com/office/drawing/2012/chart" uri="{CE6537A1-D6FC-4f65-9D91-7224C49458BB}"/>
                <c:ext xmlns:c16="http://schemas.microsoft.com/office/drawing/2014/chart" uri="{C3380CC4-5D6E-409C-BE32-E72D297353CC}">
                  <c16:uniqueId val="{00000002-B621-4E5E-94DB-A3FE062217EA}"/>
                </c:ext>
              </c:extLst>
            </c:dLbl>
            <c:dLbl>
              <c:idx val="3"/>
              <c:delete val="1"/>
              <c:extLst>
                <c:ext xmlns:c15="http://schemas.microsoft.com/office/drawing/2012/chart" uri="{CE6537A1-D6FC-4f65-9D91-7224C49458BB}"/>
                <c:ext xmlns:c16="http://schemas.microsoft.com/office/drawing/2014/chart" uri="{C3380CC4-5D6E-409C-BE32-E72D297353CC}">
                  <c16:uniqueId val="{0000000B-B621-4E5E-94DB-A3FE062217EA}"/>
                </c:ext>
              </c:extLst>
            </c:dLbl>
            <c:numFmt formatCode="#,##0.0" sourceLinked="0"/>
            <c:spPr>
              <a:solidFill>
                <a:srgbClr val="F2F2F2"/>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General</c:formatCode>
                <c:ptCount val="4"/>
                <c:pt idx="0">
                  <c:v>0</c:v>
                </c:pt>
                <c:pt idx="1">
                  <c:v>24117.83</c:v>
                </c:pt>
                <c:pt idx="2">
                  <c:v>80285</c:v>
                </c:pt>
                <c:pt idx="3">
                  <c:v>1.4551915228366852E-11</c:v>
                </c:pt>
              </c:numCache>
            </c:numRef>
          </c:val>
          <c:extLst>
            <c:ext xmlns:c16="http://schemas.microsoft.com/office/drawing/2014/chart" uri="{C3380CC4-5D6E-409C-BE32-E72D297353CC}">
              <c16:uniqueId val="{00000000-615D-496A-B012-936EEC1CE022}"/>
            </c:ext>
          </c:extLst>
        </c:ser>
        <c:ser>
          <c:idx val="1"/>
          <c:order val="1"/>
          <c:tx>
            <c:strRef>
              <c:f>Sheet1!$C$1</c:f>
              <c:strCache>
                <c:ptCount val="1"/>
                <c:pt idx="0">
                  <c:v>Files</c:v>
                </c:pt>
              </c:strCache>
            </c:strRef>
          </c:tx>
          <c:spPr>
            <a:solidFill>
              <a:srgbClr val="A6A6A6"/>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General</c:formatCode>
                <c:ptCount val="4"/>
                <c:pt idx="0">
                  <c:v>6098041.2686887514</c:v>
                </c:pt>
                <c:pt idx="1">
                  <c:v>5706345.2633294389</c:v>
                </c:pt>
                <c:pt idx="2">
                  <c:v>4864197.3000000026</c:v>
                </c:pt>
                <c:pt idx="3">
                  <c:v>6384457.5799999963</c:v>
                </c:pt>
              </c:numCache>
            </c:numRef>
          </c:val>
          <c:extLst>
            <c:ext xmlns:c16="http://schemas.microsoft.com/office/drawing/2014/chart" uri="{C3380CC4-5D6E-409C-BE32-E72D297353CC}">
              <c16:uniqueId val="{00000001-615D-496A-B012-936EEC1CE022}"/>
            </c:ext>
          </c:extLst>
        </c:ser>
        <c:ser>
          <c:idx val="2"/>
          <c:order val="2"/>
          <c:tx>
            <c:strRef>
              <c:f>Sheet1!$D$1</c:f>
              <c:strCache>
                <c:ptCount val="1"/>
                <c:pt idx="0">
                  <c:v>Data manager</c:v>
                </c:pt>
              </c:strCache>
            </c:strRef>
          </c:tx>
          <c:spPr>
            <a:solidFill>
              <a:schemeClr val="tx2"/>
            </a:solidFill>
            <a:ln>
              <a:noFill/>
            </a:ln>
            <a:effectLst/>
          </c:spPr>
          <c:invertIfNegative val="0"/>
          <c:cat>
            <c:numRef>
              <c:f>Sheet1!$A$2:$A$5</c:f>
              <c:numCache>
                <c:formatCode>General</c:formatCode>
                <c:ptCount val="4"/>
                <c:pt idx="0">
                  <c:v>2017</c:v>
                </c:pt>
                <c:pt idx="1">
                  <c:v>2018</c:v>
                </c:pt>
                <c:pt idx="2">
                  <c:v>2019</c:v>
                </c:pt>
                <c:pt idx="3">
                  <c:v>2020</c:v>
                </c:pt>
              </c:numCache>
            </c:numRef>
          </c:cat>
          <c:val>
            <c:numRef>
              <c:f>Sheet1!$D$2:$D$5</c:f>
              <c:numCache>
                <c:formatCode>General</c:formatCode>
                <c:ptCount val="4"/>
                <c:pt idx="0">
                  <c:v>18000</c:v>
                </c:pt>
                <c:pt idx="1">
                  <c:v>22500</c:v>
                </c:pt>
                <c:pt idx="2">
                  <c:v>15000</c:v>
                </c:pt>
                <c:pt idx="3">
                  <c:v>15000</c:v>
                </c:pt>
              </c:numCache>
            </c:numRef>
          </c:val>
          <c:extLst>
            <c:ext xmlns:c16="http://schemas.microsoft.com/office/drawing/2014/chart" uri="{C3380CC4-5D6E-409C-BE32-E72D297353CC}">
              <c16:uniqueId val="{00000002-615D-496A-B012-936EEC1CE022}"/>
            </c:ext>
          </c:extLst>
        </c:ser>
        <c:ser>
          <c:idx val="3"/>
          <c:order val="3"/>
          <c:tx>
            <c:strRef>
              <c:f>Sheet1!$E$1</c:f>
              <c:strCache>
                <c:ptCount val="1"/>
                <c:pt idx="0">
                  <c:v>Datascience</c:v>
                </c:pt>
              </c:strCache>
            </c:strRef>
          </c:tx>
          <c:spPr>
            <a:solidFill>
              <a:srgbClr val="8FCD9F"/>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General</c:formatCode>
                <c:ptCount val="4"/>
                <c:pt idx="0">
                  <c:v>2479308.0999999996</c:v>
                </c:pt>
                <c:pt idx="1">
                  <c:v>2343736.3049999997</c:v>
                </c:pt>
                <c:pt idx="2">
                  <c:v>3657587.5033333329</c:v>
                </c:pt>
                <c:pt idx="3">
                  <c:v>2041445.9900000002</c:v>
                </c:pt>
              </c:numCache>
            </c:numRef>
          </c:val>
          <c:extLst>
            <c:ext xmlns:c16="http://schemas.microsoft.com/office/drawing/2014/chart" uri="{C3380CC4-5D6E-409C-BE32-E72D297353CC}">
              <c16:uniqueId val="{00000005-615D-496A-B012-936EEC1CE022}"/>
            </c:ext>
          </c:extLst>
        </c:ser>
        <c:ser>
          <c:idx val="4"/>
          <c:order val="4"/>
          <c:tx>
            <c:strRef>
              <c:f>Sheet1!$F$1</c:f>
              <c:strCache>
                <c:ptCount val="1"/>
                <c:pt idx="0">
                  <c:v>D&amp;B Connect</c:v>
                </c:pt>
              </c:strCache>
            </c:strRef>
          </c:tx>
          <c:spPr>
            <a:solidFill>
              <a:srgbClr val="0575D0"/>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6-615D-496A-B012-936EEC1CE022}"/>
                </c:ext>
              </c:extLst>
            </c:dLbl>
            <c:dLbl>
              <c:idx val="1"/>
              <c:delete val="1"/>
              <c:extLst>
                <c:ext xmlns:c15="http://schemas.microsoft.com/office/drawing/2012/chart" uri="{CE6537A1-D6FC-4f65-9D91-7224C49458BB}"/>
                <c:ext xmlns:c16="http://schemas.microsoft.com/office/drawing/2014/chart" uri="{C3380CC4-5D6E-409C-BE32-E72D297353CC}">
                  <c16:uniqueId val="{00000007-615D-496A-B012-936EEC1CE022}"/>
                </c:ext>
              </c:extLst>
            </c:dLbl>
            <c:numFmt formatCode="#,##0.0" sourceLinked="0"/>
            <c:spPr>
              <a:solidFill>
                <a:srgbClr val="0575D0"/>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Sheet1!$F$2:$F$5</c:f>
              <c:numCache>
                <c:formatCode>General</c:formatCode>
                <c:ptCount val="4"/>
                <c:pt idx="0">
                  <c:v>0</c:v>
                </c:pt>
                <c:pt idx="1">
                  <c:v>0</c:v>
                </c:pt>
                <c:pt idx="2">
                  <c:v>159586.41999999998</c:v>
                </c:pt>
                <c:pt idx="3">
                  <c:v>200296.65</c:v>
                </c:pt>
              </c:numCache>
            </c:numRef>
          </c:val>
          <c:extLst>
            <c:ext xmlns:c16="http://schemas.microsoft.com/office/drawing/2014/chart" uri="{C3380CC4-5D6E-409C-BE32-E72D297353CC}">
              <c16:uniqueId val="{00000009-615D-496A-B012-936EEC1CE022}"/>
            </c:ext>
          </c:extLst>
        </c:ser>
        <c:ser>
          <c:idx val="5"/>
          <c:order val="5"/>
          <c:tx>
            <c:strRef>
              <c:f>Sheet1!$G$1</c:f>
              <c:strCache>
                <c:ptCount val="1"/>
                <c:pt idx="0">
                  <c:v>Dataxess</c:v>
                </c:pt>
              </c:strCache>
            </c:strRef>
          </c:tx>
          <c:spPr>
            <a:solidFill>
              <a:srgbClr val="55CFFF"/>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A-615D-496A-B012-936EEC1CE022}"/>
                </c:ext>
              </c:extLst>
            </c:dLbl>
            <c:dLbl>
              <c:idx val="1"/>
              <c:delete val="1"/>
              <c:extLst>
                <c:ext xmlns:c15="http://schemas.microsoft.com/office/drawing/2012/chart" uri="{CE6537A1-D6FC-4f65-9D91-7224C49458BB}"/>
                <c:ext xmlns:c16="http://schemas.microsoft.com/office/drawing/2014/chart" uri="{C3380CC4-5D6E-409C-BE32-E72D297353CC}">
                  <c16:uniqueId val="{0000000B-615D-496A-B012-936EEC1CE022}"/>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Sheet1!$G$2:$G$5</c:f>
              <c:numCache>
                <c:formatCode>General</c:formatCode>
                <c:ptCount val="4"/>
                <c:pt idx="0">
                  <c:v>0</c:v>
                </c:pt>
                <c:pt idx="1">
                  <c:v>0</c:v>
                </c:pt>
                <c:pt idx="2">
                  <c:v>1506661.86</c:v>
                </c:pt>
                <c:pt idx="3">
                  <c:v>1734181.32</c:v>
                </c:pt>
              </c:numCache>
            </c:numRef>
          </c:val>
          <c:extLst>
            <c:ext xmlns:c16="http://schemas.microsoft.com/office/drawing/2014/chart" uri="{C3380CC4-5D6E-409C-BE32-E72D297353CC}">
              <c16:uniqueId val="{0000000D-615D-496A-B012-936EEC1CE022}"/>
            </c:ext>
          </c:extLst>
        </c:ser>
        <c:ser>
          <c:idx val="6"/>
          <c:order val="6"/>
          <c:tx>
            <c:strRef>
              <c:f>Sheet1!$H$1</c:f>
              <c:strCache>
                <c:ptCount val="1"/>
                <c:pt idx="0">
                  <c:v>Direct +</c:v>
                </c:pt>
              </c:strCache>
            </c:strRef>
          </c:tx>
          <c:spPr>
            <a:solidFill>
              <a:srgbClr val="00A3E2"/>
            </a:solidFill>
            <a:ln>
              <a:noFill/>
            </a:ln>
            <a:effectLst/>
          </c:spPr>
          <c:invertIfNegative val="0"/>
          <c:dLbls>
            <c:numFmt formatCode="#,##0.0" sourceLinked="0"/>
            <c:spPr>
              <a:solidFill>
                <a:srgbClr val="00A3E2"/>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Sheet1!$H$2:$H$5</c:f>
              <c:numCache>
                <c:formatCode>General</c:formatCode>
                <c:ptCount val="4"/>
                <c:pt idx="0">
                  <c:v>183694</c:v>
                </c:pt>
                <c:pt idx="1">
                  <c:v>264672.75</c:v>
                </c:pt>
                <c:pt idx="2">
                  <c:v>794146.8</c:v>
                </c:pt>
                <c:pt idx="3">
                  <c:v>1965837.7900000003</c:v>
                </c:pt>
              </c:numCache>
            </c:numRef>
          </c:val>
          <c:extLst>
            <c:ext xmlns:c16="http://schemas.microsoft.com/office/drawing/2014/chart" uri="{C3380CC4-5D6E-409C-BE32-E72D297353CC}">
              <c16:uniqueId val="{0000000F-615D-496A-B012-936EEC1CE022}"/>
            </c:ext>
          </c:extLst>
        </c:ser>
        <c:dLbls>
          <c:showLegendKey val="0"/>
          <c:showVal val="0"/>
          <c:showCatName val="0"/>
          <c:showSerName val="0"/>
          <c:showPercent val="0"/>
          <c:showBubbleSize val="0"/>
        </c:dLbls>
        <c:gapWidth val="64"/>
        <c:overlap val="100"/>
        <c:axId val="1468785408"/>
        <c:axId val="1211666208"/>
      </c:barChart>
      <c:lineChart>
        <c:grouping val="standard"/>
        <c:varyColors val="0"/>
        <c:ser>
          <c:idx val="7"/>
          <c:order val="7"/>
          <c:tx>
            <c:strRef>
              <c:f>Sheet1!$I$1</c:f>
              <c:strCache>
                <c:ptCount val="1"/>
                <c:pt idx="0">
                  <c:v>Total</c:v>
                </c:pt>
              </c:strCache>
            </c:strRef>
          </c:tx>
          <c:spPr>
            <a:ln w="28575" cap="rnd">
              <a:solidFill>
                <a:schemeClr val="accent2">
                  <a:lumMod val="60000"/>
                </a:schemeClr>
              </a:solidFill>
              <a:round/>
            </a:ln>
            <a:effectLst/>
          </c:spPr>
          <c:marker>
            <c:symbol val="none"/>
          </c:marker>
          <c:dPt>
            <c:idx val="1"/>
            <c:marker>
              <c:symbol val="none"/>
            </c:marker>
            <c:bubble3D val="0"/>
            <c:spPr>
              <a:ln w="28575" cap="rnd">
                <a:noFill/>
                <a:round/>
              </a:ln>
              <a:effectLst/>
            </c:spPr>
            <c:extLst>
              <c:ext xmlns:c16="http://schemas.microsoft.com/office/drawing/2014/chart" uri="{C3380CC4-5D6E-409C-BE32-E72D297353CC}">
                <c16:uniqueId val="{00000005-B621-4E5E-94DB-A3FE062217EA}"/>
              </c:ext>
            </c:extLst>
          </c:dPt>
          <c:dPt>
            <c:idx val="2"/>
            <c:marker>
              <c:symbol val="none"/>
            </c:marker>
            <c:bubble3D val="0"/>
            <c:spPr>
              <a:ln w="28575" cap="rnd">
                <a:noFill/>
                <a:round/>
              </a:ln>
              <a:effectLst/>
            </c:spPr>
            <c:extLst>
              <c:ext xmlns:c16="http://schemas.microsoft.com/office/drawing/2014/chart" uri="{C3380CC4-5D6E-409C-BE32-E72D297353CC}">
                <c16:uniqueId val="{00000004-B621-4E5E-94DB-A3FE062217EA}"/>
              </c:ext>
            </c:extLst>
          </c:dPt>
          <c:dPt>
            <c:idx val="3"/>
            <c:marker>
              <c:symbol val="none"/>
            </c:marker>
            <c:bubble3D val="0"/>
            <c:spPr>
              <a:ln w="28575" cap="rnd">
                <a:noFill/>
                <a:round/>
              </a:ln>
              <a:effectLst/>
            </c:spPr>
            <c:extLst>
              <c:ext xmlns:c16="http://schemas.microsoft.com/office/drawing/2014/chart" uri="{C3380CC4-5D6E-409C-BE32-E72D297353CC}">
                <c16:uniqueId val="{00000006-B621-4E5E-94DB-A3FE062217EA}"/>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Sheet1!$I$2:$I$5</c:f>
              <c:numCache>
                <c:formatCode>#,##0.00</c:formatCode>
                <c:ptCount val="4"/>
                <c:pt idx="0">
                  <c:v>8779043.368688751</c:v>
                </c:pt>
                <c:pt idx="1">
                  <c:v>8361372.1483294386</c:v>
                </c:pt>
                <c:pt idx="2">
                  <c:v>11077464.883333335</c:v>
                </c:pt>
                <c:pt idx="3">
                  <c:v>12341219.329999998</c:v>
                </c:pt>
              </c:numCache>
            </c:numRef>
          </c:val>
          <c:smooth val="0"/>
          <c:extLst>
            <c:ext xmlns:c16="http://schemas.microsoft.com/office/drawing/2014/chart" uri="{C3380CC4-5D6E-409C-BE32-E72D297353CC}">
              <c16:uniqueId val="{00000001-B621-4E5E-94DB-A3FE062217EA}"/>
            </c:ext>
          </c:extLst>
        </c:ser>
        <c:dLbls>
          <c:dLblPos val="ctr"/>
          <c:showLegendKey val="0"/>
          <c:showVal val="1"/>
          <c:showCatName val="0"/>
          <c:showSerName val="0"/>
          <c:showPercent val="0"/>
          <c:showBubbleSize val="0"/>
        </c:dLbls>
        <c:marker val="1"/>
        <c:smooth val="0"/>
        <c:axId val="1468785408"/>
        <c:axId val="1211666208"/>
      </c:line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303562340240732E-2"/>
          <c:y val="4.3151205592791619E-2"/>
          <c:w val="0.88847221865484005"/>
          <c:h val="0.86657412478266083"/>
        </c:manualLayout>
      </c:layout>
      <c:barChart>
        <c:barDir val="col"/>
        <c:grouping val="stacked"/>
        <c:varyColors val="0"/>
        <c:ser>
          <c:idx val="0"/>
          <c:order val="0"/>
          <c:tx>
            <c:strRef>
              <c:f>Sheet1!$B$1</c:f>
              <c:strCache>
                <c:ptCount val="1"/>
                <c:pt idx="0">
                  <c:v>Other</c:v>
                </c:pt>
              </c:strCache>
            </c:strRef>
          </c:tx>
          <c:spPr>
            <a:solidFill>
              <a:srgbClr val="F2F2F2"/>
            </a:solidFill>
            <a:ln>
              <a:noFill/>
            </a:ln>
            <a:effectLst/>
          </c:spPr>
          <c:invertIfNegative val="0"/>
          <c:cat>
            <c:numRef>
              <c:f>Sheet1!$A$2:$A$5</c:f>
              <c:numCache>
                <c:formatCode>General</c:formatCode>
                <c:ptCount val="4"/>
                <c:pt idx="0">
                  <c:v>2017</c:v>
                </c:pt>
                <c:pt idx="1">
                  <c:v>2018</c:v>
                </c:pt>
                <c:pt idx="2">
                  <c:v>2019</c:v>
                </c:pt>
                <c:pt idx="3">
                  <c:v>2020</c:v>
                </c:pt>
              </c:numCache>
            </c:numRef>
          </c:cat>
          <c:val>
            <c:numRef>
              <c:f>Sheet1!$B$2:$B$5</c:f>
              <c:numCache>
                <c:formatCode>#,##0.00</c:formatCode>
                <c:ptCount val="4"/>
                <c:pt idx="0">
                  <c:v>46492.5</c:v>
                </c:pt>
                <c:pt idx="1">
                  <c:v>509025.5</c:v>
                </c:pt>
                <c:pt idx="2">
                  <c:v>259427.5</c:v>
                </c:pt>
                <c:pt idx="3">
                  <c:v>244401.19999999998</c:v>
                </c:pt>
              </c:numCache>
            </c:numRef>
          </c:val>
          <c:extLst>
            <c:ext xmlns:c16="http://schemas.microsoft.com/office/drawing/2014/chart" uri="{C3380CC4-5D6E-409C-BE32-E72D297353CC}">
              <c16:uniqueId val="{00000000-8961-4EAF-A41F-C45E72270873}"/>
            </c:ext>
          </c:extLst>
        </c:ser>
        <c:ser>
          <c:idx val="1"/>
          <c:order val="1"/>
          <c:tx>
            <c:strRef>
              <c:f>Sheet1!$C$1</c:f>
              <c:strCache>
                <c:ptCount val="1"/>
                <c:pt idx="0">
                  <c:v>MDM</c:v>
                </c:pt>
              </c:strCache>
            </c:strRef>
          </c:tx>
          <c:spPr>
            <a:solidFill>
              <a:srgbClr val="6C6C6C"/>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#,##0.00</c:formatCode>
                <c:ptCount val="4"/>
                <c:pt idx="0">
                  <c:v>990077.47103280341</c:v>
                </c:pt>
                <c:pt idx="1">
                  <c:v>981560.02635696728</c:v>
                </c:pt>
                <c:pt idx="2">
                  <c:v>1518507.1537539978</c:v>
                </c:pt>
                <c:pt idx="3">
                  <c:v>2084960.7622496153</c:v>
                </c:pt>
              </c:numCache>
            </c:numRef>
          </c:val>
          <c:extLst>
            <c:ext xmlns:c16="http://schemas.microsoft.com/office/drawing/2014/chart" uri="{C3380CC4-5D6E-409C-BE32-E72D297353CC}">
              <c16:uniqueId val="{00000001-8961-4EAF-A41F-C45E72270873}"/>
            </c:ext>
          </c:extLst>
        </c:ser>
        <c:ser>
          <c:idx val="2"/>
          <c:order val="2"/>
          <c:tx>
            <c:strRef>
              <c:f>Sheet1!$D$1</c:f>
              <c:strCache>
                <c:ptCount val="1"/>
                <c:pt idx="0">
                  <c:v>Country Risk</c:v>
                </c:pt>
              </c:strCache>
            </c:strRef>
          </c:tx>
          <c:spPr>
            <a:solidFill>
              <a:srgbClr val="005271"/>
            </a:solidFill>
            <a:ln>
              <a:noFill/>
            </a:ln>
            <a:effectLst/>
          </c:spPr>
          <c:invertIfNegative val="0"/>
          <c:cat>
            <c:numRef>
              <c:f>Sheet1!$A$2:$A$5</c:f>
              <c:numCache>
                <c:formatCode>General</c:formatCode>
                <c:ptCount val="4"/>
                <c:pt idx="0">
                  <c:v>2017</c:v>
                </c:pt>
                <c:pt idx="1">
                  <c:v>2018</c:v>
                </c:pt>
                <c:pt idx="2">
                  <c:v>2019</c:v>
                </c:pt>
                <c:pt idx="3">
                  <c:v>2020</c:v>
                </c:pt>
              </c:numCache>
            </c:numRef>
          </c:cat>
          <c:val>
            <c:numRef>
              <c:f>Sheet1!$D$2:$D$5</c:f>
              <c:numCache>
                <c:formatCode>#,##0.00</c:formatCode>
                <c:ptCount val="4"/>
                <c:pt idx="0">
                  <c:v>6479</c:v>
                </c:pt>
                <c:pt idx="1">
                  <c:v>6510</c:v>
                </c:pt>
                <c:pt idx="2">
                  <c:v>5260</c:v>
                </c:pt>
                <c:pt idx="3">
                  <c:v>2601</c:v>
                </c:pt>
              </c:numCache>
            </c:numRef>
          </c:val>
          <c:extLst>
            <c:ext xmlns:c16="http://schemas.microsoft.com/office/drawing/2014/chart" uri="{C3380CC4-5D6E-409C-BE32-E72D297353CC}">
              <c16:uniqueId val="{00000002-8961-4EAF-A41F-C45E72270873}"/>
            </c:ext>
          </c:extLst>
        </c:ser>
        <c:ser>
          <c:idx val="4"/>
          <c:order val="3"/>
          <c:tx>
            <c:strRef>
              <c:f>Sheet1!$F$1</c:f>
              <c:strCache>
                <c:ptCount val="1"/>
                <c:pt idx="0">
                  <c:v>Global Financials</c:v>
                </c:pt>
              </c:strCache>
            </c:strRef>
          </c:tx>
          <c:spPr>
            <a:solidFill>
              <a:srgbClr val="E9F5EC"/>
            </a:solidFill>
            <a:ln>
              <a:noFill/>
            </a:ln>
            <a:effectLst/>
          </c:spPr>
          <c:invertIfNegative val="0"/>
          <c:cat>
            <c:numRef>
              <c:f>Sheet1!$A$2:$A$5</c:f>
              <c:numCache>
                <c:formatCode>General</c:formatCode>
                <c:ptCount val="4"/>
                <c:pt idx="0">
                  <c:v>2017</c:v>
                </c:pt>
                <c:pt idx="1">
                  <c:v>2018</c:v>
                </c:pt>
                <c:pt idx="2">
                  <c:v>2019</c:v>
                </c:pt>
                <c:pt idx="3">
                  <c:v>2020</c:v>
                </c:pt>
              </c:numCache>
            </c:numRef>
          </c:cat>
          <c:val>
            <c:numRef>
              <c:f>Sheet1!$F$2:$F$5</c:f>
              <c:numCache>
                <c:formatCode>#,##0.00</c:formatCode>
                <c:ptCount val="4"/>
                <c:pt idx="0">
                  <c:v>0</c:v>
                </c:pt>
                <c:pt idx="1">
                  <c:v>0</c:v>
                </c:pt>
                <c:pt idx="2">
                  <c:v>0</c:v>
                </c:pt>
                <c:pt idx="3">
                  <c:v>152150</c:v>
                </c:pt>
              </c:numCache>
            </c:numRef>
          </c:val>
          <c:extLst>
            <c:ext xmlns:c16="http://schemas.microsoft.com/office/drawing/2014/chart" uri="{C3380CC4-5D6E-409C-BE32-E72D297353CC}">
              <c16:uniqueId val="{00000006-8961-4EAF-A41F-C45E72270873}"/>
            </c:ext>
          </c:extLst>
        </c:ser>
        <c:ser>
          <c:idx val="5"/>
          <c:order val="4"/>
          <c:tx>
            <c:strRef>
              <c:f>Sheet1!$G$1</c:f>
              <c:strCache>
                <c:ptCount val="1"/>
                <c:pt idx="0">
                  <c:v>DB Credit</c:v>
                </c:pt>
              </c:strCache>
            </c:strRef>
          </c:tx>
          <c:spPr>
            <a:solidFill>
              <a:srgbClr val="8FCD9F"/>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Sheet1!$G$2:$G$5</c:f>
              <c:numCache>
                <c:formatCode>#,##0.00</c:formatCode>
                <c:ptCount val="4"/>
                <c:pt idx="0">
                  <c:v>3982969.5000000005</c:v>
                </c:pt>
                <c:pt idx="1">
                  <c:v>8247623.3300000029</c:v>
                </c:pt>
                <c:pt idx="2">
                  <c:v>13006740.570000002</c:v>
                </c:pt>
                <c:pt idx="3">
                  <c:v>14208867.820000006</c:v>
                </c:pt>
              </c:numCache>
            </c:numRef>
          </c:val>
          <c:extLst>
            <c:ext xmlns:c16="http://schemas.microsoft.com/office/drawing/2014/chart" uri="{C3380CC4-5D6E-409C-BE32-E72D297353CC}">
              <c16:uniqueId val="{00000007-8961-4EAF-A41F-C45E72270873}"/>
            </c:ext>
          </c:extLst>
        </c:ser>
        <c:ser>
          <c:idx val="6"/>
          <c:order val="5"/>
          <c:tx>
            <c:strRef>
              <c:f>Sheet1!$H$1</c:f>
              <c:strCache>
                <c:ptCount val="1"/>
                <c:pt idx="0">
                  <c:v>DNBi</c:v>
                </c:pt>
              </c:strCache>
            </c:strRef>
          </c:tx>
          <c:spPr>
            <a:solidFill>
              <a:srgbClr val="289B38"/>
            </a:solidFill>
            <a:ln>
              <a:noFill/>
            </a:ln>
            <a:effectLst/>
          </c:spPr>
          <c:invertIfNegative val="0"/>
          <c:dLbls>
            <c:dLbl>
              <c:idx val="3"/>
              <c:delete val="1"/>
              <c:extLst>
                <c:ext xmlns:c15="http://schemas.microsoft.com/office/drawing/2012/chart" uri="{CE6537A1-D6FC-4f65-9D91-7224C49458BB}"/>
                <c:ext xmlns:c16="http://schemas.microsoft.com/office/drawing/2014/chart" uri="{C3380CC4-5D6E-409C-BE32-E72D297353CC}">
                  <c16:uniqueId val="{00000001-001B-40E4-83B5-96B6B40D45A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Sheet1!$H$2:$H$5</c:f>
              <c:numCache>
                <c:formatCode>#,##0.00</c:formatCode>
                <c:ptCount val="4"/>
                <c:pt idx="0">
                  <c:v>10632532.309999995</c:v>
                </c:pt>
                <c:pt idx="1">
                  <c:v>7053929.3799999999</c:v>
                </c:pt>
                <c:pt idx="2">
                  <c:v>3609815.87</c:v>
                </c:pt>
                <c:pt idx="3">
                  <c:v>9094.7000000000116</c:v>
                </c:pt>
              </c:numCache>
            </c:numRef>
          </c:val>
          <c:extLst>
            <c:ext xmlns:c16="http://schemas.microsoft.com/office/drawing/2014/chart" uri="{C3380CC4-5D6E-409C-BE32-E72D297353CC}">
              <c16:uniqueId val="{00000008-8961-4EAF-A41F-C45E72270873}"/>
            </c:ext>
          </c:extLst>
        </c:ser>
        <c:ser>
          <c:idx val="7"/>
          <c:order val="6"/>
          <c:tx>
            <c:strRef>
              <c:f>Sheet1!$I$1</c:f>
              <c:strCache>
                <c:ptCount val="1"/>
                <c:pt idx="0">
                  <c:v>DBAI/Toolkit/GDM</c:v>
                </c:pt>
              </c:strCache>
            </c:strRef>
          </c:tx>
          <c:spPr>
            <a:solidFill>
              <a:srgbClr val="367847"/>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Sheet1!$I$2:$I$5</c:f>
              <c:numCache>
                <c:formatCode>#,##0.00</c:formatCode>
                <c:ptCount val="4"/>
                <c:pt idx="0">
                  <c:v>13706527.973299978</c:v>
                </c:pt>
                <c:pt idx="1">
                  <c:v>11547337.879999986</c:v>
                </c:pt>
                <c:pt idx="2">
                  <c:v>8376332.6399999913</c:v>
                </c:pt>
                <c:pt idx="3">
                  <c:v>9066266.839999998</c:v>
                </c:pt>
              </c:numCache>
            </c:numRef>
          </c:val>
          <c:extLst>
            <c:ext xmlns:c16="http://schemas.microsoft.com/office/drawing/2014/chart" uri="{C3380CC4-5D6E-409C-BE32-E72D297353CC}">
              <c16:uniqueId val="{00000009-8961-4EAF-A41F-C45E72270873}"/>
            </c:ext>
          </c:extLst>
        </c:ser>
        <c:ser>
          <c:idx val="3"/>
          <c:order val="7"/>
          <c:tx>
            <c:strRef>
              <c:f>Sheet1!$E$1</c:f>
              <c:strCache>
                <c:ptCount val="1"/>
                <c:pt idx="0">
                  <c:v>Portfolio Manager</c:v>
                </c:pt>
              </c:strCache>
            </c:strRef>
          </c:tx>
          <c:spPr>
            <a:solidFill>
              <a:schemeClr val="tx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#,##0.00</c:formatCode>
                <c:ptCount val="4"/>
                <c:pt idx="0">
                  <c:v>2035422.0999999994</c:v>
                </c:pt>
                <c:pt idx="1">
                  <c:v>1753594.52</c:v>
                </c:pt>
                <c:pt idx="2">
                  <c:v>1205748.5299999996</c:v>
                </c:pt>
                <c:pt idx="3">
                  <c:v>968900.44999999984</c:v>
                </c:pt>
              </c:numCache>
            </c:numRef>
          </c:val>
          <c:extLst>
            <c:ext xmlns:c16="http://schemas.microsoft.com/office/drawing/2014/chart" uri="{C3380CC4-5D6E-409C-BE32-E72D297353CC}">
              <c16:uniqueId val="{00000005-8961-4EAF-A41F-C45E72270873}"/>
            </c:ext>
          </c:extLst>
        </c:ser>
        <c:dLbls>
          <c:showLegendKey val="0"/>
          <c:showVal val="0"/>
          <c:showCatName val="0"/>
          <c:showSerName val="0"/>
          <c:showPercent val="0"/>
          <c:showBubbleSize val="0"/>
        </c:dLbls>
        <c:gapWidth val="64"/>
        <c:overlap val="100"/>
        <c:axId val="1468785408"/>
        <c:axId val="1211666208"/>
      </c:barChart>
      <c:lineChart>
        <c:grouping val="stacked"/>
        <c:varyColors val="0"/>
        <c:ser>
          <c:idx val="8"/>
          <c:order val="8"/>
          <c:tx>
            <c:strRef>
              <c:f>Sheet1!$J$1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Sheet1!$J$2:$J$5</c:f>
              <c:numCache>
                <c:formatCode>#,##0.00</c:formatCode>
                <c:ptCount val="4"/>
                <c:pt idx="0">
                  <c:v>31400500.854332775</c:v>
                </c:pt>
                <c:pt idx="1">
                  <c:v>30099580.636356957</c:v>
                </c:pt>
                <c:pt idx="2">
                  <c:v>27981832.263753988</c:v>
                </c:pt>
                <c:pt idx="3">
                  <c:v>26737242.772249617</c:v>
                </c:pt>
              </c:numCache>
            </c:numRef>
          </c:val>
          <c:smooth val="0"/>
          <c:extLst>
            <c:ext xmlns:c16="http://schemas.microsoft.com/office/drawing/2014/chart" uri="{C3380CC4-5D6E-409C-BE32-E72D297353CC}">
              <c16:uniqueId val="{0000000A-8961-4EAF-A41F-C45E72270873}"/>
            </c:ext>
          </c:extLst>
        </c:ser>
        <c:dLbls>
          <c:showLegendKey val="0"/>
          <c:showVal val="0"/>
          <c:showCatName val="0"/>
          <c:showSerName val="0"/>
          <c:showPercent val="0"/>
          <c:showBubbleSize val="0"/>
        </c:dLbls>
        <c:marker val="1"/>
        <c:smooth val="0"/>
        <c:axId val="951888944"/>
        <c:axId val="1484217215"/>
      </c:line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valAx>
        <c:axId val="1484217215"/>
        <c:scaling>
          <c:orientation val="minMax"/>
        </c:scaling>
        <c:delete val="1"/>
        <c:axPos val="r"/>
        <c:numFmt formatCode="#,##0.00" sourceLinked="1"/>
        <c:majorTickMark val="out"/>
        <c:minorTickMark val="none"/>
        <c:tickLblPos val="nextTo"/>
        <c:crossAx val="951888944"/>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951888944"/>
        <c:scaling>
          <c:orientation val="minMax"/>
        </c:scaling>
        <c:delete val="1"/>
        <c:axPos val="b"/>
        <c:numFmt formatCode="General" sourceLinked="1"/>
        <c:majorTickMark val="out"/>
        <c:minorTickMark val="none"/>
        <c:tickLblPos val="nextTo"/>
        <c:crossAx val="148421721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MDM</c:v>
                </c:pt>
              </c:strCache>
            </c:strRef>
          </c:tx>
          <c:spPr>
            <a:solidFill>
              <a:srgbClr val="6C6C6C"/>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#,##0.00</c:formatCode>
                <c:ptCount val="4"/>
                <c:pt idx="0">
                  <c:v>8808145.8900000006</c:v>
                </c:pt>
                <c:pt idx="1">
                  <c:v>9262415.4399999995</c:v>
                </c:pt>
                <c:pt idx="2">
                  <c:v>9598408.0199999996</c:v>
                </c:pt>
                <c:pt idx="3">
                  <c:v>9709228.6699999999</c:v>
                </c:pt>
              </c:numCache>
            </c:numRef>
          </c:val>
          <c:extLst>
            <c:ext xmlns:c16="http://schemas.microsoft.com/office/drawing/2014/chart" uri="{C3380CC4-5D6E-409C-BE32-E72D297353CC}">
              <c16:uniqueId val="{00000000-EDA3-410B-9A36-8D2E5C8BB133}"/>
            </c:ext>
          </c:extLst>
        </c:ser>
        <c:ser>
          <c:idx val="2"/>
          <c:order val="1"/>
          <c:tx>
            <c:strRef>
              <c:f>Sheet1!$D$1</c:f>
              <c:strCache>
                <c:ptCount val="1"/>
                <c:pt idx="0">
                  <c:v>Risk manageo</c:v>
                </c:pt>
              </c:strCache>
            </c:strRef>
          </c:tx>
          <c:spPr>
            <a:solidFill>
              <a:srgbClr val="A7A7A7"/>
            </a:solidFill>
            <a:ln>
              <a:noFill/>
            </a:ln>
            <a:effectLst/>
          </c:spPr>
          <c:invertIfNegative val="0"/>
          <c:dLbls>
            <c:dLbl>
              <c:idx val="0"/>
              <c:layout>
                <c:manualLayout>
                  <c:x val="0"/>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EDA3-410B-9A36-8D2E5C8BB133}"/>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#,##0</c:formatCode>
                <c:ptCount val="4"/>
                <c:pt idx="0">
                  <c:v>1048623</c:v>
                </c:pt>
                <c:pt idx="1">
                  <c:v>922086</c:v>
                </c:pt>
                <c:pt idx="2">
                  <c:v>649779</c:v>
                </c:pt>
                <c:pt idx="3">
                  <c:v>519743</c:v>
                </c:pt>
              </c:numCache>
            </c:numRef>
          </c:val>
          <c:extLst>
            <c:ext xmlns:c16="http://schemas.microsoft.com/office/drawing/2014/chart" uri="{C3380CC4-5D6E-409C-BE32-E72D297353CC}">
              <c16:uniqueId val="{00000002-EDA3-410B-9A36-8D2E5C8BB133}"/>
            </c:ext>
          </c:extLst>
        </c:ser>
        <c:ser>
          <c:idx val="1"/>
          <c:order val="2"/>
          <c:tx>
            <c:strRef>
              <c:f>Sheet1!$C$1</c:f>
              <c:strCache>
                <c:ptCount val="1"/>
                <c:pt idx="0">
                  <c:v>Inforisk</c:v>
                </c:pt>
              </c:strCache>
            </c:strRef>
          </c:tx>
          <c:spPr>
            <a:solidFill>
              <a:srgbClr val="D9D9D9"/>
            </a:solidFill>
            <a:ln>
              <a:noFill/>
            </a:ln>
            <a:effectLst/>
          </c:spPr>
          <c:invertIfNegative val="0"/>
          <c:dLbls>
            <c:delete val="1"/>
          </c:dLbls>
          <c:cat>
            <c:numRef>
              <c:f>Sheet1!$A$2:$A$5</c:f>
              <c:numCache>
                <c:formatCode>General</c:formatCode>
                <c:ptCount val="4"/>
                <c:pt idx="0">
                  <c:v>2017</c:v>
                </c:pt>
                <c:pt idx="1">
                  <c:v>2018</c:v>
                </c:pt>
                <c:pt idx="2">
                  <c:v>2019</c:v>
                </c:pt>
                <c:pt idx="3">
                  <c:v>2020</c:v>
                </c:pt>
              </c:numCache>
            </c:numRef>
          </c:cat>
          <c:val>
            <c:numRef>
              <c:f>Sheet1!$C$2:$C$5</c:f>
              <c:numCache>
                <c:formatCode>#,##0.00</c:formatCode>
                <c:ptCount val="4"/>
                <c:pt idx="0">
                  <c:v>165345.79</c:v>
                </c:pt>
                <c:pt idx="1">
                  <c:v>167550.57999999999</c:v>
                </c:pt>
                <c:pt idx="2">
                  <c:v>169121.8</c:v>
                </c:pt>
                <c:pt idx="3">
                  <c:v>119086.5</c:v>
                </c:pt>
              </c:numCache>
            </c:numRef>
          </c:val>
          <c:extLst>
            <c:ext xmlns:c16="http://schemas.microsoft.com/office/drawing/2014/chart" uri="{C3380CC4-5D6E-409C-BE32-E72D297353CC}">
              <c16:uniqueId val="{00000001-EDA3-410B-9A36-8D2E5C8BB133}"/>
            </c:ext>
          </c:extLst>
        </c:ser>
        <c:ser>
          <c:idx val="6"/>
          <c:order val="3"/>
          <c:tx>
            <c:strRef>
              <c:f>Sheet1!$H$1</c:f>
              <c:strCache>
                <c:ptCount val="1"/>
                <c:pt idx="0">
                  <c:v>Global Financials</c:v>
                </c:pt>
              </c:strCache>
            </c:strRef>
          </c:tx>
          <c:spPr>
            <a:solidFill>
              <a:srgbClr val="E9F5EC"/>
            </a:solidFill>
            <a:ln>
              <a:noFill/>
            </a:ln>
            <a:effectLst/>
          </c:spPr>
          <c:invertIfNegative val="0"/>
          <c:dLbls>
            <c:delete val="1"/>
          </c:dLbls>
          <c:cat>
            <c:numRef>
              <c:f>Sheet1!$A$2:$A$5</c:f>
              <c:numCache>
                <c:formatCode>General</c:formatCode>
                <c:ptCount val="4"/>
                <c:pt idx="0">
                  <c:v>2017</c:v>
                </c:pt>
                <c:pt idx="1">
                  <c:v>2018</c:v>
                </c:pt>
                <c:pt idx="2">
                  <c:v>2019</c:v>
                </c:pt>
                <c:pt idx="3">
                  <c:v>2020</c:v>
                </c:pt>
              </c:numCache>
            </c:numRef>
          </c:cat>
          <c:val>
            <c:numRef>
              <c:f>Sheet1!$H$2:$H$5</c:f>
              <c:numCache>
                <c:formatCode>General</c:formatCode>
                <c:ptCount val="4"/>
                <c:pt idx="0">
                  <c:v>0</c:v>
                </c:pt>
                <c:pt idx="1">
                  <c:v>0</c:v>
                </c:pt>
                <c:pt idx="2" formatCode="#,##0.00">
                  <c:v>163550</c:v>
                </c:pt>
                <c:pt idx="3">
                  <c:v>67300</c:v>
                </c:pt>
              </c:numCache>
            </c:numRef>
          </c:val>
          <c:extLst>
            <c:ext xmlns:c16="http://schemas.microsoft.com/office/drawing/2014/chart" uri="{C3380CC4-5D6E-409C-BE32-E72D297353CC}">
              <c16:uniqueId val="{00000007-EDA3-410B-9A36-8D2E5C8BB133}"/>
            </c:ext>
          </c:extLst>
        </c:ser>
        <c:ser>
          <c:idx val="3"/>
          <c:order val="4"/>
          <c:tx>
            <c:strRef>
              <c:f>Sheet1!$E$1</c:f>
              <c:strCache>
                <c:ptCount val="1"/>
                <c:pt idx="0">
                  <c:v>Wynbe</c:v>
                </c:pt>
              </c:strCache>
            </c:strRef>
          </c:tx>
          <c:spPr>
            <a:solidFill>
              <a:srgbClr val="0575D0"/>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General</c:formatCode>
                <c:ptCount val="4"/>
                <c:pt idx="0">
                  <c:v>793183.12999999989</c:v>
                </c:pt>
                <c:pt idx="1">
                  <c:v>822756.75</c:v>
                </c:pt>
                <c:pt idx="2">
                  <c:v>896301.32</c:v>
                </c:pt>
                <c:pt idx="3">
                  <c:v>815215.58</c:v>
                </c:pt>
              </c:numCache>
            </c:numRef>
          </c:val>
          <c:extLst>
            <c:ext xmlns:c16="http://schemas.microsoft.com/office/drawing/2014/chart" uri="{C3380CC4-5D6E-409C-BE32-E72D297353CC}">
              <c16:uniqueId val="{00000004-EDA3-410B-9A36-8D2E5C8BB133}"/>
            </c:ext>
          </c:extLst>
        </c:ser>
        <c:ser>
          <c:idx val="4"/>
          <c:order val="5"/>
          <c:tx>
            <c:strRef>
              <c:f>Sheet1!$F$1</c:f>
              <c:strCache>
                <c:ptCount val="1"/>
                <c:pt idx="0">
                  <c:v>Intuiz</c:v>
                </c:pt>
              </c:strCache>
            </c:strRef>
          </c:tx>
          <c:spPr>
            <a:solidFill>
              <a:srgbClr val="00A3E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Sheet1!$F$2:$F$5</c:f>
              <c:numCache>
                <c:formatCode>#,##0.00</c:formatCode>
                <c:ptCount val="4"/>
                <c:pt idx="0" formatCode="General">
                  <c:v>12669455.369999999</c:v>
                </c:pt>
                <c:pt idx="1">
                  <c:v>12457080.789999999</c:v>
                </c:pt>
                <c:pt idx="2">
                  <c:v>12778982.130000001</c:v>
                </c:pt>
                <c:pt idx="3">
                  <c:v>12329227.689999999</c:v>
                </c:pt>
              </c:numCache>
            </c:numRef>
          </c:val>
          <c:extLst>
            <c:ext xmlns:c16="http://schemas.microsoft.com/office/drawing/2014/chart" uri="{C3380CC4-5D6E-409C-BE32-E72D297353CC}">
              <c16:uniqueId val="{00000005-EDA3-410B-9A36-8D2E5C8BB133}"/>
            </c:ext>
          </c:extLst>
        </c:ser>
        <c:ser>
          <c:idx val="7"/>
          <c:order val="6"/>
          <c:tx>
            <c:strRef>
              <c:f>Sheet1!$I$1</c:f>
              <c:strCache>
                <c:ptCount val="1"/>
                <c:pt idx="0">
                  <c:v>DB Credit</c:v>
                </c:pt>
              </c:strCache>
            </c:strRef>
          </c:tx>
          <c:spPr>
            <a:solidFill>
              <a:srgbClr val="8FCD9F"/>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Sheet1!$I$2:$I$5</c:f>
              <c:numCache>
                <c:formatCode>#,##0.00</c:formatCode>
                <c:ptCount val="4"/>
                <c:pt idx="0">
                  <c:v>2588531.7200000002</c:v>
                </c:pt>
                <c:pt idx="1">
                  <c:v>4504109.55</c:v>
                </c:pt>
                <c:pt idx="2">
                  <c:v>5772610.0700000003</c:v>
                </c:pt>
                <c:pt idx="3">
                  <c:v>6037579.8700000001</c:v>
                </c:pt>
              </c:numCache>
            </c:numRef>
          </c:val>
          <c:extLst>
            <c:ext xmlns:c16="http://schemas.microsoft.com/office/drawing/2014/chart" uri="{C3380CC4-5D6E-409C-BE32-E72D297353CC}">
              <c16:uniqueId val="{00000008-EDA3-410B-9A36-8D2E5C8BB133}"/>
            </c:ext>
          </c:extLst>
        </c:ser>
        <c:ser>
          <c:idx val="8"/>
          <c:order val="7"/>
          <c:tx>
            <c:strRef>
              <c:f>Sheet1!$J$1</c:f>
              <c:strCache>
                <c:ptCount val="1"/>
                <c:pt idx="0">
                  <c:v>DBAI/Toolkit/GDM</c:v>
                </c:pt>
              </c:strCache>
            </c:strRef>
          </c:tx>
          <c:spPr>
            <a:solidFill>
              <a:srgbClr val="367847"/>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Sheet1!$J$2:$J$5</c:f>
              <c:numCache>
                <c:formatCode>#,##0.00</c:formatCode>
                <c:ptCount val="4"/>
                <c:pt idx="0">
                  <c:v>8092998.96</c:v>
                </c:pt>
                <c:pt idx="1">
                  <c:v>5855865.7300000004</c:v>
                </c:pt>
                <c:pt idx="2">
                  <c:v>3474212.7</c:v>
                </c:pt>
                <c:pt idx="3">
                  <c:v>1905880.74</c:v>
                </c:pt>
              </c:numCache>
            </c:numRef>
          </c:val>
          <c:extLst>
            <c:ext xmlns:c16="http://schemas.microsoft.com/office/drawing/2014/chart" uri="{C3380CC4-5D6E-409C-BE32-E72D297353CC}">
              <c16:uniqueId val="{00000009-EDA3-410B-9A36-8D2E5C8BB133}"/>
            </c:ext>
          </c:extLst>
        </c:ser>
        <c:ser>
          <c:idx val="5"/>
          <c:order val="8"/>
          <c:tx>
            <c:strRef>
              <c:f>Sheet1!$G$1</c:f>
              <c:strCache>
                <c:ptCount val="1"/>
                <c:pt idx="0">
                  <c:v>Portfolio Manager</c:v>
                </c:pt>
              </c:strCache>
            </c:strRef>
          </c:tx>
          <c:spPr>
            <a:solidFill>
              <a:schemeClr val="tx2">
                <a:lumMod val="50000"/>
              </a:schemeClr>
            </a:solidFill>
            <a:ln>
              <a:noFill/>
            </a:ln>
            <a:effectLst/>
          </c:spPr>
          <c:invertIfNegative val="0"/>
          <c:dLbls>
            <c:dLbl>
              <c:idx val="1"/>
              <c:layout>
                <c:manualLayout>
                  <c:x val="6.3525505490453832E-3"/>
                  <c:y val="1.176851061621587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EE9-4FD5-8AA9-779DF0136131}"/>
                </c:ext>
              </c:extLst>
            </c:dLbl>
            <c:dLbl>
              <c:idx val="2"/>
              <c:layout>
                <c:manualLayout>
                  <c:x val="0"/>
                  <c:y val="7.8456737441439123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EE9-4FD5-8AA9-779DF0136131}"/>
                </c:ext>
              </c:extLst>
            </c:dLbl>
            <c:numFmt formatCode="#,##0.0" sourceLinked="0"/>
            <c:spPr>
              <a:solidFill>
                <a:srgbClr val="144E1C"/>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Sheet1!$G$2:$G$5</c:f>
              <c:numCache>
                <c:formatCode>#,##0.00</c:formatCode>
                <c:ptCount val="4"/>
                <c:pt idx="0">
                  <c:v>805537.16</c:v>
                </c:pt>
                <c:pt idx="1">
                  <c:v>709501.77</c:v>
                </c:pt>
                <c:pt idx="2">
                  <c:v>466662.03</c:v>
                </c:pt>
                <c:pt idx="3">
                  <c:v>284465.38</c:v>
                </c:pt>
              </c:numCache>
            </c:numRef>
          </c:val>
          <c:extLst>
            <c:ext xmlns:c16="http://schemas.microsoft.com/office/drawing/2014/chart" uri="{C3380CC4-5D6E-409C-BE32-E72D297353CC}">
              <c16:uniqueId val="{00000006-EDA3-410B-9A36-8D2E5C8BB133}"/>
            </c:ext>
          </c:extLst>
        </c:ser>
        <c:dLbls>
          <c:dLblPos val="ctr"/>
          <c:showLegendKey val="0"/>
          <c:showVal val="1"/>
          <c:showCatName val="0"/>
          <c:showSerName val="0"/>
          <c:showPercent val="0"/>
          <c:showBubbleSize val="0"/>
        </c:dLbls>
        <c:gapWidth val="64"/>
        <c:overlap val="100"/>
        <c:axId val="1256318943"/>
        <c:axId val="1256314783"/>
      </c:barChart>
      <c:lineChart>
        <c:grouping val="standard"/>
        <c:varyColors val="0"/>
        <c:ser>
          <c:idx val="9"/>
          <c:order val="9"/>
          <c:tx>
            <c:strRef>
              <c:f>Sheet1!$K$1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Sheet1!$K$2:$K$5</c:f>
              <c:numCache>
                <c:formatCode>#,##0.00</c:formatCode>
                <c:ptCount val="4"/>
                <c:pt idx="0">
                  <c:v>34971821.019999996</c:v>
                </c:pt>
                <c:pt idx="1">
                  <c:v>34701366.609999999</c:v>
                </c:pt>
                <c:pt idx="2">
                  <c:v>33969627.070000008</c:v>
                </c:pt>
                <c:pt idx="3">
                  <c:v>31787727.429999996</c:v>
                </c:pt>
              </c:numCache>
            </c:numRef>
          </c:val>
          <c:smooth val="0"/>
          <c:extLst>
            <c:ext xmlns:c16="http://schemas.microsoft.com/office/drawing/2014/chart" uri="{C3380CC4-5D6E-409C-BE32-E72D297353CC}">
              <c16:uniqueId val="{0000000A-EDA3-410B-9A36-8D2E5C8BB133}"/>
            </c:ext>
          </c:extLst>
        </c:ser>
        <c:dLbls>
          <c:dLblPos val="ctr"/>
          <c:showLegendKey val="0"/>
          <c:showVal val="1"/>
          <c:showCatName val="0"/>
          <c:showSerName val="0"/>
          <c:showPercent val="0"/>
          <c:showBubbleSize val="0"/>
        </c:dLbls>
        <c:marker val="1"/>
        <c:smooth val="0"/>
        <c:axId val="1256318943"/>
        <c:axId val="1256314783"/>
      </c:lineChart>
      <c:catAx>
        <c:axId val="1256318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56314783"/>
        <c:crosses val="autoZero"/>
        <c:auto val="1"/>
        <c:lblAlgn val="ctr"/>
        <c:lblOffset val="100"/>
        <c:noMultiLvlLbl val="0"/>
      </c:catAx>
      <c:valAx>
        <c:axId val="125631478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56318943"/>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Sheet1!$A$2:$A$9</cx:f>
        <cx:lvl ptCount="7">
          <cx:pt idx="0">Top 5</cx:pt>
          <cx:pt idx="1">Top 10</cx:pt>
          <cx:pt idx="2">Top 20</cx:pt>
          <cx:pt idx="3">Top 25</cx:pt>
          <cx:pt idx="4">Top 50</cx:pt>
          <cx:pt idx="5">Top 150</cx:pt>
          <cx:pt idx="6">Other</cx:pt>
        </cx:lvl>
      </cx:strDim>
      <cx:numDim type="val">
        <cx:f>Sheet1!$B$2:$B$9</cx:f>
        <cx:lvl ptCount="7" formatCode="Standard">
          <cx:pt idx="0">0.20000000000000001</cx:pt>
          <cx:pt idx="1">0.31</cx:pt>
          <cx:pt idx="2">0.42999999999999999</cx:pt>
          <cx:pt idx="3">0.47999999999999998</cx:pt>
          <cx:pt idx="4">0.59999999999999998</cx:pt>
          <cx:pt idx="5">0.79000000000000004</cx:pt>
          <cx:pt idx="6">1</cx:pt>
        </cx:lvl>
      </cx:numDim>
    </cx:data>
  </cx:chartData>
  <cx:chart>
    <cx:plotArea>
      <cx:plotAreaRegion>
        <cx:series layoutId="funnel" uniqueId="{09A9ED64-D7F5-4AAF-A120-F24471541DCB}">
          <cx:tx>
            <cx:txData>
              <cx:f>Sheet1!$B$1</cx:f>
              <cx:v>Column1</cx:v>
            </cx:txData>
          </cx:tx>
          <cx:spPr>
            <a:solidFill>
              <a:schemeClr val="tx2"/>
            </a:solidFill>
          </cx:spPr>
          <cx:dataLabels pos="ctr">
            <cx:numFmt formatCode="# ##0%" sourceLinked="0"/>
            <cx:txPr>
              <a:bodyPr vertOverflow="overflow" horzOverflow="overflow" wrap="square" lIns="0" tIns="0" rIns="0" bIns="0"/>
              <a:lstStyle/>
              <a:p>
                <a:pPr algn="ctr" rtl="0">
                  <a:defRPr sz="1000" b="0" i="0">
                    <a:solidFill>
                      <a:srgbClr val="919191"/>
                    </a:solidFill>
                    <a:latin typeface="Trebuchet MS" panose="020B0603020202020204" pitchFamily="34" charset="0"/>
                    <a:ea typeface="Trebuchet MS" panose="020B0603020202020204" pitchFamily="34" charset="0"/>
                    <a:cs typeface="Trebuchet MS" panose="020B0603020202020204" pitchFamily="34" charset="0"/>
                  </a:defRPr>
                </a:pPr>
                <a:endParaRPr lang="fr-FR" sz="1000"/>
              </a:p>
            </cx:txPr>
            <cx:visibility seriesName="0" categoryName="0" value="1"/>
            <cx:separator>, </cx:separator>
          </cx:dataLabels>
          <cx:dataId val="0"/>
        </cx:series>
      </cx:plotAreaRegion>
      <cx:axis id="0">
        <cx:catScaling/>
        <cx:tickLabels/>
        <cx:txPr>
          <a:bodyPr vertOverflow="overflow" horzOverflow="overflow" wrap="square" lIns="0" tIns="0" rIns="0" bIns="0"/>
          <a:lstStyle/>
          <a:p>
            <a:pPr algn="ctr" rtl="0">
              <a:defRPr sz="1000" b="0" i="0">
                <a:solidFill>
                  <a:schemeClr val="tx1"/>
                </a:solidFill>
                <a:latin typeface="Trebuchet MS" panose="020B0603020202020204" pitchFamily="34" charset="0"/>
                <a:ea typeface="Trebuchet MS" panose="020B0603020202020204" pitchFamily="34" charset="0"/>
                <a:cs typeface="Trebuchet MS" panose="020B0603020202020204" pitchFamily="34" charset="0"/>
              </a:defRPr>
            </a:pPr>
            <a:endParaRPr lang="fr-FR" sz="1000">
              <a:solidFill>
                <a:schemeClr val="tx1"/>
              </a:solidFill>
            </a:endParaRPr>
          </a:p>
        </cx:txPr>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Sheet1!$A$2:$A$26</cx:f>
        <cx:lvl ptCount="25">
          <cx:pt idx="0">2017</cx:pt>
          <cx:pt idx="1">Intuiz</cx:pt>
          <cx:pt idx="2">Wynbe</cx:pt>
          <cx:pt idx="3">IndueD</cx:pt>
          <cx:pt idx="4">Smart</cx:pt>
          <cx:pt idx="5">Point Risk</cx:pt>
          <cx:pt idx="6">Hoovers</cx:pt>
          <cx:pt idx="7">DB Credit</cx:pt>
          <cx:pt idx="8">DBAI/Toolkit/GDM</cx:pt>
          <cx:pt idx="9">OnBoard</cx:pt>
          <cx:pt idx="10">Direct +</cx:pt>
          <cx:pt idx="11">Dataxess</cx:pt>
          <cx:pt idx="12">Fichiers</cx:pt>
          <cx:pt idx="13">InDoc</cx:pt>
          <cx:pt idx="14">Other</cx:pt>
          <cx:pt idx="15">Market Insight</cx:pt>
          <cx:pt idx="16">Global Financials</cx:pt>
          <cx:pt idx="17">GRS</cx:pt>
          <cx:pt idx="18">mList</cx:pt>
          <cx:pt idx="19">Portfolio Manager</cx:pt>
          <cx:pt idx="20">Data manager</cx:pt>
          <cx:pt idx="21">Business Add On</cx:pt>
          <cx:pt idx="22">Access Insight</cx:pt>
          <cx:pt idx="23">Datascience</cx:pt>
          <cx:pt idx="24">2020</cx:pt>
        </cx:lvl>
      </cx:strDim>
      <cx:numDim type="val">
        <cx:f>Sheet1!$B$2:$B$26</cx:f>
        <cx:lvl ptCount="25" formatCode="Standard">
          <cx:pt idx="0">14481516.779999999</cx:pt>
          <cx:pt idx="1">1318416.75</cx:pt>
          <cx:pt idx="2">-28990</cx:pt>
          <cx:pt idx="3">1048744.23</cx:pt>
          <cx:pt idx="4">10731.620000000001</cx:pt>
          <cx:pt idx="5">-69611.270000000004</cx:pt>
          <cx:pt idx="6">-770</cx:pt>
          <cx:pt idx="7">774614.21999999997</cx:pt>
          <cx:pt idx="8">-988873.88000000105</cx:pt>
          <cx:pt idx="9">72899.720000000001</cx:pt>
          <cx:pt idx="10">742900.29000000004</cx:pt>
          <cx:pt idx="11">509336.92999999999</cx:pt>
          <cx:pt idx="12">1052171.6699999999</cx:pt>
          <cx:pt idx="13">526225.5</cx:pt>
          <cx:pt idx="14">70662.490000000005</cx:pt>
          <cx:pt idx="15">41600</cx:pt>
          <cx:pt idx="16">36300</cx:pt>
          <cx:pt idx="17">36099.639999999999</cx:pt>
          <cx:pt idx="18">23200</cx:pt>
          <cx:pt idx="19">10516.209999999999</cx:pt>
          <cx:pt idx="20">0</cx:pt>
          <cx:pt idx="21">-87973.5</cx:pt>
          <cx:pt idx="22">-46720</cx:pt>
          <cx:pt idx="23">-49640.620000000003</cx:pt>
          <cx:pt idx="24">19483356.780000001</cx:pt>
        </cx:lvl>
      </cx:numDim>
    </cx:data>
    <cx:data id="1">
      <cx:strDim type="cat">
        <cx:f>Sheet1!$A$2:$A$26</cx:f>
        <cx:lvl ptCount="25">
          <cx:pt idx="0">2017</cx:pt>
          <cx:pt idx="1">Intuiz</cx:pt>
          <cx:pt idx="2">Wynbe</cx:pt>
          <cx:pt idx="3">IndueD</cx:pt>
          <cx:pt idx="4">Smart</cx:pt>
          <cx:pt idx="5">Point Risk</cx:pt>
          <cx:pt idx="6">Hoovers</cx:pt>
          <cx:pt idx="7">DB Credit</cx:pt>
          <cx:pt idx="8">DBAI/Toolkit/GDM</cx:pt>
          <cx:pt idx="9">OnBoard</cx:pt>
          <cx:pt idx="10">Direct +</cx:pt>
          <cx:pt idx="11">Dataxess</cx:pt>
          <cx:pt idx="12">Fichiers</cx:pt>
          <cx:pt idx="13">InDoc</cx:pt>
          <cx:pt idx="14">Other</cx:pt>
          <cx:pt idx="15">Market Insight</cx:pt>
          <cx:pt idx="16">Global Financials</cx:pt>
          <cx:pt idx="17">GRS</cx:pt>
          <cx:pt idx="18">mList</cx:pt>
          <cx:pt idx="19">Portfolio Manager</cx:pt>
          <cx:pt idx="20">Data manager</cx:pt>
          <cx:pt idx="21">Business Add On</cx:pt>
          <cx:pt idx="22">Access Insight</cx:pt>
          <cx:pt idx="23">Datascience</cx:pt>
          <cx:pt idx="24">2020</cx:pt>
        </cx:lvl>
      </cx:strDim>
      <cx:numDim type="val">
        <cx:f>Sheet1!$A$2:$A$26</cx:f>
        <cx:lvl ptCount="25" formatCode="Standard">
          <cx:pt idx="0">2017</cx:pt>
          <cx:pt idx="1">0</cx:pt>
          <cx:pt idx="2">0</cx:pt>
          <cx:pt idx="3">0</cx:pt>
          <cx:pt idx="4">0</cx:pt>
          <cx:pt idx="5">0</cx:pt>
          <cx:pt idx="6">0</cx:pt>
          <cx:pt idx="7">0</cx:pt>
          <cx:pt idx="8">0</cx:pt>
          <cx:pt idx="9">0</cx:pt>
          <cx:pt idx="10">0</cx:pt>
          <cx:pt idx="11">0</cx:pt>
          <cx:pt idx="12">0</cx:pt>
          <cx:pt idx="13">0</cx:pt>
          <cx:pt idx="14">0</cx:pt>
          <cx:pt idx="15">0</cx:pt>
          <cx:pt idx="16">0</cx:pt>
          <cx:pt idx="17">0</cx:pt>
          <cx:pt idx="18">0</cx:pt>
          <cx:pt idx="19">0</cx:pt>
          <cx:pt idx="20">0</cx:pt>
          <cx:pt idx="21">0</cx:pt>
          <cx:pt idx="22">0</cx:pt>
          <cx:pt idx="23">0</cx:pt>
          <cx:pt idx="24">2020</cx:pt>
        </cx:lvl>
      </cx:numDim>
    </cx:data>
  </cx:chartData>
  <cx:chart>
    <cx:plotArea>
      <cx:plotAreaRegion>
        <cx:series layoutId="waterfall" uniqueId="{2335E070-0267-415B-A612-DB52A21C2B14}" formatIdx="0">
          <cx:tx>
            <cx:txData>
              <cx:f>Sheet1!$B$1</cx:f>
              <cx:v>Series1</cx:v>
            </cx:txData>
          </cx:tx>
          <cx:dataPt idx="0">
            <cx:spPr>
              <a:solidFill>
                <a:srgbClr val="FFFFFF">
                  <a:lumMod val="75000"/>
                </a:srgbClr>
              </a:solidFill>
            </cx:spPr>
          </cx:dataPt>
          <cx:dataPt idx="24">
            <cx:spPr>
              <a:solidFill>
                <a:srgbClr val="FFFFFF">
                  <a:lumMod val="75000"/>
                </a:srgbClr>
              </a:solidFill>
            </cx:spPr>
          </cx:dataPt>
          <cx:dataLabels pos="outEnd">
            <cx:numFmt formatCode="# ##0.00" sourceLinked="0"/>
            <cx:txPr>
              <a:bodyPr vertOverflow="overflow" horzOverflow="overflow" wrap="square" lIns="0" tIns="0" rIns="0" bIns="0"/>
              <a:lstStyle/>
              <a:p>
                <a:pPr algn="ctr" rtl="0">
                  <a:defRPr sz="700" b="0" i="0">
                    <a:solidFill>
                      <a:schemeClr val="tx1"/>
                    </a:solidFill>
                    <a:latin typeface="Trebuchet MS" panose="020B0603020202020204" pitchFamily="34" charset="0"/>
                    <a:ea typeface="Trebuchet MS" panose="020B0603020202020204" pitchFamily="34" charset="0"/>
                    <a:cs typeface="Trebuchet MS" panose="020B0603020202020204" pitchFamily="34" charset="0"/>
                  </a:defRPr>
                </a:pPr>
                <a:endParaRPr lang="fr-FR" sz="700">
                  <a:solidFill>
                    <a:schemeClr val="tx1"/>
                  </a:solidFill>
                </a:endParaRPr>
              </a:p>
            </cx:txPr>
            <cx:visibility seriesName="0" categoryName="0" value="1"/>
            <cx:separator>, </cx:separator>
            <cx:dataLabelHidden idx="4"/>
          </cx:dataLabels>
          <cx:dataId val="0"/>
          <cx:layoutPr>
            <cx:subtotals>
              <cx:idx val="0"/>
              <cx:idx val="24"/>
            </cx:subtotals>
          </cx:layoutPr>
        </cx:series>
        <cx:series layoutId="waterfall" hidden="1" uniqueId="{00000000-B447-4B49-A4A9-D3915DE6F1B3}" formatIdx="1">
          <cx:tx>
            <cx:txData>
              <cx:f>Sheet1!$A$1</cx:f>
              <cx:v/>
            </cx:txData>
          </cx:tx>
          <cx:dataId val="1"/>
          <cx:layoutPr>
            <cx:subtotals/>
          </cx:layoutPr>
        </cx:series>
      </cx:plotAreaRegion>
      <cx:axis id="0">
        <cx:catScaling gapWidth="0.5"/>
        <cx:tickLabels/>
        <cx:txPr>
          <a:bodyPr vertOverflow="overflow" horzOverflow="overflow" wrap="square" lIns="0" tIns="0" rIns="0" bIns="0"/>
          <a:lstStyle/>
          <a:p>
            <a:pPr algn="ctr" rtl="0">
              <a:defRPr sz="900" b="0" i="0">
                <a:solidFill>
                  <a:schemeClr val="tx1"/>
                </a:solidFill>
                <a:latin typeface="Trebuchet MS" panose="020B0603020202020204" pitchFamily="34" charset="0"/>
                <a:ea typeface="Trebuchet MS" panose="020B0603020202020204" pitchFamily="34" charset="0"/>
                <a:cs typeface="Trebuchet MS" panose="020B0603020202020204" pitchFamily="34" charset="0"/>
              </a:defRPr>
            </a:pPr>
            <a:endParaRPr lang="fr-FR" sz="900">
              <a:solidFill>
                <a:schemeClr val="tx1"/>
              </a:solidFill>
            </a:endParaRPr>
          </a:p>
        </cx:txPr>
      </cx:axis>
      <cx:axis id="1">
        <cx:valScaling/>
        <cx:units unit="millions"/>
        <cx:tickLabels/>
        <cx:txPr>
          <a:bodyPr vertOverflow="overflow" horzOverflow="overflow" wrap="square" lIns="0" tIns="0" rIns="0" bIns="0"/>
          <a:lstStyle/>
          <a:p>
            <a:pPr algn="ctr" rtl="0">
              <a:defRPr sz="900" b="0" i="0">
                <a:solidFill>
                  <a:schemeClr val="tx1"/>
                </a:solidFill>
                <a:latin typeface="Trebuchet MS" panose="020B0603020202020204" pitchFamily="34" charset="0"/>
                <a:ea typeface="Trebuchet MS" panose="020B0603020202020204" pitchFamily="34" charset="0"/>
                <a:cs typeface="Trebuchet MS" panose="020B0603020202020204" pitchFamily="34" charset="0"/>
              </a:defRPr>
            </a:pPr>
            <a:endParaRPr lang="fr-FR" sz="900">
              <a:solidFill>
                <a:schemeClr val="tx1"/>
              </a:solidFill>
            </a:endParaRPr>
          </a:p>
        </cx:txPr>
      </cx:axis>
    </cx:plotArea>
  </cx:chart>
  <cx:spPr>
    <a:solidFill>
      <a:schemeClr val="bg1"/>
    </a:solidFill>
  </cx:spPr>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Sheet1!$A$2:$A$17</cx:f>
        <cx:lvl ptCount="16">
          <cx:pt idx="0">2017</cx:pt>
          <cx:pt idx="1">LFL</cx:pt>
          <cx:pt idx="2">Churn</cx:pt>
          <cx:pt idx="3">NewLogos</cx:pt>
          <cx:pt idx="4">One-shot</cx:pt>
          <cx:pt idx="5">2018</cx:pt>
          <cx:pt idx="6">LFL</cx:pt>
          <cx:pt idx="7">Churn</cx:pt>
          <cx:pt idx="8">NewLogos</cx:pt>
          <cx:pt idx="9">One-shot</cx:pt>
          <cx:pt idx="10">2019</cx:pt>
          <cx:pt idx="11">LFL</cx:pt>
          <cx:pt idx="12">Churn</cx:pt>
          <cx:pt idx="13">NewLogos</cx:pt>
          <cx:pt idx="14">One-shot</cx:pt>
          <cx:pt idx="15">2020</cx:pt>
        </cx:lvl>
      </cx:strDim>
      <cx:numDim type="val">
        <cx:f>Sheet1!$B$2:$B$17</cx:f>
        <cx:lvl ptCount="16" formatCode="Standard">
          <cx:pt idx="0">42400000</cx:pt>
          <cx:pt idx="1">800000</cx:pt>
          <cx:pt idx="2">-1100000</cx:pt>
          <cx:pt idx="3">800000</cx:pt>
          <cx:pt idx="4">-600000</cx:pt>
          <cx:pt idx="5">42200000</cx:pt>
          <cx:pt idx="6">1100000</cx:pt>
          <cx:pt idx="7">-1100000</cx:pt>
          <cx:pt idx="8">1800000</cx:pt>
          <cx:pt idx="9">-800000</cx:pt>
          <cx:pt idx="10">43300000</cx:pt>
          <cx:pt idx="11">-1300000</cx:pt>
          <cx:pt idx="12">-800000</cx:pt>
          <cx:pt idx="13">1500000</cx:pt>
          <cx:pt idx="14">-1300000</cx:pt>
          <cx:pt idx="15">41500000</cx:pt>
        </cx:lvl>
      </cx:numDim>
    </cx:data>
  </cx:chartData>
  <cx:chart>
    <cx:plotArea>
      <cx:plotAreaRegion>
        <cx:series layoutId="waterfall" uniqueId="{6A33849D-0DE8-418F-84E6-DBA5FB23841F}">
          <cx:tx>
            <cx:txData>
              <cx:f>Sheet1!$B$1</cx:f>
              <cx:v>Value</cx:v>
            </cx:txData>
          </cx:tx>
          <cx:spPr>
            <a:solidFill>
              <a:schemeClr val="accent1"/>
            </a:solidFill>
          </cx:spPr>
          <cx:dataPt idx="0">
            <cx:spPr>
              <a:solidFill>
                <a:srgbClr val="289B38"/>
              </a:solidFill>
            </cx:spPr>
          </cx:dataPt>
          <cx:dataPt idx="1">
            <cx:spPr>
              <a:solidFill>
                <a:srgbClr val="8FCD9F">
                  <a:lumMod val="40000"/>
                  <a:lumOff val="60000"/>
                </a:srgbClr>
              </a:solidFill>
            </cx:spPr>
          </cx:dataPt>
          <cx:dataPt idx="3">
            <cx:spPr>
              <a:solidFill>
                <a:srgbClr val="ADD9FD"/>
              </a:solidFill>
            </cx:spPr>
          </cx:dataPt>
          <cx:dataPt idx="5">
            <cx:spPr>
              <a:solidFill>
                <a:srgbClr val="289B38"/>
              </a:solidFill>
            </cx:spPr>
          </cx:dataPt>
          <cx:dataPt idx="6">
            <cx:spPr>
              <a:solidFill>
                <a:srgbClr val="8FCD9F">
                  <a:lumMod val="40000"/>
                  <a:lumOff val="60000"/>
                </a:srgbClr>
              </a:solidFill>
            </cx:spPr>
          </cx:dataPt>
          <cx:dataPt idx="8">
            <cx:spPr>
              <a:solidFill>
                <a:srgbClr val="ADD9FD"/>
              </a:solidFill>
            </cx:spPr>
          </cx:dataPt>
          <cx:dataPt idx="10">
            <cx:spPr>
              <a:solidFill>
                <a:srgbClr val="289B38"/>
              </a:solidFill>
            </cx:spPr>
          </cx:dataPt>
          <cx:dataPt idx="11">
            <cx:spPr>
              <a:solidFill>
                <a:srgbClr val="8FCD9F">
                  <a:lumMod val="40000"/>
                  <a:lumOff val="60000"/>
                </a:srgbClr>
              </a:solidFill>
            </cx:spPr>
          </cx:dataPt>
          <cx:dataPt idx="13">
            <cx:spPr>
              <a:solidFill>
                <a:srgbClr val="ADD9FD"/>
              </a:solidFill>
            </cx:spPr>
          </cx:dataPt>
          <cx:dataPt idx="15">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visibility seriesName="0" categoryName="0" value="1"/>
            <cx:separator>, </cx:separator>
          </cx:dataLabels>
          <cx:dataId val="0"/>
          <cx:layoutPr>
            <cx:subtotals>
              <cx:idx val="0"/>
              <cx:idx val="5"/>
              <cx:idx val="10"/>
              <cx:idx val="15"/>
            </cx:subtotals>
          </cx:layoutPr>
        </cx:series>
      </cx:plotAreaRegion>
      <cx:axis id="0">
        <cx:catScaling gapWidth="0.5"/>
        <cx:tickLabels/>
        <cx:txPr>
          <a:bodyPr spcFirstLastPara="1" vertOverflow="ellipsis" horzOverflow="overflow" wrap="square" lIns="0" tIns="0" rIns="0" bIns="0" anchor="ctr" anchorCtr="1"/>
          <a:lstStyle/>
          <a:p>
            <a:pPr algn="ctr" rtl="0">
              <a:defRPr sz="900">
                <a:solidFill>
                  <a:schemeClr val="tx1"/>
                </a:solidFill>
              </a:defRPr>
            </a:pPr>
            <a:endParaRPr lang="en-US" sz="900" b="0" i="0" u="none" strike="noStrike" baseline="0">
              <a:solidFill>
                <a:schemeClr val="tx1"/>
              </a:solidFill>
              <a:latin typeface="Trebuchet MS"/>
            </a:endParaRPr>
          </a:p>
        </cx:txPr>
      </cx:axis>
      <cx:axis id="1">
        <cx:valScaling/>
        <cx:units unit="millions"/>
        <cx:tickLabels/>
        <cx:numFmt formatCode="# ##0"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plotArea>
  </cx:chart>
  <cx:spPr>
    <a:solidFill>
      <a:schemeClr val="bg1"/>
    </a:solidFill>
  </cx:spPr>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Sheet1!$A$2:$A$9</cx:f>
        <cx:lvl ptCount="7">
          <cx:pt idx="0">Top 5</cx:pt>
          <cx:pt idx="1">Top 10</cx:pt>
          <cx:pt idx="2">Top 20</cx:pt>
          <cx:pt idx="3">Top 25</cx:pt>
          <cx:pt idx="4">Top 50</cx:pt>
          <cx:pt idx="5">Top 150</cx:pt>
          <cx:pt idx="6">Other</cx:pt>
        </cx:lvl>
      </cx:strDim>
      <cx:numDim type="val">
        <cx:f>Sheet1!$B$2:$B$9</cx:f>
        <cx:lvl ptCount="7" formatCode="0.0%">
          <cx:pt idx="0">0.15885675623741397</cx:pt>
          <cx:pt idx="1">0.23065840599766035</cx:pt>
          <cx:pt idx="2">0.3303401695723035</cx:pt>
          <cx:pt idx="3">0.37059421462928249</cx:pt>
          <cx:pt idx="4">0.50092644368224715</cx:pt>
          <cx:pt idx="5">0.70303642346939554</cx:pt>
          <cx:pt idx="6">1</cx:pt>
        </cx:lvl>
      </cx:numDim>
    </cx:data>
  </cx:chartData>
  <cx:chart>
    <cx:plotArea>
      <cx:plotAreaRegion>
        <cx:series layoutId="funnel" uniqueId="{09A9ED64-D7F5-4AAF-A120-F24471541DCB}">
          <cx:tx>
            <cx:txData>
              <cx:f>Sheet1!$B$1</cx:f>
              <cx:v>Column1</cx:v>
            </cx:txData>
          </cx:tx>
          <cx:spPr>
            <a:solidFill>
              <a:schemeClr val="tx2"/>
            </a:solidFill>
          </cx:spPr>
          <cx:dataLabels pos="ctr">
            <cx:numFmt formatCode="# ##0%" sourceLinked="0"/>
            <cx:txPr>
              <a:bodyPr vertOverflow="overflow" horzOverflow="overflow" wrap="square" lIns="0" tIns="0" rIns="0" bIns="0"/>
              <a:lstStyle/>
              <a:p>
                <a:pPr algn="ctr" rtl="0">
                  <a:defRPr sz="1000" b="0" i="0">
                    <a:solidFill>
                      <a:srgbClr val="919191"/>
                    </a:solidFill>
                    <a:latin typeface="Trebuchet MS" panose="020B0603020202020204" pitchFamily="34" charset="0"/>
                    <a:ea typeface="Trebuchet MS" panose="020B0603020202020204" pitchFamily="34" charset="0"/>
                    <a:cs typeface="Trebuchet MS" panose="020B0603020202020204" pitchFamily="34" charset="0"/>
                  </a:defRPr>
                </a:pPr>
                <a:endParaRPr lang="fr-FR" sz="1000"/>
              </a:p>
            </cx:txPr>
            <cx:visibility seriesName="0" categoryName="0" value="1"/>
            <cx:separator>, </cx:separator>
          </cx:dataLabels>
          <cx:dataId val="0"/>
        </cx:series>
      </cx:plotAreaRegion>
      <cx:axis id="0">
        <cx:catScaling/>
        <cx:tickLabels/>
        <cx:txPr>
          <a:bodyPr vertOverflow="overflow" horzOverflow="overflow" wrap="square" lIns="0" tIns="0" rIns="0" bIns="0"/>
          <a:lstStyle/>
          <a:p>
            <a:pPr algn="ctr" rtl="0">
              <a:defRPr sz="1000" b="0" i="0">
                <a:solidFill>
                  <a:schemeClr val="tx1"/>
                </a:solidFill>
                <a:latin typeface="Trebuchet MS" panose="020B0603020202020204" pitchFamily="34" charset="0"/>
                <a:ea typeface="Trebuchet MS" panose="020B0603020202020204" pitchFamily="34" charset="0"/>
                <a:cs typeface="Trebuchet MS" panose="020B0603020202020204" pitchFamily="34" charset="0"/>
              </a:defRPr>
            </a:pPr>
            <a:endParaRPr lang="fr-FR" sz="1000">
              <a:solidFill>
                <a:schemeClr val="tx1"/>
              </a:solidFill>
            </a:endParaRPr>
          </a:p>
        </cx:txPr>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Sheet1!$A$2:$A$21</cx:f>
        <cx:lvl ptCount="20">
          <cx:pt idx="0">2017</cx:pt>
          <cx:pt idx="1">DB Credit</cx:pt>
          <cx:pt idx="2">DBAI/Toolkit/GDM</cx:pt>
          <cx:pt idx="3">IndueD</cx:pt>
          <cx:pt idx="4">Smart</cx:pt>
          <cx:pt idx="5">Hoovers</cx:pt>
          <cx:pt idx="6">OnBoard</cx:pt>
          <cx:pt idx="7">Direct +</cx:pt>
          <cx:pt idx="8">Dataxess</cx:pt>
          <cx:pt idx="9">Files</cx:pt>
          <cx:pt idx="10">Datascience</cx:pt>
          <cx:pt idx="11">Market Insight</cx:pt>
          <cx:pt idx="12">GRS</cx:pt>
          <cx:pt idx="13">Global Financials</cx:pt>
          <cx:pt idx="14">D&amp;B Connect</cx:pt>
          <cx:pt idx="15">Country Risk</cx:pt>
          <cx:pt idx="16">Portfolio Manager</cx:pt>
          <cx:pt idx="17">Other</cx:pt>
          <cx:pt idx="18">DNBi</cx:pt>
          <cx:pt idx="19">2020</cx:pt>
        </cx:lvl>
      </cx:strDim>
      <cx:numDim type="val">
        <cx:f>Sheet1!$B$2:$B$21</cx:f>
        <cx:lvl ptCount="20" formatCode="Standard">
          <cx:pt idx="0">11494454.968688719</cx:pt>
          <cx:pt idx="1">1355577.3300000001</cx:pt>
          <cx:pt idx="2">650940.74000003189</cx:pt>
          <cx:pt idx="3">226966</cx:pt>
          <cx:pt idx="4">-96425</cx:pt>
          <cx:pt idx="5">37053</cx:pt>
          <cx:pt idx="6">1314294.48</cx:pt>
          <cx:pt idx="7">1044650</cx:pt>
          <cx:pt idx="8">285283.12</cx:pt>
          <cx:pt idx="9">467680.86131124664</cx:pt>
          <cx:pt idx="10">523848.65000000014</cx:pt>
          <cx:pt idx="11">353390</cx:pt>
          <cx:pt idx="12">161069.45000000001</cx:pt>
          <cx:pt idx="13">31250</cx:pt>
          <cx:pt idx="14">15000</cx:pt>
          <cx:pt idx="15">-1320</cx:pt>
          <cx:pt idx="16">-5140.7200000000012</cx:pt>
          <cx:pt idx="17">-288398</cx:pt>
          <cx:pt idx="18">-1216421.1699999999</cx:pt>
          <cx:pt idx="19">16353753.709999999</cx:pt>
        </cx:lvl>
      </cx:numDim>
    </cx:data>
    <cx:data id="1">
      <cx:strDim type="cat">
        <cx:f>Sheet1!$A$2:$A$21</cx:f>
        <cx:lvl ptCount="20">
          <cx:pt idx="0">2017</cx:pt>
          <cx:pt idx="1">DB Credit</cx:pt>
          <cx:pt idx="2">DBAI/Toolkit/GDM</cx:pt>
          <cx:pt idx="3">IndueD</cx:pt>
          <cx:pt idx="4">Smart</cx:pt>
          <cx:pt idx="5">Hoovers</cx:pt>
          <cx:pt idx="6">OnBoard</cx:pt>
          <cx:pt idx="7">Direct +</cx:pt>
          <cx:pt idx="8">Dataxess</cx:pt>
          <cx:pt idx="9">Files</cx:pt>
          <cx:pt idx="10">Datascience</cx:pt>
          <cx:pt idx="11">Market Insight</cx:pt>
          <cx:pt idx="12">GRS</cx:pt>
          <cx:pt idx="13">Global Financials</cx:pt>
          <cx:pt idx="14">D&amp;B Connect</cx:pt>
          <cx:pt idx="15">Country Risk</cx:pt>
          <cx:pt idx="16">Portfolio Manager</cx:pt>
          <cx:pt idx="17">Other</cx:pt>
          <cx:pt idx="18">DNBi</cx:pt>
          <cx:pt idx="19">2020</cx:pt>
        </cx:lvl>
      </cx:strDim>
      <cx:numDim type="val">
        <cx:f>Sheet1!$A$2:$A$21</cx:f>
        <cx:lvl ptCount="20" formatCode="Standard">
          <cx:pt idx="0">2017</cx:pt>
          <cx:pt idx="1">0</cx:pt>
          <cx:pt idx="2">0</cx:pt>
          <cx:pt idx="3">0</cx:pt>
          <cx:pt idx="4">0</cx:pt>
          <cx:pt idx="5">0</cx:pt>
          <cx:pt idx="6">0</cx:pt>
          <cx:pt idx="7">0</cx:pt>
          <cx:pt idx="8">0</cx:pt>
          <cx:pt idx="9">0</cx:pt>
          <cx:pt idx="10">0</cx:pt>
          <cx:pt idx="11">0</cx:pt>
          <cx:pt idx="12">0</cx:pt>
          <cx:pt idx="13">0</cx:pt>
          <cx:pt idx="14">0</cx:pt>
          <cx:pt idx="15">0</cx:pt>
          <cx:pt idx="16">0</cx:pt>
          <cx:pt idx="17">0</cx:pt>
          <cx:pt idx="18">0</cx:pt>
          <cx:pt idx="19">2020</cx:pt>
        </cx:lvl>
      </cx:numDim>
    </cx:data>
  </cx:chartData>
  <cx:chart>
    <cx:plotArea>
      <cx:plotAreaRegion>
        <cx:series layoutId="waterfall" uniqueId="{2335E070-0267-415B-A612-DB52A21C2B14}" formatIdx="0">
          <cx:tx>
            <cx:txData>
              <cx:f>Sheet1!$B$1</cx:f>
              <cx:v>Series1</cx:v>
            </cx:txData>
          </cx:tx>
          <cx:dataPt idx="0">
            <cx:spPr>
              <a:solidFill>
                <a:srgbClr val="FFFFFF">
                  <a:lumMod val="75000"/>
                </a:srgbClr>
              </a:solidFill>
            </cx:spPr>
          </cx:dataPt>
          <cx:dataPt idx="19">
            <cx:spPr>
              <a:solidFill>
                <a:srgbClr val="FFFFFF">
                  <a:lumMod val="75000"/>
                </a:srgbClr>
              </a:solidFill>
            </cx:spPr>
          </cx:dataPt>
          <cx:dataLabels pos="outEnd">
            <cx:numFmt formatCode="# ##0.00" sourceLinked="0"/>
            <cx:txPr>
              <a:bodyPr vertOverflow="overflow" horzOverflow="overflow" wrap="square" lIns="0" tIns="0" rIns="0" bIns="0"/>
              <a:lstStyle/>
              <a:p>
                <a:pPr algn="ctr" rtl="0">
                  <a:defRPr sz="800" b="0" i="0">
                    <a:solidFill>
                      <a:srgbClr val="9F9F9F"/>
                    </a:solidFill>
                    <a:latin typeface="Trebuchet MS" panose="020B0603020202020204" pitchFamily="34" charset="0"/>
                    <a:ea typeface="Trebuchet MS" panose="020B0603020202020204" pitchFamily="34" charset="0"/>
                    <a:cs typeface="Trebuchet MS" panose="020B0603020202020204" pitchFamily="34" charset="0"/>
                  </a:defRPr>
                </a:pPr>
                <a:endParaRPr lang="fr-FR" sz="800"/>
              </a:p>
            </cx:txPr>
            <cx:visibility seriesName="0" categoryName="0" value="1"/>
            <cx:separator>, </cx:separator>
            <cx:dataLabelHidden idx="4"/>
          </cx:dataLabels>
          <cx:dataId val="0"/>
          <cx:layoutPr>
            <cx:subtotals>
              <cx:idx val="0"/>
              <cx:idx val="19"/>
            </cx:subtotals>
          </cx:layoutPr>
        </cx:series>
        <cx:series layoutId="waterfall" hidden="1" uniqueId="{00000000-B447-4B49-A4A9-D3915DE6F1B3}" formatIdx="1">
          <cx:tx>
            <cx:txData>
              <cx:f>Sheet1!$A$1</cx:f>
              <cx:v/>
            </cx:txData>
          </cx:tx>
          <cx:dataId val="1"/>
          <cx:layoutPr>
            <cx:subtotals/>
          </cx:layoutPr>
        </cx:series>
      </cx:plotAreaRegion>
      <cx:axis id="0">
        <cx:catScaling gapWidth="0.5"/>
        <cx:tickLabels/>
        <cx:txPr>
          <a:bodyPr vertOverflow="overflow" horzOverflow="overflow" wrap="square" lIns="0" tIns="0" rIns="0" bIns="0"/>
          <a:lstStyle/>
          <a:p>
            <a:pPr algn="ctr" rtl="0">
              <a:defRPr sz="900" b="0" i="0">
                <a:solidFill>
                  <a:srgbClr val="9F9F9F"/>
                </a:solidFill>
                <a:latin typeface="Trebuchet MS" panose="020B0603020202020204" pitchFamily="34" charset="0"/>
                <a:ea typeface="Trebuchet MS" panose="020B0603020202020204" pitchFamily="34" charset="0"/>
                <a:cs typeface="Trebuchet MS" panose="020B0603020202020204" pitchFamily="34" charset="0"/>
              </a:defRPr>
            </a:pPr>
            <a:endParaRPr lang="fr-FR" sz="900"/>
          </a:p>
        </cx:txPr>
      </cx:axis>
      <cx:axis id="1">
        <cx:valScaling/>
        <cx:units unit="millions">
          <cx:unitsLabel>
            <cx:tx>
              <cx:txData>
                <cx:v>Millions</cx:v>
              </cx:txData>
            </cx:tx>
            <cx:txPr>
              <a:bodyPr spcFirstLastPara="1" vertOverflow="ellipsis" horzOverflow="overflow" wrap="square" lIns="0" tIns="0" rIns="0" bIns="0" anchor="ctr" anchorCtr="1"/>
              <a:lstStyle/>
              <a:p>
                <a:pPr algn="ctr" rtl="0">
                  <a:defRPr sz="800"/>
                </a:pPr>
                <a:r>
                  <a:rPr lang="fr-FR" sz="800" b="0" i="0" u="none" strike="noStrike" baseline="0">
                    <a:solidFill>
                      <a:srgbClr val="6C6C6C">
                        <a:lumMod val="65000"/>
                        <a:lumOff val="35000"/>
                      </a:srgbClr>
                    </a:solidFill>
                    <a:latin typeface="Trebuchet MS"/>
                  </a:rPr>
                  <a:t>Millions</a:t>
                </a:r>
              </a:p>
            </cx:txPr>
          </cx:unitsLabel>
        </cx:units>
        <cx:tickLabels/>
        <cx:txPr>
          <a:bodyPr vertOverflow="overflow" horzOverflow="overflow" wrap="square" lIns="0" tIns="0" rIns="0" bIns="0"/>
          <a:lstStyle/>
          <a:p>
            <a:pPr algn="ctr" rtl="0">
              <a:defRPr sz="900" b="0" i="0">
                <a:solidFill>
                  <a:srgbClr val="9F9F9F"/>
                </a:solidFill>
                <a:latin typeface="Trebuchet MS" panose="020B0603020202020204" pitchFamily="34" charset="0"/>
                <a:ea typeface="Trebuchet MS" panose="020B0603020202020204" pitchFamily="34" charset="0"/>
                <a:cs typeface="Trebuchet MS" panose="020B0603020202020204" pitchFamily="34" charset="0"/>
              </a:defRPr>
            </a:pPr>
            <a:endParaRPr lang="fr-FR" sz="900"/>
          </a:p>
        </cx:txPr>
      </cx:axis>
    </cx:plotArea>
  </cx:chart>
  <cx:spPr>
    <a:solidFill>
      <a:schemeClr val="bg1"/>
    </a:solidFill>
  </cx:spPr>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Sheet1!$A$2:$A$14</cx:f>
        <cx:lvl ptCount="13">
          <cx:pt idx="0">2017</cx:pt>
          <cx:pt idx="1">LFL</cx:pt>
          <cx:pt idx="2">Churn</cx:pt>
          <cx:pt idx="3">NewLogos</cx:pt>
          <cx:pt idx="4">2018</cx:pt>
          <cx:pt idx="5">LFL</cx:pt>
          <cx:pt idx="6">Churn</cx:pt>
          <cx:pt idx="7">NewLogos</cx:pt>
          <cx:pt idx="8">2019</cx:pt>
          <cx:pt idx="9">LFL</cx:pt>
          <cx:pt idx="10">Churn</cx:pt>
          <cx:pt idx="11">NewLogos</cx:pt>
          <cx:pt idx="12">2020</cx:pt>
        </cx:lvl>
      </cx:strDim>
      <cx:numDim type="val">
        <cx:f>Sheet1!$B$2:$B$14</cx:f>
        <cx:lvl ptCount="13" formatCode="#,##0\ &quot;€&quot;;\-#,##0\ &quot;€&quot;">
          <cx:pt idx="0">46719655.811988749</cx:pt>
          <cx:pt idx="1">-169946.10865928017</cx:pt>
          <cx:pt idx="2">-1557717.920000002</cx:pt>
          <cx:pt idx="3">1266363.1800000027</cx:pt>
          <cx:pt idx="4">46258354.963329464</cx:pt>
          <cx:pt idx="5">-368295.15999999968</cx:pt>
          <cx:pt idx="6">-2050248.0033294421</cx:pt>
          <cx:pt idx="7">2867965.7053333386</cx:pt>
          <cx:pt idx="8">46707777.505333364</cx:pt>
          <cx:pt idx="9">-3173746.6553333336</cx:pt>
          <cx:pt idx="10">-3105726.5000000037</cx:pt>
          <cx:pt idx="11">4286906.9400000051</cx:pt>
          <cx:pt idx="12">44715211.290000029</cx:pt>
        </cx:lvl>
      </cx:numDim>
    </cx:data>
  </cx:chartData>
  <cx:chart>
    <cx:plotArea>
      <cx:plotAreaRegion>
        <cx:series layoutId="waterfall" uniqueId="{6A33849D-0DE8-418F-84E6-DBA5FB23841F}">
          <cx:tx>
            <cx:txData>
              <cx:f>Sheet1!$B$1</cx:f>
              <cx:v>Series1</cx:v>
            </cx:txData>
          </cx:tx>
          <cx:spPr>
            <a:solidFill>
              <a:schemeClr val="accent1"/>
            </a:solidFill>
          </cx:spPr>
          <cx:dataPt idx="0">
            <cx:spPr>
              <a:solidFill>
                <a:srgbClr val="289B38"/>
              </a:solidFill>
            </cx:spPr>
          </cx:dataPt>
          <cx:dataPt idx="1">
            <cx:spPr>
              <a:solidFill>
                <a:srgbClr val="8FCD9F">
                  <a:lumMod val="40000"/>
                  <a:lumOff val="60000"/>
                </a:srgbClr>
              </a:solidFill>
            </cx:spPr>
          </cx:dataPt>
          <cx:dataPt idx="3">
            <cx:spPr>
              <a:solidFill>
                <a:srgbClr val="ADD9FD"/>
              </a:solidFill>
            </cx:spPr>
          </cx:dataPt>
          <cx:dataPt idx="4">
            <cx:spPr>
              <a:solidFill>
                <a:srgbClr val="289B38"/>
              </a:solidFill>
            </cx:spPr>
          </cx:dataPt>
          <cx:dataPt idx="5">
            <cx:spPr>
              <a:solidFill>
                <a:srgbClr val="8FCD9F">
                  <a:lumMod val="40000"/>
                  <a:lumOff val="60000"/>
                </a:srgbClr>
              </a:solidFill>
            </cx:spPr>
          </cx:dataPt>
          <cx:dataPt idx="7">
            <cx:spPr>
              <a:solidFill>
                <a:srgbClr val="ADD9FD"/>
              </a:solidFill>
            </cx:spPr>
          </cx:dataPt>
          <cx:dataPt idx="8">
            <cx:spPr>
              <a:solidFill>
                <a:srgbClr val="289B38"/>
              </a:solidFill>
            </cx:spPr>
          </cx:dataPt>
          <cx:dataPt idx="9">
            <cx:spPr>
              <a:solidFill>
                <a:srgbClr val="8FCD9F">
                  <a:lumMod val="40000"/>
                  <a:lumOff val="60000"/>
                </a:srgbClr>
              </a:solidFill>
            </cx:spPr>
          </cx:dataPt>
          <cx:dataPt idx="11">
            <cx:spPr>
              <a:solidFill>
                <a:srgbClr val="ADD9FD"/>
              </a:solidFill>
            </cx:spPr>
          </cx:dataPt>
          <cx:dataPt idx="12">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visibility seriesName="0" categoryName="0" value="1"/>
            <cx:separator>, </cx:separator>
          </cx:dataLabels>
          <cx:dataId val="0"/>
          <cx:layoutPr>
            <cx:subtotals>
              <cx:idx val="0"/>
              <cx:idx val="4"/>
              <cx:idx val="8"/>
              <cx:idx val="12"/>
            </cx:subtotals>
          </cx:layoutPr>
        </cx:series>
      </cx:plotAreaRegion>
      <cx:axis id="0">
        <cx:catScaling gapWidth="0.5"/>
        <cx:tickLabels/>
        <cx:txPr>
          <a:bodyPr spcFirstLastPara="1" vertOverflow="ellipsis" horzOverflow="overflow" wrap="square" lIns="0" tIns="0" rIns="0" bIns="0" anchor="ctr" anchorCtr="1"/>
          <a:lstStyle/>
          <a:p>
            <a:pPr algn="ctr" rtl="0">
              <a:defRPr sz="900">
                <a:solidFill>
                  <a:schemeClr val="tx1"/>
                </a:solidFill>
              </a:defRPr>
            </a:pPr>
            <a:endParaRPr lang="en-US" sz="900" b="0" i="0" u="none" strike="noStrike" baseline="0">
              <a:solidFill>
                <a:schemeClr val="tx1"/>
              </a:solidFill>
              <a:latin typeface="Trebuchet MS"/>
            </a:endParaRPr>
          </a:p>
        </cx:txPr>
      </cx:axis>
      <cx:axis id="1">
        <cx:valScaling/>
        <cx:units unit="millions"/>
        <cx:tickLabels/>
        <cx:numFmt formatCode="# ##0"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plotArea>
  </cx:chart>
  <cx:spPr>
    <a:solidFill>
      <a:schemeClr val="bg1"/>
    </a:solidFill>
  </cx:spPr>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Top 5</cx:pt>
          <cx:pt idx="1">Top 10</cx:pt>
          <cx:pt idx="2">Top 20</cx:pt>
          <cx:pt idx="3">Top 25</cx:pt>
          <cx:pt idx="4">Top 50</cx:pt>
          <cx:pt idx="5">Top 150</cx:pt>
          <cx:pt idx="6">Other</cx:pt>
        </cx:lvl>
      </cx:strDim>
      <cx:numDim type="val">
        <cx:f>Sheet1!$B$2:$B$8</cx:f>
        <cx:lvl ptCount="7" formatCode="0,0%">
          <cx:pt idx="0">0.29677282863446769</cx:pt>
          <cx:pt idx="1">0.41494050862906945</cx:pt>
          <cx:pt idx="2">0.5288038167068152</cx:pt>
          <cx:pt idx="3">0.56128284125896077</cx:pt>
          <cx:pt idx="4">0.65948258424868822</cx:pt>
          <cx:pt idx="5">0.75217727955938651</cx:pt>
          <cx:pt idx="6">1</cx:pt>
        </cx:lvl>
      </cx:numDim>
    </cx:data>
  </cx:chartData>
  <cx:chart>
    <cx:plotArea>
      <cx:plotAreaRegion>
        <cx:series layoutId="funnel" uniqueId="{09A9ED64-D7F5-4AAF-A120-F24471541DCB}">
          <cx:tx>
            <cx:txData>
              <cx:f>Sheet1!$B$1</cx:f>
              <cx:v>Column1</cx:v>
            </cx:txData>
          </cx:tx>
          <cx:spPr>
            <a:solidFill>
              <a:schemeClr val="tx2"/>
            </a:solidFill>
          </cx:spPr>
          <cx:dataLabels pos="ctr">
            <cx:numFmt formatCode="# ##0%" sourceLinked="0"/>
            <cx:txPr>
              <a:bodyPr vertOverflow="overflow" horzOverflow="overflow" wrap="square" lIns="0" tIns="0" rIns="0" bIns="0"/>
              <a:lstStyle/>
              <a:p>
                <a:pPr algn="ctr" rtl="0">
                  <a:defRPr sz="1000" b="0" i="0">
                    <a:solidFill>
                      <a:srgbClr val="919191"/>
                    </a:solidFill>
                    <a:latin typeface="Trebuchet MS" panose="020B0603020202020204" pitchFamily="34" charset="0"/>
                    <a:ea typeface="Trebuchet MS" panose="020B0603020202020204" pitchFamily="34" charset="0"/>
                    <a:cs typeface="Trebuchet MS" panose="020B0603020202020204" pitchFamily="34" charset="0"/>
                  </a:defRPr>
                </a:pPr>
                <a:endParaRPr lang="fr-FR" sz="1000"/>
              </a:p>
            </cx:txPr>
            <cx:visibility seriesName="0" categoryName="0" value="1"/>
            <cx:separator>, </cx:separator>
          </cx:dataLabels>
          <cx:dataId val="0"/>
        </cx:series>
      </cx:plotAreaRegion>
      <cx:axis id="0">
        <cx:catScaling/>
        <cx:tickLabels/>
        <cx:txPr>
          <a:bodyPr vertOverflow="overflow" horzOverflow="overflow" wrap="square" lIns="0" tIns="0" rIns="0" bIns="0"/>
          <a:lstStyle/>
          <a:p>
            <a:pPr algn="ctr" rtl="0">
              <a:defRPr sz="1000" b="0" i="0">
                <a:solidFill>
                  <a:schemeClr val="tx1"/>
                </a:solidFill>
                <a:latin typeface="Trebuchet MS" panose="020B0603020202020204" pitchFamily="34" charset="0"/>
                <a:ea typeface="Trebuchet MS" panose="020B0603020202020204" pitchFamily="34" charset="0"/>
                <a:cs typeface="Trebuchet MS" panose="020B0603020202020204" pitchFamily="34" charset="0"/>
              </a:defRPr>
            </a:pPr>
            <a:endParaRPr lang="fr-FR" sz="1000">
              <a:solidFill>
                <a:schemeClr val="tx1"/>
              </a:solidFill>
            </a:endParaRPr>
          </a:p>
        </cx:txPr>
      </cx:axis>
    </cx:plotArea>
  </cx:chart>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2017</cx:pt>
          <cx:pt idx="1">Programmatic</cx:pt>
          <cx:pt idx="2">Mktg Perf.</cx:pt>
          <cx:pt idx="3">Mktg Direct</cx:pt>
          <cx:pt idx="4">Other (Risk)</cx:pt>
          <cx:pt idx="5">2019</cx:pt>
        </cx:lvl>
      </cx:strDim>
      <cx:numDim type="val">
        <cx:f>Sheet1!$B$2:$B$7</cx:f>
        <cx:lvl ptCount="6" formatCode="_-* # ##0,00\ &quot;€&quot;_-;\-* # ##0,00\ &quot;€&quot;_-;_-* &quot;-&quot;??\ &quot;€&quot;_-;_-@_-">
          <cx:pt idx="0">2816012.9100000001</cx:pt>
          <cx:pt idx="1">1165292.04</cx:pt>
          <cx:pt idx="2">736326.15999999992</cx:pt>
          <cx:pt idx="3">93891.899999999994</cx:pt>
          <cx:pt idx="4">-178137.08999999997</cx:pt>
          <cx:pt idx="5">4633385.9199999999</cx:pt>
        </cx:lvl>
      </cx:numDim>
    </cx:data>
  </cx:chartData>
  <cx:chart>
    <cx:plotArea>
      <cx:plotAreaRegion>
        <cx:series layoutId="waterfall" uniqueId="{B12E5461-B002-4717-A98A-09648A274DE1}">
          <cx:tx>
            <cx:txData>
              <cx:f>Sheet1!$B$1</cx:f>
              <cx:v>Series1</cx:v>
            </cx:txData>
          </cx:tx>
          <cx:spPr>
            <a:solidFill>
              <a:schemeClr val="bg2"/>
            </a:solidFill>
          </cx:spPr>
          <cx:dataPt idx="5">
            <cx:spPr>
              <a:solidFill>
                <a:srgbClr val="289B38"/>
              </a:solidFill>
            </cx:spPr>
          </cx:dataPt>
          <cx:dataLabels pos="outEnd">
            <cx:numFmt formatCode="#,##0.00" sourceLinked="0"/>
            <cx:txPr>
              <a:bodyPr spcFirstLastPara="1" vertOverflow="ellipsis" horzOverflow="overflow" wrap="square" lIns="0" tIns="0" rIns="0" bIns="0" anchor="ctr" anchorCtr="1"/>
              <a:lstStyle/>
              <a:p>
                <a:pPr algn="ctr" rtl="0">
                  <a:defRPr sz="1050" b="1">
                    <a:solidFill>
                      <a:schemeClr val="tx1"/>
                    </a:solidFill>
                  </a:defRPr>
                </a:pPr>
                <a:endParaRPr lang="fr-FR" sz="1050" b="1" i="0" u="none" strike="noStrike" baseline="0">
                  <a:solidFill>
                    <a:schemeClr val="tx1"/>
                  </a:solidFill>
                  <a:latin typeface="Trebuchet MS"/>
                </a:endParaRPr>
              </a:p>
            </cx:txPr>
            <cx:visibility seriesName="0" categoryName="0" value="1"/>
            <cx:separator>, </cx:separator>
          </cx:dataLabels>
          <cx:dataId val="0"/>
          <cx:layoutPr>
            <cx:visibility connectorLines="1"/>
            <cx:subtotals>
              <cx:idx val="5"/>
            </cx:subtotals>
          </cx:layoutPr>
        </cx:series>
      </cx:plotAreaRegion>
      <cx:axis id="0">
        <cx:catScaling gapWidth="0.5"/>
        <cx:tickLabels/>
        <cx:txPr>
          <a:bodyPr spcFirstLastPara="1" vertOverflow="ellipsis" horzOverflow="overflow" wrap="square" lIns="0" tIns="0" rIns="0" bIns="0" anchor="ctr" anchorCtr="1"/>
          <a:lstStyle/>
          <a:p>
            <a:pPr algn="ctr" rtl="0">
              <a:defRPr sz="1000" b="0" i="0">
                <a:solidFill>
                  <a:schemeClr val="tx1"/>
                </a:solidFill>
              </a:defRPr>
            </a:pPr>
            <a:endParaRPr lang="en-US" sz="1000" b="0" i="0" u="none" strike="noStrike" baseline="0">
              <a:solidFill>
                <a:schemeClr val="tx1"/>
              </a:solidFill>
              <a:latin typeface="Trebuchet MS"/>
            </a:endParaRPr>
          </a:p>
        </cx:txPr>
      </cx:axis>
      <cx:axis id="1">
        <cx:valScaling/>
        <cx:units unit="millions"/>
        <cx:tickLabels/>
        <cx:numFmt formatCode="Standard"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plotArea>
  </cx:chart>
  <cx:spPr>
    <a:solidFill>
      <a:schemeClr val="bg1"/>
    </a:solidFill>
  </cx:spPr>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Sheet1!$A$2:$A$14</cx:f>
        <cx:lvl ptCount="13">
          <cx:pt idx="0">2017</cx:pt>
          <cx:pt idx="1">LFL</cx:pt>
          <cx:pt idx="2">Churn</cx:pt>
          <cx:pt idx="3">NewLogos</cx:pt>
          <cx:pt idx="4">2018</cx:pt>
          <cx:pt idx="5">LFL</cx:pt>
          <cx:pt idx="6">Churn</cx:pt>
          <cx:pt idx="7">NewLogos</cx:pt>
          <cx:pt idx="8">2019</cx:pt>
          <cx:pt idx="9">LFL</cx:pt>
          <cx:pt idx="10">Churn</cx:pt>
          <cx:pt idx="11">NewLogos</cx:pt>
          <cx:pt idx="12">2020</cx:pt>
        </cx:lvl>
      </cx:strDim>
      <cx:numDim type="val">
        <cx:f>Sheet1!$B$2:$B$14</cx:f>
        <cx:lvl ptCount="13" formatCode="#,##0\ &quot;€&quot;;\-#,##0\ &quot;€&quot;">
          <cx:pt idx="0">8798498.4599999953</cx:pt>
          <cx:pt idx="1">94594.330000000249</cx:pt>
          <cx:pt idx="2">-3069700.6300000004</cx:pt>
          <cx:pt idx="3">3546854.9800000023</cx:pt>
          <cx:pt idx="4">9370247.1399999969</cx:pt>
          <cx:pt idx="5">337179.02000000014</cx:pt>
          <cx:pt idx="6">-3365751.100000002</cx:pt>
          <cx:pt idx="7">3107752.1599999997</cx:pt>
          <cx:pt idx="8">9449427.2199999951</cx:pt>
          <cx:pt idx="9">-1327011.3499999999</cx:pt>
          <cx:pt idx="10">-2298810.669999999</cx:pt>
          <cx:pt idx="11">2431387.790000001</cx:pt>
          <cx:pt idx="12">8254992.9899999974</cx:pt>
        </cx:lvl>
      </cx:numDim>
    </cx:data>
  </cx:chartData>
  <cx:chart>
    <cx:plotArea>
      <cx:plotAreaRegion>
        <cx:series layoutId="waterfall" uniqueId="{6A33849D-0DE8-418F-84E6-DBA5FB23841F}">
          <cx:tx>
            <cx:txData>
              <cx:f>Sheet1!$B$1</cx:f>
              <cx:v>Value</cx:v>
            </cx:txData>
          </cx:tx>
          <cx:spPr>
            <a:solidFill>
              <a:schemeClr val="accent1"/>
            </a:solidFill>
          </cx:spPr>
          <cx:dataPt idx="0">
            <cx:spPr>
              <a:solidFill>
                <a:srgbClr val="289B38"/>
              </a:solidFill>
            </cx:spPr>
          </cx:dataPt>
          <cx:dataPt idx="1">
            <cx:spPr>
              <a:solidFill>
                <a:srgbClr val="8FCD9F">
                  <a:lumMod val="40000"/>
                  <a:lumOff val="60000"/>
                </a:srgbClr>
              </a:solidFill>
            </cx:spPr>
          </cx:dataPt>
          <cx:dataPt idx="3">
            <cx:spPr>
              <a:solidFill>
                <a:srgbClr val="ADD9FD"/>
              </a:solidFill>
            </cx:spPr>
          </cx:dataPt>
          <cx:dataPt idx="4">
            <cx:spPr>
              <a:solidFill>
                <a:srgbClr val="289B38"/>
              </a:solidFill>
            </cx:spPr>
          </cx:dataPt>
          <cx:dataPt idx="5">
            <cx:spPr>
              <a:solidFill>
                <a:srgbClr val="8FCD9F">
                  <a:lumMod val="40000"/>
                  <a:lumOff val="60000"/>
                </a:srgbClr>
              </a:solidFill>
            </cx:spPr>
          </cx:dataPt>
          <cx:dataPt idx="7">
            <cx:spPr>
              <a:solidFill>
                <a:srgbClr val="ADD9FD"/>
              </a:solidFill>
            </cx:spPr>
          </cx:dataPt>
          <cx:dataPt idx="8">
            <cx:spPr>
              <a:solidFill>
                <a:srgbClr val="289B38"/>
              </a:solidFill>
            </cx:spPr>
          </cx:dataPt>
          <cx:dataPt idx="9">
            <cx:spPr>
              <a:solidFill>
                <a:srgbClr val="8FCD9F">
                  <a:lumMod val="40000"/>
                  <a:lumOff val="60000"/>
                </a:srgbClr>
              </a:solidFill>
            </cx:spPr>
          </cx:dataPt>
          <cx:dataPt idx="11">
            <cx:spPr>
              <a:solidFill>
                <a:srgbClr val="ADD9FD"/>
              </a:solidFill>
            </cx:spPr>
          </cx:dataPt>
          <cx:dataPt idx="12">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visibility seriesName="0" categoryName="0" value="1"/>
            <cx:separator>, </cx:separator>
          </cx:dataLabels>
          <cx:dataId val="0"/>
          <cx:layoutPr>
            <cx:subtotals>
              <cx:idx val="0"/>
              <cx:idx val="4"/>
              <cx:idx val="8"/>
              <cx:idx val="12"/>
            </cx:subtotals>
          </cx:layoutPr>
        </cx:series>
      </cx:plotAreaRegion>
      <cx:axis id="0">
        <cx:catScaling gapWidth="0.5"/>
        <cx:tickLabels/>
        <cx:txPr>
          <a:bodyPr spcFirstLastPara="1" vertOverflow="ellipsis" horzOverflow="overflow" wrap="square" lIns="0" tIns="0" rIns="0" bIns="0" anchor="ctr" anchorCtr="1"/>
          <a:lstStyle/>
          <a:p>
            <a:pPr algn="ctr" rtl="0">
              <a:defRPr sz="900">
                <a:solidFill>
                  <a:schemeClr val="tx1"/>
                </a:solidFill>
              </a:defRPr>
            </a:pPr>
            <a:endParaRPr lang="en-US" sz="900" b="0" i="0" u="none" strike="noStrike" baseline="0">
              <a:solidFill>
                <a:schemeClr val="tx1"/>
              </a:solidFill>
              <a:latin typeface="Trebuchet MS"/>
            </a:endParaRPr>
          </a:p>
        </cx:txPr>
      </cx:axis>
      <cx:axis id="1" hidden="1">
        <cx:valScaling/>
        <cx:units unit="millions"/>
        <cx:tickLabels/>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plotArea>
  </cx:chart>
  <cx:spPr>
    <a:solidFill>
      <a:schemeClr val="bg1"/>
    </a:solidFill>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withinLinear" id="14">
  <a:schemeClr val="accent1"/>
</cs:colorStyle>
</file>

<file path=ppt/charts/colors17.xml><?xml version="1.0" encoding="utf-8"?>
<cs:colorStyle xmlns:cs="http://schemas.microsoft.com/office/drawing/2012/chartStyle" xmlns:a="http://schemas.openxmlformats.org/drawingml/2006/main" meth="withinLinear" id="14">
  <a:schemeClr val="accent1"/>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withinLinear" id="14">
  <a:schemeClr val="accent1"/>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withinLinear" id="14">
  <a:schemeClr val="accent1"/>
</cs:colorStyle>
</file>

<file path=ppt/charts/colors44.xml><?xml version="1.0" encoding="utf-8"?>
<cs:colorStyle xmlns:cs="http://schemas.microsoft.com/office/drawing/2012/chartStyle" xmlns:a="http://schemas.openxmlformats.org/drawingml/2006/main" meth="withinLinear" id="14">
  <a:schemeClr val="accent1"/>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0.21741</cdr:x>
      <cdr:y>0.03935</cdr:y>
    </cdr:from>
    <cdr:to>
      <cdr:x>0.67884</cdr:x>
      <cdr:y>0.09507</cdr:y>
    </cdr:to>
    <cdr:cxnSp macro="">
      <cdr:nvCxnSpPr>
        <cdr:cNvPr id="2" name="Straight Arrow Connector 1">
          <a:extLst xmlns:a="http://schemas.openxmlformats.org/drawingml/2006/main">
            <a:ext uri="{FF2B5EF4-FFF2-40B4-BE49-F238E27FC236}">
              <a16:creationId xmlns:a16="http://schemas.microsoft.com/office/drawing/2014/main" id="{EA7B0DAA-E00E-4B8F-A0E8-391D474AC8BA}"/>
            </a:ext>
          </a:extLst>
        </cdr:cNvPr>
        <cdr:cNvCxnSpPr>
          <a:cxnSpLocks xmlns:a="http://schemas.openxmlformats.org/drawingml/2006/main"/>
        </cdr:cNvCxnSpPr>
      </cdr:nvCxnSpPr>
      <cdr:spPr bwMode="auto">
        <a:xfrm xmlns:a="http://schemas.openxmlformats.org/drawingml/2006/main" flipV="1">
          <a:off x="865170" y="123110"/>
          <a:ext cx="1836271" cy="174355"/>
        </a:xfrm>
        <a:prstGeom xmlns:a="http://schemas.openxmlformats.org/drawingml/2006/main" prst="straightConnector1">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triangle"/>
        </a:ln>
        <a:effectLst xmlns:a="http://schemas.openxmlformats.org/drawingml/2006/main"/>
      </cdr:spPr>
    </cdr:cxnSp>
  </cdr:relSizeAnchor>
  <cdr:relSizeAnchor xmlns:cdr="http://schemas.openxmlformats.org/drawingml/2006/chartDrawing">
    <cdr:from>
      <cdr:x>0.25814</cdr:x>
      <cdr:y>0</cdr:y>
    </cdr:from>
    <cdr:to>
      <cdr:x>0.62142</cdr:x>
      <cdr:y>0.07869</cdr:y>
    </cdr:to>
    <cdr:sp macro="" textlink="">
      <cdr:nvSpPr>
        <cdr:cNvPr id="3" name="TextBox 32">
          <a:extLst xmlns:a="http://schemas.openxmlformats.org/drawingml/2006/main">
            <a:ext uri="{FF2B5EF4-FFF2-40B4-BE49-F238E27FC236}">
              <a16:creationId xmlns:a16="http://schemas.microsoft.com/office/drawing/2014/main" id="{6E117431-EEF9-4137-98CE-74F094FDECD5}"/>
            </a:ext>
          </a:extLst>
        </cdr:cNvPr>
        <cdr:cNvSpPr txBox="1"/>
      </cdr:nvSpPr>
      <cdr:spPr>
        <a:xfrm xmlns:a="http://schemas.openxmlformats.org/drawingml/2006/main">
          <a:off x="1027278" y="0"/>
          <a:ext cx="1445671" cy="246213"/>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xmlns:a="http://schemas.openxmlformats.org/drawingml/2006/main">
          <a:r>
            <a:rPr lang="en-US" sz="1000" b="1" i="1" dirty="0">
              <a:latin typeface="+mj-lt"/>
            </a:rPr>
            <a:t>CAGR</a:t>
          </a:r>
          <a:r>
            <a:rPr lang="en-US" sz="1000" b="1" i="1" baseline="-25000" dirty="0">
              <a:latin typeface="+mj-lt"/>
            </a:rPr>
            <a:t>17-19</a:t>
          </a:r>
          <a:r>
            <a:rPr lang="en-US" sz="1000" b="1" i="1" dirty="0">
              <a:latin typeface="+mj-lt"/>
            </a:rPr>
            <a:t>: 3.1%</a:t>
          </a:r>
        </a:p>
      </cdr:txBody>
    </cdr:sp>
  </cdr:relSizeAnchor>
</c:userShapes>
</file>

<file path=ppt/drawings/drawing2.xml><?xml version="1.0" encoding="utf-8"?>
<c:userShapes xmlns:c="http://schemas.openxmlformats.org/drawingml/2006/chart">
  <cdr:relSizeAnchor xmlns:cdr="http://schemas.openxmlformats.org/drawingml/2006/chartDrawing">
    <cdr:from>
      <cdr:x>0.26088</cdr:x>
      <cdr:y>0.09073</cdr:y>
    </cdr:from>
    <cdr:to>
      <cdr:x>0.70201</cdr:x>
      <cdr:y>0.11711</cdr:y>
    </cdr:to>
    <cdr:cxnSp macro="">
      <cdr:nvCxnSpPr>
        <cdr:cNvPr id="2" name="Straight Arrow Connector 1">
          <a:extLst xmlns:a="http://schemas.openxmlformats.org/drawingml/2006/main">
            <a:ext uri="{FF2B5EF4-FFF2-40B4-BE49-F238E27FC236}">
              <a16:creationId xmlns:a16="http://schemas.microsoft.com/office/drawing/2014/main" id="{EA7B0DAA-E00E-4B8F-A0E8-391D474AC8BA}"/>
            </a:ext>
          </a:extLst>
        </cdr:cNvPr>
        <cdr:cNvCxnSpPr>
          <a:cxnSpLocks xmlns:a="http://schemas.openxmlformats.org/drawingml/2006/main"/>
        </cdr:cNvCxnSpPr>
      </cdr:nvCxnSpPr>
      <cdr:spPr bwMode="auto">
        <a:xfrm xmlns:a="http://schemas.openxmlformats.org/drawingml/2006/main">
          <a:off x="1038174" y="283876"/>
          <a:ext cx="1755471" cy="82553"/>
        </a:xfrm>
        <a:prstGeom xmlns:a="http://schemas.openxmlformats.org/drawingml/2006/main" prst="straightConnector1">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triangle"/>
        </a:ln>
        <a:effectLst xmlns:a="http://schemas.openxmlformats.org/drawingml/2006/main"/>
      </cdr:spPr>
    </cdr:cxnSp>
  </cdr:relSizeAnchor>
  <cdr:relSizeAnchor xmlns:cdr="http://schemas.openxmlformats.org/drawingml/2006/chartDrawing">
    <cdr:from>
      <cdr:x>0.44316</cdr:x>
      <cdr:y>0.0022</cdr:y>
    </cdr:from>
    <cdr:to>
      <cdr:x>0.84826</cdr:x>
      <cdr:y>0.08581</cdr:y>
    </cdr:to>
    <cdr:sp macro="" textlink="">
      <cdr:nvSpPr>
        <cdr:cNvPr id="3" name="TextBox 32">
          <a:extLst xmlns:a="http://schemas.openxmlformats.org/drawingml/2006/main">
            <a:ext uri="{FF2B5EF4-FFF2-40B4-BE49-F238E27FC236}">
              <a16:creationId xmlns:a16="http://schemas.microsoft.com/office/drawing/2014/main" id="{6E117431-EEF9-4137-98CE-74F094FDECD5}"/>
            </a:ext>
          </a:extLst>
        </cdr:cNvPr>
        <cdr:cNvSpPr txBox="1"/>
      </cdr:nvSpPr>
      <cdr:spPr>
        <a:xfrm xmlns:a="http://schemas.openxmlformats.org/drawingml/2006/main">
          <a:off x="1763551" y="6874"/>
          <a:ext cx="1612093"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xmlns:a="http://schemas.openxmlformats.org/drawingml/2006/main">
          <a:r>
            <a:rPr lang="en-US" sz="1100" b="1" i="1" dirty="0">
              <a:latin typeface="+mj-lt"/>
            </a:rPr>
            <a:t>CAGR</a:t>
          </a:r>
          <a:r>
            <a:rPr lang="en-US" sz="1100" b="1" i="1" baseline="-25000" dirty="0">
              <a:latin typeface="+mj-lt"/>
            </a:rPr>
            <a:t>17-20</a:t>
          </a:r>
          <a:r>
            <a:rPr lang="en-US" sz="1100" b="1" i="1" dirty="0">
              <a:latin typeface="+mj-lt"/>
            </a:rPr>
            <a:t>: -1.77%</a:t>
          </a:r>
        </a:p>
      </cdr:txBody>
    </cdr:sp>
  </cdr:relSizeAnchor>
</c:userShapes>
</file>

<file path=ppt/drawings/drawing3.xml><?xml version="1.0" encoding="utf-8"?>
<c:userShapes xmlns:c="http://schemas.openxmlformats.org/drawingml/2006/chart">
  <cdr:relSizeAnchor xmlns:cdr="http://schemas.openxmlformats.org/drawingml/2006/chartDrawing">
    <cdr:from>
      <cdr:x>0.24103</cdr:x>
      <cdr:y>0.07421</cdr:y>
    </cdr:from>
    <cdr:to>
      <cdr:x>0.73274</cdr:x>
      <cdr:y>0.07421</cdr:y>
    </cdr:to>
    <cdr:cxnSp macro="">
      <cdr:nvCxnSpPr>
        <cdr:cNvPr id="2" name="Straight Arrow Connector 1">
          <a:extLst xmlns:a="http://schemas.openxmlformats.org/drawingml/2006/main">
            <a:ext uri="{FF2B5EF4-FFF2-40B4-BE49-F238E27FC236}">
              <a16:creationId xmlns:a16="http://schemas.microsoft.com/office/drawing/2014/main" id="{EA7B0DAA-E00E-4B8F-A0E8-391D474AC8BA}"/>
            </a:ext>
          </a:extLst>
        </cdr:cNvPr>
        <cdr:cNvCxnSpPr>
          <a:cxnSpLocks xmlns:a="http://schemas.openxmlformats.org/drawingml/2006/main"/>
        </cdr:cNvCxnSpPr>
      </cdr:nvCxnSpPr>
      <cdr:spPr bwMode="auto">
        <a:xfrm xmlns:a="http://schemas.openxmlformats.org/drawingml/2006/main">
          <a:off x="959177" y="232196"/>
          <a:ext cx="1956749" cy="0"/>
        </a:xfrm>
        <a:prstGeom xmlns:a="http://schemas.openxmlformats.org/drawingml/2006/main" prst="straightConnector1">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triangle"/>
        </a:ln>
        <a:effectLst xmlns:a="http://schemas.openxmlformats.org/drawingml/2006/main"/>
      </cdr:spPr>
    </cdr:cxnSp>
  </cdr:relSizeAnchor>
  <cdr:relSizeAnchor xmlns:cdr="http://schemas.openxmlformats.org/drawingml/2006/chartDrawing">
    <cdr:from>
      <cdr:x>0.45508</cdr:x>
      <cdr:y>0</cdr:y>
    </cdr:from>
    <cdr:to>
      <cdr:x>0.81836</cdr:x>
      <cdr:y>0.08361</cdr:y>
    </cdr:to>
    <cdr:sp macro="" textlink="">
      <cdr:nvSpPr>
        <cdr:cNvPr id="3" name="TextBox 32">
          <a:extLst xmlns:a="http://schemas.openxmlformats.org/drawingml/2006/main">
            <a:ext uri="{FF2B5EF4-FFF2-40B4-BE49-F238E27FC236}">
              <a16:creationId xmlns:a16="http://schemas.microsoft.com/office/drawing/2014/main" id="{6E117431-EEF9-4137-98CE-74F094FDECD5}"/>
            </a:ext>
          </a:extLst>
        </cdr:cNvPr>
        <cdr:cNvSpPr txBox="1"/>
      </cdr:nvSpPr>
      <cdr:spPr>
        <a:xfrm xmlns:a="http://schemas.openxmlformats.org/drawingml/2006/main">
          <a:off x="1810988" y="0"/>
          <a:ext cx="1445671"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xmlns:a="http://schemas.openxmlformats.org/drawingml/2006/main">
          <a:r>
            <a:rPr lang="en-US" sz="1100" b="1" i="1" dirty="0">
              <a:latin typeface="+mj-lt"/>
            </a:rPr>
            <a:t>CAGR</a:t>
          </a:r>
          <a:r>
            <a:rPr lang="en-US" sz="1100" b="1" i="1" baseline="-25000" dirty="0">
              <a:latin typeface="+mj-lt"/>
            </a:rPr>
            <a:t>17-20</a:t>
          </a:r>
          <a:r>
            <a:rPr lang="en-US" sz="1100" b="1" i="1" dirty="0">
              <a:latin typeface="+mj-lt"/>
            </a:rPr>
            <a:t>: 0%</a:t>
          </a:r>
        </a:p>
      </cdr:txBody>
    </cdr:sp>
  </cdr:relSizeAnchor>
</c:userShapes>
</file>

<file path=ppt/drawings/drawing4.xml><?xml version="1.0" encoding="utf-8"?>
<c:userShapes xmlns:c="http://schemas.openxmlformats.org/drawingml/2006/chart">
  <cdr:relSizeAnchor xmlns:cdr="http://schemas.openxmlformats.org/drawingml/2006/chartDrawing">
    <cdr:from>
      <cdr:x>0.25997</cdr:x>
      <cdr:y>0.05123</cdr:y>
    </cdr:from>
    <cdr:to>
      <cdr:x>0.66619</cdr:x>
      <cdr:y>0.12496</cdr:y>
    </cdr:to>
    <cdr:cxnSp macro="">
      <cdr:nvCxnSpPr>
        <cdr:cNvPr id="2" name="Straight Arrow Connector 1">
          <a:extLst xmlns:a="http://schemas.openxmlformats.org/drawingml/2006/main">
            <a:ext uri="{FF2B5EF4-FFF2-40B4-BE49-F238E27FC236}">
              <a16:creationId xmlns:a16="http://schemas.microsoft.com/office/drawing/2014/main" id="{EA7B0DAA-E00E-4B8F-A0E8-391D474AC8BA}"/>
            </a:ext>
          </a:extLst>
        </cdr:cNvPr>
        <cdr:cNvCxnSpPr>
          <a:cxnSpLocks xmlns:a="http://schemas.openxmlformats.org/drawingml/2006/main"/>
          <a:endCxn xmlns:a="http://schemas.openxmlformats.org/drawingml/2006/main" id="3" idx="3"/>
        </cdr:cNvCxnSpPr>
      </cdr:nvCxnSpPr>
      <cdr:spPr bwMode="auto">
        <a:xfrm xmlns:a="http://schemas.openxmlformats.org/drawingml/2006/main" flipV="1">
          <a:off x="1034567" y="172925"/>
          <a:ext cx="1616538" cy="248900"/>
        </a:xfrm>
        <a:prstGeom xmlns:a="http://schemas.openxmlformats.org/drawingml/2006/main" prst="straightConnector1">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triangle"/>
        </a:ln>
        <a:effectLst xmlns:a="http://schemas.openxmlformats.org/drawingml/2006/main"/>
      </cdr:spPr>
    </cdr:cxnSp>
  </cdr:relSizeAnchor>
  <cdr:relSizeAnchor xmlns:cdr="http://schemas.openxmlformats.org/drawingml/2006/chartDrawing">
    <cdr:from>
      <cdr:x>0.30291</cdr:x>
      <cdr:y>0.0102</cdr:y>
    </cdr:from>
    <cdr:to>
      <cdr:x>0.66619</cdr:x>
      <cdr:y>0.09226</cdr:y>
    </cdr:to>
    <cdr:sp macro="" textlink="">
      <cdr:nvSpPr>
        <cdr:cNvPr id="3" name="TextBox 32">
          <a:extLst xmlns:a="http://schemas.openxmlformats.org/drawingml/2006/main">
            <a:ext uri="{FF2B5EF4-FFF2-40B4-BE49-F238E27FC236}">
              <a16:creationId xmlns:a16="http://schemas.microsoft.com/office/drawing/2014/main" id="{6E117431-EEF9-4137-98CE-74F094FDECD5}"/>
            </a:ext>
          </a:extLst>
        </cdr:cNvPr>
        <cdr:cNvSpPr txBox="1"/>
      </cdr:nvSpPr>
      <cdr:spPr>
        <a:xfrm xmlns:a="http://schemas.openxmlformats.org/drawingml/2006/main">
          <a:off x="1205434" y="34420"/>
          <a:ext cx="1445671" cy="27700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xmlns:a="http://schemas.openxmlformats.org/drawingml/2006/main">
          <a:r>
            <a:rPr lang="en-US" sz="1100" b="1" i="1" dirty="0">
              <a:latin typeface="+mj-lt"/>
            </a:rPr>
            <a:t>CAGR</a:t>
          </a:r>
          <a:r>
            <a:rPr lang="en-US" sz="1100" b="1" i="1" baseline="-25000" dirty="0">
              <a:latin typeface="+mj-lt"/>
            </a:rPr>
            <a:t>17-19</a:t>
          </a:r>
          <a:r>
            <a:rPr lang="en-US" sz="1200" b="1" i="1">
              <a:latin typeface="+mj-lt"/>
            </a:rPr>
            <a:t>: 3.6%</a:t>
          </a:r>
          <a:endParaRPr lang="en-US" sz="1200" b="1" i="1" dirty="0">
            <a:latin typeface="+mj-lt"/>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0.08417</cdr:x>
      <cdr:y>0.14858</cdr:y>
    </cdr:from>
    <cdr:to>
      <cdr:x>0.94823</cdr:x>
      <cdr:y>0.89077</cdr:y>
    </cdr:to>
    <cdr:sp macro="" textlink="">
      <cdr:nvSpPr>
        <cdr:cNvPr id="4" name="Forme libre : forme 3">
          <a:extLst xmlns:a="http://schemas.openxmlformats.org/drawingml/2006/main">
            <a:ext uri="{FF2B5EF4-FFF2-40B4-BE49-F238E27FC236}">
              <a16:creationId xmlns:a16="http://schemas.microsoft.com/office/drawing/2014/main" id="{8271DE04-CBF2-4801-8945-336DF565AB89}"/>
            </a:ext>
          </a:extLst>
        </cdr:cNvPr>
        <cdr:cNvSpPr/>
      </cdr:nvSpPr>
      <cdr:spPr bwMode="auto">
        <a:xfrm xmlns:a="http://schemas.openxmlformats.org/drawingml/2006/main">
          <a:off x="269178" y="250290"/>
          <a:ext cx="2763298" cy="1250298"/>
        </a:xfrm>
        <a:custGeom xmlns:a="http://schemas.openxmlformats.org/drawingml/2006/main">
          <a:avLst/>
          <a:gdLst>
            <a:gd name="connsiteX0" fmla="*/ 0 w 2843684"/>
            <a:gd name="connsiteY0" fmla="*/ 0 h 1055077"/>
            <a:gd name="connsiteX1" fmla="*/ 1185706 w 2843684"/>
            <a:gd name="connsiteY1" fmla="*/ 763675 h 1055077"/>
            <a:gd name="connsiteX2" fmla="*/ 2843684 w 2843684"/>
            <a:gd name="connsiteY2" fmla="*/ 1055077 h 1055077"/>
          </a:gdLst>
          <a:ahLst/>
          <a:cxnLst>
            <a:cxn ang="0">
              <a:pos x="connsiteX0" y="connsiteY0"/>
            </a:cxn>
            <a:cxn ang="0">
              <a:pos x="connsiteX1" y="connsiteY1"/>
            </a:cxn>
            <a:cxn ang="0">
              <a:pos x="connsiteX2" y="connsiteY2"/>
            </a:cxn>
          </a:cxnLst>
          <a:rect l="l" t="t" r="r" b="b"/>
          <a:pathLst>
            <a:path w="2843684" h="1055077">
              <a:moveTo>
                <a:pt x="0" y="0"/>
              </a:moveTo>
              <a:cubicBezTo>
                <a:pt x="355879" y="293914"/>
                <a:pt x="711759" y="587829"/>
                <a:pt x="1185706" y="763675"/>
              </a:cubicBezTo>
              <a:cubicBezTo>
                <a:pt x="1659653" y="939521"/>
                <a:pt x="2251668" y="997299"/>
                <a:pt x="2843684" y="1055077"/>
              </a:cubicBezTo>
            </a:path>
          </a:pathLst>
        </a:custGeom>
        <a:noFill xmlns:a="http://schemas.openxmlformats.org/drawingml/2006/main"/>
        <a:ln xmlns:a="http://schemas.openxmlformats.org/drawingml/2006/main" w="28575" cap="flat" cmpd="sng" algn="ctr">
          <a:solidFill>
            <a:schemeClr val="tx2"/>
          </a:solidFill>
          <a:prstDash val="solid"/>
          <a:round/>
          <a:headEnd type="none" w="med" len="med"/>
          <a:tailEnd type="triangle" w="med" len="med"/>
        </a:ln>
        <a:effec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fr-FR">
            <a:solidFill>
              <a:schemeClr val="tx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A81ACBB-73F6-4806-906D-878542C69155}" type="datetimeFigureOut">
              <a:rPr lang="fr-FR" smtClean="0"/>
              <a:t>01/02/2022</a:t>
            </a:fld>
            <a:endParaRPr lang="fr-FR"/>
          </a:p>
        </p:txBody>
      </p:sp>
      <p:sp>
        <p:nvSpPr>
          <p:cNvPr id="4" name="Slide Image Placeholder 3"/>
          <p:cNvSpPr>
            <a:spLocks noGrp="1" noRot="1" noChangeAspect="1"/>
          </p:cNvSpPr>
          <p:nvPr>
            <p:ph type="sldImg" idx="2"/>
          </p:nvPr>
        </p:nvSpPr>
        <p:spPr>
          <a:xfrm>
            <a:off x="963613" y="1233488"/>
            <a:ext cx="4808537" cy="3328987"/>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FA1CC064-C9F0-49D0-ADD5-86C6DEC90002}" type="slidenum">
              <a:rPr lang="fr-FR" smtClean="0"/>
              <a:t>‹#›</a:t>
            </a:fld>
            <a:endParaRPr lang="fr-FR"/>
          </a:p>
        </p:txBody>
      </p:sp>
    </p:spTree>
    <p:extLst>
      <p:ext uri="{BB962C8B-B14F-4D97-AF65-F5344CB8AC3E}">
        <p14:creationId xmlns:p14="http://schemas.microsoft.com/office/powerpoint/2010/main" val="2182799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1</a:t>
            </a:fld>
            <a:endParaRPr lang="fr-FR"/>
          </a:p>
        </p:txBody>
      </p:sp>
    </p:spTree>
    <p:extLst>
      <p:ext uri="{BB962C8B-B14F-4D97-AF65-F5344CB8AC3E}">
        <p14:creationId xmlns:p14="http://schemas.microsoft.com/office/powerpoint/2010/main" val="1121660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28</a:t>
            </a:fld>
            <a:endParaRPr lang="fr-FR"/>
          </a:p>
        </p:txBody>
      </p:sp>
    </p:spTree>
    <p:extLst>
      <p:ext uri="{BB962C8B-B14F-4D97-AF65-F5344CB8AC3E}">
        <p14:creationId xmlns:p14="http://schemas.microsoft.com/office/powerpoint/2010/main" val="2974329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charts</a:t>
            </a:r>
          </a:p>
        </p:txBody>
      </p:sp>
      <p:sp>
        <p:nvSpPr>
          <p:cNvPr id="4" name="Slide Number Placeholder 3"/>
          <p:cNvSpPr>
            <a:spLocks noGrp="1"/>
          </p:cNvSpPr>
          <p:nvPr>
            <p:ph type="sldNum" sz="quarter" idx="5"/>
          </p:nvPr>
        </p:nvSpPr>
        <p:spPr/>
        <p:txBody>
          <a:bodyPr/>
          <a:lstStyle/>
          <a:p>
            <a:fld id="{FA1CC064-C9F0-49D0-ADD5-86C6DEC90002}" type="slidenum">
              <a:rPr lang="fr-FR" smtClean="0"/>
              <a:t>29</a:t>
            </a:fld>
            <a:endParaRPr lang="fr-FR"/>
          </a:p>
        </p:txBody>
      </p:sp>
    </p:spTree>
    <p:extLst>
      <p:ext uri="{BB962C8B-B14F-4D97-AF65-F5344CB8AC3E}">
        <p14:creationId xmlns:p14="http://schemas.microsoft.com/office/powerpoint/2010/main" val="2977488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33</a:t>
            </a:fld>
            <a:endParaRPr lang="fr-FR"/>
          </a:p>
        </p:txBody>
      </p:sp>
    </p:spTree>
    <p:extLst>
      <p:ext uri="{BB962C8B-B14F-4D97-AF65-F5344CB8AC3E}">
        <p14:creationId xmlns:p14="http://schemas.microsoft.com/office/powerpoint/2010/main" val="1760634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912367">
              <a:defRPr/>
            </a:pPr>
            <a:r>
              <a:rPr lang="fr-FR" b="1" u="sng"/>
              <a:t>Doc source:</a:t>
            </a:r>
            <a:r>
              <a:rPr lang="fr-FR"/>
              <a:t> </a:t>
            </a:r>
          </a:p>
          <a:p>
            <a:pPr marL="358569" indent="-358569" defTabSz="1912367">
              <a:buFontTx/>
              <a:buChar char="-"/>
              <a:defRPr/>
            </a:pPr>
            <a:r>
              <a:rPr lang="fr-FR"/>
              <a:t>RESULTATS_COHORTES</a:t>
            </a:r>
            <a:endParaRPr lang="en-US"/>
          </a:p>
          <a:p>
            <a:endParaRPr lang="en-US"/>
          </a:p>
        </p:txBody>
      </p:sp>
      <p:sp>
        <p:nvSpPr>
          <p:cNvPr id="4" name="Slide Number Placeholder 3"/>
          <p:cNvSpPr>
            <a:spLocks noGrp="1"/>
          </p:cNvSpPr>
          <p:nvPr>
            <p:ph type="sldNum" sz="quarter" idx="5"/>
          </p:nvPr>
        </p:nvSpPr>
        <p:spPr/>
        <p:txBody>
          <a:bodyPr/>
          <a:lstStyle/>
          <a:p>
            <a:fld id="{0B9545C6-6768-434C-ADF2-7A2F9CFBA00F}" type="slidenum">
              <a:rPr lang="fr-FR" smtClean="0"/>
              <a:t>35</a:t>
            </a:fld>
            <a:endParaRPr lang="fr-FR"/>
          </a:p>
        </p:txBody>
      </p:sp>
    </p:spTree>
    <p:extLst>
      <p:ext uri="{BB962C8B-B14F-4D97-AF65-F5344CB8AC3E}">
        <p14:creationId xmlns:p14="http://schemas.microsoft.com/office/powerpoint/2010/main" val="3746727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39</a:t>
            </a:fld>
            <a:endParaRPr lang="fr-FR"/>
          </a:p>
        </p:txBody>
      </p:sp>
    </p:spTree>
    <p:extLst>
      <p:ext uri="{BB962C8B-B14F-4D97-AF65-F5344CB8AC3E}">
        <p14:creationId xmlns:p14="http://schemas.microsoft.com/office/powerpoint/2010/main" val="4110748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43</a:t>
            </a:fld>
            <a:endParaRPr lang="fr-FR"/>
          </a:p>
        </p:txBody>
      </p:sp>
    </p:spTree>
    <p:extLst>
      <p:ext uri="{BB962C8B-B14F-4D97-AF65-F5344CB8AC3E}">
        <p14:creationId xmlns:p14="http://schemas.microsoft.com/office/powerpoint/2010/main" val="3142417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44</a:t>
            </a:fld>
            <a:endParaRPr lang="fr-FR"/>
          </a:p>
        </p:txBody>
      </p:sp>
    </p:spTree>
    <p:extLst>
      <p:ext uri="{BB962C8B-B14F-4D97-AF65-F5344CB8AC3E}">
        <p14:creationId xmlns:p14="http://schemas.microsoft.com/office/powerpoint/2010/main" val="1757484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912367">
              <a:defRPr/>
            </a:pPr>
            <a:r>
              <a:rPr lang="fr-FR" b="1" u="sng"/>
              <a:t>Doc source:</a:t>
            </a:r>
            <a:r>
              <a:rPr lang="fr-FR"/>
              <a:t> </a:t>
            </a:r>
          </a:p>
          <a:p>
            <a:pPr marL="358569" indent="-358569" defTabSz="1912367">
              <a:buFontTx/>
              <a:buChar char="-"/>
              <a:defRPr/>
            </a:pPr>
            <a:r>
              <a:rPr lang="fr-FR"/>
              <a:t>RESULTATS_COHORTES</a:t>
            </a:r>
            <a:endParaRPr lang="en-US"/>
          </a:p>
          <a:p>
            <a:endParaRPr lang="en-US"/>
          </a:p>
        </p:txBody>
      </p:sp>
      <p:sp>
        <p:nvSpPr>
          <p:cNvPr id="4" name="Slide Number Placeholder 3"/>
          <p:cNvSpPr>
            <a:spLocks noGrp="1"/>
          </p:cNvSpPr>
          <p:nvPr>
            <p:ph type="sldNum" sz="quarter" idx="5"/>
          </p:nvPr>
        </p:nvSpPr>
        <p:spPr/>
        <p:txBody>
          <a:bodyPr/>
          <a:lstStyle/>
          <a:p>
            <a:fld id="{0B9545C6-6768-434C-ADF2-7A2F9CFBA00F}" type="slidenum">
              <a:rPr lang="fr-FR" smtClean="0"/>
              <a:t>45</a:t>
            </a:fld>
            <a:endParaRPr lang="fr-FR"/>
          </a:p>
        </p:txBody>
      </p:sp>
    </p:spTree>
    <p:extLst>
      <p:ext uri="{BB962C8B-B14F-4D97-AF65-F5344CB8AC3E}">
        <p14:creationId xmlns:p14="http://schemas.microsoft.com/office/powerpoint/2010/main" val="2358625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49</a:t>
            </a:fld>
            <a:endParaRPr lang="fr-FR"/>
          </a:p>
        </p:txBody>
      </p:sp>
    </p:spTree>
    <p:extLst>
      <p:ext uri="{BB962C8B-B14F-4D97-AF65-F5344CB8AC3E}">
        <p14:creationId xmlns:p14="http://schemas.microsoft.com/office/powerpoint/2010/main" val="3107097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912367">
              <a:defRPr/>
            </a:pPr>
            <a:r>
              <a:rPr lang="fr-FR" b="1" u="sng"/>
              <a:t>Doc source:</a:t>
            </a:r>
            <a:r>
              <a:rPr lang="fr-FR"/>
              <a:t> </a:t>
            </a:r>
          </a:p>
          <a:p>
            <a:pPr marL="358569" indent="-358569" defTabSz="1912367">
              <a:buFontTx/>
              <a:buChar char="-"/>
              <a:defRPr/>
            </a:pPr>
            <a:r>
              <a:rPr lang="fr-FR"/>
              <a:t>RESULTATS_COHORTES</a:t>
            </a:r>
            <a:endParaRPr lang="en-US"/>
          </a:p>
          <a:p>
            <a:endParaRPr lang="en-US"/>
          </a:p>
        </p:txBody>
      </p:sp>
      <p:sp>
        <p:nvSpPr>
          <p:cNvPr id="4" name="Slide Number Placeholder 3"/>
          <p:cNvSpPr>
            <a:spLocks noGrp="1"/>
          </p:cNvSpPr>
          <p:nvPr>
            <p:ph type="sldNum" sz="quarter" idx="5"/>
          </p:nvPr>
        </p:nvSpPr>
        <p:spPr/>
        <p:txBody>
          <a:bodyPr/>
          <a:lstStyle/>
          <a:p>
            <a:fld id="{0B9545C6-6768-434C-ADF2-7A2F9CFBA00F}" type="slidenum">
              <a:rPr lang="fr-FR" smtClean="0"/>
              <a:t>53</a:t>
            </a:fld>
            <a:endParaRPr lang="fr-FR"/>
          </a:p>
        </p:txBody>
      </p:sp>
    </p:spTree>
    <p:extLst>
      <p:ext uri="{BB962C8B-B14F-4D97-AF65-F5344CB8AC3E}">
        <p14:creationId xmlns:p14="http://schemas.microsoft.com/office/powerpoint/2010/main" val="3940905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4</a:t>
            </a:fld>
            <a:endParaRPr lang="fr-FR"/>
          </a:p>
        </p:txBody>
      </p:sp>
    </p:spTree>
    <p:extLst>
      <p:ext uri="{BB962C8B-B14F-4D97-AF65-F5344CB8AC3E}">
        <p14:creationId xmlns:p14="http://schemas.microsoft.com/office/powerpoint/2010/main" val="3348402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40B436E3-364A-4B66-ACEB-A3917CE9CF0B}" type="slidenum">
              <a:rPr lang="fr-FR" smtClean="0"/>
              <a:t>57</a:t>
            </a:fld>
            <a:endParaRPr lang="fr-FR"/>
          </a:p>
        </p:txBody>
      </p:sp>
    </p:spTree>
    <p:extLst>
      <p:ext uri="{BB962C8B-B14F-4D97-AF65-F5344CB8AC3E}">
        <p14:creationId xmlns:p14="http://schemas.microsoft.com/office/powerpoint/2010/main" val="3151951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59</a:t>
            </a:fld>
            <a:endParaRPr lang="fr-FR"/>
          </a:p>
        </p:txBody>
      </p:sp>
    </p:spTree>
    <p:extLst>
      <p:ext uri="{BB962C8B-B14F-4D97-AF65-F5344CB8AC3E}">
        <p14:creationId xmlns:p14="http://schemas.microsoft.com/office/powerpoint/2010/main" val="3746689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61</a:t>
            </a:fld>
            <a:endParaRPr lang="fr-FR"/>
          </a:p>
        </p:txBody>
      </p:sp>
    </p:spTree>
    <p:extLst>
      <p:ext uri="{BB962C8B-B14F-4D97-AF65-F5344CB8AC3E}">
        <p14:creationId xmlns:p14="http://schemas.microsoft.com/office/powerpoint/2010/main" val="3462543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0B436E3-364A-4B66-ACEB-A3917CE9CF0B}" type="slidenum">
              <a:rPr lang="fr-FR" smtClean="0"/>
              <a:t>63</a:t>
            </a:fld>
            <a:endParaRPr lang="fr-FR"/>
          </a:p>
        </p:txBody>
      </p:sp>
    </p:spTree>
    <p:extLst>
      <p:ext uri="{BB962C8B-B14F-4D97-AF65-F5344CB8AC3E}">
        <p14:creationId xmlns:p14="http://schemas.microsoft.com/office/powerpoint/2010/main" val="2596332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1606D5-C694-490C-BB3C-1752646257AE}" type="slidenum">
              <a:rPr lang="en-US" smtClean="0"/>
              <a:t>6</a:t>
            </a:fld>
            <a:endParaRPr lang="en-US"/>
          </a:p>
        </p:txBody>
      </p:sp>
    </p:spTree>
    <p:extLst>
      <p:ext uri="{BB962C8B-B14F-4D97-AF65-F5344CB8AC3E}">
        <p14:creationId xmlns:p14="http://schemas.microsoft.com/office/powerpoint/2010/main" val="2157301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7</a:t>
            </a:fld>
            <a:endParaRPr lang="fr-FR"/>
          </a:p>
        </p:txBody>
      </p:sp>
    </p:spTree>
    <p:extLst>
      <p:ext uri="{BB962C8B-B14F-4D97-AF65-F5344CB8AC3E}">
        <p14:creationId xmlns:p14="http://schemas.microsoft.com/office/powerpoint/2010/main" val="88826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9</a:t>
            </a:fld>
            <a:endParaRPr lang="fr-FR"/>
          </a:p>
        </p:txBody>
      </p:sp>
    </p:spTree>
    <p:extLst>
      <p:ext uri="{BB962C8B-B14F-4D97-AF65-F5344CB8AC3E}">
        <p14:creationId xmlns:p14="http://schemas.microsoft.com/office/powerpoint/2010/main" val="1791378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sz="1300"/>
          </a:p>
        </p:txBody>
      </p:sp>
      <p:sp>
        <p:nvSpPr>
          <p:cNvPr id="4" name="Espace réservé du numéro de diapositive 3"/>
          <p:cNvSpPr>
            <a:spLocks noGrp="1"/>
          </p:cNvSpPr>
          <p:nvPr>
            <p:ph type="sldNum" sz="quarter" idx="5"/>
          </p:nvPr>
        </p:nvSpPr>
        <p:spPr/>
        <p:txBody>
          <a:bodyPr/>
          <a:lstStyle/>
          <a:p>
            <a:fld id="{0B9545C6-6768-434C-ADF2-7A2F9CFBA00F}" type="slidenum">
              <a:rPr lang="en-US" smtClean="0"/>
              <a:t>10</a:t>
            </a:fld>
            <a:endParaRPr lang="en-US"/>
          </a:p>
        </p:txBody>
      </p:sp>
    </p:spTree>
    <p:extLst>
      <p:ext uri="{BB962C8B-B14F-4D97-AF65-F5344CB8AC3E}">
        <p14:creationId xmlns:p14="http://schemas.microsoft.com/office/powerpoint/2010/main" val="3435215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11</a:t>
            </a:fld>
            <a:endParaRPr lang="fr-FR"/>
          </a:p>
        </p:txBody>
      </p:sp>
    </p:spTree>
    <p:extLst>
      <p:ext uri="{BB962C8B-B14F-4D97-AF65-F5344CB8AC3E}">
        <p14:creationId xmlns:p14="http://schemas.microsoft.com/office/powerpoint/2010/main" val="2583903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rebuchet MS" pitchFamily="34" charset="0"/>
              </a:rPr>
              <a:t>Quote sur </a:t>
            </a:r>
            <a:r>
              <a:rPr kumimoji="0" lang="en-US" sz="1200" b="0" i="0" u="none" strike="noStrike" cap="none" normalizeH="0" baseline="0" err="1">
                <a:ln>
                  <a:noFill/>
                </a:ln>
                <a:solidFill>
                  <a:schemeClr val="tx1"/>
                </a:solidFill>
                <a:effectLst/>
                <a:latin typeface="Trebuchet MS" pitchFamily="34" charset="0"/>
              </a:rPr>
              <a:t>indueD</a:t>
            </a:r>
            <a:r>
              <a:rPr kumimoji="0" lang="en-US" sz="1200" b="0" i="0" u="none" strike="noStrike" cap="none" normalizeH="0" baseline="0">
                <a:ln>
                  <a:noFill/>
                </a:ln>
                <a:solidFill>
                  <a:schemeClr val="tx1"/>
                </a:solidFill>
                <a:effectLst/>
                <a:latin typeface="Trebuchet MS" pitchFamily="34" charset="0"/>
              </a:rPr>
              <a:t> de client </a:t>
            </a:r>
            <a:r>
              <a:rPr kumimoji="0" lang="en-US" sz="1200" b="0" i="0" u="none" strike="noStrike" cap="none" normalizeH="0" baseline="0" err="1">
                <a:ln>
                  <a:noFill/>
                </a:ln>
                <a:solidFill>
                  <a:schemeClr val="tx1"/>
                </a:solidFill>
                <a:effectLst/>
                <a:latin typeface="Trebuchet MS" pitchFamily="34" charset="0"/>
              </a:rPr>
              <a:t>Altares</a:t>
            </a:r>
            <a:r>
              <a:rPr kumimoji="0" lang="en-US" sz="1200" b="0" i="0" u="none" strike="noStrike" cap="none" normalizeH="0" baseline="0">
                <a:ln>
                  <a:noFill/>
                </a:ln>
                <a:solidFill>
                  <a:schemeClr val="tx1"/>
                </a:solidFill>
                <a:effectLst/>
                <a:latin typeface="Trebuchet MS" pitchFamily="34" charset="0"/>
              </a:rPr>
              <a:t> (</a:t>
            </a:r>
            <a:r>
              <a:rPr kumimoji="0" lang="en-US" sz="1200" b="0" i="0" u="none" strike="noStrike" cap="none" normalizeH="0" baseline="0" err="1">
                <a:ln>
                  <a:noFill/>
                </a:ln>
                <a:solidFill>
                  <a:schemeClr val="tx1"/>
                </a:solidFill>
                <a:effectLst/>
                <a:latin typeface="Trebuchet MS" pitchFamily="34" charset="0"/>
              </a:rPr>
              <a:t>anonmyser</a:t>
            </a:r>
            <a:r>
              <a:rPr kumimoji="0" lang="en-US" sz="1200" b="0" i="0" u="none" strike="noStrike" cap="none" normalizeH="0" baseline="0">
                <a:ln>
                  <a:noFill/>
                </a:ln>
                <a:solidFill>
                  <a:schemeClr val="tx1"/>
                </a:solidFill>
                <a:effectLst/>
                <a:latin typeface="Trebuchet MS" pitchFamily="34" charset="0"/>
              </a:rPr>
              <a:t> les </a:t>
            </a:r>
            <a:r>
              <a:rPr kumimoji="0" lang="en-US" sz="1200" b="0" i="0" u="none" strike="noStrike" cap="none" normalizeH="0" baseline="0" err="1">
                <a:ln>
                  <a:noFill/>
                </a:ln>
                <a:solidFill>
                  <a:schemeClr val="tx1"/>
                </a:solidFill>
                <a:effectLst/>
                <a:latin typeface="Trebuchet MS" pitchFamily="34" charset="0"/>
              </a:rPr>
              <a:t>npms</a:t>
            </a:r>
            <a:r>
              <a:rPr kumimoji="0" lang="en-US" sz="1200" b="0" i="0" u="none" strike="noStrike" cap="none" normalizeH="0" baseline="0">
                <a:ln>
                  <a:noFill/>
                </a:ln>
                <a:solidFill>
                  <a:schemeClr val="tx1"/>
                </a:solidFill>
                <a:effectLst/>
                <a:latin typeface="Trebuchet MS" pitchFamily="34" charset="0"/>
              </a:rPr>
              <a:t>)</a:t>
            </a:r>
          </a:p>
          <a:p>
            <a:pPr marL="0" marR="0" indent="0" algn="ctr" defTabSz="914400" rtl="0" eaLnBrk="1" fontAlgn="base" latinLnBrk="0" hangingPunct="1">
              <a:lnSpc>
                <a:spcPct val="100000"/>
              </a:lnSpc>
              <a:spcBef>
                <a:spcPct val="0"/>
              </a:spcBef>
              <a:spcAft>
                <a:spcPct val="0"/>
              </a:spcAft>
              <a:buClrTx/>
              <a:buSzTx/>
              <a:buFontTx/>
              <a:buNone/>
              <a:tabLst/>
            </a:pPr>
            <a:endParaRPr lang="en-US" sz="1200">
              <a:latin typeface="Trebuchet MS" pitchFamily="34" charset="0"/>
            </a:endParaRPr>
          </a:p>
          <a:p>
            <a:r>
              <a:rPr lang="en-US" sz="1200">
                <a:solidFill>
                  <a:srgbClr val="1F497D"/>
                </a:solidFill>
                <a:effectLst/>
                <a:latin typeface="Arial" panose="020B0604020202020204" pitchFamily="34" charset="0"/>
                <a:ea typeface="Calibri" panose="020F0502020204030204" pitchFamily="34" charset="0"/>
              </a:rPr>
              <a:t>"We selected </a:t>
            </a:r>
            <a:r>
              <a:rPr lang="en-US" sz="1200" err="1">
                <a:solidFill>
                  <a:srgbClr val="1F497D"/>
                </a:solidFill>
                <a:effectLst/>
                <a:latin typeface="Arial" panose="020B0604020202020204" pitchFamily="34" charset="0"/>
                <a:ea typeface="Calibri" panose="020F0502020204030204" pitchFamily="34" charset="0"/>
              </a:rPr>
              <a:t>Altares</a:t>
            </a:r>
            <a:r>
              <a:rPr lang="en-US" sz="1200">
                <a:solidFill>
                  <a:srgbClr val="1F497D"/>
                </a:solidFill>
                <a:effectLst/>
                <a:latin typeface="Arial" panose="020B0604020202020204" pitchFamily="34" charset="0"/>
                <a:ea typeface="Calibri" panose="020F0502020204030204" pitchFamily="34" charset="0"/>
              </a:rPr>
              <a:t>' </a:t>
            </a:r>
            <a:r>
              <a:rPr lang="en-US" sz="1200" err="1">
                <a:solidFill>
                  <a:srgbClr val="1F497D"/>
                </a:solidFill>
                <a:effectLst/>
                <a:latin typeface="Arial" panose="020B0604020202020204" pitchFamily="34" charset="0"/>
                <a:ea typeface="Calibri" panose="020F0502020204030204" pitchFamily="34" charset="0"/>
              </a:rPr>
              <a:t>indueD</a:t>
            </a:r>
            <a:r>
              <a:rPr lang="en-US" sz="1200">
                <a:solidFill>
                  <a:srgbClr val="1F497D"/>
                </a:solidFill>
                <a:effectLst/>
                <a:latin typeface="Arial" panose="020B0604020202020204" pitchFamily="34" charset="0"/>
                <a:ea typeface="Calibri" panose="020F0502020204030204" pitchFamily="34" charset="0"/>
              </a:rPr>
              <a:t> platform in January 2019. First of all for the quality and clarity of the summary reports. Thanks to dynamic data visualization, these are very readable and very well presented, and make us save precious time with its red, orange or green “light” system.</a:t>
            </a:r>
            <a:endParaRPr lang="en-US" sz="1200">
              <a:effectLst/>
              <a:latin typeface="Calibri" panose="020F0502020204030204" pitchFamily="34" charset="0"/>
              <a:ea typeface="Calibri" panose="020F0502020204030204" pitchFamily="34" charset="0"/>
            </a:endParaRPr>
          </a:p>
          <a:p>
            <a:r>
              <a:rPr lang="en-US" sz="1200" b="1">
                <a:solidFill>
                  <a:srgbClr val="1F497D"/>
                </a:solidFill>
                <a:effectLst/>
                <a:latin typeface="Arial" panose="020B0604020202020204" pitchFamily="34" charset="0"/>
                <a:ea typeface="Calibri" panose="020F0502020204030204" pitchFamily="34" charset="0"/>
              </a:rPr>
              <a:t>CCO EDF</a:t>
            </a:r>
            <a:endParaRPr lang="en-US" sz="1200">
              <a:effectLst/>
              <a:latin typeface="Calibri" panose="020F0502020204030204" pitchFamily="34" charset="0"/>
              <a:ea typeface="Calibri" panose="020F0502020204030204" pitchFamily="34" charset="0"/>
            </a:endParaRPr>
          </a:p>
          <a:p>
            <a:r>
              <a:rPr lang="en-US" sz="1200">
                <a:solidFill>
                  <a:srgbClr val="1F497D"/>
                </a:solidFill>
                <a:effectLst/>
                <a:latin typeface="Arial" panose="020B0604020202020204" pitchFamily="34" charset="0"/>
                <a:ea typeface="Calibri" panose="020F0502020204030204" pitchFamily="34" charset="0"/>
              </a:rPr>
              <a:t> </a:t>
            </a:r>
            <a:endParaRPr lang="en-US" sz="1200">
              <a:effectLst/>
              <a:latin typeface="Calibri" panose="020F0502020204030204" pitchFamily="34" charset="0"/>
              <a:ea typeface="Calibri" panose="020F0502020204030204" pitchFamily="34" charset="0"/>
            </a:endParaRPr>
          </a:p>
          <a:p>
            <a:r>
              <a:rPr lang="en-US" sz="1200">
                <a:solidFill>
                  <a:srgbClr val="1F497D"/>
                </a:solidFill>
                <a:effectLst/>
                <a:latin typeface="Arial" panose="020B0604020202020204" pitchFamily="34" charset="0"/>
                <a:ea typeface="Calibri" panose="020F0502020204030204" pitchFamily="34" charset="0"/>
              </a:rPr>
              <a:t>"We can thus carry out an efficient and tailor-made screening which saves us even more time. This model is now standardized and responds as much to AFA rules as to those of the Group"</a:t>
            </a:r>
            <a:endParaRPr lang="en-US" sz="1200">
              <a:effectLst/>
              <a:latin typeface="Calibri" panose="020F0502020204030204" pitchFamily="34" charset="0"/>
              <a:ea typeface="Calibri" panose="020F0502020204030204" pitchFamily="34" charset="0"/>
            </a:endParaRPr>
          </a:p>
          <a:p>
            <a:r>
              <a:rPr lang="en-US" sz="1200">
                <a:solidFill>
                  <a:srgbClr val="1F497D"/>
                </a:solidFill>
                <a:effectLst/>
                <a:latin typeface="Arial" panose="020B0604020202020204" pitchFamily="34" charset="0"/>
                <a:ea typeface="Calibri" panose="020F0502020204030204" pitchFamily="34" charset="0"/>
              </a:rPr>
              <a:t>Jean-Luc Le </a:t>
            </a:r>
            <a:r>
              <a:rPr lang="en-US" sz="1200" err="1">
                <a:solidFill>
                  <a:srgbClr val="1F497D"/>
                </a:solidFill>
                <a:effectLst/>
                <a:latin typeface="Arial" panose="020B0604020202020204" pitchFamily="34" charset="0"/>
                <a:ea typeface="Calibri" panose="020F0502020204030204" pitchFamily="34" charset="0"/>
              </a:rPr>
              <a:t>Moal</a:t>
            </a:r>
            <a:r>
              <a:rPr lang="en-US" sz="1200">
                <a:solidFill>
                  <a:srgbClr val="1F497D"/>
                </a:solidFill>
                <a:effectLst/>
                <a:latin typeface="Arial" panose="020B0604020202020204" pitchFamily="34" charset="0"/>
                <a:ea typeface="Calibri" panose="020F0502020204030204" pitchFamily="34" charset="0"/>
              </a:rPr>
              <a:t>, Country Anti-Corruption Compliance Project Leader de SKF France (</a:t>
            </a:r>
            <a:r>
              <a:rPr lang="en-US" sz="1200" err="1">
                <a:solidFill>
                  <a:srgbClr val="1F497D"/>
                </a:solidFill>
                <a:effectLst/>
                <a:latin typeface="Arial" panose="020B0604020202020204" pitchFamily="34" charset="0"/>
                <a:ea typeface="Calibri" panose="020F0502020204030204" pitchFamily="34" charset="0"/>
              </a:rPr>
              <a:t>induestrie</a:t>
            </a:r>
            <a:r>
              <a:rPr lang="en-US" sz="1200">
                <a:solidFill>
                  <a:srgbClr val="1F497D"/>
                </a:solidFill>
                <a:effectLst/>
                <a:latin typeface="Arial" panose="020B0604020202020204" pitchFamily="34" charset="0"/>
                <a:ea typeface="Calibri" panose="020F0502020204030204" pitchFamily="34" charset="0"/>
              </a:rPr>
              <a:t>)</a:t>
            </a:r>
            <a:endParaRPr lang="en-US" sz="1200">
              <a:effectLst/>
              <a:latin typeface="Calibri" panose="020F0502020204030204" pitchFamily="34" charset="0"/>
              <a:ea typeface="Calibri" panose="020F0502020204030204" pitchFamily="34" charset="0"/>
            </a:endParaRPr>
          </a:p>
          <a:p>
            <a:r>
              <a:rPr lang="en-US" sz="1200">
                <a:solidFill>
                  <a:srgbClr val="1F497D"/>
                </a:solidFill>
                <a:effectLst/>
                <a:latin typeface="Arial" panose="020B0604020202020204" pitchFamily="34" charset="0"/>
                <a:ea typeface="Calibri" panose="020F0502020204030204" pitchFamily="34" charset="0"/>
              </a:rPr>
              <a:t> </a:t>
            </a:r>
            <a:endParaRPr lang="en-US" sz="1200">
              <a:effectLst/>
              <a:latin typeface="Calibri" panose="020F0502020204030204" pitchFamily="34" charset="0"/>
              <a:ea typeface="Calibri" panose="020F0502020204030204" pitchFamily="34" charset="0"/>
            </a:endParaRPr>
          </a:p>
          <a:p>
            <a:r>
              <a:rPr lang="en-US" sz="1200">
                <a:solidFill>
                  <a:srgbClr val="1F497D"/>
                </a:solidFill>
                <a:effectLst/>
                <a:latin typeface="Arial" panose="020B0604020202020204" pitchFamily="34" charset="0"/>
                <a:ea typeface="Calibri" panose="020F0502020204030204" pitchFamily="34" charset="0"/>
              </a:rPr>
              <a:t>The main </a:t>
            </a:r>
            <a:r>
              <a:rPr lang="en-US" sz="1200" err="1">
                <a:solidFill>
                  <a:srgbClr val="1F497D"/>
                </a:solidFill>
                <a:effectLst/>
                <a:latin typeface="Arial" panose="020B0604020202020204" pitchFamily="34" charset="0"/>
                <a:ea typeface="Calibri" panose="020F0502020204030204" pitchFamily="34" charset="0"/>
              </a:rPr>
              <a:t>indueD</a:t>
            </a:r>
            <a:r>
              <a:rPr lang="en-US" sz="1200">
                <a:solidFill>
                  <a:srgbClr val="1F497D"/>
                </a:solidFill>
                <a:effectLst/>
                <a:latin typeface="Arial" panose="020B0604020202020204" pitchFamily="34" charset="0"/>
                <a:ea typeface="Calibri" panose="020F0502020204030204" pitchFamily="34" charset="0"/>
              </a:rPr>
              <a:t> benefits: Make compliance a competitive advantage, Accelerate your decision-making KYC, The best of the data, Reconcile performance and compliance, </a:t>
            </a:r>
            <a:endParaRPr lang="en-US" sz="1200">
              <a:effectLst/>
              <a:latin typeface="Calibri" panose="020F0502020204030204" pitchFamily="34" charset="0"/>
              <a:ea typeface="Calibri" panose="020F0502020204030204" pitchFamily="34" charset="0"/>
            </a:endParaRPr>
          </a:p>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19</a:t>
            </a:fld>
            <a:endParaRPr lang="fr-FR"/>
          </a:p>
        </p:txBody>
      </p:sp>
    </p:spTree>
    <p:extLst>
      <p:ext uri="{BB962C8B-B14F-4D97-AF65-F5344CB8AC3E}">
        <p14:creationId xmlns:p14="http://schemas.microsoft.com/office/powerpoint/2010/main" val="613431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1CC064-C9F0-49D0-ADD5-86C6DEC90002}" type="slidenum">
              <a:rPr lang="fr-FR" smtClean="0"/>
              <a:t>25</a:t>
            </a:fld>
            <a:endParaRPr lang="fr-FR"/>
          </a:p>
        </p:txBody>
      </p:sp>
    </p:spTree>
    <p:extLst>
      <p:ext uri="{BB962C8B-B14F-4D97-AF65-F5344CB8AC3E}">
        <p14:creationId xmlns:p14="http://schemas.microsoft.com/office/powerpoint/2010/main" val="32110940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6.jpe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3.jpe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re sans contenu">
    <p:spTree>
      <p:nvGrpSpPr>
        <p:cNvPr id="1" name=""/>
        <p:cNvGrpSpPr/>
        <p:nvPr/>
      </p:nvGrpSpPr>
      <p:grpSpPr>
        <a:xfrm>
          <a:off x="0" y="0"/>
          <a:ext cx="0" cy="0"/>
          <a:chOff x="0" y="0"/>
          <a:chExt cx="0" cy="0"/>
        </a:xfrm>
      </p:grpSpPr>
      <p:sp>
        <p:nvSpPr>
          <p:cNvPr id="7"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latin typeface="+mj-lt"/>
              </a:defRPr>
            </a:lvl1pPr>
          </a:lstStyle>
          <a:p>
            <a:pPr lvl="0"/>
            <a:r>
              <a:rPr lang="fr-FR" altLang="en-GB"/>
              <a:t>Modifiez le style du titre</a:t>
            </a:r>
            <a:endParaRPr lang="en-US" altLang="en-GB"/>
          </a:p>
        </p:txBody>
      </p:sp>
      <p:sp>
        <p:nvSpPr>
          <p:cNvPr id="8" name="Espace réservé du texte 4">
            <a:extLst>
              <a:ext uri="{FF2B5EF4-FFF2-40B4-BE49-F238E27FC236}">
                <a16:creationId xmlns:a16="http://schemas.microsoft.com/office/drawing/2014/main" id="{DAB023CD-156D-4860-ACD8-2D21E2090735}"/>
              </a:ext>
            </a:extLst>
          </p:cNvPr>
          <p:cNvSpPr>
            <a:spLocks noGrp="1"/>
          </p:cNvSpPr>
          <p:nvPr>
            <p:ph type="body" sz="quarter" idx="10" hasCustomPrompt="1"/>
          </p:nvPr>
        </p:nvSpPr>
        <p:spPr>
          <a:xfrm>
            <a:off x="1315274" y="6580025"/>
            <a:ext cx="7131600" cy="244800"/>
          </a:xfr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defRPr>
            </a:lvl1pPr>
            <a:lvl2pPr>
              <a:defRPr lang="fr-FR" kern="1200" smtClean="0">
                <a:ea typeface="+mn-ea"/>
                <a:cs typeface="Arial" pitchFamily="34" charset="0"/>
              </a:defRPr>
            </a:lvl2pPr>
            <a:lvl3pPr>
              <a:defRPr lang="fr-FR" kern="1200" smtClean="0">
                <a:ea typeface="+mn-ea"/>
                <a:cs typeface="Arial" pitchFamily="34" charset="0"/>
              </a:defRPr>
            </a:lvl3pPr>
            <a:lvl4pPr>
              <a:defRPr lang="fr-FR" kern="1200" smtClean="0">
                <a:ea typeface="+mn-ea"/>
                <a:cs typeface="Arial" pitchFamily="34" charset="0"/>
              </a:defRPr>
            </a:lvl4pPr>
            <a:lvl5pPr>
              <a:defRPr lang="fr-FR" kern="1200">
                <a:ea typeface="+mn-ea"/>
                <a:cs typeface="Arial" pitchFamily="34" charset="0"/>
              </a:defRPr>
            </a:lvl5pPr>
          </a:lstStyle>
          <a:p>
            <a:pPr marL="0" marR="0" lvl="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a:pP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Sources: </a:t>
            </a:r>
            <a:b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br>
            <a:r>
              <a:rPr kumimoji="0" lang="fr-FR"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1</a:t>
            </a: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 Note	2. Note</a:t>
            </a:r>
          </a:p>
        </p:txBody>
      </p:sp>
    </p:spTree>
    <p:extLst>
      <p:ext uri="{BB962C8B-B14F-4D97-AF65-F5344CB8AC3E}">
        <p14:creationId xmlns:p14="http://schemas.microsoft.com/office/powerpoint/2010/main" val="317899223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re et contenu">
    <p:spTree>
      <p:nvGrpSpPr>
        <p:cNvPr id="1" name=""/>
        <p:cNvGrpSpPr/>
        <p:nvPr/>
      </p:nvGrpSpPr>
      <p:grpSpPr>
        <a:xfrm>
          <a:off x="0" y="0"/>
          <a:ext cx="0" cy="0"/>
          <a:chOff x="0" y="0"/>
          <a:chExt cx="0" cy="0"/>
        </a:xfrm>
      </p:grpSpPr>
      <p:sp>
        <p:nvSpPr>
          <p:cNvPr id="7"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latin typeface="+mj-lt"/>
              </a:defRPr>
            </a:lvl1pPr>
          </a:lstStyle>
          <a:p>
            <a:pPr lvl="0"/>
            <a:r>
              <a:rPr lang="fr-FR" altLang="en-GB"/>
              <a:t>Modifiez le style du titre</a:t>
            </a:r>
            <a:endParaRPr lang="en-US" altLang="en-GB"/>
          </a:p>
        </p:txBody>
      </p:sp>
      <p:sp>
        <p:nvSpPr>
          <p:cNvPr id="10" name="Espace réservé du contenu 2"/>
          <p:cNvSpPr>
            <a:spLocks noGrp="1"/>
          </p:cNvSpPr>
          <p:nvPr>
            <p:ph idx="1" hasCustomPrompt="1"/>
            <p:custDataLst>
              <p:tags r:id="rId2"/>
            </p:custDataLst>
          </p:nvPr>
        </p:nvSpPr>
        <p:spPr>
          <a:xfrm>
            <a:off x="165600" y="943200"/>
            <a:ext cx="9540000" cy="5436000"/>
          </a:xfrm>
          <a:prstGeom prst="rect">
            <a:avLst/>
          </a:prstGeom>
        </p:spPr>
        <p:txBody>
          <a:bodyPr anchor="t" anchorCtr="0">
            <a:noAutofit/>
          </a:bodyPr>
          <a:lstStyle>
            <a:lvl1pPr marL="0" indent="0">
              <a:buFont typeface="Arial" panose="020B0604020202020204" pitchFamily="34" charset="0"/>
              <a:buNone/>
              <a:defRPr sz="1200" b="0">
                <a:solidFill>
                  <a:schemeClr val="tx1"/>
                </a:solidFill>
                <a:latin typeface="+mj-lt"/>
                <a:cs typeface="Arial" pitchFamily="34" charset="0"/>
              </a:defRPr>
            </a:lvl1pPr>
            <a:lvl2pPr marL="363537" indent="0">
              <a:buFont typeface="Arial" panose="020B0604020202020204" pitchFamily="34" charset="0"/>
              <a:buNone/>
              <a:defRPr sz="1100">
                <a:solidFill>
                  <a:schemeClr val="tx1"/>
                </a:solidFill>
                <a:latin typeface="+mj-lt"/>
                <a:cs typeface="Arial" pitchFamily="34" charset="0"/>
              </a:defRPr>
            </a:lvl2pPr>
            <a:lvl3pPr marL="623887" indent="0">
              <a:buFont typeface="Arial" panose="020B0604020202020204" pitchFamily="34" charset="0"/>
              <a:buNone/>
              <a:defRPr sz="1100">
                <a:solidFill>
                  <a:schemeClr val="tx1"/>
                </a:solidFill>
                <a:latin typeface="+mj-lt"/>
                <a:cs typeface="Arial" pitchFamily="34" charset="0"/>
              </a:defRPr>
            </a:lvl3pPr>
            <a:lvl4pPr marL="906463" indent="0">
              <a:buFont typeface="Arial" panose="020B0604020202020204" pitchFamily="34" charset="0"/>
              <a:buNone/>
              <a:defRPr lang="en-GB" sz="1000" dirty="0">
                <a:solidFill>
                  <a:schemeClr val="tx1"/>
                </a:solidFill>
                <a:latin typeface="+mj-lt"/>
                <a:cs typeface="Arial" pitchFamily="34" charset="0"/>
              </a:defRPr>
            </a:lvl4pPr>
            <a:lvl5pPr marL="1174750" indent="0">
              <a:buFont typeface="Arial" panose="020B0604020202020204" pitchFamily="34" charset="0"/>
              <a:buNone/>
              <a:defRPr lang="fr-FR" altLang="en-GB" sz="1000" noProof="0" dirty="0" smtClean="0">
                <a:solidFill>
                  <a:schemeClr val="tx1"/>
                </a:solidFill>
                <a:latin typeface="+mj-lt"/>
                <a:cs typeface="Arial" pitchFamily="34" charset="0"/>
              </a:defRPr>
            </a:lvl5pPr>
          </a:lstStyle>
          <a:p>
            <a:pPr lvl="0"/>
            <a:r>
              <a:rPr lang="fr-FR" noProof="0"/>
              <a:t>Cliquez pour modifier les styles du texte du masque</a:t>
            </a:r>
          </a:p>
          <a:p>
            <a:pPr lvl="4"/>
            <a:endParaRPr lang="fr-FR" noProof="0"/>
          </a:p>
          <a:p>
            <a:pPr lvl="3"/>
            <a:endParaRPr lang="fr-FR" noProof="0"/>
          </a:p>
          <a:p>
            <a:pPr lvl="3"/>
            <a:endParaRPr lang="fr-FR" noProof="0"/>
          </a:p>
          <a:p>
            <a:pPr lvl="4"/>
            <a:endParaRPr lang="fr-FR" noProof="0"/>
          </a:p>
        </p:txBody>
      </p:sp>
    </p:spTree>
    <p:extLst>
      <p:ext uri="{BB962C8B-B14F-4D97-AF65-F5344CB8AC3E}">
        <p14:creationId xmlns:p14="http://schemas.microsoft.com/office/powerpoint/2010/main" val="263357448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re sans contenu">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E1B95BA-39E0-44F8-87EC-43336B59053A}"/>
              </a:ext>
            </a:extLst>
          </p:cNvPr>
          <p:cNvGraphicFramePr>
            <a:graphicFrameLocks noChangeAspect="1"/>
          </p:cNvGraphicFramePr>
          <p:nvPr userDrawn="1">
            <p:custDataLst>
              <p:tags r:id="rId1"/>
            </p:custDataLst>
            <p:extLst>
              <p:ext uri="{D42A27DB-BD31-4B8C-83A1-F6EECF244321}">
                <p14:modId xmlns:p14="http://schemas.microsoft.com/office/powerpoint/2010/main" val="42115824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3" name="Object 2" hidden="1">
                        <a:extLst>
                          <a:ext uri="{FF2B5EF4-FFF2-40B4-BE49-F238E27FC236}">
                            <a16:creationId xmlns:a16="http://schemas.microsoft.com/office/drawing/2014/main" id="{FE1B95BA-39E0-44F8-87EC-43336B59053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25650A-CC1A-41A2-9DFB-F1A2AC464269}"/>
              </a:ext>
            </a:extLst>
          </p:cNvPr>
          <p:cNvSpPr/>
          <p:nvPr userDrawn="1">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err="1">
              <a:ln>
                <a:noFill/>
              </a:ln>
              <a:solidFill>
                <a:schemeClr val="tx1"/>
              </a:solidFill>
              <a:effectLst/>
              <a:latin typeface="Trebuchet MS" pitchFamily="34" charset="0"/>
              <a:ea typeface="+mj-ea"/>
              <a:cs typeface="+mj-cs"/>
              <a:sym typeface="Trebuchet MS" panose="020B0603020202020204" pitchFamily="34" charset="0"/>
            </a:endParaRPr>
          </a:p>
        </p:txBody>
      </p:sp>
      <p:sp>
        <p:nvSpPr>
          <p:cNvPr id="7" name="Rectangle 2"/>
          <p:cNvSpPr>
            <a:spLocks noGrp="1" noChangeArrowheads="1"/>
          </p:cNvSpPr>
          <p:nvPr>
            <p:ph type="title"/>
            <p:custDataLst>
              <p:tags r:id="rId3"/>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latin typeface="+mj-lt"/>
              </a:defRPr>
            </a:lvl1pPr>
          </a:lstStyle>
          <a:p>
            <a:pPr lvl="0"/>
            <a:r>
              <a:rPr lang="en-US" altLang="en-GB" err="1"/>
              <a:t>Modifiez</a:t>
            </a:r>
            <a:r>
              <a:rPr lang="en-US" altLang="en-GB"/>
              <a:t> le style du </a:t>
            </a:r>
            <a:r>
              <a:rPr lang="en-US" altLang="en-GB" err="1"/>
              <a:t>titre</a:t>
            </a:r>
            <a:endParaRPr lang="en-US" altLang="en-GB"/>
          </a:p>
        </p:txBody>
      </p:sp>
    </p:spTree>
    <p:extLst>
      <p:ext uri="{BB962C8B-B14F-4D97-AF65-F5344CB8AC3E}">
        <p14:creationId xmlns:p14="http://schemas.microsoft.com/office/powerpoint/2010/main" val="26288849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7"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1">
                <a:solidFill>
                  <a:schemeClr val="tx1"/>
                </a:solidFill>
                <a:latin typeface="+mj-lt"/>
              </a:defRPr>
            </a:lvl1pPr>
          </a:lstStyle>
          <a:p>
            <a:pPr lvl="0"/>
            <a:r>
              <a:rPr lang="en-US" altLang="en-GB"/>
              <a:t>Click to edit Master title style</a:t>
            </a:r>
          </a:p>
        </p:txBody>
      </p:sp>
    </p:spTree>
    <p:extLst>
      <p:ext uri="{BB962C8B-B14F-4D97-AF65-F5344CB8AC3E}">
        <p14:creationId xmlns:p14="http://schemas.microsoft.com/office/powerpoint/2010/main" val="237551129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3_Diapositive de titr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6CA4038-9595-48B5-A783-E02B9CD5C773}"/>
              </a:ext>
            </a:extLst>
          </p:cNvPr>
          <p:cNvGraphicFramePr>
            <a:graphicFrameLocks noChangeAspect="1"/>
          </p:cNvGraphicFramePr>
          <p:nvPr userDrawn="1">
            <p:custDataLst>
              <p:tags r:id="rId1"/>
            </p:custDataLst>
            <p:extLst>
              <p:ext uri="{D42A27DB-BD31-4B8C-83A1-F6EECF244321}">
                <p14:modId xmlns:p14="http://schemas.microsoft.com/office/powerpoint/2010/main" val="31772860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4" imgH="635" progId="TCLayout.ActiveDocument.1">
                  <p:embed/>
                </p:oleObj>
              </mc:Choice>
              <mc:Fallback>
                <p:oleObj name="think-cell Slide" r:id="rId4" imgW="624" imgH="635" progId="TCLayout.ActiveDocument.1">
                  <p:embed/>
                  <p:pic>
                    <p:nvPicPr>
                      <p:cNvPr id="3" name="Object 2" hidden="1">
                        <a:extLst>
                          <a:ext uri="{FF2B5EF4-FFF2-40B4-BE49-F238E27FC236}">
                            <a16:creationId xmlns:a16="http://schemas.microsoft.com/office/drawing/2014/main" id="{86CA4038-9595-48B5-A783-E02B9CD5C77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6C206B0-CA1F-4627-B326-F6E3BE3A39DA}"/>
              </a:ext>
            </a:extLst>
          </p:cNvPr>
          <p:cNvSpPr/>
          <p:nvPr userDrawn="1">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tx1"/>
              </a:solidFill>
              <a:effectLst/>
              <a:latin typeface="Trebuchet MS" pitchFamily="34" charset="0"/>
              <a:ea typeface="+mj-ea"/>
              <a:cs typeface="+mj-cs"/>
              <a:sym typeface="Trebuchet MS" panose="020B0603020202020204" pitchFamily="34" charset="0"/>
            </a:endParaRPr>
          </a:p>
        </p:txBody>
      </p:sp>
      <p:pic>
        <p:nvPicPr>
          <p:cNvPr id="51" name="Picture 2" descr="RÃ©sultat de recherche d'images pour &quot;data science image hd&quot;">
            <a:extLst>
              <a:ext uri="{FF2B5EF4-FFF2-40B4-BE49-F238E27FC236}">
                <a16:creationId xmlns:a16="http://schemas.microsoft.com/office/drawing/2014/main" id="{0CD53316-41C0-4DEE-8B84-AB9110D19A07}"/>
              </a:ext>
            </a:extLst>
          </p:cNvPr>
          <p:cNvPicPr>
            <a:picLocks noChangeAspect="1" noChangeArrowheads="1"/>
          </p:cNvPicPr>
          <p:nvPr userDrawn="1"/>
        </p:nvPicPr>
        <p:blipFill rotWithShape="1">
          <a:blip r:embed="rId6">
            <a:duotone>
              <a:prstClr val="black"/>
              <a:schemeClr val="bg2">
                <a:lumMod val="40000"/>
                <a:lumOff val="60000"/>
                <a:tint val="45000"/>
                <a:satMod val="400000"/>
              </a:schemeClr>
            </a:duotone>
            <a:extLst>
              <a:ext uri="{28A0092B-C50C-407E-A947-70E740481C1C}">
                <a14:useLocalDpi xmlns:a14="http://schemas.microsoft.com/office/drawing/2010/main" val="0"/>
              </a:ext>
            </a:extLst>
          </a:blip>
          <a:srcRect/>
          <a:stretch/>
        </p:blipFill>
        <p:spPr bwMode="auto">
          <a:xfrm>
            <a:off x="-232144" y="-13702"/>
            <a:ext cx="10385793" cy="687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088540"/>
      </p:ext>
    </p:extLst>
  </p:cSld>
  <p:clrMapOvr>
    <a:masterClrMapping/>
  </p:clrMapOvr>
  <p:transition/>
  <p:extLst>
    <p:ext uri="{DCECCB84-F9BA-43D5-87BE-67443E8EF086}">
      <p15:sldGuideLst xmlns:p15="http://schemas.microsoft.com/office/powerpoint/2012/main">
        <p15:guide id="1" orient="horz" pos="2840">
          <p15:clr>
            <a:srgbClr val="FBAE40"/>
          </p15:clr>
        </p15:guide>
        <p15:guide id="2" pos="425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ans contenu">
    <p:spTree>
      <p:nvGrpSpPr>
        <p:cNvPr id="1" name=""/>
        <p:cNvGrpSpPr/>
        <p:nvPr/>
      </p:nvGrpSpPr>
      <p:grpSpPr>
        <a:xfrm>
          <a:off x="0" y="0"/>
          <a:ext cx="0" cy="0"/>
          <a:chOff x="0" y="0"/>
          <a:chExt cx="0" cy="0"/>
        </a:xfrm>
      </p:grpSpPr>
      <p:sp>
        <p:nvSpPr>
          <p:cNvPr id="4" name="Espace réservé du texte 4">
            <a:extLst>
              <a:ext uri="{FF2B5EF4-FFF2-40B4-BE49-F238E27FC236}">
                <a16:creationId xmlns:a16="http://schemas.microsoft.com/office/drawing/2014/main" id="{C0C73928-E24E-4BBC-9DAA-A9A83623FF04}"/>
              </a:ext>
            </a:extLst>
          </p:cNvPr>
          <p:cNvSpPr>
            <a:spLocks noGrp="1"/>
          </p:cNvSpPr>
          <p:nvPr>
            <p:ph type="body" sz="quarter" idx="10" hasCustomPrompt="1"/>
          </p:nvPr>
        </p:nvSpPr>
        <p:spPr>
          <a:xfrm>
            <a:off x="1315274" y="6580025"/>
            <a:ext cx="7131600" cy="244800"/>
          </a:xfr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defRPr>
            </a:lvl1pPr>
            <a:lvl2pPr>
              <a:defRPr lang="fr-FR" kern="1200" smtClean="0">
                <a:ea typeface="+mn-ea"/>
                <a:cs typeface="Arial" pitchFamily="34" charset="0"/>
              </a:defRPr>
            </a:lvl2pPr>
            <a:lvl3pPr>
              <a:defRPr lang="fr-FR" kern="1200" smtClean="0">
                <a:ea typeface="+mn-ea"/>
                <a:cs typeface="Arial" pitchFamily="34" charset="0"/>
              </a:defRPr>
            </a:lvl3pPr>
            <a:lvl4pPr>
              <a:defRPr lang="fr-FR" kern="1200" smtClean="0">
                <a:ea typeface="+mn-ea"/>
                <a:cs typeface="Arial" pitchFamily="34" charset="0"/>
              </a:defRPr>
            </a:lvl4pPr>
            <a:lvl5pPr>
              <a:defRPr lang="fr-FR" kern="1200">
                <a:ea typeface="+mn-ea"/>
                <a:cs typeface="Arial" pitchFamily="34" charset="0"/>
              </a:defRPr>
            </a:lvl5pPr>
          </a:lstStyle>
          <a:p>
            <a:pPr marL="0" marR="0" lvl="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a:pP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Sources: </a:t>
            </a:r>
            <a:b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br>
            <a:r>
              <a:rPr kumimoji="0" lang="fr-FR"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1</a:t>
            </a: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 Note	2. Note</a:t>
            </a:r>
          </a:p>
        </p:txBody>
      </p:sp>
    </p:spTree>
    <p:extLst>
      <p:ext uri="{BB962C8B-B14F-4D97-AF65-F5344CB8AC3E}">
        <p14:creationId xmlns:p14="http://schemas.microsoft.com/office/powerpoint/2010/main" val="102112630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7"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latin typeface="+mj-lt"/>
              </a:defRPr>
            </a:lvl1pPr>
          </a:lstStyle>
          <a:p>
            <a:pPr lvl="0"/>
            <a:r>
              <a:rPr lang="fr-FR" altLang="en-GB"/>
              <a:t>Modifiez le style du titre</a:t>
            </a:r>
            <a:endParaRPr lang="en-US" altLang="en-GB"/>
          </a:p>
        </p:txBody>
      </p:sp>
      <p:sp>
        <p:nvSpPr>
          <p:cNvPr id="10" name="Espace réservé du contenu 2"/>
          <p:cNvSpPr>
            <a:spLocks noGrp="1"/>
          </p:cNvSpPr>
          <p:nvPr>
            <p:ph idx="1" hasCustomPrompt="1"/>
            <p:custDataLst>
              <p:tags r:id="rId2"/>
            </p:custDataLst>
          </p:nvPr>
        </p:nvSpPr>
        <p:spPr>
          <a:xfrm>
            <a:off x="165600" y="943200"/>
            <a:ext cx="9540000" cy="5436000"/>
          </a:xfrm>
          <a:prstGeom prst="rect">
            <a:avLst/>
          </a:prstGeom>
        </p:spPr>
        <p:txBody>
          <a:bodyPr anchor="t" anchorCtr="0">
            <a:noAutofit/>
          </a:bodyPr>
          <a:lstStyle>
            <a:lvl1pPr marL="0" indent="0">
              <a:buFont typeface="Arial" panose="020B0604020202020204" pitchFamily="34" charset="0"/>
              <a:buNone/>
              <a:defRPr sz="1200" b="0">
                <a:solidFill>
                  <a:schemeClr val="tx1"/>
                </a:solidFill>
                <a:latin typeface="+mj-lt"/>
                <a:cs typeface="Arial" pitchFamily="34" charset="0"/>
              </a:defRPr>
            </a:lvl1pPr>
            <a:lvl2pPr marL="363537" indent="0">
              <a:buFont typeface="Arial" panose="020B0604020202020204" pitchFamily="34" charset="0"/>
              <a:buNone/>
              <a:defRPr sz="1100">
                <a:solidFill>
                  <a:schemeClr val="tx1"/>
                </a:solidFill>
                <a:latin typeface="+mj-lt"/>
                <a:cs typeface="Arial" pitchFamily="34" charset="0"/>
              </a:defRPr>
            </a:lvl2pPr>
            <a:lvl3pPr marL="623887" indent="0">
              <a:buFont typeface="Arial" panose="020B0604020202020204" pitchFamily="34" charset="0"/>
              <a:buNone/>
              <a:defRPr sz="1100">
                <a:solidFill>
                  <a:schemeClr val="tx1"/>
                </a:solidFill>
                <a:latin typeface="+mj-lt"/>
                <a:cs typeface="Arial" pitchFamily="34" charset="0"/>
              </a:defRPr>
            </a:lvl3pPr>
            <a:lvl4pPr marL="906463" indent="0">
              <a:buFont typeface="Arial" panose="020B0604020202020204" pitchFamily="34" charset="0"/>
              <a:buNone/>
              <a:defRPr lang="en-GB" sz="1000" dirty="0">
                <a:solidFill>
                  <a:schemeClr val="tx1"/>
                </a:solidFill>
                <a:latin typeface="+mj-lt"/>
                <a:cs typeface="Arial" pitchFamily="34" charset="0"/>
              </a:defRPr>
            </a:lvl4pPr>
            <a:lvl5pPr marL="1174750" indent="0">
              <a:buFont typeface="Arial" panose="020B0604020202020204" pitchFamily="34" charset="0"/>
              <a:buNone/>
              <a:defRPr lang="fr-FR" altLang="en-GB" sz="1000" noProof="0" dirty="0" smtClean="0">
                <a:solidFill>
                  <a:schemeClr val="tx1"/>
                </a:solidFill>
                <a:latin typeface="+mj-lt"/>
                <a:cs typeface="Arial" pitchFamily="34" charset="0"/>
              </a:defRPr>
            </a:lvl5pPr>
          </a:lstStyle>
          <a:p>
            <a:pPr lvl="0"/>
            <a:r>
              <a:rPr lang="fr-FR" noProof="0"/>
              <a:t>Cliquez pour modifier les styles du texte du masque</a:t>
            </a:r>
          </a:p>
          <a:p>
            <a:pPr lvl="4"/>
            <a:endParaRPr lang="fr-FR" noProof="0"/>
          </a:p>
          <a:p>
            <a:pPr lvl="3"/>
            <a:endParaRPr lang="fr-FR" noProof="0"/>
          </a:p>
          <a:p>
            <a:pPr lvl="3"/>
            <a:endParaRPr lang="fr-FR" noProof="0"/>
          </a:p>
          <a:p>
            <a:pPr lvl="4"/>
            <a:endParaRPr lang="fr-FR" noProof="0"/>
          </a:p>
        </p:txBody>
      </p:sp>
      <p:sp>
        <p:nvSpPr>
          <p:cNvPr id="4" name="Espace réservé du texte 4">
            <a:extLst>
              <a:ext uri="{FF2B5EF4-FFF2-40B4-BE49-F238E27FC236}">
                <a16:creationId xmlns:a16="http://schemas.microsoft.com/office/drawing/2014/main" id="{B1654254-4792-4FA9-8477-E72E811378E3}"/>
              </a:ext>
            </a:extLst>
          </p:cNvPr>
          <p:cNvSpPr>
            <a:spLocks noGrp="1"/>
          </p:cNvSpPr>
          <p:nvPr>
            <p:ph type="body" sz="quarter" idx="10" hasCustomPrompt="1"/>
          </p:nvPr>
        </p:nvSpPr>
        <p:spPr>
          <a:xfrm>
            <a:off x="1315274" y="6580025"/>
            <a:ext cx="7131600" cy="244800"/>
          </a:xfr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defRPr>
            </a:lvl1pPr>
            <a:lvl2pPr>
              <a:defRPr lang="fr-FR" kern="1200" smtClean="0">
                <a:ea typeface="+mn-ea"/>
                <a:cs typeface="Arial" pitchFamily="34" charset="0"/>
              </a:defRPr>
            </a:lvl2pPr>
            <a:lvl3pPr>
              <a:defRPr lang="fr-FR" kern="1200" smtClean="0">
                <a:ea typeface="+mn-ea"/>
                <a:cs typeface="Arial" pitchFamily="34" charset="0"/>
              </a:defRPr>
            </a:lvl3pPr>
            <a:lvl4pPr>
              <a:defRPr lang="fr-FR" kern="1200" smtClean="0">
                <a:ea typeface="+mn-ea"/>
                <a:cs typeface="Arial" pitchFamily="34" charset="0"/>
              </a:defRPr>
            </a:lvl4pPr>
            <a:lvl5pPr>
              <a:defRPr lang="fr-FR" kern="1200">
                <a:ea typeface="+mn-ea"/>
                <a:cs typeface="Arial" pitchFamily="34" charset="0"/>
              </a:defRPr>
            </a:lvl5pPr>
          </a:lstStyle>
          <a:p>
            <a:pPr marL="0" marR="0" lvl="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a:pP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Sources: </a:t>
            </a:r>
            <a:b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br>
            <a:r>
              <a:rPr kumimoji="0" lang="fr-FR"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1</a:t>
            </a: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 Note	2. Note</a:t>
            </a:r>
          </a:p>
        </p:txBody>
      </p:sp>
    </p:spTree>
    <p:extLst>
      <p:ext uri="{BB962C8B-B14F-4D97-AF65-F5344CB8AC3E}">
        <p14:creationId xmlns:p14="http://schemas.microsoft.com/office/powerpoint/2010/main" val="261121057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et double contenu">
    <p:spTree>
      <p:nvGrpSpPr>
        <p:cNvPr id="1" name=""/>
        <p:cNvGrpSpPr/>
        <p:nvPr/>
      </p:nvGrpSpPr>
      <p:grpSpPr>
        <a:xfrm>
          <a:off x="0" y="0"/>
          <a:ext cx="0" cy="0"/>
          <a:chOff x="0" y="0"/>
          <a:chExt cx="0" cy="0"/>
        </a:xfrm>
      </p:grpSpPr>
      <p:sp>
        <p:nvSpPr>
          <p:cNvPr id="4"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defRPr>
            </a:lvl1pPr>
          </a:lstStyle>
          <a:p>
            <a:pPr lvl="0"/>
            <a:r>
              <a:rPr lang="fr-FR" altLang="en-GB"/>
              <a:t>Modifiez le style du titre</a:t>
            </a:r>
            <a:endParaRPr lang="en-US" altLang="en-GB"/>
          </a:p>
        </p:txBody>
      </p:sp>
      <p:sp>
        <p:nvSpPr>
          <p:cNvPr id="5" name="Espace réservé du texte 2"/>
          <p:cNvSpPr>
            <a:spLocks noGrp="1"/>
          </p:cNvSpPr>
          <p:nvPr>
            <p:ph idx="1" hasCustomPrompt="1"/>
            <p:custDataLst>
              <p:tags r:id="rId2"/>
            </p:custDataLst>
          </p:nvPr>
        </p:nvSpPr>
        <p:spPr>
          <a:xfrm>
            <a:off x="363633" y="1789043"/>
            <a:ext cx="4356000" cy="4522857"/>
          </a:xfrm>
          <a:prstGeom prst="rect">
            <a:avLst/>
          </a:prstGeom>
        </p:spPr>
        <p:txBody>
          <a:bodyPr vert="horz" lIns="91440" tIns="45720" rIns="91440" bIns="45720" rtlCol="0" anchor="t">
            <a:noAutofit/>
          </a:bodyPr>
          <a:lstStyle>
            <a:lvl1pPr marL="0" indent="0">
              <a:buNone/>
              <a:defRPr sz="1200">
                <a:solidFill>
                  <a:schemeClr val="tx1"/>
                </a:solidFill>
              </a:defRPr>
            </a:lvl1pPr>
            <a:lvl2pPr marL="533400" indent="0">
              <a:buNone/>
              <a:defRPr sz="1100">
                <a:solidFill>
                  <a:schemeClr val="tx1"/>
                </a:solidFill>
              </a:defRPr>
            </a:lvl2pPr>
            <a:lvl3pPr marL="847725" indent="0">
              <a:buNone/>
              <a:defRPr sz="1100">
                <a:solidFill>
                  <a:schemeClr val="tx1"/>
                </a:solidFill>
              </a:defRPr>
            </a:lvl3pPr>
            <a:lvl4pPr marL="1368425" indent="0">
              <a:buNone/>
              <a:defRPr sz="1100">
                <a:solidFill>
                  <a:schemeClr val="tx1"/>
                </a:solidFill>
              </a:defRPr>
            </a:lvl4pPr>
            <a:lvl5pPr marL="1981200" indent="0">
              <a:buNone/>
              <a:defRPr sz="1100">
                <a:solidFill>
                  <a:schemeClr val="tx1"/>
                </a:solidFill>
              </a:defRPr>
            </a:lvl5pPr>
          </a:lstStyle>
          <a:p>
            <a:pPr lvl="0"/>
            <a:r>
              <a:rPr lang="fr-FR" noProof="0"/>
              <a:t>Cliquez pour modifier les styles du texte du masque</a:t>
            </a:r>
          </a:p>
        </p:txBody>
      </p:sp>
      <p:sp>
        <p:nvSpPr>
          <p:cNvPr id="7" name="Espace réservé du texte 2"/>
          <p:cNvSpPr>
            <a:spLocks noGrp="1"/>
          </p:cNvSpPr>
          <p:nvPr>
            <p:ph idx="11" hasCustomPrompt="1"/>
            <p:custDataLst>
              <p:tags r:id="rId3"/>
            </p:custDataLst>
          </p:nvPr>
        </p:nvSpPr>
        <p:spPr>
          <a:xfrm>
            <a:off x="5211128" y="1789043"/>
            <a:ext cx="4356000" cy="4522857"/>
          </a:xfrm>
          <a:prstGeom prst="rect">
            <a:avLst/>
          </a:prstGeom>
        </p:spPr>
        <p:txBody>
          <a:bodyPr vert="horz" lIns="91440" tIns="45720" rIns="91440" bIns="45720" rtlCol="0" anchor="t">
            <a:noAutofit/>
          </a:bodyPr>
          <a:lstStyle>
            <a:lvl1pPr marL="0" indent="0">
              <a:buNone/>
              <a:defRPr sz="1200">
                <a:solidFill>
                  <a:schemeClr val="tx1"/>
                </a:solidFill>
              </a:defRPr>
            </a:lvl1pPr>
            <a:lvl2pPr marL="533400" indent="0">
              <a:buNone/>
              <a:defRPr sz="1100">
                <a:solidFill>
                  <a:schemeClr val="tx1"/>
                </a:solidFill>
              </a:defRPr>
            </a:lvl2pPr>
            <a:lvl3pPr marL="847725" indent="0">
              <a:buNone/>
              <a:defRPr sz="1100">
                <a:solidFill>
                  <a:schemeClr val="tx1"/>
                </a:solidFill>
              </a:defRPr>
            </a:lvl3pPr>
            <a:lvl4pPr marL="1368425" indent="0">
              <a:buNone/>
              <a:defRPr sz="1100">
                <a:solidFill>
                  <a:schemeClr val="tx1"/>
                </a:solidFill>
              </a:defRPr>
            </a:lvl4pPr>
            <a:lvl5pPr marL="1981200" indent="0">
              <a:buNone/>
              <a:defRPr sz="1100">
                <a:solidFill>
                  <a:schemeClr val="tx1"/>
                </a:solidFill>
              </a:defRPr>
            </a:lvl5pPr>
          </a:lstStyle>
          <a:p>
            <a:pPr lvl="0"/>
            <a:r>
              <a:rPr lang="fr-FR" noProof="0"/>
              <a:t>Cliquez pour modifier les styles du texte du masque</a:t>
            </a:r>
          </a:p>
        </p:txBody>
      </p:sp>
      <p:sp>
        <p:nvSpPr>
          <p:cNvPr id="10" name="Espace réservé du texte 5"/>
          <p:cNvSpPr>
            <a:spLocks noGrp="1"/>
          </p:cNvSpPr>
          <p:nvPr>
            <p:ph type="body" sz="quarter" idx="10"/>
          </p:nvPr>
        </p:nvSpPr>
        <p:spPr>
          <a:xfrm>
            <a:off x="363633" y="1084336"/>
            <a:ext cx="4354138" cy="364902"/>
          </a:xfrm>
        </p:spPr>
        <p:txBody>
          <a:bodyPr>
            <a:noAutofit/>
          </a:bodyPr>
          <a:lstStyle>
            <a:lvl1pPr marL="0" indent="0">
              <a:buNone/>
              <a:defRPr lang="fr-FR" sz="1400" b="0" dirty="0" smtClean="0">
                <a:solidFill>
                  <a:schemeClr val="tx1"/>
                </a:solidFill>
                <a:latin typeface="+mj-lt"/>
                <a:ea typeface="+mn-ea"/>
                <a:cs typeface="Arial" pitchFamily="34" charset="0"/>
              </a:defRPr>
            </a:lvl1pPr>
          </a:lstStyle>
          <a:p>
            <a:pPr lvl="0"/>
            <a:r>
              <a:rPr lang="fr-FR"/>
              <a:t>Cliquez pour modifier les styles du texte du masque</a:t>
            </a:r>
          </a:p>
        </p:txBody>
      </p:sp>
      <p:cxnSp>
        <p:nvCxnSpPr>
          <p:cNvPr id="3" name="Connecteur droit 2"/>
          <p:cNvCxnSpPr/>
          <p:nvPr/>
        </p:nvCxnSpPr>
        <p:spPr bwMode="auto">
          <a:xfrm>
            <a:off x="363633" y="1570005"/>
            <a:ext cx="4354138"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9" name="Connecteur droit 8"/>
          <p:cNvCxnSpPr/>
          <p:nvPr/>
        </p:nvCxnSpPr>
        <p:spPr bwMode="auto">
          <a:xfrm>
            <a:off x="5211128" y="1570005"/>
            <a:ext cx="4354138"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12" name="Espace réservé du texte 5"/>
          <p:cNvSpPr>
            <a:spLocks noGrp="1"/>
          </p:cNvSpPr>
          <p:nvPr>
            <p:ph type="body" sz="quarter" idx="12"/>
          </p:nvPr>
        </p:nvSpPr>
        <p:spPr>
          <a:xfrm>
            <a:off x="5211128" y="1084336"/>
            <a:ext cx="4354138" cy="364902"/>
          </a:xfrm>
        </p:spPr>
        <p:txBody>
          <a:bodyPr>
            <a:noAutofit/>
          </a:bodyPr>
          <a:lstStyle>
            <a:lvl1pPr marL="0" indent="0">
              <a:buNone/>
              <a:defRPr lang="fr-FR" sz="1400" b="0" dirty="0" smtClean="0">
                <a:solidFill>
                  <a:schemeClr val="tx1"/>
                </a:solidFill>
                <a:latin typeface="+mj-lt"/>
                <a:ea typeface="+mn-ea"/>
                <a:cs typeface="Arial" pitchFamily="34" charset="0"/>
              </a:defRPr>
            </a:lvl1pPr>
          </a:lstStyle>
          <a:p>
            <a:pPr marL="0" lvl="0" indent="0" algn="l" rtl="0" eaLnBrk="1" fontAlgn="base" hangingPunct="1">
              <a:spcBef>
                <a:spcPct val="35000"/>
              </a:spcBef>
              <a:spcAft>
                <a:spcPct val="0"/>
              </a:spcAft>
              <a:buClr>
                <a:schemeClr val="tx1"/>
              </a:buClr>
              <a:buSzPct val="100000"/>
              <a:buFont typeface="Arial" panose="020B0604020202020204" pitchFamily="34" charset="0"/>
              <a:buNone/>
            </a:pPr>
            <a:r>
              <a:rPr lang="fr-FR"/>
              <a:t>Cliquez pour modifier les styles du texte du masque</a:t>
            </a:r>
          </a:p>
        </p:txBody>
      </p:sp>
      <p:cxnSp>
        <p:nvCxnSpPr>
          <p:cNvPr id="8" name="Connecteur droit 7"/>
          <p:cNvCxnSpPr/>
          <p:nvPr/>
        </p:nvCxnSpPr>
        <p:spPr bwMode="auto">
          <a:xfrm>
            <a:off x="4951562" y="1789043"/>
            <a:ext cx="0" cy="4522857"/>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11" name="Espace réservé du texte 4">
            <a:extLst>
              <a:ext uri="{FF2B5EF4-FFF2-40B4-BE49-F238E27FC236}">
                <a16:creationId xmlns:a16="http://schemas.microsoft.com/office/drawing/2014/main" id="{713081DF-1234-4172-BAF5-C8C5A3DB8346}"/>
              </a:ext>
            </a:extLst>
          </p:cNvPr>
          <p:cNvSpPr>
            <a:spLocks noGrp="1"/>
          </p:cNvSpPr>
          <p:nvPr>
            <p:ph type="body" sz="quarter" idx="13" hasCustomPrompt="1"/>
          </p:nvPr>
        </p:nvSpPr>
        <p:spPr>
          <a:xfrm>
            <a:off x="1315274" y="6580025"/>
            <a:ext cx="7131600" cy="244800"/>
          </a:xfr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defRPr>
            </a:lvl1pPr>
            <a:lvl2pPr>
              <a:defRPr lang="fr-FR" kern="1200" smtClean="0">
                <a:ea typeface="+mn-ea"/>
                <a:cs typeface="Arial" pitchFamily="34" charset="0"/>
              </a:defRPr>
            </a:lvl2pPr>
            <a:lvl3pPr>
              <a:defRPr lang="fr-FR" kern="1200" smtClean="0">
                <a:ea typeface="+mn-ea"/>
                <a:cs typeface="Arial" pitchFamily="34" charset="0"/>
              </a:defRPr>
            </a:lvl3pPr>
            <a:lvl4pPr>
              <a:defRPr lang="fr-FR" kern="1200" smtClean="0">
                <a:ea typeface="+mn-ea"/>
                <a:cs typeface="Arial" pitchFamily="34" charset="0"/>
              </a:defRPr>
            </a:lvl4pPr>
            <a:lvl5pPr>
              <a:defRPr lang="fr-FR" kern="1200">
                <a:ea typeface="+mn-ea"/>
                <a:cs typeface="Arial" pitchFamily="34" charset="0"/>
              </a:defRPr>
            </a:lvl5pPr>
          </a:lstStyle>
          <a:p>
            <a:pPr marL="0" marR="0" lvl="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a:pP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Sources: </a:t>
            </a:r>
            <a:b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br>
            <a:r>
              <a:rPr kumimoji="0" lang="fr-FR"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1</a:t>
            </a: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 Note	2. Note</a:t>
            </a:r>
          </a:p>
        </p:txBody>
      </p:sp>
    </p:spTree>
    <p:extLst>
      <p:ext uri="{BB962C8B-B14F-4D97-AF65-F5344CB8AC3E}">
        <p14:creationId xmlns:p14="http://schemas.microsoft.com/office/powerpoint/2010/main" val="4212097414"/>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1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2_Diapositive de titre">
    <p:spTree>
      <p:nvGrpSpPr>
        <p:cNvPr id="1" name=""/>
        <p:cNvGrpSpPr/>
        <p:nvPr/>
      </p:nvGrpSpPr>
      <p:grpSpPr>
        <a:xfrm>
          <a:off x="0" y="0"/>
          <a:ext cx="0" cy="0"/>
          <a:chOff x="0" y="0"/>
          <a:chExt cx="0" cy="0"/>
        </a:xfrm>
      </p:grpSpPr>
      <p:sp>
        <p:nvSpPr>
          <p:cNvPr id="8" name="Rectangle 2"/>
          <p:cNvSpPr>
            <a:spLocks noGrp="1" noChangeArrowheads="1"/>
          </p:cNvSpPr>
          <p:nvPr>
            <p:ph type="ctrTitle"/>
            <p:custDataLst>
              <p:tags r:id="rId1"/>
            </p:custDataLst>
          </p:nvPr>
        </p:nvSpPr>
        <p:spPr>
          <a:xfrm>
            <a:off x="975124" y="1845126"/>
            <a:ext cx="5209366" cy="461665"/>
          </a:xfrm>
        </p:spPr>
        <p:txBody>
          <a:bodyPr wrap="square" lIns="0" rIns="0">
            <a:spAutoFit/>
          </a:bodyPr>
          <a:lstStyle>
            <a:lvl1pPr>
              <a:defRPr kumimoji="0" lang="en-GB" sz="2400" b="1" i="0" u="none" strike="noStrike" kern="0" cap="none" spc="0" normalizeH="0" baseline="0" dirty="0">
                <a:ln>
                  <a:noFill/>
                </a:ln>
                <a:solidFill>
                  <a:schemeClr val="tx1"/>
                </a:solidFill>
                <a:effectLst/>
                <a:uLnTx/>
                <a:uFillTx/>
                <a:latin typeface="Trebuchet MS" panose="020B0603020202020204" pitchFamily="34" charset="0"/>
                <a:ea typeface="+mn-ea"/>
                <a:cs typeface="Arial" pitchFamily="34" charset="0"/>
              </a:defRPr>
            </a:lvl1pPr>
          </a:lstStyle>
          <a:p>
            <a:r>
              <a:rPr lang="fr-FR"/>
              <a:t>Modifiez le style du titre</a:t>
            </a:r>
            <a:endParaRPr lang="en-GB"/>
          </a:p>
        </p:txBody>
      </p:sp>
      <p:sp>
        <p:nvSpPr>
          <p:cNvPr id="9" name="Espace réservé du texte 50"/>
          <p:cNvSpPr>
            <a:spLocks noGrp="1"/>
          </p:cNvSpPr>
          <p:nvPr>
            <p:ph type="body" sz="quarter" idx="10"/>
            <p:custDataLst>
              <p:tags r:id="rId2"/>
            </p:custDataLst>
          </p:nvPr>
        </p:nvSpPr>
        <p:spPr>
          <a:xfrm>
            <a:off x="975124" y="3859338"/>
            <a:ext cx="3676775" cy="360362"/>
          </a:xfrm>
          <a:prstGeom prst="rect">
            <a:avLst/>
          </a:prstGeom>
        </p:spPr>
        <p:txBody>
          <a:bodyPr vert="horz" lIns="91440" tIns="45720" rIns="91440" bIns="45720" rtlCol="0" anchor="t">
            <a:noAutofit/>
          </a:bodyPr>
          <a:lstStyle>
            <a:lvl1pPr marL="0" indent="0">
              <a:buFont typeface="Arial" panose="020B0604020202020204" pitchFamily="34" charset="0"/>
              <a:buNone/>
              <a:defRPr kumimoji="0" lang="fr-FR" sz="1200" b="0" i="0" u="none" strike="noStrike" kern="0" cap="none" spc="0" normalizeH="0" baseline="0" dirty="0" smtClean="0">
                <a:ln>
                  <a:noFill/>
                </a:ln>
                <a:solidFill>
                  <a:schemeClr val="tx1"/>
                </a:solidFill>
                <a:effectLst/>
                <a:uLnTx/>
                <a:uFillTx/>
                <a:latin typeface="Trebuchet MS" panose="020B0603020202020204" pitchFamily="34" charset="0"/>
                <a:ea typeface="+mn-ea"/>
                <a:cs typeface="Arial" pitchFamily="34" charset="0"/>
              </a:defRPr>
            </a:lvl1pPr>
          </a:lstStyle>
          <a:p>
            <a:pPr marL="285750" lvl="0" indent="-285750"/>
            <a:r>
              <a:rPr lang="fr-FR"/>
              <a:t>Cliquez pour modifier les styles du texte du masque</a:t>
            </a:r>
          </a:p>
        </p:txBody>
      </p:sp>
      <p:cxnSp>
        <p:nvCxnSpPr>
          <p:cNvPr id="11" name="Connecteur droit 10"/>
          <p:cNvCxnSpPr/>
          <p:nvPr/>
        </p:nvCxnSpPr>
        <p:spPr>
          <a:xfrm>
            <a:off x="629747" y="6624385"/>
            <a:ext cx="4817743" cy="0"/>
          </a:xfrm>
          <a:prstGeom prst="line">
            <a:avLst/>
          </a:prstGeom>
          <a:noFill/>
          <a:ln w="6350" cap="flat" cmpd="sng" algn="ctr">
            <a:solidFill>
              <a:schemeClr val="bg1">
                <a:lumMod val="50000"/>
              </a:schemeClr>
            </a:solidFill>
            <a:prstDash val="solid"/>
          </a:ln>
          <a:effectLst/>
        </p:spPr>
      </p:cxnSp>
      <p:cxnSp>
        <p:nvCxnSpPr>
          <p:cNvPr id="12" name="Connecteur droit 11"/>
          <p:cNvCxnSpPr/>
          <p:nvPr/>
        </p:nvCxnSpPr>
        <p:spPr>
          <a:xfrm>
            <a:off x="629747" y="5709985"/>
            <a:ext cx="4817743" cy="0"/>
          </a:xfrm>
          <a:prstGeom prst="line">
            <a:avLst/>
          </a:prstGeom>
          <a:noFill/>
          <a:ln w="6350" cap="flat" cmpd="sng" algn="ctr">
            <a:solidFill>
              <a:schemeClr val="bg1">
                <a:lumMod val="50000"/>
              </a:schemeClr>
            </a:solidFill>
            <a:prstDash val="solid"/>
          </a:ln>
          <a:effectLst/>
        </p:spPr>
      </p:cxnSp>
      <p:sp>
        <p:nvSpPr>
          <p:cNvPr id="14" name="Espace réservé du texte 50"/>
          <p:cNvSpPr>
            <a:spLocks noGrp="1"/>
          </p:cNvSpPr>
          <p:nvPr>
            <p:ph type="body" sz="quarter" idx="11"/>
            <p:custDataLst>
              <p:tags r:id="rId3"/>
            </p:custDataLst>
          </p:nvPr>
        </p:nvSpPr>
        <p:spPr>
          <a:xfrm>
            <a:off x="975124" y="4555990"/>
            <a:ext cx="3676775" cy="360362"/>
          </a:xfrm>
          <a:prstGeom prst="rect">
            <a:avLst/>
          </a:prstGeom>
        </p:spPr>
        <p:txBody>
          <a:bodyPr vert="horz" lIns="91440" tIns="45720" rIns="91440" bIns="45720" rtlCol="0" anchor="t">
            <a:noAutofit/>
          </a:bodyPr>
          <a:lstStyle>
            <a:lvl1pPr marL="0" indent="0">
              <a:buNone/>
              <a:defRPr kumimoji="0" lang="fr-FR" sz="1200" b="0" i="0" u="none" strike="noStrike" kern="0" cap="none" spc="0" normalizeH="0" baseline="0" dirty="0" smtClean="0">
                <a:ln>
                  <a:noFill/>
                </a:ln>
                <a:solidFill>
                  <a:schemeClr val="tx1"/>
                </a:solidFill>
                <a:effectLst/>
                <a:uLnTx/>
                <a:uFillTx/>
                <a:latin typeface="Trebuchet MS" panose="020B0603020202020204" pitchFamily="34" charset="0"/>
                <a:ea typeface="+mn-ea"/>
                <a:cs typeface="Arial" pitchFamily="34" charset="0"/>
              </a:defRPr>
            </a:lvl1pPr>
          </a:lstStyle>
          <a:p>
            <a:pPr marL="285750" lvl="0" indent="-285750"/>
            <a:r>
              <a:rPr lang="fr-FR"/>
              <a:t>Cliquez pour modifier les styles du texte du masque</a:t>
            </a:r>
          </a:p>
        </p:txBody>
      </p:sp>
      <p:grpSp>
        <p:nvGrpSpPr>
          <p:cNvPr id="86" name="Graphique 7">
            <a:extLst>
              <a:ext uri="{FF2B5EF4-FFF2-40B4-BE49-F238E27FC236}">
                <a16:creationId xmlns:a16="http://schemas.microsoft.com/office/drawing/2014/main" id="{65C783B5-0FA9-4173-B7B2-D53A2BCB045D}"/>
              </a:ext>
            </a:extLst>
          </p:cNvPr>
          <p:cNvGrpSpPr/>
          <p:nvPr/>
        </p:nvGrpSpPr>
        <p:grpSpPr>
          <a:xfrm>
            <a:off x="3575509" y="5737845"/>
            <a:ext cx="1551553" cy="864631"/>
            <a:chOff x="2269715" y="1722641"/>
            <a:chExt cx="4324350" cy="2409825"/>
          </a:xfrm>
        </p:grpSpPr>
        <p:sp>
          <p:nvSpPr>
            <p:cNvPr id="87" name="Forme libre : forme 86">
              <a:extLst>
                <a:ext uri="{FF2B5EF4-FFF2-40B4-BE49-F238E27FC236}">
                  <a16:creationId xmlns:a16="http://schemas.microsoft.com/office/drawing/2014/main" id="{DC9A3497-21A3-45E3-A9E4-89DC78B9478D}"/>
                </a:ext>
              </a:extLst>
            </p:cNvPr>
            <p:cNvSpPr/>
            <p:nvPr/>
          </p:nvSpPr>
          <p:spPr>
            <a:xfrm>
              <a:off x="2436869" y="2236734"/>
              <a:ext cx="685800" cy="771525"/>
            </a:xfrm>
            <a:custGeom>
              <a:avLst/>
              <a:gdLst>
                <a:gd name="connsiteX0" fmla="*/ 673275 w 685800"/>
                <a:gd name="connsiteY0" fmla="*/ 400641 h 771525"/>
                <a:gd name="connsiteX1" fmla="*/ 144180 w 685800"/>
                <a:gd name="connsiteY1" fmla="*/ 400641 h 771525"/>
                <a:gd name="connsiteX2" fmla="*/ 214836 w 685800"/>
                <a:gd name="connsiteY2" fmla="*/ 598637 h 771525"/>
                <a:gd name="connsiteX3" fmla="*/ 375333 w 685800"/>
                <a:gd name="connsiteY3" fmla="*/ 658911 h 771525"/>
                <a:gd name="connsiteX4" fmla="*/ 561927 w 685800"/>
                <a:gd name="connsiteY4" fmla="*/ 593931 h 771525"/>
                <a:gd name="connsiteX5" fmla="*/ 616791 w 685800"/>
                <a:gd name="connsiteY5" fmla="*/ 687896 h 771525"/>
                <a:gd name="connsiteX6" fmla="*/ 524218 w 685800"/>
                <a:gd name="connsiteY6" fmla="*/ 739950 h 771525"/>
                <a:gd name="connsiteX7" fmla="*/ 350006 w 685800"/>
                <a:gd name="connsiteY7" fmla="*/ 768725 h 771525"/>
                <a:gd name="connsiteX8" fmla="*/ 114814 w 685800"/>
                <a:gd name="connsiteY8" fmla="*/ 674780 h 771525"/>
                <a:gd name="connsiteX9" fmla="*/ 7144 w 685800"/>
                <a:gd name="connsiteY9" fmla="*/ 396469 h 771525"/>
                <a:gd name="connsiteX10" fmla="*/ 117510 w 685800"/>
                <a:gd name="connsiteY10" fmla="*/ 105118 h 771525"/>
                <a:gd name="connsiteX11" fmla="*/ 351177 w 685800"/>
                <a:gd name="connsiteY11" fmla="*/ 7144 h 771525"/>
                <a:gd name="connsiteX12" fmla="*/ 597179 w 685800"/>
                <a:gd name="connsiteY12" fmla="*/ 95574 h 771525"/>
                <a:gd name="connsiteX13" fmla="*/ 683533 w 685800"/>
                <a:gd name="connsiteY13" fmla="*/ 321107 h 771525"/>
                <a:gd name="connsiteX14" fmla="*/ 673275 w 685800"/>
                <a:gd name="connsiteY14" fmla="*/ 400641 h 771525"/>
                <a:gd name="connsiteX15" fmla="*/ 357597 w 685800"/>
                <a:gd name="connsiteY15" fmla="*/ 116938 h 771525"/>
                <a:gd name="connsiteX16" fmla="*/ 211512 w 685800"/>
                <a:gd name="connsiteY16" fmla="*/ 173050 h 771525"/>
                <a:gd name="connsiteX17" fmla="*/ 147704 w 685800"/>
                <a:gd name="connsiteY17" fmla="*/ 305810 h 771525"/>
                <a:gd name="connsiteX18" fmla="*/ 554422 w 685800"/>
                <a:gd name="connsiteY18" fmla="*/ 305810 h 771525"/>
                <a:gd name="connsiteX19" fmla="*/ 505054 w 685800"/>
                <a:gd name="connsiteY19" fmla="*/ 174450 h 771525"/>
                <a:gd name="connsiteX20" fmla="*/ 357597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75" y="400641"/>
                  </a:moveTo>
                  <a:lnTo>
                    <a:pt x="144180" y="400641"/>
                  </a:lnTo>
                  <a:cubicBezTo>
                    <a:pt x="144180" y="486518"/>
                    <a:pt x="167735" y="552488"/>
                    <a:pt x="214836" y="598637"/>
                  </a:cubicBezTo>
                  <a:cubicBezTo>
                    <a:pt x="256470" y="638842"/>
                    <a:pt x="309934" y="658911"/>
                    <a:pt x="375333" y="658911"/>
                  </a:cubicBezTo>
                  <a:cubicBezTo>
                    <a:pt x="449885" y="658911"/>
                    <a:pt x="512083" y="637223"/>
                    <a:pt x="561927" y="593931"/>
                  </a:cubicBezTo>
                  <a:lnTo>
                    <a:pt x="616791" y="687896"/>
                  </a:lnTo>
                  <a:cubicBezTo>
                    <a:pt x="596627" y="707993"/>
                    <a:pt x="565775" y="725367"/>
                    <a:pt x="524218" y="739950"/>
                  </a:cubicBezTo>
                  <a:cubicBezTo>
                    <a:pt x="472116" y="759114"/>
                    <a:pt x="414033" y="768725"/>
                    <a:pt x="350006" y="768725"/>
                  </a:cubicBezTo>
                  <a:cubicBezTo>
                    <a:pt x="257670" y="768725"/>
                    <a:pt x="179261" y="737416"/>
                    <a:pt x="114814" y="674780"/>
                  </a:cubicBezTo>
                  <a:cubicBezTo>
                    <a:pt x="43005" y="605828"/>
                    <a:pt x="7144" y="513055"/>
                    <a:pt x="7144" y="396469"/>
                  </a:cubicBezTo>
                  <a:cubicBezTo>
                    <a:pt x="7144" y="275368"/>
                    <a:pt x="43929" y="178241"/>
                    <a:pt x="117510" y="105118"/>
                  </a:cubicBezTo>
                  <a:cubicBezTo>
                    <a:pt x="183290" y="39786"/>
                    <a:pt x="261176" y="7144"/>
                    <a:pt x="351177" y="7144"/>
                  </a:cubicBezTo>
                  <a:cubicBezTo>
                    <a:pt x="455762" y="7144"/>
                    <a:pt x="537772" y="36614"/>
                    <a:pt x="597179" y="95574"/>
                  </a:cubicBezTo>
                  <a:cubicBezTo>
                    <a:pt x="654758" y="152238"/>
                    <a:pt x="683533" y="227457"/>
                    <a:pt x="683533" y="321107"/>
                  </a:cubicBezTo>
                  <a:cubicBezTo>
                    <a:pt x="683543" y="349910"/>
                    <a:pt x="680085" y="376438"/>
                    <a:pt x="673275" y="400641"/>
                  </a:cubicBezTo>
                  <a:close/>
                  <a:moveTo>
                    <a:pt x="357597" y="116938"/>
                  </a:moveTo>
                  <a:cubicBezTo>
                    <a:pt x="299514" y="116938"/>
                    <a:pt x="250822" y="135674"/>
                    <a:pt x="211512" y="173050"/>
                  </a:cubicBezTo>
                  <a:cubicBezTo>
                    <a:pt x="174003" y="208636"/>
                    <a:pt x="152695" y="252879"/>
                    <a:pt x="147704" y="305810"/>
                  </a:cubicBezTo>
                  <a:lnTo>
                    <a:pt x="554422" y="305810"/>
                  </a:lnTo>
                  <a:cubicBezTo>
                    <a:pt x="554422" y="253375"/>
                    <a:pt x="537953" y="209588"/>
                    <a:pt x="505054" y="174450"/>
                  </a:cubicBezTo>
                  <a:cubicBezTo>
                    <a:pt x="468935" y="136103"/>
                    <a:pt x="419738" y="116938"/>
                    <a:pt x="357597" y="116938"/>
                  </a:cubicBezTo>
                  <a:close/>
                </a:path>
              </a:pathLst>
            </a:custGeom>
            <a:solidFill>
              <a:srgbClr val="289B38"/>
            </a:solidFill>
            <a:ln w="9525" cap="flat">
              <a:noFill/>
              <a:prstDash val="solid"/>
              <a:miter/>
            </a:ln>
          </p:spPr>
          <p:txBody>
            <a:bodyPr rtlCol="0" anchor="ctr"/>
            <a:lstStyle/>
            <a:p>
              <a:endParaRPr lang="fr-FR"/>
            </a:p>
          </p:txBody>
        </p:sp>
        <p:sp>
          <p:nvSpPr>
            <p:cNvPr id="88" name="Forme libre : forme 87">
              <a:extLst>
                <a:ext uri="{FF2B5EF4-FFF2-40B4-BE49-F238E27FC236}">
                  <a16:creationId xmlns:a16="http://schemas.microsoft.com/office/drawing/2014/main" id="{A05312BB-6D00-4A33-8DCC-A0CFD12D9B7A}"/>
                </a:ext>
              </a:extLst>
            </p:cNvPr>
            <p:cNvSpPr/>
            <p:nvPr/>
          </p:nvSpPr>
          <p:spPr>
            <a:xfrm>
              <a:off x="3259963" y="1950365"/>
              <a:ext cx="266700" cy="1057275"/>
            </a:xfrm>
            <a:custGeom>
              <a:avLst/>
              <a:gdLst>
                <a:gd name="connsiteX0" fmla="*/ 7144 w 266700"/>
                <a:gd name="connsiteY0" fmla="*/ 833847 h 1057275"/>
                <a:gd name="connsiteX1" fmla="*/ 7144 w 266700"/>
                <a:gd name="connsiteY1" fmla="*/ 7144 h 1057275"/>
                <a:gd name="connsiteX2" fmla="*/ 137160 w 266700"/>
                <a:gd name="connsiteY2" fmla="*/ 7144 h 1057275"/>
                <a:gd name="connsiteX3" fmla="*/ 137160 w 266700"/>
                <a:gd name="connsiteY3" fmla="*/ 811578 h 1057275"/>
                <a:gd name="connsiteX4" fmla="*/ 171136 w 266700"/>
                <a:gd name="connsiteY4" fmla="*/ 904389 h 1057275"/>
                <a:gd name="connsiteX5" fmla="*/ 260137 w 266700"/>
                <a:gd name="connsiteY5" fmla="*/ 938251 h 1057275"/>
                <a:gd name="connsiteX6" fmla="*/ 260137 w 266700"/>
                <a:gd name="connsiteY6" fmla="*/ 1055103 h 1057275"/>
                <a:gd name="connsiteX7" fmla="*/ 7144 w 266700"/>
                <a:gd name="connsiteY7" fmla="*/ 833847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 h="1057275">
                  <a:moveTo>
                    <a:pt x="7144" y="833847"/>
                  </a:moveTo>
                  <a:lnTo>
                    <a:pt x="7144" y="7144"/>
                  </a:lnTo>
                  <a:lnTo>
                    <a:pt x="137160" y="7144"/>
                  </a:lnTo>
                  <a:lnTo>
                    <a:pt x="137160" y="811578"/>
                  </a:lnTo>
                  <a:cubicBezTo>
                    <a:pt x="137160" y="850868"/>
                    <a:pt x="148523" y="881767"/>
                    <a:pt x="171136" y="904389"/>
                  </a:cubicBezTo>
                  <a:cubicBezTo>
                    <a:pt x="193872" y="926954"/>
                    <a:pt x="223514" y="938251"/>
                    <a:pt x="260137" y="938251"/>
                  </a:cubicBezTo>
                  <a:lnTo>
                    <a:pt x="260137" y="1055103"/>
                  </a:lnTo>
                  <a:cubicBezTo>
                    <a:pt x="91469" y="1055103"/>
                    <a:pt x="7144" y="981370"/>
                    <a:pt x="7144" y="833847"/>
                  </a:cubicBezTo>
                  <a:close/>
                </a:path>
              </a:pathLst>
            </a:custGeom>
            <a:solidFill>
              <a:srgbClr val="00A3E5"/>
            </a:solidFill>
            <a:ln w="9525" cap="flat">
              <a:noFill/>
              <a:prstDash val="solid"/>
              <a:miter/>
            </a:ln>
          </p:spPr>
          <p:txBody>
            <a:bodyPr rtlCol="0" anchor="ctr"/>
            <a:lstStyle/>
            <a:p>
              <a:endParaRPr lang="fr-FR"/>
            </a:p>
          </p:txBody>
        </p:sp>
        <p:sp>
          <p:nvSpPr>
            <p:cNvPr id="89" name="Forme libre : forme 88">
              <a:extLst>
                <a:ext uri="{FF2B5EF4-FFF2-40B4-BE49-F238E27FC236}">
                  <a16:creationId xmlns:a16="http://schemas.microsoft.com/office/drawing/2014/main" id="{D8C294E5-A588-4C96-BAA1-B184FBEDD217}"/>
                </a:ext>
              </a:extLst>
            </p:cNvPr>
            <p:cNvSpPr/>
            <p:nvPr/>
          </p:nvSpPr>
          <p:spPr>
            <a:xfrm>
              <a:off x="3615674" y="2236734"/>
              <a:ext cx="685800" cy="771525"/>
            </a:xfrm>
            <a:custGeom>
              <a:avLst/>
              <a:gdLst>
                <a:gd name="connsiteX0" fmla="*/ 673246 w 685800"/>
                <a:gd name="connsiteY0" fmla="*/ 400641 h 771525"/>
                <a:gd name="connsiteX1" fmla="*/ 144161 w 685800"/>
                <a:gd name="connsiteY1" fmla="*/ 400641 h 771525"/>
                <a:gd name="connsiteX2" fmla="*/ 214827 w 685800"/>
                <a:gd name="connsiteY2" fmla="*/ 598637 h 771525"/>
                <a:gd name="connsiteX3" fmla="*/ 375361 w 685800"/>
                <a:gd name="connsiteY3" fmla="*/ 658911 h 771525"/>
                <a:gd name="connsiteX4" fmla="*/ 561899 w 685800"/>
                <a:gd name="connsiteY4" fmla="*/ 593931 h 771525"/>
                <a:gd name="connsiteX5" fmla="*/ 616744 w 685800"/>
                <a:gd name="connsiteY5" fmla="*/ 687896 h 771525"/>
                <a:gd name="connsiteX6" fmla="*/ 524199 w 685800"/>
                <a:gd name="connsiteY6" fmla="*/ 739950 h 771525"/>
                <a:gd name="connsiteX7" fmla="*/ 350044 w 685800"/>
                <a:gd name="connsiteY7" fmla="*/ 768725 h 771525"/>
                <a:gd name="connsiteX8" fmla="*/ 114862 w 685800"/>
                <a:gd name="connsiteY8" fmla="*/ 674780 h 771525"/>
                <a:gd name="connsiteX9" fmla="*/ 7144 w 685800"/>
                <a:gd name="connsiteY9" fmla="*/ 396469 h 771525"/>
                <a:gd name="connsiteX10" fmla="*/ 117481 w 685800"/>
                <a:gd name="connsiteY10" fmla="*/ 105118 h 771525"/>
                <a:gd name="connsiteX11" fmla="*/ 351120 w 685800"/>
                <a:gd name="connsiteY11" fmla="*/ 7144 h 771525"/>
                <a:gd name="connsiteX12" fmla="*/ 597218 w 685800"/>
                <a:gd name="connsiteY12" fmla="*/ 95574 h 771525"/>
                <a:gd name="connsiteX13" fmla="*/ 683514 w 685800"/>
                <a:gd name="connsiteY13" fmla="*/ 321107 h 771525"/>
                <a:gd name="connsiteX14" fmla="*/ 673246 w 685800"/>
                <a:gd name="connsiteY14" fmla="*/ 400641 h 771525"/>
                <a:gd name="connsiteX15" fmla="*/ 357569 w 685800"/>
                <a:gd name="connsiteY15" fmla="*/ 116938 h 771525"/>
                <a:gd name="connsiteX16" fmla="*/ 211484 w 685800"/>
                <a:gd name="connsiteY16" fmla="*/ 173050 h 771525"/>
                <a:gd name="connsiteX17" fmla="*/ 147695 w 685800"/>
                <a:gd name="connsiteY17" fmla="*/ 305810 h 771525"/>
                <a:gd name="connsiteX18" fmla="*/ 554393 w 685800"/>
                <a:gd name="connsiteY18" fmla="*/ 305810 h 771525"/>
                <a:gd name="connsiteX19" fmla="*/ 505044 w 685800"/>
                <a:gd name="connsiteY19" fmla="*/ 174450 h 771525"/>
                <a:gd name="connsiteX20" fmla="*/ 35756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46" y="400641"/>
                  </a:moveTo>
                  <a:lnTo>
                    <a:pt x="144161" y="400641"/>
                  </a:lnTo>
                  <a:cubicBezTo>
                    <a:pt x="144161" y="486518"/>
                    <a:pt x="167716" y="552488"/>
                    <a:pt x="214827" y="598637"/>
                  </a:cubicBezTo>
                  <a:cubicBezTo>
                    <a:pt x="256442" y="638842"/>
                    <a:pt x="309982" y="658911"/>
                    <a:pt x="375361" y="658911"/>
                  </a:cubicBezTo>
                  <a:cubicBezTo>
                    <a:pt x="449847" y="658911"/>
                    <a:pt x="512055" y="637223"/>
                    <a:pt x="561899" y="593931"/>
                  </a:cubicBezTo>
                  <a:lnTo>
                    <a:pt x="616744" y="687896"/>
                  </a:lnTo>
                  <a:cubicBezTo>
                    <a:pt x="596656" y="707993"/>
                    <a:pt x="565804" y="725367"/>
                    <a:pt x="524199" y="739950"/>
                  </a:cubicBezTo>
                  <a:cubicBezTo>
                    <a:pt x="472078" y="759114"/>
                    <a:pt x="414071" y="768725"/>
                    <a:pt x="350044" y="768725"/>
                  </a:cubicBezTo>
                  <a:cubicBezTo>
                    <a:pt x="257718" y="768725"/>
                    <a:pt x="179299" y="737416"/>
                    <a:pt x="114862" y="674780"/>
                  </a:cubicBezTo>
                  <a:cubicBezTo>
                    <a:pt x="43043" y="605828"/>
                    <a:pt x="7144" y="513055"/>
                    <a:pt x="7144" y="396469"/>
                  </a:cubicBezTo>
                  <a:cubicBezTo>
                    <a:pt x="7144" y="275368"/>
                    <a:pt x="43910" y="178241"/>
                    <a:pt x="117481" y="105118"/>
                  </a:cubicBezTo>
                  <a:cubicBezTo>
                    <a:pt x="183261" y="39786"/>
                    <a:pt x="261147" y="7144"/>
                    <a:pt x="351120" y="7144"/>
                  </a:cubicBezTo>
                  <a:cubicBezTo>
                    <a:pt x="455790" y="7144"/>
                    <a:pt x="537791" y="36614"/>
                    <a:pt x="597218" y="95574"/>
                  </a:cubicBezTo>
                  <a:cubicBezTo>
                    <a:pt x="654739" y="152238"/>
                    <a:pt x="683514" y="227457"/>
                    <a:pt x="683514" y="321107"/>
                  </a:cubicBezTo>
                  <a:cubicBezTo>
                    <a:pt x="683524" y="349910"/>
                    <a:pt x="680104" y="376438"/>
                    <a:pt x="673246" y="400641"/>
                  </a:cubicBezTo>
                  <a:close/>
                  <a:moveTo>
                    <a:pt x="357569" y="116938"/>
                  </a:moveTo>
                  <a:cubicBezTo>
                    <a:pt x="299533" y="116938"/>
                    <a:pt x="250784" y="135674"/>
                    <a:pt x="211484" y="173050"/>
                  </a:cubicBezTo>
                  <a:cubicBezTo>
                    <a:pt x="173993" y="208636"/>
                    <a:pt x="152733" y="252879"/>
                    <a:pt x="147695" y="305810"/>
                  </a:cubicBezTo>
                  <a:lnTo>
                    <a:pt x="554393" y="305810"/>
                  </a:lnTo>
                  <a:cubicBezTo>
                    <a:pt x="554393" y="253375"/>
                    <a:pt x="537924" y="209588"/>
                    <a:pt x="505044" y="174450"/>
                  </a:cubicBezTo>
                  <a:cubicBezTo>
                    <a:pt x="468906" y="136103"/>
                    <a:pt x="419786" y="116938"/>
                    <a:pt x="357569" y="116938"/>
                  </a:cubicBezTo>
                  <a:close/>
                </a:path>
              </a:pathLst>
            </a:custGeom>
            <a:solidFill>
              <a:srgbClr val="289B38"/>
            </a:solidFill>
            <a:ln w="9525" cap="flat">
              <a:noFill/>
              <a:prstDash val="solid"/>
              <a:miter/>
            </a:ln>
          </p:spPr>
          <p:txBody>
            <a:bodyPr rtlCol="0" anchor="ctr"/>
            <a:lstStyle/>
            <a:p>
              <a:endParaRPr lang="fr-FR"/>
            </a:p>
          </p:txBody>
        </p:sp>
        <p:sp>
          <p:nvSpPr>
            <p:cNvPr id="90" name="Forme libre : forme 89">
              <a:extLst>
                <a:ext uri="{FF2B5EF4-FFF2-40B4-BE49-F238E27FC236}">
                  <a16:creationId xmlns:a16="http://schemas.microsoft.com/office/drawing/2014/main" id="{E0AC33C0-F4DB-4ACB-8C93-7639BB156C72}"/>
                </a:ext>
              </a:extLst>
            </p:cNvPr>
            <p:cNvSpPr/>
            <p:nvPr/>
          </p:nvSpPr>
          <p:spPr>
            <a:xfrm>
              <a:off x="4343860" y="2249040"/>
              <a:ext cx="676275" cy="762000"/>
            </a:xfrm>
            <a:custGeom>
              <a:avLst/>
              <a:gdLst>
                <a:gd name="connsiteX0" fmla="*/ 355873 w 676275"/>
                <a:gd name="connsiteY0" fmla="*/ 756428 h 762000"/>
                <a:gd name="connsiteX1" fmla="*/ 321631 w 676275"/>
                <a:gd name="connsiteY1" fmla="*/ 756428 h 762000"/>
                <a:gd name="connsiteX2" fmla="*/ 7144 w 676275"/>
                <a:gd name="connsiteY2" fmla="*/ 7144 h 762000"/>
                <a:gd name="connsiteX3" fmla="*/ 149447 w 676275"/>
                <a:gd name="connsiteY3" fmla="*/ 7144 h 762000"/>
                <a:gd name="connsiteX4" fmla="*/ 343586 w 676275"/>
                <a:gd name="connsiteY4" fmla="*/ 521017 h 762000"/>
                <a:gd name="connsiteX5" fmla="*/ 542115 w 676275"/>
                <a:gd name="connsiteY5" fmla="*/ 7144 h 762000"/>
                <a:gd name="connsiteX6" fmla="*/ 678266 w 676275"/>
                <a:gd name="connsiteY6" fmla="*/ 7144 h 762000"/>
                <a:gd name="connsiteX7" fmla="*/ 355873 w 676275"/>
                <a:gd name="connsiteY7" fmla="*/ 756428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75" h="762000">
                  <a:moveTo>
                    <a:pt x="355873" y="756428"/>
                  </a:moveTo>
                  <a:lnTo>
                    <a:pt x="321631" y="756428"/>
                  </a:lnTo>
                  <a:lnTo>
                    <a:pt x="7144" y="7144"/>
                  </a:lnTo>
                  <a:lnTo>
                    <a:pt x="149447" y="7144"/>
                  </a:lnTo>
                  <a:lnTo>
                    <a:pt x="343586" y="521017"/>
                  </a:lnTo>
                  <a:lnTo>
                    <a:pt x="542115" y="7144"/>
                  </a:lnTo>
                  <a:lnTo>
                    <a:pt x="678266" y="7144"/>
                  </a:lnTo>
                  <a:lnTo>
                    <a:pt x="355873" y="756428"/>
                  </a:lnTo>
                  <a:close/>
                </a:path>
              </a:pathLst>
            </a:custGeom>
            <a:solidFill>
              <a:srgbClr val="289B38"/>
            </a:solidFill>
            <a:ln w="9525" cap="flat">
              <a:noFill/>
              <a:prstDash val="solid"/>
              <a:miter/>
            </a:ln>
          </p:spPr>
          <p:txBody>
            <a:bodyPr rtlCol="0" anchor="ctr"/>
            <a:lstStyle/>
            <a:p>
              <a:endParaRPr lang="fr-FR"/>
            </a:p>
          </p:txBody>
        </p:sp>
        <p:sp>
          <p:nvSpPr>
            <p:cNvPr id="91" name="Forme libre : forme 90">
              <a:extLst>
                <a:ext uri="{FF2B5EF4-FFF2-40B4-BE49-F238E27FC236}">
                  <a16:creationId xmlns:a16="http://schemas.microsoft.com/office/drawing/2014/main" id="{514F0AD8-B1B4-4C2C-9407-C2CCF225A435}"/>
                </a:ext>
              </a:extLst>
            </p:cNvPr>
            <p:cNvSpPr/>
            <p:nvPr/>
          </p:nvSpPr>
          <p:spPr>
            <a:xfrm>
              <a:off x="5067808" y="2236734"/>
              <a:ext cx="685800" cy="771525"/>
            </a:xfrm>
            <a:custGeom>
              <a:avLst/>
              <a:gdLst>
                <a:gd name="connsiteX0" fmla="*/ 673227 w 685800"/>
                <a:gd name="connsiteY0" fmla="*/ 400641 h 771525"/>
                <a:gd name="connsiteX1" fmla="*/ 144151 w 685800"/>
                <a:gd name="connsiteY1" fmla="*/ 400641 h 771525"/>
                <a:gd name="connsiteX2" fmla="*/ 214827 w 685800"/>
                <a:gd name="connsiteY2" fmla="*/ 598637 h 771525"/>
                <a:gd name="connsiteX3" fmla="*/ 375295 w 685800"/>
                <a:gd name="connsiteY3" fmla="*/ 658911 h 771525"/>
                <a:gd name="connsiteX4" fmla="*/ 561832 w 685800"/>
                <a:gd name="connsiteY4" fmla="*/ 593931 h 771525"/>
                <a:gd name="connsiteX5" fmla="*/ 616791 w 685800"/>
                <a:gd name="connsiteY5" fmla="*/ 687896 h 771525"/>
                <a:gd name="connsiteX6" fmla="*/ 524208 w 685800"/>
                <a:gd name="connsiteY6" fmla="*/ 739950 h 771525"/>
                <a:gd name="connsiteX7" fmla="*/ 349996 w 685800"/>
                <a:gd name="connsiteY7" fmla="*/ 768725 h 771525"/>
                <a:gd name="connsiteX8" fmla="*/ 114805 w 685800"/>
                <a:gd name="connsiteY8" fmla="*/ 674780 h 771525"/>
                <a:gd name="connsiteX9" fmla="*/ 7144 w 685800"/>
                <a:gd name="connsiteY9" fmla="*/ 396469 h 771525"/>
                <a:gd name="connsiteX10" fmla="*/ 117491 w 685800"/>
                <a:gd name="connsiteY10" fmla="*/ 105118 h 771525"/>
                <a:gd name="connsiteX11" fmla="*/ 351158 w 685800"/>
                <a:gd name="connsiteY11" fmla="*/ 7144 h 771525"/>
                <a:gd name="connsiteX12" fmla="*/ 597180 w 685800"/>
                <a:gd name="connsiteY12" fmla="*/ 95574 h 771525"/>
                <a:gd name="connsiteX13" fmla="*/ 683514 w 685800"/>
                <a:gd name="connsiteY13" fmla="*/ 321107 h 771525"/>
                <a:gd name="connsiteX14" fmla="*/ 673227 w 685800"/>
                <a:gd name="connsiteY14" fmla="*/ 400641 h 771525"/>
                <a:gd name="connsiteX15" fmla="*/ 357559 w 685800"/>
                <a:gd name="connsiteY15" fmla="*/ 116938 h 771525"/>
                <a:gd name="connsiteX16" fmla="*/ 211474 w 685800"/>
                <a:gd name="connsiteY16" fmla="*/ 173050 h 771525"/>
                <a:gd name="connsiteX17" fmla="*/ 147695 w 685800"/>
                <a:gd name="connsiteY17" fmla="*/ 305810 h 771525"/>
                <a:gd name="connsiteX18" fmla="*/ 554364 w 685800"/>
                <a:gd name="connsiteY18" fmla="*/ 305810 h 771525"/>
                <a:gd name="connsiteX19" fmla="*/ 504968 w 685800"/>
                <a:gd name="connsiteY19" fmla="*/ 174450 h 771525"/>
                <a:gd name="connsiteX20" fmla="*/ 35755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27" y="400641"/>
                  </a:moveTo>
                  <a:lnTo>
                    <a:pt x="144151" y="400641"/>
                  </a:lnTo>
                  <a:cubicBezTo>
                    <a:pt x="144151" y="486518"/>
                    <a:pt x="167726" y="552488"/>
                    <a:pt x="214827" y="598637"/>
                  </a:cubicBezTo>
                  <a:cubicBezTo>
                    <a:pt x="256422" y="638842"/>
                    <a:pt x="309915" y="658911"/>
                    <a:pt x="375295" y="658911"/>
                  </a:cubicBezTo>
                  <a:cubicBezTo>
                    <a:pt x="449875" y="658911"/>
                    <a:pt x="512026" y="637223"/>
                    <a:pt x="561832" y="593931"/>
                  </a:cubicBezTo>
                  <a:lnTo>
                    <a:pt x="616791" y="687896"/>
                  </a:lnTo>
                  <a:cubicBezTo>
                    <a:pt x="596665" y="707993"/>
                    <a:pt x="565795" y="725367"/>
                    <a:pt x="524208" y="739950"/>
                  </a:cubicBezTo>
                  <a:cubicBezTo>
                    <a:pt x="472031" y="759114"/>
                    <a:pt x="414023" y="768725"/>
                    <a:pt x="349996" y="768725"/>
                  </a:cubicBezTo>
                  <a:cubicBezTo>
                    <a:pt x="257642" y="768725"/>
                    <a:pt x="179241" y="737416"/>
                    <a:pt x="114805" y="674780"/>
                  </a:cubicBezTo>
                  <a:cubicBezTo>
                    <a:pt x="43053" y="605828"/>
                    <a:pt x="7144" y="513055"/>
                    <a:pt x="7144" y="396469"/>
                  </a:cubicBezTo>
                  <a:cubicBezTo>
                    <a:pt x="7144" y="275368"/>
                    <a:pt x="43920" y="178241"/>
                    <a:pt x="117491" y="105118"/>
                  </a:cubicBezTo>
                  <a:cubicBezTo>
                    <a:pt x="183261" y="39786"/>
                    <a:pt x="261118" y="7144"/>
                    <a:pt x="351158" y="7144"/>
                  </a:cubicBezTo>
                  <a:cubicBezTo>
                    <a:pt x="455790" y="7144"/>
                    <a:pt x="537763" y="36614"/>
                    <a:pt x="597180" y="95574"/>
                  </a:cubicBezTo>
                  <a:cubicBezTo>
                    <a:pt x="654739" y="152238"/>
                    <a:pt x="683514" y="227457"/>
                    <a:pt x="683514" y="321107"/>
                  </a:cubicBezTo>
                  <a:cubicBezTo>
                    <a:pt x="683514" y="349910"/>
                    <a:pt x="680113" y="376438"/>
                    <a:pt x="673227" y="400641"/>
                  </a:cubicBezTo>
                  <a:close/>
                  <a:moveTo>
                    <a:pt x="357559" y="116938"/>
                  </a:moveTo>
                  <a:cubicBezTo>
                    <a:pt x="299495" y="116938"/>
                    <a:pt x="250774" y="135674"/>
                    <a:pt x="211474" y="173050"/>
                  </a:cubicBezTo>
                  <a:cubicBezTo>
                    <a:pt x="173984" y="208636"/>
                    <a:pt x="152733" y="252879"/>
                    <a:pt x="147695" y="305810"/>
                  </a:cubicBezTo>
                  <a:lnTo>
                    <a:pt x="554364" y="305810"/>
                  </a:lnTo>
                  <a:cubicBezTo>
                    <a:pt x="554364" y="253375"/>
                    <a:pt x="537915" y="209588"/>
                    <a:pt x="504968" y="174450"/>
                  </a:cubicBezTo>
                  <a:cubicBezTo>
                    <a:pt x="468849" y="136103"/>
                    <a:pt x="419710" y="116938"/>
                    <a:pt x="357559" y="116938"/>
                  </a:cubicBezTo>
                  <a:close/>
                </a:path>
              </a:pathLst>
            </a:custGeom>
            <a:solidFill>
              <a:srgbClr val="289B38"/>
            </a:solidFill>
            <a:ln w="9525" cap="flat">
              <a:noFill/>
              <a:prstDash val="solid"/>
              <a:miter/>
            </a:ln>
          </p:spPr>
          <p:txBody>
            <a:bodyPr rtlCol="0" anchor="ctr"/>
            <a:lstStyle/>
            <a:p>
              <a:endParaRPr lang="fr-FR"/>
            </a:p>
          </p:txBody>
        </p:sp>
        <p:sp>
          <p:nvSpPr>
            <p:cNvPr id="92" name="Forme libre : forme 91">
              <a:extLst>
                <a:ext uri="{FF2B5EF4-FFF2-40B4-BE49-F238E27FC236}">
                  <a16:creationId xmlns:a16="http://schemas.microsoft.com/office/drawing/2014/main" id="{12C0952D-99F4-482C-ACA6-6EC2658765FE}"/>
                </a:ext>
              </a:extLst>
            </p:cNvPr>
            <p:cNvSpPr/>
            <p:nvPr/>
          </p:nvSpPr>
          <p:spPr>
            <a:xfrm>
              <a:off x="5880319" y="2236743"/>
              <a:ext cx="590550" cy="752475"/>
            </a:xfrm>
            <a:custGeom>
              <a:avLst/>
              <a:gdLst>
                <a:gd name="connsiteX0" fmla="*/ 458667 w 590550"/>
                <a:gd name="connsiteY0" fmla="*/ 754666 h 752475"/>
                <a:gd name="connsiteX1" fmla="*/ 458667 w 590550"/>
                <a:gd name="connsiteY1" fmla="*/ 327908 h 752475"/>
                <a:gd name="connsiteX2" fmla="*/ 423386 w 590550"/>
                <a:gd name="connsiteY2" fmla="*/ 163859 h 752475"/>
                <a:gd name="connsiteX3" fmla="*/ 305105 w 590550"/>
                <a:gd name="connsiteY3" fmla="*/ 116919 h 752475"/>
                <a:gd name="connsiteX4" fmla="*/ 211874 w 590550"/>
                <a:gd name="connsiteY4" fmla="*/ 143675 h 752475"/>
                <a:gd name="connsiteX5" fmla="*/ 137170 w 590550"/>
                <a:gd name="connsiteY5" fmla="*/ 209417 h 752475"/>
                <a:gd name="connsiteX6" fmla="*/ 137170 w 590550"/>
                <a:gd name="connsiteY6" fmla="*/ 754656 h 752475"/>
                <a:gd name="connsiteX7" fmla="*/ 7144 w 590550"/>
                <a:gd name="connsiteY7" fmla="*/ 754656 h 752475"/>
                <a:gd name="connsiteX8" fmla="*/ 7144 w 590550"/>
                <a:gd name="connsiteY8" fmla="*/ 21193 h 752475"/>
                <a:gd name="connsiteX9" fmla="*/ 96231 w 590550"/>
                <a:gd name="connsiteY9" fmla="*/ 21193 h 752475"/>
                <a:gd name="connsiteX10" fmla="*/ 137284 w 590550"/>
                <a:gd name="connsiteY10" fmla="*/ 115719 h 752475"/>
                <a:gd name="connsiteX11" fmla="*/ 347529 w 590550"/>
                <a:gd name="connsiteY11" fmla="*/ 7144 h 752475"/>
                <a:gd name="connsiteX12" fmla="*/ 588673 w 590550"/>
                <a:gd name="connsiteY12" fmla="*/ 300352 h 752475"/>
                <a:gd name="connsiteX13" fmla="*/ 588673 w 590550"/>
                <a:gd name="connsiteY13" fmla="*/ 754666 h 752475"/>
                <a:gd name="connsiteX14" fmla="*/ 458667 w 590550"/>
                <a:gd name="connsiteY14" fmla="*/ 754666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0550" h="752475">
                  <a:moveTo>
                    <a:pt x="458667" y="754666"/>
                  </a:moveTo>
                  <a:lnTo>
                    <a:pt x="458667" y="327908"/>
                  </a:lnTo>
                  <a:cubicBezTo>
                    <a:pt x="458667" y="249831"/>
                    <a:pt x="446922" y="195148"/>
                    <a:pt x="423386" y="163859"/>
                  </a:cubicBezTo>
                  <a:cubicBezTo>
                    <a:pt x="399812" y="132559"/>
                    <a:pt x="360378" y="116919"/>
                    <a:pt x="305105" y="116919"/>
                  </a:cubicBezTo>
                  <a:cubicBezTo>
                    <a:pt x="275415" y="116919"/>
                    <a:pt x="244335" y="125835"/>
                    <a:pt x="211874" y="143675"/>
                  </a:cubicBezTo>
                  <a:cubicBezTo>
                    <a:pt x="179432" y="161439"/>
                    <a:pt x="154496" y="183413"/>
                    <a:pt x="137170" y="209417"/>
                  </a:cubicBezTo>
                  <a:lnTo>
                    <a:pt x="137170" y="754656"/>
                  </a:lnTo>
                  <a:lnTo>
                    <a:pt x="7144" y="754656"/>
                  </a:lnTo>
                  <a:lnTo>
                    <a:pt x="7144" y="21193"/>
                  </a:lnTo>
                  <a:lnTo>
                    <a:pt x="96231" y="21193"/>
                  </a:lnTo>
                  <a:lnTo>
                    <a:pt x="137284" y="115719"/>
                  </a:lnTo>
                  <a:cubicBezTo>
                    <a:pt x="180222" y="43282"/>
                    <a:pt x="250317" y="7144"/>
                    <a:pt x="347529" y="7144"/>
                  </a:cubicBezTo>
                  <a:cubicBezTo>
                    <a:pt x="508302" y="7144"/>
                    <a:pt x="588673" y="104918"/>
                    <a:pt x="588673" y="300352"/>
                  </a:cubicBezTo>
                  <a:lnTo>
                    <a:pt x="588673" y="754666"/>
                  </a:lnTo>
                  <a:lnTo>
                    <a:pt x="458667" y="754666"/>
                  </a:lnTo>
                  <a:close/>
                </a:path>
              </a:pathLst>
            </a:custGeom>
            <a:solidFill>
              <a:srgbClr val="289B38"/>
            </a:solidFill>
            <a:ln w="9525" cap="flat">
              <a:noFill/>
              <a:prstDash val="solid"/>
              <a:miter/>
            </a:ln>
          </p:spPr>
          <p:txBody>
            <a:bodyPr rtlCol="0" anchor="ctr"/>
            <a:lstStyle/>
            <a:p>
              <a:endParaRPr lang="fr-FR"/>
            </a:p>
          </p:txBody>
        </p:sp>
        <p:sp>
          <p:nvSpPr>
            <p:cNvPr id="93" name="Forme libre : forme 92">
              <a:extLst>
                <a:ext uri="{FF2B5EF4-FFF2-40B4-BE49-F238E27FC236}">
                  <a16:creationId xmlns:a16="http://schemas.microsoft.com/office/drawing/2014/main" id="{A516946E-2603-401C-8B73-70E873D19B86}"/>
                </a:ext>
              </a:extLst>
            </p:cNvPr>
            <p:cNvSpPr/>
            <p:nvPr/>
          </p:nvSpPr>
          <p:spPr>
            <a:xfrm>
              <a:off x="2436869" y="3603895"/>
              <a:ext cx="114300" cy="190500"/>
            </a:xfrm>
            <a:custGeom>
              <a:avLst/>
              <a:gdLst>
                <a:gd name="connsiteX0" fmla="*/ 7144 w 114300"/>
                <a:gd name="connsiteY0" fmla="*/ 184299 h 190500"/>
                <a:gd name="connsiteX1" fmla="*/ 7144 w 114300"/>
                <a:gd name="connsiteY1" fmla="*/ 7144 h 190500"/>
                <a:gd name="connsiteX2" fmla="*/ 31556 w 114300"/>
                <a:gd name="connsiteY2" fmla="*/ 7144 h 190500"/>
                <a:gd name="connsiteX3" fmla="*/ 31556 w 114300"/>
                <a:gd name="connsiteY3" fmla="*/ 162525 h 190500"/>
                <a:gd name="connsiteX4" fmla="*/ 112376 w 114300"/>
                <a:gd name="connsiteY4" fmla="*/ 162525 h 190500"/>
                <a:gd name="connsiteX5" fmla="*/ 112376 w 114300"/>
                <a:gd name="connsiteY5" fmla="*/ 184290 h 190500"/>
                <a:gd name="connsiteX6" fmla="*/ 7144 w 114300"/>
                <a:gd name="connsiteY6" fmla="*/ 18429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190500">
                  <a:moveTo>
                    <a:pt x="7144" y="184299"/>
                  </a:moveTo>
                  <a:lnTo>
                    <a:pt x="7144" y="7144"/>
                  </a:lnTo>
                  <a:lnTo>
                    <a:pt x="31556" y="7144"/>
                  </a:lnTo>
                  <a:lnTo>
                    <a:pt x="31556" y="162525"/>
                  </a:lnTo>
                  <a:lnTo>
                    <a:pt x="112376" y="162525"/>
                  </a:lnTo>
                  <a:lnTo>
                    <a:pt x="112376" y="184290"/>
                  </a:lnTo>
                  <a:lnTo>
                    <a:pt x="7144" y="184290"/>
                  </a:lnTo>
                  <a:close/>
                </a:path>
              </a:pathLst>
            </a:custGeom>
            <a:solidFill>
              <a:srgbClr val="22A138">
                <a:alpha val="50000"/>
              </a:srgbClr>
            </a:solidFill>
            <a:ln w="9525" cap="flat">
              <a:noFill/>
              <a:prstDash val="solid"/>
              <a:miter/>
            </a:ln>
          </p:spPr>
          <p:txBody>
            <a:bodyPr rtlCol="0" anchor="ctr"/>
            <a:lstStyle/>
            <a:p>
              <a:endParaRPr lang="fr-FR"/>
            </a:p>
          </p:txBody>
        </p:sp>
        <p:sp>
          <p:nvSpPr>
            <p:cNvPr id="94" name="Forme libre : forme 93">
              <a:extLst>
                <a:ext uri="{FF2B5EF4-FFF2-40B4-BE49-F238E27FC236}">
                  <a16:creationId xmlns:a16="http://schemas.microsoft.com/office/drawing/2014/main" id="{FFC47E35-3B12-42EE-9400-EFD02A9433AA}"/>
                </a:ext>
              </a:extLst>
            </p:cNvPr>
            <p:cNvSpPr/>
            <p:nvPr/>
          </p:nvSpPr>
          <p:spPr>
            <a:xfrm>
              <a:off x="2620597" y="3649120"/>
              <a:ext cx="123825" cy="142875"/>
            </a:xfrm>
            <a:custGeom>
              <a:avLst/>
              <a:gdLst>
                <a:gd name="connsiteX0" fmla="*/ 7144 w 123825"/>
                <a:gd name="connsiteY0" fmla="*/ 74019 h 142875"/>
                <a:gd name="connsiteX1" fmla="*/ 23441 w 123825"/>
                <a:gd name="connsiteY1" fmla="*/ 25584 h 142875"/>
                <a:gd name="connsiteX2" fmla="*/ 66351 w 123825"/>
                <a:gd name="connsiteY2" fmla="*/ 7144 h 142875"/>
                <a:gd name="connsiteX3" fmla="*/ 109938 w 123825"/>
                <a:gd name="connsiteY3" fmla="*/ 24851 h 142875"/>
                <a:gd name="connsiteX4" fmla="*/ 125444 w 123825"/>
                <a:gd name="connsiteY4" fmla="*/ 74009 h 142875"/>
                <a:gd name="connsiteX5" fmla="*/ 109576 w 123825"/>
                <a:gd name="connsiteY5" fmla="*/ 123415 h 142875"/>
                <a:gd name="connsiteX6" fmla="*/ 66361 w 123825"/>
                <a:gd name="connsiteY6" fmla="*/ 141484 h 142875"/>
                <a:gd name="connsiteX7" fmla="*/ 22774 w 123825"/>
                <a:gd name="connsiteY7" fmla="*/ 123225 h 142875"/>
                <a:gd name="connsiteX8" fmla="*/ 7144 w 123825"/>
                <a:gd name="connsiteY8" fmla="*/ 74019 h 142875"/>
                <a:gd name="connsiteX9" fmla="*/ 31566 w 123825"/>
                <a:gd name="connsiteY9" fmla="*/ 74019 h 142875"/>
                <a:gd name="connsiteX10" fmla="*/ 66361 w 123825"/>
                <a:gd name="connsiteY10" fmla="*/ 122749 h 142875"/>
                <a:gd name="connsiteX11" fmla="*/ 91811 w 123825"/>
                <a:gd name="connsiteY11" fmla="*/ 109690 h 142875"/>
                <a:gd name="connsiteX12" fmla="*/ 101032 w 123825"/>
                <a:gd name="connsiteY12" fmla="*/ 74019 h 142875"/>
                <a:gd name="connsiteX13" fmla="*/ 66361 w 123825"/>
                <a:gd name="connsiteY13" fmla="*/ 25889 h 142875"/>
                <a:gd name="connsiteX14" fmla="*/ 41024 w 123825"/>
                <a:gd name="connsiteY14" fmla="*/ 38710 h 142875"/>
                <a:gd name="connsiteX15" fmla="*/ 31566 w 123825"/>
                <a:gd name="connsiteY15" fmla="*/ 7401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42875">
                  <a:moveTo>
                    <a:pt x="7144" y="74019"/>
                  </a:moveTo>
                  <a:cubicBezTo>
                    <a:pt x="7144" y="54026"/>
                    <a:pt x="12573" y="37881"/>
                    <a:pt x="23441" y="25584"/>
                  </a:cubicBezTo>
                  <a:cubicBezTo>
                    <a:pt x="34309" y="13297"/>
                    <a:pt x="48606" y="7144"/>
                    <a:pt x="66351" y="7144"/>
                  </a:cubicBezTo>
                  <a:cubicBezTo>
                    <a:pt x="85068" y="7144"/>
                    <a:pt x="99603" y="13049"/>
                    <a:pt x="109938" y="24851"/>
                  </a:cubicBezTo>
                  <a:cubicBezTo>
                    <a:pt x="120272" y="36662"/>
                    <a:pt x="125444" y="53054"/>
                    <a:pt x="125444" y="74009"/>
                  </a:cubicBezTo>
                  <a:cubicBezTo>
                    <a:pt x="125444" y="94888"/>
                    <a:pt x="120148" y="111357"/>
                    <a:pt x="109576" y="123415"/>
                  </a:cubicBezTo>
                  <a:cubicBezTo>
                    <a:pt x="98993" y="135465"/>
                    <a:pt x="84592" y="141484"/>
                    <a:pt x="66361" y="141484"/>
                  </a:cubicBezTo>
                  <a:cubicBezTo>
                    <a:pt x="47720" y="141484"/>
                    <a:pt x="33195" y="135388"/>
                    <a:pt x="22774" y="123225"/>
                  </a:cubicBezTo>
                  <a:cubicBezTo>
                    <a:pt x="12354" y="111061"/>
                    <a:pt x="7144" y="94659"/>
                    <a:pt x="7144" y="74019"/>
                  </a:cubicBezTo>
                  <a:close/>
                  <a:moveTo>
                    <a:pt x="31566" y="74019"/>
                  </a:moveTo>
                  <a:cubicBezTo>
                    <a:pt x="31566" y="106508"/>
                    <a:pt x="43167" y="122749"/>
                    <a:pt x="66361" y="122749"/>
                  </a:cubicBezTo>
                  <a:cubicBezTo>
                    <a:pt x="77181" y="122749"/>
                    <a:pt x="85668" y="118396"/>
                    <a:pt x="91811" y="109690"/>
                  </a:cubicBezTo>
                  <a:cubicBezTo>
                    <a:pt x="97955" y="100984"/>
                    <a:pt x="101032" y="89097"/>
                    <a:pt x="101032" y="74019"/>
                  </a:cubicBezTo>
                  <a:cubicBezTo>
                    <a:pt x="101032" y="41939"/>
                    <a:pt x="89478" y="25889"/>
                    <a:pt x="66361" y="25889"/>
                  </a:cubicBezTo>
                  <a:cubicBezTo>
                    <a:pt x="55778" y="25889"/>
                    <a:pt x="47339" y="30156"/>
                    <a:pt x="41024" y="38710"/>
                  </a:cubicBezTo>
                  <a:cubicBezTo>
                    <a:pt x="34709" y="47263"/>
                    <a:pt x="31566" y="59017"/>
                    <a:pt x="31566" y="74019"/>
                  </a:cubicBezTo>
                  <a:close/>
                </a:path>
              </a:pathLst>
            </a:custGeom>
            <a:solidFill>
              <a:srgbClr val="22A138">
                <a:alpha val="50000"/>
              </a:srgbClr>
            </a:solidFill>
            <a:ln w="9525" cap="flat">
              <a:noFill/>
              <a:prstDash val="solid"/>
              <a:miter/>
            </a:ln>
          </p:spPr>
          <p:txBody>
            <a:bodyPr rtlCol="0" anchor="ctr"/>
            <a:lstStyle/>
            <a:p>
              <a:endParaRPr lang="fr-FR"/>
            </a:p>
          </p:txBody>
        </p:sp>
        <p:sp>
          <p:nvSpPr>
            <p:cNvPr id="95" name="Forme libre : forme 94">
              <a:extLst>
                <a:ext uri="{FF2B5EF4-FFF2-40B4-BE49-F238E27FC236}">
                  <a16:creationId xmlns:a16="http://schemas.microsoft.com/office/drawing/2014/main" id="{A3CBEA83-BE2F-4A88-94E7-8737934851A9}"/>
                </a:ext>
              </a:extLst>
            </p:cNvPr>
            <p:cNvSpPr/>
            <p:nvPr/>
          </p:nvSpPr>
          <p:spPr>
            <a:xfrm>
              <a:off x="2830823" y="3649120"/>
              <a:ext cx="114300" cy="142875"/>
            </a:xfrm>
            <a:custGeom>
              <a:avLst/>
              <a:gdLst>
                <a:gd name="connsiteX0" fmla="*/ 87592 w 114300"/>
                <a:gd name="connsiteY0" fmla="*/ 139075 h 142875"/>
                <a:gd name="connsiteX1" fmla="*/ 87592 w 114300"/>
                <a:gd name="connsiteY1" fmla="*/ 63741 h 142875"/>
                <a:gd name="connsiteX2" fmla="*/ 81305 w 114300"/>
                <a:gd name="connsiteY2" fmla="*/ 34776 h 142875"/>
                <a:gd name="connsiteX3" fmla="*/ 60246 w 114300"/>
                <a:gd name="connsiteY3" fmla="*/ 26499 h 142875"/>
                <a:gd name="connsiteX4" fmla="*/ 43644 w 114300"/>
                <a:gd name="connsiteY4" fmla="*/ 31213 h 142875"/>
                <a:gd name="connsiteX5" fmla="*/ 30337 w 114300"/>
                <a:gd name="connsiteY5" fmla="*/ 42824 h 142875"/>
                <a:gd name="connsiteX6" fmla="*/ 30337 w 114300"/>
                <a:gd name="connsiteY6" fmla="*/ 139075 h 142875"/>
                <a:gd name="connsiteX7" fmla="*/ 7144 w 114300"/>
                <a:gd name="connsiteY7" fmla="*/ 139075 h 142875"/>
                <a:gd name="connsiteX8" fmla="*/ 7144 w 114300"/>
                <a:gd name="connsiteY8" fmla="*/ 9563 h 142875"/>
                <a:gd name="connsiteX9" fmla="*/ 23012 w 114300"/>
                <a:gd name="connsiteY9" fmla="*/ 9563 h 142875"/>
                <a:gd name="connsiteX10" fmla="*/ 30337 w 114300"/>
                <a:gd name="connsiteY10" fmla="*/ 26251 h 142875"/>
                <a:gd name="connsiteX11" fmla="*/ 67818 w 114300"/>
                <a:gd name="connsiteY11" fmla="*/ 7144 h 142875"/>
                <a:gd name="connsiteX12" fmla="*/ 110795 w 114300"/>
                <a:gd name="connsiteY12" fmla="*/ 58903 h 142875"/>
                <a:gd name="connsiteX13" fmla="*/ 110795 w 114300"/>
                <a:gd name="connsiteY13" fmla="*/ 139075 h 142875"/>
                <a:gd name="connsiteX14" fmla="*/ 87592 w 114300"/>
                <a:gd name="connsiteY14" fmla="*/ 1390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142875">
                  <a:moveTo>
                    <a:pt x="87592" y="139075"/>
                  </a:moveTo>
                  <a:lnTo>
                    <a:pt x="87592" y="63741"/>
                  </a:lnTo>
                  <a:cubicBezTo>
                    <a:pt x="87592" y="49959"/>
                    <a:pt x="85496" y="40300"/>
                    <a:pt x="81305" y="34776"/>
                  </a:cubicBezTo>
                  <a:cubicBezTo>
                    <a:pt x="77114" y="29261"/>
                    <a:pt x="70094" y="26499"/>
                    <a:pt x="60246" y="26499"/>
                  </a:cubicBezTo>
                  <a:cubicBezTo>
                    <a:pt x="54950" y="26499"/>
                    <a:pt x="49425" y="28070"/>
                    <a:pt x="43644" y="31213"/>
                  </a:cubicBezTo>
                  <a:cubicBezTo>
                    <a:pt x="37862" y="34357"/>
                    <a:pt x="33433" y="38224"/>
                    <a:pt x="30337" y="42824"/>
                  </a:cubicBezTo>
                  <a:lnTo>
                    <a:pt x="30337" y="139075"/>
                  </a:lnTo>
                  <a:lnTo>
                    <a:pt x="7144" y="139075"/>
                  </a:lnTo>
                  <a:lnTo>
                    <a:pt x="7144" y="9563"/>
                  </a:lnTo>
                  <a:lnTo>
                    <a:pt x="23012" y="9563"/>
                  </a:lnTo>
                  <a:lnTo>
                    <a:pt x="30337" y="26251"/>
                  </a:lnTo>
                  <a:cubicBezTo>
                    <a:pt x="37986" y="13506"/>
                    <a:pt x="50482" y="7144"/>
                    <a:pt x="67818" y="7144"/>
                  </a:cubicBezTo>
                  <a:cubicBezTo>
                    <a:pt x="96469" y="7144"/>
                    <a:pt x="110795" y="24393"/>
                    <a:pt x="110795" y="58903"/>
                  </a:cubicBezTo>
                  <a:lnTo>
                    <a:pt x="110795" y="139075"/>
                  </a:lnTo>
                  <a:lnTo>
                    <a:pt x="87592" y="139075"/>
                  </a:lnTo>
                  <a:close/>
                </a:path>
              </a:pathLst>
            </a:custGeom>
            <a:solidFill>
              <a:srgbClr val="22A138">
                <a:alpha val="50000"/>
              </a:srgbClr>
            </a:solidFill>
            <a:ln w="9525" cap="flat">
              <a:noFill/>
              <a:prstDash val="solid"/>
              <a:miter/>
            </a:ln>
          </p:spPr>
          <p:txBody>
            <a:bodyPr rtlCol="0" anchor="ctr"/>
            <a:lstStyle/>
            <a:p>
              <a:endParaRPr lang="fr-FR"/>
            </a:p>
          </p:txBody>
        </p:sp>
        <p:sp>
          <p:nvSpPr>
            <p:cNvPr id="96" name="Forme libre : forme 95">
              <a:extLst>
                <a:ext uri="{FF2B5EF4-FFF2-40B4-BE49-F238E27FC236}">
                  <a16:creationId xmlns:a16="http://schemas.microsoft.com/office/drawing/2014/main" id="{8E1FCF69-EBCE-4857-B83A-5AEC00B57F02}"/>
                </a:ext>
              </a:extLst>
            </p:cNvPr>
            <p:cNvSpPr/>
            <p:nvPr/>
          </p:nvSpPr>
          <p:spPr>
            <a:xfrm>
              <a:off x="3027619" y="3598447"/>
              <a:ext cx="123825" cy="190500"/>
            </a:xfrm>
            <a:custGeom>
              <a:avLst/>
              <a:gdLst>
                <a:gd name="connsiteX0" fmla="*/ 97355 w 123825"/>
                <a:gd name="connsiteY0" fmla="*/ 189624 h 190500"/>
                <a:gd name="connsiteX1" fmla="*/ 97355 w 123825"/>
                <a:gd name="connsiteY1" fmla="*/ 180070 h 190500"/>
                <a:gd name="connsiteX2" fmla="*/ 62198 w 123825"/>
                <a:gd name="connsiteY2" fmla="*/ 192043 h 190500"/>
                <a:gd name="connsiteX3" fmla="*/ 22403 w 123825"/>
                <a:gd name="connsiteY3" fmla="*/ 174631 h 190500"/>
                <a:gd name="connsiteX4" fmla="*/ 7144 w 123825"/>
                <a:gd name="connsiteY4" fmla="*/ 128197 h 190500"/>
                <a:gd name="connsiteX5" fmla="*/ 24727 w 123825"/>
                <a:gd name="connsiteY5" fmla="*/ 78429 h 190500"/>
                <a:gd name="connsiteX6" fmla="*/ 66599 w 123825"/>
                <a:gd name="connsiteY6" fmla="*/ 57817 h 190500"/>
                <a:gd name="connsiteX7" fmla="*/ 97365 w 123825"/>
                <a:gd name="connsiteY7" fmla="*/ 67246 h 190500"/>
                <a:gd name="connsiteX8" fmla="*/ 97365 w 123825"/>
                <a:gd name="connsiteY8" fmla="*/ 7144 h 190500"/>
                <a:gd name="connsiteX9" fmla="*/ 120558 w 123825"/>
                <a:gd name="connsiteY9" fmla="*/ 7144 h 190500"/>
                <a:gd name="connsiteX10" fmla="*/ 120558 w 123825"/>
                <a:gd name="connsiteY10" fmla="*/ 189614 h 190500"/>
                <a:gd name="connsiteX11" fmla="*/ 97355 w 123825"/>
                <a:gd name="connsiteY11" fmla="*/ 189614 h 190500"/>
                <a:gd name="connsiteX12" fmla="*/ 97355 w 123825"/>
                <a:gd name="connsiteY12" fmla="*/ 90230 h 190500"/>
                <a:gd name="connsiteX13" fmla="*/ 73304 w 123825"/>
                <a:gd name="connsiteY13" fmla="*/ 77172 h 190500"/>
                <a:gd name="connsiteX14" fmla="*/ 43091 w 123825"/>
                <a:gd name="connsiteY14" fmla="*/ 90954 h 190500"/>
                <a:gd name="connsiteX15" fmla="*/ 31556 w 123825"/>
                <a:gd name="connsiteY15" fmla="*/ 126025 h 190500"/>
                <a:gd name="connsiteX16" fmla="*/ 74533 w 123825"/>
                <a:gd name="connsiteY16" fmla="*/ 172822 h 190500"/>
                <a:gd name="connsiteX17" fmla="*/ 87716 w 123825"/>
                <a:gd name="connsiteY17" fmla="*/ 169374 h 190500"/>
                <a:gd name="connsiteX18" fmla="*/ 97365 w 123825"/>
                <a:gd name="connsiteY18" fmla="*/ 162058 h 190500"/>
                <a:gd name="connsiteX19" fmla="*/ 9736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55" y="189624"/>
                  </a:moveTo>
                  <a:lnTo>
                    <a:pt x="97355" y="180070"/>
                  </a:lnTo>
                  <a:cubicBezTo>
                    <a:pt x="89297" y="188052"/>
                    <a:pt x="77581" y="192043"/>
                    <a:pt x="62198" y="192043"/>
                  </a:cubicBezTo>
                  <a:cubicBezTo>
                    <a:pt x="45844" y="192043"/>
                    <a:pt x="32575" y="186242"/>
                    <a:pt x="22403" y="174631"/>
                  </a:cubicBezTo>
                  <a:cubicBezTo>
                    <a:pt x="12230" y="163020"/>
                    <a:pt x="7144" y="147542"/>
                    <a:pt x="7144" y="128197"/>
                  </a:cubicBezTo>
                  <a:cubicBezTo>
                    <a:pt x="7144" y="108775"/>
                    <a:pt x="13002" y="92183"/>
                    <a:pt x="24727" y="78429"/>
                  </a:cubicBezTo>
                  <a:cubicBezTo>
                    <a:pt x="36443" y="64694"/>
                    <a:pt x="50406" y="57817"/>
                    <a:pt x="66599" y="57817"/>
                  </a:cubicBezTo>
                  <a:cubicBezTo>
                    <a:pt x="80105" y="57817"/>
                    <a:pt x="90364" y="60960"/>
                    <a:pt x="97365" y="67246"/>
                  </a:cubicBezTo>
                  <a:lnTo>
                    <a:pt x="97365" y="7144"/>
                  </a:lnTo>
                  <a:lnTo>
                    <a:pt x="120558" y="7144"/>
                  </a:lnTo>
                  <a:lnTo>
                    <a:pt x="120558" y="189614"/>
                  </a:lnTo>
                  <a:lnTo>
                    <a:pt x="97355" y="189614"/>
                  </a:lnTo>
                  <a:close/>
                  <a:moveTo>
                    <a:pt x="97355" y="90230"/>
                  </a:moveTo>
                  <a:cubicBezTo>
                    <a:pt x="91497" y="81525"/>
                    <a:pt x="83477" y="77172"/>
                    <a:pt x="73304" y="77172"/>
                  </a:cubicBezTo>
                  <a:cubicBezTo>
                    <a:pt x="60855" y="77172"/>
                    <a:pt x="50778" y="81763"/>
                    <a:pt x="43091" y="90954"/>
                  </a:cubicBezTo>
                  <a:cubicBezTo>
                    <a:pt x="35404" y="100146"/>
                    <a:pt x="31556" y="111824"/>
                    <a:pt x="31556" y="126025"/>
                  </a:cubicBezTo>
                  <a:cubicBezTo>
                    <a:pt x="31556" y="157220"/>
                    <a:pt x="45882" y="172822"/>
                    <a:pt x="74533" y="172822"/>
                  </a:cubicBezTo>
                  <a:cubicBezTo>
                    <a:pt x="78200" y="172822"/>
                    <a:pt x="82591" y="171679"/>
                    <a:pt x="87716" y="169374"/>
                  </a:cubicBezTo>
                  <a:cubicBezTo>
                    <a:pt x="92840" y="167088"/>
                    <a:pt x="96060" y="164649"/>
                    <a:pt x="97365" y="162058"/>
                  </a:cubicBezTo>
                  <a:lnTo>
                    <a:pt x="97365" y="90230"/>
                  </a:lnTo>
                  <a:close/>
                </a:path>
              </a:pathLst>
            </a:custGeom>
            <a:solidFill>
              <a:srgbClr val="22A138">
                <a:alpha val="50000"/>
              </a:srgbClr>
            </a:solidFill>
            <a:ln w="9525" cap="flat">
              <a:noFill/>
              <a:prstDash val="solid"/>
              <a:miter/>
            </a:ln>
          </p:spPr>
          <p:txBody>
            <a:bodyPr rtlCol="0" anchor="ctr"/>
            <a:lstStyle/>
            <a:p>
              <a:endParaRPr lang="fr-FR"/>
            </a:p>
          </p:txBody>
        </p:sp>
        <p:sp>
          <p:nvSpPr>
            <p:cNvPr id="97" name="Forme libre : forme 96">
              <a:extLst>
                <a:ext uri="{FF2B5EF4-FFF2-40B4-BE49-F238E27FC236}">
                  <a16:creationId xmlns:a16="http://schemas.microsoft.com/office/drawing/2014/main" id="{1060C7BC-EA2E-4237-A593-09DE893A3112}"/>
                </a:ext>
              </a:extLst>
            </p:cNvPr>
            <p:cNvSpPr/>
            <p:nvPr/>
          </p:nvSpPr>
          <p:spPr>
            <a:xfrm>
              <a:off x="3233188" y="3649120"/>
              <a:ext cx="123825" cy="142875"/>
            </a:xfrm>
            <a:custGeom>
              <a:avLst/>
              <a:gdLst>
                <a:gd name="connsiteX0" fmla="*/ 7144 w 123825"/>
                <a:gd name="connsiteY0" fmla="*/ 74019 h 142875"/>
                <a:gd name="connsiteX1" fmla="*/ 23441 w 123825"/>
                <a:gd name="connsiteY1" fmla="*/ 25584 h 142875"/>
                <a:gd name="connsiteX2" fmla="*/ 66351 w 123825"/>
                <a:gd name="connsiteY2" fmla="*/ 7144 h 142875"/>
                <a:gd name="connsiteX3" fmla="*/ 109938 w 123825"/>
                <a:gd name="connsiteY3" fmla="*/ 24851 h 142875"/>
                <a:gd name="connsiteX4" fmla="*/ 125444 w 123825"/>
                <a:gd name="connsiteY4" fmla="*/ 74009 h 142875"/>
                <a:gd name="connsiteX5" fmla="*/ 109576 w 123825"/>
                <a:gd name="connsiteY5" fmla="*/ 123415 h 142875"/>
                <a:gd name="connsiteX6" fmla="*/ 66361 w 123825"/>
                <a:gd name="connsiteY6" fmla="*/ 141484 h 142875"/>
                <a:gd name="connsiteX7" fmla="*/ 22774 w 123825"/>
                <a:gd name="connsiteY7" fmla="*/ 123225 h 142875"/>
                <a:gd name="connsiteX8" fmla="*/ 7144 w 123825"/>
                <a:gd name="connsiteY8" fmla="*/ 74019 h 142875"/>
                <a:gd name="connsiteX9" fmla="*/ 31566 w 123825"/>
                <a:gd name="connsiteY9" fmla="*/ 74019 h 142875"/>
                <a:gd name="connsiteX10" fmla="*/ 66361 w 123825"/>
                <a:gd name="connsiteY10" fmla="*/ 122749 h 142875"/>
                <a:gd name="connsiteX11" fmla="*/ 91811 w 123825"/>
                <a:gd name="connsiteY11" fmla="*/ 109690 h 142875"/>
                <a:gd name="connsiteX12" fmla="*/ 101032 w 123825"/>
                <a:gd name="connsiteY12" fmla="*/ 74019 h 142875"/>
                <a:gd name="connsiteX13" fmla="*/ 66361 w 123825"/>
                <a:gd name="connsiteY13" fmla="*/ 25889 h 142875"/>
                <a:gd name="connsiteX14" fmla="*/ 41024 w 123825"/>
                <a:gd name="connsiteY14" fmla="*/ 38710 h 142875"/>
                <a:gd name="connsiteX15" fmla="*/ 31566 w 123825"/>
                <a:gd name="connsiteY15" fmla="*/ 7401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42875">
                  <a:moveTo>
                    <a:pt x="7144" y="74019"/>
                  </a:moveTo>
                  <a:cubicBezTo>
                    <a:pt x="7144" y="54026"/>
                    <a:pt x="12573" y="37881"/>
                    <a:pt x="23441" y="25584"/>
                  </a:cubicBezTo>
                  <a:cubicBezTo>
                    <a:pt x="34309" y="13297"/>
                    <a:pt x="48606" y="7144"/>
                    <a:pt x="66351" y="7144"/>
                  </a:cubicBezTo>
                  <a:cubicBezTo>
                    <a:pt x="85068" y="7144"/>
                    <a:pt x="99603" y="13049"/>
                    <a:pt x="109938" y="24851"/>
                  </a:cubicBezTo>
                  <a:cubicBezTo>
                    <a:pt x="120272" y="36662"/>
                    <a:pt x="125444" y="53054"/>
                    <a:pt x="125444" y="74009"/>
                  </a:cubicBezTo>
                  <a:cubicBezTo>
                    <a:pt x="125444" y="94888"/>
                    <a:pt x="120148" y="111357"/>
                    <a:pt x="109576" y="123415"/>
                  </a:cubicBezTo>
                  <a:cubicBezTo>
                    <a:pt x="98993" y="135465"/>
                    <a:pt x="84591" y="141484"/>
                    <a:pt x="66361" y="141484"/>
                  </a:cubicBezTo>
                  <a:cubicBezTo>
                    <a:pt x="47720" y="141484"/>
                    <a:pt x="33195" y="135388"/>
                    <a:pt x="22774" y="123225"/>
                  </a:cubicBezTo>
                  <a:cubicBezTo>
                    <a:pt x="12354" y="111061"/>
                    <a:pt x="7144" y="94659"/>
                    <a:pt x="7144" y="74019"/>
                  </a:cubicBezTo>
                  <a:close/>
                  <a:moveTo>
                    <a:pt x="31566" y="74019"/>
                  </a:moveTo>
                  <a:cubicBezTo>
                    <a:pt x="31566" y="106508"/>
                    <a:pt x="43167" y="122749"/>
                    <a:pt x="66361" y="122749"/>
                  </a:cubicBezTo>
                  <a:cubicBezTo>
                    <a:pt x="77181" y="122749"/>
                    <a:pt x="85668" y="118396"/>
                    <a:pt x="91811" y="109690"/>
                  </a:cubicBezTo>
                  <a:cubicBezTo>
                    <a:pt x="97955" y="100984"/>
                    <a:pt x="101032" y="89097"/>
                    <a:pt x="101032" y="74019"/>
                  </a:cubicBezTo>
                  <a:cubicBezTo>
                    <a:pt x="101032" y="41939"/>
                    <a:pt x="89478" y="25889"/>
                    <a:pt x="66361" y="25889"/>
                  </a:cubicBezTo>
                  <a:cubicBezTo>
                    <a:pt x="55778" y="25889"/>
                    <a:pt x="47339" y="30156"/>
                    <a:pt x="41024" y="38710"/>
                  </a:cubicBezTo>
                  <a:cubicBezTo>
                    <a:pt x="34719" y="47254"/>
                    <a:pt x="31566" y="59017"/>
                    <a:pt x="31566" y="74019"/>
                  </a:cubicBezTo>
                  <a:close/>
                </a:path>
              </a:pathLst>
            </a:custGeom>
            <a:solidFill>
              <a:srgbClr val="22A138">
                <a:alpha val="50000"/>
              </a:srgbClr>
            </a:solidFill>
            <a:ln w="9525" cap="flat">
              <a:noFill/>
              <a:prstDash val="solid"/>
              <a:miter/>
            </a:ln>
          </p:spPr>
          <p:txBody>
            <a:bodyPr rtlCol="0" anchor="ctr"/>
            <a:lstStyle/>
            <a:p>
              <a:endParaRPr lang="fr-FR"/>
            </a:p>
          </p:txBody>
        </p:sp>
        <p:sp>
          <p:nvSpPr>
            <p:cNvPr id="98" name="Forme libre : forme 97">
              <a:extLst>
                <a:ext uri="{FF2B5EF4-FFF2-40B4-BE49-F238E27FC236}">
                  <a16:creationId xmlns:a16="http://schemas.microsoft.com/office/drawing/2014/main" id="{0BA543BB-A610-44E3-B159-3435A7FE8FA4}"/>
                </a:ext>
              </a:extLst>
            </p:cNvPr>
            <p:cNvSpPr/>
            <p:nvPr/>
          </p:nvSpPr>
          <p:spPr>
            <a:xfrm>
              <a:off x="3443414" y="3649120"/>
              <a:ext cx="114300" cy="142875"/>
            </a:xfrm>
            <a:custGeom>
              <a:avLst/>
              <a:gdLst>
                <a:gd name="connsiteX0" fmla="*/ 87592 w 114300"/>
                <a:gd name="connsiteY0" fmla="*/ 139075 h 142875"/>
                <a:gd name="connsiteX1" fmla="*/ 87592 w 114300"/>
                <a:gd name="connsiteY1" fmla="*/ 63741 h 142875"/>
                <a:gd name="connsiteX2" fmla="*/ 81305 w 114300"/>
                <a:gd name="connsiteY2" fmla="*/ 34776 h 142875"/>
                <a:gd name="connsiteX3" fmla="*/ 60246 w 114300"/>
                <a:gd name="connsiteY3" fmla="*/ 26499 h 142875"/>
                <a:gd name="connsiteX4" fmla="*/ 43644 w 114300"/>
                <a:gd name="connsiteY4" fmla="*/ 31213 h 142875"/>
                <a:gd name="connsiteX5" fmla="*/ 30337 w 114300"/>
                <a:gd name="connsiteY5" fmla="*/ 42824 h 142875"/>
                <a:gd name="connsiteX6" fmla="*/ 30337 w 114300"/>
                <a:gd name="connsiteY6" fmla="*/ 139075 h 142875"/>
                <a:gd name="connsiteX7" fmla="*/ 7144 w 114300"/>
                <a:gd name="connsiteY7" fmla="*/ 139075 h 142875"/>
                <a:gd name="connsiteX8" fmla="*/ 7144 w 114300"/>
                <a:gd name="connsiteY8" fmla="*/ 9563 h 142875"/>
                <a:gd name="connsiteX9" fmla="*/ 23012 w 114300"/>
                <a:gd name="connsiteY9" fmla="*/ 9563 h 142875"/>
                <a:gd name="connsiteX10" fmla="*/ 30337 w 114300"/>
                <a:gd name="connsiteY10" fmla="*/ 26251 h 142875"/>
                <a:gd name="connsiteX11" fmla="*/ 67818 w 114300"/>
                <a:gd name="connsiteY11" fmla="*/ 7144 h 142875"/>
                <a:gd name="connsiteX12" fmla="*/ 110795 w 114300"/>
                <a:gd name="connsiteY12" fmla="*/ 58903 h 142875"/>
                <a:gd name="connsiteX13" fmla="*/ 110795 w 114300"/>
                <a:gd name="connsiteY13" fmla="*/ 139075 h 142875"/>
                <a:gd name="connsiteX14" fmla="*/ 87592 w 114300"/>
                <a:gd name="connsiteY14" fmla="*/ 1390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142875">
                  <a:moveTo>
                    <a:pt x="87592" y="139075"/>
                  </a:moveTo>
                  <a:lnTo>
                    <a:pt x="87592" y="63741"/>
                  </a:lnTo>
                  <a:cubicBezTo>
                    <a:pt x="87592" y="49959"/>
                    <a:pt x="85496" y="40300"/>
                    <a:pt x="81305" y="34776"/>
                  </a:cubicBezTo>
                  <a:cubicBezTo>
                    <a:pt x="77114" y="29261"/>
                    <a:pt x="70094" y="26499"/>
                    <a:pt x="60246" y="26499"/>
                  </a:cubicBezTo>
                  <a:cubicBezTo>
                    <a:pt x="54950" y="26499"/>
                    <a:pt x="49425" y="28070"/>
                    <a:pt x="43644" y="31213"/>
                  </a:cubicBezTo>
                  <a:cubicBezTo>
                    <a:pt x="37862" y="34357"/>
                    <a:pt x="33433" y="38224"/>
                    <a:pt x="30337" y="42824"/>
                  </a:cubicBezTo>
                  <a:lnTo>
                    <a:pt x="30337" y="139075"/>
                  </a:lnTo>
                  <a:lnTo>
                    <a:pt x="7144" y="139075"/>
                  </a:lnTo>
                  <a:lnTo>
                    <a:pt x="7144" y="9563"/>
                  </a:lnTo>
                  <a:lnTo>
                    <a:pt x="23012" y="9563"/>
                  </a:lnTo>
                  <a:lnTo>
                    <a:pt x="30337" y="26251"/>
                  </a:lnTo>
                  <a:cubicBezTo>
                    <a:pt x="37986" y="13506"/>
                    <a:pt x="50482" y="7144"/>
                    <a:pt x="67818" y="7144"/>
                  </a:cubicBezTo>
                  <a:cubicBezTo>
                    <a:pt x="96469" y="7144"/>
                    <a:pt x="110795" y="24393"/>
                    <a:pt x="110795" y="58903"/>
                  </a:cubicBezTo>
                  <a:lnTo>
                    <a:pt x="110795" y="139075"/>
                  </a:lnTo>
                  <a:lnTo>
                    <a:pt x="87592" y="139075"/>
                  </a:lnTo>
                  <a:close/>
                </a:path>
              </a:pathLst>
            </a:custGeom>
            <a:solidFill>
              <a:srgbClr val="22A138">
                <a:alpha val="50000"/>
              </a:srgbClr>
            </a:solidFill>
            <a:ln w="9525" cap="flat">
              <a:noFill/>
              <a:prstDash val="solid"/>
              <a:miter/>
            </a:ln>
          </p:spPr>
          <p:txBody>
            <a:bodyPr rtlCol="0" anchor="ctr"/>
            <a:lstStyle/>
            <a:p>
              <a:endParaRPr lang="fr-FR"/>
            </a:p>
          </p:txBody>
        </p:sp>
        <p:sp>
          <p:nvSpPr>
            <p:cNvPr id="99" name="Forme libre : forme 98">
              <a:extLst>
                <a:ext uri="{FF2B5EF4-FFF2-40B4-BE49-F238E27FC236}">
                  <a16:creationId xmlns:a16="http://schemas.microsoft.com/office/drawing/2014/main" id="{49C9833A-F4C6-4E5A-A814-23E4F1973BA9}"/>
                </a:ext>
              </a:extLst>
            </p:cNvPr>
            <p:cNvSpPr/>
            <p:nvPr/>
          </p:nvSpPr>
          <p:spPr>
            <a:xfrm>
              <a:off x="3797639" y="3689420"/>
              <a:ext cx="66675" cy="66675"/>
            </a:xfrm>
            <a:custGeom>
              <a:avLst/>
              <a:gdLst>
                <a:gd name="connsiteX0" fmla="*/ 34280 w 66675"/>
                <a:gd name="connsiteY0" fmla="*/ 7144 h 66675"/>
                <a:gd name="connsiteX1" fmla="*/ 53483 w 66675"/>
                <a:gd name="connsiteY1" fmla="*/ 15002 h 66675"/>
                <a:gd name="connsiteX2" fmla="*/ 61417 w 66675"/>
                <a:gd name="connsiteY2" fmla="*/ 34023 h 66675"/>
                <a:gd name="connsiteX3" fmla="*/ 53483 w 66675"/>
                <a:gd name="connsiteY3" fmla="*/ 53045 h 66675"/>
                <a:gd name="connsiteX4" fmla="*/ 34280 w 66675"/>
                <a:gd name="connsiteY4" fmla="*/ 60903 h 66675"/>
                <a:gd name="connsiteX5" fmla="*/ 15078 w 66675"/>
                <a:gd name="connsiteY5" fmla="*/ 53045 h 66675"/>
                <a:gd name="connsiteX6" fmla="*/ 7144 w 66675"/>
                <a:gd name="connsiteY6" fmla="*/ 34023 h 66675"/>
                <a:gd name="connsiteX7" fmla="*/ 15078 w 66675"/>
                <a:gd name="connsiteY7" fmla="*/ 15002 h 66675"/>
                <a:gd name="connsiteX8" fmla="*/ 34280 w 66675"/>
                <a:gd name="connsiteY8"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34280" y="7144"/>
                  </a:moveTo>
                  <a:cubicBezTo>
                    <a:pt x="41796" y="7144"/>
                    <a:pt x="48196" y="9763"/>
                    <a:pt x="53483" y="15002"/>
                  </a:cubicBezTo>
                  <a:cubicBezTo>
                    <a:pt x="58779" y="20241"/>
                    <a:pt x="61417" y="26584"/>
                    <a:pt x="61417" y="34023"/>
                  </a:cubicBezTo>
                  <a:cubicBezTo>
                    <a:pt x="61417" y="41462"/>
                    <a:pt x="58769" y="47806"/>
                    <a:pt x="53483" y="53045"/>
                  </a:cubicBezTo>
                  <a:cubicBezTo>
                    <a:pt x="48187" y="58284"/>
                    <a:pt x="41796" y="60903"/>
                    <a:pt x="34280" y="60903"/>
                  </a:cubicBezTo>
                  <a:cubicBezTo>
                    <a:pt x="26765" y="60903"/>
                    <a:pt x="20364" y="58284"/>
                    <a:pt x="15078" y="53045"/>
                  </a:cubicBezTo>
                  <a:cubicBezTo>
                    <a:pt x="9782" y="47806"/>
                    <a:pt x="7144" y="41462"/>
                    <a:pt x="7144" y="34023"/>
                  </a:cubicBezTo>
                  <a:cubicBezTo>
                    <a:pt x="7144" y="26584"/>
                    <a:pt x="9792" y="20241"/>
                    <a:pt x="15078" y="15002"/>
                  </a:cubicBezTo>
                  <a:cubicBezTo>
                    <a:pt x="20364" y="9763"/>
                    <a:pt x="26765" y="7144"/>
                    <a:pt x="34280" y="7144"/>
                  </a:cubicBezTo>
                  <a:close/>
                </a:path>
              </a:pathLst>
            </a:custGeom>
            <a:solidFill>
              <a:srgbClr val="22A138">
                <a:alpha val="50000"/>
              </a:srgbClr>
            </a:solidFill>
            <a:ln w="9525" cap="flat">
              <a:noFill/>
              <a:prstDash val="solid"/>
              <a:miter/>
            </a:ln>
          </p:spPr>
          <p:txBody>
            <a:bodyPr rtlCol="0" anchor="ctr"/>
            <a:lstStyle/>
            <a:p>
              <a:endParaRPr lang="fr-FR"/>
            </a:p>
          </p:txBody>
        </p:sp>
        <p:sp>
          <p:nvSpPr>
            <p:cNvPr id="100" name="Forme libre : forme 99">
              <a:extLst>
                <a:ext uri="{FF2B5EF4-FFF2-40B4-BE49-F238E27FC236}">
                  <a16:creationId xmlns:a16="http://schemas.microsoft.com/office/drawing/2014/main" id="{83B03A28-0611-4D66-95A4-C7A81D300E58}"/>
                </a:ext>
              </a:extLst>
            </p:cNvPr>
            <p:cNvSpPr/>
            <p:nvPr/>
          </p:nvSpPr>
          <p:spPr>
            <a:xfrm>
              <a:off x="4087809" y="3602686"/>
              <a:ext cx="123825" cy="190500"/>
            </a:xfrm>
            <a:custGeom>
              <a:avLst/>
              <a:gdLst>
                <a:gd name="connsiteX0" fmla="*/ 31556 w 123825"/>
                <a:gd name="connsiteY0" fmla="*/ 117310 h 190500"/>
                <a:gd name="connsiteX1" fmla="*/ 31556 w 123825"/>
                <a:gd name="connsiteY1" fmla="*/ 185509 h 190500"/>
                <a:gd name="connsiteX2" fmla="*/ 7144 w 123825"/>
                <a:gd name="connsiteY2" fmla="*/ 185509 h 190500"/>
                <a:gd name="connsiteX3" fmla="*/ 7144 w 123825"/>
                <a:gd name="connsiteY3" fmla="*/ 8353 h 190500"/>
                <a:gd name="connsiteX4" fmla="*/ 40595 w 123825"/>
                <a:gd name="connsiteY4" fmla="*/ 7144 h 190500"/>
                <a:gd name="connsiteX5" fmla="*/ 118481 w 123825"/>
                <a:gd name="connsiteY5" fmla="*/ 58779 h 190500"/>
                <a:gd name="connsiteX6" fmla="*/ 49625 w 123825"/>
                <a:gd name="connsiteY6" fmla="*/ 118510 h 190500"/>
                <a:gd name="connsiteX7" fmla="*/ 31556 w 123825"/>
                <a:gd name="connsiteY7" fmla="*/ 117310 h 190500"/>
                <a:gd name="connsiteX8" fmla="*/ 31556 w 123825"/>
                <a:gd name="connsiteY8" fmla="*/ 30118 h 190500"/>
                <a:gd name="connsiteX9" fmla="*/ 31556 w 123825"/>
                <a:gd name="connsiteY9" fmla="*/ 95536 h 190500"/>
                <a:gd name="connsiteX10" fmla="*/ 47911 w 123825"/>
                <a:gd name="connsiteY10" fmla="*/ 96745 h 190500"/>
                <a:gd name="connsiteX11" fmla="*/ 93326 w 123825"/>
                <a:gd name="connsiteY11" fmla="*/ 61312 h 190500"/>
                <a:gd name="connsiteX12" fmla="*/ 44863 w 123825"/>
                <a:gd name="connsiteY12" fmla="*/ 28908 h 190500"/>
                <a:gd name="connsiteX13" fmla="*/ 31556 w 123825"/>
                <a:gd name="connsiteY13" fmla="*/ 3011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90500">
                  <a:moveTo>
                    <a:pt x="31556" y="117310"/>
                  </a:moveTo>
                  <a:lnTo>
                    <a:pt x="31556" y="185509"/>
                  </a:lnTo>
                  <a:lnTo>
                    <a:pt x="7144" y="185509"/>
                  </a:lnTo>
                  <a:lnTo>
                    <a:pt x="7144" y="8353"/>
                  </a:lnTo>
                  <a:cubicBezTo>
                    <a:pt x="25622" y="7553"/>
                    <a:pt x="36766" y="7144"/>
                    <a:pt x="40595" y="7144"/>
                  </a:cubicBezTo>
                  <a:cubicBezTo>
                    <a:pt x="92526" y="7144"/>
                    <a:pt x="118481" y="24355"/>
                    <a:pt x="118481" y="58779"/>
                  </a:cubicBezTo>
                  <a:cubicBezTo>
                    <a:pt x="118481" y="98603"/>
                    <a:pt x="95526" y="118510"/>
                    <a:pt x="49625" y="118510"/>
                  </a:cubicBezTo>
                  <a:cubicBezTo>
                    <a:pt x="46853" y="118520"/>
                    <a:pt x="40834" y="118120"/>
                    <a:pt x="31556" y="117310"/>
                  </a:cubicBezTo>
                  <a:close/>
                  <a:moveTo>
                    <a:pt x="31556" y="30118"/>
                  </a:moveTo>
                  <a:lnTo>
                    <a:pt x="31556" y="95536"/>
                  </a:lnTo>
                  <a:cubicBezTo>
                    <a:pt x="41891" y="96345"/>
                    <a:pt x="47349" y="96745"/>
                    <a:pt x="47911" y="96745"/>
                  </a:cubicBezTo>
                  <a:cubicBezTo>
                    <a:pt x="78191" y="96745"/>
                    <a:pt x="93326" y="84944"/>
                    <a:pt x="93326" y="61312"/>
                  </a:cubicBezTo>
                  <a:cubicBezTo>
                    <a:pt x="93326" y="39710"/>
                    <a:pt x="77171" y="28908"/>
                    <a:pt x="44863" y="28908"/>
                  </a:cubicBezTo>
                  <a:cubicBezTo>
                    <a:pt x="41605" y="28908"/>
                    <a:pt x="37166" y="29318"/>
                    <a:pt x="31556" y="30118"/>
                  </a:cubicBezTo>
                  <a:close/>
                </a:path>
              </a:pathLst>
            </a:custGeom>
            <a:solidFill>
              <a:srgbClr val="22A138">
                <a:alpha val="50000"/>
              </a:srgbClr>
            </a:solidFill>
            <a:ln w="9525" cap="flat">
              <a:noFill/>
              <a:prstDash val="solid"/>
              <a:miter/>
            </a:ln>
          </p:spPr>
          <p:txBody>
            <a:bodyPr rtlCol="0" anchor="ctr"/>
            <a:lstStyle/>
            <a:p>
              <a:endParaRPr lang="fr-FR"/>
            </a:p>
          </p:txBody>
        </p:sp>
        <p:sp>
          <p:nvSpPr>
            <p:cNvPr id="101" name="Forme libre : forme 100">
              <a:extLst>
                <a:ext uri="{FF2B5EF4-FFF2-40B4-BE49-F238E27FC236}">
                  <a16:creationId xmlns:a16="http://schemas.microsoft.com/office/drawing/2014/main" id="{C3D0899A-F391-45AD-8F04-EE970BF4D696}"/>
                </a:ext>
              </a:extLst>
            </p:cNvPr>
            <p:cNvSpPr/>
            <p:nvPr/>
          </p:nvSpPr>
          <p:spPr>
            <a:xfrm>
              <a:off x="4274451" y="3649110"/>
              <a:ext cx="123825" cy="142875"/>
            </a:xfrm>
            <a:custGeom>
              <a:avLst/>
              <a:gdLst>
                <a:gd name="connsiteX0" fmla="*/ 87725 w 123825"/>
                <a:gd name="connsiteY0" fmla="*/ 124206 h 142875"/>
                <a:gd name="connsiteX1" fmla="*/ 45120 w 123825"/>
                <a:gd name="connsiteY1" fmla="*/ 141494 h 142875"/>
                <a:gd name="connsiteX2" fmla="*/ 18440 w 123825"/>
                <a:gd name="connsiteY2" fmla="*/ 130435 h 142875"/>
                <a:gd name="connsiteX3" fmla="*/ 7144 w 123825"/>
                <a:gd name="connsiteY3" fmla="*/ 102918 h 142875"/>
                <a:gd name="connsiteX4" fmla="*/ 24536 w 123825"/>
                <a:gd name="connsiteY4" fmla="*/ 69599 h 142875"/>
                <a:gd name="connsiteX5" fmla="*/ 68913 w 123825"/>
                <a:gd name="connsiteY5" fmla="*/ 55997 h 142875"/>
                <a:gd name="connsiteX6" fmla="*/ 85516 w 123825"/>
                <a:gd name="connsiteY6" fmla="*/ 59141 h 142875"/>
                <a:gd name="connsiteX7" fmla="*/ 57188 w 123825"/>
                <a:gd name="connsiteY7" fmla="*/ 27699 h 142875"/>
                <a:gd name="connsiteX8" fmla="*/ 23736 w 123825"/>
                <a:gd name="connsiteY8" fmla="*/ 39310 h 142875"/>
                <a:gd name="connsiteX9" fmla="*/ 13973 w 123825"/>
                <a:gd name="connsiteY9" fmla="*/ 20079 h 142875"/>
                <a:gd name="connsiteX10" fmla="*/ 32223 w 123825"/>
                <a:gd name="connsiteY10" fmla="*/ 10954 h 142875"/>
                <a:gd name="connsiteX11" fmla="*/ 54502 w 123825"/>
                <a:gd name="connsiteY11" fmla="*/ 7144 h 142875"/>
                <a:gd name="connsiteX12" fmla="*/ 95822 w 123825"/>
                <a:gd name="connsiteY12" fmla="*/ 19964 h 142875"/>
                <a:gd name="connsiteX13" fmla="*/ 108709 w 123825"/>
                <a:gd name="connsiteY13" fmla="*/ 60712 h 142875"/>
                <a:gd name="connsiteX14" fmla="*/ 108709 w 123825"/>
                <a:gd name="connsiteY14" fmla="*/ 107147 h 142875"/>
                <a:gd name="connsiteX15" fmla="*/ 118967 w 123825"/>
                <a:gd name="connsiteY15" fmla="*/ 129883 h 142875"/>
                <a:gd name="connsiteX16" fmla="*/ 118967 w 123825"/>
                <a:gd name="connsiteY16" fmla="*/ 141370 h 142875"/>
                <a:gd name="connsiteX17" fmla="*/ 97784 w 123825"/>
                <a:gd name="connsiteY17" fmla="*/ 137379 h 142875"/>
                <a:gd name="connsiteX18" fmla="*/ 87725 w 123825"/>
                <a:gd name="connsiteY18" fmla="*/ 124206 h 142875"/>
                <a:gd name="connsiteX19" fmla="*/ 85525 w 123825"/>
                <a:gd name="connsiteY19" fmla="*/ 75476 h 142875"/>
                <a:gd name="connsiteX20" fmla="*/ 70142 w 123825"/>
                <a:gd name="connsiteY20" fmla="*/ 73057 h 142875"/>
                <a:gd name="connsiteX21" fmla="*/ 41453 w 123825"/>
                <a:gd name="connsiteY21" fmla="*/ 82001 h 142875"/>
                <a:gd name="connsiteX22" fmla="*/ 30347 w 123825"/>
                <a:gd name="connsiteY22" fmla="*/ 103165 h 142875"/>
                <a:gd name="connsiteX23" fmla="*/ 54397 w 123825"/>
                <a:gd name="connsiteY23" fmla="*/ 123358 h 142875"/>
                <a:gd name="connsiteX24" fmla="*/ 85525 w 123825"/>
                <a:gd name="connsiteY24" fmla="*/ 106794 h 142875"/>
                <a:gd name="connsiteX25" fmla="*/ 85525 w 123825"/>
                <a:gd name="connsiteY25" fmla="*/ 754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825" h="142875">
                  <a:moveTo>
                    <a:pt x="87725" y="124206"/>
                  </a:moveTo>
                  <a:cubicBezTo>
                    <a:pt x="78448" y="135741"/>
                    <a:pt x="64246" y="141494"/>
                    <a:pt x="45120" y="141494"/>
                  </a:cubicBezTo>
                  <a:cubicBezTo>
                    <a:pt x="34862" y="141494"/>
                    <a:pt x="25975" y="137798"/>
                    <a:pt x="18440" y="130435"/>
                  </a:cubicBezTo>
                  <a:cubicBezTo>
                    <a:pt x="10916" y="123054"/>
                    <a:pt x="7144" y="113881"/>
                    <a:pt x="7144" y="102918"/>
                  </a:cubicBezTo>
                  <a:cubicBezTo>
                    <a:pt x="7144" y="89783"/>
                    <a:pt x="12945" y="78677"/>
                    <a:pt x="24536" y="69599"/>
                  </a:cubicBezTo>
                  <a:cubicBezTo>
                    <a:pt x="36138" y="60541"/>
                    <a:pt x="50921" y="55997"/>
                    <a:pt x="68913" y="55997"/>
                  </a:cubicBezTo>
                  <a:cubicBezTo>
                    <a:pt x="73800" y="55997"/>
                    <a:pt x="79334" y="57036"/>
                    <a:pt x="85516" y="59141"/>
                  </a:cubicBezTo>
                  <a:cubicBezTo>
                    <a:pt x="85516" y="38176"/>
                    <a:pt x="76067" y="27699"/>
                    <a:pt x="57188" y="27699"/>
                  </a:cubicBezTo>
                  <a:cubicBezTo>
                    <a:pt x="42701" y="27699"/>
                    <a:pt x="31547" y="31566"/>
                    <a:pt x="23736" y="39310"/>
                  </a:cubicBezTo>
                  <a:lnTo>
                    <a:pt x="13973" y="20079"/>
                  </a:lnTo>
                  <a:cubicBezTo>
                    <a:pt x="18364" y="16535"/>
                    <a:pt x="24451" y="13487"/>
                    <a:pt x="32223" y="10954"/>
                  </a:cubicBezTo>
                  <a:cubicBezTo>
                    <a:pt x="39996" y="8401"/>
                    <a:pt x="47425" y="7144"/>
                    <a:pt x="54502" y="7144"/>
                  </a:cubicBezTo>
                  <a:cubicBezTo>
                    <a:pt x="73466" y="7144"/>
                    <a:pt x="87240" y="11421"/>
                    <a:pt x="95822" y="19964"/>
                  </a:cubicBezTo>
                  <a:cubicBezTo>
                    <a:pt x="104413" y="28499"/>
                    <a:pt x="108709" y="42091"/>
                    <a:pt x="108709" y="60712"/>
                  </a:cubicBezTo>
                  <a:lnTo>
                    <a:pt x="108709" y="107147"/>
                  </a:lnTo>
                  <a:cubicBezTo>
                    <a:pt x="108709" y="118510"/>
                    <a:pt x="112128" y="126092"/>
                    <a:pt x="118967" y="129883"/>
                  </a:cubicBezTo>
                  <a:lnTo>
                    <a:pt x="118967" y="141370"/>
                  </a:lnTo>
                  <a:cubicBezTo>
                    <a:pt x="109518" y="141370"/>
                    <a:pt x="102470" y="140037"/>
                    <a:pt x="97784" y="137379"/>
                  </a:cubicBezTo>
                  <a:cubicBezTo>
                    <a:pt x="93116" y="134731"/>
                    <a:pt x="89754" y="130331"/>
                    <a:pt x="87725" y="124206"/>
                  </a:cubicBezTo>
                  <a:close/>
                  <a:moveTo>
                    <a:pt x="85525" y="75476"/>
                  </a:moveTo>
                  <a:cubicBezTo>
                    <a:pt x="78200" y="73866"/>
                    <a:pt x="73076" y="73057"/>
                    <a:pt x="70142" y="73057"/>
                  </a:cubicBezTo>
                  <a:cubicBezTo>
                    <a:pt x="58426" y="73057"/>
                    <a:pt x="48854" y="76038"/>
                    <a:pt x="41453" y="82001"/>
                  </a:cubicBezTo>
                  <a:cubicBezTo>
                    <a:pt x="34052" y="87963"/>
                    <a:pt x="30347" y="95012"/>
                    <a:pt x="30347" y="103165"/>
                  </a:cubicBezTo>
                  <a:cubicBezTo>
                    <a:pt x="30347" y="116634"/>
                    <a:pt x="38357" y="123358"/>
                    <a:pt x="54397" y="123358"/>
                  </a:cubicBezTo>
                  <a:cubicBezTo>
                    <a:pt x="66113" y="123358"/>
                    <a:pt x="76495" y="117843"/>
                    <a:pt x="85525" y="106794"/>
                  </a:cubicBezTo>
                  <a:lnTo>
                    <a:pt x="85525" y="75476"/>
                  </a:lnTo>
                  <a:close/>
                </a:path>
              </a:pathLst>
            </a:custGeom>
            <a:solidFill>
              <a:srgbClr val="22A138">
                <a:alpha val="50000"/>
              </a:srgbClr>
            </a:solidFill>
            <a:ln w="9525" cap="flat">
              <a:noFill/>
              <a:prstDash val="solid"/>
              <a:miter/>
            </a:ln>
          </p:spPr>
          <p:txBody>
            <a:bodyPr rtlCol="0" anchor="ctr"/>
            <a:lstStyle/>
            <a:p>
              <a:endParaRPr lang="fr-FR"/>
            </a:p>
          </p:txBody>
        </p:sp>
        <p:sp>
          <p:nvSpPr>
            <p:cNvPr id="102" name="Forme libre : forme 101">
              <a:extLst>
                <a:ext uri="{FF2B5EF4-FFF2-40B4-BE49-F238E27FC236}">
                  <a16:creationId xmlns:a16="http://schemas.microsoft.com/office/drawing/2014/main" id="{AF4FC958-61A1-429F-BDA5-D5CC9D4D081A}"/>
                </a:ext>
              </a:extLst>
            </p:cNvPr>
            <p:cNvSpPr/>
            <p:nvPr/>
          </p:nvSpPr>
          <p:spPr>
            <a:xfrm>
              <a:off x="4481868" y="3649120"/>
              <a:ext cx="85725" cy="142875"/>
            </a:xfrm>
            <a:custGeom>
              <a:avLst/>
              <a:gdLst>
                <a:gd name="connsiteX0" fmla="*/ 76372 w 85725"/>
                <a:gd name="connsiteY0" fmla="*/ 31690 h 142875"/>
                <a:gd name="connsiteX1" fmla="*/ 61103 w 85725"/>
                <a:gd name="connsiteY1" fmla="*/ 26489 h 142875"/>
                <a:gd name="connsiteX2" fmla="*/ 39557 w 85725"/>
                <a:gd name="connsiteY2" fmla="*/ 37738 h 142875"/>
                <a:gd name="connsiteX3" fmla="*/ 30337 w 85725"/>
                <a:gd name="connsiteY3" fmla="*/ 64827 h 142875"/>
                <a:gd name="connsiteX4" fmla="*/ 30337 w 85725"/>
                <a:gd name="connsiteY4" fmla="*/ 139075 h 142875"/>
                <a:gd name="connsiteX5" fmla="*/ 7144 w 85725"/>
                <a:gd name="connsiteY5" fmla="*/ 139075 h 142875"/>
                <a:gd name="connsiteX6" fmla="*/ 7144 w 85725"/>
                <a:gd name="connsiteY6" fmla="*/ 9563 h 142875"/>
                <a:gd name="connsiteX7" fmla="*/ 30337 w 85725"/>
                <a:gd name="connsiteY7" fmla="*/ 9563 h 142875"/>
                <a:gd name="connsiteX8" fmla="*/ 30337 w 85725"/>
                <a:gd name="connsiteY8" fmla="*/ 30242 h 142875"/>
                <a:gd name="connsiteX9" fmla="*/ 68066 w 85725"/>
                <a:gd name="connsiteY9" fmla="*/ 7144 h 142875"/>
                <a:gd name="connsiteX10" fmla="*/ 86001 w 85725"/>
                <a:gd name="connsiteY10" fmla="*/ 9325 h 142875"/>
                <a:gd name="connsiteX11" fmla="*/ 76372 w 85725"/>
                <a:gd name="connsiteY11" fmla="*/ 3169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142875">
                  <a:moveTo>
                    <a:pt x="76372" y="31690"/>
                  </a:moveTo>
                  <a:cubicBezTo>
                    <a:pt x="71323" y="28223"/>
                    <a:pt x="66227" y="26489"/>
                    <a:pt x="61103" y="26489"/>
                  </a:cubicBezTo>
                  <a:cubicBezTo>
                    <a:pt x="52883" y="26489"/>
                    <a:pt x="45701" y="30242"/>
                    <a:pt x="39557" y="37738"/>
                  </a:cubicBezTo>
                  <a:cubicBezTo>
                    <a:pt x="33414" y="45234"/>
                    <a:pt x="30337" y="54264"/>
                    <a:pt x="30337" y="64827"/>
                  </a:cubicBezTo>
                  <a:lnTo>
                    <a:pt x="30337" y="139075"/>
                  </a:lnTo>
                  <a:lnTo>
                    <a:pt x="7144" y="139075"/>
                  </a:lnTo>
                  <a:lnTo>
                    <a:pt x="7144" y="9563"/>
                  </a:lnTo>
                  <a:lnTo>
                    <a:pt x="30337" y="9563"/>
                  </a:lnTo>
                  <a:lnTo>
                    <a:pt x="30337" y="30242"/>
                  </a:lnTo>
                  <a:cubicBezTo>
                    <a:pt x="38805" y="14849"/>
                    <a:pt x="51378" y="7144"/>
                    <a:pt x="68066" y="7144"/>
                  </a:cubicBezTo>
                  <a:cubicBezTo>
                    <a:pt x="72219" y="7144"/>
                    <a:pt x="78191" y="7868"/>
                    <a:pt x="86001" y="9325"/>
                  </a:cubicBezTo>
                  <a:lnTo>
                    <a:pt x="76372" y="31690"/>
                  </a:lnTo>
                  <a:close/>
                </a:path>
              </a:pathLst>
            </a:custGeom>
            <a:solidFill>
              <a:srgbClr val="22A138">
                <a:alpha val="50000"/>
              </a:srgbClr>
            </a:solidFill>
            <a:ln w="9525" cap="flat">
              <a:noFill/>
              <a:prstDash val="solid"/>
              <a:miter/>
            </a:ln>
          </p:spPr>
          <p:txBody>
            <a:bodyPr rtlCol="0" anchor="ctr"/>
            <a:lstStyle/>
            <a:p>
              <a:endParaRPr lang="fr-FR"/>
            </a:p>
          </p:txBody>
        </p:sp>
        <p:sp>
          <p:nvSpPr>
            <p:cNvPr id="103" name="Forme libre : forme 102">
              <a:extLst>
                <a:ext uri="{FF2B5EF4-FFF2-40B4-BE49-F238E27FC236}">
                  <a16:creationId xmlns:a16="http://schemas.microsoft.com/office/drawing/2014/main" id="{59F5228F-98E9-4DA1-9ABC-498710FA2A2A}"/>
                </a:ext>
              </a:extLst>
            </p:cNvPr>
            <p:cNvSpPr/>
            <p:nvPr/>
          </p:nvSpPr>
          <p:spPr>
            <a:xfrm>
              <a:off x="4638011" y="3602562"/>
              <a:ext cx="57150" cy="190500"/>
            </a:xfrm>
            <a:custGeom>
              <a:avLst/>
              <a:gdLst>
                <a:gd name="connsiteX0" fmla="*/ 25089 w 57150"/>
                <a:gd name="connsiteY0" fmla="*/ 185633 h 190500"/>
                <a:gd name="connsiteX1" fmla="*/ 25089 w 57150"/>
                <a:gd name="connsiteY1" fmla="*/ 75466 h 190500"/>
                <a:gd name="connsiteX2" fmla="*/ 7144 w 57150"/>
                <a:gd name="connsiteY2" fmla="*/ 75466 h 190500"/>
                <a:gd name="connsiteX3" fmla="*/ 7144 w 57150"/>
                <a:gd name="connsiteY3" fmla="*/ 56121 h 190500"/>
                <a:gd name="connsiteX4" fmla="*/ 48282 w 57150"/>
                <a:gd name="connsiteY4" fmla="*/ 56121 h 190500"/>
                <a:gd name="connsiteX5" fmla="*/ 48282 w 57150"/>
                <a:gd name="connsiteY5" fmla="*/ 185633 h 190500"/>
                <a:gd name="connsiteX6" fmla="*/ 25089 w 57150"/>
                <a:gd name="connsiteY6" fmla="*/ 185633 h 190500"/>
                <a:gd name="connsiteX7" fmla="*/ 37786 w 57150"/>
                <a:gd name="connsiteY7" fmla="*/ 7144 h 190500"/>
                <a:gd name="connsiteX8" fmla="*/ 47987 w 57150"/>
                <a:gd name="connsiteY8" fmla="*/ 11316 h 190500"/>
                <a:gd name="connsiteX9" fmla="*/ 52197 w 57150"/>
                <a:gd name="connsiteY9" fmla="*/ 21288 h 190500"/>
                <a:gd name="connsiteX10" fmla="*/ 47987 w 57150"/>
                <a:gd name="connsiteY10" fmla="*/ 31394 h 190500"/>
                <a:gd name="connsiteX11" fmla="*/ 37786 w 57150"/>
                <a:gd name="connsiteY11" fmla="*/ 35566 h 190500"/>
                <a:gd name="connsiteX12" fmla="*/ 27718 w 57150"/>
                <a:gd name="connsiteY12" fmla="*/ 31394 h 190500"/>
                <a:gd name="connsiteX13" fmla="*/ 23498 w 57150"/>
                <a:gd name="connsiteY13" fmla="*/ 21288 h 190500"/>
                <a:gd name="connsiteX14" fmla="*/ 27651 w 57150"/>
                <a:gd name="connsiteY14" fmla="*/ 11249 h 190500"/>
                <a:gd name="connsiteX15" fmla="*/ 37786 w 57150"/>
                <a:gd name="connsiteY15"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50" h="190500">
                  <a:moveTo>
                    <a:pt x="25089" y="185633"/>
                  </a:moveTo>
                  <a:lnTo>
                    <a:pt x="25089" y="75466"/>
                  </a:lnTo>
                  <a:lnTo>
                    <a:pt x="7144" y="75466"/>
                  </a:lnTo>
                  <a:lnTo>
                    <a:pt x="7144" y="56121"/>
                  </a:lnTo>
                  <a:lnTo>
                    <a:pt x="48282" y="56121"/>
                  </a:lnTo>
                  <a:lnTo>
                    <a:pt x="48282" y="185633"/>
                  </a:lnTo>
                  <a:lnTo>
                    <a:pt x="25089" y="185633"/>
                  </a:lnTo>
                  <a:close/>
                  <a:moveTo>
                    <a:pt x="37786" y="7144"/>
                  </a:moveTo>
                  <a:cubicBezTo>
                    <a:pt x="41767" y="7144"/>
                    <a:pt x="45168" y="8534"/>
                    <a:pt x="47987" y="11316"/>
                  </a:cubicBezTo>
                  <a:cubicBezTo>
                    <a:pt x="50787" y="14087"/>
                    <a:pt x="52197" y="17421"/>
                    <a:pt x="52197" y="21288"/>
                  </a:cubicBezTo>
                  <a:cubicBezTo>
                    <a:pt x="52197" y="25232"/>
                    <a:pt x="50787" y="28603"/>
                    <a:pt x="47987" y="31394"/>
                  </a:cubicBezTo>
                  <a:cubicBezTo>
                    <a:pt x="45168" y="34166"/>
                    <a:pt x="41767" y="35566"/>
                    <a:pt x="37786" y="35566"/>
                  </a:cubicBezTo>
                  <a:cubicBezTo>
                    <a:pt x="33880" y="35566"/>
                    <a:pt x="30518" y="34176"/>
                    <a:pt x="27718" y="31394"/>
                  </a:cubicBezTo>
                  <a:cubicBezTo>
                    <a:pt x="24898" y="28603"/>
                    <a:pt x="23498" y="25241"/>
                    <a:pt x="23498" y="21288"/>
                  </a:cubicBezTo>
                  <a:cubicBezTo>
                    <a:pt x="23498" y="17335"/>
                    <a:pt x="24879" y="13992"/>
                    <a:pt x="27651" y="11249"/>
                  </a:cubicBezTo>
                  <a:cubicBezTo>
                    <a:pt x="30423" y="8515"/>
                    <a:pt x="33804" y="7144"/>
                    <a:pt x="37786" y="7144"/>
                  </a:cubicBezTo>
                  <a:close/>
                </a:path>
              </a:pathLst>
            </a:custGeom>
            <a:solidFill>
              <a:srgbClr val="22A138">
                <a:alpha val="50000"/>
              </a:srgbClr>
            </a:solidFill>
            <a:ln w="9525" cap="flat">
              <a:noFill/>
              <a:prstDash val="solid"/>
              <a:miter/>
            </a:ln>
          </p:spPr>
          <p:txBody>
            <a:bodyPr rtlCol="0" anchor="ctr"/>
            <a:lstStyle/>
            <a:p>
              <a:endParaRPr lang="fr-FR"/>
            </a:p>
          </p:txBody>
        </p:sp>
        <p:sp>
          <p:nvSpPr>
            <p:cNvPr id="104" name="Forme libre : forme 103">
              <a:extLst>
                <a:ext uri="{FF2B5EF4-FFF2-40B4-BE49-F238E27FC236}">
                  <a16:creationId xmlns:a16="http://schemas.microsoft.com/office/drawing/2014/main" id="{FBBB3FAA-A65C-4584-92A7-634B6E82AE2B}"/>
                </a:ext>
              </a:extLst>
            </p:cNvPr>
            <p:cNvSpPr/>
            <p:nvPr/>
          </p:nvSpPr>
          <p:spPr>
            <a:xfrm>
              <a:off x="4774980" y="3649120"/>
              <a:ext cx="95250" cy="142875"/>
            </a:xfrm>
            <a:custGeom>
              <a:avLst/>
              <a:gdLst>
                <a:gd name="connsiteX0" fmla="*/ 7144 w 95250"/>
                <a:gd name="connsiteY0" fmla="*/ 131331 h 142875"/>
                <a:gd name="connsiteX1" fmla="*/ 15335 w 95250"/>
                <a:gd name="connsiteY1" fmla="*/ 109566 h 142875"/>
                <a:gd name="connsiteX2" fmla="*/ 46587 w 95250"/>
                <a:gd name="connsiteY2" fmla="*/ 122139 h 142875"/>
                <a:gd name="connsiteX3" fmla="*/ 68075 w 95250"/>
                <a:gd name="connsiteY3" fmla="*/ 104242 h 142875"/>
                <a:gd name="connsiteX4" fmla="*/ 47320 w 95250"/>
                <a:gd name="connsiteY4" fmla="*/ 82229 h 142875"/>
                <a:gd name="connsiteX5" fmla="*/ 25765 w 95250"/>
                <a:gd name="connsiteY5" fmla="*/ 71228 h 142875"/>
                <a:gd name="connsiteX6" fmla="*/ 16116 w 95250"/>
                <a:gd name="connsiteY6" fmla="*/ 62703 h 142875"/>
                <a:gd name="connsiteX7" fmla="*/ 10011 w 95250"/>
                <a:gd name="connsiteY7" fmla="*/ 52549 h 142875"/>
                <a:gd name="connsiteX8" fmla="*/ 8001 w 95250"/>
                <a:gd name="connsiteY8" fmla="*/ 40996 h 142875"/>
                <a:gd name="connsiteX9" fmla="*/ 19717 w 95250"/>
                <a:gd name="connsiteY9" fmla="*/ 16088 h 142875"/>
                <a:gd name="connsiteX10" fmla="*/ 50349 w 95250"/>
                <a:gd name="connsiteY10" fmla="*/ 7144 h 142875"/>
                <a:gd name="connsiteX11" fmla="*/ 86373 w 95250"/>
                <a:gd name="connsiteY11" fmla="*/ 16088 h 142875"/>
                <a:gd name="connsiteX12" fmla="*/ 79781 w 95250"/>
                <a:gd name="connsiteY12" fmla="*/ 37366 h 142875"/>
                <a:gd name="connsiteX13" fmla="*/ 52064 w 95250"/>
                <a:gd name="connsiteY13" fmla="*/ 26479 h 142875"/>
                <a:gd name="connsiteX14" fmla="*/ 38091 w 95250"/>
                <a:gd name="connsiteY14" fmla="*/ 30347 h 142875"/>
                <a:gd name="connsiteX15" fmla="*/ 32414 w 95250"/>
                <a:gd name="connsiteY15" fmla="*/ 40138 h 142875"/>
                <a:gd name="connsiteX16" fmla="*/ 46692 w 95250"/>
                <a:gd name="connsiteY16" fmla="*/ 58998 h 142875"/>
                <a:gd name="connsiteX17" fmla="*/ 63294 w 95250"/>
                <a:gd name="connsiteY17" fmla="*/ 66494 h 142875"/>
                <a:gd name="connsiteX18" fmla="*/ 85515 w 95250"/>
                <a:gd name="connsiteY18" fmla="*/ 82210 h 142875"/>
                <a:gd name="connsiteX19" fmla="*/ 92488 w 95250"/>
                <a:gd name="connsiteY19" fmla="*/ 104337 h 142875"/>
                <a:gd name="connsiteX20" fmla="*/ 80143 w 95250"/>
                <a:gd name="connsiteY20" fmla="*/ 131607 h 142875"/>
                <a:gd name="connsiteX21" fmla="*/ 45958 w 95250"/>
                <a:gd name="connsiteY21" fmla="*/ 141456 h 142875"/>
                <a:gd name="connsiteX22" fmla="*/ 7144 w 95250"/>
                <a:gd name="connsiteY22" fmla="*/ 13133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5250" h="142875">
                  <a:moveTo>
                    <a:pt x="7144" y="131331"/>
                  </a:moveTo>
                  <a:lnTo>
                    <a:pt x="15335" y="109566"/>
                  </a:lnTo>
                  <a:cubicBezTo>
                    <a:pt x="28280" y="117948"/>
                    <a:pt x="38691" y="122139"/>
                    <a:pt x="46587" y="122139"/>
                  </a:cubicBezTo>
                  <a:cubicBezTo>
                    <a:pt x="60913" y="122139"/>
                    <a:pt x="68075" y="116176"/>
                    <a:pt x="68075" y="104242"/>
                  </a:cubicBezTo>
                  <a:cubicBezTo>
                    <a:pt x="68075" y="95698"/>
                    <a:pt x="61151" y="88363"/>
                    <a:pt x="47320" y="82229"/>
                  </a:cubicBezTo>
                  <a:cubicBezTo>
                    <a:pt x="36652" y="77391"/>
                    <a:pt x="29480" y="73714"/>
                    <a:pt x="25765" y="71228"/>
                  </a:cubicBezTo>
                  <a:cubicBezTo>
                    <a:pt x="22050" y="68742"/>
                    <a:pt x="18840" y="65884"/>
                    <a:pt x="16116" y="62703"/>
                  </a:cubicBezTo>
                  <a:cubicBezTo>
                    <a:pt x="13392" y="59512"/>
                    <a:pt x="11354" y="56131"/>
                    <a:pt x="10011" y="52549"/>
                  </a:cubicBezTo>
                  <a:cubicBezTo>
                    <a:pt x="8668" y="48958"/>
                    <a:pt x="8001" y="45110"/>
                    <a:pt x="8001" y="40996"/>
                  </a:cubicBezTo>
                  <a:cubicBezTo>
                    <a:pt x="8001" y="30356"/>
                    <a:pt x="11906" y="22060"/>
                    <a:pt x="19717" y="16088"/>
                  </a:cubicBezTo>
                  <a:cubicBezTo>
                    <a:pt x="27527" y="10116"/>
                    <a:pt x="37738" y="7144"/>
                    <a:pt x="50349" y="7144"/>
                  </a:cubicBezTo>
                  <a:cubicBezTo>
                    <a:pt x="59874" y="7144"/>
                    <a:pt x="71885" y="10125"/>
                    <a:pt x="86373" y="16088"/>
                  </a:cubicBezTo>
                  <a:lnTo>
                    <a:pt x="79781" y="37366"/>
                  </a:lnTo>
                  <a:cubicBezTo>
                    <a:pt x="70580" y="30108"/>
                    <a:pt x="61341" y="26479"/>
                    <a:pt x="52064" y="26479"/>
                  </a:cubicBezTo>
                  <a:cubicBezTo>
                    <a:pt x="46530" y="26479"/>
                    <a:pt x="41872" y="27765"/>
                    <a:pt x="38091" y="30347"/>
                  </a:cubicBezTo>
                  <a:cubicBezTo>
                    <a:pt x="34309" y="32928"/>
                    <a:pt x="32414" y="36185"/>
                    <a:pt x="32414" y="40138"/>
                  </a:cubicBezTo>
                  <a:cubicBezTo>
                    <a:pt x="32414" y="48444"/>
                    <a:pt x="37167" y="54731"/>
                    <a:pt x="46692" y="58998"/>
                  </a:cubicBezTo>
                  <a:lnTo>
                    <a:pt x="63294" y="66494"/>
                  </a:lnTo>
                  <a:cubicBezTo>
                    <a:pt x="73476" y="71085"/>
                    <a:pt x="80877" y="76324"/>
                    <a:pt x="85515" y="82210"/>
                  </a:cubicBezTo>
                  <a:cubicBezTo>
                    <a:pt x="90154" y="88097"/>
                    <a:pt x="92488" y="95469"/>
                    <a:pt x="92488" y="104337"/>
                  </a:cubicBezTo>
                  <a:cubicBezTo>
                    <a:pt x="92488" y="115948"/>
                    <a:pt x="88373" y="125035"/>
                    <a:pt x="80143" y="131607"/>
                  </a:cubicBezTo>
                  <a:cubicBezTo>
                    <a:pt x="71924" y="138170"/>
                    <a:pt x="60531" y="141456"/>
                    <a:pt x="45958" y="141456"/>
                  </a:cubicBezTo>
                  <a:cubicBezTo>
                    <a:pt x="32214" y="141494"/>
                    <a:pt x="19269" y="138103"/>
                    <a:pt x="7144" y="131331"/>
                  </a:cubicBezTo>
                  <a:close/>
                </a:path>
              </a:pathLst>
            </a:custGeom>
            <a:solidFill>
              <a:srgbClr val="22A138">
                <a:alpha val="50000"/>
              </a:srgbClr>
            </a:solidFill>
            <a:ln w="9525" cap="flat">
              <a:noFill/>
              <a:prstDash val="solid"/>
              <a:miter/>
            </a:ln>
          </p:spPr>
          <p:txBody>
            <a:bodyPr rtlCol="0" anchor="ctr"/>
            <a:lstStyle/>
            <a:p>
              <a:endParaRPr lang="fr-FR"/>
            </a:p>
          </p:txBody>
        </p:sp>
        <p:sp>
          <p:nvSpPr>
            <p:cNvPr id="105" name="Forme libre : forme 104">
              <a:extLst>
                <a:ext uri="{FF2B5EF4-FFF2-40B4-BE49-F238E27FC236}">
                  <a16:creationId xmlns:a16="http://schemas.microsoft.com/office/drawing/2014/main" id="{BD5CBC48-64FA-4943-B560-6D23857954F0}"/>
                </a:ext>
              </a:extLst>
            </p:cNvPr>
            <p:cNvSpPr/>
            <p:nvPr/>
          </p:nvSpPr>
          <p:spPr>
            <a:xfrm>
              <a:off x="5102345" y="3689420"/>
              <a:ext cx="66675" cy="66675"/>
            </a:xfrm>
            <a:custGeom>
              <a:avLst/>
              <a:gdLst>
                <a:gd name="connsiteX0" fmla="*/ 34280 w 66675"/>
                <a:gd name="connsiteY0" fmla="*/ 7144 h 66675"/>
                <a:gd name="connsiteX1" fmla="*/ 53492 w 66675"/>
                <a:gd name="connsiteY1" fmla="*/ 15002 h 66675"/>
                <a:gd name="connsiteX2" fmla="*/ 61417 w 66675"/>
                <a:gd name="connsiteY2" fmla="*/ 34023 h 66675"/>
                <a:gd name="connsiteX3" fmla="*/ 53492 w 66675"/>
                <a:gd name="connsiteY3" fmla="*/ 53045 h 66675"/>
                <a:gd name="connsiteX4" fmla="*/ 34280 w 66675"/>
                <a:gd name="connsiteY4" fmla="*/ 60903 h 66675"/>
                <a:gd name="connsiteX5" fmla="*/ 15087 w 66675"/>
                <a:gd name="connsiteY5" fmla="*/ 53045 h 66675"/>
                <a:gd name="connsiteX6" fmla="*/ 7144 w 66675"/>
                <a:gd name="connsiteY6" fmla="*/ 34023 h 66675"/>
                <a:gd name="connsiteX7" fmla="*/ 15087 w 66675"/>
                <a:gd name="connsiteY7" fmla="*/ 15002 h 66675"/>
                <a:gd name="connsiteX8" fmla="*/ 34280 w 66675"/>
                <a:gd name="connsiteY8"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34280" y="7144"/>
                  </a:moveTo>
                  <a:cubicBezTo>
                    <a:pt x="41796" y="7144"/>
                    <a:pt x="48196" y="9763"/>
                    <a:pt x="53492" y="15002"/>
                  </a:cubicBezTo>
                  <a:cubicBezTo>
                    <a:pt x="58779" y="20241"/>
                    <a:pt x="61417" y="26584"/>
                    <a:pt x="61417" y="34023"/>
                  </a:cubicBezTo>
                  <a:cubicBezTo>
                    <a:pt x="61417" y="41462"/>
                    <a:pt x="58779" y="47806"/>
                    <a:pt x="53492" y="53045"/>
                  </a:cubicBezTo>
                  <a:cubicBezTo>
                    <a:pt x="48196" y="58284"/>
                    <a:pt x="41796" y="60903"/>
                    <a:pt x="34280" y="60903"/>
                  </a:cubicBezTo>
                  <a:cubicBezTo>
                    <a:pt x="26765" y="60903"/>
                    <a:pt x="20374" y="58284"/>
                    <a:pt x="15087" y="53045"/>
                  </a:cubicBezTo>
                  <a:cubicBezTo>
                    <a:pt x="9792" y="47806"/>
                    <a:pt x="7144" y="41462"/>
                    <a:pt x="7144" y="34023"/>
                  </a:cubicBezTo>
                  <a:cubicBezTo>
                    <a:pt x="7144" y="26584"/>
                    <a:pt x="9792" y="20241"/>
                    <a:pt x="15087" y="15002"/>
                  </a:cubicBezTo>
                  <a:cubicBezTo>
                    <a:pt x="20374" y="9763"/>
                    <a:pt x="26765" y="7144"/>
                    <a:pt x="34280" y="7144"/>
                  </a:cubicBezTo>
                  <a:close/>
                </a:path>
              </a:pathLst>
            </a:custGeom>
            <a:solidFill>
              <a:srgbClr val="22A138">
                <a:alpha val="50000"/>
              </a:srgbClr>
            </a:solidFill>
            <a:ln w="9525" cap="flat">
              <a:noFill/>
              <a:prstDash val="solid"/>
              <a:miter/>
            </a:ln>
          </p:spPr>
          <p:txBody>
            <a:bodyPr rtlCol="0" anchor="ctr"/>
            <a:lstStyle/>
            <a:p>
              <a:endParaRPr lang="fr-FR"/>
            </a:p>
          </p:txBody>
        </p:sp>
        <p:sp>
          <p:nvSpPr>
            <p:cNvPr id="106" name="Forme libre : forme 105">
              <a:extLst>
                <a:ext uri="{FF2B5EF4-FFF2-40B4-BE49-F238E27FC236}">
                  <a16:creationId xmlns:a16="http://schemas.microsoft.com/office/drawing/2014/main" id="{4F8034E1-49AC-47DE-AAEE-33A30F35F8CD}"/>
                </a:ext>
              </a:extLst>
            </p:cNvPr>
            <p:cNvSpPr/>
            <p:nvPr/>
          </p:nvSpPr>
          <p:spPr>
            <a:xfrm>
              <a:off x="5376656" y="3603895"/>
              <a:ext cx="180975" cy="190500"/>
            </a:xfrm>
            <a:custGeom>
              <a:avLst/>
              <a:gdLst>
                <a:gd name="connsiteX0" fmla="*/ 157658 w 180975"/>
                <a:gd name="connsiteY0" fmla="*/ 184299 h 190500"/>
                <a:gd name="connsiteX1" fmla="*/ 136417 w 180975"/>
                <a:gd name="connsiteY1" fmla="*/ 70514 h 190500"/>
                <a:gd name="connsiteX2" fmla="*/ 97355 w 180975"/>
                <a:gd name="connsiteY2" fmla="*/ 186719 h 190500"/>
                <a:gd name="connsiteX3" fmla="*/ 91250 w 180975"/>
                <a:gd name="connsiteY3" fmla="*/ 186719 h 190500"/>
                <a:gd name="connsiteX4" fmla="*/ 51092 w 180975"/>
                <a:gd name="connsiteY4" fmla="*/ 70514 h 190500"/>
                <a:gd name="connsiteX5" fmla="*/ 30337 w 180975"/>
                <a:gd name="connsiteY5" fmla="*/ 184299 h 190500"/>
                <a:gd name="connsiteX6" fmla="*/ 7144 w 180975"/>
                <a:gd name="connsiteY6" fmla="*/ 184299 h 190500"/>
                <a:gd name="connsiteX7" fmla="*/ 40596 w 180975"/>
                <a:gd name="connsiteY7" fmla="*/ 7144 h 190500"/>
                <a:gd name="connsiteX8" fmla="*/ 51692 w 180975"/>
                <a:gd name="connsiteY8" fmla="*/ 7144 h 190500"/>
                <a:gd name="connsiteX9" fmla="*/ 94307 w 180975"/>
                <a:gd name="connsiteY9" fmla="*/ 136408 h 190500"/>
                <a:gd name="connsiteX10" fmla="*/ 133617 w 180975"/>
                <a:gd name="connsiteY10" fmla="*/ 7144 h 190500"/>
                <a:gd name="connsiteX11" fmla="*/ 144609 w 180975"/>
                <a:gd name="connsiteY11" fmla="*/ 7144 h 190500"/>
                <a:gd name="connsiteX12" fmla="*/ 180861 w 180975"/>
                <a:gd name="connsiteY12" fmla="*/ 184299 h 190500"/>
                <a:gd name="connsiteX13" fmla="*/ 157658 w 180975"/>
                <a:gd name="connsiteY13" fmla="*/ 18429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975" h="190500">
                  <a:moveTo>
                    <a:pt x="157658" y="184299"/>
                  </a:moveTo>
                  <a:lnTo>
                    <a:pt x="136417" y="70514"/>
                  </a:lnTo>
                  <a:lnTo>
                    <a:pt x="97355" y="186719"/>
                  </a:lnTo>
                  <a:lnTo>
                    <a:pt x="91250" y="186719"/>
                  </a:lnTo>
                  <a:lnTo>
                    <a:pt x="51092" y="70514"/>
                  </a:lnTo>
                  <a:lnTo>
                    <a:pt x="30337" y="184299"/>
                  </a:lnTo>
                  <a:lnTo>
                    <a:pt x="7144" y="184299"/>
                  </a:lnTo>
                  <a:lnTo>
                    <a:pt x="40596" y="7144"/>
                  </a:lnTo>
                  <a:lnTo>
                    <a:pt x="51692" y="7144"/>
                  </a:lnTo>
                  <a:lnTo>
                    <a:pt x="94307" y="136408"/>
                  </a:lnTo>
                  <a:lnTo>
                    <a:pt x="133617" y="7144"/>
                  </a:lnTo>
                  <a:lnTo>
                    <a:pt x="144609" y="7144"/>
                  </a:lnTo>
                  <a:lnTo>
                    <a:pt x="180861" y="184299"/>
                  </a:lnTo>
                  <a:lnTo>
                    <a:pt x="157658" y="184299"/>
                  </a:lnTo>
                  <a:close/>
                </a:path>
              </a:pathLst>
            </a:custGeom>
            <a:solidFill>
              <a:srgbClr val="22A138">
                <a:alpha val="50000"/>
              </a:srgbClr>
            </a:solidFill>
            <a:ln w="9525" cap="flat">
              <a:noFill/>
              <a:prstDash val="solid"/>
              <a:miter/>
            </a:ln>
          </p:spPr>
          <p:txBody>
            <a:bodyPr rtlCol="0" anchor="ctr"/>
            <a:lstStyle/>
            <a:p>
              <a:endParaRPr lang="fr-FR"/>
            </a:p>
          </p:txBody>
        </p:sp>
        <p:sp>
          <p:nvSpPr>
            <p:cNvPr id="107" name="Forme libre : forme 106">
              <a:extLst>
                <a:ext uri="{FF2B5EF4-FFF2-40B4-BE49-F238E27FC236}">
                  <a16:creationId xmlns:a16="http://schemas.microsoft.com/office/drawing/2014/main" id="{04A6C2A8-2A59-4C96-898C-DDF358A3360F}"/>
                </a:ext>
              </a:extLst>
            </p:cNvPr>
            <p:cNvSpPr/>
            <p:nvPr/>
          </p:nvSpPr>
          <p:spPr>
            <a:xfrm>
              <a:off x="5628859" y="3649110"/>
              <a:ext cx="123825" cy="142875"/>
            </a:xfrm>
            <a:custGeom>
              <a:avLst/>
              <a:gdLst>
                <a:gd name="connsiteX0" fmla="*/ 87716 w 123825"/>
                <a:gd name="connsiteY0" fmla="*/ 124206 h 142875"/>
                <a:gd name="connsiteX1" fmla="*/ 45111 w 123825"/>
                <a:gd name="connsiteY1" fmla="*/ 141494 h 142875"/>
                <a:gd name="connsiteX2" fmla="*/ 18440 w 123825"/>
                <a:gd name="connsiteY2" fmla="*/ 130435 h 142875"/>
                <a:gd name="connsiteX3" fmla="*/ 7144 w 123825"/>
                <a:gd name="connsiteY3" fmla="*/ 102918 h 142875"/>
                <a:gd name="connsiteX4" fmla="*/ 24546 w 123825"/>
                <a:gd name="connsiteY4" fmla="*/ 69599 h 142875"/>
                <a:gd name="connsiteX5" fmla="*/ 68914 w 123825"/>
                <a:gd name="connsiteY5" fmla="*/ 55997 h 142875"/>
                <a:gd name="connsiteX6" fmla="*/ 85516 w 123825"/>
                <a:gd name="connsiteY6" fmla="*/ 59141 h 142875"/>
                <a:gd name="connsiteX7" fmla="*/ 57188 w 123825"/>
                <a:gd name="connsiteY7" fmla="*/ 27699 h 142875"/>
                <a:gd name="connsiteX8" fmla="*/ 23736 w 123825"/>
                <a:gd name="connsiteY8" fmla="*/ 39310 h 142875"/>
                <a:gd name="connsiteX9" fmla="*/ 13973 w 123825"/>
                <a:gd name="connsiteY9" fmla="*/ 20079 h 142875"/>
                <a:gd name="connsiteX10" fmla="*/ 32223 w 123825"/>
                <a:gd name="connsiteY10" fmla="*/ 10954 h 142875"/>
                <a:gd name="connsiteX11" fmla="*/ 54512 w 123825"/>
                <a:gd name="connsiteY11" fmla="*/ 7144 h 142875"/>
                <a:gd name="connsiteX12" fmla="*/ 95841 w 123825"/>
                <a:gd name="connsiteY12" fmla="*/ 19964 h 142875"/>
                <a:gd name="connsiteX13" fmla="*/ 108718 w 123825"/>
                <a:gd name="connsiteY13" fmla="*/ 60712 h 142875"/>
                <a:gd name="connsiteX14" fmla="*/ 108718 w 123825"/>
                <a:gd name="connsiteY14" fmla="*/ 107147 h 142875"/>
                <a:gd name="connsiteX15" fmla="*/ 118977 w 123825"/>
                <a:gd name="connsiteY15" fmla="*/ 129883 h 142875"/>
                <a:gd name="connsiteX16" fmla="*/ 118977 w 123825"/>
                <a:gd name="connsiteY16" fmla="*/ 141370 h 142875"/>
                <a:gd name="connsiteX17" fmla="*/ 97803 w 123825"/>
                <a:gd name="connsiteY17" fmla="*/ 137379 h 142875"/>
                <a:gd name="connsiteX18" fmla="*/ 87716 w 123825"/>
                <a:gd name="connsiteY18" fmla="*/ 124206 h 142875"/>
                <a:gd name="connsiteX19" fmla="*/ 85525 w 123825"/>
                <a:gd name="connsiteY19" fmla="*/ 75476 h 142875"/>
                <a:gd name="connsiteX20" fmla="*/ 70142 w 123825"/>
                <a:gd name="connsiteY20" fmla="*/ 73057 h 142875"/>
                <a:gd name="connsiteX21" fmla="*/ 41453 w 123825"/>
                <a:gd name="connsiteY21" fmla="*/ 82001 h 142875"/>
                <a:gd name="connsiteX22" fmla="*/ 30347 w 123825"/>
                <a:gd name="connsiteY22" fmla="*/ 103165 h 142875"/>
                <a:gd name="connsiteX23" fmla="*/ 54398 w 123825"/>
                <a:gd name="connsiteY23" fmla="*/ 123358 h 142875"/>
                <a:gd name="connsiteX24" fmla="*/ 85525 w 123825"/>
                <a:gd name="connsiteY24" fmla="*/ 106794 h 142875"/>
                <a:gd name="connsiteX25" fmla="*/ 85525 w 123825"/>
                <a:gd name="connsiteY25" fmla="*/ 754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825" h="142875">
                  <a:moveTo>
                    <a:pt x="87716" y="124206"/>
                  </a:moveTo>
                  <a:cubicBezTo>
                    <a:pt x="78439" y="135741"/>
                    <a:pt x="64227" y="141494"/>
                    <a:pt x="45111" y="141494"/>
                  </a:cubicBezTo>
                  <a:cubicBezTo>
                    <a:pt x="34852" y="141494"/>
                    <a:pt x="25965" y="137798"/>
                    <a:pt x="18440" y="130435"/>
                  </a:cubicBezTo>
                  <a:cubicBezTo>
                    <a:pt x="10906" y="123054"/>
                    <a:pt x="7144" y="113881"/>
                    <a:pt x="7144" y="102918"/>
                  </a:cubicBezTo>
                  <a:cubicBezTo>
                    <a:pt x="7144" y="89783"/>
                    <a:pt x="12935" y="78677"/>
                    <a:pt x="24546" y="69599"/>
                  </a:cubicBezTo>
                  <a:cubicBezTo>
                    <a:pt x="36138" y="60541"/>
                    <a:pt x="50930" y="55997"/>
                    <a:pt x="68914" y="55997"/>
                  </a:cubicBezTo>
                  <a:cubicBezTo>
                    <a:pt x="73800" y="55997"/>
                    <a:pt x="79324" y="57036"/>
                    <a:pt x="85516" y="59141"/>
                  </a:cubicBezTo>
                  <a:cubicBezTo>
                    <a:pt x="85516" y="38176"/>
                    <a:pt x="76076" y="27699"/>
                    <a:pt x="57188" y="27699"/>
                  </a:cubicBezTo>
                  <a:cubicBezTo>
                    <a:pt x="42701" y="27699"/>
                    <a:pt x="31547" y="31566"/>
                    <a:pt x="23736" y="39310"/>
                  </a:cubicBezTo>
                  <a:lnTo>
                    <a:pt x="13973" y="20079"/>
                  </a:lnTo>
                  <a:cubicBezTo>
                    <a:pt x="18364" y="16535"/>
                    <a:pt x="24451" y="13487"/>
                    <a:pt x="32223" y="10954"/>
                  </a:cubicBezTo>
                  <a:cubicBezTo>
                    <a:pt x="39996" y="8401"/>
                    <a:pt x="47425" y="7144"/>
                    <a:pt x="54512" y="7144"/>
                  </a:cubicBezTo>
                  <a:cubicBezTo>
                    <a:pt x="73476" y="7144"/>
                    <a:pt x="87249" y="11421"/>
                    <a:pt x="95841" y="19964"/>
                  </a:cubicBezTo>
                  <a:cubicBezTo>
                    <a:pt x="104423" y="28499"/>
                    <a:pt x="108718" y="42091"/>
                    <a:pt x="108718" y="60712"/>
                  </a:cubicBezTo>
                  <a:lnTo>
                    <a:pt x="108718" y="107147"/>
                  </a:lnTo>
                  <a:cubicBezTo>
                    <a:pt x="108718" y="118510"/>
                    <a:pt x="112138" y="126092"/>
                    <a:pt x="118977" y="129883"/>
                  </a:cubicBezTo>
                  <a:lnTo>
                    <a:pt x="118977" y="141370"/>
                  </a:lnTo>
                  <a:cubicBezTo>
                    <a:pt x="109538" y="141370"/>
                    <a:pt x="102480" y="140037"/>
                    <a:pt x="97803" y="137379"/>
                  </a:cubicBezTo>
                  <a:cubicBezTo>
                    <a:pt x="93107" y="134731"/>
                    <a:pt x="89754" y="130331"/>
                    <a:pt x="87716" y="124206"/>
                  </a:cubicBezTo>
                  <a:close/>
                  <a:moveTo>
                    <a:pt x="85525" y="75476"/>
                  </a:moveTo>
                  <a:cubicBezTo>
                    <a:pt x="78200" y="73866"/>
                    <a:pt x="73076" y="73057"/>
                    <a:pt x="70142" y="73057"/>
                  </a:cubicBezTo>
                  <a:cubicBezTo>
                    <a:pt x="58426" y="73057"/>
                    <a:pt x="48854" y="76038"/>
                    <a:pt x="41453" y="82001"/>
                  </a:cubicBezTo>
                  <a:cubicBezTo>
                    <a:pt x="34052" y="87963"/>
                    <a:pt x="30347" y="95012"/>
                    <a:pt x="30347" y="103165"/>
                  </a:cubicBezTo>
                  <a:cubicBezTo>
                    <a:pt x="30347" y="116634"/>
                    <a:pt x="38357" y="123358"/>
                    <a:pt x="54398" y="123358"/>
                  </a:cubicBezTo>
                  <a:cubicBezTo>
                    <a:pt x="66113" y="123358"/>
                    <a:pt x="76495" y="117843"/>
                    <a:pt x="85525" y="106794"/>
                  </a:cubicBezTo>
                  <a:lnTo>
                    <a:pt x="85525" y="75476"/>
                  </a:lnTo>
                  <a:close/>
                </a:path>
              </a:pathLst>
            </a:custGeom>
            <a:solidFill>
              <a:srgbClr val="22A138">
                <a:alpha val="50000"/>
              </a:srgbClr>
            </a:solidFill>
            <a:ln w="9525" cap="flat">
              <a:noFill/>
              <a:prstDash val="solid"/>
              <a:miter/>
            </a:ln>
          </p:spPr>
          <p:txBody>
            <a:bodyPr rtlCol="0" anchor="ctr"/>
            <a:lstStyle/>
            <a:p>
              <a:endParaRPr lang="fr-FR"/>
            </a:p>
          </p:txBody>
        </p:sp>
        <p:sp>
          <p:nvSpPr>
            <p:cNvPr id="108" name="Forme libre : forme 107">
              <a:extLst>
                <a:ext uri="{FF2B5EF4-FFF2-40B4-BE49-F238E27FC236}">
                  <a16:creationId xmlns:a16="http://schemas.microsoft.com/office/drawing/2014/main" id="{C1DD6637-8CDE-4825-9EB4-46066DB32677}"/>
                </a:ext>
              </a:extLst>
            </p:cNvPr>
            <p:cNvSpPr/>
            <p:nvPr/>
          </p:nvSpPr>
          <p:spPr>
            <a:xfrm>
              <a:off x="5827121" y="3598447"/>
              <a:ext cx="123825" cy="190500"/>
            </a:xfrm>
            <a:custGeom>
              <a:avLst/>
              <a:gdLst>
                <a:gd name="connsiteX0" fmla="*/ 97365 w 123825"/>
                <a:gd name="connsiteY0" fmla="*/ 189624 h 190500"/>
                <a:gd name="connsiteX1" fmla="*/ 97365 w 123825"/>
                <a:gd name="connsiteY1" fmla="*/ 180070 h 190500"/>
                <a:gd name="connsiteX2" fmla="*/ 62208 w 123825"/>
                <a:gd name="connsiteY2" fmla="*/ 192043 h 190500"/>
                <a:gd name="connsiteX3" fmla="*/ 22413 w 123825"/>
                <a:gd name="connsiteY3" fmla="*/ 174631 h 190500"/>
                <a:gd name="connsiteX4" fmla="*/ 7144 w 123825"/>
                <a:gd name="connsiteY4" fmla="*/ 128197 h 190500"/>
                <a:gd name="connsiteX5" fmla="*/ 24727 w 123825"/>
                <a:gd name="connsiteY5" fmla="*/ 78429 h 190500"/>
                <a:gd name="connsiteX6" fmla="*/ 66608 w 123825"/>
                <a:gd name="connsiteY6" fmla="*/ 57817 h 190500"/>
                <a:gd name="connsiteX7" fmla="*/ 97374 w 123825"/>
                <a:gd name="connsiteY7" fmla="*/ 67246 h 190500"/>
                <a:gd name="connsiteX8" fmla="*/ 97374 w 123825"/>
                <a:gd name="connsiteY8" fmla="*/ 7144 h 190500"/>
                <a:gd name="connsiteX9" fmla="*/ 120568 w 123825"/>
                <a:gd name="connsiteY9" fmla="*/ 7144 h 190500"/>
                <a:gd name="connsiteX10" fmla="*/ 120568 w 123825"/>
                <a:gd name="connsiteY10" fmla="*/ 189614 h 190500"/>
                <a:gd name="connsiteX11" fmla="*/ 97365 w 123825"/>
                <a:gd name="connsiteY11" fmla="*/ 189614 h 190500"/>
                <a:gd name="connsiteX12" fmla="*/ 97365 w 123825"/>
                <a:gd name="connsiteY12" fmla="*/ 90230 h 190500"/>
                <a:gd name="connsiteX13" fmla="*/ 73305 w 123825"/>
                <a:gd name="connsiteY13" fmla="*/ 77172 h 190500"/>
                <a:gd name="connsiteX14" fmla="*/ 43091 w 123825"/>
                <a:gd name="connsiteY14" fmla="*/ 90954 h 190500"/>
                <a:gd name="connsiteX15" fmla="*/ 31547 w 123825"/>
                <a:gd name="connsiteY15" fmla="*/ 126025 h 190500"/>
                <a:gd name="connsiteX16" fmla="*/ 74524 w 123825"/>
                <a:gd name="connsiteY16" fmla="*/ 172822 h 190500"/>
                <a:gd name="connsiteX17" fmla="*/ 87706 w 123825"/>
                <a:gd name="connsiteY17" fmla="*/ 169374 h 190500"/>
                <a:gd name="connsiteX18" fmla="*/ 97365 w 123825"/>
                <a:gd name="connsiteY18" fmla="*/ 162058 h 190500"/>
                <a:gd name="connsiteX19" fmla="*/ 9736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65" y="189624"/>
                  </a:moveTo>
                  <a:lnTo>
                    <a:pt x="97365" y="180070"/>
                  </a:lnTo>
                  <a:cubicBezTo>
                    <a:pt x="89306" y="188052"/>
                    <a:pt x="77591" y="192043"/>
                    <a:pt x="62208" y="192043"/>
                  </a:cubicBezTo>
                  <a:cubicBezTo>
                    <a:pt x="45854" y="192043"/>
                    <a:pt x="32576" y="186242"/>
                    <a:pt x="22413" y="174631"/>
                  </a:cubicBezTo>
                  <a:cubicBezTo>
                    <a:pt x="12230" y="163020"/>
                    <a:pt x="7144" y="147542"/>
                    <a:pt x="7144" y="128197"/>
                  </a:cubicBezTo>
                  <a:cubicBezTo>
                    <a:pt x="7144" y="108775"/>
                    <a:pt x="13002" y="92183"/>
                    <a:pt x="24727" y="78429"/>
                  </a:cubicBezTo>
                  <a:cubicBezTo>
                    <a:pt x="36443" y="64694"/>
                    <a:pt x="50407" y="57817"/>
                    <a:pt x="66608" y="57817"/>
                  </a:cubicBezTo>
                  <a:cubicBezTo>
                    <a:pt x="80115" y="57817"/>
                    <a:pt x="90364" y="60960"/>
                    <a:pt x="97374" y="67246"/>
                  </a:cubicBezTo>
                  <a:lnTo>
                    <a:pt x="97374" y="7144"/>
                  </a:lnTo>
                  <a:lnTo>
                    <a:pt x="120568" y="7144"/>
                  </a:lnTo>
                  <a:lnTo>
                    <a:pt x="120568" y="189614"/>
                  </a:lnTo>
                  <a:lnTo>
                    <a:pt x="97365" y="189614"/>
                  </a:lnTo>
                  <a:close/>
                  <a:moveTo>
                    <a:pt x="97365" y="90230"/>
                  </a:moveTo>
                  <a:cubicBezTo>
                    <a:pt x="91507" y="81525"/>
                    <a:pt x="83487" y="77172"/>
                    <a:pt x="73305" y="77172"/>
                  </a:cubicBezTo>
                  <a:cubicBezTo>
                    <a:pt x="60855" y="77172"/>
                    <a:pt x="50787" y="81763"/>
                    <a:pt x="43091" y="90954"/>
                  </a:cubicBezTo>
                  <a:cubicBezTo>
                    <a:pt x="35405" y="100146"/>
                    <a:pt x="31547" y="111824"/>
                    <a:pt x="31547" y="126025"/>
                  </a:cubicBezTo>
                  <a:cubicBezTo>
                    <a:pt x="31547" y="157220"/>
                    <a:pt x="45882" y="172822"/>
                    <a:pt x="74524" y="172822"/>
                  </a:cubicBezTo>
                  <a:cubicBezTo>
                    <a:pt x="78181" y="172822"/>
                    <a:pt x="82582" y="171679"/>
                    <a:pt x="87706" y="169374"/>
                  </a:cubicBezTo>
                  <a:cubicBezTo>
                    <a:pt x="92831" y="167088"/>
                    <a:pt x="96050" y="164649"/>
                    <a:pt x="97365" y="162058"/>
                  </a:cubicBezTo>
                  <a:lnTo>
                    <a:pt x="97365" y="90230"/>
                  </a:lnTo>
                  <a:close/>
                </a:path>
              </a:pathLst>
            </a:custGeom>
            <a:solidFill>
              <a:srgbClr val="22A138">
                <a:alpha val="50000"/>
              </a:srgbClr>
            </a:solidFill>
            <a:ln w="9525" cap="flat">
              <a:noFill/>
              <a:prstDash val="solid"/>
              <a:miter/>
            </a:ln>
          </p:spPr>
          <p:txBody>
            <a:bodyPr rtlCol="0" anchor="ctr"/>
            <a:lstStyle/>
            <a:p>
              <a:endParaRPr lang="fr-FR"/>
            </a:p>
          </p:txBody>
        </p:sp>
        <p:sp>
          <p:nvSpPr>
            <p:cNvPr id="109" name="Forme libre : forme 108">
              <a:extLst>
                <a:ext uri="{FF2B5EF4-FFF2-40B4-BE49-F238E27FC236}">
                  <a16:creationId xmlns:a16="http://schemas.microsoft.com/office/drawing/2014/main" id="{530E22A0-9583-4150-89B3-CED9626A10FC}"/>
                </a:ext>
              </a:extLst>
            </p:cNvPr>
            <p:cNvSpPr/>
            <p:nvPr/>
          </p:nvSpPr>
          <p:spPr>
            <a:xfrm>
              <a:off x="6043072" y="3649120"/>
              <a:ext cx="85725" cy="142875"/>
            </a:xfrm>
            <a:custGeom>
              <a:avLst/>
              <a:gdLst>
                <a:gd name="connsiteX0" fmla="*/ 76362 w 85725"/>
                <a:gd name="connsiteY0" fmla="*/ 31690 h 142875"/>
                <a:gd name="connsiteX1" fmla="*/ 61103 w 85725"/>
                <a:gd name="connsiteY1" fmla="*/ 26489 h 142875"/>
                <a:gd name="connsiteX2" fmla="*/ 39557 w 85725"/>
                <a:gd name="connsiteY2" fmla="*/ 37738 h 142875"/>
                <a:gd name="connsiteX3" fmla="*/ 30337 w 85725"/>
                <a:gd name="connsiteY3" fmla="*/ 64827 h 142875"/>
                <a:gd name="connsiteX4" fmla="*/ 30337 w 85725"/>
                <a:gd name="connsiteY4" fmla="*/ 139075 h 142875"/>
                <a:gd name="connsiteX5" fmla="*/ 7144 w 85725"/>
                <a:gd name="connsiteY5" fmla="*/ 139075 h 142875"/>
                <a:gd name="connsiteX6" fmla="*/ 7144 w 85725"/>
                <a:gd name="connsiteY6" fmla="*/ 9563 h 142875"/>
                <a:gd name="connsiteX7" fmla="*/ 30337 w 85725"/>
                <a:gd name="connsiteY7" fmla="*/ 9563 h 142875"/>
                <a:gd name="connsiteX8" fmla="*/ 30337 w 85725"/>
                <a:gd name="connsiteY8" fmla="*/ 30242 h 142875"/>
                <a:gd name="connsiteX9" fmla="*/ 68056 w 85725"/>
                <a:gd name="connsiteY9" fmla="*/ 7144 h 142875"/>
                <a:gd name="connsiteX10" fmla="*/ 86001 w 85725"/>
                <a:gd name="connsiteY10" fmla="*/ 9325 h 142875"/>
                <a:gd name="connsiteX11" fmla="*/ 76362 w 85725"/>
                <a:gd name="connsiteY11" fmla="*/ 3169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142875">
                  <a:moveTo>
                    <a:pt x="76362" y="31690"/>
                  </a:moveTo>
                  <a:cubicBezTo>
                    <a:pt x="71323" y="28223"/>
                    <a:pt x="66227" y="26489"/>
                    <a:pt x="61103" y="26489"/>
                  </a:cubicBezTo>
                  <a:cubicBezTo>
                    <a:pt x="52883" y="26489"/>
                    <a:pt x="45701" y="30242"/>
                    <a:pt x="39557" y="37738"/>
                  </a:cubicBezTo>
                  <a:cubicBezTo>
                    <a:pt x="33404" y="45234"/>
                    <a:pt x="30337" y="54264"/>
                    <a:pt x="30337" y="64827"/>
                  </a:cubicBezTo>
                  <a:lnTo>
                    <a:pt x="30337" y="139075"/>
                  </a:lnTo>
                  <a:lnTo>
                    <a:pt x="7144" y="139075"/>
                  </a:lnTo>
                  <a:lnTo>
                    <a:pt x="7144" y="9563"/>
                  </a:lnTo>
                  <a:lnTo>
                    <a:pt x="30337" y="9563"/>
                  </a:lnTo>
                  <a:lnTo>
                    <a:pt x="30337" y="30242"/>
                  </a:lnTo>
                  <a:cubicBezTo>
                    <a:pt x="38795" y="14849"/>
                    <a:pt x="51368" y="7144"/>
                    <a:pt x="68056" y="7144"/>
                  </a:cubicBezTo>
                  <a:cubicBezTo>
                    <a:pt x="72209" y="7144"/>
                    <a:pt x="78191" y="7868"/>
                    <a:pt x="86001" y="9325"/>
                  </a:cubicBezTo>
                  <a:lnTo>
                    <a:pt x="76362" y="31690"/>
                  </a:lnTo>
                  <a:close/>
                </a:path>
              </a:pathLst>
            </a:custGeom>
            <a:solidFill>
              <a:srgbClr val="22A138">
                <a:alpha val="50000"/>
              </a:srgbClr>
            </a:solidFill>
            <a:ln w="9525" cap="flat">
              <a:noFill/>
              <a:prstDash val="solid"/>
              <a:miter/>
            </a:ln>
          </p:spPr>
          <p:txBody>
            <a:bodyPr rtlCol="0" anchor="ctr"/>
            <a:lstStyle/>
            <a:p>
              <a:endParaRPr lang="fr-FR"/>
            </a:p>
          </p:txBody>
        </p:sp>
        <p:sp>
          <p:nvSpPr>
            <p:cNvPr id="110" name="Forme libre : forme 109">
              <a:extLst>
                <a:ext uri="{FF2B5EF4-FFF2-40B4-BE49-F238E27FC236}">
                  <a16:creationId xmlns:a16="http://schemas.microsoft.com/office/drawing/2014/main" id="{EF9CBD14-2F10-4512-AE15-AF56DAB8AD78}"/>
                </a:ext>
              </a:extLst>
            </p:cNvPr>
            <p:cNvSpPr/>
            <p:nvPr/>
          </p:nvSpPr>
          <p:spPr>
            <a:xfrm>
              <a:off x="6199206" y="3602562"/>
              <a:ext cx="57150" cy="190500"/>
            </a:xfrm>
            <a:custGeom>
              <a:avLst/>
              <a:gdLst>
                <a:gd name="connsiteX0" fmla="*/ 25089 w 57150"/>
                <a:gd name="connsiteY0" fmla="*/ 185633 h 190500"/>
                <a:gd name="connsiteX1" fmla="*/ 25089 w 57150"/>
                <a:gd name="connsiteY1" fmla="*/ 75466 h 190500"/>
                <a:gd name="connsiteX2" fmla="*/ 7144 w 57150"/>
                <a:gd name="connsiteY2" fmla="*/ 75466 h 190500"/>
                <a:gd name="connsiteX3" fmla="*/ 7144 w 57150"/>
                <a:gd name="connsiteY3" fmla="*/ 56121 h 190500"/>
                <a:gd name="connsiteX4" fmla="*/ 48282 w 57150"/>
                <a:gd name="connsiteY4" fmla="*/ 56121 h 190500"/>
                <a:gd name="connsiteX5" fmla="*/ 48282 w 57150"/>
                <a:gd name="connsiteY5" fmla="*/ 185633 h 190500"/>
                <a:gd name="connsiteX6" fmla="*/ 25089 w 57150"/>
                <a:gd name="connsiteY6" fmla="*/ 185633 h 190500"/>
                <a:gd name="connsiteX7" fmla="*/ 37785 w 57150"/>
                <a:gd name="connsiteY7" fmla="*/ 7144 h 190500"/>
                <a:gd name="connsiteX8" fmla="*/ 47977 w 57150"/>
                <a:gd name="connsiteY8" fmla="*/ 11316 h 190500"/>
                <a:gd name="connsiteX9" fmla="*/ 52197 w 57150"/>
                <a:gd name="connsiteY9" fmla="*/ 21288 h 190500"/>
                <a:gd name="connsiteX10" fmla="*/ 47977 w 57150"/>
                <a:gd name="connsiteY10" fmla="*/ 31394 h 190500"/>
                <a:gd name="connsiteX11" fmla="*/ 37785 w 57150"/>
                <a:gd name="connsiteY11" fmla="*/ 35566 h 190500"/>
                <a:gd name="connsiteX12" fmla="*/ 27708 w 57150"/>
                <a:gd name="connsiteY12" fmla="*/ 31394 h 190500"/>
                <a:gd name="connsiteX13" fmla="*/ 23498 w 57150"/>
                <a:gd name="connsiteY13" fmla="*/ 21288 h 190500"/>
                <a:gd name="connsiteX14" fmla="*/ 27651 w 57150"/>
                <a:gd name="connsiteY14" fmla="*/ 11249 h 190500"/>
                <a:gd name="connsiteX15" fmla="*/ 37785 w 57150"/>
                <a:gd name="connsiteY15"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50" h="190500">
                  <a:moveTo>
                    <a:pt x="25089" y="185633"/>
                  </a:moveTo>
                  <a:lnTo>
                    <a:pt x="25089" y="75466"/>
                  </a:lnTo>
                  <a:lnTo>
                    <a:pt x="7144" y="75466"/>
                  </a:lnTo>
                  <a:lnTo>
                    <a:pt x="7144" y="56121"/>
                  </a:lnTo>
                  <a:lnTo>
                    <a:pt x="48282" y="56121"/>
                  </a:lnTo>
                  <a:lnTo>
                    <a:pt x="48282" y="185633"/>
                  </a:lnTo>
                  <a:lnTo>
                    <a:pt x="25089" y="185633"/>
                  </a:lnTo>
                  <a:close/>
                  <a:moveTo>
                    <a:pt x="37785" y="7144"/>
                  </a:moveTo>
                  <a:cubicBezTo>
                    <a:pt x="41777" y="7144"/>
                    <a:pt x="45177" y="8534"/>
                    <a:pt x="47977" y="11316"/>
                  </a:cubicBezTo>
                  <a:cubicBezTo>
                    <a:pt x="50797" y="14087"/>
                    <a:pt x="52197" y="17421"/>
                    <a:pt x="52197" y="21288"/>
                  </a:cubicBezTo>
                  <a:cubicBezTo>
                    <a:pt x="52197" y="25232"/>
                    <a:pt x="50797" y="28603"/>
                    <a:pt x="47977" y="31394"/>
                  </a:cubicBezTo>
                  <a:cubicBezTo>
                    <a:pt x="45177" y="34166"/>
                    <a:pt x="41777" y="35566"/>
                    <a:pt x="37785" y="35566"/>
                  </a:cubicBezTo>
                  <a:cubicBezTo>
                    <a:pt x="33880" y="35566"/>
                    <a:pt x="30527" y="34176"/>
                    <a:pt x="27708" y="31394"/>
                  </a:cubicBezTo>
                  <a:cubicBezTo>
                    <a:pt x="24908" y="28603"/>
                    <a:pt x="23498" y="25241"/>
                    <a:pt x="23498" y="21288"/>
                  </a:cubicBezTo>
                  <a:cubicBezTo>
                    <a:pt x="23498" y="17335"/>
                    <a:pt x="24879" y="13992"/>
                    <a:pt x="27651" y="11249"/>
                  </a:cubicBezTo>
                  <a:cubicBezTo>
                    <a:pt x="30423" y="8515"/>
                    <a:pt x="33794" y="7144"/>
                    <a:pt x="37785" y="7144"/>
                  </a:cubicBezTo>
                  <a:close/>
                </a:path>
              </a:pathLst>
            </a:custGeom>
            <a:solidFill>
              <a:srgbClr val="22A138">
                <a:alpha val="50000"/>
              </a:srgbClr>
            </a:solidFill>
            <a:ln w="9525" cap="flat">
              <a:noFill/>
              <a:prstDash val="solid"/>
              <a:miter/>
            </a:ln>
          </p:spPr>
          <p:txBody>
            <a:bodyPr rtlCol="0" anchor="ctr"/>
            <a:lstStyle/>
            <a:p>
              <a:endParaRPr lang="fr-FR"/>
            </a:p>
          </p:txBody>
        </p:sp>
        <p:sp>
          <p:nvSpPr>
            <p:cNvPr id="111" name="Forme libre : forme 110">
              <a:extLst>
                <a:ext uri="{FF2B5EF4-FFF2-40B4-BE49-F238E27FC236}">
                  <a16:creationId xmlns:a16="http://schemas.microsoft.com/office/drawing/2014/main" id="{E8C840D5-B804-4B87-B743-3F918F8E502C}"/>
                </a:ext>
              </a:extLst>
            </p:cNvPr>
            <p:cNvSpPr/>
            <p:nvPr/>
          </p:nvSpPr>
          <p:spPr>
            <a:xfrm>
              <a:off x="6337404" y="3598447"/>
              <a:ext cx="123825" cy="190500"/>
            </a:xfrm>
            <a:custGeom>
              <a:avLst/>
              <a:gdLst>
                <a:gd name="connsiteX0" fmla="*/ 97355 w 123825"/>
                <a:gd name="connsiteY0" fmla="*/ 189624 h 190500"/>
                <a:gd name="connsiteX1" fmla="*/ 97355 w 123825"/>
                <a:gd name="connsiteY1" fmla="*/ 180070 h 190500"/>
                <a:gd name="connsiteX2" fmla="*/ 62199 w 123825"/>
                <a:gd name="connsiteY2" fmla="*/ 192043 h 190500"/>
                <a:gd name="connsiteX3" fmla="*/ 22403 w 123825"/>
                <a:gd name="connsiteY3" fmla="*/ 174631 h 190500"/>
                <a:gd name="connsiteX4" fmla="*/ 7144 w 123825"/>
                <a:gd name="connsiteY4" fmla="*/ 128197 h 190500"/>
                <a:gd name="connsiteX5" fmla="*/ 24727 w 123825"/>
                <a:gd name="connsiteY5" fmla="*/ 78429 h 190500"/>
                <a:gd name="connsiteX6" fmla="*/ 66599 w 123825"/>
                <a:gd name="connsiteY6" fmla="*/ 57817 h 190500"/>
                <a:gd name="connsiteX7" fmla="*/ 97365 w 123825"/>
                <a:gd name="connsiteY7" fmla="*/ 67246 h 190500"/>
                <a:gd name="connsiteX8" fmla="*/ 97365 w 123825"/>
                <a:gd name="connsiteY8" fmla="*/ 7144 h 190500"/>
                <a:gd name="connsiteX9" fmla="*/ 120558 w 123825"/>
                <a:gd name="connsiteY9" fmla="*/ 7144 h 190500"/>
                <a:gd name="connsiteX10" fmla="*/ 120558 w 123825"/>
                <a:gd name="connsiteY10" fmla="*/ 189614 h 190500"/>
                <a:gd name="connsiteX11" fmla="*/ 97355 w 123825"/>
                <a:gd name="connsiteY11" fmla="*/ 189614 h 190500"/>
                <a:gd name="connsiteX12" fmla="*/ 97355 w 123825"/>
                <a:gd name="connsiteY12" fmla="*/ 90230 h 190500"/>
                <a:gd name="connsiteX13" fmla="*/ 73305 w 123825"/>
                <a:gd name="connsiteY13" fmla="*/ 77172 h 190500"/>
                <a:gd name="connsiteX14" fmla="*/ 43091 w 123825"/>
                <a:gd name="connsiteY14" fmla="*/ 90954 h 190500"/>
                <a:gd name="connsiteX15" fmla="*/ 31547 w 123825"/>
                <a:gd name="connsiteY15" fmla="*/ 126025 h 190500"/>
                <a:gd name="connsiteX16" fmla="*/ 74524 w 123825"/>
                <a:gd name="connsiteY16" fmla="*/ 172822 h 190500"/>
                <a:gd name="connsiteX17" fmla="*/ 87706 w 123825"/>
                <a:gd name="connsiteY17" fmla="*/ 169374 h 190500"/>
                <a:gd name="connsiteX18" fmla="*/ 97355 w 123825"/>
                <a:gd name="connsiteY18" fmla="*/ 162058 h 190500"/>
                <a:gd name="connsiteX19" fmla="*/ 9735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55" y="189624"/>
                  </a:moveTo>
                  <a:lnTo>
                    <a:pt x="97355" y="180070"/>
                  </a:lnTo>
                  <a:cubicBezTo>
                    <a:pt x="89297" y="188052"/>
                    <a:pt x="77581" y="192043"/>
                    <a:pt x="62199" y="192043"/>
                  </a:cubicBezTo>
                  <a:cubicBezTo>
                    <a:pt x="45844" y="192043"/>
                    <a:pt x="32566" y="186242"/>
                    <a:pt x="22403" y="174631"/>
                  </a:cubicBezTo>
                  <a:cubicBezTo>
                    <a:pt x="12240" y="163020"/>
                    <a:pt x="7144" y="147542"/>
                    <a:pt x="7144" y="128197"/>
                  </a:cubicBezTo>
                  <a:cubicBezTo>
                    <a:pt x="7144" y="108775"/>
                    <a:pt x="13002" y="92183"/>
                    <a:pt x="24727" y="78429"/>
                  </a:cubicBezTo>
                  <a:cubicBezTo>
                    <a:pt x="36443" y="64694"/>
                    <a:pt x="50397" y="57817"/>
                    <a:pt x="66599" y="57817"/>
                  </a:cubicBezTo>
                  <a:cubicBezTo>
                    <a:pt x="80115" y="57817"/>
                    <a:pt x="90364" y="60960"/>
                    <a:pt x="97365" y="67246"/>
                  </a:cubicBezTo>
                  <a:lnTo>
                    <a:pt x="97365" y="7144"/>
                  </a:lnTo>
                  <a:lnTo>
                    <a:pt x="120558" y="7144"/>
                  </a:lnTo>
                  <a:lnTo>
                    <a:pt x="120558" y="189614"/>
                  </a:lnTo>
                  <a:lnTo>
                    <a:pt x="97355" y="189614"/>
                  </a:lnTo>
                  <a:close/>
                  <a:moveTo>
                    <a:pt x="97355" y="90230"/>
                  </a:moveTo>
                  <a:cubicBezTo>
                    <a:pt x="91497" y="81525"/>
                    <a:pt x="83477" y="77172"/>
                    <a:pt x="73305" y="77172"/>
                  </a:cubicBezTo>
                  <a:cubicBezTo>
                    <a:pt x="60855" y="77172"/>
                    <a:pt x="50778" y="81763"/>
                    <a:pt x="43091" y="90954"/>
                  </a:cubicBezTo>
                  <a:cubicBezTo>
                    <a:pt x="35395" y="100146"/>
                    <a:pt x="31547" y="111824"/>
                    <a:pt x="31547" y="126025"/>
                  </a:cubicBezTo>
                  <a:cubicBezTo>
                    <a:pt x="31547" y="157220"/>
                    <a:pt x="45872" y="172822"/>
                    <a:pt x="74524" y="172822"/>
                  </a:cubicBezTo>
                  <a:cubicBezTo>
                    <a:pt x="78181" y="172822"/>
                    <a:pt x="82582" y="171679"/>
                    <a:pt x="87706" y="169374"/>
                  </a:cubicBezTo>
                  <a:cubicBezTo>
                    <a:pt x="92831" y="167088"/>
                    <a:pt x="96050" y="164649"/>
                    <a:pt x="97355" y="162058"/>
                  </a:cubicBezTo>
                  <a:lnTo>
                    <a:pt x="97355" y="90230"/>
                  </a:lnTo>
                  <a:close/>
                </a:path>
              </a:pathLst>
            </a:custGeom>
            <a:solidFill>
              <a:srgbClr val="22A138">
                <a:alpha val="50000"/>
              </a:srgbClr>
            </a:solidFill>
            <a:ln w="9525" cap="flat">
              <a:noFill/>
              <a:prstDash val="solid"/>
              <a:miter/>
            </a:ln>
          </p:spPr>
          <p:txBody>
            <a:bodyPr rtlCol="0" anchor="ctr"/>
            <a:lstStyle/>
            <a:p>
              <a:endParaRPr lang="fr-FR"/>
            </a:p>
          </p:txBody>
        </p:sp>
        <p:sp>
          <p:nvSpPr>
            <p:cNvPr id="112" name="Forme libre : forme 111">
              <a:extLst>
                <a:ext uri="{FF2B5EF4-FFF2-40B4-BE49-F238E27FC236}">
                  <a16:creationId xmlns:a16="http://schemas.microsoft.com/office/drawing/2014/main" id="{1296E9EE-1918-4E0A-9F01-F0A93C949143}"/>
                </a:ext>
              </a:extLst>
            </p:cNvPr>
            <p:cNvSpPr/>
            <p:nvPr/>
          </p:nvSpPr>
          <p:spPr>
            <a:xfrm>
              <a:off x="2428087" y="3174813"/>
              <a:ext cx="161925" cy="238125"/>
            </a:xfrm>
            <a:custGeom>
              <a:avLst/>
              <a:gdLst>
                <a:gd name="connsiteX0" fmla="*/ 7144 w 161925"/>
                <a:gd name="connsiteY0" fmla="*/ 217989 h 238125"/>
                <a:gd name="connsiteX1" fmla="*/ 21717 w 161925"/>
                <a:gd name="connsiteY1" fmla="*/ 181032 h 238125"/>
                <a:gd name="connsiteX2" fmla="*/ 77400 w 161925"/>
                <a:gd name="connsiteY2" fmla="*/ 202378 h 238125"/>
                <a:gd name="connsiteX3" fmla="*/ 115691 w 161925"/>
                <a:gd name="connsiteY3" fmla="*/ 172002 h 238125"/>
                <a:gd name="connsiteX4" fmla="*/ 78715 w 161925"/>
                <a:gd name="connsiteY4" fmla="*/ 134636 h 238125"/>
                <a:gd name="connsiteX5" fmla="*/ 40319 w 161925"/>
                <a:gd name="connsiteY5" fmla="*/ 115957 h 238125"/>
                <a:gd name="connsiteX6" fmla="*/ 23136 w 161925"/>
                <a:gd name="connsiteY6" fmla="*/ 101479 h 238125"/>
                <a:gd name="connsiteX7" fmla="*/ 12259 w 161925"/>
                <a:gd name="connsiteY7" fmla="*/ 84230 h 238125"/>
                <a:gd name="connsiteX8" fmla="*/ 8677 w 161925"/>
                <a:gd name="connsiteY8" fmla="*/ 64627 h 238125"/>
                <a:gd name="connsiteX9" fmla="*/ 29556 w 161925"/>
                <a:gd name="connsiteY9" fmla="*/ 22346 h 238125"/>
                <a:gd name="connsiteX10" fmla="*/ 84153 w 161925"/>
                <a:gd name="connsiteY10" fmla="*/ 7144 h 238125"/>
                <a:gd name="connsiteX11" fmla="*/ 148323 w 161925"/>
                <a:gd name="connsiteY11" fmla="*/ 22346 h 238125"/>
                <a:gd name="connsiteX12" fmla="*/ 136579 w 161925"/>
                <a:gd name="connsiteY12" fmla="*/ 58474 h 238125"/>
                <a:gd name="connsiteX13" fmla="*/ 87201 w 161925"/>
                <a:gd name="connsiteY13" fmla="*/ 40005 h 238125"/>
                <a:gd name="connsiteX14" fmla="*/ 62293 w 161925"/>
                <a:gd name="connsiteY14" fmla="*/ 46568 h 238125"/>
                <a:gd name="connsiteX15" fmla="*/ 52178 w 161925"/>
                <a:gd name="connsiteY15" fmla="*/ 63189 h 238125"/>
                <a:gd name="connsiteX16" fmla="*/ 77629 w 161925"/>
                <a:gd name="connsiteY16" fmla="*/ 95212 h 238125"/>
                <a:gd name="connsiteX17" fmla="*/ 107213 w 161925"/>
                <a:gd name="connsiteY17" fmla="*/ 107937 h 238125"/>
                <a:gd name="connsiteX18" fmla="*/ 146799 w 161925"/>
                <a:gd name="connsiteY18" fmla="*/ 134626 h 238125"/>
                <a:gd name="connsiteX19" fmla="*/ 159201 w 161925"/>
                <a:gd name="connsiteY19" fmla="*/ 172193 h 238125"/>
                <a:gd name="connsiteX20" fmla="*/ 137227 w 161925"/>
                <a:gd name="connsiteY20" fmla="*/ 218484 h 238125"/>
                <a:gd name="connsiteX21" fmla="*/ 76314 w 161925"/>
                <a:gd name="connsiteY21" fmla="*/ 235210 h 238125"/>
                <a:gd name="connsiteX22" fmla="*/ 7144 w 161925"/>
                <a:gd name="connsiteY22" fmla="*/ 21798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925" h="238125">
                  <a:moveTo>
                    <a:pt x="7144" y="217989"/>
                  </a:moveTo>
                  <a:lnTo>
                    <a:pt x="21717" y="181032"/>
                  </a:lnTo>
                  <a:cubicBezTo>
                    <a:pt x="44777" y="195263"/>
                    <a:pt x="63341" y="202378"/>
                    <a:pt x="77400" y="202378"/>
                  </a:cubicBezTo>
                  <a:cubicBezTo>
                    <a:pt x="102927" y="202378"/>
                    <a:pt x="115691" y="192253"/>
                    <a:pt x="115691" y="172002"/>
                  </a:cubicBezTo>
                  <a:cubicBezTo>
                    <a:pt x="115691" y="157505"/>
                    <a:pt x="103365" y="145047"/>
                    <a:pt x="78715" y="134636"/>
                  </a:cubicBezTo>
                  <a:cubicBezTo>
                    <a:pt x="59712" y="126435"/>
                    <a:pt x="46920" y="120196"/>
                    <a:pt x="40319" y="115957"/>
                  </a:cubicBezTo>
                  <a:cubicBezTo>
                    <a:pt x="33718" y="111719"/>
                    <a:pt x="27994" y="106899"/>
                    <a:pt x="23136" y="101479"/>
                  </a:cubicBezTo>
                  <a:cubicBezTo>
                    <a:pt x="18278" y="96079"/>
                    <a:pt x="14649" y="90326"/>
                    <a:pt x="12259" y="84230"/>
                  </a:cubicBezTo>
                  <a:cubicBezTo>
                    <a:pt x="9868" y="78143"/>
                    <a:pt x="8677" y="71609"/>
                    <a:pt x="8677" y="64627"/>
                  </a:cubicBezTo>
                  <a:cubicBezTo>
                    <a:pt x="8677" y="46568"/>
                    <a:pt x="15631" y="32471"/>
                    <a:pt x="29556" y="22346"/>
                  </a:cubicBezTo>
                  <a:cubicBezTo>
                    <a:pt x="43472" y="12221"/>
                    <a:pt x="61674" y="7144"/>
                    <a:pt x="84153" y="7144"/>
                  </a:cubicBezTo>
                  <a:cubicBezTo>
                    <a:pt x="101117" y="7144"/>
                    <a:pt x="122511" y="12211"/>
                    <a:pt x="148323" y="22346"/>
                  </a:cubicBezTo>
                  <a:lnTo>
                    <a:pt x="136579" y="58474"/>
                  </a:lnTo>
                  <a:cubicBezTo>
                    <a:pt x="120186" y="46158"/>
                    <a:pt x="103737" y="40005"/>
                    <a:pt x="87201" y="40005"/>
                  </a:cubicBezTo>
                  <a:cubicBezTo>
                    <a:pt x="77333" y="40005"/>
                    <a:pt x="69037" y="42186"/>
                    <a:pt x="62293" y="46568"/>
                  </a:cubicBezTo>
                  <a:cubicBezTo>
                    <a:pt x="55550" y="50949"/>
                    <a:pt x="52178" y="56493"/>
                    <a:pt x="52178" y="63189"/>
                  </a:cubicBezTo>
                  <a:cubicBezTo>
                    <a:pt x="52178" y="77286"/>
                    <a:pt x="60665" y="87963"/>
                    <a:pt x="77629" y="95212"/>
                  </a:cubicBezTo>
                  <a:lnTo>
                    <a:pt x="107213" y="107937"/>
                  </a:lnTo>
                  <a:cubicBezTo>
                    <a:pt x="125339" y="115738"/>
                    <a:pt x="138541" y="124644"/>
                    <a:pt x="146799" y="134626"/>
                  </a:cubicBezTo>
                  <a:cubicBezTo>
                    <a:pt x="155067" y="144628"/>
                    <a:pt x="159201" y="157143"/>
                    <a:pt x="159201" y="172193"/>
                  </a:cubicBezTo>
                  <a:cubicBezTo>
                    <a:pt x="159201" y="191900"/>
                    <a:pt x="151876" y="207331"/>
                    <a:pt x="137227" y="218484"/>
                  </a:cubicBezTo>
                  <a:cubicBezTo>
                    <a:pt x="122577" y="229638"/>
                    <a:pt x="102279" y="235210"/>
                    <a:pt x="76314" y="235210"/>
                  </a:cubicBezTo>
                  <a:cubicBezTo>
                    <a:pt x="51816" y="235229"/>
                    <a:pt x="28756" y="229476"/>
                    <a:pt x="7144" y="217989"/>
                  </a:cubicBezTo>
                  <a:close/>
                </a:path>
              </a:pathLst>
            </a:custGeom>
            <a:solidFill>
              <a:srgbClr val="009740"/>
            </a:solidFill>
            <a:ln w="9525" cap="flat">
              <a:noFill/>
              <a:prstDash val="solid"/>
              <a:miter/>
            </a:ln>
          </p:spPr>
          <p:txBody>
            <a:bodyPr rtlCol="0" anchor="ctr"/>
            <a:lstStyle/>
            <a:p>
              <a:endParaRPr lang="fr-FR"/>
            </a:p>
          </p:txBody>
        </p:sp>
        <p:sp>
          <p:nvSpPr>
            <p:cNvPr id="113" name="Forme libre : forme 112">
              <a:extLst>
                <a:ext uri="{FF2B5EF4-FFF2-40B4-BE49-F238E27FC236}">
                  <a16:creationId xmlns:a16="http://schemas.microsoft.com/office/drawing/2014/main" id="{940358D1-302A-4428-A544-EBDDC5A07249}"/>
                </a:ext>
              </a:extLst>
            </p:cNvPr>
            <p:cNvSpPr/>
            <p:nvPr/>
          </p:nvSpPr>
          <p:spPr>
            <a:xfrm>
              <a:off x="2614139"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2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2"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fr-FR"/>
            </a:p>
          </p:txBody>
        </p:sp>
        <p:sp>
          <p:nvSpPr>
            <p:cNvPr id="114" name="Forme libre : forme 113">
              <a:extLst>
                <a:ext uri="{FF2B5EF4-FFF2-40B4-BE49-F238E27FC236}">
                  <a16:creationId xmlns:a16="http://schemas.microsoft.com/office/drawing/2014/main" id="{7557BEC3-C7CA-4FAE-B724-BD0460256CBB}"/>
                </a:ext>
              </a:extLst>
            </p:cNvPr>
            <p:cNvSpPr/>
            <p:nvPr/>
          </p:nvSpPr>
          <p:spPr>
            <a:xfrm>
              <a:off x="2808878" y="3174823"/>
              <a:ext cx="152400" cy="238125"/>
            </a:xfrm>
            <a:custGeom>
              <a:avLst/>
              <a:gdLst>
                <a:gd name="connsiteX0" fmla="*/ 130483 w 152400"/>
                <a:gd name="connsiteY0" fmla="*/ 48816 h 238125"/>
                <a:gd name="connsiteX1" fmla="*/ 103299 w 152400"/>
                <a:gd name="connsiteY1" fmla="*/ 39995 h 238125"/>
                <a:gd name="connsiteX2" fmla="*/ 64903 w 152400"/>
                <a:gd name="connsiteY2" fmla="*/ 59083 h 238125"/>
                <a:gd name="connsiteX3" fmla="*/ 48473 w 152400"/>
                <a:gd name="connsiteY3" fmla="*/ 105061 h 238125"/>
                <a:gd name="connsiteX4" fmla="*/ 48473 w 152400"/>
                <a:gd name="connsiteY4" fmla="*/ 231105 h 238125"/>
                <a:gd name="connsiteX5" fmla="*/ 7144 w 152400"/>
                <a:gd name="connsiteY5" fmla="*/ 231105 h 238125"/>
                <a:gd name="connsiteX6" fmla="*/ 7144 w 152400"/>
                <a:gd name="connsiteY6" fmla="*/ 11249 h 238125"/>
                <a:gd name="connsiteX7" fmla="*/ 48473 w 152400"/>
                <a:gd name="connsiteY7" fmla="*/ 11249 h 238125"/>
                <a:gd name="connsiteX8" fmla="*/ 48473 w 152400"/>
                <a:gd name="connsiteY8" fmla="*/ 46358 h 238125"/>
                <a:gd name="connsiteX9" fmla="*/ 115691 w 152400"/>
                <a:gd name="connsiteY9" fmla="*/ 7144 h 238125"/>
                <a:gd name="connsiteX10" fmla="*/ 147666 w 152400"/>
                <a:gd name="connsiteY10" fmla="*/ 10849 h 238125"/>
                <a:gd name="connsiteX11" fmla="*/ 130483 w 152400"/>
                <a:gd name="connsiteY11" fmla="*/ 48816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 h="238125">
                  <a:moveTo>
                    <a:pt x="130483" y="48816"/>
                  </a:moveTo>
                  <a:cubicBezTo>
                    <a:pt x="121491" y="42939"/>
                    <a:pt x="112424" y="39995"/>
                    <a:pt x="103299" y="39995"/>
                  </a:cubicBezTo>
                  <a:cubicBezTo>
                    <a:pt x="88649" y="39995"/>
                    <a:pt x="75848" y="46358"/>
                    <a:pt x="64903" y="59083"/>
                  </a:cubicBezTo>
                  <a:cubicBezTo>
                    <a:pt x="53950" y="71809"/>
                    <a:pt x="48473" y="87135"/>
                    <a:pt x="48473" y="105061"/>
                  </a:cubicBezTo>
                  <a:lnTo>
                    <a:pt x="48473" y="231105"/>
                  </a:lnTo>
                  <a:lnTo>
                    <a:pt x="7144" y="231105"/>
                  </a:lnTo>
                  <a:lnTo>
                    <a:pt x="7144" y="11249"/>
                  </a:lnTo>
                  <a:lnTo>
                    <a:pt x="48473" y="11249"/>
                  </a:lnTo>
                  <a:lnTo>
                    <a:pt x="48473" y="46358"/>
                  </a:lnTo>
                  <a:cubicBezTo>
                    <a:pt x="63551" y="20221"/>
                    <a:pt x="85963" y="7144"/>
                    <a:pt x="115691" y="7144"/>
                  </a:cubicBezTo>
                  <a:cubicBezTo>
                    <a:pt x="123082" y="7144"/>
                    <a:pt x="133750" y="8382"/>
                    <a:pt x="147666" y="10849"/>
                  </a:cubicBezTo>
                  <a:lnTo>
                    <a:pt x="130483" y="48816"/>
                  </a:lnTo>
                  <a:close/>
                </a:path>
              </a:pathLst>
            </a:custGeom>
            <a:solidFill>
              <a:srgbClr val="009740"/>
            </a:solidFill>
            <a:ln w="9525" cap="flat">
              <a:noFill/>
              <a:prstDash val="solid"/>
              <a:miter/>
            </a:ln>
          </p:spPr>
          <p:txBody>
            <a:bodyPr rtlCol="0" anchor="ctr"/>
            <a:lstStyle/>
            <a:p>
              <a:endParaRPr lang="fr-FR"/>
            </a:p>
          </p:txBody>
        </p:sp>
        <p:sp>
          <p:nvSpPr>
            <p:cNvPr id="115" name="Forme libre : forme 114">
              <a:extLst>
                <a:ext uri="{FF2B5EF4-FFF2-40B4-BE49-F238E27FC236}">
                  <a16:creationId xmlns:a16="http://schemas.microsoft.com/office/drawing/2014/main" id="{9CE7BF76-40A3-4F9B-9C17-107416A3DEF0}"/>
                </a:ext>
              </a:extLst>
            </p:cNvPr>
            <p:cNvSpPr/>
            <p:nvPr/>
          </p:nvSpPr>
          <p:spPr>
            <a:xfrm>
              <a:off x="2969488" y="3174813"/>
              <a:ext cx="209550" cy="238125"/>
            </a:xfrm>
            <a:custGeom>
              <a:avLst/>
              <a:gdLst>
                <a:gd name="connsiteX0" fmla="*/ 150705 w 209550"/>
                <a:gd name="connsiteY0" fmla="*/ 205873 h 238125"/>
                <a:gd name="connsiteX1" fmla="*/ 74790 w 209550"/>
                <a:gd name="connsiteY1" fmla="*/ 235229 h 238125"/>
                <a:gd name="connsiteX2" fmla="*/ 27261 w 209550"/>
                <a:gd name="connsiteY2" fmla="*/ 216446 h 238125"/>
                <a:gd name="connsiteX3" fmla="*/ 7144 w 209550"/>
                <a:gd name="connsiteY3" fmla="*/ 169745 h 238125"/>
                <a:gd name="connsiteX4" fmla="*/ 38138 w 209550"/>
                <a:gd name="connsiteY4" fmla="*/ 113186 h 238125"/>
                <a:gd name="connsiteX5" fmla="*/ 117205 w 209550"/>
                <a:gd name="connsiteY5" fmla="*/ 90088 h 238125"/>
                <a:gd name="connsiteX6" fmla="*/ 146790 w 209550"/>
                <a:gd name="connsiteY6" fmla="*/ 95431 h 238125"/>
                <a:gd name="connsiteX7" fmla="*/ 96326 w 209550"/>
                <a:gd name="connsiteY7" fmla="*/ 42053 h 238125"/>
                <a:gd name="connsiteX8" fmla="*/ 36728 w 209550"/>
                <a:gd name="connsiteY8" fmla="*/ 61760 h 238125"/>
                <a:gd name="connsiteX9" fmla="*/ 19326 w 209550"/>
                <a:gd name="connsiteY9" fmla="*/ 29118 h 238125"/>
                <a:gd name="connsiteX10" fmla="*/ 51845 w 209550"/>
                <a:gd name="connsiteY10" fmla="*/ 13621 h 238125"/>
                <a:gd name="connsiteX11" fmla="*/ 91545 w 209550"/>
                <a:gd name="connsiteY11" fmla="*/ 7144 h 238125"/>
                <a:gd name="connsiteX12" fmla="*/ 165173 w 209550"/>
                <a:gd name="connsiteY12" fmla="*/ 28908 h 238125"/>
                <a:gd name="connsiteX13" fmla="*/ 188128 w 209550"/>
                <a:gd name="connsiteY13" fmla="*/ 98088 h 238125"/>
                <a:gd name="connsiteX14" fmla="*/ 188128 w 209550"/>
                <a:gd name="connsiteY14" fmla="*/ 176917 h 238125"/>
                <a:gd name="connsiteX15" fmla="*/ 206397 w 209550"/>
                <a:gd name="connsiteY15" fmla="*/ 215513 h 238125"/>
                <a:gd name="connsiteX16" fmla="*/ 206397 w 209550"/>
                <a:gd name="connsiteY16" fmla="*/ 235010 h 238125"/>
                <a:gd name="connsiteX17" fmla="*/ 168659 w 209550"/>
                <a:gd name="connsiteY17" fmla="*/ 228238 h 238125"/>
                <a:gd name="connsiteX18" fmla="*/ 150705 w 209550"/>
                <a:gd name="connsiteY18" fmla="*/ 205873 h 238125"/>
                <a:gd name="connsiteX19" fmla="*/ 146790 w 209550"/>
                <a:gd name="connsiteY19" fmla="*/ 123149 h 238125"/>
                <a:gd name="connsiteX20" fmla="*/ 119386 w 209550"/>
                <a:gd name="connsiteY20" fmla="*/ 119034 h 238125"/>
                <a:gd name="connsiteX21" fmla="*/ 68266 w 209550"/>
                <a:gd name="connsiteY21" fmla="*/ 134226 h 238125"/>
                <a:gd name="connsiteX22" fmla="*/ 48473 w 209550"/>
                <a:gd name="connsiteY22" fmla="*/ 170145 h 238125"/>
                <a:gd name="connsiteX23" fmla="*/ 91326 w 209550"/>
                <a:gd name="connsiteY23" fmla="*/ 204435 h 238125"/>
                <a:gd name="connsiteX24" fmla="*/ 146799 w 209550"/>
                <a:gd name="connsiteY24" fmla="*/ 176317 h 238125"/>
                <a:gd name="connsiteX25" fmla="*/ 146799 w 209550"/>
                <a:gd name="connsiteY25" fmla="*/ 12314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550" h="238125">
                  <a:moveTo>
                    <a:pt x="150705" y="205873"/>
                  </a:moveTo>
                  <a:cubicBezTo>
                    <a:pt x="134169" y="225457"/>
                    <a:pt x="108861" y="235229"/>
                    <a:pt x="74790" y="235229"/>
                  </a:cubicBezTo>
                  <a:cubicBezTo>
                    <a:pt x="56521" y="235229"/>
                    <a:pt x="40672" y="228971"/>
                    <a:pt x="27261" y="216446"/>
                  </a:cubicBezTo>
                  <a:cubicBezTo>
                    <a:pt x="13849" y="203921"/>
                    <a:pt x="7144" y="188357"/>
                    <a:pt x="7144" y="169745"/>
                  </a:cubicBezTo>
                  <a:cubicBezTo>
                    <a:pt x="7144" y="147438"/>
                    <a:pt x="17469" y="128588"/>
                    <a:pt x="38138" y="113186"/>
                  </a:cubicBezTo>
                  <a:cubicBezTo>
                    <a:pt x="58798" y="97793"/>
                    <a:pt x="85163" y="90088"/>
                    <a:pt x="117205" y="90088"/>
                  </a:cubicBezTo>
                  <a:cubicBezTo>
                    <a:pt x="125911" y="90088"/>
                    <a:pt x="135769" y="91878"/>
                    <a:pt x="146790" y="95431"/>
                  </a:cubicBezTo>
                  <a:cubicBezTo>
                    <a:pt x="146790" y="59855"/>
                    <a:pt x="129959" y="42053"/>
                    <a:pt x="96326" y="42053"/>
                  </a:cubicBezTo>
                  <a:cubicBezTo>
                    <a:pt x="70514" y="42053"/>
                    <a:pt x="50644" y="48616"/>
                    <a:pt x="36728" y="61760"/>
                  </a:cubicBezTo>
                  <a:lnTo>
                    <a:pt x="19326" y="29118"/>
                  </a:lnTo>
                  <a:cubicBezTo>
                    <a:pt x="27156" y="23098"/>
                    <a:pt x="37995" y="17926"/>
                    <a:pt x="51845" y="13621"/>
                  </a:cubicBezTo>
                  <a:cubicBezTo>
                    <a:pt x="65694" y="9306"/>
                    <a:pt x="78924" y="7144"/>
                    <a:pt x="91545" y="7144"/>
                  </a:cubicBezTo>
                  <a:cubicBezTo>
                    <a:pt x="125330" y="7144"/>
                    <a:pt x="149876" y="14402"/>
                    <a:pt x="165173" y="28908"/>
                  </a:cubicBezTo>
                  <a:cubicBezTo>
                    <a:pt x="180470" y="43405"/>
                    <a:pt x="188128" y="66465"/>
                    <a:pt x="188128" y="98088"/>
                  </a:cubicBezTo>
                  <a:lnTo>
                    <a:pt x="188128" y="176917"/>
                  </a:lnTo>
                  <a:cubicBezTo>
                    <a:pt x="188128" y="196205"/>
                    <a:pt x="194215" y="209074"/>
                    <a:pt x="206397" y="215513"/>
                  </a:cubicBezTo>
                  <a:lnTo>
                    <a:pt x="206397" y="235010"/>
                  </a:lnTo>
                  <a:cubicBezTo>
                    <a:pt x="189576" y="235010"/>
                    <a:pt x="176994" y="232762"/>
                    <a:pt x="168659" y="228238"/>
                  </a:cubicBezTo>
                  <a:cubicBezTo>
                    <a:pt x="160315" y="223742"/>
                    <a:pt x="154334" y="216275"/>
                    <a:pt x="150705" y="205873"/>
                  </a:cubicBezTo>
                  <a:close/>
                  <a:moveTo>
                    <a:pt x="146790" y="123149"/>
                  </a:moveTo>
                  <a:cubicBezTo>
                    <a:pt x="133741" y="120406"/>
                    <a:pt x="124596" y="119034"/>
                    <a:pt x="119386" y="119034"/>
                  </a:cubicBezTo>
                  <a:cubicBezTo>
                    <a:pt x="98508" y="119034"/>
                    <a:pt x="81458" y="124101"/>
                    <a:pt x="68266" y="134226"/>
                  </a:cubicBezTo>
                  <a:cubicBezTo>
                    <a:pt x="55074" y="144351"/>
                    <a:pt x="48473" y="156334"/>
                    <a:pt x="48473" y="170145"/>
                  </a:cubicBezTo>
                  <a:cubicBezTo>
                    <a:pt x="48473" y="193005"/>
                    <a:pt x="62760" y="204435"/>
                    <a:pt x="91326" y="204435"/>
                  </a:cubicBezTo>
                  <a:cubicBezTo>
                    <a:pt x="112204" y="204435"/>
                    <a:pt x="130702" y="195063"/>
                    <a:pt x="146799" y="176317"/>
                  </a:cubicBezTo>
                  <a:lnTo>
                    <a:pt x="146799" y="123149"/>
                  </a:lnTo>
                  <a:close/>
                </a:path>
              </a:pathLst>
            </a:custGeom>
            <a:solidFill>
              <a:srgbClr val="009740"/>
            </a:solidFill>
            <a:ln w="9525" cap="flat">
              <a:noFill/>
              <a:prstDash val="solid"/>
              <a:miter/>
            </a:ln>
          </p:spPr>
          <p:txBody>
            <a:bodyPr rtlCol="0" anchor="ctr"/>
            <a:lstStyle/>
            <a:p>
              <a:endParaRPr lang="fr-FR"/>
            </a:p>
          </p:txBody>
        </p:sp>
        <p:sp>
          <p:nvSpPr>
            <p:cNvPr id="116" name="Forme libre : forme 115">
              <a:extLst>
                <a:ext uri="{FF2B5EF4-FFF2-40B4-BE49-F238E27FC236}">
                  <a16:creationId xmlns:a16="http://schemas.microsoft.com/office/drawing/2014/main" id="{B246315D-379A-46AC-8B2A-DD098BD0DBF7}"/>
                </a:ext>
              </a:extLst>
            </p:cNvPr>
            <p:cNvSpPr/>
            <p:nvPr/>
          </p:nvSpPr>
          <p:spPr>
            <a:xfrm>
              <a:off x="3206003"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3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3"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fr-FR"/>
            </a:p>
          </p:txBody>
        </p:sp>
        <p:sp>
          <p:nvSpPr>
            <p:cNvPr id="117" name="Forme libre : forme 116">
              <a:extLst>
                <a:ext uri="{FF2B5EF4-FFF2-40B4-BE49-F238E27FC236}">
                  <a16:creationId xmlns:a16="http://schemas.microsoft.com/office/drawing/2014/main" id="{2E966495-FF18-442B-9EE3-2AE1D61A8FEF}"/>
                </a:ext>
              </a:extLst>
            </p:cNvPr>
            <p:cNvSpPr/>
            <p:nvPr/>
          </p:nvSpPr>
          <p:spPr>
            <a:xfrm>
              <a:off x="3382273" y="3174823"/>
              <a:ext cx="228600" cy="238125"/>
            </a:xfrm>
            <a:custGeom>
              <a:avLst/>
              <a:gdLst>
                <a:gd name="connsiteX0" fmla="*/ 218570 w 228600"/>
                <a:gd name="connsiteY0" fmla="*/ 124977 h 238125"/>
                <a:gd name="connsiteX1" fmla="*/ 50635 w 228600"/>
                <a:gd name="connsiteY1" fmla="*/ 124977 h 238125"/>
                <a:gd name="connsiteX2" fmla="*/ 73047 w 228600"/>
                <a:gd name="connsiteY2" fmla="*/ 184309 h 238125"/>
                <a:gd name="connsiteX3" fmla="*/ 123949 w 228600"/>
                <a:gd name="connsiteY3" fmla="*/ 202368 h 238125"/>
                <a:gd name="connsiteX4" fmla="*/ 183118 w 228600"/>
                <a:gd name="connsiteY4" fmla="*/ 182870 h 238125"/>
                <a:gd name="connsiteX5" fmla="*/ 200520 w 228600"/>
                <a:gd name="connsiteY5" fmla="*/ 210988 h 238125"/>
                <a:gd name="connsiteX6" fmla="*/ 171155 w 228600"/>
                <a:gd name="connsiteY6" fmla="*/ 226590 h 238125"/>
                <a:gd name="connsiteX7" fmla="*/ 115900 w 228600"/>
                <a:gd name="connsiteY7" fmla="*/ 235210 h 238125"/>
                <a:gd name="connsiteX8" fmla="*/ 41291 w 228600"/>
                <a:gd name="connsiteY8" fmla="*/ 207092 h 238125"/>
                <a:gd name="connsiteX9" fmla="*/ 7144 w 228600"/>
                <a:gd name="connsiteY9" fmla="*/ 123749 h 238125"/>
                <a:gd name="connsiteX10" fmla="*/ 42167 w 228600"/>
                <a:gd name="connsiteY10" fmla="*/ 36500 h 238125"/>
                <a:gd name="connsiteX11" fmla="*/ 116348 w 228600"/>
                <a:gd name="connsiteY11" fmla="*/ 7144 h 238125"/>
                <a:gd name="connsiteX12" fmla="*/ 194443 w 228600"/>
                <a:gd name="connsiteY12" fmla="*/ 33623 h 238125"/>
                <a:gd name="connsiteX13" fmla="*/ 221856 w 228600"/>
                <a:gd name="connsiteY13" fmla="*/ 101165 h 238125"/>
                <a:gd name="connsiteX14" fmla="*/ 218570 w 228600"/>
                <a:gd name="connsiteY14" fmla="*/ 124977 h 238125"/>
                <a:gd name="connsiteX15" fmla="*/ 118281 w 228600"/>
                <a:gd name="connsiteY15" fmla="*/ 39995 h 238125"/>
                <a:gd name="connsiteX16" fmla="*/ 71952 w 228600"/>
                <a:gd name="connsiteY16" fmla="*/ 56826 h 238125"/>
                <a:gd name="connsiteX17" fmla="*/ 51721 w 228600"/>
                <a:gd name="connsiteY17" fmla="*/ 96660 h 238125"/>
                <a:gd name="connsiteX18" fmla="*/ 180718 w 228600"/>
                <a:gd name="connsiteY18" fmla="*/ 96660 h 238125"/>
                <a:gd name="connsiteX19" fmla="*/ 165049 w 228600"/>
                <a:gd name="connsiteY19" fmla="*/ 57236 h 238125"/>
                <a:gd name="connsiteX20" fmla="*/ 118281 w 228600"/>
                <a:gd name="connsiteY20" fmla="*/ 3999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00" h="238125">
                  <a:moveTo>
                    <a:pt x="218570" y="124977"/>
                  </a:moveTo>
                  <a:lnTo>
                    <a:pt x="50635" y="124977"/>
                  </a:lnTo>
                  <a:cubicBezTo>
                    <a:pt x="50635" y="150704"/>
                    <a:pt x="58102" y="170478"/>
                    <a:pt x="73047" y="184309"/>
                  </a:cubicBezTo>
                  <a:cubicBezTo>
                    <a:pt x="86239" y="196358"/>
                    <a:pt x="103213" y="202368"/>
                    <a:pt x="123949" y="202368"/>
                  </a:cubicBezTo>
                  <a:cubicBezTo>
                    <a:pt x="147580" y="202368"/>
                    <a:pt x="167307" y="195872"/>
                    <a:pt x="183118" y="182870"/>
                  </a:cubicBezTo>
                  <a:lnTo>
                    <a:pt x="200520" y="210988"/>
                  </a:lnTo>
                  <a:cubicBezTo>
                    <a:pt x="194139" y="217018"/>
                    <a:pt x="184347" y="222218"/>
                    <a:pt x="171155" y="226590"/>
                  </a:cubicBezTo>
                  <a:cubicBezTo>
                    <a:pt x="154619" y="232343"/>
                    <a:pt x="136208" y="235210"/>
                    <a:pt x="115900" y="235210"/>
                  </a:cubicBezTo>
                  <a:cubicBezTo>
                    <a:pt x="86601" y="235210"/>
                    <a:pt x="61732" y="225847"/>
                    <a:pt x="41291" y="207092"/>
                  </a:cubicBezTo>
                  <a:cubicBezTo>
                    <a:pt x="18526" y="186423"/>
                    <a:pt x="7144" y="158648"/>
                    <a:pt x="7144" y="123749"/>
                  </a:cubicBezTo>
                  <a:cubicBezTo>
                    <a:pt x="7144" y="87478"/>
                    <a:pt x="18821" y="58398"/>
                    <a:pt x="42167" y="36500"/>
                  </a:cubicBezTo>
                  <a:cubicBezTo>
                    <a:pt x="63046" y="16935"/>
                    <a:pt x="87773" y="7144"/>
                    <a:pt x="116348" y="7144"/>
                  </a:cubicBezTo>
                  <a:cubicBezTo>
                    <a:pt x="149552" y="7144"/>
                    <a:pt x="175593" y="15973"/>
                    <a:pt x="194443" y="33623"/>
                  </a:cubicBezTo>
                  <a:cubicBezTo>
                    <a:pt x="212712" y="50597"/>
                    <a:pt x="221856" y="73114"/>
                    <a:pt x="221856" y="101165"/>
                  </a:cubicBezTo>
                  <a:cubicBezTo>
                    <a:pt x="221828" y="109795"/>
                    <a:pt x="220742" y="117738"/>
                    <a:pt x="218570" y="124977"/>
                  </a:cubicBezTo>
                  <a:close/>
                  <a:moveTo>
                    <a:pt x="118281" y="39995"/>
                  </a:moveTo>
                  <a:cubicBezTo>
                    <a:pt x="99860" y="39995"/>
                    <a:pt x="84420" y="45606"/>
                    <a:pt x="71952" y="56826"/>
                  </a:cubicBezTo>
                  <a:cubicBezTo>
                    <a:pt x="60055" y="67504"/>
                    <a:pt x="53311" y="80781"/>
                    <a:pt x="51721" y="96660"/>
                  </a:cubicBezTo>
                  <a:lnTo>
                    <a:pt x="180718" y="96660"/>
                  </a:lnTo>
                  <a:cubicBezTo>
                    <a:pt x="180718" y="80924"/>
                    <a:pt x="175498" y="67780"/>
                    <a:pt x="165049" y="57236"/>
                  </a:cubicBezTo>
                  <a:cubicBezTo>
                    <a:pt x="153600" y="45739"/>
                    <a:pt x="138008" y="39995"/>
                    <a:pt x="118281" y="39995"/>
                  </a:cubicBezTo>
                  <a:close/>
                </a:path>
              </a:pathLst>
            </a:custGeom>
            <a:solidFill>
              <a:srgbClr val="009740"/>
            </a:solidFill>
            <a:ln w="9525" cap="flat">
              <a:noFill/>
              <a:prstDash val="solid"/>
              <a:miter/>
            </a:ln>
          </p:spPr>
          <p:txBody>
            <a:bodyPr rtlCol="0" anchor="ctr"/>
            <a:lstStyle/>
            <a:p>
              <a:endParaRPr lang="fr-FR"/>
            </a:p>
          </p:txBody>
        </p:sp>
        <p:sp>
          <p:nvSpPr>
            <p:cNvPr id="118" name="Forme libre : forme 117">
              <a:extLst>
                <a:ext uri="{FF2B5EF4-FFF2-40B4-BE49-F238E27FC236}">
                  <a16:creationId xmlns:a16="http://schemas.microsoft.com/office/drawing/2014/main" id="{33C96522-BE3A-4B97-924A-C50B023B8379}"/>
                </a:ext>
              </a:extLst>
            </p:cNvPr>
            <p:cNvSpPr/>
            <p:nvPr/>
          </p:nvSpPr>
          <p:spPr>
            <a:xfrm>
              <a:off x="3631171" y="3164774"/>
              <a:ext cx="200025" cy="333375"/>
            </a:xfrm>
            <a:custGeom>
              <a:avLst/>
              <a:gdLst>
                <a:gd name="connsiteX0" fmla="*/ 10620 w 200025"/>
                <a:gd name="connsiteY0" fmla="*/ 301304 h 333375"/>
                <a:gd name="connsiteX1" fmla="*/ 33033 w 200025"/>
                <a:gd name="connsiteY1" fmla="*/ 270110 h 333375"/>
                <a:gd name="connsiteX2" fmla="*/ 99593 w 200025"/>
                <a:gd name="connsiteY2" fmla="*/ 292894 h 333375"/>
                <a:gd name="connsiteX3" fmla="*/ 143856 w 200025"/>
                <a:gd name="connsiteY3" fmla="*/ 283759 h 333375"/>
                <a:gd name="connsiteX4" fmla="*/ 160058 w 200025"/>
                <a:gd name="connsiteY4" fmla="*/ 261080 h 333375"/>
                <a:gd name="connsiteX5" fmla="*/ 119167 w 200025"/>
                <a:gd name="connsiteY5" fmla="*/ 234391 h 333375"/>
                <a:gd name="connsiteX6" fmla="*/ 93936 w 200025"/>
                <a:gd name="connsiteY6" fmla="*/ 237677 h 333375"/>
                <a:gd name="connsiteX7" fmla="*/ 65437 w 200025"/>
                <a:gd name="connsiteY7" fmla="*/ 240963 h 333375"/>
                <a:gd name="connsiteX8" fmla="*/ 15840 w 200025"/>
                <a:gd name="connsiteY8" fmla="*/ 205654 h 333375"/>
                <a:gd name="connsiteX9" fmla="*/ 27480 w 200025"/>
                <a:gd name="connsiteY9" fmla="*/ 185947 h 333375"/>
                <a:gd name="connsiteX10" fmla="*/ 56302 w 200025"/>
                <a:gd name="connsiteY10" fmla="*/ 173222 h 333375"/>
                <a:gd name="connsiteX11" fmla="*/ 7144 w 200025"/>
                <a:gd name="connsiteY11" fmla="*/ 97679 h 333375"/>
                <a:gd name="connsiteX12" fmla="*/ 32595 w 200025"/>
                <a:gd name="connsiteY12" fmla="*/ 40196 h 333375"/>
                <a:gd name="connsiteX13" fmla="*/ 95460 w 200025"/>
                <a:gd name="connsiteY13" fmla="*/ 17202 h 333375"/>
                <a:gd name="connsiteX14" fmla="*/ 149190 w 200025"/>
                <a:gd name="connsiteY14" fmla="*/ 30547 h 333375"/>
                <a:gd name="connsiteX15" fmla="*/ 169859 w 200025"/>
                <a:gd name="connsiteY15" fmla="*/ 7144 h 333375"/>
                <a:gd name="connsiteX16" fmla="*/ 196834 w 200025"/>
                <a:gd name="connsiteY16" fmla="*/ 31156 h 333375"/>
                <a:gd name="connsiteX17" fmla="*/ 172031 w 200025"/>
                <a:gd name="connsiteY17" fmla="*/ 48816 h 333375"/>
                <a:gd name="connsiteX18" fmla="*/ 187909 w 200025"/>
                <a:gd name="connsiteY18" fmla="*/ 99727 h 333375"/>
                <a:gd name="connsiteX19" fmla="*/ 165935 w 200025"/>
                <a:gd name="connsiteY19" fmla="*/ 155562 h 333375"/>
                <a:gd name="connsiteX20" fmla="*/ 108290 w 200025"/>
                <a:gd name="connsiteY20" fmla="*/ 181432 h 333375"/>
                <a:gd name="connsiteX21" fmla="*/ 74143 w 200025"/>
                <a:gd name="connsiteY21" fmla="*/ 184718 h 333375"/>
                <a:gd name="connsiteX22" fmla="*/ 57826 w 200025"/>
                <a:gd name="connsiteY22" fmla="*/ 189128 h 333375"/>
                <a:gd name="connsiteX23" fmla="*/ 47606 w 200025"/>
                <a:gd name="connsiteY23" fmla="*/ 199092 h 333375"/>
                <a:gd name="connsiteX24" fmla="*/ 68923 w 200025"/>
                <a:gd name="connsiteY24" fmla="*/ 207512 h 333375"/>
                <a:gd name="connsiteX25" fmla="*/ 98069 w 200025"/>
                <a:gd name="connsiteY25" fmla="*/ 204330 h 333375"/>
                <a:gd name="connsiteX26" fmla="*/ 127435 w 200025"/>
                <a:gd name="connsiteY26" fmla="*/ 201139 h 333375"/>
                <a:gd name="connsiteX27" fmla="*/ 181051 w 200025"/>
                <a:gd name="connsiteY27" fmla="*/ 216646 h 333375"/>
                <a:gd name="connsiteX28" fmla="*/ 200301 w 200025"/>
                <a:gd name="connsiteY28" fmla="*/ 259651 h 333375"/>
                <a:gd name="connsiteX29" fmla="*/ 171479 w 200025"/>
                <a:gd name="connsiteY29" fmla="*/ 308715 h 333375"/>
                <a:gd name="connsiteX30" fmla="*/ 98498 w 200025"/>
                <a:gd name="connsiteY30" fmla="*/ 327393 h 333375"/>
                <a:gd name="connsiteX31" fmla="*/ 50863 w 200025"/>
                <a:gd name="connsiteY31" fmla="*/ 319802 h 333375"/>
                <a:gd name="connsiteX32" fmla="*/ 10620 w 200025"/>
                <a:gd name="connsiteY32" fmla="*/ 301304 h 333375"/>
                <a:gd name="connsiteX33" fmla="*/ 98288 w 200025"/>
                <a:gd name="connsiteY33" fmla="*/ 48606 h 333375"/>
                <a:gd name="connsiteX34" fmla="*/ 63160 w 200025"/>
                <a:gd name="connsiteY34" fmla="*/ 62979 h 333375"/>
                <a:gd name="connsiteX35" fmla="*/ 49568 w 200025"/>
                <a:gd name="connsiteY35" fmla="*/ 97879 h 333375"/>
                <a:gd name="connsiteX36" fmla="*/ 62732 w 200025"/>
                <a:gd name="connsiteY36" fmla="*/ 135950 h 333375"/>
                <a:gd name="connsiteX37" fmla="*/ 98298 w 200025"/>
                <a:gd name="connsiteY37" fmla="*/ 151047 h 333375"/>
                <a:gd name="connsiteX38" fmla="*/ 132664 w 200025"/>
                <a:gd name="connsiteY38" fmla="*/ 136369 h 333375"/>
                <a:gd name="connsiteX39" fmla="*/ 145066 w 200025"/>
                <a:gd name="connsiteY39" fmla="*/ 97879 h 333375"/>
                <a:gd name="connsiteX40" fmla="*/ 131683 w 200025"/>
                <a:gd name="connsiteY40" fmla="*/ 62979 h 333375"/>
                <a:gd name="connsiteX41" fmla="*/ 98288 w 200025"/>
                <a:gd name="connsiteY41" fmla="*/ 4860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025" h="333375">
                  <a:moveTo>
                    <a:pt x="10620" y="301304"/>
                  </a:moveTo>
                  <a:lnTo>
                    <a:pt x="33033" y="270110"/>
                  </a:lnTo>
                  <a:cubicBezTo>
                    <a:pt x="57102" y="285302"/>
                    <a:pt x="79286" y="292894"/>
                    <a:pt x="99593" y="292894"/>
                  </a:cubicBezTo>
                  <a:cubicBezTo>
                    <a:pt x="118300" y="292894"/>
                    <a:pt x="133055" y="289855"/>
                    <a:pt x="143856" y="283759"/>
                  </a:cubicBezTo>
                  <a:cubicBezTo>
                    <a:pt x="154657" y="277673"/>
                    <a:pt x="160058" y="270110"/>
                    <a:pt x="160058" y="261080"/>
                  </a:cubicBezTo>
                  <a:cubicBezTo>
                    <a:pt x="160058" y="243288"/>
                    <a:pt x="146428" y="234391"/>
                    <a:pt x="119167" y="234391"/>
                  </a:cubicBezTo>
                  <a:cubicBezTo>
                    <a:pt x="114529" y="234391"/>
                    <a:pt x="106118" y="235487"/>
                    <a:pt x="93936" y="237677"/>
                  </a:cubicBezTo>
                  <a:cubicBezTo>
                    <a:pt x="81753" y="239859"/>
                    <a:pt x="72257" y="240963"/>
                    <a:pt x="65437" y="240963"/>
                  </a:cubicBezTo>
                  <a:cubicBezTo>
                    <a:pt x="32375" y="240963"/>
                    <a:pt x="15840" y="229200"/>
                    <a:pt x="15840" y="205654"/>
                  </a:cubicBezTo>
                  <a:cubicBezTo>
                    <a:pt x="15840" y="198396"/>
                    <a:pt x="19717" y="191834"/>
                    <a:pt x="27480" y="185947"/>
                  </a:cubicBezTo>
                  <a:cubicBezTo>
                    <a:pt x="35233" y="180070"/>
                    <a:pt x="44844" y="175822"/>
                    <a:pt x="56302" y="173222"/>
                  </a:cubicBezTo>
                  <a:cubicBezTo>
                    <a:pt x="23527" y="158725"/>
                    <a:pt x="7144" y="133531"/>
                    <a:pt x="7144" y="97679"/>
                  </a:cubicBezTo>
                  <a:cubicBezTo>
                    <a:pt x="7144" y="74686"/>
                    <a:pt x="15631" y="55521"/>
                    <a:pt x="32595" y="40196"/>
                  </a:cubicBezTo>
                  <a:cubicBezTo>
                    <a:pt x="49559" y="24879"/>
                    <a:pt x="70514" y="17202"/>
                    <a:pt x="95460" y="17202"/>
                  </a:cubicBezTo>
                  <a:cubicBezTo>
                    <a:pt x="118367" y="17202"/>
                    <a:pt x="136284" y="21660"/>
                    <a:pt x="149190" y="30547"/>
                  </a:cubicBezTo>
                  <a:lnTo>
                    <a:pt x="169859" y="7144"/>
                  </a:lnTo>
                  <a:lnTo>
                    <a:pt x="196834" y="31156"/>
                  </a:lnTo>
                  <a:lnTo>
                    <a:pt x="172031" y="48816"/>
                  </a:lnTo>
                  <a:cubicBezTo>
                    <a:pt x="182613" y="61817"/>
                    <a:pt x="187909" y="78781"/>
                    <a:pt x="187909" y="99727"/>
                  </a:cubicBezTo>
                  <a:cubicBezTo>
                    <a:pt x="187909" y="121901"/>
                    <a:pt x="180584" y="140513"/>
                    <a:pt x="165935" y="155562"/>
                  </a:cubicBezTo>
                  <a:cubicBezTo>
                    <a:pt x="151286" y="170621"/>
                    <a:pt x="132074" y="179242"/>
                    <a:pt x="108290" y="181432"/>
                  </a:cubicBezTo>
                  <a:lnTo>
                    <a:pt x="74143" y="184718"/>
                  </a:lnTo>
                  <a:cubicBezTo>
                    <a:pt x="70085" y="185128"/>
                    <a:pt x="64646" y="186595"/>
                    <a:pt x="57826" y="189128"/>
                  </a:cubicBezTo>
                  <a:cubicBezTo>
                    <a:pt x="51006" y="191672"/>
                    <a:pt x="47606" y="194977"/>
                    <a:pt x="47606" y="199092"/>
                  </a:cubicBezTo>
                  <a:cubicBezTo>
                    <a:pt x="47606" y="204702"/>
                    <a:pt x="54712" y="207512"/>
                    <a:pt x="68923" y="207512"/>
                  </a:cubicBezTo>
                  <a:cubicBezTo>
                    <a:pt x="75152" y="207512"/>
                    <a:pt x="84868" y="206454"/>
                    <a:pt x="98069" y="204330"/>
                  </a:cubicBezTo>
                  <a:cubicBezTo>
                    <a:pt x="111262" y="202206"/>
                    <a:pt x="121053" y="201139"/>
                    <a:pt x="127435" y="201139"/>
                  </a:cubicBezTo>
                  <a:cubicBezTo>
                    <a:pt x="150352" y="201139"/>
                    <a:pt x="168221" y="206312"/>
                    <a:pt x="181051" y="216646"/>
                  </a:cubicBezTo>
                  <a:cubicBezTo>
                    <a:pt x="193891" y="226981"/>
                    <a:pt x="200301" y="241306"/>
                    <a:pt x="200301" y="259651"/>
                  </a:cubicBezTo>
                  <a:cubicBezTo>
                    <a:pt x="200301" y="279911"/>
                    <a:pt x="190691" y="296266"/>
                    <a:pt x="171479" y="308715"/>
                  </a:cubicBezTo>
                  <a:cubicBezTo>
                    <a:pt x="152257" y="321164"/>
                    <a:pt x="127930" y="327393"/>
                    <a:pt x="98498" y="327393"/>
                  </a:cubicBezTo>
                  <a:cubicBezTo>
                    <a:pt x="83410" y="327393"/>
                    <a:pt x="67532" y="324860"/>
                    <a:pt x="50863" y="319802"/>
                  </a:cubicBezTo>
                  <a:cubicBezTo>
                    <a:pt x="34195" y="314725"/>
                    <a:pt x="20774" y="308562"/>
                    <a:pt x="10620" y="301304"/>
                  </a:cubicBezTo>
                  <a:close/>
                  <a:moveTo>
                    <a:pt x="98288" y="48606"/>
                  </a:moveTo>
                  <a:cubicBezTo>
                    <a:pt x="83934" y="48606"/>
                    <a:pt x="72219" y="53397"/>
                    <a:pt x="63160" y="62979"/>
                  </a:cubicBezTo>
                  <a:cubicBezTo>
                    <a:pt x="54102" y="72561"/>
                    <a:pt x="49568" y="84201"/>
                    <a:pt x="49568" y="97879"/>
                  </a:cubicBezTo>
                  <a:cubicBezTo>
                    <a:pt x="49568" y="113205"/>
                    <a:pt x="53950" y="125892"/>
                    <a:pt x="62732" y="135950"/>
                  </a:cubicBezTo>
                  <a:cubicBezTo>
                    <a:pt x="71504" y="146018"/>
                    <a:pt x="83363" y="151047"/>
                    <a:pt x="98298" y="151047"/>
                  </a:cubicBezTo>
                  <a:cubicBezTo>
                    <a:pt x="112947" y="151047"/>
                    <a:pt x="124406" y="146152"/>
                    <a:pt x="132664" y="136369"/>
                  </a:cubicBezTo>
                  <a:cubicBezTo>
                    <a:pt x="140922" y="126587"/>
                    <a:pt x="145066" y="113757"/>
                    <a:pt x="145066" y="97879"/>
                  </a:cubicBezTo>
                  <a:cubicBezTo>
                    <a:pt x="145066" y="84192"/>
                    <a:pt x="140608" y="72561"/>
                    <a:pt x="131683" y="62979"/>
                  </a:cubicBezTo>
                  <a:cubicBezTo>
                    <a:pt x="122758" y="53397"/>
                    <a:pt x="111624" y="48606"/>
                    <a:pt x="98288" y="48606"/>
                  </a:cubicBezTo>
                  <a:close/>
                </a:path>
              </a:pathLst>
            </a:custGeom>
            <a:solidFill>
              <a:srgbClr val="009740"/>
            </a:solidFill>
            <a:ln w="9525" cap="flat">
              <a:noFill/>
              <a:prstDash val="solid"/>
              <a:miter/>
            </a:ln>
          </p:spPr>
          <p:txBody>
            <a:bodyPr rtlCol="0" anchor="ctr"/>
            <a:lstStyle/>
            <a:p>
              <a:endParaRPr lang="fr-FR"/>
            </a:p>
          </p:txBody>
        </p:sp>
        <p:sp>
          <p:nvSpPr>
            <p:cNvPr id="119" name="Forme libre : forme 118">
              <a:extLst>
                <a:ext uri="{FF2B5EF4-FFF2-40B4-BE49-F238E27FC236}">
                  <a16:creationId xmlns:a16="http://schemas.microsoft.com/office/drawing/2014/main" id="{62E9089B-F80B-4A40-B426-1B41438860A9}"/>
                </a:ext>
              </a:extLst>
            </p:cNvPr>
            <p:cNvSpPr/>
            <p:nvPr/>
          </p:nvSpPr>
          <p:spPr>
            <a:xfrm>
              <a:off x="3842673" y="3178937"/>
              <a:ext cx="228600" cy="314325"/>
            </a:xfrm>
            <a:custGeom>
              <a:avLst/>
              <a:gdLst>
                <a:gd name="connsiteX0" fmla="*/ 122872 w 228600"/>
                <a:gd name="connsiteY0" fmla="*/ 264366 h 314325"/>
                <a:gd name="connsiteX1" fmla="*/ 89049 w 228600"/>
                <a:gd name="connsiteY1" fmla="*/ 299256 h 314325"/>
                <a:gd name="connsiteX2" fmla="*/ 31509 w 228600"/>
                <a:gd name="connsiteY2" fmla="*/ 313220 h 314325"/>
                <a:gd name="connsiteX3" fmla="*/ 31509 w 228600"/>
                <a:gd name="connsiteY3" fmla="*/ 278321 h 314325"/>
                <a:gd name="connsiteX4" fmla="*/ 75886 w 228600"/>
                <a:gd name="connsiteY4" fmla="*/ 266929 h 314325"/>
                <a:gd name="connsiteX5" fmla="*/ 94374 w 228600"/>
                <a:gd name="connsiteY5" fmla="*/ 239116 h 314325"/>
                <a:gd name="connsiteX6" fmla="*/ 87630 w 228600"/>
                <a:gd name="connsiteY6" fmla="*/ 203502 h 314325"/>
                <a:gd name="connsiteX7" fmla="*/ 70228 w 228600"/>
                <a:gd name="connsiteY7" fmla="*/ 160077 h 314325"/>
                <a:gd name="connsiteX8" fmla="*/ 7144 w 228600"/>
                <a:gd name="connsiteY8" fmla="*/ 7144 h 314325"/>
                <a:gd name="connsiteX9" fmla="*/ 49349 w 228600"/>
                <a:gd name="connsiteY9" fmla="*/ 7144 h 314325"/>
                <a:gd name="connsiteX10" fmla="*/ 117872 w 228600"/>
                <a:gd name="connsiteY10" fmla="*/ 177117 h 314325"/>
                <a:gd name="connsiteX11" fmla="*/ 179432 w 228600"/>
                <a:gd name="connsiteY11" fmla="*/ 7144 h 314325"/>
                <a:gd name="connsiteX12" fmla="*/ 221637 w 228600"/>
                <a:gd name="connsiteY12" fmla="*/ 7144 h 314325"/>
                <a:gd name="connsiteX13" fmla="*/ 122872 w 228600"/>
                <a:gd name="connsiteY13" fmla="*/ 264366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14325">
                  <a:moveTo>
                    <a:pt x="122872" y="264366"/>
                  </a:moveTo>
                  <a:cubicBezTo>
                    <a:pt x="117510" y="278321"/>
                    <a:pt x="106232" y="289960"/>
                    <a:pt x="89049" y="299256"/>
                  </a:cubicBezTo>
                  <a:cubicBezTo>
                    <a:pt x="71866" y="308572"/>
                    <a:pt x="52683" y="313220"/>
                    <a:pt x="31509" y="313220"/>
                  </a:cubicBezTo>
                  <a:lnTo>
                    <a:pt x="31509" y="278321"/>
                  </a:lnTo>
                  <a:cubicBezTo>
                    <a:pt x="48768" y="278321"/>
                    <a:pt x="63551" y="274530"/>
                    <a:pt x="75886" y="266929"/>
                  </a:cubicBezTo>
                  <a:cubicBezTo>
                    <a:pt x="88211" y="259337"/>
                    <a:pt x="94374" y="250060"/>
                    <a:pt x="94374" y="239116"/>
                  </a:cubicBezTo>
                  <a:cubicBezTo>
                    <a:pt x="94374" y="227067"/>
                    <a:pt x="92126" y="215198"/>
                    <a:pt x="87630" y="203502"/>
                  </a:cubicBezTo>
                  <a:cubicBezTo>
                    <a:pt x="83134" y="191795"/>
                    <a:pt x="77324" y="177327"/>
                    <a:pt x="70228" y="160077"/>
                  </a:cubicBezTo>
                  <a:lnTo>
                    <a:pt x="7144" y="7144"/>
                  </a:lnTo>
                  <a:lnTo>
                    <a:pt x="49349" y="7144"/>
                  </a:lnTo>
                  <a:lnTo>
                    <a:pt x="117872" y="177117"/>
                  </a:lnTo>
                  <a:lnTo>
                    <a:pt x="179432" y="7144"/>
                  </a:lnTo>
                  <a:lnTo>
                    <a:pt x="221637" y="7144"/>
                  </a:lnTo>
                  <a:lnTo>
                    <a:pt x="122872" y="264366"/>
                  </a:lnTo>
                  <a:close/>
                </a:path>
              </a:pathLst>
            </a:custGeom>
            <a:solidFill>
              <a:srgbClr val="009740"/>
            </a:solidFill>
            <a:ln w="9525" cap="flat">
              <a:noFill/>
              <a:prstDash val="solid"/>
              <a:miter/>
            </a:ln>
          </p:spPr>
          <p:txBody>
            <a:bodyPr rtlCol="0" anchor="ctr"/>
            <a:lstStyle/>
            <a:p>
              <a:endParaRPr lang="fr-FR"/>
            </a:p>
          </p:txBody>
        </p:sp>
        <p:sp>
          <p:nvSpPr>
            <p:cNvPr id="120" name="Forme libre : forme 119">
              <a:extLst>
                <a:ext uri="{FF2B5EF4-FFF2-40B4-BE49-F238E27FC236}">
                  <a16:creationId xmlns:a16="http://schemas.microsoft.com/office/drawing/2014/main" id="{6A6AC0AF-8041-415B-BB1D-11EB5EEB51D1}"/>
                </a:ext>
              </a:extLst>
            </p:cNvPr>
            <p:cNvSpPr/>
            <p:nvPr/>
          </p:nvSpPr>
          <p:spPr>
            <a:xfrm>
              <a:off x="4216730" y="3175851"/>
              <a:ext cx="209550" cy="238125"/>
            </a:xfrm>
            <a:custGeom>
              <a:avLst/>
              <a:gdLst>
                <a:gd name="connsiteX0" fmla="*/ 169859 w 209550"/>
                <a:gd name="connsiteY0" fmla="*/ 150228 h 238125"/>
                <a:gd name="connsiteX1" fmla="*/ 208359 w 209550"/>
                <a:gd name="connsiteY1" fmla="*/ 154953 h 238125"/>
                <a:gd name="connsiteX2" fmla="*/ 176051 w 209550"/>
                <a:gd name="connsiteY2" fmla="*/ 213760 h 238125"/>
                <a:gd name="connsiteX3" fmla="*/ 112204 w 209550"/>
                <a:gd name="connsiteY3" fmla="*/ 235010 h 238125"/>
                <a:gd name="connsiteX4" fmla="*/ 35966 w 209550"/>
                <a:gd name="connsiteY4" fmla="*/ 205759 h 238125"/>
                <a:gd name="connsiteX5" fmla="*/ 7144 w 209550"/>
                <a:gd name="connsiteY5" fmla="*/ 121892 h 238125"/>
                <a:gd name="connsiteX6" fmla="*/ 19545 w 209550"/>
                <a:gd name="connsiteY6" fmla="*/ 60112 h 238125"/>
                <a:gd name="connsiteX7" fmla="*/ 57283 w 209550"/>
                <a:gd name="connsiteY7" fmla="*/ 20383 h 238125"/>
                <a:gd name="connsiteX8" fmla="*/ 112424 w 209550"/>
                <a:gd name="connsiteY8" fmla="*/ 7144 h 238125"/>
                <a:gd name="connsiteX9" fmla="*/ 173984 w 209550"/>
                <a:gd name="connsiteY9" fmla="*/ 25108 h 238125"/>
                <a:gd name="connsiteX10" fmla="*/ 204654 w 209550"/>
                <a:gd name="connsiteY10" fmla="*/ 76114 h 238125"/>
                <a:gd name="connsiteX11" fmla="*/ 166583 w 209550"/>
                <a:gd name="connsiteY11" fmla="*/ 81658 h 238125"/>
                <a:gd name="connsiteX12" fmla="*/ 147333 w 209550"/>
                <a:gd name="connsiteY12" fmla="*/ 48606 h 238125"/>
                <a:gd name="connsiteX13" fmla="*/ 113938 w 209550"/>
                <a:gd name="connsiteY13" fmla="*/ 37519 h 238125"/>
                <a:gd name="connsiteX14" fmla="*/ 65865 w 209550"/>
                <a:gd name="connsiteY14" fmla="*/ 57541 h 238125"/>
                <a:gd name="connsiteX15" fmla="*/ 47377 w 209550"/>
                <a:gd name="connsiteY15" fmla="*/ 120863 h 238125"/>
                <a:gd name="connsiteX16" fmla="*/ 65218 w 209550"/>
                <a:gd name="connsiteY16" fmla="*/ 184709 h 238125"/>
                <a:gd name="connsiteX17" fmla="*/ 111766 w 209550"/>
                <a:gd name="connsiteY17" fmla="*/ 204616 h 238125"/>
                <a:gd name="connsiteX18" fmla="*/ 150266 w 209550"/>
                <a:gd name="connsiteY18" fmla="*/ 191281 h 238125"/>
                <a:gd name="connsiteX19" fmla="*/ 169859 w 209550"/>
                <a:gd name="connsiteY19" fmla="*/ 15022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238125">
                  <a:moveTo>
                    <a:pt x="169859" y="150228"/>
                  </a:moveTo>
                  <a:lnTo>
                    <a:pt x="208359" y="154953"/>
                  </a:lnTo>
                  <a:cubicBezTo>
                    <a:pt x="204149" y="179994"/>
                    <a:pt x="193386" y="199606"/>
                    <a:pt x="176051" y="213760"/>
                  </a:cubicBezTo>
                  <a:cubicBezTo>
                    <a:pt x="158715" y="227924"/>
                    <a:pt x="137436" y="235010"/>
                    <a:pt x="112204" y="235010"/>
                  </a:cubicBezTo>
                  <a:cubicBezTo>
                    <a:pt x="80591" y="235010"/>
                    <a:pt x="55178" y="225257"/>
                    <a:pt x="35966" y="205759"/>
                  </a:cubicBezTo>
                  <a:cubicBezTo>
                    <a:pt x="16745" y="186252"/>
                    <a:pt x="7144" y="158306"/>
                    <a:pt x="7144" y="121892"/>
                  </a:cubicBezTo>
                  <a:cubicBezTo>
                    <a:pt x="7144" y="98355"/>
                    <a:pt x="11278" y="77762"/>
                    <a:pt x="19545" y="60112"/>
                  </a:cubicBezTo>
                  <a:cubicBezTo>
                    <a:pt x="27813" y="42453"/>
                    <a:pt x="40386" y="29213"/>
                    <a:pt x="57283" y="20383"/>
                  </a:cubicBezTo>
                  <a:cubicBezTo>
                    <a:pt x="74171" y="11554"/>
                    <a:pt x="92555" y="7144"/>
                    <a:pt x="112424" y="7144"/>
                  </a:cubicBezTo>
                  <a:cubicBezTo>
                    <a:pt x="137513" y="7144"/>
                    <a:pt x="158029" y="13135"/>
                    <a:pt x="173984" y="25108"/>
                  </a:cubicBezTo>
                  <a:cubicBezTo>
                    <a:pt x="189938" y="37081"/>
                    <a:pt x="200168" y="54083"/>
                    <a:pt x="204654" y="76114"/>
                  </a:cubicBezTo>
                  <a:lnTo>
                    <a:pt x="166583" y="81658"/>
                  </a:lnTo>
                  <a:cubicBezTo>
                    <a:pt x="162954" y="67018"/>
                    <a:pt x="156543" y="55998"/>
                    <a:pt x="147333" y="48606"/>
                  </a:cubicBezTo>
                  <a:cubicBezTo>
                    <a:pt x="138122" y="41215"/>
                    <a:pt x="126997" y="37519"/>
                    <a:pt x="113938" y="37519"/>
                  </a:cubicBezTo>
                  <a:cubicBezTo>
                    <a:pt x="94221" y="37519"/>
                    <a:pt x="78191" y="44187"/>
                    <a:pt x="65865" y="57541"/>
                  </a:cubicBezTo>
                  <a:cubicBezTo>
                    <a:pt x="53540" y="70876"/>
                    <a:pt x="47377" y="91992"/>
                    <a:pt x="47377" y="120863"/>
                  </a:cubicBezTo>
                  <a:cubicBezTo>
                    <a:pt x="47377" y="150152"/>
                    <a:pt x="53330" y="171441"/>
                    <a:pt x="65218" y="184709"/>
                  </a:cubicBezTo>
                  <a:cubicBezTo>
                    <a:pt x="77105" y="197987"/>
                    <a:pt x="92621" y="204616"/>
                    <a:pt x="111766" y="204616"/>
                  </a:cubicBezTo>
                  <a:cubicBezTo>
                    <a:pt x="127130" y="204616"/>
                    <a:pt x="139970" y="200168"/>
                    <a:pt x="150266" y="191281"/>
                  </a:cubicBezTo>
                  <a:cubicBezTo>
                    <a:pt x="160563" y="182394"/>
                    <a:pt x="167097" y="168707"/>
                    <a:pt x="169859" y="150228"/>
                  </a:cubicBezTo>
                  <a:close/>
                </a:path>
              </a:pathLst>
            </a:custGeom>
            <a:solidFill>
              <a:srgbClr val="009740"/>
            </a:solidFill>
            <a:ln w="9525" cap="flat">
              <a:noFill/>
              <a:prstDash val="solid"/>
              <a:miter/>
            </a:ln>
          </p:spPr>
          <p:txBody>
            <a:bodyPr rtlCol="0" anchor="ctr"/>
            <a:lstStyle/>
            <a:p>
              <a:endParaRPr lang="fr-FR"/>
            </a:p>
          </p:txBody>
        </p:sp>
        <p:sp>
          <p:nvSpPr>
            <p:cNvPr id="121" name="Forme libre : forme 120">
              <a:extLst>
                <a:ext uri="{FF2B5EF4-FFF2-40B4-BE49-F238E27FC236}">
                  <a16:creationId xmlns:a16="http://schemas.microsoft.com/office/drawing/2014/main" id="{54DDF795-567F-4120-9238-03949882BBC3}"/>
                </a:ext>
              </a:extLst>
            </p:cNvPr>
            <p:cNvSpPr/>
            <p:nvPr/>
          </p:nvSpPr>
          <p:spPr>
            <a:xfrm>
              <a:off x="4439539" y="3175861"/>
              <a:ext cx="228600" cy="238125"/>
            </a:xfrm>
            <a:custGeom>
              <a:avLst/>
              <a:gdLst>
                <a:gd name="connsiteX0" fmla="*/ 7144 w 228600"/>
                <a:gd name="connsiteY0" fmla="*/ 121072 h 238125"/>
                <a:gd name="connsiteX1" fmla="*/ 42815 w 228600"/>
                <a:gd name="connsiteY1" fmla="*/ 31366 h 238125"/>
                <a:gd name="connsiteX2" fmla="*/ 115472 w 228600"/>
                <a:gd name="connsiteY2" fmla="*/ 7144 h 238125"/>
                <a:gd name="connsiteX3" fmla="*/ 193348 w 228600"/>
                <a:gd name="connsiteY3" fmla="*/ 36605 h 238125"/>
                <a:gd name="connsiteX4" fmla="*/ 223590 w 228600"/>
                <a:gd name="connsiteY4" fmla="*/ 117996 h 238125"/>
                <a:gd name="connsiteX5" fmla="*/ 210217 w 228600"/>
                <a:gd name="connsiteY5" fmla="*/ 184204 h 238125"/>
                <a:gd name="connsiteX6" fmla="*/ 171279 w 228600"/>
                <a:gd name="connsiteY6" fmla="*/ 221666 h 238125"/>
                <a:gd name="connsiteX7" fmla="*/ 115481 w 228600"/>
                <a:gd name="connsiteY7" fmla="*/ 235010 h 238125"/>
                <a:gd name="connsiteX8" fmla="*/ 37071 w 228600"/>
                <a:gd name="connsiteY8" fmla="*/ 205654 h 238125"/>
                <a:gd name="connsiteX9" fmla="*/ 7144 w 228600"/>
                <a:gd name="connsiteY9" fmla="*/ 121072 h 238125"/>
                <a:gd name="connsiteX10" fmla="*/ 47387 w 228600"/>
                <a:gd name="connsiteY10" fmla="*/ 121072 h 238125"/>
                <a:gd name="connsiteX11" fmla="*/ 66742 w 228600"/>
                <a:gd name="connsiteY11" fmla="*/ 183785 h 238125"/>
                <a:gd name="connsiteX12" fmla="*/ 115462 w 228600"/>
                <a:gd name="connsiteY12" fmla="*/ 204626 h 238125"/>
                <a:gd name="connsiteX13" fmla="*/ 163973 w 228600"/>
                <a:gd name="connsiteY13" fmla="*/ 183690 h 238125"/>
                <a:gd name="connsiteX14" fmla="*/ 183337 w 228600"/>
                <a:gd name="connsiteY14" fmla="*/ 119853 h 238125"/>
                <a:gd name="connsiteX15" fmla="*/ 163868 w 228600"/>
                <a:gd name="connsiteY15" fmla="*/ 58569 h 238125"/>
                <a:gd name="connsiteX16" fmla="*/ 115462 w 228600"/>
                <a:gd name="connsiteY16" fmla="*/ 37729 h 238125"/>
                <a:gd name="connsiteX17" fmla="*/ 66742 w 228600"/>
                <a:gd name="connsiteY17" fmla="*/ 58464 h 238125"/>
                <a:gd name="connsiteX18" fmla="*/ 47387 w 228600"/>
                <a:gd name="connsiteY18" fmla="*/ 12107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8600" h="238125">
                  <a:moveTo>
                    <a:pt x="7144" y="121072"/>
                  </a:moveTo>
                  <a:cubicBezTo>
                    <a:pt x="7144" y="80705"/>
                    <a:pt x="19031" y="50797"/>
                    <a:pt x="42815" y="31366"/>
                  </a:cubicBezTo>
                  <a:cubicBezTo>
                    <a:pt x="62684" y="15221"/>
                    <a:pt x="86906" y="7144"/>
                    <a:pt x="115472" y="7144"/>
                  </a:cubicBezTo>
                  <a:cubicBezTo>
                    <a:pt x="147238" y="7144"/>
                    <a:pt x="173193" y="16964"/>
                    <a:pt x="193348" y="36605"/>
                  </a:cubicBezTo>
                  <a:cubicBezTo>
                    <a:pt x="213503" y="56245"/>
                    <a:pt x="223590" y="83372"/>
                    <a:pt x="223590" y="117996"/>
                  </a:cubicBezTo>
                  <a:cubicBezTo>
                    <a:pt x="223590" y="146047"/>
                    <a:pt x="219132" y="168126"/>
                    <a:pt x="210217" y="184204"/>
                  </a:cubicBezTo>
                  <a:cubicBezTo>
                    <a:pt x="201301" y="200282"/>
                    <a:pt x="188319" y="212769"/>
                    <a:pt x="171279" y="221666"/>
                  </a:cubicBezTo>
                  <a:cubicBezTo>
                    <a:pt x="154238" y="230562"/>
                    <a:pt x="135636" y="235010"/>
                    <a:pt x="115481" y="235010"/>
                  </a:cubicBezTo>
                  <a:cubicBezTo>
                    <a:pt x="83144" y="235010"/>
                    <a:pt x="56998" y="225228"/>
                    <a:pt x="37071" y="205654"/>
                  </a:cubicBezTo>
                  <a:cubicBezTo>
                    <a:pt x="17117" y="186080"/>
                    <a:pt x="7144" y="157886"/>
                    <a:pt x="7144" y="121072"/>
                  </a:cubicBezTo>
                  <a:close/>
                  <a:moveTo>
                    <a:pt x="47387" y="121072"/>
                  </a:moveTo>
                  <a:cubicBezTo>
                    <a:pt x="47387" y="149000"/>
                    <a:pt x="53835" y="169897"/>
                    <a:pt x="66742" y="183785"/>
                  </a:cubicBezTo>
                  <a:cubicBezTo>
                    <a:pt x="79639" y="197682"/>
                    <a:pt x="95898" y="204626"/>
                    <a:pt x="115462" y="204626"/>
                  </a:cubicBezTo>
                  <a:cubicBezTo>
                    <a:pt x="134893" y="204626"/>
                    <a:pt x="151067" y="197653"/>
                    <a:pt x="163973" y="183690"/>
                  </a:cubicBezTo>
                  <a:cubicBezTo>
                    <a:pt x="176879" y="169736"/>
                    <a:pt x="183337" y="148457"/>
                    <a:pt x="183337" y="119853"/>
                  </a:cubicBezTo>
                  <a:cubicBezTo>
                    <a:pt x="183337" y="92888"/>
                    <a:pt x="176841" y="72466"/>
                    <a:pt x="163868" y="58569"/>
                  </a:cubicBezTo>
                  <a:cubicBezTo>
                    <a:pt x="150886" y="44682"/>
                    <a:pt x="134750" y="37729"/>
                    <a:pt x="115462" y="37729"/>
                  </a:cubicBezTo>
                  <a:cubicBezTo>
                    <a:pt x="95888" y="37729"/>
                    <a:pt x="79639" y="44644"/>
                    <a:pt x="66742" y="58464"/>
                  </a:cubicBezTo>
                  <a:cubicBezTo>
                    <a:pt x="53835" y="72285"/>
                    <a:pt x="47387" y="93154"/>
                    <a:pt x="47387" y="121072"/>
                  </a:cubicBezTo>
                  <a:close/>
                </a:path>
              </a:pathLst>
            </a:custGeom>
            <a:solidFill>
              <a:srgbClr val="009740"/>
            </a:solidFill>
            <a:ln w="9525" cap="flat">
              <a:noFill/>
              <a:prstDash val="solid"/>
              <a:miter/>
            </a:ln>
          </p:spPr>
          <p:txBody>
            <a:bodyPr rtlCol="0" anchor="ctr"/>
            <a:lstStyle/>
            <a:p>
              <a:endParaRPr lang="fr-FR"/>
            </a:p>
          </p:txBody>
        </p:sp>
        <p:sp>
          <p:nvSpPr>
            <p:cNvPr id="122" name="Forme libre : forme 121">
              <a:extLst>
                <a:ext uri="{FF2B5EF4-FFF2-40B4-BE49-F238E27FC236}">
                  <a16:creationId xmlns:a16="http://schemas.microsoft.com/office/drawing/2014/main" id="{AD021256-C0E6-4EDC-A687-92A2652E0864}"/>
                </a:ext>
              </a:extLst>
            </p:cNvPr>
            <p:cNvSpPr/>
            <p:nvPr/>
          </p:nvSpPr>
          <p:spPr>
            <a:xfrm>
              <a:off x="4704553"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8"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8"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fr-FR"/>
            </a:p>
          </p:txBody>
        </p:sp>
        <p:sp>
          <p:nvSpPr>
            <p:cNvPr id="123" name="Forme libre : forme 122">
              <a:extLst>
                <a:ext uri="{FF2B5EF4-FFF2-40B4-BE49-F238E27FC236}">
                  <a16:creationId xmlns:a16="http://schemas.microsoft.com/office/drawing/2014/main" id="{51388068-D1C7-4F0A-A0FA-62322DA7B128}"/>
                </a:ext>
              </a:extLst>
            </p:cNvPr>
            <p:cNvSpPr/>
            <p:nvPr/>
          </p:nvSpPr>
          <p:spPr>
            <a:xfrm>
              <a:off x="4939325"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9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9" y="80639"/>
                    <a:pt x="13669" y="69961"/>
                  </a:cubicBezTo>
                  <a:cubicBezTo>
                    <a:pt x="13669"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3"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fr-FR"/>
            </a:p>
          </p:txBody>
        </p:sp>
        <p:sp>
          <p:nvSpPr>
            <p:cNvPr id="124" name="Forme libre : forme 123">
              <a:extLst>
                <a:ext uri="{FF2B5EF4-FFF2-40B4-BE49-F238E27FC236}">
                  <a16:creationId xmlns:a16="http://schemas.microsoft.com/office/drawing/2014/main" id="{3DF1E406-3DB0-4685-9480-8D4585AA7202}"/>
                </a:ext>
              </a:extLst>
            </p:cNvPr>
            <p:cNvSpPr/>
            <p:nvPr/>
          </p:nvSpPr>
          <p:spPr>
            <a:xfrm>
              <a:off x="5179536" y="3180766"/>
              <a:ext cx="200025" cy="228600"/>
            </a:xfrm>
            <a:custGeom>
              <a:avLst/>
              <a:gdLst>
                <a:gd name="connsiteX0" fmla="*/ 159420 w 200025"/>
                <a:gd name="connsiteY0" fmla="*/ 225171 h 228600"/>
                <a:gd name="connsiteX1" fmla="*/ 159420 w 200025"/>
                <a:gd name="connsiteY1" fmla="*/ 193148 h 228600"/>
                <a:gd name="connsiteX2" fmla="*/ 86115 w 200025"/>
                <a:gd name="connsiteY2" fmla="*/ 230105 h 228600"/>
                <a:gd name="connsiteX3" fmla="*/ 47930 w 200025"/>
                <a:gd name="connsiteY3" fmla="*/ 222714 h 228600"/>
                <a:gd name="connsiteX4" fmla="*/ 21612 w 200025"/>
                <a:gd name="connsiteY4" fmla="*/ 204140 h 228600"/>
                <a:gd name="connsiteX5" fmla="*/ 9534 w 200025"/>
                <a:gd name="connsiteY5" fmla="*/ 176736 h 228600"/>
                <a:gd name="connsiteX6" fmla="*/ 7144 w 200025"/>
                <a:gd name="connsiteY6" fmla="*/ 142246 h 228600"/>
                <a:gd name="connsiteX7" fmla="*/ 7144 w 200025"/>
                <a:gd name="connsiteY7" fmla="*/ 7163 h 228600"/>
                <a:gd name="connsiteX8" fmla="*/ 46291 w 200025"/>
                <a:gd name="connsiteY8" fmla="*/ 7163 h 228600"/>
                <a:gd name="connsiteX9" fmla="*/ 46291 w 200025"/>
                <a:gd name="connsiteY9" fmla="*/ 128073 h 228600"/>
                <a:gd name="connsiteX10" fmla="*/ 48682 w 200025"/>
                <a:gd name="connsiteY10" fmla="*/ 167078 h 228600"/>
                <a:gd name="connsiteX11" fmla="*/ 64351 w 200025"/>
                <a:gd name="connsiteY11" fmla="*/ 189967 h 228600"/>
                <a:gd name="connsiteX12" fmla="*/ 93926 w 200025"/>
                <a:gd name="connsiteY12" fmla="*/ 198282 h 228600"/>
                <a:gd name="connsiteX13" fmla="*/ 126997 w 200025"/>
                <a:gd name="connsiteY13" fmla="*/ 189757 h 228600"/>
                <a:gd name="connsiteX14" fmla="*/ 148857 w 200025"/>
                <a:gd name="connsiteY14" fmla="*/ 166554 h 228600"/>
                <a:gd name="connsiteX15" fmla="*/ 155277 w 200025"/>
                <a:gd name="connsiteY15" fmla="*/ 123958 h 228600"/>
                <a:gd name="connsiteX16" fmla="*/ 155277 w 200025"/>
                <a:gd name="connsiteY16" fmla="*/ 7144 h 228600"/>
                <a:gd name="connsiteX17" fmla="*/ 194434 w 200025"/>
                <a:gd name="connsiteY17" fmla="*/ 7144 h 228600"/>
                <a:gd name="connsiteX18" fmla="*/ 194434 w 200025"/>
                <a:gd name="connsiteY18" fmla="*/ 225162 h 228600"/>
                <a:gd name="connsiteX19" fmla="*/ 159420 w 200025"/>
                <a:gd name="connsiteY19" fmla="*/ 225162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0025" h="228600">
                  <a:moveTo>
                    <a:pt x="159420" y="225171"/>
                  </a:moveTo>
                  <a:lnTo>
                    <a:pt x="159420" y="193148"/>
                  </a:lnTo>
                  <a:cubicBezTo>
                    <a:pt x="141427" y="217789"/>
                    <a:pt x="116995" y="230105"/>
                    <a:pt x="86115" y="230105"/>
                  </a:cubicBezTo>
                  <a:cubicBezTo>
                    <a:pt x="72476" y="230105"/>
                    <a:pt x="59750" y="227638"/>
                    <a:pt x="47930" y="222714"/>
                  </a:cubicBezTo>
                  <a:cubicBezTo>
                    <a:pt x="36109" y="217789"/>
                    <a:pt x="27337" y="211598"/>
                    <a:pt x="21612" y="204140"/>
                  </a:cubicBezTo>
                  <a:cubicBezTo>
                    <a:pt x="15878" y="196682"/>
                    <a:pt x="11859" y="187547"/>
                    <a:pt x="9534" y="176736"/>
                  </a:cubicBezTo>
                  <a:cubicBezTo>
                    <a:pt x="7934" y="169478"/>
                    <a:pt x="7144" y="157982"/>
                    <a:pt x="7144" y="142246"/>
                  </a:cubicBezTo>
                  <a:lnTo>
                    <a:pt x="7144" y="7163"/>
                  </a:lnTo>
                  <a:lnTo>
                    <a:pt x="46291" y="7163"/>
                  </a:lnTo>
                  <a:lnTo>
                    <a:pt x="46291" y="128073"/>
                  </a:lnTo>
                  <a:cubicBezTo>
                    <a:pt x="46291" y="147371"/>
                    <a:pt x="47082" y="160382"/>
                    <a:pt x="48682" y="167078"/>
                  </a:cubicBezTo>
                  <a:cubicBezTo>
                    <a:pt x="51149" y="176803"/>
                    <a:pt x="56369" y="184423"/>
                    <a:pt x="64351" y="189967"/>
                  </a:cubicBezTo>
                  <a:cubicBezTo>
                    <a:pt x="72323" y="195510"/>
                    <a:pt x="82191" y="198282"/>
                    <a:pt x="93926" y="198282"/>
                  </a:cubicBezTo>
                  <a:cubicBezTo>
                    <a:pt x="105670" y="198282"/>
                    <a:pt x="116700" y="195443"/>
                    <a:pt x="126997" y="189757"/>
                  </a:cubicBezTo>
                  <a:cubicBezTo>
                    <a:pt x="137293" y="184080"/>
                    <a:pt x="144580" y="176346"/>
                    <a:pt x="148857" y="166554"/>
                  </a:cubicBezTo>
                  <a:cubicBezTo>
                    <a:pt x="153133" y="156763"/>
                    <a:pt x="155277" y="142570"/>
                    <a:pt x="155277" y="123958"/>
                  </a:cubicBezTo>
                  <a:lnTo>
                    <a:pt x="155277" y="7144"/>
                  </a:lnTo>
                  <a:lnTo>
                    <a:pt x="194434" y="7144"/>
                  </a:lnTo>
                  <a:lnTo>
                    <a:pt x="194434" y="225162"/>
                  </a:lnTo>
                  <a:lnTo>
                    <a:pt x="159420" y="225162"/>
                  </a:lnTo>
                  <a:close/>
                </a:path>
              </a:pathLst>
            </a:custGeom>
            <a:solidFill>
              <a:srgbClr val="009740"/>
            </a:solidFill>
            <a:ln w="9525" cap="flat">
              <a:noFill/>
              <a:prstDash val="solid"/>
              <a:miter/>
            </a:ln>
          </p:spPr>
          <p:txBody>
            <a:bodyPr rtlCol="0" anchor="ctr"/>
            <a:lstStyle/>
            <a:p>
              <a:endParaRPr lang="fr-FR"/>
            </a:p>
          </p:txBody>
        </p:sp>
        <p:sp>
          <p:nvSpPr>
            <p:cNvPr id="125" name="Forme libre : forme 124">
              <a:extLst>
                <a:ext uri="{FF2B5EF4-FFF2-40B4-BE49-F238E27FC236}">
                  <a16:creationId xmlns:a16="http://schemas.microsoft.com/office/drawing/2014/main" id="{43E7EEFA-1A48-49DD-885E-F6D29D1291F1}"/>
                </a:ext>
              </a:extLst>
            </p:cNvPr>
            <p:cNvSpPr/>
            <p:nvPr/>
          </p:nvSpPr>
          <p:spPr>
            <a:xfrm>
              <a:off x="5429977" y="3097842"/>
              <a:ext cx="47625" cy="314325"/>
            </a:xfrm>
            <a:custGeom>
              <a:avLst/>
              <a:gdLst>
                <a:gd name="connsiteX0" fmla="*/ 7144 w 47625"/>
                <a:gd name="connsiteY0" fmla="*/ 308096 h 314325"/>
                <a:gd name="connsiteX1" fmla="*/ 7144 w 47625"/>
                <a:gd name="connsiteY1" fmla="*/ 7144 h 314325"/>
                <a:gd name="connsiteX2" fmla="*/ 46291 w 47625"/>
                <a:gd name="connsiteY2" fmla="*/ 7144 h 314325"/>
                <a:gd name="connsiteX3" fmla="*/ 46291 w 47625"/>
                <a:gd name="connsiteY3" fmla="*/ 308096 h 314325"/>
                <a:gd name="connsiteX4" fmla="*/ 7144 w 47625"/>
                <a:gd name="connsiteY4" fmla="*/ 308096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314325">
                  <a:moveTo>
                    <a:pt x="7144" y="308096"/>
                  </a:moveTo>
                  <a:lnTo>
                    <a:pt x="7144" y="7144"/>
                  </a:lnTo>
                  <a:lnTo>
                    <a:pt x="46291" y="7144"/>
                  </a:lnTo>
                  <a:lnTo>
                    <a:pt x="46291" y="308096"/>
                  </a:lnTo>
                  <a:lnTo>
                    <a:pt x="7144" y="308096"/>
                  </a:lnTo>
                  <a:close/>
                </a:path>
              </a:pathLst>
            </a:custGeom>
            <a:solidFill>
              <a:srgbClr val="009740"/>
            </a:solidFill>
            <a:ln w="9525" cap="flat">
              <a:noFill/>
              <a:prstDash val="solid"/>
              <a:miter/>
            </a:ln>
          </p:spPr>
          <p:txBody>
            <a:bodyPr rtlCol="0" anchor="ctr"/>
            <a:lstStyle/>
            <a:p>
              <a:endParaRPr lang="fr-FR"/>
            </a:p>
          </p:txBody>
        </p:sp>
        <p:sp>
          <p:nvSpPr>
            <p:cNvPr id="126" name="Forme libre : forme 125">
              <a:extLst>
                <a:ext uri="{FF2B5EF4-FFF2-40B4-BE49-F238E27FC236}">
                  <a16:creationId xmlns:a16="http://schemas.microsoft.com/office/drawing/2014/main" id="{1D28DCDF-0595-487A-A35C-48CF77618FF6}"/>
                </a:ext>
              </a:extLst>
            </p:cNvPr>
            <p:cNvSpPr/>
            <p:nvPr/>
          </p:nvSpPr>
          <p:spPr>
            <a:xfrm>
              <a:off x="5510958" y="3104623"/>
              <a:ext cx="123825" cy="304800"/>
            </a:xfrm>
            <a:custGeom>
              <a:avLst/>
              <a:gdLst>
                <a:gd name="connsiteX0" fmla="*/ 114167 w 123825"/>
                <a:gd name="connsiteY0" fmla="*/ 268262 h 304800"/>
                <a:gd name="connsiteX1" fmla="*/ 119825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2 w 123825"/>
                <a:gd name="connsiteY5" fmla="*/ 237468 h 304800"/>
                <a:gd name="connsiteX6" fmla="*/ 35862 w 123825"/>
                <a:gd name="connsiteY6" fmla="*/ 112043 h 304800"/>
                <a:gd name="connsiteX7" fmla="*/ 7144 w 123825"/>
                <a:gd name="connsiteY7" fmla="*/ 112043 h 304800"/>
                <a:gd name="connsiteX8" fmla="*/ 7144 w 123825"/>
                <a:gd name="connsiteY8" fmla="*/ 83296 h 304800"/>
                <a:gd name="connsiteX9" fmla="*/ 35862 w 123825"/>
                <a:gd name="connsiteY9" fmla="*/ 83296 h 304800"/>
                <a:gd name="connsiteX10" fmla="*/ 35862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1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5"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2" y="259642"/>
                    <a:pt x="35862" y="237468"/>
                  </a:cubicBezTo>
                  <a:lnTo>
                    <a:pt x="35862" y="112043"/>
                  </a:lnTo>
                  <a:lnTo>
                    <a:pt x="7144" y="112043"/>
                  </a:lnTo>
                  <a:lnTo>
                    <a:pt x="7144" y="83296"/>
                  </a:lnTo>
                  <a:lnTo>
                    <a:pt x="35862" y="83296"/>
                  </a:lnTo>
                  <a:lnTo>
                    <a:pt x="35862"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1"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fr-FR"/>
            </a:p>
          </p:txBody>
        </p:sp>
        <p:sp>
          <p:nvSpPr>
            <p:cNvPr id="127" name="Forme libre : forme 126">
              <a:extLst>
                <a:ext uri="{FF2B5EF4-FFF2-40B4-BE49-F238E27FC236}">
                  <a16:creationId xmlns:a16="http://schemas.microsoft.com/office/drawing/2014/main" id="{AF734EED-C36F-49C2-BE94-C215BF5082D8}"/>
                </a:ext>
              </a:extLst>
            </p:cNvPr>
            <p:cNvSpPr/>
            <p:nvPr/>
          </p:nvSpPr>
          <p:spPr>
            <a:xfrm>
              <a:off x="5645670" y="3175861"/>
              <a:ext cx="219075" cy="238125"/>
            </a:xfrm>
            <a:custGeom>
              <a:avLst/>
              <a:gdLst>
                <a:gd name="connsiteX0" fmla="*/ 171155 w 219075"/>
                <a:gd name="connsiteY0" fmla="*/ 203187 h 238125"/>
                <a:gd name="connsiteX1" fmla="*/ 129283 w 219075"/>
                <a:gd name="connsiteY1" fmla="*/ 227819 h 238125"/>
                <a:gd name="connsiteX2" fmla="*/ 86106 w 219075"/>
                <a:gd name="connsiteY2" fmla="*/ 235010 h 238125"/>
                <a:gd name="connsiteX3" fmla="*/ 27584 w 219075"/>
                <a:gd name="connsiteY3" fmla="*/ 217456 h 238125"/>
                <a:gd name="connsiteX4" fmla="*/ 7144 w 219075"/>
                <a:gd name="connsiteY4" fmla="*/ 172603 h 238125"/>
                <a:gd name="connsiteX5" fmla="*/ 14869 w 219075"/>
                <a:gd name="connsiteY5" fmla="*/ 143351 h 238125"/>
                <a:gd name="connsiteX6" fmla="*/ 35100 w 219075"/>
                <a:gd name="connsiteY6" fmla="*/ 122111 h 238125"/>
                <a:gd name="connsiteX7" fmla="*/ 63265 w 219075"/>
                <a:gd name="connsiteY7" fmla="*/ 109995 h 238125"/>
                <a:gd name="connsiteX8" fmla="*/ 98069 w 219075"/>
                <a:gd name="connsiteY8" fmla="*/ 104461 h 238125"/>
                <a:gd name="connsiteX9" fmla="*/ 167897 w 219075"/>
                <a:gd name="connsiteY9" fmla="*/ 91726 h 238125"/>
                <a:gd name="connsiteX10" fmla="*/ 168107 w 219075"/>
                <a:gd name="connsiteY10" fmla="*/ 82077 h 238125"/>
                <a:gd name="connsiteX11" fmla="*/ 157010 w 219075"/>
                <a:gd name="connsiteY11" fmla="*/ 50254 h 238125"/>
                <a:gd name="connsiteX12" fmla="*/ 112414 w 219075"/>
                <a:gd name="connsiteY12" fmla="*/ 37738 h 238125"/>
                <a:gd name="connsiteX13" fmla="*/ 71628 w 219075"/>
                <a:gd name="connsiteY13" fmla="*/ 46873 h 238125"/>
                <a:gd name="connsiteX14" fmla="*/ 52159 w 219075"/>
                <a:gd name="connsiteY14" fmla="*/ 79210 h 238125"/>
                <a:gd name="connsiteX15" fmla="*/ 13868 w 219075"/>
                <a:gd name="connsiteY15" fmla="*/ 74276 h 238125"/>
                <a:gd name="connsiteX16" fmla="*/ 31061 w 219075"/>
                <a:gd name="connsiteY16" fmla="*/ 36814 h 238125"/>
                <a:gd name="connsiteX17" fmla="*/ 65646 w 219075"/>
                <a:gd name="connsiteY17" fmla="*/ 14840 h 238125"/>
                <a:gd name="connsiteX18" fmla="*/ 118072 w 219075"/>
                <a:gd name="connsiteY18" fmla="*/ 7144 h 238125"/>
                <a:gd name="connsiteX19" fmla="*/ 166145 w 219075"/>
                <a:gd name="connsiteY19" fmla="*/ 13706 h 238125"/>
                <a:gd name="connsiteX20" fmla="*/ 193338 w 219075"/>
                <a:gd name="connsiteY20" fmla="*/ 30232 h 238125"/>
                <a:gd name="connsiteX21" fmla="*/ 205511 w 219075"/>
                <a:gd name="connsiteY21" fmla="*/ 55378 h 238125"/>
                <a:gd name="connsiteX22" fmla="*/ 207474 w 219075"/>
                <a:gd name="connsiteY22" fmla="*/ 89459 h 238125"/>
                <a:gd name="connsiteX23" fmla="*/ 207474 w 219075"/>
                <a:gd name="connsiteY23" fmla="*/ 138722 h 238125"/>
                <a:gd name="connsiteX24" fmla="*/ 209979 w 219075"/>
                <a:gd name="connsiteY24" fmla="*/ 203902 h 238125"/>
                <a:gd name="connsiteX25" fmla="*/ 219875 w 219075"/>
                <a:gd name="connsiteY25" fmla="*/ 230076 h 238125"/>
                <a:gd name="connsiteX26" fmla="*/ 178975 w 219075"/>
                <a:gd name="connsiteY26" fmla="*/ 230076 h 238125"/>
                <a:gd name="connsiteX27" fmla="*/ 171155 w 219075"/>
                <a:gd name="connsiteY27" fmla="*/ 203187 h 238125"/>
                <a:gd name="connsiteX28" fmla="*/ 167897 w 219075"/>
                <a:gd name="connsiteY28" fmla="*/ 120663 h 238125"/>
                <a:gd name="connsiteX29" fmla="*/ 103937 w 219075"/>
                <a:gd name="connsiteY29" fmla="*/ 134626 h 238125"/>
                <a:gd name="connsiteX30" fmla="*/ 69790 w 219075"/>
                <a:gd name="connsiteY30" fmla="*/ 142008 h 238125"/>
                <a:gd name="connsiteX31" fmla="*/ 54340 w 219075"/>
                <a:gd name="connsiteY31" fmla="*/ 154019 h 238125"/>
                <a:gd name="connsiteX32" fmla="*/ 48911 w 219075"/>
                <a:gd name="connsiteY32" fmla="*/ 171574 h 238125"/>
                <a:gd name="connsiteX33" fmla="*/ 60760 w 219075"/>
                <a:gd name="connsiteY33" fmla="*/ 196215 h 238125"/>
                <a:gd name="connsiteX34" fmla="*/ 95460 w 219075"/>
                <a:gd name="connsiteY34" fmla="*/ 206064 h 238125"/>
                <a:gd name="connsiteX35" fmla="*/ 135703 w 219075"/>
                <a:gd name="connsiteY35" fmla="*/ 196729 h 238125"/>
                <a:gd name="connsiteX36" fmla="*/ 161592 w 219075"/>
                <a:gd name="connsiteY36" fmla="*/ 171164 h 238125"/>
                <a:gd name="connsiteX37" fmla="*/ 167907 w 219075"/>
                <a:gd name="connsiteY37" fmla="*/ 134217 h 238125"/>
                <a:gd name="connsiteX38" fmla="*/ 167907 w 219075"/>
                <a:gd name="connsiteY38" fmla="*/ 12066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9075" h="238125">
                  <a:moveTo>
                    <a:pt x="171155" y="203187"/>
                  </a:moveTo>
                  <a:cubicBezTo>
                    <a:pt x="156658" y="214827"/>
                    <a:pt x="142694" y="223028"/>
                    <a:pt x="129283" y="227819"/>
                  </a:cubicBezTo>
                  <a:cubicBezTo>
                    <a:pt x="115862" y="232610"/>
                    <a:pt x="101470" y="235010"/>
                    <a:pt x="86106" y="235010"/>
                  </a:cubicBezTo>
                  <a:cubicBezTo>
                    <a:pt x="60722" y="235010"/>
                    <a:pt x="41215" y="229162"/>
                    <a:pt x="27584" y="217456"/>
                  </a:cubicBezTo>
                  <a:cubicBezTo>
                    <a:pt x="13944" y="205750"/>
                    <a:pt x="7144" y="190805"/>
                    <a:pt x="7144" y="172603"/>
                  </a:cubicBezTo>
                  <a:cubicBezTo>
                    <a:pt x="7144" y="161925"/>
                    <a:pt x="9715" y="152171"/>
                    <a:pt x="14869" y="143351"/>
                  </a:cubicBezTo>
                  <a:cubicBezTo>
                    <a:pt x="20012" y="134522"/>
                    <a:pt x="26756" y="127435"/>
                    <a:pt x="35100" y="122111"/>
                  </a:cubicBezTo>
                  <a:cubicBezTo>
                    <a:pt x="43434" y="116767"/>
                    <a:pt x="52826" y="112738"/>
                    <a:pt x="63265" y="109995"/>
                  </a:cubicBezTo>
                  <a:cubicBezTo>
                    <a:pt x="70952" y="108090"/>
                    <a:pt x="82544" y="106232"/>
                    <a:pt x="98069" y="104461"/>
                  </a:cubicBezTo>
                  <a:cubicBezTo>
                    <a:pt x="129673" y="100898"/>
                    <a:pt x="152962" y="96660"/>
                    <a:pt x="167897" y="91726"/>
                  </a:cubicBezTo>
                  <a:cubicBezTo>
                    <a:pt x="168040" y="86668"/>
                    <a:pt x="168107" y="83449"/>
                    <a:pt x="168107" y="82077"/>
                  </a:cubicBezTo>
                  <a:cubicBezTo>
                    <a:pt x="168107" y="67027"/>
                    <a:pt x="164402" y="56417"/>
                    <a:pt x="157010" y="50254"/>
                  </a:cubicBezTo>
                  <a:cubicBezTo>
                    <a:pt x="147009" y="41910"/>
                    <a:pt x="132140" y="37738"/>
                    <a:pt x="112414" y="37738"/>
                  </a:cubicBezTo>
                  <a:cubicBezTo>
                    <a:pt x="93993" y="37738"/>
                    <a:pt x="80410" y="40786"/>
                    <a:pt x="71628" y="46873"/>
                  </a:cubicBezTo>
                  <a:cubicBezTo>
                    <a:pt x="62855" y="52969"/>
                    <a:pt x="56359" y="63741"/>
                    <a:pt x="52159" y="79210"/>
                  </a:cubicBezTo>
                  <a:lnTo>
                    <a:pt x="13868" y="74276"/>
                  </a:lnTo>
                  <a:cubicBezTo>
                    <a:pt x="17354" y="58817"/>
                    <a:pt x="23079" y="46330"/>
                    <a:pt x="31061" y="36814"/>
                  </a:cubicBezTo>
                  <a:cubicBezTo>
                    <a:pt x="39033" y="27299"/>
                    <a:pt x="50568" y="19974"/>
                    <a:pt x="65646" y="14840"/>
                  </a:cubicBezTo>
                  <a:cubicBezTo>
                    <a:pt x="80734" y="9716"/>
                    <a:pt x="98203" y="7144"/>
                    <a:pt x="118072" y="7144"/>
                  </a:cubicBezTo>
                  <a:cubicBezTo>
                    <a:pt x="137789" y="7144"/>
                    <a:pt x="153819" y="9325"/>
                    <a:pt x="166145" y="13706"/>
                  </a:cubicBezTo>
                  <a:cubicBezTo>
                    <a:pt x="178470" y="18088"/>
                    <a:pt x="187538" y="23593"/>
                    <a:pt x="193338" y="30232"/>
                  </a:cubicBezTo>
                  <a:cubicBezTo>
                    <a:pt x="199130" y="36862"/>
                    <a:pt x="203197" y="45244"/>
                    <a:pt x="205511" y="55378"/>
                  </a:cubicBezTo>
                  <a:cubicBezTo>
                    <a:pt x="206826" y="61674"/>
                    <a:pt x="207474" y="73038"/>
                    <a:pt x="207474" y="89459"/>
                  </a:cubicBezTo>
                  <a:lnTo>
                    <a:pt x="207474" y="138722"/>
                  </a:lnTo>
                  <a:cubicBezTo>
                    <a:pt x="207474" y="173069"/>
                    <a:pt x="208302" y="194805"/>
                    <a:pt x="209979" y="203902"/>
                  </a:cubicBezTo>
                  <a:cubicBezTo>
                    <a:pt x="211646" y="213008"/>
                    <a:pt x="214941" y="221733"/>
                    <a:pt x="219875" y="230076"/>
                  </a:cubicBezTo>
                  <a:lnTo>
                    <a:pt x="178975" y="230076"/>
                  </a:lnTo>
                  <a:cubicBezTo>
                    <a:pt x="174927" y="222409"/>
                    <a:pt x="172317" y="213446"/>
                    <a:pt x="171155" y="203187"/>
                  </a:cubicBezTo>
                  <a:close/>
                  <a:moveTo>
                    <a:pt x="167897" y="120663"/>
                  </a:moveTo>
                  <a:cubicBezTo>
                    <a:pt x="153676" y="126140"/>
                    <a:pt x="132369" y="130788"/>
                    <a:pt x="103937" y="134626"/>
                  </a:cubicBezTo>
                  <a:cubicBezTo>
                    <a:pt x="87849" y="136808"/>
                    <a:pt x="76457" y="139275"/>
                    <a:pt x="69790" y="142008"/>
                  </a:cubicBezTo>
                  <a:cubicBezTo>
                    <a:pt x="63113" y="144751"/>
                    <a:pt x="57969" y="148752"/>
                    <a:pt x="54340" y="154019"/>
                  </a:cubicBezTo>
                  <a:cubicBezTo>
                    <a:pt x="50711" y="159296"/>
                    <a:pt x="48911" y="165144"/>
                    <a:pt x="48911" y="171574"/>
                  </a:cubicBezTo>
                  <a:cubicBezTo>
                    <a:pt x="48911" y="181432"/>
                    <a:pt x="52854" y="189633"/>
                    <a:pt x="60760" y="196215"/>
                  </a:cubicBezTo>
                  <a:cubicBezTo>
                    <a:pt x="68666" y="202778"/>
                    <a:pt x="80229" y="206064"/>
                    <a:pt x="95460" y="206064"/>
                  </a:cubicBezTo>
                  <a:cubicBezTo>
                    <a:pt x="110538" y="206064"/>
                    <a:pt x="123958" y="202949"/>
                    <a:pt x="135703" y="196729"/>
                  </a:cubicBezTo>
                  <a:cubicBezTo>
                    <a:pt x="147447" y="190500"/>
                    <a:pt x="156086" y="181985"/>
                    <a:pt x="161592" y="171164"/>
                  </a:cubicBezTo>
                  <a:cubicBezTo>
                    <a:pt x="165792" y="162820"/>
                    <a:pt x="167907" y="150504"/>
                    <a:pt x="167907" y="134217"/>
                  </a:cubicBezTo>
                  <a:lnTo>
                    <a:pt x="167907" y="120663"/>
                  </a:lnTo>
                  <a:close/>
                </a:path>
              </a:pathLst>
            </a:custGeom>
            <a:solidFill>
              <a:srgbClr val="009740"/>
            </a:solidFill>
            <a:ln w="9525" cap="flat">
              <a:noFill/>
              <a:prstDash val="solid"/>
              <a:miter/>
            </a:ln>
          </p:spPr>
          <p:txBody>
            <a:bodyPr rtlCol="0" anchor="ctr"/>
            <a:lstStyle/>
            <a:p>
              <a:endParaRPr lang="fr-FR"/>
            </a:p>
          </p:txBody>
        </p:sp>
        <p:sp>
          <p:nvSpPr>
            <p:cNvPr id="128" name="Forme libre : forme 127">
              <a:extLst>
                <a:ext uri="{FF2B5EF4-FFF2-40B4-BE49-F238E27FC236}">
                  <a16:creationId xmlns:a16="http://schemas.microsoft.com/office/drawing/2014/main" id="{E151ED61-25C2-47B8-8880-0C23485713E2}"/>
                </a:ext>
              </a:extLst>
            </p:cNvPr>
            <p:cNvSpPr/>
            <p:nvPr/>
          </p:nvSpPr>
          <p:spPr>
            <a:xfrm>
              <a:off x="5909360"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9"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9"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fr-FR"/>
            </a:p>
          </p:txBody>
        </p:sp>
        <p:sp>
          <p:nvSpPr>
            <p:cNvPr id="129" name="Forme libre : forme 128">
              <a:extLst>
                <a:ext uri="{FF2B5EF4-FFF2-40B4-BE49-F238E27FC236}">
                  <a16:creationId xmlns:a16="http://schemas.microsoft.com/office/drawing/2014/main" id="{07955827-545D-4013-ACE8-1253A9729DFB}"/>
                </a:ext>
              </a:extLst>
            </p:cNvPr>
            <p:cNvSpPr/>
            <p:nvPr/>
          </p:nvSpPr>
          <p:spPr>
            <a:xfrm>
              <a:off x="6138265" y="3104623"/>
              <a:ext cx="123825" cy="304800"/>
            </a:xfrm>
            <a:custGeom>
              <a:avLst/>
              <a:gdLst>
                <a:gd name="connsiteX0" fmla="*/ 114167 w 123825"/>
                <a:gd name="connsiteY0" fmla="*/ 268262 h 304800"/>
                <a:gd name="connsiteX1" fmla="*/ 119824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1 w 123825"/>
                <a:gd name="connsiteY5" fmla="*/ 237468 h 304800"/>
                <a:gd name="connsiteX6" fmla="*/ 35861 w 123825"/>
                <a:gd name="connsiteY6" fmla="*/ 112043 h 304800"/>
                <a:gd name="connsiteX7" fmla="*/ 7144 w 123825"/>
                <a:gd name="connsiteY7" fmla="*/ 112043 h 304800"/>
                <a:gd name="connsiteX8" fmla="*/ 7144 w 123825"/>
                <a:gd name="connsiteY8" fmla="*/ 83296 h 304800"/>
                <a:gd name="connsiteX9" fmla="*/ 35861 w 123825"/>
                <a:gd name="connsiteY9" fmla="*/ 83296 h 304800"/>
                <a:gd name="connsiteX10" fmla="*/ 35861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0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4"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1" y="259642"/>
                    <a:pt x="35861" y="237468"/>
                  </a:cubicBezTo>
                  <a:lnTo>
                    <a:pt x="35861" y="112043"/>
                  </a:lnTo>
                  <a:lnTo>
                    <a:pt x="7144" y="112043"/>
                  </a:lnTo>
                  <a:lnTo>
                    <a:pt x="7144" y="83296"/>
                  </a:lnTo>
                  <a:lnTo>
                    <a:pt x="35861" y="83296"/>
                  </a:lnTo>
                  <a:lnTo>
                    <a:pt x="35861"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0"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fr-FR"/>
            </a:p>
          </p:txBody>
        </p:sp>
        <p:sp>
          <p:nvSpPr>
            <p:cNvPr id="130" name="Forme libre : forme 129">
              <a:extLst>
                <a:ext uri="{FF2B5EF4-FFF2-40B4-BE49-F238E27FC236}">
                  <a16:creationId xmlns:a16="http://schemas.microsoft.com/office/drawing/2014/main" id="{8A63F5CA-6FCA-4171-97D8-977E51744830}"/>
                </a:ext>
              </a:extLst>
            </p:cNvPr>
            <p:cNvSpPr/>
            <p:nvPr/>
          </p:nvSpPr>
          <p:spPr>
            <a:xfrm>
              <a:off x="6270577"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8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8" y="80639"/>
                    <a:pt x="13668" y="69961"/>
                  </a:cubicBezTo>
                  <a:cubicBezTo>
                    <a:pt x="13668"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2"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fr-FR"/>
            </a:p>
          </p:txBody>
        </p:sp>
      </p:grpSp>
      <p:pic>
        <p:nvPicPr>
          <p:cNvPr id="54" name="Image 53">
            <a:extLst>
              <a:ext uri="{FF2B5EF4-FFF2-40B4-BE49-F238E27FC236}">
                <a16:creationId xmlns:a16="http://schemas.microsoft.com/office/drawing/2014/main" id="{FCFB04C9-7D55-4085-9FF1-1C3962FC345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1206" t="11495" r="-115" b="5532"/>
          <a:stretch/>
        </p:blipFill>
        <p:spPr>
          <a:xfrm>
            <a:off x="6758124" y="0"/>
            <a:ext cx="3156198" cy="6858000"/>
          </a:xfrm>
          <a:prstGeom prst="rect">
            <a:avLst/>
          </a:prstGeom>
        </p:spPr>
      </p:pic>
    </p:spTree>
    <p:extLst>
      <p:ext uri="{BB962C8B-B14F-4D97-AF65-F5344CB8AC3E}">
        <p14:creationId xmlns:p14="http://schemas.microsoft.com/office/powerpoint/2010/main" val="3596032879"/>
      </p:ext>
    </p:extLst>
  </p:cSld>
  <p:clrMapOvr>
    <a:masterClrMapping/>
  </p:clrMapOvr>
  <p:transition/>
  <p:extLst>
    <p:ext uri="{DCECCB84-F9BA-43D5-87BE-67443E8EF086}">
      <p15:sldGuideLst xmlns:p15="http://schemas.microsoft.com/office/powerpoint/2012/main">
        <p15:guide id="1" orient="horz" pos="2840">
          <p15:clr>
            <a:srgbClr val="FBAE40"/>
          </p15:clr>
        </p15:guide>
        <p15:guide id="2" pos="425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V Double">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D3AD9280-C50A-4389-916C-C99300C85A77}"/>
              </a:ext>
            </a:extLst>
          </p:cNvPr>
          <p:cNvCxnSpPr>
            <a:cxnSpLocks/>
          </p:cNvCxnSpPr>
          <p:nvPr/>
        </p:nvCxnSpPr>
        <p:spPr bwMode="auto">
          <a:xfrm>
            <a:off x="4945534" y="1800990"/>
            <a:ext cx="0" cy="4435910"/>
          </a:xfrm>
          <a:prstGeom prst="line">
            <a:avLst/>
          </a:prstGeom>
          <a:solidFill>
            <a:schemeClr val="accent1"/>
          </a:solidFill>
          <a:ln w="9525" cap="flat" cmpd="sng" algn="ctr">
            <a:solidFill>
              <a:schemeClr val="tx1">
                <a:lumMod val="20000"/>
                <a:lumOff val="80000"/>
              </a:schemeClr>
            </a:solidFill>
            <a:prstDash val="solid"/>
            <a:round/>
            <a:headEnd type="none" w="med" len="med"/>
            <a:tailEnd type="none" w="med" len="med"/>
          </a:ln>
          <a:effectLst/>
        </p:spPr>
      </p:cxnSp>
      <p:cxnSp>
        <p:nvCxnSpPr>
          <p:cNvPr id="5" name="Connecteur droit 4">
            <a:extLst>
              <a:ext uri="{FF2B5EF4-FFF2-40B4-BE49-F238E27FC236}">
                <a16:creationId xmlns:a16="http://schemas.microsoft.com/office/drawing/2014/main" id="{342221C4-A018-4C88-B0A9-86A25349D25E}"/>
              </a:ext>
            </a:extLst>
          </p:cNvPr>
          <p:cNvCxnSpPr>
            <a:cxnSpLocks/>
          </p:cNvCxnSpPr>
          <p:nvPr/>
        </p:nvCxnSpPr>
        <p:spPr bwMode="auto">
          <a:xfrm>
            <a:off x="330337" y="1781997"/>
            <a:ext cx="4346489"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8" name="Connecteur droit 7">
            <a:extLst>
              <a:ext uri="{FF2B5EF4-FFF2-40B4-BE49-F238E27FC236}">
                <a16:creationId xmlns:a16="http://schemas.microsoft.com/office/drawing/2014/main" id="{C9BFB7F2-3F3F-4FB1-84A4-EDD49768EF51}"/>
              </a:ext>
            </a:extLst>
          </p:cNvPr>
          <p:cNvCxnSpPr/>
          <p:nvPr/>
        </p:nvCxnSpPr>
        <p:spPr bwMode="auto">
          <a:xfrm>
            <a:off x="2503581" y="4707510"/>
            <a:ext cx="0" cy="1526875"/>
          </a:xfrm>
          <a:prstGeom prst="line">
            <a:avLst/>
          </a:prstGeom>
          <a:solidFill>
            <a:schemeClr val="accent1"/>
          </a:solidFill>
          <a:ln w="9525" cap="flat" cmpd="sng" algn="ctr">
            <a:solidFill>
              <a:schemeClr val="bg2">
                <a:lumMod val="60000"/>
                <a:lumOff val="40000"/>
              </a:schemeClr>
            </a:solidFill>
            <a:prstDash val="solid"/>
            <a:round/>
            <a:headEnd type="none" w="med" len="med"/>
            <a:tailEnd type="none" w="med" len="med"/>
          </a:ln>
          <a:effectLst/>
        </p:spPr>
      </p:cxnSp>
      <p:sp>
        <p:nvSpPr>
          <p:cNvPr id="14" name="Rectangle: Rounded Corners 2">
            <a:extLst>
              <a:ext uri="{FF2B5EF4-FFF2-40B4-BE49-F238E27FC236}">
                <a16:creationId xmlns:a16="http://schemas.microsoft.com/office/drawing/2014/main" id="{3D72C06E-2873-460E-A6D7-8E222F992DCC}"/>
              </a:ext>
            </a:extLst>
          </p:cNvPr>
          <p:cNvSpPr/>
          <p:nvPr/>
        </p:nvSpPr>
        <p:spPr bwMode="auto">
          <a:xfrm>
            <a:off x="330337" y="2879539"/>
            <a:ext cx="4346489"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361950"/>
            <a:r>
              <a:rPr lang="en-US" b="1" cap="small">
                <a:solidFill>
                  <a:schemeClr val="tx2"/>
                </a:solidFill>
                <a:latin typeface="Trebuchet MS" pitchFamily="34" charset="0"/>
              </a:rPr>
              <a:t>Education</a:t>
            </a:r>
          </a:p>
        </p:txBody>
      </p:sp>
      <p:sp>
        <p:nvSpPr>
          <p:cNvPr id="15" name="Rectangle: Rounded Corners 2">
            <a:extLst>
              <a:ext uri="{FF2B5EF4-FFF2-40B4-BE49-F238E27FC236}">
                <a16:creationId xmlns:a16="http://schemas.microsoft.com/office/drawing/2014/main" id="{03A72C7B-7E59-47C0-8DD7-7EBD1913A768}"/>
              </a:ext>
            </a:extLst>
          </p:cNvPr>
          <p:cNvSpPr/>
          <p:nvPr/>
        </p:nvSpPr>
        <p:spPr bwMode="auto">
          <a:xfrm>
            <a:off x="330337" y="4373895"/>
            <a:ext cx="2081280"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88900"/>
            <a:r>
              <a:rPr lang="en-US" b="1" cap="small">
                <a:solidFill>
                  <a:schemeClr val="tx2"/>
                </a:solidFill>
                <a:latin typeface="Trebuchet MS" pitchFamily="34" charset="0"/>
              </a:rPr>
              <a:t>     Expertise</a:t>
            </a:r>
          </a:p>
        </p:txBody>
      </p:sp>
      <p:sp>
        <p:nvSpPr>
          <p:cNvPr id="16" name="Rectangle: Rounded Corners 2">
            <a:extLst>
              <a:ext uri="{FF2B5EF4-FFF2-40B4-BE49-F238E27FC236}">
                <a16:creationId xmlns:a16="http://schemas.microsoft.com/office/drawing/2014/main" id="{4B378ADC-C43C-4DE6-B565-DED0F9201B1C}"/>
              </a:ext>
            </a:extLst>
          </p:cNvPr>
          <p:cNvSpPr/>
          <p:nvPr/>
        </p:nvSpPr>
        <p:spPr bwMode="auto">
          <a:xfrm>
            <a:off x="2595545" y="4373895"/>
            <a:ext cx="2081280"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88900"/>
            <a:r>
              <a:rPr lang="en-US" b="1" cap="small">
                <a:solidFill>
                  <a:schemeClr val="tx2"/>
                </a:solidFill>
                <a:latin typeface="Trebuchet MS" pitchFamily="34" charset="0"/>
              </a:rPr>
              <a:t>     Practices</a:t>
            </a:r>
          </a:p>
        </p:txBody>
      </p:sp>
      <p:sp>
        <p:nvSpPr>
          <p:cNvPr id="17" name="Freeform 5">
            <a:extLst>
              <a:ext uri="{FF2B5EF4-FFF2-40B4-BE49-F238E27FC236}">
                <a16:creationId xmlns:a16="http://schemas.microsoft.com/office/drawing/2014/main" id="{CDDA3292-DBD2-4974-BF06-81D07E1A929A}"/>
              </a:ext>
            </a:extLst>
          </p:cNvPr>
          <p:cNvSpPr>
            <a:spLocks noChangeAspect="1" noEditPoints="1"/>
          </p:cNvSpPr>
          <p:nvPr/>
        </p:nvSpPr>
        <p:spPr bwMode="auto">
          <a:xfrm>
            <a:off x="695938" y="4417814"/>
            <a:ext cx="168798" cy="160031"/>
          </a:xfrm>
          <a:custGeom>
            <a:avLst/>
            <a:gdLst>
              <a:gd name="T0" fmla="*/ 52 w 64"/>
              <a:gd name="T1" fmla="*/ 8 h 60"/>
              <a:gd name="T2" fmla="*/ 56 w 64"/>
              <a:gd name="T3" fmla="*/ 0 h 60"/>
              <a:gd name="T4" fmla="*/ 52 w 64"/>
              <a:gd name="T5" fmla="*/ 0 h 60"/>
              <a:gd name="T6" fmla="*/ 12 w 64"/>
              <a:gd name="T7" fmla="*/ 0 h 60"/>
              <a:gd name="T8" fmla="*/ 8 w 64"/>
              <a:gd name="T9" fmla="*/ 0 h 60"/>
              <a:gd name="T10" fmla="*/ 12 w 64"/>
              <a:gd name="T11" fmla="*/ 8 h 60"/>
              <a:gd name="T12" fmla="*/ 0 w 64"/>
              <a:gd name="T13" fmla="*/ 8 h 60"/>
              <a:gd name="T14" fmla="*/ 0 w 64"/>
              <a:gd name="T15" fmla="*/ 18 h 60"/>
              <a:gd name="T16" fmla="*/ 14 w 64"/>
              <a:gd name="T17" fmla="*/ 32 h 60"/>
              <a:gd name="T18" fmla="*/ 28 w 64"/>
              <a:gd name="T19" fmla="*/ 44 h 60"/>
              <a:gd name="T20" fmla="*/ 28 w 64"/>
              <a:gd name="T21" fmla="*/ 48 h 60"/>
              <a:gd name="T22" fmla="*/ 8 w 64"/>
              <a:gd name="T23" fmla="*/ 56 h 60"/>
              <a:gd name="T24" fmla="*/ 8 w 64"/>
              <a:gd name="T25" fmla="*/ 60 h 60"/>
              <a:gd name="T26" fmla="*/ 32 w 64"/>
              <a:gd name="T27" fmla="*/ 60 h 60"/>
              <a:gd name="T28" fmla="*/ 56 w 64"/>
              <a:gd name="T29" fmla="*/ 60 h 60"/>
              <a:gd name="T30" fmla="*/ 56 w 64"/>
              <a:gd name="T31" fmla="*/ 56 h 60"/>
              <a:gd name="T32" fmla="*/ 36 w 64"/>
              <a:gd name="T33" fmla="*/ 48 h 60"/>
              <a:gd name="T34" fmla="*/ 36 w 64"/>
              <a:gd name="T35" fmla="*/ 44 h 60"/>
              <a:gd name="T36" fmla="*/ 51 w 64"/>
              <a:gd name="T37" fmla="*/ 32 h 60"/>
              <a:gd name="T38" fmla="*/ 64 w 64"/>
              <a:gd name="T39" fmla="*/ 18 h 60"/>
              <a:gd name="T40" fmla="*/ 64 w 64"/>
              <a:gd name="T41" fmla="*/ 8 h 60"/>
              <a:gd name="T42" fmla="*/ 52 w 64"/>
              <a:gd name="T43" fmla="*/ 8 h 60"/>
              <a:gd name="T44" fmla="*/ 12 w 64"/>
              <a:gd name="T45" fmla="*/ 28 h 60"/>
              <a:gd name="T46" fmla="*/ 4 w 64"/>
              <a:gd name="T47" fmla="*/ 18 h 60"/>
              <a:gd name="T48" fmla="*/ 4 w 64"/>
              <a:gd name="T49" fmla="*/ 12 h 60"/>
              <a:gd name="T50" fmla="*/ 12 w 64"/>
              <a:gd name="T51" fmla="*/ 12 h 60"/>
              <a:gd name="T52" fmla="*/ 12 w 64"/>
              <a:gd name="T53" fmla="*/ 28 h 60"/>
              <a:gd name="T54" fmla="*/ 38 w 64"/>
              <a:gd name="T55" fmla="*/ 23 h 60"/>
              <a:gd name="T56" fmla="*/ 41 w 64"/>
              <a:gd name="T57" fmla="*/ 34 h 60"/>
              <a:gd name="T58" fmla="*/ 32 w 64"/>
              <a:gd name="T59" fmla="*/ 28 h 60"/>
              <a:gd name="T60" fmla="*/ 23 w 64"/>
              <a:gd name="T61" fmla="*/ 34 h 60"/>
              <a:gd name="T62" fmla="*/ 26 w 64"/>
              <a:gd name="T63" fmla="*/ 23 h 60"/>
              <a:gd name="T64" fmla="*/ 18 w 64"/>
              <a:gd name="T65" fmla="*/ 17 h 60"/>
              <a:gd name="T66" fmla="*/ 29 w 64"/>
              <a:gd name="T67" fmla="*/ 17 h 60"/>
              <a:gd name="T68" fmla="*/ 32 w 64"/>
              <a:gd name="T69" fmla="*/ 6 h 60"/>
              <a:gd name="T70" fmla="*/ 36 w 64"/>
              <a:gd name="T71" fmla="*/ 17 h 60"/>
              <a:gd name="T72" fmla="*/ 47 w 64"/>
              <a:gd name="T73" fmla="*/ 17 h 60"/>
              <a:gd name="T74" fmla="*/ 38 w 64"/>
              <a:gd name="T75" fmla="*/ 23 h 60"/>
              <a:gd name="T76" fmla="*/ 60 w 64"/>
              <a:gd name="T77" fmla="*/ 18 h 60"/>
              <a:gd name="T78" fmla="*/ 52 w 64"/>
              <a:gd name="T79" fmla="*/ 28 h 60"/>
              <a:gd name="T80" fmla="*/ 52 w 64"/>
              <a:gd name="T81" fmla="*/ 12 h 60"/>
              <a:gd name="T82" fmla="*/ 60 w 64"/>
              <a:gd name="T83" fmla="*/ 12 h 60"/>
              <a:gd name="T84" fmla="*/ 60 w 64"/>
              <a:gd name="T85"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 h="60">
                <a:moveTo>
                  <a:pt x="52" y="8"/>
                </a:moveTo>
                <a:cubicBezTo>
                  <a:pt x="56" y="0"/>
                  <a:pt x="56" y="0"/>
                  <a:pt x="56" y="0"/>
                </a:cubicBezTo>
                <a:cubicBezTo>
                  <a:pt x="52" y="0"/>
                  <a:pt x="52" y="0"/>
                  <a:pt x="52" y="0"/>
                </a:cubicBezTo>
                <a:cubicBezTo>
                  <a:pt x="12" y="0"/>
                  <a:pt x="12" y="0"/>
                  <a:pt x="12" y="0"/>
                </a:cubicBezTo>
                <a:cubicBezTo>
                  <a:pt x="8" y="0"/>
                  <a:pt x="8" y="0"/>
                  <a:pt x="8" y="0"/>
                </a:cubicBezTo>
                <a:cubicBezTo>
                  <a:pt x="12" y="8"/>
                  <a:pt x="12" y="8"/>
                  <a:pt x="12" y="8"/>
                </a:cubicBezTo>
                <a:cubicBezTo>
                  <a:pt x="0" y="8"/>
                  <a:pt x="0" y="8"/>
                  <a:pt x="0" y="8"/>
                </a:cubicBezTo>
                <a:cubicBezTo>
                  <a:pt x="0" y="18"/>
                  <a:pt x="0" y="18"/>
                  <a:pt x="0" y="18"/>
                </a:cubicBezTo>
                <a:cubicBezTo>
                  <a:pt x="0" y="22"/>
                  <a:pt x="0" y="30"/>
                  <a:pt x="14" y="32"/>
                </a:cubicBezTo>
                <a:cubicBezTo>
                  <a:pt x="17" y="38"/>
                  <a:pt x="22" y="42"/>
                  <a:pt x="28" y="44"/>
                </a:cubicBezTo>
                <a:cubicBezTo>
                  <a:pt x="28" y="45"/>
                  <a:pt x="28" y="47"/>
                  <a:pt x="28" y="48"/>
                </a:cubicBezTo>
                <a:cubicBezTo>
                  <a:pt x="28" y="56"/>
                  <a:pt x="12" y="56"/>
                  <a:pt x="8" y="56"/>
                </a:cubicBezTo>
                <a:cubicBezTo>
                  <a:pt x="8" y="60"/>
                  <a:pt x="8" y="60"/>
                  <a:pt x="8" y="60"/>
                </a:cubicBezTo>
                <a:cubicBezTo>
                  <a:pt x="32" y="60"/>
                  <a:pt x="32" y="60"/>
                  <a:pt x="32" y="60"/>
                </a:cubicBezTo>
                <a:cubicBezTo>
                  <a:pt x="56" y="60"/>
                  <a:pt x="56" y="60"/>
                  <a:pt x="56" y="60"/>
                </a:cubicBezTo>
                <a:cubicBezTo>
                  <a:pt x="56" y="60"/>
                  <a:pt x="56" y="60"/>
                  <a:pt x="56" y="56"/>
                </a:cubicBezTo>
                <a:cubicBezTo>
                  <a:pt x="52" y="56"/>
                  <a:pt x="36" y="56"/>
                  <a:pt x="36" y="48"/>
                </a:cubicBezTo>
                <a:cubicBezTo>
                  <a:pt x="36" y="47"/>
                  <a:pt x="36" y="45"/>
                  <a:pt x="36" y="44"/>
                </a:cubicBezTo>
                <a:cubicBezTo>
                  <a:pt x="43" y="42"/>
                  <a:pt x="48" y="38"/>
                  <a:pt x="51" y="32"/>
                </a:cubicBezTo>
                <a:cubicBezTo>
                  <a:pt x="64" y="30"/>
                  <a:pt x="64" y="22"/>
                  <a:pt x="64" y="18"/>
                </a:cubicBezTo>
                <a:cubicBezTo>
                  <a:pt x="64" y="8"/>
                  <a:pt x="64" y="8"/>
                  <a:pt x="64" y="8"/>
                </a:cubicBezTo>
                <a:lnTo>
                  <a:pt x="52" y="8"/>
                </a:lnTo>
                <a:close/>
                <a:moveTo>
                  <a:pt x="12" y="28"/>
                </a:moveTo>
                <a:cubicBezTo>
                  <a:pt x="4" y="26"/>
                  <a:pt x="4" y="21"/>
                  <a:pt x="4" y="18"/>
                </a:cubicBezTo>
                <a:cubicBezTo>
                  <a:pt x="4" y="12"/>
                  <a:pt x="4" y="12"/>
                  <a:pt x="4" y="12"/>
                </a:cubicBezTo>
                <a:cubicBezTo>
                  <a:pt x="12" y="12"/>
                  <a:pt x="12" y="12"/>
                  <a:pt x="12" y="12"/>
                </a:cubicBezTo>
                <a:lnTo>
                  <a:pt x="12" y="28"/>
                </a:lnTo>
                <a:close/>
                <a:moveTo>
                  <a:pt x="38" y="23"/>
                </a:moveTo>
                <a:cubicBezTo>
                  <a:pt x="41" y="34"/>
                  <a:pt x="41" y="34"/>
                  <a:pt x="41" y="34"/>
                </a:cubicBezTo>
                <a:cubicBezTo>
                  <a:pt x="32" y="28"/>
                  <a:pt x="32" y="28"/>
                  <a:pt x="32" y="28"/>
                </a:cubicBezTo>
                <a:cubicBezTo>
                  <a:pt x="23" y="34"/>
                  <a:pt x="23" y="34"/>
                  <a:pt x="23" y="34"/>
                </a:cubicBezTo>
                <a:cubicBezTo>
                  <a:pt x="26" y="23"/>
                  <a:pt x="26" y="23"/>
                  <a:pt x="26" y="23"/>
                </a:cubicBezTo>
                <a:cubicBezTo>
                  <a:pt x="18" y="17"/>
                  <a:pt x="18" y="17"/>
                  <a:pt x="18" y="17"/>
                </a:cubicBezTo>
                <a:cubicBezTo>
                  <a:pt x="29" y="17"/>
                  <a:pt x="29" y="17"/>
                  <a:pt x="29" y="17"/>
                </a:cubicBezTo>
                <a:cubicBezTo>
                  <a:pt x="32" y="6"/>
                  <a:pt x="32" y="6"/>
                  <a:pt x="32" y="6"/>
                </a:cubicBezTo>
                <a:cubicBezTo>
                  <a:pt x="36" y="17"/>
                  <a:pt x="36" y="17"/>
                  <a:pt x="36" y="17"/>
                </a:cubicBezTo>
                <a:cubicBezTo>
                  <a:pt x="47" y="17"/>
                  <a:pt x="47" y="17"/>
                  <a:pt x="47" y="17"/>
                </a:cubicBezTo>
                <a:lnTo>
                  <a:pt x="38" y="23"/>
                </a:lnTo>
                <a:close/>
                <a:moveTo>
                  <a:pt x="60" y="18"/>
                </a:moveTo>
                <a:cubicBezTo>
                  <a:pt x="60" y="21"/>
                  <a:pt x="60" y="26"/>
                  <a:pt x="52" y="28"/>
                </a:cubicBezTo>
                <a:cubicBezTo>
                  <a:pt x="52" y="12"/>
                  <a:pt x="52" y="12"/>
                  <a:pt x="52" y="12"/>
                </a:cubicBezTo>
                <a:cubicBezTo>
                  <a:pt x="60" y="12"/>
                  <a:pt x="60" y="12"/>
                  <a:pt x="60" y="12"/>
                </a:cubicBezTo>
                <a:lnTo>
                  <a:pt x="60" y="1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fr-FR"/>
          </a:p>
        </p:txBody>
      </p:sp>
      <p:grpSp>
        <p:nvGrpSpPr>
          <p:cNvPr id="18" name="Group 9">
            <a:extLst>
              <a:ext uri="{FF2B5EF4-FFF2-40B4-BE49-F238E27FC236}">
                <a16:creationId xmlns:a16="http://schemas.microsoft.com/office/drawing/2014/main" id="{750C3B9C-3566-4671-AF85-5E5A985523E8}"/>
              </a:ext>
            </a:extLst>
          </p:cNvPr>
          <p:cNvGrpSpPr>
            <a:grpSpLocks noChangeAspect="1"/>
          </p:cNvGrpSpPr>
          <p:nvPr/>
        </p:nvGrpSpPr>
        <p:grpSpPr bwMode="auto">
          <a:xfrm>
            <a:off x="2965528" y="4414484"/>
            <a:ext cx="160033" cy="160033"/>
            <a:chOff x="-1" y="0"/>
            <a:chExt cx="77" cy="77"/>
          </a:xfrm>
          <a:solidFill>
            <a:schemeClr val="tx2"/>
          </a:solidFill>
        </p:grpSpPr>
        <p:sp>
          <p:nvSpPr>
            <p:cNvPr id="19" name="Freeform 10">
              <a:extLst>
                <a:ext uri="{FF2B5EF4-FFF2-40B4-BE49-F238E27FC236}">
                  <a16:creationId xmlns:a16="http://schemas.microsoft.com/office/drawing/2014/main" id="{C7F39E5E-E730-4E96-AE1E-2288CF225E5F}"/>
                </a:ext>
              </a:extLst>
            </p:cNvPr>
            <p:cNvSpPr>
              <a:spLocks noEditPoints="1"/>
            </p:cNvSpPr>
            <p:nvPr/>
          </p:nvSpPr>
          <p:spPr bwMode="auto">
            <a:xfrm>
              <a:off x="-1" y="29"/>
              <a:ext cx="77" cy="48"/>
            </a:xfrm>
            <a:custGeom>
              <a:avLst/>
              <a:gdLst>
                <a:gd name="T0" fmla="*/ 56 w 64"/>
                <a:gd name="T1" fmla="*/ 4 h 40"/>
                <a:gd name="T2" fmla="*/ 58 w 64"/>
                <a:gd name="T3" fmla="*/ 4 h 40"/>
                <a:gd name="T4" fmla="*/ 60 w 64"/>
                <a:gd name="T5" fmla="*/ 2 h 40"/>
                <a:gd name="T6" fmla="*/ 60 w 64"/>
                <a:gd name="T7" fmla="*/ 0 h 40"/>
                <a:gd name="T8" fmla="*/ 4 w 64"/>
                <a:gd name="T9" fmla="*/ 0 h 40"/>
                <a:gd name="T10" fmla="*/ 4 w 64"/>
                <a:gd name="T11" fmla="*/ 2 h 40"/>
                <a:gd name="T12" fmla="*/ 6 w 64"/>
                <a:gd name="T13" fmla="*/ 4 h 40"/>
                <a:gd name="T14" fmla="*/ 8 w 64"/>
                <a:gd name="T15" fmla="*/ 4 h 40"/>
                <a:gd name="T16" fmla="*/ 8 w 64"/>
                <a:gd name="T17" fmla="*/ 32 h 40"/>
                <a:gd name="T18" fmla="*/ 0 w 64"/>
                <a:gd name="T19" fmla="*/ 40 h 40"/>
                <a:gd name="T20" fmla="*/ 64 w 64"/>
                <a:gd name="T21" fmla="*/ 40 h 40"/>
                <a:gd name="T22" fmla="*/ 56 w 64"/>
                <a:gd name="T23" fmla="*/ 32 h 40"/>
                <a:gd name="T24" fmla="*/ 56 w 64"/>
                <a:gd name="T25" fmla="*/ 4 h 40"/>
                <a:gd name="T26" fmla="*/ 12 w 64"/>
                <a:gd name="T27" fmla="*/ 32 h 40"/>
                <a:gd name="T28" fmla="*/ 12 w 64"/>
                <a:gd name="T29" fmla="*/ 4 h 40"/>
                <a:gd name="T30" fmla="*/ 20 w 64"/>
                <a:gd name="T31" fmla="*/ 4 h 40"/>
                <a:gd name="T32" fmla="*/ 20 w 64"/>
                <a:gd name="T33" fmla="*/ 32 h 40"/>
                <a:gd name="T34" fmla="*/ 12 w 64"/>
                <a:gd name="T35" fmla="*/ 32 h 40"/>
                <a:gd name="T36" fmla="*/ 28 w 64"/>
                <a:gd name="T37" fmla="*/ 32 h 40"/>
                <a:gd name="T38" fmla="*/ 28 w 64"/>
                <a:gd name="T39" fmla="*/ 4 h 40"/>
                <a:gd name="T40" fmla="*/ 36 w 64"/>
                <a:gd name="T41" fmla="*/ 4 h 40"/>
                <a:gd name="T42" fmla="*/ 36 w 64"/>
                <a:gd name="T43" fmla="*/ 32 h 40"/>
                <a:gd name="T44" fmla="*/ 28 w 64"/>
                <a:gd name="T45" fmla="*/ 32 h 40"/>
                <a:gd name="T46" fmla="*/ 44 w 64"/>
                <a:gd name="T47" fmla="*/ 32 h 40"/>
                <a:gd name="T48" fmla="*/ 44 w 64"/>
                <a:gd name="T49" fmla="*/ 4 h 40"/>
                <a:gd name="T50" fmla="*/ 52 w 64"/>
                <a:gd name="T51" fmla="*/ 4 h 40"/>
                <a:gd name="T52" fmla="*/ 52 w 64"/>
                <a:gd name="T53" fmla="*/ 32 h 40"/>
                <a:gd name="T54" fmla="*/ 44 w 64"/>
                <a:gd name="T55"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40">
                  <a:moveTo>
                    <a:pt x="56" y="4"/>
                  </a:moveTo>
                  <a:cubicBezTo>
                    <a:pt x="58" y="4"/>
                    <a:pt x="58" y="4"/>
                    <a:pt x="58" y="4"/>
                  </a:cubicBezTo>
                  <a:cubicBezTo>
                    <a:pt x="60" y="4"/>
                    <a:pt x="60" y="3"/>
                    <a:pt x="60" y="2"/>
                  </a:cubicBezTo>
                  <a:cubicBezTo>
                    <a:pt x="60" y="0"/>
                    <a:pt x="60" y="0"/>
                    <a:pt x="60" y="0"/>
                  </a:cubicBezTo>
                  <a:cubicBezTo>
                    <a:pt x="4" y="0"/>
                    <a:pt x="4" y="0"/>
                    <a:pt x="4" y="0"/>
                  </a:cubicBezTo>
                  <a:cubicBezTo>
                    <a:pt x="4" y="2"/>
                    <a:pt x="4" y="2"/>
                    <a:pt x="4" y="2"/>
                  </a:cubicBezTo>
                  <a:cubicBezTo>
                    <a:pt x="4" y="3"/>
                    <a:pt x="5" y="4"/>
                    <a:pt x="6" y="4"/>
                  </a:cubicBezTo>
                  <a:cubicBezTo>
                    <a:pt x="8" y="4"/>
                    <a:pt x="8" y="4"/>
                    <a:pt x="8" y="4"/>
                  </a:cubicBezTo>
                  <a:cubicBezTo>
                    <a:pt x="8" y="32"/>
                    <a:pt x="8" y="32"/>
                    <a:pt x="8" y="32"/>
                  </a:cubicBezTo>
                  <a:cubicBezTo>
                    <a:pt x="0" y="40"/>
                    <a:pt x="0" y="40"/>
                    <a:pt x="0" y="40"/>
                  </a:cubicBezTo>
                  <a:cubicBezTo>
                    <a:pt x="64" y="40"/>
                    <a:pt x="64" y="40"/>
                    <a:pt x="64" y="40"/>
                  </a:cubicBezTo>
                  <a:cubicBezTo>
                    <a:pt x="56" y="32"/>
                    <a:pt x="56" y="32"/>
                    <a:pt x="56" y="32"/>
                  </a:cubicBezTo>
                  <a:lnTo>
                    <a:pt x="56" y="4"/>
                  </a:lnTo>
                  <a:close/>
                  <a:moveTo>
                    <a:pt x="12" y="32"/>
                  </a:moveTo>
                  <a:cubicBezTo>
                    <a:pt x="12" y="4"/>
                    <a:pt x="12" y="4"/>
                    <a:pt x="12" y="4"/>
                  </a:cubicBezTo>
                  <a:cubicBezTo>
                    <a:pt x="20" y="4"/>
                    <a:pt x="20" y="4"/>
                    <a:pt x="20" y="4"/>
                  </a:cubicBezTo>
                  <a:cubicBezTo>
                    <a:pt x="20" y="32"/>
                    <a:pt x="20" y="32"/>
                    <a:pt x="20" y="32"/>
                  </a:cubicBezTo>
                  <a:lnTo>
                    <a:pt x="12" y="32"/>
                  </a:lnTo>
                  <a:close/>
                  <a:moveTo>
                    <a:pt x="28" y="32"/>
                  </a:moveTo>
                  <a:cubicBezTo>
                    <a:pt x="28" y="4"/>
                    <a:pt x="28" y="4"/>
                    <a:pt x="28" y="4"/>
                  </a:cubicBezTo>
                  <a:cubicBezTo>
                    <a:pt x="36" y="4"/>
                    <a:pt x="36" y="4"/>
                    <a:pt x="36" y="4"/>
                  </a:cubicBezTo>
                  <a:cubicBezTo>
                    <a:pt x="36" y="32"/>
                    <a:pt x="36" y="32"/>
                    <a:pt x="36" y="32"/>
                  </a:cubicBezTo>
                  <a:lnTo>
                    <a:pt x="28" y="32"/>
                  </a:lnTo>
                  <a:close/>
                  <a:moveTo>
                    <a:pt x="44" y="32"/>
                  </a:moveTo>
                  <a:cubicBezTo>
                    <a:pt x="44" y="4"/>
                    <a:pt x="44" y="4"/>
                    <a:pt x="44" y="4"/>
                  </a:cubicBezTo>
                  <a:cubicBezTo>
                    <a:pt x="52" y="4"/>
                    <a:pt x="52" y="4"/>
                    <a:pt x="52" y="4"/>
                  </a:cubicBezTo>
                  <a:cubicBezTo>
                    <a:pt x="52" y="32"/>
                    <a:pt x="52" y="32"/>
                    <a:pt x="52" y="32"/>
                  </a:cubicBezTo>
                  <a:lnTo>
                    <a:pt x="4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11">
              <a:extLst>
                <a:ext uri="{FF2B5EF4-FFF2-40B4-BE49-F238E27FC236}">
                  <a16:creationId xmlns:a16="http://schemas.microsoft.com/office/drawing/2014/main" id="{73839C7E-332B-41DB-835A-C815C9F56012}"/>
                </a:ext>
              </a:extLst>
            </p:cNvPr>
            <p:cNvSpPr>
              <a:spLocks/>
            </p:cNvSpPr>
            <p:nvPr/>
          </p:nvSpPr>
          <p:spPr bwMode="auto">
            <a:xfrm>
              <a:off x="-1" y="0"/>
              <a:ext cx="77" cy="24"/>
            </a:xfrm>
            <a:custGeom>
              <a:avLst/>
              <a:gdLst>
                <a:gd name="T0" fmla="*/ 77 w 77"/>
                <a:gd name="T1" fmla="*/ 24 h 24"/>
                <a:gd name="T2" fmla="*/ 38 w 77"/>
                <a:gd name="T3" fmla="*/ 0 h 24"/>
                <a:gd name="T4" fmla="*/ 0 w 77"/>
                <a:gd name="T5" fmla="*/ 24 h 24"/>
                <a:gd name="T6" fmla="*/ 77 w 77"/>
                <a:gd name="T7" fmla="*/ 24 h 24"/>
              </a:gdLst>
              <a:ahLst/>
              <a:cxnLst>
                <a:cxn ang="0">
                  <a:pos x="T0" y="T1"/>
                </a:cxn>
                <a:cxn ang="0">
                  <a:pos x="T2" y="T3"/>
                </a:cxn>
                <a:cxn ang="0">
                  <a:pos x="T4" y="T5"/>
                </a:cxn>
                <a:cxn ang="0">
                  <a:pos x="T6" y="T7"/>
                </a:cxn>
              </a:cxnLst>
              <a:rect l="0" t="0" r="r" b="b"/>
              <a:pathLst>
                <a:path w="77" h="24">
                  <a:moveTo>
                    <a:pt x="77" y="24"/>
                  </a:moveTo>
                  <a:lnTo>
                    <a:pt x="38" y="0"/>
                  </a:lnTo>
                  <a:lnTo>
                    <a:pt x="0" y="24"/>
                  </a:lnTo>
                  <a:lnTo>
                    <a:pt x="7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3" name="Rectangle: Rounded Corners 2">
            <a:extLst>
              <a:ext uri="{FF2B5EF4-FFF2-40B4-BE49-F238E27FC236}">
                <a16:creationId xmlns:a16="http://schemas.microsoft.com/office/drawing/2014/main" id="{C4183B58-D5CE-45E1-A845-EF7D3AF12B88}"/>
              </a:ext>
            </a:extLst>
          </p:cNvPr>
          <p:cNvSpPr/>
          <p:nvPr/>
        </p:nvSpPr>
        <p:spPr bwMode="auto">
          <a:xfrm>
            <a:off x="5214242" y="2884087"/>
            <a:ext cx="4346489"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361950"/>
            <a:r>
              <a:rPr lang="en-US" b="1" cap="small">
                <a:solidFill>
                  <a:schemeClr val="tx2"/>
                </a:solidFill>
                <a:latin typeface="Trebuchet MS" pitchFamily="34" charset="0"/>
              </a:rPr>
              <a:t>Education</a:t>
            </a:r>
          </a:p>
        </p:txBody>
      </p:sp>
      <p:cxnSp>
        <p:nvCxnSpPr>
          <p:cNvPr id="25" name="Connecteur droit 24">
            <a:extLst>
              <a:ext uri="{FF2B5EF4-FFF2-40B4-BE49-F238E27FC236}">
                <a16:creationId xmlns:a16="http://schemas.microsoft.com/office/drawing/2014/main" id="{C95BC99D-2D28-4463-9948-407C171BD2CA}"/>
              </a:ext>
            </a:extLst>
          </p:cNvPr>
          <p:cNvCxnSpPr>
            <a:cxnSpLocks/>
          </p:cNvCxnSpPr>
          <p:nvPr/>
        </p:nvCxnSpPr>
        <p:spPr bwMode="auto">
          <a:xfrm>
            <a:off x="5214242" y="1781997"/>
            <a:ext cx="4346489"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26" name="Rectangle: Rounded Corners 2">
            <a:extLst>
              <a:ext uri="{FF2B5EF4-FFF2-40B4-BE49-F238E27FC236}">
                <a16:creationId xmlns:a16="http://schemas.microsoft.com/office/drawing/2014/main" id="{A659BCE0-AECB-4A93-8931-C1E66492BC25}"/>
              </a:ext>
            </a:extLst>
          </p:cNvPr>
          <p:cNvSpPr/>
          <p:nvPr/>
        </p:nvSpPr>
        <p:spPr bwMode="auto">
          <a:xfrm>
            <a:off x="5214243" y="4373895"/>
            <a:ext cx="2081280"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88900"/>
            <a:r>
              <a:rPr lang="en-US" b="1" cap="small">
                <a:solidFill>
                  <a:schemeClr val="tx2"/>
                </a:solidFill>
                <a:latin typeface="Trebuchet MS" pitchFamily="34" charset="0"/>
              </a:rPr>
              <a:t>     Expertise</a:t>
            </a:r>
          </a:p>
        </p:txBody>
      </p:sp>
      <p:sp>
        <p:nvSpPr>
          <p:cNvPr id="27" name="Rectangle: Rounded Corners 2">
            <a:extLst>
              <a:ext uri="{FF2B5EF4-FFF2-40B4-BE49-F238E27FC236}">
                <a16:creationId xmlns:a16="http://schemas.microsoft.com/office/drawing/2014/main" id="{12855A7B-6042-4B0E-9C23-9D5F2FF3FB67}"/>
              </a:ext>
            </a:extLst>
          </p:cNvPr>
          <p:cNvSpPr/>
          <p:nvPr/>
        </p:nvSpPr>
        <p:spPr bwMode="auto">
          <a:xfrm>
            <a:off x="7479451" y="4373895"/>
            <a:ext cx="2081280"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88900"/>
            <a:r>
              <a:rPr lang="en-US" b="1" cap="small">
                <a:solidFill>
                  <a:schemeClr val="tx2"/>
                </a:solidFill>
                <a:latin typeface="Trebuchet MS" pitchFamily="34" charset="0"/>
              </a:rPr>
              <a:t>     Practices</a:t>
            </a:r>
          </a:p>
        </p:txBody>
      </p:sp>
      <p:sp>
        <p:nvSpPr>
          <p:cNvPr id="30" name="Freeform 5">
            <a:extLst>
              <a:ext uri="{FF2B5EF4-FFF2-40B4-BE49-F238E27FC236}">
                <a16:creationId xmlns:a16="http://schemas.microsoft.com/office/drawing/2014/main" id="{2D4B1C54-9083-4DC7-BAEF-6F7CE20BBE14}"/>
              </a:ext>
            </a:extLst>
          </p:cNvPr>
          <p:cNvSpPr>
            <a:spLocks noChangeAspect="1" noEditPoints="1"/>
          </p:cNvSpPr>
          <p:nvPr/>
        </p:nvSpPr>
        <p:spPr bwMode="auto">
          <a:xfrm>
            <a:off x="5579844" y="4417814"/>
            <a:ext cx="168798" cy="160031"/>
          </a:xfrm>
          <a:custGeom>
            <a:avLst/>
            <a:gdLst>
              <a:gd name="T0" fmla="*/ 52 w 64"/>
              <a:gd name="T1" fmla="*/ 8 h 60"/>
              <a:gd name="T2" fmla="*/ 56 w 64"/>
              <a:gd name="T3" fmla="*/ 0 h 60"/>
              <a:gd name="T4" fmla="*/ 52 w 64"/>
              <a:gd name="T5" fmla="*/ 0 h 60"/>
              <a:gd name="T6" fmla="*/ 12 w 64"/>
              <a:gd name="T7" fmla="*/ 0 h 60"/>
              <a:gd name="T8" fmla="*/ 8 w 64"/>
              <a:gd name="T9" fmla="*/ 0 h 60"/>
              <a:gd name="T10" fmla="*/ 12 w 64"/>
              <a:gd name="T11" fmla="*/ 8 h 60"/>
              <a:gd name="T12" fmla="*/ 0 w 64"/>
              <a:gd name="T13" fmla="*/ 8 h 60"/>
              <a:gd name="T14" fmla="*/ 0 w 64"/>
              <a:gd name="T15" fmla="*/ 18 h 60"/>
              <a:gd name="T16" fmla="*/ 14 w 64"/>
              <a:gd name="T17" fmla="*/ 32 h 60"/>
              <a:gd name="T18" fmla="*/ 28 w 64"/>
              <a:gd name="T19" fmla="*/ 44 h 60"/>
              <a:gd name="T20" fmla="*/ 28 w 64"/>
              <a:gd name="T21" fmla="*/ 48 h 60"/>
              <a:gd name="T22" fmla="*/ 8 w 64"/>
              <a:gd name="T23" fmla="*/ 56 h 60"/>
              <a:gd name="T24" fmla="*/ 8 w 64"/>
              <a:gd name="T25" fmla="*/ 60 h 60"/>
              <a:gd name="T26" fmla="*/ 32 w 64"/>
              <a:gd name="T27" fmla="*/ 60 h 60"/>
              <a:gd name="T28" fmla="*/ 56 w 64"/>
              <a:gd name="T29" fmla="*/ 60 h 60"/>
              <a:gd name="T30" fmla="*/ 56 w 64"/>
              <a:gd name="T31" fmla="*/ 56 h 60"/>
              <a:gd name="T32" fmla="*/ 36 w 64"/>
              <a:gd name="T33" fmla="*/ 48 h 60"/>
              <a:gd name="T34" fmla="*/ 36 w 64"/>
              <a:gd name="T35" fmla="*/ 44 h 60"/>
              <a:gd name="T36" fmla="*/ 51 w 64"/>
              <a:gd name="T37" fmla="*/ 32 h 60"/>
              <a:gd name="T38" fmla="*/ 64 w 64"/>
              <a:gd name="T39" fmla="*/ 18 h 60"/>
              <a:gd name="T40" fmla="*/ 64 w 64"/>
              <a:gd name="T41" fmla="*/ 8 h 60"/>
              <a:gd name="T42" fmla="*/ 52 w 64"/>
              <a:gd name="T43" fmla="*/ 8 h 60"/>
              <a:gd name="T44" fmla="*/ 12 w 64"/>
              <a:gd name="T45" fmla="*/ 28 h 60"/>
              <a:gd name="T46" fmla="*/ 4 w 64"/>
              <a:gd name="T47" fmla="*/ 18 h 60"/>
              <a:gd name="T48" fmla="*/ 4 w 64"/>
              <a:gd name="T49" fmla="*/ 12 h 60"/>
              <a:gd name="T50" fmla="*/ 12 w 64"/>
              <a:gd name="T51" fmla="*/ 12 h 60"/>
              <a:gd name="T52" fmla="*/ 12 w 64"/>
              <a:gd name="T53" fmla="*/ 28 h 60"/>
              <a:gd name="T54" fmla="*/ 38 w 64"/>
              <a:gd name="T55" fmla="*/ 23 h 60"/>
              <a:gd name="T56" fmla="*/ 41 w 64"/>
              <a:gd name="T57" fmla="*/ 34 h 60"/>
              <a:gd name="T58" fmla="*/ 32 w 64"/>
              <a:gd name="T59" fmla="*/ 28 h 60"/>
              <a:gd name="T60" fmla="*/ 23 w 64"/>
              <a:gd name="T61" fmla="*/ 34 h 60"/>
              <a:gd name="T62" fmla="*/ 26 w 64"/>
              <a:gd name="T63" fmla="*/ 23 h 60"/>
              <a:gd name="T64" fmla="*/ 18 w 64"/>
              <a:gd name="T65" fmla="*/ 17 h 60"/>
              <a:gd name="T66" fmla="*/ 29 w 64"/>
              <a:gd name="T67" fmla="*/ 17 h 60"/>
              <a:gd name="T68" fmla="*/ 32 w 64"/>
              <a:gd name="T69" fmla="*/ 6 h 60"/>
              <a:gd name="T70" fmla="*/ 36 w 64"/>
              <a:gd name="T71" fmla="*/ 17 h 60"/>
              <a:gd name="T72" fmla="*/ 47 w 64"/>
              <a:gd name="T73" fmla="*/ 17 h 60"/>
              <a:gd name="T74" fmla="*/ 38 w 64"/>
              <a:gd name="T75" fmla="*/ 23 h 60"/>
              <a:gd name="T76" fmla="*/ 60 w 64"/>
              <a:gd name="T77" fmla="*/ 18 h 60"/>
              <a:gd name="T78" fmla="*/ 52 w 64"/>
              <a:gd name="T79" fmla="*/ 28 h 60"/>
              <a:gd name="T80" fmla="*/ 52 w 64"/>
              <a:gd name="T81" fmla="*/ 12 h 60"/>
              <a:gd name="T82" fmla="*/ 60 w 64"/>
              <a:gd name="T83" fmla="*/ 12 h 60"/>
              <a:gd name="T84" fmla="*/ 60 w 64"/>
              <a:gd name="T85"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 h="60">
                <a:moveTo>
                  <a:pt x="52" y="8"/>
                </a:moveTo>
                <a:cubicBezTo>
                  <a:pt x="56" y="0"/>
                  <a:pt x="56" y="0"/>
                  <a:pt x="56" y="0"/>
                </a:cubicBezTo>
                <a:cubicBezTo>
                  <a:pt x="52" y="0"/>
                  <a:pt x="52" y="0"/>
                  <a:pt x="52" y="0"/>
                </a:cubicBezTo>
                <a:cubicBezTo>
                  <a:pt x="12" y="0"/>
                  <a:pt x="12" y="0"/>
                  <a:pt x="12" y="0"/>
                </a:cubicBezTo>
                <a:cubicBezTo>
                  <a:pt x="8" y="0"/>
                  <a:pt x="8" y="0"/>
                  <a:pt x="8" y="0"/>
                </a:cubicBezTo>
                <a:cubicBezTo>
                  <a:pt x="12" y="8"/>
                  <a:pt x="12" y="8"/>
                  <a:pt x="12" y="8"/>
                </a:cubicBezTo>
                <a:cubicBezTo>
                  <a:pt x="0" y="8"/>
                  <a:pt x="0" y="8"/>
                  <a:pt x="0" y="8"/>
                </a:cubicBezTo>
                <a:cubicBezTo>
                  <a:pt x="0" y="18"/>
                  <a:pt x="0" y="18"/>
                  <a:pt x="0" y="18"/>
                </a:cubicBezTo>
                <a:cubicBezTo>
                  <a:pt x="0" y="22"/>
                  <a:pt x="0" y="30"/>
                  <a:pt x="14" y="32"/>
                </a:cubicBezTo>
                <a:cubicBezTo>
                  <a:pt x="17" y="38"/>
                  <a:pt x="22" y="42"/>
                  <a:pt x="28" y="44"/>
                </a:cubicBezTo>
                <a:cubicBezTo>
                  <a:pt x="28" y="45"/>
                  <a:pt x="28" y="47"/>
                  <a:pt x="28" y="48"/>
                </a:cubicBezTo>
                <a:cubicBezTo>
                  <a:pt x="28" y="56"/>
                  <a:pt x="12" y="56"/>
                  <a:pt x="8" y="56"/>
                </a:cubicBezTo>
                <a:cubicBezTo>
                  <a:pt x="8" y="60"/>
                  <a:pt x="8" y="60"/>
                  <a:pt x="8" y="60"/>
                </a:cubicBezTo>
                <a:cubicBezTo>
                  <a:pt x="32" y="60"/>
                  <a:pt x="32" y="60"/>
                  <a:pt x="32" y="60"/>
                </a:cubicBezTo>
                <a:cubicBezTo>
                  <a:pt x="56" y="60"/>
                  <a:pt x="56" y="60"/>
                  <a:pt x="56" y="60"/>
                </a:cubicBezTo>
                <a:cubicBezTo>
                  <a:pt x="56" y="60"/>
                  <a:pt x="56" y="60"/>
                  <a:pt x="56" y="56"/>
                </a:cubicBezTo>
                <a:cubicBezTo>
                  <a:pt x="52" y="56"/>
                  <a:pt x="36" y="56"/>
                  <a:pt x="36" y="48"/>
                </a:cubicBezTo>
                <a:cubicBezTo>
                  <a:pt x="36" y="47"/>
                  <a:pt x="36" y="45"/>
                  <a:pt x="36" y="44"/>
                </a:cubicBezTo>
                <a:cubicBezTo>
                  <a:pt x="43" y="42"/>
                  <a:pt x="48" y="38"/>
                  <a:pt x="51" y="32"/>
                </a:cubicBezTo>
                <a:cubicBezTo>
                  <a:pt x="64" y="30"/>
                  <a:pt x="64" y="22"/>
                  <a:pt x="64" y="18"/>
                </a:cubicBezTo>
                <a:cubicBezTo>
                  <a:pt x="64" y="8"/>
                  <a:pt x="64" y="8"/>
                  <a:pt x="64" y="8"/>
                </a:cubicBezTo>
                <a:lnTo>
                  <a:pt x="52" y="8"/>
                </a:lnTo>
                <a:close/>
                <a:moveTo>
                  <a:pt x="12" y="28"/>
                </a:moveTo>
                <a:cubicBezTo>
                  <a:pt x="4" y="26"/>
                  <a:pt x="4" y="21"/>
                  <a:pt x="4" y="18"/>
                </a:cubicBezTo>
                <a:cubicBezTo>
                  <a:pt x="4" y="12"/>
                  <a:pt x="4" y="12"/>
                  <a:pt x="4" y="12"/>
                </a:cubicBezTo>
                <a:cubicBezTo>
                  <a:pt x="12" y="12"/>
                  <a:pt x="12" y="12"/>
                  <a:pt x="12" y="12"/>
                </a:cubicBezTo>
                <a:lnTo>
                  <a:pt x="12" y="28"/>
                </a:lnTo>
                <a:close/>
                <a:moveTo>
                  <a:pt x="38" y="23"/>
                </a:moveTo>
                <a:cubicBezTo>
                  <a:pt x="41" y="34"/>
                  <a:pt x="41" y="34"/>
                  <a:pt x="41" y="34"/>
                </a:cubicBezTo>
                <a:cubicBezTo>
                  <a:pt x="32" y="28"/>
                  <a:pt x="32" y="28"/>
                  <a:pt x="32" y="28"/>
                </a:cubicBezTo>
                <a:cubicBezTo>
                  <a:pt x="23" y="34"/>
                  <a:pt x="23" y="34"/>
                  <a:pt x="23" y="34"/>
                </a:cubicBezTo>
                <a:cubicBezTo>
                  <a:pt x="26" y="23"/>
                  <a:pt x="26" y="23"/>
                  <a:pt x="26" y="23"/>
                </a:cubicBezTo>
                <a:cubicBezTo>
                  <a:pt x="18" y="17"/>
                  <a:pt x="18" y="17"/>
                  <a:pt x="18" y="17"/>
                </a:cubicBezTo>
                <a:cubicBezTo>
                  <a:pt x="29" y="17"/>
                  <a:pt x="29" y="17"/>
                  <a:pt x="29" y="17"/>
                </a:cubicBezTo>
                <a:cubicBezTo>
                  <a:pt x="32" y="6"/>
                  <a:pt x="32" y="6"/>
                  <a:pt x="32" y="6"/>
                </a:cubicBezTo>
                <a:cubicBezTo>
                  <a:pt x="36" y="17"/>
                  <a:pt x="36" y="17"/>
                  <a:pt x="36" y="17"/>
                </a:cubicBezTo>
                <a:cubicBezTo>
                  <a:pt x="47" y="17"/>
                  <a:pt x="47" y="17"/>
                  <a:pt x="47" y="17"/>
                </a:cubicBezTo>
                <a:lnTo>
                  <a:pt x="38" y="23"/>
                </a:lnTo>
                <a:close/>
                <a:moveTo>
                  <a:pt x="60" y="18"/>
                </a:moveTo>
                <a:cubicBezTo>
                  <a:pt x="60" y="21"/>
                  <a:pt x="60" y="26"/>
                  <a:pt x="52" y="28"/>
                </a:cubicBezTo>
                <a:cubicBezTo>
                  <a:pt x="52" y="12"/>
                  <a:pt x="52" y="12"/>
                  <a:pt x="52" y="12"/>
                </a:cubicBezTo>
                <a:cubicBezTo>
                  <a:pt x="60" y="12"/>
                  <a:pt x="60" y="12"/>
                  <a:pt x="60" y="12"/>
                </a:cubicBezTo>
                <a:lnTo>
                  <a:pt x="60" y="1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fr-FR"/>
          </a:p>
        </p:txBody>
      </p:sp>
      <p:grpSp>
        <p:nvGrpSpPr>
          <p:cNvPr id="31" name="Group 9">
            <a:extLst>
              <a:ext uri="{FF2B5EF4-FFF2-40B4-BE49-F238E27FC236}">
                <a16:creationId xmlns:a16="http://schemas.microsoft.com/office/drawing/2014/main" id="{B556EE8A-7D27-44BC-92BF-492AB1DD4E13}"/>
              </a:ext>
            </a:extLst>
          </p:cNvPr>
          <p:cNvGrpSpPr>
            <a:grpSpLocks noChangeAspect="1"/>
          </p:cNvGrpSpPr>
          <p:nvPr/>
        </p:nvGrpSpPr>
        <p:grpSpPr bwMode="auto">
          <a:xfrm>
            <a:off x="7849434" y="4414484"/>
            <a:ext cx="160033" cy="160033"/>
            <a:chOff x="-1" y="0"/>
            <a:chExt cx="77" cy="77"/>
          </a:xfrm>
          <a:solidFill>
            <a:schemeClr val="tx2"/>
          </a:solidFill>
        </p:grpSpPr>
        <p:sp>
          <p:nvSpPr>
            <p:cNvPr id="32" name="Freeform 10">
              <a:extLst>
                <a:ext uri="{FF2B5EF4-FFF2-40B4-BE49-F238E27FC236}">
                  <a16:creationId xmlns:a16="http://schemas.microsoft.com/office/drawing/2014/main" id="{3AFE975E-536B-4ACF-BAC5-EC7B04053C60}"/>
                </a:ext>
              </a:extLst>
            </p:cNvPr>
            <p:cNvSpPr>
              <a:spLocks noEditPoints="1"/>
            </p:cNvSpPr>
            <p:nvPr/>
          </p:nvSpPr>
          <p:spPr bwMode="auto">
            <a:xfrm>
              <a:off x="-1" y="29"/>
              <a:ext cx="77" cy="48"/>
            </a:xfrm>
            <a:custGeom>
              <a:avLst/>
              <a:gdLst>
                <a:gd name="T0" fmla="*/ 56 w 64"/>
                <a:gd name="T1" fmla="*/ 4 h 40"/>
                <a:gd name="T2" fmla="*/ 58 w 64"/>
                <a:gd name="T3" fmla="*/ 4 h 40"/>
                <a:gd name="T4" fmla="*/ 60 w 64"/>
                <a:gd name="T5" fmla="*/ 2 h 40"/>
                <a:gd name="T6" fmla="*/ 60 w 64"/>
                <a:gd name="T7" fmla="*/ 0 h 40"/>
                <a:gd name="T8" fmla="*/ 4 w 64"/>
                <a:gd name="T9" fmla="*/ 0 h 40"/>
                <a:gd name="T10" fmla="*/ 4 w 64"/>
                <a:gd name="T11" fmla="*/ 2 h 40"/>
                <a:gd name="T12" fmla="*/ 6 w 64"/>
                <a:gd name="T13" fmla="*/ 4 h 40"/>
                <a:gd name="T14" fmla="*/ 8 w 64"/>
                <a:gd name="T15" fmla="*/ 4 h 40"/>
                <a:gd name="T16" fmla="*/ 8 w 64"/>
                <a:gd name="T17" fmla="*/ 32 h 40"/>
                <a:gd name="T18" fmla="*/ 0 w 64"/>
                <a:gd name="T19" fmla="*/ 40 h 40"/>
                <a:gd name="T20" fmla="*/ 64 w 64"/>
                <a:gd name="T21" fmla="*/ 40 h 40"/>
                <a:gd name="T22" fmla="*/ 56 w 64"/>
                <a:gd name="T23" fmla="*/ 32 h 40"/>
                <a:gd name="T24" fmla="*/ 56 w 64"/>
                <a:gd name="T25" fmla="*/ 4 h 40"/>
                <a:gd name="T26" fmla="*/ 12 w 64"/>
                <a:gd name="T27" fmla="*/ 32 h 40"/>
                <a:gd name="T28" fmla="*/ 12 w 64"/>
                <a:gd name="T29" fmla="*/ 4 h 40"/>
                <a:gd name="T30" fmla="*/ 20 w 64"/>
                <a:gd name="T31" fmla="*/ 4 h 40"/>
                <a:gd name="T32" fmla="*/ 20 w 64"/>
                <a:gd name="T33" fmla="*/ 32 h 40"/>
                <a:gd name="T34" fmla="*/ 12 w 64"/>
                <a:gd name="T35" fmla="*/ 32 h 40"/>
                <a:gd name="T36" fmla="*/ 28 w 64"/>
                <a:gd name="T37" fmla="*/ 32 h 40"/>
                <a:gd name="T38" fmla="*/ 28 w 64"/>
                <a:gd name="T39" fmla="*/ 4 h 40"/>
                <a:gd name="T40" fmla="*/ 36 w 64"/>
                <a:gd name="T41" fmla="*/ 4 h 40"/>
                <a:gd name="T42" fmla="*/ 36 w 64"/>
                <a:gd name="T43" fmla="*/ 32 h 40"/>
                <a:gd name="T44" fmla="*/ 28 w 64"/>
                <a:gd name="T45" fmla="*/ 32 h 40"/>
                <a:gd name="T46" fmla="*/ 44 w 64"/>
                <a:gd name="T47" fmla="*/ 32 h 40"/>
                <a:gd name="T48" fmla="*/ 44 w 64"/>
                <a:gd name="T49" fmla="*/ 4 h 40"/>
                <a:gd name="T50" fmla="*/ 52 w 64"/>
                <a:gd name="T51" fmla="*/ 4 h 40"/>
                <a:gd name="T52" fmla="*/ 52 w 64"/>
                <a:gd name="T53" fmla="*/ 32 h 40"/>
                <a:gd name="T54" fmla="*/ 44 w 64"/>
                <a:gd name="T55"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40">
                  <a:moveTo>
                    <a:pt x="56" y="4"/>
                  </a:moveTo>
                  <a:cubicBezTo>
                    <a:pt x="58" y="4"/>
                    <a:pt x="58" y="4"/>
                    <a:pt x="58" y="4"/>
                  </a:cubicBezTo>
                  <a:cubicBezTo>
                    <a:pt x="60" y="4"/>
                    <a:pt x="60" y="3"/>
                    <a:pt x="60" y="2"/>
                  </a:cubicBezTo>
                  <a:cubicBezTo>
                    <a:pt x="60" y="0"/>
                    <a:pt x="60" y="0"/>
                    <a:pt x="60" y="0"/>
                  </a:cubicBezTo>
                  <a:cubicBezTo>
                    <a:pt x="4" y="0"/>
                    <a:pt x="4" y="0"/>
                    <a:pt x="4" y="0"/>
                  </a:cubicBezTo>
                  <a:cubicBezTo>
                    <a:pt x="4" y="2"/>
                    <a:pt x="4" y="2"/>
                    <a:pt x="4" y="2"/>
                  </a:cubicBezTo>
                  <a:cubicBezTo>
                    <a:pt x="4" y="3"/>
                    <a:pt x="5" y="4"/>
                    <a:pt x="6" y="4"/>
                  </a:cubicBezTo>
                  <a:cubicBezTo>
                    <a:pt x="8" y="4"/>
                    <a:pt x="8" y="4"/>
                    <a:pt x="8" y="4"/>
                  </a:cubicBezTo>
                  <a:cubicBezTo>
                    <a:pt x="8" y="32"/>
                    <a:pt x="8" y="32"/>
                    <a:pt x="8" y="32"/>
                  </a:cubicBezTo>
                  <a:cubicBezTo>
                    <a:pt x="0" y="40"/>
                    <a:pt x="0" y="40"/>
                    <a:pt x="0" y="40"/>
                  </a:cubicBezTo>
                  <a:cubicBezTo>
                    <a:pt x="64" y="40"/>
                    <a:pt x="64" y="40"/>
                    <a:pt x="64" y="40"/>
                  </a:cubicBezTo>
                  <a:cubicBezTo>
                    <a:pt x="56" y="32"/>
                    <a:pt x="56" y="32"/>
                    <a:pt x="56" y="32"/>
                  </a:cubicBezTo>
                  <a:lnTo>
                    <a:pt x="56" y="4"/>
                  </a:lnTo>
                  <a:close/>
                  <a:moveTo>
                    <a:pt x="12" y="32"/>
                  </a:moveTo>
                  <a:cubicBezTo>
                    <a:pt x="12" y="4"/>
                    <a:pt x="12" y="4"/>
                    <a:pt x="12" y="4"/>
                  </a:cubicBezTo>
                  <a:cubicBezTo>
                    <a:pt x="20" y="4"/>
                    <a:pt x="20" y="4"/>
                    <a:pt x="20" y="4"/>
                  </a:cubicBezTo>
                  <a:cubicBezTo>
                    <a:pt x="20" y="32"/>
                    <a:pt x="20" y="32"/>
                    <a:pt x="20" y="32"/>
                  </a:cubicBezTo>
                  <a:lnTo>
                    <a:pt x="12" y="32"/>
                  </a:lnTo>
                  <a:close/>
                  <a:moveTo>
                    <a:pt x="28" y="32"/>
                  </a:moveTo>
                  <a:cubicBezTo>
                    <a:pt x="28" y="4"/>
                    <a:pt x="28" y="4"/>
                    <a:pt x="28" y="4"/>
                  </a:cubicBezTo>
                  <a:cubicBezTo>
                    <a:pt x="36" y="4"/>
                    <a:pt x="36" y="4"/>
                    <a:pt x="36" y="4"/>
                  </a:cubicBezTo>
                  <a:cubicBezTo>
                    <a:pt x="36" y="32"/>
                    <a:pt x="36" y="32"/>
                    <a:pt x="36" y="32"/>
                  </a:cubicBezTo>
                  <a:lnTo>
                    <a:pt x="28" y="32"/>
                  </a:lnTo>
                  <a:close/>
                  <a:moveTo>
                    <a:pt x="44" y="32"/>
                  </a:moveTo>
                  <a:cubicBezTo>
                    <a:pt x="44" y="4"/>
                    <a:pt x="44" y="4"/>
                    <a:pt x="44" y="4"/>
                  </a:cubicBezTo>
                  <a:cubicBezTo>
                    <a:pt x="52" y="4"/>
                    <a:pt x="52" y="4"/>
                    <a:pt x="52" y="4"/>
                  </a:cubicBezTo>
                  <a:cubicBezTo>
                    <a:pt x="52" y="32"/>
                    <a:pt x="52" y="32"/>
                    <a:pt x="52" y="32"/>
                  </a:cubicBezTo>
                  <a:lnTo>
                    <a:pt x="4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11">
              <a:extLst>
                <a:ext uri="{FF2B5EF4-FFF2-40B4-BE49-F238E27FC236}">
                  <a16:creationId xmlns:a16="http://schemas.microsoft.com/office/drawing/2014/main" id="{331C8FD1-B375-47B7-9935-57A38B974C3A}"/>
                </a:ext>
              </a:extLst>
            </p:cNvPr>
            <p:cNvSpPr>
              <a:spLocks/>
            </p:cNvSpPr>
            <p:nvPr/>
          </p:nvSpPr>
          <p:spPr bwMode="auto">
            <a:xfrm>
              <a:off x="-1" y="0"/>
              <a:ext cx="77" cy="24"/>
            </a:xfrm>
            <a:custGeom>
              <a:avLst/>
              <a:gdLst>
                <a:gd name="T0" fmla="*/ 77 w 77"/>
                <a:gd name="T1" fmla="*/ 24 h 24"/>
                <a:gd name="T2" fmla="*/ 38 w 77"/>
                <a:gd name="T3" fmla="*/ 0 h 24"/>
                <a:gd name="T4" fmla="*/ 0 w 77"/>
                <a:gd name="T5" fmla="*/ 24 h 24"/>
                <a:gd name="T6" fmla="*/ 77 w 77"/>
                <a:gd name="T7" fmla="*/ 24 h 24"/>
              </a:gdLst>
              <a:ahLst/>
              <a:cxnLst>
                <a:cxn ang="0">
                  <a:pos x="T0" y="T1"/>
                </a:cxn>
                <a:cxn ang="0">
                  <a:pos x="T2" y="T3"/>
                </a:cxn>
                <a:cxn ang="0">
                  <a:pos x="T4" y="T5"/>
                </a:cxn>
                <a:cxn ang="0">
                  <a:pos x="T6" y="T7"/>
                </a:cxn>
              </a:cxnLst>
              <a:rect l="0" t="0" r="r" b="b"/>
              <a:pathLst>
                <a:path w="77" h="24">
                  <a:moveTo>
                    <a:pt x="77" y="24"/>
                  </a:moveTo>
                  <a:lnTo>
                    <a:pt x="38" y="0"/>
                  </a:lnTo>
                  <a:lnTo>
                    <a:pt x="0" y="24"/>
                  </a:lnTo>
                  <a:lnTo>
                    <a:pt x="7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cxnSp>
        <p:nvCxnSpPr>
          <p:cNvPr id="35" name="Connecteur droit 34">
            <a:extLst>
              <a:ext uri="{FF2B5EF4-FFF2-40B4-BE49-F238E27FC236}">
                <a16:creationId xmlns:a16="http://schemas.microsoft.com/office/drawing/2014/main" id="{F809FE76-16E7-4FCD-B055-07DDD19A9F64}"/>
              </a:ext>
            </a:extLst>
          </p:cNvPr>
          <p:cNvCxnSpPr/>
          <p:nvPr/>
        </p:nvCxnSpPr>
        <p:spPr bwMode="auto">
          <a:xfrm>
            <a:off x="7387487" y="4707510"/>
            <a:ext cx="0" cy="1526875"/>
          </a:xfrm>
          <a:prstGeom prst="line">
            <a:avLst/>
          </a:prstGeom>
          <a:solidFill>
            <a:schemeClr val="accent1"/>
          </a:solidFill>
          <a:ln w="9525" cap="flat" cmpd="sng" algn="ctr">
            <a:solidFill>
              <a:schemeClr val="bg2">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47440992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mplate CV">
    <p:spTree>
      <p:nvGrpSpPr>
        <p:cNvPr id="1" name=""/>
        <p:cNvGrpSpPr/>
        <p:nvPr/>
      </p:nvGrpSpPr>
      <p:grpSpPr>
        <a:xfrm>
          <a:off x="0" y="0"/>
          <a:ext cx="0" cy="0"/>
          <a:chOff x="0" y="0"/>
          <a:chExt cx="0" cy="0"/>
        </a:xfrm>
      </p:grpSpPr>
      <p:sp>
        <p:nvSpPr>
          <p:cNvPr id="8" name="ZoneTexte 12"/>
          <p:cNvSpPr txBox="1"/>
          <p:nvPr/>
        </p:nvSpPr>
        <p:spPr>
          <a:xfrm>
            <a:off x="695277" y="3022168"/>
            <a:ext cx="865083"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fr-FR" sz="1200" b="0" i="0" u="none" strike="noStrike" kern="1200" cap="none" spc="0" normalizeH="0" baseline="0" noProof="0">
                <a:ln>
                  <a:noFill/>
                </a:ln>
                <a:solidFill>
                  <a:schemeClr val="tx1"/>
                </a:solidFill>
                <a:effectLst/>
                <a:uLnTx/>
                <a:uFillTx/>
                <a:latin typeface="Trebuchet MS"/>
                <a:ea typeface="+mn-ea"/>
                <a:cs typeface="Arial" pitchFamily="34" charset="0"/>
              </a:rPr>
              <a:t>Expertises</a:t>
            </a:r>
            <a:endParaRPr kumimoji="0" lang="fr-FR"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9" name="ZoneTexte 12"/>
          <p:cNvSpPr txBox="1"/>
          <p:nvPr/>
        </p:nvSpPr>
        <p:spPr>
          <a:xfrm>
            <a:off x="695277" y="4260283"/>
            <a:ext cx="1861126"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fr-FR" sz="1200" b="0" i="0" u="none" strike="noStrike" kern="1200" cap="none" spc="0" normalizeH="0" baseline="0" noProof="0">
                <a:ln>
                  <a:noFill/>
                </a:ln>
                <a:solidFill>
                  <a:schemeClr val="tx1"/>
                </a:solidFill>
                <a:effectLst/>
                <a:uLnTx/>
                <a:uFillTx/>
                <a:latin typeface="Trebuchet MS"/>
                <a:ea typeface="+mn-ea"/>
                <a:cs typeface="Arial" pitchFamily="34" charset="0"/>
              </a:rPr>
              <a:t>Compétences sectorielles</a:t>
            </a:r>
            <a:endParaRPr kumimoji="0" lang="fr-FR"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0" name="ZoneTexte 12"/>
          <p:cNvSpPr txBox="1"/>
          <p:nvPr/>
        </p:nvSpPr>
        <p:spPr>
          <a:xfrm>
            <a:off x="695277" y="5316504"/>
            <a:ext cx="773279"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fr-FR" sz="1200" b="0" i="0" u="none" strike="noStrike" kern="1200" cap="none" spc="0" normalizeH="0" baseline="0" noProof="0">
                <a:ln>
                  <a:noFill/>
                </a:ln>
                <a:solidFill>
                  <a:schemeClr val="tx1"/>
                </a:solidFill>
                <a:effectLst/>
                <a:uLnTx/>
                <a:uFillTx/>
                <a:latin typeface="Trebuchet MS"/>
                <a:ea typeface="+mn-ea"/>
                <a:cs typeface="Arial" pitchFamily="34" charset="0"/>
              </a:rPr>
              <a:t>Parcours</a:t>
            </a:r>
            <a:endParaRPr kumimoji="0" lang="fr-FR"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1" name="ZoneTexte 12"/>
          <p:cNvSpPr txBox="1"/>
          <p:nvPr/>
        </p:nvSpPr>
        <p:spPr>
          <a:xfrm>
            <a:off x="695277" y="2259698"/>
            <a:ext cx="864000"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fr-FR" sz="1200" b="0" i="0" u="none" strike="noStrike" kern="1200" cap="none" spc="0" normalizeH="0" baseline="0" noProof="0">
                <a:ln>
                  <a:noFill/>
                </a:ln>
                <a:solidFill>
                  <a:schemeClr val="tx1"/>
                </a:solidFill>
                <a:effectLst/>
                <a:uLnTx/>
                <a:uFillTx/>
                <a:latin typeface="Trebuchet MS"/>
                <a:ea typeface="+mn-ea"/>
                <a:cs typeface="Arial" pitchFamily="34" charset="0"/>
              </a:rPr>
              <a:t>Formation</a:t>
            </a:r>
            <a:endParaRPr kumimoji="0" lang="fr-FR"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2" name="ZoneTexte 12"/>
          <p:cNvSpPr txBox="1"/>
          <p:nvPr/>
        </p:nvSpPr>
        <p:spPr>
          <a:xfrm>
            <a:off x="4239991" y="2259698"/>
            <a:ext cx="1714427"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fr-FR" sz="1200" b="0" i="0" u="none" strike="noStrike" kern="1200" cap="none" spc="0" normalizeH="0" baseline="0" noProof="0">
                <a:ln>
                  <a:noFill/>
                </a:ln>
                <a:solidFill>
                  <a:schemeClr val="tx1"/>
                </a:solidFill>
                <a:effectLst/>
                <a:uLnTx/>
                <a:uFillTx/>
                <a:latin typeface="Trebuchet MS"/>
                <a:ea typeface="+mn-ea"/>
                <a:cs typeface="Arial" pitchFamily="34" charset="0"/>
              </a:rPr>
              <a:t>Principales références</a:t>
            </a:r>
            <a:endParaRPr kumimoji="0" lang="fr-FR"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cxnSp>
        <p:nvCxnSpPr>
          <p:cNvPr id="13" name="Connecteur droit 12"/>
          <p:cNvCxnSpPr>
            <a:cxnSpLocks/>
          </p:cNvCxnSpPr>
          <p:nvPr/>
        </p:nvCxnSpPr>
        <p:spPr>
          <a:xfrm>
            <a:off x="4508740" y="770626"/>
            <a:ext cx="4634423"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Connecteur droit 13"/>
          <p:cNvCxnSpPr/>
          <p:nvPr/>
        </p:nvCxnSpPr>
        <p:spPr>
          <a:xfrm>
            <a:off x="5964677" y="2349698"/>
            <a:ext cx="3178486"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a:cxnSpLocks/>
          </p:cNvCxnSpPr>
          <p:nvPr/>
        </p:nvCxnSpPr>
        <p:spPr>
          <a:xfrm>
            <a:off x="1575702" y="2349698"/>
            <a:ext cx="2297799"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Connecteur droit 15"/>
          <p:cNvCxnSpPr>
            <a:cxnSpLocks/>
          </p:cNvCxnSpPr>
          <p:nvPr/>
        </p:nvCxnSpPr>
        <p:spPr>
          <a:xfrm>
            <a:off x="1575702" y="3112168"/>
            <a:ext cx="2297798"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Connecteur droit 16"/>
          <p:cNvCxnSpPr>
            <a:cxnSpLocks/>
          </p:cNvCxnSpPr>
          <p:nvPr/>
        </p:nvCxnSpPr>
        <p:spPr>
          <a:xfrm>
            <a:off x="2632051" y="4350283"/>
            <a:ext cx="1241449"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Connecteur droit 17"/>
          <p:cNvCxnSpPr>
            <a:cxnSpLocks/>
          </p:cNvCxnSpPr>
          <p:nvPr/>
        </p:nvCxnSpPr>
        <p:spPr>
          <a:xfrm>
            <a:off x="1429644" y="5406504"/>
            <a:ext cx="2443856"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Espace réservé pour une image  22"/>
          <p:cNvSpPr>
            <a:spLocks noGrp="1"/>
          </p:cNvSpPr>
          <p:nvPr>
            <p:ph type="pic" sz="quarter" idx="10"/>
          </p:nvPr>
        </p:nvSpPr>
        <p:spPr>
          <a:xfrm>
            <a:off x="695277" y="585014"/>
            <a:ext cx="1414800" cy="1413684"/>
          </a:xfrm>
        </p:spPr>
        <p:txBody>
          <a:bodyPr>
            <a:normAutofit/>
          </a:bodyPr>
          <a:lstStyle>
            <a:lvl1pPr marL="0" indent="0" algn="ctr">
              <a:buNone/>
              <a:defRPr sz="1100">
                <a:solidFill>
                  <a:schemeClr val="tx1"/>
                </a:solidFill>
              </a:defRPr>
            </a:lvl1pPr>
          </a:lstStyle>
          <a:p>
            <a:r>
              <a:rPr lang="fr-FR"/>
              <a:t>Cliquez sur l’icône pour ajouter une image</a:t>
            </a:r>
            <a:endParaRPr lang="en-US"/>
          </a:p>
        </p:txBody>
      </p:sp>
      <p:sp>
        <p:nvSpPr>
          <p:cNvPr id="25" name="Espace réservé du texte 24"/>
          <p:cNvSpPr>
            <a:spLocks noGrp="1"/>
          </p:cNvSpPr>
          <p:nvPr>
            <p:ph type="body" sz="quarter" idx="11" hasCustomPrompt="1"/>
          </p:nvPr>
        </p:nvSpPr>
        <p:spPr>
          <a:xfrm>
            <a:off x="2447925" y="585016"/>
            <a:ext cx="1963208" cy="232112"/>
          </a:xfrm>
        </p:spPr>
        <p:txBody>
          <a:bodyPr>
            <a:noAutofit/>
          </a:bodyPr>
          <a:lstStyle>
            <a:lvl1pPr marL="0" indent="0">
              <a:buFont typeface="Arial" panose="020B0604020202020204" pitchFamily="34" charset="0"/>
              <a:buNone/>
              <a:defRPr kumimoji="0" lang="fr-FR" sz="1200" b="0" i="0" u="none" strike="noStrike" kern="1200" cap="none" spc="0" normalizeH="0" baseline="0" dirty="0" smtClean="0">
                <a:ln>
                  <a:noFill/>
                </a:ln>
                <a:solidFill>
                  <a:schemeClr val="tx1"/>
                </a:solidFill>
                <a:effectLst/>
                <a:uLnTx/>
                <a:uFillTx/>
                <a:latin typeface="Trebuchet MS"/>
                <a:ea typeface="+mj-ea"/>
                <a:cs typeface="Trebuchet M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fr-FR"/>
              <a:t>Prénom</a:t>
            </a:r>
          </a:p>
        </p:txBody>
      </p:sp>
      <p:sp>
        <p:nvSpPr>
          <p:cNvPr id="27" name="Espace réservé du texte 24"/>
          <p:cNvSpPr>
            <a:spLocks noGrp="1"/>
          </p:cNvSpPr>
          <p:nvPr>
            <p:ph type="body" sz="quarter" idx="12" hasCustomPrompt="1"/>
          </p:nvPr>
        </p:nvSpPr>
        <p:spPr>
          <a:xfrm>
            <a:off x="2447926" y="827952"/>
            <a:ext cx="6695237" cy="223279"/>
          </a:xfrm>
        </p:spPr>
        <p:txBody>
          <a:bodyPr>
            <a:noAutofit/>
          </a:bodyPr>
          <a:lstStyle>
            <a:lvl1pPr marL="0" indent="0" algn="l" defTabSz="457200" rtl="0" eaLnBrk="1" fontAlgn="base" latinLnBrk="0" hangingPunct="1">
              <a:spcBef>
                <a:spcPct val="0"/>
              </a:spcBef>
              <a:spcAft>
                <a:spcPct val="0"/>
              </a:spcAft>
              <a:buFont typeface="Arial" panose="020B0604020202020204" pitchFamily="34" charset="0"/>
              <a:buNone/>
              <a:defRPr lang="fr-FR" sz="1200" b="1" kern="1200" dirty="0" smtClean="0">
                <a:solidFill>
                  <a:schemeClr val="tx1"/>
                </a:solidFill>
                <a:latin typeface="Trebuchet MS" panose="020B0603020202020204" pitchFamily="34" charset="0"/>
                <a:ea typeface="+mj-ea"/>
                <a:cs typeface="+mj-c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fr-FR" noProof="0"/>
              <a:t>Position</a:t>
            </a:r>
          </a:p>
        </p:txBody>
      </p:sp>
      <p:sp>
        <p:nvSpPr>
          <p:cNvPr id="28" name="Espace réservé du texte 24"/>
          <p:cNvSpPr>
            <a:spLocks noGrp="1"/>
          </p:cNvSpPr>
          <p:nvPr>
            <p:ph type="body" sz="quarter" idx="13" hasCustomPrompt="1"/>
          </p:nvPr>
        </p:nvSpPr>
        <p:spPr>
          <a:xfrm>
            <a:off x="2447925" y="1172877"/>
            <a:ext cx="6695238" cy="825821"/>
          </a:xfrm>
        </p:spPr>
        <p:txBody>
          <a:bodyPr>
            <a:noAutofit/>
          </a:bodyPr>
          <a:lstStyle>
            <a:lvl1pPr marL="0" indent="0" algn="l" defTabSz="457200" rtl="0" eaLnBrk="1" fontAlgn="base" latinLnBrk="0" hangingPunct="1">
              <a:spcBef>
                <a:spcPct val="0"/>
              </a:spcBef>
              <a:spcAft>
                <a:spcPct val="0"/>
              </a:spcAft>
              <a:buFont typeface="Arial" panose="020B0604020202020204" pitchFamily="34" charset="0"/>
              <a:buNone/>
              <a:defRPr lang="fr-FR" sz="1000" kern="1200" dirty="0" smtClean="0">
                <a:solidFill>
                  <a:schemeClr val="tx1"/>
                </a:solidFill>
                <a:latin typeface="Trebuchet MS" panose="020B0603020202020204" pitchFamily="34" charset="0"/>
                <a:ea typeface="+mj-ea"/>
                <a:cs typeface="+mj-c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fr-FR" noProof="0"/>
              <a:t>Description rapide du parcours </a:t>
            </a:r>
          </a:p>
        </p:txBody>
      </p:sp>
      <p:sp>
        <p:nvSpPr>
          <p:cNvPr id="32" name="Espace réservé du texte 31"/>
          <p:cNvSpPr>
            <a:spLocks noGrp="1"/>
          </p:cNvSpPr>
          <p:nvPr>
            <p:ph type="body" sz="quarter" idx="14"/>
          </p:nvPr>
        </p:nvSpPr>
        <p:spPr>
          <a:xfrm>
            <a:off x="614363" y="2397124"/>
            <a:ext cx="3259137" cy="563205"/>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26" name="Espace réservé du texte 31">
            <a:extLst>
              <a:ext uri="{FF2B5EF4-FFF2-40B4-BE49-F238E27FC236}">
                <a16:creationId xmlns:a16="http://schemas.microsoft.com/office/drawing/2014/main" id="{39AB12F0-E75E-4B66-B105-CBFE112150AF}"/>
              </a:ext>
            </a:extLst>
          </p:cNvPr>
          <p:cNvSpPr>
            <a:spLocks noGrp="1"/>
          </p:cNvSpPr>
          <p:nvPr>
            <p:ph type="body" sz="quarter" idx="19"/>
          </p:nvPr>
        </p:nvSpPr>
        <p:spPr>
          <a:xfrm>
            <a:off x="614363" y="3168713"/>
            <a:ext cx="3259138" cy="1028279"/>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30" name="Espace réservé du texte 31">
            <a:extLst>
              <a:ext uri="{FF2B5EF4-FFF2-40B4-BE49-F238E27FC236}">
                <a16:creationId xmlns:a16="http://schemas.microsoft.com/office/drawing/2014/main" id="{33F08225-28E1-4550-A21A-37E74618102A}"/>
              </a:ext>
            </a:extLst>
          </p:cNvPr>
          <p:cNvSpPr>
            <a:spLocks noGrp="1"/>
          </p:cNvSpPr>
          <p:nvPr>
            <p:ph type="body" sz="quarter" idx="20"/>
          </p:nvPr>
        </p:nvSpPr>
        <p:spPr>
          <a:xfrm>
            <a:off x="614363" y="4419943"/>
            <a:ext cx="3259138" cy="833269"/>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33" name="Espace réservé du texte 31">
            <a:extLst>
              <a:ext uri="{FF2B5EF4-FFF2-40B4-BE49-F238E27FC236}">
                <a16:creationId xmlns:a16="http://schemas.microsoft.com/office/drawing/2014/main" id="{FEC446AB-7C31-415B-8C1A-177A5182EF00}"/>
              </a:ext>
            </a:extLst>
          </p:cNvPr>
          <p:cNvSpPr>
            <a:spLocks noGrp="1"/>
          </p:cNvSpPr>
          <p:nvPr>
            <p:ph type="body" sz="quarter" idx="21"/>
          </p:nvPr>
        </p:nvSpPr>
        <p:spPr>
          <a:xfrm>
            <a:off x="614363" y="5476163"/>
            <a:ext cx="3259138" cy="721413"/>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24" name="Espace réservé du texte 5">
            <a:extLst>
              <a:ext uri="{FF2B5EF4-FFF2-40B4-BE49-F238E27FC236}">
                <a16:creationId xmlns:a16="http://schemas.microsoft.com/office/drawing/2014/main" id="{7A6AF1FA-987D-436B-A715-21322E8792F4}"/>
              </a:ext>
            </a:extLst>
          </p:cNvPr>
          <p:cNvSpPr>
            <a:spLocks noGrp="1"/>
          </p:cNvSpPr>
          <p:nvPr>
            <p:ph type="body" sz="quarter" idx="18"/>
          </p:nvPr>
        </p:nvSpPr>
        <p:spPr>
          <a:xfrm>
            <a:off x="4240963" y="2397125"/>
            <a:ext cx="4902200" cy="3802063"/>
          </a:xfrm>
        </p:spPr>
        <p:txBody>
          <a:bodyPr/>
          <a:lstStyle>
            <a:lvl1pPr marL="182563" indent="-182563">
              <a:spcBef>
                <a:spcPts val="0"/>
              </a:spcBef>
              <a:defRPr sz="1000">
                <a:latin typeface="+mn-lt"/>
              </a:defRPr>
            </a:lvl1pPr>
            <a:lvl2pPr marL="449263" indent="-177800">
              <a:spcBef>
                <a:spcPts val="0"/>
              </a:spcBef>
              <a:defRPr sz="900">
                <a:latin typeface="+mn-lt"/>
              </a:defRPr>
            </a:lvl2pPr>
            <a:lvl3pPr marL="719138" indent="-177800">
              <a:spcBef>
                <a:spcPts val="0"/>
              </a:spcBef>
              <a:defRPr sz="900">
                <a:latin typeface="+mn-lt"/>
              </a:defRPr>
            </a:lvl3pPr>
            <a:lvl4pPr>
              <a:defRPr sz="1000">
                <a:latin typeface="+mn-lt"/>
              </a:defRPr>
            </a:lvl4pPr>
            <a:lvl5pPr>
              <a:defRPr sz="1000">
                <a:latin typeface="+mn-lt"/>
              </a:defRPr>
            </a:lvl5pPr>
          </a:lstStyle>
          <a:p>
            <a:pPr lvl="0"/>
            <a:r>
              <a:rPr lang="fr-FR" noProof="0"/>
              <a:t>Cliquez pour modifier les styles du texte du masque</a:t>
            </a:r>
          </a:p>
          <a:p>
            <a:pPr lvl="1"/>
            <a:r>
              <a:rPr lang="fr-FR" noProof="0"/>
              <a:t>Deuxième niveau</a:t>
            </a:r>
          </a:p>
          <a:p>
            <a:pPr lvl="2"/>
            <a:r>
              <a:rPr lang="fr-FR" noProof="0"/>
              <a:t>Troisième niveau</a:t>
            </a:r>
          </a:p>
        </p:txBody>
      </p:sp>
    </p:spTree>
    <p:extLst>
      <p:ext uri="{BB962C8B-B14F-4D97-AF65-F5344CB8AC3E}">
        <p14:creationId xmlns:p14="http://schemas.microsoft.com/office/powerpoint/2010/main" val="1387790117"/>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24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mplate CV_Eng">
    <p:spTree>
      <p:nvGrpSpPr>
        <p:cNvPr id="1" name=""/>
        <p:cNvGrpSpPr/>
        <p:nvPr/>
      </p:nvGrpSpPr>
      <p:grpSpPr>
        <a:xfrm>
          <a:off x="0" y="0"/>
          <a:ext cx="0" cy="0"/>
          <a:chOff x="0" y="0"/>
          <a:chExt cx="0" cy="0"/>
        </a:xfrm>
      </p:grpSpPr>
      <p:sp>
        <p:nvSpPr>
          <p:cNvPr id="8" name="ZoneTexte 12"/>
          <p:cNvSpPr txBox="1"/>
          <p:nvPr/>
        </p:nvSpPr>
        <p:spPr>
          <a:xfrm>
            <a:off x="695277" y="3022168"/>
            <a:ext cx="865083"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en-US" sz="1200" b="0" i="0" u="none" strike="noStrike" kern="1200" cap="none" spc="0" normalizeH="0" baseline="0" noProof="0">
                <a:ln>
                  <a:noFill/>
                </a:ln>
                <a:solidFill>
                  <a:schemeClr val="tx1"/>
                </a:solidFill>
                <a:effectLst/>
                <a:uLnTx/>
                <a:uFillTx/>
                <a:latin typeface="Trebuchet MS"/>
                <a:ea typeface="+mn-ea"/>
                <a:cs typeface="Arial" pitchFamily="34" charset="0"/>
              </a:rPr>
              <a:t>Expertise</a:t>
            </a:r>
            <a:endParaRPr kumimoji="0" lang="en-US"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9" name="ZoneTexte 12"/>
          <p:cNvSpPr txBox="1"/>
          <p:nvPr/>
        </p:nvSpPr>
        <p:spPr>
          <a:xfrm>
            <a:off x="695277" y="4260283"/>
            <a:ext cx="1861126"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en-US" sz="1200" b="0" i="0" u="none" strike="noStrike" kern="1200" cap="none" spc="0" normalizeH="0" baseline="0" noProof="0">
                <a:ln>
                  <a:noFill/>
                </a:ln>
                <a:solidFill>
                  <a:schemeClr val="tx1"/>
                </a:solidFill>
                <a:effectLst/>
                <a:uLnTx/>
                <a:uFillTx/>
                <a:latin typeface="Trebuchet MS"/>
                <a:ea typeface="+mn-ea"/>
                <a:cs typeface="Arial" pitchFamily="34" charset="0"/>
              </a:rPr>
              <a:t>Practices</a:t>
            </a:r>
            <a:endParaRPr kumimoji="0" lang="en-US"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0" name="ZoneTexte 12"/>
          <p:cNvSpPr txBox="1"/>
          <p:nvPr/>
        </p:nvSpPr>
        <p:spPr>
          <a:xfrm>
            <a:off x="695277" y="5315049"/>
            <a:ext cx="1414800" cy="181455"/>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en-US" sz="1200" b="0" i="0" u="none" strike="noStrike" kern="1200" cap="none" spc="0" normalizeH="0" baseline="0" noProof="0">
                <a:ln>
                  <a:noFill/>
                </a:ln>
                <a:solidFill>
                  <a:schemeClr val="tx1"/>
                </a:solidFill>
                <a:effectLst/>
                <a:uLnTx/>
                <a:uFillTx/>
                <a:latin typeface="Trebuchet MS"/>
                <a:ea typeface="+mn-ea"/>
                <a:cs typeface="Arial" pitchFamily="34" charset="0"/>
              </a:rPr>
              <a:t>Main experiences</a:t>
            </a:r>
            <a:endParaRPr kumimoji="0" lang="en-US"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1" name="ZoneTexte 12"/>
          <p:cNvSpPr txBox="1"/>
          <p:nvPr/>
        </p:nvSpPr>
        <p:spPr>
          <a:xfrm>
            <a:off x="695277" y="2259698"/>
            <a:ext cx="864000"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en-US" sz="1200" b="0" i="0" u="none" strike="noStrike" kern="1200" cap="none" spc="0" normalizeH="0" baseline="0" noProof="0">
                <a:ln>
                  <a:noFill/>
                </a:ln>
                <a:solidFill>
                  <a:schemeClr val="tx1"/>
                </a:solidFill>
                <a:effectLst/>
                <a:uLnTx/>
                <a:uFillTx/>
                <a:latin typeface="Trebuchet MS"/>
                <a:ea typeface="+mn-ea"/>
                <a:cs typeface="Arial" pitchFamily="34" charset="0"/>
              </a:rPr>
              <a:t>Education</a:t>
            </a:r>
            <a:endParaRPr kumimoji="0" lang="en-US"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2" name="ZoneTexte 12"/>
          <p:cNvSpPr txBox="1"/>
          <p:nvPr/>
        </p:nvSpPr>
        <p:spPr>
          <a:xfrm>
            <a:off x="4239991" y="2259698"/>
            <a:ext cx="1714427"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en-US" sz="1200" b="0" i="0" u="none" strike="noStrike" kern="1200" cap="none" spc="0" normalizeH="0" baseline="0" noProof="0">
                <a:ln>
                  <a:noFill/>
                </a:ln>
                <a:solidFill>
                  <a:schemeClr val="tx1"/>
                </a:solidFill>
                <a:effectLst/>
                <a:uLnTx/>
                <a:uFillTx/>
                <a:latin typeface="Trebuchet MS"/>
                <a:ea typeface="+mn-ea"/>
                <a:cs typeface="Arial" pitchFamily="34" charset="0"/>
              </a:rPr>
              <a:t>Main references</a:t>
            </a:r>
            <a:endParaRPr kumimoji="0" lang="en-US"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cxnSp>
        <p:nvCxnSpPr>
          <p:cNvPr id="13" name="Connecteur droit 12"/>
          <p:cNvCxnSpPr>
            <a:cxnSpLocks/>
          </p:cNvCxnSpPr>
          <p:nvPr/>
        </p:nvCxnSpPr>
        <p:spPr>
          <a:xfrm>
            <a:off x="4508740" y="770626"/>
            <a:ext cx="4634423"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Connecteur droit 13"/>
          <p:cNvCxnSpPr>
            <a:cxnSpLocks/>
          </p:cNvCxnSpPr>
          <p:nvPr/>
        </p:nvCxnSpPr>
        <p:spPr>
          <a:xfrm>
            <a:off x="5495026" y="2349698"/>
            <a:ext cx="3648137"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a:cxnSpLocks/>
          </p:cNvCxnSpPr>
          <p:nvPr/>
        </p:nvCxnSpPr>
        <p:spPr>
          <a:xfrm>
            <a:off x="1575702" y="2349698"/>
            <a:ext cx="2332723"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Connecteur droit 15"/>
          <p:cNvCxnSpPr>
            <a:cxnSpLocks/>
          </p:cNvCxnSpPr>
          <p:nvPr/>
        </p:nvCxnSpPr>
        <p:spPr>
          <a:xfrm>
            <a:off x="1575702" y="3112168"/>
            <a:ext cx="2332723"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Connecteur droit 16"/>
          <p:cNvCxnSpPr>
            <a:cxnSpLocks/>
          </p:cNvCxnSpPr>
          <p:nvPr/>
        </p:nvCxnSpPr>
        <p:spPr>
          <a:xfrm>
            <a:off x="1429644" y="4350283"/>
            <a:ext cx="2478781"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Connecteur droit 17"/>
          <p:cNvCxnSpPr>
            <a:cxnSpLocks/>
          </p:cNvCxnSpPr>
          <p:nvPr/>
        </p:nvCxnSpPr>
        <p:spPr>
          <a:xfrm>
            <a:off x="1984075" y="5406504"/>
            <a:ext cx="1924350"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Espace réservé pour une image  22"/>
          <p:cNvSpPr>
            <a:spLocks noGrp="1"/>
          </p:cNvSpPr>
          <p:nvPr>
            <p:ph type="pic" sz="quarter" idx="10"/>
          </p:nvPr>
        </p:nvSpPr>
        <p:spPr>
          <a:xfrm>
            <a:off x="695277" y="585014"/>
            <a:ext cx="1414800" cy="1413684"/>
          </a:xfrm>
        </p:spPr>
        <p:txBody>
          <a:bodyPr>
            <a:normAutofit/>
          </a:bodyPr>
          <a:lstStyle>
            <a:lvl1pPr marL="0" indent="0" algn="ctr">
              <a:buNone/>
              <a:defRPr sz="1100">
                <a:solidFill>
                  <a:schemeClr val="tx1"/>
                </a:solidFill>
              </a:defRPr>
            </a:lvl1pPr>
          </a:lstStyle>
          <a:p>
            <a:r>
              <a:rPr lang="fr-FR"/>
              <a:t>Cliquez sur l’icône pour ajouter une image</a:t>
            </a:r>
            <a:endParaRPr lang="en-US"/>
          </a:p>
        </p:txBody>
      </p:sp>
      <p:sp>
        <p:nvSpPr>
          <p:cNvPr id="25" name="Espace réservé du texte 24"/>
          <p:cNvSpPr>
            <a:spLocks noGrp="1"/>
          </p:cNvSpPr>
          <p:nvPr>
            <p:ph type="body" sz="quarter" idx="11" hasCustomPrompt="1"/>
          </p:nvPr>
        </p:nvSpPr>
        <p:spPr>
          <a:xfrm>
            <a:off x="2447925" y="585016"/>
            <a:ext cx="1856656" cy="232112"/>
          </a:xfrm>
        </p:spPr>
        <p:txBody>
          <a:bodyPr>
            <a:noAutofit/>
          </a:bodyPr>
          <a:lstStyle>
            <a:lvl1pPr marL="0" indent="0">
              <a:buFont typeface="Arial" panose="020B0604020202020204" pitchFamily="34" charset="0"/>
              <a:buNone/>
              <a:defRPr kumimoji="0" lang="fr-FR" sz="1200" b="0" i="0" u="none" strike="noStrike" kern="1200" cap="none" spc="0" normalizeH="0" baseline="0" dirty="0" smtClean="0">
                <a:ln>
                  <a:noFill/>
                </a:ln>
                <a:solidFill>
                  <a:schemeClr val="tx1"/>
                </a:solidFill>
                <a:effectLst/>
                <a:uLnTx/>
                <a:uFillTx/>
                <a:latin typeface="Trebuchet MS"/>
                <a:ea typeface="+mj-ea"/>
                <a:cs typeface="Trebuchet M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noProof="0"/>
              <a:t>First name</a:t>
            </a:r>
          </a:p>
        </p:txBody>
      </p:sp>
      <p:sp>
        <p:nvSpPr>
          <p:cNvPr id="27" name="Espace réservé du texte 24"/>
          <p:cNvSpPr>
            <a:spLocks noGrp="1"/>
          </p:cNvSpPr>
          <p:nvPr>
            <p:ph type="body" sz="quarter" idx="12" hasCustomPrompt="1"/>
          </p:nvPr>
        </p:nvSpPr>
        <p:spPr>
          <a:xfrm>
            <a:off x="2447925" y="827952"/>
            <a:ext cx="6695237" cy="223279"/>
          </a:xfrm>
        </p:spPr>
        <p:txBody>
          <a:bodyPr>
            <a:noAutofit/>
          </a:bodyPr>
          <a:lstStyle>
            <a:lvl1pPr marL="0" indent="0" algn="l" defTabSz="457200" rtl="0" eaLnBrk="1" fontAlgn="base" latinLnBrk="0" hangingPunct="1">
              <a:spcBef>
                <a:spcPct val="0"/>
              </a:spcBef>
              <a:spcAft>
                <a:spcPct val="0"/>
              </a:spcAft>
              <a:buFont typeface="Arial" panose="020B0604020202020204" pitchFamily="34" charset="0"/>
              <a:buNone/>
              <a:defRPr lang="fr-FR" sz="1200" b="1" kern="1200" dirty="0" smtClean="0">
                <a:solidFill>
                  <a:schemeClr val="tx1"/>
                </a:solidFill>
                <a:latin typeface="Trebuchet MS" panose="020B0603020202020204" pitchFamily="34" charset="0"/>
                <a:ea typeface="+mj-ea"/>
                <a:cs typeface="+mj-c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noProof="0"/>
              <a:t>Position</a:t>
            </a:r>
          </a:p>
        </p:txBody>
      </p:sp>
      <p:sp>
        <p:nvSpPr>
          <p:cNvPr id="28" name="Espace réservé du texte 24"/>
          <p:cNvSpPr>
            <a:spLocks noGrp="1"/>
          </p:cNvSpPr>
          <p:nvPr>
            <p:ph type="body" sz="quarter" idx="13" hasCustomPrompt="1"/>
          </p:nvPr>
        </p:nvSpPr>
        <p:spPr>
          <a:xfrm>
            <a:off x="2447925" y="1172877"/>
            <a:ext cx="6695238" cy="825821"/>
          </a:xfrm>
        </p:spPr>
        <p:txBody>
          <a:bodyPr>
            <a:noAutofit/>
          </a:bodyPr>
          <a:lstStyle>
            <a:lvl1pPr marL="0" indent="0" algn="l" defTabSz="457200" rtl="0" eaLnBrk="1" fontAlgn="base" latinLnBrk="0" hangingPunct="1">
              <a:spcBef>
                <a:spcPct val="0"/>
              </a:spcBef>
              <a:spcAft>
                <a:spcPct val="0"/>
              </a:spcAft>
              <a:buFont typeface="Arial" panose="020B0604020202020204" pitchFamily="34" charset="0"/>
              <a:buNone/>
              <a:defRPr lang="fr-FR" sz="1000" kern="1200" dirty="0" smtClean="0">
                <a:solidFill>
                  <a:schemeClr val="tx1"/>
                </a:solidFill>
                <a:latin typeface="Trebuchet MS" panose="020B0603020202020204" pitchFamily="34" charset="0"/>
                <a:ea typeface="+mj-ea"/>
                <a:cs typeface="+mj-c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noProof="0"/>
              <a:t>Description of your background</a:t>
            </a:r>
          </a:p>
        </p:txBody>
      </p:sp>
      <p:sp>
        <p:nvSpPr>
          <p:cNvPr id="32" name="Espace réservé du texte 31"/>
          <p:cNvSpPr>
            <a:spLocks noGrp="1"/>
          </p:cNvSpPr>
          <p:nvPr>
            <p:ph type="body" sz="quarter" idx="14"/>
          </p:nvPr>
        </p:nvSpPr>
        <p:spPr>
          <a:xfrm>
            <a:off x="614362" y="2397124"/>
            <a:ext cx="3294063" cy="563205"/>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22" name="Espace réservé du texte 31">
            <a:extLst>
              <a:ext uri="{FF2B5EF4-FFF2-40B4-BE49-F238E27FC236}">
                <a16:creationId xmlns:a16="http://schemas.microsoft.com/office/drawing/2014/main" id="{342CD983-0F8D-40FF-82D1-B11C2C94199F}"/>
              </a:ext>
            </a:extLst>
          </p:cNvPr>
          <p:cNvSpPr>
            <a:spLocks noGrp="1"/>
          </p:cNvSpPr>
          <p:nvPr>
            <p:ph type="body" sz="quarter" idx="19"/>
          </p:nvPr>
        </p:nvSpPr>
        <p:spPr>
          <a:xfrm>
            <a:off x="614362" y="3168713"/>
            <a:ext cx="3294063" cy="1028279"/>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24" name="Espace réservé du texte 31">
            <a:extLst>
              <a:ext uri="{FF2B5EF4-FFF2-40B4-BE49-F238E27FC236}">
                <a16:creationId xmlns:a16="http://schemas.microsoft.com/office/drawing/2014/main" id="{A295C34A-668C-4A46-BD08-0C6FAA382DF3}"/>
              </a:ext>
            </a:extLst>
          </p:cNvPr>
          <p:cNvSpPr>
            <a:spLocks noGrp="1"/>
          </p:cNvSpPr>
          <p:nvPr>
            <p:ph type="body" sz="quarter" idx="20"/>
          </p:nvPr>
        </p:nvSpPr>
        <p:spPr>
          <a:xfrm>
            <a:off x="614362" y="4419943"/>
            <a:ext cx="3294063" cy="833269"/>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29" name="Espace réservé du texte 31">
            <a:extLst>
              <a:ext uri="{FF2B5EF4-FFF2-40B4-BE49-F238E27FC236}">
                <a16:creationId xmlns:a16="http://schemas.microsoft.com/office/drawing/2014/main" id="{C2DB6C3B-8215-4E18-9248-5A2200503871}"/>
              </a:ext>
            </a:extLst>
          </p:cNvPr>
          <p:cNvSpPr>
            <a:spLocks noGrp="1"/>
          </p:cNvSpPr>
          <p:nvPr>
            <p:ph type="body" sz="quarter" idx="21"/>
          </p:nvPr>
        </p:nvSpPr>
        <p:spPr>
          <a:xfrm>
            <a:off x="614362" y="5476163"/>
            <a:ext cx="3294063" cy="721413"/>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30" name="Espace réservé du texte 5">
            <a:extLst>
              <a:ext uri="{FF2B5EF4-FFF2-40B4-BE49-F238E27FC236}">
                <a16:creationId xmlns:a16="http://schemas.microsoft.com/office/drawing/2014/main" id="{A4FB1480-BDA6-4E98-8947-9CE1D8CF260E}"/>
              </a:ext>
            </a:extLst>
          </p:cNvPr>
          <p:cNvSpPr>
            <a:spLocks noGrp="1"/>
          </p:cNvSpPr>
          <p:nvPr>
            <p:ph type="body" sz="quarter" idx="18"/>
          </p:nvPr>
        </p:nvSpPr>
        <p:spPr>
          <a:xfrm>
            <a:off x="4240963" y="2397125"/>
            <a:ext cx="4902200" cy="3802063"/>
          </a:xfrm>
        </p:spPr>
        <p:txBody>
          <a:bodyPr/>
          <a:lstStyle>
            <a:lvl1pPr marL="182563" indent="-182563">
              <a:spcBef>
                <a:spcPts val="0"/>
              </a:spcBef>
              <a:defRPr sz="1000">
                <a:latin typeface="+mn-lt"/>
              </a:defRPr>
            </a:lvl1pPr>
            <a:lvl2pPr marL="449263" indent="-177800">
              <a:spcBef>
                <a:spcPts val="0"/>
              </a:spcBef>
              <a:defRPr sz="900">
                <a:latin typeface="+mn-lt"/>
              </a:defRPr>
            </a:lvl2pPr>
            <a:lvl3pPr marL="719138" indent="-177800">
              <a:spcBef>
                <a:spcPts val="0"/>
              </a:spcBef>
              <a:defRPr sz="900">
                <a:latin typeface="+mn-lt"/>
              </a:defRPr>
            </a:lvl3pPr>
            <a:lvl4pPr>
              <a:defRPr sz="1000">
                <a:latin typeface="+mn-lt"/>
              </a:defRPr>
            </a:lvl4pPr>
            <a:lvl5pPr>
              <a:defRPr sz="1000">
                <a:latin typeface="+mn-lt"/>
              </a:defRPr>
            </a:lvl5pPr>
          </a:lstStyle>
          <a:p>
            <a:pPr lvl="0"/>
            <a:r>
              <a:rPr lang="fr-FR" noProof="0"/>
              <a:t>Cliquez pour modifier les styles du texte du masque</a:t>
            </a:r>
          </a:p>
          <a:p>
            <a:pPr lvl="1"/>
            <a:r>
              <a:rPr lang="fr-FR" noProof="0"/>
              <a:t>Deuxième niveau</a:t>
            </a:r>
          </a:p>
          <a:p>
            <a:pPr lvl="2"/>
            <a:r>
              <a:rPr lang="fr-FR" noProof="0"/>
              <a:t>Troisième niveau</a:t>
            </a:r>
          </a:p>
        </p:txBody>
      </p:sp>
    </p:spTree>
    <p:extLst>
      <p:ext uri="{BB962C8B-B14F-4D97-AF65-F5344CB8AC3E}">
        <p14:creationId xmlns:p14="http://schemas.microsoft.com/office/powerpoint/2010/main" val="1337472644"/>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246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Business case template">
    <p:spTree>
      <p:nvGrpSpPr>
        <p:cNvPr id="1" name=""/>
        <p:cNvGrpSpPr/>
        <p:nvPr/>
      </p:nvGrpSpPr>
      <p:grpSpPr>
        <a:xfrm>
          <a:off x="0" y="0"/>
          <a:ext cx="0" cy="0"/>
          <a:chOff x="0" y="0"/>
          <a:chExt cx="0" cy="0"/>
        </a:xfrm>
      </p:grpSpPr>
      <p:sp>
        <p:nvSpPr>
          <p:cNvPr id="12" name="Espace réservé du contenu 11">
            <a:extLst>
              <a:ext uri="{FF2B5EF4-FFF2-40B4-BE49-F238E27FC236}">
                <a16:creationId xmlns:a16="http://schemas.microsoft.com/office/drawing/2014/main" id="{E763F58E-54A5-4D52-95D3-D92F1F058AAF}"/>
              </a:ext>
            </a:extLst>
          </p:cNvPr>
          <p:cNvSpPr>
            <a:spLocks noGrp="1"/>
          </p:cNvSpPr>
          <p:nvPr>
            <p:ph sz="quarter" idx="17"/>
          </p:nvPr>
        </p:nvSpPr>
        <p:spPr>
          <a:xfrm>
            <a:off x="1366838" y="1333721"/>
            <a:ext cx="8231187" cy="690563"/>
          </a:xfrm>
        </p:spPr>
        <p:txBody>
          <a:bodyPr anchor="ctr"/>
          <a:lstStyle>
            <a:lvl1pPr marL="0" indent="0">
              <a:buNone/>
              <a:defRPr>
                <a:solidFill>
                  <a:schemeClr val="tx2"/>
                </a:solidFill>
              </a:defRPr>
            </a:lvl1pPr>
          </a:lstStyle>
          <a:p>
            <a:pPr lvl="0"/>
            <a:r>
              <a:rPr lang="fr-FR" sz="1400">
                <a:solidFill>
                  <a:schemeClr val="tx2"/>
                </a:solidFill>
                <a:latin typeface="+mj-lt"/>
              </a:rPr>
              <a:t>Cliquez pour modifier les styles du texte du masque</a:t>
            </a:r>
          </a:p>
        </p:txBody>
      </p:sp>
      <p:sp>
        <p:nvSpPr>
          <p:cNvPr id="3" name="Titre 1"/>
          <p:cNvSpPr txBox="1">
            <a:spLocks/>
          </p:cNvSpPr>
          <p:nvPr/>
        </p:nvSpPr>
        <p:spPr bwMode="auto">
          <a:xfrm>
            <a:off x="350860" y="130211"/>
            <a:ext cx="8873301" cy="2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600" b="0" i="0" u="none" strike="noStrike" kern="0" cap="none" spc="0" normalizeH="0" baseline="0" noProof="0">
              <a:ln>
                <a:noFill/>
              </a:ln>
              <a:solidFill>
                <a:srgbClr val="289B38"/>
              </a:solidFill>
              <a:effectLst/>
              <a:uLnTx/>
              <a:uFillTx/>
              <a:latin typeface="Trebuchet MS" panose="020B0603020202020204" pitchFamily="34" charset="0"/>
              <a:ea typeface="+mj-ea"/>
              <a:cs typeface="Trebuchet MS"/>
            </a:endParaRPr>
          </a:p>
        </p:txBody>
      </p:sp>
      <p:sp>
        <p:nvSpPr>
          <p:cNvPr id="4" name="Rectangle 3"/>
          <p:cNvSpPr/>
          <p:nvPr/>
        </p:nvSpPr>
        <p:spPr bwMode="auto">
          <a:xfrm>
            <a:off x="373029" y="2111021"/>
            <a:ext cx="3751296" cy="44719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fr-FR">
                <a:solidFill>
                  <a:schemeClr val="tx1"/>
                </a:solidFill>
                <a:latin typeface="Trebuchet MS" panose="020B0603020202020204" pitchFamily="34" charset="0"/>
              </a:rPr>
              <a:t>Contexte</a:t>
            </a:r>
          </a:p>
        </p:txBody>
      </p:sp>
      <p:sp>
        <p:nvSpPr>
          <p:cNvPr id="5" name="Rectangle 4"/>
          <p:cNvSpPr/>
          <p:nvPr/>
        </p:nvSpPr>
        <p:spPr bwMode="auto">
          <a:xfrm>
            <a:off x="4232275" y="2111021"/>
            <a:ext cx="3534882" cy="44719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fr-FR">
                <a:solidFill>
                  <a:schemeClr val="tx1"/>
                </a:solidFill>
                <a:latin typeface="Trebuchet MS" panose="020B0603020202020204" pitchFamily="34" charset="0"/>
              </a:rPr>
              <a:t>Apports et Méthodologie eleven</a:t>
            </a:r>
          </a:p>
        </p:txBody>
      </p:sp>
      <p:sp>
        <p:nvSpPr>
          <p:cNvPr id="6" name="Rectangle 5"/>
          <p:cNvSpPr/>
          <p:nvPr/>
        </p:nvSpPr>
        <p:spPr bwMode="auto">
          <a:xfrm>
            <a:off x="344381" y="2704131"/>
            <a:ext cx="3600000" cy="35881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88900" indent="-88900">
              <a:buFont typeface="Arial" pitchFamily="34" charset="0"/>
              <a:buChar char="•"/>
            </a:pPr>
            <a:endParaRPr lang="fr-FR" sz="800">
              <a:solidFill>
                <a:srgbClr val="FFFFFF">
                  <a:lumMod val="65000"/>
                </a:srgbClr>
              </a:solidFill>
              <a:latin typeface="Trebuchet MS" panose="020B0603020202020204" pitchFamily="34" charset="0"/>
            </a:endParaRPr>
          </a:p>
        </p:txBody>
      </p:sp>
      <p:cxnSp>
        <p:nvCxnSpPr>
          <p:cNvPr id="8" name="Connecteur droit 7"/>
          <p:cNvCxnSpPr>
            <a:cxnSpLocks/>
          </p:cNvCxnSpPr>
          <p:nvPr/>
        </p:nvCxnSpPr>
        <p:spPr>
          <a:xfrm>
            <a:off x="344381" y="2556212"/>
            <a:ext cx="3779944" cy="0"/>
          </a:xfrm>
          <a:prstGeom prst="line">
            <a:avLst/>
          </a:prstGeom>
          <a:noFill/>
          <a:ln w="6350" cap="flat" cmpd="sng" algn="ctr">
            <a:solidFill>
              <a:schemeClr val="bg1">
                <a:lumMod val="50000"/>
              </a:schemeClr>
            </a:solidFill>
            <a:prstDash val="solid"/>
          </a:ln>
          <a:effectLst/>
        </p:spPr>
      </p:cxnSp>
      <p:cxnSp>
        <p:nvCxnSpPr>
          <p:cNvPr id="9" name="Connecteur droit 8"/>
          <p:cNvCxnSpPr>
            <a:cxnSpLocks/>
          </p:cNvCxnSpPr>
          <p:nvPr/>
        </p:nvCxnSpPr>
        <p:spPr>
          <a:xfrm>
            <a:off x="344381" y="2111021"/>
            <a:ext cx="3779944" cy="0"/>
          </a:xfrm>
          <a:prstGeom prst="line">
            <a:avLst/>
          </a:prstGeom>
          <a:noFill/>
          <a:ln w="6350" cap="flat" cmpd="sng" algn="ctr">
            <a:solidFill>
              <a:schemeClr val="bg1">
                <a:lumMod val="50000"/>
              </a:schemeClr>
            </a:solidFill>
            <a:prstDash val="solid"/>
          </a:ln>
          <a:effectLst/>
        </p:spPr>
      </p:cxnSp>
      <p:cxnSp>
        <p:nvCxnSpPr>
          <p:cNvPr id="10" name="Connecteur droit 9"/>
          <p:cNvCxnSpPr>
            <a:cxnSpLocks/>
          </p:cNvCxnSpPr>
          <p:nvPr/>
        </p:nvCxnSpPr>
        <p:spPr>
          <a:xfrm>
            <a:off x="4232275" y="2556212"/>
            <a:ext cx="5365750" cy="0"/>
          </a:xfrm>
          <a:prstGeom prst="line">
            <a:avLst/>
          </a:prstGeom>
          <a:noFill/>
          <a:ln w="6350" cap="flat" cmpd="sng" algn="ctr">
            <a:solidFill>
              <a:schemeClr val="bg1">
                <a:lumMod val="50000"/>
              </a:schemeClr>
            </a:solidFill>
            <a:prstDash val="solid"/>
          </a:ln>
          <a:effectLst/>
        </p:spPr>
      </p:cxnSp>
      <p:cxnSp>
        <p:nvCxnSpPr>
          <p:cNvPr id="11" name="Connecteur droit 10"/>
          <p:cNvCxnSpPr>
            <a:cxnSpLocks/>
          </p:cNvCxnSpPr>
          <p:nvPr/>
        </p:nvCxnSpPr>
        <p:spPr>
          <a:xfrm>
            <a:off x="4232275" y="2111021"/>
            <a:ext cx="5365750" cy="0"/>
          </a:xfrm>
          <a:prstGeom prst="line">
            <a:avLst/>
          </a:prstGeom>
          <a:noFill/>
          <a:ln w="6350" cap="flat" cmpd="sng" algn="ctr">
            <a:solidFill>
              <a:schemeClr val="bg1">
                <a:lumMod val="50000"/>
              </a:schemeClr>
            </a:solidFill>
            <a:prstDash val="solid"/>
          </a:ln>
          <a:effectLst/>
        </p:spPr>
      </p:cxnSp>
      <p:cxnSp>
        <p:nvCxnSpPr>
          <p:cNvPr id="18" name="Connecteur droit 17"/>
          <p:cNvCxnSpPr>
            <a:cxnSpLocks/>
          </p:cNvCxnSpPr>
          <p:nvPr/>
        </p:nvCxnSpPr>
        <p:spPr>
          <a:xfrm>
            <a:off x="344381" y="1264044"/>
            <a:ext cx="9253644" cy="0"/>
          </a:xfrm>
          <a:prstGeom prst="line">
            <a:avLst/>
          </a:prstGeom>
          <a:noFill/>
          <a:ln w="6350" cap="flat" cmpd="sng" algn="ctr">
            <a:solidFill>
              <a:schemeClr val="bg1">
                <a:lumMod val="50000"/>
              </a:schemeClr>
            </a:solidFill>
            <a:prstDash val="solid"/>
          </a:ln>
          <a:effectLst/>
        </p:spPr>
      </p:cxnSp>
      <p:sp>
        <p:nvSpPr>
          <p:cNvPr id="29" name="Espace réservé pour une image  28"/>
          <p:cNvSpPr>
            <a:spLocks noGrp="1"/>
          </p:cNvSpPr>
          <p:nvPr>
            <p:ph type="pic" sz="quarter" idx="10"/>
          </p:nvPr>
        </p:nvSpPr>
        <p:spPr>
          <a:xfrm>
            <a:off x="8213739" y="2768935"/>
            <a:ext cx="1384286" cy="1371600"/>
          </a:xfrm>
        </p:spPr>
        <p:txBody>
          <a:bodyPr/>
          <a:lstStyle>
            <a:lvl1pPr marL="0" indent="0">
              <a:buNone/>
              <a:defRPr/>
            </a:lvl1pPr>
          </a:lstStyle>
          <a:p>
            <a:r>
              <a:rPr lang="fr-FR"/>
              <a:t>Cliquez sur l’icône pour ajouter une image</a:t>
            </a:r>
            <a:endParaRPr lang="en-US"/>
          </a:p>
        </p:txBody>
      </p:sp>
      <p:sp>
        <p:nvSpPr>
          <p:cNvPr id="30" name="Espace réservé pour une image  28"/>
          <p:cNvSpPr>
            <a:spLocks noGrp="1"/>
          </p:cNvSpPr>
          <p:nvPr>
            <p:ph type="pic" sz="quarter" idx="11"/>
          </p:nvPr>
        </p:nvSpPr>
        <p:spPr>
          <a:xfrm>
            <a:off x="8213739" y="4243614"/>
            <a:ext cx="1384286" cy="1371600"/>
          </a:xfrm>
        </p:spPr>
        <p:txBody>
          <a:bodyPr/>
          <a:lstStyle>
            <a:lvl1pPr marL="0" indent="0">
              <a:buNone/>
              <a:defRPr/>
            </a:lvl1pPr>
          </a:lstStyle>
          <a:p>
            <a:r>
              <a:rPr lang="fr-FR"/>
              <a:t>Cliquez sur l’icône pour ajouter une image</a:t>
            </a:r>
            <a:endParaRPr lang="en-US"/>
          </a:p>
        </p:txBody>
      </p:sp>
      <p:sp>
        <p:nvSpPr>
          <p:cNvPr id="32" name="Espace réservé du texte 31"/>
          <p:cNvSpPr>
            <a:spLocks noGrp="1"/>
          </p:cNvSpPr>
          <p:nvPr>
            <p:ph type="body" sz="quarter" idx="12"/>
          </p:nvPr>
        </p:nvSpPr>
        <p:spPr>
          <a:xfrm>
            <a:off x="4232275" y="2635615"/>
            <a:ext cx="3874558" cy="3748251"/>
          </a:xfrm>
        </p:spPr>
        <p:txBody>
          <a:bodyPr/>
          <a:lstStyle>
            <a:lvl1pPr marL="0" indent="0">
              <a:buNone/>
              <a:defRPr lang="fr-FR" sz="1050" kern="1200" dirty="0" smtClean="0">
                <a:solidFill>
                  <a:schemeClr val="tx1"/>
                </a:solidFill>
                <a:latin typeface="Trebuchet MS" panose="020B0603020202020204" pitchFamily="34" charset="0"/>
                <a:ea typeface="+mn-ea"/>
                <a:cs typeface="Arial" pitchFamily="34" charset="0"/>
              </a:defRPr>
            </a:lvl1pPr>
            <a:lvl2pPr marL="533400" indent="0">
              <a:buNone/>
              <a:defRPr lang="fr-FR" sz="1000" kern="1200" dirty="0" smtClean="0">
                <a:solidFill>
                  <a:schemeClr val="tx1"/>
                </a:solidFill>
                <a:latin typeface="Trebuchet MS" panose="020B0603020202020204" pitchFamily="34" charset="0"/>
                <a:ea typeface="+mn-ea"/>
                <a:cs typeface="Arial" pitchFamily="34" charset="0"/>
              </a:defRPr>
            </a:lvl2pPr>
            <a:lvl3pPr marL="847725" indent="0" defTabSz="982663">
              <a:buNone/>
              <a:defRPr lang="fr-FR" sz="1000" kern="1200" dirty="0" smtClean="0">
                <a:solidFill>
                  <a:schemeClr val="tx1"/>
                </a:solidFill>
                <a:latin typeface="Trebuchet MS" panose="020B0603020202020204" pitchFamily="34" charset="0"/>
                <a:ea typeface="+mn-ea"/>
                <a:cs typeface="Arial" pitchFamily="34" charset="0"/>
              </a:defRPr>
            </a:lvl3pPr>
            <a:lvl4pPr marL="1431925" indent="-63500">
              <a:defRPr lang="fr-FR" sz="1000" kern="1200" dirty="0" smtClean="0">
                <a:solidFill>
                  <a:srgbClr val="FFFFFF">
                    <a:lumMod val="65000"/>
                  </a:srgbClr>
                </a:solidFill>
                <a:latin typeface="Trebuchet MS" panose="020B0603020202020204" pitchFamily="34" charset="0"/>
                <a:ea typeface="+mn-ea"/>
                <a:cs typeface="Arial" pitchFamily="34" charset="0"/>
              </a:defRPr>
            </a:lvl4pPr>
            <a:lvl5pPr marL="2062163" indent="-80963">
              <a:defRPr lang="en-US" sz="1000" kern="1200" dirty="0">
                <a:solidFill>
                  <a:srgbClr val="FFFFFF">
                    <a:lumMod val="65000"/>
                  </a:srgbClr>
                </a:solidFill>
                <a:latin typeface="Trebuchet MS" panose="020B0603020202020204" pitchFamily="34" charset="0"/>
                <a:ea typeface="+mn-ea"/>
                <a:cs typeface="Arial" pitchFamily="34" charset="0"/>
              </a:defRPr>
            </a:lvl5pPr>
          </a:lstStyle>
          <a:p>
            <a:pPr lvl="0"/>
            <a:r>
              <a:rPr lang="fr-FR"/>
              <a:t>Cliquez pour modifier les styles du texte du masque</a:t>
            </a:r>
          </a:p>
        </p:txBody>
      </p:sp>
      <p:sp>
        <p:nvSpPr>
          <p:cNvPr id="34" name="Espace réservé du texte 33"/>
          <p:cNvSpPr>
            <a:spLocks noGrp="1"/>
          </p:cNvSpPr>
          <p:nvPr>
            <p:ph type="body" sz="quarter" idx="13" hasCustomPrompt="1"/>
          </p:nvPr>
        </p:nvSpPr>
        <p:spPr>
          <a:xfrm>
            <a:off x="344488" y="103188"/>
            <a:ext cx="9253537" cy="310008"/>
          </a:xfrm>
        </p:spPr>
        <p:txBody>
          <a:bodyPr/>
          <a:lstStyle>
            <a:lvl1pPr marL="0" indent="0">
              <a:buNone/>
              <a:defRPr>
                <a:solidFill>
                  <a:schemeClr val="tx2"/>
                </a:solidFill>
              </a:defRPr>
            </a:lvl1pPr>
            <a:lvl2pPr marL="533400" indent="0">
              <a:buNone/>
              <a:defRPr/>
            </a:lvl2pPr>
            <a:lvl3pPr marL="847725" indent="0">
              <a:buNone/>
              <a:defRPr/>
            </a:lvl3pPr>
            <a:lvl4pPr marL="1368425" indent="0">
              <a:buNone/>
              <a:defRPr/>
            </a:lvl4pPr>
            <a:lvl5pPr marL="1981200" indent="0">
              <a:buNone/>
              <a:defRPr/>
            </a:lvl5pPr>
          </a:lstStyle>
          <a:p>
            <a:pPr lvl="0"/>
            <a:r>
              <a:rPr lang="fr-FR"/>
              <a:t>Business Case</a:t>
            </a:r>
          </a:p>
        </p:txBody>
      </p:sp>
      <p:sp>
        <p:nvSpPr>
          <p:cNvPr id="37" name="Espace réservé du texte 33"/>
          <p:cNvSpPr>
            <a:spLocks noGrp="1"/>
          </p:cNvSpPr>
          <p:nvPr>
            <p:ph type="body" sz="quarter" idx="14" hasCustomPrompt="1"/>
          </p:nvPr>
        </p:nvSpPr>
        <p:spPr>
          <a:xfrm>
            <a:off x="344381" y="440219"/>
            <a:ext cx="9253644" cy="675906"/>
          </a:xfrm>
        </p:spPr>
        <p:txBody>
          <a:bodyPr>
            <a:normAutofit/>
          </a:bodyPr>
          <a:lstStyle>
            <a:lvl1pPr marL="0" indent="0">
              <a:buNone/>
              <a:defRPr lang="fr-FR" sz="1400" b="0" kern="0" dirty="0" smtClean="0">
                <a:solidFill>
                  <a:schemeClr val="tx1"/>
                </a:solidFill>
                <a:latin typeface="+mj-lt"/>
                <a:ea typeface="+mj-ea"/>
                <a:cs typeface="Trebuchet MS"/>
              </a:defRPr>
            </a:lvl1pPr>
            <a:lvl2pPr marL="533400" indent="0">
              <a:buNone/>
              <a:defRPr/>
            </a:lvl2pPr>
            <a:lvl3pPr marL="847725" indent="0">
              <a:buNone/>
              <a:defRPr/>
            </a:lvl3pPr>
            <a:lvl4pPr marL="1368425" indent="0">
              <a:buNone/>
              <a:defRPr/>
            </a:lvl4pPr>
            <a:lvl5pPr marL="1981200" indent="0">
              <a:buNone/>
              <a:defRPr/>
            </a:lvl5pPr>
          </a:lstStyle>
          <a:p>
            <a:pPr lvl="0"/>
            <a:r>
              <a:rPr lang="fr-FR"/>
              <a:t>Explication résumée de la mission</a:t>
            </a:r>
          </a:p>
        </p:txBody>
      </p:sp>
      <p:sp>
        <p:nvSpPr>
          <p:cNvPr id="38" name="Espace réservé du texte 31"/>
          <p:cNvSpPr>
            <a:spLocks noGrp="1"/>
          </p:cNvSpPr>
          <p:nvPr>
            <p:ph type="body" sz="quarter" idx="15"/>
          </p:nvPr>
        </p:nvSpPr>
        <p:spPr>
          <a:xfrm>
            <a:off x="344381" y="2635615"/>
            <a:ext cx="3779944" cy="3748252"/>
          </a:xfrm>
        </p:spPr>
        <p:txBody>
          <a:bodyPr/>
          <a:lstStyle>
            <a:lvl1pPr marL="0" indent="0">
              <a:buNone/>
              <a:defRPr lang="fr-FR" sz="1050" kern="1200" dirty="0" smtClean="0">
                <a:solidFill>
                  <a:schemeClr val="tx1"/>
                </a:solidFill>
                <a:latin typeface="Trebuchet MS" panose="020B0603020202020204" pitchFamily="34" charset="0"/>
                <a:ea typeface="+mn-ea"/>
                <a:cs typeface="Arial" pitchFamily="34" charset="0"/>
              </a:defRPr>
            </a:lvl1pPr>
            <a:lvl2pPr marL="533400" indent="0">
              <a:buNone/>
              <a:defRPr lang="fr-FR" sz="1000" kern="1200" dirty="0" smtClean="0">
                <a:solidFill>
                  <a:schemeClr val="tx1"/>
                </a:solidFill>
                <a:latin typeface="Trebuchet MS" panose="020B0603020202020204" pitchFamily="34" charset="0"/>
                <a:ea typeface="+mn-ea"/>
                <a:cs typeface="Arial" pitchFamily="34" charset="0"/>
              </a:defRPr>
            </a:lvl2pPr>
            <a:lvl3pPr marL="847725" indent="0" defTabSz="982663">
              <a:buNone/>
              <a:defRPr lang="fr-FR" sz="1000" kern="1200" dirty="0" smtClean="0">
                <a:solidFill>
                  <a:schemeClr val="tx1"/>
                </a:solidFill>
                <a:latin typeface="Trebuchet MS" panose="020B0603020202020204" pitchFamily="34" charset="0"/>
                <a:ea typeface="+mn-ea"/>
                <a:cs typeface="Arial" pitchFamily="34" charset="0"/>
              </a:defRPr>
            </a:lvl3pPr>
            <a:lvl4pPr marL="1431925" indent="-63500">
              <a:defRPr lang="fr-FR" sz="1000" kern="1200" dirty="0" smtClean="0">
                <a:solidFill>
                  <a:srgbClr val="FFFFFF">
                    <a:lumMod val="65000"/>
                  </a:srgbClr>
                </a:solidFill>
                <a:latin typeface="Trebuchet MS" panose="020B0603020202020204" pitchFamily="34" charset="0"/>
                <a:ea typeface="+mn-ea"/>
                <a:cs typeface="Arial" pitchFamily="34" charset="0"/>
              </a:defRPr>
            </a:lvl4pPr>
            <a:lvl5pPr marL="2062163" indent="-80963">
              <a:defRPr lang="en-US" sz="1000" kern="1200" dirty="0">
                <a:solidFill>
                  <a:srgbClr val="FFFFFF">
                    <a:lumMod val="65000"/>
                  </a:srgbClr>
                </a:solidFill>
                <a:latin typeface="Trebuchet MS" panose="020B0603020202020204" pitchFamily="34" charset="0"/>
                <a:ea typeface="+mn-ea"/>
                <a:cs typeface="Arial" pitchFamily="34" charset="0"/>
              </a:defRPr>
            </a:lvl5pPr>
          </a:lstStyle>
          <a:p>
            <a:pPr lvl="0"/>
            <a:r>
              <a:rPr lang="fr-FR"/>
              <a:t>Cliquez pour modifier les styles du texte du masque</a:t>
            </a:r>
          </a:p>
        </p:txBody>
      </p:sp>
      <p:sp>
        <p:nvSpPr>
          <p:cNvPr id="27" name="Espace réservé pour une image  28">
            <a:extLst>
              <a:ext uri="{FF2B5EF4-FFF2-40B4-BE49-F238E27FC236}">
                <a16:creationId xmlns:a16="http://schemas.microsoft.com/office/drawing/2014/main" id="{92CFB27C-379C-45BB-8380-E8B99691AFE5}"/>
              </a:ext>
            </a:extLst>
          </p:cNvPr>
          <p:cNvSpPr>
            <a:spLocks noGrp="1"/>
          </p:cNvSpPr>
          <p:nvPr>
            <p:ph type="pic" sz="quarter" idx="16" hasCustomPrompt="1"/>
          </p:nvPr>
        </p:nvSpPr>
        <p:spPr>
          <a:xfrm>
            <a:off x="344488" y="1333755"/>
            <a:ext cx="906796" cy="690494"/>
          </a:xfrm>
        </p:spPr>
        <p:txBody>
          <a:bodyPr anchor="ctr"/>
          <a:lstStyle>
            <a:lvl1pPr marL="0" indent="0" algn="ctr">
              <a:buNone/>
              <a:defRPr/>
            </a:lvl1pPr>
          </a:lstStyle>
          <a:p>
            <a:r>
              <a:rPr lang="fr-FR"/>
              <a:t>Picto</a:t>
            </a:r>
            <a:endParaRPr lang="en-US"/>
          </a:p>
        </p:txBody>
      </p:sp>
    </p:spTree>
    <p:extLst>
      <p:ext uri="{BB962C8B-B14F-4D97-AF65-F5344CB8AC3E}">
        <p14:creationId xmlns:p14="http://schemas.microsoft.com/office/powerpoint/2010/main" val="45360712"/>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60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5.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AB403F8-D429-4671-96A0-526D34177E30}"/>
              </a:ext>
            </a:extLst>
          </p:cNvPr>
          <p:cNvGraphicFramePr>
            <a:graphicFrameLocks noChangeAspect="1"/>
          </p:cNvGraphicFramePr>
          <p:nvPr userDrawn="1">
            <p:custDataLst>
              <p:tags r:id="rId15"/>
            </p:custDataLst>
            <p:extLst>
              <p:ext uri="{D42A27DB-BD31-4B8C-83A1-F6EECF244321}">
                <p14:modId xmlns:p14="http://schemas.microsoft.com/office/powerpoint/2010/main" val="32019210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416" imgH="416" progId="TCLayout.ActiveDocument.1">
                  <p:embed/>
                </p:oleObj>
              </mc:Choice>
              <mc:Fallback>
                <p:oleObj name="think-cell Slide" r:id="rId20" imgW="416" imgH="416" progId="TCLayout.ActiveDocument.1">
                  <p:embed/>
                  <p:pic>
                    <p:nvPicPr>
                      <p:cNvPr id="6" name="Object 5" hidden="1">
                        <a:extLst>
                          <a:ext uri="{FF2B5EF4-FFF2-40B4-BE49-F238E27FC236}">
                            <a16:creationId xmlns:a16="http://schemas.microsoft.com/office/drawing/2014/main" id="{6AB403F8-D429-4671-96A0-526D34177E30}"/>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2FDAE63-1790-4B21-AD04-34568D27D538}"/>
              </a:ext>
            </a:extLst>
          </p:cNvPr>
          <p:cNvSpPr/>
          <p:nvPr userDrawn="1">
            <p:custDataLst>
              <p:tags r:id="rId16"/>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600" b="0" i="0" u="none" strike="noStrike" cap="none" normalizeH="0" baseline="0" err="1">
              <a:ln>
                <a:noFill/>
              </a:ln>
              <a:solidFill>
                <a:schemeClr val="tx1"/>
              </a:solidFill>
              <a:effectLst/>
              <a:latin typeface="Trebuchet MS" pitchFamily="34" charset="0"/>
              <a:ea typeface="+mj-ea"/>
              <a:cs typeface="+mj-cs"/>
              <a:sym typeface="Trebuchet MS" panose="020B0603020202020204" pitchFamily="34" charset="0"/>
            </a:endParaRPr>
          </a:p>
        </p:txBody>
      </p:sp>
      <p:sp>
        <p:nvSpPr>
          <p:cNvPr id="64" name="Rectangle 63"/>
          <p:cNvSpPr/>
          <p:nvPr/>
        </p:nvSpPr>
        <p:spPr bwMode="auto">
          <a:xfrm>
            <a:off x="2" y="6536995"/>
            <a:ext cx="9905999" cy="321013"/>
          </a:xfrm>
          <a:prstGeom prst="rect">
            <a:avLst/>
          </a:prstGeom>
          <a:solidFill>
            <a:srgbClr val="D8FAD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Trebuchet MS" pitchFamily="34" charset="0"/>
            </a:endParaRPr>
          </a:p>
        </p:txBody>
      </p:sp>
      <p:sp>
        <p:nvSpPr>
          <p:cNvPr id="3075" name="Rectangle 2"/>
          <p:cNvSpPr>
            <a:spLocks noGrp="1" noChangeArrowheads="1"/>
          </p:cNvSpPr>
          <p:nvPr>
            <p:ph type="title"/>
            <p:custDataLst>
              <p:tags r:id="rId17"/>
            </p:custDataLst>
          </p:nvPr>
        </p:nvSpPr>
        <p:spPr bwMode="auto">
          <a:xfrm>
            <a:off x="165600" y="146048"/>
            <a:ext cx="9540000" cy="6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en-GB"/>
              <a:t>Cliquez pour modifier le style du titre</a:t>
            </a:r>
            <a:endParaRPr lang="en-US" altLang="en-GB"/>
          </a:p>
        </p:txBody>
      </p:sp>
      <p:sp>
        <p:nvSpPr>
          <p:cNvPr id="39" name="Espace réservé du numéro de diapositive 5"/>
          <p:cNvSpPr txBox="1">
            <a:spLocks/>
          </p:cNvSpPr>
          <p:nvPr>
            <p:custDataLst>
              <p:tags r:id="rId18"/>
            </p:custDataLst>
          </p:nvPr>
        </p:nvSpPr>
        <p:spPr>
          <a:xfrm>
            <a:off x="9290315" y="6616042"/>
            <a:ext cx="462625" cy="200025"/>
          </a:xfrm>
          <a:prstGeom prst="rect">
            <a:avLst/>
          </a:prstGeom>
        </p:spPr>
        <p:txBody>
          <a:bodyPr anchor="ctr"/>
          <a:lstStyle>
            <a:lvl1pPr>
              <a:defRPr sz="900">
                <a:solidFill>
                  <a:schemeClr val="bg1">
                    <a:lumMod val="50000"/>
                  </a:schemeClr>
                </a:solidFill>
                <a:latin typeface="Calibri" pitchFamily="34" charset="0"/>
              </a:defRPr>
            </a:lvl1pPr>
          </a:lstStyle>
          <a:p>
            <a:pPr algn="r">
              <a:defRPr/>
            </a:pPr>
            <a:fld id="{C7F976E0-27C5-4706-9C1B-6414AB633648}" type="slidenum">
              <a:rPr lang="en-GB" sz="900" smtClean="0">
                <a:solidFill>
                  <a:srgbClr val="4D4D4D"/>
                </a:solidFill>
                <a:latin typeface="+mj-lt"/>
                <a:cs typeface="Arial" charset="0"/>
              </a:rPr>
              <a:pPr algn="r">
                <a:defRPr/>
              </a:pPr>
              <a:t>‹#›</a:t>
            </a:fld>
            <a:endParaRPr lang="en-GB" sz="1050">
              <a:solidFill>
                <a:srgbClr val="4D4D4D"/>
              </a:solidFill>
              <a:latin typeface="+mj-lt"/>
              <a:cs typeface="Arial" charset="0"/>
            </a:endParaRPr>
          </a:p>
        </p:txBody>
      </p:sp>
      <p:sp>
        <p:nvSpPr>
          <p:cNvPr id="3" name="Espace réservé du texte 2"/>
          <p:cNvSpPr>
            <a:spLocks noGrp="1"/>
          </p:cNvSpPr>
          <p:nvPr>
            <p:ph type="body" idx="1"/>
            <p:custDataLst>
              <p:tags r:id="rId19"/>
            </p:custDataLst>
          </p:nvPr>
        </p:nvSpPr>
        <p:spPr>
          <a:xfrm>
            <a:off x="165600" y="942560"/>
            <a:ext cx="9540000" cy="5435600"/>
          </a:xfrm>
          <a:prstGeom prst="rect">
            <a:avLst/>
          </a:prstGeom>
        </p:spPr>
        <p:txBody>
          <a:bodyPr vert="horz" lIns="91440" tIns="45720" rIns="91440" bIns="45720" rtlCol="0" anchor="t">
            <a:no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grpSp>
        <p:nvGrpSpPr>
          <p:cNvPr id="107" name="Graphique 7">
            <a:extLst>
              <a:ext uri="{FF2B5EF4-FFF2-40B4-BE49-F238E27FC236}">
                <a16:creationId xmlns:a16="http://schemas.microsoft.com/office/drawing/2014/main" id="{DA489534-4203-4CA4-BD15-D78B14AEDF8D}"/>
              </a:ext>
            </a:extLst>
          </p:cNvPr>
          <p:cNvGrpSpPr/>
          <p:nvPr/>
        </p:nvGrpSpPr>
        <p:grpSpPr>
          <a:xfrm>
            <a:off x="8572252" y="6584579"/>
            <a:ext cx="565002" cy="216312"/>
            <a:chOff x="2428087" y="1950365"/>
            <a:chExt cx="4042782" cy="1547784"/>
          </a:xfrm>
        </p:grpSpPr>
        <p:sp>
          <p:nvSpPr>
            <p:cNvPr id="108" name="Forme libre : forme 107">
              <a:extLst>
                <a:ext uri="{FF2B5EF4-FFF2-40B4-BE49-F238E27FC236}">
                  <a16:creationId xmlns:a16="http://schemas.microsoft.com/office/drawing/2014/main" id="{6CBA3F0F-0479-4194-8F8C-51F4FCD24997}"/>
                </a:ext>
              </a:extLst>
            </p:cNvPr>
            <p:cNvSpPr/>
            <p:nvPr/>
          </p:nvSpPr>
          <p:spPr>
            <a:xfrm>
              <a:off x="2436869" y="2236734"/>
              <a:ext cx="685800" cy="771525"/>
            </a:xfrm>
            <a:custGeom>
              <a:avLst/>
              <a:gdLst>
                <a:gd name="connsiteX0" fmla="*/ 673275 w 685800"/>
                <a:gd name="connsiteY0" fmla="*/ 400641 h 771525"/>
                <a:gd name="connsiteX1" fmla="*/ 144180 w 685800"/>
                <a:gd name="connsiteY1" fmla="*/ 400641 h 771525"/>
                <a:gd name="connsiteX2" fmla="*/ 214836 w 685800"/>
                <a:gd name="connsiteY2" fmla="*/ 598637 h 771525"/>
                <a:gd name="connsiteX3" fmla="*/ 375333 w 685800"/>
                <a:gd name="connsiteY3" fmla="*/ 658911 h 771525"/>
                <a:gd name="connsiteX4" fmla="*/ 561927 w 685800"/>
                <a:gd name="connsiteY4" fmla="*/ 593931 h 771525"/>
                <a:gd name="connsiteX5" fmla="*/ 616791 w 685800"/>
                <a:gd name="connsiteY5" fmla="*/ 687896 h 771525"/>
                <a:gd name="connsiteX6" fmla="*/ 524218 w 685800"/>
                <a:gd name="connsiteY6" fmla="*/ 739950 h 771525"/>
                <a:gd name="connsiteX7" fmla="*/ 350006 w 685800"/>
                <a:gd name="connsiteY7" fmla="*/ 768725 h 771525"/>
                <a:gd name="connsiteX8" fmla="*/ 114814 w 685800"/>
                <a:gd name="connsiteY8" fmla="*/ 674780 h 771525"/>
                <a:gd name="connsiteX9" fmla="*/ 7144 w 685800"/>
                <a:gd name="connsiteY9" fmla="*/ 396469 h 771525"/>
                <a:gd name="connsiteX10" fmla="*/ 117510 w 685800"/>
                <a:gd name="connsiteY10" fmla="*/ 105118 h 771525"/>
                <a:gd name="connsiteX11" fmla="*/ 351177 w 685800"/>
                <a:gd name="connsiteY11" fmla="*/ 7144 h 771525"/>
                <a:gd name="connsiteX12" fmla="*/ 597179 w 685800"/>
                <a:gd name="connsiteY12" fmla="*/ 95574 h 771525"/>
                <a:gd name="connsiteX13" fmla="*/ 683533 w 685800"/>
                <a:gd name="connsiteY13" fmla="*/ 321107 h 771525"/>
                <a:gd name="connsiteX14" fmla="*/ 673275 w 685800"/>
                <a:gd name="connsiteY14" fmla="*/ 400641 h 771525"/>
                <a:gd name="connsiteX15" fmla="*/ 357597 w 685800"/>
                <a:gd name="connsiteY15" fmla="*/ 116938 h 771525"/>
                <a:gd name="connsiteX16" fmla="*/ 211512 w 685800"/>
                <a:gd name="connsiteY16" fmla="*/ 173050 h 771525"/>
                <a:gd name="connsiteX17" fmla="*/ 147704 w 685800"/>
                <a:gd name="connsiteY17" fmla="*/ 305810 h 771525"/>
                <a:gd name="connsiteX18" fmla="*/ 554422 w 685800"/>
                <a:gd name="connsiteY18" fmla="*/ 305810 h 771525"/>
                <a:gd name="connsiteX19" fmla="*/ 505054 w 685800"/>
                <a:gd name="connsiteY19" fmla="*/ 174450 h 771525"/>
                <a:gd name="connsiteX20" fmla="*/ 357597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75" y="400641"/>
                  </a:moveTo>
                  <a:lnTo>
                    <a:pt x="144180" y="400641"/>
                  </a:lnTo>
                  <a:cubicBezTo>
                    <a:pt x="144180" y="486518"/>
                    <a:pt x="167735" y="552488"/>
                    <a:pt x="214836" y="598637"/>
                  </a:cubicBezTo>
                  <a:cubicBezTo>
                    <a:pt x="256470" y="638842"/>
                    <a:pt x="309934" y="658911"/>
                    <a:pt x="375333" y="658911"/>
                  </a:cubicBezTo>
                  <a:cubicBezTo>
                    <a:pt x="449885" y="658911"/>
                    <a:pt x="512083" y="637223"/>
                    <a:pt x="561927" y="593931"/>
                  </a:cubicBezTo>
                  <a:lnTo>
                    <a:pt x="616791" y="687896"/>
                  </a:lnTo>
                  <a:cubicBezTo>
                    <a:pt x="596627" y="707993"/>
                    <a:pt x="565775" y="725367"/>
                    <a:pt x="524218" y="739950"/>
                  </a:cubicBezTo>
                  <a:cubicBezTo>
                    <a:pt x="472116" y="759114"/>
                    <a:pt x="414033" y="768725"/>
                    <a:pt x="350006" y="768725"/>
                  </a:cubicBezTo>
                  <a:cubicBezTo>
                    <a:pt x="257670" y="768725"/>
                    <a:pt x="179261" y="737416"/>
                    <a:pt x="114814" y="674780"/>
                  </a:cubicBezTo>
                  <a:cubicBezTo>
                    <a:pt x="43005" y="605828"/>
                    <a:pt x="7144" y="513055"/>
                    <a:pt x="7144" y="396469"/>
                  </a:cubicBezTo>
                  <a:cubicBezTo>
                    <a:pt x="7144" y="275368"/>
                    <a:pt x="43929" y="178241"/>
                    <a:pt x="117510" y="105118"/>
                  </a:cubicBezTo>
                  <a:cubicBezTo>
                    <a:pt x="183290" y="39786"/>
                    <a:pt x="261176" y="7144"/>
                    <a:pt x="351177" y="7144"/>
                  </a:cubicBezTo>
                  <a:cubicBezTo>
                    <a:pt x="455762" y="7144"/>
                    <a:pt x="537772" y="36614"/>
                    <a:pt x="597179" y="95574"/>
                  </a:cubicBezTo>
                  <a:cubicBezTo>
                    <a:pt x="654758" y="152238"/>
                    <a:pt x="683533" y="227457"/>
                    <a:pt x="683533" y="321107"/>
                  </a:cubicBezTo>
                  <a:cubicBezTo>
                    <a:pt x="683543" y="349910"/>
                    <a:pt x="680085" y="376438"/>
                    <a:pt x="673275" y="400641"/>
                  </a:cubicBezTo>
                  <a:close/>
                  <a:moveTo>
                    <a:pt x="357597" y="116938"/>
                  </a:moveTo>
                  <a:cubicBezTo>
                    <a:pt x="299514" y="116938"/>
                    <a:pt x="250822" y="135674"/>
                    <a:pt x="211512" y="173050"/>
                  </a:cubicBezTo>
                  <a:cubicBezTo>
                    <a:pt x="174003" y="208636"/>
                    <a:pt x="152695" y="252879"/>
                    <a:pt x="147704" y="305810"/>
                  </a:cubicBezTo>
                  <a:lnTo>
                    <a:pt x="554422" y="305810"/>
                  </a:lnTo>
                  <a:cubicBezTo>
                    <a:pt x="554422" y="253375"/>
                    <a:pt x="537953" y="209588"/>
                    <a:pt x="505054" y="174450"/>
                  </a:cubicBezTo>
                  <a:cubicBezTo>
                    <a:pt x="468935" y="136103"/>
                    <a:pt x="419738" y="116938"/>
                    <a:pt x="357597" y="116938"/>
                  </a:cubicBezTo>
                  <a:close/>
                </a:path>
              </a:pathLst>
            </a:custGeom>
            <a:solidFill>
              <a:srgbClr val="289B38"/>
            </a:solidFill>
            <a:ln w="9525" cap="flat">
              <a:noFill/>
              <a:prstDash val="solid"/>
              <a:miter/>
            </a:ln>
          </p:spPr>
          <p:txBody>
            <a:bodyPr rtlCol="0" anchor="ctr"/>
            <a:lstStyle/>
            <a:p>
              <a:endParaRPr lang="fr-FR"/>
            </a:p>
          </p:txBody>
        </p:sp>
        <p:sp>
          <p:nvSpPr>
            <p:cNvPr id="109" name="Forme libre : forme 108">
              <a:extLst>
                <a:ext uri="{FF2B5EF4-FFF2-40B4-BE49-F238E27FC236}">
                  <a16:creationId xmlns:a16="http://schemas.microsoft.com/office/drawing/2014/main" id="{4D249624-9FD0-4145-B22A-AC25D93E72A2}"/>
                </a:ext>
              </a:extLst>
            </p:cNvPr>
            <p:cNvSpPr/>
            <p:nvPr/>
          </p:nvSpPr>
          <p:spPr>
            <a:xfrm>
              <a:off x="3259963" y="1950365"/>
              <a:ext cx="266700" cy="1057275"/>
            </a:xfrm>
            <a:custGeom>
              <a:avLst/>
              <a:gdLst>
                <a:gd name="connsiteX0" fmla="*/ 7144 w 266700"/>
                <a:gd name="connsiteY0" fmla="*/ 833847 h 1057275"/>
                <a:gd name="connsiteX1" fmla="*/ 7144 w 266700"/>
                <a:gd name="connsiteY1" fmla="*/ 7144 h 1057275"/>
                <a:gd name="connsiteX2" fmla="*/ 137160 w 266700"/>
                <a:gd name="connsiteY2" fmla="*/ 7144 h 1057275"/>
                <a:gd name="connsiteX3" fmla="*/ 137160 w 266700"/>
                <a:gd name="connsiteY3" fmla="*/ 811578 h 1057275"/>
                <a:gd name="connsiteX4" fmla="*/ 171136 w 266700"/>
                <a:gd name="connsiteY4" fmla="*/ 904389 h 1057275"/>
                <a:gd name="connsiteX5" fmla="*/ 260137 w 266700"/>
                <a:gd name="connsiteY5" fmla="*/ 938251 h 1057275"/>
                <a:gd name="connsiteX6" fmla="*/ 260137 w 266700"/>
                <a:gd name="connsiteY6" fmla="*/ 1055103 h 1057275"/>
                <a:gd name="connsiteX7" fmla="*/ 7144 w 266700"/>
                <a:gd name="connsiteY7" fmla="*/ 833847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 h="1057275">
                  <a:moveTo>
                    <a:pt x="7144" y="833847"/>
                  </a:moveTo>
                  <a:lnTo>
                    <a:pt x="7144" y="7144"/>
                  </a:lnTo>
                  <a:lnTo>
                    <a:pt x="137160" y="7144"/>
                  </a:lnTo>
                  <a:lnTo>
                    <a:pt x="137160" y="811578"/>
                  </a:lnTo>
                  <a:cubicBezTo>
                    <a:pt x="137160" y="850868"/>
                    <a:pt x="148523" y="881767"/>
                    <a:pt x="171136" y="904389"/>
                  </a:cubicBezTo>
                  <a:cubicBezTo>
                    <a:pt x="193872" y="926954"/>
                    <a:pt x="223514" y="938251"/>
                    <a:pt x="260137" y="938251"/>
                  </a:cubicBezTo>
                  <a:lnTo>
                    <a:pt x="260137" y="1055103"/>
                  </a:lnTo>
                  <a:cubicBezTo>
                    <a:pt x="91469" y="1055103"/>
                    <a:pt x="7144" y="981370"/>
                    <a:pt x="7144" y="833847"/>
                  </a:cubicBezTo>
                  <a:close/>
                </a:path>
              </a:pathLst>
            </a:custGeom>
            <a:solidFill>
              <a:srgbClr val="00A3E5"/>
            </a:solidFill>
            <a:ln w="9525" cap="flat">
              <a:noFill/>
              <a:prstDash val="solid"/>
              <a:miter/>
            </a:ln>
          </p:spPr>
          <p:txBody>
            <a:bodyPr rtlCol="0" anchor="ctr"/>
            <a:lstStyle/>
            <a:p>
              <a:endParaRPr lang="fr-FR"/>
            </a:p>
          </p:txBody>
        </p:sp>
        <p:sp>
          <p:nvSpPr>
            <p:cNvPr id="110" name="Forme libre : forme 109">
              <a:extLst>
                <a:ext uri="{FF2B5EF4-FFF2-40B4-BE49-F238E27FC236}">
                  <a16:creationId xmlns:a16="http://schemas.microsoft.com/office/drawing/2014/main" id="{CE31266C-F592-4296-949B-8A9A91B0F6F7}"/>
                </a:ext>
              </a:extLst>
            </p:cNvPr>
            <p:cNvSpPr/>
            <p:nvPr/>
          </p:nvSpPr>
          <p:spPr>
            <a:xfrm>
              <a:off x="3615674" y="2236734"/>
              <a:ext cx="685800" cy="771525"/>
            </a:xfrm>
            <a:custGeom>
              <a:avLst/>
              <a:gdLst>
                <a:gd name="connsiteX0" fmla="*/ 673246 w 685800"/>
                <a:gd name="connsiteY0" fmla="*/ 400641 h 771525"/>
                <a:gd name="connsiteX1" fmla="*/ 144161 w 685800"/>
                <a:gd name="connsiteY1" fmla="*/ 400641 h 771525"/>
                <a:gd name="connsiteX2" fmla="*/ 214827 w 685800"/>
                <a:gd name="connsiteY2" fmla="*/ 598637 h 771525"/>
                <a:gd name="connsiteX3" fmla="*/ 375361 w 685800"/>
                <a:gd name="connsiteY3" fmla="*/ 658911 h 771525"/>
                <a:gd name="connsiteX4" fmla="*/ 561899 w 685800"/>
                <a:gd name="connsiteY4" fmla="*/ 593931 h 771525"/>
                <a:gd name="connsiteX5" fmla="*/ 616744 w 685800"/>
                <a:gd name="connsiteY5" fmla="*/ 687896 h 771525"/>
                <a:gd name="connsiteX6" fmla="*/ 524199 w 685800"/>
                <a:gd name="connsiteY6" fmla="*/ 739950 h 771525"/>
                <a:gd name="connsiteX7" fmla="*/ 350044 w 685800"/>
                <a:gd name="connsiteY7" fmla="*/ 768725 h 771525"/>
                <a:gd name="connsiteX8" fmla="*/ 114862 w 685800"/>
                <a:gd name="connsiteY8" fmla="*/ 674780 h 771525"/>
                <a:gd name="connsiteX9" fmla="*/ 7144 w 685800"/>
                <a:gd name="connsiteY9" fmla="*/ 396469 h 771525"/>
                <a:gd name="connsiteX10" fmla="*/ 117481 w 685800"/>
                <a:gd name="connsiteY10" fmla="*/ 105118 h 771525"/>
                <a:gd name="connsiteX11" fmla="*/ 351120 w 685800"/>
                <a:gd name="connsiteY11" fmla="*/ 7144 h 771525"/>
                <a:gd name="connsiteX12" fmla="*/ 597218 w 685800"/>
                <a:gd name="connsiteY12" fmla="*/ 95574 h 771525"/>
                <a:gd name="connsiteX13" fmla="*/ 683514 w 685800"/>
                <a:gd name="connsiteY13" fmla="*/ 321107 h 771525"/>
                <a:gd name="connsiteX14" fmla="*/ 673246 w 685800"/>
                <a:gd name="connsiteY14" fmla="*/ 400641 h 771525"/>
                <a:gd name="connsiteX15" fmla="*/ 357569 w 685800"/>
                <a:gd name="connsiteY15" fmla="*/ 116938 h 771525"/>
                <a:gd name="connsiteX16" fmla="*/ 211484 w 685800"/>
                <a:gd name="connsiteY16" fmla="*/ 173050 h 771525"/>
                <a:gd name="connsiteX17" fmla="*/ 147695 w 685800"/>
                <a:gd name="connsiteY17" fmla="*/ 305810 h 771525"/>
                <a:gd name="connsiteX18" fmla="*/ 554393 w 685800"/>
                <a:gd name="connsiteY18" fmla="*/ 305810 h 771525"/>
                <a:gd name="connsiteX19" fmla="*/ 505044 w 685800"/>
                <a:gd name="connsiteY19" fmla="*/ 174450 h 771525"/>
                <a:gd name="connsiteX20" fmla="*/ 35756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46" y="400641"/>
                  </a:moveTo>
                  <a:lnTo>
                    <a:pt x="144161" y="400641"/>
                  </a:lnTo>
                  <a:cubicBezTo>
                    <a:pt x="144161" y="486518"/>
                    <a:pt x="167716" y="552488"/>
                    <a:pt x="214827" y="598637"/>
                  </a:cubicBezTo>
                  <a:cubicBezTo>
                    <a:pt x="256442" y="638842"/>
                    <a:pt x="309982" y="658911"/>
                    <a:pt x="375361" y="658911"/>
                  </a:cubicBezTo>
                  <a:cubicBezTo>
                    <a:pt x="449847" y="658911"/>
                    <a:pt x="512055" y="637223"/>
                    <a:pt x="561899" y="593931"/>
                  </a:cubicBezTo>
                  <a:lnTo>
                    <a:pt x="616744" y="687896"/>
                  </a:lnTo>
                  <a:cubicBezTo>
                    <a:pt x="596656" y="707993"/>
                    <a:pt x="565804" y="725367"/>
                    <a:pt x="524199" y="739950"/>
                  </a:cubicBezTo>
                  <a:cubicBezTo>
                    <a:pt x="472078" y="759114"/>
                    <a:pt x="414071" y="768725"/>
                    <a:pt x="350044" y="768725"/>
                  </a:cubicBezTo>
                  <a:cubicBezTo>
                    <a:pt x="257718" y="768725"/>
                    <a:pt x="179299" y="737416"/>
                    <a:pt x="114862" y="674780"/>
                  </a:cubicBezTo>
                  <a:cubicBezTo>
                    <a:pt x="43043" y="605828"/>
                    <a:pt x="7144" y="513055"/>
                    <a:pt x="7144" y="396469"/>
                  </a:cubicBezTo>
                  <a:cubicBezTo>
                    <a:pt x="7144" y="275368"/>
                    <a:pt x="43910" y="178241"/>
                    <a:pt x="117481" y="105118"/>
                  </a:cubicBezTo>
                  <a:cubicBezTo>
                    <a:pt x="183261" y="39786"/>
                    <a:pt x="261147" y="7144"/>
                    <a:pt x="351120" y="7144"/>
                  </a:cubicBezTo>
                  <a:cubicBezTo>
                    <a:pt x="455790" y="7144"/>
                    <a:pt x="537791" y="36614"/>
                    <a:pt x="597218" y="95574"/>
                  </a:cubicBezTo>
                  <a:cubicBezTo>
                    <a:pt x="654739" y="152238"/>
                    <a:pt x="683514" y="227457"/>
                    <a:pt x="683514" y="321107"/>
                  </a:cubicBezTo>
                  <a:cubicBezTo>
                    <a:pt x="683524" y="349910"/>
                    <a:pt x="680104" y="376438"/>
                    <a:pt x="673246" y="400641"/>
                  </a:cubicBezTo>
                  <a:close/>
                  <a:moveTo>
                    <a:pt x="357569" y="116938"/>
                  </a:moveTo>
                  <a:cubicBezTo>
                    <a:pt x="299533" y="116938"/>
                    <a:pt x="250784" y="135674"/>
                    <a:pt x="211484" y="173050"/>
                  </a:cubicBezTo>
                  <a:cubicBezTo>
                    <a:pt x="173993" y="208636"/>
                    <a:pt x="152733" y="252879"/>
                    <a:pt x="147695" y="305810"/>
                  </a:cubicBezTo>
                  <a:lnTo>
                    <a:pt x="554393" y="305810"/>
                  </a:lnTo>
                  <a:cubicBezTo>
                    <a:pt x="554393" y="253375"/>
                    <a:pt x="537924" y="209588"/>
                    <a:pt x="505044" y="174450"/>
                  </a:cubicBezTo>
                  <a:cubicBezTo>
                    <a:pt x="468906" y="136103"/>
                    <a:pt x="419786" y="116938"/>
                    <a:pt x="357569" y="116938"/>
                  </a:cubicBezTo>
                  <a:close/>
                </a:path>
              </a:pathLst>
            </a:custGeom>
            <a:solidFill>
              <a:srgbClr val="289B38"/>
            </a:solidFill>
            <a:ln w="9525" cap="flat">
              <a:noFill/>
              <a:prstDash val="solid"/>
              <a:miter/>
            </a:ln>
          </p:spPr>
          <p:txBody>
            <a:bodyPr rtlCol="0" anchor="ctr"/>
            <a:lstStyle/>
            <a:p>
              <a:endParaRPr lang="fr-FR"/>
            </a:p>
          </p:txBody>
        </p:sp>
        <p:sp>
          <p:nvSpPr>
            <p:cNvPr id="111" name="Forme libre : forme 110">
              <a:extLst>
                <a:ext uri="{FF2B5EF4-FFF2-40B4-BE49-F238E27FC236}">
                  <a16:creationId xmlns:a16="http://schemas.microsoft.com/office/drawing/2014/main" id="{52DD5489-5FA5-4159-A400-D983F29F9C5F}"/>
                </a:ext>
              </a:extLst>
            </p:cNvPr>
            <p:cNvSpPr/>
            <p:nvPr/>
          </p:nvSpPr>
          <p:spPr>
            <a:xfrm>
              <a:off x="4343860" y="2249040"/>
              <a:ext cx="676275" cy="762000"/>
            </a:xfrm>
            <a:custGeom>
              <a:avLst/>
              <a:gdLst>
                <a:gd name="connsiteX0" fmla="*/ 355873 w 676275"/>
                <a:gd name="connsiteY0" fmla="*/ 756428 h 762000"/>
                <a:gd name="connsiteX1" fmla="*/ 321631 w 676275"/>
                <a:gd name="connsiteY1" fmla="*/ 756428 h 762000"/>
                <a:gd name="connsiteX2" fmla="*/ 7144 w 676275"/>
                <a:gd name="connsiteY2" fmla="*/ 7144 h 762000"/>
                <a:gd name="connsiteX3" fmla="*/ 149447 w 676275"/>
                <a:gd name="connsiteY3" fmla="*/ 7144 h 762000"/>
                <a:gd name="connsiteX4" fmla="*/ 343586 w 676275"/>
                <a:gd name="connsiteY4" fmla="*/ 521017 h 762000"/>
                <a:gd name="connsiteX5" fmla="*/ 542115 w 676275"/>
                <a:gd name="connsiteY5" fmla="*/ 7144 h 762000"/>
                <a:gd name="connsiteX6" fmla="*/ 678266 w 676275"/>
                <a:gd name="connsiteY6" fmla="*/ 7144 h 762000"/>
                <a:gd name="connsiteX7" fmla="*/ 355873 w 676275"/>
                <a:gd name="connsiteY7" fmla="*/ 756428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75" h="762000">
                  <a:moveTo>
                    <a:pt x="355873" y="756428"/>
                  </a:moveTo>
                  <a:lnTo>
                    <a:pt x="321631" y="756428"/>
                  </a:lnTo>
                  <a:lnTo>
                    <a:pt x="7144" y="7144"/>
                  </a:lnTo>
                  <a:lnTo>
                    <a:pt x="149447" y="7144"/>
                  </a:lnTo>
                  <a:lnTo>
                    <a:pt x="343586" y="521017"/>
                  </a:lnTo>
                  <a:lnTo>
                    <a:pt x="542115" y="7144"/>
                  </a:lnTo>
                  <a:lnTo>
                    <a:pt x="678266" y="7144"/>
                  </a:lnTo>
                  <a:lnTo>
                    <a:pt x="355873" y="756428"/>
                  </a:lnTo>
                  <a:close/>
                </a:path>
              </a:pathLst>
            </a:custGeom>
            <a:solidFill>
              <a:srgbClr val="289B38"/>
            </a:solidFill>
            <a:ln w="9525" cap="flat">
              <a:noFill/>
              <a:prstDash val="solid"/>
              <a:miter/>
            </a:ln>
          </p:spPr>
          <p:txBody>
            <a:bodyPr rtlCol="0" anchor="ctr"/>
            <a:lstStyle/>
            <a:p>
              <a:endParaRPr lang="fr-FR"/>
            </a:p>
          </p:txBody>
        </p:sp>
        <p:sp>
          <p:nvSpPr>
            <p:cNvPr id="112" name="Forme libre : forme 111">
              <a:extLst>
                <a:ext uri="{FF2B5EF4-FFF2-40B4-BE49-F238E27FC236}">
                  <a16:creationId xmlns:a16="http://schemas.microsoft.com/office/drawing/2014/main" id="{A75AAFCD-35FF-4DEE-A912-0E394C43D96A}"/>
                </a:ext>
              </a:extLst>
            </p:cNvPr>
            <p:cNvSpPr/>
            <p:nvPr/>
          </p:nvSpPr>
          <p:spPr>
            <a:xfrm>
              <a:off x="5067808" y="2236734"/>
              <a:ext cx="685800" cy="771525"/>
            </a:xfrm>
            <a:custGeom>
              <a:avLst/>
              <a:gdLst>
                <a:gd name="connsiteX0" fmla="*/ 673227 w 685800"/>
                <a:gd name="connsiteY0" fmla="*/ 400641 h 771525"/>
                <a:gd name="connsiteX1" fmla="*/ 144151 w 685800"/>
                <a:gd name="connsiteY1" fmla="*/ 400641 h 771525"/>
                <a:gd name="connsiteX2" fmla="*/ 214827 w 685800"/>
                <a:gd name="connsiteY2" fmla="*/ 598637 h 771525"/>
                <a:gd name="connsiteX3" fmla="*/ 375295 w 685800"/>
                <a:gd name="connsiteY3" fmla="*/ 658911 h 771525"/>
                <a:gd name="connsiteX4" fmla="*/ 561832 w 685800"/>
                <a:gd name="connsiteY4" fmla="*/ 593931 h 771525"/>
                <a:gd name="connsiteX5" fmla="*/ 616791 w 685800"/>
                <a:gd name="connsiteY5" fmla="*/ 687896 h 771525"/>
                <a:gd name="connsiteX6" fmla="*/ 524208 w 685800"/>
                <a:gd name="connsiteY6" fmla="*/ 739950 h 771525"/>
                <a:gd name="connsiteX7" fmla="*/ 349996 w 685800"/>
                <a:gd name="connsiteY7" fmla="*/ 768725 h 771525"/>
                <a:gd name="connsiteX8" fmla="*/ 114805 w 685800"/>
                <a:gd name="connsiteY8" fmla="*/ 674780 h 771525"/>
                <a:gd name="connsiteX9" fmla="*/ 7144 w 685800"/>
                <a:gd name="connsiteY9" fmla="*/ 396469 h 771525"/>
                <a:gd name="connsiteX10" fmla="*/ 117491 w 685800"/>
                <a:gd name="connsiteY10" fmla="*/ 105118 h 771525"/>
                <a:gd name="connsiteX11" fmla="*/ 351158 w 685800"/>
                <a:gd name="connsiteY11" fmla="*/ 7144 h 771525"/>
                <a:gd name="connsiteX12" fmla="*/ 597180 w 685800"/>
                <a:gd name="connsiteY12" fmla="*/ 95574 h 771525"/>
                <a:gd name="connsiteX13" fmla="*/ 683514 w 685800"/>
                <a:gd name="connsiteY13" fmla="*/ 321107 h 771525"/>
                <a:gd name="connsiteX14" fmla="*/ 673227 w 685800"/>
                <a:gd name="connsiteY14" fmla="*/ 400641 h 771525"/>
                <a:gd name="connsiteX15" fmla="*/ 357559 w 685800"/>
                <a:gd name="connsiteY15" fmla="*/ 116938 h 771525"/>
                <a:gd name="connsiteX16" fmla="*/ 211474 w 685800"/>
                <a:gd name="connsiteY16" fmla="*/ 173050 h 771525"/>
                <a:gd name="connsiteX17" fmla="*/ 147695 w 685800"/>
                <a:gd name="connsiteY17" fmla="*/ 305810 h 771525"/>
                <a:gd name="connsiteX18" fmla="*/ 554364 w 685800"/>
                <a:gd name="connsiteY18" fmla="*/ 305810 h 771525"/>
                <a:gd name="connsiteX19" fmla="*/ 504968 w 685800"/>
                <a:gd name="connsiteY19" fmla="*/ 174450 h 771525"/>
                <a:gd name="connsiteX20" fmla="*/ 35755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27" y="400641"/>
                  </a:moveTo>
                  <a:lnTo>
                    <a:pt x="144151" y="400641"/>
                  </a:lnTo>
                  <a:cubicBezTo>
                    <a:pt x="144151" y="486518"/>
                    <a:pt x="167726" y="552488"/>
                    <a:pt x="214827" y="598637"/>
                  </a:cubicBezTo>
                  <a:cubicBezTo>
                    <a:pt x="256422" y="638842"/>
                    <a:pt x="309915" y="658911"/>
                    <a:pt x="375295" y="658911"/>
                  </a:cubicBezTo>
                  <a:cubicBezTo>
                    <a:pt x="449875" y="658911"/>
                    <a:pt x="512026" y="637223"/>
                    <a:pt x="561832" y="593931"/>
                  </a:cubicBezTo>
                  <a:lnTo>
                    <a:pt x="616791" y="687896"/>
                  </a:lnTo>
                  <a:cubicBezTo>
                    <a:pt x="596665" y="707993"/>
                    <a:pt x="565795" y="725367"/>
                    <a:pt x="524208" y="739950"/>
                  </a:cubicBezTo>
                  <a:cubicBezTo>
                    <a:pt x="472031" y="759114"/>
                    <a:pt x="414023" y="768725"/>
                    <a:pt x="349996" y="768725"/>
                  </a:cubicBezTo>
                  <a:cubicBezTo>
                    <a:pt x="257642" y="768725"/>
                    <a:pt x="179241" y="737416"/>
                    <a:pt x="114805" y="674780"/>
                  </a:cubicBezTo>
                  <a:cubicBezTo>
                    <a:pt x="43053" y="605828"/>
                    <a:pt x="7144" y="513055"/>
                    <a:pt x="7144" y="396469"/>
                  </a:cubicBezTo>
                  <a:cubicBezTo>
                    <a:pt x="7144" y="275368"/>
                    <a:pt x="43920" y="178241"/>
                    <a:pt x="117491" y="105118"/>
                  </a:cubicBezTo>
                  <a:cubicBezTo>
                    <a:pt x="183261" y="39786"/>
                    <a:pt x="261118" y="7144"/>
                    <a:pt x="351158" y="7144"/>
                  </a:cubicBezTo>
                  <a:cubicBezTo>
                    <a:pt x="455790" y="7144"/>
                    <a:pt x="537763" y="36614"/>
                    <a:pt x="597180" y="95574"/>
                  </a:cubicBezTo>
                  <a:cubicBezTo>
                    <a:pt x="654739" y="152238"/>
                    <a:pt x="683514" y="227457"/>
                    <a:pt x="683514" y="321107"/>
                  </a:cubicBezTo>
                  <a:cubicBezTo>
                    <a:pt x="683514" y="349910"/>
                    <a:pt x="680113" y="376438"/>
                    <a:pt x="673227" y="400641"/>
                  </a:cubicBezTo>
                  <a:close/>
                  <a:moveTo>
                    <a:pt x="357559" y="116938"/>
                  </a:moveTo>
                  <a:cubicBezTo>
                    <a:pt x="299495" y="116938"/>
                    <a:pt x="250774" y="135674"/>
                    <a:pt x="211474" y="173050"/>
                  </a:cubicBezTo>
                  <a:cubicBezTo>
                    <a:pt x="173984" y="208636"/>
                    <a:pt x="152733" y="252879"/>
                    <a:pt x="147695" y="305810"/>
                  </a:cubicBezTo>
                  <a:lnTo>
                    <a:pt x="554364" y="305810"/>
                  </a:lnTo>
                  <a:cubicBezTo>
                    <a:pt x="554364" y="253375"/>
                    <a:pt x="537915" y="209588"/>
                    <a:pt x="504968" y="174450"/>
                  </a:cubicBezTo>
                  <a:cubicBezTo>
                    <a:pt x="468849" y="136103"/>
                    <a:pt x="419710" y="116938"/>
                    <a:pt x="357559" y="116938"/>
                  </a:cubicBezTo>
                  <a:close/>
                </a:path>
              </a:pathLst>
            </a:custGeom>
            <a:solidFill>
              <a:srgbClr val="289B38"/>
            </a:solidFill>
            <a:ln w="9525" cap="flat">
              <a:noFill/>
              <a:prstDash val="solid"/>
              <a:miter/>
            </a:ln>
          </p:spPr>
          <p:txBody>
            <a:bodyPr rtlCol="0" anchor="ctr"/>
            <a:lstStyle/>
            <a:p>
              <a:endParaRPr lang="fr-FR"/>
            </a:p>
          </p:txBody>
        </p:sp>
        <p:sp>
          <p:nvSpPr>
            <p:cNvPr id="113" name="Forme libre : forme 112">
              <a:extLst>
                <a:ext uri="{FF2B5EF4-FFF2-40B4-BE49-F238E27FC236}">
                  <a16:creationId xmlns:a16="http://schemas.microsoft.com/office/drawing/2014/main" id="{088EE795-D007-467B-8DFB-6D1D135687B5}"/>
                </a:ext>
              </a:extLst>
            </p:cNvPr>
            <p:cNvSpPr/>
            <p:nvPr/>
          </p:nvSpPr>
          <p:spPr>
            <a:xfrm>
              <a:off x="5880319" y="2236743"/>
              <a:ext cx="590550" cy="752475"/>
            </a:xfrm>
            <a:custGeom>
              <a:avLst/>
              <a:gdLst>
                <a:gd name="connsiteX0" fmla="*/ 458667 w 590550"/>
                <a:gd name="connsiteY0" fmla="*/ 754666 h 752475"/>
                <a:gd name="connsiteX1" fmla="*/ 458667 w 590550"/>
                <a:gd name="connsiteY1" fmla="*/ 327908 h 752475"/>
                <a:gd name="connsiteX2" fmla="*/ 423386 w 590550"/>
                <a:gd name="connsiteY2" fmla="*/ 163859 h 752475"/>
                <a:gd name="connsiteX3" fmla="*/ 305105 w 590550"/>
                <a:gd name="connsiteY3" fmla="*/ 116919 h 752475"/>
                <a:gd name="connsiteX4" fmla="*/ 211874 w 590550"/>
                <a:gd name="connsiteY4" fmla="*/ 143675 h 752475"/>
                <a:gd name="connsiteX5" fmla="*/ 137170 w 590550"/>
                <a:gd name="connsiteY5" fmla="*/ 209417 h 752475"/>
                <a:gd name="connsiteX6" fmla="*/ 137170 w 590550"/>
                <a:gd name="connsiteY6" fmla="*/ 754656 h 752475"/>
                <a:gd name="connsiteX7" fmla="*/ 7144 w 590550"/>
                <a:gd name="connsiteY7" fmla="*/ 754656 h 752475"/>
                <a:gd name="connsiteX8" fmla="*/ 7144 w 590550"/>
                <a:gd name="connsiteY8" fmla="*/ 21193 h 752475"/>
                <a:gd name="connsiteX9" fmla="*/ 96231 w 590550"/>
                <a:gd name="connsiteY9" fmla="*/ 21193 h 752475"/>
                <a:gd name="connsiteX10" fmla="*/ 137284 w 590550"/>
                <a:gd name="connsiteY10" fmla="*/ 115719 h 752475"/>
                <a:gd name="connsiteX11" fmla="*/ 347529 w 590550"/>
                <a:gd name="connsiteY11" fmla="*/ 7144 h 752475"/>
                <a:gd name="connsiteX12" fmla="*/ 588673 w 590550"/>
                <a:gd name="connsiteY12" fmla="*/ 300352 h 752475"/>
                <a:gd name="connsiteX13" fmla="*/ 588673 w 590550"/>
                <a:gd name="connsiteY13" fmla="*/ 754666 h 752475"/>
                <a:gd name="connsiteX14" fmla="*/ 458667 w 590550"/>
                <a:gd name="connsiteY14" fmla="*/ 754666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0550" h="752475">
                  <a:moveTo>
                    <a:pt x="458667" y="754666"/>
                  </a:moveTo>
                  <a:lnTo>
                    <a:pt x="458667" y="327908"/>
                  </a:lnTo>
                  <a:cubicBezTo>
                    <a:pt x="458667" y="249831"/>
                    <a:pt x="446922" y="195148"/>
                    <a:pt x="423386" y="163859"/>
                  </a:cubicBezTo>
                  <a:cubicBezTo>
                    <a:pt x="399812" y="132559"/>
                    <a:pt x="360378" y="116919"/>
                    <a:pt x="305105" y="116919"/>
                  </a:cubicBezTo>
                  <a:cubicBezTo>
                    <a:pt x="275415" y="116919"/>
                    <a:pt x="244335" y="125835"/>
                    <a:pt x="211874" y="143675"/>
                  </a:cubicBezTo>
                  <a:cubicBezTo>
                    <a:pt x="179432" y="161439"/>
                    <a:pt x="154496" y="183413"/>
                    <a:pt x="137170" y="209417"/>
                  </a:cubicBezTo>
                  <a:lnTo>
                    <a:pt x="137170" y="754656"/>
                  </a:lnTo>
                  <a:lnTo>
                    <a:pt x="7144" y="754656"/>
                  </a:lnTo>
                  <a:lnTo>
                    <a:pt x="7144" y="21193"/>
                  </a:lnTo>
                  <a:lnTo>
                    <a:pt x="96231" y="21193"/>
                  </a:lnTo>
                  <a:lnTo>
                    <a:pt x="137284" y="115719"/>
                  </a:lnTo>
                  <a:cubicBezTo>
                    <a:pt x="180222" y="43282"/>
                    <a:pt x="250317" y="7144"/>
                    <a:pt x="347529" y="7144"/>
                  </a:cubicBezTo>
                  <a:cubicBezTo>
                    <a:pt x="508302" y="7144"/>
                    <a:pt x="588673" y="104918"/>
                    <a:pt x="588673" y="300352"/>
                  </a:cubicBezTo>
                  <a:lnTo>
                    <a:pt x="588673" y="754666"/>
                  </a:lnTo>
                  <a:lnTo>
                    <a:pt x="458667" y="754666"/>
                  </a:lnTo>
                  <a:close/>
                </a:path>
              </a:pathLst>
            </a:custGeom>
            <a:solidFill>
              <a:srgbClr val="289B38"/>
            </a:solidFill>
            <a:ln w="9525" cap="flat">
              <a:noFill/>
              <a:prstDash val="solid"/>
              <a:miter/>
            </a:ln>
          </p:spPr>
          <p:txBody>
            <a:bodyPr rtlCol="0" anchor="ctr"/>
            <a:lstStyle/>
            <a:p>
              <a:endParaRPr lang="fr-FR"/>
            </a:p>
          </p:txBody>
        </p:sp>
        <p:sp>
          <p:nvSpPr>
            <p:cNvPr id="114" name="Forme libre : forme 113">
              <a:extLst>
                <a:ext uri="{FF2B5EF4-FFF2-40B4-BE49-F238E27FC236}">
                  <a16:creationId xmlns:a16="http://schemas.microsoft.com/office/drawing/2014/main" id="{FAEC69A0-0687-4831-ABB6-7ED1B1B1A5E7}"/>
                </a:ext>
              </a:extLst>
            </p:cNvPr>
            <p:cNvSpPr/>
            <p:nvPr/>
          </p:nvSpPr>
          <p:spPr>
            <a:xfrm>
              <a:off x="2428087" y="3174813"/>
              <a:ext cx="161925" cy="238125"/>
            </a:xfrm>
            <a:custGeom>
              <a:avLst/>
              <a:gdLst>
                <a:gd name="connsiteX0" fmla="*/ 7144 w 161925"/>
                <a:gd name="connsiteY0" fmla="*/ 217989 h 238125"/>
                <a:gd name="connsiteX1" fmla="*/ 21717 w 161925"/>
                <a:gd name="connsiteY1" fmla="*/ 181032 h 238125"/>
                <a:gd name="connsiteX2" fmla="*/ 77400 w 161925"/>
                <a:gd name="connsiteY2" fmla="*/ 202378 h 238125"/>
                <a:gd name="connsiteX3" fmla="*/ 115691 w 161925"/>
                <a:gd name="connsiteY3" fmla="*/ 172002 h 238125"/>
                <a:gd name="connsiteX4" fmla="*/ 78715 w 161925"/>
                <a:gd name="connsiteY4" fmla="*/ 134636 h 238125"/>
                <a:gd name="connsiteX5" fmla="*/ 40319 w 161925"/>
                <a:gd name="connsiteY5" fmla="*/ 115957 h 238125"/>
                <a:gd name="connsiteX6" fmla="*/ 23136 w 161925"/>
                <a:gd name="connsiteY6" fmla="*/ 101479 h 238125"/>
                <a:gd name="connsiteX7" fmla="*/ 12259 w 161925"/>
                <a:gd name="connsiteY7" fmla="*/ 84230 h 238125"/>
                <a:gd name="connsiteX8" fmla="*/ 8677 w 161925"/>
                <a:gd name="connsiteY8" fmla="*/ 64627 h 238125"/>
                <a:gd name="connsiteX9" fmla="*/ 29556 w 161925"/>
                <a:gd name="connsiteY9" fmla="*/ 22346 h 238125"/>
                <a:gd name="connsiteX10" fmla="*/ 84153 w 161925"/>
                <a:gd name="connsiteY10" fmla="*/ 7144 h 238125"/>
                <a:gd name="connsiteX11" fmla="*/ 148323 w 161925"/>
                <a:gd name="connsiteY11" fmla="*/ 22346 h 238125"/>
                <a:gd name="connsiteX12" fmla="*/ 136579 w 161925"/>
                <a:gd name="connsiteY12" fmla="*/ 58474 h 238125"/>
                <a:gd name="connsiteX13" fmla="*/ 87201 w 161925"/>
                <a:gd name="connsiteY13" fmla="*/ 40005 h 238125"/>
                <a:gd name="connsiteX14" fmla="*/ 62293 w 161925"/>
                <a:gd name="connsiteY14" fmla="*/ 46568 h 238125"/>
                <a:gd name="connsiteX15" fmla="*/ 52178 w 161925"/>
                <a:gd name="connsiteY15" fmla="*/ 63189 h 238125"/>
                <a:gd name="connsiteX16" fmla="*/ 77629 w 161925"/>
                <a:gd name="connsiteY16" fmla="*/ 95212 h 238125"/>
                <a:gd name="connsiteX17" fmla="*/ 107213 w 161925"/>
                <a:gd name="connsiteY17" fmla="*/ 107937 h 238125"/>
                <a:gd name="connsiteX18" fmla="*/ 146799 w 161925"/>
                <a:gd name="connsiteY18" fmla="*/ 134626 h 238125"/>
                <a:gd name="connsiteX19" fmla="*/ 159201 w 161925"/>
                <a:gd name="connsiteY19" fmla="*/ 172193 h 238125"/>
                <a:gd name="connsiteX20" fmla="*/ 137227 w 161925"/>
                <a:gd name="connsiteY20" fmla="*/ 218484 h 238125"/>
                <a:gd name="connsiteX21" fmla="*/ 76314 w 161925"/>
                <a:gd name="connsiteY21" fmla="*/ 235210 h 238125"/>
                <a:gd name="connsiteX22" fmla="*/ 7144 w 161925"/>
                <a:gd name="connsiteY22" fmla="*/ 21798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925" h="238125">
                  <a:moveTo>
                    <a:pt x="7144" y="217989"/>
                  </a:moveTo>
                  <a:lnTo>
                    <a:pt x="21717" y="181032"/>
                  </a:lnTo>
                  <a:cubicBezTo>
                    <a:pt x="44777" y="195263"/>
                    <a:pt x="63341" y="202378"/>
                    <a:pt x="77400" y="202378"/>
                  </a:cubicBezTo>
                  <a:cubicBezTo>
                    <a:pt x="102927" y="202378"/>
                    <a:pt x="115691" y="192253"/>
                    <a:pt x="115691" y="172002"/>
                  </a:cubicBezTo>
                  <a:cubicBezTo>
                    <a:pt x="115691" y="157505"/>
                    <a:pt x="103365" y="145047"/>
                    <a:pt x="78715" y="134636"/>
                  </a:cubicBezTo>
                  <a:cubicBezTo>
                    <a:pt x="59712" y="126435"/>
                    <a:pt x="46920" y="120196"/>
                    <a:pt x="40319" y="115957"/>
                  </a:cubicBezTo>
                  <a:cubicBezTo>
                    <a:pt x="33718" y="111719"/>
                    <a:pt x="27994" y="106899"/>
                    <a:pt x="23136" y="101479"/>
                  </a:cubicBezTo>
                  <a:cubicBezTo>
                    <a:pt x="18278" y="96079"/>
                    <a:pt x="14649" y="90326"/>
                    <a:pt x="12259" y="84230"/>
                  </a:cubicBezTo>
                  <a:cubicBezTo>
                    <a:pt x="9868" y="78143"/>
                    <a:pt x="8677" y="71609"/>
                    <a:pt x="8677" y="64627"/>
                  </a:cubicBezTo>
                  <a:cubicBezTo>
                    <a:pt x="8677" y="46568"/>
                    <a:pt x="15631" y="32471"/>
                    <a:pt x="29556" y="22346"/>
                  </a:cubicBezTo>
                  <a:cubicBezTo>
                    <a:pt x="43472" y="12221"/>
                    <a:pt x="61674" y="7144"/>
                    <a:pt x="84153" y="7144"/>
                  </a:cubicBezTo>
                  <a:cubicBezTo>
                    <a:pt x="101117" y="7144"/>
                    <a:pt x="122511" y="12211"/>
                    <a:pt x="148323" y="22346"/>
                  </a:cubicBezTo>
                  <a:lnTo>
                    <a:pt x="136579" y="58474"/>
                  </a:lnTo>
                  <a:cubicBezTo>
                    <a:pt x="120186" y="46158"/>
                    <a:pt x="103737" y="40005"/>
                    <a:pt x="87201" y="40005"/>
                  </a:cubicBezTo>
                  <a:cubicBezTo>
                    <a:pt x="77333" y="40005"/>
                    <a:pt x="69037" y="42186"/>
                    <a:pt x="62293" y="46568"/>
                  </a:cubicBezTo>
                  <a:cubicBezTo>
                    <a:pt x="55550" y="50949"/>
                    <a:pt x="52178" y="56493"/>
                    <a:pt x="52178" y="63189"/>
                  </a:cubicBezTo>
                  <a:cubicBezTo>
                    <a:pt x="52178" y="77286"/>
                    <a:pt x="60665" y="87963"/>
                    <a:pt x="77629" y="95212"/>
                  </a:cubicBezTo>
                  <a:lnTo>
                    <a:pt x="107213" y="107937"/>
                  </a:lnTo>
                  <a:cubicBezTo>
                    <a:pt x="125339" y="115738"/>
                    <a:pt x="138541" y="124644"/>
                    <a:pt x="146799" y="134626"/>
                  </a:cubicBezTo>
                  <a:cubicBezTo>
                    <a:pt x="155067" y="144628"/>
                    <a:pt x="159201" y="157143"/>
                    <a:pt x="159201" y="172193"/>
                  </a:cubicBezTo>
                  <a:cubicBezTo>
                    <a:pt x="159201" y="191900"/>
                    <a:pt x="151876" y="207331"/>
                    <a:pt x="137227" y="218484"/>
                  </a:cubicBezTo>
                  <a:cubicBezTo>
                    <a:pt x="122577" y="229638"/>
                    <a:pt x="102279" y="235210"/>
                    <a:pt x="76314" y="235210"/>
                  </a:cubicBezTo>
                  <a:cubicBezTo>
                    <a:pt x="51816" y="235229"/>
                    <a:pt x="28756" y="229476"/>
                    <a:pt x="7144" y="217989"/>
                  </a:cubicBezTo>
                  <a:close/>
                </a:path>
              </a:pathLst>
            </a:custGeom>
            <a:solidFill>
              <a:srgbClr val="009740"/>
            </a:solidFill>
            <a:ln w="9525" cap="flat">
              <a:noFill/>
              <a:prstDash val="solid"/>
              <a:miter/>
            </a:ln>
          </p:spPr>
          <p:txBody>
            <a:bodyPr rtlCol="0" anchor="ctr"/>
            <a:lstStyle/>
            <a:p>
              <a:endParaRPr lang="fr-FR"/>
            </a:p>
          </p:txBody>
        </p:sp>
        <p:sp>
          <p:nvSpPr>
            <p:cNvPr id="115" name="Forme libre : forme 114">
              <a:extLst>
                <a:ext uri="{FF2B5EF4-FFF2-40B4-BE49-F238E27FC236}">
                  <a16:creationId xmlns:a16="http://schemas.microsoft.com/office/drawing/2014/main" id="{C70ABF13-A3BB-40AE-82B8-C76685C17BB0}"/>
                </a:ext>
              </a:extLst>
            </p:cNvPr>
            <p:cNvSpPr/>
            <p:nvPr/>
          </p:nvSpPr>
          <p:spPr>
            <a:xfrm>
              <a:off x="2614139"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2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2"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fr-FR"/>
            </a:p>
          </p:txBody>
        </p:sp>
        <p:sp>
          <p:nvSpPr>
            <p:cNvPr id="116" name="Forme libre : forme 115">
              <a:extLst>
                <a:ext uri="{FF2B5EF4-FFF2-40B4-BE49-F238E27FC236}">
                  <a16:creationId xmlns:a16="http://schemas.microsoft.com/office/drawing/2014/main" id="{CCD33DA9-D13B-4B91-9B5F-A81EE56A9444}"/>
                </a:ext>
              </a:extLst>
            </p:cNvPr>
            <p:cNvSpPr/>
            <p:nvPr/>
          </p:nvSpPr>
          <p:spPr>
            <a:xfrm>
              <a:off x="2808878" y="3174823"/>
              <a:ext cx="152400" cy="238125"/>
            </a:xfrm>
            <a:custGeom>
              <a:avLst/>
              <a:gdLst>
                <a:gd name="connsiteX0" fmla="*/ 130483 w 152400"/>
                <a:gd name="connsiteY0" fmla="*/ 48816 h 238125"/>
                <a:gd name="connsiteX1" fmla="*/ 103299 w 152400"/>
                <a:gd name="connsiteY1" fmla="*/ 39995 h 238125"/>
                <a:gd name="connsiteX2" fmla="*/ 64903 w 152400"/>
                <a:gd name="connsiteY2" fmla="*/ 59083 h 238125"/>
                <a:gd name="connsiteX3" fmla="*/ 48473 w 152400"/>
                <a:gd name="connsiteY3" fmla="*/ 105061 h 238125"/>
                <a:gd name="connsiteX4" fmla="*/ 48473 w 152400"/>
                <a:gd name="connsiteY4" fmla="*/ 231105 h 238125"/>
                <a:gd name="connsiteX5" fmla="*/ 7144 w 152400"/>
                <a:gd name="connsiteY5" fmla="*/ 231105 h 238125"/>
                <a:gd name="connsiteX6" fmla="*/ 7144 w 152400"/>
                <a:gd name="connsiteY6" fmla="*/ 11249 h 238125"/>
                <a:gd name="connsiteX7" fmla="*/ 48473 w 152400"/>
                <a:gd name="connsiteY7" fmla="*/ 11249 h 238125"/>
                <a:gd name="connsiteX8" fmla="*/ 48473 w 152400"/>
                <a:gd name="connsiteY8" fmla="*/ 46358 h 238125"/>
                <a:gd name="connsiteX9" fmla="*/ 115691 w 152400"/>
                <a:gd name="connsiteY9" fmla="*/ 7144 h 238125"/>
                <a:gd name="connsiteX10" fmla="*/ 147666 w 152400"/>
                <a:gd name="connsiteY10" fmla="*/ 10849 h 238125"/>
                <a:gd name="connsiteX11" fmla="*/ 130483 w 152400"/>
                <a:gd name="connsiteY11" fmla="*/ 48816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 h="238125">
                  <a:moveTo>
                    <a:pt x="130483" y="48816"/>
                  </a:moveTo>
                  <a:cubicBezTo>
                    <a:pt x="121491" y="42939"/>
                    <a:pt x="112424" y="39995"/>
                    <a:pt x="103299" y="39995"/>
                  </a:cubicBezTo>
                  <a:cubicBezTo>
                    <a:pt x="88649" y="39995"/>
                    <a:pt x="75848" y="46358"/>
                    <a:pt x="64903" y="59083"/>
                  </a:cubicBezTo>
                  <a:cubicBezTo>
                    <a:pt x="53950" y="71809"/>
                    <a:pt x="48473" y="87135"/>
                    <a:pt x="48473" y="105061"/>
                  </a:cubicBezTo>
                  <a:lnTo>
                    <a:pt x="48473" y="231105"/>
                  </a:lnTo>
                  <a:lnTo>
                    <a:pt x="7144" y="231105"/>
                  </a:lnTo>
                  <a:lnTo>
                    <a:pt x="7144" y="11249"/>
                  </a:lnTo>
                  <a:lnTo>
                    <a:pt x="48473" y="11249"/>
                  </a:lnTo>
                  <a:lnTo>
                    <a:pt x="48473" y="46358"/>
                  </a:lnTo>
                  <a:cubicBezTo>
                    <a:pt x="63551" y="20221"/>
                    <a:pt x="85963" y="7144"/>
                    <a:pt x="115691" y="7144"/>
                  </a:cubicBezTo>
                  <a:cubicBezTo>
                    <a:pt x="123082" y="7144"/>
                    <a:pt x="133750" y="8382"/>
                    <a:pt x="147666" y="10849"/>
                  </a:cubicBezTo>
                  <a:lnTo>
                    <a:pt x="130483" y="48816"/>
                  </a:lnTo>
                  <a:close/>
                </a:path>
              </a:pathLst>
            </a:custGeom>
            <a:solidFill>
              <a:srgbClr val="009740"/>
            </a:solidFill>
            <a:ln w="9525" cap="flat">
              <a:noFill/>
              <a:prstDash val="solid"/>
              <a:miter/>
            </a:ln>
          </p:spPr>
          <p:txBody>
            <a:bodyPr rtlCol="0" anchor="ctr"/>
            <a:lstStyle/>
            <a:p>
              <a:endParaRPr lang="fr-FR"/>
            </a:p>
          </p:txBody>
        </p:sp>
        <p:sp>
          <p:nvSpPr>
            <p:cNvPr id="117" name="Forme libre : forme 116">
              <a:extLst>
                <a:ext uri="{FF2B5EF4-FFF2-40B4-BE49-F238E27FC236}">
                  <a16:creationId xmlns:a16="http://schemas.microsoft.com/office/drawing/2014/main" id="{695622D9-9E9E-414E-A056-7CD9D3F0C583}"/>
                </a:ext>
              </a:extLst>
            </p:cNvPr>
            <p:cNvSpPr/>
            <p:nvPr/>
          </p:nvSpPr>
          <p:spPr>
            <a:xfrm>
              <a:off x="2969488" y="3174813"/>
              <a:ext cx="209550" cy="238125"/>
            </a:xfrm>
            <a:custGeom>
              <a:avLst/>
              <a:gdLst>
                <a:gd name="connsiteX0" fmla="*/ 150705 w 209550"/>
                <a:gd name="connsiteY0" fmla="*/ 205873 h 238125"/>
                <a:gd name="connsiteX1" fmla="*/ 74790 w 209550"/>
                <a:gd name="connsiteY1" fmla="*/ 235229 h 238125"/>
                <a:gd name="connsiteX2" fmla="*/ 27261 w 209550"/>
                <a:gd name="connsiteY2" fmla="*/ 216446 h 238125"/>
                <a:gd name="connsiteX3" fmla="*/ 7144 w 209550"/>
                <a:gd name="connsiteY3" fmla="*/ 169745 h 238125"/>
                <a:gd name="connsiteX4" fmla="*/ 38138 w 209550"/>
                <a:gd name="connsiteY4" fmla="*/ 113186 h 238125"/>
                <a:gd name="connsiteX5" fmla="*/ 117205 w 209550"/>
                <a:gd name="connsiteY5" fmla="*/ 90088 h 238125"/>
                <a:gd name="connsiteX6" fmla="*/ 146790 w 209550"/>
                <a:gd name="connsiteY6" fmla="*/ 95431 h 238125"/>
                <a:gd name="connsiteX7" fmla="*/ 96326 w 209550"/>
                <a:gd name="connsiteY7" fmla="*/ 42053 h 238125"/>
                <a:gd name="connsiteX8" fmla="*/ 36728 w 209550"/>
                <a:gd name="connsiteY8" fmla="*/ 61760 h 238125"/>
                <a:gd name="connsiteX9" fmla="*/ 19326 w 209550"/>
                <a:gd name="connsiteY9" fmla="*/ 29118 h 238125"/>
                <a:gd name="connsiteX10" fmla="*/ 51845 w 209550"/>
                <a:gd name="connsiteY10" fmla="*/ 13621 h 238125"/>
                <a:gd name="connsiteX11" fmla="*/ 91545 w 209550"/>
                <a:gd name="connsiteY11" fmla="*/ 7144 h 238125"/>
                <a:gd name="connsiteX12" fmla="*/ 165173 w 209550"/>
                <a:gd name="connsiteY12" fmla="*/ 28908 h 238125"/>
                <a:gd name="connsiteX13" fmla="*/ 188128 w 209550"/>
                <a:gd name="connsiteY13" fmla="*/ 98088 h 238125"/>
                <a:gd name="connsiteX14" fmla="*/ 188128 w 209550"/>
                <a:gd name="connsiteY14" fmla="*/ 176917 h 238125"/>
                <a:gd name="connsiteX15" fmla="*/ 206397 w 209550"/>
                <a:gd name="connsiteY15" fmla="*/ 215513 h 238125"/>
                <a:gd name="connsiteX16" fmla="*/ 206397 w 209550"/>
                <a:gd name="connsiteY16" fmla="*/ 235010 h 238125"/>
                <a:gd name="connsiteX17" fmla="*/ 168659 w 209550"/>
                <a:gd name="connsiteY17" fmla="*/ 228238 h 238125"/>
                <a:gd name="connsiteX18" fmla="*/ 150705 w 209550"/>
                <a:gd name="connsiteY18" fmla="*/ 205873 h 238125"/>
                <a:gd name="connsiteX19" fmla="*/ 146790 w 209550"/>
                <a:gd name="connsiteY19" fmla="*/ 123149 h 238125"/>
                <a:gd name="connsiteX20" fmla="*/ 119386 w 209550"/>
                <a:gd name="connsiteY20" fmla="*/ 119034 h 238125"/>
                <a:gd name="connsiteX21" fmla="*/ 68266 w 209550"/>
                <a:gd name="connsiteY21" fmla="*/ 134226 h 238125"/>
                <a:gd name="connsiteX22" fmla="*/ 48473 w 209550"/>
                <a:gd name="connsiteY22" fmla="*/ 170145 h 238125"/>
                <a:gd name="connsiteX23" fmla="*/ 91326 w 209550"/>
                <a:gd name="connsiteY23" fmla="*/ 204435 h 238125"/>
                <a:gd name="connsiteX24" fmla="*/ 146799 w 209550"/>
                <a:gd name="connsiteY24" fmla="*/ 176317 h 238125"/>
                <a:gd name="connsiteX25" fmla="*/ 146799 w 209550"/>
                <a:gd name="connsiteY25" fmla="*/ 12314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550" h="238125">
                  <a:moveTo>
                    <a:pt x="150705" y="205873"/>
                  </a:moveTo>
                  <a:cubicBezTo>
                    <a:pt x="134169" y="225457"/>
                    <a:pt x="108861" y="235229"/>
                    <a:pt x="74790" y="235229"/>
                  </a:cubicBezTo>
                  <a:cubicBezTo>
                    <a:pt x="56521" y="235229"/>
                    <a:pt x="40672" y="228971"/>
                    <a:pt x="27261" y="216446"/>
                  </a:cubicBezTo>
                  <a:cubicBezTo>
                    <a:pt x="13849" y="203921"/>
                    <a:pt x="7144" y="188357"/>
                    <a:pt x="7144" y="169745"/>
                  </a:cubicBezTo>
                  <a:cubicBezTo>
                    <a:pt x="7144" y="147438"/>
                    <a:pt x="17469" y="128588"/>
                    <a:pt x="38138" y="113186"/>
                  </a:cubicBezTo>
                  <a:cubicBezTo>
                    <a:pt x="58798" y="97793"/>
                    <a:pt x="85163" y="90088"/>
                    <a:pt x="117205" y="90088"/>
                  </a:cubicBezTo>
                  <a:cubicBezTo>
                    <a:pt x="125911" y="90088"/>
                    <a:pt x="135769" y="91878"/>
                    <a:pt x="146790" y="95431"/>
                  </a:cubicBezTo>
                  <a:cubicBezTo>
                    <a:pt x="146790" y="59855"/>
                    <a:pt x="129959" y="42053"/>
                    <a:pt x="96326" y="42053"/>
                  </a:cubicBezTo>
                  <a:cubicBezTo>
                    <a:pt x="70514" y="42053"/>
                    <a:pt x="50644" y="48616"/>
                    <a:pt x="36728" y="61760"/>
                  </a:cubicBezTo>
                  <a:lnTo>
                    <a:pt x="19326" y="29118"/>
                  </a:lnTo>
                  <a:cubicBezTo>
                    <a:pt x="27156" y="23098"/>
                    <a:pt x="37995" y="17926"/>
                    <a:pt x="51845" y="13621"/>
                  </a:cubicBezTo>
                  <a:cubicBezTo>
                    <a:pt x="65694" y="9306"/>
                    <a:pt x="78924" y="7144"/>
                    <a:pt x="91545" y="7144"/>
                  </a:cubicBezTo>
                  <a:cubicBezTo>
                    <a:pt x="125330" y="7144"/>
                    <a:pt x="149876" y="14402"/>
                    <a:pt x="165173" y="28908"/>
                  </a:cubicBezTo>
                  <a:cubicBezTo>
                    <a:pt x="180470" y="43405"/>
                    <a:pt x="188128" y="66465"/>
                    <a:pt x="188128" y="98088"/>
                  </a:cubicBezTo>
                  <a:lnTo>
                    <a:pt x="188128" y="176917"/>
                  </a:lnTo>
                  <a:cubicBezTo>
                    <a:pt x="188128" y="196205"/>
                    <a:pt x="194215" y="209074"/>
                    <a:pt x="206397" y="215513"/>
                  </a:cubicBezTo>
                  <a:lnTo>
                    <a:pt x="206397" y="235010"/>
                  </a:lnTo>
                  <a:cubicBezTo>
                    <a:pt x="189576" y="235010"/>
                    <a:pt x="176994" y="232762"/>
                    <a:pt x="168659" y="228238"/>
                  </a:cubicBezTo>
                  <a:cubicBezTo>
                    <a:pt x="160315" y="223742"/>
                    <a:pt x="154334" y="216275"/>
                    <a:pt x="150705" y="205873"/>
                  </a:cubicBezTo>
                  <a:close/>
                  <a:moveTo>
                    <a:pt x="146790" y="123149"/>
                  </a:moveTo>
                  <a:cubicBezTo>
                    <a:pt x="133741" y="120406"/>
                    <a:pt x="124596" y="119034"/>
                    <a:pt x="119386" y="119034"/>
                  </a:cubicBezTo>
                  <a:cubicBezTo>
                    <a:pt x="98508" y="119034"/>
                    <a:pt x="81458" y="124101"/>
                    <a:pt x="68266" y="134226"/>
                  </a:cubicBezTo>
                  <a:cubicBezTo>
                    <a:pt x="55074" y="144351"/>
                    <a:pt x="48473" y="156334"/>
                    <a:pt x="48473" y="170145"/>
                  </a:cubicBezTo>
                  <a:cubicBezTo>
                    <a:pt x="48473" y="193005"/>
                    <a:pt x="62760" y="204435"/>
                    <a:pt x="91326" y="204435"/>
                  </a:cubicBezTo>
                  <a:cubicBezTo>
                    <a:pt x="112204" y="204435"/>
                    <a:pt x="130702" y="195063"/>
                    <a:pt x="146799" y="176317"/>
                  </a:cubicBezTo>
                  <a:lnTo>
                    <a:pt x="146799" y="123149"/>
                  </a:lnTo>
                  <a:close/>
                </a:path>
              </a:pathLst>
            </a:custGeom>
            <a:solidFill>
              <a:srgbClr val="009740"/>
            </a:solidFill>
            <a:ln w="9525" cap="flat">
              <a:noFill/>
              <a:prstDash val="solid"/>
              <a:miter/>
            </a:ln>
          </p:spPr>
          <p:txBody>
            <a:bodyPr rtlCol="0" anchor="ctr"/>
            <a:lstStyle/>
            <a:p>
              <a:endParaRPr lang="fr-FR"/>
            </a:p>
          </p:txBody>
        </p:sp>
        <p:sp>
          <p:nvSpPr>
            <p:cNvPr id="118" name="Forme libre : forme 117">
              <a:extLst>
                <a:ext uri="{FF2B5EF4-FFF2-40B4-BE49-F238E27FC236}">
                  <a16:creationId xmlns:a16="http://schemas.microsoft.com/office/drawing/2014/main" id="{970D16EF-D9B4-4D88-A6E8-4CEBB659FF08}"/>
                </a:ext>
              </a:extLst>
            </p:cNvPr>
            <p:cNvSpPr/>
            <p:nvPr/>
          </p:nvSpPr>
          <p:spPr>
            <a:xfrm>
              <a:off x="3206003"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3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3"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fr-FR"/>
            </a:p>
          </p:txBody>
        </p:sp>
        <p:sp>
          <p:nvSpPr>
            <p:cNvPr id="119" name="Forme libre : forme 118">
              <a:extLst>
                <a:ext uri="{FF2B5EF4-FFF2-40B4-BE49-F238E27FC236}">
                  <a16:creationId xmlns:a16="http://schemas.microsoft.com/office/drawing/2014/main" id="{0088C9EB-9E6B-416E-ABFF-62BA6C295208}"/>
                </a:ext>
              </a:extLst>
            </p:cNvPr>
            <p:cNvSpPr/>
            <p:nvPr/>
          </p:nvSpPr>
          <p:spPr>
            <a:xfrm>
              <a:off x="3382273" y="3174823"/>
              <a:ext cx="228600" cy="238125"/>
            </a:xfrm>
            <a:custGeom>
              <a:avLst/>
              <a:gdLst>
                <a:gd name="connsiteX0" fmla="*/ 218570 w 228600"/>
                <a:gd name="connsiteY0" fmla="*/ 124977 h 238125"/>
                <a:gd name="connsiteX1" fmla="*/ 50635 w 228600"/>
                <a:gd name="connsiteY1" fmla="*/ 124977 h 238125"/>
                <a:gd name="connsiteX2" fmla="*/ 73047 w 228600"/>
                <a:gd name="connsiteY2" fmla="*/ 184309 h 238125"/>
                <a:gd name="connsiteX3" fmla="*/ 123949 w 228600"/>
                <a:gd name="connsiteY3" fmla="*/ 202368 h 238125"/>
                <a:gd name="connsiteX4" fmla="*/ 183118 w 228600"/>
                <a:gd name="connsiteY4" fmla="*/ 182870 h 238125"/>
                <a:gd name="connsiteX5" fmla="*/ 200520 w 228600"/>
                <a:gd name="connsiteY5" fmla="*/ 210988 h 238125"/>
                <a:gd name="connsiteX6" fmla="*/ 171155 w 228600"/>
                <a:gd name="connsiteY6" fmla="*/ 226590 h 238125"/>
                <a:gd name="connsiteX7" fmla="*/ 115900 w 228600"/>
                <a:gd name="connsiteY7" fmla="*/ 235210 h 238125"/>
                <a:gd name="connsiteX8" fmla="*/ 41291 w 228600"/>
                <a:gd name="connsiteY8" fmla="*/ 207092 h 238125"/>
                <a:gd name="connsiteX9" fmla="*/ 7144 w 228600"/>
                <a:gd name="connsiteY9" fmla="*/ 123749 h 238125"/>
                <a:gd name="connsiteX10" fmla="*/ 42167 w 228600"/>
                <a:gd name="connsiteY10" fmla="*/ 36500 h 238125"/>
                <a:gd name="connsiteX11" fmla="*/ 116348 w 228600"/>
                <a:gd name="connsiteY11" fmla="*/ 7144 h 238125"/>
                <a:gd name="connsiteX12" fmla="*/ 194443 w 228600"/>
                <a:gd name="connsiteY12" fmla="*/ 33623 h 238125"/>
                <a:gd name="connsiteX13" fmla="*/ 221856 w 228600"/>
                <a:gd name="connsiteY13" fmla="*/ 101165 h 238125"/>
                <a:gd name="connsiteX14" fmla="*/ 218570 w 228600"/>
                <a:gd name="connsiteY14" fmla="*/ 124977 h 238125"/>
                <a:gd name="connsiteX15" fmla="*/ 118281 w 228600"/>
                <a:gd name="connsiteY15" fmla="*/ 39995 h 238125"/>
                <a:gd name="connsiteX16" fmla="*/ 71952 w 228600"/>
                <a:gd name="connsiteY16" fmla="*/ 56826 h 238125"/>
                <a:gd name="connsiteX17" fmla="*/ 51721 w 228600"/>
                <a:gd name="connsiteY17" fmla="*/ 96660 h 238125"/>
                <a:gd name="connsiteX18" fmla="*/ 180718 w 228600"/>
                <a:gd name="connsiteY18" fmla="*/ 96660 h 238125"/>
                <a:gd name="connsiteX19" fmla="*/ 165049 w 228600"/>
                <a:gd name="connsiteY19" fmla="*/ 57236 h 238125"/>
                <a:gd name="connsiteX20" fmla="*/ 118281 w 228600"/>
                <a:gd name="connsiteY20" fmla="*/ 3999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00" h="238125">
                  <a:moveTo>
                    <a:pt x="218570" y="124977"/>
                  </a:moveTo>
                  <a:lnTo>
                    <a:pt x="50635" y="124977"/>
                  </a:lnTo>
                  <a:cubicBezTo>
                    <a:pt x="50635" y="150704"/>
                    <a:pt x="58102" y="170478"/>
                    <a:pt x="73047" y="184309"/>
                  </a:cubicBezTo>
                  <a:cubicBezTo>
                    <a:pt x="86239" y="196358"/>
                    <a:pt x="103213" y="202368"/>
                    <a:pt x="123949" y="202368"/>
                  </a:cubicBezTo>
                  <a:cubicBezTo>
                    <a:pt x="147580" y="202368"/>
                    <a:pt x="167307" y="195872"/>
                    <a:pt x="183118" y="182870"/>
                  </a:cubicBezTo>
                  <a:lnTo>
                    <a:pt x="200520" y="210988"/>
                  </a:lnTo>
                  <a:cubicBezTo>
                    <a:pt x="194139" y="217018"/>
                    <a:pt x="184347" y="222218"/>
                    <a:pt x="171155" y="226590"/>
                  </a:cubicBezTo>
                  <a:cubicBezTo>
                    <a:pt x="154619" y="232343"/>
                    <a:pt x="136208" y="235210"/>
                    <a:pt x="115900" y="235210"/>
                  </a:cubicBezTo>
                  <a:cubicBezTo>
                    <a:pt x="86601" y="235210"/>
                    <a:pt x="61732" y="225847"/>
                    <a:pt x="41291" y="207092"/>
                  </a:cubicBezTo>
                  <a:cubicBezTo>
                    <a:pt x="18526" y="186423"/>
                    <a:pt x="7144" y="158648"/>
                    <a:pt x="7144" y="123749"/>
                  </a:cubicBezTo>
                  <a:cubicBezTo>
                    <a:pt x="7144" y="87478"/>
                    <a:pt x="18821" y="58398"/>
                    <a:pt x="42167" y="36500"/>
                  </a:cubicBezTo>
                  <a:cubicBezTo>
                    <a:pt x="63046" y="16935"/>
                    <a:pt x="87773" y="7144"/>
                    <a:pt x="116348" y="7144"/>
                  </a:cubicBezTo>
                  <a:cubicBezTo>
                    <a:pt x="149552" y="7144"/>
                    <a:pt x="175593" y="15973"/>
                    <a:pt x="194443" y="33623"/>
                  </a:cubicBezTo>
                  <a:cubicBezTo>
                    <a:pt x="212712" y="50597"/>
                    <a:pt x="221856" y="73114"/>
                    <a:pt x="221856" y="101165"/>
                  </a:cubicBezTo>
                  <a:cubicBezTo>
                    <a:pt x="221828" y="109795"/>
                    <a:pt x="220742" y="117738"/>
                    <a:pt x="218570" y="124977"/>
                  </a:cubicBezTo>
                  <a:close/>
                  <a:moveTo>
                    <a:pt x="118281" y="39995"/>
                  </a:moveTo>
                  <a:cubicBezTo>
                    <a:pt x="99860" y="39995"/>
                    <a:pt x="84420" y="45606"/>
                    <a:pt x="71952" y="56826"/>
                  </a:cubicBezTo>
                  <a:cubicBezTo>
                    <a:pt x="60055" y="67504"/>
                    <a:pt x="53311" y="80781"/>
                    <a:pt x="51721" y="96660"/>
                  </a:cubicBezTo>
                  <a:lnTo>
                    <a:pt x="180718" y="96660"/>
                  </a:lnTo>
                  <a:cubicBezTo>
                    <a:pt x="180718" y="80924"/>
                    <a:pt x="175498" y="67780"/>
                    <a:pt x="165049" y="57236"/>
                  </a:cubicBezTo>
                  <a:cubicBezTo>
                    <a:pt x="153600" y="45739"/>
                    <a:pt x="138008" y="39995"/>
                    <a:pt x="118281" y="39995"/>
                  </a:cubicBezTo>
                  <a:close/>
                </a:path>
              </a:pathLst>
            </a:custGeom>
            <a:solidFill>
              <a:srgbClr val="009740"/>
            </a:solidFill>
            <a:ln w="9525" cap="flat">
              <a:noFill/>
              <a:prstDash val="solid"/>
              <a:miter/>
            </a:ln>
          </p:spPr>
          <p:txBody>
            <a:bodyPr rtlCol="0" anchor="ctr"/>
            <a:lstStyle/>
            <a:p>
              <a:endParaRPr lang="fr-FR"/>
            </a:p>
          </p:txBody>
        </p:sp>
        <p:sp>
          <p:nvSpPr>
            <p:cNvPr id="120" name="Forme libre : forme 119">
              <a:extLst>
                <a:ext uri="{FF2B5EF4-FFF2-40B4-BE49-F238E27FC236}">
                  <a16:creationId xmlns:a16="http://schemas.microsoft.com/office/drawing/2014/main" id="{CE3C6A7F-D624-4C99-B527-CEE05BB1F729}"/>
                </a:ext>
              </a:extLst>
            </p:cNvPr>
            <p:cNvSpPr/>
            <p:nvPr/>
          </p:nvSpPr>
          <p:spPr>
            <a:xfrm>
              <a:off x="3631171" y="3164774"/>
              <a:ext cx="200025" cy="333375"/>
            </a:xfrm>
            <a:custGeom>
              <a:avLst/>
              <a:gdLst>
                <a:gd name="connsiteX0" fmla="*/ 10620 w 200025"/>
                <a:gd name="connsiteY0" fmla="*/ 301304 h 333375"/>
                <a:gd name="connsiteX1" fmla="*/ 33033 w 200025"/>
                <a:gd name="connsiteY1" fmla="*/ 270110 h 333375"/>
                <a:gd name="connsiteX2" fmla="*/ 99593 w 200025"/>
                <a:gd name="connsiteY2" fmla="*/ 292894 h 333375"/>
                <a:gd name="connsiteX3" fmla="*/ 143856 w 200025"/>
                <a:gd name="connsiteY3" fmla="*/ 283759 h 333375"/>
                <a:gd name="connsiteX4" fmla="*/ 160058 w 200025"/>
                <a:gd name="connsiteY4" fmla="*/ 261080 h 333375"/>
                <a:gd name="connsiteX5" fmla="*/ 119167 w 200025"/>
                <a:gd name="connsiteY5" fmla="*/ 234391 h 333375"/>
                <a:gd name="connsiteX6" fmla="*/ 93936 w 200025"/>
                <a:gd name="connsiteY6" fmla="*/ 237677 h 333375"/>
                <a:gd name="connsiteX7" fmla="*/ 65437 w 200025"/>
                <a:gd name="connsiteY7" fmla="*/ 240963 h 333375"/>
                <a:gd name="connsiteX8" fmla="*/ 15840 w 200025"/>
                <a:gd name="connsiteY8" fmla="*/ 205654 h 333375"/>
                <a:gd name="connsiteX9" fmla="*/ 27480 w 200025"/>
                <a:gd name="connsiteY9" fmla="*/ 185947 h 333375"/>
                <a:gd name="connsiteX10" fmla="*/ 56302 w 200025"/>
                <a:gd name="connsiteY10" fmla="*/ 173222 h 333375"/>
                <a:gd name="connsiteX11" fmla="*/ 7144 w 200025"/>
                <a:gd name="connsiteY11" fmla="*/ 97679 h 333375"/>
                <a:gd name="connsiteX12" fmla="*/ 32595 w 200025"/>
                <a:gd name="connsiteY12" fmla="*/ 40196 h 333375"/>
                <a:gd name="connsiteX13" fmla="*/ 95460 w 200025"/>
                <a:gd name="connsiteY13" fmla="*/ 17202 h 333375"/>
                <a:gd name="connsiteX14" fmla="*/ 149190 w 200025"/>
                <a:gd name="connsiteY14" fmla="*/ 30547 h 333375"/>
                <a:gd name="connsiteX15" fmla="*/ 169859 w 200025"/>
                <a:gd name="connsiteY15" fmla="*/ 7144 h 333375"/>
                <a:gd name="connsiteX16" fmla="*/ 196834 w 200025"/>
                <a:gd name="connsiteY16" fmla="*/ 31156 h 333375"/>
                <a:gd name="connsiteX17" fmla="*/ 172031 w 200025"/>
                <a:gd name="connsiteY17" fmla="*/ 48816 h 333375"/>
                <a:gd name="connsiteX18" fmla="*/ 187909 w 200025"/>
                <a:gd name="connsiteY18" fmla="*/ 99727 h 333375"/>
                <a:gd name="connsiteX19" fmla="*/ 165935 w 200025"/>
                <a:gd name="connsiteY19" fmla="*/ 155562 h 333375"/>
                <a:gd name="connsiteX20" fmla="*/ 108290 w 200025"/>
                <a:gd name="connsiteY20" fmla="*/ 181432 h 333375"/>
                <a:gd name="connsiteX21" fmla="*/ 74143 w 200025"/>
                <a:gd name="connsiteY21" fmla="*/ 184718 h 333375"/>
                <a:gd name="connsiteX22" fmla="*/ 57826 w 200025"/>
                <a:gd name="connsiteY22" fmla="*/ 189128 h 333375"/>
                <a:gd name="connsiteX23" fmla="*/ 47606 w 200025"/>
                <a:gd name="connsiteY23" fmla="*/ 199092 h 333375"/>
                <a:gd name="connsiteX24" fmla="*/ 68923 w 200025"/>
                <a:gd name="connsiteY24" fmla="*/ 207512 h 333375"/>
                <a:gd name="connsiteX25" fmla="*/ 98069 w 200025"/>
                <a:gd name="connsiteY25" fmla="*/ 204330 h 333375"/>
                <a:gd name="connsiteX26" fmla="*/ 127435 w 200025"/>
                <a:gd name="connsiteY26" fmla="*/ 201139 h 333375"/>
                <a:gd name="connsiteX27" fmla="*/ 181051 w 200025"/>
                <a:gd name="connsiteY27" fmla="*/ 216646 h 333375"/>
                <a:gd name="connsiteX28" fmla="*/ 200301 w 200025"/>
                <a:gd name="connsiteY28" fmla="*/ 259651 h 333375"/>
                <a:gd name="connsiteX29" fmla="*/ 171479 w 200025"/>
                <a:gd name="connsiteY29" fmla="*/ 308715 h 333375"/>
                <a:gd name="connsiteX30" fmla="*/ 98498 w 200025"/>
                <a:gd name="connsiteY30" fmla="*/ 327393 h 333375"/>
                <a:gd name="connsiteX31" fmla="*/ 50863 w 200025"/>
                <a:gd name="connsiteY31" fmla="*/ 319802 h 333375"/>
                <a:gd name="connsiteX32" fmla="*/ 10620 w 200025"/>
                <a:gd name="connsiteY32" fmla="*/ 301304 h 333375"/>
                <a:gd name="connsiteX33" fmla="*/ 98288 w 200025"/>
                <a:gd name="connsiteY33" fmla="*/ 48606 h 333375"/>
                <a:gd name="connsiteX34" fmla="*/ 63160 w 200025"/>
                <a:gd name="connsiteY34" fmla="*/ 62979 h 333375"/>
                <a:gd name="connsiteX35" fmla="*/ 49568 w 200025"/>
                <a:gd name="connsiteY35" fmla="*/ 97879 h 333375"/>
                <a:gd name="connsiteX36" fmla="*/ 62732 w 200025"/>
                <a:gd name="connsiteY36" fmla="*/ 135950 h 333375"/>
                <a:gd name="connsiteX37" fmla="*/ 98298 w 200025"/>
                <a:gd name="connsiteY37" fmla="*/ 151047 h 333375"/>
                <a:gd name="connsiteX38" fmla="*/ 132664 w 200025"/>
                <a:gd name="connsiteY38" fmla="*/ 136369 h 333375"/>
                <a:gd name="connsiteX39" fmla="*/ 145066 w 200025"/>
                <a:gd name="connsiteY39" fmla="*/ 97879 h 333375"/>
                <a:gd name="connsiteX40" fmla="*/ 131683 w 200025"/>
                <a:gd name="connsiteY40" fmla="*/ 62979 h 333375"/>
                <a:gd name="connsiteX41" fmla="*/ 98288 w 200025"/>
                <a:gd name="connsiteY41" fmla="*/ 4860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025" h="333375">
                  <a:moveTo>
                    <a:pt x="10620" y="301304"/>
                  </a:moveTo>
                  <a:lnTo>
                    <a:pt x="33033" y="270110"/>
                  </a:lnTo>
                  <a:cubicBezTo>
                    <a:pt x="57102" y="285302"/>
                    <a:pt x="79286" y="292894"/>
                    <a:pt x="99593" y="292894"/>
                  </a:cubicBezTo>
                  <a:cubicBezTo>
                    <a:pt x="118300" y="292894"/>
                    <a:pt x="133055" y="289855"/>
                    <a:pt x="143856" y="283759"/>
                  </a:cubicBezTo>
                  <a:cubicBezTo>
                    <a:pt x="154657" y="277673"/>
                    <a:pt x="160058" y="270110"/>
                    <a:pt x="160058" y="261080"/>
                  </a:cubicBezTo>
                  <a:cubicBezTo>
                    <a:pt x="160058" y="243288"/>
                    <a:pt x="146428" y="234391"/>
                    <a:pt x="119167" y="234391"/>
                  </a:cubicBezTo>
                  <a:cubicBezTo>
                    <a:pt x="114529" y="234391"/>
                    <a:pt x="106118" y="235487"/>
                    <a:pt x="93936" y="237677"/>
                  </a:cubicBezTo>
                  <a:cubicBezTo>
                    <a:pt x="81753" y="239859"/>
                    <a:pt x="72257" y="240963"/>
                    <a:pt x="65437" y="240963"/>
                  </a:cubicBezTo>
                  <a:cubicBezTo>
                    <a:pt x="32375" y="240963"/>
                    <a:pt x="15840" y="229200"/>
                    <a:pt x="15840" y="205654"/>
                  </a:cubicBezTo>
                  <a:cubicBezTo>
                    <a:pt x="15840" y="198396"/>
                    <a:pt x="19717" y="191834"/>
                    <a:pt x="27480" y="185947"/>
                  </a:cubicBezTo>
                  <a:cubicBezTo>
                    <a:pt x="35233" y="180070"/>
                    <a:pt x="44844" y="175822"/>
                    <a:pt x="56302" y="173222"/>
                  </a:cubicBezTo>
                  <a:cubicBezTo>
                    <a:pt x="23527" y="158725"/>
                    <a:pt x="7144" y="133531"/>
                    <a:pt x="7144" y="97679"/>
                  </a:cubicBezTo>
                  <a:cubicBezTo>
                    <a:pt x="7144" y="74686"/>
                    <a:pt x="15631" y="55521"/>
                    <a:pt x="32595" y="40196"/>
                  </a:cubicBezTo>
                  <a:cubicBezTo>
                    <a:pt x="49559" y="24879"/>
                    <a:pt x="70514" y="17202"/>
                    <a:pt x="95460" y="17202"/>
                  </a:cubicBezTo>
                  <a:cubicBezTo>
                    <a:pt x="118367" y="17202"/>
                    <a:pt x="136284" y="21660"/>
                    <a:pt x="149190" y="30547"/>
                  </a:cubicBezTo>
                  <a:lnTo>
                    <a:pt x="169859" y="7144"/>
                  </a:lnTo>
                  <a:lnTo>
                    <a:pt x="196834" y="31156"/>
                  </a:lnTo>
                  <a:lnTo>
                    <a:pt x="172031" y="48816"/>
                  </a:lnTo>
                  <a:cubicBezTo>
                    <a:pt x="182613" y="61817"/>
                    <a:pt x="187909" y="78781"/>
                    <a:pt x="187909" y="99727"/>
                  </a:cubicBezTo>
                  <a:cubicBezTo>
                    <a:pt x="187909" y="121901"/>
                    <a:pt x="180584" y="140513"/>
                    <a:pt x="165935" y="155562"/>
                  </a:cubicBezTo>
                  <a:cubicBezTo>
                    <a:pt x="151286" y="170621"/>
                    <a:pt x="132074" y="179242"/>
                    <a:pt x="108290" y="181432"/>
                  </a:cubicBezTo>
                  <a:lnTo>
                    <a:pt x="74143" y="184718"/>
                  </a:lnTo>
                  <a:cubicBezTo>
                    <a:pt x="70085" y="185128"/>
                    <a:pt x="64646" y="186595"/>
                    <a:pt x="57826" y="189128"/>
                  </a:cubicBezTo>
                  <a:cubicBezTo>
                    <a:pt x="51006" y="191672"/>
                    <a:pt x="47606" y="194977"/>
                    <a:pt x="47606" y="199092"/>
                  </a:cubicBezTo>
                  <a:cubicBezTo>
                    <a:pt x="47606" y="204702"/>
                    <a:pt x="54712" y="207512"/>
                    <a:pt x="68923" y="207512"/>
                  </a:cubicBezTo>
                  <a:cubicBezTo>
                    <a:pt x="75152" y="207512"/>
                    <a:pt x="84868" y="206454"/>
                    <a:pt x="98069" y="204330"/>
                  </a:cubicBezTo>
                  <a:cubicBezTo>
                    <a:pt x="111262" y="202206"/>
                    <a:pt x="121053" y="201139"/>
                    <a:pt x="127435" y="201139"/>
                  </a:cubicBezTo>
                  <a:cubicBezTo>
                    <a:pt x="150352" y="201139"/>
                    <a:pt x="168221" y="206312"/>
                    <a:pt x="181051" y="216646"/>
                  </a:cubicBezTo>
                  <a:cubicBezTo>
                    <a:pt x="193891" y="226981"/>
                    <a:pt x="200301" y="241306"/>
                    <a:pt x="200301" y="259651"/>
                  </a:cubicBezTo>
                  <a:cubicBezTo>
                    <a:pt x="200301" y="279911"/>
                    <a:pt x="190691" y="296266"/>
                    <a:pt x="171479" y="308715"/>
                  </a:cubicBezTo>
                  <a:cubicBezTo>
                    <a:pt x="152257" y="321164"/>
                    <a:pt x="127930" y="327393"/>
                    <a:pt x="98498" y="327393"/>
                  </a:cubicBezTo>
                  <a:cubicBezTo>
                    <a:pt x="83410" y="327393"/>
                    <a:pt x="67532" y="324860"/>
                    <a:pt x="50863" y="319802"/>
                  </a:cubicBezTo>
                  <a:cubicBezTo>
                    <a:pt x="34195" y="314725"/>
                    <a:pt x="20774" y="308562"/>
                    <a:pt x="10620" y="301304"/>
                  </a:cubicBezTo>
                  <a:close/>
                  <a:moveTo>
                    <a:pt x="98288" y="48606"/>
                  </a:moveTo>
                  <a:cubicBezTo>
                    <a:pt x="83934" y="48606"/>
                    <a:pt x="72219" y="53397"/>
                    <a:pt x="63160" y="62979"/>
                  </a:cubicBezTo>
                  <a:cubicBezTo>
                    <a:pt x="54102" y="72561"/>
                    <a:pt x="49568" y="84201"/>
                    <a:pt x="49568" y="97879"/>
                  </a:cubicBezTo>
                  <a:cubicBezTo>
                    <a:pt x="49568" y="113205"/>
                    <a:pt x="53950" y="125892"/>
                    <a:pt x="62732" y="135950"/>
                  </a:cubicBezTo>
                  <a:cubicBezTo>
                    <a:pt x="71504" y="146018"/>
                    <a:pt x="83363" y="151047"/>
                    <a:pt x="98298" y="151047"/>
                  </a:cubicBezTo>
                  <a:cubicBezTo>
                    <a:pt x="112947" y="151047"/>
                    <a:pt x="124406" y="146152"/>
                    <a:pt x="132664" y="136369"/>
                  </a:cubicBezTo>
                  <a:cubicBezTo>
                    <a:pt x="140922" y="126587"/>
                    <a:pt x="145066" y="113757"/>
                    <a:pt x="145066" y="97879"/>
                  </a:cubicBezTo>
                  <a:cubicBezTo>
                    <a:pt x="145066" y="84192"/>
                    <a:pt x="140608" y="72561"/>
                    <a:pt x="131683" y="62979"/>
                  </a:cubicBezTo>
                  <a:cubicBezTo>
                    <a:pt x="122758" y="53397"/>
                    <a:pt x="111624" y="48606"/>
                    <a:pt x="98288" y="48606"/>
                  </a:cubicBezTo>
                  <a:close/>
                </a:path>
              </a:pathLst>
            </a:custGeom>
            <a:solidFill>
              <a:srgbClr val="009740"/>
            </a:solidFill>
            <a:ln w="9525" cap="flat">
              <a:noFill/>
              <a:prstDash val="solid"/>
              <a:miter/>
            </a:ln>
          </p:spPr>
          <p:txBody>
            <a:bodyPr rtlCol="0" anchor="ctr"/>
            <a:lstStyle/>
            <a:p>
              <a:endParaRPr lang="fr-FR"/>
            </a:p>
          </p:txBody>
        </p:sp>
        <p:sp>
          <p:nvSpPr>
            <p:cNvPr id="121" name="Forme libre : forme 120">
              <a:extLst>
                <a:ext uri="{FF2B5EF4-FFF2-40B4-BE49-F238E27FC236}">
                  <a16:creationId xmlns:a16="http://schemas.microsoft.com/office/drawing/2014/main" id="{1E14469A-0A42-473C-A845-2C5060E8893E}"/>
                </a:ext>
              </a:extLst>
            </p:cNvPr>
            <p:cNvSpPr/>
            <p:nvPr/>
          </p:nvSpPr>
          <p:spPr>
            <a:xfrm>
              <a:off x="3842673" y="3178937"/>
              <a:ext cx="228600" cy="314325"/>
            </a:xfrm>
            <a:custGeom>
              <a:avLst/>
              <a:gdLst>
                <a:gd name="connsiteX0" fmla="*/ 122872 w 228600"/>
                <a:gd name="connsiteY0" fmla="*/ 264366 h 314325"/>
                <a:gd name="connsiteX1" fmla="*/ 89049 w 228600"/>
                <a:gd name="connsiteY1" fmla="*/ 299256 h 314325"/>
                <a:gd name="connsiteX2" fmla="*/ 31509 w 228600"/>
                <a:gd name="connsiteY2" fmla="*/ 313220 h 314325"/>
                <a:gd name="connsiteX3" fmla="*/ 31509 w 228600"/>
                <a:gd name="connsiteY3" fmla="*/ 278321 h 314325"/>
                <a:gd name="connsiteX4" fmla="*/ 75886 w 228600"/>
                <a:gd name="connsiteY4" fmla="*/ 266929 h 314325"/>
                <a:gd name="connsiteX5" fmla="*/ 94374 w 228600"/>
                <a:gd name="connsiteY5" fmla="*/ 239116 h 314325"/>
                <a:gd name="connsiteX6" fmla="*/ 87630 w 228600"/>
                <a:gd name="connsiteY6" fmla="*/ 203502 h 314325"/>
                <a:gd name="connsiteX7" fmla="*/ 70228 w 228600"/>
                <a:gd name="connsiteY7" fmla="*/ 160077 h 314325"/>
                <a:gd name="connsiteX8" fmla="*/ 7144 w 228600"/>
                <a:gd name="connsiteY8" fmla="*/ 7144 h 314325"/>
                <a:gd name="connsiteX9" fmla="*/ 49349 w 228600"/>
                <a:gd name="connsiteY9" fmla="*/ 7144 h 314325"/>
                <a:gd name="connsiteX10" fmla="*/ 117872 w 228600"/>
                <a:gd name="connsiteY10" fmla="*/ 177117 h 314325"/>
                <a:gd name="connsiteX11" fmla="*/ 179432 w 228600"/>
                <a:gd name="connsiteY11" fmla="*/ 7144 h 314325"/>
                <a:gd name="connsiteX12" fmla="*/ 221637 w 228600"/>
                <a:gd name="connsiteY12" fmla="*/ 7144 h 314325"/>
                <a:gd name="connsiteX13" fmla="*/ 122872 w 228600"/>
                <a:gd name="connsiteY13" fmla="*/ 264366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14325">
                  <a:moveTo>
                    <a:pt x="122872" y="264366"/>
                  </a:moveTo>
                  <a:cubicBezTo>
                    <a:pt x="117510" y="278321"/>
                    <a:pt x="106232" y="289960"/>
                    <a:pt x="89049" y="299256"/>
                  </a:cubicBezTo>
                  <a:cubicBezTo>
                    <a:pt x="71866" y="308572"/>
                    <a:pt x="52683" y="313220"/>
                    <a:pt x="31509" y="313220"/>
                  </a:cubicBezTo>
                  <a:lnTo>
                    <a:pt x="31509" y="278321"/>
                  </a:lnTo>
                  <a:cubicBezTo>
                    <a:pt x="48768" y="278321"/>
                    <a:pt x="63551" y="274530"/>
                    <a:pt x="75886" y="266929"/>
                  </a:cubicBezTo>
                  <a:cubicBezTo>
                    <a:pt x="88211" y="259337"/>
                    <a:pt x="94374" y="250060"/>
                    <a:pt x="94374" y="239116"/>
                  </a:cubicBezTo>
                  <a:cubicBezTo>
                    <a:pt x="94374" y="227067"/>
                    <a:pt x="92126" y="215198"/>
                    <a:pt x="87630" y="203502"/>
                  </a:cubicBezTo>
                  <a:cubicBezTo>
                    <a:pt x="83134" y="191795"/>
                    <a:pt x="77324" y="177327"/>
                    <a:pt x="70228" y="160077"/>
                  </a:cubicBezTo>
                  <a:lnTo>
                    <a:pt x="7144" y="7144"/>
                  </a:lnTo>
                  <a:lnTo>
                    <a:pt x="49349" y="7144"/>
                  </a:lnTo>
                  <a:lnTo>
                    <a:pt x="117872" y="177117"/>
                  </a:lnTo>
                  <a:lnTo>
                    <a:pt x="179432" y="7144"/>
                  </a:lnTo>
                  <a:lnTo>
                    <a:pt x="221637" y="7144"/>
                  </a:lnTo>
                  <a:lnTo>
                    <a:pt x="122872" y="264366"/>
                  </a:lnTo>
                  <a:close/>
                </a:path>
              </a:pathLst>
            </a:custGeom>
            <a:solidFill>
              <a:srgbClr val="009740"/>
            </a:solidFill>
            <a:ln w="9525" cap="flat">
              <a:noFill/>
              <a:prstDash val="solid"/>
              <a:miter/>
            </a:ln>
          </p:spPr>
          <p:txBody>
            <a:bodyPr rtlCol="0" anchor="ctr"/>
            <a:lstStyle/>
            <a:p>
              <a:endParaRPr lang="fr-FR"/>
            </a:p>
          </p:txBody>
        </p:sp>
        <p:sp>
          <p:nvSpPr>
            <p:cNvPr id="122" name="Forme libre : forme 121">
              <a:extLst>
                <a:ext uri="{FF2B5EF4-FFF2-40B4-BE49-F238E27FC236}">
                  <a16:creationId xmlns:a16="http://schemas.microsoft.com/office/drawing/2014/main" id="{C9B6E955-AEBE-40D3-BC7E-79665DFC7F41}"/>
                </a:ext>
              </a:extLst>
            </p:cNvPr>
            <p:cNvSpPr/>
            <p:nvPr/>
          </p:nvSpPr>
          <p:spPr>
            <a:xfrm>
              <a:off x="4216730" y="3175851"/>
              <a:ext cx="209550" cy="238125"/>
            </a:xfrm>
            <a:custGeom>
              <a:avLst/>
              <a:gdLst>
                <a:gd name="connsiteX0" fmla="*/ 169859 w 209550"/>
                <a:gd name="connsiteY0" fmla="*/ 150228 h 238125"/>
                <a:gd name="connsiteX1" fmla="*/ 208359 w 209550"/>
                <a:gd name="connsiteY1" fmla="*/ 154953 h 238125"/>
                <a:gd name="connsiteX2" fmla="*/ 176051 w 209550"/>
                <a:gd name="connsiteY2" fmla="*/ 213760 h 238125"/>
                <a:gd name="connsiteX3" fmla="*/ 112204 w 209550"/>
                <a:gd name="connsiteY3" fmla="*/ 235010 h 238125"/>
                <a:gd name="connsiteX4" fmla="*/ 35966 w 209550"/>
                <a:gd name="connsiteY4" fmla="*/ 205759 h 238125"/>
                <a:gd name="connsiteX5" fmla="*/ 7144 w 209550"/>
                <a:gd name="connsiteY5" fmla="*/ 121892 h 238125"/>
                <a:gd name="connsiteX6" fmla="*/ 19545 w 209550"/>
                <a:gd name="connsiteY6" fmla="*/ 60112 h 238125"/>
                <a:gd name="connsiteX7" fmla="*/ 57283 w 209550"/>
                <a:gd name="connsiteY7" fmla="*/ 20383 h 238125"/>
                <a:gd name="connsiteX8" fmla="*/ 112424 w 209550"/>
                <a:gd name="connsiteY8" fmla="*/ 7144 h 238125"/>
                <a:gd name="connsiteX9" fmla="*/ 173984 w 209550"/>
                <a:gd name="connsiteY9" fmla="*/ 25108 h 238125"/>
                <a:gd name="connsiteX10" fmla="*/ 204654 w 209550"/>
                <a:gd name="connsiteY10" fmla="*/ 76114 h 238125"/>
                <a:gd name="connsiteX11" fmla="*/ 166583 w 209550"/>
                <a:gd name="connsiteY11" fmla="*/ 81658 h 238125"/>
                <a:gd name="connsiteX12" fmla="*/ 147333 w 209550"/>
                <a:gd name="connsiteY12" fmla="*/ 48606 h 238125"/>
                <a:gd name="connsiteX13" fmla="*/ 113938 w 209550"/>
                <a:gd name="connsiteY13" fmla="*/ 37519 h 238125"/>
                <a:gd name="connsiteX14" fmla="*/ 65865 w 209550"/>
                <a:gd name="connsiteY14" fmla="*/ 57541 h 238125"/>
                <a:gd name="connsiteX15" fmla="*/ 47377 w 209550"/>
                <a:gd name="connsiteY15" fmla="*/ 120863 h 238125"/>
                <a:gd name="connsiteX16" fmla="*/ 65218 w 209550"/>
                <a:gd name="connsiteY16" fmla="*/ 184709 h 238125"/>
                <a:gd name="connsiteX17" fmla="*/ 111766 w 209550"/>
                <a:gd name="connsiteY17" fmla="*/ 204616 h 238125"/>
                <a:gd name="connsiteX18" fmla="*/ 150266 w 209550"/>
                <a:gd name="connsiteY18" fmla="*/ 191281 h 238125"/>
                <a:gd name="connsiteX19" fmla="*/ 169859 w 209550"/>
                <a:gd name="connsiteY19" fmla="*/ 15022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238125">
                  <a:moveTo>
                    <a:pt x="169859" y="150228"/>
                  </a:moveTo>
                  <a:lnTo>
                    <a:pt x="208359" y="154953"/>
                  </a:lnTo>
                  <a:cubicBezTo>
                    <a:pt x="204149" y="179994"/>
                    <a:pt x="193386" y="199606"/>
                    <a:pt x="176051" y="213760"/>
                  </a:cubicBezTo>
                  <a:cubicBezTo>
                    <a:pt x="158715" y="227924"/>
                    <a:pt x="137436" y="235010"/>
                    <a:pt x="112204" y="235010"/>
                  </a:cubicBezTo>
                  <a:cubicBezTo>
                    <a:pt x="80591" y="235010"/>
                    <a:pt x="55178" y="225257"/>
                    <a:pt x="35966" y="205759"/>
                  </a:cubicBezTo>
                  <a:cubicBezTo>
                    <a:pt x="16745" y="186252"/>
                    <a:pt x="7144" y="158306"/>
                    <a:pt x="7144" y="121892"/>
                  </a:cubicBezTo>
                  <a:cubicBezTo>
                    <a:pt x="7144" y="98355"/>
                    <a:pt x="11278" y="77762"/>
                    <a:pt x="19545" y="60112"/>
                  </a:cubicBezTo>
                  <a:cubicBezTo>
                    <a:pt x="27813" y="42453"/>
                    <a:pt x="40386" y="29213"/>
                    <a:pt x="57283" y="20383"/>
                  </a:cubicBezTo>
                  <a:cubicBezTo>
                    <a:pt x="74171" y="11554"/>
                    <a:pt x="92555" y="7144"/>
                    <a:pt x="112424" y="7144"/>
                  </a:cubicBezTo>
                  <a:cubicBezTo>
                    <a:pt x="137513" y="7144"/>
                    <a:pt x="158029" y="13135"/>
                    <a:pt x="173984" y="25108"/>
                  </a:cubicBezTo>
                  <a:cubicBezTo>
                    <a:pt x="189938" y="37081"/>
                    <a:pt x="200168" y="54083"/>
                    <a:pt x="204654" y="76114"/>
                  </a:cubicBezTo>
                  <a:lnTo>
                    <a:pt x="166583" y="81658"/>
                  </a:lnTo>
                  <a:cubicBezTo>
                    <a:pt x="162954" y="67018"/>
                    <a:pt x="156543" y="55998"/>
                    <a:pt x="147333" y="48606"/>
                  </a:cubicBezTo>
                  <a:cubicBezTo>
                    <a:pt x="138122" y="41215"/>
                    <a:pt x="126997" y="37519"/>
                    <a:pt x="113938" y="37519"/>
                  </a:cubicBezTo>
                  <a:cubicBezTo>
                    <a:pt x="94221" y="37519"/>
                    <a:pt x="78191" y="44187"/>
                    <a:pt x="65865" y="57541"/>
                  </a:cubicBezTo>
                  <a:cubicBezTo>
                    <a:pt x="53540" y="70876"/>
                    <a:pt x="47377" y="91992"/>
                    <a:pt x="47377" y="120863"/>
                  </a:cubicBezTo>
                  <a:cubicBezTo>
                    <a:pt x="47377" y="150152"/>
                    <a:pt x="53330" y="171441"/>
                    <a:pt x="65218" y="184709"/>
                  </a:cubicBezTo>
                  <a:cubicBezTo>
                    <a:pt x="77105" y="197987"/>
                    <a:pt x="92621" y="204616"/>
                    <a:pt x="111766" y="204616"/>
                  </a:cubicBezTo>
                  <a:cubicBezTo>
                    <a:pt x="127130" y="204616"/>
                    <a:pt x="139970" y="200168"/>
                    <a:pt x="150266" y="191281"/>
                  </a:cubicBezTo>
                  <a:cubicBezTo>
                    <a:pt x="160563" y="182394"/>
                    <a:pt x="167097" y="168707"/>
                    <a:pt x="169859" y="150228"/>
                  </a:cubicBezTo>
                  <a:close/>
                </a:path>
              </a:pathLst>
            </a:custGeom>
            <a:solidFill>
              <a:srgbClr val="009740"/>
            </a:solidFill>
            <a:ln w="9525" cap="flat">
              <a:noFill/>
              <a:prstDash val="solid"/>
              <a:miter/>
            </a:ln>
          </p:spPr>
          <p:txBody>
            <a:bodyPr rtlCol="0" anchor="ctr"/>
            <a:lstStyle/>
            <a:p>
              <a:endParaRPr lang="fr-FR"/>
            </a:p>
          </p:txBody>
        </p:sp>
        <p:sp>
          <p:nvSpPr>
            <p:cNvPr id="123" name="Forme libre : forme 122">
              <a:extLst>
                <a:ext uri="{FF2B5EF4-FFF2-40B4-BE49-F238E27FC236}">
                  <a16:creationId xmlns:a16="http://schemas.microsoft.com/office/drawing/2014/main" id="{BAB780A6-E153-405F-B146-EAAECEFA6ADD}"/>
                </a:ext>
              </a:extLst>
            </p:cNvPr>
            <p:cNvSpPr/>
            <p:nvPr/>
          </p:nvSpPr>
          <p:spPr>
            <a:xfrm>
              <a:off x="4439539" y="3175861"/>
              <a:ext cx="228600" cy="238125"/>
            </a:xfrm>
            <a:custGeom>
              <a:avLst/>
              <a:gdLst>
                <a:gd name="connsiteX0" fmla="*/ 7144 w 228600"/>
                <a:gd name="connsiteY0" fmla="*/ 121072 h 238125"/>
                <a:gd name="connsiteX1" fmla="*/ 42815 w 228600"/>
                <a:gd name="connsiteY1" fmla="*/ 31366 h 238125"/>
                <a:gd name="connsiteX2" fmla="*/ 115472 w 228600"/>
                <a:gd name="connsiteY2" fmla="*/ 7144 h 238125"/>
                <a:gd name="connsiteX3" fmla="*/ 193348 w 228600"/>
                <a:gd name="connsiteY3" fmla="*/ 36605 h 238125"/>
                <a:gd name="connsiteX4" fmla="*/ 223590 w 228600"/>
                <a:gd name="connsiteY4" fmla="*/ 117996 h 238125"/>
                <a:gd name="connsiteX5" fmla="*/ 210217 w 228600"/>
                <a:gd name="connsiteY5" fmla="*/ 184204 h 238125"/>
                <a:gd name="connsiteX6" fmla="*/ 171279 w 228600"/>
                <a:gd name="connsiteY6" fmla="*/ 221666 h 238125"/>
                <a:gd name="connsiteX7" fmla="*/ 115481 w 228600"/>
                <a:gd name="connsiteY7" fmla="*/ 235010 h 238125"/>
                <a:gd name="connsiteX8" fmla="*/ 37071 w 228600"/>
                <a:gd name="connsiteY8" fmla="*/ 205654 h 238125"/>
                <a:gd name="connsiteX9" fmla="*/ 7144 w 228600"/>
                <a:gd name="connsiteY9" fmla="*/ 121072 h 238125"/>
                <a:gd name="connsiteX10" fmla="*/ 47387 w 228600"/>
                <a:gd name="connsiteY10" fmla="*/ 121072 h 238125"/>
                <a:gd name="connsiteX11" fmla="*/ 66742 w 228600"/>
                <a:gd name="connsiteY11" fmla="*/ 183785 h 238125"/>
                <a:gd name="connsiteX12" fmla="*/ 115462 w 228600"/>
                <a:gd name="connsiteY12" fmla="*/ 204626 h 238125"/>
                <a:gd name="connsiteX13" fmla="*/ 163973 w 228600"/>
                <a:gd name="connsiteY13" fmla="*/ 183690 h 238125"/>
                <a:gd name="connsiteX14" fmla="*/ 183337 w 228600"/>
                <a:gd name="connsiteY14" fmla="*/ 119853 h 238125"/>
                <a:gd name="connsiteX15" fmla="*/ 163868 w 228600"/>
                <a:gd name="connsiteY15" fmla="*/ 58569 h 238125"/>
                <a:gd name="connsiteX16" fmla="*/ 115462 w 228600"/>
                <a:gd name="connsiteY16" fmla="*/ 37729 h 238125"/>
                <a:gd name="connsiteX17" fmla="*/ 66742 w 228600"/>
                <a:gd name="connsiteY17" fmla="*/ 58464 h 238125"/>
                <a:gd name="connsiteX18" fmla="*/ 47387 w 228600"/>
                <a:gd name="connsiteY18" fmla="*/ 12107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8600" h="238125">
                  <a:moveTo>
                    <a:pt x="7144" y="121072"/>
                  </a:moveTo>
                  <a:cubicBezTo>
                    <a:pt x="7144" y="80705"/>
                    <a:pt x="19031" y="50797"/>
                    <a:pt x="42815" y="31366"/>
                  </a:cubicBezTo>
                  <a:cubicBezTo>
                    <a:pt x="62684" y="15221"/>
                    <a:pt x="86906" y="7144"/>
                    <a:pt x="115472" y="7144"/>
                  </a:cubicBezTo>
                  <a:cubicBezTo>
                    <a:pt x="147238" y="7144"/>
                    <a:pt x="173193" y="16964"/>
                    <a:pt x="193348" y="36605"/>
                  </a:cubicBezTo>
                  <a:cubicBezTo>
                    <a:pt x="213503" y="56245"/>
                    <a:pt x="223590" y="83372"/>
                    <a:pt x="223590" y="117996"/>
                  </a:cubicBezTo>
                  <a:cubicBezTo>
                    <a:pt x="223590" y="146047"/>
                    <a:pt x="219132" y="168126"/>
                    <a:pt x="210217" y="184204"/>
                  </a:cubicBezTo>
                  <a:cubicBezTo>
                    <a:pt x="201301" y="200282"/>
                    <a:pt x="188319" y="212769"/>
                    <a:pt x="171279" y="221666"/>
                  </a:cubicBezTo>
                  <a:cubicBezTo>
                    <a:pt x="154238" y="230562"/>
                    <a:pt x="135636" y="235010"/>
                    <a:pt x="115481" y="235010"/>
                  </a:cubicBezTo>
                  <a:cubicBezTo>
                    <a:pt x="83144" y="235010"/>
                    <a:pt x="56998" y="225228"/>
                    <a:pt x="37071" y="205654"/>
                  </a:cubicBezTo>
                  <a:cubicBezTo>
                    <a:pt x="17117" y="186080"/>
                    <a:pt x="7144" y="157886"/>
                    <a:pt x="7144" y="121072"/>
                  </a:cubicBezTo>
                  <a:close/>
                  <a:moveTo>
                    <a:pt x="47387" y="121072"/>
                  </a:moveTo>
                  <a:cubicBezTo>
                    <a:pt x="47387" y="149000"/>
                    <a:pt x="53835" y="169897"/>
                    <a:pt x="66742" y="183785"/>
                  </a:cubicBezTo>
                  <a:cubicBezTo>
                    <a:pt x="79639" y="197682"/>
                    <a:pt x="95898" y="204626"/>
                    <a:pt x="115462" y="204626"/>
                  </a:cubicBezTo>
                  <a:cubicBezTo>
                    <a:pt x="134893" y="204626"/>
                    <a:pt x="151067" y="197653"/>
                    <a:pt x="163973" y="183690"/>
                  </a:cubicBezTo>
                  <a:cubicBezTo>
                    <a:pt x="176879" y="169736"/>
                    <a:pt x="183337" y="148457"/>
                    <a:pt x="183337" y="119853"/>
                  </a:cubicBezTo>
                  <a:cubicBezTo>
                    <a:pt x="183337" y="92888"/>
                    <a:pt x="176841" y="72466"/>
                    <a:pt x="163868" y="58569"/>
                  </a:cubicBezTo>
                  <a:cubicBezTo>
                    <a:pt x="150886" y="44682"/>
                    <a:pt x="134750" y="37729"/>
                    <a:pt x="115462" y="37729"/>
                  </a:cubicBezTo>
                  <a:cubicBezTo>
                    <a:pt x="95888" y="37729"/>
                    <a:pt x="79639" y="44644"/>
                    <a:pt x="66742" y="58464"/>
                  </a:cubicBezTo>
                  <a:cubicBezTo>
                    <a:pt x="53835" y="72285"/>
                    <a:pt x="47387" y="93154"/>
                    <a:pt x="47387" y="121072"/>
                  </a:cubicBezTo>
                  <a:close/>
                </a:path>
              </a:pathLst>
            </a:custGeom>
            <a:solidFill>
              <a:srgbClr val="009740"/>
            </a:solidFill>
            <a:ln w="9525" cap="flat">
              <a:noFill/>
              <a:prstDash val="solid"/>
              <a:miter/>
            </a:ln>
          </p:spPr>
          <p:txBody>
            <a:bodyPr rtlCol="0" anchor="ctr"/>
            <a:lstStyle/>
            <a:p>
              <a:endParaRPr lang="fr-FR"/>
            </a:p>
          </p:txBody>
        </p:sp>
        <p:sp>
          <p:nvSpPr>
            <p:cNvPr id="124" name="Forme libre : forme 123">
              <a:extLst>
                <a:ext uri="{FF2B5EF4-FFF2-40B4-BE49-F238E27FC236}">
                  <a16:creationId xmlns:a16="http://schemas.microsoft.com/office/drawing/2014/main" id="{E895FB20-8BC2-4C5C-B5A6-C7A07C810A25}"/>
                </a:ext>
              </a:extLst>
            </p:cNvPr>
            <p:cNvSpPr/>
            <p:nvPr/>
          </p:nvSpPr>
          <p:spPr>
            <a:xfrm>
              <a:off x="4704553"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8"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8"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fr-FR"/>
            </a:p>
          </p:txBody>
        </p:sp>
        <p:sp>
          <p:nvSpPr>
            <p:cNvPr id="125" name="Forme libre : forme 124">
              <a:extLst>
                <a:ext uri="{FF2B5EF4-FFF2-40B4-BE49-F238E27FC236}">
                  <a16:creationId xmlns:a16="http://schemas.microsoft.com/office/drawing/2014/main" id="{D6B50C9F-3324-45FF-A96B-80272E11D681}"/>
                </a:ext>
              </a:extLst>
            </p:cNvPr>
            <p:cNvSpPr/>
            <p:nvPr/>
          </p:nvSpPr>
          <p:spPr>
            <a:xfrm>
              <a:off x="4939325"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9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9" y="80639"/>
                    <a:pt x="13669" y="69961"/>
                  </a:cubicBezTo>
                  <a:cubicBezTo>
                    <a:pt x="13669"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3"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fr-FR"/>
            </a:p>
          </p:txBody>
        </p:sp>
        <p:sp>
          <p:nvSpPr>
            <p:cNvPr id="126" name="Forme libre : forme 125">
              <a:extLst>
                <a:ext uri="{FF2B5EF4-FFF2-40B4-BE49-F238E27FC236}">
                  <a16:creationId xmlns:a16="http://schemas.microsoft.com/office/drawing/2014/main" id="{A4F2AB2B-2213-4FE4-B9D3-19E56FACF765}"/>
                </a:ext>
              </a:extLst>
            </p:cNvPr>
            <p:cNvSpPr/>
            <p:nvPr/>
          </p:nvSpPr>
          <p:spPr>
            <a:xfrm>
              <a:off x="5179536" y="3180766"/>
              <a:ext cx="200025" cy="228600"/>
            </a:xfrm>
            <a:custGeom>
              <a:avLst/>
              <a:gdLst>
                <a:gd name="connsiteX0" fmla="*/ 159420 w 200025"/>
                <a:gd name="connsiteY0" fmla="*/ 225171 h 228600"/>
                <a:gd name="connsiteX1" fmla="*/ 159420 w 200025"/>
                <a:gd name="connsiteY1" fmla="*/ 193148 h 228600"/>
                <a:gd name="connsiteX2" fmla="*/ 86115 w 200025"/>
                <a:gd name="connsiteY2" fmla="*/ 230105 h 228600"/>
                <a:gd name="connsiteX3" fmla="*/ 47930 w 200025"/>
                <a:gd name="connsiteY3" fmla="*/ 222714 h 228600"/>
                <a:gd name="connsiteX4" fmla="*/ 21612 w 200025"/>
                <a:gd name="connsiteY4" fmla="*/ 204140 h 228600"/>
                <a:gd name="connsiteX5" fmla="*/ 9534 w 200025"/>
                <a:gd name="connsiteY5" fmla="*/ 176736 h 228600"/>
                <a:gd name="connsiteX6" fmla="*/ 7144 w 200025"/>
                <a:gd name="connsiteY6" fmla="*/ 142246 h 228600"/>
                <a:gd name="connsiteX7" fmla="*/ 7144 w 200025"/>
                <a:gd name="connsiteY7" fmla="*/ 7163 h 228600"/>
                <a:gd name="connsiteX8" fmla="*/ 46291 w 200025"/>
                <a:gd name="connsiteY8" fmla="*/ 7163 h 228600"/>
                <a:gd name="connsiteX9" fmla="*/ 46291 w 200025"/>
                <a:gd name="connsiteY9" fmla="*/ 128073 h 228600"/>
                <a:gd name="connsiteX10" fmla="*/ 48682 w 200025"/>
                <a:gd name="connsiteY10" fmla="*/ 167078 h 228600"/>
                <a:gd name="connsiteX11" fmla="*/ 64351 w 200025"/>
                <a:gd name="connsiteY11" fmla="*/ 189967 h 228600"/>
                <a:gd name="connsiteX12" fmla="*/ 93926 w 200025"/>
                <a:gd name="connsiteY12" fmla="*/ 198282 h 228600"/>
                <a:gd name="connsiteX13" fmla="*/ 126997 w 200025"/>
                <a:gd name="connsiteY13" fmla="*/ 189757 h 228600"/>
                <a:gd name="connsiteX14" fmla="*/ 148857 w 200025"/>
                <a:gd name="connsiteY14" fmla="*/ 166554 h 228600"/>
                <a:gd name="connsiteX15" fmla="*/ 155277 w 200025"/>
                <a:gd name="connsiteY15" fmla="*/ 123958 h 228600"/>
                <a:gd name="connsiteX16" fmla="*/ 155277 w 200025"/>
                <a:gd name="connsiteY16" fmla="*/ 7144 h 228600"/>
                <a:gd name="connsiteX17" fmla="*/ 194434 w 200025"/>
                <a:gd name="connsiteY17" fmla="*/ 7144 h 228600"/>
                <a:gd name="connsiteX18" fmla="*/ 194434 w 200025"/>
                <a:gd name="connsiteY18" fmla="*/ 225162 h 228600"/>
                <a:gd name="connsiteX19" fmla="*/ 159420 w 200025"/>
                <a:gd name="connsiteY19" fmla="*/ 225162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0025" h="228600">
                  <a:moveTo>
                    <a:pt x="159420" y="225171"/>
                  </a:moveTo>
                  <a:lnTo>
                    <a:pt x="159420" y="193148"/>
                  </a:lnTo>
                  <a:cubicBezTo>
                    <a:pt x="141427" y="217789"/>
                    <a:pt x="116995" y="230105"/>
                    <a:pt x="86115" y="230105"/>
                  </a:cubicBezTo>
                  <a:cubicBezTo>
                    <a:pt x="72476" y="230105"/>
                    <a:pt x="59750" y="227638"/>
                    <a:pt x="47930" y="222714"/>
                  </a:cubicBezTo>
                  <a:cubicBezTo>
                    <a:pt x="36109" y="217789"/>
                    <a:pt x="27337" y="211598"/>
                    <a:pt x="21612" y="204140"/>
                  </a:cubicBezTo>
                  <a:cubicBezTo>
                    <a:pt x="15878" y="196682"/>
                    <a:pt x="11859" y="187547"/>
                    <a:pt x="9534" y="176736"/>
                  </a:cubicBezTo>
                  <a:cubicBezTo>
                    <a:pt x="7934" y="169478"/>
                    <a:pt x="7144" y="157982"/>
                    <a:pt x="7144" y="142246"/>
                  </a:cubicBezTo>
                  <a:lnTo>
                    <a:pt x="7144" y="7163"/>
                  </a:lnTo>
                  <a:lnTo>
                    <a:pt x="46291" y="7163"/>
                  </a:lnTo>
                  <a:lnTo>
                    <a:pt x="46291" y="128073"/>
                  </a:lnTo>
                  <a:cubicBezTo>
                    <a:pt x="46291" y="147371"/>
                    <a:pt x="47082" y="160382"/>
                    <a:pt x="48682" y="167078"/>
                  </a:cubicBezTo>
                  <a:cubicBezTo>
                    <a:pt x="51149" y="176803"/>
                    <a:pt x="56369" y="184423"/>
                    <a:pt x="64351" y="189967"/>
                  </a:cubicBezTo>
                  <a:cubicBezTo>
                    <a:pt x="72323" y="195510"/>
                    <a:pt x="82191" y="198282"/>
                    <a:pt x="93926" y="198282"/>
                  </a:cubicBezTo>
                  <a:cubicBezTo>
                    <a:pt x="105670" y="198282"/>
                    <a:pt x="116700" y="195443"/>
                    <a:pt x="126997" y="189757"/>
                  </a:cubicBezTo>
                  <a:cubicBezTo>
                    <a:pt x="137293" y="184080"/>
                    <a:pt x="144580" y="176346"/>
                    <a:pt x="148857" y="166554"/>
                  </a:cubicBezTo>
                  <a:cubicBezTo>
                    <a:pt x="153133" y="156763"/>
                    <a:pt x="155277" y="142570"/>
                    <a:pt x="155277" y="123958"/>
                  </a:cubicBezTo>
                  <a:lnTo>
                    <a:pt x="155277" y="7144"/>
                  </a:lnTo>
                  <a:lnTo>
                    <a:pt x="194434" y="7144"/>
                  </a:lnTo>
                  <a:lnTo>
                    <a:pt x="194434" y="225162"/>
                  </a:lnTo>
                  <a:lnTo>
                    <a:pt x="159420" y="225162"/>
                  </a:lnTo>
                  <a:close/>
                </a:path>
              </a:pathLst>
            </a:custGeom>
            <a:solidFill>
              <a:srgbClr val="009740"/>
            </a:solidFill>
            <a:ln w="9525" cap="flat">
              <a:noFill/>
              <a:prstDash val="solid"/>
              <a:miter/>
            </a:ln>
          </p:spPr>
          <p:txBody>
            <a:bodyPr rtlCol="0" anchor="ctr"/>
            <a:lstStyle/>
            <a:p>
              <a:endParaRPr lang="fr-FR"/>
            </a:p>
          </p:txBody>
        </p:sp>
        <p:sp>
          <p:nvSpPr>
            <p:cNvPr id="127" name="Forme libre : forme 126">
              <a:extLst>
                <a:ext uri="{FF2B5EF4-FFF2-40B4-BE49-F238E27FC236}">
                  <a16:creationId xmlns:a16="http://schemas.microsoft.com/office/drawing/2014/main" id="{BE5E0E70-CD8A-4E5C-89C0-BC55E0B739F9}"/>
                </a:ext>
              </a:extLst>
            </p:cNvPr>
            <p:cNvSpPr/>
            <p:nvPr/>
          </p:nvSpPr>
          <p:spPr>
            <a:xfrm>
              <a:off x="5429977" y="3097842"/>
              <a:ext cx="47625" cy="314325"/>
            </a:xfrm>
            <a:custGeom>
              <a:avLst/>
              <a:gdLst>
                <a:gd name="connsiteX0" fmla="*/ 7144 w 47625"/>
                <a:gd name="connsiteY0" fmla="*/ 308096 h 314325"/>
                <a:gd name="connsiteX1" fmla="*/ 7144 w 47625"/>
                <a:gd name="connsiteY1" fmla="*/ 7144 h 314325"/>
                <a:gd name="connsiteX2" fmla="*/ 46291 w 47625"/>
                <a:gd name="connsiteY2" fmla="*/ 7144 h 314325"/>
                <a:gd name="connsiteX3" fmla="*/ 46291 w 47625"/>
                <a:gd name="connsiteY3" fmla="*/ 308096 h 314325"/>
                <a:gd name="connsiteX4" fmla="*/ 7144 w 47625"/>
                <a:gd name="connsiteY4" fmla="*/ 308096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314325">
                  <a:moveTo>
                    <a:pt x="7144" y="308096"/>
                  </a:moveTo>
                  <a:lnTo>
                    <a:pt x="7144" y="7144"/>
                  </a:lnTo>
                  <a:lnTo>
                    <a:pt x="46291" y="7144"/>
                  </a:lnTo>
                  <a:lnTo>
                    <a:pt x="46291" y="308096"/>
                  </a:lnTo>
                  <a:lnTo>
                    <a:pt x="7144" y="308096"/>
                  </a:lnTo>
                  <a:close/>
                </a:path>
              </a:pathLst>
            </a:custGeom>
            <a:solidFill>
              <a:srgbClr val="009740"/>
            </a:solidFill>
            <a:ln w="9525" cap="flat">
              <a:noFill/>
              <a:prstDash val="solid"/>
              <a:miter/>
            </a:ln>
          </p:spPr>
          <p:txBody>
            <a:bodyPr rtlCol="0" anchor="ctr"/>
            <a:lstStyle/>
            <a:p>
              <a:endParaRPr lang="fr-FR"/>
            </a:p>
          </p:txBody>
        </p:sp>
        <p:sp>
          <p:nvSpPr>
            <p:cNvPr id="128" name="Forme libre : forme 127">
              <a:extLst>
                <a:ext uri="{FF2B5EF4-FFF2-40B4-BE49-F238E27FC236}">
                  <a16:creationId xmlns:a16="http://schemas.microsoft.com/office/drawing/2014/main" id="{6A1B0552-7334-4F87-A815-458686BFF990}"/>
                </a:ext>
              </a:extLst>
            </p:cNvPr>
            <p:cNvSpPr/>
            <p:nvPr/>
          </p:nvSpPr>
          <p:spPr>
            <a:xfrm>
              <a:off x="5510958" y="3104623"/>
              <a:ext cx="123825" cy="304800"/>
            </a:xfrm>
            <a:custGeom>
              <a:avLst/>
              <a:gdLst>
                <a:gd name="connsiteX0" fmla="*/ 114167 w 123825"/>
                <a:gd name="connsiteY0" fmla="*/ 268262 h 304800"/>
                <a:gd name="connsiteX1" fmla="*/ 119825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2 w 123825"/>
                <a:gd name="connsiteY5" fmla="*/ 237468 h 304800"/>
                <a:gd name="connsiteX6" fmla="*/ 35862 w 123825"/>
                <a:gd name="connsiteY6" fmla="*/ 112043 h 304800"/>
                <a:gd name="connsiteX7" fmla="*/ 7144 w 123825"/>
                <a:gd name="connsiteY7" fmla="*/ 112043 h 304800"/>
                <a:gd name="connsiteX8" fmla="*/ 7144 w 123825"/>
                <a:gd name="connsiteY8" fmla="*/ 83296 h 304800"/>
                <a:gd name="connsiteX9" fmla="*/ 35862 w 123825"/>
                <a:gd name="connsiteY9" fmla="*/ 83296 h 304800"/>
                <a:gd name="connsiteX10" fmla="*/ 35862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1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5"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2" y="259642"/>
                    <a:pt x="35862" y="237468"/>
                  </a:cubicBezTo>
                  <a:lnTo>
                    <a:pt x="35862" y="112043"/>
                  </a:lnTo>
                  <a:lnTo>
                    <a:pt x="7144" y="112043"/>
                  </a:lnTo>
                  <a:lnTo>
                    <a:pt x="7144" y="83296"/>
                  </a:lnTo>
                  <a:lnTo>
                    <a:pt x="35862" y="83296"/>
                  </a:lnTo>
                  <a:lnTo>
                    <a:pt x="35862"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1"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fr-FR"/>
            </a:p>
          </p:txBody>
        </p:sp>
        <p:sp>
          <p:nvSpPr>
            <p:cNvPr id="129" name="Forme libre : forme 128">
              <a:extLst>
                <a:ext uri="{FF2B5EF4-FFF2-40B4-BE49-F238E27FC236}">
                  <a16:creationId xmlns:a16="http://schemas.microsoft.com/office/drawing/2014/main" id="{31ED9D06-919C-487A-A0A9-8C7A842308A6}"/>
                </a:ext>
              </a:extLst>
            </p:cNvPr>
            <p:cNvSpPr/>
            <p:nvPr/>
          </p:nvSpPr>
          <p:spPr>
            <a:xfrm>
              <a:off x="5645670" y="3175861"/>
              <a:ext cx="219075" cy="238125"/>
            </a:xfrm>
            <a:custGeom>
              <a:avLst/>
              <a:gdLst>
                <a:gd name="connsiteX0" fmla="*/ 171155 w 219075"/>
                <a:gd name="connsiteY0" fmla="*/ 203187 h 238125"/>
                <a:gd name="connsiteX1" fmla="*/ 129283 w 219075"/>
                <a:gd name="connsiteY1" fmla="*/ 227819 h 238125"/>
                <a:gd name="connsiteX2" fmla="*/ 86106 w 219075"/>
                <a:gd name="connsiteY2" fmla="*/ 235010 h 238125"/>
                <a:gd name="connsiteX3" fmla="*/ 27584 w 219075"/>
                <a:gd name="connsiteY3" fmla="*/ 217456 h 238125"/>
                <a:gd name="connsiteX4" fmla="*/ 7144 w 219075"/>
                <a:gd name="connsiteY4" fmla="*/ 172603 h 238125"/>
                <a:gd name="connsiteX5" fmla="*/ 14869 w 219075"/>
                <a:gd name="connsiteY5" fmla="*/ 143351 h 238125"/>
                <a:gd name="connsiteX6" fmla="*/ 35100 w 219075"/>
                <a:gd name="connsiteY6" fmla="*/ 122111 h 238125"/>
                <a:gd name="connsiteX7" fmla="*/ 63265 w 219075"/>
                <a:gd name="connsiteY7" fmla="*/ 109995 h 238125"/>
                <a:gd name="connsiteX8" fmla="*/ 98069 w 219075"/>
                <a:gd name="connsiteY8" fmla="*/ 104461 h 238125"/>
                <a:gd name="connsiteX9" fmla="*/ 167897 w 219075"/>
                <a:gd name="connsiteY9" fmla="*/ 91726 h 238125"/>
                <a:gd name="connsiteX10" fmla="*/ 168107 w 219075"/>
                <a:gd name="connsiteY10" fmla="*/ 82077 h 238125"/>
                <a:gd name="connsiteX11" fmla="*/ 157010 w 219075"/>
                <a:gd name="connsiteY11" fmla="*/ 50254 h 238125"/>
                <a:gd name="connsiteX12" fmla="*/ 112414 w 219075"/>
                <a:gd name="connsiteY12" fmla="*/ 37738 h 238125"/>
                <a:gd name="connsiteX13" fmla="*/ 71628 w 219075"/>
                <a:gd name="connsiteY13" fmla="*/ 46873 h 238125"/>
                <a:gd name="connsiteX14" fmla="*/ 52159 w 219075"/>
                <a:gd name="connsiteY14" fmla="*/ 79210 h 238125"/>
                <a:gd name="connsiteX15" fmla="*/ 13868 w 219075"/>
                <a:gd name="connsiteY15" fmla="*/ 74276 h 238125"/>
                <a:gd name="connsiteX16" fmla="*/ 31061 w 219075"/>
                <a:gd name="connsiteY16" fmla="*/ 36814 h 238125"/>
                <a:gd name="connsiteX17" fmla="*/ 65646 w 219075"/>
                <a:gd name="connsiteY17" fmla="*/ 14840 h 238125"/>
                <a:gd name="connsiteX18" fmla="*/ 118072 w 219075"/>
                <a:gd name="connsiteY18" fmla="*/ 7144 h 238125"/>
                <a:gd name="connsiteX19" fmla="*/ 166145 w 219075"/>
                <a:gd name="connsiteY19" fmla="*/ 13706 h 238125"/>
                <a:gd name="connsiteX20" fmla="*/ 193338 w 219075"/>
                <a:gd name="connsiteY20" fmla="*/ 30232 h 238125"/>
                <a:gd name="connsiteX21" fmla="*/ 205511 w 219075"/>
                <a:gd name="connsiteY21" fmla="*/ 55378 h 238125"/>
                <a:gd name="connsiteX22" fmla="*/ 207474 w 219075"/>
                <a:gd name="connsiteY22" fmla="*/ 89459 h 238125"/>
                <a:gd name="connsiteX23" fmla="*/ 207474 w 219075"/>
                <a:gd name="connsiteY23" fmla="*/ 138722 h 238125"/>
                <a:gd name="connsiteX24" fmla="*/ 209979 w 219075"/>
                <a:gd name="connsiteY24" fmla="*/ 203902 h 238125"/>
                <a:gd name="connsiteX25" fmla="*/ 219875 w 219075"/>
                <a:gd name="connsiteY25" fmla="*/ 230076 h 238125"/>
                <a:gd name="connsiteX26" fmla="*/ 178975 w 219075"/>
                <a:gd name="connsiteY26" fmla="*/ 230076 h 238125"/>
                <a:gd name="connsiteX27" fmla="*/ 171155 w 219075"/>
                <a:gd name="connsiteY27" fmla="*/ 203187 h 238125"/>
                <a:gd name="connsiteX28" fmla="*/ 167897 w 219075"/>
                <a:gd name="connsiteY28" fmla="*/ 120663 h 238125"/>
                <a:gd name="connsiteX29" fmla="*/ 103937 w 219075"/>
                <a:gd name="connsiteY29" fmla="*/ 134626 h 238125"/>
                <a:gd name="connsiteX30" fmla="*/ 69790 w 219075"/>
                <a:gd name="connsiteY30" fmla="*/ 142008 h 238125"/>
                <a:gd name="connsiteX31" fmla="*/ 54340 w 219075"/>
                <a:gd name="connsiteY31" fmla="*/ 154019 h 238125"/>
                <a:gd name="connsiteX32" fmla="*/ 48911 w 219075"/>
                <a:gd name="connsiteY32" fmla="*/ 171574 h 238125"/>
                <a:gd name="connsiteX33" fmla="*/ 60760 w 219075"/>
                <a:gd name="connsiteY33" fmla="*/ 196215 h 238125"/>
                <a:gd name="connsiteX34" fmla="*/ 95460 w 219075"/>
                <a:gd name="connsiteY34" fmla="*/ 206064 h 238125"/>
                <a:gd name="connsiteX35" fmla="*/ 135703 w 219075"/>
                <a:gd name="connsiteY35" fmla="*/ 196729 h 238125"/>
                <a:gd name="connsiteX36" fmla="*/ 161592 w 219075"/>
                <a:gd name="connsiteY36" fmla="*/ 171164 h 238125"/>
                <a:gd name="connsiteX37" fmla="*/ 167907 w 219075"/>
                <a:gd name="connsiteY37" fmla="*/ 134217 h 238125"/>
                <a:gd name="connsiteX38" fmla="*/ 167907 w 219075"/>
                <a:gd name="connsiteY38" fmla="*/ 12066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9075" h="238125">
                  <a:moveTo>
                    <a:pt x="171155" y="203187"/>
                  </a:moveTo>
                  <a:cubicBezTo>
                    <a:pt x="156658" y="214827"/>
                    <a:pt x="142694" y="223028"/>
                    <a:pt x="129283" y="227819"/>
                  </a:cubicBezTo>
                  <a:cubicBezTo>
                    <a:pt x="115862" y="232610"/>
                    <a:pt x="101470" y="235010"/>
                    <a:pt x="86106" y="235010"/>
                  </a:cubicBezTo>
                  <a:cubicBezTo>
                    <a:pt x="60722" y="235010"/>
                    <a:pt x="41215" y="229162"/>
                    <a:pt x="27584" y="217456"/>
                  </a:cubicBezTo>
                  <a:cubicBezTo>
                    <a:pt x="13944" y="205750"/>
                    <a:pt x="7144" y="190805"/>
                    <a:pt x="7144" y="172603"/>
                  </a:cubicBezTo>
                  <a:cubicBezTo>
                    <a:pt x="7144" y="161925"/>
                    <a:pt x="9715" y="152171"/>
                    <a:pt x="14869" y="143351"/>
                  </a:cubicBezTo>
                  <a:cubicBezTo>
                    <a:pt x="20012" y="134522"/>
                    <a:pt x="26756" y="127435"/>
                    <a:pt x="35100" y="122111"/>
                  </a:cubicBezTo>
                  <a:cubicBezTo>
                    <a:pt x="43434" y="116767"/>
                    <a:pt x="52826" y="112738"/>
                    <a:pt x="63265" y="109995"/>
                  </a:cubicBezTo>
                  <a:cubicBezTo>
                    <a:pt x="70952" y="108090"/>
                    <a:pt x="82544" y="106232"/>
                    <a:pt x="98069" y="104461"/>
                  </a:cubicBezTo>
                  <a:cubicBezTo>
                    <a:pt x="129673" y="100898"/>
                    <a:pt x="152962" y="96660"/>
                    <a:pt x="167897" y="91726"/>
                  </a:cubicBezTo>
                  <a:cubicBezTo>
                    <a:pt x="168040" y="86668"/>
                    <a:pt x="168107" y="83449"/>
                    <a:pt x="168107" y="82077"/>
                  </a:cubicBezTo>
                  <a:cubicBezTo>
                    <a:pt x="168107" y="67027"/>
                    <a:pt x="164402" y="56417"/>
                    <a:pt x="157010" y="50254"/>
                  </a:cubicBezTo>
                  <a:cubicBezTo>
                    <a:pt x="147009" y="41910"/>
                    <a:pt x="132140" y="37738"/>
                    <a:pt x="112414" y="37738"/>
                  </a:cubicBezTo>
                  <a:cubicBezTo>
                    <a:pt x="93993" y="37738"/>
                    <a:pt x="80410" y="40786"/>
                    <a:pt x="71628" y="46873"/>
                  </a:cubicBezTo>
                  <a:cubicBezTo>
                    <a:pt x="62855" y="52969"/>
                    <a:pt x="56359" y="63741"/>
                    <a:pt x="52159" y="79210"/>
                  </a:cubicBezTo>
                  <a:lnTo>
                    <a:pt x="13868" y="74276"/>
                  </a:lnTo>
                  <a:cubicBezTo>
                    <a:pt x="17354" y="58817"/>
                    <a:pt x="23079" y="46330"/>
                    <a:pt x="31061" y="36814"/>
                  </a:cubicBezTo>
                  <a:cubicBezTo>
                    <a:pt x="39033" y="27299"/>
                    <a:pt x="50568" y="19974"/>
                    <a:pt x="65646" y="14840"/>
                  </a:cubicBezTo>
                  <a:cubicBezTo>
                    <a:pt x="80734" y="9716"/>
                    <a:pt x="98203" y="7144"/>
                    <a:pt x="118072" y="7144"/>
                  </a:cubicBezTo>
                  <a:cubicBezTo>
                    <a:pt x="137789" y="7144"/>
                    <a:pt x="153819" y="9325"/>
                    <a:pt x="166145" y="13706"/>
                  </a:cubicBezTo>
                  <a:cubicBezTo>
                    <a:pt x="178470" y="18088"/>
                    <a:pt x="187538" y="23593"/>
                    <a:pt x="193338" y="30232"/>
                  </a:cubicBezTo>
                  <a:cubicBezTo>
                    <a:pt x="199130" y="36862"/>
                    <a:pt x="203197" y="45244"/>
                    <a:pt x="205511" y="55378"/>
                  </a:cubicBezTo>
                  <a:cubicBezTo>
                    <a:pt x="206826" y="61674"/>
                    <a:pt x="207474" y="73038"/>
                    <a:pt x="207474" y="89459"/>
                  </a:cubicBezTo>
                  <a:lnTo>
                    <a:pt x="207474" y="138722"/>
                  </a:lnTo>
                  <a:cubicBezTo>
                    <a:pt x="207474" y="173069"/>
                    <a:pt x="208302" y="194805"/>
                    <a:pt x="209979" y="203902"/>
                  </a:cubicBezTo>
                  <a:cubicBezTo>
                    <a:pt x="211646" y="213008"/>
                    <a:pt x="214941" y="221733"/>
                    <a:pt x="219875" y="230076"/>
                  </a:cubicBezTo>
                  <a:lnTo>
                    <a:pt x="178975" y="230076"/>
                  </a:lnTo>
                  <a:cubicBezTo>
                    <a:pt x="174927" y="222409"/>
                    <a:pt x="172317" y="213446"/>
                    <a:pt x="171155" y="203187"/>
                  </a:cubicBezTo>
                  <a:close/>
                  <a:moveTo>
                    <a:pt x="167897" y="120663"/>
                  </a:moveTo>
                  <a:cubicBezTo>
                    <a:pt x="153676" y="126140"/>
                    <a:pt x="132369" y="130788"/>
                    <a:pt x="103937" y="134626"/>
                  </a:cubicBezTo>
                  <a:cubicBezTo>
                    <a:pt x="87849" y="136808"/>
                    <a:pt x="76457" y="139275"/>
                    <a:pt x="69790" y="142008"/>
                  </a:cubicBezTo>
                  <a:cubicBezTo>
                    <a:pt x="63113" y="144751"/>
                    <a:pt x="57969" y="148752"/>
                    <a:pt x="54340" y="154019"/>
                  </a:cubicBezTo>
                  <a:cubicBezTo>
                    <a:pt x="50711" y="159296"/>
                    <a:pt x="48911" y="165144"/>
                    <a:pt x="48911" y="171574"/>
                  </a:cubicBezTo>
                  <a:cubicBezTo>
                    <a:pt x="48911" y="181432"/>
                    <a:pt x="52854" y="189633"/>
                    <a:pt x="60760" y="196215"/>
                  </a:cubicBezTo>
                  <a:cubicBezTo>
                    <a:pt x="68666" y="202778"/>
                    <a:pt x="80229" y="206064"/>
                    <a:pt x="95460" y="206064"/>
                  </a:cubicBezTo>
                  <a:cubicBezTo>
                    <a:pt x="110538" y="206064"/>
                    <a:pt x="123958" y="202949"/>
                    <a:pt x="135703" y="196729"/>
                  </a:cubicBezTo>
                  <a:cubicBezTo>
                    <a:pt x="147447" y="190500"/>
                    <a:pt x="156086" y="181985"/>
                    <a:pt x="161592" y="171164"/>
                  </a:cubicBezTo>
                  <a:cubicBezTo>
                    <a:pt x="165792" y="162820"/>
                    <a:pt x="167907" y="150504"/>
                    <a:pt x="167907" y="134217"/>
                  </a:cubicBezTo>
                  <a:lnTo>
                    <a:pt x="167907" y="120663"/>
                  </a:lnTo>
                  <a:close/>
                </a:path>
              </a:pathLst>
            </a:custGeom>
            <a:solidFill>
              <a:srgbClr val="009740"/>
            </a:solidFill>
            <a:ln w="9525" cap="flat">
              <a:noFill/>
              <a:prstDash val="solid"/>
              <a:miter/>
            </a:ln>
          </p:spPr>
          <p:txBody>
            <a:bodyPr rtlCol="0" anchor="ctr"/>
            <a:lstStyle/>
            <a:p>
              <a:endParaRPr lang="fr-FR"/>
            </a:p>
          </p:txBody>
        </p:sp>
        <p:sp>
          <p:nvSpPr>
            <p:cNvPr id="130" name="Forme libre : forme 129">
              <a:extLst>
                <a:ext uri="{FF2B5EF4-FFF2-40B4-BE49-F238E27FC236}">
                  <a16:creationId xmlns:a16="http://schemas.microsoft.com/office/drawing/2014/main" id="{C683304A-AE8F-49B8-A3D9-084FF73D89A5}"/>
                </a:ext>
              </a:extLst>
            </p:cNvPr>
            <p:cNvSpPr/>
            <p:nvPr/>
          </p:nvSpPr>
          <p:spPr>
            <a:xfrm>
              <a:off x="5909360"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9"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9"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fr-FR"/>
            </a:p>
          </p:txBody>
        </p:sp>
        <p:sp>
          <p:nvSpPr>
            <p:cNvPr id="131" name="Forme libre : forme 130">
              <a:extLst>
                <a:ext uri="{FF2B5EF4-FFF2-40B4-BE49-F238E27FC236}">
                  <a16:creationId xmlns:a16="http://schemas.microsoft.com/office/drawing/2014/main" id="{27A1AAB6-D5E7-432A-8B38-4E3658BB18EB}"/>
                </a:ext>
              </a:extLst>
            </p:cNvPr>
            <p:cNvSpPr/>
            <p:nvPr/>
          </p:nvSpPr>
          <p:spPr>
            <a:xfrm>
              <a:off x="6138265" y="3104623"/>
              <a:ext cx="123825" cy="304800"/>
            </a:xfrm>
            <a:custGeom>
              <a:avLst/>
              <a:gdLst>
                <a:gd name="connsiteX0" fmla="*/ 114167 w 123825"/>
                <a:gd name="connsiteY0" fmla="*/ 268262 h 304800"/>
                <a:gd name="connsiteX1" fmla="*/ 119824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1 w 123825"/>
                <a:gd name="connsiteY5" fmla="*/ 237468 h 304800"/>
                <a:gd name="connsiteX6" fmla="*/ 35861 w 123825"/>
                <a:gd name="connsiteY6" fmla="*/ 112043 h 304800"/>
                <a:gd name="connsiteX7" fmla="*/ 7144 w 123825"/>
                <a:gd name="connsiteY7" fmla="*/ 112043 h 304800"/>
                <a:gd name="connsiteX8" fmla="*/ 7144 w 123825"/>
                <a:gd name="connsiteY8" fmla="*/ 83296 h 304800"/>
                <a:gd name="connsiteX9" fmla="*/ 35861 w 123825"/>
                <a:gd name="connsiteY9" fmla="*/ 83296 h 304800"/>
                <a:gd name="connsiteX10" fmla="*/ 35861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0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4"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1" y="259642"/>
                    <a:pt x="35861" y="237468"/>
                  </a:cubicBezTo>
                  <a:lnTo>
                    <a:pt x="35861" y="112043"/>
                  </a:lnTo>
                  <a:lnTo>
                    <a:pt x="7144" y="112043"/>
                  </a:lnTo>
                  <a:lnTo>
                    <a:pt x="7144" y="83296"/>
                  </a:lnTo>
                  <a:lnTo>
                    <a:pt x="35861" y="83296"/>
                  </a:lnTo>
                  <a:lnTo>
                    <a:pt x="35861"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0"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fr-FR"/>
            </a:p>
          </p:txBody>
        </p:sp>
        <p:sp>
          <p:nvSpPr>
            <p:cNvPr id="132" name="Forme libre : forme 131">
              <a:extLst>
                <a:ext uri="{FF2B5EF4-FFF2-40B4-BE49-F238E27FC236}">
                  <a16:creationId xmlns:a16="http://schemas.microsoft.com/office/drawing/2014/main" id="{081F4768-AA88-4390-BEDB-4DB6452E4DBC}"/>
                </a:ext>
              </a:extLst>
            </p:cNvPr>
            <p:cNvSpPr/>
            <p:nvPr/>
          </p:nvSpPr>
          <p:spPr>
            <a:xfrm>
              <a:off x="6270577"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8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8" y="80639"/>
                    <a:pt x="13668" y="69961"/>
                  </a:cubicBezTo>
                  <a:cubicBezTo>
                    <a:pt x="13668"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2"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fr-FR"/>
            </a:p>
          </p:txBody>
        </p:sp>
      </p:grpSp>
      <p:pic>
        <p:nvPicPr>
          <p:cNvPr id="4" name="Picture 2" descr="ALTARES-D&amp;B - L'ASSOCIATION FRANCAISE DES CREDIT MANAGERS ET CONSEILS">
            <a:extLst>
              <a:ext uri="{FF2B5EF4-FFF2-40B4-BE49-F238E27FC236}">
                <a16:creationId xmlns:a16="http://schemas.microsoft.com/office/drawing/2014/main" id="{A0620342-F05C-48B5-97F0-1509497DE39E}"/>
              </a:ext>
            </a:extLst>
          </p:cNvPr>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64113" y="6581283"/>
            <a:ext cx="384102" cy="21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96945"/>
      </p:ext>
    </p:extLst>
  </p:cSld>
  <p:clrMap bg1="lt1" tx1="dk1" bg2="lt2" tx2="dk2" accent1="accent1" accent2="accent2" accent3="accent3" accent4="accent4" accent5="accent5" accent6="accent6" hlink="hlink" folHlink="folHlink"/>
  <p:sldLayoutIdLst>
    <p:sldLayoutId id="2147483696" r:id="rId1"/>
    <p:sldLayoutId id="2147483699" r:id="rId2"/>
    <p:sldLayoutId id="2147483692" r:id="rId3"/>
    <p:sldLayoutId id="2147483694" r:id="rId4"/>
    <p:sldLayoutId id="2147483705" r:id="rId5"/>
    <p:sldLayoutId id="2147483707" r:id="rId6"/>
    <p:sldLayoutId id="2147483697" r:id="rId7"/>
    <p:sldLayoutId id="2147483702" r:id="rId8"/>
    <p:sldLayoutId id="2147483703" r:id="rId9"/>
    <p:sldLayoutId id="2147483708" r:id="rId10"/>
    <p:sldLayoutId id="2147483709" r:id="rId11"/>
    <p:sldLayoutId id="2147483711" r:id="rId12"/>
    <p:sldLayoutId id="2147483712" r:id="rId13"/>
  </p:sldLayoutIdLst>
  <p:transition/>
  <p:txStyles>
    <p:title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p:titleStyle>
    <p:body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tags" Target="../tags/tag24.x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4.bin"/></Relationships>
</file>

<file path=ppt/slides/_rels/slide10.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58.png"/><Relationship Id="rId26" Type="http://schemas.openxmlformats.org/officeDocument/2006/relationships/image" Target="../media/image14.svg"/><Relationship Id="rId3" Type="http://schemas.openxmlformats.org/officeDocument/2006/relationships/slideLayout" Target="../slideLayouts/slideLayout11.xml"/><Relationship Id="rId21" Type="http://schemas.openxmlformats.org/officeDocument/2006/relationships/image" Target="../media/image70.png"/><Relationship Id="rId34" Type="http://schemas.microsoft.com/office/2007/relationships/hdphoto" Target="../media/hdphoto1.wdp"/><Relationship Id="rId7" Type="http://schemas.openxmlformats.org/officeDocument/2006/relationships/image" Target="../media/image66.png"/><Relationship Id="rId12" Type="http://schemas.openxmlformats.org/officeDocument/2006/relationships/image" Target="../media/image51.svg"/><Relationship Id="rId17" Type="http://schemas.openxmlformats.org/officeDocument/2006/relationships/image" Target="../media/image56.png"/><Relationship Id="rId25" Type="http://schemas.openxmlformats.org/officeDocument/2006/relationships/image" Target="../media/image13.png"/><Relationship Id="rId33" Type="http://schemas.openxmlformats.org/officeDocument/2006/relationships/image" Target="../media/image48.png"/><Relationship Id="rId2" Type="http://schemas.openxmlformats.org/officeDocument/2006/relationships/tags" Target="../tags/tag99.xml"/><Relationship Id="rId16" Type="http://schemas.openxmlformats.org/officeDocument/2006/relationships/image" Target="../media/image22.svg"/><Relationship Id="rId20" Type="http://schemas.openxmlformats.org/officeDocument/2006/relationships/image" Target="../media/image59.png"/><Relationship Id="rId29" Type="http://schemas.openxmlformats.org/officeDocument/2006/relationships/image" Target="../media/image17.png"/><Relationship Id="rId1" Type="http://schemas.openxmlformats.org/officeDocument/2006/relationships/tags" Target="../tags/tag98.xml"/><Relationship Id="rId6" Type="http://schemas.openxmlformats.org/officeDocument/2006/relationships/image" Target="../media/image65.emf"/><Relationship Id="rId11" Type="http://schemas.openxmlformats.org/officeDocument/2006/relationships/image" Target="../media/image9.png"/><Relationship Id="rId24" Type="http://schemas.openxmlformats.org/officeDocument/2006/relationships/image" Target="../media/image12.svg"/><Relationship Id="rId32" Type="http://schemas.openxmlformats.org/officeDocument/2006/relationships/image" Target="../media/image43.png"/><Relationship Id="rId5" Type="http://schemas.openxmlformats.org/officeDocument/2006/relationships/oleObject" Target="../embeddings/oleObject11.bin"/><Relationship Id="rId15" Type="http://schemas.openxmlformats.org/officeDocument/2006/relationships/image" Target="../media/image21.png"/><Relationship Id="rId23" Type="http://schemas.openxmlformats.org/officeDocument/2006/relationships/image" Target="../media/image11.png"/><Relationship Id="rId28" Type="http://schemas.openxmlformats.org/officeDocument/2006/relationships/image" Target="../media/image16.jpeg"/><Relationship Id="rId10" Type="http://schemas.openxmlformats.org/officeDocument/2006/relationships/image" Target="../media/image69.png"/><Relationship Id="rId19" Type="http://schemas.openxmlformats.org/officeDocument/2006/relationships/image" Target="../media/image57.png"/><Relationship Id="rId31" Type="http://schemas.openxmlformats.org/officeDocument/2006/relationships/image" Target="../media/image49.png"/><Relationship Id="rId4" Type="http://schemas.openxmlformats.org/officeDocument/2006/relationships/notesSlide" Target="../notesSlides/notesSlide6.xml"/><Relationship Id="rId9" Type="http://schemas.openxmlformats.org/officeDocument/2006/relationships/image" Target="../media/image68.png"/><Relationship Id="rId14" Type="http://schemas.openxmlformats.org/officeDocument/2006/relationships/image" Target="../media/image20.svg"/><Relationship Id="rId22" Type="http://schemas.openxmlformats.org/officeDocument/2006/relationships/image" Target="../media/image10.svg"/><Relationship Id="rId27" Type="http://schemas.openxmlformats.org/officeDocument/2006/relationships/image" Target="../media/image15.jpeg"/><Relationship Id="rId30" Type="http://schemas.openxmlformats.org/officeDocument/2006/relationships/image" Target="../media/image18.png"/><Relationship Id="rId8" Type="http://schemas.openxmlformats.org/officeDocument/2006/relationships/image" Target="../media/image67.png"/></Relationships>
</file>

<file path=ppt/slides/_rels/slide11.xml.rels><?xml version="1.0" encoding="UTF-8" standalone="yes"?>
<Relationships xmlns="http://schemas.openxmlformats.org/package/2006/relationships"><Relationship Id="rId8" Type="http://schemas.openxmlformats.org/officeDocument/2006/relationships/chart" Target="../charts/chart5.xml"/><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slideLayout" Target="../slideLayouts/slideLayout1.xml"/><Relationship Id="rId7" Type="http://schemas.openxmlformats.org/officeDocument/2006/relationships/chart" Target="../charts/chart4.xml"/><Relationship Id="rId12" Type="http://schemas.openxmlformats.org/officeDocument/2006/relationships/image" Target="../media/image12.svg"/><Relationship Id="rId17" Type="http://schemas.openxmlformats.org/officeDocument/2006/relationships/image" Target="../media/image17.png"/><Relationship Id="rId2" Type="http://schemas.openxmlformats.org/officeDocument/2006/relationships/tags" Target="../tags/tag101.xml"/><Relationship Id="rId16" Type="http://schemas.openxmlformats.org/officeDocument/2006/relationships/image" Target="../media/image16.jpeg"/><Relationship Id="rId1" Type="http://schemas.openxmlformats.org/officeDocument/2006/relationships/tags" Target="../tags/tag100.xml"/><Relationship Id="rId6" Type="http://schemas.openxmlformats.org/officeDocument/2006/relationships/image" Target="../media/image5.emf"/><Relationship Id="rId11" Type="http://schemas.openxmlformats.org/officeDocument/2006/relationships/image" Target="../media/image11.png"/><Relationship Id="rId5" Type="http://schemas.openxmlformats.org/officeDocument/2006/relationships/oleObject" Target="../embeddings/oleObject12.bin"/><Relationship Id="rId15" Type="http://schemas.openxmlformats.org/officeDocument/2006/relationships/image" Target="../media/image15.jpeg"/><Relationship Id="rId10" Type="http://schemas.openxmlformats.org/officeDocument/2006/relationships/image" Target="../media/image10.svg"/><Relationship Id="rId4" Type="http://schemas.openxmlformats.org/officeDocument/2006/relationships/notesSlide" Target="../notesSlides/notesSlide7.xml"/><Relationship Id="rId9" Type="http://schemas.openxmlformats.org/officeDocument/2006/relationships/image" Target="../media/image9.png"/><Relationship Id="rId14" Type="http://schemas.openxmlformats.org/officeDocument/2006/relationships/image" Target="../media/image14.sv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chart" Target="../charts/chart6.xml"/><Relationship Id="rId3" Type="http://schemas.openxmlformats.org/officeDocument/2006/relationships/slideLayout" Target="../slideLayouts/slideLayout1.xml"/><Relationship Id="rId7" Type="http://schemas.openxmlformats.org/officeDocument/2006/relationships/image" Target="../media/image72.sv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tags" Target="../tags/tag103.xml"/><Relationship Id="rId16" Type="http://schemas.openxmlformats.org/officeDocument/2006/relationships/image" Target="../media/image17.png"/><Relationship Id="rId1" Type="http://schemas.openxmlformats.org/officeDocument/2006/relationships/tags" Target="../tags/tag102.xml"/><Relationship Id="rId6" Type="http://schemas.openxmlformats.org/officeDocument/2006/relationships/image" Target="../media/image71.png"/><Relationship Id="rId11" Type="http://schemas.openxmlformats.org/officeDocument/2006/relationships/image" Target="../media/image12.svg"/><Relationship Id="rId5" Type="http://schemas.openxmlformats.org/officeDocument/2006/relationships/image" Target="../media/image8.emf"/><Relationship Id="rId15" Type="http://schemas.openxmlformats.org/officeDocument/2006/relationships/image" Target="../media/image16.jpeg"/><Relationship Id="rId10" Type="http://schemas.openxmlformats.org/officeDocument/2006/relationships/image" Target="../media/image11.png"/><Relationship Id="rId19" Type="http://schemas.openxmlformats.org/officeDocument/2006/relationships/chart" Target="../charts/chart7.xml"/><Relationship Id="rId4" Type="http://schemas.openxmlformats.org/officeDocument/2006/relationships/oleObject" Target="../embeddings/oleObject13.bin"/><Relationship Id="rId9" Type="http://schemas.openxmlformats.org/officeDocument/2006/relationships/image" Target="../media/image10.svg"/><Relationship Id="rId14" Type="http://schemas.openxmlformats.org/officeDocument/2006/relationships/image" Target="../media/image15.jpeg"/></Relationships>
</file>

<file path=ppt/slides/_rels/slide13.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slideLayout" Target="../slideLayouts/slideLayout1.xml"/><Relationship Id="rId7" Type="http://schemas.openxmlformats.org/officeDocument/2006/relationships/image" Target="../media/image71.png"/><Relationship Id="rId12" Type="http://schemas.openxmlformats.org/officeDocument/2006/relationships/image" Target="../media/image12.svg"/><Relationship Id="rId17" Type="http://schemas.openxmlformats.org/officeDocument/2006/relationships/image" Target="../media/image17.png"/><Relationship Id="rId2" Type="http://schemas.openxmlformats.org/officeDocument/2006/relationships/tags" Target="../tags/tag105.xml"/><Relationship Id="rId16" Type="http://schemas.openxmlformats.org/officeDocument/2006/relationships/image" Target="../media/image16.jpeg"/><Relationship Id="rId1" Type="http://schemas.openxmlformats.org/officeDocument/2006/relationships/tags" Target="../tags/tag104.xml"/><Relationship Id="rId6" Type="http://schemas.openxmlformats.org/officeDocument/2006/relationships/chart" Target="../charts/chart8.xml"/><Relationship Id="rId11" Type="http://schemas.openxmlformats.org/officeDocument/2006/relationships/image" Target="../media/image11.png"/><Relationship Id="rId5" Type="http://schemas.openxmlformats.org/officeDocument/2006/relationships/image" Target="../media/image8.emf"/><Relationship Id="rId15" Type="http://schemas.openxmlformats.org/officeDocument/2006/relationships/image" Target="../media/image15.jpeg"/><Relationship Id="rId10" Type="http://schemas.openxmlformats.org/officeDocument/2006/relationships/image" Target="../media/image10.svg"/><Relationship Id="rId19" Type="http://schemas.openxmlformats.org/officeDocument/2006/relationships/chart" Target="../charts/chart9.xml"/><Relationship Id="rId4" Type="http://schemas.openxmlformats.org/officeDocument/2006/relationships/oleObject" Target="../embeddings/oleObject14.bin"/><Relationship Id="rId9" Type="http://schemas.openxmlformats.org/officeDocument/2006/relationships/image" Target="../media/image9.png"/><Relationship Id="rId14" Type="http://schemas.openxmlformats.org/officeDocument/2006/relationships/image" Target="../media/image14.sv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eg"/><Relationship Id="rId18" Type="http://schemas.openxmlformats.org/officeDocument/2006/relationships/chart" Target="../charts/chart10.xml"/><Relationship Id="rId3" Type="http://schemas.openxmlformats.org/officeDocument/2006/relationships/slideLayout" Target="../slideLayouts/slideLayout1.xml"/><Relationship Id="rId7" Type="http://schemas.openxmlformats.org/officeDocument/2006/relationships/image" Target="../media/image10.svg"/><Relationship Id="rId12" Type="http://schemas.openxmlformats.org/officeDocument/2006/relationships/image" Target="../media/image15.jpeg"/><Relationship Id="rId17" Type="http://schemas.openxmlformats.org/officeDocument/2006/relationships/image" Target="../media/image72.svg"/><Relationship Id="rId2" Type="http://schemas.openxmlformats.org/officeDocument/2006/relationships/tags" Target="../tags/tag107.xml"/><Relationship Id="rId16" Type="http://schemas.openxmlformats.org/officeDocument/2006/relationships/image" Target="../media/image71.png"/><Relationship Id="rId1" Type="http://schemas.openxmlformats.org/officeDocument/2006/relationships/tags" Target="../tags/tag106.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emf"/><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chart" Target="../charts/chart11.xml"/><Relationship Id="rId4" Type="http://schemas.openxmlformats.org/officeDocument/2006/relationships/oleObject" Target="../embeddings/oleObject15.bin"/><Relationship Id="rId9" Type="http://schemas.openxmlformats.org/officeDocument/2006/relationships/image" Target="../media/image12.svg"/><Relationship Id="rId1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eg"/><Relationship Id="rId18" Type="http://schemas.openxmlformats.org/officeDocument/2006/relationships/image" Target="../media/image71.png"/><Relationship Id="rId3" Type="http://schemas.openxmlformats.org/officeDocument/2006/relationships/slideLayout" Target="../slideLayouts/slideLayout1.xml"/><Relationship Id="rId7" Type="http://schemas.openxmlformats.org/officeDocument/2006/relationships/image" Target="../media/image10.svg"/><Relationship Id="rId12" Type="http://schemas.openxmlformats.org/officeDocument/2006/relationships/image" Target="../media/image15.jpeg"/><Relationship Id="rId17" Type="http://schemas.openxmlformats.org/officeDocument/2006/relationships/chart" Target="../charts/chart13.xml"/><Relationship Id="rId2" Type="http://schemas.openxmlformats.org/officeDocument/2006/relationships/tags" Target="../tags/tag109.xml"/><Relationship Id="rId16" Type="http://schemas.openxmlformats.org/officeDocument/2006/relationships/chart" Target="../charts/chart12.xml"/><Relationship Id="rId1" Type="http://schemas.openxmlformats.org/officeDocument/2006/relationships/tags" Target="../tags/tag108.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emf"/><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72.svg"/><Relationship Id="rId4" Type="http://schemas.openxmlformats.org/officeDocument/2006/relationships/oleObject" Target="../embeddings/oleObject16.bin"/><Relationship Id="rId9" Type="http://schemas.openxmlformats.org/officeDocument/2006/relationships/image" Target="../media/image12.svg"/><Relationship Id="rId1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slide" Target="slide5.xml"/><Relationship Id="rId7" Type="http://schemas.openxmlformats.org/officeDocument/2006/relationships/slide" Target="slide38.xml"/><Relationship Id="rId12" Type="http://schemas.openxmlformats.org/officeDocument/2006/relationships/slide" Target="slide66.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62.xml"/><Relationship Id="rId5" Type="http://schemas.openxmlformats.org/officeDocument/2006/relationships/slide" Target="slide22.xml"/><Relationship Id="rId10" Type="http://schemas.openxmlformats.org/officeDocument/2006/relationships/slide" Target="slide58.xml"/><Relationship Id="rId4" Type="http://schemas.openxmlformats.org/officeDocument/2006/relationships/slide" Target="slide16.xml"/><Relationship Id="rId9" Type="http://schemas.openxmlformats.org/officeDocument/2006/relationships/slide" Target="slide56.xml"/></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9.png"/><Relationship Id="rId26" Type="http://schemas.openxmlformats.org/officeDocument/2006/relationships/image" Target="../media/image17.png"/><Relationship Id="rId3" Type="http://schemas.openxmlformats.org/officeDocument/2006/relationships/slideLayout" Target="../slideLayouts/slideLayout1.xml"/><Relationship Id="rId21" Type="http://schemas.openxmlformats.org/officeDocument/2006/relationships/image" Target="../media/image12.sv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16.jpeg"/><Relationship Id="rId2" Type="http://schemas.openxmlformats.org/officeDocument/2006/relationships/tags" Target="../tags/tag111.xml"/><Relationship Id="rId16" Type="http://schemas.openxmlformats.org/officeDocument/2006/relationships/image" Target="../media/image82.png"/><Relationship Id="rId20" Type="http://schemas.openxmlformats.org/officeDocument/2006/relationships/image" Target="../media/image11.png"/><Relationship Id="rId1" Type="http://schemas.openxmlformats.org/officeDocument/2006/relationships/tags" Target="../tags/tag110.xml"/><Relationship Id="rId6" Type="http://schemas.openxmlformats.org/officeDocument/2006/relationships/chart" Target="../charts/chart14.xml"/><Relationship Id="rId11" Type="http://schemas.openxmlformats.org/officeDocument/2006/relationships/image" Target="../media/image77.png"/><Relationship Id="rId24" Type="http://schemas.openxmlformats.org/officeDocument/2006/relationships/image" Target="../media/image15.jpeg"/><Relationship Id="rId5" Type="http://schemas.openxmlformats.org/officeDocument/2006/relationships/image" Target="../media/image1.emf"/><Relationship Id="rId15" Type="http://schemas.openxmlformats.org/officeDocument/2006/relationships/image" Target="../media/image81.png"/><Relationship Id="rId23" Type="http://schemas.openxmlformats.org/officeDocument/2006/relationships/image" Target="../media/image14.svg"/><Relationship Id="rId10" Type="http://schemas.openxmlformats.org/officeDocument/2006/relationships/image" Target="../media/image76.jpeg"/><Relationship Id="rId19" Type="http://schemas.openxmlformats.org/officeDocument/2006/relationships/image" Target="../media/image10.svg"/><Relationship Id="rId4" Type="http://schemas.openxmlformats.org/officeDocument/2006/relationships/oleObject" Target="../embeddings/oleObject17.bin"/><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13.png"/><Relationship Id="rId27"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84.png"/><Relationship Id="rId3" Type="http://schemas.openxmlformats.org/officeDocument/2006/relationships/slideLayout" Target="../slideLayouts/slideLayout1.xml"/><Relationship Id="rId7" Type="http://schemas.openxmlformats.org/officeDocument/2006/relationships/image" Target="../media/image74.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tags" Target="../tags/tag113.xml"/><Relationship Id="rId16" Type="http://schemas.openxmlformats.org/officeDocument/2006/relationships/image" Target="../media/image17.png"/><Relationship Id="rId20" Type="http://schemas.openxmlformats.org/officeDocument/2006/relationships/image" Target="../media/image86.svg"/><Relationship Id="rId1" Type="http://schemas.openxmlformats.org/officeDocument/2006/relationships/tags" Target="../tags/tag112.xml"/><Relationship Id="rId6" Type="http://schemas.openxmlformats.org/officeDocument/2006/relationships/image" Target="../media/image75.png"/><Relationship Id="rId11" Type="http://schemas.openxmlformats.org/officeDocument/2006/relationships/image" Target="../media/image12.svg"/><Relationship Id="rId5" Type="http://schemas.openxmlformats.org/officeDocument/2006/relationships/image" Target="../media/image4.emf"/><Relationship Id="rId15" Type="http://schemas.openxmlformats.org/officeDocument/2006/relationships/image" Target="../media/image16.jpeg"/><Relationship Id="rId10" Type="http://schemas.openxmlformats.org/officeDocument/2006/relationships/image" Target="../media/image11.png"/><Relationship Id="rId19" Type="http://schemas.openxmlformats.org/officeDocument/2006/relationships/image" Target="../media/image85.png"/><Relationship Id="rId4" Type="http://schemas.openxmlformats.org/officeDocument/2006/relationships/oleObject" Target="../embeddings/oleObject18.bin"/><Relationship Id="rId9" Type="http://schemas.openxmlformats.org/officeDocument/2006/relationships/image" Target="../media/image10.svg"/><Relationship Id="rId14" Type="http://schemas.openxmlformats.org/officeDocument/2006/relationships/image" Target="../media/image15.jpeg"/></Relationships>
</file>

<file path=ppt/slides/_rels/slide1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slideLayout" Target="../slideLayouts/slideLayout1.xml"/><Relationship Id="rId21" Type="http://schemas.openxmlformats.org/officeDocument/2006/relationships/image" Target="../media/image86.svg"/><Relationship Id="rId7" Type="http://schemas.openxmlformats.org/officeDocument/2006/relationships/image" Target="../media/image75.png"/><Relationship Id="rId12" Type="http://schemas.openxmlformats.org/officeDocument/2006/relationships/image" Target="../media/image12.svg"/><Relationship Id="rId17" Type="http://schemas.openxmlformats.org/officeDocument/2006/relationships/image" Target="../media/image17.png"/><Relationship Id="rId2" Type="http://schemas.openxmlformats.org/officeDocument/2006/relationships/tags" Target="../tags/tag115.xml"/><Relationship Id="rId16" Type="http://schemas.openxmlformats.org/officeDocument/2006/relationships/image" Target="../media/image16.jpeg"/><Relationship Id="rId20" Type="http://schemas.openxmlformats.org/officeDocument/2006/relationships/image" Target="../media/image85.png"/><Relationship Id="rId1" Type="http://schemas.openxmlformats.org/officeDocument/2006/relationships/tags" Target="../tags/tag114.xml"/><Relationship Id="rId6" Type="http://schemas.openxmlformats.org/officeDocument/2006/relationships/image" Target="../media/image5.emf"/><Relationship Id="rId11" Type="http://schemas.openxmlformats.org/officeDocument/2006/relationships/image" Target="../media/image11.png"/><Relationship Id="rId5" Type="http://schemas.openxmlformats.org/officeDocument/2006/relationships/oleObject" Target="../embeddings/oleObject19.bin"/><Relationship Id="rId15" Type="http://schemas.openxmlformats.org/officeDocument/2006/relationships/image" Target="../media/image15.jpeg"/><Relationship Id="rId10" Type="http://schemas.openxmlformats.org/officeDocument/2006/relationships/image" Target="../media/image10.svg"/><Relationship Id="rId19" Type="http://schemas.openxmlformats.org/officeDocument/2006/relationships/image" Target="../media/image84.png"/><Relationship Id="rId4" Type="http://schemas.openxmlformats.org/officeDocument/2006/relationships/notesSlide" Target="../notesSlides/notesSlide8.xml"/><Relationship Id="rId9" Type="http://schemas.openxmlformats.org/officeDocument/2006/relationships/image" Target="../media/image9.png"/><Relationship Id="rId14" Type="http://schemas.openxmlformats.org/officeDocument/2006/relationships/image" Target="../media/image14.sv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0.xml"/><Relationship Id="rId1" Type="http://schemas.openxmlformats.org/officeDocument/2006/relationships/tags" Target="../tags/tag25.xml"/><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84.png"/><Relationship Id="rId3" Type="http://schemas.openxmlformats.org/officeDocument/2006/relationships/slideLayout" Target="../slideLayouts/slideLayout1.xml"/><Relationship Id="rId21" Type="http://schemas.openxmlformats.org/officeDocument/2006/relationships/image" Target="../media/image86.svg"/><Relationship Id="rId7" Type="http://schemas.openxmlformats.org/officeDocument/2006/relationships/image" Target="../media/image74.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tags" Target="../tags/tag117.xml"/><Relationship Id="rId16" Type="http://schemas.openxmlformats.org/officeDocument/2006/relationships/image" Target="../media/image17.png"/><Relationship Id="rId20" Type="http://schemas.openxmlformats.org/officeDocument/2006/relationships/image" Target="../media/image85.png"/><Relationship Id="rId1" Type="http://schemas.openxmlformats.org/officeDocument/2006/relationships/tags" Target="../tags/tag116.xml"/><Relationship Id="rId6" Type="http://schemas.openxmlformats.org/officeDocument/2006/relationships/image" Target="../media/image75.png"/><Relationship Id="rId11" Type="http://schemas.openxmlformats.org/officeDocument/2006/relationships/image" Target="../media/image12.svg"/><Relationship Id="rId5" Type="http://schemas.openxmlformats.org/officeDocument/2006/relationships/image" Target="../media/image4.emf"/><Relationship Id="rId15" Type="http://schemas.openxmlformats.org/officeDocument/2006/relationships/image" Target="../media/image16.jpeg"/><Relationship Id="rId10" Type="http://schemas.openxmlformats.org/officeDocument/2006/relationships/image" Target="../media/image11.png"/><Relationship Id="rId19" Type="http://schemas.openxmlformats.org/officeDocument/2006/relationships/image" Target="../media/image87.png"/><Relationship Id="rId4" Type="http://schemas.openxmlformats.org/officeDocument/2006/relationships/oleObject" Target="../embeddings/oleObject20.bin"/><Relationship Id="rId9" Type="http://schemas.openxmlformats.org/officeDocument/2006/relationships/image" Target="../media/image10.svg"/><Relationship Id="rId14" Type="http://schemas.openxmlformats.org/officeDocument/2006/relationships/image" Target="../media/image15.jpeg"/></Relationships>
</file>

<file path=ppt/slides/_rels/slide21.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2.svg"/><Relationship Id="rId3" Type="http://schemas.openxmlformats.org/officeDocument/2006/relationships/slideLayout" Target="../slideLayouts/slideLayout1.xml"/><Relationship Id="rId21" Type="http://schemas.openxmlformats.org/officeDocument/2006/relationships/image" Target="../media/image15.jpe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11.png"/><Relationship Id="rId25" Type="http://schemas.openxmlformats.org/officeDocument/2006/relationships/image" Target="../media/image97.png"/><Relationship Id="rId2" Type="http://schemas.openxmlformats.org/officeDocument/2006/relationships/tags" Target="../tags/tag119.xml"/><Relationship Id="rId16" Type="http://schemas.openxmlformats.org/officeDocument/2006/relationships/image" Target="../media/image10.svg"/><Relationship Id="rId20" Type="http://schemas.openxmlformats.org/officeDocument/2006/relationships/image" Target="../media/image14.svg"/><Relationship Id="rId1" Type="http://schemas.openxmlformats.org/officeDocument/2006/relationships/tags" Target="../tags/tag118.xml"/><Relationship Id="rId6" Type="http://schemas.openxmlformats.org/officeDocument/2006/relationships/image" Target="../media/image88.png"/><Relationship Id="rId11" Type="http://schemas.openxmlformats.org/officeDocument/2006/relationships/image" Target="../media/image93.png"/><Relationship Id="rId24" Type="http://schemas.openxmlformats.org/officeDocument/2006/relationships/image" Target="../media/image18.png"/><Relationship Id="rId5" Type="http://schemas.openxmlformats.org/officeDocument/2006/relationships/image" Target="../media/image8.emf"/><Relationship Id="rId15" Type="http://schemas.openxmlformats.org/officeDocument/2006/relationships/image" Target="../media/image9.png"/><Relationship Id="rId23" Type="http://schemas.openxmlformats.org/officeDocument/2006/relationships/image" Target="../media/image17.png"/><Relationship Id="rId10" Type="http://schemas.openxmlformats.org/officeDocument/2006/relationships/image" Target="../media/image92.png"/><Relationship Id="rId19" Type="http://schemas.openxmlformats.org/officeDocument/2006/relationships/image" Target="../media/image13.png"/><Relationship Id="rId4" Type="http://schemas.openxmlformats.org/officeDocument/2006/relationships/oleObject" Target="../embeddings/oleObject21.bin"/><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16.jpeg"/></Relationships>
</file>

<file path=ppt/slides/_rels/slide22.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slide" Target="slide5.xml"/><Relationship Id="rId7" Type="http://schemas.openxmlformats.org/officeDocument/2006/relationships/slide" Target="slide38.xml"/><Relationship Id="rId12" Type="http://schemas.openxmlformats.org/officeDocument/2006/relationships/slide" Target="slide66.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62.xml"/><Relationship Id="rId5" Type="http://schemas.openxmlformats.org/officeDocument/2006/relationships/slide" Target="slide22.xml"/><Relationship Id="rId10" Type="http://schemas.openxmlformats.org/officeDocument/2006/relationships/slide" Target="slide58.xml"/><Relationship Id="rId4" Type="http://schemas.openxmlformats.org/officeDocument/2006/relationships/slide" Target="slide16.xml"/><Relationship Id="rId9" Type="http://schemas.openxmlformats.org/officeDocument/2006/relationships/slide" Target="slide56.xml"/></Relationships>
</file>

<file path=ppt/slides/_rels/slide23.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1.png"/><Relationship Id="rId18" Type="http://schemas.openxmlformats.org/officeDocument/2006/relationships/image" Target="../media/image10.svg"/><Relationship Id="rId3" Type="http://schemas.openxmlformats.org/officeDocument/2006/relationships/slideLayout" Target="../slideLayouts/slideLayout1.xml"/><Relationship Id="rId21" Type="http://schemas.openxmlformats.org/officeDocument/2006/relationships/image" Target="../media/image13.png"/><Relationship Id="rId7" Type="http://schemas.openxmlformats.org/officeDocument/2006/relationships/image" Target="../media/image16.jpeg"/><Relationship Id="rId12" Type="http://schemas.openxmlformats.org/officeDocument/2006/relationships/image" Target="../media/image100.svg"/><Relationship Id="rId17" Type="http://schemas.openxmlformats.org/officeDocument/2006/relationships/image" Target="../media/image9.png"/><Relationship Id="rId2" Type="http://schemas.openxmlformats.org/officeDocument/2006/relationships/tags" Target="../tags/tag121.xml"/><Relationship Id="rId16" Type="http://schemas.openxmlformats.org/officeDocument/2006/relationships/image" Target="../media/image104.svg"/><Relationship Id="rId20" Type="http://schemas.openxmlformats.org/officeDocument/2006/relationships/image" Target="../media/image12.svg"/><Relationship Id="rId1" Type="http://schemas.openxmlformats.org/officeDocument/2006/relationships/tags" Target="../tags/tag120.xml"/><Relationship Id="rId6" Type="http://schemas.openxmlformats.org/officeDocument/2006/relationships/image" Target="../media/image17.png"/><Relationship Id="rId11" Type="http://schemas.openxmlformats.org/officeDocument/2006/relationships/image" Target="../media/image99.png"/><Relationship Id="rId5" Type="http://schemas.openxmlformats.org/officeDocument/2006/relationships/image" Target="../media/image5.emf"/><Relationship Id="rId15" Type="http://schemas.openxmlformats.org/officeDocument/2006/relationships/image" Target="../media/image103.png"/><Relationship Id="rId23" Type="http://schemas.openxmlformats.org/officeDocument/2006/relationships/image" Target="../media/image18.png"/><Relationship Id="rId10" Type="http://schemas.openxmlformats.org/officeDocument/2006/relationships/image" Target="../media/image15.jpeg"/><Relationship Id="rId19" Type="http://schemas.openxmlformats.org/officeDocument/2006/relationships/image" Target="../media/image11.png"/><Relationship Id="rId4" Type="http://schemas.openxmlformats.org/officeDocument/2006/relationships/oleObject" Target="../embeddings/oleObject22.bin"/><Relationship Id="rId9" Type="http://schemas.openxmlformats.org/officeDocument/2006/relationships/image" Target="../media/image50.png"/><Relationship Id="rId14" Type="http://schemas.openxmlformats.org/officeDocument/2006/relationships/image" Target="../media/image102.svg"/><Relationship Id="rId22" Type="http://schemas.openxmlformats.org/officeDocument/2006/relationships/image" Target="../media/image14.sv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8.png"/><Relationship Id="rId3" Type="http://schemas.openxmlformats.org/officeDocument/2006/relationships/slideLayout" Target="../slideLayouts/slideLayout1.xml"/><Relationship Id="rId7" Type="http://schemas.openxmlformats.org/officeDocument/2006/relationships/image" Target="../media/image15.jpeg"/><Relationship Id="rId12" Type="http://schemas.openxmlformats.org/officeDocument/2006/relationships/image" Target="../media/image12.svg"/><Relationship Id="rId17" Type="http://schemas.openxmlformats.org/officeDocument/2006/relationships/image" Target="../media/image14.svg"/><Relationship Id="rId2" Type="http://schemas.openxmlformats.org/officeDocument/2006/relationships/tags" Target="../tags/tag123.xml"/><Relationship Id="rId16" Type="http://schemas.openxmlformats.org/officeDocument/2006/relationships/image" Target="../media/image13.png"/><Relationship Id="rId1" Type="http://schemas.openxmlformats.org/officeDocument/2006/relationships/tags" Target="../tags/tag122.xml"/><Relationship Id="rId6" Type="http://schemas.openxmlformats.org/officeDocument/2006/relationships/image" Target="../media/image50.png"/><Relationship Id="rId11" Type="http://schemas.openxmlformats.org/officeDocument/2006/relationships/image" Target="../media/image11.png"/><Relationship Id="rId5" Type="http://schemas.openxmlformats.org/officeDocument/2006/relationships/image" Target="../media/image8.emf"/><Relationship Id="rId15" Type="http://schemas.openxmlformats.org/officeDocument/2006/relationships/image" Target="../media/image10.svg"/><Relationship Id="rId10" Type="http://schemas.openxmlformats.org/officeDocument/2006/relationships/image" Target="../media/image98.png"/><Relationship Id="rId4" Type="http://schemas.openxmlformats.org/officeDocument/2006/relationships/oleObject" Target="../embeddings/oleObject23.bin"/><Relationship Id="rId9" Type="http://schemas.openxmlformats.org/officeDocument/2006/relationships/image" Target="../media/image16.jpeg"/><Relationship Id="rId14" Type="http://schemas.openxmlformats.org/officeDocument/2006/relationships/image" Target="../media/image9.png"/></Relationships>
</file>

<file path=ppt/slides/_rels/slide25.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0.svg"/><Relationship Id="rId18" Type="http://schemas.openxmlformats.org/officeDocument/2006/relationships/image" Target="../media/image18.png"/><Relationship Id="rId3" Type="http://schemas.openxmlformats.org/officeDocument/2006/relationships/slideLayout" Target="../slideLayouts/slideLayout1.xml"/><Relationship Id="rId7" Type="http://schemas.openxmlformats.org/officeDocument/2006/relationships/image" Target="../media/image50.png"/><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tags" Target="../tags/tag125.xml"/><Relationship Id="rId16" Type="http://schemas.openxmlformats.org/officeDocument/2006/relationships/image" Target="../media/image13.png"/><Relationship Id="rId1" Type="http://schemas.openxmlformats.org/officeDocument/2006/relationships/tags" Target="../tags/tag124.xml"/><Relationship Id="rId6" Type="http://schemas.openxmlformats.org/officeDocument/2006/relationships/image" Target="../media/image8.emf"/><Relationship Id="rId11" Type="http://schemas.openxmlformats.org/officeDocument/2006/relationships/image" Target="../media/image98.png"/><Relationship Id="rId5" Type="http://schemas.openxmlformats.org/officeDocument/2006/relationships/oleObject" Target="../embeddings/oleObject24.bin"/><Relationship Id="rId15" Type="http://schemas.openxmlformats.org/officeDocument/2006/relationships/image" Target="../media/image12.svg"/><Relationship Id="rId10" Type="http://schemas.openxmlformats.org/officeDocument/2006/relationships/image" Target="../media/image16.jpeg"/><Relationship Id="rId4" Type="http://schemas.openxmlformats.org/officeDocument/2006/relationships/notesSlide" Target="../notesSlides/notesSlide9.xml"/><Relationship Id="rId9" Type="http://schemas.openxmlformats.org/officeDocument/2006/relationships/image" Target="../media/image17.png"/><Relationship Id="rId14" Type="http://schemas.openxmlformats.org/officeDocument/2006/relationships/image" Target="../media/image11.png"/></Relationships>
</file>

<file path=ppt/slides/_rels/slide26.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oleObject" Target="../embeddings/oleObject25.bin"/><Relationship Id="rId7" Type="http://schemas.openxmlformats.org/officeDocument/2006/relationships/image" Target="../media/image11.png"/><Relationship Id="rId12" Type="http://schemas.openxmlformats.org/officeDocument/2006/relationships/image" Target="../media/image16.jpeg"/><Relationship Id="rId2" Type="http://schemas.openxmlformats.org/officeDocument/2006/relationships/slideLayout" Target="../slideLayouts/slideLayout1.xml"/><Relationship Id="rId16" Type="http://schemas.openxmlformats.org/officeDocument/2006/relationships/chart" Target="../charts/chart16.xml"/><Relationship Id="rId1" Type="http://schemas.openxmlformats.org/officeDocument/2006/relationships/tags" Target="../tags/tag126.xml"/><Relationship Id="rId6" Type="http://schemas.openxmlformats.org/officeDocument/2006/relationships/image" Target="../media/image10.svg"/><Relationship Id="rId11" Type="http://schemas.openxmlformats.org/officeDocument/2006/relationships/image" Target="../media/image15.jpeg"/><Relationship Id="rId5" Type="http://schemas.openxmlformats.org/officeDocument/2006/relationships/image" Target="../media/image9.png"/><Relationship Id="rId15" Type="http://schemas.openxmlformats.org/officeDocument/2006/relationships/chart" Target="../charts/chart15.xml"/><Relationship Id="rId10" Type="http://schemas.openxmlformats.org/officeDocument/2006/relationships/image" Target="../media/image14.svg"/><Relationship Id="rId4" Type="http://schemas.openxmlformats.org/officeDocument/2006/relationships/image" Target="../media/image5.emf"/><Relationship Id="rId9" Type="http://schemas.openxmlformats.org/officeDocument/2006/relationships/image" Target="../media/image13.png"/><Relationship Id="rId14" Type="http://schemas.openxmlformats.org/officeDocument/2006/relationships/image" Target="../media/image18.png"/></Relationships>
</file>

<file path=ppt/slides/_rels/slide27.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slide" Target="slide5.xml"/><Relationship Id="rId7" Type="http://schemas.openxmlformats.org/officeDocument/2006/relationships/slide" Target="slide38.xml"/><Relationship Id="rId12" Type="http://schemas.openxmlformats.org/officeDocument/2006/relationships/slide" Target="slide66.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62.xml"/><Relationship Id="rId5" Type="http://schemas.openxmlformats.org/officeDocument/2006/relationships/slide" Target="slide22.xml"/><Relationship Id="rId10" Type="http://schemas.openxmlformats.org/officeDocument/2006/relationships/slide" Target="slide58.xml"/><Relationship Id="rId4" Type="http://schemas.openxmlformats.org/officeDocument/2006/relationships/slide" Target="slide16.xml"/><Relationship Id="rId9" Type="http://schemas.openxmlformats.org/officeDocument/2006/relationships/slide" Target="slide56.xml"/></Relationships>
</file>

<file path=ppt/slides/_rels/slide28.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chart" Target="../charts/chart18.xml"/><Relationship Id="rId3" Type="http://schemas.openxmlformats.org/officeDocument/2006/relationships/slideLayout" Target="../slideLayouts/slideLayout12.xml"/><Relationship Id="rId7" Type="http://schemas.microsoft.com/office/2014/relationships/chartEx" Target="../charts/chartEx1.xml"/><Relationship Id="rId12" Type="http://schemas.openxmlformats.org/officeDocument/2006/relationships/image" Target="../media/image10.svg"/><Relationship Id="rId17" Type="http://schemas.openxmlformats.org/officeDocument/2006/relationships/chart" Target="../charts/chart17.xml"/><Relationship Id="rId2" Type="http://schemas.openxmlformats.org/officeDocument/2006/relationships/tags" Target="../tags/tag128.xml"/><Relationship Id="rId16" Type="http://schemas.openxmlformats.org/officeDocument/2006/relationships/image" Target="../media/image14.svg"/><Relationship Id="rId1" Type="http://schemas.openxmlformats.org/officeDocument/2006/relationships/tags" Target="../tags/tag127.xml"/><Relationship Id="rId6" Type="http://schemas.openxmlformats.org/officeDocument/2006/relationships/image" Target="../media/image8.emf"/><Relationship Id="rId11" Type="http://schemas.openxmlformats.org/officeDocument/2006/relationships/image" Target="../media/image9.png"/><Relationship Id="rId5" Type="http://schemas.openxmlformats.org/officeDocument/2006/relationships/oleObject" Target="../embeddings/oleObject26.bin"/><Relationship Id="rId15" Type="http://schemas.openxmlformats.org/officeDocument/2006/relationships/image" Target="../media/image13.png"/><Relationship Id="rId10" Type="http://schemas.openxmlformats.org/officeDocument/2006/relationships/image" Target="../media/image15.jpeg"/><Relationship Id="rId4" Type="http://schemas.openxmlformats.org/officeDocument/2006/relationships/notesSlide" Target="../notesSlides/notesSlide10.xml"/><Relationship Id="rId9" Type="http://schemas.openxmlformats.org/officeDocument/2006/relationships/image" Target="../media/image107.png"/><Relationship Id="rId14" Type="http://schemas.openxmlformats.org/officeDocument/2006/relationships/image" Target="../media/image12.svg"/></Relationships>
</file>

<file path=ppt/slides/_rels/slide29.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jpeg"/><Relationship Id="rId3" Type="http://schemas.openxmlformats.org/officeDocument/2006/relationships/notesSlide" Target="../notesSlides/notesSlide11.xml"/><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slideLayout" Target="../slideLayouts/slideLayout1.xml"/><Relationship Id="rId1" Type="http://schemas.openxmlformats.org/officeDocument/2006/relationships/tags" Target="../tags/tag129.xml"/><Relationship Id="rId6" Type="http://schemas.openxmlformats.org/officeDocument/2006/relationships/chart" Target="../charts/chart19.xml"/><Relationship Id="rId11" Type="http://schemas.openxmlformats.org/officeDocument/2006/relationships/image" Target="../media/image13.png"/><Relationship Id="rId5" Type="http://schemas.openxmlformats.org/officeDocument/2006/relationships/image" Target="../media/image8.emf"/><Relationship Id="rId10" Type="http://schemas.openxmlformats.org/officeDocument/2006/relationships/image" Target="../media/image12.svg"/><Relationship Id="rId4" Type="http://schemas.openxmlformats.org/officeDocument/2006/relationships/oleObject" Target="../embeddings/oleObject27.bin"/><Relationship Id="rId9" Type="http://schemas.openxmlformats.org/officeDocument/2006/relationships/image" Target="../media/image11.png"/><Relationship Id="rId14" Type="http://schemas.openxmlformats.org/officeDocument/2006/relationships/chart" Target="../charts/chart20.xml"/></Relationships>
</file>

<file path=ppt/slides/_rels/slide3.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slide" Target="slide5.xml"/><Relationship Id="rId7" Type="http://schemas.openxmlformats.org/officeDocument/2006/relationships/slide" Target="slide38.xml"/><Relationship Id="rId12" Type="http://schemas.openxmlformats.org/officeDocument/2006/relationships/slide" Target="slide66.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62.xml"/><Relationship Id="rId5" Type="http://schemas.openxmlformats.org/officeDocument/2006/relationships/slide" Target="slide22.xml"/><Relationship Id="rId10" Type="http://schemas.openxmlformats.org/officeDocument/2006/relationships/slide" Target="slide58.xml"/><Relationship Id="rId4" Type="http://schemas.openxmlformats.org/officeDocument/2006/relationships/slide" Target="slide16.xml"/><Relationship Id="rId9" Type="http://schemas.openxmlformats.org/officeDocument/2006/relationships/slide" Target="slide56.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xml"/><Relationship Id="rId1" Type="http://schemas.openxmlformats.org/officeDocument/2006/relationships/tags" Target="../tags/tag130.xml"/><Relationship Id="rId6" Type="http://schemas.openxmlformats.org/officeDocument/2006/relationships/image" Target="../media/image105.emf"/><Relationship Id="rId5" Type="http://schemas.openxmlformats.org/officeDocument/2006/relationships/chart" Target="../charts/chart21.xml"/><Relationship Id="rId4" Type="http://schemas.openxmlformats.org/officeDocument/2006/relationships/image" Target="../media/image4.emf"/></Relationships>
</file>

<file path=ppt/slides/_rels/slide3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oleObject" Target="../embeddings/oleObject29.bin"/><Relationship Id="rId7" Type="http://schemas.openxmlformats.org/officeDocument/2006/relationships/image" Target="../media/image11.png"/><Relationship Id="rId12" Type="http://schemas.microsoft.com/office/2014/relationships/chartEx" Target="../charts/chartEx2.xml"/><Relationship Id="rId2" Type="http://schemas.openxmlformats.org/officeDocument/2006/relationships/slideLayout" Target="../slideLayouts/slideLayout1.xml"/><Relationship Id="rId1" Type="http://schemas.openxmlformats.org/officeDocument/2006/relationships/tags" Target="../tags/tag131.xml"/><Relationship Id="rId6" Type="http://schemas.openxmlformats.org/officeDocument/2006/relationships/image" Target="../media/image10.svg"/><Relationship Id="rId11" Type="http://schemas.openxmlformats.org/officeDocument/2006/relationships/image" Target="../media/image15.jpe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4.emf"/><Relationship Id="rId9" Type="http://schemas.openxmlformats.org/officeDocument/2006/relationships/image" Target="../media/image13.png"/><Relationship Id="rId14" Type="http://schemas.openxmlformats.org/officeDocument/2006/relationships/image" Target="../media/image109.png"/></Relationships>
</file>

<file path=ppt/slides/_rels/slide32.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12.svg"/><Relationship Id="rId3" Type="http://schemas.openxmlformats.org/officeDocument/2006/relationships/slideLayout" Target="../slideLayouts/slideLayout1.xml"/><Relationship Id="rId7" Type="http://schemas.openxmlformats.org/officeDocument/2006/relationships/image" Target="../media/image106.png"/><Relationship Id="rId12" Type="http://schemas.openxmlformats.org/officeDocument/2006/relationships/image" Target="../media/image11.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chart" Target="../charts/chart22.xml"/><Relationship Id="rId11" Type="http://schemas.openxmlformats.org/officeDocument/2006/relationships/image" Target="../media/image10.svg"/><Relationship Id="rId5" Type="http://schemas.openxmlformats.org/officeDocument/2006/relationships/image" Target="../media/image5.emf"/><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oleObject" Target="../embeddings/oleObject30.bin"/><Relationship Id="rId9" Type="http://schemas.openxmlformats.org/officeDocument/2006/relationships/image" Target="../media/image15.jpeg"/><Relationship Id="rId14" Type="http://schemas.openxmlformats.org/officeDocument/2006/relationships/image" Target="../media/image13.png"/></Relationships>
</file>

<file path=ppt/slides/_rels/slide3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jpeg"/><Relationship Id="rId3" Type="http://schemas.openxmlformats.org/officeDocument/2006/relationships/slideLayout" Target="../slideLayouts/slideLayout1.xml"/><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tags" Target="../tags/tag135.xml"/><Relationship Id="rId16" Type="http://schemas.openxmlformats.org/officeDocument/2006/relationships/image" Target="../media/image112.png"/><Relationship Id="rId1" Type="http://schemas.openxmlformats.org/officeDocument/2006/relationships/tags" Target="../tags/tag134.xml"/><Relationship Id="rId6" Type="http://schemas.openxmlformats.org/officeDocument/2006/relationships/image" Target="../media/image5.emf"/><Relationship Id="rId11" Type="http://schemas.openxmlformats.org/officeDocument/2006/relationships/image" Target="../media/image13.png"/><Relationship Id="rId5" Type="http://schemas.openxmlformats.org/officeDocument/2006/relationships/oleObject" Target="../embeddings/oleObject31.bin"/><Relationship Id="rId10" Type="http://schemas.openxmlformats.org/officeDocument/2006/relationships/image" Target="../media/image12.svg"/><Relationship Id="rId4" Type="http://schemas.openxmlformats.org/officeDocument/2006/relationships/notesSlide" Target="../notesSlides/notesSlide12.xml"/><Relationship Id="rId9" Type="http://schemas.openxmlformats.org/officeDocument/2006/relationships/image" Target="../media/image11.png"/><Relationship Id="rId14" Type="http://schemas.microsoft.com/office/2014/relationships/chartEx" Target="../charts/chartEx3.xml"/></Relationships>
</file>

<file path=ppt/slides/_rels/slide3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slideLayout" Target="../slideLayouts/slideLayout1.xml"/><Relationship Id="rId7" Type="http://schemas.openxmlformats.org/officeDocument/2006/relationships/chart" Target="../charts/chart24.xml"/><Relationship Id="rId12" Type="http://schemas.openxmlformats.org/officeDocument/2006/relationships/image" Target="../media/image13.pn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chart" Target="../charts/chart23.xml"/><Relationship Id="rId11" Type="http://schemas.openxmlformats.org/officeDocument/2006/relationships/image" Target="../media/image12.svg"/><Relationship Id="rId5" Type="http://schemas.openxmlformats.org/officeDocument/2006/relationships/image" Target="../media/image8.emf"/><Relationship Id="rId10" Type="http://schemas.openxmlformats.org/officeDocument/2006/relationships/image" Target="../media/image11.png"/><Relationship Id="rId4" Type="http://schemas.openxmlformats.org/officeDocument/2006/relationships/oleObject" Target="../embeddings/oleObject32.bin"/><Relationship Id="rId9" Type="http://schemas.openxmlformats.org/officeDocument/2006/relationships/image" Target="../media/image10.svg"/><Relationship Id="rId14" Type="http://schemas.openxmlformats.org/officeDocument/2006/relationships/image" Target="../media/image15.jpeg"/></Relationships>
</file>

<file path=ppt/slides/_rels/slide35.xml.rels><?xml version="1.0" encoding="UTF-8" standalone="yes"?>
<Relationships xmlns="http://schemas.openxmlformats.org/package/2006/relationships"><Relationship Id="rId8" Type="http://schemas.openxmlformats.org/officeDocument/2006/relationships/chart" Target="../charts/chart26.xml"/><Relationship Id="rId13"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chart" Target="../charts/chart25.xml"/><Relationship Id="rId12" Type="http://schemas.openxmlformats.org/officeDocument/2006/relationships/image" Target="../media/image10.svg"/><Relationship Id="rId17" Type="http://schemas.openxmlformats.org/officeDocument/2006/relationships/image" Target="../media/image15.jpeg"/><Relationship Id="rId2" Type="http://schemas.openxmlformats.org/officeDocument/2006/relationships/tags" Target="../tags/tag139.xml"/><Relationship Id="rId16" Type="http://schemas.openxmlformats.org/officeDocument/2006/relationships/image" Target="../media/image14.svg"/><Relationship Id="rId1" Type="http://schemas.openxmlformats.org/officeDocument/2006/relationships/tags" Target="../tags/tag138.xml"/><Relationship Id="rId6" Type="http://schemas.openxmlformats.org/officeDocument/2006/relationships/image" Target="../media/image108.emf"/><Relationship Id="rId11" Type="http://schemas.openxmlformats.org/officeDocument/2006/relationships/image" Target="../media/image9.png"/><Relationship Id="rId5" Type="http://schemas.openxmlformats.org/officeDocument/2006/relationships/oleObject" Target="../embeddings/oleObject33.bin"/><Relationship Id="rId15" Type="http://schemas.openxmlformats.org/officeDocument/2006/relationships/image" Target="../media/image13.png"/><Relationship Id="rId10" Type="http://schemas.openxmlformats.org/officeDocument/2006/relationships/image" Target="../media/image72.svg"/><Relationship Id="rId4" Type="http://schemas.openxmlformats.org/officeDocument/2006/relationships/notesSlide" Target="../notesSlides/notesSlide13.xml"/><Relationship Id="rId9" Type="http://schemas.openxmlformats.org/officeDocument/2006/relationships/image" Target="../media/image71.png"/><Relationship Id="rId14" Type="http://schemas.openxmlformats.org/officeDocument/2006/relationships/image" Target="../media/image12.svg"/></Relationships>
</file>

<file path=ppt/slides/_rels/slide36.xml.rels><?xml version="1.0" encoding="UTF-8" standalone="yes"?>
<Relationships xmlns="http://schemas.openxmlformats.org/package/2006/relationships"><Relationship Id="rId26" Type="http://schemas.openxmlformats.org/officeDocument/2006/relationships/tags" Target="../tags/tag165.xml"/><Relationship Id="rId21" Type="http://schemas.openxmlformats.org/officeDocument/2006/relationships/tags" Target="../tags/tag160.xml"/><Relationship Id="rId42" Type="http://schemas.openxmlformats.org/officeDocument/2006/relationships/tags" Target="../tags/tag181.xml"/><Relationship Id="rId47" Type="http://schemas.openxmlformats.org/officeDocument/2006/relationships/tags" Target="../tags/tag186.xml"/><Relationship Id="rId63" Type="http://schemas.openxmlformats.org/officeDocument/2006/relationships/image" Target="../media/image4.emf"/><Relationship Id="rId68" Type="http://schemas.openxmlformats.org/officeDocument/2006/relationships/image" Target="../media/image12.svg"/><Relationship Id="rId7" Type="http://schemas.openxmlformats.org/officeDocument/2006/relationships/tags" Target="../tags/tag146.xml"/><Relationship Id="rId71" Type="http://schemas.openxmlformats.org/officeDocument/2006/relationships/image" Target="../media/image15.jpeg"/><Relationship Id="rId2" Type="http://schemas.openxmlformats.org/officeDocument/2006/relationships/tags" Target="../tags/tag141.xml"/><Relationship Id="rId16" Type="http://schemas.openxmlformats.org/officeDocument/2006/relationships/tags" Target="../tags/tag155.xml"/><Relationship Id="rId29" Type="http://schemas.openxmlformats.org/officeDocument/2006/relationships/tags" Target="../tags/tag168.xml"/><Relationship Id="rId11" Type="http://schemas.openxmlformats.org/officeDocument/2006/relationships/tags" Target="../tags/tag150.xml"/><Relationship Id="rId24" Type="http://schemas.openxmlformats.org/officeDocument/2006/relationships/tags" Target="../tags/tag163.xml"/><Relationship Id="rId32" Type="http://schemas.openxmlformats.org/officeDocument/2006/relationships/tags" Target="../tags/tag171.xml"/><Relationship Id="rId37" Type="http://schemas.openxmlformats.org/officeDocument/2006/relationships/tags" Target="../tags/tag176.xml"/><Relationship Id="rId40" Type="http://schemas.openxmlformats.org/officeDocument/2006/relationships/tags" Target="../tags/tag179.xml"/><Relationship Id="rId45" Type="http://schemas.openxmlformats.org/officeDocument/2006/relationships/tags" Target="../tags/tag184.xml"/><Relationship Id="rId53" Type="http://schemas.openxmlformats.org/officeDocument/2006/relationships/tags" Target="../tags/tag192.xml"/><Relationship Id="rId58" Type="http://schemas.openxmlformats.org/officeDocument/2006/relationships/tags" Target="../tags/tag197.xml"/><Relationship Id="rId66" Type="http://schemas.openxmlformats.org/officeDocument/2006/relationships/image" Target="../media/image10.svg"/><Relationship Id="rId5" Type="http://schemas.openxmlformats.org/officeDocument/2006/relationships/tags" Target="../tags/tag144.xml"/><Relationship Id="rId61" Type="http://schemas.openxmlformats.org/officeDocument/2006/relationships/slideLayout" Target="../slideLayouts/slideLayout1.xml"/><Relationship Id="rId19" Type="http://schemas.openxmlformats.org/officeDocument/2006/relationships/tags" Target="../tags/tag158.xml"/><Relationship Id="rId14" Type="http://schemas.openxmlformats.org/officeDocument/2006/relationships/tags" Target="../tags/tag153.xml"/><Relationship Id="rId22" Type="http://schemas.openxmlformats.org/officeDocument/2006/relationships/tags" Target="../tags/tag161.xml"/><Relationship Id="rId27" Type="http://schemas.openxmlformats.org/officeDocument/2006/relationships/tags" Target="../tags/tag166.xml"/><Relationship Id="rId30" Type="http://schemas.openxmlformats.org/officeDocument/2006/relationships/tags" Target="../tags/tag169.xml"/><Relationship Id="rId35" Type="http://schemas.openxmlformats.org/officeDocument/2006/relationships/tags" Target="../tags/tag174.xml"/><Relationship Id="rId43" Type="http://schemas.openxmlformats.org/officeDocument/2006/relationships/tags" Target="../tags/tag182.xml"/><Relationship Id="rId48" Type="http://schemas.openxmlformats.org/officeDocument/2006/relationships/tags" Target="../tags/tag187.xml"/><Relationship Id="rId56" Type="http://schemas.openxmlformats.org/officeDocument/2006/relationships/tags" Target="../tags/tag195.xml"/><Relationship Id="rId64" Type="http://schemas.openxmlformats.org/officeDocument/2006/relationships/chart" Target="../charts/chart27.xml"/><Relationship Id="rId69" Type="http://schemas.openxmlformats.org/officeDocument/2006/relationships/image" Target="../media/image13.png"/><Relationship Id="rId8" Type="http://schemas.openxmlformats.org/officeDocument/2006/relationships/tags" Target="../tags/tag147.xml"/><Relationship Id="rId51" Type="http://schemas.openxmlformats.org/officeDocument/2006/relationships/tags" Target="../tags/tag190.xml"/><Relationship Id="rId72" Type="http://schemas.openxmlformats.org/officeDocument/2006/relationships/chart" Target="../charts/chart28.xml"/><Relationship Id="rId3" Type="http://schemas.openxmlformats.org/officeDocument/2006/relationships/tags" Target="../tags/tag142.xml"/><Relationship Id="rId12" Type="http://schemas.openxmlformats.org/officeDocument/2006/relationships/tags" Target="../tags/tag151.xml"/><Relationship Id="rId17" Type="http://schemas.openxmlformats.org/officeDocument/2006/relationships/tags" Target="../tags/tag156.xml"/><Relationship Id="rId25" Type="http://schemas.openxmlformats.org/officeDocument/2006/relationships/tags" Target="../tags/tag164.xml"/><Relationship Id="rId33" Type="http://schemas.openxmlformats.org/officeDocument/2006/relationships/tags" Target="../tags/tag172.xml"/><Relationship Id="rId38" Type="http://schemas.openxmlformats.org/officeDocument/2006/relationships/tags" Target="../tags/tag177.xml"/><Relationship Id="rId46" Type="http://schemas.openxmlformats.org/officeDocument/2006/relationships/tags" Target="../tags/tag185.xml"/><Relationship Id="rId59" Type="http://schemas.openxmlformats.org/officeDocument/2006/relationships/tags" Target="../tags/tag198.xml"/><Relationship Id="rId67" Type="http://schemas.openxmlformats.org/officeDocument/2006/relationships/image" Target="../media/image11.png"/><Relationship Id="rId20" Type="http://schemas.openxmlformats.org/officeDocument/2006/relationships/tags" Target="../tags/tag159.xml"/><Relationship Id="rId41" Type="http://schemas.openxmlformats.org/officeDocument/2006/relationships/tags" Target="../tags/tag180.xml"/><Relationship Id="rId54" Type="http://schemas.openxmlformats.org/officeDocument/2006/relationships/tags" Target="../tags/tag193.xml"/><Relationship Id="rId62" Type="http://schemas.openxmlformats.org/officeDocument/2006/relationships/oleObject" Target="../embeddings/oleObject34.bin"/><Relationship Id="rId70" Type="http://schemas.openxmlformats.org/officeDocument/2006/relationships/image" Target="../media/image14.svg"/><Relationship Id="rId1" Type="http://schemas.openxmlformats.org/officeDocument/2006/relationships/tags" Target="../tags/tag140.xml"/><Relationship Id="rId6" Type="http://schemas.openxmlformats.org/officeDocument/2006/relationships/tags" Target="../tags/tag145.xml"/><Relationship Id="rId15" Type="http://schemas.openxmlformats.org/officeDocument/2006/relationships/tags" Target="../tags/tag154.xml"/><Relationship Id="rId23" Type="http://schemas.openxmlformats.org/officeDocument/2006/relationships/tags" Target="../tags/tag162.xml"/><Relationship Id="rId28" Type="http://schemas.openxmlformats.org/officeDocument/2006/relationships/tags" Target="../tags/tag167.xml"/><Relationship Id="rId36" Type="http://schemas.openxmlformats.org/officeDocument/2006/relationships/tags" Target="../tags/tag175.xml"/><Relationship Id="rId49" Type="http://schemas.openxmlformats.org/officeDocument/2006/relationships/tags" Target="../tags/tag188.xml"/><Relationship Id="rId57" Type="http://schemas.openxmlformats.org/officeDocument/2006/relationships/tags" Target="../tags/tag196.xml"/><Relationship Id="rId10" Type="http://schemas.openxmlformats.org/officeDocument/2006/relationships/tags" Target="../tags/tag149.xml"/><Relationship Id="rId31" Type="http://schemas.openxmlformats.org/officeDocument/2006/relationships/tags" Target="../tags/tag170.xml"/><Relationship Id="rId44" Type="http://schemas.openxmlformats.org/officeDocument/2006/relationships/tags" Target="../tags/tag183.xml"/><Relationship Id="rId52" Type="http://schemas.openxmlformats.org/officeDocument/2006/relationships/tags" Target="../tags/tag191.xml"/><Relationship Id="rId60" Type="http://schemas.openxmlformats.org/officeDocument/2006/relationships/tags" Target="../tags/tag199.xml"/><Relationship Id="rId65" Type="http://schemas.openxmlformats.org/officeDocument/2006/relationships/image" Target="../media/image9.png"/><Relationship Id="rId4" Type="http://schemas.openxmlformats.org/officeDocument/2006/relationships/tags" Target="../tags/tag143.xml"/><Relationship Id="rId9" Type="http://schemas.openxmlformats.org/officeDocument/2006/relationships/tags" Target="../tags/tag148.xml"/><Relationship Id="rId13" Type="http://schemas.openxmlformats.org/officeDocument/2006/relationships/tags" Target="../tags/tag152.xml"/><Relationship Id="rId18" Type="http://schemas.openxmlformats.org/officeDocument/2006/relationships/tags" Target="../tags/tag157.xml"/><Relationship Id="rId39" Type="http://schemas.openxmlformats.org/officeDocument/2006/relationships/tags" Target="../tags/tag178.xml"/><Relationship Id="rId34" Type="http://schemas.openxmlformats.org/officeDocument/2006/relationships/tags" Target="../tags/tag173.xml"/><Relationship Id="rId50" Type="http://schemas.openxmlformats.org/officeDocument/2006/relationships/tags" Target="../tags/tag189.xml"/><Relationship Id="rId55" Type="http://schemas.openxmlformats.org/officeDocument/2006/relationships/tags" Target="../tags/tag194.xml"/></Relationships>
</file>

<file path=ppt/slides/_rels/slide37.xml.rels><?xml version="1.0" encoding="UTF-8" standalone="yes"?>
<Relationships xmlns="http://schemas.openxmlformats.org/package/2006/relationships"><Relationship Id="rId26" Type="http://schemas.openxmlformats.org/officeDocument/2006/relationships/tags" Target="../tags/tag225.xml"/><Relationship Id="rId21" Type="http://schemas.openxmlformats.org/officeDocument/2006/relationships/tags" Target="../tags/tag220.xml"/><Relationship Id="rId42" Type="http://schemas.openxmlformats.org/officeDocument/2006/relationships/tags" Target="../tags/tag241.xml"/><Relationship Id="rId47" Type="http://schemas.openxmlformats.org/officeDocument/2006/relationships/tags" Target="../tags/tag246.xml"/><Relationship Id="rId63" Type="http://schemas.openxmlformats.org/officeDocument/2006/relationships/tags" Target="../tags/tag262.xml"/><Relationship Id="rId68" Type="http://schemas.openxmlformats.org/officeDocument/2006/relationships/tags" Target="../tags/tag267.xml"/><Relationship Id="rId84" Type="http://schemas.openxmlformats.org/officeDocument/2006/relationships/image" Target="../media/image14.svg"/><Relationship Id="rId16" Type="http://schemas.openxmlformats.org/officeDocument/2006/relationships/tags" Target="../tags/tag215.xml"/><Relationship Id="rId11" Type="http://schemas.openxmlformats.org/officeDocument/2006/relationships/tags" Target="../tags/tag210.xml"/><Relationship Id="rId32" Type="http://schemas.openxmlformats.org/officeDocument/2006/relationships/tags" Target="../tags/tag231.xml"/><Relationship Id="rId37" Type="http://schemas.openxmlformats.org/officeDocument/2006/relationships/tags" Target="../tags/tag236.xml"/><Relationship Id="rId53" Type="http://schemas.openxmlformats.org/officeDocument/2006/relationships/tags" Target="../tags/tag252.xml"/><Relationship Id="rId58" Type="http://schemas.openxmlformats.org/officeDocument/2006/relationships/tags" Target="../tags/tag257.xml"/><Relationship Id="rId74" Type="http://schemas.openxmlformats.org/officeDocument/2006/relationships/tags" Target="../tags/tag273.xml"/><Relationship Id="rId79" Type="http://schemas.openxmlformats.org/officeDocument/2006/relationships/image" Target="../media/image9.png"/><Relationship Id="rId5" Type="http://schemas.openxmlformats.org/officeDocument/2006/relationships/tags" Target="../tags/tag204.xml"/><Relationship Id="rId19" Type="http://schemas.openxmlformats.org/officeDocument/2006/relationships/tags" Target="../tags/tag218.xml"/><Relationship Id="rId14" Type="http://schemas.openxmlformats.org/officeDocument/2006/relationships/tags" Target="../tags/tag213.xml"/><Relationship Id="rId22" Type="http://schemas.openxmlformats.org/officeDocument/2006/relationships/tags" Target="../tags/tag221.xml"/><Relationship Id="rId27" Type="http://schemas.openxmlformats.org/officeDocument/2006/relationships/tags" Target="../tags/tag226.xml"/><Relationship Id="rId30" Type="http://schemas.openxmlformats.org/officeDocument/2006/relationships/tags" Target="../tags/tag229.xml"/><Relationship Id="rId35" Type="http://schemas.openxmlformats.org/officeDocument/2006/relationships/tags" Target="../tags/tag234.xml"/><Relationship Id="rId43" Type="http://schemas.openxmlformats.org/officeDocument/2006/relationships/tags" Target="../tags/tag242.xml"/><Relationship Id="rId48" Type="http://schemas.openxmlformats.org/officeDocument/2006/relationships/tags" Target="../tags/tag247.xml"/><Relationship Id="rId56" Type="http://schemas.openxmlformats.org/officeDocument/2006/relationships/tags" Target="../tags/tag255.xml"/><Relationship Id="rId64" Type="http://schemas.openxmlformats.org/officeDocument/2006/relationships/tags" Target="../tags/tag263.xml"/><Relationship Id="rId69" Type="http://schemas.openxmlformats.org/officeDocument/2006/relationships/tags" Target="../tags/tag268.xml"/><Relationship Id="rId77" Type="http://schemas.openxmlformats.org/officeDocument/2006/relationships/oleObject" Target="../embeddings/oleObject35.bin"/><Relationship Id="rId8" Type="http://schemas.openxmlformats.org/officeDocument/2006/relationships/tags" Target="../tags/tag207.xml"/><Relationship Id="rId51" Type="http://schemas.openxmlformats.org/officeDocument/2006/relationships/tags" Target="../tags/tag250.xml"/><Relationship Id="rId72" Type="http://schemas.openxmlformats.org/officeDocument/2006/relationships/tags" Target="../tags/tag271.xml"/><Relationship Id="rId80" Type="http://schemas.openxmlformats.org/officeDocument/2006/relationships/image" Target="../media/image10.svg"/><Relationship Id="rId85" Type="http://schemas.openxmlformats.org/officeDocument/2006/relationships/image" Target="../media/image15.jpeg"/><Relationship Id="rId3" Type="http://schemas.openxmlformats.org/officeDocument/2006/relationships/tags" Target="../tags/tag202.xml"/><Relationship Id="rId12" Type="http://schemas.openxmlformats.org/officeDocument/2006/relationships/tags" Target="../tags/tag211.xml"/><Relationship Id="rId17" Type="http://schemas.openxmlformats.org/officeDocument/2006/relationships/tags" Target="../tags/tag216.xml"/><Relationship Id="rId25" Type="http://schemas.openxmlformats.org/officeDocument/2006/relationships/tags" Target="../tags/tag224.xml"/><Relationship Id="rId33" Type="http://schemas.openxmlformats.org/officeDocument/2006/relationships/tags" Target="../tags/tag232.xml"/><Relationship Id="rId38" Type="http://schemas.openxmlformats.org/officeDocument/2006/relationships/tags" Target="../tags/tag237.xml"/><Relationship Id="rId46" Type="http://schemas.openxmlformats.org/officeDocument/2006/relationships/tags" Target="../tags/tag245.xml"/><Relationship Id="rId59" Type="http://schemas.openxmlformats.org/officeDocument/2006/relationships/tags" Target="../tags/tag258.xml"/><Relationship Id="rId67" Type="http://schemas.openxmlformats.org/officeDocument/2006/relationships/tags" Target="../tags/tag266.xml"/><Relationship Id="rId20" Type="http://schemas.openxmlformats.org/officeDocument/2006/relationships/tags" Target="../tags/tag219.xml"/><Relationship Id="rId41" Type="http://schemas.openxmlformats.org/officeDocument/2006/relationships/tags" Target="../tags/tag240.xml"/><Relationship Id="rId54" Type="http://schemas.openxmlformats.org/officeDocument/2006/relationships/tags" Target="../tags/tag253.xml"/><Relationship Id="rId62" Type="http://schemas.openxmlformats.org/officeDocument/2006/relationships/tags" Target="../tags/tag261.xml"/><Relationship Id="rId70" Type="http://schemas.openxmlformats.org/officeDocument/2006/relationships/tags" Target="../tags/tag269.xml"/><Relationship Id="rId75" Type="http://schemas.openxmlformats.org/officeDocument/2006/relationships/tags" Target="../tags/tag274.xml"/><Relationship Id="rId83" Type="http://schemas.openxmlformats.org/officeDocument/2006/relationships/image" Target="../media/image13.png"/><Relationship Id="rId1" Type="http://schemas.openxmlformats.org/officeDocument/2006/relationships/tags" Target="../tags/tag200.xml"/><Relationship Id="rId6" Type="http://schemas.openxmlformats.org/officeDocument/2006/relationships/tags" Target="../tags/tag205.xml"/><Relationship Id="rId15" Type="http://schemas.openxmlformats.org/officeDocument/2006/relationships/tags" Target="../tags/tag214.xml"/><Relationship Id="rId23" Type="http://schemas.openxmlformats.org/officeDocument/2006/relationships/tags" Target="../tags/tag222.xml"/><Relationship Id="rId28" Type="http://schemas.openxmlformats.org/officeDocument/2006/relationships/tags" Target="../tags/tag227.xml"/><Relationship Id="rId36" Type="http://schemas.openxmlformats.org/officeDocument/2006/relationships/tags" Target="../tags/tag235.xml"/><Relationship Id="rId49" Type="http://schemas.openxmlformats.org/officeDocument/2006/relationships/tags" Target="../tags/tag248.xml"/><Relationship Id="rId57" Type="http://schemas.openxmlformats.org/officeDocument/2006/relationships/tags" Target="../tags/tag256.xml"/><Relationship Id="rId10" Type="http://schemas.openxmlformats.org/officeDocument/2006/relationships/tags" Target="../tags/tag209.xml"/><Relationship Id="rId31" Type="http://schemas.openxmlformats.org/officeDocument/2006/relationships/tags" Target="../tags/tag230.xml"/><Relationship Id="rId44" Type="http://schemas.openxmlformats.org/officeDocument/2006/relationships/tags" Target="../tags/tag243.xml"/><Relationship Id="rId52" Type="http://schemas.openxmlformats.org/officeDocument/2006/relationships/tags" Target="../tags/tag251.xml"/><Relationship Id="rId60" Type="http://schemas.openxmlformats.org/officeDocument/2006/relationships/tags" Target="../tags/tag259.xml"/><Relationship Id="rId65" Type="http://schemas.openxmlformats.org/officeDocument/2006/relationships/tags" Target="../tags/tag264.xml"/><Relationship Id="rId73" Type="http://schemas.openxmlformats.org/officeDocument/2006/relationships/tags" Target="../tags/tag272.xml"/><Relationship Id="rId78" Type="http://schemas.openxmlformats.org/officeDocument/2006/relationships/image" Target="../media/image4.emf"/><Relationship Id="rId81" Type="http://schemas.openxmlformats.org/officeDocument/2006/relationships/image" Target="../media/image11.png"/><Relationship Id="rId86" Type="http://schemas.openxmlformats.org/officeDocument/2006/relationships/chart" Target="../charts/chart29.xml"/><Relationship Id="rId4" Type="http://schemas.openxmlformats.org/officeDocument/2006/relationships/tags" Target="../tags/tag203.xml"/><Relationship Id="rId9" Type="http://schemas.openxmlformats.org/officeDocument/2006/relationships/tags" Target="../tags/tag208.xml"/><Relationship Id="rId13" Type="http://schemas.openxmlformats.org/officeDocument/2006/relationships/tags" Target="../tags/tag212.xml"/><Relationship Id="rId18" Type="http://schemas.openxmlformats.org/officeDocument/2006/relationships/tags" Target="../tags/tag217.xml"/><Relationship Id="rId39" Type="http://schemas.openxmlformats.org/officeDocument/2006/relationships/tags" Target="../tags/tag238.xml"/><Relationship Id="rId34" Type="http://schemas.openxmlformats.org/officeDocument/2006/relationships/tags" Target="../tags/tag233.xml"/><Relationship Id="rId50" Type="http://schemas.openxmlformats.org/officeDocument/2006/relationships/tags" Target="../tags/tag249.xml"/><Relationship Id="rId55" Type="http://schemas.openxmlformats.org/officeDocument/2006/relationships/tags" Target="../tags/tag254.xml"/><Relationship Id="rId76" Type="http://schemas.openxmlformats.org/officeDocument/2006/relationships/slideLayout" Target="../slideLayouts/slideLayout1.xml"/><Relationship Id="rId7" Type="http://schemas.openxmlformats.org/officeDocument/2006/relationships/tags" Target="../tags/tag206.xml"/><Relationship Id="rId71" Type="http://schemas.openxmlformats.org/officeDocument/2006/relationships/tags" Target="../tags/tag270.xml"/><Relationship Id="rId2" Type="http://schemas.openxmlformats.org/officeDocument/2006/relationships/tags" Target="../tags/tag201.xml"/><Relationship Id="rId29" Type="http://schemas.openxmlformats.org/officeDocument/2006/relationships/tags" Target="../tags/tag228.xml"/><Relationship Id="rId24" Type="http://schemas.openxmlformats.org/officeDocument/2006/relationships/tags" Target="../tags/tag223.xml"/><Relationship Id="rId40" Type="http://schemas.openxmlformats.org/officeDocument/2006/relationships/tags" Target="../tags/tag239.xml"/><Relationship Id="rId45" Type="http://schemas.openxmlformats.org/officeDocument/2006/relationships/tags" Target="../tags/tag244.xml"/><Relationship Id="rId66" Type="http://schemas.openxmlformats.org/officeDocument/2006/relationships/tags" Target="../tags/tag265.xml"/><Relationship Id="rId87" Type="http://schemas.openxmlformats.org/officeDocument/2006/relationships/chart" Target="../charts/chart30.xml"/><Relationship Id="rId61" Type="http://schemas.openxmlformats.org/officeDocument/2006/relationships/tags" Target="../tags/tag260.xml"/><Relationship Id="rId82" Type="http://schemas.openxmlformats.org/officeDocument/2006/relationships/image" Target="../media/image12.svg"/></Relationships>
</file>

<file path=ppt/slides/_rels/slide38.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slide" Target="slide5.xml"/><Relationship Id="rId7" Type="http://schemas.openxmlformats.org/officeDocument/2006/relationships/slide" Target="slide38.xml"/><Relationship Id="rId12" Type="http://schemas.openxmlformats.org/officeDocument/2006/relationships/slide" Target="slide66.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62.xml"/><Relationship Id="rId5" Type="http://schemas.openxmlformats.org/officeDocument/2006/relationships/slide" Target="slide22.xml"/><Relationship Id="rId10" Type="http://schemas.openxmlformats.org/officeDocument/2006/relationships/slide" Target="slide58.xml"/><Relationship Id="rId4" Type="http://schemas.openxmlformats.org/officeDocument/2006/relationships/slide" Target="slide16.xml"/><Relationship Id="rId9" Type="http://schemas.openxmlformats.org/officeDocument/2006/relationships/slide" Target="slide56.xml"/></Relationships>
</file>

<file path=ppt/slides/_rels/slide39.xml.rels><?xml version="1.0" encoding="UTF-8" standalone="yes"?>
<Relationships xmlns="http://schemas.openxmlformats.org/package/2006/relationships"><Relationship Id="rId13" Type="http://schemas.openxmlformats.org/officeDocument/2006/relationships/chart" Target="../charts/chart31.xml"/><Relationship Id="rId18" Type="http://schemas.openxmlformats.org/officeDocument/2006/relationships/image" Target="../media/image11.png"/><Relationship Id="rId3" Type="http://schemas.openxmlformats.org/officeDocument/2006/relationships/slideLayout" Target="../slideLayouts/slideLayout12.xml"/><Relationship Id="rId21" Type="http://schemas.openxmlformats.org/officeDocument/2006/relationships/image" Target="../media/image14.svg"/><Relationship Id="rId7" Type="http://schemas.microsoft.com/office/2014/relationships/chartEx" Target="../charts/chartEx4.xml"/><Relationship Id="rId12" Type="http://schemas.openxmlformats.org/officeDocument/2006/relationships/image" Target="../media/image98.png"/><Relationship Id="rId17" Type="http://schemas.openxmlformats.org/officeDocument/2006/relationships/image" Target="../media/image10.svg"/><Relationship Id="rId2" Type="http://schemas.openxmlformats.org/officeDocument/2006/relationships/tags" Target="../tags/tag276.xml"/><Relationship Id="rId16" Type="http://schemas.openxmlformats.org/officeDocument/2006/relationships/image" Target="../media/image9.png"/><Relationship Id="rId20" Type="http://schemas.openxmlformats.org/officeDocument/2006/relationships/image" Target="../media/image13.png"/><Relationship Id="rId1" Type="http://schemas.openxmlformats.org/officeDocument/2006/relationships/tags" Target="../tags/tag275.xml"/><Relationship Id="rId6" Type="http://schemas.openxmlformats.org/officeDocument/2006/relationships/image" Target="../media/image8.emf"/><Relationship Id="rId11" Type="http://schemas.openxmlformats.org/officeDocument/2006/relationships/image" Target="../media/image16.jpeg"/><Relationship Id="rId5" Type="http://schemas.openxmlformats.org/officeDocument/2006/relationships/oleObject" Target="../embeddings/oleObject36.bin"/><Relationship Id="rId15" Type="http://schemas.openxmlformats.org/officeDocument/2006/relationships/image" Target="../media/image18.png"/><Relationship Id="rId10" Type="http://schemas.openxmlformats.org/officeDocument/2006/relationships/image" Target="../media/image17.png"/><Relationship Id="rId19" Type="http://schemas.openxmlformats.org/officeDocument/2006/relationships/image" Target="../media/image12.svg"/><Relationship Id="rId4" Type="http://schemas.openxmlformats.org/officeDocument/2006/relationships/notesSlide" Target="../notesSlides/notesSlide14.xml"/><Relationship Id="rId9" Type="http://schemas.openxmlformats.org/officeDocument/2006/relationships/image" Target="../media/image114.png"/><Relationship Id="rId14" Type="http://schemas.openxmlformats.org/officeDocument/2006/relationships/chart" Target="../charts/chart32.xml"/></Relationships>
</file>

<file path=ppt/slides/_rels/slide4.xml.rels><?xml version="1.0" encoding="UTF-8" standalone="yes"?>
<Relationships xmlns="http://schemas.openxmlformats.org/package/2006/relationships"><Relationship Id="rId13" Type="http://schemas.openxmlformats.org/officeDocument/2006/relationships/image" Target="../media/image15.jpeg"/><Relationship Id="rId18" Type="http://schemas.openxmlformats.org/officeDocument/2006/relationships/image" Target="../media/image20.svg"/><Relationship Id="rId26" Type="http://schemas.openxmlformats.org/officeDocument/2006/relationships/image" Target="../media/image28.png"/><Relationship Id="rId3" Type="http://schemas.openxmlformats.org/officeDocument/2006/relationships/slideLayout" Target="../slideLayouts/slideLayout1.xml"/><Relationship Id="rId21" Type="http://schemas.openxmlformats.org/officeDocument/2006/relationships/image" Target="../media/image23.png"/><Relationship Id="rId34" Type="http://schemas.openxmlformats.org/officeDocument/2006/relationships/image" Target="../media/image36.sv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5" Type="http://schemas.openxmlformats.org/officeDocument/2006/relationships/image" Target="../media/image27.jpeg"/><Relationship Id="rId33" Type="http://schemas.openxmlformats.org/officeDocument/2006/relationships/image" Target="../media/image35.png"/><Relationship Id="rId2" Type="http://schemas.openxmlformats.org/officeDocument/2006/relationships/tags" Target="../tags/tag27.xml"/><Relationship Id="rId16" Type="http://schemas.openxmlformats.org/officeDocument/2006/relationships/image" Target="../media/image18.png"/><Relationship Id="rId20" Type="http://schemas.openxmlformats.org/officeDocument/2006/relationships/image" Target="../media/image22.svg"/><Relationship Id="rId29" Type="http://schemas.openxmlformats.org/officeDocument/2006/relationships/image" Target="../media/image31.png"/><Relationship Id="rId1" Type="http://schemas.openxmlformats.org/officeDocument/2006/relationships/tags" Target="../tags/tag26.xml"/><Relationship Id="rId6" Type="http://schemas.openxmlformats.org/officeDocument/2006/relationships/image" Target="../media/image8.emf"/><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svg"/><Relationship Id="rId5" Type="http://schemas.openxmlformats.org/officeDocument/2006/relationships/oleObject" Target="../embeddings/oleObject6.bin"/><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sv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notesSlide" Target="../notesSlides/notesSlide2.xml"/><Relationship Id="rId9" Type="http://schemas.openxmlformats.org/officeDocument/2006/relationships/image" Target="../media/image11.png"/><Relationship Id="rId14" Type="http://schemas.openxmlformats.org/officeDocument/2006/relationships/image" Target="../media/image16.jpeg"/><Relationship Id="rId22" Type="http://schemas.openxmlformats.org/officeDocument/2006/relationships/image" Target="../media/image24.svg"/><Relationship Id="rId27" Type="http://schemas.openxmlformats.org/officeDocument/2006/relationships/image" Target="../media/image29.jpeg"/><Relationship Id="rId30" Type="http://schemas.openxmlformats.org/officeDocument/2006/relationships/image" Target="../media/image32.png"/><Relationship Id="rId35" Type="http://schemas.openxmlformats.org/officeDocument/2006/relationships/image" Target="../media/image37.png"/><Relationship Id="rId8" Type="http://schemas.openxmlformats.org/officeDocument/2006/relationships/image" Target="../media/image10.svg"/></Relationships>
</file>

<file path=ppt/slides/_rels/slide4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18" Type="http://schemas.openxmlformats.org/officeDocument/2006/relationships/chart" Target="../charts/chart36.xml"/><Relationship Id="rId3" Type="http://schemas.openxmlformats.org/officeDocument/2006/relationships/oleObject" Target="../embeddings/oleObject37.bin"/><Relationship Id="rId7" Type="http://schemas.openxmlformats.org/officeDocument/2006/relationships/image" Target="../media/image16.jpeg"/><Relationship Id="rId12" Type="http://schemas.openxmlformats.org/officeDocument/2006/relationships/image" Target="../media/image11.png"/><Relationship Id="rId17" Type="http://schemas.openxmlformats.org/officeDocument/2006/relationships/chart" Target="../charts/chart35.xml"/><Relationship Id="rId2" Type="http://schemas.openxmlformats.org/officeDocument/2006/relationships/slideLayout" Target="../slideLayouts/slideLayout1.xml"/><Relationship Id="rId16" Type="http://schemas.openxmlformats.org/officeDocument/2006/relationships/chart" Target="../charts/chart34.xml"/><Relationship Id="rId1" Type="http://schemas.openxmlformats.org/officeDocument/2006/relationships/tags" Target="../tags/tag277.xml"/><Relationship Id="rId6" Type="http://schemas.openxmlformats.org/officeDocument/2006/relationships/chart" Target="../charts/chart33.xml"/><Relationship Id="rId11" Type="http://schemas.openxmlformats.org/officeDocument/2006/relationships/image" Target="../media/image10.svg"/><Relationship Id="rId5" Type="http://schemas.openxmlformats.org/officeDocument/2006/relationships/image" Target="../media/image110.pn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5.emf"/><Relationship Id="rId9" Type="http://schemas.openxmlformats.org/officeDocument/2006/relationships/image" Target="../media/image18.png"/><Relationship Id="rId14" Type="http://schemas.openxmlformats.org/officeDocument/2006/relationships/image" Target="../media/image13.png"/></Relationships>
</file>

<file path=ppt/slides/_rels/slide4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oleObject" Target="../embeddings/oleObject38.bin"/><Relationship Id="rId7" Type="http://schemas.openxmlformats.org/officeDocument/2006/relationships/image" Target="../media/image18.png"/><Relationship Id="rId12" Type="http://schemas.openxmlformats.org/officeDocument/2006/relationships/image" Target="../media/image13.png"/><Relationship Id="rId2" Type="http://schemas.openxmlformats.org/officeDocument/2006/relationships/slideLayout" Target="../slideLayouts/slideLayout1.xml"/><Relationship Id="rId16" Type="http://schemas.openxmlformats.org/officeDocument/2006/relationships/image" Target="../media/image116.png"/><Relationship Id="rId1" Type="http://schemas.openxmlformats.org/officeDocument/2006/relationships/tags" Target="../tags/tag278.xml"/><Relationship Id="rId6" Type="http://schemas.openxmlformats.org/officeDocument/2006/relationships/image" Target="../media/image17.png"/><Relationship Id="rId11" Type="http://schemas.openxmlformats.org/officeDocument/2006/relationships/image" Target="../media/image12.svg"/><Relationship Id="rId5" Type="http://schemas.openxmlformats.org/officeDocument/2006/relationships/image" Target="../media/image16.jpeg"/><Relationship Id="rId10" Type="http://schemas.openxmlformats.org/officeDocument/2006/relationships/image" Target="../media/image11.png"/><Relationship Id="rId4" Type="http://schemas.openxmlformats.org/officeDocument/2006/relationships/image" Target="../media/image4.emf"/><Relationship Id="rId9" Type="http://schemas.openxmlformats.org/officeDocument/2006/relationships/image" Target="../media/image10.svg"/><Relationship Id="rId14" Type="http://schemas.microsoft.com/office/2014/relationships/chartEx" Target="../charts/chartEx5.xml"/></Relationships>
</file>

<file path=ppt/slides/_rels/slide42.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9.png"/><Relationship Id="rId18" Type="http://schemas.openxmlformats.org/officeDocument/2006/relationships/image" Target="../media/image14.svg"/><Relationship Id="rId3" Type="http://schemas.openxmlformats.org/officeDocument/2006/relationships/slideLayout" Target="../slideLayouts/slideLayout1.xml"/><Relationship Id="rId7" Type="http://schemas.openxmlformats.org/officeDocument/2006/relationships/image" Target="../media/image106.png"/><Relationship Id="rId12" Type="http://schemas.openxmlformats.org/officeDocument/2006/relationships/image" Target="../media/image18.png"/><Relationship Id="rId17" Type="http://schemas.openxmlformats.org/officeDocument/2006/relationships/image" Target="../media/image13.png"/><Relationship Id="rId2" Type="http://schemas.openxmlformats.org/officeDocument/2006/relationships/tags" Target="../tags/tag280.xml"/><Relationship Id="rId16" Type="http://schemas.openxmlformats.org/officeDocument/2006/relationships/image" Target="../media/image12.svg"/><Relationship Id="rId1" Type="http://schemas.openxmlformats.org/officeDocument/2006/relationships/tags" Target="../tags/tag279.xml"/><Relationship Id="rId6" Type="http://schemas.openxmlformats.org/officeDocument/2006/relationships/chart" Target="../charts/chart37.xml"/><Relationship Id="rId11" Type="http://schemas.openxmlformats.org/officeDocument/2006/relationships/image" Target="../media/image98.png"/><Relationship Id="rId5" Type="http://schemas.openxmlformats.org/officeDocument/2006/relationships/image" Target="../media/image5.emf"/><Relationship Id="rId1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oleObject" Target="../embeddings/oleObject39.bin"/><Relationship Id="rId9" Type="http://schemas.openxmlformats.org/officeDocument/2006/relationships/image" Target="../media/image17.png"/><Relationship Id="rId14" Type="http://schemas.openxmlformats.org/officeDocument/2006/relationships/image" Target="../media/image10.svg"/></Relationships>
</file>

<file path=ppt/slides/_rels/slide4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9.png"/><Relationship Id="rId18" Type="http://schemas.openxmlformats.org/officeDocument/2006/relationships/image" Target="../media/image14.svg"/><Relationship Id="rId3" Type="http://schemas.openxmlformats.org/officeDocument/2006/relationships/slideLayout" Target="../slideLayouts/slideLayout1.xml"/><Relationship Id="rId7" Type="http://schemas.openxmlformats.org/officeDocument/2006/relationships/image" Target="../media/image16.jpeg"/><Relationship Id="rId12" Type="http://schemas.openxmlformats.org/officeDocument/2006/relationships/image" Target="../media/image117.png"/><Relationship Id="rId17" Type="http://schemas.openxmlformats.org/officeDocument/2006/relationships/image" Target="../media/image13.png"/><Relationship Id="rId2" Type="http://schemas.openxmlformats.org/officeDocument/2006/relationships/tags" Target="../tags/tag282.xml"/><Relationship Id="rId16" Type="http://schemas.openxmlformats.org/officeDocument/2006/relationships/image" Target="../media/image12.svg"/><Relationship Id="rId1" Type="http://schemas.openxmlformats.org/officeDocument/2006/relationships/tags" Target="../tags/tag281.xml"/><Relationship Id="rId6" Type="http://schemas.openxmlformats.org/officeDocument/2006/relationships/image" Target="../media/image5.emf"/><Relationship Id="rId5" Type="http://schemas.openxmlformats.org/officeDocument/2006/relationships/oleObject" Target="../embeddings/oleObject40.bin"/><Relationship Id="rId15" Type="http://schemas.openxmlformats.org/officeDocument/2006/relationships/image" Target="../media/image11.png"/><Relationship Id="rId10" Type="http://schemas.microsoft.com/office/2014/relationships/chartEx" Target="../charts/chartEx6.xml"/><Relationship Id="rId4" Type="http://schemas.openxmlformats.org/officeDocument/2006/relationships/notesSlide" Target="../notesSlides/notesSlide15.xml"/><Relationship Id="rId9" Type="http://schemas.openxmlformats.org/officeDocument/2006/relationships/image" Target="../media/image18.png"/><Relationship Id="rId14" Type="http://schemas.openxmlformats.org/officeDocument/2006/relationships/image" Target="../media/image10.svg"/></Relationships>
</file>

<file path=ppt/slides/_rels/slide44.xml.rels><?xml version="1.0" encoding="UTF-8" standalone="yes"?>
<Relationships xmlns="http://schemas.openxmlformats.org/package/2006/relationships"><Relationship Id="rId8" Type="http://schemas.openxmlformats.org/officeDocument/2006/relationships/chart" Target="../charts/chart39.xml"/><Relationship Id="rId13" Type="http://schemas.openxmlformats.org/officeDocument/2006/relationships/image" Target="../media/image10.svg"/><Relationship Id="rId3" Type="http://schemas.openxmlformats.org/officeDocument/2006/relationships/slideLayout" Target="../slideLayouts/slideLayout1.xml"/><Relationship Id="rId7" Type="http://schemas.openxmlformats.org/officeDocument/2006/relationships/chart" Target="../charts/chart38.xml"/><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tags" Target="../tags/tag284.xml"/><Relationship Id="rId16" Type="http://schemas.openxmlformats.org/officeDocument/2006/relationships/image" Target="../media/image13.png"/><Relationship Id="rId1" Type="http://schemas.openxmlformats.org/officeDocument/2006/relationships/tags" Target="../tags/tag283.xml"/><Relationship Id="rId6" Type="http://schemas.openxmlformats.org/officeDocument/2006/relationships/image" Target="../media/image8.emf"/><Relationship Id="rId11" Type="http://schemas.openxmlformats.org/officeDocument/2006/relationships/image" Target="../media/image18.png"/><Relationship Id="rId5" Type="http://schemas.openxmlformats.org/officeDocument/2006/relationships/oleObject" Target="../embeddings/oleObject41.bin"/><Relationship Id="rId1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notesSlide" Target="../notesSlides/notesSlide16.xml"/><Relationship Id="rId9" Type="http://schemas.openxmlformats.org/officeDocument/2006/relationships/image" Target="../media/image16.jpeg"/><Relationship Id="rId14" Type="http://schemas.openxmlformats.org/officeDocument/2006/relationships/image" Target="../media/image11.png"/></Relationships>
</file>

<file path=ppt/slides/_rels/slide45.xml.rels><?xml version="1.0" encoding="UTF-8" standalone="yes"?>
<Relationships xmlns="http://schemas.openxmlformats.org/package/2006/relationships"><Relationship Id="rId8" Type="http://schemas.openxmlformats.org/officeDocument/2006/relationships/chart" Target="../charts/chart41.xml"/><Relationship Id="rId13" Type="http://schemas.openxmlformats.org/officeDocument/2006/relationships/image" Target="../media/image18.png"/><Relationship Id="rId1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chart" Target="../charts/chart40.xml"/><Relationship Id="rId12" Type="http://schemas.openxmlformats.org/officeDocument/2006/relationships/image" Target="../media/image17.png"/><Relationship Id="rId17" Type="http://schemas.openxmlformats.org/officeDocument/2006/relationships/image" Target="../media/image12.svg"/><Relationship Id="rId2" Type="http://schemas.openxmlformats.org/officeDocument/2006/relationships/tags" Target="../tags/tag286.xml"/><Relationship Id="rId16" Type="http://schemas.openxmlformats.org/officeDocument/2006/relationships/image" Target="../media/image11.png"/><Relationship Id="rId1" Type="http://schemas.openxmlformats.org/officeDocument/2006/relationships/tags" Target="../tags/tag285.xml"/><Relationship Id="rId6" Type="http://schemas.openxmlformats.org/officeDocument/2006/relationships/image" Target="../media/image108.emf"/><Relationship Id="rId11" Type="http://schemas.openxmlformats.org/officeDocument/2006/relationships/image" Target="../media/image16.jpeg"/><Relationship Id="rId5" Type="http://schemas.openxmlformats.org/officeDocument/2006/relationships/oleObject" Target="../embeddings/oleObject42.bin"/><Relationship Id="rId15" Type="http://schemas.openxmlformats.org/officeDocument/2006/relationships/image" Target="../media/image10.svg"/><Relationship Id="rId10" Type="http://schemas.openxmlformats.org/officeDocument/2006/relationships/image" Target="../media/image72.svg"/><Relationship Id="rId19" Type="http://schemas.openxmlformats.org/officeDocument/2006/relationships/image" Target="../media/image14.svg"/><Relationship Id="rId4" Type="http://schemas.openxmlformats.org/officeDocument/2006/relationships/notesSlide" Target="../notesSlides/notesSlide17.xml"/><Relationship Id="rId9" Type="http://schemas.openxmlformats.org/officeDocument/2006/relationships/image" Target="../media/image71.png"/><Relationship Id="rId14" Type="http://schemas.openxmlformats.org/officeDocument/2006/relationships/image" Target="../media/image9.png"/></Relationships>
</file>

<file path=ppt/slides/_rels/slide46.xml.rels><?xml version="1.0" encoding="UTF-8" standalone="yes"?>
<Relationships xmlns="http://schemas.openxmlformats.org/package/2006/relationships"><Relationship Id="rId26" Type="http://schemas.openxmlformats.org/officeDocument/2006/relationships/tags" Target="../tags/tag312.xml"/><Relationship Id="rId21" Type="http://schemas.openxmlformats.org/officeDocument/2006/relationships/tags" Target="../tags/tag307.xml"/><Relationship Id="rId42" Type="http://schemas.openxmlformats.org/officeDocument/2006/relationships/tags" Target="../tags/tag328.xml"/><Relationship Id="rId47" Type="http://schemas.openxmlformats.org/officeDocument/2006/relationships/tags" Target="../tags/tag333.xml"/><Relationship Id="rId63" Type="http://schemas.openxmlformats.org/officeDocument/2006/relationships/tags" Target="../tags/tag349.xml"/><Relationship Id="rId68" Type="http://schemas.openxmlformats.org/officeDocument/2006/relationships/chart" Target="../charts/chart43.xml"/><Relationship Id="rId16" Type="http://schemas.openxmlformats.org/officeDocument/2006/relationships/tags" Target="../tags/tag302.xml"/><Relationship Id="rId11" Type="http://schemas.openxmlformats.org/officeDocument/2006/relationships/tags" Target="../tags/tag297.xml"/><Relationship Id="rId24" Type="http://schemas.openxmlformats.org/officeDocument/2006/relationships/tags" Target="../tags/tag310.xml"/><Relationship Id="rId32" Type="http://schemas.openxmlformats.org/officeDocument/2006/relationships/tags" Target="../tags/tag318.xml"/><Relationship Id="rId37" Type="http://schemas.openxmlformats.org/officeDocument/2006/relationships/tags" Target="../tags/tag323.xml"/><Relationship Id="rId40" Type="http://schemas.openxmlformats.org/officeDocument/2006/relationships/tags" Target="../tags/tag326.xml"/><Relationship Id="rId45" Type="http://schemas.openxmlformats.org/officeDocument/2006/relationships/tags" Target="../tags/tag331.xml"/><Relationship Id="rId53" Type="http://schemas.openxmlformats.org/officeDocument/2006/relationships/tags" Target="../tags/tag339.xml"/><Relationship Id="rId58" Type="http://schemas.openxmlformats.org/officeDocument/2006/relationships/tags" Target="../tags/tag344.xml"/><Relationship Id="rId66" Type="http://schemas.openxmlformats.org/officeDocument/2006/relationships/image" Target="../media/image4.emf"/><Relationship Id="rId74" Type="http://schemas.openxmlformats.org/officeDocument/2006/relationships/image" Target="../media/image11.png"/><Relationship Id="rId5" Type="http://schemas.openxmlformats.org/officeDocument/2006/relationships/tags" Target="../tags/tag291.xml"/><Relationship Id="rId61" Type="http://schemas.openxmlformats.org/officeDocument/2006/relationships/tags" Target="../tags/tag347.xml"/><Relationship Id="rId19" Type="http://schemas.openxmlformats.org/officeDocument/2006/relationships/tags" Target="../tags/tag305.xml"/><Relationship Id="rId14" Type="http://schemas.openxmlformats.org/officeDocument/2006/relationships/tags" Target="../tags/tag300.xml"/><Relationship Id="rId22" Type="http://schemas.openxmlformats.org/officeDocument/2006/relationships/tags" Target="../tags/tag308.xml"/><Relationship Id="rId27" Type="http://schemas.openxmlformats.org/officeDocument/2006/relationships/tags" Target="../tags/tag313.xml"/><Relationship Id="rId30" Type="http://schemas.openxmlformats.org/officeDocument/2006/relationships/tags" Target="../tags/tag316.xml"/><Relationship Id="rId35" Type="http://schemas.openxmlformats.org/officeDocument/2006/relationships/tags" Target="../tags/tag321.xml"/><Relationship Id="rId43" Type="http://schemas.openxmlformats.org/officeDocument/2006/relationships/tags" Target="../tags/tag329.xml"/><Relationship Id="rId48" Type="http://schemas.openxmlformats.org/officeDocument/2006/relationships/tags" Target="../tags/tag334.xml"/><Relationship Id="rId56" Type="http://schemas.openxmlformats.org/officeDocument/2006/relationships/tags" Target="../tags/tag342.xml"/><Relationship Id="rId64" Type="http://schemas.openxmlformats.org/officeDocument/2006/relationships/slideLayout" Target="../slideLayouts/slideLayout1.xml"/><Relationship Id="rId69" Type="http://schemas.openxmlformats.org/officeDocument/2006/relationships/image" Target="../media/image16.jpeg"/><Relationship Id="rId77" Type="http://schemas.openxmlformats.org/officeDocument/2006/relationships/image" Target="../media/image14.svg"/><Relationship Id="rId8" Type="http://schemas.openxmlformats.org/officeDocument/2006/relationships/tags" Target="../tags/tag294.xml"/><Relationship Id="rId51" Type="http://schemas.openxmlformats.org/officeDocument/2006/relationships/tags" Target="../tags/tag337.xml"/><Relationship Id="rId72" Type="http://schemas.openxmlformats.org/officeDocument/2006/relationships/image" Target="../media/image9.png"/><Relationship Id="rId3" Type="http://schemas.openxmlformats.org/officeDocument/2006/relationships/tags" Target="../tags/tag289.xml"/><Relationship Id="rId12" Type="http://schemas.openxmlformats.org/officeDocument/2006/relationships/tags" Target="../tags/tag298.xml"/><Relationship Id="rId17" Type="http://schemas.openxmlformats.org/officeDocument/2006/relationships/tags" Target="../tags/tag303.xml"/><Relationship Id="rId25" Type="http://schemas.openxmlformats.org/officeDocument/2006/relationships/tags" Target="../tags/tag311.xml"/><Relationship Id="rId33" Type="http://schemas.openxmlformats.org/officeDocument/2006/relationships/tags" Target="../tags/tag319.xml"/><Relationship Id="rId38" Type="http://schemas.openxmlformats.org/officeDocument/2006/relationships/tags" Target="../tags/tag324.xml"/><Relationship Id="rId46" Type="http://schemas.openxmlformats.org/officeDocument/2006/relationships/tags" Target="../tags/tag332.xml"/><Relationship Id="rId59" Type="http://schemas.openxmlformats.org/officeDocument/2006/relationships/tags" Target="../tags/tag345.xml"/><Relationship Id="rId67" Type="http://schemas.openxmlformats.org/officeDocument/2006/relationships/chart" Target="../charts/chart42.xml"/><Relationship Id="rId20" Type="http://schemas.openxmlformats.org/officeDocument/2006/relationships/tags" Target="../tags/tag306.xml"/><Relationship Id="rId41" Type="http://schemas.openxmlformats.org/officeDocument/2006/relationships/tags" Target="../tags/tag327.xml"/><Relationship Id="rId54" Type="http://schemas.openxmlformats.org/officeDocument/2006/relationships/tags" Target="../tags/tag340.xml"/><Relationship Id="rId62" Type="http://schemas.openxmlformats.org/officeDocument/2006/relationships/tags" Target="../tags/tag348.xml"/><Relationship Id="rId70" Type="http://schemas.openxmlformats.org/officeDocument/2006/relationships/image" Target="../media/image17.png"/><Relationship Id="rId75" Type="http://schemas.openxmlformats.org/officeDocument/2006/relationships/image" Target="../media/image12.svg"/><Relationship Id="rId1" Type="http://schemas.openxmlformats.org/officeDocument/2006/relationships/tags" Target="../tags/tag287.xml"/><Relationship Id="rId6" Type="http://schemas.openxmlformats.org/officeDocument/2006/relationships/tags" Target="../tags/tag292.xml"/><Relationship Id="rId15" Type="http://schemas.openxmlformats.org/officeDocument/2006/relationships/tags" Target="../tags/tag301.xml"/><Relationship Id="rId23" Type="http://schemas.openxmlformats.org/officeDocument/2006/relationships/tags" Target="../tags/tag309.xml"/><Relationship Id="rId28" Type="http://schemas.openxmlformats.org/officeDocument/2006/relationships/tags" Target="../tags/tag314.xml"/><Relationship Id="rId36" Type="http://schemas.openxmlformats.org/officeDocument/2006/relationships/tags" Target="../tags/tag322.xml"/><Relationship Id="rId49" Type="http://schemas.openxmlformats.org/officeDocument/2006/relationships/tags" Target="../tags/tag335.xml"/><Relationship Id="rId57" Type="http://schemas.openxmlformats.org/officeDocument/2006/relationships/tags" Target="../tags/tag343.xml"/><Relationship Id="rId10" Type="http://schemas.openxmlformats.org/officeDocument/2006/relationships/tags" Target="../tags/tag296.xml"/><Relationship Id="rId31" Type="http://schemas.openxmlformats.org/officeDocument/2006/relationships/tags" Target="../tags/tag317.xml"/><Relationship Id="rId44" Type="http://schemas.openxmlformats.org/officeDocument/2006/relationships/tags" Target="../tags/tag330.xml"/><Relationship Id="rId52" Type="http://schemas.openxmlformats.org/officeDocument/2006/relationships/tags" Target="../tags/tag338.xml"/><Relationship Id="rId60" Type="http://schemas.openxmlformats.org/officeDocument/2006/relationships/tags" Target="../tags/tag346.xml"/><Relationship Id="rId65" Type="http://schemas.openxmlformats.org/officeDocument/2006/relationships/oleObject" Target="../embeddings/oleObject43.bin"/><Relationship Id="rId73" Type="http://schemas.openxmlformats.org/officeDocument/2006/relationships/image" Target="../media/image10.svg"/><Relationship Id="rId4" Type="http://schemas.openxmlformats.org/officeDocument/2006/relationships/tags" Target="../tags/tag290.xml"/><Relationship Id="rId9" Type="http://schemas.openxmlformats.org/officeDocument/2006/relationships/tags" Target="../tags/tag295.xml"/><Relationship Id="rId13" Type="http://schemas.openxmlformats.org/officeDocument/2006/relationships/tags" Target="../tags/tag299.xml"/><Relationship Id="rId18" Type="http://schemas.openxmlformats.org/officeDocument/2006/relationships/tags" Target="../tags/tag304.xml"/><Relationship Id="rId39" Type="http://schemas.openxmlformats.org/officeDocument/2006/relationships/tags" Target="../tags/tag325.xml"/><Relationship Id="rId34" Type="http://schemas.openxmlformats.org/officeDocument/2006/relationships/tags" Target="../tags/tag320.xml"/><Relationship Id="rId50" Type="http://schemas.openxmlformats.org/officeDocument/2006/relationships/tags" Target="../tags/tag336.xml"/><Relationship Id="rId55" Type="http://schemas.openxmlformats.org/officeDocument/2006/relationships/tags" Target="../tags/tag341.xml"/><Relationship Id="rId76" Type="http://schemas.openxmlformats.org/officeDocument/2006/relationships/image" Target="../media/image13.png"/><Relationship Id="rId7" Type="http://schemas.openxmlformats.org/officeDocument/2006/relationships/tags" Target="../tags/tag293.xml"/><Relationship Id="rId71" Type="http://schemas.openxmlformats.org/officeDocument/2006/relationships/image" Target="../media/image18.png"/><Relationship Id="rId2" Type="http://schemas.openxmlformats.org/officeDocument/2006/relationships/tags" Target="../tags/tag288.xml"/><Relationship Id="rId29" Type="http://schemas.openxmlformats.org/officeDocument/2006/relationships/tags" Target="../tags/tag315.xml"/></Relationships>
</file>

<file path=ppt/slides/_rels/slide47.xml.rels><?xml version="1.0" encoding="UTF-8" standalone="yes"?>
<Relationships xmlns="http://schemas.openxmlformats.org/package/2006/relationships"><Relationship Id="rId13" Type="http://schemas.openxmlformats.org/officeDocument/2006/relationships/tags" Target="../tags/tag362.xml"/><Relationship Id="rId18" Type="http://schemas.openxmlformats.org/officeDocument/2006/relationships/tags" Target="../tags/tag367.xml"/><Relationship Id="rId26" Type="http://schemas.openxmlformats.org/officeDocument/2006/relationships/oleObject" Target="../embeddings/oleObject44.bin"/><Relationship Id="rId21" Type="http://schemas.openxmlformats.org/officeDocument/2006/relationships/tags" Target="../tags/tag370.xml"/><Relationship Id="rId34" Type="http://schemas.openxmlformats.org/officeDocument/2006/relationships/image" Target="../media/image11.png"/><Relationship Id="rId7" Type="http://schemas.openxmlformats.org/officeDocument/2006/relationships/tags" Target="../tags/tag356.xml"/><Relationship Id="rId12" Type="http://schemas.openxmlformats.org/officeDocument/2006/relationships/tags" Target="../tags/tag361.xml"/><Relationship Id="rId17" Type="http://schemas.openxmlformats.org/officeDocument/2006/relationships/tags" Target="../tags/tag366.xml"/><Relationship Id="rId25" Type="http://schemas.openxmlformats.org/officeDocument/2006/relationships/slideLayout" Target="../slideLayouts/slideLayout1.xml"/><Relationship Id="rId33" Type="http://schemas.openxmlformats.org/officeDocument/2006/relationships/image" Target="../media/image10.svg"/><Relationship Id="rId2" Type="http://schemas.openxmlformats.org/officeDocument/2006/relationships/tags" Target="../tags/tag351.xml"/><Relationship Id="rId16" Type="http://schemas.openxmlformats.org/officeDocument/2006/relationships/tags" Target="../tags/tag365.xml"/><Relationship Id="rId20" Type="http://schemas.openxmlformats.org/officeDocument/2006/relationships/tags" Target="../tags/tag369.xml"/><Relationship Id="rId29" Type="http://schemas.openxmlformats.org/officeDocument/2006/relationships/image" Target="../media/image16.jpeg"/><Relationship Id="rId1" Type="http://schemas.openxmlformats.org/officeDocument/2006/relationships/tags" Target="../tags/tag350.xml"/><Relationship Id="rId6" Type="http://schemas.openxmlformats.org/officeDocument/2006/relationships/tags" Target="../tags/tag355.xml"/><Relationship Id="rId11" Type="http://schemas.openxmlformats.org/officeDocument/2006/relationships/tags" Target="../tags/tag360.xml"/><Relationship Id="rId24" Type="http://schemas.openxmlformats.org/officeDocument/2006/relationships/tags" Target="../tags/tag373.xml"/><Relationship Id="rId32" Type="http://schemas.openxmlformats.org/officeDocument/2006/relationships/image" Target="../media/image9.png"/><Relationship Id="rId37" Type="http://schemas.openxmlformats.org/officeDocument/2006/relationships/image" Target="../media/image14.svg"/><Relationship Id="rId5" Type="http://schemas.openxmlformats.org/officeDocument/2006/relationships/tags" Target="../tags/tag354.xml"/><Relationship Id="rId15" Type="http://schemas.openxmlformats.org/officeDocument/2006/relationships/tags" Target="../tags/tag364.xml"/><Relationship Id="rId23" Type="http://schemas.openxmlformats.org/officeDocument/2006/relationships/tags" Target="../tags/tag372.xml"/><Relationship Id="rId28" Type="http://schemas.openxmlformats.org/officeDocument/2006/relationships/chart" Target="../charts/chart44.xml"/><Relationship Id="rId36" Type="http://schemas.openxmlformats.org/officeDocument/2006/relationships/image" Target="../media/image13.png"/><Relationship Id="rId10" Type="http://schemas.openxmlformats.org/officeDocument/2006/relationships/tags" Target="../tags/tag359.xml"/><Relationship Id="rId19" Type="http://schemas.openxmlformats.org/officeDocument/2006/relationships/tags" Target="../tags/tag368.xml"/><Relationship Id="rId31" Type="http://schemas.openxmlformats.org/officeDocument/2006/relationships/image" Target="../media/image18.png"/><Relationship Id="rId4" Type="http://schemas.openxmlformats.org/officeDocument/2006/relationships/tags" Target="../tags/tag353.xml"/><Relationship Id="rId9" Type="http://schemas.openxmlformats.org/officeDocument/2006/relationships/tags" Target="../tags/tag358.xml"/><Relationship Id="rId14" Type="http://schemas.openxmlformats.org/officeDocument/2006/relationships/tags" Target="../tags/tag363.xml"/><Relationship Id="rId22" Type="http://schemas.openxmlformats.org/officeDocument/2006/relationships/tags" Target="../tags/tag371.xml"/><Relationship Id="rId27" Type="http://schemas.openxmlformats.org/officeDocument/2006/relationships/image" Target="../media/image4.emf"/><Relationship Id="rId30" Type="http://schemas.openxmlformats.org/officeDocument/2006/relationships/image" Target="../media/image17.png"/><Relationship Id="rId35" Type="http://schemas.openxmlformats.org/officeDocument/2006/relationships/image" Target="../media/image12.svg"/><Relationship Id="rId8" Type="http://schemas.openxmlformats.org/officeDocument/2006/relationships/tags" Target="../tags/tag357.xml"/><Relationship Id="rId3" Type="http://schemas.openxmlformats.org/officeDocument/2006/relationships/tags" Target="../tags/tag352.xml"/></Relationships>
</file>

<file path=ppt/slides/_rels/slide48.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slide" Target="slide5.xml"/><Relationship Id="rId7" Type="http://schemas.openxmlformats.org/officeDocument/2006/relationships/slide" Target="slide38.xml"/><Relationship Id="rId12" Type="http://schemas.openxmlformats.org/officeDocument/2006/relationships/slide" Target="slide66.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62.xml"/><Relationship Id="rId5" Type="http://schemas.openxmlformats.org/officeDocument/2006/relationships/slide" Target="slide22.xml"/><Relationship Id="rId10" Type="http://schemas.openxmlformats.org/officeDocument/2006/relationships/slide" Target="slide58.xml"/><Relationship Id="rId4" Type="http://schemas.openxmlformats.org/officeDocument/2006/relationships/slide" Target="slide16.xml"/><Relationship Id="rId9" Type="http://schemas.openxmlformats.org/officeDocument/2006/relationships/slide" Target="slide56.xml"/></Relationships>
</file>

<file path=ppt/slides/_rels/slide49.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4.svg"/><Relationship Id="rId3" Type="http://schemas.openxmlformats.org/officeDocument/2006/relationships/slideLayout" Target="../slideLayouts/slideLayout12.xml"/><Relationship Id="rId7" Type="http://schemas.microsoft.com/office/2014/relationships/chartEx" Target="../charts/chartEx7.xml"/><Relationship Id="rId12" Type="http://schemas.openxmlformats.org/officeDocument/2006/relationships/chart" Target="../charts/chart46.xml"/><Relationship Id="rId17" Type="http://schemas.openxmlformats.org/officeDocument/2006/relationships/image" Target="../media/image13.png"/><Relationship Id="rId2" Type="http://schemas.openxmlformats.org/officeDocument/2006/relationships/tags" Target="../tags/tag375.xml"/><Relationship Id="rId16" Type="http://schemas.openxmlformats.org/officeDocument/2006/relationships/image" Target="../media/image12.svg"/><Relationship Id="rId1" Type="http://schemas.openxmlformats.org/officeDocument/2006/relationships/tags" Target="../tags/tag374.xml"/><Relationship Id="rId6" Type="http://schemas.openxmlformats.org/officeDocument/2006/relationships/image" Target="../media/image8.emf"/><Relationship Id="rId11" Type="http://schemas.openxmlformats.org/officeDocument/2006/relationships/chart" Target="../charts/chart45.xml"/><Relationship Id="rId5" Type="http://schemas.openxmlformats.org/officeDocument/2006/relationships/oleObject" Target="../embeddings/oleObject45.bin"/><Relationship Id="rId15" Type="http://schemas.openxmlformats.org/officeDocument/2006/relationships/image" Target="../media/image11.png"/><Relationship Id="rId10" Type="http://schemas.openxmlformats.org/officeDocument/2006/relationships/image" Target="../media/image50.png"/><Relationship Id="rId19" Type="http://schemas.openxmlformats.org/officeDocument/2006/relationships/image" Target="../media/image15.jpeg"/><Relationship Id="rId4" Type="http://schemas.openxmlformats.org/officeDocument/2006/relationships/notesSlide" Target="../notesSlides/notesSlide18.xml"/><Relationship Id="rId9" Type="http://schemas.openxmlformats.org/officeDocument/2006/relationships/image" Target="../media/image118.png"/><Relationship Id="rId14"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slide" Target="slide5.xml"/><Relationship Id="rId7" Type="http://schemas.openxmlformats.org/officeDocument/2006/relationships/slide" Target="slide38.xml"/><Relationship Id="rId12" Type="http://schemas.openxmlformats.org/officeDocument/2006/relationships/slide" Target="slide66.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62.xml"/><Relationship Id="rId5" Type="http://schemas.openxmlformats.org/officeDocument/2006/relationships/slide" Target="slide22.xml"/><Relationship Id="rId10" Type="http://schemas.openxmlformats.org/officeDocument/2006/relationships/slide" Target="slide58.xml"/><Relationship Id="rId4" Type="http://schemas.openxmlformats.org/officeDocument/2006/relationships/slide" Target="slide16.xml"/><Relationship Id="rId9" Type="http://schemas.openxmlformats.org/officeDocument/2006/relationships/slide" Target="slide56.xml"/></Relationships>
</file>

<file path=ppt/slides/_rels/slide5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13.png"/><Relationship Id="rId3" Type="http://schemas.openxmlformats.org/officeDocument/2006/relationships/oleObject" Target="../embeddings/oleObject46.bin"/><Relationship Id="rId21" Type="http://schemas.openxmlformats.org/officeDocument/2006/relationships/image" Target="../media/image116.svg"/><Relationship Id="rId7" Type="http://schemas.openxmlformats.org/officeDocument/2006/relationships/image" Target="../media/image119.png"/><Relationship Id="rId12" Type="http://schemas.openxmlformats.org/officeDocument/2006/relationships/image" Target="../media/image13.png"/><Relationship Id="rId17" Type="http://schemas.openxmlformats.org/officeDocument/2006/relationships/image" Target="../media/image112.svg"/><Relationship Id="rId2" Type="http://schemas.openxmlformats.org/officeDocument/2006/relationships/slideLayout" Target="../slideLayouts/slideLayout1.xml"/><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tags" Target="../tags/tag376.xml"/><Relationship Id="rId11" Type="http://schemas.openxmlformats.org/officeDocument/2006/relationships/image" Target="../media/image12.svg"/><Relationship Id="rId5" Type="http://schemas.microsoft.com/office/2014/relationships/chartEx" Target="../charts/chartEx8.xml"/><Relationship Id="rId15" Type="http://schemas.openxmlformats.org/officeDocument/2006/relationships/image" Target="../media/image50.png"/><Relationship Id="rId10" Type="http://schemas.openxmlformats.org/officeDocument/2006/relationships/image" Target="../media/image11.png"/><Relationship Id="rId19" Type="http://schemas.openxmlformats.org/officeDocument/2006/relationships/image" Target="../media/image114.svg"/><Relationship Id="rId4" Type="http://schemas.openxmlformats.org/officeDocument/2006/relationships/image" Target="../media/image4.emf"/><Relationship Id="rId9" Type="http://schemas.openxmlformats.org/officeDocument/2006/relationships/image" Target="../media/image10.svg"/><Relationship Id="rId14" Type="http://schemas.openxmlformats.org/officeDocument/2006/relationships/image" Target="../media/image15.jpeg"/></Relationships>
</file>

<file path=ppt/slides/_rels/slide5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50.png"/><Relationship Id="rId3" Type="http://schemas.openxmlformats.org/officeDocument/2006/relationships/slideLayout" Target="../slideLayouts/slideLayout1.xml"/><Relationship Id="rId7" Type="http://schemas.openxmlformats.org/officeDocument/2006/relationships/image" Target="../media/image10.svg"/><Relationship Id="rId12" Type="http://schemas.openxmlformats.org/officeDocument/2006/relationships/image" Target="../media/image15.jpeg"/><Relationship Id="rId2" Type="http://schemas.openxmlformats.org/officeDocument/2006/relationships/tags" Target="../tags/tag378.xml"/><Relationship Id="rId16" Type="http://schemas.openxmlformats.org/officeDocument/2006/relationships/image" Target="../media/image126.png"/><Relationship Id="rId1" Type="http://schemas.openxmlformats.org/officeDocument/2006/relationships/tags" Target="../tags/tag37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5.emf"/><Relationship Id="rId10" Type="http://schemas.openxmlformats.org/officeDocument/2006/relationships/image" Target="../media/image13.png"/><Relationship Id="rId4" Type="http://schemas.openxmlformats.org/officeDocument/2006/relationships/oleObject" Target="../embeddings/oleObject47.bin"/><Relationship Id="rId9" Type="http://schemas.openxmlformats.org/officeDocument/2006/relationships/image" Target="../media/image12.svg"/><Relationship Id="rId14" Type="http://schemas.microsoft.com/office/2014/relationships/chartEx" Target="../charts/chartEx9.xml"/></Relationships>
</file>

<file path=ppt/slides/_rels/slide5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jpeg"/><Relationship Id="rId3" Type="http://schemas.openxmlformats.org/officeDocument/2006/relationships/slideLayout" Target="../slideLayouts/slideLayout1.xml"/><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tags" Target="../tags/tag380.xml"/><Relationship Id="rId1" Type="http://schemas.openxmlformats.org/officeDocument/2006/relationships/tags" Target="../tags/tag379.xml"/><Relationship Id="rId6" Type="http://schemas.openxmlformats.org/officeDocument/2006/relationships/image" Target="../media/image8.emf"/><Relationship Id="rId11" Type="http://schemas.openxmlformats.org/officeDocument/2006/relationships/image" Target="../media/image13.png"/><Relationship Id="rId5" Type="http://schemas.openxmlformats.org/officeDocument/2006/relationships/oleObject" Target="../embeddings/oleObject48.bin"/><Relationship Id="rId15" Type="http://schemas.openxmlformats.org/officeDocument/2006/relationships/chart" Target="../charts/chart48.xml"/><Relationship Id="rId10" Type="http://schemas.openxmlformats.org/officeDocument/2006/relationships/image" Target="../media/image12.svg"/><Relationship Id="rId4" Type="http://schemas.openxmlformats.org/officeDocument/2006/relationships/chart" Target="../charts/chart47.xml"/><Relationship Id="rId9" Type="http://schemas.openxmlformats.org/officeDocument/2006/relationships/image" Target="../media/image11.png"/><Relationship Id="rId14" Type="http://schemas.openxmlformats.org/officeDocument/2006/relationships/image" Target="../media/image50.png"/></Relationships>
</file>

<file path=ppt/slides/_rels/slide5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2.svg"/><Relationship Id="rId18" Type="http://schemas.openxmlformats.org/officeDocument/2006/relationships/chart" Target="../charts/chart50.xml"/><Relationship Id="rId3" Type="http://schemas.openxmlformats.org/officeDocument/2006/relationships/slideLayout" Target="../slideLayouts/slideLayout1.xml"/><Relationship Id="rId7" Type="http://schemas.openxmlformats.org/officeDocument/2006/relationships/chart" Target="../charts/chart49.xml"/><Relationship Id="rId12" Type="http://schemas.openxmlformats.org/officeDocument/2006/relationships/image" Target="../media/image11.png"/><Relationship Id="rId17" Type="http://schemas.openxmlformats.org/officeDocument/2006/relationships/image" Target="../media/image50.png"/><Relationship Id="rId2" Type="http://schemas.openxmlformats.org/officeDocument/2006/relationships/tags" Target="../tags/tag382.xml"/><Relationship Id="rId16" Type="http://schemas.openxmlformats.org/officeDocument/2006/relationships/image" Target="../media/image15.jpeg"/><Relationship Id="rId1" Type="http://schemas.openxmlformats.org/officeDocument/2006/relationships/tags" Target="../tags/tag381.xml"/><Relationship Id="rId6" Type="http://schemas.openxmlformats.org/officeDocument/2006/relationships/image" Target="../media/image108.emf"/><Relationship Id="rId11" Type="http://schemas.openxmlformats.org/officeDocument/2006/relationships/image" Target="../media/image10.svg"/><Relationship Id="rId5" Type="http://schemas.openxmlformats.org/officeDocument/2006/relationships/oleObject" Target="../embeddings/oleObject49.bin"/><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notesSlide" Target="../notesSlides/notesSlide19.xml"/><Relationship Id="rId9" Type="http://schemas.openxmlformats.org/officeDocument/2006/relationships/image" Target="../media/image72.svg"/><Relationship Id="rId14" Type="http://schemas.openxmlformats.org/officeDocument/2006/relationships/image" Target="../media/image13.png"/></Relationships>
</file>

<file path=ppt/slides/_rels/slide54.xml.rels><?xml version="1.0" encoding="UTF-8" standalone="yes"?>
<Relationships xmlns="http://schemas.openxmlformats.org/package/2006/relationships"><Relationship Id="rId26" Type="http://schemas.openxmlformats.org/officeDocument/2006/relationships/tags" Target="../tags/tag408.xml"/><Relationship Id="rId21" Type="http://schemas.openxmlformats.org/officeDocument/2006/relationships/tags" Target="../tags/tag403.xml"/><Relationship Id="rId42" Type="http://schemas.openxmlformats.org/officeDocument/2006/relationships/tags" Target="../tags/tag424.xml"/><Relationship Id="rId47" Type="http://schemas.openxmlformats.org/officeDocument/2006/relationships/tags" Target="../tags/tag429.xml"/><Relationship Id="rId63" Type="http://schemas.openxmlformats.org/officeDocument/2006/relationships/tags" Target="../tags/tag445.xml"/><Relationship Id="rId68" Type="http://schemas.openxmlformats.org/officeDocument/2006/relationships/tags" Target="../tags/tag450.xml"/><Relationship Id="rId16" Type="http://schemas.openxmlformats.org/officeDocument/2006/relationships/tags" Target="../tags/tag398.xml"/><Relationship Id="rId11" Type="http://schemas.openxmlformats.org/officeDocument/2006/relationships/tags" Target="../tags/tag393.xml"/><Relationship Id="rId32" Type="http://schemas.openxmlformats.org/officeDocument/2006/relationships/tags" Target="../tags/tag414.xml"/><Relationship Id="rId37" Type="http://schemas.openxmlformats.org/officeDocument/2006/relationships/tags" Target="../tags/tag419.xml"/><Relationship Id="rId53" Type="http://schemas.openxmlformats.org/officeDocument/2006/relationships/tags" Target="../tags/tag435.xml"/><Relationship Id="rId58" Type="http://schemas.openxmlformats.org/officeDocument/2006/relationships/tags" Target="../tags/tag440.xml"/><Relationship Id="rId74" Type="http://schemas.openxmlformats.org/officeDocument/2006/relationships/chart" Target="../charts/chart52.xml"/><Relationship Id="rId79" Type="http://schemas.openxmlformats.org/officeDocument/2006/relationships/image" Target="../media/image13.png"/><Relationship Id="rId5" Type="http://schemas.openxmlformats.org/officeDocument/2006/relationships/tags" Target="../tags/tag387.xml"/><Relationship Id="rId61" Type="http://schemas.openxmlformats.org/officeDocument/2006/relationships/tags" Target="../tags/tag443.xml"/><Relationship Id="rId82" Type="http://schemas.openxmlformats.org/officeDocument/2006/relationships/image" Target="../media/image50.png"/><Relationship Id="rId19" Type="http://schemas.openxmlformats.org/officeDocument/2006/relationships/tags" Target="../tags/tag401.xml"/><Relationship Id="rId14" Type="http://schemas.openxmlformats.org/officeDocument/2006/relationships/tags" Target="../tags/tag396.xml"/><Relationship Id="rId22" Type="http://schemas.openxmlformats.org/officeDocument/2006/relationships/tags" Target="../tags/tag404.xml"/><Relationship Id="rId27" Type="http://schemas.openxmlformats.org/officeDocument/2006/relationships/tags" Target="../tags/tag409.xml"/><Relationship Id="rId30" Type="http://schemas.openxmlformats.org/officeDocument/2006/relationships/tags" Target="../tags/tag412.xml"/><Relationship Id="rId35" Type="http://schemas.openxmlformats.org/officeDocument/2006/relationships/tags" Target="../tags/tag417.xml"/><Relationship Id="rId43" Type="http://schemas.openxmlformats.org/officeDocument/2006/relationships/tags" Target="../tags/tag425.xml"/><Relationship Id="rId48" Type="http://schemas.openxmlformats.org/officeDocument/2006/relationships/tags" Target="../tags/tag430.xml"/><Relationship Id="rId56" Type="http://schemas.openxmlformats.org/officeDocument/2006/relationships/tags" Target="../tags/tag438.xml"/><Relationship Id="rId64" Type="http://schemas.openxmlformats.org/officeDocument/2006/relationships/tags" Target="../tags/tag446.xml"/><Relationship Id="rId69" Type="http://schemas.openxmlformats.org/officeDocument/2006/relationships/tags" Target="../tags/tag451.xml"/><Relationship Id="rId77" Type="http://schemas.openxmlformats.org/officeDocument/2006/relationships/image" Target="../media/image11.png"/><Relationship Id="rId8" Type="http://schemas.openxmlformats.org/officeDocument/2006/relationships/tags" Target="../tags/tag390.xml"/><Relationship Id="rId51" Type="http://schemas.openxmlformats.org/officeDocument/2006/relationships/tags" Target="../tags/tag433.xml"/><Relationship Id="rId72" Type="http://schemas.openxmlformats.org/officeDocument/2006/relationships/image" Target="../media/image4.emf"/><Relationship Id="rId80" Type="http://schemas.openxmlformats.org/officeDocument/2006/relationships/image" Target="../media/image14.svg"/><Relationship Id="rId3" Type="http://schemas.openxmlformats.org/officeDocument/2006/relationships/tags" Target="../tags/tag385.xml"/><Relationship Id="rId12" Type="http://schemas.openxmlformats.org/officeDocument/2006/relationships/tags" Target="../tags/tag394.xml"/><Relationship Id="rId17" Type="http://schemas.openxmlformats.org/officeDocument/2006/relationships/tags" Target="../tags/tag399.xml"/><Relationship Id="rId25" Type="http://schemas.openxmlformats.org/officeDocument/2006/relationships/tags" Target="../tags/tag407.xml"/><Relationship Id="rId33" Type="http://schemas.openxmlformats.org/officeDocument/2006/relationships/tags" Target="../tags/tag415.xml"/><Relationship Id="rId38" Type="http://schemas.openxmlformats.org/officeDocument/2006/relationships/tags" Target="../tags/tag420.xml"/><Relationship Id="rId46" Type="http://schemas.openxmlformats.org/officeDocument/2006/relationships/tags" Target="../tags/tag428.xml"/><Relationship Id="rId59" Type="http://schemas.openxmlformats.org/officeDocument/2006/relationships/tags" Target="../tags/tag441.xml"/><Relationship Id="rId67" Type="http://schemas.openxmlformats.org/officeDocument/2006/relationships/tags" Target="../tags/tag449.xml"/><Relationship Id="rId20" Type="http://schemas.openxmlformats.org/officeDocument/2006/relationships/tags" Target="../tags/tag402.xml"/><Relationship Id="rId41" Type="http://schemas.openxmlformats.org/officeDocument/2006/relationships/tags" Target="../tags/tag423.xml"/><Relationship Id="rId54" Type="http://schemas.openxmlformats.org/officeDocument/2006/relationships/tags" Target="../tags/tag436.xml"/><Relationship Id="rId62" Type="http://schemas.openxmlformats.org/officeDocument/2006/relationships/tags" Target="../tags/tag444.xml"/><Relationship Id="rId70" Type="http://schemas.openxmlformats.org/officeDocument/2006/relationships/slideLayout" Target="../slideLayouts/slideLayout1.xml"/><Relationship Id="rId75" Type="http://schemas.openxmlformats.org/officeDocument/2006/relationships/image" Target="../media/image9.png"/><Relationship Id="rId1" Type="http://schemas.openxmlformats.org/officeDocument/2006/relationships/tags" Target="../tags/tag383.xml"/><Relationship Id="rId6" Type="http://schemas.openxmlformats.org/officeDocument/2006/relationships/tags" Target="../tags/tag388.xml"/><Relationship Id="rId15" Type="http://schemas.openxmlformats.org/officeDocument/2006/relationships/tags" Target="../tags/tag397.xml"/><Relationship Id="rId23" Type="http://schemas.openxmlformats.org/officeDocument/2006/relationships/tags" Target="../tags/tag405.xml"/><Relationship Id="rId28" Type="http://schemas.openxmlformats.org/officeDocument/2006/relationships/tags" Target="../tags/tag410.xml"/><Relationship Id="rId36" Type="http://schemas.openxmlformats.org/officeDocument/2006/relationships/tags" Target="../tags/tag418.xml"/><Relationship Id="rId49" Type="http://schemas.openxmlformats.org/officeDocument/2006/relationships/tags" Target="../tags/tag431.xml"/><Relationship Id="rId57" Type="http://schemas.openxmlformats.org/officeDocument/2006/relationships/tags" Target="../tags/tag439.xml"/><Relationship Id="rId10" Type="http://schemas.openxmlformats.org/officeDocument/2006/relationships/tags" Target="../tags/tag392.xml"/><Relationship Id="rId31" Type="http://schemas.openxmlformats.org/officeDocument/2006/relationships/tags" Target="../tags/tag413.xml"/><Relationship Id="rId44" Type="http://schemas.openxmlformats.org/officeDocument/2006/relationships/tags" Target="../tags/tag426.xml"/><Relationship Id="rId52" Type="http://schemas.openxmlformats.org/officeDocument/2006/relationships/tags" Target="../tags/tag434.xml"/><Relationship Id="rId60" Type="http://schemas.openxmlformats.org/officeDocument/2006/relationships/tags" Target="../tags/tag442.xml"/><Relationship Id="rId65" Type="http://schemas.openxmlformats.org/officeDocument/2006/relationships/tags" Target="../tags/tag447.xml"/><Relationship Id="rId73" Type="http://schemas.openxmlformats.org/officeDocument/2006/relationships/chart" Target="../charts/chart51.xml"/><Relationship Id="rId78" Type="http://schemas.openxmlformats.org/officeDocument/2006/relationships/image" Target="../media/image12.svg"/><Relationship Id="rId81" Type="http://schemas.openxmlformats.org/officeDocument/2006/relationships/image" Target="../media/image15.jpeg"/><Relationship Id="rId4" Type="http://schemas.openxmlformats.org/officeDocument/2006/relationships/tags" Target="../tags/tag386.xml"/><Relationship Id="rId9" Type="http://schemas.openxmlformats.org/officeDocument/2006/relationships/tags" Target="../tags/tag391.xml"/><Relationship Id="rId13" Type="http://schemas.openxmlformats.org/officeDocument/2006/relationships/tags" Target="../tags/tag395.xml"/><Relationship Id="rId18" Type="http://schemas.openxmlformats.org/officeDocument/2006/relationships/tags" Target="../tags/tag400.xml"/><Relationship Id="rId39" Type="http://schemas.openxmlformats.org/officeDocument/2006/relationships/tags" Target="../tags/tag421.xml"/><Relationship Id="rId34" Type="http://schemas.openxmlformats.org/officeDocument/2006/relationships/tags" Target="../tags/tag416.xml"/><Relationship Id="rId50" Type="http://schemas.openxmlformats.org/officeDocument/2006/relationships/tags" Target="../tags/tag432.xml"/><Relationship Id="rId55" Type="http://schemas.openxmlformats.org/officeDocument/2006/relationships/tags" Target="../tags/tag437.xml"/><Relationship Id="rId76" Type="http://schemas.openxmlformats.org/officeDocument/2006/relationships/image" Target="../media/image10.svg"/><Relationship Id="rId7" Type="http://schemas.openxmlformats.org/officeDocument/2006/relationships/tags" Target="../tags/tag389.xml"/><Relationship Id="rId71" Type="http://schemas.openxmlformats.org/officeDocument/2006/relationships/oleObject" Target="../embeddings/oleObject50.bin"/><Relationship Id="rId2" Type="http://schemas.openxmlformats.org/officeDocument/2006/relationships/tags" Target="../tags/tag384.xml"/><Relationship Id="rId29" Type="http://schemas.openxmlformats.org/officeDocument/2006/relationships/tags" Target="../tags/tag411.xml"/><Relationship Id="rId24" Type="http://schemas.openxmlformats.org/officeDocument/2006/relationships/tags" Target="../tags/tag406.xml"/><Relationship Id="rId40" Type="http://schemas.openxmlformats.org/officeDocument/2006/relationships/tags" Target="../tags/tag422.xml"/><Relationship Id="rId45" Type="http://schemas.openxmlformats.org/officeDocument/2006/relationships/tags" Target="../tags/tag427.xml"/><Relationship Id="rId66" Type="http://schemas.openxmlformats.org/officeDocument/2006/relationships/tags" Target="../tags/tag448.xml"/></Relationships>
</file>

<file path=ppt/slides/_rels/slide55.xml.rels><?xml version="1.0" encoding="UTF-8" standalone="yes"?>
<Relationships xmlns="http://schemas.openxmlformats.org/package/2006/relationships"><Relationship Id="rId26" Type="http://schemas.openxmlformats.org/officeDocument/2006/relationships/tags" Target="../tags/tag477.xml"/><Relationship Id="rId21" Type="http://schemas.openxmlformats.org/officeDocument/2006/relationships/tags" Target="../tags/tag472.xml"/><Relationship Id="rId42" Type="http://schemas.openxmlformats.org/officeDocument/2006/relationships/tags" Target="../tags/tag493.xml"/><Relationship Id="rId47" Type="http://schemas.openxmlformats.org/officeDocument/2006/relationships/tags" Target="../tags/tag498.xml"/><Relationship Id="rId63" Type="http://schemas.openxmlformats.org/officeDocument/2006/relationships/image" Target="../media/image10.svg"/><Relationship Id="rId68" Type="http://schemas.openxmlformats.org/officeDocument/2006/relationships/image" Target="../media/image15.jpeg"/><Relationship Id="rId7" Type="http://schemas.openxmlformats.org/officeDocument/2006/relationships/tags" Target="../tags/tag458.xml"/><Relationship Id="rId2" Type="http://schemas.openxmlformats.org/officeDocument/2006/relationships/tags" Target="../tags/tag453.xml"/><Relationship Id="rId16" Type="http://schemas.openxmlformats.org/officeDocument/2006/relationships/tags" Target="../tags/tag467.xml"/><Relationship Id="rId29" Type="http://schemas.openxmlformats.org/officeDocument/2006/relationships/tags" Target="../tags/tag480.xml"/><Relationship Id="rId11" Type="http://schemas.openxmlformats.org/officeDocument/2006/relationships/tags" Target="../tags/tag462.xml"/><Relationship Id="rId24" Type="http://schemas.openxmlformats.org/officeDocument/2006/relationships/tags" Target="../tags/tag475.xml"/><Relationship Id="rId32" Type="http://schemas.openxmlformats.org/officeDocument/2006/relationships/tags" Target="../tags/tag483.xml"/><Relationship Id="rId37" Type="http://schemas.openxmlformats.org/officeDocument/2006/relationships/tags" Target="../tags/tag488.xml"/><Relationship Id="rId40" Type="http://schemas.openxmlformats.org/officeDocument/2006/relationships/tags" Target="../tags/tag491.xml"/><Relationship Id="rId45" Type="http://schemas.openxmlformats.org/officeDocument/2006/relationships/tags" Target="../tags/tag496.xml"/><Relationship Id="rId53" Type="http://schemas.openxmlformats.org/officeDocument/2006/relationships/tags" Target="../tags/tag504.xml"/><Relationship Id="rId58" Type="http://schemas.openxmlformats.org/officeDocument/2006/relationships/oleObject" Target="../embeddings/oleObject51.bin"/><Relationship Id="rId66" Type="http://schemas.openxmlformats.org/officeDocument/2006/relationships/image" Target="../media/image13.png"/><Relationship Id="rId5" Type="http://schemas.openxmlformats.org/officeDocument/2006/relationships/tags" Target="../tags/tag456.xml"/><Relationship Id="rId61" Type="http://schemas.openxmlformats.org/officeDocument/2006/relationships/chart" Target="../charts/chart54.xml"/><Relationship Id="rId19" Type="http://schemas.openxmlformats.org/officeDocument/2006/relationships/tags" Target="../tags/tag470.xml"/><Relationship Id="rId14" Type="http://schemas.openxmlformats.org/officeDocument/2006/relationships/tags" Target="../tags/tag465.xml"/><Relationship Id="rId22" Type="http://schemas.openxmlformats.org/officeDocument/2006/relationships/tags" Target="../tags/tag473.xml"/><Relationship Id="rId27" Type="http://schemas.openxmlformats.org/officeDocument/2006/relationships/tags" Target="../tags/tag478.xml"/><Relationship Id="rId30" Type="http://schemas.openxmlformats.org/officeDocument/2006/relationships/tags" Target="../tags/tag481.xml"/><Relationship Id="rId35" Type="http://schemas.openxmlformats.org/officeDocument/2006/relationships/tags" Target="../tags/tag486.xml"/><Relationship Id="rId43" Type="http://schemas.openxmlformats.org/officeDocument/2006/relationships/tags" Target="../tags/tag494.xml"/><Relationship Id="rId48" Type="http://schemas.openxmlformats.org/officeDocument/2006/relationships/tags" Target="../tags/tag499.xml"/><Relationship Id="rId56" Type="http://schemas.openxmlformats.org/officeDocument/2006/relationships/tags" Target="../tags/tag507.xml"/><Relationship Id="rId64" Type="http://schemas.openxmlformats.org/officeDocument/2006/relationships/image" Target="../media/image11.png"/><Relationship Id="rId69" Type="http://schemas.openxmlformats.org/officeDocument/2006/relationships/image" Target="../media/image50.png"/><Relationship Id="rId8" Type="http://schemas.openxmlformats.org/officeDocument/2006/relationships/tags" Target="../tags/tag459.xml"/><Relationship Id="rId51" Type="http://schemas.openxmlformats.org/officeDocument/2006/relationships/tags" Target="../tags/tag502.xml"/><Relationship Id="rId3" Type="http://schemas.openxmlformats.org/officeDocument/2006/relationships/tags" Target="../tags/tag454.xml"/><Relationship Id="rId12" Type="http://schemas.openxmlformats.org/officeDocument/2006/relationships/tags" Target="../tags/tag463.xml"/><Relationship Id="rId17" Type="http://schemas.openxmlformats.org/officeDocument/2006/relationships/tags" Target="../tags/tag468.xml"/><Relationship Id="rId25" Type="http://schemas.openxmlformats.org/officeDocument/2006/relationships/tags" Target="../tags/tag476.xml"/><Relationship Id="rId33" Type="http://schemas.openxmlformats.org/officeDocument/2006/relationships/tags" Target="../tags/tag484.xml"/><Relationship Id="rId38" Type="http://schemas.openxmlformats.org/officeDocument/2006/relationships/tags" Target="../tags/tag489.xml"/><Relationship Id="rId46" Type="http://schemas.openxmlformats.org/officeDocument/2006/relationships/tags" Target="../tags/tag497.xml"/><Relationship Id="rId59" Type="http://schemas.openxmlformats.org/officeDocument/2006/relationships/image" Target="../media/image4.emf"/><Relationship Id="rId67" Type="http://schemas.openxmlformats.org/officeDocument/2006/relationships/image" Target="../media/image14.svg"/><Relationship Id="rId20" Type="http://schemas.openxmlformats.org/officeDocument/2006/relationships/tags" Target="../tags/tag471.xml"/><Relationship Id="rId41" Type="http://schemas.openxmlformats.org/officeDocument/2006/relationships/tags" Target="../tags/tag492.xml"/><Relationship Id="rId54" Type="http://schemas.openxmlformats.org/officeDocument/2006/relationships/tags" Target="../tags/tag505.xml"/><Relationship Id="rId62" Type="http://schemas.openxmlformats.org/officeDocument/2006/relationships/image" Target="../media/image9.png"/><Relationship Id="rId1" Type="http://schemas.openxmlformats.org/officeDocument/2006/relationships/tags" Target="../tags/tag452.xml"/><Relationship Id="rId6" Type="http://schemas.openxmlformats.org/officeDocument/2006/relationships/tags" Target="../tags/tag457.xml"/><Relationship Id="rId15" Type="http://schemas.openxmlformats.org/officeDocument/2006/relationships/tags" Target="../tags/tag466.xml"/><Relationship Id="rId23" Type="http://schemas.openxmlformats.org/officeDocument/2006/relationships/tags" Target="../tags/tag474.xml"/><Relationship Id="rId28" Type="http://schemas.openxmlformats.org/officeDocument/2006/relationships/tags" Target="../tags/tag479.xml"/><Relationship Id="rId36" Type="http://schemas.openxmlformats.org/officeDocument/2006/relationships/tags" Target="../tags/tag487.xml"/><Relationship Id="rId49" Type="http://schemas.openxmlformats.org/officeDocument/2006/relationships/tags" Target="../tags/tag500.xml"/><Relationship Id="rId57" Type="http://schemas.openxmlformats.org/officeDocument/2006/relationships/slideLayout" Target="../slideLayouts/slideLayout1.xml"/><Relationship Id="rId10" Type="http://schemas.openxmlformats.org/officeDocument/2006/relationships/tags" Target="../tags/tag461.xml"/><Relationship Id="rId31" Type="http://schemas.openxmlformats.org/officeDocument/2006/relationships/tags" Target="../tags/tag482.xml"/><Relationship Id="rId44" Type="http://schemas.openxmlformats.org/officeDocument/2006/relationships/tags" Target="../tags/tag495.xml"/><Relationship Id="rId52" Type="http://schemas.openxmlformats.org/officeDocument/2006/relationships/tags" Target="../tags/tag503.xml"/><Relationship Id="rId60" Type="http://schemas.openxmlformats.org/officeDocument/2006/relationships/chart" Target="../charts/chart53.xml"/><Relationship Id="rId65" Type="http://schemas.openxmlformats.org/officeDocument/2006/relationships/image" Target="../media/image12.svg"/><Relationship Id="rId4" Type="http://schemas.openxmlformats.org/officeDocument/2006/relationships/tags" Target="../tags/tag455.xml"/><Relationship Id="rId9" Type="http://schemas.openxmlformats.org/officeDocument/2006/relationships/tags" Target="../tags/tag460.xml"/><Relationship Id="rId13" Type="http://schemas.openxmlformats.org/officeDocument/2006/relationships/tags" Target="../tags/tag464.xml"/><Relationship Id="rId18" Type="http://schemas.openxmlformats.org/officeDocument/2006/relationships/tags" Target="../tags/tag469.xml"/><Relationship Id="rId39" Type="http://schemas.openxmlformats.org/officeDocument/2006/relationships/tags" Target="../tags/tag490.xml"/><Relationship Id="rId34" Type="http://schemas.openxmlformats.org/officeDocument/2006/relationships/tags" Target="../tags/tag485.xml"/><Relationship Id="rId50" Type="http://schemas.openxmlformats.org/officeDocument/2006/relationships/tags" Target="../tags/tag501.xml"/><Relationship Id="rId55" Type="http://schemas.openxmlformats.org/officeDocument/2006/relationships/tags" Target="../tags/tag506.xml"/></Relationships>
</file>

<file path=ppt/slides/_rels/slide56.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slide" Target="slide5.xml"/><Relationship Id="rId7" Type="http://schemas.openxmlformats.org/officeDocument/2006/relationships/slide" Target="slide38.xml"/><Relationship Id="rId12" Type="http://schemas.openxmlformats.org/officeDocument/2006/relationships/slide" Target="slide66.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62.xml"/><Relationship Id="rId5" Type="http://schemas.openxmlformats.org/officeDocument/2006/relationships/slide" Target="slide22.xml"/><Relationship Id="rId10" Type="http://schemas.openxmlformats.org/officeDocument/2006/relationships/slide" Target="slide58.xml"/><Relationship Id="rId4" Type="http://schemas.openxmlformats.org/officeDocument/2006/relationships/slide" Target="slide16.xml"/><Relationship Id="rId9" Type="http://schemas.openxmlformats.org/officeDocument/2006/relationships/slide" Target="slide56.xml"/></Relationships>
</file>

<file path=ppt/slides/_rels/slide5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1.png"/><Relationship Id="rId18" Type="http://schemas.openxmlformats.org/officeDocument/2006/relationships/image" Target="../media/image16.jpeg"/><Relationship Id="rId26" Type="http://schemas.openxmlformats.org/officeDocument/2006/relationships/image" Target="../media/image127.png"/><Relationship Id="rId3" Type="http://schemas.openxmlformats.org/officeDocument/2006/relationships/tags" Target="../tags/tag510.xml"/><Relationship Id="rId21" Type="http://schemas.openxmlformats.org/officeDocument/2006/relationships/image" Target="../media/image53.png"/><Relationship Id="rId7" Type="http://schemas.openxmlformats.org/officeDocument/2006/relationships/image" Target="../media/image5.emf"/><Relationship Id="rId12" Type="http://schemas.openxmlformats.org/officeDocument/2006/relationships/image" Target="../media/image10.svg"/><Relationship Id="rId17" Type="http://schemas.openxmlformats.org/officeDocument/2006/relationships/image" Target="../media/image15.jpeg"/><Relationship Id="rId25" Type="http://schemas.openxmlformats.org/officeDocument/2006/relationships/image" Target="../media/image125.png"/><Relationship Id="rId2" Type="http://schemas.openxmlformats.org/officeDocument/2006/relationships/tags" Target="../tags/tag509.xml"/><Relationship Id="rId16" Type="http://schemas.openxmlformats.org/officeDocument/2006/relationships/image" Target="../media/image14.svg"/><Relationship Id="rId20" Type="http://schemas.openxmlformats.org/officeDocument/2006/relationships/image" Target="../media/image18.png"/><Relationship Id="rId1" Type="http://schemas.openxmlformats.org/officeDocument/2006/relationships/tags" Target="../tags/tag508.xml"/><Relationship Id="rId6" Type="http://schemas.openxmlformats.org/officeDocument/2006/relationships/oleObject" Target="../embeddings/oleObject52.bin"/><Relationship Id="rId11" Type="http://schemas.openxmlformats.org/officeDocument/2006/relationships/image" Target="../media/image9.png"/><Relationship Id="rId24" Type="http://schemas.openxmlformats.org/officeDocument/2006/relationships/image" Target="../media/image124.png"/><Relationship Id="rId5" Type="http://schemas.openxmlformats.org/officeDocument/2006/relationships/notesSlide" Target="../notesSlides/notesSlide20.xml"/><Relationship Id="rId15" Type="http://schemas.openxmlformats.org/officeDocument/2006/relationships/image" Target="../media/image13.png"/><Relationship Id="rId23" Type="http://schemas.openxmlformats.org/officeDocument/2006/relationships/image" Target="../media/image123.png"/><Relationship Id="rId10" Type="http://schemas.openxmlformats.org/officeDocument/2006/relationships/image" Target="../media/image121.png"/><Relationship Id="rId19" Type="http://schemas.openxmlformats.org/officeDocument/2006/relationships/image" Target="../media/image17.png"/><Relationship Id="rId4" Type="http://schemas.openxmlformats.org/officeDocument/2006/relationships/slideLayout" Target="../slideLayouts/slideLayout1.xml"/><Relationship Id="rId9" Type="http://schemas.openxmlformats.org/officeDocument/2006/relationships/image" Target="../media/image120.png"/><Relationship Id="rId14" Type="http://schemas.openxmlformats.org/officeDocument/2006/relationships/image" Target="../media/image12.svg"/><Relationship Id="rId22" Type="http://schemas.openxmlformats.org/officeDocument/2006/relationships/image" Target="../media/image122.png"/></Relationships>
</file>

<file path=ppt/slides/_rels/slide58.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slide" Target="slide5.xml"/><Relationship Id="rId7" Type="http://schemas.openxmlformats.org/officeDocument/2006/relationships/slide" Target="slide38.xml"/><Relationship Id="rId12" Type="http://schemas.openxmlformats.org/officeDocument/2006/relationships/slide" Target="slide66.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62.xml"/><Relationship Id="rId5" Type="http://schemas.openxmlformats.org/officeDocument/2006/relationships/slide" Target="slide22.xml"/><Relationship Id="rId10" Type="http://schemas.openxmlformats.org/officeDocument/2006/relationships/slide" Target="slide58.xml"/><Relationship Id="rId4" Type="http://schemas.openxmlformats.org/officeDocument/2006/relationships/slide" Target="slide16.xml"/><Relationship Id="rId9" Type="http://schemas.openxmlformats.org/officeDocument/2006/relationships/slide" Target="slide56.xml"/></Relationships>
</file>

<file path=ppt/slides/_rels/slide59.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2.svg"/><Relationship Id="rId3" Type="http://schemas.openxmlformats.org/officeDocument/2006/relationships/image" Target="../media/image15.jpeg"/><Relationship Id="rId7" Type="http://schemas.openxmlformats.org/officeDocument/2006/relationships/image" Target="../media/image28.png"/><Relationship Id="rId12" Type="http://schemas.openxmlformats.org/officeDocument/2006/relationships/image" Target="../media/image11.png"/><Relationship Id="rId2" Type="http://schemas.openxmlformats.org/officeDocument/2006/relationships/notesSlide" Target="../notesSlides/notesSlide21.xml"/><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svg"/><Relationship Id="rId5" Type="http://schemas.openxmlformats.org/officeDocument/2006/relationships/image" Target="../media/image16.jpe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7.png"/><Relationship Id="rId9" Type="http://schemas.openxmlformats.org/officeDocument/2006/relationships/image" Target="../media/image129.sv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18" Type="http://schemas.microsoft.com/office/2007/relationships/hdphoto" Target="../media/hdphoto1.wdp"/><Relationship Id="rId26" Type="http://schemas.openxmlformats.org/officeDocument/2006/relationships/image" Target="../media/image15.jpeg"/><Relationship Id="rId3" Type="http://schemas.openxmlformats.org/officeDocument/2006/relationships/slideLayout" Target="../slideLayouts/slideLayout1.xml"/><Relationship Id="rId21" Type="http://schemas.openxmlformats.org/officeDocument/2006/relationships/image" Target="../media/image10.sv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14.svg"/><Relationship Id="rId2" Type="http://schemas.openxmlformats.org/officeDocument/2006/relationships/tags" Target="../tags/tag29.xml"/><Relationship Id="rId16" Type="http://schemas.openxmlformats.org/officeDocument/2006/relationships/image" Target="../media/image47.png"/><Relationship Id="rId20" Type="http://schemas.openxmlformats.org/officeDocument/2006/relationships/image" Target="../media/image9.png"/><Relationship Id="rId29" Type="http://schemas.openxmlformats.org/officeDocument/2006/relationships/image" Target="../media/image18.png"/><Relationship Id="rId1" Type="http://schemas.openxmlformats.org/officeDocument/2006/relationships/tags" Target="../tags/tag28.xml"/><Relationship Id="rId6" Type="http://schemas.openxmlformats.org/officeDocument/2006/relationships/image" Target="../media/image4.emf"/><Relationship Id="rId11" Type="http://schemas.openxmlformats.org/officeDocument/2006/relationships/image" Target="../media/image42.png"/><Relationship Id="rId24" Type="http://schemas.openxmlformats.org/officeDocument/2006/relationships/image" Target="../media/image13.png"/><Relationship Id="rId5" Type="http://schemas.openxmlformats.org/officeDocument/2006/relationships/oleObject" Target="../embeddings/oleObject7.bin"/><Relationship Id="rId15" Type="http://schemas.openxmlformats.org/officeDocument/2006/relationships/image" Target="../media/image46.svg"/><Relationship Id="rId23" Type="http://schemas.openxmlformats.org/officeDocument/2006/relationships/image" Target="../media/image12.svg"/><Relationship Id="rId28" Type="http://schemas.openxmlformats.org/officeDocument/2006/relationships/image" Target="../media/image17.png"/><Relationship Id="rId10" Type="http://schemas.openxmlformats.org/officeDocument/2006/relationships/image" Target="../media/image41.svg"/><Relationship Id="rId19" Type="http://schemas.openxmlformats.org/officeDocument/2006/relationships/image" Target="../media/image49.png"/><Relationship Id="rId4" Type="http://schemas.openxmlformats.org/officeDocument/2006/relationships/notesSlide" Target="../notesSlides/notesSlide3.xml"/><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11.png"/><Relationship Id="rId27" Type="http://schemas.openxmlformats.org/officeDocument/2006/relationships/image" Target="../media/image16.jpeg"/><Relationship Id="rId30" Type="http://schemas.openxmlformats.org/officeDocument/2006/relationships/image" Target="../media/image50.png"/></Relationships>
</file>

<file path=ppt/slides/_rels/slide6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eg"/><Relationship Id="rId3" Type="http://schemas.openxmlformats.org/officeDocument/2006/relationships/slideLayout" Target="../slideLayouts/slideLayout1.xml"/><Relationship Id="rId7" Type="http://schemas.openxmlformats.org/officeDocument/2006/relationships/image" Target="../media/image10.svg"/><Relationship Id="rId12" Type="http://schemas.openxmlformats.org/officeDocument/2006/relationships/image" Target="../media/image15.jpeg"/><Relationship Id="rId2" Type="http://schemas.openxmlformats.org/officeDocument/2006/relationships/tags" Target="../tags/tag512.xml"/><Relationship Id="rId1" Type="http://schemas.openxmlformats.org/officeDocument/2006/relationships/tags" Target="../tags/tag51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5.emf"/><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oleObject" Target="../embeddings/oleObject53.bin"/><Relationship Id="rId9" Type="http://schemas.openxmlformats.org/officeDocument/2006/relationships/image" Target="../media/image12.svg"/><Relationship Id="rId14" Type="http://schemas.openxmlformats.org/officeDocument/2006/relationships/image" Target="../media/image17.png"/></Relationships>
</file>

<file path=ppt/slides/_rels/slide61.xml.rels><?xml version="1.0" encoding="UTF-8" standalone="yes"?>
<Relationships xmlns="http://schemas.openxmlformats.org/package/2006/relationships"><Relationship Id="rId8" Type="http://schemas.openxmlformats.org/officeDocument/2006/relationships/chart" Target="../charts/chart55.xml"/><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slideLayout" Target="../slideLayouts/slideLayout1.xml"/><Relationship Id="rId7" Type="http://schemas.openxmlformats.org/officeDocument/2006/relationships/image" Target="../media/image130.jpeg"/><Relationship Id="rId12" Type="http://schemas.openxmlformats.org/officeDocument/2006/relationships/image" Target="../media/image12.svg"/><Relationship Id="rId17" Type="http://schemas.openxmlformats.org/officeDocument/2006/relationships/image" Target="../media/image17.png"/><Relationship Id="rId2" Type="http://schemas.openxmlformats.org/officeDocument/2006/relationships/tags" Target="../tags/tag514.xml"/><Relationship Id="rId16" Type="http://schemas.openxmlformats.org/officeDocument/2006/relationships/image" Target="../media/image16.jpeg"/><Relationship Id="rId1" Type="http://schemas.openxmlformats.org/officeDocument/2006/relationships/tags" Target="../tags/tag513.xml"/><Relationship Id="rId6" Type="http://schemas.openxmlformats.org/officeDocument/2006/relationships/image" Target="../media/image5.emf"/><Relationship Id="rId11" Type="http://schemas.openxmlformats.org/officeDocument/2006/relationships/image" Target="../media/image11.png"/><Relationship Id="rId5" Type="http://schemas.openxmlformats.org/officeDocument/2006/relationships/oleObject" Target="../embeddings/oleObject54.bin"/><Relationship Id="rId15" Type="http://schemas.openxmlformats.org/officeDocument/2006/relationships/image" Target="../media/image15.jpeg"/><Relationship Id="rId10" Type="http://schemas.openxmlformats.org/officeDocument/2006/relationships/image" Target="../media/image10.svg"/><Relationship Id="rId4" Type="http://schemas.openxmlformats.org/officeDocument/2006/relationships/notesSlide" Target="../notesSlides/notesSlide22.xml"/><Relationship Id="rId9" Type="http://schemas.openxmlformats.org/officeDocument/2006/relationships/image" Target="../media/image9.png"/><Relationship Id="rId14" Type="http://schemas.openxmlformats.org/officeDocument/2006/relationships/image" Target="../media/image14.svg"/></Relationships>
</file>

<file path=ppt/slides/_rels/slide62.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slide" Target="slide5.xml"/><Relationship Id="rId7" Type="http://schemas.openxmlformats.org/officeDocument/2006/relationships/slide" Target="slide38.xml"/><Relationship Id="rId12" Type="http://schemas.openxmlformats.org/officeDocument/2006/relationships/slide" Target="slide66.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62.xml"/><Relationship Id="rId5" Type="http://schemas.openxmlformats.org/officeDocument/2006/relationships/slide" Target="slide22.xml"/><Relationship Id="rId10" Type="http://schemas.openxmlformats.org/officeDocument/2006/relationships/slide" Target="slide58.xml"/><Relationship Id="rId4" Type="http://schemas.openxmlformats.org/officeDocument/2006/relationships/slide" Target="slide16.xml"/><Relationship Id="rId9" Type="http://schemas.openxmlformats.org/officeDocument/2006/relationships/slide" Target="slide56.xml"/></Relationships>
</file>

<file path=ppt/slides/_rels/slide6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33.png"/><Relationship Id="rId3" Type="http://schemas.openxmlformats.org/officeDocument/2006/relationships/notesSlide" Target="../notesSlides/notesSlide23.xml"/><Relationship Id="rId7" Type="http://schemas.openxmlformats.org/officeDocument/2006/relationships/image" Target="../media/image132.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slideLayout" Target="../slideLayouts/slideLayout1.xml"/><Relationship Id="rId16" Type="http://schemas.openxmlformats.org/officeDocument/2006/relationships/image" Target="../media/image17.png"/><Relationship Id="rId1" Type="http://schemas.openxmlformats.org/officeDocument/2006/relationships/tags" Target="../tags/tag515.xml"/><Relationship Id="rId6" Type="http://schemas.openxmlformats.org/officeDocument/2006/relationships/image" Target="../media/image131.png"/><Relationship Id="rId11" Type="http://schemas.openxmlformats.org/officeDocument/2006/relationships/image" Target="../media/image12.svg"/><Relationship Id="rId5" Type="http://schemas.openxmlformats.org/officeDocument/2006/relationships/image" Target="../media/image65.emf"/><Relationship Id="rId15" Type="http://schemas.openxmlformats.org/officeDocument/2006/relationships/image" Target="../media/image16.jpeg"/><Relationship Id="rId10" Type="http://schemas.openxmlformats.org/officeDocument/2006/relationships/image" Target="../media/image11.png"/><Relationship Id="rId4" Type="http://schemas.openxmlformats.org/officeDocument/2006/relationships/oleObject" Target="../embeddings/oleObject55.bin"/><Relationship Id="rId9" Type="http://schemas.openxmlformats.org/officeDocument/2006/relationships/image" Target="../media/image10.svg"/><Relationship Id="rId14" Type="http://schemas.openxmlformats.org/officeDocument/2006/relationships/image" Target="../media/image15.jpeg"/></Relationships>
</file>

<file path=ppt/slides/_rels/slide6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oleObject" Target="../embeddings/oleObject56.bin"/><Relationship Id="rId7" Type="http://schemas.openxmlformats.org/officeDocument/2006/relationships/image" Target="../media/image11.png"/><Relationship Id="rId12" Type="http://schemas.openxmlformats.org/officeDocument/2006/relationships/image" Target="../media/image16.jpeg"/><Relationship Id="rId17" Type="http://schemas.openxmlformats.org/officeDocument/2006/relationships/image" Target="../media/image136.png"/><Relationship Id="rId2" Type="http://schemas.openxmlformats.org/officeDocument/2006/relationships/slideLayout" Target="../slideLayouts/slideLayout1.xml"/><Relationship Id="rId16" Type="http://schemas.openxmlformats.org/officeDocument/2006/relationships/image" Target="../media/image135.jpeg"/><Relationship Id="rId1" Type="http://schemas.openxmlformats.org/officeDocument/2006/relationships/tags" Target="../tags/tag516.xml"/><Relationship Id="rId6" Type="http://schemas.openxmlformats.org/officeDocument/2006/relationships/image" Target="../media/image10.svg"/><Relationship Id="rId11" Type="http://schemas.openxmlformats.org/officeDocument/2006/relationships/image" Target="../media/image15.jpeg"/><Relationship Id="rId5" Type="http://schemas.openxmlformats.org/officeDocument/2006/relationships/image" Target="../media/image9.png"/><Relationship Id="rId15" Type="http://schemas.openxmlformats.org/officeDocument/2006/relationships/image" Target="../media/image134.png"/><Relationship Id="rId10" Type="http://schemas.openxmlformats.org/officeDocument/2006/relationships/image" Target="../media/image14.svg"/><Relationship Id="rId4" Type="http://schemas.openxmlformats.org/officeDocument/2006/relationships/image" Target="../media/image8.emf"/><Relationship Id="rId9" Type="http://schemas.openxmlformats.org/officeDocument/2006/relationships/image" Target="../media/image13.png"/><Relationship Id="rId14" Type="http://schemas.openxmlformats.org/officeDocument/2006/relationships/image" Target="../media/image18.png"/></Relationships>
</file>

<file path=ppt/slides/_rels/slide6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slideLayout" Target="../slideLayouts/slideLayout1.xml"/><Relationship Id="rId7" Type="http://schemas.openxmlformats.org/officeDocument/2006/relationships/image" Target="../media/image49.png"/><Relationship Id="rId12" Type="http://schemas.openxmlformats.org/officeDocument/2006/relationships/image" Target="../media/image11.png"/><Relationship Id="rId17" Type="http://schemas.openxmlformats.org/officeDocument/2006/relationships/image" Target="../media/image16.jpeg"/><Relationship Id="rId2" Type="http://schemas.openxmlformats.org/officeDocument/2006/relationships/tags" Target="../tags/tag518.xml"/><Relationship Id="rId16" Type="http://schemas.openxmlformats.org/officeDocument/2006/relationships/image" Target="../media/image15.jpeg"/><Relationship Id="rId1" Type="http://schemas.openxmlformats.org/officeDocument/2006/relationships/tags" Target="../tags/tag517.xml"/><Relationship Id="rId6" Type="http://schemas.openxmlformats.org/officeDocument/2006/relationships/image" Target="../media/image137.png"/><Relationship Id="rId11" Type="http://schemas.openxmlformats.org/officeDocument/2006/relationships/image" Target="../media/image10.svg"/><Relationship Id="rId5" Type="http://schemas.openxmlformats.org/officeDocument/2006/relationships/image" Target="../media/image8.emf"/><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oleObject" Target="../embeddings/oleObject57.bin"/><Relationship Id="rId9" Type="http://schemas.openxmlformats.org/officeDocument/2006/relationships/image" Target="../media/image138.png"/><Relationship Id="rId14" Type="http://schemas.openxmlformats.org/officeDocument/2006/relationships/image" Target="../media/image13.png"/></Relationships>
</file>

<file path=ppt/slides/_rels/slide66.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slide" Target="slide5.xml"/><Relationship Id="rId7" Type="http://schemas.openxmlformats.org/officeDocument/2006/relationships/slide" Target="slide38.xml"/><Relationship Id="rId12" Type="http://schemas.openxmlformats.org/officeDocument/2006/relationships/slide" Target="slide66.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62.xml"/><Relationship Id="rId5" Type="http://schemas.openxmlformats.org/officeDocument/2006/relationships/slide" Target="slide22.xml"/><Relationship Id="rId10" Type="http://schemas.openxmlformats.org/officeDocument/2006/relationships/slide" Target="slide58.xml"/><Relationship Id="rId4" Type="http://schemas.openxmlformats.org/officeDocument/2006/relationships/slide" Target="slide16.xml"/><Relationship Id="rId9" Type="http://schemas.openxmlformats.org/officeDocument/2006/relationships/slide" Target="slide56.xml"/></Relationships>
</file>

<file path=ppt/slides/_rels/slide67.xml.rels><?xml version="1.0" encoding="UTF-8" standalone="yes"?>
<Relationships xmlns="http://schemas.openxmlformats.org/package/2006/relationships"><Relationship Id="rId13" Type="http://schemas.openxmlformats.org/officeDocument/2006/relationships/tags" Target="../tags/tag531.xml"/><Relationship Id="rId18" Type="http://schemas.openxmlformats.org/officeDocument/2006/relationships/tags" Target="../tags/tag536.xml"/><Relationship Id="rId26" Type="http://schemas.openxmlformats.org/officeDocument/2006/relationships/image" Target="../media/image17.png"/><Relationship Id="rId39" Type="http://schemas.openxmlformats.org/officeDocument/2006/relationships/image" Target="../media/image13.png"/><Relationship Id="rId21" Type="http://schemas.openxmlformats.org/officeDocument/2006/relationships/image" Target="../media/image4.emf"/><Relationship Id="rId34" Type="http://schemas.openxmlformats.org/officeDocument/2006/relationships/chart" Target="../charts/chart63.xml"/><Relationship Id="rId42" Type="http://schemas.openxmlformats.org/officeDocument/2006/relationships/chart" Target="../charts/chart64.xml"/><Relationship Id="rId7" Type="http://schemas.openxmlformats.org/officeDocument/2006/relationships/tags" Target="../tags/tag525.xml"/><Relationship Id="rId2" Type="http://schemas.openxmlformats.org/officeDocument/2006/relationships/tags" Target="../tags/tag520.xml"/><Relationship Id="rId16" Type="http://schemas.openxmlformats.org/officeDocument/2006/relationships/tags" Target="../tags/tag534.xml"/><Relationship Id="rId20" Type="http://schemas.openxmlformats.org/officeDocument/2006/relationships/oleObject" Target="../embeddings/oleObject58.bin"/><Relationship Id="rId29" Type="http://schemas.openxmlformats.org/officeDocument/2006/relationships/image" Target="../media/image50.png"/><Relationship Id="rId41" Type="http://schemas.openxmlformats.org/officeDocument/2006/relationships/image" Target="../media/image18.png"/><Relationship Id="rId1" Type="http://schemas.openxmlformats.org/officeDocument/2006/relationships/tags" Target="../tags/tag519.xml"/><Relationship Id="rId6" Type="http://schemas.openxmlformats.org/officeDocument/2006/relationships/tags" Target="../tags/tag524.xml"/><Relationship Id="rId11" Type="http://schemas.openxmlformats.org/officeDocument/2006/relationships/tags" Target="../tags/tag529.xml"/><Relationship Id="rId24" Type="http://schemas.openxmlformats.org/officeDocument/2006/relationships/chart" Target="../charts/chart58.xml"/><Relationship Id="rId32" Type="http://schemas.openxmlformats.org/officeDocument/2006/relationships/chart" Target="../charts/chart61.xml"/><Relationship Id="rId37" Type="http://schemas.openxmlformats.org/officeDocument/2006/relationships/image" Target="../media/image11.png"/><Relationship Id="rId40" Type="http://schemas.openxmlformats.org/officeDocument/2006/relationships/image" Target="../media/image14.svg"/><Relationship Id="rId5" Type="http://schemas.openxmlformats.org/officeDocument/2006/relationships/tags" Target="../tags/tag523.xml"/><Relationship Id="rId15" Type="http://schemas.openxmlformats.org/officeDocument/2006/relationships/tags" Target="../tags/tag533.xml"/><Relationship Id="rId23" Type="http://schemas.openxmlformats.org/officeDocument/2006/relationships/chart" Target="../charts/chart57.xml"/><Relationship Id="rId28" Type="http://schemas.openxmlformats.org/officeDocument/2006/relationships/image" Target="../media/image98.png"/><Relationship Id="rId36" Type="http://schemas.openxmlformats.org/officeDocument/2006/relationships/image" Target="../media/image10.svg"/><Relationship Id="rId10" Type="http://schemas.openxmlformats.org/officeDocument/2006/relationships/tags" Target="../tags/tag528.xml"/><Relationship Id="rId19" Type="http://schemas.openxmlformats.org/officeDocument/2006/relationships/slideLayout" Target="../slideLayouts/slideLayout1.xml"/><Relationship Id="rId31" Type="http://schemas.openxmlformats.org/officeDocument/2006/relationships/chart" Target="../charts/chart60.xml"/><Relationship Id="rId4" Type="http://schemas.openxmlformats.org/officeDocument/2006/relationships/tags" Target="../tags/tag522.xml"/><Relationship Id="rId9" Type="http://schemas.openxmlformats.org/officeDocument/2006/relationships/tags" Target="../tags/tag527.xml"/><Relationship Id="rId14" Type="http://schemas.openxmlformats.org/officeDocument/2006/relationships/tags" Target="../tags/tag532.xml"/><Relationship Id="rId22" Type="http://schemas.openxmlformats.org/officeDocument/2006/relationships/chart" Target="../charts/chart56.xml"/><Relationship Id="rId27" Type="http://schemas.openxmlformats.org/officeDocument/2006/relationships/image" Target="../media/image16.jpeg"/><Relationship Id="rId30" Type="http://schemas.openxmlformats.org/officeDocument/2006/relationships/image" Target="../media/image15.jpeg"/><Relationship Id="rId35" Type="http://schemas.openxmlformats.org/officeDocument/2006/relationships/image" Target="../media/image9.png"/><Relationship Id="rId8" Type="http://schemas.openxmlformats.org/officeDocument/2006/relationships/tags" Target="../tags/tag526.xml"/><Relationship Id="rId3" Type="http://schemas.openxmlformats.org/officeDocument/2006/relationships/tags" Target="../tags/tag521.xml"/><Relationship Id="rId12" Type="http://schemas.openxmlformats.org/officeDocument/2006/relationships/tags" Target="../tags/tag530.xml"/><Relationship Id="rId17" Type="http://schemas.openxmlformats.org/officeDocument/2006/relationships/tags" Target="../tags/tag535.xml"/><Relationship Id="rId25" Type="http://schemas.openxmlformats.org/officeDocument/2006/relationships/chart" Target="../charts/chart59.xml"/><Relationship Id="rId33" Type="http://schemas.openxmlformats.org/officeDocument/2006/relationships/chart" Target="../charts/chart62.xml"/><Relationship Id="rId38" Type="http://schemas.openxmlformats.org/officeDocument/2006/relationships/image" Target="../media/image12.sv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38.xml"/><Relationship Id="rId1" Type="http://schemas.openxmlformats.org/officeDocument/2006/relationships/tags" Target="../tags/tag537.xml"/><Relationship Id="rId5" Type="http://schemas.openxmlformats.org/officeDocument/2006/relationships/image" Target="../media/image4.emf"/><Relationship Id="rId4" Type="http://schemas.openxmlformats.org/officeDocument/2006/relationships/oleObject" Target="../embeddings/oleObject59.bin"/></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40.xml"/><Relationship Id="rId1" Type="http://schemas.openxmlformats.org/officeDocument/2006/relationships/tags" Target="../tags/tag539.xml"/><Relationship Id="rId5" Type="http://schemas.openxmlformats.org/officeDocument/2006/relationships/image" Target="../media/image140.png"/><Relationship Id="rId4" Type="http://schemas.openxmlformats.org/officeDocument/2006/relationships/image" Target="../media/image139.png"/></Relationships>
</file>

<file path=ppt/slides/_rels/slide7.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3.png"/><Relationship Id="rId26" Type="http://schemas.openxmlformats.org/officeDocument/2006/relationships/image" Target="../media/image56.png"/><Relationship Id="rId39" Type="http://schemas.openxmlformats.org/officeDocument/2006/relationships/image" Target="../media/image18.png"/><Relationship Id="rId21" Type="http://schemas.openxmlformats.org/officeDocument/2006/relationships/image" Target="../media/image43.png"/><Relationship Id="rId34" Type="http://schemas.openxmlformats.org/officeDocument/2006/relationships/image" Target="../media/image13.png"/><Relationship Id="rId7" Type="http://schemas.openxmlformats.org/officeDocument/2006/relationships/image" Target="../media/image9.png"/><Relationship Id="rId12" Type="http://schemas.openxmlformats.org/officeDocument/2006/relationships/image" Target="../media/image52.png"/><Relationship Id="rId17" Type="http://schemas.openxmlformats.org/officeDocument/2006/relationships/image" Target="../media/image50.png"/><Relationship Id="rId25" Type="http://schemas.openxmlformats.org/officeDocument/2006/relationships/image" Target="../media/image55.png"/><Relationship Id="rId33" Type="http://schemas.openxmlformats.org/officeDocument/2006/relationships/image" Target="../media/image12.svg"/><Relationship Id="rId38" Type="http://schemas.openxmlformats.org/officeDocument/2006/relationships/image" Target="../media/image17.png"/><Relationship Id="rId2" Type="http://schemas.openxmlformats.org/officeDocument/2006/relationships/tags" Target="../tags/tag31.xml"/><Relationship Id="rId16" Type="http://schemas.microsoft.com/office/2007/relationships/hdphoto" Target="../media/hdphoto1.wdp"/><Relationship Id="rId20" Type="http://schemas.openxmlformats.org/officeDocument/2006/relationships/image" Target="../media/image42.png"/><Relationship Id="rId29" Type="http://schemas.openxmlformats.org/officeDocument/2006/relationships/image" Target="../media/image59.png"/><Relationship Id="rId1" Type="http://schemas.openxmlformats.org/officeDocument/2006/relationships/tags" Target="../tags/tag30.xml"/><Relationship Id="rId6" Type="http://schemas.openxmlformats.org/officeDocument/2006/relationships/image" Target="../media/image5.emf"/><Relationship Id="rId11" Type="http://schemas.openxmlformats.org/officeDocument/2006/relationships/image" Target="../media/image47.png"/><Relationship Id="rId24" Type="http://schemas.openxmlformats.org/officeDocument/2006/relationships/image" Target="../media/image22.svg"/><Relationship Id="rId32" Type="http://schemas.openxmlformats.org/officeDocument/2006/relationships/image" Target="../media/image11.png"/><Relationship Id="rId37" Type="http://schemas.openxmlformats.org/officeDocument/2006/relationships/image" Target="../media/image16.jpeg"/><Relationship Id="rId5" Type="http://schemas.openxmlformats.org/officeDocument/2006/relationships/oleObject" Target="../embeddings/oleObject8.bin"/><Relationship Id="rId15" Type="http://schemas.openxmlformats.org/officeDocument/2006/relationships/image" Target="../media/image48.png"/><Relationship Id="rId23" Type="http://schemas.openxmlformats.org/officeDocument/2006/relationships/image" Target="../media/image21.png"/><Relationship Id="rId28" Type="http://schemas.openxmlformats.org/officeDocument/2006/relationships/image" Target="../media/image58.png"/><Relationship Id="rId36" Type="http://schemas.openxmlformats.org/officeDocument/2006/relationships/image" Target="../media/image15.jpeg"/><Relationship Id="rId10" Type="http://schemas.openxmlformats.org/officeDocument/2006/relationships/image" Target="../media/image20.svg"/><Relationship Id="rId19" Type="http://schemas.openxmlformats.org/officeDocument/2006/relationships/image" Target="../media/image28.png"/><Relationship Id="rId31" Type="http://schemas.openxmlformats.org/officeDocument/2006/relationships/image" Target="../media/image10.svg"/><Relationship Id="rId4" Type="http://schemas.openxmlformats.org/officeDocument/2006/relationships/notesSlide" Target="../notesSlides/notesSlide4.xml"/><Relationship Id="rId9" Type="http://schemas.openxmlformats.org/officeDocument/2006/relationships/image" Target="../media/image19.png"/><Relationship Id="rId14" Type="http://schemas.openxmlformats.org/officeDocument/2006/relationships/image" Target="../media/image44.png"/><Relationship Id="rId22" Type="http://schemas.openxmlformats.org/officeDocument/2006/relationships/image" Target="../media/image54.png"/><Relationship Id="rId27" Type="http://schemas.openxmlformats.org/officeDocument/2006/relationships/image" Target="../media/image57.png"/><Relationship Id="rId30" Type="http://schemas.openxmlformats.org/officeDocument/2006/relationships/image" Target="../media/image60.png"/><Relationship Id="rId35" Type="http://schemas.openxmlformats.org/officeDocument/2006/relationships/image" Target="../media/image14.svg"/><Relationship Id="rId8" Type="http://schemas.openxmlformats.org/officeDocument/2006/relationships/image" Target="../media/image51.svg"/><Relationship Id="rId3"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10.svg"/><Relationship Id="rId18" Type="http://schemas.openxmlformats.org/officeDocument/2006/relationships/image" Target="../media/image15.jpeg"/><Relationship Id="rId3" Type="http://schemas.openxmlformats.org/officeDocument/2006/relationships/slideLayout" Target="../slideLayouts/slideLayout1.xml"/><Relationship Id="rId7" Type="http://schemas.openxmlformats.org/officeDocument/2006/relationships/image" Target="../media/image61.png"/><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tags" Target="../tags/tag33.xml"/><Relationship Id="rId16" Type="http://schemas.openxmlformats.org/officeDocument/2006/relationships/image" Target="../media/image13.png"/><Relationship Id="rId1" Type="http://schemas.openxmlformats.org/officeDocument/2006/relationships/tags" Target="../tags/tag32.xml"/><Relationship Id="rId6" Type="http://schemas.openxmlformats.org/officeDocument/2006/relationships/image" Target="../media/image8.emf"/><Relationship Id="rId11" Type="http://schemas.openxmlformats.org/officeDocument/2006/relationships/image" Target="../media/image64.svg"/><Relationship Id="rId5" Type="http://schemas.openxmlformats.org/officeDocument/2006/relationships/oleObject" Target="../embeddings/oleObject9.bin"/><Relationship Id="rId15" Type="http://schemas.openxmlformats.org/officeDocument/2006/relationships/image" Target="../media/image12.svg"/><Relationship Id="rId10" Type="http://schemas.openxmlformats.org/officeDocument/2006/relationships/image" Target="../media/image63.png"/><Relationship Id="rId4" Type="http://schemas.openxmlformats.org/officeDocument/2006/relationships/chart" Target="../charts/chart1.xml"/><Relationship Id="rId9" Type="http://schemas.microsoft.com/office/2007/relationships/hdphoto" Target="../media/hdphoto2.wdp"/><Relationship Id="rId14" Type="http://schemas.openxmlformats.org/officeDocument/2006/relationships/image" Target="../media/image11.png"/></Relationships>
</file>

<file path=ppt/slides/_rels/slide9.xml.rels><?xml version="1.0" encoding="UTF-8" standalone="yes"?>
<Relationships xmlns="http://schemas.openxmlformats.org/package/2006/relationships"><Relationship Id="rId26" Type="http://schemas.openxmlformats.org/officeDocument/2006/relationships/tags" Target="../tags/tag59.xml"/><Relationship Id="rId21" Type="http://schemas.openxmlformats.org/officeDocument/2006/relationships/tags" Target="../tags/tag54.xml"/><Relationship Id="rId42" Type="http://schemas.openxmlformats.org/officeDocument/2006/relationships/tags" Target="../tags/tag75.xml"/><Relationship Id="rId47" Type="http://schemas.openxmlformats.org/officeDocument/2006/relationships/tags" Target="../tags/tag80.xml"/><Relationship Id="rId63" Type="http://schemas.openxmlformats.org/officeDocument/2006/relationships/tags" Target="../tags/tag96.xml"/><Relationship Id="rId68" Type="http://schemas.openxmlformats.org/officeDocument/2006/relationships/image" Target="../media/image5.emf"/><Relationship Id="rId84" Type="http://schemas.openxmlformats.org/officeDocument/2006/relationships/chart" Target="../charts/chart3.xml"/><Relationship Id="rId16" Type="http://schemas.openxmlformats.org/officeDocument/2006/relationships/tags" Target="../tags/tag49.xml"/><Relationship Id="rId11" Type="http://schemas.openxmlformats.org/officeDocument/2006/relationships/tags" Target="../tags/tag44.xml"/><Relationship Id="rId32" Type="http://schemas.openxmlformats.org/officeDocument/2006/relationships/tags" Target="../tags/tag65.xml"/><Relationship Id="rId37" Type="http://schemas.openxmlformats.org/officeDocument/2006/relationships/tags" Target="../tags/tag70.xml"/><Relationship Id="rId53" Type="http://schemas.openxmlformats.org/officeDocument/2006/relationships/tags" Target="../tags/tag86.xml"/><Relationship Id="rId58" Type="http://schemas.openxmlformats.org/officeDocument/2006/relationships/tags" Target="../tags/tag91.xml"/><Relationship Id="rId74" Type="http://schemas.openxmlformats.org/officeDocument/2006/relationships/image" Target="../media/image10.svg"/><Relationship Id="rId79" Type="http://schemas.openxmlformats.org/officeDocument/2006/relationships/image" Target="../media/image15.jpeg"/><Relationship Id="rId5" Type="http://schemas.openxmlformats.org/officeDocument/2006/relationships/tags" Target="../tags/tag38.xml"/><Relationship Id="rId61" Type="http://schemas.openxmlformats.org/officeDocument/2006/relationships/tags" Target="../tags/tag94.xml"/><Relationship Id="rId82" Type="http://schemas.openxmlformats.org/officeDocument/2006/relationships/image" Target="../media/image18.png"/><Relationship Id="rId19" Type="http://schemas.openxmlformats.org/officeDocument/2006/relationships/tags" Target="../tags/tag52.xml"/><Relationship Id="rId14" Type="http://schemas.openxmlformats.org/officeDocument/2006/relationships/tags" Target="../tags/tag47.xml"/><Relationship Id="rId22" Type="http://schemas.openxmlformats.org/officeDocument/2006/relationships/tags" Target="../tags/tag55.xml"/><Relationship Id="rId27" Type="http://schemas.openxmlformats.org/officeDocument/2006/relationships/tags" Target="../tags/tag60.xml"/><Relationship Id="rId30" Type="http://schemas.openxmlformats.org/officeDocument/2006/relationships/tags" Target="../tags/tag63.xml"/><Relationship Id="rId35" Type="http://schemas.openxmlformats.org/officeDocument/2006/relationships/tags" Target="../tags/tag68.xml"/><Relationship Id="rId43" Type="http://schemas.openxmlformats.org/officeDocument/2006/relationships/tags" Target="../tags/tag76.xml"/><Relationship Id="rId48" Type="http://schemas.openxmlformats.org/officeDocument/2006/relationships/tags" Target="../tags/tag81.xml"/><Relationship Id="rId56" Type="http://schemas.openxmlformats.org/officeDocument/2006/relationships/tags" Target="../tags/tag89.xml"/><Relationship Id="rId64" Type="http://schemas.openxmlformats.org/officeDocument/2006/relationships/tags" Target="../tags/tag97.xml"/><Relationship Id="rId69" Type="http://schemas.openxmlformats.org/officeDocument/2006/relationships/image" Target="../media/image56.png"/><Relationship Id="rId77" Type="http://schemas.openxmlformats.org/officeDocument/2006/relationships/image" Target="../media/image13.png"/><Relationship Id="rId8" Type="http://schemas.openxmlformats.org/officeDocument/2006/relationships/tags" Target="../tags/tag41.xml"/><Relationship Id="rId51" Type="http://schemas.openxmlformats.org/officeDocument/2006/relationships/tags" Target="../tags/tag84.xml"/><Relationship Id="rId72" Type="http://schemas.openxmlformats.org/officeDocument/2006/relationships/image" Target="../media/image59.png"/><Relationship Id="rId80" Type="http://schemas.openxmlformats.org/officeDocument/2006/relationships/image" Target="../media/image16.jpeg"/><Relationship Id="rId3" Type="http://schemas.openxmlformats.org/officeDocument/2006/relationships/tags" Target="../tags/tag36.xml"/><Relationship Id="rId12" Type="http://schemas.openxmlformats.org/officeDocument/2006/relationships/tags" Target="../tags/tag45.xml"/><Relationship Id="rId17" Type="http://schemas.openxmlformats.org/officeDocument/2006/relationships/tags" Target="../tags/tag50.xml"/><Relationship Id="rId25" Type="http://schemas.openxmlformats.org/officeDocument/2006/relationships/tags" Target="../tags/tag58.xml"/><Relationship Id="rId33" Type="http://schemas.openxmlformats.org/officeDocument/2006/relationships/tags" Target="../tags/tag66.xml"/><Relationship Id="rId38" Type="http://schemas.openxmlformats.org/officeDocument/2006/relationships/tags" Target="../tags/tag71.xml"/><Relationship Id="rId46" Type="http://schemas.openxmlformats.org/officeDocument/2006/relationships/tags" Target="../tags/tag79.xml"/><Relationship Id="rId59" Type="http://schemas.openxmlformats.org/officeDocument/2006/relationships/tags" Target="../tags/tag92.xml"/><Relationship Id="rId67" Type="http://schemas.openxmlformats.org/officeDocument/2006/relationships/oleObject" Target="../embeddings/oleObject10.bin"/><Relationship Id="rId20" Type="http://schemas.openxmlformats.org/officeDocument/2006/relationships/tags" Target="../tags/tag53.xml"/><Relationship Id="rId41" Type="http://schemas.openxmlformats.org/officeDocument/2006/relationships/tags" Target="../tags/tag74.xml"/><Relationship Id="rId54" Type="http://schemas.openxmlformats.org/officeDocument/2006/relationships/tags" Target="../tags/tag87.xml"/><Relationship Id="rId62" Type="http://schemas.openxmlformats.org/officeDocument/2006/relationships/tags" Target="../tags/tag95.xml"/><Relationship Id="rId70" Type="http://schemas.openxmlformats.org/officeDocument/2006/relationships/image" Target="../media/image58.png"/><Relationship Id="rId75" Type="http://schemas.openxmlformats.org/officeDocument/2006/relationships/image" Target="../media/image11.png"/><Relationship Id="rId83" Type="http://schemas.openxmlformats.org/officeDocument/2006/relationships/chart" Target="../charts/chart2.xml"/><Relationship Id="rId1" Type="http://schemas.openxmlformats.org/officeDocument/2006/relationships/tags" Target="../tags/tag34.xml"/><Relationship Id="rId6" Type="http://schemas.openxmlformats.org/officeDocument/2006/relationships/tags" Target="../tags/tag39.xml"/><Relationship Id="rId15" Type="http://schemas.openxmlformats.org/officeDocument/2006/relationships/tags" Target="../tags/tag48.xml"/><Relationship Id="rId23" Type="http://schemas.openxmlformats.org/officeDocument/2006/relationships/tags" Target="../tags/tag56.xml"/><Relationship Id="rId28" Type="http://schemas.openxmlformats.org/officeDocument/2006/relationships/tags" Target="../tags/tag61.xml"/><Relationship Id="rId36" Type="http://schemas.openxmlformats.org/officeDocument/2006/relationships/tags" Target="../tags/tag69.xml"/><Relationship Id="rId49" Type="http://schemas.openxmlformats.org/officeDocument/2006/relationships/tags" Target="../tags/tag82.xml"/><Relationship Id="rId57" Type="http://schemas.openxmlformats.org/officeDocument/2006/relationships/tags" Target="../tags/tag90.xml"/><Relationship Id="rId10" Type="http://schemas.openxmlformats.org/officeDocument/2006/relationships/tags" Target="../tags/tag43.xml"/><Relationship Id="rId31" Type="http://schemas.openxmlformats.org/officeDocument/2006/relationships/tags" Target="../tags/tag64.xml"/><Relationship Id="rId44" Type="http://schemas.openxmlformats.org/officeDocument/2006/relationships/tags" Target="../tags/tag77.xml"/><Relationship Id="rId52" Type="http://schemas.openxmlformats.org/officeDocument/2006/relationships/tags" Target="../tags/tag85.xml"/><Relationship Id="rId60" Type="http://schemas.openxmlformats.org/officeDocument/2006/relationships/tags" Target="../tags/tag93.xml"/><Relationship Id="rId65" Type="http://schemas.openxmlformats.org/officeDocument/2006/relationships/slideLayout" Target="../slideLayouts/slideLayout1.xml"/><Relationship Id="rId73" Type="http://schemas.openxmlformats.org/officeDocument/2006/relationships/image" Target="../media/image9.png"/><Relationship Id="rId78" Type="http://schemas.openxmlformats.org/officeDocument/2006/relationships/image" Target="../media/image14.svg"/><Relationship Id="rId81" Type="http://schemas.openxmlformats.org/officeDocument/2006/relationships/image" Target="../media/image17.png"/><Relationship Id="rId4" Type="http://schemas.openxmlformats.org/officeDocument/2006/relationships/tags" Target="../tags/tag37.xml"/><Relationship Id="rId9" Type="http://schemas.openxmlformats.org/officeDocument/2006/relationships/tags" Target="../tags/tag42.xml"/><Relationship Id="rId13" Type="http://schemas.openxmlformats.org/officeDocument/2006/relationships/tags" Target="../tags/tag46.xml"/><Relationship Id="rId18" Type="http://schemas.openxmlformats.org/officeDocument/2006/relationships/tags" Target="../tags/tag51.xml"/><Relationship Id="rId39" Type="http://schemas.openxmlformats.org/officeDocument/2006/relationships/tags" Target="../tags/tag72.xml"/><Relationship Id="rId34" Type="http://schemas.openxmlformats.org/officeDocument/2006/relationships/tags" Target="../tags/tag67.xml"/><Relationship Id="rId50" Type="http://schemas.openxmlformats.org/officeDocument/2006/relationships/tags" Target="../tags/tag83.xml"/><Relationship Id="rId55" Type="http://schemas.openxmlformats.org/officeDocument/2006/relationships/tags" Target="../tags/tag88.xml"/><Relationship Id="rId76" Type="http://schemas.openxmlformats.org/officeDocument/2006/relationships/image" Target="../media/image12.svg"/><Relationship Id="rId7" Type="http://schemas.openxmlformats.org/officeDocument/2006/relationships/tags" Target="../tags/tag40.xml"/><Relationship Id="rId71" Type="http://schemas.openxmlformats.org/officeDocument/2006/relationships/image" Target="../media/image57.png"/><Relationship Id="rId2" Type="http://schemas.openxmlformats.org/officeDocument/2006/relationships/tags" Target="../tags/tag35.xml"/><Relationship Id="rId29" Type="http://schemas.openxmlformats.org/officeDocument/2006/relationships/tags" Target="../tags/tag62.xml"/><Relationship Id="rId24" Type="http://schemas.openxmlformats.org/officeDocument/2006/relationships/tags" Target="../tags/tag57.xml"/><Relationship Id="rId40" Type="http://schemas.openxmlformats.org/officeDocument/2006/relationships/tags" Target="../tags/tag73.xml"/><Relationship Id="rId45" Type="http://schemas.openxmlformats.org/officeDocument/2006/relationships/tags" Target="../tags/tag78.xml"/><Relationship Id="rId66"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0F1F186-1D0B-478E-B7E2-1EDA6E8E102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4" imgH="635" progId="TCLayout.ActiveDocument.1">
                  <p:embed/>
                </p:oleObj>
              </mc:Choice>
              <mc:Fallback>
                <p:oleObj name="think-cell Slide" r:id="rId4" imgW="624" imgH="635" progId="TCLayout.ActiveDocument.1">
                  <p:embed/>
                  <p:pic>
                    <p:nvPicPr>
                      <p:cNvPr id="10" name="Object 9" hidden="1">
                        <a:extLst>
                          <a:ext uri="{FF2B5EF4-FFF2-40B4-BE49-F238E27FC236}">
                            <a16:creationId xmlns:a16="http://schemas.microsoft.com/office/drawing/2014/main" id="{E0F1F186-1D0B-478E-B7E2-1EDA6E8E102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Summarybox white">
            <a:extLst>
              <a:ext uri="{FF2B5EF4-FFF2-40B4-BE49-F238E27FC236}">
                <a16:creationId xmlns:a16="http://schemas.microsoft.com/office/drawing/2014/main" id="{6A37D74C-3E44-4559-ABDA-59A4FF5495ED}"/>
              </a:ext>
            </a:extLst>
          </p:cNvPr>
          <p:cNvSpPr/>
          <p:nvPr/>
        </p:nvSpPr>
        <p:spPr>
          <a:xfrm>
            <a:off x="6850851" y="19494"/>
            <a:ext cx="3068484" cy="6858001"/>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a:solidFill>
                <a:srgbClr val="FFFFFF"/>
              </a:solidFill>
            </a:endParaRPr>
          </a:p>
        </p:txBody>
      </p:sp>
      <p:sp>
        <p:nvSpPr>
          <p:cNvPr id="7" name="Rectangle 6">
            <a:extLst>
              <a:ext uri="{FF2B5EF4-FFF2-40B4-BE49-F238E27FC236}">
                <a16:creationId xmlns:a16="http://schemas.microsoft.com/office/drawing/2014/main" id="{C1F6D9E0-1BF3-414C-B043-078D59ED26B1}"/>
              </a:ext>
            </a:extLst>
          </p:cNvPr>
          <p:cNvSpPr/>
          <p:nvPr/>
        </p:nvSpPr>
        <p:spPr bwMode="auto">
          <a:xfrm>
            <a:off x="6850851" y="192050"/>
            <a:ext cx="3068484" cy="177279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3" name="Image 8">
            <a:extLst>
              <a:ext uri="{FF2B5EF4-FFF2-40B4-BE49-F238E27FC236}">
                <a16:creationId xmlns:a16="http://schemas.microsoft.com/office/drawing/2014/main" id="{19489B80-C9D3-4F30-A31E-6897C37D6BB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18643" y="436635"/>
            <a:ext cx="1332900" cy="604615"/>
          </a:xfrm>
          <a:prstGeom prst="rect">
            <a:avLst/>
          </a:prstGeom>
        </p:spPr>
      </p:pic>
      <p:cxnSp>
        <p:nvCxnSpPr>
          <p:cNvPr id="15" name="Straight Connector 62">
            <a:extLst>
              <a:ext uri="{FF2B5EF4-FFF2-40B4-BE49-F238E27FC236}">
                <a16:creationId xmlns:a16="http://schemas.microsoft.com/office/drawing/2014/main" id="{A26F927C-1909-412C-80FF-762695655E97}"/>
              </a:ext>
            </a:extLst>
          </p:cNvPr>
          <p:cNvCxnSpPr>
            <a:cxnSpLocks/>
          </p:cNvCxnSpPr>
          <p:nvPr/>
        </p:nvCxnSpPr>
        <p:spPr bwMode="auto">
          <a:xfrm>
            <a:off x="6850851" y="1255395"/>
            <a:ext cx="3060000" cy="0"/>
          </a:xfrm>
          <a:prstGeom prst="line">
            <a:avLst/>
          </a:prstGeom>
          <a:solidFill>
            <a:schemeClr val="accent1"/>
          </a:solidFill>
          <a:ln w="9525" cap="flat" cmpd="sng" algn="ctr">
            <a:solidFill>
              <a:schemeClr val="accent1"/>
            </a:solidFill>
            <a:prstDash val="solid"/>
            <a:round/>
            <a:headEnd type="none" w="med" len="med"/>
            <a:tailEnd type="none" w="med" len="med"/>
          </a:ln>
          <a:effectLst/>
        </p:spPr>
      </p:cxnSp>
      <p:sp>
        <p:nvSpPr>
          <p:cNvPr id="17" name="ZoneTexte 69">
            <a:extLst>
              <a:ext uri="{FF2B5EF4-FFF2-40B4-BE49-F238E27FC236}">
                <a16:creationId xmlns:a16="http://schemas.microsoft.com/office/drawing/2014/main" id="{B6E2BF46-448F-4046-BDE6-055311F7B6C9}"/>
              </a:ext>
            </a:extLst>
          </p:cNvPr>
          <p:cNvSpPr txBox="1"/>
          <p:nvPr/>
        </p:nvSpPr>
        <p:spPr>
          <a:xfrm>
            <a:off x="6965075" y="5065713"/>
            <a:ext cx="2840037" cy="1772793"/>
          </a:xfrm>
          <a:prstGeom prst="rect">
            <a:avLst/>
          </a:prstGeom>
          <a:noFill/>
        </p:spPr>
        <p:txBody>
          <a:bodyPr lIns="36000" rIns="36000" anchor="t">
            <a:spAutoFit/>
          </a:bodyPr>
          <a:lstStyle/>
          <a:p>
            <a:pPr marL="285750" indent="-285750">
              <a:spcBef>
                <a:spcPct val="35000"/>
              </a:spcBef>
              <a:buClr>
                <a:srgbClr val="00A3E2"/>
              </a:buClr>
              <a:buSzPct val="100000"/>
              <a:defRPr/>
            </a:pPr>
            <a:r>
              <a:rPr lang="en-GB" sz="1200">
                <a:solidFill>
                  <a:srgbClr val="6C6C6C"/>
                </a:solidFill>
                <a:latin typeface="Trebuchet MS" panose="020B0603020202020204" pitchFamily="34" charset="0"/>
                <a:cs typeface="Arial"/>
              </a:rPr>
              <a:t>March 2021</a:t>
            </a:r>
          </a:p>
          <a:p>
            <a:pPr marL="285750" indent="-285750">
              <a:spcBef>
                <a:spcPct val="35000"/>
              </a:spcBef>
              <a:buClr>
                <a:srgbClr val="00A3E2"/>
              </a:buClr>
              <a:buSzPct val="100000"/>
              <a:defRPr/>
            </a:pPr>
            <a:endParaRPr lang="en-GB" sz="1200">
              <a:solidFill>
                <a:srgbClr val="6C6C6C"/>
              </a:solidFill>
              <a:latin typeface="Trebuchet MS" panose="020B0603020202020204" pitchFamily="34" charset="0"/>
            </a:endParaRPr>
          </a:p>
          <a:p>
            <a:pPr marL="285750" indent="-285750">
              <a:spcBef>
                <a:spcPct val="35000"/>
              </a:spcBef>
              <a:buClr>
                <a:srgbClr val="00A3E2"/>
              </a:buClr>
              <a:buSzPct val="100000"/>
              <a:defRPr/>
            </a:pPr>
            <a:r>
              <a:rPr lang="en-GB" sz="1200">
                <a:solidFill>
                  <a:srgbClr val="6C6C6C"/>
                </a:solidFill>
                <a:latin typeface="Trebuchet MS" panose="020B0603020202020204" pitchFamily="34" charset="0"/>
              </a:rPr>
              <a:t>Paris Office</a:t>
            </a:r>
          </a:p>
          <a:p>
            <a:pPr marL="285750" indent="-285750">
              <a:spcBef>
                <a:spcPct val="35000"/>
              </a:spcBef>
              <a:buClr>
                <a:srgbClr val="00A3E2"/>
              </a:buClr>
              <a:buSzPct val="100000"/>
              <a:defRPr/>
            </a:pPr>
            <a:r>
              <a:rPr lang="en-GB" sz="1200">
                <a:solidFill>
                  <a:srgbClr val="6C6C6C"/>
                </a:solidFill>
                <a:latin typeface="Trebuchet MS" panose="020B0603020202020204" pitchFamily="34" charset="0"/>
                <a:cs typeface="Arial"/>
              </a:rPr>
              <a:t>78 Avenue Raymond </a:t>
            </a:r>
            <a:r>
              <a:rPr lang="en-GB" sz="1200" err="1">
                <a:solidFill>
                  <a:srgbClr val="6C6C6C"/>
                </a:solidFill>
                <a:latin typeface="Trebuchet MS" panose="020B0603020202020204" pitchFamily="34" charset="0"/>
                <a:cs typeface="Arial"/>
              </a:rPr>
              <a:t>Poincaré</a:t>
            </a:r>
            <a:endParaRPr lang="en-GB" sz="1200">
              <a:solidFill>
                <a:srgbClr val="6C6C6C"/>
              </a:solidFill>
              <a:latin typeface="Trebuchet MS" panose="020B0603020202020204" pitchFamily="34" charset="0"/>
              <a:cs typeface="Arial"/>
            </a:endParaRPr>
          </a:p>
          <a:p>
            <a:pPr marL="285750" indent="-285750">
              <a:spcBef>
                <a:spcPct val="35000"/>
              </a:spcBef>
              <a:buClr>
                <a:srgbClr val="00A3E2"/>
              </a:buClr>
              <a:buSzPct val="100000"/>
              <a:defRPr/>
            </a:pPr>
            <a:r>
              <a:rPr lang="en-GB" sz="1200">
                <a:solidFill>
                  <a:srgbClr val="6C6C6C"/>
                </a:solidFill>
                <a:latin typeface="Trebuchet MS" panose="020B0603020202020204" pitchFamily="34" charset="0"/>
              </a:rPr>
              <a:t>75116 Paris, France</a:t>
            </a:r>
          </a:p>
          <a:p>
            <a:pPr marL="285750" indent="-285750">
              <a:spcBef>
                <a:spcPct val="35000"/>
              </a:spcBef>
              <a:buClr>
                <a:srgbClr val="00A3E2"/>
              </a:buClr>
              <a:buSzPct val="100000"/>
              <a:defRPr/>
            </a:pPr>
            <a:endParaRPr lang="en-GB" sz="1200">
              <a:solidFill>
                <a:srgbClr val="6C6C6C"/>
              </a:solidFill>
              <a:latin typeface="Trebuchet MS" panose="020B0603020202020204" pitchFamily="34" charset="0"/>
            </a:endParaRPr>
          </a:p>
          <a:p>
            <a:pPr marL="285750" indent="-285750">
              <a:spcBef>
                <a:spcPct val="35000"/>
              </a:spcBef>
              <a:buClr>
                <a:srgbClr val="00A3E2"/>
              </a:buClr>
              <a:buSzPct val="100000"/>
              <a:defRPr/>
            </a:pPr>
            <a:r>
              <a:rPr lang="en-GB" sz="1200">
                <a:solidFill>
                  <a:srgbClr val="6C6C6C"/>
                </a:solidFill>
                <a:latin typeface="Trebuchet MS" panose="020B0603020202020204" pitchFamily="34" charset="0"/>
              </a:rPr>
              <a:t>www.eleven-strategy.com</a:t>
            </a:r>
          </a:p>
        </p:txBody>
      </p:sp>
      <p:sp>
        <p:nvSpPr>
          <p:cNvPr id="23" name="Title">
            <a:extLst>
              <a:ext uri="{FF2B5EF4-FFF2-40B4-BE49-F238E27FC236}">
                <a16:creationId xmlns:a16="http://schemas.microsoft.com/office/drawing/2014/main" id="{7CB568E8-F292-49FC-96ED-BFCD4922C8B5}"/>
              </a:ext>
            </a:extLst>
          </p:cNvPr>
          <p:cNvSpPr txBox="1">
            <a:spLocks/>
          </p:cNvSpPr>
          <p:nvPr/>
        </p:nvSpPr>
        <p:spPr>
          <a:xfrm>
            <a:off x="-12701" y="193973"/>
            <a:ext cx="6804000" cy="1050870"/>
          </a:xfrm>
          <a:prstGeom prst="rect">
            <a:avLst/>
          </a:prstGeom>
          <a:solidFill>
            <a:schemeClr val="bg1">
              <a:alpha val="82000"/>
            </a:schemeClr>
          </a:solidFill>
        </p:spPr>
        <p:txBody>
          <a:bodyPr vert="horz" wrap="square" lIns="72000" tIns="144000" rIns="36000" bIns="144000" rtlCol="0" anchor="ctr" anchorCtr="0">
            <a:noAutofit/>
          </a:bodyPr>
          <a:lstStyle>
            <a:lvl1pPr algn="l" rtl="0" eaLnBrk="1" fontAlgn="base" hangingPunct="1">
              <a:lnSpc>
                <a:spcPct val="100000"/>
              </a:lnSpc>
              <a:spcBef>
                <a:spcPct val="0"/>
              </a:spcBef>
              <a:spcAft>
                <a:spcPct val="0"/>
              </a:spcAft>
              <a:defRPr lang="en-IE" sz="2400" b="0" dirty="0">
                <a:solidFill>
                  <a:schemeClr val="tx1"/>
                </a:solidFill>
                <a:latin typeface="+mn-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sz="3600" b="1" kern="0" dirty="0">
                <a:solidFill>
                  <a:schemeClr val="tx2"/>
                </a:solidFill>
                <a:latin typeface="Trebuchet MS" panose="020B0603020202020204" pitchFamily="34" charset="0"/>
              </a:rPr>
              <a:t>Project Baguette</a:t>
            </a:r>
          </a:p>
          <a:p>
            <a:r>
              <a:rPr lang="en-GB" sz="2300" i="1" kern="0" dirty="0">
                <a:solidFill>
                  <a:schemeClr val="tx2"/>
                </a:solidFill>
                <a:latin typeface="Trebuchet MS" panose="020B0603020202020204" pitchFamily="34" charset="0"/>
              </a:rPr>
              <a:t>Analytical support on Core Assets &amp; Past Dynamics</a:t>
            </a:r>
          </a:p>
        </p:txBody>
      </p:sp>
      <p:sp>
        <p:nvSpPr>
          <p:cNvPr id="25" name="Title">
            <a:extLst>
              <a:ext uri="{FF2B5EF4-FFF2-40B4-BE49-F238E27FC236}">
                <a16:creationId xmlns:a16="http://schemas.microsoft.com/office/drawing/2014/main" id="{FEEE95EB-703D-42E1-A1CF-8404BA161B37}"/>
              </a:ext>
            </a:extLst>
          </p:cNvPr>
          <p:cNvSpPr txBox="1">
            <a:spLocks/>
          </p:cNvSpPr>
          <p:nvPr/>
        </p:nvSpPr>
        <p:spPr bwMode="auto">
          <a:xfrm>
            <a:off x="-12701" y="1269625"/>
            <a:ext cx="6804000" cy="720000"/>
          </a:xfrm>
          <a:prstGeom prst="rect">
            <a:avLst/>
          </a:prstGeom>
          <a:solidFill>
            <a:schemeClr val="bg1">
              <a:alpha val="82000"/>
            </a:schemeClr>
          </a:solidFill>
          <a:ln w="9525">
            <a:noFill/>
            <a:miter lim="800000"/>
            <a:headEnd/>
            <a:tailEnd/>
          </a:ln>
        </p:spPr>
        <p:txBody>
          <a:bodyPr vert="horz" wrap="square" lIns="72000" tIns="144000" rIns="36000" bIns="144000" numCol="1" rtlCol="0" anchor="ctr" anchorCtr="0" compatLnSpc="1">
            <a:prstTxWarp prst="textNoShape">
              <a:avLst/>
            </a:prstTxWarp>
            <a:noAutofit/>
          </a:bodyPr>
          <a:lstStyle>
            <a:lvl1pPr algn="l" rtl="0" eaLnBrk="1" fontAlgn="base" hangingPunct="1">
              <a:lnSpc>
                <a:spcPct val="100000"/>
              </a:lnSpc>
              <a:spcBef>
                <a:spcPct val="0"/>
              </a:spcBef>
              <a:spcAft>
                <a:spcPct val="0"/>
              </a:spcAft>
              <a:defRPr lang="en-IE" sz="2400" b="0" dirty="0">
                <a:solidFill>
                  <a:schemeClr val="tx1"/>
                </a:solidFill>
                <a:latin typeface="+mn-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sz="1600">
                <a:latin typeface="Trebuchet MS" panose="020B0603020202020204" pitchFamily="34" charset="0"/>
              </a:rPr>
              <a:t>To the attention of </a:t>
            </a:r>
            <a:r>
              <a:rPr lang="en-GB" sz="1600" err="1">
                <a:latin typeface="Trebuchet MS" panose="020B0603020202020204" pitchFamily="34" charset="0"/>
              </a:rPr>
              <a:t>Altares</a:t>
            </a:r>
            <a:r>
              <a:rPr lang="en-GB" sz="1600">
                <a:latin typeface="Trebuchet MS" panose="020B0603020202020204" pitchFamily="34" charset="0"/>
              </a:rPr>
              <a:t> Group’s management</a:t>
            </a:r>
          </a:p>
        </p:txBody>
      </p:sp>
      <p:cxnSp>
        <p:nvCxnSpPr>
          <p:cNvPr id="27" name="Straight Connector 65">
            <a:extLst>
              <a:ext uri="{FF2B5EF4-FFF2-40B4-BE49-F238E27FC236}">
                <a16:creationId xmlns:a16="http://schemas.microsoft.com/office/drawing/2014/main" id="{2508F1AE-FABF-4EAB-925A-59C1D814E15B}"/>
              </a:ext>
            </a:extLst>
          </p:cNvPr>
          <p:cNvCxnSpPr>
            <a:cxnSpLocks/>
          </p:cNvCxnSpPr>
          <p:nvPr/>
        </p:nvCxnSpPr>
        <p:spPr bwMode="auto">
          <a:xfrm>
            <a:off x="5842280" y="1255395"/>
            <a:ext cx="1008000" cy="0"/>
          </a:xfrm>
          <a:prstGeom prst="line">
            <a:avLst/>
          </a:prstGeom>
          <a:solidFill>
            <a:schemeClr val="accent1"/>
          </a:solidFill>
          <a:ln w="9525" cap="flat" cmpd="sng" algn="ctr">
            <a:solidFill>
              <a:schemeClr val="bg1"/>
            </a:solidFill>
            <a:prstDash val="solid"/>
            <a:round/>
            <a:headEnd type="none" w="med" len="med"/>
            <a:tailEnd type="none" w="med" len="med"/>
          </a:ln>
          <a:effectLst/>
        </p:spPr>
      </p:cxnSp>
      <p:pic>
        <p:nvPicPr>
          <p:cNvPr id="29" name="Picture 2" descr="ALTARES-D&amp;B - L'ASSOCIATION FRANCAISE DES CREDIT MANAGERS ET CONSEILS">
            <a:extLst>
              <a:ext uri="{FF2B5EF4-FFF2-40B4-BE49-F238E27FC236}">
                <a16:creationId xmlns:a16="http://schemas.microsoft.com/office/drawing/2014/main" id="{B7B62081-A783-4593-BBE0-9B6FD0923E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3533" y="1305328"/>
            <a:ext cx="1063119" cy="595483"/>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69">
            <a:extLst>
              <a:ext uri="{FF2B5EF4-FFF2-40B4-BE49-F238E27FC236}">
                <a16:creationId xmlns:a16="http://schemas.microsoft.com/office/drawing/2014/main" id="{0BCD5D7A-24B9-4EBF-B0D8-5A35598BC47E}"/>
              </a:ext>
            </a:extLst>
          </p:cNvPr>
          <p:cNvSpPr txBox="1"/>
          <p:nvPr/>
        </p:nvSpPr>
        <p:spPr>
          <a:xfrm>
            <a:off x="109236" y="6333157"/>
            <a:ext cx="2510443" cy="461665"/>
          </a:xfrm>
          <a:prstGeom prst="rect">
            <a:avLst/>
          </a:prstGeom>
          <a:noFill/>
        </p:spPr>
        <p:txBody>
          <a:bodyPr wrap="square" lIns="36000" rIns="36000" anchor="t">
            <a:spAutoFit/>
          </a:bodyPr>
          <a:lstStyle/>
          <a:p>
            <a:pPr algn="ctr">
              <a:spcBef>
                <a:spcPct val="35000"/>
              </a:spcBef>
              <a:buClr>
                <a:srgbClr val="00A3E2"/>
              </a:buClr>
              <a:buSzPct val="100000"/>
              <a:defRPr/>
            </a:pPr>
            <a:r>
              <a:rPr lang="en-GB" sz="2400" b="1" i="1" cap="small">
                <a:solidFill>
                  <a:schemeClr val="bg1"/>
                </a:solidFill>
                <a:latin typeface="Trebuchet MS" panose="020B0603020202020204" pitchFamily="34" charset="0"/>
                <a:cs typeface="Arial"/>
              </a:rPr>
              <a:t>Confidential</a:t>
            </a:r>
            <a:endParaRPr lang="en-GB" sz="2400" b="1" i="1" cap="small">
              <a:solidFill>
                <a:schemeClr val="bg1"/>
              </a:solidFill>
              <a:latin typeface="Trebuchet MS" panose="020B0603020202020204" pitchFamily="34" charset="0"/>
            </a:endParaRPr>
          </a:p>
        </p:txBody>
      </p:sp>
    </p:spTree>
    <p:extLst>
      <p:ext uri="{BB962C8B-B14F-4D97-AF65-F5344CB8AC3E}">
        <p14:creationId xmlns:p14="http://schemas.microsoft.com/office/powerpoint/2010/main" val="278150164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hidden="1">
            <a:extLst>
              <a:ext uri="{FF2B5EF4-FFF2-40B4-BE49-F238E27FC236}">
                <a16:creationId xmlns:a16="http://schemas.microsoft.com/office/drawing/2014/main" id="{E09786E3-2AD8-4F30-8DE8-22CE7C2D00B8}"/>
              </a:ext>
            </a:extLst>
          </p:cNvPr>
          <p:cNvGraphicFramePr>
            <a:graphicFrameLocks noChangeAspect="1"/>
          </p:cNvGraphicFramePr>
          <p:nvPr>
            <p:custDataLst>
              <p:tags r:id="rId1"/>
            </p:custDataLst>
            <p:extLst>
              <p:ext uri="{D42A27DB-BD31-4B8C-83A1-F6EECF244321}">
                <p14:modId xmlns:p14="http://schemas.microsoft.com/office/powerpoint/2010/main" val="10686942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2" progId="TCLayout.ActiveDocument.1">
                  <p:embed/>
                </p:oleObj>
              </mc:Choice>
              <mc:Fallback>
                <p:oleObj name="think-cell Slide" r:id="rId5" imgW="501" imgH="502" progId="TCLayout.ActiveDocument.1">
                  <p:embed/>
                  <p:pic>
                    <p:nvPicPr>
                      <p:cNvPr id="4" name="Objet 3" hidden="1">
                        <a:extLst>
                          <a:ext uri="{FF2B5EF4-FFF2-40B4-BE49-F238E27FC236}">
                            <a16:creationId xmlns:a16="http://schemas.microsoft.com/office/drawing/2014/main" id="{E09786E3-2AD8-4F30-8DE8-22CE7C2D00B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F96B990-0CA3-4E24-B618-02A198F72517}"/>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Titre 2">
            <a:extLst>
              <a:ext uri="{FF2B5EF4-FFF2-40B4-BE49-F238E27FC236}">
                <a16:creationId xmlns:a16="http://schemas.microsoft.com/office/drawing/2014/main" id="{5C412735-88F6-4CF0-B0D8-A6240675AC77}"/>
              </a:ext>
            </a:extLst>
          </p:cNvPr>
          <p:cNvSpPr>
            <a:spLocks noGrp="1"/>
          </p:cNvSpPr>
          <p:nvPr>
            <p:ph type="title"/>
          </p:nvPr>
        </p:nvSpPr>
        <p:spPr>
          <a:xfrm>
            <a:off x="676288" y="147600"/>
            <a:ext cx="7790481" cy="684000"/>
          </a:xfrm>
        </p:spPr>
        <p:txBody>
          <a:bodyPr vert="horz"/>
          <a:lstStyle/>
          <a:p>
            <a:r>
              <a:rPr lang="en-GB" i="1">
                <a:solidFill>
                  <a:schemeClr val="accent1"/>
                </a:solidFill>
                <a:latin typeface="Trebuchet MS" panose="020B0603020202020204" pitchFamily="34" charset="0"/>
              </a:rPr>
              <a:t>Illustration - Interface: </a:t>
            </a:r>
            <a:r>
              <a:rPr lang="en-GB" err="1">
                <a:latin typeface="Trebuchet MS" panose="020B0603020202020204" pitchFamily="34" charset="0"/>
              </a:rPr>
              <a:t>Altares</a:t>
            </a:r>
            <a:r>
              <a:rPr lang="en-GB">
                <a:latin typeface="Trebuchet MS" panose="020B0603020202020204" pitchFamily="34" charset="0"/>
              </a:rPr>
              <a:t>’ offerings is delivered either through </a:t>
            </a:r>
            <a:r>
              <a:rPr lang="en-GB">
                <a:solidFill>
                  <a:schemeClr val="tx2"/>
                </a:solidFill>
                <a:latin typeface="Trebuchet MS" panose="020B0603020202020204" pitchFamily="34" charset="0"/>
              </a:rPr>
              <a:t>user-friendly web applications</a:t>
            </a:r>
            <a:r>
              <a:rPr lang="en-GB">
                <a:latin typeface="Trebuchet MS" panose="020B0603020202020204" pitchFamily="34" charset="0"/>
              </a:rPr>
              <a:t>, </a:t>
            </a:r>
            <a:r>
              <a:rPr lang="en-GB">
                <a:solidFill>
                  <a:schemeClr val="tx2"/>
                </a:solidFill>
                <a:latin typeface="Trebuchet MS" panose="020B0603020202020204" pitchFamily="34" charset="0"/>
              </a:rPr>
              <a:t>connectors</a:t>
            </a:r>
            <a:r>
              <a:rPr lang="en-GB">
                <a:latin typeface="Trebuchet MS" panose="020B0603020202020204" pitchFamily="34" charset="0"/>
              </a:rPr>
              <a:t> inside clients’ tools, </a:t>
            </a:r>
            <a:r>
              <a:rPr lang="en-GB">
                <a:solidFill>
                  <a:schemeClr val="tx2"/>
                </a:solidFill>
                <a:latin typeface="Trebuchet MS" panose="020B0603020202020204" pitchFamily="34" charset="0"/>
              </a:rPr>
              <a:t>personalized batch or API</a:t>
            </a:r>
          </a:p>
        </p:txBody>
      </p:sp>
      <p:sp>
        <p:nvSpPr>
          <p:cNvPr id="62" name="Espace réservé du texte 3">
            <a:extLst>
              <a:ext uri="{FF2B5EF4-FFF2-40B4-BE49-F238E27FC236}">
                <a16:creationId xmlns:a16="http://schemas.microsoft.com/office/drawing/2014/main" id="{4F068F14-C657-460F-8E71-33B81F38B03E}"/>
              </a:ext>
            </a:extLst>
          </p:cNvPr>
          <p:cNvSpPr txBox="1">
            <a:spLocks/>
          </p:cNvSpPr>
          <p:nvPr/>
        </p:nvSpPr>
        <p:spPr>
          <a:xfrm>
            <a:off x="1315274" y="6580025"/>
            <a:ext cx="7131600" cy="244800"/>
          </a:xfrm>
          <a:prstGeom prst="rect">
            <a:avLst/>
          </a:prstGeom>
        </p:spPr>
        <p:txBody>
          <a:bodyPr lIns="0" tIns="0" rIns="0" bIns="0"/>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ts val="0"/>
              </a:spcBef>
              <a:buNone/>
            </a:pPr>
            <a:r>
              <a:rPr lang="en-GB" sz="800" i="1" kern="0">
                <a:latin typeface="Trebuchet MS" panose="020B0603020202020204" pitchFamily="34" charset="0"/>
              </a:rPr>
              <a:t>Sources: </a:t>
            </a:r>
            <a:r>
              <a:rPr lang="en-GB" sz="800" i="1">
                <a:latin typeface="Trebuchet MS" panose="020B0603020202020204" pitchFamily="34" charset="0"/>
              </a:rPr>
              <a:t>eleven research &amp; analysis, company data, interviews with management</a:t>
            </a:r>
          </a:p>
        </p:txBody>
      </p:sp>
      <p:pic>
        <p:nvPicPr>
          <p:cNvPr id="8" name="Picture 7">
            <a:extLst>
              <a:ext uri="{FF2B5EF4-FFF2-40B4-BE49-F238E27FC236}">
                <a16:creationId xmlns:a16="http://schemas.microsoft.com/office/drawing/2014/main" id="{994CF131-F6CD-4C83-896A-DC8C63B11486}"/>
              </a:ext>
            </a:extLst>
          </p:cNvPr>
          <p:cNvPicPr>
            <a:picLocks noChangeAspect="1"/>
          </p:cNvPicPr>
          <p:nvPr/>
        </p:nvPicPr>
        <p:blipFill>
          <a:blip r:embed="rId7"/>
          <a:stretch>
            <a:fillRect/>
          </a:stretch>
        </p:blipFill>
        <p:spPr>
          <a:xfrm>
            <a:off x="2065644" y="2036825"/>
            <a:ext cx="2447999" cy="1811212"/>
          </a:xfrm>
          <a:prstGeom prst="rect">
            <a:avLst/>
          </a:prstGeom>
          <a:effectLst>
            <a:outerShdw blurRad="50800" dist="38100" dir="2700000" algn="tl" rotWithShape="0">
              <a:schemeClr val="tx1">
                <a:alpha val="40000"/>
              </a:schemeClr>
            </a:outerShdw>
          </a:effectLst>
        </p:spPr>
      </p:pic>
      <p:cxnSp>
        <p:nvCxnSpPr>
          <p:cNvPr id="11" name="Connecteur droit 4">
            <a:extLst>
              <a:ext uri="{FF2B5EF4-FFF2-40B4-BE49-F238E27FC236}">
                <a16:creationId xmlns:a16="http://schemas.microsoft.com/office/drawing/2014/main" id="{4922DB5E-DC2B-4171-BB69-3F1EC57A4BB9}"/>
              </a:ext>
            </a:extLst>
          </p:cNvPr>
          <p:cNvCxnSpPr>
            <a:cxnSpLocks/>
          </p:cNvCxnSpPr>
          <p:nvPr/>
        </p:nvCxnSpPr>
        <p:spPr bwMode="auto">
          <a:xfrm>
            <a:off x="155034" y="878869"/>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2" name="ZoneTexte 6">
            <a:extLst>
              <a:ext uri="{FF2B5EF4-FFF2-40B4-BE49-F238E27FC236}">
                <a16:creationId xmlns:a16="http://schemas.microsoft.com/office/drawing/2014/main" id="{4C961ACA-3E54-4C59-A2C3-77D1091D3776}"/>
              </a:ext>
            </a:extLst>
          </p:cNvPr>
          <p:cNvSpPr txBox="1"/>
          <p:nvPr/>
        </p:nvSpPr>
        <p:spPr>
          <a:xfrm>
            <a:off x="3037729" y="752961"/>
            <a:ext cx="3830542" cy="264371"/>
          </a:xfrm>
          <a:prstGeom prst="rect">
            <a:avLst/>
          </a:prstGeom>
          <a:solidFill>
            <a:schemeClr val="bg1"/>
          </a:solidFill>
        </p:spPr>
        <p:txBody>
          <a:bodyPr wrap="square" rtlCol="0">
            <a:noAutofit/>
          </a:bodyPr>
          <a:lstStyle/>
          <a:p>
            <a:pPr algn="ctr"/>
            <a:r>
              <a:rPr lang="en-GB" sz="1100">
                <a:latin typeface="Trebuchet MS" panose="020B0603020202020204" pitchFamily="34" charset="0"/>
              </a:rPr>
              <a:t>Selected examples of </a:t>
            </a:r>
            <a:r>
              <a:rPr lang="en-GB" sz="1100" err="1">
                <a:latin typeface="Trebuchet MS" panose="020B0603020202020204" pitchFamily="34" charset="0"/>
              </a:rPr>
              <a:t>Altares</a:t>
            </a:r>
            <a:r>
              <a:rPr lang="en-GB" sz="1100">
                <a:latin typeface="Trebuchet MS" panose="020B0603020202020204" pitchFamily="34" charset="0"/>
              </a:rPr>
              <a:t>' client interface</a:t>
            </a:r>
          </a:p>
        </p:txBody>
      </p:sp>
      <p:sp>
        <p:nvSpPr>
          <p:cNvPr id="17" name="Freeform 9">
            <a:extLst>
              <a:ext uri="{FF2B5EF4-FFF2-40B4-BE49-F238E27FC236}">
                <a16:creationId xmlns:a16="http://schemas.microsoft.com/office/drawing/2014/main" id="{52098047-A403-445B-A3E8-441DB75D4E21}"/>
              </a:ext>
            </a:extLst>
          </p:cNvPr>
          <p:cNvSpPr>
            <a:spLocks noEditPoints="1"/>
          </p:cNvSpPr>
          <p:nvPr/>
        </p:nvSpPr>
        <p:spPr bwMode="auto">
          <a:xfrm>
            <a:off x="152836" y="229262"/>
            <a:ext cx="382759" cy="416927"/>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pic>
        <p:nvPicPr>
          <p:cNvPr id="124930" name="Picture 2">
            <a:extLst>
              <a:ext uri="{FF2B5EF4-FFF2-40B4-BE49-F238E27FC236}">
                <a16:creationId xmlns:a16="http://schemas.microsoft.com/office/drawing/2014/main" id="{07E185B6-E4DF-4A94-8383-1AE0C3AF340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898" t="5662" r="11578" b="10497"/>
          <a:stretch/>
        </p:blipFill>
        <p:spPr bwMode="auto">
          <a:xfrm>
            <a:off x="4681924" y="2031579"/>
            <a:ext cx="2448000" cy="1808835"/>
          </a:xfrm>
          <a:prstGeom prst="rect">
            <a:avLst/>
          </a:prstGeom>
          <a:effectLst>
            <a:outerShdw blurRad="50800" dist="38100" dir="2700000" algn="tl" rotWithShape="0">
              <a:schemeClr val="tx1">
                <a:alpha val="40000"/>
              </a:scheme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886FFDA-E576-4ECE-B5E1-E220F6BBDFD1}"/>
              </a:ext>
            </a:extLst>
          </p:cNvPr>
          <p:cNvPicPr>
            <a:picLocks noChangeAspect="1"/>
          </p:cNvPicPr>
          <p:nvPr/>
        </p:nvPicPr>
        <p:blipFill rotWithShape="1">
          <a:blip r:embed="rId9"/>
          <a:srcRect b="3655"/>
          <a:stretch/>
        </p:blipFill>
        <p:spPr>
          <a:xfrm>
            <a:off x="7311187" y="2009606"/>
            <a:ext cx="2448000" cy="1808834"/>
          </a:xfrm>
          <a:prstGeom prst="rect">
            <a:avLst/>
          </a:prstGeom>
          <a:effectLst>
            <a:outerShdw blurRad="50800" dist="38100" dir="2700000" algn="tl" rotWithShape="0">
              <a:schemeClr val="tx1">
                <a:alpha val="40000"/>
              </a:schemeClr>
            </a:outerShdw>
          </a:effectLst>
        </p:spPr>
      </p:pic>
      <p:pic>
        <p:nvPicPr>
          <p:cNvPr id="90114" name="Picture 2" descr="40 raccourcis clavier pour Excel - BDM">
            <a:extLst>
              <a:ext uri="{FF2B5EF4-FFF2-40B4-BE49-F238E27FC236}">
                <a16:creationId xmlns:a16="http://schemas.microsoft.com/office/drawing/2014/main" id="{53452C3E-CB4A-4EE9-96E3-EBD67AA92F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1578" y="4952653"/>
            <a:ext cx="716962" cy="37864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40 raccourcis clavier pour Excel - BDM">
            <a:extLst>
              <a:ext uri="{FF2B5EF4-FFF2-40B4-BE49-F238E27FC236}">
                <a16:creationId xmlns:a16="http://schemas.microsoft.com/office/drawing/2014/main" id="{2FC64A17-9674-4C4B-A42F-2C485D9A53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06263" y="4952653"/>
            <a:ext cx="716962" cy="37864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C97020B-6273-4565-A3EF-A2331B06BB5C}"/>
              </a:ext>
            </a:extLst>
          </p:cNvPr>
          <p:cNvGrpSpPr/>
          <p:nvPr/>
        </p:nvGrpSpPr>
        <p:grpSpPr>
          <a:xfrm>
            <a:off x="2080041" y="1127581"/>
            <a:ext cx="2448000" cy="432000"/>
            <a:chOff x="947389" y="923232"/>
            <a:chExt cx="2448000" cy="432000"/>
          </a:xfrm>
        </p:grpSpPr>
        <p:sp>
          <p:nvSpPr>
            <p:cNvPr id="61" name="Rectangle 60">
              <a:extLst>
                <a:ext uri="{FF2B5EF4-FFF2-40B4-BE49-F238E27FC236}">
                  <a16:creationId xmlns:a16="http://schemas.microsoft.com/office/drawing/2014/main" id="{5ED89B92-DCA3-447A-8D7C-E83BB83C0FC5}"/>
                </a:ext>
              </a:extLst>
            </p:cNvPr>
            <p:cNvSpPr/>
            <p:nvPr/>
          </p:nvSpPr>
          <p:spPr bwMode="auto">
            <a:xfrm>
              <a:off x="947389" y="923232"/>
              <a:ext cx="2448000" cy="432000"/>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288000" tIns="45720" rIns="3600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Credit &amp; financial risk</a:t>
              </a:r>
            </a:p>
          </p:txBody>
        </p:sp>
        <p:pic>
          <p:nvPicPr>
            <p:cNvPr id="63" name="Graphique 128" descr="Jauge">
              <a:extLst>
                <a:ext uri="{FF2B5EF4-FFF2-40B4-BE49-F238E27FC236}">
                  <a16:creationId xmlns:a16="http://schemas.microsoft.com/office/drawing/2014/main" id="{300F3A6D-F2F7-4146-BA73-C2F8789D23E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4796" y="991516"/>
              <a:ext cx="239580" cy="239580"/>
            </a:xfrm>
            <a:prstGeom prst="rect">
              <a:avLst/>
            </a:prstGeom>
            <a:effectLst/>
          </p:spPr>
        </p:pic>
      </p:grpSp>
      <p:grpSp>
        <p:nvGrpSpPr>
          <p:cNvPr id="65" name="Group 64">
            <a:extLst>
              <a:ext uri="{FF2B5EF4-FFF2-40B4-BE49-F238E27FC236}">
                <a16:creationId xmlns:a16="http://schemas.microsoft.com/office/drawing/2014/main" id="{9D38F295-E4E7-48B6-89F0-DB7811B1FFB7}"/>
              </a:ext>
            </a:extLst>
          </p:cNvPr>
          <p:cNvGrpSpPr/>
          <p:nvPr/>
        </p:nvGrpSpPr>
        <p:grpSpPr>
          <a:xfrm>
            <a:off x="4696321" y="1133224"/>
            <a:ext cx="2448000" cy="432000"/>
            <a:chOff x="7111479" y="923232"/>
            <a:chExt cx="2448000" cy="432000"/>
          </a:xfrm>
        </p:grpSpPr>
        <p:sp>
          <p:nvSpPr>
            <p:cNvPr id="68" name="Rectangle 67">
              <a:extLst>
                <a:ext uri="{FF2B5EF4-FFF2-40B4-BE49-F238E27FC236}">
                  <a16:creationId xmlns:a16="http://schemas.microsoft.com/office/drawing/2014/main" id="{29169BC0-6B60-4499-BBD3-0851F4B751C2}"/>
                </a:ext>
              </a:extLst>
            </p:cNvPr>
            <p:cNvSpPr/>
            <p:nvPr/>
          </p:nvSpPr>
          <p:spPr bwMode="auto">
            <a:xfrm>
              <a:off x="7111479" y="923232"/>
              <a:ext cx="2448000" cy="432000"/>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288000" tIns="45720" rIns="3600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Compliance</a:t>
              </a:r>
            </a:p>
          </p:txBody>
        </p:sp>
        <p:pic>
          <p:nvPicPr>
            <p:cNvPr id="70" name="Graphique 90" descr="Poignée de main">
              <a:extLst>
                <a:ext uri="{FF2B5EF4-FFF2-40B4-BE49-F238E27FC236}">
                  <a16:creationId xmlns:a16="http://schemas.microsoft.com/office/drawing/2014/main" id="{5E0339DF-D41E-411D-BD1D-9FA038FFC1D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31761" y="981109"/>
              <a:ext cx="316246" cy="316246"/>
            </a:xfrm>
            <a:prstGeom prst="rect">
              <a:avLst/>
            </a:prstGeom>
          </p:spPr>
        </p:pic>
      </p:grpSp>
      <p:grpSp>
        <p:nvGrpSpPr>
          <p:cNvPr id="75" name="Group 74">
            <a:extLst>
              <a:ext uri="{FF2B5EF4-FFF2-40B4-BE49-F238E27FC236}">
                <a16:creationId xmlns:a16="http://schemas.microsoft.com/office/drawing/2014/main" id="{6FB83CC9-BE25-469D-8824-120ED84E454F}"/>
              </a:ext>
            </a:extLst>
          </p:cNvPr>
          <p:cNvGrpSpPr/>
          <p:nvPr/>
        </p:nvGrpSpPr>
        <p:grpSpPr>
          <a:xfrm>
            <a:off x="7312601" y="1137599"/>
            <a:ext cx="2448000" cy="432000"/>
            <a:chOff x="7119838" y="1215451"/>
            <a:chExt cx="2448000" cy="432000"/>
          </a:xfrm>
        </p:grpSpPr>
        <p:sp>
          <p:nvSpPr>
            <p:cNvPr id="80" name="Rectangle 79">
              <a:extLst>
                <a:ext uri="{FF2B5EF4-FFF2-40B4-BE49-F238E27FC236}">
                  <a16:creationId xmlns:a16="http://schemas.microsoft.com/office/drawing/2014/main" id="{CFD0E1B9-4669-4FBA-A1D7-D1367EB59856}"/>
                </a:ext>
              </a:extLst>
            </p:cNvPr>
            <p:cNvSpPr/>
            <p:nvPr/>
          </p:nvSpPr>
          <p:spPr bwMode="auto">
            <a:xfrm>
              <a:off x="7119838" y="1215451"/>
              <a:ext cx="2448000" cy="432000"/>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288000" tIns="45720" rIns="3600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b="1">
                  <a:solidFill>
                    <a:schemeClr val="bg1"/>
                  </a:solidFill>
                  <a:latin typeface="Trebuchet MS" panose="020B0603020202020204" pitchFamily="34" charset="0"/>
                </a:rPr>
                <a:t>B2B </a:t>
              </a:r>
              <a:r>
                <a:rPr kumimoji="0" lang="en-GB" sz="1200" b="1" i="0" u="none" strike="noStrike" cap="none" normalizeH="0" baseline="0">
                  <a:ln>
                    <a:noFill/>
                  </a:ln>
                  <a:solidFill>
                    <a:schemeClr val="bg1"/>
                  </a:solidFill>
                  <a:effectLst/>
                  <a:latin typeface="Trebuchet MS" panose="020B0603020202020204" pitchFamily="34" charset="0"/>
                </a:rPr>
                <a:t>Marketing</a:t>
              </a:r>
            </a:p>
          </p:txBody>
        </p:sp>
        <p:pic>
          <p:nvPicPr>
            <p:cNvPr id="81" name="Graphique 74" descr="Mégaphone">
              <a:extLst>
                <a:ext uri="{FF2B5EF4-FFF2-40B4-BE49-F238E27FC236}">
                  <a16:creationId xmlns:a16="http://schemas.microsoft.com/office/drawing/2014/main" id="{083D29F1-CF64-470E-B255-0AD6F46F009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285786" y="1312651"/>
              <a:ext cx="261360" cy="237600"/>
            </a:xfrm>
            <a:prstGeom prst="rect">
              <a:avLst/>
            </a:prstGeom>
          </p:spPr>
        </p:pic>
      </p:grpSp>
      <p:pic>
        <p:nvPicPr>
          <p:cNvPr id="107" name="Picture 2" descr="logo-salesforce - Dolmen">
            <a:extLst>
              <a:ext uri="{FF2B5EF4-FFF2-40B4-BE49-F238E27FC236}">
                <a16:creationId xmlns:a16="http://schemas.microsoft.com/office/drawing/2014/main" id="{D54A9A80-3259-4989-B83E-9887E19BFDB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64368" y="4012532"/>
            <a:ext cx="813720" cy="43046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a:extLst>
              <a:ext uri="{FF2B5EF4-FFF2-40B4-BE49-F238E27FC236}">
                <a16:creationId xmlns:a16="http://schemas.microsoft.com/office/drawing/2014/main" id="{D6183492-F968-42A7-90B0-8C19665C124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57531" y="4114055"/>
            <a:ext cx="459323" cy="227416"/>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Avis Microsoft Dynamics - Comparatifs des outils du Web">
            <a:extLst>
              <a:ext uri="{FF2B5EF4-FFF2-40B4-BE49-F238E27FC236}">
                <a16:creationId xmlns:a16="http://schemas.microsoft.com/office/drawing/2014/main" id="{D845B046-BA94-4E98-869C-0A76B9E5B235}"/>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42645" y="3981779"/>
            <a:ext cx="895092" cy="491968"/>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Use Our CRM Tools in Oracle Engagement Cloud | ActivePrime">
            <a:extLst>
              <a:ext uri="{FF2B5EF4-FFF2-40B4-BE49-F238E27FC236}">
                <a16:creationId xmlns:a16="http://schemas.microsoft.com/office/drawing/2014/main" id="{8BFBB351-B161-484F-95E8-114F86B74D0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68354" y="4077945"/>
            <a:ext cx="762277" cy="299637"/>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Rounded Corners 29">
            <a:extLst>
              <a:ext uri="{FF2B5EF4-FFF2-40B4-BE49-F238E27FC236}">
                <a16:creationId xmlns:a16="http://schemas.microsoft.com/office/drawing/2014/main" id="{45E97946-942A-4CCC-9A43-88A9A3F8DC27}"/>
              </a:ext>
            </a:extLst>
          </p:cNvPr>
          <p:cNvSpPr/>
          <p:nvPr/>
        </p:nvSpPr>
        <p:spPr bwMode="auto">
          <a:xfrm>
            <a:off x="2080041" y="3986500"/>
            <a:ext cx="7719720" cy="482527"/>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nvGrpSpPr>
          <p:cNvPr id="64" name="Group 63">
            <a:extLst>
              <a:ext uri="{FF2B5EF4-FFF2-40B4-BE49-F238E27FC236}">
                <a16:creationId xmlns:a16="http://schemas.microsoft.com/office/drawing/2014/main" id="{2D1FA247-8B7C-49B2-BFC5-8AB8B2CE2CAF}"/>
              </a:ext>
            </a:extLst>
          </p:cNvPr>
          <p:cNvGrpSpPr/>
          <p:nvPr/>
        </p:nvGrpSpPr>
        <p:grpSpPr>
          <a:xfrm>
            <a:off x="1018556" y="4833276"/>
            <a:ext cx="729364" cy="701503"/>
            <a:chOff x="1313831" y="3861727"/>
            <a:chExt cx="729364" cy="701503"/>
          </a:xfrm>
        </p:grpSpPr>
        <p:grpSp>
          <p:nvGrpSpPr>
            <p:cNvPr id="66" name="Graphic 29">
              <a:extLst>
                <a:ext uri="{FF2B5EF4-FFF2-40B4-BE49-F238E27FC236}">
                  <a16:creationId xmlns:a16="http://schemas.microsoft.com/office/drawing/2014/main" id="{FB6AB158-467D-4013-87C8-E3D399325C56}"/>
                </a:ext>
              </a:extLst>
            </p:cNvPr>
            <p:cNvGrpSpPr>
              <a:grpSpLocks noChangeAspect="1"/>
            </p:cNvGrpSpPr>
            <p:nvPr/>
          </p:nvGrpSpPr>
          <p:grpSpPr>
            <a:xfrm>
              <a:off x="1555750" y="3861727"/>
              <a:ext cx="245527" cy="317153"/>
              <a:chOff x="4568190" y="2857499"/>
              <a:chExt cx="770572" cy="904875"/>
            </a:xfrm>
            <a:solidFill>
              <a:schemeClr val="tx2"/>
            </a:solidFill>
          </p:grpSpPr>
          <p:sp>
            <p:nvSpPr>
              <p:cNvPr id="69" name="Freeform: Shape 68">
                <a:extLst>
                  <a:ext uri="{FF2B5EF4-FFF2-40B4-BE49-F238E27FC236}">
                    <a16:creationId xmlns:a16="http://schemas.microsoft.com/office/drawing/2014/main" id="{6E37BA65-93C8-42DB-9640-E5F34B880D16}"/>
                  </a:ext>
                </a:extLst>
              </p:cNvPr>
              <p:cNvSpPr/>
              <p:nvPr/>
            </p:nvSpPr>
            <p:spPr>
              <a:xfrm>
                <a:off x="4568190" y="2857499"/>
                <a:ext cx="770572" cy="904875"/>
              </a:xfrm>
              <a:custGeom>
                <a:avLst/>
                <a:gdLst>
                  <a:gd name="connsiteX0" fmla="*/ 764858 w 770572"/>
                  <a:gd name="connsiteY0" fmla="*/ 163830 h 904875"/>
                  <a:gd name="connsiteX1" fmla="*/ 606743 w 770572"/>
                  <a:gd name="connsiteY1" fmla="*/ 5715 h 904875"/>
                  <a:gd name="connsiteX2" fmla="*/ 591502 w 770572"/>
                  <a:gd name="connsiteY2" fmla="*/ 0 h 904875"/>
                  <a:gd name="connsiteX3" fmla="*/ 243840 w 770572"/>
                  <a:gd name="connsiteY3" fmla="*/ 0 h 904875"/>
                  <a:gd name="connsiteX4" fmla="*/ 222885 w 770572"/>
                  <a:gd name="connsiteY4" fmla="*/ 20955 h 904875"/>
                  <a:gd name="connsiteX5" fmla="*/ 222885 w 770572"/>
                  <a:gd name="connsiteY5" fmla="*/ 111443 h 904875"/>
                  <a:gd name="connsiteX6" fmla="*/ 132398 w 770572"/>
                  <a:gd name="connsiteY6" fmla="*/ 111443 h 904875"/>
                  <a:gd name="connsiteX7" fmla="*/ 111442 w 770572"/>
                  <a:gd name="connsiteY7" fmla="*/ 132398 h 904875"/>
                  <a:gd name="connsiteX8" fmla="*/ 111442 w 770572"/>
                  <a:gd name="connsiteY8" fmla="*/ 223838 h 904875"/>
                  <a:gd name="connsiteX9" fmla="*/ 20955 w 770572"/>
                  <a:gd name="connsiteY9" fmla="*/ 223838 h 904875"/>
                  <a:gd name="connsiteX10" fmla="*/ 0 w 770572"/>
                  <a:gd name="connsiteY10" fmla="*/ 244793 h 904875"/>
                  <a:gd name="connsiteX11" fmla="*/ 0 w 770572"/>
                  <a:gd name="connsiteY11" fmla="*/ 883920 h 904875"/>
                  <a:gd name="connsiteX12" fmla="*/ 20955 w 770572"/>
                  <a:gd name="connsiteY12" fmla="*/ 904875 h 904875"/>
                  <a:gd name="connsiteX13" fmla="*/ 526733 w 770572"/>
                  <a:gd name="connsiteY13" fmla="*/ 904875 h 904875"/>
                  <a:gd name="connsiteX14" fmla="*/ 547688 w 770572"/>
                  <a:gd name="connsiteY14" fmla="*/ 883920 h 904875"/>
                  <a:gd name="connsiteX15" fmla="*/ 547688 w 770572"/>
                  <a:gd name="connsiteY15" fmla="*/ 793433 h 904875"/>
                  <a:gd name="connsiteX16" fmla="*/ 638175 w 770572"/>
                  <a:gd name="connsiteY16" fmla="*/ 793433 h 904875"/>
                  <a:gd name="connsiteX17" fmla="*/ 659130 w 770572"/>
                  <a:gd name="connsiteY17" fmla="*/ 772478 h 904875"/>
                  <a:gd name="connsiteX18" fmla="*/ 659130 w 770572"/>
                  <a:gd name="connsiteY18" fmla="*/ 681038 h 904875"/>
                  <a:gd name="connsiteX19" fmla="*/ 749618 w 770572"/>
                  <a:gd name="connsiteY19" fmla="*/ 681038 h 904875"/>
                  <a:gd name="connsiteX20" fmla="*/ 770573 w 770572"/>
                  <a:gd name="connsiteY20" fmla="*/ 660083 h 904875"/>
                  <a:gd name="connsiteX21" fmla="*/ 770573 w 770572"/>
                  <a:gd name="connsiteY21" fmla="*/ 179070 h 904875"/>
                  <a:gd name="connsiteX22" fmla="*/ 764858 w 770572"/>
                  <a:gd name="connsiteY22" fmla="*/ 163830 h 904875"/>
                  <a:gd name="connsiteX23" fmla="*/ 593408 w 770572"/>
                  <a:gd name="connsiteY23" fmla="*/ 51435 h 904875"/>
                  <a:gd name="connsiteX24" fmla="*/ 719138 w 770572"/>
                  <a:gd name="connsiteY24" fmla="*/ 177165 h 904875"/>
                  <a:gd name="connsiteX25" fmla="*/ 593408 w 770572"/>
                  <a:gd name="connsiteY25" fmla="*/ 177165 h 904875"/>
                  <a:gd name="connsiteX26" fmla="*/ 593408 w 770572"/>
                  <a:gd name="connsiteY26" fmla="*/ 51435 h 904875"/>
                  <a:gd name="connsiteX27" fmla="*/ 504825 w 770572"/>
                  <a:gd name="connsiteY27" fmla="*/ 862965 h 904875"/>
                  <a:gd name="connsiteX28" fmla="*/ 40957 w 770572"/>
                  <a:gd name="connsiteY28" fmla="*/ 862965 h 904875"/>
                  <a:gd name="connsiteX29" fmla="*/ 40957 w 770572"/>
                  <a:gd name="connsiteY29" fmla="*/ 265748 h 904875"/>
                  <a:gd name="connsiteX30" fmla="*/ 110490 w 770572"/>
                  <a:gd name="connsiteY30" fmla="*/ 265748 h 904875"/>
                  <a:gd name="connsiteX31" fmla="*/ 110490 w 770572"/>
                  <a:gd name="connsiteY31" fmla="*/ 772478 h 904875"/>
                  <a:gd name="connsiteX32" fmla="*/ 131445 w 770572"/>
                  <a:gd name="connsiteY32" fmla="*/ 793433 h 904875"/>
                  <a:gd name="connsiteX33" fmla="*/ 504825 w 770572"/>
                  <a:gd name="connsiteY33" fmla="*/ 793433 h 904875"/>
                  <a:gd name="connsiteX34" fmla="*/ 504825 w 770572"/>
                  <a:gd name="connsiteY34" fmla="*/ 862965 h 904875"/>
                  <a:gd name="connsiteX35" fmla="*/ 617220 w 770572"/>
                  <a:gd name="connsiteY35" fmla="*/ 751523 h 904875"/>
                  <a:gd name="connsiteX36" fmla="*/ 152400 w 770572"/>
                  <a:gd name="connsiteY36" fmla="*/ 751523 h 904875"/>
                  <a:gd name="connsiteX37" fmla="*/ 152400 w 770572"/>
                  <a:gd name="connsiteY37" fmla="*/ 153353 h 904875"/>
                  <a:gd name="connsiteX38" fmla="*/ 222885 w 770572"/>
                  <a:gd name="connsiteY38" fmla="*/ 153353 h 904875"/>
                  <a:gd name="connsiteX39" fmla="*/ 222885 w 770572"/>
                  <a:gd name="connsiteY39" fmla="*/ 660083 h 904875"/>
                  <a:gd name="connsiteX40" fmla="*/ 243840 w 770572"/>
                  <a:gd name="connsiteY40" fmla="*/ 681038 h 904875"/>
                  <a:gd name="connsiteX41" fmla="*/ 617220 w 770572"/>
                  <a:gd name="connsiteY41" fmla="*/ 681038 h 904875"/>
                  <a:gd name="connsiteX42" fmla="*/ 617220 w 770572"/>
                  <a:gd name="connsiteY42" fmla="*/ 751523 h 904875"/>
                  <a:gd name="connsiteX43" fmla="*/ 264795 w 770572"/>
                  <a:gd name="connsiteY43" fmla="*/ 639128 h 904875"/>
                  <a:gd name="connsiteX44" fmla="*/ 264795 w 770572"/>
                  <a:gd name="connsiteY44" fmla="*/ 41910 h 904875"/>
                  <a:gd name="connsiteX45" fmla="*/ 551498 w 770572"/>
                  <a:gd name="connsiteY45" fmla="*/ 41910 h 904875"/>
                  <a:gd name="connsiteX46" fmla="*/ 551498 w 770572"/>
                  <a:gd name="connsiteY46" fmla="*/ 198120 h 904875"/>
                  <a:gd name="connsiteX47" fmla="*/ 572452 w 770572"/>
                  <a:gd name="connsiteY47" fmla="*/ 219075 h 904875"/>
                  <a:gd name="connsiteX48" fmla="*/ 728663 w 770572"/>
                  <a:gd name="connsiteY48" fmla="*/ 219075 h 904875"/>
                  <a:gd name="connsiteX49" fmla="*/ 728663 w 770572"/>
                  <a:gd name="connsiteY49" fmla="*/ 639128 h 904875"/>
                  <a:gd name="connsiteX50" fmla="*/ 264795 w 770572"/>
                  <a:gd name="connsiteY50" fmla="*/ 639128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70572" h="904875">
                    <a:moveTo>
                      <a:pt x="764858" y="163830"/>
                    </a:moveTo>
                    <a:lnTo>
                      <a:pt x="606743" y="5715"/>
                    </a:lnTo>
                    <a:cubicBezTo>
                      <a:pt x="602933" y="1905"/>
                      <a:pt x="597218" y="0"/>
                      <a:pt x="591502" y="0"/>
                    </a:cubicBezTo>
                    <a:lnTo>
                      <a:pt x="243840" y="0"/>
                    </a:lnTo>
                    <a:cubicBezTo>
                      <a:pt x="232410" y="0"/>
                      <a:pt x="222885" y="9525"/>
                      <a:pt x="222885" y="20955"/>
                    </a:cubicBezTo>
                    <a:lnTo>
                      <a:pt x="222885" y="111443"/>
                    </a:lnTo>
                    <a:lnTo>
                      <a:pt x="132398" y="111443"/>
                    </a:lnTo>
                    <a:cubicBezTo>
                      <a:pt x="120967" y="111443"/>
                      <a:pt x="111442" y="120968"/>
                      <a:pt x="111442" y="132398"/>
                    </a:cubicBezTo>
                    <a:lnTo>
                      <a:pt x="111442" y="223838"/>
                    </a:lnTo>
                    <a:lnTo>
                      <a:pt x="20955" y="223838"/>
                    </a:lnTo>
                    <a:cubicBezTo>
                      <a:pt x="9525" y="223838"/>
                      <a:pt x="0" y="233363"/>
                      <a:pt x="0" y="244793"/>
                    </a:cubicBezTo>
                    <a:lnTo>
                      <a:pt x="0" y="883920"/>
                    </a:lnTo>
                    <a:cubicBezTo>
                      <a:pt x="0" y="895350"/>
                      <a:pt x="9525" y="904875"/>
                      <a:pt x="20955" y="904875"/>
                    </a:cubicBezTo>
                    <a:lnTo>
                      <a:pt x="526733" y="904875"/>
                    </a:lnTo>
                    <a:cubicBezTo>
                      <a:pt x="538163" y="904875"/>
                      <a:pt x="547688" y="895350"/>
                      <a:pt x="547688" y="883920"/>
                    </a:cubicBezTo>
                    <a:lnTo>
                      <a:pt x="547688" y="793433"/>
                    </a:lnTo>
                    <a:lnTo>
                      <a:pt x="638175" y="793433"/>
                    </a:lnTo>
                    <a:cubicBezTo>
                      <a:pt x="649605" y="793433"/>
                      <a:pt x="659130" y="783908"/>
                      <a:pt x="659130" y="772478"/>
                    </a:cubicBezTo>
                    <a:lnTo>
                      <a:pt x="659130" y="681038"/>
                    </a:lnTo>
                    <a:lnTo>
                      <a:pt x="749618" y="681038"/>
                    </a:lnTo>
                    <a:cubicBezTo>
                      <a:pt x="761048" y="681038"/>
                      <a:pt x="770573" y="671513"/>
                      <a:pt x="770573" y="660083"/>
                    </a:cubicBezTo>
                    <a:lnTo>
                      <a:pt x="770573" y="179070"/>
                    </a:lnTo>
                    <a:cubicBezTo>
                      <a:pt x="770573" y="173355"/>
                      <a:pt x="768668" y="167640"/>
                      <a:pt x="764858" y="163830"/>
                    </a:cubicBezTo>
                    <a:close/>
                    <a:moveTo>
                      <a:pt x="593408" y="51435"/>
                    </a:moveTo>
                    <a:lnTo>
                      <a:pt x="719138" y="177165"/>
                    </a:lnTo>
                    <a:lnTo>
                      <a:pt x="593408" y="177165"/>
                    </a:lnTo>
                    <a:lnTo>
                      <a:pt x="593408" y="51435"/>
                    </a:lnTo>
                    <a:close/>
                    <a:moveTo>
                      <a:pt x="504825" y="862965"/>
                    </a:moveTo>
                    <a:lnTo>
                      <a:pt x="40957" y="862965"/>
                    </a:lnTo>
                    <a:lnTo>
                      <a:pt x="40957" y="265748"/>
                    </a:lnTo>
                    <a:lnTo>
                      <a:pt x="110490" y="265748"/>
                    </a:lnTo>
                    <a:lnTo>
                      <a:pt x="110490" y="772478"/>
                    </a:lnTo>
                    <a:cubicBezTo>
                      <a:pt x="110490" y="783908"/>
                      <a:pt x="120015" y="793433"/>
                      <a:pt x="131445" y="793433"/>
                    </a:cubicBezTo>
                    <a:lnTo>
                      <a:pt x="504825" y="793433"/>
                    </a:lnTo>
                    <a:lnTo>
                      <a:pt x="504825" y="862965"/>
                    </a:lnTo>
                    <a:close/>
                    <a:moveTo>
                      <a:pt x="617220" y="751523"/>
                    </a:moveTo>
                    <a:lnTo>
                      <a:pt x="152400" y="751523"/>
                    </a:lnTo>
                    <a:lnTo>
                      <a:pt x="152400" y="153353"/>
                    </a:lnTo>
                    <a:lnTo>
                      <a:pt x="222885" y="153353"/>
                    </a:lnTo>
                    <a:lnTo>
                      <a:pt x="222885" y="660083"/>
                    </a:lnTo>
                    <a:cubicBezTo>
                      <a:pt x="222885" y="671513"/>
                      <a:pt x="232410" y="681038"/>
                      <a:pt x="243840" y="681038"/>
                    </a:cubicBezTo>
                    <a:lnTo>
                      <a:pt x="617220" y="681038"/>
                    </a:lnTo>
                    <a:lnTo>
                      <a:pt x="617220" y="751523"/>
                    </a:lnTo>
                    <a:close/>
                    <a:moveTo>
                      <a:pt x="264795" y="639128"/>
                    </a:moveTo>
                    <a:lnTo>
                      <a:pt x="264795" y="41910"/>
                    </a:lnTo>
                    <a:lnTo>
                      <a:pt x="551498" y="41910"/>
                    </a:lnTo>
                    <a:lnTo>
                      <a:pt x="551498" y="198120"/>
                    </a:lnTo>
                    <a:cubicBezTo>
                      <a:pt x="551498" y="209550"/>
                      <a:pt x="561023" y="219075"/>
                      <a:pt x="572452" y="219075"/>
                    </a:cubicBezTo>
                    <a:lnTo>
                      <a:pt x="728663" y="219075"/>
                    </a:lnTo>
                    <a:lnTo>
                      <a:pt x="728663" y="639128"/>
                    </a:lnTo>
                    <a:lnTo>
                      <a:pt x="264795" y="639128"/>
                    </a:lnTo>
                    <a:close/>
                  </a:path>
                </a:pathLst>
              </a:custGeom>
              <a:grpFill/>
              <a:ln w="9525" cap="flat">
                <a:noFill/>
                <a:prstDash val="solid"/>
                <a:miter/>
              </a:ln>
            </p:spPr>
            <p:txBody>
              <a:bodyPr rtlCol="0" anchor="ctr"/>
              <a:lstStyle/>
              <a:p>
                <a:endParaRPr lang="en-GB" sz="1050"/>
              </a:p>
            </p:txBody>
          </p:sp>
          <p:sp>
            <p:nvSpPr>
              <p:cNvPr id="76" name="Freeform: Shape 75">
                <a:extLst>
                  <a:ext uri="{FF2B5EF4-FFF2-40B4-BE49-F238E27FC236}">
                    <a16:creationId xmlns:a16="http://schemas.microsoft.com/office/drawing/2014/main" id="{93E3994B-407C-4E91-9359-23F937BA88DD}"/>
                  </a:ext>
                </a:extLst>
              </p:cNvPr>
              <p:cNvSpPr/>
              <p:nvPr/>
            </p:nvSpPr>
            <p:spPr>
              <a:xfrm>
                <a:off x="4902517" y="3118484"/>
                <a:ext cx="323859" cy="323850"/>
              </a:xfrm>
              <a:custGeom>
                <a:avLst/>
                <a:gdLst>
                  <a:gd name="connsiteX0" fmla="*/ 161925 w 323859"/>
                  <a:gd name="connsiteY0" fmla="*/ 0 h 323850"/>
                  <a:gd name="connsiteX1" fmla="*/ 0 w 323859"/>
                  <a:gd name="connsiteY1" fmla="*/ 161925 h 323850"/>
                  <a:gd name="connsiteX2" fmla="*/ 161925 w 323859"/>
                  <a:gd name="connsiteY2" fmla="*/ 323850 h 323850"/>
                  <a:gd name="connsiteX3" fmla="*/ 323850 w 323859"/>
                  <a:gd name="connsiteY3" fmla="*/ 161925 h 323850"/>
                  <a:gd name="connsiteX4" fmla="*/ 161925 w 323859"/>
                  <a:gd name="connsiteY4" fmla="*/ 0 h 323850"/>
                  <a:gd name="connsiteX5" fmla="*/ 161925 w 323859"/>
                  <a:gd name="connsiteY5" fmla="*/ 281940 h 323850"/>
                  <a:gd name="connsiteX6" fmla="*/ 41910 w 323859"/>
                  <a:gd name="connsiteY6" fmla="*/ 161925 h 323850"/>
                  <a:gd name="connsiteX7" fmla="*/ 161925 w 323859"/>
                  <a:gd name="connsiteY7" fmla="*/ 41910 h 323850"/>
                  <a:gd name="connsiteX8" fmla="*/ 281940 w 323859"/>
                  <a:gd name="connsiteY8" fmla="*/ 161925 h 323850"/>
                  <a:gd name="connsiteX9" fmla="*/ 161925 w 323859"/>
                  <a:gd name="connsiteY9" fmla="*/ 28194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859" h="323850">
                    <a:moveTo>
                      <a:pt x="161925" y="0"/>
                    </a:moveTo>
                    <a:cubicBezTo>
                      <a:pt x="72390" y="0"/>
                      <a:pt x="0" y="72390"/>
                      <a:pt x="0" y="161925"/>
                    </a:cubicBezTo>
                    <a:cubicBezTo>
                      <a:pt x="0" y="251460"/>
                      <a:pt x="72390" y="323850"/>
                      <a:pt x="161925" y="323850"/>
                    </a:cubicBezTo>
                    <a:cubicBezTo>
                      <a:pt x="251460" y="323850"/>
                      <a:pt x="323850" y="251460"/>
                      <a:pt x="323850" y="161925"/>
                    </a:cubicBezTo>
                    <a:cubicBezTo>
                      <a:pt x="324803" y="72390"/>
                      <a:pt x="251460" y="0"/>
                      <a:pt x="161925" y="0"/>
                    </a:cubicBezTo>
                    <a:close/>
                    <a:moveTo>
                      <a:pt x="161925" y="281940"/>
                    </a:moveTo>
                    <a:cubicBezTo>
                      <a:pt x="95250" y="281940"/>
                      <a:pt x="41910" y="227648"/>
                      <a:pt x="41910" y="161925"/>
                    </a:cubicBezTo>
                    <a:cubicBezTo>
                      <a:pt x="41910" y="95250"/>
                      <a:pt x="96202" y="41910"/>
                      <a:pt x="161925" y="41910"/>
                    </a:cubicBezTo>
                    <a:cubicBezTo>
                      <a:pt x="228600" y="41910"/>
                      <a:pt x="281940" y="96203"/>
                      <a:pt x="281940" y="161925"/>
                    </a:cubicBezTo>
                    <a:cubicBezTo>
                      <a:pt x="282893" y="228600"/>
                      <a:pt x="228600" y="281940"/>
                      <a:pt x="161925" y="281940"/>
                    </a:cubicBezTo>
                    <a:close/>
                  </a:path>
                </a:pathLst>
              </a:custGeom>
              <a:grpFill/>
              <a:ln w="9525" cap="flat">
                <a:noFill/>
                <a:prstDash val="solid"/>
                <a:miter/>
              </a:ln>
            </p:spPr>
            <p:txBody>
              <a:bodyPr rtlCol="0" anchor="ctr"/>
              <a:lstStyle/>
              <a:p>
                <a:endParaRPr lang="en-GB" sz="1050"/>
              </a:p>
            </p:txBody>
          </p:sp>
          <p:sp>
            <p:nvSpPr>
              <p:cNvPr id="77" name="Freeform: Shape 76">
                <a:extLst>
                  <a:ext uri="{FF2B5EF4-FFF2-40B4-BE49-F238E27FC236}">
                    <a16:creationId xmlns:a16="http://schemas.microsoft.com/office/drawing/2014/main" id="{89494FF4-C79F-4E69-8DB0-04E604EE0F58}"/>
                  </a:ext>
                </a:extLst>
              </p:cNvPr>
              <p:cNvSpPr/>
              <p:nvPr/>
            </p:nvSpPr>
            <p:spPr>
              <a:xfrm>
                <a:off x="4992290" y="3235041"/>
                <a:ext cx="139541" cy="105375"/>
              </a:xfrm>
              <a:custGeom>
                <a:avLst/>
                <a:gdLst>
                  <a:gd name="connsiteX0" fmla="*/ 102632 w 139541"/>
                  <a:gd name="connsiteY0" fmla="*/ 6315 h 105375"/>
                  <a:gd name="connsiteX1" fmla="*/ 54054 w 139541"/>
                  <a:gd name="connsiteY1" fmla="*/ 54893 h 105375"/>
                  <a:gd name="connsiteX2" fmla="*/ 35957 w 139541"/>
                  <a:gd name="connsiteY2" fmla="*/ 36795 h 105375"/>
                  <a:gd name="connsiteX3" fmla="*/ 6429 w 139541"/>
                  <a:gd name="connsiteY3" fmla="*/ 36795 h 105375"/>
                  <a:gd name="connsiteX4" fmla="*/ 6429 w 139541"/>
                  <a:gd name="connsiteY4" fmla="*/ 66322 h 105375"/>
                  <a:gd name="connsiteX5" fmla="*/ 39767 w 139541"/>
                  <a:gd name="connsiteY5" fmla="*/ 99660 h 105375"/>
                  <a:gd name="connsiteX6" fmla="*/ 55007 w 139541"/>
                  <a:gd name="connsiteY6" fmla="*/ 105375 h 105375"/>
                  <a:gd name="connsiteX7" fmla="*/ 70247 w 139541"/>
                  <a:gd name="connsiteY7" fmla="*/ 99660 h 105375"/>
                  <a:gd name="connsiteX8" fmla="*/ 133112 w 139541"/>
                  <a:gd name="connsiteY8" fmla="*/ 36795 h 105375"/>
                  <a:gd name="connsiteX9" fmla="*/ 133112 w 139541"/>
                  <a:gd name="connsiteY9" fmla="*/ 7268 h 105375"/>
                  <a:gd name="connsiteX10" fmla="*/ 102632 w 139541"/>
                  <a:gd name="connsiteY10" fmla="*/ 6315 h 10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541" h="105375">
                    <a:moveTo>
                      <a:pt x="102632" y="6315"/>
                    </a:moveTo>
                    <a:lnTo>
                      <a:pt x="54054" y="54893"/>
                    </a:lnTo>
                    <a:lnTo>
                      <a:pt x="35957" y="36795"/>
                    </a:lnTo>
                    <a:cubicBezTo>
                      <a:pt x="27384" y="28222"/>
                      <a:pt x="15002" y="28222"/>
                      <a:pt x="6429" y="36795"/>
                    </a:cubicBezTo>
                    <a:cubicBezTo>
                      <a:pt x="-2143" y="45368"/>
                      <a:pt x="-2143" y="58702"/>
                      <a:pt x="6429" y="66322"/>
                    </a:cubicBezTo>
                    <a:lnTo>
                      <a:pt x="39767" y="99660"/>
                    </a:lnTo>
                    <a:cubicBezTo>
                      <a:pt x="43577" y="103470"/>
                      <a:pt x="49292" y="105375"/>
                      <a:pt x="55007" y="105375"/>
                    </a:cubicBezTo>
                    <a:cubicBezTo>
                      <a:pt x="60722" y="105375"/>
                      <a:pt x="65484" y="103470"/>
                      <a:pt x="70247" y="99660"/>
                    </a:cubicBezTo>
                    <a:lnTo>
                      <a:pt x="133112" y="36795"/>
                    </a:lnTo>
                    <a:cubicBezTo>
                      <a:pt x="141684" y="28222"/>
                      <a:pt x="141684" y="14888"/>
                      <a:pt x="133112" y="7268"/>
                    </a:cubicBezTo>
                    <a:cubicBezTo>
                      <a:pt x="124539" y="-2257"/>
                      <a:pt x="111204" y="-2257"/>
                      <a:pt x="102632" y="6315"/>
                    </a:cubicBezTo>
                    <a:close/>
                  </a:path>
                </a:pathLst>
              </a:custGeom>
              <a:grpFill/>
              <a:ln w="9525" cap="flat">
                <a:noFill/>
                <a:prstDash val="solid"/>
                <a:miter/>
              </a:ln>
            </p:spPr>
            <p:txBody>
              <a:bodyPr rtlCol="0" anchor="ctr"/>
              <a:lstStyle/>
              <a:p>
                <a:endParaRPr lang="en-GB" sz="1050"/>
              </a:p>
            </p:txBody>
          </p:sp>
        </p:grpSp>
        <p:sp>
          <p:nvSpPr>
            <p:cNvPr id="67" name="TextBox 66">
              <a:extLst>
                <a:ext uri="{FF2B5EF4-FFF2-40B4-BE49-F238E27FC236}">
                  <a16:creationId xmlns:a16="http://schemas.microsoft.com/office/drawing/2014/main" id="{453E9960-BB4B-4E27-9D94-763DF0FDECFF}"/>
                </a:ext>
              </a:extLst>
            </p:cNvPr>
            <p:cNvSpPr txBox="1"/>
            <p:nvPr/>
          </p:nvSpPr>
          <p:spPr>
            <a:xfrm>
              <a:off x="1313831" y="4193897"/>
              <a:ext cx="729364" cy="369333"/>
            </a:xfrm>
            <a:prstGeom prst="rect">
              <a:avLst/>
            </a:prstGeom>
            <a:noFill/>
          </p:spPr>
          <p:txBody>
            <a:bodyPr wrap="square" rtlCol="0">
              <a:spAutoFit/>
            </a:bodyPr>
            <a:lstStyle/>
            <a:p>
              <a:pPr algn="ctr"/>
              <a:r>
                <a:rPr lang="en-GB" sz="900" b="1">
                  <a:solidFill>
                    <a:schemeClr val="tx2"/>
                  </a:solidFill>
                  <a:latin typeface="Trebuchet MS" panose="020B0603020202020204" pitchFamily="34" charset="0"/>
                </a:rPr>
                <a:t>Batch solutions</a:t>
              </a:r>
            </a:p>
          </p:txBody>
        </p:sp>
      </p:grpSp>
      <p:sp>
        <p:nvSpPr>
          <p:cNvPr id="78" name="Ellipse 80">
            <a:extLst>
              <a:ext uri="{FF2B5EF4-FFF2-40B4-BE49-F238E27FC236}">
                <a16:creationId xmlns:a16="http://schemas.microsoft.com/office/drawing/2014/main" id="{629DFAEE-54FA-473A-B931-E3CF92306B12}"/>
              </a:ext>
            </a:extLst>
          </p:cNvPr>
          <p:cNvSpPr/>
          <p:nvPr/>
        </p:nvSpPr>
        <p:spPr bwMode="auto">
          <a:xfrm>
            <a:off x="851334" y="4798318"/>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a:solidFill>
                  <a:schemeClr val="bg1"/>
                </a:solidFill>
                <a:latin typeface="Trebuchet MS" panose="020B0603020202020204" pitchFamily="34" charset="0"/>
              </a:rPr>
              <a:t>3</a:t>
            </a:r>
            <a:endParaRPr kumimoji="0" lang="en-GB" sz="700" b="0" i="0" u="none" strike="noStrike" cap="none" normalizeH="0" baseline="0">
              <a:ln>
                <a:noFill/>
              </a:ln>
              <a:solidFill>
                <a:schemeClr val="bg1"/>
              </a:solidFill>
              <a:effectLst/>
              <a:latin typeface="Trebuchet MS" panose="020B0603020202020204" pitchFamily="34" charset="0"/>
            </a:endParaRPr>
          </a:p>
        </p:txBody>
      </p:sp>
      <p:grpSp>
        <p:nvGrpSpPr>
          <p:cNvPr id="79" name="Group 78">
            <a:extLst>
              <a:ext uri="{FF2B5EF4-FFF2-40B4-BE49-F238E27FC236}">
                <a16:creationId xmlns:a16="http://schemas.microsoft.com/office/drawing/2014/main" id="{B0B77834-961E-4184-9942-7AA56E75ACFF}"/>
              </a:ext>
            </a:extLst>
          </p:cNvPr>
          <p:cNvGrpSpPr/>
          <p:nvPr/>
        </p:nvGrpSpPr>
        <p:grpSpPr>
          <a:xfrm>
            <a:off x="1002568" y="1813923"/>
            <a:ext cx="761340" cy="716790"/>
            <a:chOff x="1103599" y="1846264"/>
            <a:chExt cx="761340" cy="716790"/>
          </a:xfrm>
        </p:grpSpPr>
        <p:grpSp>
          <p:nvGrpSpPr>
            <p:cNvPr id="112" name="Graphic 33">
              <a:extLst>
                <a:ext uri="{FF2B5EF4-FFF2-40B4-BE49-F238E27FC236}">
                  <a16:creationId xmlns:a16="http://schemas.microsoft.com/office/drawing/2014/main" id="{C92DDD54-49AC-4572-B062-CB9C56DBBAA4}"/>
                </a:ext>
              </a:extLst>
            </p:cNvPr>
            <p:cNvGrpSpPr/>
            <p:nvPr/>
          </p:nvGrpSpPr>
          <p:grpSpPr>
            <a:xfrm>
              <a:off x="1251700" y="1846264"/>
              <a:ext cx="465137" cy="347668"/>
              <a:chOff x="2056424" y="2817788"/>
              <a:chExt cx="824016" cy="615923"/>
            </a:xfrm>
            <a:solidFill>
              <a:schemeClr val="tx2"/>
            </a:solidFill>
          </p:grpSpPr>
          <p:sp>
            <p:nvSpPr>
              <p:cNvPr id="114" name="Freeform: Shape 113">
                <a:extLst>
                  <a:ext uri="{FF2B5EF4-FFF2-40B4-BE49-F238E27FC236}">
                    <a16:creationId xmlns:a16="http://schemas.microsoft.com/office/drawing/2014/main" id="{8E58BE3A-4423-454F-B340-E835D0AE23C3}"/>
                  </a:ext>
                </a:extLst>
              </p:cNvPr>
              <p:cNvSpPr/>
              <p:nvPr/>
            </p:nvSpPr>
            <p:spPr>
              <a:xfrm>
                <a:off x="2502194" y="3322269"/>
                <a:ext cx="180975" cy="85725"/>
              </a:xfrm>
              <a:custGeom>
                <a:avLst/>
                <a:gdLst>
                  <a:gd name="connsiteX0" fmla="*/ 25718 w 180975"/>
                  <a:gd name="connsiteY0" fmla="*/ 48577 h 85725"/>
                  <a:gd name="connsiteX1" fmla="*/ 0 w 180975"/>
                  <a:gd name="connsiteY1" fmla="*/ 52388 h 85725"/>
                  <a:gd name="connsiteX2" fmla="*/ 13335 w 180975"/>
                  <a:gd name="connsiteY2" fmla="*/ 63817 h 85725"/>
                  <a:gd name="connsiteX3" fmla="*/ 17145 w 180975"/>
                  <a:gd name="connsiteY3" fmla="*/ 73342 h 85725"/>
                  <a:gd name="connsiteX4" fmla="*/ 11430 w 180975"/>
                  <a:gd name="connsiteY4" fmla="*/ 81915 h 85725"/>
                  <a:gd name="connsiteX5" fmla="*/ 4763 w 180975"/>
                  <a:gd name="connsiteY5" fmla="*/ 85725 h 85725"/>
                  <a:gd name="connsiteX6" fmla="*/ 32385 w 180975"/>
                  <a:gd name="connsiteY6" fmla="*/ 81915 h 85725"/>
                  <a:gd name="connsiteX7" fmla="*/ 180975 w 180975"/>
                  <a:gd name="connsiteY7" fmla="*/ 0 h 85725"/>
                  <a:gd name="connsiteX8" fmla="*/ 131445 w 180975"/>
                  <a:gd name="connsiteY8" fmla="*/ 0 h 85725"/>
                  <a:gd name="connsiteX9" fmla="*/ 25718 w 180975"/>
                  <a:gd name="connsiteY9" fmla="*/ 4857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5" h="85725">
                    <a:moveTo>
                      <a:pt x="25718" y="48577"/>
                    </a:moveTo>
                    <a:cubicBezTo>
                      <a:pt x="17145" y="50482"/>
                      <a:pt x="8573" y="51435"/>
                      <a:pt x="0" y="52388"/>
                    </a:cubicBezTo>
                    <a:lnTo>
                      <a:pt x="13335" y="63817"/>
                    </a:lnTo>
                    <a:cubicBezTo>
                      <a:pt x="16193" y="65722"/>
                      <a:pt x="17145" y="69532"/>
                      <a:pt x="17145" y="73342"/>
                    </a:cubicBezTo>
                    <a:cubicBezTo>
                      <a:pt x="17145" y="77152"/>
                      <a:pt x="15240" y="80010"/>
                      <a:pt x="11430" y="81915"/>
                    </a:cubicBezTo>
                    <a:lnTo>
                      <a:pt x="4763" y="85725"/>
                    </a:lnTo>
                    <a:cubicBezTo>
                      <a:pt x="14288" y="84772"/>
                      <a:pt x="22860" y="83820"/>
                      <a:pt x="32385" y="81915"/>
                    </a:cubicBezTo>
                    <a:cubicBezTo>
                      <a:pt x="89535" y="70485"/>
                      <a:pt x="140970" y="41910"/>
                      <a:pt x="180975" y="0"/>
                    </a:cubicBezTo>
                    <a:lnTo>
                      <a:pt x="131445" y="0"/>
                    </a:lnTo>
                    <a:cubicBezTo>
                      <a:pt x="100965" y="23813"/>
                      <a:pt x="64770" y="40005"/>
                      <a:pt x="25718" y="48577"/>
                    </a:cubicBezTo>
                    <a:close/>
                  </a:path>
                </a:pathLst>
              </a:custGeom>
              <a:grpFill/>
              <a:ln w="9525" cap="flat">
                <a:noFill/>
                <a:prstDash val="solid"/>
                <a:miter/>
              </a:ln>
            </p:spPr>
            <p:txBody>
              <a:bodyPr rtlCol="0" anchor="ctr"/>
              <a:lstStyle/>
              <a:p>
                <a:endParaRPr lang="en-GB" sz="1050"/>
              </a:p>
            </p:txBody>
          </p:sp>
          <p:sp>
            <p:nvSpPr>
              <p:cNvPr id="117" name="Freeform: Shape 116">
                <a:extLst>
                  <a:ext uri="{FF2B5EF4-FFF2-40B4-BE49-F238E27FC236}">
                    <a16:creationId xmlns:a16="http://schemas.microsoft.com/office/drawing/2014/main" id="{9C1DCFB4-C414-48A0-9185-CF1D87019D68}"/>
                  </a:ext>
                </a:extLst>
              </p:cNvPr>
              <p:cNvSpPr/>
              <p:nvPr/>
            </p:nvSpPr>
            <p:spPr>
              <a:xfrm>
                <a:off x="2315504" y="2846971"/>
                <a:ext cx="134302" cy="60007"/>
              </a:xfrm>
              <a:custGeom>
                <a:avLst/>
                <a:gdLst>
                  <a:gd name="connsiteX0" fmla="*/ 113347 w 134302"/>
                  <a:gd name="connsiteY0" fmla="*/ 34290 h 60007"/>
                  <a:gd name="connsiteX1" fmla="*/ 134302 w 134302"/>
                  <a:gd name="connsiteY1" fmla="*/ 31433 h 60007"/>
                  <a:gd name="connsiteX2" fmla="*/ 117157 w 134302"/>
                  <a:gd name="connsiteY2" fmla="*/ 16193 h 60007"/>
                  <a:gd name="connsiteX3" fmla="*/ 113347 w 134302"/>
                  <a:gd name="connsiteY3" fmla="*/ 6668 h 60007"/>
                  <a:gd name="connsiteX4" fmla="*/ 116205 w 134302"/>
                  <a:gd name="connsiteY4" fmla="*/ 0 h 60007"/>
                  <a:gd name="connsiteX5" fmla="*/ 107632 w 134302"/>
                  <a:gd name="connsiteY5" fmla="*/ 1905 h 60007"/>
                  <a:gd name="connsiteX6" fmla="*/ 0 w 134302"/>
                  <a:gd name="connsiteY6" fmla="*/ 47625 h 60007"/>
                  <a:gd name="connsiteX7" fmla="*/ 44767 w 134302"/>
                  <a:gd name="connsiteY7" fmla="*/ 60008 h 60007"/>
                  <a:gd name="connsiteX8" fmla="*/ 113347 w 134302"/>
                  <a:gd name="connsiteY8" fmla="*/ 34290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302" h="60007">
                    <a:moveTo>
                      <a:pt x="113347" y="34290"/>
                    </a:moveTo>
                    <a:cubicBezTo>
                      <a:pt x="120015" y="33338"/>
                      <a:pt x="126682" y="31433"/>
                      <a:pt x="134302" y="31433"/>
                    </a:cubicBezTo>
                    <a:lnTo>
                      <a:pt x="117157" y="16193"/>
                    </a:lnTo>
                    <a:cubicBezTo>
                      <a:pt x="114300" y="14288"/>
                      <a:pt x="113347" y="10478"/>
                      <a:pt x="113347" y="6668"/>
                    </a:cubicBezTo>
                    <a:cubicBezTo>
                      <a:pt x="113347" y="3810"/>
                      <a:pt x="114300" y="1905"/>
                      <a:pt x="116205" y="0"/>
                    </a:cubicBezTo>
                    <a:cubicBezTo>
                      <a:pt x="113347" y="953"/>
                      <a:pt x="110490" y="953"/>
                      <a:pt x="107632" y="1905"/>
                    </a:cubicBezTo>
                    <a:cubicBezTo>
                      <a:pt x="68580" y="9525"/>
                      <a:pt x="32385" y="25718"/>
                      <a:pt x="0" y="47625"/>
                    </a:cubicBezTo>
                    <a:cubicBezTo>
                      <a:pt x="15240" y="50483"/>
                      <a:pt x="30480" y="54293"/>
                      <a:pt x="44767" y="60008"/>
                    </a:cubicBezTo>
                    <a:cubicBezTo>
                      <a:pt x="65722" y="47625"/>
                      <a:pt x="88582" y="39053"/>
                      <a:pt x="113347" y="34290"/>
                    </a:cubicBezTo>
                    <a:close/>
                  </a:path>
                </a:pathLst>
              </a:custGeom>
              <a:grpFill/>
              <a:ln w="9525" cap="flat">
                <a:noFill/>
                <a:prstDash val="solid"/>
                <a:miter/>
              </a:ln>
            </p:spPr>
            <p:txBody>
              <a:bodyPr rtlCol="0" anchor="ctr"/>
              <a:lstStyle/>
              <a:p>
                <a:endParaRPr lang="en-GB" sz="1050"/>
              </a:p>
            </p:txBody>
          </p:sp>
          <p:sp>
            <p:nvSpPr>
              <p:cNvPr id="118" name="Freeform: Shape 117">
                <a:extLst>
                  <a:ext uri="{FF2B5EF4-FFF2-40B4-BE49-F238E27FC236}">
                    <a16:creationId xmlns:a16="http://schemas.microsoft.com/office/drawing/2014/main" id="{1585080F-A5B1-4DDA-ADF6-778B0FE78FE2}"/>
                  </a:ext>
                </a:extLst>
              </p:cNvPr>
              <p:cNvSpPr/>
              <p:nvPr/>
            </p:nvSpPr>
            <p:spPr>
              <a:xfrm>
                <a:off x="2445996" y="2817788"/>
                <a:ext cx="242887" cy="121575"/>
              </a:xfrm>
              <a:custGeom>
                <a:avLst/>
                <a:gdLst>
                  <a:gd name="connsiteX0" fmla="*/ 4763 w 242887"/>
                  <a:gd name="connsiteY0" fmla="*/ 47280 h 121575"/>
                  <a:gd name="connsiteX1" fmla="*/ 19050 w 242887"/>
                  <a:gd name="connsiteY1" fmla="*/ 58710 h 121575"/>
                  <a:gd name="connsiteX2" fmla="*/ 39053 w 242887"/>
                  <a:gd name="connsiteY2" fmla="*/ 74903 h 121575"/>
                  <a:gd name="connsiteX3" fmla="*/ 46673 w 242887"/>
                  <a:gd name="connsiteY3" fmla="*/ 81570 h 121575"/>
                  <a:gd name="connsiteX4" fmla="*/ 53340 w 242887"/>
                  <a:gd name="connsiteY4" fmla="*/ 84428 h 121575"/>
                  <a:gd name="connsiteX5" fmla="*/ 61913 w 242887"/>
                  <a:gd name="connsiteY5" fmla="*/ 80618 h 121575"/>
                  <a:gd name="connsiteX6" fmla="*/ 60008 w 242887"/>
                  <a:gd name="connsiteY6" fmla="*/ 64425 h 121575"/>
                  <a:gd name="connsiteX7" fmla="*/ 55245 w 242887"/>
                  <a:gd name="connsiteY7" fmla="*/ 60615 h 121575"/>
                  <a:gd name="connsiteX8" fmla="*/ 169545 w 242887"/>
                  <a:gd name="connsiteY8" fmla="*/ 101573 h 121575"/>
                  <a:gd name="connsiteX9" fmla="*/ 195263 w 242887"/>
                  <a:gd name="connsiteY9" fmla="*/ 121575 h 121575"/>
                  <a:gd name="connsiteX10" fmla="*/ 242888 w 242887"/>
                  <a:gd name="connsiteY10" fmla="*/ 121575 h 121575"/>
                  <a:gd name="connsiteX11" fmla="*/ 187643 w 242887"/>
                  <a:gd name="connsiteY11" fmla="*/ 73950 h 121575"/>
                  <a:gd name="connsiteX12" fmla="*/ 54293 w 242887"/>
                  <a:gd name="connsiteY12" fmla="*/ 27278 h 121575"/>
                  <a:gd name="connsiteX13" fmla="*/ 65723 w 242887"/>
                  <a:gd name="connsiteY13" fmla="*/ 20610 h 121575"/>
                  <a:gd name="connsiteX14" fmla="*/ 69533 w 242887"/>
                  <a:gd name="connsiteY14" fmla="*/ 5370 h 121575"/>
                  <a:gd name="connsiteX15" fmla="*/ 54293 w 242887"/>
                  <a:gd name="connsiteY15" fmla="*/ 1560 h 121575"/>
                  <a:gd name="connsiteX16" fmla="*/ 41910 w 242887"/>
                  <a:gd name="connsiteY16" fmla="*/ 7275 h 121575"/>
                  <a:gd name="connsiteX17" fmla="*/ 11430 w 242887"/>
                  <a:gd name="connsiteY17" fmla="*/ 25373 h 121575"/>
                  <a:gd name="connsiteX18" fmla="*/ 5715 w 242887"/>
                  <a:gd name="connsiteY18" fmla="*/ 28230 h 121575"/>
                  <a:gd name="connsiteX19" fmla="*/ 0 w 242887"/>
                  <a:gd name="connsiteY19" fmla="*/ 36803 h 121575"/>
                  <a:gd name="connsiteX20" fmla="*/ 4763 w 242887"/>
                  <a:gd name="connsiteY20" fmla="*/ 47280 h 12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887" h="121575">
                    <a:moveTo>
                      <a:pt x="4763" y="47280"/>
                    </a:moveTo>
                    <a:lnTo>
                      <a:pt x="19050" y="58710"/>
                    </a:lnTo>
                    <a:lnTo>
                      <a:pt x="39053" y="74903"/>
                    </a:lnTo>
                    <a:lnTo>
                      <a:pt x="46673" y="81570"/>
                    </a:lnTo>
                    <a:cubicBezTo>
                      <a:pt x="48578" y="83475"/>
                      <a:pt x="51435" y="84428"/>
                      <a:pt x="53340" y="84428"/>
                    </a:cubicBezTo>
                    <a:cubicBezTo>
                      <a:pt x="56198" y="84428"/>
                      <a:pt x="60008" y="82523"/>
                      <a:pt x="61913" y="80618"/>
                    </a:cubicBezTo>
                    <a:cubicBezTo>
                      <a:pt x="65723" y="75855"/>
                      <a:pt x="64770" y="68235"/>
                      <a:pt x="60008" y="64425"/>
                    </a:cubicBezTo>
                    <a:lnTo>
                      <a:pt x="55245" y="60615"/>
                    </a:lnTo>
                    <a:cubicBezTo>
                      <a:pt x="96203" y="64425"/>
                      <a:pt x="135255" y="77760"/>
                      <a:pt x="169545" y="101573"/>
                    </a:cubicBezTo>
                    <a:cubicBezTo>
                      <a:pt x="179070" y="107288"/>
                      <a:pt x="187643" y="113955"/>
                      <a:pt x="195263" y="121575"/>
                    </a:cubicBezTo>
                    <a:lnTo>
                      <a:pt x="242888" y="121575"/>
                    </a:lnTo>
                    <a:cubicBezTo>
                      <a:pt x="226695" y="103478"/>
                      <a:pt x="208598" y="87285"/>
                      <a:pt x="187643" y="73950"/>
                    </a:cubicBezTo>
                    <a:cubicBezTo>
                      <a:pt x="146685" y="47280"/>
                      <a:pt x="100965" y="31088"/>
                      <a:pt x="54293" y="27278"/>
                    </a:cubicBezTo>
                    <a:lnTo>
                      <a:pt x="65723" y="20610"/>
                    </a:lnTo>
                    <a:cubicBezTo>
                      <a:pt x="71438" y="17753"/>
                      <a:pt x="72390" y="10133"/>
                      <a:pt x="69533" y="5370"/>
                    </a:cubicBezTo>
                    <a:cubicBezTo>
                      <a:pt x="66675" y="-345"/>
                      <a:pt x="59055" y="-1297"/>
                      <a:pt x="54293" y="1560"/>
                    </a:cubicBezTo>
                    <a:lnTo>
                      <a:pt x="41910" y="7275"/>
                    </a:lnTo>
                    <a:lnTo>
                      <a:pt x="11430" y="25373"/>
                    </a:lnTo>
                    <a:lnTo>
                      <a:pt x="5715" y="28230"/>
                    </a:lnTo>
                    <a:cubicBezTo>
                      <a:pt x="2858" y="30135"/>
                      <a:pt x="953" y="32993"/>
                      <a:pt x="0" y="36803"/>
                    </a:cubicBezTo>
                    <a:cubicBezTo>
                      <a:pt x="0" y="41565"/>
                      <a:pt x="1905" y="45375"/>
                      <a:pt x="4763" y="47280"/>
                    </a:cubicBezTo>
                    <a:close/>
                  </a:path>
                </a:pathLst>
              </a:custGeom>
              <a:grpFill/>
              <a:ln w="9525" cap="flat">
                <a:noFill/>
                <a:prstDash val="solid"/>
                <a:miter/>
              </a:ln>
            </p:spPr>
            <p:txBody>
              <a:bodyPr rtlCol="0" anchor="ctr"/>
              <a:lstStyle/>
              <a:p>
                <a:endParaRPr lang="en-GB" sz="1050"/>
              </a:p>
            </p:txBody>
          </p:sp>
          <p:sp>
            <p:nvSpPr>
              <p:cNvPr id="119" name="Freeform: Shape 118">
                <a:extLst>
                  <a:ext uri="{FF2B5EF4-FFF2-40B4-BE49-F238E27FC236}">
                    <a16:creationId xmlns:a16="http://schemas.microsoft.com/office/drawing/2014/main" id="{06DF5E9C-B82F-4DD9-905D-45E513173F8C}"/>
                  </a:ext>
                </a:extLst>
              </p:cNvPr>
              <p:cNvSpPr/>
              <p:nvPr/>
            </p:nvSpPr>
            <p:spPr>
              <a:xfrm>
                <a:off x="2311694" y="3344176"/>
                <a:ext cx="190500" cy="89535"/>
              </a:xfrm>
              <a:custGeom>
                <a:avLst/>
                <a:gdLst>
                  <a:gd name="connsiteX0" fmla="*/ 184785 w 190500"/>
                  <a:gd name="connsiteY0" fmla="*/ 39052 h 89535"/>
                  <a:gd name="connsiteX1" fmla="*/ 175260 w 190500"/>
                  <a:gd name="connsiteY1" fmla="*/ 31433 h 89535"/>
                  <a:gd name="connsiteX2" fmla="*/ 151448 w 190500"/>
                  <a:gd name="connsiteY2" fmla="*/ 12383 h 89535"/>
                  <a:gd name="connsiteX3" fmla="*/ 143827 w 190500"/>
                  <a:gd name="connsiteY3" fmla="*/ 5715 h 89535"/>
                  <a:gd name="connsiteX4" fmla="*/ 127635 w 190500"/>
                  <a:gd name="connsiteY4" fmla="*/ 7620 h 89535"/>
                  <a:gd name="connsiteX5" fmla="*/ 129540 w 190500"/>
                  <a:gd name="connsiteY5" fmla="*/ 23813 h 89535"/>
                  <a:gd name="connsiteX6" fmla="*/ 138113 w 190500"/>
                  <a:gd name="connsiteY6" fmla="*/ 30480 h 89535"/>
                  <a:gd name="connsiteX7" fmla="*/ 44768 w 190500"/>
                  <a:gd name="connsiteY7" fmla="*/ 0 h 89535"/>
                  <a:gd name="connsiteX8" fmla="*/ 0 w 190500"/>
                  <a:gd name="connsiteY8" fmla="*/ 11430 h 89535"/>
                  <a:gd name="connsiteX9" fmla="*/ 10477 w 190500"/>
                  <a:gd name="connsiteY9" fmla="*/ 19050 h 89535"/>
                  <a:gd name="connsiteX10" fmla="*/ 131445 w 190500"/>
                  <a:gd name="connsiteY10" fmla="*/ 63818 h 89535"/>
                  <a:gd name="connsiteX11" fmla="*/ 123825 w 190500"/>
                  <a:gd name="connsiteY11" fmla="*/ 68580 h 89535"/>
                  <a:gd name="connsiteX12" fmla="*/ 120015 w 190500"/>
                  <a:gd name="connsiteY12" fmla="*/ 83820 h 89535"/>
                  <a:gd name="connsiteX13" fmla="*/ 129540 w 190500"/>
                  <a:gd name="connsiteY13" fmla="*/ 89535 h 89535"/>
                  <a:gd name="connsiteX14" fmla="*/ 135255 w 190500"/>
                  <a:gd name="connsiteY14" fmla="*/ 87630 h 89535"/>
                  <a:gd name="connsiteX15" fmla="*/ 148590 w 190500"/>
                  <a:gd name="connsiteY15" fmla="*/ 80010 h 89535"/>
                  <a:gd name="connsiteX16" fmla="*/ 172402 w 190500"/>
                  <a:gd name="connsiteY16" fmla="*/ 65723 h 89535"/>
                  <a:gd name="connsiteX17" fmla="*/ 184785 w 190500"/>
                  <a:gd name="connsiteY17" fmla="*/ 58102 h 89535"/>
                  <a:gd name="connsiteX18" fmla="*/ 190500 w 190500"/>
                  <a:gd name="connsiteY18" fmla="*/ 49530 h 89535"/>
                  <a:gd name="connsiteX19" fmla="*/ 184785 w 190500"/>
                  <a:gd name="connsiteY19" fmla="*/ 39052 h 89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89535">
                    <a:moveTo>
                      <a:pt x="184785" y="39052"/>
                    </a:moveTo>
                    <a:lnTo>
                      <a:pt x="175260" y="31433"/>
                    </a:lnTo>
                    <a:lnTo>
                      <a:pt x="151448" y="12383"/>
                    </a:lnTo>
                    <a:lnTo>
                      <a:pt x="143827" y="5715"/>
                    </a:lnTo>
                    <a:cubicBezTo>
                      <a:pt x="139065" y="1905"/>
                      <a:pt x="131445" y="2858"/>
                      <a:pt x="127635" y="7620"/>
                    </a:cubicBezTo>
                    <a:cubicBezTo>
                      <a:pt x="123825" y="12383"/>
                      <a:pt x="124777" y="20002"/>
                      <a:pt x="129540" y="23813"/>
                    </a:cubicBezTo>
                    <a:lnTo>
                      <a:pt x="138113" y="30480"/>
                    </a:lnTo>
                    <a:cubicBezTo>
                      <a:pt x="105727" y="26670"/>
                      <a:pt x="74295" y="16193"/>
                      <a:pt x="44768" y="0"/>
                    </a:cubicBezTo>
                    <a:cubicBezTo>
                      <a:pt x="30480" y="4763"/>
                      <a:pt x="15240" y="8573"/>
                      <a:pt x="0" y="11430"/>
                    </a:cubicBezTo>
                    <a:cubicBezTo>
                      <a:pt x="3810" y="14288"/>
                      <a:pt x="6668" y="16193"/>
                      <a:pt x="10477" y="19050"/>
                    </a:cubicBezTo>
                    <a:cubicBezTo>
                      <a:pt x="47625" y="43815"/>
                      <a:pt x="88582" y="59055"/>
                      <a:pt x="131445" y="63818"/>
                    </a:cubicBezTo>
                    <a:lnTo>
                      <a:pt x="123825" y="68580"/>
                    </a:lnTo>
                    <a:cubicBezTo>
                      <a:pt x="118110" y="71438"/>
                      <a:pt x="117157" y="79058"/>
                      <a:pt x="120015" y="83820"/>
                    </a:cubicBezTo>
                    <a:cubicBezTo>
                      <a:pt x="121920" y="87630"/>
                      <a:pt x="125730" y="89535"/>
                      <a:pt x="129540" y="89535"/>
                    </a:cubicBezTo>
                    <a:cubicBezTo>
                      <a:pt x="131445" y="89535"/>
                      <a:pt x="133350" y="88583"/>
                      <a:pt x="135255" y="87630"/>
                    </a:cubicBezTo>
                    <a:lnTo>
                      <a:pt x="148590" y="80010"/>
                    </a:lnTo>
                    <a:lnTo>
                      <a:pt x="172402" y="65723"/>
                    </a:lnTo>
                    <a:lnTo>
                      <a:pt x="184785" y="58102"/>
                    </a:lnTo>
                    <a:cubicBezTo>
                      <a:pt x="187643" y="56198"/>
                      <a:pt x="189548" y="53340"/>
                      <a:pt x="190500" y="49530"/>
                    </a:cubicBezTo>
                    <a:cubicBezTo>
                      <a:pt x="189548" y="44768"/>
                      <a:pt x="187643" y="40958"/>
                      <a:pt x="184785" y="39052"/>
                    </a:cubicBezTo>
                    <a:close/>
                  </a:path>
                </a:pathLst>
              </a:custGeom>
              <a:grpFill/>
              <a:ln w="9525" cap="flat">
                <a:noFill/>
                <a:prstDash val="solid"/>
                <a:miter/>
              </a:ln>
            </p:spPr>
            <p:txBody>
              <a:bodyPr rtlCol="0" anchor="ctr"/>
              <a:lstStyle/>
              <a:p>
                <a:endParaRPr lang="en-GB" sz="1050"/>
              </a:p>
            </p:txBody>
          </p:sp>
          <p:sp>
            <p:nvSpPr>
              <p:cNvPr id="120" name="Freeform: Shape 119">
                <a:extLst>
                  <a:ext uri="{FF2B5EF4-FFF2-40B4-BE49-F238E27FC236}">
                    <a16:creationId xmlns:a16="http://schemas.microsoft.com/office/drawing/2014/main" id="{02054F66-0ABA-4C6C-906C-5FD8A73B4C15}"/>
                  </a:ext>
                </a:extLst>
              </p:cNvPr>
              <p:cNvSpPr/>
              <p:nvPr/>
            </p:nvSpPr>
            <p:spPr>
              <a:xfrm>
                <a:off x="2460284" y="2953651"/>
                <a:ext cx="420156" cy="280987"/>
              </a:xfrm>
              <a:custGeom>
                <a:avLst/>
                <a:gdLst>
                  <a:gd name="connsiteX0" fmla="*/ 407670 w 420156"/>
                  <a:gd name="connsiteY0" fmla="*/ 953 h 280987"/>
                  <a:gd name="connsiteX1" fmla="*/ 401003 w 420156"/>
                  <a:gd name="connsiteY1" fmla="*/ 0 h 280987"/>
                  <a:gd name="connsiteX2" fmla="*/ 242888 w 420156"/>
                  <a:gd name="connsiteY2" fmla="*/ 0 h 280987"/>
                  <a:gd name="connsiteX3" fmla="*/ 199073 w 420156"/>
                  <a:gd name="connsiteY3" fmla="*/ 0 h 280987"/>
                  <a:gd name="connsiteX4" fmla="*/ 20003 w 420156"/>
                  <a:gd name="connsiteY4" fmla="*/ 0 h 280987"/>
                  <a:gd name="connsiteX5" fmla="*/ 13335 w 420156"/>
                  <a:gd name="connsiteY5" fmla="*/ 953 h 280987"/>
                  <a:gd name="connsiteX6" fmla="*/ 0 w 420156"/>
                  <a:gd name="connsiteY6" fmla="*/ 20003 h 280987"/>
                  <a:gd name="connsiteX7" fmla="*/ 0 w 420156"/>
                  <a:gd name="connsiteY7" fmla="*/ 27623 h 280987"/>
                  <a:gd name="connsiteX8" fmla="*/ 9525 w 420156"/>
                  <a:gd name="connsiteY8" fmla="*/ 40958 h 280987"/>
                  <a:gd name="connsiteX9" fmla="*/ 17145 w 420156"/>
                  <a:gd name="connsiteY9" fmla="*/ 53340 h 280987"/>
                  <a:gd name="connsiteX10" fmla="*/ 34290 w 420156"/>
                  <a:gd name="connsiteY10" fmla="*/ 88583 h 280987"/>
                  <a:gd name="connsiteX11" fmla="*/ 34290 w 420156"/>
                  <a:gd name="connsiteY11" fmla="*/ 33338 h 280987"/>
                  <a:gd name="connsiteX12" fmla="*/ 225743 w 420156"/>
                  <a:gd name="connsiteY12" fmla="*/ 33338 h 280987"/>
                  <a:gd name="connsiteX13" fmla="*/ 265748 w 420156"/>
                  <a:gd name="connsiteY13" fmla="*/ 33338 h 280987"/>
                  <a:gd name="connsiteX14" fmla="*/ 387668 w 420156"/>
                  <a:gd name="connsiteY14" fmla="*/ 33338 h 280987"/>
                  <a:gd name="connsiteX15" fmla="*/ 387668 w 420156"/>
                  <a:gd name="connsiteY15" fmla="*/ 248603 h 280987"/>
                  <a:gd name="connsiteX16" fmla="*/ 291465 w 420156"/>
                  <a:gd name="connsiteY16" fmla="*/ 248603 h 280987"/>
                  <a:gd name="connsiteX17" fmla="*/ 256223 w 420156"/>
                  <a:gd name="connsiteY17" fmla="*/ 248603 h 280987"/>
                  <a:gd name="connsiteX18" fmla="*/ 35243 w 420156"/>
                  <a:gd name="connsiteY18" fmla="*/ 248603 h 280987"/>
                  <a:gd name="connsiteX19" fmla="*/ 28575 w 420156"/>
                  <a:gd name="connsiteY19" fmla="*/ 263843 h 280987"/>
                  <a:gd name="connsiteX20" fmla="*/ 27623 w 420156"/>
                  <a:gd name="connsiteY20" fmla="*/ 264795 h 280987"/>
                  <a:gd name="connsiteX21" fmla="*/ 20003 w 420156"/>
                  <a:gd name="connsiteY21" fmla="*/ 280035 h 280987"/>
                  <a:gd name="connsiteX22" fmla="*/ 19050 w 420156"/>
                  <a:gd name="connsiteY22" fmla="*/ 280988 h 280987"/>
                  <a:gd name="connsiteX23" fmla="*/ 240983 w 420156"/>
                  <a:gd name="connsiteY23" fmla="*/ 280988 h 280987"/>
                  <a:gd name="connsiteX24" fmla="*/ 278130 w 420156"/>
                  <a:gd name="connsiteY24" fmla="*/ 280988 h 280987"/>
                  <a:gd name="connsiteX25" fmla="*/ 400050 w 420156"/>
                  <a:gd name="connsiteY25" fmla="*/ 280988 h 280987"/>
                  <a:gd name="connsiteX26" fmla="*/ 406718 w 420156"/>
                  <a:gd name="connsiteY26" fmla="*/ 280035 h 280987"/>
                  <a:gd name="connsiteX27" fmla="*/ 420053 w 420156"/>
                  <a:gd name="connsiteY27" fmla="*/ 260985 h 280987"/>
                  <a:gd name="connsiteX28" fmla="*/ 420053 w 420156"/>
                  <a:gd name="connsiteY28" fmla="*/ 20003 h 280987"/>
                  <a:gd name="connsiteX29" fmla="*/ 407670 w 420156"/>
                  <a:gd name="connsiteY29" fmla="*/ 953 h 28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156" h="280987">
                    <a:moveTo>
                      <a:pt x="407670" y="953"/>
                    </a:moveTo>
                    <a:cubicBezTo>
                      <a:pt x="405765" y="0"/>
                      <a:pt x="402908" y="0"/>
                      <a:pt x="401003" y="0"/>
                    </a:cubicBezTo>
                    <a:lnTo>
                      <a:pt x="242888" y="0"/>
                    </a:lnTo>
                    <a:lnTo>
                      <a:pt x="199073" y="0"/>
                    </a:lnTo>
                    <a:lnTo>
                      <a:pt x="20003" y="0"/>
                    </a:lnTo>
                    <a:cubicBezTo>
                      <a:pt x="18098" y="0"/>
                      <a:pt x="15240" y="0"/>
                      <a:pt x="13335" y="953"/>
                    </a:cubicBezTo>
                    <a:cubicBezTo>
                      <a:pt x="5715" y="3810"/>
                      <a:pt x="0" y="11430"/>
                      <a:pt x="0" y="20003"/>
                    </a:cubicBezTo>
                    <a:lnTo>
                      <a:pt x="0" y="27623"/>
                    </a:lnTo>
                    <a:cubicBezTo>
                      <a:pt x="2858" y="31433"/>
                      <a:pt x="6668" y="36195"/>
                      <a:pt x="9525" y="40958"/>
                    </a:cubicBezTo>
                    <a:cubicBezTo>
                      <a:pt x="12383" y="44768"/>
                      <a:pt x="14288" y="48578"/>
                      <a:pt x="17145" y="53340"/>
                    </a:cubicBezTo>
                    <a:cubicBezTo>
                      <a:pt x="23813" y="64770"/>
                      <a:pt x="29528" y="76200"/>
                      <a:pt x="34290" y="88583"/>
                    </a:cubicBezTo>
                    <a:lnTo>
                      <a:pt x="34290" y="33338"/>
                    </a:lnTo>
                    <a:lnTo>
                      <a:pt x="225743" y="33338"/>
                    </a:lnTo>
                    <a:lnTo>
                      <a:pt x="265748" y="33338"/>
                    </a:lnTo>
                    <a:lnTo>
                      <a:pt x="387668" y="33338"/>
                    </a:lnTo>
                    <a:lnTo>
                      <a:pt x="387668" y="248603"/>
                    </a:lnTo>
                    <a:lnTo>
                      <a:pt x="291465" y="248603"/>
                    </a:lnTo>
                    <a:lnTo>
                      <a:pt x="256223" y="248603"/>
                    </a:lnTo>
                    <a:lnTo>
                      <a:pt x="35243" y="248603"/>
                    </a:lnTo>
                    <a:cubicBezTo>
                      <a:pt x="33338" y="254318"/>
                      <a:pt x="31433" y="259080"/>
                      <a:pt x="28575" y="263843"/>
                    </a:cubicBezTo>
                    <a:cubicBezTo>
                      <a:pt x="28575" y="263843"/>
                      <a:pt x="28575" y="264795"/>
                      <a:pt x="27623" y="264795"/>
                    </a:cubicBezTo>
                    <a:cubicBezTo>
                      <a:pt x="25718" y="270510"/>
                      <a:pt x="22860" y="275273"/>
                      <a:pt x="20003" y="280035"/>
                    </a:cubicBezTo>
                    <a:cubicBezTo>
                      <a:pt x="20003" y="280035"/>
                      <a:pt x="20003" y="280988"/>
                      <a:pt x="19050" y="280988"/>
                    </a:cubicBezTo>
                    <a:lnTo>
                      <a:pt x="240983" y="280988"/>
                    </a:lnTo>
                    <a:lnTo>
                      <a:pt x="278130" y="280988"/>
                    </a:lnTo>
                    <a:lnTo>
                      <a:pt x="400050" y="280988"/>
                    </a:lnTo>
                    <a:cubicBezTo>
                      <a:pt x="401955" y="280988"/>
                      <a:pt x="404813" y="280988"/>
                      <a:pt x="406718" y="280035"/>
                    </a:cubicBezTo>
                    <a:cubicBezTo>
                      <a:pt x="414338" y="277178"/>
                      <a:pt x="420053" y="269558"/>
                      <a:pt x="420053" y="260985"/>
                    </a:cubicBezTo>
                    <a:lnTo>
                      <a:pt x="420053" y="20003"/>
                    </a:lnTo>
                    <a:cubicBezTo>
                      <a:pt x="421005" y="11430"/>
                      <a:pt x="415290" y="3810"/>
                      <a:pt x="407670" y="953"/>
                    </a:cubicBezTo>
                    <a:close/>
                  </a:path>
                </a:pathLst>
              </a:custGeom>
              <a:grpFill/>
              <a:ln w="9525" cap="flat">
                <a:noFill/>
                <a:prstDash val="solid"/>
                <a:miter/>
              </a:ln>
            </p:spPr>
            <p:txBody>
              <a:bodyPr rtlCol="0" anchor="ctr"/>
              <a:lstStyle/>
              <a:p>
                <a:endParaRPr lang="en-GB" sz="1050"/>
              </a:p>
            </p:txBody>
          </p:sp>
          <p:sp>
            <p:nvSpPr>
              <p:cNvPr id="121" name="Freeform: Shape 120">
                <a:extLst>
                  <a:ext uri="{FF2B5EF4-FFF2-40B4-BE49-F238E27FC236}">
                    <a16:creationId xmlns:a16="http://schemas.microsoft.com/office/drawing/2014/main" id="{5DEC71E7-FD14-4EEC-B8A5-4A4FF92BBC58}"/>
                  </a:ext>
                </a:extLst>
              </p:cNvPr>
              <p:cNvSpPr/>
              <p:nvPr/>
            </p:nvSpPr>
            <p:spPr>
              <a:xfrm>
                <a:off x="2573632" y="3250831"/>
                <a:ext cx="196214" cy="60007"/>
              </a:xfrm>
              <a:custGeom>
                <a:avLst/>
                <a:gdLst>
                  <a:gd name="connsiteX0" fmla="*/ 178117 w 196214"/>
                  <a:gd name="connsiteY0" fmla="*/ 25718 h 60007"/>
                  <a:gd name="connsiteX1" fmla="*/ 159067 w 196214"/>
                  <a:gd name="connsiteY1" fmla="*/ 25718 h 60007"/>
                  <a:gd name="connsiteX2" fmla="*/ 159067 w 196214"/>
                  <a:gd name="connsiteY2" fmla="*/ 14288 h 60007"/>
                  <a:gd name="connsiteX3" fmla="*/ 159067 w 196214"/>
                  <a:gd name="connsiteY3" fmla="*/ 0 h 60007"/>
                  <a:gd name="connsiteX4" fmla="*/ 159067 w 196214"/>
                  <a:gd name="connsiteY4" fmla="*/ 0 h 60007"/>
                  <a:gd name="connsiteX5" fmla="*/ 159067 w 196214"/>
                  <a:gd name="connsiteY5" fmla="*/ 0 h 60007"/>
                  <a:gd name="connsiteX6" fmla="*/ 120967 w 196214"/>
                  <a:gd name="connsiteY6" fmla="*/ 0 h 60007"/>
                  <a:gd name="connsiteX7" fmla="*/ 36195 w 196214"/>
                  <a:gd name="connsiteY7" fmla="*/ 0 h 60007"/>
                  <a:gd name="connsiteX8" fmla="*/ 36195 w 196214"/>
                  <a:gd name="connsiteY8" fmla="*/ 0 h 60007"/>
                  <a:gd name="connsiteX9" fmla="*/ 36195 w 196214"/>
                  <a:gd name="connsiteY9" fmla="*/ 14288 h 60007"/>
                  <a:gd name="connsiteX10" fmla="*/ 36195 w 196214"/>
                  <a:gd name="connsiteY10" fmla="*/ 25718 h 60007"/>
                  <a:gd name="connsiteX11" fmla="*/ 17145 w 196214"/>
                  <a:gd name="connsiteY11" fmla="*/ 25718 h 60007"/>
                  <a:gd name="connsiteX12" fmla="*/ 0 w 196214"/>
                  <a:gd name="connsiteY12" fmla="*/ 42863 h 60007"/>
                  <a:gd name="connsiteX13" fmla="*/ 17145 w 196214"/>
                  <a:gd name="connsiteY13" fmla="*/ 60007 h 60007"/>
                  <a:gd name="connsiteX14" fmla="*/ 73342 w 196214"/>
                  <a:gd name="connsiteY14" fmla="*/ 60007 h 60007"/>
                  <a:gd name="connsiteX15" fmla="*/ 120015 w 196214"/>
                  <a:gd name="connsiteY15" fmla="*/ 60007 h 60007"/>
                  <a:gd name="connsiteX16" fmla="*/ 179070 w 196214"/>
                  <a:gd name="connsiteY16" fmla="*/ 60007 h 60007"/>
                  <a:gd name="connsiteX17" fmla="*/ 196215 w 196214"/>
                  <a:gd name="connsiteY17" fmla="*/ 42863 h 60007"/>
                  <a:gd name="connsiteX18" fmla="*/ 178117 w 196214"/>
                  <a:gd name="connsiteY18" fmla="*/ 25718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6214" h="60007">
                    <a:moveTo>
                      <a:pt x="178117" y="25718"/>
                    </a:moveTo>
                    <a:lnTo>
                      <a:pt x="159067" y="25718"/>
                    </a:lnTo>
                    <a:lnTo>
                      <a:pt x="159067" y="14288"/>
                    </a:lnTo>
                    <a:lnTo>
                      <a:pt x="159067" y="0"/>
                    </a:lnTo>
                    <a:lnTo>
                      <a:pt x="159067" y="0"/>
                    </a:lnTo>
                    <a:lnTo>
                      <a:pt x="159067" y="0"/>
                    </a:lnTo>
                    <a:lnTo>
                      <a:pt x="120967" y="0"/>
                    </a:lnTo>
                    <a:lnTo>
                      <a:pt x="36195" y="0"/>
                    </a:lnTo>
                    <a:lnTo>
                      <a:pt x="36195" y="0"/>
                    </a:lnTo>
                    <a:lnTo>
                      <a:pt x="36195" y="14288"/>
                    </a:lnTo>
                    <a:lnTo>
                      <a:pt x="36195" y="25718"/>
                    </a:lnTo>
                    <a:lnTo>
                      <a:pt x="17145" y="25718"/>
                    </a:lnTo>
                    <a:cubicBezTo>
                      <a:pt x="7620" y="25718"/>
                      <a:pt x="0" y="33338"/>
                      <a:pt x="0" y="42863"/>
                    </a:cubicBezTo>
                    <a:cubicBezTo>
                      <a:pt x="0" y="52388"/>
                      <a:pt x="7620" y="60007"/>
                      <a:pt x="17145" y="60007"/>
                    </a:cubicBezTo>
                    <a:lnTo>
                      <a:pt x="73342" y="60007"/>
                    </a:lnTo>
                    <a:lnTo>
                      <a:pt x="120015" y="60007"/>
                    </a:lnTo>
                    <a:lnTo>
                      <a:pt x="179070" y="60007"/>
                    </a:lnTo>
                    <a:cubicBezTo>
                      <a:pt x="188595" y="60007"/>
                      <a:pt x="196215" y="52388"/>
                      <a:pt x="196215" y="42863"/>
                    </a:cubicBezTo>
                    <a:cubicBezTo>
                      <a:pt x="195263" y="33338"/>
                      <a:pt x="187642" y="25718"/>
                      <a:pt x="178117" y="25718"/>
                    </a:cubicBezTo>
                    <a:close/>
                  </a:path>
                </a:pathLst>
              </a:custGeom>
              <a:grpFill/>
              <a:ln w="9525" cap="flat">
                <a:noFill/>
                <a:prstDash val="solid"/>
                <a:miter/>
              </a:ln>
            </p:spPr>
            <p:txBody>
              <a:bodyPr rtlCol="0" anchor="ctr"/>
              <a:lstStyle/>
              <a:p>
                <a:endParaRPr lang="en-GB" sz="1050"/>
              </a:p>
            </p:txBody>
          </p:sp>
          <p:sp>
            <p:nvSpPr>
              <p:cNvPr id="122" name="Freeform: Shape 121">
                <a:extLst>
                  <a:ext uri="{FF2B5EF4-FFF2-40B4-BE49-F238E27FC236}">
                    <a16:creationId xmlns:a16="http://schemas.microsoft.com/office/drawing/2014/main" id="{23A9F659-28F2-4A12-8B40-2D47B755E139}"/>
                  </a:ext>
                </a:extLst>
              </p:cNvPr>
              <p:cNvSpPr/>
              <p:nvPr/>
            </p:nvSpPr>
            <p:spPr>
              <a:xfrm>
                <a:off x="2056424" y="2905074"/>
                <a:ext cx="438150" cy="438150"/>
              </a:xfrm>
              <a:custGeom>
                <a:avLst/>
                <a:gdLst>
                  <a:gd name="connsiteX0" fmla="*/ 398145 w 438150"/>
                  <a:gd name="connsiteY0" fmla="*/ 346710 h 438150"/>
                  <a:gd name="connsiteX1" fmla="*/ 408623 w 438150"/>
                  <a:gd name="connsiteY1" fmla="*/ 329565 h 438150"/>
                  <a:gd name="connsiteX2" fmla="*/ 410528 w 438150"/>
                  <a:gd name="connsiteY2" fmla="*/ 325755 h 438150"/>
                  <a:gd name="connsiteX3" fmla="*/ 417195 w 438150"/>
                  <a:gd name="connsiteY3" fmla="*/ 312420 h 438150"/>
                  <a:gd name="connsiteX4" fmla="*/ 420053 w 438150"/>
                  <a:gd name="connsiteY4" fmla="*/ 305753 h 438150"/>
                  <a:gd name="connsiteX5" fmla="*/ 437198 w 438150"/>
                  <a:gd name="connsiteY5" fmla="*/ 241935 h 438150"/>
                  <a:gd name="connsiteX6" fmla="*/ 438150 w 438150"/>
                  <a:gd name="connsiteY6" fmla="*/ 219075 h 438150"/>
                  <a:gd name="connsiteX7" fmla="*/ 437198 w 438150"/>
                  <a:gd name="connsiteY7" fmla="*/ 196215 h 438150"/>
                  <a:gd name="connsiteX8" fmla="*/ 420053 w 438150"/>
                  <a:gd name="connsiteY8" fmla="*/ 132398 h 438150"/>
                  <a:gd name="connsiteX9" fmla="*/ 412433 w 438150"/>
                  <a:gd name="connsiteY9" fmla="*/ 117157 h 438150"/>
                  <a:gd name="connsiteX10" fmla="*/ 402908 w 438150"/>
                  <a:gd name="connsiteY10" fmla="*/ 100965 h 438150"/>
                  <a:gd name="connsiteX11" fmla="*/ 395288 w 438150"/>
                  <a:gd name="connsiteY11" fmla="*/ 90488 h 438150"/>
                  <a:gd name="connsiteX12" fmla="*/ 378143 w 438150"/>
                  <a:gd name="connsiteY12" fmla="*/ 70485 h 438150"/>
                  <a:gd name="connsiteX13" fmla="*/ 285750 w 438150"/>
                  <a:gd name="connsiteY13" fmla="*/ 11430 h 438150"/>
                  <a:gd name="connsiteX14" fmla="*/ 241935 w 438150"/>
                  <a:gd name="connsiteY14" fmla="*/ 1905 h 438150"/>
                  <a:gd name="connsiteX15" fmla="*/ 219075 w 438150"/>
                  <a:gd name="connsiteY15" fmla="*/ 0 h 438150"/>
                  <a:gd name="connsiteX16" fmla="*/ 0 w 438150"/>
                  <a:gd name="connsiteY16" fmla="*/ 219075 h 438150"/>
                  <a:gd name="connsiteX17" fmla="*/ 219075 w 438150"/>
                  <a:gd name="connsiteY17" fmla="*/ 438150 h 438150"/>
                  <a:gd name="connsiteX18" fmla="*/ 239078 w 438150"/>
                  <a:gd name="connsiteY18" fmla="*/ 437198 h 438150"/>
                  <a:gd name="connsiteX19" fmla="*/ 283845 w 438150"/>
                  <a:gd name="connsiteY19" fmla="*/ 428625 h 438150"/>
                  <a:gd name="connsiteX20" fmla="*/ 398145 w 438150"/>
                  <a:gd name="connsiteY20" fmla="*/ 346710 h 438150"/>
                  <a:gd name="connsiteX21" fmla="*/ 127635 w 438150"/>
                  <a:gd name="connsiteY21" fmla="*/ 236220 h 438150"/>
                  <a:gd name="connsiteX22" fmla="*/ 139065 w 438150"/>
                  <a:gd name="connsiteY22" fmla="*/ 236220 h 438150"/>
                  <a:gd name="connsiteX23" fmla="*/ 173355 w 438150"/>
                  <a:gd name="connsiteY23" fmla="*/ 236220 h 438150"/>
                  <a:gd name="connsiteX24" fmla="*/ 202883 w 438150"/>
                  <a:gd name="connsiteY24" fmla="*/ 236220 h 438150"/>
                  <a:gd name="connsiteX25" fmla="*/ 202883 w 438150"/>
                  <a:gd name="connsiteY25" fmla="*/ 300038 h 438150"/>
                  <a:gd name="connsiteX26" fmla="*/ 185738 w 438150"/>
                  <a:gd name="connsiteY26" fmla="*/ 300990 h 438150"/>
                  <a:gd name="connsiteX27" fmla="*/ 151448 w 438150"/>
                  <a:gd name="connsiteY27" fmla="*/ 304800 h 438150"/>
                  <a:gd name="connsiteX28" fmla="*/ 138113 w 438150"/>
                  <a:gd name="connsiteY28" fmla="*/ 306705 h 438150"/>
                  <a:gd name="connsiteX29" fmla="*/ 127635 w 438150"/>
                  <a:gd name="connsiteY29" fmla="*/ 236220 h 438150"/>
                  <a:gd name="connsiteX30" fmla="*/ 138113 w 438150"/>
                  <a:gd name="connsiteY30" fmla="*/ 131445 h 438150"/>
                  <a:gd name="connsiteX31" fmla="*/ 152400 w 438150"/>
                  <a:gd name="connsiteY31" fmla="*/ 133350 h 438150"/>
                  <a:gd name="connsiteX32" fmla="*/ 186690 w 438150"/>
                  <a:gd name="connsiteY32" fmla="*/ 137160 h 438150"/>
                  <a:gd name="connsiteX33" fmla="*/ 201930 w 438150"/>
                  <a:gd name="connsiteY33" fmla="*/ 138113 h 438150"/>
                  <a:gd name="connsiteX34" fmla="*/ 201930 w 438150"/>
                  <a:gd name="connsiteY34" fmla="*/ 201930 h 438150"/>
                  <a:gd name="connsiteX35" fmla="*/ 172403 w 438150"/>
                  <a:gd name="connsiteY35" fmla="*/ 201930 h 438150"/>
                  <a:gd name="connsiteX36" fmla="*/ 138113 w 438150"/>
                  <a:gd name="connsiteY36" fmla="*/ 201930 h 438150"/>
                  <a:gd name="connsiteX37" fmla="*/ 126683 w 438150"/>
                  <a:gd name="connsiteY37" fmla="*/ 201930 h 438150"/>
                  <a:gd name="connsiteX38" fmla="*/ 138113 w 438150"/>
                  <a:gd name="connsiteY38" fmla="*/ 131445 h 438150"/>
                  <a:gd name="connsiteX39" fmla="*/ 311468 w 438150"/>
                  <a:gd name="connsiteY39" fmla="*/ 201930 h 438150"/>
                  <a:gd name="connsiteX40" fmla="*/ 236220 w 438150"/>
                  <a:gd name="connsiteY40" fmla="*/ 201930 h 438150"/>
                  <a:gd name="connsiteX41" fmla="*/ 236220 w 438150"/>
                  <a:gd name="connsiteY41" fmla="*/ 138113 h 438150"/>
                  <a:gd name="connsiteX42" fmla="*/ 300038 w 438150"/>
                  <a:gd name="connsiteY42" fmla="*/ 131445 h 438150"/>
                  <a:gd name="connsiteX43" fmla="*/ 311468 w 438150"/>
                  <a:gd name="connsiteY43" fmla="*/ 201930 h 438150"/>
                  <a:gd name="connsiteX44" fmla="*/ 380048 w 438150"/>
                  <a:gd name="connsiteY44" fmla="*/ 236220 h 438150"/>
                  <a:gd name="connsiteX45" fmla="*/ 397193 w 438150"/>
                  <a:gd name="connsiteY45" fmla="*/ 236220 h 438150"/>
                  <a:gd name="connsiteX46" fmla="*/ 404813 w 438150"/>
                  <a:gd name="connsiteY46" fmla="*/ 236220 h 438150"/>
                  <a:gd name="connsiteX47" fmla="*/ 404813 w 438150"/>
                  <a:gd name="connsiteY47" fmla="*/ 236220 h 438150"/>
                  <a:gd name="connsiteX48" fmla="*/ 404813 w 438150"/>
                  <a:gd name="connsiteY48" fmla="*/ 240030 h 438150"/>
                  <a:gd name="connsiteX49" fmla="*/ 397193 w 438150"/>
                  <a:gd name="connsiteY49" fmla="*/ 275273 h 438150"/>
                  <a:gd name="connsiteX50" fmla="*/ 380048 w 438150"/>
                  <a:gd name="connsiteY50" fmla="*/ 313373 h 438150"/>
                  <a:gd name="connsiteX51" fmla="*/ 372428 w 438150"/>
                  <a:gd name="connsiteY51" fmla="*/ 324803 h 438150"/>
                  <a:gd name="connsiteX52" fmla="*/ 333375 w 438150"/>
                  <a:gd name="connsiteY52" fmla="*/ 313373 h 438150"/>
                  <a:gd name="connsiteX53" fmla="*/ 344805 w 438150"/>
                  <a:gd name="connsiteY53" fmla="*/ 236220 h 438150"/>
                  <a:gd name="connsiteX54" fmla="*/ 380048 w 438150"/>
                  <a:gd name="connsiteY54" fmla="*/ 236220 h 438150"/>
                  <a:gd name="connsiteX55" fmla="*/ 300990 w 438150"/>
                  <a:gd name="connsiteY55" fmla="*/ 306705 h 438150"/>
                  <a:gd name="connsiteX56" fmla="*/ 237173 w 438150"/>
                  <a:gd name="connsiteY56" fmla="*/ 300038 h 438150"/>
                  <a:gd name="connsiteX57" fmla="*/ 237173 w 438150"/>
                  <a:gd name="connsiteY57" fmla="*/ 236220 h 438150"/>
                  <a:gd name="connsiteX58" fmla="*/ 312420 w 438150"/>
                  <a:gd name="connsiteY58" fmla="*/ 236220 h 438150"/>
                  <a:gd name="connsiteX59" fmla="*/ 300990 w 438150"/>
                  <a:gd name="connsiteY59" fmla="*/ 306705 h 438150"/>
                  <a:gd name="connsiteX60" fmla="*/ 236220 w 438150"/>
                  <a:gd name="connsiteY60" fmla="*/ 387667 h 438150"/>
                  <a:gd name="connsiteX61" fmla="*/ 236220 w 438150"/>
                  <a:gd name="connsiteY61" fmla="*/ 334328 h 438150"/>
                  <a:gd name="connsiteX62" fmla="*/ 289560 w 438150"/>
                  <a:gd name="connsiteY62" fmla="*/ 339090 h 438150"/>
                  <a:gd name="connsiteX63" fmla="*/ 281940 w 438150"/>
                  <a:gd name="connsiteY63" fmla="*/ 354330 h 438150"/>
                  <a:gd name="connsiteX64" fmla="*/ 245745 w 438150"/>
                  <a:gd name="connsiteY64" fmla="*/ 397192 h 438150"/>
                  <a:gd name="connsiteX65" fmla="*/ 237173 w 438150"/>
                  <a:gd name="connsiteY65" fmla="*/ 401955 h 438150"/>
                  <a:gd name="connsiteX66" fmla="*/ 236220 w 438150"/>
                  <a:gd name="connsiteY66" fmla="*/ 387667 h 438150"/>
                  <a:gd name="connsiteX67" fmla="*/ 236220 w 438150"/>
                  <a:gd name="connsiteY67" fmla="*/ 104775 h 438150"/>
                  <a:gd name="connsiteX68" fmla="*/ 236220 w 438150"/>
                  <a:gd name="connsiteY68" fmla="*/ 54293 h 438150"/>
                  <a:gd name="connsiteX69" fmla="*/ 236220 w 438150"/>
                  <a:gd name="connsiteY69" fmla="*/ 37147 h 438150"/>
                  <a:gd name="connsiteX70" fmla="*/ 246697 w 438150"/>
                  <a:gd name="connsiteY70" fmla="*/ 42863 h 438150"/>
                  <a:gd name="connsiteX71" fmla="*/ 280988 w 438150"/>
                  <a:gd name="connsiteY71" fmla="*/ 83820 h 438150"/>
                  <a:gd name="connsiteX72" fmla="*/ 288608 w 438150"/>
                  <a:gd name="connsiteY72" fmla="*/ 99060 h 438150"/>
                  <a:gd name="connsiteX73" fmla="*/ 236220 w 438150"/>
                  <a:gd name="connsiteY73" fmla="*/ 104775 h 438150"/>
                  <a:gd name="connsiteX74" fmla="*/ 157163 w 438150"/>
                  <a:gd name="connsiteY74" fmla="*/ 83820 h 438150"/>
                  <a:gd name="connsiteX75" fmla="*/ 202883 w 438150"/>
                  <a:gd name="connsiteY75" fmla="*/ 37147 h 438150"/>
                  <a:gd name="connsiteX76" fmla="*/ 202883 w 438150"/>
                  <a:gd name="connsiteY76" fmla="*/ 41910 h 438150"/>
                  <a:gd name="connsiteX77" fmla="*/ 202883 w 438150"/>
                  <a:gd name="connsiteY77" fmla="*/ 101918 h 438150"/>
                  <a:gd name="connsiteX78" fmla="*/ 202883 w 438150"/>
                  <a:gd name="connsiteY78" fmla="*/ 103823 h 438150"/>
                  <a:gd name="connsiteX79" fmla="*/ 201930 w 438150"/>
                  <a:gd name="connsiteY79" fmla="*/ 103823 h 438150"/>
                  <a:gd name="connsiteX80" fmla="*/ 165735 w 438150"/>
                  <a:gd name="connsiteY80" fmla="*/ 100965 h 438150"/>
                  <a:gd name="connsiteX81" fmla="*/ 150495 w 438150"/>
                  <a:gd name="connsiteY81" fmla="*/ 99060 h 438150"/>
                  <a:gd name="connsiteX82" fmla="*/ 157163 w 438150"/>
                  <a:gd name="connsiteY82" fmla="*/ 83820 h 438150"/>
                  <a:gd name="connsiteX83" fmla="*/ 163830 w 438150"/>
                  <a:gd name="connsiteY83" fmla="*/ 337185 h 438150"/>
                  <a:gd name="connsiteX84" fmla="*/ 200025 w 438150"/>
                  <a:gd name="connsiteY84" fmla="*/ 334328 h 438150"/>
                  <a:gd name="connsiteX85" fmla="*/ 202883 w 438150"/>
                  <a:gd name="connsiteY85" fmla="*/ 334328 h 438150"/>
                  <a:gd name="connsiteX86" fmla="*/ 202883 w 438150"/>
                  <a:gd name="connsiteY86" fmla="*/ 340043 h 438150"/>
                  <a:gd name="connsiteX87" fmla="*/ 202883 w 438150"/>
                  <a:gd name="connsiteY87" fmla="*/ 362903 h 438150"/>
                  <a:gd name="connsiteX88" fmla="*/ 202883 w 438150"/>
                  <a:gd name="connsiteY88" fmla="*/ 400050 h 438150"/>
                  <a:gd name="connsiteX89" fmla="*/ 202883 w 438150"/>
                  <a:gd name="connsiteY89" fmla="*/ 401955 h 438150"/>
                  <a:gd name="connsiteX90" fmla="*/ 157163 w 438150"/>
                  <a:gd name="connsiteY90" fmla="*/ 355283 h 438150"/>
                  <a:gd name="connsiteX91" fmla="*/ 149543 w 438150"/>
                  <a:gd name="connsiteY91" fmla="*/ 340043 h 438150"/>
                  <a:gd name="connsiteX92" fmla="*/ 163830 w 438150"/>
                  <a:gd name="connsiteY92" fmla="*/ 337185 h 438150"/>
                  <a:gd name="connsiteX93" fmla="*/ 302895 w 438150"/>
                  <a:gd name="connsiteY93" fmla="*/ 384810 h 438150"/>
                  <a:gd name="connsiteX94" fmla="*/ 322898 w 438150"/>
                  <a:gd name="connsiteY94" fmla="*/ 344805 h 438150"/>
                  <a:gd name="connsiteX95" fmla="*/ 348615 w 438150"/>
                  <a:gd name="connsiteY95" fmla="*/ 351473 h 438150"/>
                  <a:gd name="connsiteX96" fmla="*/ 302895 w 438150"/>
                  <a:gd name="connsiteY96" fmla="*/ 384810 h 438150"/>
                  <a:gd name="connsiteX97" fmla="*/ 403860 w 438150"/>
                  <a:gd name="connsiteY97" fmla="*/ 198120 h 438150"/>
                  <a:gd name="connsiteX98" fmla="*/ 403860 w 438150"/>
                  <a:gd name="connsiteY98" fmla="*/ 201930 h 438150"/>
                  <a:gd name="connsiteX99" fmla="*/ 403860 w 438150"/>
                  <a:gd name="connsiteY99" fmla="*/ 201930 h 438150"/>
                  <a:gd name="connsiteX100" fmla="*/ 396240 w 438150"/>
                  <a:gd name="connsiteY100" fmla="*/ 201930 h 438150"/>
                  <a:gd name="connsiteX101" fmla="*/ 379095 w 438150"/>
                  <a:gd name="connsiteY101" fmla="*/ 201930 h 438150"/>
                  <a:gd name="connsiteX102" fmla="*/ 344805 w 438150"/>
                  <a:gd name="connsiteY102" fmla="*/ 201930 h 438150"/>
                  <a:gd name="connsiteX103" fmla="*/ 333375 w 438150"/>
                  <a:gd name="connsiteY103" fmla="*/ 124777 h 438150"/>
                  <a:gd name="connsiteX104" fmla="*/ 372428 w 438150"/>
                  <a:gd name="connsiteY104" fmla="*/ 113348 h 438150"/>
                  <a:gd name="connsiteX105" fmla="*/ 380048 w 438150"/>
                  <a:gd name="connsiteY105" fmla="*/ 124777 h 438150"/>
                  <a:gd name="connsiteX106" fmla="*/ 397193 w 438150"/>
                  <a:gd name="connsiteY106" fmla="*/ 162877 h 438150"/>
                  <a:gd name="connsiteX107" fmla="*/ 403860 w 438150"/>
                  <a:gd name="connsiteY107" fmla="*/ 198120 h 438150"/>
                  <a:gd name="connsiteX108" fmla="*/ 348615 w 438150"/>
                  <a:gd name="connsiteY108" fmla="*/ 85725 h 438150"/>
                  <a:gd name="connsiteX109" fmla="*/ 322898 w 438150"/>
                  <a:gd name="connsiteY109" fmla="*/ 92393 h 438150"/>
                  <a:gd name="connsiteX110" fmla="*/ 302895 w 438150"/>
                  <a:gd name="connsiteY110" fmla="*/ 52388 h 438150"/>
                  <a:gd name="connsiteX111" fmla="*/ 348615 w 438150"/>
                  <a:gd name="connsiteY111" fmla="*/ 85725 h 438150"/>
                  <a:gd name="connsiteX112" fmla="*/ 136208 w 438150"/>
                  <a:gd name="connsiteY112" fmla="*/ 53340 h 438150"/>
                  <a:gd name="connsiteX113" fmla="*/ 116205 w 438150"/>
                  <a:gd name="connsiteY113" fmla="*/ 93345 h 438150"/>
                  <a:gd name="connsiteX114" fmla="*/ 90488 w 438150"/>
                  <a:gd name="connsiteY114" fmla="*/ 86677 h 438150"/>
                  <a:gd name="connsiteX115" fmla="*/ 136208 w 438150"/>
                  <a:gd name="connsiteY115" fmla="*/ 53340 h 438150"/>
                  <a:gd name="connsiteX116" fmla="*/ 66675 w 438150"/>
                  <a:gd name="connsiteY116" fmla="*/ 113348 h 438150"/>
                  <a:gd name="connsiteX117" fmla="*/ 105727 w 438150"/>
                  <a:gd name="connsiteY117" fmla="*/ 124777 h 438150"/>
                  <a:gd name="connsiteX118" fmla="*/ 94298 w 438150"/>
                  <a:gd name="connsiteY118" fmla="*/ 201930 h 438150"/>
                  <a:gd name="connsiteX119" fmla="*/ 35243 w 438150"/>
                  <a:gd name="connsiteY119" fmla="*/ 201930 h 438150"/>
                  <a:gd name="connsiteX120" fmla="*/ 66675 w 438150"/>
                  <a:gd name="connsiteY120" fmla="*/ 113348 h 438150"/>
                  <a:gd name="connsiteX121" fmla="*/ 94298 w 438150"/>
                  <a:gd name="connsiteY121" fmla="*/ 236220 h 438150"/>
                  <a:gd name="connsiteX122" fmla="*/ 105727 w 438150"/>
                  <a:gd name="connsiteY122" fmla="*/ 313373 h 438150"/>
                  <a:gd name="connsiteX123" fmla="*/ 66675 w 438150"/>
                  <a:gd name="connsiteY123" fmla="*/ 324803 h 438150"/>
                  <a:gd name="connsiteX124" fmla="*/ 34290 w 438150"/>
                  <a:gd name="connsiteY124" fmla="*/ 236220 h 438150"/>
                  <a:gd name="connsiteX125" fmla="*/ 94298 w 438150"/>
                  <a:gd name="connsiteY125" fmla="*/ 236220 h 438150"/>
                  <a:gd name="connsiteX126" fmla="*/ 90488 w 438150"/>
                  <a:gd name="connsiteY126" fmla="*/ 352425 h 438150"/>
                  <a:gd name="connsiteX127" fmla="*/ 116205 w 438150"/>
                  <a:gd name="connsiteY127" fmla="*/ 345758 h 438150"/>
                  <a:gd name="connsiteX128" fmla="*/ 136208 w 438150"/>
                  <a:gd name="connsiteY128" fmla="*/ 385763 h 438150"/>
                  <a:gd name="connsiteX129" fmla="*/ 90488 w 438150"/>
                  <a:gd name="connsiteY129" fmla="*/ 352425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38150" h="438150">
                    <a:moveTo>
                      <a:pt x="398145" y="346710"/>
                    </a:moveTo>
                    <a:cubicBezTo>
                      <a:pt x="401955" y="340995"/>
                      <a:pt x="405765" y="335280"/>
                      <a:pt x="408623" y="329565"/>
                    </a:cubicBezTo>
                    <a:cubicBezTo>
                      <a:pt x="409575" y="328613"/>
                      <a:pt x="409575" y="326708"/>
                      <a:pt x="410528" y="325755"/>
                    </a:cubicBezTo>
                    <a:cubicBezTo>
                      <a:pt x="413385" y="320993"/>
                      <a:pt x="415290" y="317183"/>
                      <a:pt x="417195" y="312420"/>
                    </a:cubicBezTo>
                    <a:cubicBezTo>
                      <a:pt x="418148" y="310515"/>
                      <a:pt x="419100" y="307658"/>
                      <a:pt x="420053" y="305753"/>
                    </a:cubicBezTo>
                    <a:cubicBezTo>
                      <a:pt x="428625" y="285750"/>
                      <a:pt x="434340" y="263843"/>
                      <a:pt x="437198" y="241935"/>
                    </a:cubicBezTo>
                    <a:cubicBezTo>
                      <a:pt x="438150" y="234315"/>
                      <a:pt x="438150" y="226695"/>
                      <a:pt x="438150" y="219075"/>
                    </a:cubicBezTo>
                    <a:cubicBezTo>
                      <a:pt x="438150" y="211455"/>
                      <a:pt x="438150" y="203835"/>
                      <a:pt x="437198" y="196215"/>
                    </a:cubicBezTo>
                    <a:cubicBezTo>
                      <a:pt x="435293" y="173355"/>
                      <a:pt x="428625" y="152400"/>
                      <a:pt x="420053" y="132398"/>
                    </a:cubicBezTo>
                    <a:cubicBezTo>
                      <a:pt x="418148" y="126682"/>
                      <a:pt x="415290" y="121920"/>
                      <a:pt x="412433" y="117157"/>
                    </a:cubicBezTo>
                    <a:cubicBezTo>
                      <a:pt x="409575" y="111443"/>
                      <a:pt x="406718" y="106680"/>
                      <a:pt x="402908" y="100965"/>
                    </a:cubicBezTo>
                    <a:cubicBezTo>
                      <a:pt x="400050" y="97155"/>
                      <a:pt x="398145" y="93345"/>
                      <a:pt x="395288" y="90488"/>
                    </a:cubicBezTo>
                    <a:cubicBezTo>
                      <a:pt x="390525" y="83820"/>
                      <a:pt x="384810" y="76200"/>
                      <a:pt x="378143" y="70485"/>
                    </a:cubicBezTo>
                    <a:cubicBezTo>
                      <a:pt x="353378" y="43815"/>
                      <a:pt x="321945" y="22860"/>
                      <a:pt x="285750" y="11430"/>
                    </a:cubicBezTo>
                    <a:cubicBezTo>
                      <a:pt x="271463" y="6668"/>
                      <a:pt x="257175" y="3810"/>
                      <a:pt x="241935" y="1905"/>
                    </a:cubicBezTo>
                    <a:cubicBezTo>
                      <a:pt x="235268" y="0"/>
                      <a:pt x="227648" y="0"/>
                      <a:pt x="219075" y="0"/>
                    </a:cubicBezTo>
                    <a:cubicBezTo>
                      <a:pt x="98108" y="0"/>
                      <a:pt x="0" y="98107"/>
                      <a:pt x="0" y="219075"/>
                    </a:cubicBezTo>
                    <a:cubicBezTo>
                      <a:pt x="0" y="340043"/>
                      <a:pt x="98108" y="438150"/>
                      <a:pt x="219075" y="438150"/>
                    </a:cubicBezTo>
                    <a:cubicBezTo>
                      <a:pt x="225743" y="438150"/>
                      <a:pt x="232410" y="438150"/>
                      <a:pt x="239078" y="437198"/>
                    </a:cubicBezTo>
                    <a:cubicBezTo>
                      <a:pt x="254318" y="436245"/>
                      <a:pt x="269558" y="432435"/>
                      <a:pt x="283845" y="428625"/>
                    </a:cubicBezTo>
                    <a:cubicBezTo>
                      <a:pt x="330518" y="414338"/>
                      <a:pt x="370523" y="384810"/>
                      <a:pt x="398145" y="346710"/>
                    </a:cubicBezTo>
                    <a:close/>
                    <a:moveTo>
                      <a:pt x="127635" y="236220"/>
                    </a:moveTo>
                    <a:lnTo>
                      <a:pt x="139065" y="236220"/>
                    </a:lnTo>
                    <a:lnTo>
                      <a:pt x="173355" y="236220"/>
                    </a:lnTo>
                    <a:lnTo>
                      <a:pt x="202883" y="236220"/>
                    </a:lnTo>
                    <a:lnTo>
                      <a:pt x="202883" y="300038"/>
                    </a:lnTo>
                    <a:cubicBezTo>
                      <a:pt x="197168" y="300038"/>
                      <a:pt x="191453" y="300038"/>
                      <a:pt x="185738" y="300990"/>
                    </a:cubicBezTo>
                    <a:cubicBezTo>
                      <a:pt x="174308" y="301943"/>
                      <a:pt x="162878" y="302895"/>
                      <a:pt x="151448" y="304800"/>
                    </a:cubicBezTo>
                    <a:cubicBezTo>
                      <a:pt x="146685" y="305753"/>
                      <a:pt x="142875" y="305753"/>
                      <a:pt x="138113" y="306705"/>
                    </a:cubicBezTo>
                    <a:cubicBezTo>
                      <a:pt x="132398" y="284798"/>
                      <a:pt x="128588" y="260985"/>
                      <a:pt x="127635" y="236220"/>
                    </a:cubicBezTo>
                    <a:close/>
                    <a:moveTo>
                      <a:pt x="138113" y="131445"/>
                    </a:moveTo>
                    <a:cubicBezTo>
                      <a:pt x="142875" y="132398"/>
                      <a:pt x="147638" y="133350"/>
                      <a:pt x="152400" y="133350"/>
                    </a:cubicBezTo>
                    <a:cubicBezTo>
                      <a:pt x="163830" y="135255"/>
                      <a:pt x="175260" y="136208"/>
                      <a:pt x="186690" y="137160"/>
                    </a:cubicBezTo>
                    <a:cubicBezTo>
                      <a:pt x="191453" y="137160"/>
                      <a:pt x="197168" y="138113"/>
                      <a:pt x="201930" y="138113"/>
                    </a:cubicBezTo>
                    <a:lnTo>
                      <a:pt x="201930" y="201930"/>
                    </a:lnTo>
                    <a:lnTo>
                      <a:pt x="172403" y="201930"/>
                    </a:lnTo>
                    <a:lnTo>
                      <a:pt x="138113" y="201930"/>
                    </a:lnTo>
                    <a:lnTo>
                      <a:pt x="126683" y="201930"/>
                    </a:lnTo>
                    <a:cubicBezTo>
                      <a:pt x="128588" y="177165"/>
                      <a:pt x="132398" y="153352"/>
                      <a:pt x="138113" y="131445"/>
                    </a:cubicBezTo>
                    <a:close/>
                    <a:moveTo>
                      <a:pt x="311468" y="201930"/>
                    </a:moveTo>
                    <a:lnTo>
                      <a:pt x="236220" y="201930"/>
                    </a:lnTo>
                    <a:lnTo>
                      <a:pt x="236220" y="138113"/>
                    </a:lnTo>
                    <a:cubicBezTo>
                      <a:pt x="258128" y="137160"/>
                      <a:pt x="279083" y="135255"/>
                      <a:pt x="300038" y="131445"/>
                    </a:cubicBezTo>
                    <a:cubicBezTo>
                      <a:pt x="306705" y="153352"/>
                      <a:pt x="310515" y="177165"/>
                      <a:pt x="311468" y="201930"/>
                    </a:cubicBezTo>
                    <a:close/>
                    <a:moveTo>
                      <a:pt x="380048" y="236220"/>
                    </a:moveTo>
                    <a:lnTo>
                      <a:pt x="397193" y="236220"/>
                    </a:lnTo>
                    <a:lnTo>
                      <a:pt x="404813" y="236220"/>
                    </a:lnTo>
                    <a:lnTo>
                      <a:pt x="404813" y="236220"/>
                    </a:lnTo>
                    <a:cubicBezTo>
                      <a:pt x="404813" y="237173"/>
                      <a:pt x="404813" y="239077"/>
                      <a:pt x="404813" y="240030"/>
                    </a:cubicBezTo>
                    <a:cubicBezTo>
                      <a:pt x="403860" y="252413"/>
                      <a:pt x="401003" y="263843"/>
                      <a:pt x="397193" y="275273"/>
                    </a:cubicBezTo>
                    <a:cubicBezTo>
                      <a:pt x="393383" y="288608"/>
                      <a:pt x="387668" y="300990"/>
                      <a:pt x="380048" y="313373"/>
                    </a:cubicBezTo>
                    <a:cubicBezTo>
                      <a:pt x="378143" y="317183"/>
                      <a:pt x="375285" y="320993"/>
                      <a:pt x="372428" y="324803"/>
                    </a:cubicBezTo>
                    <a:cubicBezTo>
                      <a:pt x="360045" y="320040"/>
                      <a:pt x="346710" y="317183"/>
                      <a:pt x="333375" y="313373"/>
                    </a:cubicBezTo>
                    <a:cubicBezTo>
                      <a:pt x="340043" y="289560"/>
                      <a:pt x="343853" y="263843"/>
                      <a:pt x="344805" y="236220"/>
                    </a:cubicBezTo>
                    <a:lnTo>
                      <a:pt x="380048" y="236220"/>
                    </a:lnTo>
                    <a:close/>
                    <a:moveTo>
                      <a:pt x="300990" y="306705"/>
                    </a:moveTo>
                    <a:cubicBezTo>
                      <a:pt x="280035" y="302895"/>
                      <a:pt x="258128" y="300990"/>
                      <a:pt x="237173" y="300038"/>
                    </a:cubicBezTo>
                    <a:lnTo>
                      <a:pt x="237173" y="236220"/>
                    </a:lnTo>
                    <a:lnTo>
                      <a:pt x="312420" y="236220"/>
                    </a:lnTo>
                    <a:cubicBezTo>
                      <a:pt x="310515" y="260985"/>
                      <a:pt x="306705" y="284798"/>
                      <a:pt x="300990" y="306705"/>
                    </a:cubicBezTo>
                    <a:close/>
                    <a:moveTo>
                      <a:pt x="236220" y="387667"/>
                    </a:moveTo>
                    <a:lnTo>
                      <a:pt x="236220" y="334328"/>
                    </a:lnTo>
                    <a:cubicBezTo>
                      <a:pt x="254318" y="335280"/>
                      <a:pt x="271463" y="336233"/>
                      <a:pt x="289560" y="339090"/>
                    </a:cubicBezTo>
                    <a:cubicBezTo>
                      <a:pt x="287655" y="344805"/>
                      <a:pt x="284798" y="349568"/>
                      <a:pt x="281940" y="354330"/>
                    </a:cubicBezTo>
                    <a:cubicBezTo>
                      <a:pt x="271463" y="374333"/>
                      <a:pt x="259080" y="388620"/>
                      <a:pt x="245745" y="397192"/>
                    </a:cubicBezTo>
                    <a:cubicBezTo>
                      <a:pt x="242888" y="399098"/>
                      <a:pt x="240030" y="401003"/>
                      <a:pt x="237173" y="401955"/>
                    </a:cubicBezTo>
                    <a:lnTo>
                      <a:pt x="236220" y="387667"/>
                    </a:lnTo>
                    <a:close/>
                    <a:moveTo>
                      <a:pt x="236220" y="104775"/>
                    </a:moveTo>
                    <a:lnTo>
                      <a:pt x="236220" y="54293"/>
                    </a:lnTo>
                    <a:lnTo>
                      <a:pt x="236220" y="37147"/>
                    </a:lnTo>
                    <a:cubicBezTo>
                      <a:pt x="240030" y="39053"/>
                      <a:pt x="243840" y="40957"/>
                      <a:pt x="246697" y="42863"/>
                    </a:cubicBezTo>
                    <a:cubicBezTo>
                      <a:pt x="259080" y="51435"/>
                      <a:pt x="271463" y="65723"/>
                      <a:pt x="280988" y="83820"/>
                    </a:cubicBezTo>
                    <a:cubicBezTo>
                      <a:pt x="283845" y="88582"/>
                      <a:pt x="285750" y="94298"/>
                      <a:pt x="288608" y="99060"/>
                    </a:cubicBezTo>
                    <a:cubicBezTo>
                      <a:pt x="271463" y="101918"/>
                      <a:pt x="254318" y="103823"/>
                      <a:pt x="236220" y="104775"/>
                    </a:cubicBezTo>
                    <a:close/>
                    <a:moveTo>
                      <a:pt x="157163" y="83820"/>
                    </a:moveTo>
                    <a:cubicBezTo>
                      <a:pt x="170498" y="60007"/>
                      <a:pt x="185738" y="43815"/>
                      <a:pt x="202883" y="37147"/>
                    </a:cubicBezTo>
                    <a:lnTo>
                      <a:pt x="202883" y="41910"/>
                    </a:lnTo>
                    <a:lnTo>
                      <a:pt x="202883" y="101918"/>
                    </a:lnTo>
                    <a:lnTo>
                      <a:pt x="202883" y="103823"/>
                    </a:lnTo>
                    <a:cubicBezTo>
                      <a:pt x="202883" y="103823"/>
                      <a:pt x="201930" y="103823"/>
                      <a:pt x="201930" y="103823"/>
                    </a:cubicBezTo>
                    <a:cubicBezTo>
                      <a:pt x="189548" y="102870"/>
                      <a:pt x="178118" y="101918"/>
                      <a:pt x="165735" y="100965"/>
                    </a:cubicBezTo>
                    <a:cubicBezTo>
                      <a:pt x="160973" y="100013"/>
                      <a:pt x="155258" y="100013"/>
                      <a:pt x="150495" y="99060"/>
                    </a:cubicBezTo>
                    <a:cubicBezTo>
                      <a:pt x="152400" y="94298"/>
                      <a:pt x="154305" y="88582"/>
                      <a:pt x="157163" y="83820"/>
                    </a:cubicBezTo>
                    <a:close/>
                    <a:moveTo>
                      <a:pt x="163830" y="337185"/>
                    </a:moveTo>
                    <a:cubicBezTo>
                      <a:pt x="176213" y="335280"/>
                      <a:pt x="187643" y="334328"/>
                      <a:pt x="200025" y="334328"/>
                    </a:cubicBezTo>
                    <a:cubicBezTo>
                      <a:pt x="200978" y="334328"/>
                      <a:pt x="201930" y="334328"/>
                      <a:pt x="202883" y="334328"/>
                    </a:cubicBezTo>
                    <a:lnTo>
                      <a:pt x="202883" y="340043"/>
                    </a:lnTo>
                    <a:lnTo>
                      <a:pt x="202883" y="362903"/>
                    </a:lnTo>
                    <a:lnTo>
                      <a:pt x="202883" y="400050"/>
                    </a:lnTo>
                    <a:lnTo>
                      <a:pt x="202883" y="401955"/>
                    </a:lnTo>
                    <a:cubicBezTo>
                      <a:pt x="186690" y="395288"/>
                      <a:pt x="170498" y="379095"/>
                      <a:pt x="157163" y="355283"/>
                    </a:cubicBezTo>
                    <a:cubicBezTo>
                      <a:pt x="154305" y="350520"/>
                      <a:pt x="152400" y="344805"/>
                      <a:pt x="149543" y="340043"/>
                    </a:cubicBezTo>
                    <a:cubicBezTo>
                      <a:pt x="154305" y="338138"/>
                      <a:pt x="159068" y="337185"/>
                      <a:pt x="163830" y="337185"/>
                    </a:cubicBezTo>
                    <a:close/>
                    <a:moveTo>
                      <a:pt x="302895" y="384810"/>
                    </a:moveTo>
                    <a:cubicBezTo>
                      <a:pt x="310515" y="373380"/>
                      <a:pt x="317183" y="360045"/>
                      <a:pt x="322898" y="344805"/>
                    </a:cubicBezTo>
                    <a:cubicBezTo>
                      <a:pt x="331470" y="346710"/>
                      <a:pt x="340043" y="349568"/>
                      <a:pt x="348615" y="351473"/>
                    </a:cubicBezTo>
                    <a:cubicBezTo>
                      <a:pt x="335280" y="365760"/>
                      <a:pt x="320040" y="376238"/>
                      <a:pt x="302895" y="384810"/>
                    </a:cubicBezTo>
                    <a:close/>
                    <a:moveTo>
                      <a:pt x="403860" y="198120"/>
                    </a:moveTo>
                    <a:cubicBezTo>
                      <a:pt x="403860" y="199073"/>
                      <a:pt x="403860" y="200977"/>
                      <a:pt x="403860" y="201930"/>
                    </a:cubicBezTo>
                    <a:lnTo>
                      <a:pt x="403860" y="201930"/>
                    </a:lnTo>
                    <a:lnTo>
                      <a:pt x="396240" y="201930"/>
                    </a:lnTo>
                    <a:lnTo>
                      <a:pt x="379095" y="201930"/>
                    </a:lnTo>
                    <a:lnTo>
                      <a:pt x="344805" y="201930"/>
                    </a:lnTo>
                    <a:cubicBezTo>
                      <a:pt x="343853" y="174308"/>
                      <a:pt x="340043" y="148590"/>
                      <a:pt x="333375" y="124777"/>
                    </a:cubicBezTo>
                    <a:cubicBezTo>
                      <a:pt x="346710" y="121920"/>
                      <a:pt x="359093" y="118110"/>
                      <a:pt x="372428" y="113348"/>
                    </a:cubicBezTo>
                    <a:cubicBezTo>
                      <a:pt x="375285" y="117157"/>
                      <a:pt x="377190" y="120968"/>
                      <a:pt x="380048" y="124777"/>
                    </a:cubicBezTo>
                    <a:cubicBezTo>
                      <a:pt x="386715" y="136208"/>
                      <a:pt x="392430" y="149543"/>
                      <a:pt x="397193" y="162877"/>
                    </a:cubicBezTo>
                    <a:cubicBezTo>
                      <a:pt x="400050" y="174308"/>
                      <a:pt x="402908" y="185738"/>
                      <a:pt x="403860" y="198120"/>
                    </a:cubicBezTo>
                    <a:close/>
                    <a:moveTo>
                      <a:pt x="348615" y="85725"/>
                    </a:moveTo>
                    <a:cubicBezTo>
                      <a:pt x="340043" y="88582"/>
                      <a:pt x="331470" y="90488"/>
                      <a:pt x="322898" y="92393"/>
                    </a:cubicBezTo>
                    <a:cubicBezTo>
                      <a:pt x="317183" y="78105"/>
                      <a:pt x="310515" y="64770"/>
                      <a:pt x="302895" y="52388"/>
                    </a:cubicBezTo>
                    <a:cubicBezTo>
                      <a:pt x="320040" y="61913"/>
                      <a:pt x="335280" y="72390"/>
                      <a:pt x="348615" y="85725"/>
                    </a:cubicBezTo>
                    <a:close/>
                    <a:moveTo>
                      <a:pt x="136208" y="53340"/>
                    </a:moveTo>
                    <a:cubicBezTo>
                      <a:pt x="128588" y="64770"/>
                      <a:pt x="121920" y="78105"/>
                      <a:pt x="116205" y="93345"/>
                    </a:cubicBezTo>
                    <a:cubicBezTo>
                      <a:pt x="107633" y="91440"/>
                      <a:pt x="99060" y="88582"/>
                      <a:pt x="90488" y="86677"/>
                    </a:cubicBezTo>
                    <a:cubicBezTo>
                      <a:pt x="103823" y="72390"/>
                      <a:pt x="119063" y="61913"/>
                      <a:pt x="136208" y="53340"/>
                    </a:cubicBezTo>
                    <a:close/>
                    <a:moveTo>
                      <a:pt x="66675" y="113348"/>
                    </a:moveTo>
                    <a:cubicBezTo>
                      <a:pt x="79058" y="118110"/>
                      <a:pt x="92393" y="120968"/>
                      <a:pt x="105727" y="124777"/>
                    </a:cubicBezTo>
                    <a:cubicBezTo>
                      <a:pt x="99060" y="148590"/>
                      <a:pt x="95250" y="174308"/>
                      <a:pt x="94298" y="201930"/>
                    </a:cubicBezTo>
                    <a:lnTo>
                      <a:pt x="35243" y="201930"/>
                    </a:lnTo>
                    <a:cubicBezTo>
                      <a:pt x="37148" y="169545"/>
                      <a:pt x="48578" y="139065"/>
                      <a:pt x="66675" y="113348"/>
                    </a:cubicBezTo>
                    <a:close/>
                    <a:moveTo>
                      <a:pt x="94298" y="236220"/>
                    </a:moveTo>
                    <a:cubicBezTo>
                      <a:pt x="95250" y="263843"/>
                      <a:pt x="99060" y="289560"/>
                      <a:pt x="105727" y="313373"/>
                    </a:cubicBezTo>
                    <a:cubicBezTo>
                      <a:pt x="92393" y="316230"/>
                      <a:pt x="80010" y="320040"/>
                      <a:pt x="66675" y="324803"/>
                    </a:cubicBezTo>
                    <a:cubicBezTo>
                      <a:pt x="48578" y="299085"/>
                      <a:pt x="37148" y="268605"/>
                      <a:pt x="34290" y="236220"/>
                    </a:cubicBezTo>
                    <a:lnTo>
                      <a:pt x="94298" y="236220"/>
                    </a:lnTo>
                    <a:close/>
                    <a:moveTo>
                      <a:pt x="90488" y="352425"/>
                    </a:moveTo>
                    <a:cubicBezTo>
                      <a:pt x="99060" y="349568"/>
                      <a:pt x="107633" y="347663"/>
                      <a:pt x="116205" y="345758"/>
                    </a:cubicBezTo>
                    <a:cubicBezTo>
                      <a:pt x="121920" y="360045"/>
                      <a:pt x="128588" y="373380"/>
                      <a:pt x="136208" y="385763"/>
                    </a:cubicBezTo>
                    <a:cubicBezTo>
                      <a:pt x="119063" y="376238"/>
                      <a:pt x="103823" y="365760"/>
                      <a:pt x="90488" y="352425"/>
                    </a:cubicBezTo>
                    <a:close/>
                  </a:path>
                </a:pathLst>
              </a:custGeom>
              <a:grpFill/>
              <a:ln w="9525" cap="flat">
                <a:noFill/>
                <a:prstDash val="solid"/>
                <a:miter/>
              </a:ln>
            </p:spPr>
            <p:txBody>
              <a:bodyPr rtlCol="0" anchor="ctr"/>
              <a:lstStyle/>
              <a:p>
                <a:endParaRPr lang="en-GB" sz="1050"/>
              </a:p>
            </p:txBody>
          </p:sp>
        </p:grpSp>
        <p:sp>
          <p:nvSpPr>
            <p:cNvPr id="113" name="TextBox 112">
              <a:extLst>
                <a:ext uri="{FF2B5EF4-FFF2-40B4-BE49-F238E27FC236}">
                  <a16:creationId xmlns:a16="http://schemas.microsoft.com/office/drawing/2014/main" id="{BDCF6002-F126-4BAA-8E81-1ADA81DCCB00}"/>
                </a:ext>
              </a:extLst>
            </p:cNvPr>
            <p:cNvSpPr txBox="1"/>
            <p:nvPr/>
          </p:nvSpPr>
          <p:spPr>
            <a:xfrm>
              <a:off x="1103599" y="2193722"/>
              <a:ext cx="761340" cy="369332"/>
            </a:xfrm>
            <a:prstGeom prst="rect">
              <a:avLst/>
            </a:prstGeom>
            <a:noFill/>
          </p:spPr>
          <p:txBody>
            <a:bodyPr wrap="square" rtlCol="0">
              <a:spAutoFit/>
            </a:bodyPr>
            <a:lstStyle>
              <a:defPPr>
                <a:defRPr lang="en-US"/>
              </a:defPPr>
              <a:lvl1pPr algn="ctr">
                <a:defRPr sz="1100" b="1">
                  <a:solidFill>
                    <a:schemeClr val="tx2"/>
                  </a:solidFill>
                  <a:latin typeface="+mj-lt"/>
                </a:defRPr>
              </a:lvl1pPr>
            </a:lstStyle>
            <a:p>
              <a:r>
                <a:rPr lang="en-GB" sz="900">
                  <a:latin typeface="Trebuchet MS" panose="020B0603020202020204" pitchFamily="34" charset="0"/>
                </a:rPr>
                <a:t>Web platforms</a:t>
              </a:r>
            </a:p>
          </p:txBody>
        </p:sp>
      </p:grpSp>
      <p:sp>
        <p:nvSpPr>
          <p:cNvPr id="123" name="Ellipse 81">
            <a:extLst>
              <a:ext uri="{FF2B5EF4-FFF2-40B4-BE49-F238E27FC236}">
                <a16:creationId xmlns:a16="http://schemas.microsoft.com/office/drawing/2014/main" id="{C8A67AEA-C020-4524-915A-9DA0C107FD1F}"/>
              </a:ext>
            </a:extLst>
          </p:cNvPr>
          <p:cNvSpPr/>
          <p:nvPr/>
        </p:nvSpPr>
        <p:spPr bwMode="auto">
          <a:xfrm>
            <a:off x="856850" y="1621127"/>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0" u="none" strike="noStrike" cap="none" normalizeH="0" baseline="0">
                <a:ln>
                  <a:noFill/>
                </a:ln>
                <a:solidFill>
                  <a:schemeClr val="bg1"/>
                </a:solidFill>
                <a:effectLst/>
                <a:latin typeface="Trebuchet MS" panose="020B0603020202020204" pitchFamily="34" charset="0"/>
              </a:rPr>
              <a:t>1</a:t>
            </a:r>
          </a:p>
        </p:txBody>
      </p:sp>
      <p:sp>
        <p:nvSpPr>
          <p:cNvPr id="124" name="Ellipse 82">
            <a:extLst>
              <a:ext uri="{FF2B5EF4-FFF2-40B4-BE49-F238E27FC236}">
                <a16:creationId xmlns:a16="http://schemas.microsoft.com/office/drawing/2014/main" id="{0045869F-604D-4CD1-BF4C-67A83FECC400}"/>
              </a:ext>
            </a:extLst>
          </p:cNvPr>
          <p:cNvSpPr/>
          <p:nvPr/>
        </p:nvSpPr>
        <p:spPr bwMode="auto">
          <a:xfrm>
            <a:off x="820789" y="5687906"/>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a:solidFill>
                  <a:schemeClr val="bg1"/>
                </a:solidFill>
                <a:latin typeface="Trebuchet MS" panose="020B0603020202020204" pitchFamily="34" charset="0"/>
              </a:rPr>
              <a:t>4</a:t>
            </a:r>
            <a:endParaRPr kumimoji="0" lang="en-GB" sz="700" b="0" i="0" u="none" strike="noStrike" cap="none" normalizeH="0" baseline="0">
              <a:ln>
                <a:noFill/>
              </a:ln>
              <a:solidFill>
                <a:schemeClr val="bg1"/>
              </a:solidFill>
              <a:effectLst/>
              <a:latin typeface="Trebuchet MS" panose="020B0603020202020204" pitchFamily="34" charset="0"/>
            </a:endParaRPr>
          </a:p>
        </p:txBody>
      </p:sp>
      <p:grpSp>
        <p:nvGrpSpPr>
          <p:cNvPr id="125" name="Group 124">
            <a:extLst>
              <a:ext uri="{FF2B5EF4-FFF2-40B4-BE49-F238E27FC236}">
                <a16:creationId xmlns:a16="http://schemas.microsoft.com/office/drawing/2014/main" id="{B5225871-15B9-47CA-8A2B-FF6B5A28DB71}"/>
              </a:ext>
            </a:extLst>
          </p:cNvPr>
          <p:cNvGrpSpPr/>
          <p:nvPr/>
        </p:nvGrpSpPr>
        <p:grpSpPr>
          <a:xfrm>
            <a:off x="987199" y="5876867"/>
            <a:ext cx="761339" cy="529356"/>
            <a:chOff x="1297844" y="4905632"/>
            <a:chExt cx="761339" cy="529356"/>
          </a:xfrm>
        </p:grpSpPr>
        <p:sp>
          <p:nvSpPr>
            <p:cNvPr id="126" name="TextBox 125">
              <a:extLst>
                <a:ext uri="{FF2B5EF4-FFF2-40B4-BE49-F238E27FC236}">
                  <a16:creationId xmlns:a16="http://schemas.microsoft.com/office/drawing/2014/main" id="{563DE920-B635-48E6-9101-BAAF1B3023CA}"/>
                </a:ext>
              </a:extLst>
            </p:cNvPr>
            <p:cNvSpPr txBox="1"/>
            <p:nvPr/>
          </p:nvSpPr>
          <p:spPr>
            <a:xfrm>
              <a:off x="1297844" y="5204156"/>
              <a:ext cx="761339" cy="230832"/>
            </a:xfrm>
            <a:prstGeom prst="rect">
              <a:avLst/>
            </a:prstGeom>
            <a:noFill/>
          </p:spPr>
          <p:txBody>
            <a:bodyPr wrap="square" rtlCol="0">
              <a:spAutoFit/>
            </a:bodyPr>
            <a:lstStyle>
              <a:defPPr>
                <a:defRPr lang="en-US"/>
              </a:defPPr>
              <a:lvl1pPr algn="ctr">
                <a:defRPr sz="1100" b="1">
                  <a:solidFill>
                    <a:schemeClr val="tx2"/>
                  </a:solidFill>
                  <a:latin typeface="+mj-lt"/>
                </a:defRPr>
              </a:lvl1pPr>
            </a:lstStyle>
            <a:p>
              <a:r>
                <a:rPr lang="en-GB" sz="900">
                  <a:latin typeface="Trebuchet MS" panose="020B0603020202020204" pitchFamily="34" charset="0"/>
                </a:rPr>
                <a:t>API</a:t>
              </a:r>
            </a:p>
          </p:txBody>
        </p:sp>
        <p:grpSp>
          <p:nvGrpSpPr>
            <p:cNvPr id="127" name="Graphic 41">
              <a:extLst>
                <a:ext uri="{FF2B5EF4-FFF2-40B4-BE49-F238E27FC236}">
                  <a16:creationId xmlns:a16="http://schemas.microsoft.com/office/drawing/2014/main" id="{F880DB36-35CC-4458-B07D-E81DDCFEC43A}"/>
                </a:ext>
              </a:extLst>
            </p:cNvPr>
            <p:cNvGrpSpPr>
              <a:grpSpLocks noChangeAspect="1"/>
            </p:cNvGrpSpPr>
            <p:nvPr/>
          </p:nvGrpSpPr>
          <p:grpSpPr>
            <a:xfrm>
              <a:off x="1529969" y="4905632"/>
              <a:ext cx="297088" cy="297088"/>
              <a:chOff x="4713920" y="1246857"/>
              <a:chExt cx="1971647" cy="1971648"/>
            </a:xfrm>
            <a:solidFill>
              <a:schemeClr val="tx2"/>
            </a:solidFill>
          </p:grpSpPr>
          <p:sp>
            <p:nvSpPr>
              <p:cNvPr id="128" name="Freeform: Shape 127">
                <a:extLst>
                  <a:ext uri="{FF2B5EF4-FFF2-40B4-BE49-F238E27FC236}">
                    <a16:creationId xmlns:a16="http://schemas.microsoft.com/office/drawing/2014/main" id="{7BC1362B-0459-4065-8D47-402673947C07}"/>
                  </a:ext>
                </a:extLst>
              </p:cNvPr>
              <p:cNvSpPr/>
              <p:nvPr/>
            </p:nvSpPr>
            <p:spPr>
              <a:xfrm>
                <a:off x="4713920" y="1246857"/>
                <a:ext cx="1971647" cy="1840204"/>
              </a:xfrm>
              <a:custGeom>
                <a:avLst/>
                <a:gdLst>
                  <a:gd name="connsiteX0" fmla="*/ 1577318 w 1971647"/>
                  <a:gd name="connsiteY0" fmla="*/ 558634 h 1840204"/>
                  <a:gd name="connsiteX1" fmla="*/ 1441472 w 1971647"/>
                  <a:gd name="connsiteY1" fmla="*/ 582885 h 1840204"/>
                  <a:gd name="connsiteX2" fmla="*/ 1248710 w 1971647"/>
                  <a:gd name="connsiteY2" fmla="*/ 427190 h 1840204"/>
                  <a:gd name="connsiteX3" fmla="*/ 1248415 w 1971647"/>
                  <a:gd name="connsiteY3" fmla="*/ 427190 h 1840204"/>
                  <a:gd name="connsiteX4" fmla="*/ 805090 w 1971647"/>
                  <a:gd name="connsiteY4" fmla="*/ 0 h 1840204"/>
                  <a:gd name="connsiteX5" fmla="*/ 361469 w 1971647"/>
                  <a:gd name="connsiteY5" fmla="*/ 443621 h 1840204"/>
                  <a:gd name="connsiteX6" fmla="*/ 364821 w 1971647"/>
                  <a:gd name="connsiteY6" fmla="*/ 497940 h 1840204"/>
                  <a:gd name="connsiteX7" fmla="*/ 0 w 1971647"/>
                  <a:gd name="connsiteY7" fmla="*/ 920102 h 1840204"/>
                  <a:gd name="connsiteX8" fmla="*/ 328608 w 1971647"/>
                  <a:gd name="connsiteY8" fmla="*/ 1335364 h 1840204"/>
                  <a:gd name="connsiteX9" fmla="*/ 328608 w 1971647"/>
                  <a:gd name="connsiteY9" fmla="*/ 1465132 h 1840204"/>
                  <a:gd name="connsiteX10" fmla="*/ 108211 w 1971647"/>
                  <a:gd name="connsiteY10" fmla="*/ 1685529 h 1840204"/>
                  <a:gd name="connsiteX11" fmla="*/ 98582 w 1971647"/>
                  <a:gd name="connsiteY11" fmla="*/ 1708762 h 1840204"/>
                  <a:gd name="connsiteX12" fmla="*/ 98582 w 1971647"/>
                  <a:gd name="connsiteY12" fmla="*/ 1840205 h 1840204"/>
                  <a:gd name="connsiteX13" fmla="*/ 164304 w 1971647"/>
                  <a:gd name="connsiteY13" fmla="*/ 1840205 h 1840204"/>
                  <a:gd name="connsiteX14" fmla="*/ 164304 w 1971647"/>
                  <a:gd name="connsiteY14" fmla="*/ 1722366 h 1840204"/>
                  <a:gd name="connsiteX15" fmla="*/ 384701 w 1971647"/>
                  <a:gd name="connsiteY15" fmla="*/ 1501969 h 1840204"/>
                  <a:gd name="connsiteX16" fmla="*/ 394330 w 1971647"/>
                  <a:gd name="connsiteY16" fmla="*/ 1478736 h 1840204"/>
                  <a:gd name="connsiteX17" fmla="*/ 394330 w 1971647"/>
                  <a:gd name="connsiteY17" fmla="*/ 1345617 h 1840204"/>
                  <a:gd name="connsiteX18" fmla="*/ 427190 w 1971647"/>
                  <a:gd name="connsiteY18" fmla="*/ 1347293 h 1840204"/>
                  <a:gd name="connsiteX19" fmla="*/ 525773 w 1971647"/>
                  <a:gd name="connsiteY19" fmla="*/ 1347293 h 1840204"/>
                  <a:gd name="connsiteX20" fmla="*/ 525773 w 1971647"/>
                  <a:gd name="connsiteY20" fmla="*/ 1530853 h 1840204"/>
                  <a:gd name="connsiteX21" fmla="*/ 371097 w 1971647"/>
                  <a:gd name="connsiteY21" fmla="*/ 1685529 h 1840204"/>
                  <a:gd name="connsiteX22" fmla="*/ 361469 w 1971647"/>
                  <a:gd name="connsiteY22" fmla="*/ 1708762 h 1840204"/>
                  <a:gd name="connsiteX23" fmla="*/ 361469 w 1971647"/>
                  <a:gd name="connsiteY23" fmla="*/ 1840205 h 1840204"/>
                  <a:gd name="connsiteX24" fmla="*/ 427190 w 1971647"/>
                  <a:gd name="connsiteY24" fmla="*/ 1840205 h 1840204"/>
                  <a:gd name="connsiteX25" fmla="*/ 427190 w 1971647"/>
                  <a:gd name="connsiteY25" fmla="*/ 1722366 h 1840204"/>
                  <a:gd name="connsiteX26" fmla="*/ 581866 w 1971647"/>
                  <a:gd name="connsiteY26" fmla="*/ 1567690 h 1840204"/>
                  <a:gd name="connsiteX27" fmla="*/ 591494 w 1971647"/>
                  <a:gd name="connsiteY27" fmla="*/ 1544458 h 1840204"/>
                  <a:gd name="connsiteX28" fmla="*/ 591494 w 1971647"/>
                  <a:gd name="connsiteY28" fmla="*/ 1347293 h 1840204"/>
                  <a:gd name="connsiteX29" fmla="*/ 755798 w 1971647"/>
                  <a:gd name="connsiteY29" fmla="*/ 1347293 h 1840204"/>
                  <a:gd name="connsiteX30" fmla="*/ 755798 w 1971647"/>
                  <a:gd name="connsiteY30" fmla="*/ 1596575 h 1840204"/>
                  <a:gd name="connsiteX31" fmla="*/ 666844 w 1971647"/>
                  <a:gd name="connsiteY31" fmla="*/ 1685529 h 1840204"/>
                  <a:gd name="connsiteX32" fmla="*/ 657216 w 1971647"/>
                  <a:gd name="connsiteY32" fmla="*/ 1708762 h 1840204"/>
                  <a:gd name="connsiteX33" fmla="*/ 657216 w 1971647"/>
                  <a:gd name="connsiteY33" fmla="*/ 1840205 h 1840204"/>
                  <a:gd name="connsiteX34" fmla="*/ 722938 w 1971647"/>
                  <a:gd name="connsiteY34" fmla="*/ 1840205 h 1840204"/>
                  <a:gd name="connsiteX35" fmla="*/ 722938 w 1971647"/>
                  <a:gd name="connsiteY35" fmla="*/ 1722366 h 1840204"/>
                  <a:gd name="connsiteX36" fmla="*/ 811892 w 1971647"/>
                  <a:gd name="connsiteY36" fmla="*/ 1633412 h 1840204"/>
                  <a:gd name="connsiteX37" fmla="*/ 821520 w 1971647"/>
                  <a:gd name="connsiteY37" fmla="*/ 1610179 h 1840204"/>
                  <a:gd name="connsiteX38" fmla="*/ 821520 w 1971647"/>
                  <a:gd name="connsiteY38" fmla="*/ 1347293 h 1840204"/>
                  <a:gd name="connsiteX39" fmla="*/ 952963 w 1971647"/>
                  <a:gd name="connsiteY39" fmla="*/ 1347293 h 1840204"/>
                  <a:gd name="connsiteX40" fmla="*/ 952963 w 1971647"/>
                  <a:gd name="connsiteY40" fmla="*/ 1840205 h 1840204"/>
                  <a:gd name="connsiteX41" fmla="*/ 1018685 w 1971647"/>
                  <a:gd name="connsiteY41" fmla="*/ 1840205 h 1840204"/>
                  <a:gd name="connsiteX42" fmla="*/ 1018685 w 1971647"/>
                  <a:gd name="connsiteY42" fmla="*/ 1347293 h 1840204"/>
                  <a:gd name="connsiteX43" fmla="*/ 1150128 w 1971647"/>
                  <a:gd name="connsiteY43" fmla="*/ 1347293 h 1840204"/>
                  <a:gd name="connsiteX44" fmla="*/ 1150128 w 1971647"/>
                  <a:gd name="connsiteY44" fmla="*/ 1610179 h 1840204"/>
                  <a:gd name="connsiteX45" fmla="*/ 1159756 w 1971647"/>
                  <a:gd name="connsiteY45" fmla="*/ 1633412 h 1840204"/>
                  <a:gd name="connsiteX46" fmla="*/ 1248710 w 1971647"/>
                  <a:gd name="connsiteY46" fmla="*/ 1722366 h 1840204"/>
                  <a:gd name="connsiteX47" fmla="*/ 1248710 w 1971647"/>
                  <a:gd name="connsiteY47" fmla="*/ 1840205 h 1840204"/>
                  <a:gd name="connsiteX48" fmla="*/ 1314432 w 1971647"/>
                  <a:gd name="connsiteY48" fmla="*/ 1840205 h 1840204"/>
                  <a:gd name="connsiteX49" fmla="*/ 1314432 w 1971647"/>
                  <a:gd name="connsiteY49" fmla="*/ 1708762 h 1840204"/>
                  <a:gd name="connsiteX50" fmla="*/ 1304804 w 1971647"/>
                  <a:gd name="connsiteY50" fmla="*/ 1685529 h 1840204"/>
                  <a:gd name="connsiteX51" fmla="*/ 1215850 w 1971647"/>
                  <a:gd name="connsiteY51" fmla="*/ 1596575 h 1840204"/>
                  <a:gd name="connsiteX52" fmla="*/ 1215850 w 1971647"/>
                  <a:gd name="connsiteY52" fmla="*/ 1347293 h 1840204"/>
                  <a:gd name="connsiteX53" fmla="*/ 1380154 w 1971647"/>
                  <a:gd name="connsiteY53" fmla="*/ 1347293 h 1840204"/>
                  <a:gd name="connsiteX54" fmla="*/ 1380154 w 1971647"/>
                  <a:gd name="connsiteY54" fmla="*/ 1544458 h 1840204"/>
                  <a:gd name="connsiteX55" fmla="*/ 1389782 w 1971647"/>
                  <a:gd name="connsiteY55" fmla="*/ 1567690 h 1840204"/>
                  <a:gd name="connsiteX56" fmla="*/ 1544458 w 1971647"/>
                  <a:gd name="connsiteY56" fmla="*/ 1722366 h 1840204"/>
                  <a:gd name="connsiteX57" fmla="*/ 1544458 w 1971647"/>
                  <a:gd name="connsiteY57" fmla="*/ 1840205 h 1840204"/>
                  <a:gd name="connsiteX58" fmla="*/ 1610179 w 1971647"/>
                  <a:gd name="connsiteY58" fmla="*/ 1840205 h 1840204"/>
                  <a:gd name="connsiteX59" fmla="*/ 1610179 w 1971647"/>
                  <a:gd name="connsiteY59" fmla="*/ 1708762 h 1840204"/>
                  <a:gd name="connsiteX60" fmla="*/ 1600551 w 1971647"/>
                  <a:gd name="connsiteY60" fmla="*/ 1685529 h 1840204"/>
                  <a:gd name="connsiteX61" fmla="*/ 1445875 w 1971647"/>
                  <a:gd name="connsiteY61" fmla="*/ 1530853 h 1840204"/>
                  <a:gd name="connsiteX62" fmla="*/ 1445875 w 1971647"/>
                  <a:gd name="connsiteY62" fmla="*/ 1347293 h 1840204"/>
                  <a:gd name="connsiteX63" fmla="*/ 1577318 w 1971647"/>
                  <a:gd name="connsiteY63" fmla="*/ 1347293 h 1840204"/>
                  <a:gd name="connsiteX64" fmla="*/ 1577318 w 1971647"/>
                  <a:gd name="connsiteY64" fmla="*/ 1478736 h 1840204"/>
                  <a:gd name="connsiteX65" fmla="*/ 1586947 w 1971647"/>
                  <a:gd name="connsiteY65" fmla="*/ 1501969 h 1840204"/>
                  <a:gd name="connsiteX66" fmla="*/ 1807344 w 1971647"/>
                  <a:gd name="connsiteY66" fmla="*/ 1722366 h 1840204"/>
                  <a:gd name="connsiteX67" fmla="*/ 1807344 w 1971647"/>
                  <a:gd name="connsiteY67" fmla="*/ 1840205 h 1840204"/>
                  <a:gd name="connsiteX68" fmla="*/ 1873065 w 1971647"/>
                  <a:gd name="connsiteY68" fmla="*/ 1840205 h 1840204"/>
                  <a:gd name="connsiteX69" fmla="*/ 1873065 w 1971647"/>
                  <a:gd name="connsiteY69" fmla="*/ 1708762 h 1840204"/>
                  <a:gd name="connsiteX70" fmla="*/ 1863437 w 1971647"/>
                  <a:gd name="connsiteY70" fmla="*/ 1685529 h 1840204"/>
                  <a:gd name="connsiteX71" fmla="*/ 1643040 w 1971647"/>
                  <a:gd name="connsiteY71" fmla="*/ 1465132 h 1840204"/>
                  <a:gd name="connsiteX72" fmla="*/ 1643040 w 1971647"/>
                  <a:gd name="connsiteY72" fmla="*/ 1341345 h 1840204"/>
                  <a:gd name="connsiteX73" fmla="*/ 1971648 w 1971647"/>
                  <a:gd name="connsiteY73" fmla="*/ 952963 h 1840204"/>
                  <a:gd name="connsiteX74" fmla="*/ 1577318 w 1971647"/>
                  <a:gd name="connsiteY74" fmla="*/ 558634 h 1840204"/>
                  <a:gd name="connsiteX75" fmla="*/ 1577318 w 1971647"/>
                  <a:gd name="connsiteY75" fmla="*/ 1281571 h 1840204"/>
                  <a:gd name="connsiteX76" fmla="*/ 427190 w 1971647"/>
                  <a:gd name="connsiteY76" fmla="*/ 1281571 h 1840204"/>
                  <a:gd name="connsiteX77" fmla="*/ 65722 w 1971647"/>
                  <a:gd name="connsiteY77" fmla="*/ 920102 h 1840204"/>
                  <a:gd name="connsiteX78" fmla="*/ 404845 w 1971647"/>
                  <a:gd name="connsiteY78" fmla="*/ 559817 h 1840204"/>
                  <a:gd name="connsiteX79" fmla="*/ 428899 w 1971647"/>
                  <a:gd name="connsiteY79" fmla="*/ 547001 h 1840204"/>
                  <a:gd name="connsiteX80" fmla="*/ 435011 w 1971647"/>
                  <a:gd name="connsiteY80" fmla="*/ 520384 h 1840204"/>
                  <a:gd name="connsiteX81" fmla="*/ 427190 w 1971647"/>
                  <a:gd name="connsiteY81" fmla="*/ 443621 h 1840204"/>
                  <a:gd name="connsiteX82" fmla="*/ 805090 w 1971647"/>
                  <a:gd name="connsiteY82" fmla="*/ 65722 h 1840204"/>
                  <a:gd name="connsiteX83" fmla="*/ 1182989 w 1971647"/>
                  <a:gd name="connsiteY83" fmla="*/ 443621 h 1840204"/>
                  <a:gd name="connsiteX84" fmla="*/ 1182463 w 1971647"/>
                  <a:gd name="connsiteY84" fmla="*/ 454563 h 1840204"/>
                  <a:gd name="connsiteX85" fmla="*/ 1182003 w 1971647"/>
                  <a:gd name="connsiteY85" fmla="*/ 462056 h 1840204"/>
                  <a:gd name="connsiteX86" fmla="*/ 1193537 w 1971647"/>
                  <a:gd name="connsiteY86" fmla="*/ 488640 h 1840204"/>
                  <a:gd name="connsiteX87" fmla="*/ 1221600 w 1971647"/>
                  <a:gd name="connsiteY87" fmla="*/ 495771 h 1840204"/>
                  <a:gd name="connsiteX88" fmla="*/ 1380055 w 1971647"/>
                  <a:gd name="connsiteY88" fmla="*/ 623797 h 1840204"/>
                  <a:gd name="connsiteX89" fmla="*/ 1379398 w 1971647"/>
                  <a:gd name="connsiteY89" fmla="*/ 629909 h 1840204"/>
                  <a:gd name="connsiteX90" fmla="*/ 1394382 w 1971647"/>
                  <a:gd name="connsiteY90" fmla="*/ 659221 h 1840204"/>
                  <a:gd name="connsiteX91" fmla="*/ 1427276 w 1971647"/>
                  <a:gd name="connsiteY91" fmla="*/ 660831 h 1840204"/>
                  <a:gd name="connsiteX92" fmla="*/ 1577318 w 1971647"/>
                  <a:gd name="connsiteY92" fmla="*/ 624355 h 1840204"/>
                  <a:gd name="connsiteX93" fmla="*/ 1905926 w 1971647"/>
                  <a:gd name="connsiteY93" fmla="*/ 952963 h 1840204"/>
                  <a:gd name="connsiteX94" fmla="*/ 1577318 w 1971647"/>
                  <a:gd name="connsiteY94" fmla="*/ 1281571 h 184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71647" h="1840204">
                    <a:moveTo>
                      <a:pt x="1577318" y="558634"/>
                    </a:moveTo>
                    <a:cubicBezTo>
                      <a:pt x="1530459" y="558634"/>
                      <a:pt x="1484914" y="566783"/>
                      <a:pt x="1441472" y="582885"/>
                    </a:cubicBezTo>
                    <a:cubicBezTo>
                      <a:pt x="1422380" y="493996"/>
                      <a:pt x="1343218" y="427190"/>
                      <a:pt x="1248710" y="427190"/>
                    </a:cubicBezTo>
                    <a:cubicBezTo>
                      <a:pt x="1248612" y="427190"/>
                      <a:pt x="1248513" y="427190"/>
                      <a:pt x="1248415" y="427190"/>
                    </a:cubicBezTo>
                    <a:cubicBezTo>
                      <a:pt x="1239772" y="190165"/>
                      <a:pt x="1044185" y="0"/>
                      <a:pt x="805090" y="0"/>
                    </a:cubicBezTo>
                    <a:cubicBezTo>
                      <a:pt x="560474" y="0"/>
                      <a:pt x="361469" y="199005"/>
                      <a:pt x="361469" y="443621"/>
                    </a:cubicBezTo>
                    <a:cubicBezTo>
                      <a:pt x="361469" y="461760"/>
                      <a:pt x="362586" y="479899"/>
                      <a:pt x="364821" y="497940"/>
                    </a:cubicBezTo>
                    <a:cubicBezTo>
                      <a:pt x="157535" y="528336"/>
                      <a:pt x="0" y="707230"/>
                      <a:pt x="0" y="920102"/>
                    </a:cubicBezTo>
                    <a:cubicBezTo>
                      <a:pt x="0" y="1121671"/>
                      <a:pt x="140513" y="1290674"/>
                      <a:pt x="328608" y="1335364"/>
                    </a:cubicBezTo>
                    <a:lnTo>
                      <a:pt x="328608" y="1465132"/>
                    </a:lnTo>
                    <a:lnTo>
                      <a:pt x="108211" y="1685529"/>
                    </a:lnTo>
                    <a:cubicBezTo>
                      <a:pt x="102033" y="1691674"/>
                      <a:pt x="98582" y="1700054"/>
                      <a:pt x="98582" y="1708762"/>
                    </a:cubicBezTo>
                    <a:lnTo>
                      <a:pt x="98582" y="1840205"/>
                    </a:lnTo>
                    <a:lnTo>
                      <a:pt x="164304" y="1840205"/>
                    </a:lnTo>
                    <a:lnTo>
                      <a:pt x="164304" y="1722366"/>
                    </a:lnTo>
                    <a:lnTo>
                      <a:pt x="384701" y="1501969"/>
                    </a:lnTo>
                    <a:cubicBezTo>
                      <a:pt x="390879" y="1495824"/>
                      <a:pt x="394330" y="1487444"/>
                      <a:pt x="394330" y="1478736"/>
                    </a:cubicBezTo>
                    <a:lnTo>
                      <a:pt x="394330" y="1345617"/>
                    </a:lnTo>
                    <a:cubicBezTo>
                      <a:pt x="405207" y="1346471"/>
                      <a:pt x="416083" y="1347293"/>
                      <a:pt x="427190" y="1347293"/>
                    </a:cubicBezTo>
                    <a:lnTo>
                      <a:pt x="525773" y="1347293"/>
                    </a:lnTo>
                    <a:lnTo>
                      <a:pt x="525773" y="1530853"/>
                    </a:lnTo>
                    <a:lnTo>
                      <a:pt x="371097" y="1685529"/>
                    </a:lnTo>
                    <a:cubicBezTo>
                      <a:pt x="364919" y="1691674"/>
                      <a:pt x="361469" y="1700054"/>
                      <a:pt x="361469" y="1708762"/>
                    </a:cubicBezTo>
                    <a:lnTo>
                      <a:pt x="361469" y="1840205"/>
                    </a:lnTo>
                    <a:lnTo>
                      <a:pt x="427190" y="1840205"/>
                    </a:lnTo>
                    <a:lnTo>
                      <a:pt x="427190" y="1722366"/>
                    </a:lnTo>
                    <a:lnTo>
                      <a:pt x="581866" y="1567690"/>
                    </a:lnTo>
                    <a:cubicBezTo>
                      <a:pt x="588044" y="1561545"/>
                      <a:pt x="591494" y="1553166"/>
                      <a:pt x="591494" y="1544458"/>
                    </a:cubicBezTo>
                    <a:lnTo>
                      <a:pt x="591494" y="1347293"/>
                    </a:lnTo>
                    <a:lnTo>
                      <a:pt x="755798" y="1347293"/>
                    </a:lnTo>
                    <a:lnTo>
                      <a:pt x="755798" y="1596575"/>
                    </a:lnTo>
                    <a:lnTo>
                      <a:pt x="666844" y="1685529"/>
                    </a:lnTo>
                    <a:cubicBezTo>
                      <a:pt x="660666" y="1691674"/>
                      <a:pt x="657216" y="1700054"/>
                      <a:pt x="657216" y="1708762"/>
                    </a:cubicBezTo>
                    <a:lnTo>
                      <a:pt x="657216" y="1840205"/>
                    </a:lnTo>
                    <a:lnTo>
                      <a:pt x="722938" y="1840205"/>
                    </a:lnTo>
                    <a:lnTo>
                      <a:pt x="722938" y="1722366"/>
                    </a:lnTo>
                    <a:lnTo>
                      <a:pt x="811892" y="1633412"/>
                    </a:lnTo>
                    <a:cubicBezTo>
                      <a:pt x="818070" y="1627267"/>
                      <a:pt x="821520" y="1618887"/>
                      <a:pt x="821520" y="1610179"/>
                    </a:cubicBezTo>
                    <a:lnTo>
                      <a:pt x="821520" y="1347293"/>
                    </a:lnTo>
                    <a:lnTo>
                      <a:pt x="952963" y="1347293"/>
                    </a:lnTo>
                    <a:lnTo>
                      <a:pt x="952963" y="1840205"/>
                    </a:lnTo>
                    <a:lnTo>
                      <a:pt x="1018685" y="1840205"/>
                    </a:lnTo>
                    <a:lnTo>
                      <a:pt x="1018685" y="1347293"/>
                    </a:lnTo>
                    <a:lnTo>
                      <a:pt x="1150128" y="1347293"/>
                    </a:lnTo>
                    <a:lnTo>
                      <a:pt x="1150128" y="1610179"/>
                    </a:lnTo>
                    <a:cubicBezTo>
                      <a:pt x="1150128" y="1618887"/>
                      <a:pt x="1153578" y="1627267"/>
                      <a:pt x="1159756" y="1633412"/>
                    </a:cubicBezTo>
                    <a:lnTo>
                      <a:pt x="1248710" y="1722366"/>
                    </a:lnTo>
                    <a:lnTo>
                      <a:pt x="1248710" y="1840205"/>
                    </a:lnTo>
                    <a:lnTo>
                      <a:pt x="1314432" y="1840205"/>
                    </a:lnTo>
                    <a:lnTo>
                      <a:pt x="1314432" y="1708762"/>
                    </a:lnTo>
                    <a:cubicBezTo>
                      <a:pt x="1314432" y="1700054"/>
                      <a:pt x="1310982" y="1691674"/>
                      <a:pt x="1304804" y="1685529"/>
                    </a:cubicBezTo>
                    <a:lnTo>
                      <a:pt x="1215850" y="1596575"/>
                    </a:lnTo>
                    <a:lnTo>
                      <a:pt x="1215850" y="1347293"/>
                    </a:lnTo>
                    <a:lnTo>
                      <a:pt x="1380154" y="1347293"/>
                    </a:lnTo>
                    <a:lnTo>
                      <a:pt x="1380154" y="1544458"/>
                    </a:lnTo>
                    <a:cubicBezTo>
                      <a:pt x="1380154" y="1553166"/>
                      <a:pt x="1383604" y="1561545"/>
                      <a:pt x="1389782" y="1567690"/>
                    </a:cubicBezTo>
                    <a:lnTo>
                      <a:pt x="1544458" y="1722366"/>
                    </a:lnTo>
                    <a:lnTo>
                      <a:pt x="1544458" y="1840205"/>
                    </a:lnTo>
                    <a:lnTo>
                      <a:pt x="1610179" y="1840205"/>
                    </a:lnTo>
                    <a:lnTo>
                      <a:pt x="1610179" y="1708762"/>
                    </a:lnTo>
                    <a:cubicBezTo>
                      <a:pt x="1610179" y="1700054"/>
                      <a:pt x="1606729" y="1691674"/>
                      <a:pt x="1600551" y="1685529"/>
                    </a:cubicBezTo>
                    <a:lnTo>
                      <a:pt x="1445875" y="1530853"/>
                    </a:lnTo>
                    <a:lnTo>
                      <a:pt x="1445875" y="1347293"/>
                    </a:lnTo>
                    <a:lnTo>
                      <a:pt x="1577318" y="1347293"/>
                    </a:lnTo>
                    <a:lnTo>
                      <a:pt x="1577318" y="1478736"/>
                    </a:lnTo>
                    <a:cubicBezTo>
                      <a:pt x="1577318" y="1487444"/>
                      <a:pt x="1580769" y="1495824"/>
                      <a:pt x="1586947" y="1501969"/>
                    </a:cubicBezTo>
                    <a:lnTo>
                      <a:pt x="1807344" y="1722366"/>
                    </a:lnTo>
                    <a:lnTo>
                      <a:pt x="1807344" y="1840205"/>
                    </a:lnTo>
                    <a:lnTo>
                      <a:pt x="1873065" y="1840205"/>
                    </a:lnTo>
                    <a:lnTo>
                      <a:pt x="1873065" y="1708762"/>
                    </a:lnTo>
                    <a:cubicBezTo>
                      <a:pt x="1873065" y="1700054"/>
                      <a:pt x="1869615" y="1691674"/>
                      <a:pt x="1863437" y="1685529"/>
                    </a:cubicBezTo>
                    <a:lnTo>
                      <a:pt x="1643040" y="1465132"/>
                    </a:lnTo>
                    <a:lnTo>
                      <a:pt x="1643040" y="1341345"/>
                    </a:lnTo>
                    <a:cubicBezTo>
                      <a:pt x="1829229" y="1309930"/>
                      <a:pt x="1971648" y="1147959"/>
                      <a:pt x="1971648" y="952963"/>
                    </a:cubicBezTo>
                    <a:cubicBezTo>
                      <a:pt x="1971648" y="735523"/>
                      <a:pt x="1794758" y="558634"/>
                      <a:pt x="1577318" y="558634"/>
                    </a:cubicBezTo>
                    <a:close/>
                    <a:moveTo>
                      <a:pt x="1577318" y="1281571"/>
                    </a:moveTo>
                    <a:lnTo>
                      <a:pt x="427190" y="1281571"/>
                    </a:lnTo>
                    <a:cubicBezTo>
                      <a:pt x="227890" y="1281571"/>
                      <a:pt x="65722" y="1119403"/>
                      <a:pt x="65722" y="920102"/>
                    </a:cubicBezTo>
                    <a:cubicBezTo>
                      <a:pt x="65722" y="729740"/>
                      <a:pt x="214680" y="571449"/>
                      <a:pt x="404845" y="559817"/>
                    </a:cubicBezTo>
                    <a:cubicBezTo>
                      <a:pt x="414342" y="559225"/>
                      <a:pt x="423148" y="554559"/>
                      <a:pt x="428899" y="547001"/>
                    </a:cubicBezTo>
                    <a:cubicBezTo>
                      <a:pt x="434716" y="539443"/>
                      <a:pt x="436917" y="529716"/>
                      <a:pt x="435011" y="520384"/>
                    </a:cubicBezTo>
                    <a:cubicBezTo>
                      <a:pt x="429819" y="495179"/>
                      <a:pt x="427190" y="469351"/>
                      <a:pt x="427190" y="443621"/>
                    </a:cubicBezTo>
                    <a:cubicBezTo>
                      <a:pt x="427190" y="235250"/>
                      <a:pt x="596719" y="65722"/>
                      <a:pt x="805090" y="65722"/>
                    </a:cubicBezTo>
                    <a:cubicBezTo>
                      <a:pt x="1013460" y="65722"/>
                      <a:pt x="1182989" y="235250"/>
                      <a:pt x="1182989" y="443621"/>
                    </a:cubicBezTo>
                    <a:cubicBezTo>
                      <a:pt x="1182989" y="447301"/>
                      <a:pt x="1182726" y="450949"/>
                      <a:pt x="1182463" y="454563"/>
                    </a:cubicBezTo>
                    <a:lnTo>
                      <a:pt x="1182003" y="462056"/>
                    </a:lnTo>
                    <a:cubicBezTo>
                      <a:pt x="1181510" y="472210"/>
                      <a:pt x="1185749" y="482035"/>
                      <a:pt x="1193537" y="488640"/>
                    </a:cubicBezTo>
                    <a:cubicBezTo>
                      <a:pt x="1201259" y="495212"/>
                      <a:pt x="1211610" y="497874"/>
                      <a:pt x="1221600" y="495771"/>
                    </a:cubicBezTo>
                    <a:cubicBezTo>
                      <a:pt x="1304245" y="478388"/>
                      <a:pt x="1380121" y="543025"/>
                      <a:pt x="1380055" y="623797"/>
                    </a:cubicBezTo>
                    <a:cubicBezTo>
                      <a:pt x="1379924" y="624782"/>
                      <a:pt x="1379463" y="628923"/>
                      <a:pt x="1379398" y="629909"/>
                    </a:cubicBezTo>
                    <a:cubicBezTo>
                      <a:pt x="1378773" y="641640"/>
                      <a:pt x="1384491" y="652846"/>
                      <a:pt x="1394382" y="659221"/>
                    </a:cubicBezTo>
                    <a:cubicBezTo>
                      <a:pt x="1404273" y="665596"/>
                      <a:pt x="1416760" y="666220"/>
                      <a:pt x="1427276" y="660831"/>
                    </a:cubicBezTo>
                    <a:cubicBezTo>
                      <a:pt x="1474365" y="636645"/>
                      <a:pt x="1524807" y="624355"/>
                      <a:pt x="1577318" y="624355"/>
                    </a:cubicBezTo>
                    <a:cubicBezTo>
                      <a:pt x="1758513" y="624355"/>
                      <a:pt x="1905926" y="771769"/>
                      <a:pt x="1905926" y="952963"/>
                    </a:cubicBezTo>
                    <a:cubicBezTo>
                      <a:pt x="1905926" y="1134158"/>
                      <a:pt x="1758513" y="1281571"/>
                      <a:pt x="1577318" y="1281571"/>
                    </a:cubicBezTo>
                    <a:close/>
                  </a:path>
                </a:pathLst>
              </a:custGeom>
              <a:grpFill/>
              <a:ln w="32742"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47A7ECC1-8E53-45AB-B402-2A2AEB6D8328}"/>
                  </a:ext>
                </a:extLst>
              </p:cNvPr>
              <p:cNvSpPr/>
              <p:nvPr/>
            </p:nvSpPr>
            <p:spPr>
              <a:xfrm>
                <a:off x="5519010" y="1411161"/>
                <a:ext cx="93127" cy="77912"/>
              </a:xfrm>
              <a:custGeom>
                <a:avLst/>
                <a:gdLst>
                  <a:gd name="connsiteX0" fmla="*/ 93127 w 93127"/>
                  <a:gd name="connsiteY0" fmla="*/ 15970 h 77912"/>
                  <a:gd name="connsiteX1" fmla="*/ 0 w 93127"/>
                  <a:gd name="connsiteY1" fmla="*/ 0 h 77912"/>
                  <a:gd name="connsiteX2" fmla="*/ 0 w 93127"/>
                  <a:gd name="connsiteY2" fmla="*/ 65722 h 77912"/>
                  <a:gd name="connsiteX3" fmla="*/ 71177 w 93127"/>
                  <a:gd name="connsiteY3" fmla="*/ 77913 h 77912"/>
                  <a:gd name="connsiteX4" fmla="*/ 93127 w 93127"/>
                  <a:gd name="connsiteY4" fmla="*/ 15970 h 7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27" h="77912">
                    <a:moveTo>
                      <a:pt x="93127" y="15970"/>
                    </a:moveTo>
                    <a:cubicBezTo>
                      <a:pt x="63257" y="5389"/>
                      <a:pt x="31941" y="0"/>
                      <a:pt x="0" y="0"/>
                    </a:cubicBezTo>
                    <a:lnTo>
                      <a:pt x="0" y="65722"/>
                    </a:lnTo>
                    <a:cubicBezTo>
                      <a:pt x="24416" y="65722"/>
                      <a:pt x="48371" y="69829"/>
                      <a:pt x="71177" y="77913"/>
                    </a:cubicBezTo>
                    <a:lnTo>
                      <a:pt x="93127" y="15970"/>
                    </a:lnTo>
                    <a:close/>
                  </a:path>
                </a:pathLst>
              </a:custGeom>
              <a:grpFill/>
              <a:ln w="32742"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8025374C-7616-44F0-97A4-1C9862201BE6}"/>
                  </a:ext>
                </a:extLst>
              </p:cNvPr>
              <p:cNvSpPr/>
              <p:nvPr/>
            </p:nvSpPr>
            <p:spPr>
              <a:xfrm>
                <a:off x="5239693" y="1427131"/>
                <a:ext cx="208140" cy="263346"/>
              </a:xfrm>
              <a:custGeom>
                <a:avLst/>
                <a:gdLst>
                  <a:gd name="connsiteX0" fmla="*/ 186189 w 208140"/>
                  <a:gd name="connsiteY0" fmla="*/ 0 h 263346"/>
                  <a:gd name="connsiteX1" fmla="*/ 0 w 208140"/>
                  <a:gd name="connsiteY1" fmla="*/ 263346 h 263346"/>
                  <a:gd name="connsiteX2" fmla="*/ 65722 w 208140"/>
                  <a:gd name="connsiteY2" fmla="*/ 263346 h 263346"/>
                  <a:gd name="connsiteX3" fmla="*/ 208140 w 208140"/>
                  <a:gd name="connsiteY3" fmla="*/ 61943 h 263346"/>
                  <a:gd name="connsiteX4" fmla="*/ 186189 w 208140"/>
                  <a:gd name="connsiteY4" fmla="*/ 0 h 26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140" h="263346">
                    <a:moveTo>
                      <a:pt x="186189" y="0"/>
                    </a:moveTo>
                    <a:cubicBezTo>
                      <a:pt x="74824" y="39499"/>
                      <a:pt x="0" y="145310"/>
                      <a:pt x="0" y="263346"/>
                    </a:cubicBezTo>
                    <a:lnTo>
                      <a:pt x="65722" y="263346"/>
                    </a:lnTo>
                    <a:cubicBezTo>
                      <a:pt x="65722" y="173078"/>
                      <a:pt x="122965" y="92142"/>
                      <a:pt x="208140" y="61943"/>
                    </a:cubicBezTo>
                    <a:lnTo>
                      <a:pt x="186189" y="0"/>
                    </a:lnTo>
                    <a:close/>
                  </a:path>
                </a:pathLst>
              </a:custGeom>
              <a:grpFill/>
              <a:ln w="32742"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5D3384B-834F-48A0-A61D-07FE5A020EB8}"/>
                  </a:ext>
                </a:extLst>
              </p:cNvPr>
              <p:cNvSpPr/>
              <p:nvPr/>
            </p:nvSpPr>
            <p:spPr>
              <a:xfrm>
                <a:off x="6521264"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FF06FC44-A592-44BA-8AF4-73CF8C28EA12}"/>
                  </a:ext>
                </a:extLst>
              </p:cNvPr>
              <p:cNvSpPr/>
              <p:nvPr/>
            </p:nvSpPr>
            <p:spPr>
              <a:xfrm>
                <a:off x="6258378"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F17A0E13-B36C-4C3B-8C08-97D66F161216}"/>
                  </a:ext>
                </a:extLst>
              </p:cNvPr>
              <p:cNvSpPr/>
              <p:nvPr/>
            </p:nvSpPr>
            <p:spPr>
              <a:xfrm>
                <a:off x="5962630"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0E9F05F5-1E14-4A19-9A44-6FC294A695F8}"/>
                  </a:ext>
                </a:extLst>
              </p:cNvPr>
              <p:cNvSpPr/>
              <p:nvPr/>
            </p:nvSpPr>
            <p:spPr>
              <a:xfrm>
                <a:off x="4812502"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F20FE480-8728-4244-9052-F1C080DE1E95}"/>
                  </a:ext>
                </a:extLst>
              </p:cNvPr>
              <p:cNvSpPr/>
              <p:nvPr/>
            </p:nvSpPr>
            <p:spPr>
              <a:xfrm>
                <a:off x="5075389"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F99F66DF-C80A-4C72-8A6F-C3468A01ED04}"/>
                  </a:ext>
                </a:extLst>
              </p:cNvPr>
              <p:cNvSpPr/>
              <p:nvPr/>
            </p:nvSpPr>
            <p:spPr>
              <a:xfrm>
                <a:off x="5371136"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DA787A2E-FAF8-4BC1-9C67-64DCBBA46D86}"/>
                  </a:ext>
                </a:extLst>
              </p:cNvPr>
              <p:cNvSpPr/>
              <p:nvPr/>
            </p:nvSpPr>
            <p:spPr>
              <a:xfrm>
                <a:off x="5666883"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56DA984E-3ACA-4FED-BDD8-E5F94B62ABFF}"/>
                  </a:ext>
                </a:extLst>
              </p:cNvPr>
              <p:cNvSpPr/>
              <p:nvPr/>
            </p:nvSpPr>
            <p:spPr>
              <a:xfrm>
                <a:off x="5535440" y="1969795"/>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0118EEF5-1AE5-41D5-A2FF-62A319CEADD3}"/>
                  </a:ext>
                </a:extLst>
              </p:cNvPr>
              <p:cNvSpPr/>
              <p:nvPr/>
            </p:nvSpPr>
            <p:spPr>
              <a:xfrm>
                <a:off x="5535440" y="2101238"/>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AA51BC7D-E708-4820-88E2-4933FE75A81D}"/>
                  </a:ext>
                </a:extLst>
              </p:cNvPr>
              <p:cNvSpPr/>
              <p:nvPr/>
            </p:nvSpPr>
            <p:spPr>
              <a:xfrm>
                <a:off x="5535440" y="2232681"/>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C76053D0-00CE-4B85-BABF-C4F1E2CB8DFB}"/>
                  </a:ext>
                </a:extLst>
              </p:cNvPr>
              <p:cNvSpPr/>
              <p:nvPr/>
            </p:nvSpPr>
            <p:spPr>
              <a:xfrm>
                <a:off x="5666883" y="1969795"/>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CF6A8BDC-77E8-4C7F-830A-65F789639286}"/>
                  </a:ext>
                </a:extLst>
              </p:cNvPr>
              <p:cNvSpPr/>
              <p:nvPr/>
            </p:nvSpPr>
            <p:spPr>
              <a:xfrm>
                <a:off x="5666883" y="2101238"/>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CBD1B17B-AE58-443E-9DBB-CCDFECDF5A13}"/>
                  </a:ext>
                </a:extLst>
              </p:cNvPr>
              <p:cNvSpPr/>
              <p:nvPr/>
            </p:nvSpPr>
            <p:spPr>
              <a:xfrm>
                <a:off x="5666883" y="2232681"/>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D996DA67-43E7-41C6-9775-345E0328AF49}"/>
                  </a:ext>
                </a:extLst>
              </p:cNvPr>
              <p:cNvSpPr/>
              <p:nvPr/>
            </p:nvSpPr>
            <p:spPr>
              <a:xfrm>
                <a:off x="5798326" y="1969795"/>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1CDFCF33-BEBF-437F-BDC4-479F47D93A1D}"/>
                  </a:ext>
                </a:extLst>
              </p:cNvPr>
              <p:cNvSpPr/>
              <p:nvPr/>
            </p:nvSpPr>
            <p:spPr>
              <a:xfrm>
                <a:off x="5798326" y="2101238"/>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DE13916F-8E0F-48C7-A553-DD154824B5EE}"/>
                  </a:ext>
                </a:extLst>
              </p:cNvPr>
              <p:cNvSpPr/>
              <p:nvPr/>
            </p:nvSpPr>
            <p:spPr>
              <a:xfrm>
                <a:off x="5798326" y="2232681"/>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1CCE3165-9F23-4EAB-8052-CA9B606882A5}"/>
                  </a:ext>
                </a:extLst>
              </p:cNvPr>
              <p:cNvSpPr/>
              <p:nvPr/>
            </p:nvSpPr>
            <p:spPr>
              <a:xfrm>
                <a:off x="5798326" y="2199820"/>
                <a:ext cx="197164" cy="230025"/>
              </a:xfrm>
              <a:custGeom>
                <a:avLst/>
                <a:gdLst>
                  <a:gd name="connsiteX0" fmla="*/ 131443 w 197164"/>
                  <a:gd name="connsiteY0" fmla="*/ 164304 h 230025"/>
                  <a:gd name="connsiteX1" fmla="*/ 0 w 197164"/>
                  <a:gd name="connsiteY1" fmla="*/ 164304 h 230025"/>
                  <a:gd name="connsiteX2" fmla="*/ 0 w 197164"/>
                  <a:gd name="connsiteY2" fmla="*/ 230026 h 230025"/>
                  <a:gd name="connsiteX3" fmla="*/ 164304 w 197164"/>
                  <a:gd name="connsiteY3" fmla="*/ 230026 h 230025"/>
                  <a:gd name="connsiteX4" fmla="*/ 197165 w 197164"/>
                  <a:gd name="connsiteY4" fmla="*/ 197165 h 230025"/>
                  <a:gd name="connsiteX5" fmla="*/ 197165 w 197164"/>
                  <a:gd name="connsiteY5" fmla="*/ 0 h 230025"/>
                  <a:gd name="connsiteX6" fmla="*/ 131443 w 197164"/>
                  <a:gd name="connsiteY6" fmla="*/ 0 h 230025"/>
                  <a:gd name="connsiteX7" fmla="*/ 131443 w 197164"/>
                  <a:gd name="connsiteY7" fmla="*/ 164304 h 23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164" h="230025">
                    <a:moveTo>
                      <a:pt x="131443" y="164304"/>
                    </a:moveTo>
                    <a:lnTo>
                      <a:pt x="0" y="164304"/>
                    </a:lnTo>
                    <a:lnTo>
                      <a:pt x="0" y="230026"/>
                    </a:lnTo>
                    <a:lnTo>
                      <a:pt x="164304" y="230026"/>
                    </a:lnTo>
                    <a:cubicBezTo>
                      <a:pt x="182476" y="230026"/>
                      <a:pt x="197165" y="215304"/>
                      <a:pt x="197165" y="197165"/>
                    </a:cubicBezTo>
                    <a:lnTo>
                      <a:pt x="197165" y="0"/>
                    </a:lnTo>
                    <a:lnTo>
                      <a:pt x="131443" y="0"/>
                    </a:lnTo>
                    <a:lnTo>
                      <a:pt x="131443" y="164304"/>
                    </a:lnTo>
                    <a:close/>
                  </a:path>
                </a:pathLst>
              </a:custGeom>
              <a:grpFill/>
              <a:ln w="32742"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5BA28840-576E-4F7B-BC86-CCC7167A91C2}"/>
                  </a:ext>
                </a:extLst>
              </p:cNvPr>
              <p:cNvSpPr/>
              <p:nvPr/>
            </p:nvSpPr>
            <p:spPr>
              <a:xfrm>
                <a:off x="5403997" y="1838352"/>
                <a:ext cx="230025" cy="230025"/>
              </a:xfrm>
              <a:custGeom>
                <a:avLst/>
                <a:gdLst>
                  <a:gd name="connsiteX0" fmla="*/ 230026 w 230025"/>
                  <a:gd name="connsiteY0" fmla="*/ 0 h 230025"/>
                  <a:gd name="connsiteX1" fmla="*/ 32861 w 230025"/>
                  <a:gd name="connsiteY1" fmla="*/ 0 h 230025"/>
                  <a:gd name="connsiteX2" fmla="*/ 0 w 230025"/>
                  <a:gd name="connsiteY2" fmla="*/ 32861 h 230025"/>
                  <a:gd name="connsiteX3" fmla="*/ 0 w 230025"/>
                  <a:gd name="connsiteY3" fmla="*/ 230026 h 230025"/>
                  <a:gd name="connsiteX4" fmla="*/ 65722 w 230025"/>
                  <a:gd name="connsiteY4" fmla="*/ 230026 h 230025"/>
                  <a:gd name="connsiteX5" fmla="*/ 65722 w 230025"/>
                  <a:gd name="connsiteY5" fmla="*/ 65722 h 230025"/>
                  <a:gd name="connsiteX6" fmla="*/ 230026 w 230025"/>
                  <a:gd name="connsiteY6" fmla="*/ 65722 h 230025"/>
                  <a:gd name="connsiteX7" fmla="*/ 230026 w 230025"/>
                  <a:gd name="connsiteY7" fmla="*/ 0 h 23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25" h="230025">
                    <a:moveTo>
                      <a:pt x="230026" y="0"/>
                    </a:moveTo>
                    <a:lnTo>
                      <a:pt x="32861" y="0"/>
                    </a:lnTo>
                    <a:cubicBezTo>
                      <a:pt x="14689" y="0"/>
                      <a:pt x="0" y="14722"/>
                      <a:pt x="0" y="32861"/>
                    </a:cubicBezTo>
                    <a:lnTo>
                      <a:pt x="0" y="230026"/>
                    </a:lnTo>
                    <a:lnTo>
                      <a:pt x="65722" y="230026"/>
                    </a:lnTo>
                    <a:lnTo>
                      <a:pt x="65722" y="65722"/>
                    </a:lnTo>
                    <a:lnTo>
                      <a:pt x="230026" y="65722"/>
                    </a:lnTo>
                    <a:lnTo>
                      <a:pt x="230026" y="0"/>
                    </a:lnTo>
                    <a:close/>
                  </a:path>
                </a:pathLst>
              </a:custGeom>
              <a:grpFill/>
              <a:ln w="32742"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24323A92-2BEF-4CA1-983E-D2DB8C1232AF}"/>
                  </a:ext>
                </a:extLst>
              </p:cNvPr>
              <p:cNvSpPr/>
              <p:nvPr/>
            </p:nvSpPr>
            <p:spPr>
              <a:xfrm>
                <a:off x="5601162" y="2364124"/>
                <a:ext cx="131443" cy="65721"/>
              </a:xfrm>
              <a:custGeom>
                <a:avLst/>
                <a:gdLst>
                  <a:gd name="connsiteX0" fmla="*/ 0 w 131443"/>
                  <a:gd name="connsiteY0" fmla="*/ 0 h 65721"/>
                  <a:gd name="connsiteX1" fmla="*/ 131443 w 131443"/>
                  <a:gd name="connsiteY1" fmla="*/ 0 h 65721"/>
                  <a:gd name="connsiteX2" fmla="*/ 131443 w 131443"/>
                  <a:gd name="connsiteY2" fmla="*/ 65722 h 65721"/>
                  <a:gd name="connsiteX3" fmla="*/ 0 w 131443"/>
                  <a:gd name="connsiteY3" fmla="*/ 65722 h 65721"/>
                </a:gdLst>
                <a:ahLst/>
                <a:cxnLst>
                  <a:cxn ang="0">
                    <a:pos x="connsiteX0" y="connsiteY0"/>
                  </a:cxn>
                  <a:cxn ang="0">
                    <a:pos x="connsiteX1" y="connsiteY1"/>
                  </a:cxn>
                  <a:cxn ang="0">
                    <a:pos x="connsiteX2" y="connsiteY2"/>
                  </a:cxn>
                  <a:cxn ang="0">
                    <a:pos x="connsiteX3" y="connsiteY3"/>
                  </a:cxn>
                </a:cxnLst>
                <a:rect l="l" t="t" r="r" b="b"/>
                <a:pathLst>
                  <a:path w="131443" h="65721">
                    <a:moveTo>
                      <a:pt x="0" y="0"/>
                    </a:moveTo>
                    <a:lnTo>
                      <a:pt x="131443" y="0"/>
                    </a:lnTo>
                    <a:lnTo>
                      <a:pt x="131443" y="65722"/>
                    </a:lnTo>
                    <a:lnTo>
                      <a:pt x="0" y="65722"/>
                    </a:lnTo>
                    <a:close/>
                  </a:path>
                </a:pathLst>
              </a:custGeom>
              <a:grpFill/>
              <a:ln w="32742"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F384EDC8-E7BC-47D3-9FFA-9E6422083EEE}"/>
                  </a:ext>
                </a:extLst>
              </p:cNvPr>
              <p:cNvSpPr/>
              <p:nvPr/>
            </p:nvSpPr>
            <p:spPr>
              <a:xfrm>
                <a:off x="5699744" y="1838352"/>
                <a:ext cx="98582" cy="65721"/>
              </a:xfrm>
              <a:custGeom>
                <a:avLst/>
                <a:gdLst>
                  <a:gd name="connsiteX0" fmla="*/ 0 w 98582"/>
                  <a:gd name="connsiteY0" fmla="*/ 0 h 65721"/>
                  <a:gd name="connsiteX1" fmla="*/ 98582 w 98582"/>
                  <a:gd name="connsiteY1" fmla="*/ 0 h 65721"/>
                  <a:gd name="connsiteX2" fmla="*/ 98582 w 98582"/>
                  <a:gd name="connsiteY2" fmla="*/ 65722 h 65721"/>
                  <a:gd name="connsiteX3" fmla="*/ 0 w 98582"/>
                  <a:gd name="connsiteY3" fmla="*/ 65722 h 65721"/>
                </a:gdLst>
                <a:ahLst/>
                <a:cxnLst>
                  <a:cxn ang="0">
                    <a:pos x="connsiteX0" y="connsiteY0"/>
                  </a:cxn>
                  <a:cxn ang="0">
                    <a:pos x="connsiteX1" y="connsiteY1"/>
                  </a:cxn>
                  <a:cxn ang="0">
                    <a:pos x="connsiteX2" y="connsiteY2"/>
                  </a:cxn>
                  <a:cxn ang="0">
                    <a:pos x="connsiteX3" y="connsiteY3"/>
                  </a:cxn>
                </a:cxnLst>
                <a:rect l="l" t="t" r="r" b="b"/>
                <a:pathLst>
                  <a:path w="98582" h="65721">
                    <a:moveTo>
                      <a:pt x="0" y="0"/>
                    </a:moveTo>
                    <a:lnTo>
                      <a:pt x="98582" y="0"/>
                    </a:lnTo>
                    <a:lnTo>
                      <a:pt x="98582" y="65722"/>
                    </a:lnTo>
                    <a:lnTo>
                      <a:pt x="0" y="65722"/>
                    </a:lnTo>
                    <a:close/>
                  </a:path>
                </a:pathLst>
              </a:custGeom>
              <a:grpFill/>
              <a:ln w="32742"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A4391137-AD67-4011-B33F-9B26ACA4796D}"/>
                  </a:ext>
                </a:extLst>
              </p:cNvPr>
              <p:cNvSpPr/>
              <p:nvPr/>
            </p:nvSpPr>
            <p:spPr>
              <a:xfrm>
                <a:off x="5864048" y="1838352"/>
                <a:ext cx="131443" cy="295747"/>
              </a:xfrm>
              <a:custGeom>
                <a:avLst/>
                <a:gdLst>
                  <a:gd name="connsiteX0" fmla="*/ 98582 w 131443"/>
                  <a:gd name="connsiteY0" fmla="*/ 0 h 295747"/>
                  <a:gd name="connsiteX1" fmla="*/ 0 w 131443"/>
                  <a:gd name="connsiteY1" fmla="*/ 0 h 295747"/>
                  <a:gd name="connsiteX2" fmla="*/ 0 w 131443"/>
                  <a:gd name="connsiteY2" fmla="*/ 65722 h 295747"/>
                  <a:gd name="connsiteX3" fmla="*/ 65722 w 131443"/>
                  <a:gd name="connsiteY3" fmla="*/ 65722 h 295747"/>
                  <a:gd name="connsiteX4" fmla="*/ 65722 w 131443"/>
                  <a:gd name="connsiteY4" fmla="*/ 295747 h 295747"/>
                  <a:gd name="connsiteX5" fmla="*/ 131443 w 131443"/>
                  <a:gd name="connsiteY5" fmla="*/ 295747 h 295747"/>
                  <a:gd name="connsiteX6" fmla="*/ 131443 w 131443"/>
                  <a:gd name="connsiteY6" fmla="*/ 32861 h 295747"/>
                  <a:gd name="connsiteX7" fmla="*/ 98582 w 131443"/>
                  <a:gd name="connsiteY7" fmla="*/ 0 h 29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443" h="295747">
                    <a:moveTo>
                      <a:pt x="98582" y="0"/>
                    </a:moveTo>
                    <a:lnTo>
                      <a:pt x="0" y="0"/>
                    </a:lnTo>
                    <a:lnTo>
                      <a:pt x="0" y="65722"/>
                    </a:lnTo>
                    <a:lnTo>
                      <a:pt x="65722" y="65722"/>
                    </a:lnTo>
                    <a:lnTo>
                      <a:pt x="65722" y="295747"/>
                    </a:lnTo>
                    <a:lnTo>
                      <a:pt x="131443" y="295747"/>
                    </a:lnTo>
                    <a:lnTo>
                      <a:pt x="131443" y="32861"/>
                    </a:lnTo>
                    <a:cubicBezTo>
                      <a:pt x="131443" y="14722"/>
                      <a:pt x="116754" y="0"/>
                      <a:pt x="98582" y="0"/>
                    </a:cubicBezTo>
                    <a:close/>
                  </a:path>
                </a:pathLst>
              </a:custGeom>
              <a:grpFill/>
              <a:ln w="32742"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8F30D895-A80E-4165-A698-3BD41DB2B41A}"/>
                  </a:ext>
                </a:extLst>
              </p:cNvPr>
              <p:cNvSpPr/>
              <p:nvPr/>
            </p:nvSpPr>
            <p:spPr>
              <a:xfrm>
                <a:off x="5403997" y="2134099"/>
                <a:ext cx="131443" cy="295747"/>
              </a:xfrm>
              <a:custGeom>
                <a:avLst/>
                <a:gdLst>
                  <a:gd name="connsiteX0" fmla="*/ 65722 w 131443"/>
                  <a:gd name="connsiteY0" fmla="*/ 0 h 295747"/>
                  <a:gd name="connsiteX1" fmla="*/ 0 w 131443"/>
                  <a:gd name="connsiteY1" fmla="*/ 0 h 295747"/>
                  <a:gd name="connsiteX2" fmla="*/ 0 w 131443"/>
                  <a:gd name="connsiteY2" fmla="*/ 262886 h 295747"/>
                  <a:gd name="connsiteX3" fmla="*/ 32861 w 131443"/>
                  <a:gd name="connsiteY3" fmla="*/ 295747 h 295747"/>
                  <a:gd name="connsiteX4" fmla="*/ 131443 w 131443"/>
                  <a:gd name="connsiteY4" fmla="*/ 295747 h 295747"/>
                  <a:gd name="connsiteX5" fmla="*/ 131443 w 131443"/>
                  <a:gd name="connsiteY5" fmla="*/ 230026 h 295747"/>
                  <a:gd name="connsiteX6" fmla="*/ 65722 w 131443"/>
                  <a:gd name="connsiteY6" fmla="*/ 230026 h 295747"/>
                  <a:gd name="connsiteX7" fmla="*/ 65722 w 131443"/>
                  <a:gd name="connsiteY7" fmla="*/ 0 h 29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443" h="295747">
                    <a:moveTo>
                      <a:pt x="65722" y="0"/>
                    </a:moveTo>
                    <a:lnTo>
                      <a:pt x="0" y="0"/>
                    </a:lnTo>
                    <a:lnTo>
                      <a:pt x="0" y="262886"/>
                    </a:lnTo>
                    <a:cubicBezTo>
                      <a:pt x="0" y="281026"/>
                      <a:pt x="14689" y="295747"/>
                      <a:pt x="32861" y="295747"/>
                    </a:cubicBezTo>
                    <a:lnTo>
                      <a:pt x="131443" y="295747"/>
                    </a:lnTo>
                    <a:lnTo>
                      <a:pt x="131443" y="230026"/>
                    </a:lnTo>
                    <a:lnTo>
                      <a:pt x="65722" y="230026"/>
                    </a:lnTo>
                    <a:lnTo>
                      <a:pt x="65722" y="0"/>
                    </a:lnTo>
                    <a:close/>
                  </a:path>
                </a:pathLst>
              </a:custGeom>
              <a:grpFill/>
              <a:ln w="32742" cap="flat">
                <a:noFill/>
                <a:prstDash val="solid"/>
                <a:miter/>
              </a:ln>
            </p:spPr>
            <p:txBody>
              <a:bodyPr rtlCol="0" anchor="ctr"/>
              <a:lstStyle/>
              <a:p>
                <a:endParaRPr lang="en-GB"/>
              </a:p>
            </p:txBody>
          </p:sp>
        </p:grpSp>
      </p:grpSp>
      <p:grpSp>
        <p:nvGrpSpPr>
          <p:cNvPr id="153" name="Group 152">
            <a:extLst>
              <a:ext uri="{FF2B5EF4-FFF2-40B4-BE49-F238E27FC236}">
                <a16:creationId xmlns:a16="http://schemas.microsoft.com/office/drawing/2014/main" id="{2A6D0926-C8BA-40C7-8B98-5926C6213033}"/>
              </a:ext>
            </a:extLst>
          </p:cNvPr>
          <p:cNvGrpSpPr/>
          <p:nvPr/>
        </p:nvGrpSpPr>
        <p:grpSpPr>
          <a:xfrm>
            <a:off x="969423" y="3970999"/>
            <a:ext cx="802300" cy="443903"/>
            <a:chOff x="1277363" y="2986325"/>
            <a:chExt cx="802300" cy="443903"/>
          </a:xfrm>
        </p:grpSpPr>
        <p:grpSp>
          <p:nvGrpSpPr>
            <p:cNvPr id="154" name="Graphic 31">
              <a:extLst>
                <a:ext uri="{FF2B5EF4-FFF2-40B4-BE49-F238E27FC236}">
                  <a16:creationId xmlns:a16="http://schemas.microsoft.com/office/drawing/2014/main" id="{FC342513-A148-44FA-8308-1DE66C46756A}"/>
                </a:ext>
              </a:extLst>
            </p:cNvPr>
            <p:cNvGrpSpPr>
              <a:grpSpLocks noChangeAspect="1"/>
            </p:cNvGrpSpPr>
            <p:nvPr/>
          </p:nvGrpSpPr>
          <p:grpSpPr>
            <a:xfrm>
              <a:off x="1511791" y="2986325"/>
              <a:ext cx="333444" cy="217000"/>
              <a:chOff x="3568064" y="1670943"/>
              <a:chExt cx="864870" cy="681037"/>
            </a:xfrm>
            <a:solidFill>
              <a:schemeClr val="tx2"/>
            </a:solidFill>
          </p:grpSpPr>
          <p:sp>
            <p:nvSpPr>
              <p:cNvPr id="156" name="Freeform: Shape 155">
                <a:extLst>
                  <a:ext uri="{FF2B5EF4-FFF2-40B4-BE49-F238E27FC236}">
                    <a16:creationId xmlns:a16="http://schemas.microsoft.com/office/drawing/2014/main" id="{3705F063-FE28-4E7E-BA53-B01C8874EA98}"/>
                  </a:ext>
                </a:extLst>
              </p:cNvPr>
              <p:cNvSpPr/>
              <p:nvPr/>
            </p:nvSpPr>
            <p:spPr>
              <a:xfrm>
                <a:off x="3568064" y="1670943"/>
                <a:ext cx="864870" cy="681037"/>
              </a:xfrm>
              <a:custGeom>
                <a:avLst/>
                <a:gdLst>
                  <a:gd name="connsiteX0" fmla="*/ 0 w 864870"/>
                  <a:gd name="connsiteY0" fmla="*/ 214313 h 681037"/>
                  <a:gd name="connsiteX1" fmla="*/ 0 w 864870"/>
                  <a:gd name="connsiteY1" fmla="*/ 681038 h 681037"/>
                  <a:gd name="connsiteX2" fmla="*/ 864870 w 864870"/>
                  <a:gd name="connsiteY2" fmla="*/ 681038 h 681037"/>
                  <a:gd name="connsiteX3" fmla="*/ 864870 w 864870"/>
                  <a:gd name="connsiteY3" fmla="*/ 214313 h 681037"/>
                  <a:gd name="connsiteX4" fmla="*/ 864870 w 864870"/>
                  <a:gd name="connsiteY4" fmla="*/ 0 h 681037"/>
                  <a:gd name="connsiteX5" fmla="*/ 0 w 864870"/>
                  <a:gd name="connsiteY5" fmla="*/ 0 h 681037"/>
                  <a:gd name="connsiteX6" fmla="*/ 0 w 864870"/>
                  <a:gd name="connsiteY6" fmla="*/ 214313 h 681037"/>
                  <a:gd name="connsiteX7" fmla="*/ 38100 w 864870"/>
                  <a:gd name="connsiteY7" fmla="*/ 38100 h 681037"/>
                  <a:gd name="connsiteX8" fmla="*/ 826770 w 864870"/>
                  <a:gd name="connsiteY8" fmla="*/ 38100 h 681037"/>
                  <a:gd name="connsiteX9" fmla="*/ 826770 w 864870"/>
                  <a:gd name="connsiteY9" fmla="*/ 176213 h 681037"/>
                  <a:gd name="connsiteX10" fmla="*/ 38100 w 864870"/>
                  <a:gd name="connsiteY10" fmla="*/ 176213 h 681037"/>
                  <a:gd name="connsiteX11" fmla="*/ 38100 w 864870"/>
                  <a:gd name="connsiteY11" fmla="*/ 38100 h 681037"/>
                  <a:gd name="connsiteX12" fmla="*/ 38100 w 864870"/>
                  <a:gd name="connsiteY12" fmla="*/ 214313 h 681037"/>
                  <a:gd name="connsiteX13" fmla="*/ 826770 w 864870"/>
                  <a:gd name="connsiteY13" fmla="*/ 214313 h 681037"/>
                  <a:gd name="connsiteX14" fmla="*/ 826770 w 864870"/>
                  <a:gd name="connsiteY14" fmla="*/ 642938 h 681037"/>
                  <a:gd name="connsiteX15" fmla="*/ 38100 w 864870"/>
                  <a:gd name="connsiteY15" fmla="*/ 642938 h 681037"/>
                  <a:gd name="connsiteX16" fmla="*/ 38100 w 864870"/>
                  <a:gd name="connsiteY16" fmla="*/ 214313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4870" h="681037">
                    <a:moveTo>
                      <a:pt x="0" y="214313"/>
                    </a:moveTo>
                    <a:lnTo>
                      <a:pt x="0" y="681038"/>
                    </a:lnTo>
                    <a:lnTo>
                      <a:pt x="864870" y="681038"/>
                    </a:lnTo>
                    <a:lnTo>
                      <a:pt x="864870" y="214313"/>
                    </a:lnTo>
                    <a:lnTo>
                      <a:pt x="864870" y="0"/>
                    </a:lnTo>
                    <a:lnTo>
                      <a:pt x="0" y="0"/>
                    </a:lnTo>
                    <a:lnTo>
                      <a:pt x="0" y="214313"/>
                    </a:lnTo>
                    <a:close/>
                    <a:moveTo>
                      <a:pt x="38100" y="38100"/>
                    </a:moveTo>
                    <a:lnTo>
                      <a:pt x="826770" y="38100"/>
                    </a:lnTo>
                    <a:lnTo>
                      <a:pt x="826770" y="176213"/>
                    </a:lnTo>
                    <a:lnTo>
                      <a:pt x="38100" y="176213"/>
                    </a:lnTo>
                    <a:lnTo>
                      <a:pt x="38100" y="38100"/>
                    </a:lnTo>
                    <a:close/>
                    <a:moveTo>
                      <a:pt x="38100" y="214313"/>
                    </a:moveTo>
                    <a:lnTo>
                      <a:pt x="826770" y="214313"/>
                    </a:lnTo>
                    <a:lnTo>
                      <a:pt x="826770" y="642938"/>
                    </a:lnTo>
                    <a:lnTo>
                      <a:pt x="38100" y="642938"/>
                    </a:lnTo>
                    <a:lnTo>
                      <a:pt x="38100" y="214313"/>
                    </a:lnTo>
                    <a:close/>
                  </a:path>
                </a:pathLst>
              </a:custGeom>
              <a:grpFill/>
              <a:ln w="9525" cap="flat">
                <a:noFill/>
                <a:prstDash val="solid"/>
                <a:miter/>
              </a:ln>
            </p:spPr>
            <p:txBody>
              <a:bodyPr rtlCol="0" anchor="ctr"/>
              <a:lstStyle/>
              <a:p>
                <a:endParaRPr lang="en-GB" sz="1050"/>
              </a:p>
            </p:txBody>
          </p:sp>
          <p:sp>
            <p:nvSpPr>
              <p:cNvPr id="157" name="Freeform: Shape 156">
                <a:extLst>
                  <a:ext uri="{FF2B5EF4-FFF2-40B4-BE49-F238E27FC236}">
                    <a16:creationId xmlns:a16="http://schemas.microsoft.com/office/drawing/2014/main" id="{0F0DD957-84A5-4F44-B3F7-1B8658B5D57D}"/>
                  </a:ext>
                </a:extLst>
              </p:cNvPr>
              <p:cNvSpPr/>
              <p:nvPr/>
            </p:nvSpPr>
            <p:spPr>
              <a:xfrm>
                <a:off x="3625215" y="1731904"/>
                <a:ext cx="97154" cy="97154"/>
              </a:xfrm>
              <a:custGeom>
                <a:avLst/>
                <a:gdLst>
                  <a:gd name="connsiteX0" fmla="*/ 97155 w 97154"/>
                  <a:gd name="connsiteY0" fmla="*/ 48578 h 97154"/>
                  <a:gd name="connsiteX1" fmla="*/ 48577 w 97154"/>
                  <a:gd name="connsiteY1" fmla="*/ 97155 h 97154"/>
                  <a:gd name="connsiteX2" fmla="*/ 0 w 97154"/>
                  <a:gd name="connsiteY2" fmla="*/ 48578 h 97154"/>
                  <a:gd name="connsiteX3" fmla="*/ 48577 w 97154"/>
                  <a:gd name="connsiteY3" fmla="*/ 0 h 97154"/>
                  <a:gd name="connsiteX4" fmla="*/ 97155 w 97154"/>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4" h="97154">
                    <a:moveTo>
                      <a:pt x="97155" y="48578"/>
                    </a:moveTo>
                    <a:cubicBezTo>
                      <a:pt x="97155" y="75406"/>
                      <a:pt x="75406" y="97155"/>
                      <a:pt x="48577" y="97155"/>
                    </a:cubicBezTo>
                    <a:cubicBezTo>
                      <a:pt x="21749" y="97155"/>
                      <a:pt x="0" y="75406"/>
                      <a:pt x="0" y="48578"/>
                    </a:cubicBezTo>
                    <a:cubicBezTo>
                      <a:pt x="0" y="21749"/>
                      <a:pt x="21749" y="0"/>
                      <a:pt x="48577" y="0"/>
                    </a:cubicBezTo>
                    <a:cubicBezTo>
                      <a:pt x="75406" y="0"/>
                      <a:pt x="97155" y="21749"/>
                      <a:pt x="97155" y="48578"/>
                    </a:cubicBezTo>
                    <a:close/>
                  </a:path>
                </a:pathLst>
              </a:custGeom>
              <a:grpFill/>
              <a:ln w="9525" cap="flat">
                <a:noFill/>
                <a:prstDash val="solid"/>
                <a:miter/>
              </a:ln>
            </p:spPr>
            <p:txBody>
              <a:bodyPr rtlCol="0" anchor="ctr"/>
              <a:lstStyle/>
              <a:p>
                <a:endParaRPr lang="en-GB" sz="1050"/>
              </a:p>
            </p:txBody>
          </p:sp>
          <p:sp>
            <p:nvSpPr>
              <p:cNvPr id="158" name="Freeform: Shape 157">
                <a:extLst>
                  <a:ext uri="{FF2B5EF4-FFF2-40B4-BE49-F238E27FC236}">
                    <a16:creationId xmlns:a16="http://schemas.microsoft.com/office/drawing/2014/main" id="{AB6532CF-6144-4521-8FC4-FF7142FA79FB}"/>
                  </a:ext>
                </a:extLst>
              </p:cNvPr>
              <p:cNvSpPr/>
              <p:nvPr/>
            </p:nvSpPr>
            <p:spPr>
              <a:xfrm>
                <a:off x="3757612" y="1731904"/>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GB" sz="1050"/>
              </a:p>
            </p:txBody>
          </p:sp>
          <p:sp>
            <p:nvSpPr>
              <p:cNvPr id="159" name="Freeform: Shape 158">
                <a:extLst>
                  <a:ext uri="{FF2B5EF4-FFF2-40B4-BE49-F238E27FC236}">
                    <a16:creationId xmlns:a16="http://schemas.microsoft.com/office/drawing/2014/main" id="{5150297D-B5AD-44DB-9FE4-425DC4117517}"/>
                  </a:ext>
                </a:extLst>
              </p:cNvPr>
              <p:cNvSpPr/>
              <p:nvPr/>
            </p:nvSpPr>
            <p:spPr>
              <a:xfrm>
                <a:off x="3890010" y="1731904"/>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GB" sz="1050"/>
              </a:p>
            </p:txBody>
          </p:sp>
          <p:sp>
            <p:nvSpPr>
              <p:cNvPr id="160" name="Freeform: Shape 159">
                <a:extLst>
                  <a:ext uri="{FF2B5EF4-FFF2-40B4-BE49-F238E27FC236}">
                    <a16:creationId xmlns:a16="http://schemas.microsoft.com/office/drawing/2014/main" id="{5ECE1081-FEBC-4798-BB0E-DFC6852ED6AD}"/>
                  </a:ext>
                </a:extLst>
              </p:cNvPr>
              <p:cNvSpPr/>
              <p:nvPr/>
            </p:nvSpPr>
            <p:spPr>
              <a:xfrm>
                <a:off x="3671887" y="1977649"/>
                <a:ext cx="279082" cy="241935"/>
              </a:xfrm>
              <a:custGeom>
                <a:avLst/>
                <a:gdLst>
                  <a:gd name="connsiteX0" fmla="*/ 260033 w 279082"/>
                  <a:gd name="connsiteY0" fmla="*/ 0 h 241935"/>
                  <a:gd name="connsiteX1" fmla="*/ 218123 w 279082"/>
                  <a:gd name="connsiteY1" fmla="*/ 0 h 241935"/>
                  <a:gd name="connsiteX2" fmla="*/ 99060 w 279082"/>
                  <a:gd name="connsiteY2" fmla="*/ 101917 h 241935"/>
                  <a:gd name="connsiteX3" fmla="*/ 19050 w 279082"/>
                  <a:gd name="connsiteY3" fmla="*/ 101917 h 241935"/>
                  <a:gd name="connsiteX4" fmla="*/ 0 w 279082"/>
                  <a:gd name="connsiteY4" fmla="*/ 120967 h 241935"/>
                  <a:gd name="connsiteX5" fmla="*/ 19050 w 279082"/>
                  <a:gd name="connsiteY5" fmla="*/ 140017 h 241935"/>
                  <a:gd name="connsiteX6" fmla="*/ 99060 w 279082"/>
                  <a:gd name="connsiteY6" fmla="*/ 140017 h 241935"/>
                  <a:gd name="connsiteX7" fmla="*/ 218123 w 279082"/>
                  <a:gd name="connsiteY7" fmla="*/ 241935 h 241935"/>
                  <a:gd name="connsiteX8" fmla="*/ 260033 w 279082"/>
                  <a:gd name="connsiteY8" fmla="*/ 241935 h 241935"/>
                  <a:gd name="connsiteX9" fmla="*/ 279083 w 279082"/>
                  <a:gd name="connsiteY9" fmla="*/ 222885 h 241935"/>
                  <a:gd name="connsiteX10" fmla="*/ 279083 w 279082"/>
                  <a:gd name="connsiteY10" fmla="*/ 19050 h 241935"/>
                  <a:gd name="connsiteX11" fmla="*/ 260033 w 279082"/>
                  <a:gd name="connsiteY11" fmla="*/ 0 h 241935"/>
                  <a:gd name="connsiteX12" fmla="*/ 240983 w 279082"/>
                  <a:gd name="connsiteY12" fmla="*/ 203835 h 241935"/>
                  <a:gd name="connsiteX13" fmla="*/ 218123 w 279082"/>
                  <a:gd name="connsiteY13" fmla="*/ 203835 h 241935"/>
                  <a:gd name="connsiteX14" fmla="*/ 135255 w 279082"/>
                  <a:gd name="connsiteY14" fmla="*/ 120967 h 241935"/>
                  <a:gd name="connsiteX15" fmla="*/ 218123 w 279082"/>
                  <a:gd name="connsiteY15" fmla="*/ 38100 h 241935"/>
                  <a:gd name="connsiteX16" fmla="*/ 240983 w 279082"/>
                  <a:gd name="connsiteY16" fmla="*/ 38100 h 241935"/>
                  <a:gd name="connsiteX17" fmla="*/ 240983 w 279082"/>
                  <a:gd name="connsiteY17" fmla="*/ 203835 h 2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082" h="241935">
                    <a:moveTo>
                      <a:pt x="260033" y="0"/>
                    </a:moveTo>
                    <a:lnTo>
                      <a:pt x="218123" y="0"/>
                    </a:lnTo>
                    <a:cubicBezTo>
                      <a:pt x="158115" y="0"/>
                      <a:pt x="107632" y="43815"/>
                      <a:pt x="99060" y="101917"/>
                    </a:cubicBezTo>
                    <a:lnTo>
                      <a:pt x="19050" y="101917"/>
                    </a:lnTo>
                    <a:cubicBezTo>
                      <a:pt x="8572" y="101917"/>
                      <a:pt x="0" y="110490"/>
                      <a:pt x="0" y="120967"/>
                    </a:cubicBezTo>
                    <a:cubicBezTo>
                      <a:pt x="0" y="131445"/>
                      <a:pt x="8572" y="140017"/>
                      <a:pt x="19050" y="140017"/>
                    </a:cubicBezTo>
                    <a:lnTo>
                      <a:pt x="99060" y="140017"/>
                    </a:lnTo>
                    <a:cubicBezTo>
                      <a:pt x="108585" y="198120"/>
                      <a:pt x="158115" y="241935"/>
                      <a:pt x="218123" y="241935"/>
                    </a:cubicBezTo>
                    <a:lnTo>
                      <a:pt x="260033" y="241935"/>
                    </a:lnTo>
                    <a:cubicBezTo>
                      <a:pt x="270510" y="241935"/>
                      <a:pt x="279083" y="233363"/>
                      <a:pt x="279083" y="222885"/>
                    </a:cubicBezTo>
                    <a:lnTo>
                      <a:pt x="279083" y="19050"/>
                    </a:lnTo>
                    <a:cubicBezTo>
                      <a:pt x="279083" y="8572"/>
                      <a:pt x="270510" y="0"/>
                      <a:pt x="260033" y="0"/>
                    </a:cubicBezTo>
                    <a:close/>
                    <a:moveTo>
                      <a:pt x="240983" y="203835"/>
                    </a:moveTo>
                    <a:lnTo>
                      <a:pt x="218123" y="203835"/>
                    </a:lnTo>
                    <a:cubicBezTo>
                      <a:pt x="172402" y="203835"/>
                      <a:pt x="135255" y="166688"/>
                      <a:pt x="135255" y="120967"/>
                    </a:cubicBezTo>
                    <a:cubicBezTo>
                      <a:pt x="135255" y="75247"/>
                      <a:pt x="172402" y="38100"/>
                      <a:pt x="218123" y="38100"/>
                    </a:cubicBezTo>
                    <a:lnTo>
                      <a:pt x="240983" y="38100"/>
                    </a:lnTo>
                    <a:lnTo>
                      <a:pt x="240983" y="203835"/>
                    </a:lnTo>
                    <a:close/>
                  </a:path>
                </a:pathLst>
              </a:custGeom>
              <a:grpFill/>
              <a:ln w="9525" cap="flat">
                <a:noFill/>
                <a:prstDash val="solid"/>
                <a:miter/>
              </a:ln>
            </p:spPr>
            <p:txBody>
              <a:bodyPr rtlCol="0" anchor="ctr"/>
              <a:lstStyle/>
              <a:p>
                <a:endParaRPr lang="en-GB" sz="1050"/>
              </a:p>
            </p:txBody>
          </p:sp>
          <p:sp>
            <p:nvSpPr>
              <p:cNvPr id="161" name="Freeform: Shape 160">
                <a:extLst>
                  <a:ext uri="{FF2B5EF4-FFF2-40B4-BE49-F238E27FC236}">
                    <a16:creationId xmlns:a16="http://schemas.microsoft.com/office/drawing/2014/main" id="{7C7EC767-C238-4BCB-866D-9220705652D8}"/>
                  </a:ext>
                </a:extLst>
              </p:cNvPr>
              <p:cNvSpPr/>
              <p:nvPr/>
            </p:nvSpPr>
            <p:spPr>
              <a:xfrm>
                <a:off x="3987164" y="1977649"/>
                <a:ext cx="342900" cy="242887"/>
              </a:xfrm>
              <a:custGeom>
                <a:avLst/>
                <a:gdLst>
                  <a:gd name="connsiteX0" fmla="*/ 323850 w 342900"/>
                  <a:gd name="connsiteY0" fmla="*/ 101917 h 242887"/>
                  <a:gd name="connsiteX1" fmla="*/ 243840 w 342900"/>
                  <a:gd name="connsiteY1" fmla="*/ 101917 h 242887"/>
                  <a:gd name="connsiteX2" fmla="*/ 124778 w 342900"/>
                  <a:gd name="connsiteY2" fmla="*/ 0 h 242887"/>
                  <a:gd name="connsiteX3" fmla="*/ 82868 w 342900"/>
                  <a:gd name="connsiteY3" fmla="*/ 0 h 242887"/>
                  <a:gd name="connsiteX4" fmla="*/ 63818 w 342900"/>
                  <a:gd name="connsiteY4" fmla="*/ 19050 h 242887"/>
                  <a:gd name="connsiteX5" fmla="*/ 63818 w 342900"/>
                  <a:gd name="connsiteY5" fmla="*/ 50482 h 242887"/>
                  <a:gd name="connsiteX6" fmla="*/ 19050 w 342900"/>
                  <a:gd name="connsiteY6" fmla="*/ 50482 h 242887"/>
                  <a:gd name="connsiteX7" fmla="*/ 0 w 342900"/>
                  <a:gd name="connsiteY7" fmla="*/ 69532 h 242887"/>
                  <a:gd name="connsiteX8" fmla="*/ 19050 w 342900"/>
                  <a:gd name="connsiteY8" fmla="*/ 88582 h 242887"/>
                  <a:gd name="connsiteX9" fmla="*/ 63818 w 342900"/>
                  <a:gd name="connsiteY9" fmla="*/ 88582 h 242887"/>
                  <a:gd name="connsiteX10" fmla="*/ 63818 w 342900"/>
                  <a:gd name="connsiteY10" fmla="*/ 154305 h 242887"/>
                  <a:gd name="connsiteX11" fmla="*/ 19050 w 342900"/>
                  <a:gd name="connsiteY11" fmla="*/ 154305 h 242887"/>
                  <a:gd name="connsiteX12" fmla="*/ 0 w 342900"/>
                  <a:gd name="connsiteY12" fmla="*/ 173355 h 242887"/>
                  <a:gd name="connsiteX13" fmla="*/ 19050 w 342900"/>
                  <a:gd name="connsiteY13" fmla="*/ 192405 h 242887"/>
                  <a:gd name="connsiteX14" fmla="*/ 63818 w 342900"/>
                  <a:gd name="connsiteY14" fmla="*/ 192405 h 242887"/>
                  <a:gd name="connsiteX15" fmla="*/ 63818 w 342900"/>
                  <a:gd name="connsiteY15" fmla="*/ 223838 h 242887"/>
                  <a:gd name="connsiteX16" fmla="*/ 82868 w 342900"/>
                  <a:gd name="connsiteY16" fmla="*/ 242888 h 242887"/>
                  <a:gd name="connsiteX17" fmla="*/ 124778 w 342900"/>
                  <a:gd name="connsiteY17" fmla="*/ 242888 h 242887"/>
                  <a:gd name="connsiteX18" fmla="*/ 243840 w 342900"/>
                  <a:gd name="connsiteY18" fmla="*/ 140970 h 242887"/>
                  <a:gd name="connsiteX19" fmla="*/ 323850 w 342900"/>
                  <a:gd name="connsiteY19" fmla="*/ 140970 h 242887"/>
                  <a:gd name="connsiteX20" fmla="*/ 342900 w 342900"/>
                  <a:gd name="connsiteY20" fmla="*/ 121920 h 242887"/>
                  <a:gd name="connsiteX21" fmla="*/ 323850 w 342900"/>
                  <a:gd name="connsiteY21" fmla="*/ 101917 h 242887"/>
                  <a:gd name="connsiteX22" fmla="*/ 123825 w 342900"/>
                  <a:gd name="connsiteY22" fmla="*/ 203835 h 242887"/>
                  <a:gd name="connsiteX23" fmla="*/ 100965 w 342900"/>
                  <a:gd name="connsiteY23" fmla="*/ 203835 h 242887"/>
                  <a:gd name="connsiteX24" fmla="*/ 100965 w 342900"/>
                  <a:gd name="connsiteY24" fmla="*/ 38100 h 242887"/>
                  <a:gd name="connsiteX25" fmla="*/ 123825 w 342900"/>
                  <a:gd name="connsiteY25" fmla="*/ 38100 h 242887"/>
                  <a:gd name="connsiteX26" fmla="*/ 206693 w 342900"/>
                  <a:gd name="connsiteY26" fmla="*/ 120967 h 242887"/>
                  <a:gd name="connsiteX27" fmla="*/ 123825 w 342900"/>
                  <a:gd name="connsiteY27" fmla="*/ 203835 h 2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900" h="242887">
                    <a:moveTo>
                      <a:pt x="323850" y="101917"/>
                    </a:moveTo>
                    <a:lnTo>
                      <a:pt x="243840" y="101917"/>
                    </a:lnTo>
                    <a:cubicBezTo>
                      <a:pt x="234315" y="43815"/>
                      <a:pt x="184785" y="0"/>
                      <a:pt x="124778" y="0"/>
                    </a:cubicBezTo>
                    <a:lnTo>
                      <a:pt x="82868" y="0"/>
                    </a:lnTo>
                    <a:cubicBezTo>
                      <a:pt x="72390" y="0"/>
                      <a:pt x="63818" y="8572"/>
                      <a:pt x="63818" y="19050"/>
                    </a:cubicBezTo>
                    <a:lnTo>
                      <a:pt x="63818" y="50482"/>
                    </a:lnTo>
                    <a:lnTo>
                      <a:pt x="19050" y="50482"/>
                    </a:lnTo>
                    <a:cubicBezTo>
                      <a:pt x="8573" y="50482"/>
                      <a:pt x="0" y="59055"/>
                      <a:pt x="0" y="69532"/>
                    </a:cubicBezTo>
                    <a:cubicBezTo>
                      <a:pt x="0" y="80010"/>
                      <a:pt x="8573" y="88582"/>
                      <a:pt x="19050" y="88582"/>
                    </a:cubicBezTo>
                    <a:lnTo>
                      <a:pt x="63818" y="88582"/>
                    </a:lnTo>
                    <a:lnTo>
                      <a:pt x="63818" y="154305"/>
                    </a:lnTo>
                    <a:lnTo>
                      <a:pt x="19050" y="154305"/>
                    </a:lnTo>
                    <a:cubicBezTo>
                      <a:pt x="8573" y="154305"/>
                      <a:pt x="0" y="162877"/>
                      <a:pt x="0" y="173355"/>
                    </a:cubicBezTo>
                    <a:cubicBezTo>
                      <a:pt x="0" y="183832"/>
                      <a:pt x="8573" y="192405"/>
                      <a:pt x="19050" y="192405"/>
                    </a:cubicBezTo>
                    <a:lnTo>
                      <a:pt x="63818" y="192405"/>
                    </a:lnTo>
                    <a:lnTo>
                      <a:pt x="63818" y="223838"/>
                    </a:lnTo>
                    <a:cubicBezTo>
                      <a:pt x="63818" y="234315"/>
                      <a:pt x="72390" y="242888"/>
                      <a:pt x="82868" y="242888"/>
                    </a:cubicBezTo>
                    <a:lnTo>
                      <a:pt x="124778" y="242888"/>
                    </a:lnTo>
                    <a:cubicBezTo>
                      <a:pt x="184785" y="242888"/>
                      <a:pt x="235268" y="199073"/>
                      <a:pt x="243840" y="140970"/>
                    </a:cubicBezTo>
                    <a:lnTo>
                      <a:pt x="323850" y="140970"/>
                    </a:lnTo>
                    <a:cubicBezTo>
                      <a:pt x="334328" y="140970"/>
                      <a:pt x="342900" y="132397"/>
                      <a:pt x="342900" y="121920"/>
                    </a:cubicBezTo>
                    <a:cubicBezTo>
                      <a:pt x="342900" y="111442"/>
                      <a:pt x="334328" y="101917"/>
                      <a:pt x="323850" y="101917"/>
                    </a:cubicBezTo>
                    <a:close/>
                    <a:moveTo>
                      <a:pt x="123825" y="203835"/>
                    </a:moveTo>
                    <a:lnTo>
                      <a:pt x="100965" y="203835"/>
                    </a:lnTo>
                    <a:lnTo>
                      <a:pt x="100965" y="38100"/>
                    </a:lnTo>
                    <a:lnTo>
                      <a:pt x="123825" y="38100"/>
                    </a:lnTo>
                    <a:cubicBezTo>
                      <a:pt x="169545" y="38100"/>
                      <a:pt x="206693" y="75247"/>
                      <a:pt x="206693" y="120967"/>
                    </a:cubicBezTo>
                    <a:cubicBezTo>
                      <a:pt x="207645" y="166688"/>
                      <a:pt x="169545" y="203835"/>
                      <a:pt x="123825" y="203835"/>
                    </a:cubicBezTo>
                    <a:close/>
                  </a:path>
                </a:pathLst>
              </a:custGeom>
              <a:grpFill/>
              <a:ln w="9525" cap="flat">
                <a:noFill/>
                <a:prstDash val="solid"/>
                <a:miter/>
              </a:ln>
            </p:spPr>
            <p:txBody>
              <a:bodyPr rtlCol="0" anchor="ctr"/>
              <a:lstStyle/>
              <a:p>
                <a:endParaRPr lang="en-GB" sz="1050"/>
              </a:p>
            </p:txBody>
          </p:sp>
        </p:grpSp>
        <p:sp>
          <p:nvSpPr>
            <p:cNvPr id="155" name="TextBox 154">
              <a:extLst>
                <a:ext uri="{FF2B5EF4-FFF2-40B4-BE49-F238E27FC236}">
                  <a16:creationId xmlns:a16="http://schemas.microsoft.com/office/drawing/2014/main" id="{1C23A93C-F188-41BD-9C9B-06FE8471FE3A}"/>
                </a:ext>
              </a:extLst>
            </p:cNvPr>
            <p:cNvSpPr txBox="1"/>
            <p:nvPr/>
          </p:nvSpPr>
          <p:spPr>
            <a:xfrm>
              <a:off x="1277363" y="3199396"/>
              <a:ext cx="802300" cy="230832"/>
            </a:xfrm>
            <a:prstGeom prst="rect">
              <a:avLst/>
            </a:prstGeom>
            <a:noFill/>
          </p:spPr>
          <p:txBody>
            <a:bodyPr wrap="square" rtlCol="0">
              <a:spAutoFit/>
            </a:bodyPr>
            <a:lstStyle/>
            <a:p>
              <a:pPr algn="ctr"/>
              <a:r>
                <a:rPr lang="en-GB" sz="900" b="1">
                  <a:solidFill>
                    <a:schemeClr val="tx2"/>
                  </a:solidFill>
                  <a:latin typeface="Trebuchet MS" panose="020B0603020202020204" pitchFamily="34" charset="0"/>
                </a:rPr>
                <a:t>Connector</a:t>
              </a:r>
            </a:p>
          </p:txBody>
        </p:sp>
      </p:grpSp>
      <p:sp>
        <p:nvSpPr>
          <p:cNvPr id="162" name="Ellipse 80">
            <a:extLst>
              <a:ext uri="{FF2B5EF4-FFF2-40B4-BE49-F238E27FC236}">
                <a16:creationId xmlns:a16="http://schemas.microsoft.com/office/drawing/2014/main" id="{9DD4F141-9772-44F2-8377-CE85A8A89520}"/>
              </a:ext>
            </a:extLst>
          </p:cNvPr>
          <p:cNvSpPr/>
          <p:nvPr/>
        </p:nvSpPr>
        <p:spPr bwMode="auto">
          <a:xfrm>
            <a:off x="838669" y="3840415"/>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0" u="none" strike="noStrike" cap="none" normalizeH="0" baseline="0">
                <a:ln>
                  <a:noFill/>
                </a:ln>
                <a:solidFill>
                  <a:schemeClr val="bg1"/>
                </a:solidFill>
                <a:effectLst/>
                <a:latin typeface="Trebuchet MS" panose="020B0603020202020204" pitchFamily="34" charset="0"/>
              </a:rPr>
              <a:t>2</a:t>
            </a:r>
          </a:p>
        </p:txBody>
      </p:sp>
      <p:cxnSp>
        <p:nvCxnSpPr>
          <p:cNvPr id="163" name="Connecteur droit avec flèche 5">
            <a:extLst>
              <a:ext uri="{FF2B5EF4-FFF2-40B4-BE49-F238E27FC236}">
                <a16:creationId xmlns:a16="http://schemas.microsoft.com/office/drawing/2014/main" id="{3A67DD97-BC20-4267-B7EE-87F8B96C1B07}"/>
              </a:ext>
            </a:extLst>
          </p:cNvPr>
          <p:cNvCxnSpPr>
            <a:cxnSpLocks/>
          </p:cNvCxnSpPr>
          <p:nvPr/>
        </p:nvCxnSpPr>
        <p:spPr bwMode="auto">
          <a:xfrm>
            <a:off x="667799" y="1506553"/>
            <a:ext cx="0" cy="4959024"/>
          </a:xfrm>
          <a:prstGeom prst="straightConnector1">
            <a:avLst/>
          </a:prstGeom>
          <a:solidFill>
            <a:schemeClr val="accent1"/>
          </a:solidFill>
          <a:ln w="22225" cap="flat" cmpd="sng" algn="ctr">
            <a:solidFill>
              <a:schemeClr val="tx2"/>
            </a:solidFill>
            <a:prstDash val="solid"/>
            <a:round/>
            <a:headEnd type="none" w="med" len="med"/>
            <a:tailEnd type="triangle"/>
          </a:ln>
          <a:effectLst/>
        </p:spPr>
      </p:cxnSp>
      <p:sp>
        <p:nvSpPr>
          <p:cNvPr id="164" name="TextBox 163">
            <a:extLst>
              <a:ext uri="{FF2B5EF4-FFF2-40B4-BE49-F238E27FC236}">
                <a16:creationId xmlns:a16="http://schemas.microsoft.com/office/drawing/2014/main" id="{7A575100-63EC-4C2D-AF9E-3D64A2811925}"/>
              </a:ext>
            </a:extLst>
          </p:cNvPr>
          <p:cNvSpPr txBox="1"/>
          <p:nvPr/>
        </p:nvSpPr>
        <p:spPr>
          <a:xfrm>
            <a:off x="145015" y="1729513"/>
            <a:ext cx="359340" cy="246221"/>
          </a:xfrm>
          <a:prstGeom prst="rect">
            <a:avLst/>
          </a:prstGeom>
          <a:noFill/>
        </p:spPr>
        <p:txBody>
          <a:bodyPr wrap="square" lIns="0" rIns="0" rtlCol="0">
            <a:spAutoFit/>
          </a:bodyPr>
          <a:lstStyle>
            <a:defPPr>
              <a:defRPr lang="en-US"/>
            </a:defPPr>
            <a:lvl1pPr algn="ctr">
              <a:defRPr sz="1000" i="1">
                <a:latin typeface="+mj-lt"/>
              </a:defRPr>
            </a:lvl1pPr>
          </a:lstStyle>
          <a:p>
            <a:r>
              <a:rPr lang="en-GB">
                <a:solidFill>
                  <a:schemeClr val="tx2"/>
                </a:solidFill>
                <a:latin typeface="Trebuchet MS" panose="020B0603020202020204" pitchFamily="34" charset="0"/>
              </a:rPr>
              <a:t>None</a:t>
            </a:r>
          </a:p>
        </p:txBody>
      </p:sp>
      <p:sp>
        <p:nvSpPr>
          <p:cNvPr id="165" name="TextBox 164">
            <a:extLst>
              <a:ext uri="{FF2B5EF4-FFF2-40B4-BE49-F238E27FC236}">
                <a16:creationId xmlns:a16="http://schemas.microsoft.com/office/drawing/2014/main" id="{F7EA5B7D-4AC8-43DF-987C-0CAB82338F9C}"/>
              </a:ext>
            </a:extLst>
          </p:cNvPr>
          <p:cNvSpPr txBox="1"/>
          <p:nvPr/>
        </p:nvSpPr>
        <p:spPr>
          <a:xfrm>
            <a:off x="86051" y="5779294"/>
            <a:ext cx="480644" cy="553998"/>
          </a:xfrm>
          <a:prstGeom prst="rect">
            <a:avLst/>
          </a:prstGeom>
          <a:noFill/>
        </p:spPr>
        <p:txBody>
          <a:bodyPr wrap="square" lIns="0" rIns="0" rtlCol="0">
            <a:spAutoFit/>
          </a:bodyPr>
          <a:lstStyle/>
          <a:p>
            <a:pPr algn="ctr"/>
            <a:r>
              <a:rPr lang="en-GB" sz="1000" i="1">
                <a:solidFill>
                  <a:schemeClr val="tx2"/>
                </a:solidFill>
                <a:latin typeface="Trebuchet MS" panose="020B0603020202020204" pitchFamily="34" charset="0"/>
              </a:rPr>
              <a:t>Tailor-made service</a:t>
            </a:r>
          </a:p>
        </p:txBody>
      </p:sp>
      <p:sp>
        <p:nvSpPr>
          <p:cNvPr id="166" name="TextBox 165">
            <a:extLst>
              <a:ext uri="{FF2B5EF4-FFF2-40B4-BE49-F238E27FC236}">
                <a16:creationId xmlns:a16="http://schemas.microsoft.com/office/drawing/2014/main" id="{D30442F1-5CDF-424E-BB56-C7C4247E4979}"/>
              </a:ext>
            </a:extLst>
          </p:cNvPr>
          <p:cNvSpPr txBox="1"/>
          <p:nvPr/>
        </p:nvSpPr>
        <p:spPr>
          <a:xfrm>
            <a:off x="63341" y="927920"/>
            <a:ext cx="1210990" cy="553998"/>
          </a:xfrm>
          <a:prstGeom prst="rect">
            <a:avLst/>
          </a:prstGeom>
          <a:noFill/>
        </p:spPr>
        <p:txBody>
          <a:bodyPr wrap="square" rtlCol="0">
            <a:spAutoFit/>
          </a:bodyPr>
          <a:lstStyle/>
          <a:p>
            <a:pPr algn="ctr"/>
            <a:r>
              <a:rPr lang="en-GB" sz="1000" b="1">
                <a:solidFill>
                  <a:schemeClr val="tx2"/>
                </a:solidFill>
                <a:latin typeface="Trebuchet MS" panose="020B0603020202020204" pitchFamily="34" charset="0"/>
              </a:rPr>
              <a:t>Level of personalization in clients’ tools</a:t>
            </a:r>
          </a:p>
        </p:txBody>
      </p:sp>
      <p:sp>
        <p:nvSpPr>
          <p:cNvPr id="2" name="Rectangle 1">
            <a:extLst>
              <a:ext uri="{FF2B5EF4-FFF2-40B4-BE49-F238E27FC236}">
                <a16:creationId xmlns:a16="http://schemas.microsoft.com/office/drawing/2014/main" id="{7814B1B9-7435-4EC7-9F25-EF7783D80DBD}"/>
              </a:ext>
            </a:extLst>
          </p:cNvPr>
          <p:cNvSpPr/>
          <p:nvPr/>
        </p:nvSpPr>
        <p:spPr bwMode="auto">
          <a:xfrm>
            <a:off x="2000312" y="5687906"/>
            <a:ext cx="7693542" cy="63041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50">
                <a:latin typeface="Trebuchet MS" panose="020B0603020202020204" pitchFamily="34" charset="0"/>
              </a:rPr>
              <a:t>Altares has several kinds of APIs:</a:t>
            </a:r>
          </a:p>
          <a:p>
            <a:pPr marL="396000" marR="0" indent="-171450" defTabSz="914400" rtl="0" eaLnBrk="1" fontAlgn="base" latinLnBrk="0" hangingPunct="1">
              <a:lnSpc>
                <a:spcPct val="100000"/>
              </a:lnSpc>
              <a:spcBef>
                <a:spcPct val="0"/>
              </a:spcBef>
              <a:spcAft>
                <a:spcPct val="0"/>
              </a:spcAft>
              <a:buClrTx/>
              <a:buSzTx/>
              <a:buFontTx/>
              <a:buChar char="-"/>
              <a:tabLst/>
            </a:pPr>
            <a:r>
              <a:rPr lang="en-GB" sz="1050">
                <a:latin typeface="Trebuchet MS" panose="020B0603020202020204" pitchFamily="34" charset="0"/>
              </a:rPr>
              <a:t>On-the-shelf APIs, ready to use by the client</a:t>
            </a:r>
          </a:p>
          <a:p>
            <a:pPr marL="396000" marR="0" indent="-171450" defTabSz="914400" rtl="0" eaLnBrk="1" fontAlgn="base" latinLnBrk="0" hangingPunct="1">
              <a:lnSpc>
                <a:spcPct val="100000"/>
              </a:lnSpc>
              <a:spcBef>
                <a:spcPct val="0"/>
              </a:spcBef>
              <a:spcAft>
                <a:spcPct val="0"/>
              </a:spcAft>
              <a:buClrTx/>
              <a:buSzTx/>
              <a:buFontTx/>
              <a:buChar char="-"/>
              <a:tabLst/>
            </a:pPr>
            <a:r>
              <a:rPr lang="en-GB" sz="1050">
                <a:latin typeface="Trebuchet MS" panose="020B0603020202020204" pitchFamily="34" charset="0"/>
              </a:rPr>
              <a:t>Tailor-made API interfaces resulting of a combined work between Altares and each client individually</a:t>
            </a:r>
            <a:endParaRPr kumimoji="0" lang="en-GB" sz="1050" b="0" i="0" u="none" strike="noStrike" cap="none" normalizeH="0" baseline="0">
              <a:ln>
                <a:noFill/>
              </a:ln>
              <a:solidFill>
                <a:schemeClr val="tx1"/>
              </a:solidFill>
              <a:effectLst/>
              <a:latin typeface="Trebuchet MS" panose="020B0603020202020204" pitchFamily="34" charset="0"/>
            </a:endParaRPr>
          </a:p>
        </p:txBody>
      </p:sp>
      <p:pic>
        <p:nvPicPr>
          <p:cNvPr id="12292" name="Picture 4" descr="Icône CSV - Téléchargement gratuit en PNG et vecteurs">
            <a:extLst>
              <a:ext uri="{FF2B5EF4-FFF2-40B4-BE49-F238E27FC236}">
                <a16:creationId xmlns:a16="http://schemas.microsoft.com/office/drawing/2014/main" id="{BE804BB2-2A6E-458E-AB67-65BD889FFD73}"/>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69556" y="4854144"/>
            <a:ext cx="486595" cy="486595"/>
          </a:xfrm>
          <a:prstGeom prst="rect">
            <a:avLst/>
          </a:prstGeom>
          <a:noFill/>
          <a:extLst>
            <a:ext uri="{909E8E84-426E-40DD-AFC4-6F175D3DCCD1}">
              <a14:hiddenFill xmlns:a14="http://schemas.microsoft.com/office/drawing/2010/main">
                <a:solidFill>
                  <a:srgbClr val="FFFFFF"/>
                </a:solidFill>
              </a14:hiddenFill>
            </a:ext>
          </a:extLst>
        </p:spPr>
      </p:pic>
      <p:grpSp>
        <p:nvGrpSpPr>
          <p:cNvPr id="95" name="Groupe 95">
            <a:extLst>
              <a:ext uri="{FF2B5EF4-FFF2-40B4-BE49-F238E27FC236}">
                <a16:creationId xmlns:a16="http://schemas.microsoft.com/office/drawing/2014/main" id="{BCED11D0-4BE4-4E3A-A7C2-F50EC3F0D424}"/>
              </a:ext>
            </a:extLst>
          </p:cNvPr>
          <p:cNvGrpSpPr/>
          <p:nvPr/>
        </p:nvGrpSpPr>
        <p:grpSpPr>
          <a:xfrm>
            <a:off x="8448150" y="-11528"/>
            <a:ext cx="1435548" cy="588143"/>
            <a:chOff x="8448150" y="-11528"/>
            <a:chExt cx="1435548" cy="588143"/>
          </a:xfrm>
        </p:grpSpPr>
        <p:sp>
          <p:nvSpPr>
            <p:cNvPr id="96" name="Rectangle : coins arrondis 199">
              <a:extLst>
                <a:ext uri="{FF2B5EF4-FFF2-40B4-BE49-F238E27FC236}">
                  <a16:creationId xmlns:a16="http://schemas.microsoft.com/office/drawing/2014/main" id="{E295DECD-EA51-4CC3-804F-8344EDB59E6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7" name="Rectangle : coins arrondis 200">
              <a:extLst>
                <a:ext uri="{FF2B5EF4-FFF2-40B4-BE49-F238E27FC236}">
                  <a16:creationId xmlns:a16="http://schemas.microsoft.com/office/drawing/2014/main" id="{6D886A7F-299B-45EC-8290-98430C15E9A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8" name="Rectangle : coins arrondis 201">
              <a:extLst>
                <a:ext uri="{FF2B5EF4-FFF2-40B4-BE49-F238E27FC236}">
                  <a16:creationId xmlns:a16="http://schemas.microsoft.com/office/drawing/2014/main" id="{92ED6E43-7B18-4676-997F-ADB93B2C6064}"/>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9" name="ZoneTexte 18">
              <a:extLst>
                <a:ext uri="{FF2B5EF4-FFF2-40B4-BE49-F238E27FC236}">
                  <a16:creationId xmlns:a16="http://schemas.microsoft.com/office/drawing/2014/main" id="{215D5B16-779F-47EB-BC2D-DB116E169414}"/>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offering</a:t>
              </a:r>
            </a:p>
          </p:txBody>
        </p:sp>
        <p:pic>
          <p:nvPicPr>
            <p:cNvPr id="100" name="Graphique 128" descr="Jauge">
              <a:extLst>
                <a:ext uri="{FF2B5EF4-FFF2-40B4-BE49-F238E27FC236}">
                  <a16:creationId xmlns:a16="http://schemas.microsoft.com/office/drawing/2014/main" id="{22BC6F10-CFBC-4DC8-82D7-293E5BF14A2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53764" y="187516"/>
              <a:ext cx="234953" cy="218224"/>
            </a:xfrm>
            <a:prstGeom prst="rect">
              <a:avLst/>
            </a:prstGeom>
            <a:effectLst/>
          </p:spPr>
        </p:pic>
        <p:pic>
          <p:nvPicPr>
            <p:cNvPr id="101" name="Graphique 90" descr="Poignée de main">
              <a:extLst>
                <a:ext uri="{FF2B5EF4-FFF2-40B4-BE49-F238E27FC236}">
                  <a16:creationId xmlns:a16="http://schemas.microsoft.com/office/drawing/2014/main" id="{E53CC601-96E0-4D27-A7D2-1C8945DAA40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960868" y="152880"/>
              <a:ext cx="256313" cy="287496"/>
            </a:xfrm>
            <a:prstGeom prst="rect">
              <a:avLst/>
            </a:prstGeom>
            <a:effectLst/>
          </p:spPr>
        </p:pic>
        <p:pic>
          <p:nvPicPr>
            <p:cNvPr id="102" name="Graphique 74" descr="Mégaphone">
              <a:extLst>
                <a:ext uri="{FF2B5EF4-FFF2-40B4-BE49-F238E27FC236}">
                  <a16:creationId xmlns:a16="http://schemas.microsoft.com/office/drawing/2014/main" id="{B7D2DCB5-C6DD-4149-892C-6C87FF8CACD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389331" y="181519"/>
              <a:ext cx="233011" cy="216420"/>
            </a:xfrm>
            <a:prstGeom prst="rect">
              <a:avLst/>
            </a:prstGeom>
            <a:effectLst/>
          </p:spPr>
        </p:pic>
        <p:pic>
          <p:nvPicPr>
            <p:cNvPr id="103" name="Picture 2" descr="Drapeau France">
              <a:extLst>
                <a:ext uri="{FF2B5EF4-FFF2-40B4-BE49-F238E27FC236}">
                  <a16:creationId xmlns:a16="http://schemas.microsoft.com/office/drawing/2014/main" id="{8243E66D-0A38-4796-A8D9-411A2BBC7FD5}"/>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04" name="Picture 2" descr="5 ft x 3 ft 150 x 90 cm-DRAPEAU BELGE Belgique 100% Polyester ...">
              <a:extLst>
                <a:ext uri="{FF2B5EF4-FFF2-40B4-BE49-F238E27FC236}">
                  <a16:creationId xmlns:a16="http://schemas.microsoft.com/office/drawing/2014/main" id="{CA266B62-D16B-49A4-981B-25D08E2AD6EE}"/>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05" name="Picture 2 - 1" descr="Drapeau des Pays-Bas — Wikipédia">
              <a:extLst>
                <a:ext uri="{FF2B5EF4-FFF2-40B4-BE49-F238E27FC236}">
                  <a16:creationId xmlns:a16="http://schemas.microsoft.com/office/drawing/2014/main" id="{8870EF1D-BBC9-4683-B468-73104296276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06" name="Picture 2 - 2" descr="Drapeau du Luxembourg">
              <a:extLst>
                <a:ext uri="{FF2B5EF4-FFF2-40B4-BE49-F238E27FC236}">
                  <a16:creationId xmlns:a16="http://schemas.microsoft.com/office/drawing/2014/main" id="{29C9360A-5BDF-4D8A-A1D5-F8CCB71549CA}"/>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67" name="ZoneTexte 18">
              <a:extLst>
                <a:ext uri="{FF2B5EF4-FFF2-40B4-BE49-F238E27FC236}">
                  <a16:creationId xmlns:a16="http://schemas.microsoft.com/office/drawing/2014/main" id="{7A3002E4-B192-4519-9DD3-EB4D0DEC846E}"/>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Delivery modes</a:t>
              </a:r>
            </a:p>
          </p:txBody>
        </p:sp>
      </p:grpSp>
      <p:pic>
        <p:nvPicPr>
          <p:cNvPr id="168" name="Picture 2" descr="Un accès unique et centralisé au portail d'information BtoB - Intuiz">
            <a:extLst>
              <a:ext uri="{FF2B5EF4-FFF2-40B4-BE49-F238E27FC236}">
                <a16:creationId xmlns:a16="http://schemas.microsoft.com/office/drawing/2014/main" id="{5EFB993E-0E89-4A41-9B8F-566F2570CFB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933141" y="1652786"/>
            <a:ext cx="646056" cy="256269"/>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IndueD - La conformité simplifiée - KYC | Altares DB France">
            <a:extLst>
              <a:ext uri="{FF2B5EF4-FFF2-40B4-BE49-F238E27FC236}">
                <a16:creationId xmlns:a16="http://schemas.microsoft.com/office/drawing/2014/main" id="{C8044D88-B5A0-4147-8A07-491FEB90552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580153" y="1688407"/>
            <a:ext cx="651541" cy="22413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44">
            <a:extLst>
              <a:ext uri="{FF2B5EF4-FFF2-40B4-BE49-F238E27FC236}">
                <a16:creationId xmlns:a16="http://schemas.microsoft.com/office/drawing/2014/main" id="{FB73333F-F854-48AF-A813-0D3AA7AAB63F}"/>
              </a:ext>
            </a:extLst>
          </p:cNvPr>
          <p:cNvPicPr>
            <a:picLocks noChangeAspect="1"/>
          </p:cNvPicPr>
          <p:nvPr/>
        </p:nvPicPr>
        <p:blipFill>
          <a:blip r:embed="rId33">
            <a:clrChange>
              <a:clrFrom>
                <a:srgbClr val="FFFFFF"/>
              </a:clrFrom>
              <a:clrTo>
                <a:srgbClr val="FFFFFF">
                  <a:alpha val="0"/>
                </a:srgbClr>
              </a:clrTo>
            </a:clrChange>
            <a:extLst>
              <a:ext uri="{BEBA8EAE-BF5A-486C-A8C5-ECC9F3942E4B}">
                <a14:imgProps xmlns:a14="http://schemas.microsoft.com/office/drawing/2010/main">
                  <a14:imgLayer r:embed="rId34">
                    <a14:imgEffect>
                      <a14:brightnessContrast bright="7000"/>
                    </a14:imgEffect>
                  </a14:imgLayer>
                </a14:imgProps>
              </a:ext>
            </a:extLst>
          </a:blip>
          <a:stretch>
            <a:fillRect/>
          </a:stretch>
        </p:blipFill>
        <p:spPr>
          <a:xfrm>
            <a:off x="8232650" y="1667030"/>
            <a:ext cx="707648" cy="281245"/>
          </a:xfrm>
          <a:prstGeom prst="rect">
            <a:avLst/>
          </a:prstGeom>
        </p:spPr>
      </p:pic>
    </p:spTree>
    <p:extLst>
      <p:ext uri="{BB962C8B-B14F-4D97-AF65-F5344CB8AC3E}">
        <p14:creationId xmlns:p14="http://schemas.microsoft.com/office/powerpoint/2010/main" val="43424504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EEA12D43-8EBD-4094-9E80-90792F6A3C2D}"/>
              </a:ext>
            </a:extLst>
          </p:cNvPr>
          <p:cNvGraphicFramePr>
            <a:graphicFrameLocks noChangeAspect="1"/>
          </p:cNvGraphicFramePr>
          <p:nvPr>
            <p:custDataLst>
              <p:tags r:id="rId1"/>
            </p:custDataLst>
            <p:extLst>
              <p:ext uri="{D42A27DB-BD31-4B8C-83A1-F6EECF244321}">
                <p14:modId xmlns:p14="http://schemas.microsoft.com/office/powerpoint/2010/main" val="9391863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7" name="Object 6" hidden="1">
                        <a:extLst>
                          <a:ext uri="{FF2B5EF4-FFF2-40B4-BE49-F238E27FC236}">
                            <a16:creationId xmlns:a16="http://schemas.microsoft.com/office/drawing/2014/main" id="{EEA12D43-8EBD-4094-9E80-90792F6A3C2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BB7249C-F65F-4168-8232-CDD4A72FB30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8" name="Rectangle 37">
            <a:extLst>
              <a:ext uri="{FF2B5EF4-FFF2-40B4-BE49-F238E27FC236}">
                <a16:creationId xmlns:a16="http://schemas.microsoft.com/office/drawing/2014/main" id="{40582762-A04E-4AD0-8292-1867E94D5C16}"/>
              </a:ext>
            </a:extLst>
          </p:cNvPr>
          <p:cNvSpPr/>
          <p:nvPr/>
        </p:nvSpPr>
        <p:spPr bwMode="auto">
          <a:xfrm>
            <a:off x="495507" y="4917570"/>
            <a:ext cx="4096590" cy="1507106"/>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effectLst/>
                <a:latin typeface="Trebuchet MS" panose="020B0603020202020204" pitchFamily="34" charset="0"/>
              </a:rPr>
              <a:t>Comments</a:t>
            </a:r>
          </a:p>
          <a:p>
            <a:pPr marL="0" marR="0" indent="0" algn="ctr" defTabSz="914400" rtl="0" eaLnBrk="1" fontAlgn="base" latinLnBrk="0" hangingPunct="1">
              <a:lnSpc>
                <a:spcPct val="100000"/>
              </a:lnSpc>
              <a:spcBef>
                <a:spcPct val="0"/>
              </a:spcBef>
              <a:spcAft>
                <a:spcPct val="0"/>
              </a:spcAft>
              <a:buClrTx/>
              <a:buSzTx/>
              <a:buFontTx/>
              <a:buNone/>
              <a:tabLst/>
            </a:pPr>
            <a:endParaRPr lang="en-GB" sz="1000">
              <a:solidFill>
                <a:schemeClr val="tx2"/>
              </a:solidFill>
              <a:latin typeface="Trebuchet MS" panose="020B0603020202020204" pitchFamily="34" charset="0"/>
            </a:endParaRP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000" b="0" i="0" u="none" strike="noStrike" cap="none" normalizeH="0" baseline="0">
                <a:ln>
                  <a:noFill/>
                </a:ln>
                <a:effectLst/>
                <a:latin typeface="Trebuchet MS" panose="020B0603020202020204" pitchFamily="34" charset="0"/>
              </a:rPr>
              <a:t>The three LOBs have </a:t>
            </a:r>
            <a:r>
              <a:rPr kumimoji="0" lang="en-GB" sz="1000" b="0" i="0" u="none" strike="noStrike" cap="none" normalizeH="0" baseline="0">
                <a:ln>
                  <a:noFill/>
                </a:ln>
                <a:solidFill>
                  <a:schemeClr val="tx2"/>
                </a:solidFill>
                <a:effectLst/>
                <a:latin typeface="Trebuchet MS" panose="020B0603020202020204" pitchFamily="34" charset="0"/>
              </a:rPr>
              <a:t>different evolutions </a:t>
            </a:r>
            <a:r>
              <a:rPr kumimoji="0" lang="en-GB" sz="1000" b="0" i="0" u="none" strike="noStrike" cap="none" normalizeH="0" baseline="0">
                <a:ln>
                  <a:noFill/>
                </a:ln>
                <a:effectLst/>
                <a:latin typeface="Trebuchet MS" panose="020B0603020202020204" pitchFamily="34" charset="0"/>
              </a:rPr>
              <a:t>as </a:t>
            </a:r>
            <a:r>
              <a:rPr lang="en-GB" sz="1000">
                <a:latin typeface="Trebuchet MS" panose="020B0603020202020204" pitchFamily="34" charset="0"/>
              </a:rPr>
              <a:t>demonstrated by the </a:t>
            </a:r>
            <a:r>
              <a:rPr kumimoji="0" lang="en-GB" sz="1000" b="0" i="0" u="none" strike="noStrike" cap="none" normalizeH="0" baseline="0">
                <a:ln>
                  <a:noFill/>
                </a:ln>
                <a:solidFill>
                  <a:schemeClr val="tx2"/>
                </a:solidFill>
                <a:effectLst/>
                <a:latin typeface="Trebuchet MS" panose="020B0603020202020204" pitchFamily="34" charset="0"/>
              </a:rPr>
              <a:t>CAGR</a:t>
            </a:r>
            <a:r>
              <a:rPr kumimoji="0" lang="en-GB" sz="1000" b="0" i="0" u="none" strike="noStrike" cap="none" normalizeH="0" baseline="-25000">
                <a:ln>
                  <a:noFill/>
                </a:ln>
                <a:solidFill>
                  <a:schemeClr val="tx2"/>
                </a:solidFill>
                <a:effectLst/>
                <a:latin typeface="Trebuchet MS" panose="020B0603020202020204" pitchFamily="34" charset="0"/>
              </a:rPr>
              <a:t>17-20</a:t>
            </a:r>
            <a:r>
              <a:rPr kumimoji="0" lang="en-GB" sz="1000" b="0" i="0" u="none" strike="noStrike" cap="none" normalizeH="0" baseline="0">
                <a:ln>
                  <a:noFill/>
                </a:ln>
                <a:effectLst/>
                <a:latin typeface="Trebuchet MS" panose="020B0603020202020204" pitchFamily="34" charset="0"/>
              </a:rPr>
              <a:t>:</a:t>
            </a:r>
          </a:p>
          <a:p>
            <a:pPr marL="628650" lvl="1" indent="-171450">
              <a:buFont typeface="Courier New" panose="02070309020205020404" pitchFamily="49" charset="0"/>
              <a:buChar char="o"/>
            </a:pPr>
            <a:r>
              <a:rPr lang="en-GB" sz="1000">
                <a:latin typeface="Trebuchet MS" panose="020B0603020202020204" pitchFamily="34" charset="0"/>
              </a:rPr>
              <a:t>Credit risk: 	-2.3%</a:t>
            </a:r>
          </a:p>
          <a:p>
            <a:pPr marL="628650" lvl="1" indent="-171450">
              <a:buFont typeface="Courier New" panose="02070309020205020404" pitchFamily="49" charset="0"/>
              <a:buChar char="o"/>
            </a:pPr>
            <a:r>
              <a:rPr kumimoji="0" lang="en-GB" sz="1000" b="0" i="0" u="none" strike="noStrike" cap="none" normalizeH="0" baseline="0">
                <a:ln>
                  <a:noFill/>
                </a:ln>
                <a:effectLst/>
                <a:latin typeface="Trebuchet MS" panose="020B0603020202020204" pitchFamily="34" charset="0"/>
              </a:rPr>
              <a:t>Compliance: 	+</a:t>
            </a:r>
            <a:r>
              <a:rPr lang="en-GB" sz="1000">
                <a:latin typeface="Trebuchet MS" panose="020B0603020202020204" pitchFamily="34" charset="0"/>
              </a:rPr>
              <a:t>19</a:t>
            </a:r>
            <a:r>
              <a:rPr kumimoji="0" lang="en-GB" sz="1000" b="0" i="0" u="none" strike="noStrike" cap="none" normalizeH="0" baseline="0">
                <a:ln>
                  <a:noFill/>
                </a:ln>
                <a:effectLst/>
                <a:latin typeface="Trebuchet MS" panose="020B0603020202020204" pitchFamily="34" charset="0"/>
              </a:rPr>
              <a:t>.2%</a:t>
            </a:r>
          </a:p>
          <a:p>
            <a:pPr marL="628650" lvl="1" indent="-171450">
              <a:buFont typeface="Courier New" panose="02070309020205020404" pitchFamily="49" charset="0"/>
              <a:buChar char="o"/>
            </a:pPr>
            <a:r>
              <a:rPr kumimoji="0" lang="en-GB" sz="1000" b="0" i="0" u="none" strike="noStrike" cap="none" normalizeH="0" baseline="0">
                <a:ln>
                  <a:noFill/>
                </a:ln>
                <a:effectLst/>
                <a:latin typeface="Trebuchet MS" panose="020B0603020202020204" pitchFamily="34" charset="0"/>
              </a:rPr>
              <a:t>B2B m</a:t>
            </a:r>
            <a:r>
              <a:rPr lang="en-GB" sz="1000">
                <a:latin typeface="Trebuchet MS" panose="020B0603020202020204" pitchFamily="34" charset="0"/>
              </a:rPr>
              <a:t>arketing: 	-0.5%</a:t>
            </a:r>
          </a:p>
          <a:p>
            <a:pPr marL="171450" indent="-171450">
              <a:buFont typeface="Arial" panose="020B0604020202020204" pitchFamily="34" charset="0"/>
              <a:buChar char="•"/>
            </a:pPr>
            <a:r>
              <a:rPr lang="en-GB" sz="1000">
                <a:latin typeface="Trebuchet MS" panose="020B0603020202020204" pitchFamily="34" charset="0"/>
              </a:rPr>
              <a:t>Altares’ growth is </a:t>
            </a:r>
            <a:r>
              <a:rPr lang="en-GB" sz="1000">
                <a:solidFill>
                  <a:schemeClr val="tx2"/>
                </a:solidFill>
                <a:latin typeface="Trebuchet MS" panose="020B0603020202020204" pitchFamily="34" charset="0"/>
              </a:rPr>
              <a:t>driven in France </a:t>
            </a:r>
            <a:r>
              <a:rPr lang="en-GB" sz="1000">
                <a:latin typeface="Trebuchet MS" panose="020B0603020202020204" pitchFamily="34" charset="0"/>
              </a:rPr>
              <a:t>by </a:t>
            </a:r>
            <a:r>
              <a:rPr lang="en-GB" sz="1000">
                <a:solidFill>
                  <a:schemeClr val="tx2"/>
                </a:solidFill>
                <a:latin typeface="Trebuchet MS" panose="020B0603020202020204" pitchFamily="34" charset="0"/>
              </a:rPr>
              <a:t>compliance</a:t>
            </a:r>
            <a:r>
              <a:rPr lang="en-GB" sz="1000">
                <a:latin typeface="Trebuchet MS" panose="020B0603020202020204" pitchFamily="34" charset="0"/>
              </a:rPr>
              <a:t>, particularly  with the </a:t>
            </a:r>
            <a:r>
              <a:rPr lang="en-GB" sz="1000" err="1">
                <a:solidFill>
                  <a:schemeClr val="tx2"/>
                </a:solidFill>
                <a:latin typeface="Trebuchet MS" panose="020B0603020202020204" pitchFamily="34" charset="0"/>
              </a:rPr>
              <a:t>Sapin</a:t>
            </a:r>
            <a:r>
              <a:rPr lang="en-GB" sz="1000">
                <a:solidFill>
                  <a:schemeClr val="tx2"/>
                </a:solidFill>
                <a:latin typeface="Trebuchet MS" panose="020B0603020202020204" pitchFamily="34" charset="0"/>
              </a:rPr>
              <a:t> II law</a:t>
            </a:r>
          </a:p>
        </p:txBody>
      </p:sp>
      <p:sp>
        <p:nvSpPr>
          <p:cNvPr id="39" name="Rectangle 38">
            <a:extLst>
              <a:ext uri="{FF2B5EF4-FFF2-40B4-BE49-F238E27FC236}">
                <a16:creationId xmlns:a16="http://schemas.microsoft.com/office/drawing/2014/main" id="{B6D2A71D-15F8-4868-8A22-57E5A307A840}"/>
              </a:ext>
            </a:extLst>
          </p:cNvPr>
          <p:cNvSpPr/>
          <p:nvPr/>
        </p:nvSpPr>
        <p:spPr bwMode="auto">
          <a:xfrm>
            <a:off x="5416062" y="4917570"/>
            <a:ext cx="4152144" cy="1507106"/>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effectLst/>
                <a:latin typeface="Trebuchet MS" panose="020B0603020202020204" pitchFamily="34" charset="0"/>
              </a:rPr>
              <a:t>Comments</a:t>
            </a:r>
          </a:p>
          <a:p>
            <a:pPr marL="0" marR="0" indent="0" algn="ctr" defTabSz="914400" rtl="0" eaLnBrk="1" fontAlgn="base" latinLnBrk="0" hangingPunct="1">
              <a:lnSpc>
                <a:spcPct val="100000"/>
              </a:lnSpc>
              <a:spcBef>
                <a:spcPct val="0"/>
              </a:spcBef>
              <a:spcAft>
                <a:spcPct val="0"/>
              </a:spcAft>
              <a:buClrTx/>
              <a:buSzTx/>
              <a:buFontTx/>
              <a:buNone/>
              <a:tabLst/>
            </a:pPr>
            <a:endParaRPr lang="en-GB" sz="1000">
              <a:solidFill>
                <a:schemeClr val="tx2"/>
              </a:solidFill>
              <a:latin typeface="Trebuchet MS" panose="020B0603020202020204" pitchFamily="34" charset="0"/>
            </a:endParaRP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000" b="0" i="0" u="none" strike="noStrike" cap="none" normalizeH="0" baseline="0">
                <a:ln>
                  <a:noFill/>
                </a:ln>
                <a:effectLst/>
                <a:latin typeface="Trebuchet MS" panose="020B0603020202020204" pitchFamily="34" charset="0"/>
              </a:rPr>
              <a:t>The three LOBs have </a:t>
            </a:r>
            <a:r>
              <a:rPr kumimoji="0" lang="en-GB" sz="1000" b="0" i="0" u="none" strike="noStrike" cap="none" normalizeH="0" baseline="0">
                <a:ln>
                  <a:noFill/>
                </a:ln>
                <a:solidFill>
                  <a:schemeClr val="tx2"/>
                </a:solidFill>
                <a:effectLst/>
                <a:latin typeface="Trebuchet MS" panose="020B0603020202020204" pitchFamily="34" charset="0"/>
              </a:rPr>
              <a:t>different evolutions </a:t>
            </a:r>
            <a:r>
              <a:rPr kumimoji="0" lang="en-GB" sz="1000" b="0" i="0" u="none" strike="noStrike" cap="none" normalizeH="0" baseline="0">
                <a:ln>
                  <a:noFill/>
                </a:ln>
                <a:effectLst/>
                <a:latin typeface="Trebuchet MS" panose="020B0603020202020204" pitchFamily="34" charset="0"/>
              </a:rPr>
              <a:t>as </a:t>
            </a:r>
            <a:r>
              <a:rPr lang="en-GB" sz="1000">
                <a:latin typeface="Trebuchet MS" panose="020B0603020202020204" pitchFamily="34" charset="0"/>
              </a:rPr>
              <a:t>demonstrated by the </a:t>
            </a:r>
            <a:r>
              <a:rPr kumimoji="0" lang="en-GB" sz="1000" b="0" i="0" u="none" strike="noStrike" cap="none" normalizeH="0" baseline="0">
                <a:ln>
                  <a:noFill/>
                </a:ln>
                <a:solidFill>
                  <a:schemeClr val="tx2"/>
                </a:solidFill>
                <a:effectLst/>
                <a:latin typeface="Trebuchet MS" panose="020B0603020202020204" pitchFamily="34" charset="0"/>
              </a:rPr>
              <a:t>CAGR</a:t>
            </a:r>
            <a:r>
              <a:rPr kumimoji="0" lang="en-GB" sz="1000" b="0" i="0" u="none" strike="noStrike" cap="none" normalizeH="0" baseline="-25000">
                <a:ln>
                  <a:noFill/>
                </a:ln>
                <a:solidFill>
                  <a:schemeClr val="tx2"/>
                </a:solidFill>
                <a:effectLst/>
                <a:latin typeface="Trebuchet MS" panose="020B0603020202020204" pitchFamily="34" charset="0"/>
              </a:rPr>
              <a:t>17-20</a:t>
            </a:r>
            <a:r>
              <a:rPr kumimoji="0" lang="en-GB" sz="1000" b="0" i="0" u="none" strike="noStrike" cap="none" normalizeH="0" baseline="0">
                <a:ln>
                  <a:noFill/>
                </a:ln>
                <a:effectLst/>
                <a:latin typeface="Trebuchet MS" panose="020B0603020202020204" pitchFamily="34" charset="0"/>
              </a:rPr>
              <a:t>:</a:t>
            </a:r>
          </a:p>
          <a:p>
            <a:pPr marL="628650" lvl="1" indent="-171450">
              <a:buFont typeface="Courier New" panose="02070309020205020404" pitchFamily="49" charset="0"/>
              <a:buChar char="o"/>
            </a:pPr>
            <a:r>
              <a:rPr lang="en-GB" sz="1000">
                <a:latin typeface="Trebuchet MS" panose="020B0603020202020204" pitchFamily="34" charset="0"/>
              </a:rPr>
              <a:t>Credit risk : 	-5.6%</a:t>
            </a:r>
          </a:p>
          <a:p>
            <a:pPr marL="628650" lvl="1" indent="-171450">
              <a:buFont typeface="Courier New" panose="02070309020205020404" pitchFamily="49" charset="0"/>
              <a:buChar char="o"/>
            </a:pPr>
            <a:r>
              <a:rPr kumimoji="0" lang="en-GB" sz="1000" b="0" i="0" u="none" strike="noStrike" cap="none" normalizeH="0" baseline="0">
                <a:ln>
                  <a:noFill/>
                </a:ln>
                <a:effectLst/>
                <a:latin typeface="Trebuchet MS" panose="020B0603020202020204" pitchFamily="34" charset="0"/>
              </a:rPr>
              <a:t>Compliance: 	+</a:t>
            </a:r>
            <a:r>
              <a:rPr lang="en-GB" sz="1000">
                <a:latin typeface="Trebuchet MS" panose="020B0603020202020204" pitchFamily="34" charset="0"/>
              </a:rPr>
              <a:t>9</a:t>
            </a:r>
            <a:r>
              <a:rPr kumimoji="0" lang="en-GB" sz="1000" b="0" i="0" u="none" strike="noStrike" cap="none" normalizeH="0" baseline="0">
                <a:ln>
                  <a:noFill/>
                </a:ln>
                <a:effectLst/>
                <a:latin typeface="Trebuchet MS" panose="020B0603020202020204" pitchFamily="34" charset="0"/>
              </a:rPr>
              <a:t>.3%</a:t>
            </a:r>
          </a:p>
          <a:p>
            <a:pPr marL="628650" lvl="1" indent="-171450">
              <a:buFont typeface="Courier New" panose="02070309020205020404" pitchFamily="49" charset="0"/>
              <a:buChar char="o"/>
            </a:pPr>
            <a:r>
              <a:rPr kumimoji="0" lang="en-GB" sz="1000" b="0" i="0" u="none" strike="noStrike" cap="none" normalizeH="0" baseline="0">
                <a:ln>
                  <a:noFill/>
                </a:ln>
                <a:effectLst/>
                <a:latin typeface="Trebuchet MS" panose="020B0603020202020204" pitchFamily="34" charset="0"/>
              </a:rPr>
              <a:t>B2B m</a:t>
            </a:r>
            <a:r>
              <a:rPr lang="en-GB" sz="1000">
                <a:latin typeface="Trebuchet MS" panose="020B0603020202020204" pitchFamily="34" charset="0"/>
              </a:rPr>
              <a:t>arketing : 	+5.1%</a:t>
            </a:r>
            <a:endParaRPr kumimoji="0" lang="en-GB" sz="1000" b="0" i="0" u="none" strike="noStrike" cap="none" normalizeH="0" baseline="0">
              <a:ln>
                <a:noFill/>
              </a:ln>
              <a:effectLst/>
              <a:latin typeface="Trebuchet MS" panose="020B0603020202020204" pitchFamily="34" charset="0"/>
            </a:endParaRPr>
          </a:p>
          <a:p>
            <a:pPr marL="171450" indent="-171450">
              <a:buFont typeface="Arial" panose="020B0604020202020204" pitchFamily="34" charset="0"/>
              <a:buChar char="•"/>
            </a:pPr>
            <a:r>
              <a:rPr lang="en-GB" sz="1000">
                <a:latin typeface="Trebuchet MS" panose="020B0603020202020204" pitchFamily="34" charset="0"/>
              </a:rPr>
              <a:t>Altares’ growth is </a:t>
            </a:r>
            <a:r>
              <a:rPr lang="en-GB" sz="1000">
                <a:solidFill>
                  <a:schemeClr val="tx2"/>
                </a:solidFill>
                <a:latin typeface="Trebuchet MS" panose="020B0603020202020204" pitchFamily="34" charset="0"/>
              </a:rPr>
              <a:t>driven in Benelux </a:t>
            </a:r>
            <a:r>
              <a:rPr lang="en-GB" sz="1000">
                <a:latin typeface="Trebuchet MS" panose="020B0603020202020204" pitchFamily="34" charset="0"/>
              </a:rPr>
              <a:t>by </a:t>
            </a:r>
            <a:r>
              <a:rPr lang="en-GB" sz="1000">
                <a:solidFill>
                  <a:schemeClr val="tx2"/>
                </a:solidFill>
                <a:latin typeface="Trebuchet MS" panose="020B0603020202020204" pitchFamily="34" charset="0"/>
              </a:rPr>
              <a:t>both compliance and B2B marketing</a:t>
            </a: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2" name="Titre 1">
            <a:extLst>
              <a:ext uri="{FF2B5EF4-FFF2-40B4-BE49-F238E27FC236}">
                <a16:creationId xmlns:a16="http://schemas.microsoft.com/office/drawing/2014/main" id="{7C0E641A-DF41-4C6A-A5DB-AE017CB89662}"/>
              </a:ext>
            </a:extLst>
          </p:cNvPr>
          <p:cNvSpPr>
            <a:spLocks noGrp="1"/>
          </p:cNvSpPr>
          <p:nvPr>
            <p:ph type="title"/>
          </p:nvPr>
        </p:nvSpPr>
        <p:spPr>
          <a:xfrm>
            <a:off x="165600" y="147600"/>
            <a:ext cx="8388164" cy="684000"/>
          </a:xfrm>
        </p:spPr>
        <p:txBody>
          <a:bodyPr vert="horz"/>
          <a:lstStyle/>
          <a:p>
            <a:r>
              <a:rPr lang="en-GB" sz="1600">
                <a:solidFill>
                  <a:schemeClr val="tx2"/>
                </a:solidFill>
                <a:latin typeface="Trebuchet MS" pitchFamily="34" charset="0"/>
              </a:rPr>
              <a:t>Credit risk solutions </a:t>
            </a:r>
            <a:r>
              <a:rPr lang="en-GB" sz="1600">
                <a:latin typeface="Trebuchet MS" pitchFamily="34" charset="0"/>
              </a:rPr>
              <a:t>currently represent the </a:t>
            </a:r>
            <a:r>
              <a:rPr lang="en-GB" sz="1600">
                <a:solidFill>
                  <a:schemeClr val="tx2"/>
                </a:solidFill>
                <a:latin typeface="Trebuchet MS" pitchFamily="34" charset="0"/>
              </a:rPr>
              <a:t>main part </a:t>
            </a:r>
            <a:r>
              <a:rPr lang="en-GB" sz="1600">
                <a:latin typeface="Trebuchet MS" pitchFamily="34" charset="0"/>
              </a:rPr>
              <a:t>of </a:t>
            </a:r>
            <a:r>
              <a:rPr lang="en-GB" sz="1600" err="1">
                <a:latin typeface="Trebuchet MS" pitchFamily="34" charset="0"/>
              </a:rPr>
              <a:t>Altares</a:t>
            </a:r>
            <a:r>
              <a:rPr lang="en-GB" sz="1600">
                <a:latin typeface="Trebuchet MS" pitchFamily="34" charset="0"/>
              </a:rPr>
              <a:t>’ turnover, while </a:t>
            </a:r>
            <a:r>
              <a:rPr lang="en-GB" sz="1600">
                <a:solidFill>
                  <a:schemeClr val="tx2"/>
                </a:solidFill>
                <a:latin typeface="Trebuchet MS" pitchFamily="34" charset="0"/>
              </a:rPr>
              <a:t>growth</a:t>
            </a:r>
            <a:r>
              <a:rPr lang="en-GB" sz="1600">
                <a:latin typeface="Trebuchet MS" pitchFamily="34" charset="0"/>
              </a:rPr>
              <a:t> is mainly supported by</a:t>
            </a:r>
            <a:r>
              <a:rPr lang="en-GB">
                <a:solidFill>
                  <a:schemeClr val="tx2"/>
                </a:solidFill>
                <a:latin typeface="Trebuchet MS" panose="020B0603020202020204" pitchFamily="34" charset="0"/>
              </a:rPr>
              <a:t> compliance</a:t>
            </a:r>
          </a:p>
        </p:txBody>
      </p:sp>
      <p:sp>
        <p:nvSpPr>
          <p:cNvPr id="3" name="Espace réservé du texte 2">
            <a:extLst>
              <a:ext uri="{FF2B5EF4-FFF2-40B4-BE49-F238E27FC236}">
                <a16:creationId xmlns:a16="http://schemas.microsoft.com/office/drawing/2014/main" id="{399A593E-CFB5-4E6F-81ED-F69A5821C01C}"/>
              </a:ext>
            </a:extLst>
          </p:cNvPr>
          <p:cNvSpPr>
            <a:spLocks noGrp="1"/>
          </p:cNvSpPr>
          <p:nvPr>
            <p:ph type="body" sz="quarter" idx="10"/>
          </p:nvPr>
        </p:nvSpPr>
        <p:spPr/>
        <p:txBody>
          <a:bodyPr/>
          <a:lstStyle/>
          <a:p>
            <a:r>
              <a:rPr lang="en-GB"/>
              <a:t>Sources: eleven research &amp; analysis, company data</a:t>
            </a:r>
          </a:p>
          <a:p>
            <a:r>
              <a:rPr lang="en-GB" b="1" u="sng"/>
              <a:t>1.</a:t>
            </a:r>
            <a:r>
              <a:rPr lang="en-GB" b="1" i="0"/>
              <a:t> </a:t>
            </a:r>
            <a:r>
              <a:rPr lang="en-GB"/>
              <a:t>LOB: Line of business</a:t>
            </a:r>
          </a:p>
          <a:p>
            <a:endParaRPr lang="en-GB"/>
          </a:p>
        </p:txBody>
      </p:sp>
      <p:cxnSp>
        <p:nvCxnSpPr>
          <p:cNvPr id="5" name="Connecteur droit 208">
            <a:extLst>
              <a:ext uri="{FF2B5EF4-FFF2-40B4-BE49-F238E27FC236}">
                <a16:creationId xmlns:a16="http://schemas.microsoft.com/office/drawing/2014/main" id="{4BD82AF0-DF65-439D-AF5D-B85C87DCF40F}"/>
              </a:ext>
            </a:extLst>
          </p:cNvPr>
          <p:cNvCxnSpPr>
            <a:cxnSpLocks/>
          </p:cNvCxnSpPr>
          <p:nvPr/>
        </p:nvCxnSpPr>
        <p:spPr bwMode="auto">
          <a:xfrm>
            <a:off x="384975" y="1093792"/>
            <a:ext cx="9183231"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6" name="Rectangle 84">
            <a:extLst>
              <a:ext uri="{FF2B5EF4-FFF2-40B4-BE49-F238E27FC236}">
                <a16:creationId xmlns:a16="http://schemas.microsoft.com/office/drawing/2014/main" id="{4002F52B-3495-415A-B262-7FFC832AAF2F}"/>
              </a:ext>
            </a:extLst>
          </p:cNvPr>
          <p:cNvSpPr/>
          <p:nvPr/>
        </p:nvSpPr>
        <p:spPr bwMode="auto">
          <a:xfrm>
            <a:off x="2944281" y="962043"/>
            <a:ext cx="3666226" cy="263498"/>
          </a:xfrm>
          <a:prstGeom prst="rect">
            <a:avLst/>
          </a:prstGeom>
          <a:solidFill>
            <a:schemeClr val="bg1"/>
          </a:solidFill>
        </p:spPr>
        <p:txBody>
          <a:bodyPr wrap="square" rtlCol="0">
            <a:noAutofit/>
          </a:bodyPr>
          <a:lstStyle/>
          <a:p>
            <a:pPr algn="ctr"/>
            <a:r>
              <a:rPr lang="en-GB" sz="1100">
                <a:latin typeface="Trebuchet MS" panose="020B0603020202020204" pitchFamily="34" charset="0"/>
              </a:rPr>
              <a:t>Evolution of revenue by LOB since 2017 (€m)</a:t>
            </a:r>
          </a:p>
        </p:txBody>
      </p:sp>
      <p:graphicFrame>
        <p:nvGraphicFramePr>
          <p:cNvPr id="16" name="Chart 15">
            <a:extLst>
              <a:ext uri="{FF2B5EF4-FFF2-40B4-BE49-F238E27FC236}">
                <a16:creationId xmlns:a16="http://schemas.microsoft.com/office/drawing/2014/main" id="{2FD05142-33E1-4410-A3C4-50EAFB7C946E}"/>
              </a:ext>
            </a:extLst>
          </p:cNvPr>
          <p:cNvGraphicFramePr/>
          <p:nvPr>
            <p:extLst>
              <p:ext uri="{D42A27DB-BD31-4B8C-83A1-F6EECF244321}">
                <p14:modId xmlns:p14="http://schemas.microsoft.com/office/powerpoint/2010/main" val="388216087"/>
              </p:ext>
            </p:extLst>
          </p:nvPr>
        </p:nvGraphicFramePr>
        <p:xfrm>
          <a:off x="271418" y="1250718"/>
          <a:ext cx="4739526" cy="3781870"/>
        </p:xfrm>
        <a:graphic>
          <a:graphicData uri="http://schemas.openxmlformats.org/drawingml/2006/chart">
            <c:chart xmlns:c="http://schemas.openxmlformats.org/drawingml/2006/chart" xmlns:r="http://schemas.openxmlformats.org/officeDocument/2006/relationships" r:id="rId7"/>
          </a:graphicData>
        </a:graphic>
      </p:graphicFrame>
      <p:grpSp>
        <p:nvGrpSpPr>
          <p:cNvPr id="8" name="Group 4">
            <a:extLst>
              <a:ext uri="{FF2B5EF4-FFF2-40B4-BE49-F238E27FC236}">
                <a16:creationId xmlns:a16="http://schemas.microsoft.com/office/drawing/2014/main" id="{2532FA5C-C04C-41BC-86C0-5D619588239C}"/>
              </a:ext>
            </a:extLst>
          </p:cNvPr>
          <p:cNvGrpSpPr>
            <a:grpSpLocks noChangeAspect="1"/>
          </p:cNvGrpSpPr>
          <p:nvPr/>
        </p:nvGrpSpPr>
        <p:grpSpPr bwMode="auto">
          <a:xfrm>
            <a:off x="1906732" y="4956947"/>
            <a:ext cx="226868" cy="184867"/>
            <a:chOff x="788" y="869"/>
            <a:chExt cx="740" cy="603"/>
          </a:xfrm>
          <a:solidFill>
            <a:schemeClr val="tx1"/>
          </a:solidFill>
        </p:grpSpPr>
        <p:sp>
          <p:nvSpPr>
            <p:cNvPr id="10" name="Freeform 5">
              <a:extLst>
                <a:ext uri="{FF2B5EF4-FFF2-40B4-BE49-F238E27FC236}">
                  <a16:creationId xmlns:a16="http://schemas.microsoft.com/office/drawing/2014/main" id="{97973C8C-634C-4A7C-BF4F-E5E9402B3103}"/>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Rectangle 6">
              <a:extLst>
                <a:ext uri="{FF2B5EF4-FFF2-40B4-BE49-F238E27FC236}">
                  <a16:creationId xmlns:a16="http://schemas.microsoft.com/office/drawing/2014/main" id="{3FE2BC04-129F-47F4-9B67-EFADE3FEDB73}"/>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Rectangle 7">
              <a:extLst>
                <a:ext uri="{FF2B5EF4-FFF2-40B4-BE49-F238E27FC236}">
                  <a16:creationId xmlns:a16="http://schemas.microsoft.com/office/drawing/2014/main" id="{5EB9687A-C311-48AA-93E2-D1C6AD46A185}"/>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8">
              <a:extLst>
                <a:ext uri="{FF2B5EF4-FFF2-40B4-BE49-F238E27FC236}">
                  <a16:creationId xmlns:a16="http://schemas.microsoft.com/office/drawing/2014/main" id="{0A419F05-D0F5-4286-99BD-37AC4CE0E790}"/>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8" name="Group 4">
            <a:extLst>
              <a:ext uri="{FF2B5EF4-FFF2-40B4-BE49-F238E27FC236}">
                <a16:creationId xmlns:a16="http://schemas.microsoft.com/office/drawing/2014/main" id="{96268D1E-FC9E-4A40-A510-267C617E8025}"/>
              </a:ext>
            </a:extLst>
          </p:cNvPr>
          <p:cNvGrpSpPr>
            <a:grpSpLocks noChangeAspect="1"/>
          </p:cNvGrpSpPr>
          <p:nvPr/>
        </p:nvGrpSpPr>
        <p:grpSpPr bwMode="auto">
          <a:xfrm>
            <a:off x="6875895" y="4956947"/>
            <a:ext cx="226868" cy="184867"/>
            <a:chOff x="788" y="869"/>
            <a:chExt cx="740" cy="603"/>
          </a:xfrm>
          <a:solidFill>
            <a:schemeClr val="tx1"/>
          </a:solidFill>
        </p:grpSpPr>
        <p:sp>
          <p:nvSpPr>
            <p:cNvPr id="19" name="Freeform 5">
              <a:extLst>
                <a:ext uri="{FF2B5EF4-FFF2-40B4-BE49-F238E27FC236}">
                  <a16:creationId xmlns:a16="http://schemas.microsoft.com/office/drawing/2014/main" id="{FD3D31DD-F723-41F6-9972-7F79F370A7B8}"/>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6">
              <a:extLst>
                <a:ext uri="{FF2B5EF4-FFF2-40B4-BE49-F238E27FC236}">
                  <a16:creationId xmlns:a16="http://schemas.microsoft.com/office/drawing/2014/main" id="{D61370AC-DCE8-45EA-939E-580B44E92C6E}"/>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7">
              <a:extLst>
                <a:ext uri="{FF2B5EF4-FFF2-40B4-BE49-F238E27FC236}">
                  <a16:creationId xmlns:a16="http://schemas.microsoft.com/office/drawing/2014/main" id="{59D93BB9-8A89-4A11-B65C-86E44303CC5A}"/>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Rectangle 8">
              <a:extLst>
                <a:ext uri="{FF2B5EF4-FFF2-40B4-BE49-F238E27FC236}">
                  <a16:creationId xmlns:a16="http://schemas.microsoft.com/office/drawing/2014/main" id="{F8931035-36DF-4ED5-AF65-B595E2687DF8}"/>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aphicFrame>
        <p:nvGraphicFramePr>
          <p:cNvPr id="26" name="Chart 25">
            <a:extLst>
              <a:ext uri="{FF2B5EF4-FFF2-40B4-BE49-F238E27FC236}">
                <a16:creationId xmlns:a16="http://schemas.microsoft.com/office/drawing/2014/main" id="{B7D79CA9-CD28-4261-AC1B-594946002DC6}"/>
              </a:ext>
            </a:extLst>
          </p:cNvPr>
          <p:cNvGraphicFramePr/>
          <p:nvPr>
            <p:extLst>
              <p:ext uri="{D42A27DB-BD31-4B8C-83A1-F6EECF244321}">
                <p14:modId xmlns:p14="http://schemas.microsoft.com/office/powerpoint/2010/main" val="3860422818"/>
              </p:ext>
            </p:extLst>
          </p:nvPr>
        </p:nvGraphicFramePr>
        <p:xfrm>
          <a:off x="5122371" y="1250717"/>
          <a:ext cx="4739526" cy="3781870"/>
        </p:xfrm>
        <a:graphic>
          <a:graphicData uri="http://schemas.openxmlformats.org/drawingml/2006/chart">
            <c:chart xmlns:c="http://schemas.openxmlformats.org/drawingml/2006/chart" xmlns:r="http://schemas.openxmlformats.org/officeDocument/2006/relationships" r:id="rId8"/>
          </a:graphicData>
        </a:graphic>
      </p:graphicFrame>
      <p:grpSp>
        <p:nvGrpSpPr>
          <p:cNvPr id="24" name="Groupe 23">
            <a:extLst>
              <a:ext uri="{FF2B5EF4-FFF2-40B4-BE49-F238E27FC236}">
                <a16:creationId xmlns:a16="http://schemas.microsoft.com/office/drawing/2014/main" id="{9F03E851-F978-49E1-9662-047CCF1D8B81}"/>
              </a:ext>
            </a:extLst>
          </p:cNvPr>
          <p:cNvGrpSpPr/>
          <p:nvPr/>
        </p:nvGrpSpPr>
        <p:grpSpPr>
          <a:xfrm>
            <a:off x="8448150" y="-11528"/>
            <a:ext cx="1435548" cy="588143"/>
            <a:chOff x="8448150" y="-11528"/>
            <a:chExt cx="1435548" cy="588143"/>
          </a:xfrm>
        </p:grpSpPr>
        <p:sp>
          <p:nvSpPr>
            <p:cNvPr id="25" name="Rectangle : coins arrondis 199">
              <a:extLst>
                <a:ext uri="{FF2B5EF4-FFF2-40B4-BE49-F238E27FC236}">
                  <a16:creationId xmlns:a16="http://schemas.microsoft.com/office/drawing/2014/main" id="{322FC9F4-C242-449C-973A-4B1B0A5E41D6}"/>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7" name="Rectangle : coins arrondis 200">
              <a:extLst>
                <a:ext uri="{FF2B5EF4-FFF2-40B4-BE49-F238E27FC236}">
                  <a16:creationId xmlns:a16="http://schemas.microsoft.com/office/drawing/2014/main" id="{BB81EB03-5466-4FCB-8898-2F6E8991A5DE}"/>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8" name="Rectangle : coins arrondis 201">
              <a:extLst>
                <a:ext uri="{FF2B5EF4-FFF2-40B4-BE49-F238E27FC236}">
                  <a16:creationId xmlns:a16="http://schemas.microsoft.com/office/drawing/2014/main" id="{DDCE7BCE-20E3-4132-A7E6-1F073518DD1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9" name="ZoneTexte 18">
              <a:extLst>
                <a:ext uri="{FF2B5EF4-FFF2-40B4-BE49-F238E27FC236}">
                  <a16:creationId xmlns:a16="http://schemas.microsoft.com/office/drawing/2014/main" id="{1BA1E3D6-CF12-4DC4-B109-507C21E528E8}"/>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offering</a:t>
              </a:r>
            </a:p>
          </p:txBody>
        </p:sp>
        <p:pic>
          <p:nvPicPr>
            <p:cNvPr id="30" name="Graphique 128" descr="Jauge">
              <a:extLst>
                <a:ext uri="{FF2B5EF4-FFF2-40B4-BE49-F238E27FC236}">
                  <a16:creationId xmlns:a16="http://schemas.microsoft.com/office/drawing/2014/main" id="{EF768D42-ABC9-4695-8E35-8A6174D8CE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3764" y="187516"/>
              <a:ext cx="234953" cy="218224"/>
            </a:xfrm>
            <a:prstGeom prst="rect">
              <a:avLst/>
            </a:prstGeom>
            <a:effectLst/>
          </p:spPr>
        </p:pic>
        <p:pic>
          <p:nvPicPr>
            <p:cNvPr id="31" name="Graphique 90" descr="Poignée de main">
              <a:extLst>
                <a:ext uri="{FF2B5EF4-FFF2-40B4-BE49-F238E27FC236}">
                  <a16:creationId xmlns:a16="http://schemas.microsoft.com/office/drawing/2014/main" id="{6413ABC7-075D-486D-BD8C-45BEA1A7D9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32" name="Graphique 74" descr="Mégaphone">
              <a:extLst>
                <a:ext uri="{FF2B5EF4-FFF2-40B4-BE49-F238E27FC236}">
                  <a16:creationId xmlns:a16="http://schemas.microsoft.com/office/drawing/2014/main" id="{BFEB26B3-DA67-4AD1-9749-E78699E078D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89331" y="181519"/>
              <a:ext cx="233011" cy="216420"/>
            </a:xfrm>
            <a:prstGeom prst="rect">
              <a:avLst/>
            </a:prstGeom>
            <a:effectLst/>
          </p:spPr>
        </p:pic>
        <p:pic>
          <p:nvPicPr>
            <p:cNvPr id="33" name="Picture 2" descr="Drapeau France">
              <a:extLst>
                <a:ext uri="{FF2B5EF4-FFF2-40B4-BE49-F238E27FC236}">
                  <a16:creationId xmlns:a16="http://schemas.microsoft.com/office/drawing/2014/main" id="{EE6BD5FA-A01F-4B67-980F-6E1F5AEBEFE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34" name="Picture 2" descr="5 ft x 3 ft 150 x 90 cm-DRAPEAU BELGE Belgique 100% Polyester ...">
              <a:extLst>
                <a:ext uri="{FF2B5EF4-FFF2-40B4-BE49-F238E27FC236}">
                  <a16:creationId xmlns:a16="http://schemas.microsoft.com/office/drawing/2014/main" id="{97E34E60-9C44-4279-BE33-6B513CE1CBE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35" name="Picture 2 - 1" descr="Drapeau des Pays-Bas — Wikipédia">
              <a:extLst>
                <a:ext uri="{FF2B5EF4-FFF2-40B4-BE49-F238E27FC236}">
                  <a16:creationId xmlns:a16="http://schemas.microsoft.com/office/drawing/2014/main" id="{AF571F1C-4878-45B7-BAA4-AFBA7A692E9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36" name="Picture 2 - 2" descr="Drapeau du Luxembourg">
              <a:extLst>
                <a:ext uri="{FF2B5EF4-FFF2-40B4-BE49-F238E27FC236}">
                  <a16:creationId xmlns:a16="http://schemas.microsoft.com/office/drawing/2014/main" id="{69166A46-991A-483A-908B-47329438F83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7" name="ZoneTexte 18">
              <a:extLst>
                <a:ext uri="{FF2B5EF4-FFF2-40B4-BE49-F238E27FC236}">
                  <a16:creationId xmlns:a16="http://schemas.microsoft.com/office/drawing/2014/main" id="{40CEF885-D595-4E40-9DEA-EF2839D6729B}"/>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Product dynamics</a:t>
              </a:r>
            </a:p>
          </p:txBody>
        </p:sp>
      </p:grpSp>
      <p:pic>
        <p:nvPicPr>
          <p:cNvPr id="48" name="Picture 2" descr="Drapeau France">
            <a:extLst>
              <a:ext uri="{FF2B5EF4-FFF2-40B4-BE49-F238E27FC236}">
                <a16:creationId xmlns:a16="http://schemas.microsoft.com/office/drawing/2014/main" id="{CDA6BB34-F5C6-4071-8B9A-FF803AE1134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495507" y="1352645"/>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49" name="Picture 2" descr="5 ft x 3 ft 150 x 90 cm-DRAPEAU BELGE Belgique 100% Polyester ...">
            <a:extLst>
              <a:ext uri="{FF2B5EF4-FFF2-40B4-BE49-F238E27FC236}">
                <a16:creationId xmlns:a16="http://schemas.microsoft.com/office/drawing/2014/main" id="{AEC7954E-AC41-4985-B8B7-429F5A92807E}"/>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973"/>
          <a:stretch/>
        </p:blipFill>
        <p:spPr bwMode="auto">
          <a:xfrm>
            <a:off x="5428840" y="1352645"/>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0" name="Picture 2 - 1" descr="Drapeau des Pays-Bas — Wikipédia">
            <a:extLst>
              <a:ext uri="{FF2B5EF4-FFF2-40B4-BE49-F238E27FC236}">
                <a16:creationId xmlns:a16="http://schemas.microsoft.com/office/drawing/2014/main" id="{F646F5BD-33D5-42D2-B90A-961B74302BA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22517" y="135264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1" name="Picture 2 - 2" descr="Drapeau du Luxembourg">
            <a:extLst>
              <a:ext uri="{FF2B5EF4-FFF2-40B4-BE49-F238E27FC236}">
                <a16:creationId xmlns:a16="http://schemas.microsoft.com/office/drawing/2014/main" id="{B91920D0-76D8-42E4-9010-B3A3B4BCE59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35163" y="1352645"/>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169704539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extLst>
              <p:ext uri="{D42A27DB-BD31-4B8C-83A1-F6EECF244321}">
                <p14:modId xmlns:p14="http://schemas.microsoft.com/office/powerpoint/2010/main" val="2626781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92FC6C6C-155F-4C1A-890E-114863D14568}"/>
              </a:ext>
            </a:extLst>
          </p:cNvPr>
          <p:cNvSpPr/>
          <p:nvPr/>
        </p:nvSpPr>
        <p:spPr bwMode="auto">
          <a:xfrm>
            <a:off x="227901" y="914401"/>
            <a:ext cx="9450199" cy="551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7" name="Rectangle 56">
            <a:extLst>
              <a:ext uri="{FF2B5EF4-FFF2-40B4-BE49-F238E27FC236}">
                <a16:creationId xmlns:a16="http://schemas.microsoft.com/office/drawing/2014/main" id="{BB6FD7F9-F8DD-4E65-ACE1-215FCC72E034}"/>
              </a:ext>
            </a:extLst>
          </p:cNvPr>
          <p:cNvSpPr/>
          <p:nvPr/>
        </p:nvSpPr>
        <p:spPr bwMode="auto">
          <a:xfrm>
            <a:off x="3394685" y="4717985"/>
            <a:ext cx="6174854" cy="1620000"/>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36000" tIns="45720" rIns="0" bIns="45720" numCol="1" rtlCol="0" anchor="t" anchorCtr="0" compatLnSpc="1">
            <a:prstTxWarp prst="textNoShape">
              <a:avLst/>
            </a:prstTxWarp>
          </a:bodyPr>
          <a:lstStyle/>
          <a:p>
            <a:pPr algn="ctr">
              <a:spcBef>
                <a:spcPts val="600"/>
              </a:spcBef>
              <a:spcAft>
                <a:spcPts val="600"/>
              </a:spcAft>
              <a:buClr>
                <a:schemeClr val="tx1"/>
              </a:buClr>
            </a:pPr>
            <a:r>
              <a:rPr lang="en-GB" sz="1000">
                <a:latin typeface="Trebuchet MS" pitchFamily="34" charset="0"/>
              </a:rPr>
              <a:t>Comments</a:t>
            </a:r>
          </a:p>
          <a:p>
            <a:pPr marL="171450" indent="-171450">
              <a:spcBef>
                <a:spcPts val="200"/>
              </a:spcBef>
              <a:buClr>
                <a:schemeClr val="tx1"/>
              </a:buClr>
              <a:buFont typeface="Arial" panose="020B0604020202020204" pitchFamily="34" charset="0"/>
              <a:buChar char="•"/>
            </a:pPr>
            <a:r>
              <a:rPr lang="en-GB" sz="1000">
                <a:latin typeface="Trebuchet MS" pitchFamily="34" charset="0"/>
              </a:rPr>
              <a:t>In France as well as in Benelux, there is an </a:t>
            </a:r>
            <a:r>
              <a:rPr lang="en-GB" sz="1000">
                <a:solidFill>
                  <a:schemeClr val="tx2"/>
                </a:solidFill>
                <a:latin typeface="Trebuchet MS" pitchFamily="34" charset="0"/>
              </a:rPr>
              <a:t>increasing demand for integration into clients’ system</a:t>
            </a:r>
            <a:r>
              <a:rPr lang="en-GB" sz="1000">
                <a:latin typeface="Trebuchet MS" pitchFamily="34" charset="0"/>
              </a:rPr>
              <a:t>:</a:t>
            </a:r>
          </a:p>
          <a:p>
            <a:pPr marL="685800" lvl="1" indent="-228600">
              <a:spcBef>
                <a:spcPts val="200"/>
              </a:spcBef>
              <a:buClr>
                <a:schemeClr val="tx1"/>
              </a:buClr>
              <a:buFont typeface="Courier New" panose="02070309020205020404" pitchFamily="49" charset="0"/>
              <a:buChar char="o"/>
            </a:pPr>
            <a:r>
              <a:rPr lang="en-GB" sz="1000">
                <a:latin typeface="Trebuchet MS" pitchFamily="34" charset="0"/>
              </a:rPr>
              <a:t>Connectors sales − Business Add-On and </a:t>
            </a:r>
            <a:r>
              <a:rPr lang="en-GB" sz="1000" err="1">
                <a:latin typeface="Trebuchet MS" pitchFamily="34" charset="0"/>
              </a:rPr>
              <a:t>Dataxess</a:t>
            </a:r>
            <a:r>
              <a:rPr lang="en-GB" sz="1000">
                <a:latin typeface="Trebuchet MS" pitchFamily="34" charset="0"/>
              </a:rPr>
              <a:t> − increased from €1.6m in 2017 to €2.4m in 2020 in France </a:t>
            </a:r>
            <a:r>
              <a:rPr lang="en-GB" sz="1000">
                <a:solidFill>
                  <a:schemeClr val="tx2"/>
                </a:solidFill>
                <a:latin typeface="Trebuchet MS" pitchFamily="34" charset="0"/>
              </a:rPr>
              <a:t>(CAGR</a:t>
            </a:r>
            <a:r>
              <a:rPr lang="en-GB" sz="1000" baseline="-25000">
                <a:solidFill>
                  <a:schemeClr val="tx2"/>
                </a:solidFill>
                <a:latin typeface="Trebuchet MS" pitchFamily="34" charset="0"/>
              </a:rPr>
              <a:t>17-20</a:t>
            </a:r>
            <a:r>
              <a:rPr lang="en-GB" sz="1000">
                <a:solidFill>
                  <a:schemeClr val="tx2"/>
                </a:solidFill>
                <a:latin typeface="Trebuchet MS" pitchFamily="34" charset="0"/>
              </a:rPr>
              <a:t>: 26%) </a:t>
            </a:r>
            <a:r>
              <a:rPr lang="en-GB" sz="1000">
                <a:latin typeface="Trebuchet MS" pitchFamily="34" charset="0"/>
              </a:rPr>
              <a:t>while it has increased from nothing (except from </a:t>
            </a:r>
            <a:r>
              <a:rPr lang="en-GB" sz="1000" err="1">
                <a:latin typeface="Trebuchet MS" pitchFamily="34" charset="0"/>
              </a:rPr>
              <a:t>Dataxess</a:t>
            </a:r>
            <a:r>
              <a:rPr lang="en-GB" sz="1000">
                <a:latin typeface="Trebuchet MS" pitchFamily="34" charset="0"/>
              </a:rPr>
              <a:t> revenues) in 2017 to €1.7m in 2020 in Benelux </a:t>
            </a:r>
          </a:p>
          <a:p>
            <a:pPr marL="685800" lvl="1" indent="-228600">
              <a:spcBef>
                <a:spcPts val="200"/>
              </a:spcBef>
              <a:buClr>
                <a:schemeClr val="tx1"/>
              </a:buClr>
              <a:buFont typeface="Courier New" panose="02070309020205020404" pitchFamily="49" charset="0"/>
              <a:buChar char="o"/>
            </a:pPr>
            <a:r>
              <a:rPr lang="en-GB" sz="1000">
                <a:latin typeface="Trebuchet MS" pitchFamily="34" charset="0"/>
              </a:rPr>
              <a:t>Direct + API sales has increased from €1.3m in 2017 to €3.2m in 2020 </a:t>
            </a:r>
            <a:r>
              <a:rPr lang="en-GB" sz="1000">
                <a:solidFill>
                  <a:schemeClr val="tx2"/>
                </a:solidFill>
                <a:latin typeface="Trebuchet MS" pitchFamily="34" charset="0"/>
              </a:rPr>
              <a:t>(CAGR</a:t>
            </a:r>
            <a:r>
              <a:rPr lang="en-GB" sz="1000" baseline="-25000">
                <a:solidFill>
                  <a:schemeClr val="tx2"/>
                </a:solidFill>
                <a:latin typeface="Trebuchet MS" pitchFamily="34" charset="0"/>
              </a:rPr>
              <a:t>17-20</a:t>
            </a:r>
            <a:r>
              <a:rPr lang="en-GB" sz="1000">
                <a:solidFill>
                  <a:schemeClr val="tx2"/>
                </a:solidFill>
                <a:latin typeface="Trebuchet MS" pitchFamily="34" charset="0"/>
              </a:rPr>
              <a:t>: 35%) </a:t>
            </a:r>
            <a:r>
              <a:rPr lang="en-GB" sz="1000">
                <a:latin typeface="Trebuchet MS" pitchFamily="34" charset="0"/>
              </a:rPr>
              <a:t>in France and Benelux</a:t>
            </a:r>
          </a:p>
          <a:p>
            <a:pPr marL="228600" indent="-228600">
              <a:spcBef>
                <a:spcPts val="600"/>
              </a:spcBef>
              <a:buClr>
                <a:schemeClr val="tx1"/>
              </a:buClr>
              <a:buFont typeface="Arial" panose="020B0604020202020204" pitchFamily="34" charset="0"/>
              <a:buChar char="•"/>
            </a:pPr>
            <a:r>
              <a:rPr lang="en-GB" sz="1000">
                <a:latin typeface="Trebuchet MS" pitchFamily="34" charset="0"/>
              </a:rPr>
              <a:t>The development of projects such as the Common Platform aims to facilitating the development of API</a:t>
            </a:r>
          </a:p>
        </p:txBody>
      </p:sp>
      <p:sp>
        <p:nvSpPr>
          <p:cNvPr id="58" name="Bulle narrative : rectangle 3">
            <a:extLst>
              <a:ext uri="{FF2B5EF4-FFF2-40B4-BE49-F238E27FC236}">
                <a16:creationId xmlns:a16="http://schemas.microsoft.com/office/drawing/2014/main" id="{58DFB556-E206-431A-9120-341385B2445B}"/>
              </a:ext>
            </a:extLst>
          </p:cNvPr>
          <p:cNvSpPr/>
          <p:nvPr/>
        </p:nvSpPr>
        <p:spPr bwMode="auto">
          <a:xfrm>
            <a:off x="336461" y="4717985"/>
            <a:ext cx="2949664" cy="1620000"/>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ts val="600"/>
              </a:spcAft>
              <a:buClrTx/>
              <a:buSzTx/>
              <a:buFontTx/>
              <a:buNone/>
              <a:tabLst/>
            </a:pPr>
            <a:r>
              <a:rPr kumimoji="0" lang="en-GB" sz="1000" b="0" i="0" u="none" strike="noStrike" cap="none" normalizeH="0" baseline="0">
                <a:ln>
                  <a:noFill/>
                </a:ln>
                <a:effectLst/>
                <a:latin typeface="Trebuchet MS" pitchFamily="34" charset="0"/>
              </a:rPr>
              <a:t>Readin</a:t>
            </a:r>
            <a:r>
              <a:rPr lang="en-GB" sz="1000">
                <a:latin typeface="Trebuchet MS" pitchFamily="34" charset="0"/>
              </a:rPr>
              <a:t>g insights</a:t>
            </a:r>
            <a:endParaRPr kumimoji="0" lang="en-GB" sz="1000" b="0" i="0" u="none" strike="noStrike" cap="none" normalizeH="0" baseline="0">
              <a:ln>
                <a:noFill/>
              </a:ln>
              <a:solidFill>
                <a:schemeClr val="bg1">
                  <a:lumMod val="65000"/>
                </a:schemeClr>
              </a:solidFill>
              <a:effectLst/>
              <a:latin typeface="Trebuchet MS" pitchFamily="34" charset="0"/>
            </a:endParaRPr>
          </a:p>
          <a:p>
            <a:pPr marL="171450" marR="0" indent="-171450" defTabSz="914400" rtl="0" eaLnBrk="1" fontAlgn="base" latinLnBrk="0" hangingPunct="1">
              <a:lnSpc>
                <a:spcPct val="100000"/>
              </a:lnSpc>
              <a:spcBef>
                <a:spcPct val="0"/>
              </a:spcBef>
              <a:spcAft>
                <a:spcPts val="0"/>
              </a:spcAft>
              <a:buClrTx/>
              <a:buSzTx/>
              <a:buFont typeface="Arial" panose="020B0604020202020204" pitchFamily="34" charset="0"/>
              <a:buChar char="•"/>
              <a:tabLst/>
            </a:pPr>
            <a:r>
              <a:rPr kumimoji="0" lang="en-GB" sz="1000" b="0" i="0" u="none" strike="noStrike" cap="none" normalizeH="0" baseline="0">
                <a:ln>
                  <a:noFill/>
                </a:ln>
                <a:effectLst/>
                <a:latin typeface="Trebuchet MS" pitchFamily="34" charset="0"/>
              </a:rPr>
              <a:t>Transversal products describe all the </a:t>
            </a:r>
            <a:r>
              <a:rPr kumimoji="0" lang="en-GB" sz="1000" b="0" i="0" u="none" strike="noStrike" cap="none" normalizeH="0" baseline="0">
                <a:ln>
                  <a:noFill/>
                </a:ln>
                <a:solidFill>
                  <a:schemeClr val="tx2"/>
                </a:solidFill>
                <a:effectLst/>
                <a:latin typeface="Trebuchet MS" pitchFamily="34" charset="0"/>
              </a:rPr>
              <a:t>solutions </a:t>
            </a:r>
            <a:r>
              <a:rPr kumimoji="0" lang="en-GB" sz="1000" b="0" i="0" u="none" strike="noStrike" cap="none" normalizeH="0" baseline="0">
                <a:ln>
                  <a:noFill/>
                </a:ln>
                <a:effectLst/>
                <a:latin typeface="Trebuchet MS" pitchFamily="34" charset="0"/>
              </a:rPr>
              <a:t>that aim to </a:t>
            </a:r>
            <a:r>
              <a:rPr kumimoji="0" lang="en-GB" sz="1000" b="0" i="0" u="none" strike="noStrike" cap="none" normalizeH="0" baseline="0">
                <a:ln>
                  <a:noFill/>
                </a:ln>
                <a:solidFill>
                  <a:schemeClr val="tx2"/>
                </a:solidFill>
                <a:effectLst/>
                <a:latin typeface="Trebuchet MS" pitchFamily="34" charset="0"/>
              </a:rPr>
              <a:t>improve the reliability and accuracy </a:t>
            </a:r>
            <a:r>
              <a:rPr kumimoji="0" lang="en-GB" sz="1000" b="0" i="0" u="none" strike="noStrike" cap="none" normalizeH="0" baseline="0">
                <a:ln>
                  <a:noFill/>
                </a:ln>
                <a:effectLst/>
                <a:latin typeface="Trebuchet MS" pitchFamily="34" charset="0"/>
              </a:rPr>
              <a:t>of business data</a:t>
            </a:r>
          </a:p>
          <a:p>
            <a:pPr marL="628650" lvl="1" indent="-171450">
              <a:spcAft>
                <a:spcPts val="0"/>
              </a:spcAft>
              <a:buFont typeface="Arial" panose="020B0604020202020204" pitchFamily="34" charset="0"/>
              <a:buChar char="•"/>
            </a:pPr>
            <a:r>
              <a:rPr kumimoji="0" lang="en-GB" sz="1000" b="0" i="0" u="none" strike="noStrike" cap="none" normalizeH="0" baseline="0">
                <a:ln>
                  <a:noFill/>
                </a:ln>
                <a:effectLst/>
                <a:latin typeface="Trebuchet MS" pitchFamily="34" charset="0"/>
              </a:rPr>
              <a:t>These products </a:t>
            </a:r>
            <a:r>
              <a:rPr kumimoji="0" lang="en-GB" sz="1000" b="0" i="0" u="none" strike="noStrike" cap="none" normalizeH="0" baseline="0">
                <a:ln>
                  <a:noFill/>
                </a:ln>
                <a:solidFill>
                  <a:schemeClr val="tx2"/>
                </a:solidFill>
                <a:effectLst/>
                <a:latin typeface="Trebuchet MS" panose="020B0603020202020204" pitchFamily="34" charset="0"/>
              </a:rPr>
              <a:t>address the three lines of business and are dispatched within the presentation of the 3 LOBs</a:t>
            </a:r>
            <a:endParaRPr kumimoji="0" lang="en-GB" sz="1000" b="0" i="0" u="none" strike="noStrike" cap="none" normalizeH="0" baseline="0">
              <a:ln>
                <a:noFill/>
              </a:ln>
              <a:effectLst/>
              <a:latin typeface="Trebuchet MS" pitchFamily="34" charset="0"/>
            </a:endParaRPr>
          </a:p>
          <a:p>
            <a:pPr marL="171450" marR="0" indent="-171450" defTabSz="914400" rtl="0" eaLnBrk="1" fontAlgn="base" latinLnBrk="0" hangingPunct="1">
              <a:lnSpc>
                <a:spcPct val="100000"/>
              </a:lnSpc>
              <a:spcBef>
                <a:spcPct val="0"/>
              </a:spcBef>
              <a:spcAft>
                <a:spcPts val="0"/>
              </a:spcAft>
              <a:buClrTx/>
              <a:buSzTx/>
              <a:buFont typeface="Arial" panose="020B0604020202020204" pitchFamily="34" charset="0"/>
              <a:buChar char="•"/>
              <a:tabLst/>
            </a:pPr>
            <a:r>
              <a:rPr lang="en-GB" sz="1000">
                <a:latin typeface="Trebuchet MS" pitchFamily="34" charset="0"/>
              </a:rPr>
              <a:t>Some products exhibited are </a:t>
            </a:r>
            <a:r>
              <a:rPr lang="en-GB" sz="1000">
                <a:solidFill>
                  <a:schemeClr val="tx2"/>
                </a:solidFill>
                <a:latin typeface="Trebuchet MS" pitchFamily="34" charset="0"/>
              </a:rPr>
              <a:t>not present in the offering presentation as they are no longer in the roadmap </a:t>
            </a:r>
            <a:r>
              <a:rPr lang="en-GB" sz="1000" i="1">
                <a:solidFill>
                  <a:schemeClr val="accent1"/>
                </a:solidFill>
                <a:latin typeface="Trebuchet MS" pitchFamily="34" charset="0"/>
              </a:rPr>
              <a:t>(cf. p.7)</a:t>
            </a:r>
            <a:endParaRPr kumimoji="0" lang="en-GB" sz="1000" b="0" i="1" u="none" strike="noStrike" cap="none" normalizeH="0" baseline="0">
              <a:ln>
                <a:noFill/>
              </a:ln>
              <a:solidFill>
                <a:schemeClr val="accent1"/>
              </a:solidFill>
              <a:effectLst/>
              <a:latin typeface="Trebuchet MS" pitchFamily="34" charset="0"/>
            </a:endParaRPr>
          </a:p>
        </p:txBody>
      </p:sp>
      <p:sp>
        <p:nvSpPr>
          <p:cNvPr id="83" name="Titre 2">
            <a:extLst>
              <a:ext uri="{FF2B5EF4-FFF2-40B4-BE49-F238E27FC236}">
                <a16:creationId xmlns:a16="http://schemas.microsoft.com/office/drawing/2014/main" id="{36680727-1D42-4C2D-B8E5-0C1A648FCB73}"/>
              </a:ext>
            </a:extLst>
          </p:cNvPr>
          <p:cNvSpPr>
            <a:spLocks noGrp="1"/>
          </p:cNvSpPr>
          <p:nvPr>
            <p:ph type="title"/>
          </p:nvPr>
        </p:nvSpPr>
        <p:spPr>
          <a:xfrm>
            <a:off x="165600" y="147600"/>
            <a:ext cx="8216013" cy="684000"/>
          </a:xfrm>
        </p:spPr>
        <p:txBody>
          <a:bodyPr vert="horz"/>
          <a:lstStyle/>
          <a:p>
            <a:r>
              <a:rPr lang="en-GB" kern="0">
                <a:solidFill>
                  <a:schemeClr val="tx2"/>
                </a:solidFill>
                <a:latin typeface="Trebuchet MS" panose="020B0603020202020204" pitchFamily="34" charset="0"/>
              </a:rPr>
              <a:t>Transversal solutions</a:t>
            </a:r>
            <a:r>
              <a:rPr lang="en-GB" kern="0">
                <a:latin typeface="Trebuchet MS" panose="020B0603020202020204" pitchFamily="34" charset="0"/>
              </a:rPr>
              <a:t>, i.e. all the products </a:t>
            </a:r>
            <a:r>
              <a:rPr lang="en-GB">
                <a:solidFill>
                  <a:schemeClr val="tx2"/>
                </a:solidFill>
                <a:latin typeface="Trebuchet MS" panose="020B0603020202020204" pitchFamily="34" charset="0"/>
              </a:rPr>
              <a:t>making </a:t>
            </a:r>
            <a:r>
              <a:rPr lang="en-GB" kern="0">
                <a:solidFill>
                  <a:schemeClr val="tx2"/>
                </a:solidFill>
                <a:latin typeface="Trebuchet MS" panose="020B0603020202020204" pitchFamily="34" charset="0"/>
              </a:rPr>
              <a:t>clients’ data more reliable and accurate</a:t>
            </a:r>
            <a:r>
              <a:rPr lang="en-GB" kern="0">
                <a:latin typeface="Trebuchet MS" panose="020B0603020202020204" pitchFamily="34" charset="0"/>
              </a:rPr>
              <a:t>, are progressively </a:t>
            </a:r>
            <a:r>
              <a:rPr lang="en-GB" kern="0">
                <a:solidFill>
                  <a:schemeClr val="tx2"/>
                </a:solidFill>
                <a:latin typeface="Trebuchet MS" panose="020B0603020202020204" pitchFamily="34" charset="0"/>
              </a:rPr>
              <a:t>switching</a:t>
            </a:r>
            <a:r>
              <a:rPr lang="en-GB" kern="0">
                <a:latin typeface="Trebuchet MS" panose="020B0603020202020204" pitchFamily="34" charset="0"/>
              </a:rPr>
              <a:t> from batch solutions </a:t>
            </a:r>
            <a:r>
              <a:rPr lang="en-GB" kern="0">
                <a:solidFill>
                  <a:schemeClr val="tx2"/>
                </a:solidFill>
                <a:latin typeface="Trebuchet MS" panose="020B0603020202020204" pitchFamily="34" charset="0"/>
              </a:rPr>
              <a:t>to integrated solutions </a:t>
            </a:r>
            <a:br>
              <a:rPr lang="en-GB" kern="0">
                <a:solidFill>
                  <a:schemeClr val="tx2"/>
                </a:solidFill>
                <a:latin typeface="Trebuchet MS" panose="020B0603020202020204" pitchFamily="34" charset="0"/>
              </a:rPr>
            </a:br>
            <a:endParaRPr lang="en-GB">
              <a:solidFill>
                <a:schemeClr val="tx2"/>
              </a:solidFill>
              <a:latin typeface="Trebuchet MS" panose="020B0603020202020204" pitchFamily="34" charset="0"/>
            </a:endParaRP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p:txBody>
          <a:bodyPr/>
          <a:lstStyle/>
          <a:p>
            <a:r>
              <a:rPr lang="en-GB"/>
              <a:t>Sources: eleven research &amp; analysis, company data, interviews with management</a:t>
            </a:r>
          </a:p>
          <a:p>
            <a:endParaRPr lang="en-GB"/>
          </a:p>
        </p:txBody>
      </p:sp>
      <p:grpSp>
        <p:nvGrpSpPr>
          <p:cNvPr id="18" name="Group 4">
            <a:extLst>
              <a:ext uri="{FF2B5EF4-FFF2-40B4-BE49-F238E27FC236}">
                <a16:creationId xmlns:a16="http://schemas.microsoft.com/office/drawing/2014/main" id="{60180F31-0B5B-4FD3-810E-B4A5CF9DE2B5}"/>
              </a:ext>
            </a:extLst>
          </p:cNvPr>
          <p:cNvGrpSpPr>
            <a:grpSpLocks noChangeAspect="1"/>
          </p:cNvGrpSpPr>
          <p:nvPr/>
        </p:nvGrpSpPr>
        <p:grpSpPr bwMode="auto">
          <a:xfrm>
            <a:off x="5610082" y="4757081"/>
            <a:ext cx="226868" cy="184867"/>
            <a:chOff x="788" y="869"/>
            <a:chExt cx="740" cy="603"/>
          </a:xfrm>
          <a:solidFill>
            <a:schemeClr val="tx1"/>
          </a:solidFill>
        </p:grpSpPr>
        <p:sp>
          <p:nvSpPr>
            <p:cNvPr id="19" name="Freeform 5">
              <a:extLst>
                <a:ext uri="{FF2B5EF4-FFF2-40B4-BE49-F238E27FC236}">
                  <a16:creationId xmlns:a16="http://schemas.microsoft.com/office/drawing/2014/main" id="{1E5A6A0B-C611-4574-A42C-FC5B912BEDB8}"/>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6">
              <a:extLst>
                <a:ext uri="{FF2B5EF4-FFF2-40B4-BE49-F238E27FC236}">
                  <a16:creationId xmlns:a16="http://schemas.microsoft.com/office/drawing/2014/main" id="{2B045855-D60A-44F7-853B-2AD3EFFF9916}"/>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7">
              <a:extLst>
                <a:ext uri="{FF2B5EF4-FFF2-40B4-BE49-F238E27FC236}">
                  <a16:creationId xmlns:a16="http://schemas.microsoft.com/office/drawing/2014/main" id="{2770970A-9962-4B09-8003-0F94CAB261A4}"/>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Rectangle 8">
              <a:extLst>
                <a:ext uri="{FF2B5EF4-FFF2-40B4-BE49-F238E27FC236}">
                  <a16:creationId xmlns:a16="http://schemas.microsoft.com/office/drawing/2014/main" id="{351CE059-D7C3-45A1-AEB5-43B53CC4A74B}"/>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7" name="Rectangle 46">
            <a:extLst>
              <a:ext uri="{FF2B5EF4-FFF2-40B4-BE49-F238E27FC236}">
                <a16:creationId xmlns:a16="http://schemas.microsoft.com/office/drawing/2014/main" id="{C85B0421-5BDB-4848-914A-867C2D466E74}"/>
              </a:ext>
            </a:extLst>
          </p:cNvPr>
          <p:cNvSpPr/>
          <p:nvPr/>
        </p:nvSpPr>
        <p:spPr bwMode="auto">
          <a:xfrm>
            <a:off x="536860" y="912961"/>
            <a:ext cx="397949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billing in France for Transversal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3" name="Rectangle 32">
            <a:extLst>
              <a:ext uri="{FF2B5EF4-FFF2-40B4-BE49-F238E27FC236}">
                <a16:creationId xmlns:a16="http://schemas.microsoft.com/office/drawing/2014/main" id="{A1FDEDE9-E5E2-4EBC-A5B8-4EEF0C822E21}"/>
              </a:ext>
            </a:extLst>
          </p:cNvPr>
          <p:cNvSpPr/>
          <p:nvPr/>
        </p:nvSpPr>
        <p:spPr bwMode="auto">
          <a:xfrm>
            <a:off x="6283102" y="912961"/>
            <a:ext cx="339053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bookings in Benelux for Transversal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pSp>
        <p:nvGrpSpPr>
          <p:cNvPr id="2" name="Group 1">
            <a:extLst>
              <a:ext uri="{FF2B5EF4-FFF2-40B4-BE49-F238E27FC236}">
                <a16:creationId xmlns:a16="http://schemas.microsoft.com/office/drawing/2014/main" id="{94AE583C-9E69-4C2F-A442-F6BD6426AD94}"/>
              </a:ext>
            </a:extLst>
          </p:cNvPr>
          <p:cNvGrpSpPr/>
          <p:nvPr/>
        </p:nvGrpSpPr>
        <p:grpSpPr>
          <a:xfrm>
            <a:off x="4370385" y="1194924"/>
            <a:ext cx="1165233" cy="2135992"/>
            <a:chOff x="4370385" y="1780867"/>
            <a:chExt cx="1165233" cy="2135992"/>
          </a:xfrm>
        </p:grpSpPr>
        <p:sp>
          <p:nvSpPr>
            <p:cNvPr id="43" name="Rectangle 42">
              <a:extLst>
                <a:ext uri="{FF2B5EF4-FFF2-40B4-BE49-F238E27FC236}">
                  <a16:creationId xmlns:a16="http://schemas.microsoft.com/office/drawing/2014/main" id="{A7331F05-FF74-4FA1-B865-A812ECE4F24C}"/>
                </a:ext>
              </a:extLst>
            </p:cNvPr>
            <p:cNvSpPr/>
            <p:nvPr/>
          </p:nvSpPr>
          <p:spPr bwMode="auto">
            <a:xfrm>
              <a:off x="4370385" y="1780867"/>
              <a:ext cx="1165233" cy="213599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0" u="none" strike="noStrike" cap="none" normalizeH="0" baseline="0">
                  <a:ln>
                    <a:noFill/>
                  </a:ln>
                  <a:solidFill>
                    <a:schemeClr val="tx1"/>
                  </a:solidFill>
                  <a:effectLst/>
                  <a:latin typeface="Trebuchet MS" pitchFamily="34" charset="0"/>
                </a:rPr>
                <a:t>Transversal products</a:t>
              </a:r>
            </a:p>
          </p:txBody>
        </p:sp>
        <p:sp>
          <p:nvSpPr>
            <p:cNvPr id="60" name="Rectangle 59">
              <a:extLst>
                <a:ext uri="{FF2B5EF4-FFF2-40B4-BE49-F238E27FC236}">
                  <a16:creationId xmlns:a16="http://schemas.microsoft.com/office/drawing/2014/main" id="{AD24FD99-5D7D-4EF3-932A-CA786F84EC1C}"/>
                </a:ext>
              </a:extLst>
            </p:cNvPr>
            <p:cNvSpPr/>
            <p:nvPr/>
          </p:nvSpPr>
          <p:spPr bwMode="auto">
            <a:xfrm>
              <a:off x="4425340" y="2019575"/>
              <a:ext cx="1068880" cy="904359"/>
            </a:xfrm>
            <a:prstGeom prst="rect">
              <a:avLst/>
            </a:prstGeom>
            <a:solidFill>
              <a:srgbClr val="EAF5FA"/>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30" name="Group 29">
              <a:extLst>
                <a:ext uri="{FF2B5EF4-FFF2-40B4-BE49-F238E27FC236}">
                  <a16:creationId xmlns:a16="http://schemas.microsoft.com/office/drawing/2014/main" id="{1D38C301-5A1C-4C0A-BBB0-360AF21E3A42}"/>
                </a:ext>
              </a:extLst>
            </p:cNvPr>
            <p:cNvGrpSpPr/>
            <p:nvPr/>
          </p:nvGrpSpPr>
          <p:grpSpPr>
            <a:xfrm>
              <a:off x="4457846" y="3479418"/>
              <a:ext cx="734003" cy="123111"/>
              <a:chOff x="4457846" y="4210322"/>
              <a:chExt cx="734003" cy="123111"/>
            </a:xfrm>
          </p:grpSpPr>
          <p:cxnSp>
            <p:nvCxnSpPr>
              <p:cNvPr id="69" name="Straight Connector 68">
                <a:extLst>
                  <a:ext uri="{FF2B5EF4-FFF2-40B4-BE49-F238E27FC236}">
                    <a16:creationId xmlns:a16="http://schemas.microsoft.com/office/drawing/2014/main" id="{C8378F7C-DD64-4B2F-8129-89047048DB1D}"/>
                  </a:ext>
                </a:extLst>
              </p:cNvPr>
              <p:cNvCxnSpPr>
                <a:cxnSpLocks/>
              </p:cNvCxnSpPr>
              <p:nvPr/>
            </p:nvCxnSpPr>
            <p:spPr bwMode="auto">
              <a:xfrm>
                <a:off x="4457846" y="4271877"/>
                <a:ext cx="207891" cy="0"/>
              </a:xfrm>
              <a:prstGeom prst="line">
                <a:avLst/>
              </a:prstGeom>
              <a:solidFill>
                <a:schemeClr val="bg1"/>
              </a:solidFill>
              <a:ln w="88900" cap="flat" cmpd="sng" algn="ctr">
                <a:solidFill>
                  <a:srgbClr val="A6A6A6"/>
                </a:solidFill>
                <a:prstDash val="solid"/>
                <a:round/>
                <a:headEnd type="none" w="med" len="med"/>
                <a:tailEnd type="none" w="med" len="med"/>
              </a:ln>
              <a:effectLst/>
            </p:spPr>
          </p:cxnSp>
          <p:sp>
            <p:nvSpPr>
              <p:cNvPr id="70" name="TextBox 69">
                <a:extLst>
                  <a:ext uri="{FF2B5EF4-FFF2-40B4-BE49-F238E27FC236}">
                    <a16:creationId xmlns:a16="http://schemas.microsoft.com/office/drawing/2014/main" id="{0F1995F5-5C8E-414F-B55C-6025A2645F61}"/>
                  </a:ext>
                </a:extLst>
              </p:cNvPr>
              <p:cNvSpPr txBox="1"/>
              <p:nvPr/>
            </p:nvSpPr>
            <p:spPr>
              <a:xfrm>
                <a:off x="4684644" y="4210322"/>
                <a:ext cx="507205" cy="123111"/>
              </a:xfrm>
              <a:prstGeom prst="rect">
                <a:avLst/>
              </a:prstGeom>
              <a:noFill/>
            </p:spPr>
            <p:txBody>
              <a:bodyPr wrap="square" lIns="0" tIns="0" rIns="0" bIns="0" rtlCol="0">
                <a:spAutoFit/>
              </a:bodyPr>
              <a:lstStyle/>
              <a:p>
                <a:r>
                  <a:rPr lang="en-GB" sz="800">
                    <a:latin typeface="+mj-lt"/>
                  </a:rPr>
                  <a:t>Batch files</a:t>
                </a:r>
              </a:p>
            </p:txBody>
          </p:sp>
        </p:grpSp>
        <p:grpSp>
          <p:nvGrpSpPr>
            <p:cNvPr id="29" name="Group 28">
              <a:extLst>
                <a:ext uri="{FF2B5EF4-FFF2-40B4-BE49-F238E27FC236}">
                  <a16:creationId xmlns:a16="http://schemas.microsoft.com/office/drawing/2014/main" id="{1CE162CF-5E09-4335-B078-AE45FF24AAEA}"/>
                </a:ext>
              </a:extLst>
            </p:cNvPr>
            <p:cNvGrpSpPr/>
            <p:nvPr/>
          </p:nvGrpSpPr>
          <p:grpSpPr>
            <a:xfrm>
              <a:off x="4457846" y="3720574"/>
              <a:ext cx="510732" cy="123111"/>
              <a:chOff x="4457846" y="4413688"/>
              <a:chExt cx="510732" cy="123111"/>
            </a:xfrm>
          </p:grpSpPr>
          <p:cxnSp>
            <p:nvCxnSpPr>
              <p:cNvPr id="67" name="Straight Connector 66">
                <a:extLst>
                  <a:ext uri="{FF2B5EF4-FFF2-40B4-BE49-F238E27FC236}">
                    <a16:creationId xmlns:a16="http://schemas.microsoft.com/office/drawing/2014/main" id="{6BF9203B-EF5D-421B-9376-E641036F773A}"/>
                  </a:ext>
                </a:extLst>
              </p:cNvPr>
              <p:cNvCxnSpPr>
                <a:cxnSpLocks/>
              </p:cNvCxnSpPr>
              <p:nvPr/>
            </p:nvCxnSpPr>
            <p:spPr bwMode="auto">
              <a:xfrm>
                <a:off x="4457846" y="4475243"/>
                <a:ext cx="207891" cy="0"/>
              </a:xfrm>
              <a:prstGeom prst="line">
                <a:avLst/>
              </a:prstGeom>
              <a:solidFill>
                <a:schemeClr val="bg1"/>
              </a:solidFill>
              <a:ln w="88900" cap="flat" cmpd="sng" algn="ctr">
                <a:solidFill>
                  <a:schemeClr val="bg1">
                    <a:lumMod val="95000"/>
                  </a:schemeClr>
                </a:solidFill>
                <a:prstDash val="solid"/>
                <a:round/>
                <a:headEnd type="none" w="med" len="med"/>
                <a:tailEnd type="none" w="med" len="med"/>
              </a:ln>
              <a:effectLst/>
            </p:spPr>
          </p:cxnSp>
          <p:sp>
            <p:nvSpPr>
              <p:cNvPr id="68" name="TextBox 67">
                <a:extLst>
                  <a:ext uri="{FF2B5EF4-FFF2-40B4-BE49-F238E27FC236}">
                    <a16:creationId xmlns:a16="http://schemas.microsoft.com/office/drawing/2014/main" id="{EEBAE851-4C0C-4B21-AF31-FA78FA108B7B}"/>
                  </a:ext>
                </a:extLst>
              </p:cNvPr>
              <p:cNvSpPr txBox="1"/>
              <p:nvPr/>
            </p:nvSpPr>
            <p:spPr>
              <a:xfrm>
                <a:off x="4684645" y="4413688"/>
                <a:ext cx="283933" cy="123111"/>
              </a:xfrm>
              <a:prstGeom prst="rect">
                <a:avLst/>
              </a:prstGeom>
              <a:noFill/>
            </p:spPr>
            <p:txBody>
              <a:bodyPr wrap="square" lIns="0" tIns="0" rIns="0" bIns="0" rtlCol="0">
                <a:spAutoFit/>
              </a:bodyPr>
              <a:lstStyle/>
              <a:p>
                <a:r>
                  <a:rPr lang="en-GB" sz="800">
                    <a:latin typeface="+mj-lt"/>
                  </a:rPr>
                  <a:t>Other</a:t>
                </a:r>
              </a:p>
            </p:txBody>
          </p:sp>
        </p:grpSp>
        <p:grpSp>
          <p:nvGrpSpPr>
            <p:cNvPr id="27" name="Group 26">
              <a:extLst>
                <a:ext uri="{FF2B5EF4-FFF2-40B4-BE49-F238E27FC236}">
                  <a16:creationId xmlns:a16="http://schemas.microsoft.com/office/drawing/2014/main" id="{88BC34A8-2EE6-4F47-A676-2813675C1507}"/>
                </a:ext>
              </a:extLst>
            </p:cNvPr>
            <p:cNvGrpSpPr/>
            <p:nvPr/>
          </p:nvGrpSpPr>
          <p:grpSpPr>
            <a:xfrm>
              <a:off x="4457846" y="2997108"/>
              <a:ext cx="831238" cy="123111"/>
              <a:chOff x="4457846" y="3897079"/>
              <a:chExt cx="831238" cy="123111"/>
            </a:xfrm>
          </p:grpSpPr>
          <p:cxnSp>
            <p:nvCxnSpPr>
              <p:cNvPr id="65" name="Straight Connector 64">
                <a:extLst>
                  <a:ext uri="{FF2B5EF4-FFF2-40B4-BE49-F238E27FC236}">
                    <a16:creationId xmlns:a16="http://schemas.microsoft.com/office/drawing/2014/main" id="{DFAD437F-93DD-4271-B142-B1E3B409083E}"/>
                  </a:ext>
                </a:extLst>
              </p:cNvPr>
              <p:cNvCxnSpPr>
                <a:cxnSpLocks/>
              </p:cNvCxnSpPr>
              <p:nvPr/>
            </p:nvCxnSpPr>
            <p:spPr bwMode="auto">
              <a:xfrm>
                <a:off x="4457846" y="3958634"/>
                <a:ext cx="207891"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66" name="TextBox 65">
                <a:extLst>
                  <a:ext uri="{FF2B5EF4-FFF2-40B4-BE49-F238E27FC236}">
                    <a16:creationId xmlns:a16="http://schemas.microsoft.com/office/drawing/2014/main" id="{8BBFD341-BA2D-4BA0-B764-CC42F998C7B6}"/>
                  </a:ext>
                </a:extLst>
              </p:cNvPr>
              <p:cNvSpPr txBox="1"/>
              <p:nvPr/>
            </p:nvSpPr>
            <p:spPr>
              <a:xfrm>
                <a:off x="4684645" y="3897079"/>
                <a:ext cx="604439" cy="123111"/>
              </a:xfrm>
              <a:prstGeom prst="rect">
                <a:avLst/>
              </a:prstGeom>
              <a:noFill/>
            </p:spPr>
            <p:txBody>
              <a:bodyPr wrap="square" lIns="0" tIns="0" rIns="0" bIns="0" rtlCol="0">
                <a:spAutoFit/>
              </a:bodyPr>
              <a:lstStyle/>
              <a:p>
                <a:r>
                  <a:rPr lang="en-GB" sz="800" err="1">
                    <a:latin typeface="+mj-lt"/>
                  </a:rPr>
                  <a:t>Datascience</a:t>
                </a:r>
                <a:endParaRPr lang="en-GB" sz="800">
                  <a:latin typeface="+mj-lt"/>
                </a:endParaRPr>
              </a:p>
            </p:txBody>
          </p:sp>
        </p:grpSp>
        <p:grpSp>
          <p:nvGrpSpPr>
            <p:cNvPr id="6" name="Group 5">
              <a:extLst>
                <a:ext uri="{FF2B5EF4-FFF2-40B4-BE49-F238E27FC236}">
                  <a16:creationId xmlns:a16="http://schemas.microsoft.com/office/drawing/2014/main" id="{2B7C7BE2-3F86-4A48-BEF2-1282AD04CD79}"/>
                </a:ext>
              </a:extLst>
            </p:cNvPr>
            <p:cNvGrpSpPr/>
            <p:nvPr/>
          </p:nvGrpSpPr>
          <p:grpSpPr>
            <a:xfrm>
              <a:off x="4457846" y="2032488"/>
              <a:ext cx="732972" cy="123111"/>
              <a:chOff x="4457846" y="3070451"/>
              <a:chExt cx="732972" cy="123111"/>
            </a:xfrm>
          </p:grpSpPr>
          <p:cxnSp>
            <p:nvCxnSpPr>
              <p:cNvPr id="63" name="Straight Connector 62">
                <a:extLst>
                  <a:ext uri="{FF2B5EF4-FFF2-40B4-BE49-F238E27FC236}">
                    <a16:creationId xmlns:a16="http://schemas.microsoft.com/office/drawing/2014/main" id="{43131F26-367B-4AC4-94E5-5833F9F7CC1B}"/>
                  </a:ext>
                </a:extLst>
              </p:cNvPr>
              <p:cNvCxnSpPr>
                <a:cxnSpLocks/>
              </p:cNvCxnSpPr>
              <p:nvPr/>
            </p:nvCxnSpPr>
            <p:spPr bwMode="auto">
              <a:xfrm>
                <a:off x="4457846" y="3132006"/>
                <a:ext cx="207891" cy="0"/>
              </a:xfrm>
              <a:prstGeom prst="line">
                <a:avLst/>
              </a:prstGeom>
              <a:solidFill>
                <a:schemeClr val="bg1"/>
              </a:solidFill>
              <a:ln w="88900" cap="flat" cmpd="sng" algn="ctr">
                <a:solidFill>
                  <a:srgbClr val="00A3E2"/>
                </a:solidFill>
                <a:prstDash val="solid"/>
                <a:round/>
                <a:headEnd type="none" w="med" len="med"/>
                <a:tailEnd type="none" w="med" len="med"/>
              </a:ln>
              <a:effectLst/>
            </p:spPr>
          </p:cxnSp>
          <p:sp>
            <p:nvSpPr>
              <p:cNvPr id="64" name="TextBox 63">
                <a:extLst>
                  <a:ext uri="{FF2B5EF4-FFF2-40B4-BE49-F238E27FC236}">
                    <a16:creationId xmlns:a16="http://schemas.microsoft.com/office/drawing/2014/main" id="{AF4FDE51-BB44-4095-ADD9-5CA5D871EB35}"/>
                  </a:ext>
                </a:extLst>
              </p:cNvPr>
              <p:cNvSpPr txBox="1"/>
              <p:nvPr/>
            </p:nvSpPr>
            <p:spPr>
              <a:xfrm>
                <a:off x="4684645" y="3070451"/>
                <a:ext cx="506173" cy="123111"/>
              </a:xfrm>
              <a:prstGeom prst="rect">
                <a:avLst/>
              </a:prstGeom>
              <a:noFill/>
            </p:spPr>
            <p:txBody>
              <a:bodyPr wrap="square" lIns="0" tIns="0" rIns="0" bIns="0" rtlCol="0">
                <a:spAutoFit/>
              </a:bodyPr>
              <a:lstStyle/>
              <a:p>
                <a:r>
                  <a:rPr lang="en-GB" sz="800">
                    <a:latin typeface="+mj-lt"/>
                  </a:rPr>
                  <a:t>Direct +</a:t>
                </a:r>
              </a:p>
            </p:txBody>
          </p:sp>
        </p:grpSp>
        <p:grpSp>
          <p:nvGrpSpPr>
            <p:cNvPr id="15" name="Group 14">
              <a:extLst>
                <a:ext uri="{FF2B5EF4-FFF2-40B4-BE49-F238E27FC236}">
                  <a16:creationId xmlns:a16="http://schemas.microsoft.com/office/drawing/2014/main" id="{8AD2C3DB-6BD5-483D-99DA-E725F34401B9}"/>
                </a:ext>
              </a:extLst>
            </p:cNvPr>
            <p:cNvGrpSpPr/>
            <p:nvPr/>
          </p:nvGrpSpPr>
          <p:grpSpPr>
            <a:xfrm>
              <a:off x="4457846" y="2273643"/>
              <a:ext cx="990311" cy="123111"/>
              <a:chOff x="4457846" y="3273817"/>
              <a:chExt cx="990311" cy="123111"/>
            </a:xfrm>
          </p:grpSpPr>
          <p:cxnSp>
            <p:nvCxnSpPr>
              <p:cNvPr id="74" name="Straight Connector 73">
                <a:extLst>
                  <a:ext uri="{FF2B5EF4-FFF2-40B4-BE49-F238E27FC236}">
                    <a16:creationId xmlns:a16="http://schemas.microsoft.com/office/drawing/2014/main" id="{B6DFFB08-059B-439D-86E9-320735E0080F}"/>
                  </a:ext>
                </a:extLst>
              </p:cNvPr>
              <p:cNvCxnSpPr>
                <a:cxnSpLocks/>
              </p:cNvCxnSpPr>
              <p:nvPr/>
            </p:nvCxnSpPr>
            <p:spPr bwMode="auto">
              <a:xfrm>
                <a:off x="4457846" y="3335372"/>
                <a:ext cx="207891" cy="0"/>
              </a:xfrm>
              <a:prstGeom prst="line">
                <a:avLst/>
              </a:prstGeom>
              <a:solidFill>
                <a:schemeClr val="bg1"/>
              </a:solidFill>
              <a:ln w="88900" cap="flat" cmpd="sng" algn="ctr">
                <a:solidFill>
                  <a:srgbClr val="ADD9FD"/>
                </a:solidFill>
                <a:prstDash val="solid"/>
                <a:round/>
                <a:headEnd type="none" w="med" len="med"/>
                <a:tailEnd type="none" w="med" len="med"/>
              </a:ln>
              <a:effectLst/>
            </p:spPr>
          </p:cxnSp>
          <p:sp>
            <p:nvSpPr>
              <p:cNvPr id="75" name="TextBox 74">
                <a:extLst>
                  <a:ext uri="{FF2B5EF4-FFF2-40B4-BE49-F238E27FC236}">
                    <a16:creationId xmlns:a16="http://schemas.microsoft.com/office/drawing/2014/main" id="{CE2342FA-B38A-43DF-98EE-FDBD9BF9990B}"/>
                  </a:ext>
                </a:extLst>
              </p:cNvPr>
              <p:cNvSpPr txBox="1"/>
              <p:nvPr/>
            </p:nvSpPr>
            <p:spPr>
              <a:xfrm>
                <a:off x="4684645" y="3273817"/>
                <a:ext cx="763512" cy="123111"/>
              </a:xfrm>
              <a:prstGeom prst="rect">
                <a:avLst/>
              </a:prstGeom>
              <a:noFill/>
            </p:spPr>
            <p:txBody>
              <a:bodyPr wrap="square" lIns="0" tIns="0" rIns="0" bIns="0" rtlCol="0">
                <a:spAutoFit/>
              </a:bodyPr>
              <a:lstStyle/>
              <a:p>
                <a:r>
                  <a:rPr lang="en-GB" sz="800">
                    <a:latin typeface="+mj-lt"/>
                  </a:rPr>
                  <a:t>Business Add-On</a:t>
                </a:r>
              </a:p>
            </p:txBody>
          </p:sp>
        </p:grpSp>
        <p:grpSp>
          <p:nvGrpSpPr>
            <p:cNvPr id="17" name="Group 16">
              <a:extLst>
                <a:ext uri="{FF2B5EF4-FFF2-40B4-BE49-F238E27FC236}">
                  <a16:creationId xmlns:a16="http://schemas.microsoft.com/office/drawing/2014/main" id="{86854559-FC5D-404B-A9A9-1609F39C29D5}"/>
                </a:ext>
              </a:extLst>
            </p:cNvPr>
            <p:cNvGrpSpPr/>
            <p:nvPr/>
          </p:nvGrpSpPr>
          <p:grpSpPr>
            <a:xfrm>
              <a:off x="4457846" y="2514798"/>
              <a:ext cx="862931" cy="123111"/>
              <a:chOff x="4457846" y="3477183"/>
              <a:chExt cx="862931" cy="123111"/>
            </a:xfrm>
          </p:grpSpPr>
          <p:cxnSp>
            <p:nvCxnSpPr>
              <p:cNvPr id="76" name="Straight Connector 75">
                <a:extLst>
                  <a:ext uri="{FF2B5EF4-FFF2-40B4-BE49-F238E27FC236}">
                    <a16:creationId xmlns:a16="http://schemas.microsoft.com/office/drawing/2014/main" id="{C7BBEB5A-156A-4188-9C84-4D60E84B0242}"/>
                  </a:ext>
                </a:extLst>
              </p:cNvPr>
              <p:cNvCxnSpPr>
                <a:cxnSpLocks/>
              </p:cNvCxnSpPr>
              <p:nvPr/>
            </p:nvCxnSpPr>
            <p:spPr bwMode="auto">
              <a:xfrm>
                <a:off x="4457846" y="3538738"/>
                <a:ext cx="207891" cy="0"/>
              </a:xfrm>
              <a:prstGeom prst="line">
                <a:avLst/>
              </a:prstGeom>
              <a:solidFill>
                <a:schemeClr val="bg1"/>
              </a:solidFill>
              <a:ln w="88900" cap="flat" cmpd="sng" algn="ctr">
                <a:solidFill>
                  <a:srgbClr val="55CFFF"/>
                </a:solidFill>
                <a:prstDash val="solid"/>
                <a:round/>
                <a:headEnd type="none" w="med" len="med"/>
                <a:tailEnd type="none" w="med" len="med"/>
              </a:ln>
              <a:effectLst/>
            </p:spPr>
          </p:cxnSp>
          <p:sp>
            <p:nvSpPr>
              <p:cNvPr id="77" name="TextBox 76">
                <a:extLst>
                  <a:ext uri="{FF2B5EF4-FFF2-40B4-BE49-F238E27FC236}">
                    <a16:creationId xmlns:a16="http://schemas.microsoft.com/office/drawing/2014/main" id="{A5C5824D-BD72-4964-AA10-3D669932076E}"/>
                  </a:ext>
                </a:extLst>
              </p:cNvPr>
              <p:cNvSpPr txBox="1"/>
              <p:nvPr/>
            </p:nvSpPr>
            <p:spPr>
              <a:xfrm>
                <a:off x="4684645" y="3477183"/>
                <a:ext cx="636132" cy="123111"/>
              </a:xfrm>
              <a:prstGeom prst="rect">
                <a:avLst/>
              </a:prstGeom>
              <a:noFill/>
            </p:spPr>
            <p:txBody>
              <a:bodyPr wrap="square" lIns="0" tIns="0" rIns="0" bIns="0" rtlCol="0">
                <a:spAutoFit/>
              </a:bodyPr>
              <a:lstStyle/>
              <a:p>
                <a:r>
                  <a:rPr lang="en-GB" sz="800" err="1">
                    <a:latin typeface="+mj-lt"/>
                  </a:rPr>
                  <a:t>Dataxess</a:t>
                </a:r>
                <a:endParaRPr lang="en-GB" sz="800">
                  <a:latin typeface="+mj-lt"/>
                </a:endParaRPr>
              </a:p>
            </p:txBody>
          </p:sp>
        </p:grpSp>
        <p:grpSp>
          <p:nvGrpSpPr>
            <p:cNvPr id="26" name="Group 25">
              <a:extLst>
                <a:ext uri="{FF2B5EF4-FFF2-40B4-BE49-F238E27FC236}">
                  <a16:creationId xmlns:a16="http://schemas.microsoft.com/office/drawing/2014/main" id="{F7356656-802A-47AE-812E-664D5C8C2280}"/>
                </a:ext>
              </a:extLst>
            </p:cNvPr>
            <p:cNvGrpSpPr/>
            <p:nvPr/>
          </p:nvGrpSpPr>
          <p:grpSpPr>
            <a:xfrm>
              <a:off x="4457846" y="2755953"/>
              <a:ext cx="862931" cy="123111"/>
              <a:chOff x="4457846" y="3680549"/>
              <a:chExt cx="862931" cy="123111"/>
            </a:xfrm>
          </p:grpSpPr>
          <p:cxnSp>
            <p:nvCxnSpPr>
              <p:cNvPr id="78" name="Straight Connector 77">
                <a:extLst>
                  <a:ext uri="{FF2B5EF4-FFF2-40B4-BE49-F238E27FC236}">
                    <a16:creationId xmlns:a16="http://schemas.microsoft.com/office/drawing/2014/main" id="{8A6AA79F-0670-416F-A19E-33DB01A7F25A}"/>
                  </a:ext>
                </a:extLst>
              </p:cNvPr>
              <p:cNvCxnSpPr>
                <a:cxnSpLocks/>
              </p:cNvCxnSpPr>
              <p:nvPr/>
            </p:nvCxnSpPr>
            <p:spPr bwMode="auto">
              <a:xfrm>
                <a:off x="4457846" y="3742104"/>
                <a:ext cx="207891" cy="0"/>
              </a:xfrm>
              <a:prstGeom prst="line">
                <a:avLst/>
              </a:prstGeom>
              <a:solidFill>
                <a:schemeClr val="bg1"/>
              </a:solidFill>
              <a:ln w="88900" cap="flat" cmpd="sng" algn="ctr">
                <a:solidFill>
                  <a:srgbClr val="0575D0"/>
                </a:solidFill>
                <a:prstDash val="solid"/>
                <a:round/>
                <a:headEnd type="none" w="med" len="med"/>
                <a:tailEnd type="none" w="med" len="med"/>
              </a:ln>
              <a:effectLst/>
            </p:spPr>
          </p:cxnSp>
          <p:sp>
            <p:nvSpPr>
              <p:cNvPr id="79" name="TextBox 78">
                <a:extLst>
                  <a:ext uri="{FF2B5EF4-FFF2-40B4-BE49-F238E27FC236}">
                    <a16:creationId xmlns:a16="http://schemas.microsoft.com/office/drawing/2014/main" id="{CB527A27-001E-4869-BAEB-A088928FB751}"/>
                  </a:ext>
                </a:extLst>
              </p:cNvPr>
              <p:cNvSpPr txBox="1"/>
              <p:nvPr/>
            </p:nvSpPr>
            <p:spPr>
              <a:xfrm>
                <a:off x="4684645" y="3680549"/>
                <a:ext cx="636132" cy="123111"/>
              </a:xfrm>
              <a:prstGeom prst="rect">
                <a:avLst/>
              </a:prstGeom>
              <a:noFill/>
            </p:spPr>
            <p:txBody>
              <a:bodyPr wrap="square" lIns="0" tIns="0" rIns="0" bIns="0" rtlCol="0">
                <a:spAutoFit/>
              </a:bodyPr>
              <a:lstStyle/>
              <a:p>
                <a:r>
                  <a:rPr lang="en-GB" sz="800">
                    <a:latin typeface="+mj-lt"/>
                  </a:rPr>
                  <a:t>D&amp;B Connect</a:t>
                </a:r>
              </a:p>
            </p:txBody>
          </p:sp>
        </p:grpSp>
        <p:grpSp>
          <p:nvGrpSpPr>
            <p:cNvPr id="28" name="Group 27">
              <a:extLst>
                <a:ext uri="{FF2B5EF4-FFF2-40B4-BE49-F238E27FC236}">
                  <a16:creationId xmlns:a16="http://schemas.microsoft.com/office/drawing/2014/main" id="{5F13E799-6899-4EE9-AA69-4B62F2FF2E21}"/>
                </a:ext>
              </a:extLst>
            </p:cNvPr>
            <p:cNvGrpSpPr/>
            <p:nvPr/>
          </p:nvGrpSpPr>
          <p:grpSpPr>
            <a:xfrm>
              <a:off x="4457846" y="3238263"/>
              <a:ext cx="862931" cy="123111"/>
              <a:chOff x="4457846" y="4077769"/>
              <a:chExt cx="862931" cy="123111"/>
            </a:xfrm>
          </p:grpSpPr>
          <p:cxnSp>
            <p:nvCxnSpPr>
              <p:cNvPr id="80" name="Straight Connector 79">
                <a:extLst>
                  <a:ext uri="{FF2B5EF4-FFF2-40B4-BE49-F238E27FC236}">
                    <a16:creationId xmlns:a16="http://schemas.microsoft.com/office/drawing/2014/main" id="{1583AC27-6A31-4B0B-90B5-5E303E30AF39}"/>
                  </a:ext>
                </a:extLst>
              </p:cNvPr>
              <p:cNvCxnSpPr>
                <a:cxnSpLocks/>
              </p:cNvCxnSpPr>
              <p:nvPr/>
            </p:nvCxnSpPr>
            <p:spPr bwMode="auto">
              <a:xfrm>
                <a:off x="4457846" y="4139324"/>
                <a:ext cx="207891" cy="0"/>
              </a:xfrm>
              <a:prstGeom prst="line">
                <a:avLst/>
              </a:prstGeom>
              <a:solidFill>
                <a:schemeClr val="bg1"/>
              </a:solidFill>
              <a:ln w="88900" cap="flat" cmpd="sng" algn="ctr">
                <a:solidFill>
                  <a:schemeClr val="tx2"/>
                </a:solidFill>
                <a:prstDash val="solid"/>
                <a:round/>
                <a:headEnd type="none" w="med" len="med"/>
                <a:tailEnd type="none" w="med" len="med"/>
              </a:ln>
              <a:effectLst/>
            </p:spPr>
          </p:cxnSp>
          <p:sp>
            <p:nvSpPr>
              <p:cNvPr id="81" name="TextBox 80">
                <a:extLst>
                  <a:ext uri="{FF2B5EF4-FFF2-40B4-BE49-F238E27FC236}">
                    <a16:creationId xmlns:a16="http://schemas.microsoft.com/office/drawing/2014/main" id="{7C32DA22-74C9-4D73-A6E5-984D5312A1E7}"/>
                  </a:ext>
                </a:extLst>
              </p:cNvPr>
              <p:cNvSpPr txBox="1"/>
              <p:nvPr/>
            </p:nvSpPr>
            <p:spPr>
              <a:xfrm>
                <a:off x="4684645" y="4077769"/>
                <a:ext cx="636132" cy="123111"/>
              </a:xfrm>
              <a:prstGeom prst="rect">
                <a:avLst/>
              </a:prstGeom>
              <a:noFill/>
            </p:spPr>
            <p:txBody>
              <a:bodyPr wrap="square" lIns="0" tIns="0" rIns="0" bIns="0" rtlCol="0">
                <a:spAutoFit/>
              </a:bodyPr>
              <a:lstStyle/>
              <a:p>
                <a:r>
                  <a:rPr lang="en-GB" sz="800">
                    <a:latin typeface="+mj-lt"/>
                  </a:rPr>
                  <a:t>Data manager</a:t>
                </a:r>
              </a:p>
            </p:txBody>
          </p:sp>
        </p:grpSp>
      </p:grpSp>
      <p:pic>
        <p:nvPicPr>
          <p:cNvPr id="84" name="Graphic 83" descr="Lights On">
            <a:extLst>
              <a:ext uri="{FF2B5EF4-FFF2-40B4-BE49-F238E27FC236}">
                <a16:creationId xmlns:a16="http://schemas.microsoft.com/office/drawing/2014/main" id="{7E4D4335-0C3B-4325-A934-11835CB615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3355" y="4765951"/>
            <a:ext cx="209742" cy="209742"/>
          </a:xfrm>
          <a:prstGeom prst="rect">
            <a:avLst/>
          </a:prstGeom>
        </p:spPr>
      </p:pic>
      <p:sp>
        <p:nvSpPr>
          <p:cNvPr id="61" name="TextBox 60">
            <a:extLst>
              <a:ext uri="{FF2B5EF4-FFF2-40B4-BE49-F238E27FC236}">
                <a16:creationId xmlns:a16="http://schemas.microsoft.com/office/drawing/2014/main" id="{2A880444-8716-49C6-96B9-5D4E2DCF3C58}"/>
              </a:ext>
            </a:extLst>
          </p:cNvPr>
          <p:cNvSpPr txBox="1"/>
          <p:nvPr/>
        </p:nvSpPr>
        <p:spPr>
          <a:xfrm>
            <a:off x="4793379" y="3400994"/>
            <a:ext cx="815574" cy="369332"/>
          </a:xfrm>
          <a:prstGeom prst="rect">
            <a:avLst/>
          </a:prstGeom>
          <a:noFill/>
        </p:spPr>
        <p:txBody>
          <a:bodyPr wrap="square" rtlCol="0">
            <a:spAutoFit/>
          </a:bodyPr>
          <a:lstStyle/>
          <a:p>
            <a:r>
              <a:rPr lang="en-GB" sz="900" i="1">
                <a:latin typeface="Trebuchet MS" panose="020B0603020202020204" pitchFamily="34" charset="0"/>
              </a:rPr>
              <a:t>API / Connectors</a:t>
            </a:r>
          </a:p>
        </p:txBody>
      </p:sp>
      <p:sp>
        <p:nvSpPr>
          <p:cNvPr id="62" name="Rectangle 61">
            <a:extLst>
              <a:ext uri="{FF2B5EF4-FFF2-40B4-BE49-F238E27FC236}">
                <a16:creationId xmlns:a16="http://schemas.microsoft.com/office/drawing/2014/main" id="{A8EB407D-5D39-4AFE-9BFE-F49B1F2F997C}"/>
              </a:ext>
            </a:extLst>
          </p:cNvPr>
          <p:cNvSpPr/>
          <p:nvPr/>
        </p:nvSpPr>
        <p:spPr bwMode="auto">
          <a:xfrm>
            <a:off x="4425340" y="3496916"/>
            <a:ext cx="329894" cy="195876"/>
          </a:xfrm>
          <a:prstGeom prst="rect">
            <a:avLst/>
          </a:prstGeom>
          <a:solidFill>
            <a:srgbClr val="EAF5FA"/>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nvGrpSpPr>
          <p:cNvPr id="71" name="Groupe 70">
            <a:extLst>
              <a:ext uri="{FF2B5EF4-FFF2-40B4-BE49-F238E27FC236}">
                <a16:creationId xmlns:a16="http://schemas.microsoft.com/office/drawing/2014/main" id="{D4EC1B0C-01BD-4BEA-8973-CDB47C73E86E}"/>
              </a:ext>
            </a:extLst>
          </p:cNvPr>
          <p:cNvGrpSpPr/>
          <p:nvPr/>
        </p:nvGrpSpPr>
        <p:grpSpPr>
          <a:xfrm>
            <a:off x="8448150" y="-11528"/>
            <a:ext cx="1435548" cy="588143"/>
            <a:chOff x="8448150" y="-11528"/>
            <a:chExt cx="1435548" cy="588143"/>
          </a:xfrm>
        </p:grpSpPr>
        <p:sp>
          <p:nvSpPr>
            <p:cNvPr id="72" name="Rectangle : coins arrondis 199">
              <a:extLst>
                <a:ext uri="{FF2B5EF4-FFF2-40B4-BE49-F238E27FC236}">
                  <a16:creationId xmlns:a16="http://schemas.microsoft.com/office/drawing/2014/main" id="{EC87F7AD-A864-4372-8E14-B495BEE2C0B3}"/>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3" name="Rectangle : coins arrondis 200">
              <a:extLst>
                <a:ext uri="{FF2B5EF4-FFF2-40B4-BE49-F238E27FC236}">
                  <a16:creationId xmlns:a16="http://schemas.microsoft.com/office/drawing/2014/main" id="{F002D2FA-D69B-401A-AEB9-B8356CC1940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2" name="Rectangle : coins arrondis 201">
              <a:extLst>
                <a:ext uri="{FF2B5EF4-FFF2-40B4-BE49-F238E27FC236}">
                  <a16:creationId xmlns:a16="http://schemas.microsoft.com/office/drawing/2014/main" id="{2D4199B3-3A4E-45D7-A2F1-65B98C8BCAB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5" name="ZoneTexte 18">
              <a:extLst>
                <a:ext uri="{FF2B5EF4-FFF2-40B4-BE49-F238E27FC236}">
                  <a16:creationId xmlns:a16="http://schemas.microsoft.com/office/drawing/2014/main" id="{7CE12BC3-9545-40F7-8DAD-9CA7FB2E2ECF}"/>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offering</a:t>
              </a:r>
            </a:p>
          </p:txBody>
        </p:sp>
        <p:pic>
          <p:nvPicPr>
            <p:cNvPr id="86" name="Graphique 128" descr="Jauge">
              <a:extLst>
                <a:ext uri="{FF2B5EF4-FFF2-40B4-BE49-F238E27FC236}">
                  <a16:creationId xmlns:a16="http://schemas.microsoft.com/office/drawing/2014/main" id="{E8EA2F5C-5FF2-4525-9C97-6718C8537F5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87" name="Graphique 90" descr="Poignée de main">
              <a:extLst>
                <a:ext uri="{FF2B5EF4-FFF2-40B4-BE49-F238E27FC236}">
                  <a16:creationId xmlns:a16="http://schemas.microsoft.com/office/drawing/2014/main" id="{134BF2C6-BA5D-4D80-8006-718E3C70E4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88" name="Graphique 74" descr="Mégaphone">
              <a:extLst>
                <a:ext uri="{FF2B5EF4-FFF2-40B4-BE49-F238E27FC236}">
                  <a16:creationId xmlns:a16="http://schemas.microsoft.com/office/drawing/2014/main" id="{3E946B7E-E755-4A88-AD97-5D34F5CA946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89" name="Picture 2" descr="Drapeau France">
              <a:extLst>
                <a:ext uri="{FF2B5EF4-FFF2-40B4-BE49-F238E27FC236}">
                  <a16:creationId xmlns:a16="http://schemas.microsoft.com/office/drawing/2014/main" id="{2C3B70DC-70F3-4737-A6FE-D77DA585479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90" name="Picture 2" descr="5 ft x 3 ft 150 x 90 cm-DRAPEAU BELGE Belgique 100% Polyester ...">
              <a:extLst>
                <a:ext uri="{FF2B5EF4-FFF2-40B4-BE49-F238E27FC236}">
                  <a16:creationId xmlns:a16="http://schemas.microsoft.com/office/drawing/2014/main" id="{EB50DD09-0070-4156-AF34-839A5AD51ED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91" name="Picture 2 - 1" descr="Drapeau des Pays-Bas — Wikipédia">
              <a:extLst>
                <a:ext uri="{FF2B5EF4-FFF2-40B4-BE49-F238E27FC236}">
                  <a16:creationId xmlns:a16="http://schemas.microsoft.com/office/drawing/2014/main" id="{CAB4B51A-C73C-4DE9-B8E3-91CCC623DD3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92" name="Picture 2 - 2" descr="Drapeau du Luxembourg">
              <a:extLst>
                <a:ext uri="{FF2B5EF4-FFF2-40B4-BE49-F238E27FC236}">
                  <a16:creationId xmlns:a16="http://schemas.microsoft.com/office/drawing/2014/main" id="{0E96D1F3-9ECB-44E8-B591-13EC5F9F407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93" name="ZoneTexte 18">
              <a:extLst>
                <a:ext uri="{FF2B5EF4-FFF2-40B4-BE49-F238E27FC236}">
                  <a16:creationId xmlns:a16="http://schemas.microsoft.com/office/drawing/2014/main" id="{7C963906-3647-40F3-87C3-DDCECED4FA44}"/>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Product dynamics</a:t>
              </a:r>
            </a:p>
          </p:txBody>
        </p:sp>
      </p:grpSp>
      <p:pic>
        <p:nvPicPr>
          <p:cNvPr id="94" name="Picture 2" descr="Drapeau France">
            <a:extLst>
              <a:ext uri="{FF2B5EF4-FFF2-40B4-BE49-F238E27FC236}">
                <a16:creationId xmlns:a16="http://schemas.microsoft.com/office/drawing/2014/main" id="{852705B9-76EA-43A9-BEDC-61451596974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336460" y="1079848"/>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96" name="Picture 2" descr="5 ft x 3 ft 150 x 90 cm-DRAPEAU BELGE Belgique 100% Polyester ...">
            <a:extLst>
              <a:ext uri="{FF2B5EF4-FFF2-40B4-BE49-F238E27FC236}">
                <a16:creationId xmlns:a16="http://schemas.microsoft.com/office/drawing/2014/main" id="{FD749FD2-971A-4946-B77B-9842035951E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5815276" y="1079848"/>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97" name="Picture 2 - 1" descr="Drapeau des Pays-Bas — Wikipédia">
            <a:extLst>
              <a:ext uri="{FF2B5EF4-FFF2-40B4-BE49-F238E27FC236}">
                <a16:creationId xmlns:a16="http://schemas.microsoft.com/office/drawing/2014/main" id="{63FB8CA0-57F7-4611-9236-9112235FFB9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08953" y="1079848"/>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98" name="Picture 2 - 2" descr="Drapeau du Luxembourg">
            <a:extLst>
              <a:ext uri="{FF2B5EF4-FFF2-40B4-BE49-F238E27FC236}">
                <a16:creationId xmlns:a16="http://schemas.microsoft.com/office/drawing/2014/main" id="{9A90C5B6-46D5-4291-BF49-EC9429D8B62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21599" y="1079848"/>
            <a:ext cx="180002" cy="108000"/>
          </a:xfrm>
          <a:prstGeom prst="rect">
            <a:avLst/>
          </a:prstGeom>
          <a:solidFill>
            <a:schemeClr val="bg1"/>
          </a:solidFill>
          <a:ln w="9525" cap="flat" cmpd="sng" algn="ctr">
            <a:noFill/>
            <a:prstDash val="solid"/>
            <a:round/>
            <a:headEnd type="none" w="med" len="med"/>
            <a:tailEnd type="none" w="med" len="med"/>
          </a:ln>
          <a:effectLst/>
        </p:spPr>
      </p:pic>
      <p:graphicFrame>
        <p:nvGraphicFramePr>
          <p:cNvPr id="103" name="Chart 102">
            <a:extLst>
              <a:ext uri="{FF2B5EF4-FFF2-40B4-BE49-F238E27FC236}">
                <a16:creationId xmlns:a16="http://schemas.microsoft.com/office/drawing/2014/main" id="{A55D1552-04C7-45CA-957E-AE3FF6150FC2}"/>
              </a:ext>
            </a:extLst>
          </p:cNvPr>
          <p:cNvGraphicFramePr/>
          <p:nvPr>
            <p:extLst>
              <p:ext uri="{D42A27DB-BD31-4B8C-83A1-F6EECF244321}">
                <p14:modId xmlns:p14="http://schemas.microsoft.com/office/powerpoint/2010/main" val="3169500141"/>
              </p:ext>
            </p:extLst>
          </p:nvPr>
        </p:nvGraphicFramePr>
        <p:xfrm>
          <a:off x="317562" y="1330992"/>
          <a:ext cx="3998394" cy="3237453"/>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104" name="Chart 103">
            <a:extLst>
              <a:ext uri="{FF2B5EF4-FFF2-40B4-BE49-F238E27FC236}">
                <a16:creationId xmlns:a16="http://schemas.microsoft.com/office/drawing/2014/main" id="{B0373238-9697-4C8D-AC0A-7656220C07F3}"/>
              </a:ext>
            </a:extLst>
          </p:cNvPr>
          <p:cNvGraphicFramePr/>
          <p:nvPr>
            <p:extLst>
              <p:ext uri="{D42A27DB-BD31-4B8C-83A1-F6EECF244321}">
                <p14:modId xmlns:p14="http://schemas.microsoft.com/office/powerpoint/2010/main" val="3732304952"/>
              </p:ext>
            </p:extLst>
          </p:nvPr>
        </p:nvGraphicFramePr>
        <p:xfrm>
          <a:off x="5590046" y="1330992"/>
          <a:ext cx="3998394" cy="3237453"/>
        </p:xfrm>
        <a:graphic>
          <a:graphicData uri="http://schemas.openxmlformats.org/drawingml/2006/chart">
            <c:chart xmlns:c="http://schemas.openxmlformats.org/drawingml/2006/chart" xmlns:r="http://schemas.openxmlformats.org/officeDocument/2006/relationships" r:id="rId19"/>
          </a:graphicData>
        </a:graphic>
      </p:graphicFrame>
    </p:spTree>
    <p:extLst>
      <p:ext uri="{BB962C8B-B14F-4D97-AF65-F5344CB8AC3E}">
        <p14:creationId xmlns:p14="http://schemas.microsoft.com/office/powerpoint/2010/main" val="18055259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92FC6C6C-155F-4C1A-890E-114863D14568}"/>
              </a:ext>
            </a:extLst>
          </p:cNvPr>
          <p:cNvSpPr/>
          <p:nvPr/>
        </p:nvSpPr>
        <p:spPr bwMode="auto">
          <a:xfrm>
            <a:off x="227902" y="914401"/>
            <a:ext cx="9450000" cy="551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a:xfrm>
            <a:off x="1315274" y="6580025"/>
            <a:ext cx="4005503" cy="244800"/>
          </a:xfrm>
        </p:spPr>
        <p:txBody>
          <a:bodyPr/>
          <a:lstStyle/>
          <a:p>
            <a:r>
              <a:rPr lang="en-GB"/>
              <a:t>Sources: eleven research &amp; analysis, company data, interviews with management</a:t>
            </a:r>
          </a:p>
          <a:p>
            <a:endParaRPr lang="en-GB"/>
          </a:p>
        </p:txBody>
      </p:sp>
      <p:sp>
        <p:nvSpPr>
          <p:cNvPr id="47" name="Rectangle 46">
            <a:extLst>
              <a:ext uri="{FF2B5EF4-FFF2-40B4-BE49-F238E27FC236}">
                <a16:creationId xmlns:a16="http://schemas.microsoft.com/office/drawing/2014/main" id="{C85B0421-5BDB-4848-914A-867C2D466E74}"/>
              </a:ext>
            </a:extLst>
          </p:cNvPr>
          <p:cNvSpPr/>
          <p:nvPr/>
        </p:nvSpPr>
        <p:spPr bwMode="auto">
          <a:xfrm>
            <a:off x="525863" y="912961"/>
            <a:ext cx="3873438"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billing in France for Credit &amp; financial risk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4" name="Titre 1">
            <a:extLst>
              <a:ext uri="{FF2B5EF4-FFF2-40B4-BE49-F238E27FC236}">
                <a16:creationId xmlns:a16="http://schemas.microsoft.com/office/drawing/2014/main" id="{E4C834B3-8C96-4B4D-A3B2-401C953956D3}"/>
              </a:ext>
            </a:extLst>
          </p:cNvPr>
          <p:cNvSpPr txBox="1">
            <a:spLocks/>
          </p:cNvSpPr>
          <p:nvPr/>
        </p:nvSpPr>
        <p:spPr bwMode="auto">
          <a:xfrm>
            <a:off x="216000" y="147600"/>
            <a:ext cx="8230753" cy="4804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kern="0" err="1">
                <a:latin typeface="Trebuchet MS" panose="020B0603020202020204" pitchFamily="34" charset="0"/>
              </a:rPr>
              <a:t>Altares</a:t>
            </a:r>
            <a:r>
              <a:rPr lang="en-GB" kern="0">
                <a:latin typeface="Trebuchet MS" panose="020B0603020202020204" pitchFamily="34" charset="0"/>
              </a:rPr>
              <a:t> is progressively </a:t>
            </a:r>
            <a:r>
              <a:rPr lang="en-GB" kern="0">
                <a:solidFill>
                  <a:schemeClr val="tx2"/>
                </a:solidFill>
                <a:latin typeface="Trebuchet MS" panose="020B0603020202020204" pitchFamily="34" charset="0"/>
              </a:rPr>
              <a:t>rationalizing its Credit &amp; financial risk products range </a:t>
            </a:r>
            <a:r>
              <a:rPr lang="en-GB" kern="0">
                <a:latin typeface="Trebuchet MS" panose="020B0603020202020204" pitchFamily="34" charset="0"/>
              </a:rPr>
              <a:t>in order to </a:t>
            </a:r>
            <a:r>
              <a:rPr lang="en-GB" kern="0">
                <a:solidFill>
                  <a:schemeClr val="tx2"/>
                </a:solidFill>
                <a:latin typeface="Trebuchet MS" panose="020B0603020202020204" pitchFamily="34" charset="0"/>
              </a:rPr>
              <a:t>maintain its margins </a:t>
            </a:r>
            <a:r>
              <a:rPr lang="en-GB" kern="0">
                <a:latin typeface="Trebuchet MS" panose="020B0603020202020204" pitchFamily="34" charset="0"/>
              </a:rPr>
              <a:t>despite the decrease in sales </a:t>
            </a:r>
          </a:p>
        </p:txBody>
      </p:sp>
      <p:sp>
        <p:nvSpPr>
          <p:cNvPr id="33" name="Rectangle 32">
            <a:extLst>
              <a:ext uri="{FF2B5EF4-FFF2-40B4-BE49-F238E27FC236}">
                <a16:creationId xmlns:a16="http://schemas.microsoft.com/office/drawing/2014/main" id="{A1FDEDE9-E5E2-4EBC-A5B8-4EEF0C822E21}"/>
              </a:ext>
            </a:extLst>
          </p:cNvPr>
          <p:cNvSpPr/>
          <p:nvPr/>
        </p:nvSpPr>
        <p:spPr bwMode="auto">
          <a:xfrm>
            <a:off x="6260891" y="912961"/>
            <a:ext cx="3383217"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bookings in Benelux for Credit &amp; financial risk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71" name="Chart 70">
            <a:extLst>
              <a:ext uri="{FF2B5EF4-FFF2-40B4-BE49-F238E27FC236}">
                <a16:creationId xmlns:a16="http://schemas.microsoft.com/office/drawing/2014/main" id="{A9EDD84F-41F5-40A2-880E-7FC6BA669633}"/>
              </a:ext>
            </a:extLst>
          </p:cNvPr>
          <p:cNvGraphicFramePr/>
          <p:nvPr/>
        </p:nvGraphicFramePr>
        <p:xfrm>
          <a:off x="5590046" y="1330992"/>
          <a:ext cx="3978754" cy="3237453"/>
        </p:xfrm>
        <a:graphic>
          <a:graphicData uri="http://schemas.openxmlformats.org/drawingml/2006/chart">
            <c:chart xmlns:c="http://schemas.openxmlformats.org/drawingml/2006/chart" xmlns:r="http://schemas.openxmlformats.org/officeDocument/2006/relationships" r:id="rId6"/>
          </a:graphicData>
        </a:graphic>
      </p:graphicFrame>
      <p:grpSp>
        <p:nvGrpSpPr>
          <p:cNvPr id="189" name="Group 4">
            <a:extLst>
              <a:ext uri="{FF2B5EF4-FFF2-40B4-BE49-F238E27FC236}">
                <a16:creationId xmlns:a16="http://schemas.microsoft.com/office/drawing/2014/main" id="{B13B303F-29E4-47B3-AFC8-1E61FB51F0FF}"/>
              </a:ext>
            </a:extLst>
          </p:cNvPr>
          <p:cNvGrpSpPr>
            <a:grpSpLocks noChangeAspect="1"/>
          </p:cNvGrpSpPr>
          <p:nvPr/>
        </p:nvGrpSpPr>
        <p:grpSpPr bwMode="auto">
          <a:xfrm>
            <a:off x="5610082" y="4757081"/>
            <a:ext cx="226868" cy="184867"/>
            <a:chOff x="788" y="869"/>
            <a:chExt cx="740" cy="603"/>
          </a:xfrm>
          <a:solidFill>
            <a:schemeClr val="tx1"/>
          </a:solidFill>
        </p:grpSpPr>
        <p:sp>
          <p:nvSpPr>
            <p:cNvPr id="190" name="Freeform 5">
              <a:extLst>
                <a:ext uri="{FF2B5EF4-FFF2-40B4-BE49-F238E27FC236}">
                  <a16:creationId xmlns:a16="http://schemas.microsoft.com/office/drawing/2014/main" id="{13B91938-DA88-445B-96FC-2C15A9EC96B4}"/>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1" name="Rectangle 6">
              <a:extLst>
                <a:ext uri="{FF2B5EF4-FFF2-40B4-BE49-F238E27FC236}">
                  <a16:creationId xmlns:a16="http://schemas.microsoft.com/office/drawing/2014/main" id="{CD11B9F3-4454-4F15-8396-EA6CA394C9F4}"/>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2" name="Rectangle 7">
              <a:extLst>
                <a:ext uri="{FF2B5EF4-FFF2-40B4-BE49-F238E27FC236}">
                  <a16:creationId xmlns:a16="http://schemas.microsoft.com/office/drawing/2014/main" id="{8A29BADD-28B5-4907-9A62-B1BD26EC4533}"/>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3" name="Rectangle 8">
              <a:extLst>
                <a:ext uri="{FF2B5EF4-FFF2-40B4-BE49-F238E27FC236}">
                  <a16:creationId xmlns:a16="http://schemas.microsoft.com/office/drawing/2014/main" id="{AD3937E5-73B9-4FB1-B8A6-86AC41FB69D3}"/>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88" name="Rectangle 187">
            <a:extLst>
              <a:ext uri="{FF2B5EF4-FFF2-40B4-BE49-F238E27FC236}">
                <a16:creationId xmlns:a16="http://schemas.microsoft.com/office/drawing/2014/main" id="{C5BDDC62-1520-4FE8-A457-FD055F57896B}"/>
              </a:ext>
            </a:extLst>
          </p:cNvPr>
          <p:cNvSpPr/>
          <p:nvPr/>
        </p:nvSpPr>
        <p:spPr bwMode="auto">
          <a:xfrm>
            <a:off x="3394800" y="4719600"/>
            <a:ext cx="6174000" cy="160177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0"/>
              </a:spcBef>
              <a:spcAft>
                <a:spcPts val="1200"/>
              </a:spcAft>
              <a:buClr>
                <a:schemeClr val="tx1"/>
              </a:buClr>
            </a:pPr>
            <a:r>
              <a:rPr lang="en-GB" sz="1000" dirty="0">
                <a:latin typeface="Trebuchet MS" pitchFamily="34" charset="0"/>
              </a:rPr>
              <a:t>Comments</a:t>
            </a:r>
          </a:p>
          <a:p>
            <a:pPr marL="171450" indent="-171450">
              <a:spcBef>
                <a:spcPts val="600"/>
              </a:spcBef>
              <a:buClr>
                <a:schemeClr val="tx1"/>
              </a:buClr>
              <a:buFont typeface="Arial" panose="020B0604020202020204" pitchFamily="34" charset="0"/>
              <a:buChar char="•"/>
            </a:pPr>
            <a:r>
              <a:rPr lang="en-GB" sz="1000" dirty="0">
                <a:latin typeface="Trebuchet MS" pitchFamily="34" charset="0"/>
              </a:rPr>
              <a:t>Clients with products such as </a:t>
            </a:r>
            <a:r>
              <a:rPr lang="en-GB" sz="1000" dirty="0">
                <a:solidFill>
                  <a:schemeClr val="tx2"/>
                </a:solidFill>
                <a:latin typeface="Trebuchet MS" pitchFamily="34" charset="0"/>
              </a:rPr>
              <a:t>DBAI/Toolkit/GDM, </a:t>
            </a:r>
            <a:r>
              <a:rPr lang="en-GB" sz="1000" dirty="0" err="1">
                <a:solidFill>
                  <a:schemeClr val="tx2"/>
                </a:solidFill>
                <a:latin typeface="Trebuchet MS" pitchFamily="34" charset="0"/>
              </a:rPr>
              <a:t>DNBi</a:t>
            </a:r>
            <a:r>
              <a:rPr lang="en-GB" sz="1000" dirty="0">
                <a:solidFill>
                  <a:schemeClr val="tx2"/>
                </a:solidFill>
                <a:latin typeface="Trebuchet MS" pitchFamily="34" charset="0"/>
              </a:rPr>
              <a:t> </a:t>
            </a:r>
            <a:r>
              <a:rPr lang="en-GB" sz="1000" dirty="0">
                <a:latin typeface="Trebuchet MS" pitchFamily="34" charset="0"/>
              </a:rPr>
              <a:t>are being </a:t>
            </a:r>
            <a:r>
              <a:rPr lang="en-GB" sz="1000" dirty="0">
                <a:solidFill>
                  <a:schemeClr val="tx2"/>
                </a:solidFill>
                <a:latin typeface="Trebuchet MS" pitchFamily="34" charset="0"/>
              </a:rPr>
              <a:t>migrated towards D&amp;B Credit </a:t>
            </a:r>
            <a:r>
              <a:rPr lang="en-GB" sz="1000" dirty="0">
                <a:latin typeface="Trebuchet MS" panose="020B0603020202020204" pitchFamily="34" charset="0"/>
              </a:rPr>
              <a:t>to </a:t>
            </a:r>
            <a:r>
              <a:rPr lang="en-GB" sz="1000" dirty="0">
                <a:solidFill>
                  <a:schemeClr val="tx2"/>
                </a:solidFill>
                <a:latin typeface="Trebuchet MS" pitchFamily="34" charset="0"/>
              </a:rPr>
              <a:t>rationalize the client base</a:t>
            </a:r>
            <a:endParaRPr lang="en-GB" sz="1000" dirty="0">
              <a:latin typeface="Trebuchet MS" panose="020B0603020202020204" pitchFamily="34" charset="0"/>
            </a:endParaRPr>
          </a:p>
          <a:p>
            <a:pPr marL="171450" indent="-171450">
              <a:spcBef>
                <a:spcPts val="600"/>
              </a:spcBef>
              <a:buClr>
                <a:schemeClr val="tx1"/>
              </a:buClr>
              <a:buFont typeface="Arial" panose="020B0604020202020204" pitchFamily="34" charset="0"/>
              <a:buChar char="•"/>
            </a:pPr>
            <a:r>
              <a:rPr lang="en-GB" sz="1000" dirty="0" err="1">
                <a:latin typeface="Trebuchet MS" panose="020B0603020202020204" pitchFamily="34" charset="0"/>
              </a:rPr>
              <a:t>Wynbe</a:t>
            </a:r>
            <a:r>
              <a:rPr lang="en-GB" sz="1000" dirty="0">
                <a:latin typeface="Trebuchet MS" panose="020B0603020202020204" pitchFamily="34" charset="0"/>
              </a:rPr>
              <a:t> customers that induced negative margin have been </a:t>
            </a:r>
            <a:r>
              <a:rPr lang="en-GB" sz="1000" dirty="0">
                <a:solidFill>
                  <a:schemeClr val="tx2"/>
                </a:solidFill>
                <a:latin typeface="Trebuchet MS" panose="020B0603020202020204" pitchFamily="34" charset="0"/>
              </a:rPr>
              <a:t>migrated towards </a:t>
            </a:r>
            <a:r>
              <a:rPr lang="en-GB" sz="1000" dirty="0" err="1">
                <a:solidFill>
                  <a:schemeClr val="tx2"/>
                </a:solidFill>
                <a:latin typeface="Trebuchet MS" panose="020B0603020202020204" pitchFamily="34" charset="0"/>
              </a:rPr>
              <a:t>intuiz</a:t>
            </a:r>
            <a:r>
              <a:rPr lang="en-GB" sz="1000" dirty="0">
                <a:solidFill>
                  <a:schemeClr val="tx2"/>
                </a:solidFill>
                <a:latin typeface="Trebuchet MS" panose="020B0603020202020204" pitchFamily="34" charset="0"/>
              </a:rPr>
              <a:t>+ and partner solutions</a:t>
            </a:r>
          </a:p>
          <a:p>
            <a:pPr marL="171450" indent="-171450">
              <a:spcBef>
                <a:spcPts val="600"/>
              </a:spcBef>
              <a:buClr>
                <a:schemeClr val="tx1"/>
              </a:buClr>
              <a:buFont typeface="Wingdings" panose="05000000000000000000" pitchFamily="2" charset="2"/>
              <a:buChar char="Ø"/>
            </a:pPr>
            <a:r>
              <a:rPr lang="en-GB" sz="1000" dirty="0" err="1">
                <a:latin typeface="Trebuchet MS" pitchFamily="34" charset="0"/>
              </a:rPr>
              <a:t>Altares</a:t>
            </a:r>
            <a:r>
              <a:rPr lang="en-GB" sz="1000" dirty="0">
                <a:latin typeface="Trebuchet MS" pitchFamily="34" charset="0"/>
              </a:rPr>
              <a:t> is </a:t>
            </a:r>
            <a:r>
              <a:rPr lang="en-GB" sz="1000" dirty="0">
                <a:solidFill>
                  <a:schemeClr val="tx2"/>
                </a:solidFill>
                <a:latin typeface="Trebuchet MS" pitchFamily="34" charset="0"/>
              </a:rPr>
              <a:t>replacing old products with outdated pricing </a:t>
            </a:r>
            <a:r>
              <a:rPr lang="en-GB" sz="1000" dirty="0">
                <a:latin typeface="Trebuchet MS" pitchFamily="34" charset="0"/>
              </a:rPr>
              <a:t>with new products better adapted to the market</a:t>
            </a:r>
          </a:p>
        </p:txBody>
      </p:sp>
      <p:sp>
        <p:nvSpPr>
          <p:cNvPr id="194" name="Bulle narrative : rectangle 3">
            <a:extLst>
              <a:ext uri="{FF2B5EF4-FFF2-40B4-BE49-F238E27FC236}">
                <a16:creationId xmlns:a16="http://schemas.microsoft.com/office/drawing/2014/main" id="{D2F9D774-2CB5-45E6-8AEE-E74405319A23}"/>
              </a:ext>
            </a:extLst>
          </p:cNvPr>
          <p:cNvSpPr/>
          <p:nvPr/>
        </p:nvSpPr>
        <p:spPr bwMode="auto">
          <a:xfrm>
            <a:off x="336461" y="4719600"/>
            <a:ext cx="2949664" cy="1603577"/>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0" i="0" u="none" strike="noStrike" cap="none" normalizeH="0" baseline="0">
                <a:ln>
                  <a:noFill/>
                </a:ln>
                <a:effectLst/>
                <a:latin typeface="Trebuchet MS" panose="020B0603020202020204" pitchFamily="34" charset="0"/>
              </a:rPr>
              <a:t>Readin</a:t>
            </a:r>
            <a:r>
              <a:rPr lang="en-GB" sz="1000">
                <a:latin typeface="Trebuchet MS" panose="020B0603020202020204" pitchFamily="34" charset="0"/>
              </a:rPr>
              <a:t>g insights</a:t>
            </a:r>
            <a:endParaRPr kumimoji="0" lang="en-GB" sz="1000" b="0" i="0" u="none" strike="noStrike" cap="none" normalizeH="0" baseline="0">
              <a:ln>
                <a:noFill/>
              </a:ln>
              <a:solidFill>
                <a:schemeClr val="bg1">
                  <a:lumMod val="65000"/>
                </a:schemeClr>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effectLst/>
                <a:latin typeface="Trebuchet MS" panose="020B0603020202020204" pitchFamily="34" charset="0"/>
              </a:rPr>
              <a:t>Transversal products, that </a:t>
            </a:r>
            <a:r>
              <a:rPr kumimoji="0" lang="en-GB" sz="1000" b="0" i="0" u="none" strike="noStrike" cap="none" normalizeH="0" baseline="0">
                <a:ln>
                  <a:noFill/>
                </a:ln>
                <a:solidFill>
                  <a:schemeClr val="tx2"/>
                </a:solidFill>
                <a:effectLst/>
                <a:latin typeface="Trebuchet MS" panose="020B0603020202020204" pitchFamily="34" charset="0"/>
              </a:rPr>
              <a:t>address the three lines of business</a:t>
            </a:r>
            <a:r>
              <a:rPr kumimoji="0" lang="en-GB" sz="1000" b="0" i="0" u="none" strike="noStrike" cap="none" normalizeH="0" baseline="0">
                <a:ln>
                  <a:noFill/>
                </a:ln>
                <a:effectLst/>
                <a:latin typeface="Trebuchet MS" panose="020B0603020202020204" pitchFamily="34" charset="0"/>
              </a:rPr>
              <a:t>, are merged into a virtual category representing </a:t>
            </a:r>
            <a:r>
              <a:rPr lang="en-GB" sz="1000">
                <a:latin typeface="Trebuchet MS" panose="020B0603020202020204" pitchFamily="34" charset="0"/>
              </a:rPr>
              <a:t>all the </a:t>
            </a:r>
            <a:r>
              <a:rPr lang="en-GB" sz="1000">
                <a:solidFill>
                  <a:schemeClr val="tx2"/>
                </a:solidFill>
                <a:latin typeface="Trebuchet MS" panose="020B0603020202020204" pitchFamily="34" charset="0"/>
              </a:rPr>
              <a:t>transversal sales related to Credit &amp; financial risk </a:t>
            </a:r>
            <a:endParaRPr kumimoji="0" lang="en-GB" sz="1000" u="none" strike="noStrike" cap="none" normalizeH="0" baseline="0">
              <a:ln>
                <a:noFill/>
              </a:ln>
              <a:solidFill>
                <a:schemeClr val="tx2"/>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0"/>
              </a:spcAft>
              <a:buClrTx/>
              <a:buSzTx/>
              <a:buFont typeface="Arial" panose="020B0604020202020204" pitchFamily="34" charset="0"/>
              <a:buChar char="•"/>
              <a:tabLst/>
            </a:pPr>
            <a:r>
              <a:rPr lang="en-GB" sz="1000">
                <a:latin typeface="Trebuchet MS" panose="020B0603020202020204" pitchFamily="34" charset="0"/>
              </a:rPr>
              <a:t>Some products exhibited are </a:t>
            </a:r>
            <a:r>
              <a:rPr lang="en-GB" sz="1000">
                <a:solidFill>
                  <a:schemeClr val="tx2"/>
                </a:solidFill>
                <a:latin typeface="Trebuchet MS" panose="020B0603020202020204" pitchFamily="34" charset="0"/>
              </a:rPr>
              <a:t>not present in the offering presentation as they are no longer in the roadmap </a:t>
            </a:r>
            <a:r>
              <a:rPr lang="en-GB" sz="1000" i="1">
                <a:solidFill>
                  <a:schemeClr val="accent1"/>
                </a:solidFill>
                <a:latin typeface="Trebuchet MS" pitchFamily="34" charset="0"/>
              </a:rPr>
              <a:t>(cf. p.7)</a:t>
            </a:r>
            <a:endParaRPr kumimoji="0" lang="en-GB" sz="1000" b="0" i="0" u="none" strike="noStrike" cap="none" normalizeH="0" baseline="0">
              <a:ln>
                <a:noFill/>
              </a:ln>
              <a:solidFill>
                <a:schemeClr val="tx2"/>
              </a:solidFill>
              <a:effectLst/>
              <a:latin typeface="Trebuchet MS" pitchFamily="34" charset="0"/>
            </a:endParaRPr>
          </a:p>
        </p:txBody>
      </p:sp>
      <p:pic>
        <p:nvPicPr>
          <p:cNvPr id="195" name="Graphic 194" descr="Lights On">
            <a:extLst>
              <a:ext uri="{FF2B5EF4-FFF2-40B4-BE49-F238E27FC236}">
                <a16:creationId xmlns:a16="http://schemas.microsoft.com/office/drawing/2014/main" id="{71A5829A-FCF0-4D16-8F52-999967EF33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3355" y="4765951"/>
            <a:ext cx="209742" cy="209742"/>
          </a:xfrm>
          <a:prstGeom prst="rect">
            <a:avLst/>
          </a:prstGeom>
        </p:spPr>
      </p:pic>
      <p:sp>
        <p:nvSpPr>
          <p:cNvPr id="43" name="Rectangle 42">
            <a:extLst>
              <a:ext uri="{FF2B5EF4-FFF2-40B4-BE49-F238E27FC236}">
                <a16:creationId xmlns:a16="http://schemas.microsoft.com/office/drawing/2014/main" id="{A7331F05-FF74-4FA1-B865-A812ECE4F24C}"/>
              </a:ext>
            </a:extLst>
          </p:cNvPr>
          <p:cNvSpPr/>
          <p:nvPr/>
        </p:nvSpPr>
        <p:spPr bwMode="auto">
          <a:xfrm>
            <a:off x="4402172" y="1330991"/>
            <a:ext cx="1115216" cy="281758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80" name="Rectangle 79">
            <a:extLst>
              <a:ext uri="{FF2B5EF4-FFF2-40B4-BE49-F238E27FC236}">
                <a16:creationId xmlns:a16="http://schemas.microsoft.com/office/drawing/2014/main" id="{DFB8602C-728A-4C8C-A7F2-2B654B27BE87}"/>
              </a:ext>
            </a:extLst>
          </p:cNvPr>
          <p:cNvSpPr/>
          <p:nvPr/>
        </p:nvSpPr>
        <p:spPr bwMode="auto">
          <a:xfrm>
            <a:off x="4432333" y="1646308"/>
            <a:ext cx="1054894" cy="604264"/>
          </a:xfrm>
          <a:prstGeom prst="rect">
            <a:avLst/>
          </a:prstGeom>
          <a:solidFill>
            <a:schemeClr val="bg1">
              <a:lumMod val="95000"/>
            </a:schemeClr>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8" name="Rectangle 47">
            <a:extLst>
              <a:ext uri="{FF2B5EF4-FFF2-40B4-BE49-F238E27FC236}">
                <a16:creationId xmlns:a16="http://schemas.microsoft.com/office/drawing/2014/main" id="{D12D5E80-9750-458B-889B-2619482F75B3}"/>
              </a:ext>
            </a:extLst>
          </p:cNvPr>
          <p:cNvSpPr/>
          <p:nvPr/>
        </p:nvSpPr>
        <p:spPr bwMode="auto">
          <a:xfrm>
            <a:off x="4425340" y="2320049"/>
            <a:ext cx="1068880" cy="439997"/>
          </a:xfrm>
          <a:prstGeom prst="rect">
            <a:avLst/>
          </a:prstGeom>
          <a:solidFill>
            <a:schemeClr val="bg1">
              <a:lumMod val="95000"/>
            </a:schemeClr>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7" name="Group 6">
            <a:extLst>
              <a:ext uri="{FF2B5EF4-FFF2-40B4-BE49-F238E27FC236}">
                <a16:creationId xmlns:a16="http://schemas.microsoft.com/office/drawing/2014/main" id="{3BF2DBCB-F5D6-4AA2-AA46-5206F0EC92E1}"/>
              </a:ext>
            </a:extLst>
          </p:cNvPr>
          <p:cNvGrpSpPr/>
          <p:nvPr/>
        </p:nvGrpSpPr>
        <p:grpSpPr>
          <a:xfrm>
            <a:off x="4454402" y="1658860"/>
            <a:ext cx="862931" cy="246221"/>
            <a:chOff x="4454402" y="1816975"/>
            <a:chExt cx="862931" cy="246221"/>
          </a:xfrm>
        </p:grpSpPr>
        <p:cxnSp>
          <p:nvCxnSpPr>
            <p:cNvPr id="69" name="Straight Connector 68">
              <a:extLst>
                <a:ext uri="{FF2B5EF4-FFF2-40B4-BE49-F238E27FC236}">
                  <a16:creationId xmlns:a16="http://schemas.microsoft.com/office/drawing/2014/main" id="{C8378F7C-DD64-4B2F-8129-89047048DB1D}"/>
                </a:ext>
              </a:extLst>
            </p:cNvPr>
            <p:cNvCxnSpPr>
              <a:cxnSpLocks/>
            </p:cNvCxnSpPr>
            <p:nvPr/>
          </p:nvCxnSpPr>
          <p:spPr bwMode="auto">
            <a:xfrm>
              <a:off x="4454402" y="1898093"/>
              <a:ext cx="207891"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70" name="TextBox 69">
              <a:extLst>
                <a:ext uri="{FF2B5EF4-FFF2-40B4-BE49-F238E27FC236}">
                  <a16:creationId xmlns:a16="http://schemas.microsoft.com/office/drawing/2014/main" id="{0F1995F5-5C8E-414F-B55C-6025A2645F61}"/>
                </a:ext>
              </a:extLst>
            </p:cNvPr>
            <p:cNvSpPr txBox="1"/>
            <p:nvPr/>
          </p:nvSpPr>
          <p:spPr>
            <a:xfrm>
              <a:off x="4681200" y="1816975"/>
              <a:ext cx="636133" cy="246221"/>
            </a:xfrm>
            <a:prstGeom prst="rect">
              <a:avLst/>
            </a:prstGeom>
            <a:noFill/>
          </p:spPr>
          <p:txBody>
            <a:bodyPr wrap="square" lIns="0" tIns="0" rIns="0" bIns="0" rtlCol="0">
              <a:spAutoFit/>
            </a:bodyPr>
            <a:lstStyle/>
            <a:p>
              <a:r>
                <a:rPr lang="en-GB" sz="800">
                  <a:latin typeface="+mj-lt"/>
                </a:rPr>
                <a:t>DBAI/Toolkit/GDM</a:t>
              </a:r>
            </a:p>
          </p:txBody>
        </p:sp>
      </p:grpSp>
      <p:grpSp>
        <p:nvGrpSpPr>
          <p:cNvPr id="40" name="Group 39">
            <a:extLst>
              <a:ext uri="{FF2B5EF4-FFF2-40B4-BE49-F238E27FC236}">
                <a16:creationId xmlns:a16="http://schemas.microsoft.com/office/drawing/2014/main" id="{C213E59F-6446-41C5-98DD-3E49B58E7389}"/>
              </a:ext>
            </a:extLst>
          </p:cNvPr>
          <p:cNvGrpSpPr/>
          <p:nvPr/>
        </p:nvGrpSpPr>
        <p:grpSpPr>
          <a:xfrm>
            <a:off x="4454402" y="2366060"/>
            <a:ext cx="990311" cy="123111"/>
            <a:chOff x="4457846" y="3018313"/>
            <a:chExt cx="990311" cy="123111"/>
          </a:xfrm>
        </p:grpSpPr>
        <p:cxnSp>
          <p:nvCxnSpPr>
            <p:cNvPr id="74" name="Straight Connector 73">
              <a:extLst>
                <a:ext uri="{FF2B5EF4-FFF2-40B4-BE49-F238E27FC236}">
                  <a16:creationId xmlns:a16="http://schemas.microsoft.com/office/drawing/2014/main" id="{B6DFFB08-059B-439D-86E9-320735E0080F}"/>
                </a:ext>
              </a:extLst>
            </p:cNvPr>
            <p:cNvCxnSpPr>
              <a:cxnSpLocks/>
            </p:cNvCxnSpPr>
            <p:nvPr/>
          </p:nvCxnSpPr>
          <p:spPr bwMode="auto">
            <a:xfrm>
              <a:off x="4457846" y="3079868"/>
              <a:ext cx="207891" cy="0"/>
            </a:xfrm>
            <a:prstGeom prst="line">
              <a:avLst/>
            </a:prstGeom>
            <a:solidFill>
              <a:schemeClr val="bg1"/>
            </a:solidFill>
            <a:ln w="88900" cap="flat" cmpd="sng" algn="ctr">
              <a:solidFill>
                <a:srgbClr val="00A3E2"/>
              </a:solidFill>
              <a:prstDash val="solid"/>
              <a:round/>
              <a:headEnd type="none" w="med" len="med"/>
              <a:tailEnd type="none" w="med" len="med"/>
            </a:ln>
            <a:effectLst/>
          </p:spPr>
        </p:cxnSp>
        <p:sp>
          <p:nvSpPr>
            <p:cNvPr id="75" name="TextBox 74">
              <a:extLst>
                <a:ext uri="{FF2B5EF4-FFF2-40B4-BE49-F238E27FC236}">
                  <a16:creationId xmlns:a16="http://schemas.microsoft.com/office/drawing/2014/main" id="{CE2342FA-B38A-43DF-98EE-FDBD9BF9990B}"/>
                </a:ext>
              </a:extLst>
            </p:cNvPr>
            <p:cNvSpPr txBox="1"/>
            <p:nvPr/>
          </p:nvSpPr>
          <p:spPr>
            <a:xfrm>
              <a:off x="4684645" y="3018313"/>
              <a:ext cx="763512" cy="123111"/>
            </a:xfrm>
            <a:prstGeom prst="rect">
              <a:avLst/>
            </a:prstGeom>
            <a:noFill/>
          </p:spPr>
          <p:txBody>
            <a:bodyPr wrap="square" lIns="0" tIns="0" rIns="0" bIns="0" rtlCol="0">
              <a:spAutoFit/>
            </a:bodyPr>
            <a:lstStyle/>
            <a:p>
              <a:r>
                <a:rPr lang="en-GB" sz="800" err="1">
                  <a:latin typeface="+mj-lt"/>
                </a:rPr>
                <a:t>intuiz</a:t>
              </a:r>
              <a:r>
                <a:rPr lang="en-GB" sz="800">
                  <a:latin typeface="+mj-lt"/>
                </a:rPr>
                <a:t>+</a:t>
              </a:r>
            </a:p>
          </p:txBody>
        </p:sp>
      </p:grpSp>
      <p:grpSp>
        <p:nvGrpSpPr>
          <p:cNvPr id="35" name="Group 34">
            <a:extLst>
              <a:ext uri="{FF2B5EF4-FFF2-40B4-BE49-F238E27FC236}">
                <a16:creationId xmlns:a16="http://schemas.microsoft.com/office/drawing/2014/main" id="{F89E0703-3F40-4F8D-90BC-46880A7421DA}"/>
              </a:ext>
            </a:extLst>
          </p:cNvPr>
          <p:cNvGrpSpPr/>
          <p:nvPr/>
        </p:nvGrpSpPr>
        <p:grpSpPr>
          <a:xfrm>
            <a:off x="4454402" y="2598090"/>
            <a:ext cx="862931" cy="123111"/>
            <a:chOff x="4457846" y="3236372"/>
            <a:chExt cx="862931" cy="123111"/>
          </a:xfrm>
        </p:grpSpPr>
        <p:cxnSp>
          <p:nvCxnSpPr>
            <p:cNvPr id="76" name="Straight Connector 75">
              <a:extLst>
                <a:ext uri="{FF2B5EF4-FFF2-40B4-BE49-F238E27FC236}">
                  <a16:creationId xmlns:a16="http://schemas.microsoft.com/office/drawing/2014/main" id="{C7BBEB5A-156A-4188-9C84-4D60E84B0242}"/>
                </a:ext>
              </a:extLst>
            </p:cNvPr>
            <p:cNvCxnSpPr>
              <a:cxnSpLocks/>
            </p:cNvCxnSpPr>
            <p:nvPr/>
          </p:nvCxnSpPr>
          <p:spPr bwMode="auto">
            <a:xfrm>
              <a:off x="4457846" y="3297927"/>
              <a:ext cx="207891" cy="0"/>
            </a:xfrm>
            <a:prstGeom prst="line">
              <a:avLst/>
            </a:prstGeom>
            <a:solidFill>
              <a:schemeClr val="bg1"/>
            </a:solidFill>
            <a:ln w="88900" cap="flat" cmpd="sng" algn="ctr">
              <a:solidFill>
                <a:srgbClr val="0575D0"/>
              </a:solidFill>
              <a:prstDash val="solid"/>
              <a:round/>
              <a:headEnd type="none" w="med" len="med"/>
              <a:tailEnd type="none" w="med" len="med"/>
            </a:ln>
            <a:effectLst/>
          </p:spPr>
        </p:cxnSp>
        <p:sp>
          <p:nvSpPr>
            <p:cNvPr id="77" name="TextBox 76">
              <a:extLst>
                <a:ext uri="{FF2B5EF4-FFF2-40B4-BE49-F238E27FC236}">
                  <a16:creationId xmlns:a16="http://schemas.microsoft.com/office/drawing/2014/main" id="{A5C5824D-BD72-4964-AA10-3D669932076E}"/>
                </a:ext>
              </a:extLst>
            </p:cNvPr>
            <p:cNvSpPr txBox="1"/>
            <p:nvPr/>
          </p:nvSpPr>
          <p:spPr>
            <a:xfrm>
              <a:off x="4684645" y="3236372"/>
              <a:ext cx="636132" cy="123111"/>
            </a:xfrm>
            <a:prstGeom prst="rect">
              <a:avLst/>
            </a:prstGeom>
            <a:noFill/>
          </p:spPr>
          <p:txBody>
            <a:bodyPr wrap="square" lIns="0" tIns="0" rIns="0" bIns="0" rtlCol="0">
              <a:spAutoFit/>
            </a:bodyPr>
            <a:lstStyle/>
            <a:p>
              <a:r>
                <a:rPr lang="en-GB" sz="800" err="1">
                  <a:latin typeface="+mj-lt"/>
                </a:rPr>
                <a:t>Wynbe</a:t>
              </a:r>
              <a:endParaRPr lang="en-GB" sz="800">
                <a:latin typeface="+mj-lt"/>
              </a:endParaRPr>
            </a:p>
          </p:txBody>
        </p:sp>
      </p:grpSp>
      <p:grpSp>
        <p:nvGrpSpPr>
          <p:cNvPr id="12" name="Group 11">
            <a:extLst>
              <a:ext uri="{FF2B5EF4-FFF2-40B4-BE49-F238E27FC236}">
                <a16:creationId xmlns:a16="http://schemas.microsoft.com/office/drawing/2014/main" id="{26D5D87B-0CCB-4814-BA62-F7EF86D8AB4C}"/>
              </a:ext>
            </a:extLst>
          </p:cNvPr>
          <p:cNvGrpSpPr/>
          <p:nvPr/>
        </p:nvGrpSpPr>
        <p:grpSpPr>
          <a:xfrm>
            <a:off x="4454402" y="3640584"/>
            <a:ext cx="862931" cy="246221"/>
            <a:chOff x="4457846" y="3843688"/>
            <a:chExt cx="862931" cy="246221"/>
          </a:xfrm>
        </p:grpSpPr>
        <p:cxnSp>
          <p:nvCxnSpPr>
            <p:cNvPr id="78" name="Straight Connector 77">
              <a:extLst>
                <a:ext uri="{FF2B5EF4-FFF2-40B4-BE49-F238E27FC236}">
                  <a16:creationId xmlns:a16="http://schemas.microsoft.com/office/drawing/2014/main" id="{8A6AA79F-0670-416F-A19E-33DB01A7F25A}"/>
                </a:ext>
              </a:extLst>
            </p:cNvPr>
            <p:cNvCxnSpPr>
              <a:cxnSpLocks/>
            </p:cNvCxnSpPr>
            <p:nvPr/>
          </p:nvCxnSpPr>
          <p:spPr bwMode="auto">
            <a:xfrm>
              <a:off x="4457846" y="3966799"/>
              <a:ext cx="207891" cy="0"/>
            </a:xfrm>
            <a:prstGeom prst="line">
              <a:avLst/>
            </a:prstGeom>
            <a:solidFill>
              <a:schemeClr val="bg1"/>
            </a:solidFill>
            <a:ln w="88900" cap="flat" cmpd="sng" algn="ctr">
              <a:solidFill>
                <a:schemeClr val="tx1"/>
              </a:solidFill>
              <a:prstDash val="solid"/>
              <a:round/>
              <a:headEnd type="none" w="med" len="med"/>
              <a:tailEnd type="none" w="med" len="med"/>
            </a:ln>
            <a:effectLst/>
          </p:spPr>
        </p:cxnSp>
        <p:sp>
          <p:nvSpPr>
            <p:cNvPr id="79" name="TextBox 78">
              <a:extLst>
                <a:ext uri="{FF2B5EF4-FFF2-40B4-BE49-F238E27FC236}">
                  <a16:creationId xmlns:a16="http://schemas.microsoft.com/office/drawing/2014/main" id="{CB527A27-001E-4869-BAEB-A088928FB751}"/>
                </a:ext>
              </a:extLst>
            </p:cNvPr>
            <p:cNvSpPr txBox="1"/>
            <p:nvPr/>
          </p:nvSpPr>
          <p:spPr>
            <a:xfrm>
              <a:off x="4684645" y="3843688"/>
              <a:ext cx="636132" cy="246221"/>
            </a:xfrm>
            <a:prstGeom prst="rect">
              <a:avLst/>
            </a:prstGeom>
            <a:noFill/>
          </p:spPr>
          <p:txBody>
            <a:bodyPr wrap="square" lIns="0" tIns="0" rIns="0" bIns="0" rtlCol="0">
              <a:spAutoFit/>
            </a:bodyPr>
            <a:lstStyle/>
            <a:p>
              <a:r>
                <a:rPr lang="en-GB" sz="800">
                  <a:latin typeface="+mj-lt"/>
                </a:rPr>
                <a:t>Transversal products</a:t>
              </a:r>
            </a:p>
          </p:txBody>
        </p:sp>
      </p:grpSp>
      <p:grpSp>
        <p:nvGrpSpPr>
          <p:cNvPr id="11" name="Group 10">
            <a:extLst>
              <a:ext uri="{FF2B5EF4-FFF2-40B4-BE49-F238E27FC236}">
                <a16:creationId xmlns:a16="http://schemas.microsoft.com/office/drawing/2014/main" id="{29354F1C-052A-4202-BA76-4D2228FC0118}"/>
              </a:ext>
            </a:extLst>
          </p:cNvPr>
          <p:cNvGrpSpPr/>
          <p:nvPr/>
        </p:nvGrpSpPr>
        <p:grpSpPr>
          <a:xfrm>
            <a:off x="4454401" y="2829372"/>
            <a:ext cx="1042540" cy="123111"/>
            <a:chOff x="4457846" y="2454138"/>
            <a:chExt cx="1042540" cy="123111"/>
          </a:xfrm>
        </p:grpSpPr>
        <p:sp>
          <p:nvSpPr>
            <p:cNvPr id="66" name="TextBox 65">
              <a:extLst>
                <a:ext uri="{FF2B5EF4-FFF2-40B4-BE49-F238E27FC236}">
                  <a16:creationId xmlns:a16="http://schemas.microsoft.com/office/drawing/2014/main" id="{8BBFD341-BA2D-4BA0-B764-CC42F998C7B6}"/>
                </a:ext>
              </a:extLst>
            </p:cNvPr>
            <p:cNvSpPr txBox="1"/>
            <p:nvPr/>
          </p:nvSpPr>
          <p:spPr>
            <a:xfrm>
              <a:off x="4684645" y="2454138"/>
              <a:ext cx="815741" cy="123111"/>
            </a:xfrm>
            <a:prstGeom prst="rect">
              <a:avLst/>
            </a:prstGeom>
            <a:noFill/>
          </p:spPr>
          <p:txBody>
            <a:bodyPr wrap="square" lIns="0" tIns="0" rIns="0" bIns="0" rtlCol="0">
              <a:spAutoFit/>
            </a:bodyPr>
            <a:lstStyle/>
            <a:p>
              <a:r>
                <a:rPr lang="en-GB" sz="800">
                  <a:latin typeface="+mj-lt"/>
                </a:rPr>
                <a:t>Global Financials</a:t>
              </a:r>
            </a:p>
          </p:txBody>
        </p:sp>
        <p:cxnSp>
          <p:nvCxnSpPr>
            <p:cNvPr id="90" name="Straight Connector 89">
              <a:extLst>
                <a:ext uri="{FF2B5EF4-FFF2-40B4-BE49-F238E27FC236}">
                  <a16:creationId xmlns:a16="http://schemas.microsoft.com/office/drawing/2014/main" id="{3699FB65-965D-40D0-BFFF-2A15B14930C0}"/>
                </a:ext>
              </a:extLst>
            </p:cNvPr>
            <p:cNvCxnSpPr>
              <a:cxnSpLocks/>
            </p:cNvCxnSpPr>
            <p:nvPr/>
          </p:nvCxnSpPr>
          <p:spPr bwMode="auto">
            <a:xfrm>
              <a:off x="4457846" y="2515693"/>
              <a:ext cx="207891" cy="0"/>
            </a:xfrm>
            <a:prstGeom prst="line">
              <a:avLst/>
            </a:prstGeom>
            <a:solidFill>
              <a:schemeClr val="bg1"/>
            </a:solidFill>
            <a:ln w="88900" cap="flat" cmpd="sng" algn="ctr">
              <a:solidFill>
                <a:srgbClr val="E9F5EC"/>
              </a:solidFill>
              <a:prstDash val="solid"/>
              <a:round/>
              <a:headEnd type="none" w="med" len="med"/>
              <a:tailEnd type="none" w="med" len="med"/>
            </a:ln>
            <a:effectLst/>
          </p:spPr>
        </p:cxnSp>
      </p:grpSp>
      <p:grpSp>
        <p:nvGrpSpPr>
          <p:cNvPr id="6" name="Group 5">
            <a:extLst>
              <a:ext uri="{FF2B5EF4-FFF2-40B4-BE49-F238E27FC236}">
                <a16:creationId xmlns:a16="http://schemas.microsoft.com/office/drawing/2014/main" id="{5A21057D-BE0E-4F6F-8F57-6151D5E72198}"/>
              </a:ext>
            </a:extLst>
          </p:cNvPr>
          <p:cNvGrpSpPr/>
          <p:nvPr/>
        </p:nvGrpSpPr>
        <p:grpSpPr>
          <a:xfrm>
            <a:off x="4454402" y="1890889"/>
            <a:ext cx="1042540" cy="123111"/>
            <a:chOff x="4454402" y="2049004"/>
            <a:chExt cx="1042540" cy="123111"/>
          </a:xfrm>
        </p:grpSpPr>
        <p:cxnSp>
          <p:nvCxnSpPr>
            <p:cNvPr id="67" name="Straight Connector 66">
              <a:extLst>
                <a:ext uri="{FF2B5EF4-FFF2-40B4-BE49-F238E27FC236}">
                  <a16:creationId xmlns:a16="http://schemas.microsoft.com/office/drawing/2014/main" id="{6BF9203B-EF5D-421B-9376-E641036F773A}"/>
                </a:ext>
              </a:extLst>
            </p:cNvPr>
            <p:cNvCxnSpPr>
              <a:cxnSpLocks/>
            </p:cNvCxnSpPr>
            <p:nvPr/>
          </p:nvCxnSpPr>
          <p:spPr bwMode="auto">
            <a:xfrm>
              <a:off x="4454402" y="2110559"/>
              <a:ext cx="207891"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91" name="TextBox 90">
              <a:extLst>
                <a:ext uri="{FF2B5EF4-FFF2-40B4-BE49-F238E27FC236}">
                  <a16:creationId xmlns:a16="http://schemas.microsoft.com/office/drawing/2014/main" id="{577BE9AF-9AE9-46E4-8453-D0770B696043}"/>
                </a:ext>
              </a:extLst>
            </p:cNvPr>
            <p:cNvSpPr txBox="1"/>
            <p:nvPr/>
          </p:nvSpPr>
          <p:spPr>
            <a:xfrm>
              <a:off x="4681201" y="2049004"/>
              <a:ext cx="815741" cy="123111"/>
            </a:xfrm>
            <a:prstGeom prst="rect">
              <a:avLst/>
            </a:prstGeom>
            <a:noFill/>
          </p:spPr>
          <p:txBody>
            <a:bodyPr wrap="square" lIns="0" tIns="0" rIns="0" bIns="0" rtlCol="0">
              <a:spAutoFit/>
            </a:bodyPr>
            <a:lstStyle/>
            <a:p>
              <a:r>
                <a:rPr lang="en-GB" sz="800" err="1">
                  <a:latin typeface="+mj-lt"/>
                </a:rPr>
                <a:t>DNBi</a:t>
              </a:r>
              <a:endParaRPr lang="en-GB" sz="800">
                <a:latin typeface="+mj-lt"/>
              </a:endParaRPr>
            </a:p>
          </p:txBody>
        </p:sp>
      </p:grpSp>
      <p:grpSp>
        <p:nvGrpSpPr>
          <p:cNvPr id="31" name="Group 30">
            <a:extLst>
              <a:ext uri="{FF2B5EF4-FFF2-40B4-BE49-F238E27FC236}">
                <a16:creationId xmlns:a16="http://schemas.microsoft.com/office/drawing/2014/main" id="{6F9CF154-6D51-4BDA-9381-661B410E1FCC}"/>
              </a:ext>
            </a:extLst>
          </p:cNvPr>
          <p:cNvGrpSpPr/>
          <p:nvPr/>
        </p:nvGrpSpPr>
        <p:grpSpPr>
          <a:xfrm>
            <a:off x="4454402" y="3016737"/>
            <a:ext cx="862931" cy="123111"/>
            <a:chOff x="4457846" y="3493584"/>
            <a:chExt cx="862931" cy="123111"/>
          </a:xfrm>
        </p:grpSpPr>
        <p:cxnSp>
          <p:nvCxnSpPr>
            <p:cNvPr id="92" name="Straight Connector 91">
              <a:extLst>
                <a:ext uri="{FF2B5EF4-FFF2-40B4-BE49-F238E27FC236}">
                  <a16:creationId xmlns:a16="http://schemas.microsoft.com/office/drawing/2014/main" id="{4F9DE8BA-2EDA-4A3F-8444-81ACBB8301DA}"/>
                </a:ext>
              </a:extLst>
            </p:cNvPr>
            <p:cNvCxnSpPr>
              <a:cxnSpLocks/>
            </p:cNvCxnSpPr>
            <p:nvPr/>
          </p:nvCxnSpPr>
          <p:spPr bwMode="auto">
            <a:xfrm>
              <a:off x="4457846" y="3555139"/>
              <a:ext cx="207891" cy="0"/>
            </a:xfrm>
            <a:prstGeom prst="line">
              <a:avLst/>
            </a:prstGeom>
            <a:solidFill>
              <a:schemeClr val="bg1"/>
            </a:solidFill>
            <a:ln w="88900" cap="flat" cmpd="sng" algn="ctr">
              <a:solidFill>
                <a:srgbClr val="005271"/>
              </a:solidFill>
              <a:prstDash val="solid"/>
              <a:round/>
              <a:headEnd type="none" w="med" len="med"/>
              <a:tailEnd type="none" w="med" len="med"/>
            </a:ln>
            <a:effectLst/>
          </p:spPr>
        </p:cxnSp>
        <p:sp>
          <p:nvSpPr>
            <p:cNvPr id="93" name="TextBox 92">
              <a:extLst>
                <a:ext uri="{FF2B5EF4-FFF2-40B4-BE49-F238E27FC236}">
                  <a16:creationId xmlns:a16="http://schemas.microsoft.com/office/drawing/2014/main" id="{D340A8FA-D825-4F99-83F6-78AF581933BE}"/>
                </a:ext>
              </a:extLst>
            </p:cNvPr>
            <p:cNvSpPr txBox="1"/>
            <p:nvPr/>
          </p:nvSpPr>
          <p:spPr>
            <a:xfrm>
              <a:off x="4684645" y="3493584"/>
              <a:ext cx="636132" cy="123111"/>
            </a:xfrm>
            <a:prstGeom prst="rect">
              <a:avLst/>
            </a:prstGeom>
            <a:noFill/>
          </p:spPr>
          <p:txBody>
            <a:bodyPr wrap="square" lIns="0" tIns="0" rIns="0" bIns="0" rtlCol="0">
              <a:spAutoFit/>
            </a:bodyPr>
            <a:lstStyle/>
            <a:p>
              <a:r>
                <a:rPr lang="en-GB" sz="800">
                  <a:latin typeface="+mj-lt"/>
                </a:rPr>
                <a:t>Country Risk</a:t>
              </a:r>
            </a:p>
          </p:txBody>
        </p:sp>
      </p:grpSp>
      <p:grpSp>
        <p:nvGrpSpPr>
          <p:cNvPr id="30" name="Group 29">
            <a:extLst>
              <a:ext uri="{FF2B5EF4-FFF2-40B4-BE49-F238E27FC236}">
                <a16:creationId xmlns:a16="http://schemas.microsoft.com/office/drawing/2014/main" id="{B16EF68E-E17B-4389-945C-B38BBCA493D9}"/>
              </a:ext>
            </a:extLst>
          </p:cNvPr>
          <p:cNvGrpSpPr/>
          <p:nvPr/>
        </p:nvGrpSpPr>
        <p:grpSpPr>
          <a:xfrm>
            <a:off x="4454402" y="3248767"/>
            <a:ext cx="862931" cy="123111"/>
            <a:chOff x="4457846" y="3668838"/>
            <a:chExt cx="862931" cy="123111"/>
          </a:xfrm>
        </p:grpSpPr>
        <p:cxnSp>
          <p:nvCxnSpPr>
            <p:cNvPr id="94" name="Straight Connector 93">
              <a:extLst>
                <a:ext uri="{FF2B5EF4-FFF2-40B4-BE49-F238E27FC236}">
                  <a16:creationId xmlns:a16="http://schemas.microsoft.com/office/drawing/2014/main" id="{8A113B7B-BE17-4138-A4CD-65462B71561E}"/>
                </a:ext>
              </a:extLst>
            </p:cNvPr>
            <p:cNvCxnSpPr>
              <a:cxnSpLocks/>
            </p:cNvCxnSpPr>
            <p:nvPr/>
          </p:nvCxnSpPr>
          <p:spPr bwMode="auto">
            <a:xfrm>
              <a:off x="4457846" y="3730393"/>
              <a:ext cx="207891" cy="0"/>
            </a:xfrm>
            <a:prstGeom prst="line">
              <a:avLst/>
            </a:prstGeom>
            <a:solidFill>
              <a:schemeClr val="bg1"/>
            </a:solidFill>
            <a:ln w="88900" cap="flat" cmpd="sng" algn="ctr">
              <a:solidFill>
                <a:srgbClr val="D9D9D9"/>
              </a:solidFill>
              <a:prstDash val="solid"/>
              <a:round/>
              <a:headEnd type="none" w="med" len="med"/>
              <a:tailEnd type="none" w="med" len="med"/>
            </a:ln>
            <a:effectLst/>
          </p:spPr>
        </p:cxnSp>
        <p:sp>
          <p:nvSpPr>
            <p:cNvPr id="95" name="TextBox 94">
              <a:extLst>
                <a:ext uri="{FF2B5EF4-FFF2-40B4-BE49-F238E27FC236}">
                  <a16:creationId xmlns:a16="http://schemas.microsoft.com/office/drawing/2014/main" id="{624B5D0A-8B13-4DB6-A8C3-24A5D4BA9BF4}"/>
                </a:ext>
              </a:extLst>
            </p:cNvPr>
            <p:cNvSpPr txBox="1"/>
            <p:nvPr/>
          </p:nvSpPr>
          <p:spPr>
            <a:xfrm>
              <a:off x="4684645" y="3668838"/>
              <a:ext cx="636132" cy="123111"/>
            </a:xfrm>
            <a:prstGeom prst="rect">
              <a:avLst/>
            </a:prstGeom>
            <a:noFill/>
          </p:spPr>
          <p:txBody>
            <a:bodyPr wrap="square" lIns="0" tIns="0" rIns="0" bIns="0" rtlCol="0">
              <a:spAutoFit/>
            </a:bodyPr>
            <a:lstStyle/>
            <a:p>
              <a:r>
                <a:rPr lang="en-GB" sz="800" err="1">
                  <a:latin typeface="+mj-lt"/>
                </a:rPr>
                <a:t>Inforisk</a:t>
              </a:r>
              <a:endParaRPr lang="en-GB" sz="800">
                <a:latin typeface="+mj-lt"/>
              </a:endParaRPr>
            </a:p>
          </p:txBody>
        </p:sp>
      </p:grpSp>
      <p:grpSp>
        <p:nvGrpSpPr>
          <p:cNvPr id="86" name="Group 85">
            <a:extLst>
              <a:ext uri="{FF2B5EF4-FFF2-40B4-BE49-F238E27FC236}">
                <a16:creationId xmlns:a16="http://schemas.microsoft.com/office/drawing/2014/main" id="{78E286ED-F360-4197-A579-939D6A297C55}"/>
              </a:ext>
            </a:extLst>
          </p:cNvPr>
          <p:cNvGrpSpPr/>
          <p:nvPr/>
        </p:nvGrpSpPr>
        <p:grpSpPr>
          <a:xfrm>
            <a:off x="4454401" y="3944599"/>
            <a:ext cx="510732" cy="123111"/>
            <a:chOff x="4457846" y="4413688"/>
            <a:chExt cx="510732" cy="123111"/>
          </a:xfrm>
        </p:grpSpPr>
        <p:cxnSp>
          <p:nvCxnSpPr>
            <p:cNvPr id="88" name="Straight Connector 87">
              <a:extLst>
                <a:ext uri="{FF2B5EF4-FFF2-40B4-BE49-F238E27FC236}">
                  <a16:creationId xmlns:a16="http://schemas.microsoft.com/office/drawing/2014/main" id="{A6380AD5-8129-49F7-81E7-8BE9415F6526}"/>
                </a:ext>
              </a:extLst>
            </p:cNvPr>
            <p:cNvCxnSpPr>
              <a:cxnSpLocks/>
            </p:cNvCxnSpPr>
            <p:nvPr/>
          </p:nvCxnSpPr>
          <p:spPr bwMode="auto">
            <a:xfrm>
              <a:off x="4457846" y="4475243"/>
              <a:ext cx="207891" cy="0"/>
            </a:xfrm>
            <a:prstGeom prst="line">
              <a:avLst/>
            </a:prstGeom>
            <a:solidFill>
              <a:schemeClr val="bg1"/>
            </a:solidFill>
            <a:ln w="88900" cap="flat" cmpd="sng" algn="ctr">
              <a:solidFill>
                <a:schemeClr val="bg1">
                  <a:lumMod val="95000"/>
                </a:schemeClr>
              </a:solidFill>
              <a:prstDash val="solid"/>
              <a:round/>
              <a:headEnd type="none" w="med" len="med"/>
              <a:tailEnd type="none" w="med" len="med"/>
            </a:ln>
            <a:effectLst/>
          </p:spPr>
        </p:cxnSp>
        <p:sp>
          <p:nvSpPr>
            <p:cNvPr id="89" name="TextBox 88">
              <a:extLst>
                <a:ext uri="{FF2B5EF4-FFF2-40B4-BE49-F238E27FC236}">
                  <a16:creationId xmlns:a16="http://schemas.microsoft.com/office/drawing/2014/main" id="{4D648B5A-B248-4C39-AA7A-466658D7877F}"/>
                </a:ext>
              </a:extLst>
            </p:cNvPr>
            <p:cNvSpPr txBox="1"/>
            <p:nvPr/>
          </p:nvSpPr>
          <p:spPr>
            <a:xfrm>
              <a:off x="4684645" y="4413688"/>
              <a:ext cx="283933" cy="123111"/>
            </a:xfrm>
            <a:prstGeom prst="rect">
              <a:avLst/>
            </a:prstGeom>
            <a:noFill/>
          </p:spPr>
          <p:txBody>
            <a:bodyPr wrap="square" lIns="0" tIns="0" rIns="0" bIns="0" rtlCol="0">
              <a:spAutoFit/>
            </a:bodyPr>
            <a:lstStyle/>
            <a:p>
              <a:r>
                <a:rPr lang="en-GB" sz="800">
                  <a:latin typeface="+mj-lt"/>
                </a:rPr>
                <a:t>Other</a:t>
              </a:r>
            </a:p>
          </p:txBody>
        </p:sp>
      </p:grpSp>
      <p:grpSp>
        <p:nvGrpSpPr>
          <p:cNvPr id="116" name="Groupe 115">
            <a:extLst>
              <a:ext uri="{FF2B5EF4-FFF2-40B4-BE49-F238E27FC236}">
                <a16:creationId xmlns:a16="http://schemas.microsoft.com/office/drawing/2014/main" id="{723CAF34-41C6-4C6B-8896-27FF6F9A3304}"/>
              </a:ext>
            </a:extLst>
          </p:cNvPr>
          <p:cNvGrpSpPr/>
          <p:nvPr/>
        </p:nvGrpSpPr>
        <p:grpSpPr>
          <a:xfrm>
            <a:off x="8448150" y="-11528"/>
            <a:ext cx="1435548" cy="588143"/>
            <a:chOff x="8448150" y="-11528"/>
            <a:chExt cx="1435548" cy="588143"/>
          </a:xfrm>
        </p:grpSpPr>
        <p:sp>
          <p:nvSpPr>
            <p:cNvPr id="117" name="Rectangle : coins arrondis 199">
              <a:extLst>
                <a:ext uri="{FF2B5EF4-FFF2-40B4-BE49-F238E27FC236}">
                  <a16:creationId xmlns:a16="http://schemas.microsoft.com/office/drawing/2014/main" id="{9BC0B343-DC1A-496C-A41B-EDEF84CFACED}"/>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8" name="Rectangle : coins arrondis 200">
              <a:extLst>
                <a:ext uri="{FF2B5EF4-FFF2-40B4-BE49-F238E27FC236}">
                  <a16:creationId xmlns:a16="http://schemas.microsoft.com/office/drawing/2014/main" id="{7AC68D76-10A7-4544-A8E9-5C8DAF647A27}"/>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9" name="Rectangle : coins arrondis 201">
              <a:extLst>
                <a:ext uri="{FF2B5EF4-FFF2-40B4-BE49-F238E27FC236}">
                  <a16:creationId xmlns:a16="http://schemas.microsoft.com/office/drawing/2014/main" id="{26886C10-A68C-418D-9588-30FDBBCEA9D5}"/>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0" name="ZoneTexte 18">
              <a:extLst>
                <a:ext uri="{FF2B5EF4-FFF2-40B4-BE49-F238E27FC236}">
                  <a16:creationId xmlns:a16="http://schemas.microsoft.com/office/drawing/2014/main" id="{CCB67412-0A92-4AE4-9E48-9F7AB70B6108}"/>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offering</a:t>
              </a:r>
            </a:p>
          </p:txBody>
        </p:sp>
        <p:pic>
          <p:nvPicPr>
            <p:cNvPr id="121" name="Graphique 128" descr="Jauge">
              <a:extLst>
                <a:ext uri="{FF2B5EF4-FFF2-40B4-BE49-F238E27FC236}">
                  <a16:creationId xmlns:a16="http://schemas.microsoft.com/office/drawing/2014/main" id="{8655F89D-9AD6-4297-90D8-3D40E265A29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3764" y="187516"/>
              <a:ext cx="234953" cy="218224"/>
            </a:xfrm>
            <a:prstGeom prst="rect">
              <a:avLst/>
            </a:prstGeom>
            <a:effectLst/>
          </p:spPr>
        </p:pic>
        <p:pic>
          <p:nvPicPr>
            <p:cNvPr id="122" name="Graphique 90" descr="Poignée de main">
              <a:extLst>
                <a:ext uri="{FF2B5EF4-FFF2-40B4-BE49-F238E27FC236}">
                  <a16:creationId xmlns:a16="http://schemas.microsoft.com/office/drawing/2014/main" id="{DF384A9F-8332-4772-9053-E851542BFCF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123" name="Graphique 74" descr="Mégaphone">
              <a:extLst>
                <a:ext uri="{FF2B5EF4-FFF2-40B4-BE49-F238E27FC236}">
                  <a16:creationId xmlns:a16="http://schemas.microsoft.com/office/drawing/2014/main" id="{320A9A77-CE65-438F-A7F0-059E046A29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89331" y="181519"/>
              <a:ext cx="233011" cy="216420"/>
            </a:xfrm>
            <a:prstGeom prst="rect">
              <a:avLst/>
            </a:prstGeom>
            <a:effectLst/>
          </p:spPr>
        </p:pic>
        <p:pic>
          <p:nvPicPr>
            <p:cNvPr id="124" name="Picture 2" descr="Drapeau France">
              <a:extLst>
                <a:ext uri="{FF2B5EF4-FFF2-40B4-BE49-F238E27FC236}">
                  <a16:creationId xmlns:a16="http://schemas.microsoft.com/office/drawing/2014/main" id="{5511732F-91F4-46A5-B93F-04DBF86AD8B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25" name="Picture 2" descr="5 ft x 3 ft 150 x 90 cm-DRAPEAU BELGE Belgique 100% Polyester ...">
              <a:extLst>
                <a:ext uri="{FF2B5EF4-FFF2-40B4-BE49-F238E27FC236}">
                  <a16:creationId xmlns:a16="http://schemas.microsoft.com/office/drawing/2014/main" id="{14FD1DCE-B0B7-45E1-95FC-14D25038F028}"/>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26" name="Picture 2 - 1" descr="Drapeau des Pays-Bas — Wikipédia">
              <a:extLst>
                <a:ext uri="{FF2B5EF4-FFF2-40B4-BE49-F238E27FC236}">
                  <a16:creationId xmlns:a16="http://schemas.microsoft.com/office/drawing/2014/main" id="{5D817D25-AF54-4FAE-BCFB-7E643A28102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27" name="Picture 2 - 2" descr="Drapeau du Luxembourg">
              <a:extLst>
                <a:ext uri="{FF2B5EF4-FFF2-40B4-BE49-F238E27FC236}">
                  <a16:creationId xmlns:a16="http://schemas.microsoft.com/office/drawing/2014/main" id="{297FBE2B-0E9F-4E8C-B3C6-5C1B509820B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28" name="ZoneTexte 18">
              <a:extLst>
                <a:ext uri="{FF2B5EF4-FFF2-40B4-BE49-F238E27FC236}">
                  <a16:creationId xmlns:a16="http://schemas.microsoft.com/office/drawing/2014/main" id="{9DBE7F3F-C910-41F1-BBED-7E0860D6AA4D}"/>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Product dynamics</a:t>
              </a:r>
            </a:p>
          </p:txBody>
        </p:sp>
      </p:grpSp>
      <p:pic>
        <p:nvPicPr>
          <p:cNvPr id="129" name="Picture 2" descr="Drapeau France">
            <a:extLst>
              <a:ext uri="{FF2B5EF4-FFF2-40B4-BE49-F238E27FC236}">
                <a16:creationId xmlns:a16="http://schemas.microsoft.com/office/drawing/2014/main" id="{A0E38489-B25D-4AB9-9E87-157618A1E29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336461" y="1006117"/>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31" name="Picture 2" descr="5 ft x 3 ft 150 x 90 cm-DRAPEAU BELGE Belgique 100% Polyester ...">
            <a:extLst>
              <a:ext uri="{FF2B5EF4-FFF2-40B4-BE49-F238E27FC236}">
                <a16:creationId xmlns:a16="http://schemas.microsoft.com/office/drawing/2014/main" id="{E47A65BE-B699-447E-86E1-A8C0B2333FD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973"/>
          <a:stretch/>
        </p:blipFill>
        <p:spPr bwMode="auto">
          <a:xfrm>
            <a:off x="5808970" y="1006117"/>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33" name="Picture 2 - 1" descr="Drapeau des Pays-Bas — Wikipédia">
            <a:extLst>
              <a:ext uri="{FF2B5EF4-FFF2-40B4-BE49-F238E27FC236}">
                <a16:creationId xmlns:a16="http://schemas.microsoft.com/office/drawing/2014/main" id="{D1C5418C-C454-49FE-A058-EF10BC967C0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02647" y="1006117"/>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34" name="Picture 2 - 2" descr="Drapeau du Luxembourg">
            <a:extLst>
              <a:ext uri="{FF2B5EF4-FFF2-40B4-BE49-F238E27FC236}">
                <a16:creationId xmlns:a16="http://schemas.microsoft.com/office/drawing/2014/main" id="{8F398D53-A41E-42E8-9188-978F307208F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15293" y="1006117"/>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2" name="TextBox 81">
            <a:extLst>
              <a:ext uri="{FF2B5EF4-FFF2-40B4-BE49-F238E27FC236}">
                <a16:creationId xmlns:a16="http://schemas.microsoft.com/office/drawing/2014/main" id="{853C9803-0051-4AC3-96FD-D3DB89940DB3}"/>
              </a:ext>
            </a:extLst>
          </p:cNvPr>
          <p:cNvSpPr txBox="1"/>
          <p:nvPr/>
        </p:nvSpPr>
        <p:spPr>
          <a:xfrm>
            <a:off x="4793379" y="4257491"/>
            <a:ext cx="742239" cy="369332"/>
          </a:xfrm>
          <a:prstGeom prst="rect">
            <a:avLst/>
          </a:prstGeom>
          <a:noFill/>
        </p:spPr>
        <p:txBody>
          <a:bodyPr wrap="square" rtlCol="0">
            <a:spAutoFit/>
          </a:bodyPr>
          <a:lstStyle/>
          <a:p>
            <a:r>
              <a:rPr lang="en-GB" sz="900" i="1">
                <a:latin typeface="Trebuchet MS" panose="020B0603020202020204" pitchFamily="34" charset="0"/>
              </a:rPr>
              <a:t>Products merging </a:t>
            </a:r>
          </a:p>
        </p:txBody>
      </p:sp>
      <p:sp>
        <p:nvSpPr>
          <p:cNvPr id="83" name="Rectangle 82">
            <a:extLst>
              <a:ext uri="{FF2B5EF4-FFF2-40B4-BE49-F238E27FC236}">
                <a16:creationId xmlns:a16="http://schemas.microsoft.com/office/drawing/2014/main" id="{84743DD9-366B-4B62-B75D-78AD12F309D6}"/>
              </a:ext>
            </a:extLst>
          </p:cNvPr>
          <p:cNvSpPr/>
          <p:nvPr/>
        </p:nvSpPr>
        <p:spPr bwMode="auto">
          <a:xfrm>
            <a:off x="4425340" y="4353413"/>
            <a:ext cx="329894" cy="195876"/>
          </a:xfrm>
          <a:prstGeom prst="rect">
            <a:avLst/>
          </a:prstGeom>
          <a:solidFill>
            <a:schemeClr val="bg1">
              <a:lumMod val="95000"/>
            </a:schemeClr>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nvGrpSpPr>
          <p:cNvPr id="156" name="Group 155">
            <a:extLst>
              <a:ext uri="{FF2B5EF4-FFF2-40B4-BE49-F238E27FC236}">
                <a16:creationId xmlns:a16="http://schemas.microsoft.com/office/drawing/2014/main" id="{2CDB0DB5-1EB3-49DD-A480-2B4AAFEA5439}"/>
              </a:ext>
            </a:extLst>
          </p:cNvPr>
          <p:cNvGrpSpPr/>
          <p:nvPr/>
        </p:nvGrpSpPr>
        <p:grpSpPr>
          <a:xfrm>
            <a:off x="4454402" y="3470109"/>
            <a:ext cx="862931" cy="123111"/>
            <a:chOff x="4457846" y="3668838"/>
            <a:chExt cx="862931" cy="123111"/>
          </a:xfrm>
        </p:grpSpPr>
        <p:cxnSp>
          <p:nvCxnSpPr>
            <p:cNvPr id="157" name="Straight Connector 156">
              <a:extLst>
                <a:ext uri="{FF2B5EF4-FFF2-40B4-BE49-F238E27FC236}">
                  <a16:creationId xmlns:a16="http://schemas.microsoft.com/office/drawing/2014/main" id="{A920CBD0-1730-4CE7-9706-42CC654140B4}"/>
                </a:ext>
              </a:extLst>
            </p:cNvPr>
            <p:cNvCxnSpPr>
              <a:cxnSpLocks/>
            </p:cNvCxnSpPr>
            <p:nvPr/>
          </p:nvCxnSpPr>
          <p:spPr bwMode="auto">
            <a:xfrm>
              <a:off x="4457846" y="3730393"/>
              <a:ext cx="207891" cy="0"/>
            </a:xfrm>
            <a:prstGeom prst="line">
              <a:avLst/>
            </a:prstGeom>
            <a:solidFill>
              <a:schemeClr val="bg1"/>
            </a:solidFill>
            <a:ln w="88900" cap="flat" cmpd="sng" algn="ctr">
              <a:solidFill>
                <a:schemeClr val="tx1">
                  <a:lumMod val="60000"/>
                  <a:lumOff val="40000"/>
                </a:schemeClr>
              </a:solidFill>
              <a:prstDash val="solid"/>
              <a:round/>
              <a:headEnd type="none" w="med" len="med"/>
              <a:tailEnd type="none" w="med" len="med"/>
            </a:ln>
            <a:effectLst/>
          </p:spPr>
        </p:cxnSp>
        <p:sp>
          <p:nvSpPr>
            <p:cNvPr id="158" name="TextBox 157">
              <a:extLst>
                <a:ext uri="{FF2B5EF4-FFF2-40B4-BE49-F238E27FC236}">
                  <a16:creationId xmlns:a16="http://schemas.microsoft.com/office/drawing/2014/main" id="{A624B02F-7621-447A-A9C9-7C83D798EAA8}"/>
                </a:ext>
              </a:extLst>
            </p:cNvPr>
            <p:cNvSpPr txBox="1"/>
            <p:nvPr/>
          </p:nvSpPr>
          <p:spPr>
            <a:xfrm>
              <a:off x="4684645" y="3668838"/>
              <a:ext cx="636132" cy="123111"/>
            </a:xfrm>
            <a:prstGeom prst="rect">
              <a:avLst/>
            </a:prstGeom>
            <a:noFill/>
          </p:spPr>
          <p:txBody>
            <a:bodyPr wrap="square" lIns="0" tIns="0" rIns="0" bIns="0" rtlCol="0">
              <a:spAutoFit/>
            </a:bodyPr>
            <a:lstStyle/>
            <a:p>
              <a:r>
                <a:rPr lang="en-GB" sz="800">
                  <a:latin typeface="+mj-lt"/>
                </a:rPr>
                <a:t>Risk </a:t>
              </a:r>
              <a:r>
                <a:rPr lang="en-GB" sz="800" err="1">
                  <a:latin typeface="+mj-lt"/>
                </a:rPr>
                <a:t>manageo</a:t>
              </a:r>
              <a:endParaRPr lang="en-GB" sz="800">
                <a:latin typeface="+mj-lt"/>
              </a:endParaRPr>
            </a:p>
          </p:txBody>
        </p:sp>
      </p:grpSp>
      <p:graphicFrame>
        <p:nvGraphicFramePr>
          <p:cNvPr id="13" name="Chart 12">
            <a:extLst>
              <a:ext uri="{FF2B5EF4-FFF2-40B4-BE49-F238E27FC236}">
                <a16:creationId xmlns:a16="http://schemas.microsoft.com/office/drawing/2014/main" id="{265AD2D0-924F-454E-AE09-E099D68A92A0}"/>
              </a:ext>
            </a:extLst>
          </p:cNvPr>
          <p:cNvGraphicFramePr/>
          <p:nvPr/>
        </p:nvGraphicFramePr>
        <p:xfrm>
          <a:off x="317562" y="1330992"/>
          <a:ext cx="3998394" cy="3237453"/>
        </p:xfrm>
        <a:graphic>
          <a:graphicData uri="http://schemas.openxmlformats.org/drawingml/2006/chart">
            <c:chart xmlns:c="http://schemas.openxmlformats.org/drawingml/2006/chart" xmlns:r="http://schemas.openxmlformats.org/officeDocument/2006/relationships" r:id="rId19"/>
          </a:graphicData>
        </a:graphic>
      </p:graphicFrame>
      <p:grpSp>
        <p:nvGrpSpPr>
          <p:cNvPr id="41" name="Group 40">
            <a:extLst>
              <a:ext uri="{FF2B5EF4-FFF2-40B4-BE49-F238E27FC236}">
                <a16:creationId xmlns:a16="http://schemas.microsoft.com/office/drawing/2014/main" id="{9DB0BF56-4287-4653-8EE7-E646106F4DBB}"/>
              </a:ext>
            </a:extLst>
          </p:cNvPr>
          <p:cNvGrpSpPr/>
          <p:nvPr/>
        </p:nvGrpSpPr>
        <p:grpSpPr>
          <a:xfrm>
            <a:off x="4454402" y="1430461"/>
            <a:ext cx="1103746" cy="123111"/>
            <a:chOff x="4457845" y="2814486"/>
            <a:chExt cx="1103746" cy="123111"/>
          </a:xfrm>
        </p:grpSpPr>
        <p:cxnSp>
          <p:nvCxnSpPr>
            <p:cNvPr id="63" name="Straight Connector 62">
              <a:extLst>
                <a:ext uri="{FF2B5EF4-FFF2-40B4-BE49-F238E27FC236}">
                  <a16:creationId xmlns:a16="http://schemas.microsoft.com/office/drawing/2014/main" id="{43131F26-367B-4AC4-94E5-5833F9F7CC1B}"/>
                </a:ext>
              </a:extLst>
            </p:cNvPr>
            <p:cNvCxnSpPr>
              <a:cxnSpLocks/>
            </p:cNvCxnSpPr>
            <p:nvPr/>
          </p:nvCxnSpPr>
          <p:spPr bwMode="auto">
            <a:xfrm>
              <a:off x="4457845" y="2876041"/>
              <a:ext cx="207891" cy="0"/>
            </a:xfrm>
            <a:prstGeom prst="line">
              <a:avLst/>
            </a:prstGeom>
            <a:solidFill>
              <a:schemeClr val="bg1"/>
            </a:solidFill>
            <a:ln w="88900" cap="flat" cmpd="sng" algn="ctr">
              <a:solidFill>
                <a:schemeClr val="tx2">
                  <a:lumMod val="50000"/>
                </a:schemeClr>
              </a:solidFill>
              <a:prstDash val="solid"/>
              <a:round/>
              <a:headEnd type="none" w="med" len="med"/>
              <a:tailEnd type="none" w="med" len="med"/>
            </a:ln>
            <a:effectLst/>
          </p:spPr>
        </p:cxnSp>
        <p:sp>
          <p:nvSpPr>
            <p:cNvPr id="64" name="TextBox 63">
              <a:extLst>
                <a:ext uri="{FF2B5EF4-FFF2-40B4-BE49-F238E27FC236}">
                  <a16:creationId xmlns:a16="http://schemas.microsoft.com/office/drawing/2014/main" id="{AF4FDE51-BB44-4095-ADD9-5CA5D871EB35}"/>
                </a:ext>
              </a:extLst>
            </p:cNvPr>
            <p:cNvSpPr txBox="1"/>
            <p:nvPr/>
          </p:nvSpPr>
          <p:spPr>
            <a:xfrm>
              <a:off x="4684644" y="2814486"/>
              <a:ext cx="876947" cy="123111"/>
            </a:xfrm>
            <a:prstGeom prst="rect">
              <a:avLst/>
            </a:prstGeom>
            <a:noFill/>
          </p:spPr>
          <p:txBody>
            <a:bodyPr wrap="square" lIns="0" tIns="0" rIns="0" bIns="0" rtlCol="0">
              <a:spAutoFit/>
            </a:bodyPr>
            <a:lstStyle/>
            <a:p>
              <a:r>
                <a:rPr lang="en-GB" sz="800">
                  <a:latin typeface="+mj-lt"/>
                </a:rPr>
                <a:t>Portfolio manager</a:t>
              </a:r>
            </a:p>
          </p:txBody>
        </p:sp>
      </p:grpSp>
      <p:grpSp>
        <p:nvGrpSpPr>
          <p:cNvPr id="10" name="Group 9">
            <a:extLst>
              <a:ext uri="{FF2B5EF4-FFF2-40B4-BE49-F238E27FC236}">
                <a16:creationId xmlns:a16="http://schemas.microsoft.com/office/drawing/2014/main" id="{280E1333-83DE-4126-B2CD-FE42EEFB4D89}"/>
              </a:ext>
            </a:extLst>
          </p:cNvPr>
          <p:cNvGrpSpPr/>
          <p:nvPr/>
        </p:nvGrpSpPr>
        <p:grpSpPr>
          <a:xfrm>
            <a:off x="4454402" y="2088617"/>
            <a:ext cx="782419" cy="123111"/>
            <a:chOff x="4457846" y="2241750"/>
            <a:chExt cx="782419" cy="123111"/>
          </a:xfrm>
        </p:grpSpPr>
        <p:sp>
          <p:nvSpPr>
            <p:cNvPr id="68" name="TextBox 67">
              <a:extLst>
                <a:ext uri="{FF2B5EF4-FFF2-40B4-BE49-F238E27FC236}">
                  <a16:creationId xmlns:a16="http://schemas.microsoft.com/office/drawing/2014/main" id="{EEBAE851-4C0C-4B21-AF31-FA78FA108B7B}"/>
                </a:ext>
              </a:extLst>
            </p:cNvPr>
            <p:cNvSpPr txBox="1"/>
            <p:nvPr/>
          </p:nvSpPr>
          <p:spPr>
            <a:xfrm>
              <a:off x="4684645" y="2241750"/>
              <a:ext cx="555620" cy="123111"/>
            </a:xfrm>
            <a:prstGeom prst="rect">
              <a:avLst/>
            </a:prstGeom>
            <a:noFill/>
          </p:spPr>
          <p:txBody>
            <a:bodyPr wrap="square" lIns="0" tIns="0" rIns="0" bIns="0" rtlCol="0">
              <a:spAutoFit/>
            </a:bodyPr>
            <a:lstStyle/>
            <a:p>
              <a:r>
                <a:rPr lang="en-GB" sz="800">
                  <a:latin typeface="+mj-lt"/>
                </a:rPr>
                <a:t>DB Credit</a:t>
              </a:r>
            </a:p>
          </p:txBody>
        </p:sp>
        <p:cxnSp>
          <p:nvCxnSpPr>
            <p:cNvPr id="65" name="Straight Connector 64">
              <a:extLst>
                <a:ext uri="{FF2B5EF4-FFF2-40B4-BE49-F238E27FC236}">
                  <a16:creationId xmlns:a16="http://schemas.microsoft.com/office/drawing/2014/main" id="{DFAD437F-93DD-4271-B142-B1E3B409083E}"/>
                </a:ext>
              </a:extLst>
            </p:cNvPr>
            <p:cNvCxnSpPr>
              <a:cxnSpLocks/>
            </p:cNvCxnSpPr>
            <p:nvPr/>
          </p:nvCxnSpPr>
          <p:spPr bwMode="auto">
            <a:xfrm>
              <a:off x="4457846" y="2303305"/>
              <a:ext cx="207891" cy="0"/>
            </a:xfrm>
            <a:prstGeom prst="line">
              <a:avLst/>
            </a:prstGeom>
            <a:solidFill>
              <a:schemeClr val="bg1"/>
            </a:solidFill>
            <a:ln w="88900" cap="flat" cmpd="sng" algn="ctr">
              <a:solidFill>
                <a:srgbClr val="8FCD9F"/>
              </a:solidFill>
              <a:prstDash val="solid"/>
              <a:round/>
              <a:headEnd type="none" w="med" len="med"/>
              <a:tailEnd type="none" w="med" len="med"/>
            </a:ln>
            <a:effectLst/>
          </p:spPr>
        </p:cxnSp>
      </p:grpSp>
      <p:grpSp>
        <p:nvGrpSpPr>
          <p:cNvPr id="81" name="Group 4">
            <a:extLst>
              <a:ext uri="{FF2B5EF4-FFF2-40B4-BE49-F238E27FC236}">
                <a16:creationId xmlns:a16="http://schemas.microsoft.com/office/drawing/2014/main" id="{C0B01ECF-5089-4DD4-97A9-7129F8681B3E}"/>
              </a:ext>
            </a:extLst>
          </p:cNvPr>
          <p:cNvGrpSpPr>
            <a:grpSpLocks noChangeAspect="1"/>
          </p:cNvGrpSpPr>
          <p:nvPr/>
        </p:nvGrpSpPr>
        <p:grpSpPr bwMode="auto">
          <a:xfrm>
            <a:off x="5762482" y="4775919"/>
            <a:ext cx="226868" cy="184867"/>
            <a:chOff x="788" y="869"/>
            <a:chExt cx="740" cy="603"/>
          </a:xfrm>
          <a:solidFill>
            <a:schemeClr val="tx1"/>
          </a:solidFill>
        </p:grpSpPr>
        <p:sp>
          <p:nvSpPr>
            <p:cNvPr id="84" name="Freeform 5">
              <a:extLst>
                <a:ext uri="{FF2B5EF4-FFF2-40B4-BE49-F238E27FC236}">
                  <a16:creationId xmlns:a16="http://schemas.microsoft.com/office/drawing/2014/main" id="{C42A6CF2-9A9C-4A01-B206-D330E12EE32E}"/>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Rectangle 6">
              <a:extLst>
                <a:ext uri="{FF2B5EF4-FFF2-40B4-BE49-F238E27FC236}">
                  <a16:creationId xmlns:a16="http://schemas.microsoft.com/office/drawing/2014/main" id="{739A504A-FD7F-4180-B8A4-4737151B248F}"/>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Rectangle 7">
              <a:extLst>
                <a:ext uri="{FF2B5EF4-FFF2-40B4-BE49-F238E27FC236}">
                  <a16:creationId xmlns:a16="http://schemas.microsoft.com/office/drawing/2014/main" id="{0ED8E04E-0E72-4476-AF0D-24C89E279AC5}"/>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Rectangle 8">
              <a:extLst>
                <a:ext uri="{FF2B5EF4-FFF2-40B4-BE49-F238E27FC236}">
                  <a16:creationId xmlns:a16="http://schemas.microsoft.com/office/drawing/2014/main" id="{F427F955-394E-4A8C-8EC8-F6802AF46776}"/>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97" name="Isosceles Triangle 96">
            <a:extLst>
              <a:ext uri="{FF2B5EF4-FFF2-40B4-BE49-F238E27FC236}">
                <a16:creationId xmlns:a16="http://schemas.microsoft.com/office/drawing/2014/main" id="{F42078C2-E573-4764-9FD4-7DADFEF244D2}"/>
              </a:ext>
            </a:extLst>
          </p:cNvPr>
          <p:cNvSpPr/>
          <p:nvPr/>
        </p:nvSpPr>
        <p:spPr bwMode="auto">
          <a:xfrm flipV="1">
            <a:off x="4633406" y="2038087"/>
            <a:ext cx="625689" cy="57868"/>
          </a:xfrm>
          <a:prstGeom prst="triangle">
            <a:avLst/>
          </a:prstGeom>
          <a:solidFill>
            <a:srgbClr val="8FCD9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tx1"/>
              </a:solidFill>
              <a:effectLst/>
              <a:latin typeface="Trebuchet MS" pitchFamily="34" charset="0"/>
            </a:endParaRPr>
          </a:p>
        </p:txBody>
      </p:sp>
      <p:sp>
        <p:nvSpPr>
          <p:cNvPr id="98" name="Isosceles Triangle 97">
            <a:extLst>
              <a:ext uri="{FF2B5EF4-FFF2-40B4-BE49-F238E27FC236}">
                <a16:creationId xmlns:a16="http://schemas.microsoft.com/office/drawing/2014/main" id="{2E82EB7D-223D-4884-8223-D3B765468674}"/>
              </a:ext>
            </a:extLst>
          </p:cNvPr>
          <p:cNvSpPr/>
          <p:nvPr/>
        </p:nvSpPr>
        <p:spPr bwMode="auto">
          <a:xfrm flipV="1">
            <a:off x="4624299" y="2529045"/>
            <a:ext cx="625689" cy="72805"/>
          </a:xfrm>
          <a:prstGeom prst="triangle">
            <a:avLst/>
          </a:prstGeom>
          <a:solidFill>
            <a:srgbClr val="0575D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tx1"/>
              </a:solidFill>
              <a:effectLst/>
              <a:latin typeface="Trebuchet MS" pitchFamily="34" charset="0"/>
            </a:endParaRPr>
          </a:p>
        </p:txBody>
      </p:sp>
    </p:spTree>
    <p:extLst>
      <p:ext uri="{BB962C8B-B14F-4D97-AF65-F5344CB8AC3E}">
        <p14:creationId xmlns:p14="http://schemas.microsoft.com/office/powerpoint/2010/main" val="162310773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92FC6C6C-155F-4C1A-890E-114863D14568}"/>
              </a:ext>
            </a:extLst>
          </p:cNvPr>
          <p:cNvSpPr/>
          <p:nvPr/>
        </p:nvSpPr>
        <p:spPr bwMode="auto">
          <a:xfrm>
            <a:off x="227901" y="914401"/>
            <a:ext cx="9450199" cy="551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a:xfrm>
            <a:off x="1315274" y="6580025"/>
            <a:ext cx="4005503" cy="244800"/>
          </a:xfrm>
        </p:spPr>
        <p:txBody>
          <a:bodyPr/>
          <a:lstStyle/>
          <a:p>
            <a:r>
              <a:rPr lang="en-GB"/>
              <a:t>Sources: eleven research &amp; analysis, company data, interviews with management</a:t>
            </a:r>
          </a:p>
          <a:p>
            <a:r>
              <a:rPr lang="en-GB" b="1" u="sng"/>
              <a:t>1:</a:t>
            </a:r>
            <a:r>
              <a:rPr lang="en-GB"/>
              <a:t> two one-shot contracts with refunds in 2020 have been excluded from the analyses</a:t>
            </a:r>
          </a:p>
          <a:p>
            <a:endParaRPr lang="en-GB"/>
          </a:p>
        </p:txBody>
      </p:sp>
      <p:grpSp>
        <p:nvGrpSpPr>
          <p:cNvPr id="18" name="Group 4">
            <a:extLst>
              <a:ext uri="{FF2B5EF4-FFF2-40B4-BE49-F238E27FC236}">
                <a16:creationId xmlns:a16="http://schemas.microsoft.com/office/drawing/2014/main" id="{60180F31-0B5B-4FD3-810E-B4A5CF9DE2B5}"/>
              </a:ext>
            </a:extLst>
          </p:cNvPr>
          <p:cNvGrpSpPr>
            <a:grpSpLocks noChangeAspect="1"/>
          </p:cNvGrpSpPr>
          <p:nvPr/>
        </p:nvGrpSpPr>
        <p:grpSpPr bwMode="auto">
          <a:xfrm>
            <a:off x="5610082" y="4757081"/>
            <a:ext cx="226868" cy="184867"/>
            <a:chOff x="788" y="869"/>
            <a:chExt cx="740" cy="603"/>
          </a:xfrm>
          <a:solidFill>
            <a:schemeClr val="tx1"/>
          </a:solidFill>
        </p:grpSpPr>
        <p:sp>
          <p:nvSpPr>
            <p:cNvPr id="19" name="Freeform 5">
              <a:extLst>
                <a:ext uri="{FF2B5EF4-FFF2-40B4-BE49-F238E27FC236}">
                  <a16:creationId xmlns:a16="http://schemas.microsoft.com/office/drawing/2014/main" id="{1E5A6A0B-C611-4574-A42C-FC5B912BEDB8}"/>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6">
              <a:extLst>
                <a:ext uri="{FF2B5EF4-FFF2-40B4-BE49-F238E27FC236}">
                  <a16:creationId xmlns:a16="http://schemas.microsoft.com/office/drawing/2014/main" id="{2B045855-D60A-44F7-853B-2AD3EFFF9916}"/>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7">
              <a:extLst>
                <a:ext uri="{FF2B5EF4-FFF2-40B4-BE49-F238E27FC236}">
                  <a16:creationId xmlns:a16="http://schemas.microsoft.com/office/drawing/2014/main" id="{2770970A-9962-4B09-8003-0F94CAB261A4}"/>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Rectangle 8">
              <a:extLst>
                <a:ext uri="{FF2B5EF4-FFF2-40B4-BE49-F238E27FC236}">
                  <a16:creationId xmlns:a16="http://schemas.microsoft.com/office/drawing/2014/main" id="{351CE059-D7C3-45A1-AEB5-43B53CC4A74B}"/>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7" name="Rectangle 46">
            <a:extLst>
              <a:ext uri="{FF2B5EF4-FFF2-40B4-BE49-F238E27FC236}">
                <a16:creationId xmlns:a16="http://schemas.microsoft.com/office/drawing/2014/main" id="{C85B0421-5BDB-4848-914A-867C2D466E74}"/>
              </a:ext>
            </a:extLst>
          </p:cNvPr>
          <p:cNvSpPr/>
          <p:nvPr/>
        </p:nvSpPr>
        <p:spPr bwMode="auto">
          <a:xfrm>
            <a:off x="543614" y="912961"/>
            <a:ext cx="3979494" cy="31016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billings in France for Compliance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4" name="Titre 1">
            <a:extLst>
              <a:ext uri="{FF2B5EF4-FFF2-40B4-BE49-F238E27FC236}">
                <a16:creationId xmlns:a16="http://schemas.microsoft.com/office/drawing/2014/main" id="{E4C834B3-8C96-4B4D-A3B2-401C953956D3}"/>
              </a:ext>
            </a:extLst>
          </p:cNvPr>
          <p:cNvSpPr txBox="1">
            <a:spLocks/>
          </p:cNvSpPr>
          <p:nvPr/>
        </p:nvSpPr>
        <p:spPr bwMode="auto">
          <a:xfrm>
            <a:off x="216000" y="147600"/>
            <a:ext cx="8230753" cy="57231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kern="0" err="1">
                <a:latin typeface="Trebuchet MS" panose="020B0603020202020204" pitchFamily="34" charset="0"/>
              </a:rPr>
              <a:t>Altares</a:t>
            </a:r>
            <a:r>
              <a:rPr lang="en-GB" kern="0">
                <a:latin typeface="Trebuchet MS" panose="020B0603020202020204" pitchFamily="34" charset="0"/>
              </a:rPr>
              <a:t> is increasing its customers retention on the </a:t>
            </a:r>
            <a:r>
              <a:rPr lang="en-GB" kern="0">
                <a:solidFill>
                  <a:schemeClr val="tx2"/>
                </a:solidFill>
                <a:latin typeface="Trebuchet MS" panose="020B0603020202020204" pitchFamily="34" charset="0"/>
              </a:rPr>
              <a:t>fast-growing Compliance market </a:t>
            </a:r>
            <a:r>
              <a:rPr lang="en-GB" kern="0">
                <a:latin typeface="Trebuchet MS" panose="020B0603020202020204" pitchFamily="34" charset="0"/>
              </a:rPr>
              <a:t>by </a:t>
            </a:r>
            <a:r>
              <a:rPr lang="en-GB" kern="0">
                <a:solidFill>
                  <a:schemeClr val="tx2"/>
                </a:solidFill>
                <a:latin typeface="Trebuchet MS" panose="020B0603020202020204" pitchFamily="34" charset="0"/>
              </a:rPr>
              <a:t>migrating</a:t>
            </a:r>
            <a:r>
              <a:rPr lang="en-GB" kern="0">
                <a:latin typeface="Trebuchet MS" panose="020B0603020202020204" pitchFamily="34" charset="0"/>
              </a:rPr>
              <a:t> its customer </a:t>
            </a:r>
            <a:r>
              <a:rPr lang="en-GB" kern="0">
                <a:solidFill>
                  <a:schemeClr val="tx2"/>
                </a:solidFill>
                <a:latin typeface="Trebuchet MS" panose="020B0603020202020204" pitchFamily="34" charset="0"/>
              </a:rPr>
              <a:t>from one-off solutions </a:t>
            </a:r>
            <a:r>
              <a:rPr lang="en-GB" kern="0">
                <a:latin typeface="Trebuchet MS" panose="020B0603020202020204" pitchFamily="34" charset="0"/>
              </a:rPr>
              <a:t>towards</a:t>
            </a:r>
            <a:r>
              <a:rPr lang="en-GB" kern="0">
                <a:solidFill>
                  <a:schemeClr val="tx2"/>
                </a:solidFill>
                <a:latin typeface="Trebuchet MS" panose="020B0603020202020204" pitchFamily="34" charset="0"/>
              </a:rPr>
              <a:t> recuring products</a:t>
            </a:r>
          </a:p>
        </p:txBody>
      </p:sp>
      <p:grpSp>
        <p:nvGrpSpPr>
          <p:cNvPr id="36" name="Groupe 35">
            <a:extLst>
              <a:ext uri="{FF2B5EF4-FFF2-40B4-BE49-F238E27FC236}">
                <a16:creationId xmlns:a16="http://schemas.microsoft.com/office/drawing/2014/main" id="{A3B40BAB-A07F-48BA-8133-D5706E9A5B37}"/>
              </a:ext>
            </a:extLst>
          </p:cNvPr>
          <p:cNvGrpSpPr/>
          <p:nvPr/>
        </p:nvGrpSpPr>
        <p:grpSpPr>
          <a:xfrm>
            <a:off x="8448150" y="-11528"/>
            <a:ext cx="1435548" cy="588143"/>
            <a:chOff x="8448150" y="-11528"/>
            <a:chExt cx="1435548" cy="588143"/>
          </a:xfrm>
        </p:grpSpPr>
        <p:sp>
          <p:nvSpPr>
            <p:cNvPr id="37" name="Rectangle : coins arrondis 199">
              <a:extLst>
                <a:ext uri="{FF2B5EF4-FFF2-40B4-BE49-F238E27FC236}">
                  <a16:creationId xmlns:a16="http://schemas.microsoft.com/office/drawing/2014/main" id="{BC332233-14DF-4C73-AB17-88C3B9382411}"/>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Rectangle : coins arrondis 200">
              <a:extLst>
                <a:ext uri="{FF2B5EF4-FFF2-40B4-BE49-F238E27FC236}">
                  <a16:creationId xmlns:a16="http://schemas.microsoft.com/office/drawing/2014/main" id="{DD62F214-64DE-4187-B2E0-D1194D3A3DC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9" name="Rectangle : coins arrondis 201">
              <a:extLst>
                <a:ext uri="{FF2B5EF4-FFF2-40B4-BE49-F238E27FC236}">
                  <a16:creationId xmlns:a16="http://schemas.microsoft.com/office/drawing/2014/main" id="{C3A976AD-14C4-4ABE-A934-7E27BBE85C1C}"/>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6" name="ZoneTexte 18">
              <a:extLst>
                <a:ext uri="{FF2B5EF4-FFF2-40B4-BE49-F238E27FC236}">
                  <a16:creationId xmlns:a16="http://schemas.microsoft.com/office/drawing/2014/main" id="{9FB5FA0A-66DB-4991-8669-D703061FDE44}"/>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offering</a:t>
              </a:r>
            </a:p>
          </p:txBody>
        </p:sp>
        <p:pic>
          <p:nvPicPr>
            <p:cNvPr id="49" name="Graphique 128" descr="Jauge">
              <a:extLst>
                <a:ext uri="{FF2B5EF4-FFF2-40B4-BE49-F238E27FC236}">
                  <a16:creationId xmlns:a16="http://schemas.microsoft.com/office/drawing/2014/main" id="{7DA24090-1963-45FE-A4B2-528485027E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50" name="Graphique 90" descr="Poignée de main">
              <a:extLst>
                <a:ext uri="{FF2B5EF4-FFF2-40B4-BE49-F238E27FC236}">
                  <a16:creationId xmlns:a16="http://schemas.microsoft.com/office/drawing/2014/main" id="{10B3DF77-4263-42D4-B525-91A3C7E05B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51" name="Graphique 74" descr="Mégaphone">
              <a:extLst>
                <a:ext uri="{FF2B5EF4-FFF2-40B4-BE49-F238E27FC236}">
                  <a16:creationId xmlns:a16="http://schemas.microsoft.com/office/drawing/2014/main" id="{398D8ED9-C5E8-48D7-AEF3-A48C00E52E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52" name="Picture 2" descr="Drapeau France">
              <a:extLst>
                <a:ext uri="{FF2B5EF4-FFF2-40B4-BE49-F238E27FC236}">
                  <a16:creationId xmlns:a16="http://schemas.microsoft.com/office/drawing/2014/main" id="{CBB9C241-D669-483B-A3FF-0B8C9E58BD1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descr="5 ft x 3 ft 150 x 90 cm-DRAPEAU BELGE Belgique 100% Polyester ...">
              <a:extLst>
                <a:ext uri="{FF2B5EF4-FFF2-40B4-BE49-F238E27FC236}">
                  <a16:creationId xmlns:a16="http://schemas.microsoft.com/office/drawing/2014/main" id="{EF70B876-7006-481B-892C-D06722D595C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4" name="Picture 2 - 1" descr="Drapeau des Pays-Bas — Wikipédia">
              <a:extLst>
                <a:ext uri="{FF2B5EF4-FFF2-40B4-BE49-F238E27FC236}">
                  <a16:creationId xmlns:a16="http://schemas.microsoft.com/office/drawing/2014/main" id="{9D54CB9F-4432-4D7E-93C7-5F22510243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5" name="Picture 2 - 2" descr="Drapeau du Luxembourg">
              <a:extLst>
                <a:ext uri="{FF2B5EF4-FFF2-40B4-BE49-F238E27FC236}">
                  <a16:creationId xmlns:a16="http://schemas.microsoft.com/office/drawing/2014/main" id="{3670457D-A209-4646-9548-17C9C0DE44A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6" name="ZoneTexte 55">
              <a:extLst>
                <a:ext uri="{FF2B5EF4-FFF2-40B4-BE49-F238E27FC236}">
                  <a16:creationId xmlns:a16="http://schemas.microsoft.com/office/drawing/2014/main" id="{47F1C37A-47CF-4B73-B59D-BF4C343FCB28}"/>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Product dynamics</a:t>
              </a:r>
            </a:p>
          </p:txBody>
        </p:sp>
      </p:grpSp>
      <p:sp>
        <p:nvSpPr>
          <p:cNvPr id="33" name="Rectangle 32">
            <a:extLst>
              <a:ext uri="{FF2B5EF4-FFF2-40B4-BE49-F238E27FC236}">
                <a16:creationId xmlns:a16="http://schemas.microsoft.com/office/drawing/2014/main" id="{A1FDEDE9-E5E2-4EBC-A5B8-4EEF0C822E21}"/>
              </a:ext>
            </a:extLst>
          </p:cNvPr>
          <p:cNvSpPr/>
          <p:nvPr/>
        </p:nvSpPr>
        <p:spPr bwMode="auto">
          <a:xfrm>
            <a:off x="6232075" y="912961"/>
            <a:ext cx="3441561"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bookings in Benelux for Compliance products</a:t>
            </a:r>
            <a:r>
              <a:rPr lang="en-GB" sz="1000" b="1" i="1" baseline="30000">
                <a:latin typeface="Trebuchet MS" panose="020B0603020202020204" pitchFamily="34" charset="0"/>
              </a:rPr>
              <a:t>1</a:t>
            </a:r>
            <a:r>
              <a:rPr lang="en-GB" sz="1000" b="1" i="1">
                <a:latin typeface="Trebuchet MS" panose="020B0603020202020204" pitchFamily="34" charset="0"/>
              </a:rPr>
              <a:t>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16" name="Rectangle 15">
            <a:extLst>
              <a:ext uri="{FF2B5EF4-FFF2-40B4-BE49-F238E27FC236}">
                <a16:creationId xmlns:a16="http://schemas.microsoft.com/office/drawing/2014/main" id="{EACE795C-C806-425F-8AA4-8EFA6F2CB1B5}"/>
              </a:ext>
            </a:extLst>
          </p:cNvPr>
          <p:cNvSpPr/>
          <p:nvPr/>
        </p:nvSpPr>
        <p:spPr bwMode="auto">
          <a:xfrm>
            <a:off x="3394685" y="4717986"/>
            <a:ext cx="6174854" cy="160177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Trebuchet MS" pitchFamily="34" charset="0"/>
              </a:rPr>
              <a:t>Comments</a:t>
            </a:r>
          </a:p>
          <a:p>
            <a:pPr marL="171450" indent="-171450">
              <a:spcBef>
                <a:spcPts val="600"/>
              </a:spcBef>
              <a:buClr>
                <a:schemeClr val="tx1"/>
              </a:buClr>
              <a:buFont typeface="Arial" panose="020B0604020202020204" pitchFamily="34" charset="0"/>
              <a:buChar char="•"/>
            </a:pPr>
            <a:r>
              <a:rPr lang="en-GB" sz="1000">
                <a:latin typeface="Trebuchet MS" pitchFamily="34" charset="0"/>
              </a:rPr>
              <a:t>Altares has capitalized on the increasing demand for Compliance by </a:t>
            </a:r>
            <a:r>
              <a:rPr lang="en-GB" sz="1000">
                <a:solidFill>
                  <a:schemeClr val="tx2"/>
                </a:solidFill>
                <a:latin typeface="Trebuchet MS" panose="020B0603020202020204" pitchFamily="34" charset="0"/>
              </a:rPr>
              <a:t>launching </a:t>
            </a:r>
            <a:r>
              <a:rPr lang="en-GB" sz="1000" err="1">
                <a:solidFill>
                  <a:schemeClr val="tx2"/>
                </a:solidFill>
                <a:latin typeface="Trebuchet MS" panose="020B0603020202020204" pitchFamily="34" charset="0"/>
              </a:rPr>
              <a:t>indueD</a:t>
            </a:r>
            <a:r>
              <a:rPr lang="en-GB" sz="1000">
                <a:solidFill>
                  <a:schemeClr val="tx2"/>
                </a:solidFill>
                <a:latin typeface="Trebuchet MS" panose="020B0603020202020204" pitchFamily="34" charset="0"/>
              </a:rPr>
              <a:t> </a:t>
            </a:r>
            <a:r>
              <a:rPr lang="en-GB" sz="1000">
                <a:latin typeface="Trebuchet MS" panose="020B0603020202020204" pitchFamily="34" charset="0"/>
              </a:rPr>
              <a:t>with strong sales increase (CAGR</a:t>
            </a:r>
            <a:r>
              <a:rPr lang="en-GB" sz="1000" baseline="-25000">
                <a:latin typeface="Trebuchet MS" panose="020B0603020202020204" pitchFamily="34" charset="0"/>
              </a:rPr>
              <a:t>18-20</a:t>
            </a:r>
            <a:r>
              <a:rPr lang="en-GB" sz="1000">
                <a:latin typeface="Trebuchet MS" panose="020B0603020202020204" pitchFamily="34" charset="0"/>
              </a:rPr>
              <a:t> being 380% in France and 270% in Benelux).</a:t>
            </a:r>
          </a:p>
          <a:p>
            <a:pPr marL="171450" indent="-171450">
              <a:spcBef>
                <a:spcPts val="600"/>
              </a:spcBef>
              <a:buClr>
                <a:schemeClr val="tx1"/>
              </a:buClr>
              <a:buFont typeface="Arial" panose="020B0604020202020204" pitchFamily="34" charset="0"/>
              <a:buChar char="•"/>
            </a:pPr>
            <a:r>
              <a:rPr lang="en-GB" sz="1000">
                <a:solidFill>
                  <a:schemeClr val="tx2"/>
                </a:solidFill>
                <a:latin typeface="Trebuchet MS" panose="020B0603020202020204" pitchFamily="34" charset="0"/>
              </a:rPr>
              <a:t>Non-recurring products are progressively</a:t>
            </a:r>
            <a:r>
              <a:rPr lang="en-GB" sz="1000">
                <a:latin typeface="Trebuchet MS" panose="020B0603020202020204" pitchFamily="34" charset="0"/>
              </a:rPr>
              <a:t> replaced with </a:t>
            </a:r>
            <a:r>
              <a:rPr lang="en-GB" sz="1000">
                <a:solidFill>
                  <a:schemeClr val="tx2"/>
                </a:solidFill>
                <a:latin typeface="Trebuchet MS" panose="020B0603020202020204" pitchFamily="34" charset="0"/>
              </a:rPr>
              <a:t>recurring solutions</a:t>
            </a:r>
            <a:r>
              <a:rPr lang="en-GB" sz="1000">
                <a:latin typeface="Trebuchet MS" panose="020B0603020202020204" pitchFamily="34" charset="0"/>
              </a:rPr>
              <a:t>, especially </a:t>
            </a:r>
            <a:r>
              <a:rPr lang="en-GB" sz="1000">
                <a:solidFill>
                  <a:schemeClr val="tx2"/>
                </a:solidFill>
                <a:latin typeface="Trebuchet MS" panose="020B0603020202020204" pitchFamily="34" charset="0"/>
              </a:rPr>
              <a:t>D&amp;B Onboard </a:t>
            </a:r>
            <a:r>
              <a:rPr lang="en-GB" sz="1000">
                <a:latin typeface="Trebuchet MS" panose="020B0603020202020204" pitchFamily="34" charset="0"/>
              </a:rPr>
              <a:t>and</a:t>
            </a:r>
            <a:r>
              <a:rPr lang="en-GB" sz="1000">
                <a:solidFill>
                  <a:schemeClr val="tx2"/>
                </a:solidFill>
                <a:latin typeface="Trebuchet MS" panose="020B0603020202020204" pitchFamily="34" charset="0"/>
              </a:rPr>
              <a:t> </a:t>
            </a:r>
            <a:r>
              <a:rPr lang="en-GB" sz="1000" err="1">
                <a:solidFill>
                  <a:schemeClr val="tx2"/>
                </a:solidFill>
                <a:latin typeface="Trebuchet MS" panose="020B0603020202020204" pitchFamily="34" charset="0"/>
              </a:rPr>
              <a:t>indueD</a:t>
            </a:r>
            <a:r>
              <a:rPr lang="en-GB" sz="1000">
                <a:solidFill>
                  <a:schemeClr val="tx2"/>
                </a:solidFill>
                <a:latin typeface="Trebuchet MS" panose="020B0603020202020204" pitchFamily="34" charset="0"/>
              </a:rPr>
              <a:t>, </a:t>
            </a:r>
            <a:r>
              <a:rPr lang="en-GB" sz="1000">
                <a:latin typeface="Trebuchet MS" panose="020B0603020202020204" pitchFamily="34" charset="0"/>
              </a:rPr>
              <a:t>ensuring a </a:t>
            </a:r>
            <a:r>
              <a:rPr lang="en-GB" sz="1000">
                <a:solidFill>
                  <a:schemeClr val="tx2"/>
                </a:solidFill>
                <a:latin typeface="Trebuchet MS" panose="020B0603020202020204" pitchFamily="34" charset="0"/>
              </a:rPr>
              <a:t>better customer retention</a:t>
            </a:r>
          </a:p>
          <a:p>
            <a:pPr>
              <a:spcBef>
                <a:spcPts val="600"/>
              </a:spcBef>
              <a:buClr>
                <a:schemeClr val="tx1"/>
              </a:buClr>
            </a:pPr>
            <a:endParaRPr lang="en-GB" sz="1000">
              <a:latin typeface="Trebuchet MS" panose="020B0603020202020204" pitchFamily="34" charset="0"/>
            </a:endParaRPr>
          </a:p>
        </p:txBody>
      </p:sp>
      <p:sp>
        <p:nvSpPr>
          <p:cNvPr id="83" name="Bulle narrative : rectangle 3">
            <a:extLst>
              <a:ext uri="{FF2B5EF4-FFF2-40B4-BE49-F238E27FC236}">
                <a16:creationId xmlns:a16="http://schemas.microsoft.com/office/drawing/2014/main" id="{09711A59-19BF-4193-B3D8-CF704E6665A4}"/>
              </a:ext>
            </a:extLst>
          </p:cNvPr>
          <p:cNvSpPr/>
          <p:nvPr/>
        </p:nvSpPr>
        <p:spPr bwMode="auto">
          <a:xfrm>
            <a:off x="336461" y="4717986"/>
            <a:ext cx="2949664" cy="1603577"/>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0" i="0" u="none" strike="noStrike" cap="none" normalizeH="0" baseline="0">
                <a:ln>
                  <a:noFill/>
                </a:ln>
                <a:effectLst/>
                <a:latin typeface="Trebuchet MS" panose="020B0603020202020204" pitchFamily="34" charset="0"/>
              </a:rPr>
              <a:t>Readin</a:t>
            </a:r>
            <a:r>
              <a:rPr lang="en-GB" sz="1000">
                <a:latin typeface="Trebuchet MS" panose="020B0603020202020204" pitchFamily="34" charset="0"/>
              </a:rPr>
              <a:t>g insights</a:t>
            </a:r>
            <a:endParaRPr kumimoji="0" lang="en-GB" sz="1000" b="0" i="0" u="none" strike="noStrike" cap="none" normalizeH="0" baseline="0">
              <a:ln>
                <a:noFill/>
              </a:ln>
              <a:solidFill>
                <a:schemeClr val="bg1">
                  <a:lumMod val="65000"/>
                </a:schemeClr>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effectLst/>
                <a:latin typeface="Trebuchet MS" panose="020B0603020202020204" pitchFamily="34" charset="0"/>
              </a:rPr>
              <a:t>Transversal products, that </a:t>
            </a:r>
            <a:r>
              <a:rPr kumimoji="0" lang="en-GB" sz="1000" b="0" i="0" u="none" strike="noStrike" cap="none" normalizeH="0" baseline="0">
                <a:ln>
                  <a:noFill/>
                </a:ln>
                <a:solidFill>
                  <a:schemeClr val="tx2"/>
                </a:solidFill>
                <a:effectLst/>
                <a:latin typeface="Trebuchet MS" panose="020B0603020202020204" pitchFamily="34" charset="0"/>
              </a:rPr>
              <a:t>address the three lines of business</a:t>
            </a:r>
            <a:r>
              <a:rPr kumimoji="0" lang="en-GB" sz="1000" b="0" i="0" u="none" strike="noStrike" cap="none" normalizeH="0" baseline="0">
                <a:ln>
                  <a:noFill/>
                </a:ln>
                <a:effectLst/>
                <a:latin typeface="Trebuchet MS" panose="020B0603020202020204" pitchFamily="34" charset="0"/>
              </a:rPr>
              <a:t>, are merged into a virtual category that represe</a:t>
            </a:r>
            <a:r>
              <a:rPr lang="en-GB" sz="1000">
                <a:latin typeface="Trebuchet MS" panose="020B0603020202020204" pitchFamily="34" charset="0"/>
              </a:rPr>
              <a:t>nts all the </a:t>
            </a:r>
            <a:r>
              <a:rPr lang="en-GB" sz="1000">
                <a:solidFill>
                  <a:schemeClr val="tx2"/>
                </a:solidFill>
                <a:latin typeface="Trebuchet MS" panose="020B0603020202020204" pitchFamily="34" charset="0"/>
              </a:rPr>
              <a:t>transversal sales related to Compliance</a:t>
            </a:r>
            <a:endParaRPr kumimoji="0" lang="en-GB" sz="1000" u="none" strike="noStrike" cap="none" normalizeH="0" baseline="0">
              <a:ln>
                <a:noFill/>
              </a:ln>
              <a:solidFill>
                <a:schemeClr val="tx2"/>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0"/>
              </a:spcAft>
              <a:buClrTx/>
              <a:buSzTx/>
              <a:buFont typeface="Arial" panose="020B0604020202020204" pitchFamily="34" charset="0"/>
              <a:buChar char="•"/>
              <a:tabLst/>
            </a:pPr>
            <a:r>
              <a:rPr lang="en-GB" sz="1000">
                <a:latin typeface="Trebuchet MS" panose="020B0603020202020204" pitchFamily="34" charset="0"/>
              </a:rPr>
              <a:t>Some products exhibited are </a:t>
            </a:r>
            <a:r>
              <a:rPr lang="en-GB" sz="1000">
                <a:solidFill>
                  <a:schemeClr val="tx2"/>
                </a:solidFill>
                <a:latin typeface="Trebuchet MS" panose="020B0603020202020204" pitchFamily="34" charset="0"/>
              </a:rPr>
              <a:t>not present in the offering presentation as they are no longer in the roadmap </a:t>
            </a:r>
            <a:r>
              <a:rPr lang="en-GB" sz="1000" i="1">
                <a:solidFill>
                  <a:schemeClr val="accent1"/>
                </a:solidFill>
                <a:latin typeface="Trebuchet MS" pitchFamily="34" charset="0"/>
              </a:rPr>
              <a:t>(cf. p.7)</a:t>
            </a:r>
            <a:endParaRPr kumimoji="0" lang="en-GB" sz="1000" b="0" i="0" u="none" strike="noStrike" cap="none" normalizeH="0" baseline="0">
              <a:ln>
                <a:noFill/>
              </a:ln>
              <a:solidFill>
                <a:schemeClr val="tx2"/>
              </a:solidFill>
              <a:effectLst/>
              <a:latin typeface="Trebuchet MS" pitchFamily="34" charset="0"/>
            </a:endParaRPr>
          </a:p>
        </p:txBody>
      </p:sp>
      <p:pic>
        <p:nvPicPr>
          <p:cNvPr id="84" name="Graphic 83" descr="Lights On">
            <a:extLst>
              <a:ext uri="{FF2B5EF4-FFF2-40B4-BE49-F238E27FC236}">
                <a16:creationId xmlns:a16="http://schemas.microsoft.com/office/drawing/2014/main" id="{7E4D4335-0C3B-4325-A934-11835CB615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3355" y="4765951"/>
            <a:ext cx="209742" cy="209742"/>
          </a:xfrm>
          <a:prstGeom prst="rect">
            <a:avLst/>
          </a:prstGeom>
        </p:spPr>
      </p:pic>
      <p:graphicFrame>
        <p:nvGraphicFramePr>
          <p:cNvPr id="61" name="Chart 60">
            <a:extLst>
              <a:ext uri="{FF2B5EF4-FFF2-40B4-BE49-F238E27FC236}">
                <a16:creationId xmlns:a16="http://schemas.microsoft.com/office/drawing/2014/main" id="{A25543EC-7DF1-4051-A80D-817800C62518}"/>
              </a:ext>
            </a:extLst>
          </p:cNvPr>
          <p:cNvGraphicFramePr/>
          <p:nvPr>
            <p:extLst>
              <p:ext uri="{D42A27DB-BD31-4B8C-83A1-F6EECF244321}">
                <p14:modId xmlns:p14="http://schemas.microsoft.com/office/powerpoint/2010/main" val="3481556228"/>
              </p:ext>
            </p:extLst>
          </p:nvPr>
        </p:nvGraphicFramePr>
        <p:xfrm>
          <a:off x="317562" y="1330992"/>
          <a:ext cx="3998394" cy="3237453"/>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62" name="Chart 61">
            <a:extLst>
              <a:ext uri="{FF2B5EF4-FFF2-40B4-BE49-F238E27FC236}">
                <a16:creationId xmlns:a16="http://schemas.microsoft.com/office/drawing/2014/main" id="{1E320756-3CDB-4E19-9AC0-97ED073BA107}"/>
              </a:ext>
            </a:extLst>
          </p:cNvPr>
          <p:cNvGraphicFramePr/>
          <p:nvPr>
            <p:extLst>
              <p:ext uri="{D42A27DB-BD31-4B8C-83A1-F6EECF244321}">
                <p14:modId xmlns:p14="http://schemas.microsoft.com/office/powerpoint/2010/main" val="1653577459"/>
              </p:ext>
            </p:extLst>
          </p:nvPr>
        </p:nvGraphicFramePr>
        <p:xfrm>
          <a:off x="5590046" y="1330992"/>
          <a:ext cx="3998394" cy="3237453"/>
        </p:xfrm>
        <a:graphic>
          <a:graphicData uri="http://schemas.openxmlformats.org/drawingml/2006/chart">
            <c:chart xmlns:c="http://schemas.openxmlformats.org/drawingml/2006/chart" xmlns:r="http://schemas.openxmlformats.org/officeDocument/2006/relationships" r:id="rId19"/>
          </a:graphicData>
        </a:graphic>
      </p:graphicFrame>
      <p:grpSp>
        <p:nvGrpSpPr>
          <p:cNvPr id="2" name="Group 1">
            <a:extLst>
              <a:ext uri="{FF2B5EF4-FFF2-40B4-BE49-F238E27FC236}">
                <a16:creationId xmlns:a16="http://schemas.microsoft.com/office/drawing/2014/main" id="{60337440-5FDF-4425-9686-94011C997318}"/>
              </a:ext>
            </a:extLst>
          </p:cNvPr>
          <p:cNvGrpSpPr/>
          <p:nvPr/>
        </p:nvGrpSpPr>
        <p:grpSpPr>
          <a:xfrm>
            <a:off x="4370385" y="1330992"/>
            <a:ext cx="1184141" cy="1698097"/>
            <a:chOff x="4370385" y="1624268"/>
            <a:chExt cx="1184141" cy="1698097"/>
          </a:xfrm>
        </p:grpSpPr>
        <p:sp>
          <p:nvSpPr>
            <p:cNvPr id="43" name="Rectangle 42">
              <a:extLst>
                <a:ext uri="{FF2B5EF4-FFF2-40B4-BE49-F238E27FC236}">
                  <a16:creationId xmlns:a16="http://schemas.microsoft.com/office/drawing/2014/main" id="{A7331F05-FF74-4FA1-B865-A812ECE4F24C}"/>
                </a:ext>
              </a:extLst>
            </p:cNvPr>
            <p:cNvSpPr/>
            <p:nvPr/>
          </p:nvSpPr>
          <p:spPr bwMode="auto">
            <a:xfrm>
              <a:off x="4370385" y="1624268"/>
              <a:ext cx="1165233" cy="169809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67" name="Rectangle 66">
              <a:extLst>
                <a:ext uri="{FF2B5EF4-FFF2-40B4-BE49-F238E27FC236}">
                  <a16:creationId xmlns:a16="http://schemas.microsoft.com/office/drawing/2014/main" id="{D404C0A4-E0C4-4876-ADCB-BD3CA4322544}"/>
                </a:ext>
              </a:extLst>
            </p:cNvPr>
            <p:cNvSpPr/>
            <p:nvPr/>
          </p:nvSpPr>
          <p:spPr bwMode="auto">
            <a:xfrm>
              <a:off x="4425554" y="1668681"/>
              <a:ext cx="1054894" cy="619628"/>
            </a:xfrm>
            <a:prstGeom prst="rect">
              <a:avLst/>
            </a:prstGeom>
            <a:solidFill>
              <a:schemeClr val="bg2">
                <a:lumMod val="20000"/>
                <a:lumOff val="80000"/>
              </a:schemeClr>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6" name="Rectangle 65">
              <a:extLst>
                <a:ext uri="{FF2B5EF4-FFF2-40B4-BE49-F238E27FC236}">
                  <a16:creationId xmlns:a16="http://schemas.microsoft.com/office/drawing/2014/main" id="{5DD1B974-10AB-4A19-BDD3-3F856BCAF01A}"/>
                </a:ext>
              </a:extLst>
            </p:cNvPr>
            <p:cNvSpPr/>
            <p:nvPr/>
          </p:nvSpPr>
          <p:spPr bwMode="auto">
            <a:xfrm>
              <a:off x="4425554" y="2342298"/>
              <a:ext cx="1054894" cy="692307"/>
            </a:xfrm>
            <a:prstGeom prst="rect">
              <a:avLst/>
            </a:prstGeom>
            <a:solidFill>
              <a:schemeClr val="bg1">
                <a:lumMod val="95000"/>
              </a:schemeClr>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7" name="Group 6">
              <a:extLst>
                <a:ext uri="{FF2B5EF4-FFF2-40B4-BE49-F238E27FC236}">
                  <a16:creationId xmlns:a16="http://schemas.microsoft.com/office/drawing/2014/main" id="{C1F1A367-81C6-4478-9E97-629A02259584}"/>
                </a:ext>
              </a:extLst>
            </p:cNvPr>
            <p:cNvGrpSpPr/>
            <p:nvPr/>
          </p:nvGrpSpPr>
          <p:grpSpPr>
            <a:xfrm>
              <a:off x="4457846" y="2908140"/>
              <a:ext cx="1096680" cy="123111"/>
              <a:chOff x="4457846" y="4137274"/>
              <a:chExt cx="1096680" cy="123111"/>
            </a:xfrm>
          </p:grpSpPr>
          <p:cxnSp>
            <p:nvCxnSpPr>
              <p:cNvPr id="88" name="Straight Connector 87">
                <a:extLst>
                  <a:ext uri="{FF2B5EF4-FFF2-40B4-BE49-F238E27FC236}">
                    <a16:creationId xmlns:a16="http://schemas.microsoft.com/office/drawing/2014/main" id="{30F3FA4B-868C-4BFF-A397-1D8D374047B3}"/>
                  </a:ext>
                </a:extLst>
              </p:cNvPr>
              <p:cNvCxnSpPr>
                <a:cxnSpLocks/>
              </p:cNvCxnSpPr>
              <p:nvPr/>
            </p:nvCxnSpPr>
            <p:spPr bwMode="auto">
              <a:xfrm>
                <a:off x="4457846" y="4198829"/>
                <a:ext cx="207891" cy="0"/>
              </a:xfrm>
              <a:prstGeom prst="line">
                <a:avLst/>
              </a:prstGeom>
              <a:solidFill>
                <a:schemeClr val="bg1"/>
              </a:solidFill>
              <a:ln w="88900" cap="flat" cmpd="sng" algn="ctr">
                <a:solidFill>
                  <a:srgbClr val="A6A6A6"/>
                </a:solidFill>
                <a:prstDash val="solid"/>
                <a:round/>
                <a:headEnd type="none" w="med" len="med"/>
                <a:tailEnd type="none" w="med" len="med"/>
              </a:ln>
              <a:effectLst/>
            </p:spPr>
          </p:cxnSp>
          <p:sp>
            <p:nvSpPr>
              <p:cNvPr id="90" name="TextBox 89">
                <a:extLst>
                  <a:ext uri="{FF2B5EF4-FFF2-40B4-BE49-F238E27FC236}">
                    <a16:creationId xmlns:a16="http://schemas.microsoft.com/office/drawing/2014/main" id="{19303C3A-5AE4-4EA0-A1FA-4B7D8590A926}"/>
                  </a:ext>
                </a:extLst>
              </p:cNvPr>
              <p:cNvSpPr txBox="1"/>
              <p:nvPr/>
            </p:nvSpPr>
            <p:spPr>
              <a:xfrm>
                <a:off x="4684644" y="4137274"/>
                <a:ext cx="869882" cy="123111"/>
              </a:xfrm>
              <a:prstGeom prst="rect">
                <a:avLst/>
              </a:prstGeom>
              <a:noFill/>
            </p:spPr>
            <p:txBody>
              <a:bodyPr wrap="square" lIns="0" tIns="0" rIns="0" bIns="0" rtlCol="0">
                <a:spAutoFit/>
              </a:bodyPr>
              <a:lstStyle/>
              <a:p>
                <a:r>
                  <a:rPr lang="en-GB" sz="800">
                    <a:latin typeface="+mj-lt"/>
                  </a:rPr>
                  <a:t>Compliance Files</a:t>
                </a:r>
              </a:p>
            </p:txBody>
          </p:sp>
        </p:grpSp>
        <p:grpSp>
          <p:nvGrpSpPr>
            <p:cNvPr id="91" name="Group 90">
              <a:extLst>
                <a:ext uri="{FF2B5EF4-FFF2-40B4-BE49-F238E27FC236}">
                  <a16:creationId xmlns:a16="http://schemas.microsoft.com/office/drawing/2014/main" id="{0B94E400-664E-41DC-AD58-E31B4856BCFC}"/>
                </a:ext>
              </a:extLst>
            </p:cNvPr>
            <p:cNvGrpSpPr/>
            <p:nvPr/>
          </p:nvGrpSpPr>
          <p:grpSpPr>
            <a:xfrm>
              <a:off x="4457846" y="3126081"/>
              <a:ext cx="510732" cy="123111"/>
              <a:chOff x="4457846" y="4413688"/>
              <a:chExt cx="510732" cy="123111"/>
            </a:xfrm>
          </p:grpSpPr>
          <p:cxnSp>
            <p:nvCxnSpPr>
              <p:cNvPr id="92" name="Straight Connector 91">
                <a:extLst>
                  <a:ext uri="{FF2B5EF4-FFF2-40B4-BE49-F238E27FC236}">
                    <a16:creationId xmlns:a16="http://schemas.microsoft.com/office/drawing/2014/main" id="{F25D1E8A-A509-4083-A2A8-F77E2FDB36C6}"/>
                  </a:ext>
                </a:extLst>
              </p:cNvPr>
              <p:cNvCxnSpPr>
                <a:cxnSpLocks/>
              </p:cNvCxnSpPr>
              <p:nvPr/>
            </p:nvCxnSpPr>
            <p:spPr bwMode="auto">
              <a:xfrm>
                <a:off x="4457846" y="4475243"/>
                <a:ext cx="207891" cy="0"/>
              </a:xfrm>
              <a:prstGeom prst="line">
                <a:avLst/>
              </a:prstGeom>
              <a:solidFill>
                <a:schemeClr val="bg1"/>
              </a:solidFill>
              <a:ln w="88900" cap="flat" cmpd="sng" algn="ctr">
                <a:solidFill>
                  <a:schemeClr val="bg1">
                    <a:lumMod val="95000"/>
                  </a:schemeClr>
                </a:solidFill>
                <a:prstDash val="solid"/>
                <a:round/>
                <a:headEnd type="none" w="med" len="med"/>
                <a:tailEnd type="none" w="med" len="med"/>
              </a:ln>
              <a:effectLst/>
            </p:spPr>
          </p:cxnSp>
          <p:sp>
            <p:nvSpPr>
              <p:cNvPr id="93" name="TextBox 92">
                <a:extLst>
                  <a:ext uri="{FF2B5EF4-FFF2-40B4-BE49-F238E27FC236}">
                    <a16:creationId xmlns:a16="http://schemas.microsoft.com/office/drawing/2014/main" id="{502873FC-04DA-4875-8AF3-02F2AF1AF33D}"/>
                  </a:ext>
                </a:extLst>
              </p:cNvPr>
              <p:cNvSpPr txBox="1"/>
              <p:nvPr/>
            </p:nvSpPr>
            <p:spPr>
              <a:xfrm>
                <a:off x="4684645" y="4413688"/>
                <a:ext cx="283933" cy="123111"/>
              </a:xfrm>
              <a:prstGeom prst="rect">
                <a:avLst/>
              </a:prstGeom>
              <a:noFill/>
            </p:spPr>
            <p:txBody>
              <a:bodyPr wrap="square" lIns="0" tIns="0" rIns="0" bIns="0" rtlCol="0">
                <a:spAutoFit/>
              </a:bodyPr>
              <a:lstStyle/>
              <a:p>
                <a:r>
                  <a:rPr lang="en-GB" sz="800">
                    <a:latin typeface="+mj-lt"/>
                  </a:rPr>
                  <a:t>Other</a:t>
                </a:r>
              </a:p>
            </p:txBody>
          </p:sp>
        </p:grpSp>
        <p:grpSp>
          <p:nvGrpSpPr>
            <p:cNvPr id="94" name="Group 93">
              <a:extLst>
                <a:ext uri="{FF2B5EF4-FFF2-40B4-BE49-F238E27FC236}">
                  <a16:creationId xmlns:a16="http://schemas.microsoft.com/office/drawing/2014/main" id="{241E924B-E0AF-419C-83F6-B1DBAC82369B}"/>
                </a:ext>
              </a:extLst>
            </p:cNvPr>
            <p:cNvGrpSpPr/>
            <p:nvPr/>
          </p:nvGrpSpPr>
          <p:grpSpPr>
            <a:xfrm>
              <a:off x="4457846" y="2567087"/>
              <a:ext cx="862931" cy="246221"/>
              <a:chOff x="4457846" y="3843688"/>
              <a:chExt cx="862931" cy="246221"/>
            </a:xfrm>
          </p:grpSpPr>
          <p:cxnSp>
            <p:nvCxnSpPr>
              <p:cNvPr id="95" name="Straight Connector 94">
                <a:extLst>
                  <a:ext uri="{FF2B5EF4-FFF2-40B4-BE49-F238E27FC236}">
                    <a16:creationId xmlns:a16="http://schemas.microsoft.com/office/drawing/2014/main" id="{F491F6F7-EF8F-4A3F-8BFE-760A2203837D}"/>
                  </a:ext>
                </a:extLst>
              </p:cNvPr>
              <p:cNvCxnSpPr>
                <a:cxnSpLocks/>
              </p:cNvCxnSpPr>
              <p:nvPr/>
            </p:nvCxnSpPr>
            <p:spPr bwMode="auto">
              <a:xfrm>
                <a:off x="4457846" y="3966799"/>
                <a:ext cx="207891" cy="0"/>
              </a:xfrm>
              <a:prstGeom prst="line">
                <a:avLst/>
              </a:prstGeom>
              <a:solidFill>
                <a:schemeClr val="bg1"/>
              </a:solidFill>
              <a:ln w="88900" cap="flat" cmpd="sng" algn="ctr">
                <a:solidFill>
                  <a:schemeClr val="tx1"/>
                </a:solidFill>
                <a:prstDash val="solid"/>
                <a:round/>
                <a:headEnd type="none" w="med" len="med"/>
                <a:tailEnd type="none" w="med" len="med"/>
              </a:ln>
              <a:effectLst/>
            </p:spPr>
          </p:cxnSp>
          <p:sp>
            <p:nvSpPr>
              <p:cNvPr id="96" name="TextBox 95">
                <a:extLst>
                  <a:ext uri="{FF2B5EF4-FFF2-40B4-BE49-F238E27FC236}">
                    <a16:creationId xmlns:a16="http://schemas.microsoft.com/office/drawing/2014/main" id="{9701400A-0644-448C-9CC5-FDA70DBF5798}"/>
                  </a:ext>
                </a:extLst>
              </p:cNvPr>
              <p:cNvSpPr txBox="1"/>
              <p:nvPr/>
            </p:nvSpPr>
            <p:spPr>
              <a:xfrm>
                <a:off x="4684645" y="3843688"/>
                <a:ext cx="636132" cy="246221"/>
              </a:xfrm>
              <a:prstGeom prst="rect">
                <a:avLst/>
              </a:prstGeom>
              <a:noFill/>
            </p:spPr>
            <p:txBody>
              <a:bodyPr wrap="square" lIns="0" tIns="0" rIns="0" bIns="0" rtlCol="0">
                <a:spAutoFit/>
              </a:bodyPr>
              <a:lstStyle/>
              <a:p>
                <a:r>
                  <a:rPr lang="en-GB" sz="800">
                    <a:latin typeface="+mj-lt"/>
                  </a:rPr>
                  <a:t>Transversal products</a:t>
                </a:r>
              </a:p>
            </p:txBody>
          </p:sp>
        </p:grpSp>
        <p:grpSp>
          <p:nvGrpSpPr>
            <p:cNvPr id="97" name="Group 96">
              <a:extLst>
                <a:ext uri="{FF2B5EF4-FFF2-40B4-BE49-F238E27FC236}">
                  <a16:creationId xmlns:a16="http://schemas.microsoft.com/office/drawing/2014/main" id="{0DB82910-9D40-40C2-AE24-8F2AED411362}"/>
                </a:ext>
              </a:extLst>
            </p:cNvPr>
            <p:cNvGrpSpPr/>
            <p:nvPr/>
          </p:nvGrpSpPr>
          <p:grpSpPr>
            <a:xfrm>
              <a:off x="4457846" y="1695315"/>
              <a:ext cx="734003" cy="123111"/>
              <a:chOff x="4457846" y="2654207"/>
              <a:chExt cx="734003" cy="123111"/>
            </a:xfrm>
          </p:grpSpPr>
          <p:cxnSp>
            <p:nvCxnSpPr>
              <p:cNvPr id="98" name="Straight Connector 97">
                <a:extLst>
                  <a:ext uri="{FF2B5EF4-FFF2-40B4-BE49-F238E27FC236}">
                    <a16:creationId xmlns:a16="http://schemas.microsoft.com/office/drawing/2014/main" id="{627F58A2-F9C7-44E0-A542-4E95B393B751}"/>
                  </a:ext>
                </a:extLst>
              </p:cNvPr>
              <p:cNvCxnSpPr>
                <a:cxnSpLocks/>
              </p:cNvCxnSpPr>
              <p:nvPr/>
            </p:nvCxnSpPr>
            <p:spPr bwMode="auto">
              <a:xfrm>
                <a:off x="4457846" y="2715762"/>
                <a:ext cx="207891"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99" name="TextBox 98">
                <a:extLst>
                  <a:ext uri="{FF2B5EF4-FFF2-40B4-BE49-F238E27FC236}">
                    <a16:creationId xmlns:a16="http://schemas.microsoft.com/office/drawing/2014/main" id="{4718EE55-3C39-4BA4-901E-713BA1815145}"/>
                  </a:ext>
                </a:extLst>
              </p:cNvPr>
              <p:cNvSpPr txBox="1"/>
              <p:nvPr/>
            </p:nvSpPr>
            <p:spPr>
              <a:xfrm>
                <a:off x="4684644" y="2654207"/>
                <a:ext cx="507205" cy="123111"/>
              </a:xfrm>
              <a:prstGeom prst="rect">
                <a:avLst/>
              </a:prstGeom>
              <a:noFill/>
            </p:spPr>
            <p:txBody>
              <a:bodyPr wrap="square" lIns="0" tIns="0" rIns="0" bIns="0" rtlCol="0">
                <a:spAutoFit/>
              </a:bodyPr>
              <a:lstStyle/>
              <a:p>
                <a:r>
                  <a:rPr lang="en-GB" sz="800">
                    <a:latin typeface="+mj-lt"/>
                  </a:rPr>
                  <a:t>Onboard</a:t>
                </a:r>
              </a:p>
            </p:txBody>
          </p:sp>
        </p:grpSp>
        <p:grpSp>
          <p:nvGrpSpPr>
            <p:cNvPr id="100" name="Group 99">
              <a:extLst>
                <a:ext uri="{FF2B5EF4-FFF2-40B4-BE49-F238E27FC236}">
                  <a16:creationId xmlns:a16="http://schemas.microsoft.com/office/drawing/2014/main" id="{5C346707-5426-47EE-9579-8AECDCF4F4B0}"/>
                </a:ext>
              </a:extLst>
            </p:cNvPr>
            <p:cNvGrpSpPr/>
            <p:nvPr/>
          </p:nvGrpSpPr>
          <p:grpSpPr>
            <a:xfrm>
              <a:off x="4457846" y="1913258"/>
              <a:ext cx="782419" cy="123111"/>
              <a:chOff x="4457846" y="2857573"/>
              <a:chExt cx="782419" cy="123111"/>
            </a:xfrm>
          </p:grpSpPr>
          <p:cxnSp>
            <p:nvCxnSpPr>
              <p:cNvPr id="101" name="Straight Connector 100">
                <a:extLst>
                  <a:ext uri="{FF2B5EF4-FFF2-40B4-BE49-F238E27FC236}">
                    <a16:creationId xmlns:a16="http://schemas.microsoft.com/office/drawing/2014/main" id="{DCF19D23-BD49-43C0-B979-8817E201E61E}"/>
                  </a:ext>
                </a:extLst>
              </p:cNvPr>
              <p:cNvCxnSpPr>
                <a:cxnSpLocks/>
              </p:cNvCxnSpPr>
              <p:nvPr/>
            </p:nvCxnSpPr>
            <p:spPr bwMode="auto">
              <a:xfrm>
                <a:off x="4457846" y="2919128"/>
                <a:ext cx="207891"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102" name="TextBox 101">
                <a:extLst>
                  <a:ext uri="{FF2B5EF4-FFF2-40B4-BE49-F238E27FC236}">
                    <a16:creationId xmlns:a16="http://schemas.microsoft.com/office/drawing/2014/main" id="{64B09D7C-3158-4F2A-BB55-9DC2DE1E36A1}"/>
                  </a:ext>
                </a:extLst>
              </p:cNvPr>
              <p:cNvSpPr txBox="1"/>
              <p:nvPr/>
            </p:nvSpPr>
            <p:spPr>
              <a:xfrm>
                <a:off x="4684645" y="2857573"/>
                <a:ext cx="555620" cy="123111"/>
              </a:xfrm>
              <a:prstGeom prst="rect">
                <a:avLst/>
              </a:prstGeom>
              <a:noFill/>
            </p:spPr>
            <p:txBody>
              <a:bodyPr wrap="square" lIns="0" tIns="0" rIns="0" bIns="0" rtlCol="0">
                <a:spAutoFit/>
              </a:bodyPr>
              <a:lstStyle/>
              <a:p>
                <a:r>
                  <a:rPr lang="en-GB" sz="800" err="1">
                    <a:latin typeface="+mj-lt"/>
                  </a:rPr>
                  <a:t>indueD</a:t>
                </a:r>
                <a:endParaRPr lang="en-GB" sz="800">
                  <a:latin typeface="+mj-lt"/>
                </a:endParaRPr>
              </a:p>
            </p:txBody>
          </p:sp>
        </p:grpSp>
        <p:grpSp>
          <p:nvGrpSpPr>
            <p:cNvPr id="103" name="Group 102">
              <a:extLst>
                <a:ext uri="{FF2B5EF4-FFF2-40B4-BE49-F238E27FC236}">
                  <a16:creationId xmlns:a16="http://schemas.microsoft.com/office/drawing/2014/main" id="{8E1C79E3-DC11-4886-BD82-FC20721AA4EA}"/>
                </a:ext>
              </a:extLst>
            </p:cNvPr>
            <p:cNvGrpSpPr/>
            <p:nvPr/>
          </p:nvGrpSpPr>
          <p:grpSpPr>
            <a:xfrm>
              <a:off x="4457846" y="2131201"/>
              <a:ext cx="831238" cy="123111"/>
              <a:chOff x="4457846" y="3060939"/>
              <a:chExt cx="831238" cy="123111"/>
            </a:xfrm>
          </p:grpSpPr>
          <p:cxnSp>
            <p:nvCxnSpPr>
              <p:cNvPr id="104" name="Straight Connector 103">
                <a:extLst>
                  <a:ext uri="{FF2B5EF4-FFF2-40B4-BE49-F238E27FC236}">
                    <a16:creationId xmlns:a16="http://schemas.microsoft.com/office/drawing/2014/main" id="{B51269A7-EE28-4309-A63C-1D78AB78FE2F}"/>
                  </a:ext>
                </a:extLst>
              </p:cNvPr>
              <p:cNvCxnSpPr>
                <a:cxnSpLocks/>
              </p:cNvCxnSpPr>
              <p:nvPr/>
            </p:nvCxnSpPr>
            <p:spPr bwMode="auto">
              <a:xfrm>
                <a:off x="4457846" y="3122494"/>
                <a:ext cx="207891"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105" name="TextBox 104">
                <a:extLst>
                  <a:ext uri="{FF2B5EF4-FFF2-40B4-BE49-F238E27FC236}">
                    <a16:creationId xmlns:a16="http://schemas.microsoft.com/office/drawing/2014/main" id="{D5A9A91B-F9B6-4B6A-B8D0-C653F41FFDFA}"/>
                  </a:ext>
                </a:extLst>
              </p:cNvPr>
              <p:cNvSpPr txBox="1"/>
              <p:nvPr/>
            </p:nvSpPr>
            <p:spPr>
              <a:xfrm>
                <a:off x="4684645" y="3060939"/>
                <a:ext cx="604439" cy="123111"/>
              </a:xfrm>
              <a:prstGeom prst="rect">
                <a:avLst/>
              </a:prstGeom>
              <a:noFill/>
            </p:spPr>
            <p:txBody>
              <a:bodyPr wrap="square" lIns="0" tIns="0" rIns="0" bIns="0" rtlCol="0">
                <a:spAutoFit/>
              </a:bodyPr>
              <a:lstStyle/>
              <a:p>
                <a:r>
                  <a:rPr lang="en-GB" sz="800" err="1">
                    <a:latin typeface="+mj-lt"/>
                  </a:rPr>
                  <a:t>InDoc</a:t>
                </a:r>
                <a:endParaRPr lang="en-GB" sz="800">
                  <a:latin typeface="+mj-lt"/>
                </a:endParaRPr>
              </a:p>
            </p:txBody>
          </p:sp>
        </p:grpSp>
        <p:grpSp>
          <p:nvGrpSpPr>
            <p:cNvPr id="106" name="Group 105">
              <a:extLst>
                <a:ext uri="{FF2B5EF4-FFF2-40B4-BE49-F238E27FC236}">
                  <a16:creationId xmlns:a16="http://schemas.microsoft.com/office/drawing/2014/main" id="{1107D20D-6F07-4A8A-8249-69BF80A85DAD}"/>
                </a:ext>
              </a:extLst>
            </p:cNvPr>
            <p:cNvGrpSpPr/>
            <p:nvPr/>
          </p:nvGrpSpPr>
          <p:grpSpPr>
            <a:xfrm>
              <a:off x="4457846" y="2349144"/>
              <a:ext cx="732972" cy="123111"/>
              <a:chOff x="4457846" y="3264305"/>
              <a:chExt cx="732972" cy="123111"/>
            </a:xfrm>
          </p:grpSpPr>
          <p:cxnSp>
            <p:nvCxnSpPr>
              <p:cNvPr id="107" name="Straight Connector 106">
                <a:extLst>
                  <a:ext uri="{FF2B5EF4-FFF2-40B4-BE49-F238E27FC236}">
                    <a16:creationId xmlns:a16="http://schemas.microsoft.com/office/drawing/2014/main" id="{244DEC22-7493-4260-8F2A-6A0C629E1144}"/>
                  </a:ext>
                </a:extLst>
              </p:cNvPr>
              <p:cNvCxnSpPr>
                <a:cxnSpLocks/>
              </p:cNvCxnSpPr>
              <p:nvPr/>
            </p:nvCxnSpPr>
            <p:spPr bwMode="auto">
              <a:xfrm>
                <a:off x="4457846" y="3325860"/>
                <a:ext cx="207891" cy="0"/>
              </a:xfrm>
              <a:prstGeom prst="line">
                <a:avLst/>
              </a:prstGeom>
              <a:solidFill>
                <a:schemeClr val="bg1"/>
              </a:solidFill>
              <a:ln w="88900" cap="flat" cmpd="sng" algn="ctr">
                <a:solidFill>
                  <a:srgbClr val="ADD9FD"/>
                </a:solidFill>
                <a:prstDash val="solid"/>
                <a:round/>
                <a:headEnd type="none" w="med" len="med"/>
                <a:tailEnd type="none" w="med" len="med"/>
              </a:ln>
              <a:effectLst/>
            </p:spPr>
          </p:cxnSp>
          <p:sp>
            <p:nvSpPr>
              <p:cNvPr id="108" name="TextBox 107">
                <a:extLst>
                  <a:ext uri="{FF2B5EF4-FFF2-40B4-BE49-F238E27FC236}">
                    <a16:creationId xmlns:a16="http://schemas.microsoft.com/office/drawing/2014/main" id="{CDBBA658-27F9-4347-8A97-6421F8ED8014}"/>
                  </a:ext>
                </a:extLst>
              </p:cNvPr>
              <p:cNvSpPr txBox="1"/>
              <p:nvPr/>
            </p:nvSpPr>
            <p:spPr>
              <a:xfrm>
                <a:off x="4684645" y="3264305"/>
                <a:ext cx="506173" cy="123111"/>
              </a:xfrm>
              <a:prstGeom prst="rect">
                <a:avLst/>
              </a:prstGeom>
              <a:noFill/>
            </p:spPr>
            <p:txBody>
              <a:bodyPr wrap="square" lIns="0" tIns="0" rIns="0" bIns="0" rtlCol="0">
                <a:spAutoFit/>
              </a:bodyPr>
              <a:lstStyle/>
              <a:p>
                <a:r>
                  <a:rPr lang="en-GB" sz="800">
                    <a:latin typeface="+mj-lt"/>
                  </a:rPr>
                  <a:t>LEI</a:t>
                </a:r>
              </a:p>
            </p:txBody>
          </p:sp>
        </p:grpSp>
      </p:grpSp>
      <p:sp>
        <p:nvSpPr>
          <p:cNvPr id="110" name="Rectangle 109">
            <a:extLst>
              <a:ext uri="{FF2B5EF4-FFF2-40B4-BE49-F238E27FC236}">
                <a16:creationId xmlns:a16="http://schemas.microsoft.com/office/drawing/2014/main" id="{CC5D8E0F-5769-4F5D-AC32-5CE6E1851892}"/>
              </a:ext>
            </a:extLst>
          </p:cNvPr>
          <p:cNvSpPr/>
          <p:nvPr/>
        </p:nvSpPr>
        <p:spPr bwMode="auto">
          <a:xfrm>
            <a:off x="4425340" y="3668884"/>
            <a:ext cx="353424" cy="202314"/>
          </a:xfrm>
          <a:prstGeom prst="rect">
            <a:avLst/>
          </a:prstGeom>
          <a:solidFill>
            <a:schemeClr val="bg1">
              <a:lumMod val="95000"/>
            </a:schemeClr>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11" name="TextBox 110">
            <a:extLst>
              <a:ext uri="{FF2B5EF4-FFF2-40B4-BE49-F238E27FC236}">
                <a16:creationId xmlns:a16="http://schemas.microsoft.com/office/drawing/2014/main" id="{0AFDA080-B837-4755-BE66-604904FD9C99}"/>
              </a:ext>
            </a:extLst>
          </p:cNvPr>
          <p:cNvSpPr txBox="1"/>
          <p:nvPr/>
        </p:nvSpPr>
        <p:spPr>
          <a:xfrm>
            <a:off x="4793379" y="3521925"/>
            <a:ext cx="742239" cy="507831"/>
          </a:xfrm>
          <a:prstGeom prst="rect">
            <a:avLst/>
          </a:prstGeom>
          <a:noFill/>
        </p:spPr>
        <p:txBody>
          <a:bodyPr wrap="square" rtlCol="0">
            <a:spAutoFit/>
          </a:bodyPr>
          <a:lstStyle/>
          <a:p>
            <a:r>
              <a:rPr lang="en-GB" sz="900" i="1">
                <a:latin typeface="Trebuchet MS" panose="020B0603020202020204" pitchFamily="34" charset="0"/>
              </a:rPr>
              <a:t>Non-recurring products</a:t>
            </a:r>
          </a:p>
        </p:txBody>
      </p:sp>
      <p:sp>
        <p:nvSpPr>
          <p:cNvPr id="8" name="Speech Bubble: Rectangle 7">
            <a:extLst>
              <a:ext uri="{FF2B5EF4-FFF2-40B4-BE49-F238E27FC236}">
                <a16:creationId xmlns:a16="http://schemas.microsoft.com/office/drawing/2014/main" id="{53FB619D-0F4A-48B2-A015-9406AFBA5E42}"/>
              </a:ext>
            </a:extLst>
          </p:cNvPr>
          <p:cNvSpPr/>
          <p:nvPr/>
        </p:nvSpPr>
        <p:spPr bwMode="auto">
          <a:xfrm>
            <a:off x="788226" y="1400006"/>
            <a:ext cx="1294362" cy="686174"/>
          </a:xfrm>
          <a:prstGeom prst="wedgeRectCallout">
            <a:avLst>
              <a:gd name="adj1" fmla="val 1452"/>
              <a:gd name="adj2" fmla="val 153539"/>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High amount of compliances files due to the one-off CDC contract</a:t>
            </a:r>
          </a:p>
        </p:txBody>
      </p:sp>
      <p:pic>
        <p:nvPicPr>
          <p:cNvPr id="73" name="Picture 2" descr="Drapeau France">
            <a:extLst>
              <a:ext uri="{FF2B5EF4-FFF2-40B4-BE49-F238E27FC236}">
                <a16:creationId xmlns:a16="http://schemas.microsoft.com/office/drawing/2014/main" id="{4F4A6883-AF5B-4E1A-AE68-9C60AA2EBCF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336461" y="1006117"/>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74" name="Picture 2" descr="5 ft x 3 ft 150 x 90 cm-DRAPEAU BELGE Belgique 100% Polyester ...">
            <a:extLst>
              <a:ext uri="{FF2B5EF4-FFF2-40B4-BE49-F238E27FC236}">
                <a16:creationId xmlns:a16="http://schemas.microsoft.com/office/drawing/2014/main" id="{C1E1E117-27C6-4BF9-9002-44BEBF9AA11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5808970" y="1006117"/>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75" name="Picture 2 - 1" descr="Drapeau des Pays-Bas — Wikipédia">
            <a:extLst>
              <a:ext uri="{FF2B5EF4-FFF2-40B4-BE49-F238E27FC236}">
                <a16:creationId xmlns:a16="http://schemas.microsoft.com/office/drawing/2014/main" id="{E9A7158D-74FC-4656-B741-836092A690F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02647" y="1006117"/>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6" name="Picture 2 - 2" descr="Drapeau du Luxembourg">
            <a:extLst>
              <a:ext uri="{FF2B5EF4-FFF2-40B4-BE49-F238E27FC236}">
                <a16:creationId xmlns:a16="http://schemas.microsoft.com/office/drawing/2014/main" id="{2A0A7425-9297-401E-88B0-87B02669A22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15293" y="1006117"/>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77" name="TextBox 60">
            <a:extLst>
              <a:ext uri="{FF2B5EF4-FFF2-40B4-BE49-F238E27FC236}">
                <a16:creationId xmlns:a16="http://schemas.microsoft.com/office/drawing/2014/main" id="{A6F9909A-6F0E-43DC-806F-8DC6EC6E91A2}"/>
              </a:ext>
            </a:extLst>
          </p:cNvPr>
          <p:cNvSpPr txBox="1"/>
          <p:nvPr/>
        </p:nvSpPr>
        <p:spPr>
          <a:xfrm>
            <a:off x="4793379" y="3116969"/>
            <a:ext cx="742239" cy="369332"/>
          </a:xfrm>
          <a:prstGeom prst="rect">
            <a:avLst/>
          </a:prstGeom>
          <a:noFill/>
        </p:spPr>
        <p:txBody>
          <a:bodyPr wrap="square" rtlCol="0">
            <a:spAutoFit/>
          </a:bodyPr>
          <a:lstStyle/>
          <a:p>
            <a:r>
              <a:rPr lang="en-GB" sz="900" i="1">
                <a:latin typeface="Trebuchet MS" panose="020B0603020202020204" pitchFamily="34" charset="0"/>
              </a:rPr>
              <a:t>Recurring products</a:t>
            </a:r>
          </a:p>
        </p:txBody>
      </p:sp>
      <p:sp>
        <p:nvSpPr>
          <p:cNvPr id="78" name="Rectangle 77">
            <a:extLst>
              <a:ext uri="{FF2B5EF4-FFF2-40B4-BE49-F238E27FC236}">
                <a16:creationId xmlns:a16="http://schemas.microsoft.com/office/drawing/2014/main" id="{697155C0-992A-4CC4-8585-36298359035D}"/>
              </a:ext>
            </a:extLst>
          </p:cNvPr>
          <p:cNvSpPr/>
          <p:nvPr/>
        </p:nvSpPr>
        <p:spPr bwMode="auto">
          <a:xfrm>
            <a:off x="4425340" y="3212891"/>
            <a:ext cx="329894" cy="195876"/>
          </a:xfrm>
          <a:prstGeom prst="rect">
            <a:avLst/>
          </a:prstGeom>
          <a:solidFill>
            <a:schemeClr val="bg2">
              <a:lumMod val="20000"/>
              <a:lumOff val="80000"/>
            </a:schemeClr>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Tree>
    <p:extLst>
      <p:ext uri="{BB962C8B-B14F-4D97-AF65-F5344CB8AC3E}">
        <p14:creationId xmlns:p14="http://schemas.microsoft.com/office/powerpoint/2010/main" val="323695497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extLst>
              <p:ext uri="{D42A27DB-BD31-4B8C-83A1-F6EECF244321}">
                <p14:modId xmlns:p14="http://schemas.microsoft.com/office/powerpoint/2010/main" val="14369409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Rectangle 13">
            <a:extLst>
              <a:ext uri="{FF2B5EF4-FFF2-40B4-BE49-F238E27FC236}">
                <a16:creationId xmlns:a16="http://schemas.microsoft.com/office/drawing/2014/main" id="{92FC6C6C-155F-4C1A-890E-114863D14568}"/>
              </a:ext>
            </a:extLst>
          </p:cNvPr>
          <p:cNvSpPr/>
          <p:nvPr/>
        </p:nvSpPr>
        <p:spPr bwMode="auto">
          <a:xfrm>
            <a:off x="227901" y="914401"/>
            <a:ext cx="9450199" cy="551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8" name="Rectangle 117">
            <a:extLst>
              <a:ext uri="{FF2B5EF4-FFF2-40B4-BE49-F238E27FC236}">
                <a16:creationId xmlns:a16="http://schemas.microsoft.com/office/drawing/2014/main" id="{A9EA9FDD-69FA-4F76-A3EE-9A711810EF9A}"/>
              </a:ext>
            </a:extLst>
          </p:cNvPr>
          <p:cNvSpPr/>
          <p:nvPr/>
        </p:nvSpPr>
        <p:spPr bwMode="auto">
          <a:xfrm>
            <a:off x="4355513" y="1329266"/>
            <a:ext cx="1166400" cy="318153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p:txBody>
          <a:bodyPr/>
          <a:lstStyle/>
          <a:p>
            <a:r>
              <a:rPr lang="en-GB"/>
              <a:t>Sources: eleven research &amp; analysis, company data, interviews with management</a:t>
            </a:r>
          </a:p>
        </p:txBody>
      </p:sp>
      <p:sp>
        <p:nvSpPr>
          <p:cNvPr id="16" name="Rectangle 15">
            <a:extLst>
              <a:ext uri="{FF2B5EF4-FFF2-40B4-BE49-F238E27FC236}">
                <a16:creationId xmlns:a16="http://schemas.microsoft.com/office/drawing/2014/main" id="{EACE795C-C806-425F-8AA4-8EFA6F2CB1B5}"/>
              </a:ext>
            </a:extLst>
          </p:cNvPr>
          <p:cNvSpPr/>
          <p:nvPr/>
        </p:nvSpPr>
        <p:spPr bwMode="auto">
          <a:xfrm>
            <a:off x="3394685" y="4841659"/>
            <a:ext cx="6174853" cy="1478102"/>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Trebuchet MS" pitchFamily="34" charset="0"/>
              </a:rPr>
              <a:t>Comments</a:t>
            </a:r>
          </a:p>
          <a:p>
            <a:pPr marL="171450" indent="-171450">
              <a:spcBef>
                <a:spcPts val="600"/>
              </a:spcBef>
              <a:buClr>
                <a:schemeClr val="tx1"/>
              </a:buClr>
              <a:buFont typeface="Arial" panose="020B0604020202020204" pitchFamily="34" charset="0"/>
              <a:buChar char="•"/>
            </a:pPr>
            <a:r>
              <a:rPr lang="en-GB" sz="1000">
                <a:solidFill>
                  <a:schemeClr val="tx2"/>
                </a:solidFill>
                <a:latin typeface="Trebuchet MS" pitchFamily="34" charset="0"/>
              </a:rPr>
              <a:t>Point Risk </a:t>
            </a:r>
            <a:r>
              <a:rPr lang="en-GB" sz="1000">
                <a:latin typeface="Trebuchet MS" pitchFamily="34" charset="0"/>
              </a:rPr>
              <a:t>has been migrated towards </a:t>
            </a:r>
            <a:r>
              <a:rPr lang="en-GB" sz="1000">
                <a:solidFill>
                  <a:schemeClr val="tx2"/>
                </a:solidFill>
                <a:latin typeface="Trebuchet MS" pitchFamily="34" charset="0"/>
              </a:rPr>
              <a:t>Hoovers and SMART</a:t>
            </a:r>
          </a:p>
          <a:p>
            <a:pPr marL="171450" indent="-171450">
              <a:spcBef>
                <a:spcPts val="600"/>
              </a:spcBef>
              <a:buClr>
                <a:schemeClr val="tx1"/>
              </a:buClr>
              <a:buFont typeface="Arial" panose="020B0604020202020204" pitchFamily="34" charset="0"/>
              <a:buChar char="•"/>
            </a:pPr>
            <a:r>
              <a:rPr lang="en-GB" sz="1000">
                <a:latin typeface="Trebuchet MS" pitchFamily="34" charset="0"/>
              </a:rPr>
              <a:t>Transversal B2B marketing solutions are switching from </a:t>
            </a:r>
            <a:r>
              <a:rPr lang="en-GB" sz="1000">
                <a:solidFill>
                  <a:schemeClr val="tx2"/>
                </a:solidFill>
                <a:latin typeface="Trebuchet MS" pitchFamily="34" charset="0"/>
              </a:rPr>
              <a:t>one-off contracts </a:t>
            </a:r>
            <a:r>
              <a:rPr lang="en-GB" sz="1000">
                <a:latin typeface="Trebuchet MS" pitchFamily="34" charset="0"/>
              </a:rPr>
              <a:t>to </a:t>
            </a:r>
            <a:r>
              <a:rPr lang="en-GB" sz="1000">
                <a:solidFill>
                  <a:schemeClr val="tx2"/>
                </a:solidFill>
                <a:latin typeface="Trebuchet MS" pitchFamily="34" charset="0"/>
              </a:rPr>
              <a:t>connector</a:t>
            </a:r>
            <a:r>
              <a:rPr lang="en-GB" sz="1000">
                <a:latin typeface="Trebuchet MS" pitchFamily="34" charset="0"/>
              </a:rPr>
              <a:t> integration ensuring revenue sustainability</a:t>
            </a:r>
          </a:p>
          <a:p>
            <a:pPr marL="171450" indent="-171450">
              <a:spcBef>
                <a:spcPts val="600"/>
              </a:spcBef>
              <a:buClr>
                <a:schemeClr val="tx1"/>
              </a:buClr>
              <a:buFont typeface="Arial" panose="020B0604020202020204" pitchFamily="34" charset="0"/>
              <a:buChar char="•"/>
            </a:pPr>
            <a:r>
              <a:rPr lang="en-GB" sz="1000">
                <a:solidFill>
                  <a:schemeClr val="tx2"/>
                </a:solidFill>
                <a:latin typeface="Trebuchet MS" pitchFamily="34" charset="0"/>
              </a:rPr>
              <a:t>Connectors and APIs (e.g., </a:t>
            </a:r>
            <a:r>
              <a:rPr lang="en-GB" sz="1000" err="1">
                <a:solidFill>
                  <a:schemeClr val="tx2"/>
                </a:solidFill>
                <a:latin typeface="Trebuchet MS" pitchFamily="34" charset="0"/>
              </a:rPr>
              <a:t>Dataxess</a:t>
            </a:r>
            <a:r>
              <a:rPr lang="en-GB" sz="1000">
                <a:solidFill>
                  <a:schemeClr val="tx2"/>
                </a:solidFill>
                <a:latin typeface="Trebuchet MS" pitchFamily="34" charset="0"/>
              </a:rPr>
              <a:t>) </a:t>
            </a:r>
            <a:r>
              <a:rPr lang="en-GB" sz="1000">
                <a:latin typeface="Trebuchet MS" pitchFamily="34" charset="0"/>
              </a:rPr>
              <a:t>have known an </a:t>
            </a:r>
            <a:r>
              <a:rPr lang="en-GB" sz="1000">
                <a:solidFill>
                  <a:schemeClr val="tx2"/>
                </a:solidFill>
                <a:latin typeface="Trebuchet MS" pitchFamily="34" charset="0"/>
              </a:rPr>
              <a:t>important growth </a:t>
            </a:r>
            <a:r>
              <a:rPr lang="en-GB" sz="1000">
                <a:latin typeface="Trebuchet MS" pitchFamily="34" charset="0"/>
              </a:rPr>
              <a:t>ensuring </a:t>
            </a:r>
            <a:r>
              <a:rPr lang="en-GB" sz="1000">
                <a:solidFill>
                  <a:schemeClr val="tx2"/>
                </a:solidFill>
                <a:latin typeface="Trebuchet MS" pitchFamily="34" charset="0"/>
              </a:rPr>
              <a:t>better customer retention</a:t>
            </a:r>
          </a:p>
          <a:p>
            <a:pPr marL="171450" indent="-171450">
              <a:spcBef>
                <a:spcPts val="600"/>
              </a:spcBef>
              <a:buClr>
                <a:schemeClr val="tx1"/>
              </a:buClr>
              <a:buFont typeface="Arial" panose="020B0604020202020204" pitchFamily="34" charset="0"/>
              <a:buChar char="•"/>
            </a:pPr>
            <a:r>
              <a:rPr lang="en-GB" sz="1000">
                <a:solidFill>
                  <a:schemeClr val="tx2"/>
                </a:solidFill>
                <a:latin typeface="Trebuchet MS" pitchFamily="34" charset="0"/>
              </a:rPr>
              <a:t>Decrease in </a:t>
            </a:r>
            <a:r>
              <a:rPr lang="en-GB" sz="1000" err="1">
                <a:solidFill>
                  <a:schemeClr val="tx2"/>
                </a:solidFill>
                <a:latin typeface="Trebuchet MS" pitchFamily="34" charset="0"/>
              </a:rPr>
              <a:t>mLead</a:t>
            </a:r>
            <a:r>
              <a:rPr lang="en-GB" sz="1000">
                <a:solidFill>
                  <a:schemeClr val="tx2"/>
                </a:solidFill>
                <a:latin typeface="Trebuchet MS" pitchFamily="34" charset="0"/>
              </a:rPr>
              <a:t> sales is mainly due to COVID-19 impact</a:t>
            </a:r>
          </a:p>
        </p:txBody>
      </p:sp>
      <p:sp>
        <p:nvSpPr>
          <p:cNvPr id="47" name="Rectangle 46">
            <a:extLst>
              <a:ext uri="{FF2B5EF4-FFF2-40B4-BE49-F238E27FC236}">
                <a16:creationId xmlns:a16="http://schemas.microsoft.com/office/drawing/2014/main" id="{C85B0421-5BDB-4848-914A-867C2D466E74}"/>
              </a:ext>
            </a:extLst>
          </p:cNvPr>
          <p:cNvSpPr/>
          <p:nvPr/>
        </p:nvSpPr>
        <p:spPr bwMode="auto">
          <a:xfrm>
            <a:off x="587747" y="948473"/>
            <a:ext cx="3979494" cy="280800"/>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incomes in France for B2B marketing products (</a:t>
            </a:r>
            <a:r>
              <a:rPr lang="en-GB" sz="1000" b="1" i="1" err="1">
                <a:latin typeface="Trebuchet MS" panose="020B0603020202020204" pitchFamily="34" charset="0"/>
              </a:rPr>
              <a:t>Altares</a:t>
            </a:r>
            <a:r>
              <a:rPr lang="en-GB" sz="1000" b="1" i="1">
                <a:latin typeface="Trebuchet MS" panose="020B0603020202020204" pitchFamily="34" charset="0"/>
              </a:rPr>
              <a:t>’ product in billings, </a:t>
            </a:r>
            <a:r>
              <a:rPr lang="en-GB" sz="1000" b="1" i="1" err="1">
                <a:latin typeface="Trebuchet MS" panose="020B0603020202020204" pitchFamily="34" charset="0"/>
              </a:rPr>
              <a:t>Manageo’s</a:t>
            </a:r>
            <a:r>
              <a:rPr lang="en-GB" sz="1000" b="1" i="1">
                <a:latin typeface="Trebuchet MS" panose="020B0603020202020204" pitchFamily="34" charset="0"/>
              </a:rPr>
              <a:t> in sales),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7" name="Rectangle : coins arrondis 199">
            <a:extLst>
              <a:ext uri="{FF2B5EF4-FFF2-40B4-BE49-F238E27FC236}">
                <a16:creationId xmlns:a16="http://schemas.microsoft.com/office/drawing/2014/main" id="{BC332233-14DF-4C73-AB17-88C3B9382411}"/>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Rectangle : coins arrondis 200">
            <a:extLst>
              <a:ext uri="{FF2B5EF4-FFF2-40B4-BE49-F238E27FC236}">
                <a16:creationId xmlns:a16="http://schemas.microsoft.com/office/drawing/2014/main" id="{DD62F214-64DE-4187-B2E0-D1194D3A3DC8}"/>
              </a:ext>
            </a:extLst>
          </p:cNvPr>
          <p:cNvSpPr/>
          <p:nvPr/>
        </p:nvSpPr>
        <p:spPr bwMode="auto">
          <a:xfrm>
            <a:off x="8923225" y="196035"/>
            <a:ext cx="335598" cy="212138"/>
          </a:xfrm>
          <a:prstGeom prst="roundRect">
            <a:avLst/>
          </a:prstGeom>
          <a:solidFill>
            <a:srgbClr val="D9D9D9"/>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9" name="Rectangle : coins arrondis 201">
            <a:extLst>
              <a:ext uri="{FF2B5EF4-FFF2-40B4-BE49-F238E27FC236}">
                <a16:creationId xmlns:a16="http://schemas.microsoft.com/office/drawing/2014/main" id="{C3A976AD-14C4-4ABE-A934-7E27BBE85C1C}"/>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6" name="ZoneTexte 18">
            <a:extLst>
              <a:ext uri="{FF2B5EF4-FFF2-40B4-BE49-F238E27FC236}">
                <a16:creationId xmlns:a16="http://schemas.microsoft.com/office/drawing/2014/main" id="{9FB5FA0A-66DB-4991-8669-D703061FDE44}"/>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offering</a:t>
            </a:r>
          </a:p>
        </p:txBody>
      </p:sp>
      <p:pic>
        <p:nvPicPr>
          <p:cNvPr id="49" name="Graphique 128" descr="Jauge">
            <a:extLst>
              <a:ext uri="{FF2B5EF4-FFF2-40B4-BE49-F238E27FC236}">
                <a16:creationId xmlns:a16="http://schemas.microsoft.com/office/drawing/2014/main" id="{7DA24090-1963-45FE-A4B2-528485027E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50" name="Graphique 90" descr="Poignée de main">
            <a:extLst>
              <a:ext uri="{FF2B5EF4-FFF2-40B4-BE49-F238E27FC236}">
                <a16:creationId xmlns:a16="http://schemas.microsoft.com/office/drawing/2014/main" id="{10B3DF77-4263-42D4-B525-91A3C7E05B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51" name="Graphique 74" descr="Mégaphone">
            <a:extLst>
              <a:ext uri="{FF2B5EF4-FFF2-40B4-BE49-F238E27FC236}">
                <a16:creationId xmlns:a16="http://schemas.microsoft.com/office/drawing/2014/main" id="{398D8ED9-C5E8-48D7-AEF3-A48C00E52E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52" name="Picture 2" descr="Drapeau France">
            <a:extLst>
              <a:ext uri="{FF2B5EF4-FFF2-40B4-BE49-F238E27FC236}">
                <a16:creationId xmlns:a16="http://schemas.microsoft.com/office/drawing/2014/main" id="{CBB9C241-D669-483B-A3FF-0B8C9E58BD1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descr="5 ft x 3 ft 150 x 90 cm-DRAPEAU BELGE Belgique 100% Polyester ...">
            <a:extLst>
              <a:ext uri="{FF2B5EF4-FFF2-40B4-BE49-F238E27FC236}">
                <a16:creationId xmlns:a16="http://schemas.microsoft.com/office/drawing/2014/main" id="{EF70B876-7006-481B-892C-D06722D595C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4" name="Picture 2 - 1" descr="Drapeau des Pays-Bas — Wikipédia">
            <a:extLst>
              <a:ext uri="{FF2B5EF4-FFF2-40B4-BE49-F238E27FC236}">
                <a16:creationId xmlns:a16="http://schemas.microsoft.com/office/drawing/2014/main" id="{9D54CB9F-4432-4D7E-93C7-5F22510243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5" name="Picture 2 - 2" descr="Drapeau du Luxembourg">
            <a:extLst>
              <a:ext uri="{FF2B5EF4-FFF2-40B4-BE49-F238E27FC236}">
                <a16:creationId xmlns:a16="http://schemas.microsoft.com/office/drawing/2014/main" id="{3670457D-A209-4646-9548-17C9C0DE44A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6" name="ZoneTexte 55">
            <a:extLst>
              <a:ext uri="{FF2B5EF4-FFF2-40B4-BE49-F238E27FC236}">
                <a16:creationId xmlns:a16="http://schemas.microsoft.com/office/drawing/2014/main" id="{47F1C37A-47CF-4B73-B59D-BF4C343FCB28}"/>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Product dynamics</a:t>
            </a:r>
          </a:p>
          <a:p>
            <a:pPr algn="ctr"/>
            <a:endParaRPr lang="en-GB" sz="800" i="1">
              <a:latin typeface="Trebuchet MS" panose="020B0603020202020204" pitchFamily="34" charset="0"/>
            </a:endParaRPr>
          </a:p>
        </p:txBody>
      </p:sp>
      <p:sp>
        <p:nvSpPr>
          <p:cNvPr id="33" name="Rectangle 32">
            <a:extLst>
              <a:ext uri="{FF2B5EF4-FFF2-40B4-BE49-F238E27FC236}">
                <a16:creationId xmlns:a16="http://schemas.microsoft.com/office/drawing/2014/main" id="{A1FDEDE9-E5E2-4EBC-A5B8-4EEF0C822E21}"/>
              </a:ext>
            </a:extLst>
          </p:cNvPr>
          <p:cNvSpPr/>
          <p:nvPr/>
        </p:nvSpPr>
        <p:spPr bwMode="auto">
          <a:xfrm>
            <a:off x="6222446" y="948473"/>
            <a:ext cx="3420422" cy="280800"/>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bookings in Benelux for B2B marketing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71" name="Chart 70">
            <a:extLst>
              <a:ext uri="{FF2B5EF4-FFF2-40B4-BE49-F238E27FC236}">
                <a16:creationId xmlns:a16="http://schemas.microsoft.com/office/drawing/2014/main" id="{7A1CB4DF-8092-4BCC-A155-061DA4EA9BA4}"/>
              </a:ext>
            </a:extLst>
          </p:cNvPr>
          <p:cNvGraphicFramePr/>
          <p:nvPr>
            <p:extLst>
              <p:ext uri="{D42A27DB-BD31-4B8C-83A1-F6EECF244321}">
                <p14:modId xmlns:p14="http://schemas.microsoft.com/office/powerpoint/2010/main" val="3977249290"/>
              </p:ext>
            </p:extLst>
          </p:nvPr>
        </p:nvGraphicFramePr>
        <p:xfrm>
          <a:off x="5590046" y="1330992"/>
          <a:ext cx="3998394" cy="3423709"/>
        </p:xfrm>
        <a:graphic>
          <a:graphicData uri="http://schemas.openxmlformats.org/drawingml/2006/chart">
            <c:chart xmlns:c="http://schemas.openxmlformats.org/drawingml/2006/chart" xmlns:r="http://schemas.openxmlformats.org/officeDocument/2006/relationships" r:id="rId16"/>
          </a:graphicData>
        </a:graphic>
      </p:graphicFrame>
      <p:sp>
        <p:nvSpPr>
          <p:cNvPr id="2" name="Rectangle 1">
            <a:extLst>
              <a:ext uri="{FF2B5EF4-FFF2-40B4-BE49-F238E27FC236}">
                <a16:creationId xmlns:a16="http://schemas.microsoft.com/office/drawing/2014/main" id="{AB387DAE-7DC9-49A2-A7FA-8D5E9B1A2704}"/>
              </a:ext>
            </a:extLst>
          </p:cNvPr>
          <p:cNvSpPr/>
          <p:nvPr/>
        </p:nvSpPr>
        <p:spPr bwMode="auto">
          <a:xfrm>
            <a:off x="4457020" y="3811981"/>
            <a:ext cx="207891" cy="77319"/>
          </a:xfrm>
          <a:prstGeom prst="rect">
            <a:avLst/>
          </a:prstGeom>
          <a:pattFill prst="ltDnDiag">
            <a:fgClr>
              <a:schemeClr val="bg1"/>
            </a:fgClr>
            <a:bgClr>
              <a:srgbClr val="6C6C6C"/>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0" name="TextBox 69">
            <a:extLst>
              <a:ext uri="{FF2B5EF4-FFF2-40B4-BE49-F238E27FC236}">
                <a16:creationId xmlns:a16="http://schemas.microsoft.com/office/drawing/2014/main" id="{A7155E95-C09C-4921-B36A-61DBD70182D1}"/>
              </a:ext>
            </a:extLst>
          </p:cNvPr>
          <p:cNvSpPr txBox="1"/>
          <p:nvPr/>
        </p:nvSpPr>
        <p:spPr>
          <a:xfrm>
            <a:off x="4686557" y="3671133"/>
            <a:ext cx="800043" cy="369332"/>
          </a:xfrm>
          <a:prstGeom prst="rect">
            <a:avLst/>
          </a:prstGeom>
          <a:noFill/>
        </p:spPr>
        <p:txBody>
          <a:bodyPr wrap="square" lIns="0" tIns="0" rIns="0" bIns="0" rtlCol="0">
            <a:spAutoFit/>
          </a:bodyPr>
          <a:lstStyle>
            <a:defPPr>
              <a:defRPr lang="en-US"/>
            </a:defPPr>
            <a:lvl1pPr>
              <a:defRPr sz="800" i="1">
                <a:latin typeface="Trebuchet MS" panose="020B0603020202020204" pitchFamily="34" charset="0"/>
              </a:defRPr>
            </a:lvl1pPr>
          </a:lstStyle>
          <a:p>
            <a:r>
              <a:rPr lang="en-GB"/>
              <a:t>Transversal solutions (API/ Connector)</a:t>
            </a:r>
          </a:p>
        </p:txBody>
      </p:sp>
      <p:pic>
        <p:nvPicPr>
          <p:cNvPr id="69" name="Picture 2" descr="Drapeau France">
            <a:extLst>
              <a:ext uri="{FF2B5EF4-FFF2-40B4-BE49-F238E27FC236}">
                <a16:creationId xmlns:a16="http://schemas.microsoft.com/office/drawing/2014/main" id="{B18B7AEF-D958-4029-BCD3-2CB8391D23C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336461" y="1006117"/>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72" name="Picture 2" descr="5 ft x 3 ft 150 x 90 cm-DRAPEAU BELGE Belgique 100% Polyester ...">
            <a:extLst>
              <a:ext uri="{FF2B5EF4-FFF2-40B4-BE49-F238E27FC236}">
                <a16:creationId xmlns:a16="http://schemas.microsoft.com/office/drawing/2014/main" id="{9ED01FE6-2CC6-4E3A-8CAA-CAB0D74280F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5808970" y="1006117"/>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73" name="Picture 2 - 1" descr="Drapeau des Pays-Bas — Wikipédia">
            <a:extLst>
              <a:ext uri="{FF2B5EF4-FFF2-40B4-BE49-F238E27FC236}">
                <a16:creationId xmlns:a16="http://schemas.microsoft.com/office/drawing/2014/main" id="{2714B55A-45B0-4AD3-8BD1-FFB5DC3BF1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02647" y="1006117"/>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8" name="Picture 2 - 2" descr="Drapeau du Luxembourg">
            <a:extLst>
              <a:ext uri="{FF2B5EF4-FFF2-40B4-BE49-F238E27FC236}">
                <a16:creationId xmlns:a16="http://schemas.microsoft.com/office/drawing/2014/main" id="{ECC0377F-08AF-4755-9E3C-A7F108E566F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15293" y="1006117"/>
            <a:ext cx="180002" cy="108000"/>
          </a:xfrm>
          <a:prstGeom prst="rect">
            <a:avLst/>
          </a:prstGeom>
          <a:solidFill>
            <a:schemeClr val="bg1"/>
          </a:solidFill>
          <a:ln w="9525" cap="flat" cmpd="sng" algn="ctr">
            <a:noFill/>
            <a:prstDash val="solid"/>
            <a:round/>
            <a:headEnd type="none" w="med" len="med"/>
            <a:tailEnd type="none" w="med" len="med"/>
          </a:ln>
          <a:effectLst/>
        </p:spPr>
      </p:pic>
      <p:graphicFrame>
        <p:nvGraphicFramePr>
          <p:cNvPr id="28" name="Chart 27">
            <a:extLst>
              <a:ext uri="{FF2B5EF4-FFF2-40B4-BE49-F238E27FC236}">
                <a16:creationId xmlns:a16="http://schemas.microsoft.com/office/drawing/2014/main" id="{22FD1987-B3A4-4D58-9A6A-1598091B84AA}"/>
              </a:ext>
            </a:extLst>
          </p:cNvPr>
          <p:cNvGraphicFramePr/>
          <p:nvPr>
            <p:extLst>
              <p:ext uri="{D42A27DB-BD31-4B8C-83A1-F6EECF244321}">
                <p14:modId xmlns:p14="http://schemas.microsoft.com/office/powerpoint/2010/main" val="3369271323"/>
              </p:ext>
            </p:extLst>
          </p:nvPr>
        </p:nvGraphicFramePr>
        <p:xfrm>
          <a:off x="317562" y="1330992"/>
          <a:ext cx="3998394" cy="3423709"/>
        </p:xfrm>
        <a:graphic>
          <a:graphicData uri="http://schemas.openxmlformats.org/drawingml/2006/chart">
            <c:chart xmlns:c="http://schemas.openxmlformats.org/drawingml/2006/chart" xmlns:r="http://schemas.openxmlformats.org/officeDocument/2006/relationships" r:id="rId17"/>
          </a:graphicData>
        </a:graphic>
      </p:graphicFrame>
      <p:grpSp>
        <p:nvGrpSpPr>
          <p:cNvPr id="119" name="Group 118">
            <a:extLst>
              <a:ext uri="{FF2B5EF4-FFF2-40B4-BE49-F238E27FC236}">
                <a16:creationId xmlns:a16="http://schemas.microsoft.com/office/drawing/2014/main" id="{80D4C045-E3FF-48DD-9E62-AC3E7069A32B}"/>
              </a:ext>
            </a:extLst>
          </p:cNvPr>
          <p:cNvGrpSpPr/>
          <p:nvPr/>
        </p:nvGrpSpPr>
        <p:grpSpPr>
          <a:xfrm>
            <a:off x="4457020" y="2304386"/>
            <a:ext cx="782419" cy="123111"/>
            <a:chOff x="4457846" y="3162711"/>
            <a:chExt cx="782419" cy="123111"/>
          </a:xfrm>
        </p:grpSpPr>
        <p:cxnSp>
          <p:nvCxnSpPr>
            <p:cNvPr id="141" name="Straight Connector 140">
              <a:extLst>
                <a:ext uri="{FF2B5EF4-FFF2-40B4-BE49-F238E27FC236}">
                  <a16:creationId xmlns:a16="http://schemas.microsoft.com/office/drawing/2014/main" id="{04A16EDB-1B8F-46AD-A43D-F47C3724892A}"/>
                </a:ext>
              </a:extLst>
            </p:cNvPr>
            <p:cNvCxnSpPr>
              <a:cxnSpLocks/>
            </p:cNvCxnSpPr>
            <p:nvPr/>
          </p:nvCxnSpPr>
          <p:spPr bwMode="auto">
            <a:xfrm>
              <a:off x="4457846" y="3224266"/>
              <a:ext cx="207891" cy="0"/>
            </a:xfrm>
            <a:prstGeom prst="line">
              <a:avLst/>
            </a:prstGeom>
            <a:solidFill>
              <a:schemeClr val="bg1"/>
            </a:solidFill>
            <a:ln w="88900" cap="flat" cmpd="sng" algn="ctr">
              <a:solidFill>
                <a:srgbClr val="00A3E2"/>
              </a:solidFill>
              <a:prstDash val="solid"/>
              <a:round/>
              <a:headEnd type="none" w="med" len="med"/>
              <a:tailEnd type="none" w="med" len="med"/>
            </a:ln>
            <a:effectLst/>
          </p:spPr>
        </p:cxnSp>
        <p:sp>
          <p:nvSpPr>
            <p:cNvPr id="142" name="TextBox 141">
              <a:extLst>
                <a:ext uri="{FF2B5EF4-FFF2-40B4-BE49-F238E27FC236}">
                  <a16:creationId xmlns:a16="http://schemas.microsoft.com/office/drawing/2014/main" id="{049644E9-DD13-49D9-BA1C-546C08F21883}"/>
                </a:ext>
              </a:extLst>
            </p:cNvPr>
            <p:cNvSpPr txBox="1"/>
            <p:nvPr/>
          </p:nvSpPr>
          <p:spPr>
            <a:xfrm>
              <a:off x="4684645" y="3162711"/>
              <a:ext cx="555620" cy="123111"/>
            </a:xfrm>
            <a:prstGeom prst="rect">
              <a:avLst/>
            </a:prstGeom>
            <a:noFill/>
          </p:spPr>
          <p:txBody>
            <a:bodyPr wrap="square" lIns="0" tIns="0" rIns="0" bIns="0" rtlCol="0">
              <a:spAutoFit/>
            </a:bodyPr>
            <a:lstStyle/>
            <a:p>
              <a:r>
                <a:rPr lang="en-GB" sz="800">
                  <a:latin typeface="+mj-lt"/>
                </a:rPr>
                <a:t>GRS</a:t>
              </a:r>
            </a:p>
          </p:txBody>
        </p:sp>
      </p:grpSp>
      <p:grpSp>
        <p:nvGrpSpPr>
          <p:cNvPr id="120" name="Group 119">
            <a:extLst>
              <a:ext uri="{FF2B5EF4-FFF2-40B4-BE49-F238E27FC236}">
                <a16:creationId xmlns:a16="http://schemas.microsoft.com/office/drawing/2014/main" id="{C9F42869-B5BA-4875-A29C-B746E9C27B53}"/>
              </a:ext>
            </a:extLst>
          </p:cNvPr>
          <p:cNvGrpSpPr/>
          <p:nvPr/>
        </p:nvGrpSpPr>
        <p:grpSpPr>
          <a:xfrm>
            <a:off x="4457020" y="2080694"/>
            <a:ext cx="966983" cy="123111"/>
            <a:chOff x="4457846" y="3359618"/>
            <a:chExt cx="966983" cy="123111"/>
          </a:xfrm>
        </p:grpSpPr>
        <p:cxnSp>
          <p:nvCxnSpPr>
            <p:cNvPr id="139" name="Straight Connector 138">
              <a:extLst>
                <a:ext uri="{FF2B5EF4-FFF2-40B4-BE49-F238E27FC236}">
                  <a16:creationId xmlns:a16="http://schemas.microsoft.com/office/drawing/2014/main" id="{25246646-F546-42FF-A8C2-E355CF3D9F96}"/>
                </a:ext>
              </a:extLst>
            </p:cNvPr>
            <p:cNvCxnSpPr>
              <a:cxnSpLocks/>
            </p:cNvCxnSpPr>
            <p:nvPr/>
          </p:nvCxnSpPr>
          <p:spPr bwMode="auto">
            <a:xfrm>
              <a:off x="4457846" y="3421173"/>
              <a:ext cx="207891" cy="0"/>
            </a:xfrm>
            <a:prstGeom prst="line">
              <a:avLst/>
            </a:prstGeom>
            <a:solidFill>
              <a:schemeClr val="bg1"/>
            </a:solidFill>
            <a:ln w="88900" cap="flat" cmpd="sng" algn="ctr">
              <a:solidFill>
                <a:srgbClr val="ADD9FD"/>
              </a:solidFill>
              <a:prstDash val="solid"/>
              <a:round/>
              <a:headEnd type="none" w="med" len="med"/>
              <a:tailEnd type="none" w="med" len="med"/>
            </a:ln>
            <a:effectLst/>
          </p:spPr>
        </p:cxnSp>
        <p:sp>
          <p:nvSpPr>
            <p:cNvPr id="140" name="TextBox 139">
              <a:extLst>
                <a:ext uri="{FF2B5EF4-FFF2-40B4-BE49-F238E27FC236}">
                  <a16:creationId xmlns:a16="http://schemas.microsoft.com/office/drawing/2014/main" id="{D24B3E8A-D4F3-443E-A3D1-76CA0FDEEECF}"/>
                </a:ext>
              </a:extLst>
            </p:cNvPr>
            <p:cNvSpPr txBox="1"/>
            <p:nvPr/>
          </p:nvSpPr>
          <p:spPr>
            <a:xfrm>
              <a:off x="4684645" y="3359618"/>
              <a:ext cx="740184" cy="123111"/>
            </a:xfrm>
            <a:prstGeom prst="rect">
              <a:avLst/>
            </a:prstGeom>
            <a:noFill/>
          </p:spPr>
          <p:txBody>
            <a:bodyPr wrap="square" lIns="0" tIns="0" rIns="0" bIns="0" rtlCol="0">
              <a:spAutoFit/>
            </a:bodyPr>
            <a:lstStyle/>
            <a:p>
              <a:r>
                <a:rPr lang="en-GB" sz="800">
                  <a:latin typeface="+mj-lt"/>
                </a:rPr>
                <a:t>Market insight</a:t>
              </a:r>
            </a:p>
          </p:txBody>
        </p:sp>
      </p:grpSp>
      <p:grpSp>
        <p:nvGrpSpPr>
          <p:cNvPr id="121" name="Group 120">
            <a:extLst>
              <a:ext uri="{FF2B5EF4-FFF2-40B4-BE49-F238E27FC236}">
                <a16:creationId xmlns:a16="http://schemas.microsoft.com/office/drawing/2014/main" id="{CCF07DB7-970D-4E7E-8FAC-7F0878A542BA}"/>
              </a:ext>
            </a:extLst>
          </p:cNvPr>
          <p:cNvGrpSpPr/>
          <p:nvPr/>
        </p:nvGrpSpPr>
        <p:grpSpPr>
          <a:xfrm>
            <a:off x="4457020" y="1857002"/>
            <a:ext cx="732972" cy="123111"/>
            <a:chOff x="4457846" y="3556525"/>
            <a:chExt cx="732972" cy="123111"/>
          </a:xfrm>
        </p:grpSpPr>
        <p:cxnSp>
          <p:nvCxnSpPr>
            <p:cNvPr id="137" name="Straight Connector 136">
              <a:extLst>
                <a:ext uri="{FF2B5EF4-FFF2-40B4-BE49-F238E27FC236}">
                  <a16:creationId xmlns:a16="http://schemas.microsoft.com/office/drawing/2014/main" id="{FFF27064-9A06-4516-BFA9-2F29DEFC2B54}"/>
                </a:ext>
              </a:extLst>
            </p:cNvPr>
            <p:cNvCxnSpPr>
              <a:cxnSpLocks/>
            </p:cNvCxnSpPr>
            <p:nvPr/>
          </p:nvCxnSpPr>
          <p:spPr bwMode="auto">
            <a:xfrm>
              <a:off x="4457846" y="3618080"/>
              <a:ext cx="207891" cy="0"/>
            </a:xfrm>
            <a:prstGeom prst="line">
              <a:avLst/>
            </a:prstGeom>
            <a:solidFill>
              <a:schemeClr val="bg1"/>
            </a:solidFill>
            <a:ln w="88900" cap="flat" cmpd="sng" algn="ctr">
              <a:solidFill>
                <a:srgbClr val="55CFFF"/>
              </a:solidFill>
              <a:prstDash val="solid"/>
              <a:round/>
              <a:headEnd type="none" w="med" len="med"/>
              <a:tailEnd type="none" w="med" len="med"/>
            </a:ln>
            <a:effectLst/>
          </p:spPr>
        </p:cxnSp>
        <p:sp>
          <p:nvSpPr>
            <p:cNvPr id="138" name="TextBox 137">
              <a:extLst>
                <a:ext uri="{FF2B5EF4-FFF2-40B4-BE49-F238E27FC236}">
                  <a16:creationId xmlns:a16="http://schemas.microsoft.com/office/drawing/2014/main" id="{55153472-7EC8-4AE9-A97E-F8499EBCABBF}"/>
                </a:ext>
              </a:extLst>
            </p:cNvPr>
            <p:cNvSpPr txBox="1"/>
            <p:nvPr/>
          </p:nvSpPr>
          <p:spPr>
            <a:xfrm>
              <a:off x="4684645" y="3556525"/>
              <a:ext cx="506173" cy="123111"/>
            </a:xfrm>
            <a:prstGeom prst="rect">
              <a:avLst/>
            </a:prstGeom>
            <a:noFill/>
          </p:spPr>
          <p:txBody>
            <a:bodyPr wrap="square" lIns="0" tIns="0" rIns="0" bIns="0" rtlCol="0">
              <a:spAutoFit/>
            </a:bodyPr>
            <a:lstStyle/>
            <a:p>
              <a:r>
                <a:rPr lang="en-GB" sz="800">
                  <a:latin typeface="+mj-lt"/>
                </a:rPr>
                <a:t>Hoovers</a:t>
              </a:r>
            </a:p>
          </p:txBody>
        </p:sp>
      </p:grpSp>
      <p:grpSp>
        <p:nvGrpSpPr>
          <p:cNvPr id="122" name="Group 121">
            <a:extLst>
              <a:ext uri="{FF2B5EF4-FFF2-40B4-BE49-F238E27FC236}">
                <a16:creationId xmlns:a16="http://schemas.microsoft.com/office/drawing/2014/main" id="{74F78D43-DA75-4068-98E2-27145E24C681}"/>
              </a:ext>
            </a:extLst>
          </p:cNvPr>
          <p:cNvGrpSpPr/>
          <p:nvPr/>
        </p:nvGrpSpPr>
        <p:grpSpPr>
          <a:xfrm>
            <a:off x="4457020" y="1633310"/>
            <a:ext cx="990311" cy="123111"/>
            <a:chOff x="4457846" y="3753432"/>
            <a:chExt cx="990311" cy="123111"/>
          </a:xfrm>
        </p:grpSpPr>
        <p:cxnSp>
          <p:nvCxnSpPr>
            <p:cNvPr id="135" name="Straight Connector 134">
              <a:extLst>
                <a:ext uri="{FF2B5EF4-FFF2-40B4-BE49-F238E27FC236}">
                  <a16:creationId xmlns:a16="http://schemas.microsoft.com/office/drawing/2014/main" id="{56F26EFF-875B-46D3-9796-441CC4935304}"/>
                </a:ext>
              </a:extLst>
            </p:cNvPr>
            <p:cNvCxnSpPr>
              <a:cxnSpLocks/>
            </p:cNvCxnSpPr>
            <p:nvPr/>
          </p:nvCxnSpPr>
          <p:spPr bwMode="auto">
            <a:xfrm>
              <a:off x="4457846" y="3814987"/>
              <a:ext cx="207891" cy="0"/>
            </a:xfrm>
            <a:prstGeom prst="line">
              <a:avLst/>
            </a:prstGeom>
            <a:solidFill>
              <a:schemeClr val="bg1"/>
            </a:solidFill>
            <a:ln w="88900" cap="flat" cmpd="sng" algn="ctr">
              <a:solidFill>
                <a:srgbClr val="EEBA86"/>
              </a:solidFill>
              <a:prstDash val="solid"/>
              <a:round/>
              <a:headEnd type="none" w="med" len="med"/>
              <a:tailEnd type="none" w="med" len="med"/>
            </a:ln>
            <a:effectLst/>
          </p:spPr>
        </p:cxnSp>
        <p:sp>
          <p:nvSpPr>
            <p:cNvPr id="136" name="TextBox 135">
              <a:extLst>
                <a:ext uri="{FF2B5EF4-FFF2-40B4-BE49-F238E27FC236}">
                  <a16:creationId xmlns:a16="http://schemas.microsoft.com/office/drawing/2014/main" id="{9439AF07-9178-45E1-9D81-0F2E431B0F7F}"/>
                </a:ext>
              </a:extLst>
            </p:cNvPr>
            <p:cNvSpPr txBox="1"/>
            <p:nvPr/>
          </p:nvSpPr>
          <p:spPr>
            <a:xfrm>
              <a:off x="4684645" y="3753432"/>
              <a:ext cx="763512" cy="123111"/>
            </a:xfrm>
            <a:prstGeom prst="rect">
              <a:avLst/>
            </a:prstGeom>
            <a:noFill/>
          </p:spPr>
          <p:txBody>
            <a:bodyPr wrap="square" lIns="0" tIns="0" rIns="0" bIns="0" rtlCol="0">
              <a:spAutoFit/>
            </a:bodyPr>
            <a:lstStyle/>
            <a:p>
              <a:r>
                <a:rPr lang="en-GB" sz="800">
                  <a:latin typeface="+mj-lt"/>
                </a:rPr>
                <a:t>Point Risk</a:t>
              </a:r>
            </a:p>
          </p:txBody>
        </p:sp>
      </p:grpSp>
      <p:grpSp>
        <p:nvGrpSpPr>
          <p:cNvPr id="123" name="Group 122">
            <a:extLst>
              <a:ext uri="{FF2B5EF4-FFF2-40B4-BE49-F238E27FC236}">
                <a16:creationId xmlns:a16="http://schemas.microsoft.com/office/drawing/2014/main" id="{931D3758-9BF0-4A52-8BD6-CB533F5BA72D}"/>
              </a:ext>
            </a:extLst>
          </p:cNvPr>
          <p:cNvGrpSpPr/>
          <p:nvPr/>
        </p:nvGrpSpPr>
        <p:grpSpPr>
          <a:xfrm>
            <a:off x="4457020" y="1409618"/>
            <a:ext cx="862931" cy="123111"/>
            <a:chOff x="4457846" y="3950339"/>
            <a:chExt cx="862931" cy="123111"/>
          </a:xfrm>
        </p:grpSpPr>
        <p:cxnSp>
          <p:nvCxnSpPr>
            <p:cNvPr id="133" name="Straight Connector 132">
              <a:extLst>
                <a:ext uri="{FF2B5EF4-FFF2-40B4-BE49-F238E27FC236}">
                  <a16:creationId xmlns:a16="http://schemas.microsoft.com/office/drawing/2014/main" id="{33D8A32A-0B40-459E-9357-8E0F35F7EBC4}"/>
                </a:ext>
              </a:extLst>
            </p:cNvPr>
            <p:cNvCxnSpPr>
              <a:cxnSpLocks/>
            </p:cNvCxnSpPr>
            <p:nvPr/>
          </p:nvCxnSpPr>
          <p:spPr bwMode="auto">
            <a:xfrm>
              <a:off x="4457846" y="4011894"/>
              <a:ext cx="207891" cy="0"/>
            </a:xfrm>
            <a:prstGeom prst="line">
              <a:avLst/>
            </a:prstGeom>
            <a:solidFill>
              <a:schemeClr val="bg1"/>
            </a:solidFill>
            <a:ln w="88900" cap="flat" cmpd="sng" algn="ctr">
              <a:solidFill>
                <a:srgbClr val="F9E8D7"/>
              </a:solidFill>
              <a:prstDash val="solid"/>
              <a:round/>
              <a:headEnd type="none" w="med" len="med"/>
              <a:tailEnd type="none" w="med" len="med"/>
            </a:ln>
            <a:effectLst/>
          </p:spPr>
        </p:cxnSp>
        <p:sp>
          <p:nvSpPr>
            <p:cNvPr id="134" name="TextBox 133">
              <a:extLst>
                <a:ext uri="{FF2B5EF4-FFF2-40B4-BE49-F238E27FC236}">
                  <a16:creationId xmlns:a16="http://schemas.microsoft.com/office/drawing/2014/main" id="{37A1DB06-4B4C-497E-B249-A48784182DBA}"/>
                </a:ext>
              </a:extLst>
            </p:cNvPr>
            <p:cNvSpPr txBox="1"/>
            <p:nvPr/>
          </p:nvSpPr>
          <p:spPr>
            <a:xfrm>
              <a:off x="4684645" y="3950339"/>
              <a:ext cx="636132" cy="123111"/>
            </a:xfrm>
            <a:prstGeom prst="rect">
              <a:avLst/>
            </a:prstGeom>
            <a:noFill/>
          </p:spPr>
          <p:txBody>
            <a:bodyPr wrap="square" lIns="0" tIns="0" rIns="0" bIns="0" rtlCol="0">
              <a:spAutoFit/>
            </a:bodyPr>
            <a:lstStyle/>
            <a:p>
              <a:r>
                <a:rPr lang="en-GB" sz="800">
                  <a:latin typeface="+mj-lt"/>
                </a:rPr>
                <a:t>Smart</a:t>
              </a:r>
            </a:p>
          </p:txBody>
        </p:sp>
      </p:grpSp>
      <p:cxnSp>
        <p:nvCxnSpPr>
          <p:cNvPr id="129" name="Straight Connector 128">
            <a:extLst>
              <a:ext uri="{FF2B5EF4-FFF2-40B4-BE49-F238E27FC236}">
                <a16:creationId xmlns:a16="http://schemas.microsoft.com/office/drawing/2014/main" id="{0B3058B7-7A05-45CD-A4B8-F99897EDE147}"/>
              </a:ext>
            </a:extLst>
          </p:cNvPr>
          <p:cNvCxnSpPr>
            <a:cxnSpLocks/>
          </p:cNvCxnSpPr>
          <p:nvPr/>
        </p:nvCxnSpPr>
        <p:spPr bwMode="auto">
          <a:xfrm>
            <a:off x="4457019" y="4297198"/>
            <a:ext cx="207891" cy="0"/>
          </a:xfrm>
          <a:prstGeom prst="line">
            <a:avLst/>
          </a:prstGeom>
          <a:solidFill>
            <a:schemeClr val="bg1"/>
          </a:solidFill>
          <a:ln w="88900" cap="flat" cmpd="sng" algn="ctr">
            <a:solidFill>
              <a:schemeClr val="tx1"/>
            </a:solidFill>
            <a:prstDash val="solid"/>
            <a:round/>
            <a:headEnd type="none" w="med" len="med"/>
            <a:tailEnd type="none" w="med" len="med"/>
          </a:ln>
          <a:effectLst/>
        </p:spPr>
      </p:cxnSp>
      <p:sp>
        <p:nvSpPr>
          <p:cNvPr id="130" name="TextBox 129">
            <a:extLst>
              <a:ext uri="{FF2B5EF4-FFF2-40B4-BE49-F238E27FC236}">
                <a16:creationId xmlns:a16="http://schemas.microsoft.com/office/drawing/2014/main" id="{DEE58D52-5545-43DC-92AA-EF33BD6F0275}"/>
              </a:ext>
            </a:extLst>
          </p:cNvPr>
          <p:cNvSpPr txBox="1"/>
          <p:nvPr/>
        </p:nvSpPr>
        <p:spPr>
          <a:xfrm>
            <a:off x="4683817" y="4112532"/>
            <a:ext cx="802781" cy="369332"/>
          </a:xfrm>
          <a:prstGeom prst="rect">
            <a:avLst/>
          </a:prstGeom>
          <a:noFill/>
        </p:spPr>
        <p:txBody>
          <a:bodyPr wrap="square" lIns="0" tIns="0" rIns="0" bIns="0" rtlCol="0">
            <a:spAutoFit/>
          </a:bodyPr>
          <a:lstStyle/>
          <a:p>
            <a:r>
              <a:rPr lang="en-GB" sz="800" i="1">
                <a:latin typeface="Trebuchet MS" panose="020B0603020202020204" pitchFamily="34" charset="0"/>
              </a:rPr>
              <a:t>Transversal solutions (one-off)</a:t>
            </a:r>
          </a:p>
        </p:txBody>
      </p:sp>
      <p:sp>
        <p:nvSpPr>
          <p:cNvPr id="154" name="Rectangle 153">
            <a:extLst>
              <a:ext uri="{FF2B5EF4-FFF2-40B4-BE49-F238E27FC236}">
                <a16:creationId xmlns:a16="http://schemas.microsoft.com/office/drawing/2014/main" id="{96A43AD6-2486-463F-9E9A-7525B89C3D2B}"/>
              </a:ext>
            </a:extLst>
          </p:cNvPr>
          <p:cNvSpPr/>
          <p:nvPr/>
        </p:nvSpPr>
        <p:spPr bwMode="auto">
          <a:xfrm>
            <a:off x="4411266" y="4644852"/>
            <a:ext cx="245833" cy="91499"/>
          </a:xfrm>
          <a:prstGeom prst="rect">
            <a:avLst/>
          </a:prstGeom>
          <a:solidFill>
            <a:srgbClr val="EAF6ED"/>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55" name="TextBox 69">
            <a:extLst>
              <a:ext uri="{FF2B5EF4-FFF2-40B4-BE49-F238E27FC236}">
                <a16:creationId xmlns:a16="http://schemas.microsoft.com/office/drawing/2014/main" id="{DC679D19-7F2E-45B1-AE81-E01BC1E9553E}"/>
              </a:ext>
            </a:extLst>
          </p:cNvPr>
          <p:cNvSpPr txBox="1"/>
          <p:nvPr/>
        </p:nvSpPr>
        <p:spPr>
          <a:xfrm>
            <a:off x="4683818" y="4567491"/>
            <a:ext cx="910373" cy="246221"/>
          </a:xfrm>
          <a:prstGeom prst="rect">
            <a:avLst/>
          </a:prstGeom>
          <a:noFill/>
        </p:spPr>
        <p:txBody>
          <a:bodyPr wrap="square" lIns="0" tIns="0" rIns="0" bIns="0" rtlCol="0">
            <a:spAutoFit/>
          </a:bodyPr>
          <a:lstStyle>
            <a:defPPr>
              <a:defRPr lang="en-US"/>
            </a:defPPr>
            <a:lvl1pPr>
              <a:defRPr sz="800" i="1">
                <a:latin typeface="Trebuchet MS" panose="020B0603020202020204" pitchFamily="34" charset="0"/>
              </a:defRPr>
            </a:lvl1pPr>
          </a:lstStyle>
          <a:p>
            <a:r>
              <a:rPr lang="en-GB" err="1"/>
              <a:t>Manageo’s</a:t>
            </a:r>
            <a:r>
              <a:rPr lang="en-GB"/>
              <a:t> product (sales)</a:t>
            </a:r>
          </a:p>
        </p:txBody>
      </p:sp>
      <p:sp>
        <p:nvSpPr>
          <p:cNvPr id="165" name="Titre 1">
            <a:extLst>
              <a:ext uri="{FF2B5EF4-FFF2-40B4-BE49-F238E27FC236}">
                <a16:creationId xmlns:a16="http://schemas.microsoft.com/office/drawing/2014/main" id="{25F32F07-38D7-4C34-8FA5-4E314FC50468}"/>
              </a:ext>
            </a:extLst>
          </p:cNvPr>
          <p:cNvSpPr txBox="1">
            <a:spLocks/>
          </p:cNvSpPr>
          <p:nvPr/>
        </p:nvSpPr>
        <p:spPr bwMode="auto">
          <a:xfrm>
            <a:off x="216000" y="147601"/>
            <a:ext cx="8230753" cy="5026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kern="0">
                <a:solidFill>
                  <a:schemeClr val="tx2"/>
                </a:solidFill>
                <a:latin typeface="Trebuchet MS" panose="020B0603020202020204" pitchFamily="34" charset="0"/>
              </a:rPr>
              <a:t>B2B marketing activity </a:t>
            </a:r>
            <a:r>
              <a:rPr lang="en-GB" kern="0">
                <a:latin typeface="Trebuchet MS" panose="020B0603020202020204" pitchFamily="34" charset="0"/>
              </a:rPr>
              <a:t>past growth has been mainly supported by both </a:t>
            </a:r>
            <a:r>
              <a:rPr lang="en-GB" kern="0" err="1">
                <a:solidFill>
                  <a:schemeClr val="tx2"/>
                </a:solidFill>
                <a:latin typeface="Trebuchet MS" panose="020B0603020202020204" pitchFamily="34" charset="0"/>
              </a:rPr>
              <a:t>Manageo’s</a:t>
            </a:r>
            <a:r>
              <a:rPr lang="en-GB" kern="0">
                <a:solidFill>
                  <a:schemeClr val="tx2"/>
                </a:solidFill>
                <a:latin typeface="Trebuchet MS" panose="020B0603020202020204" pitchFamily="34" charset="0"/>
              </a:rPr>
              <a:t> products </a:t>
            </a:r>
            <a:r>
              <a:rPr lang="en-GB" kern="0">
                <a:latin typeface="Trebuchet MS" panose="020B0603020202020204" pitchFamily="34" charset="0"/>
              </a:rPr>
              <a:t>and </a:t>
            </a:r>
            <a:r>
              <a:rPr lang="en-GB" kern="0">
                <a:solidFill>
                  <a:schemeClr val="tx2"/>
                </a:solidFill>
                <a:latin typeface="Trebuchet MS" panose="020B0603020202020204" pitchFamily="34" charset="0"/>
              </a:rPr>
              <a:t>transversal products </a:t>
            </a:r>
            <a:r>
              <a:rPr lang="en-GB" kern="0">
                <a:latin typeface="Trebuchet MS" panose="020B0603020202020204" pitchFamily="34" charset="0"/>
              </a:rPr>
              <a:t>with an </a:t>
            </a:r>
            <a:r>
              <a:rPr lang="en-GB" kern="0">
                <a:solidFill>
                  <a:schemeClr val="tx2"/>
                </a:solidFill>
                <a:latin typeface="Trebuchet MS" panose="020B0603020202020204" pitchFamily="34" charset="0"/>
              </a:rPr>
              <a:t>increasing contribution by connectors solutions </a:t>
            </a:r>
            <a:r>
              <a:rPr lang="en-GB" kern="0">
                <a:latin typeface="Trebuchet MS" panose="020B0603020202020204" pitchFamily="34" charset="0"/>
              </a:rPr>
              <a:t>over the years increasing </a:t>
            </a:r>
            <a:r>
              <a:rPr lang="en-GB" kern="0">
                <a:solidFill>
                  <a:schemeClr val="tx2"/>
                </a:solidFill>
                <a:latin typeface="Trebuchet MS" panose="020B0603020202020204" pitchFamily="34" charset="0"/>
              </a:rPr>
              <a:t>customer stickiness</a:t>
            </a:r>
          </a:p>
        </p:txBody>
      </p:sp>
      <p:sp>
        <p:nvSpPr>
          <p:cNvPr id="153" name="Rectangle 152">
            <a:extLst>
              <a:ext uri="{FF2B5EF4-FFF2-40B4-BE49-F238E27FC236}">
                <a16:creationId xmlns:a16="http://schemas.microsoft.com/office/drawing/2014/main" id="{F4110848-3570-49D0-A047-433787E59B7C}"/>
              </a:ext>
            </a:extLst>
          </p:cNvPr>
          <p:cNvSpPr/>
          <p:nvPr/>
        </p:nvSpPr>
        <p:spPr bwMode="auto">
          <a:xfrm>
            <a:off x="4419078" y="2488062"/>
            <a:ext cx="1054894" cy="1166899"/>
          </a:xfrm>
          <a:prstGeom prst="rect">
            <a:avLst/>
          </a:prstGeom>
          <a:solidFill>
            <a:srgbClr val="EAF6ED"/>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26" name="Group 125">
            <a:extLst>
              <a:ext uri="{FF2B5EF4-FFF2-40B4-BE49-F238E27FC236}">
                <a16:creationId xmlns:a16="http://schemas.microsoft.com/office/drawing/2014/main" id="{3AD9FA27-57C3-420C-93AF-EE7D21A07833}"/>
              </a:ext>
            </a:extLst>
          </p:cNvPr>
          <p:cNvGrpSpPr/>
          <p:nvPr/>
        </p:nvGrpSpPr>
        <p:grpSpPr>
          <a:xfrm>
            <a:off x="4457020" y="3460977"/>
            <a:ext cx="510732" cy="123111"/>
            <a:chOff x="4457846" y="4413688"/>
            <a:chExt cx="510732" cy="123111"/>
          </a:xfrm>
        </p:grpSpPr>
        <p:cxnSp>
          <p:nvCxnSpPr>
            <p:cNvPr id="127" name="Straight Connector 126">
              <a:extLst>
                <a:ext uri="{FF2B5EF4-FFF2-40B4-BE49-F238E27FC236}">
                  <a16:creationId xmlns:a16="http://schemas.microsoft.com/office/drawing/2014/main" id="{AB3F0940-76E6-4BB8-BD24-E1AFC2AA4C83}"/>
                </a:ext>
              </a:extLst>
            </p:cNvPr>
            <p:cNvCxnSpPr>
              <a:cxnSpLocks/>
            </p:cNvCxnSpPr>
            <p:nvPr/>
          </p:nvCxnSpPr>
          <p:spPr bwMode="auto">
            <a:xfrm>
              <a:off x="4457846" y="4475243"/>
              <a:ext cx="207891" cy="0"/>
            </a:xfrm>
            <a:prstGeom prst="line">
              <a:avLst/>
            </a:prstGeom>
            <a:solidFill>
              <a:schemeClr val="bg1"/>
            </a:solidFill>
            <a:ln w="88900" cap="flat" cmpd="sng" algn="ctr">
              <a:solidFill>
                <a:schemeClr val="bg1">
                  <a:lumMod val="75000"/>
                </a:schemeClr>
              </a:solidFill>
              <a:prstDash val="solid"/>
              <a:round/>
              <a:headEnd type="none" w="med" len="med"/>
              <a:tailEnd type="none" w="med" len="med"/>
            </a:ln>
            <a:effectLst/>
          </p:spPr>
        </p:cxnSp>
        <p:sp>
          <p:nvSpPr>
            <p:cNvPr id="128" name="TextBox 127">
              <a:extLst>
                <a:ext uri="{FF2B5EF4-FFF2-40B4-BE49-F238E27FC236}">
                  <a16:creationId xmlns:a16="http://schemas.microsoft.com/office/drawing/2014/main" id="{A74FEF23-8C64-434D-A072-9DA1D63A8BA3}"/>
                </a:ext>
              </a:extLst>
            </p:cNvPr>
            <p:cNvSpPr txBox="1"/>
            <p:nvPr/>
          </p:nvSpPr>
          <p:spPr>
            <a:xfrm>
              <a:off x="4684645" y="4413688"/>
              <a:ext cx="283933" cy="123111"/>
            </a:xfrm>
            <a:prstGeom prst="rect">
              <a:avLst/>
            </a:prstGeom>
            <a:noFill/>
          </p:spPr>
          <p:txBody>
            <a:bodyPr wrap="square" lIns="0" tIns="0" rIns="0" bIns="0" rtlCol="0">
              <a:spAutoFit/>
            </a:bodyPr>
            <a:lstStyle/>
            <a:p>
              <a:r>
                <a:rPr lang="en-GB" sz="800">
                  <a:latin typeface="+mj-lt"/>
                </a:rPr>
                <a:t>Other</a:t>
              </a:r>
            </a:p>
          </p:txBody>
        </p:sp>
      </p:grpSp>
      <p:cxnSp>
        <p:nvCxnSpPr>
          <p:cNvPr id="131" name="Straight Connector 130">
            <a:extLst>
              <a:ext uri="{FF2B5EF4-FFF2-40B4-BE49-F238E27FC236}">
                <a16:creationId xmlns:a16="http://schemas.microsoft.com/office/drawing/2014/main" id="{CF5F5E26-DC98-4013-8326-08B72965F001}"/>
              </a:ext>
            </a:extLst>
          </p:cNvPr>
          <p:cNvCxnSpPr>
            <a:cxnSpLocks/>
          </p:cNvCxnSpPr>
          <p:nvPr/>
        </p:nvCxnSpPr>
        <p:spPr bwMode="auto">
          <a:xfrm>
            <a:off x="4457020" y="3260709"/>
            <a:ext cx="207891" cy="0"/>
          </a:xfrm>
          <a:prstGeom prst="line">
            <a:avLst/>
          </a:prstGeom>
          <a:solidFill>
            <a:schemeClr val="bg1"/>
          </a:solidFill>
          <a:ln w="88900" cap="flat" cmpd="sng" algn="ctr">
            <a:solidFill>
              <a:srgbClr val="69D878"/>
            </a:solidFill>
            <a:prstDash val="solid"/>
            <a:round/>
            <a:headEnd type="none" w="med" len="med"/>
            <a:tailEnd type="none" w="med" len="med"/>
          </a:ln>
          <a:effectLst/>
        </p:spPr>
      </p:cxnSp>
      <p:grpSp>
        <p:nvGrpSpPr>
          <p:cNvPr id="99" name="Group 98">
            <a:extLst>
              <a:ext uri="{FF2B5EF4-FFF2-40B4-BE49-F238E27FC236}">
                <a16:creationId xmlns:a16="http://schemas.microsoft.com/office/drawing/2014/main" id="{678BA6BA-F654-4923-82C7-DA319D25663C}"/>
              </a:ext>
            </a:extLst>
          </p:cNvPr>
          <p:cNvGrpSpPr/>
          <p:nvPr/>
        </p:nvGrpSpPr>
        <p:grpSpPr>
          <a:xfrm>
            <a:off x="4457020" y="2932681"/>
            <a:ext cx="1102835" cy="426991"/>
            <a:chOff x="4457846" y="2611426"/>
            <a:chExt cx="1102835" cy="426991"/>
          </a:xfrm>
        </p:grpSpPr>
        <p:cxnSp>
          <p:nvCxnSpPr>
            <p:cNvPr id="109" name="Straight Connector 108">
              <a:extLst>
                <a:ext uri="{FF2B5EF4-FFF2-40B4-BE49-F238E27FC236}">
                  <a16:creationId xmlns:a16="http://schemas.microsoft.com/office/drawing/2014/main" id="{6B7D0182-7F73-4297-B1A4-3162153D8002}"/>
                </a:ext>
              </a:extLst>
            </p:cNvPr>
            <p:cNvCxnSpPr>
              <a:cxnSpLocks/>
            </p:cNvCxnSpPr>
            <p:nvPr/>
          </p:nvCxnSpPr>
          <p:spPr bwMode="auto">
            <a:xfrm>
              <a:off x="4457846" y="2611426"/>
              <a:ext cx="207891"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110" name="TextBox 109">
              <a:extLst>
                <a:ext uri="{FF2B5EF4-FFF2-40B4-BE49-F238E27FC236}">
                  <a16:creationId xmlns:a16="http://schemas.microsoft.com/office/drawing/2014/main" id="{E953AF84-49AC-4C9C-AD1D-6B49E69CBB12}"/>
                </a:ext>
              </a:extLst>
            </p:cNvPr>
            <p:cNvSpPr txBox="1"/>
            <p:nvPr/>
          </p:nvSpPr>
          <p:spPr>
            <a:xfrm>
              <a:off x="4684644" y="2792196"/>
              <a:ext cx="876037" cy="246221"/>
            </a:xfrm>
            <a:prstGeom prst="rect">
              <a:avLst/>
            </a:prstGeom>
            <a:noFill/>
          </p:spPr>
          <p:txBody>
            <a:bodyPr wrap="square" lIns="0" tIns="0" rIns="0" bIns="0" rtlCol="0">
              <a:spAutoFit/>
            </a:bodyPr>
            <a:lstStyle/>
            <a:p>
              <a:r>
                <a:rPr lang="en-GB" sz="800">
                  <a:latin typeface="+mj-lt"/>
                </a:rPr>
                <a:t>Marketing perf. Files (</a:t>
              </a:r>
              <a:r>
                <a:rPr lang="en-GB" sz="800" err="1">
                  <a:latin typeface="+mj-lt"/>
                </a:rPr>
                <a:t>mLead</a:t>
              </a:r>
              <a:r>
                <a:rPr lang="en-GB" sz="800">
                  <a:latin typeface="+mj-lt"/>
                </a:rPr>
                <a:t>)</a:t>
              </a:r>
            </a:p>
          </p:txBody>
        </p:sp>
      </p:grpSp>
      <p:grpSp>
        <p:nvGrpSpPr>
          <p:cNvPr id="100" name="Group 99">
            <a:extLst>
              <a:ext uri="{FF2B5EF4-FFF2-40B4-BE49-F238E27FC236}">
                <a16:creationId xmlns:a16="http://schemas.microsoft.com/office/drawing/2014/main" id="{52469BEE-6026-4982-A0C0-48CBA2C144B8}"/>
              </a:ext>
            </a:extLst>
          </p:cNvPr>
          <p:cNvGrpSpPr/>
          <p:nvPr/>
        </p:nvGrpSpPr>
        <p:grpSpPr>
          <a:xfrm>
            <a:off x="4457020" y="2643848"/>
            <a:ext cx="1114117" cy="411944"/>
            <a:chOff x="4457846" y="2749651"/>
            <a:chExt cx="1114117" cy="411944"/>
          </a:xfrm>
        </p:grpSpPr>
        <p:cxnSp>
          <p:nvCxnSpPr>
            <p:cNvPr id="107" name="Straight Connector 106">
              <a:extLst>
                <a:ext uri="{FF2B5EF4-FFF2-40B4-BE49-F238E27FC236}">
                  <a16:creationId xmlns:a16="http://schemas.microsoft.com/office/drawing/2014/main" id="{96DD5135-2A1F-46A2-9BC6-7989F6ADA3F6}"/>
                </a:ext>
              </a:extLst>
            </p:cNvPr>
            <p:cNvCxnSpPr>
              <a:cxnSpLocks/>
            </p:cNvCxnSpPr>
            <p:nvPr/>
          </p:nvCxnSpPr>
          <p:spPr bwMode="auto">
            <a:xfrm>
              <a:off x="4457846" y="2749651"/>
              <a:ext cx="207891"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108" name="TextBox 107">
              <a:extLst>
                <a:ext uri="{FF2B5EF4-FFF2-40B4-BE49-F238E27FC236}">
                  <a16:creationId xmlns:a16="http://schemas.microsoft.com/office/drawing/2014/main" id="{BB6FF532-7FB3-4936-96EF-CCF5EA0457E1}"/>
                </a:ext>
              </a:extLst>
            </p:cNvPr>
            <p:cNvSpPr txBox="1"/>
            <p:nvPr/>
          </p:nvSpPr>
          <p:spPr>
            <a:xfrm>
              <a:off x="4684645" y="2915374"/>
              <a:ext cx="887318" cy="246221"/>
            </a:xfrm>
            <a:prstGeom prst="rect">
              <a:avLst/>
            </a:prstGeom>
            <a:noFill/>
          </p:spPr>
          <p:txBody>
            <a:bodyPr wrap="square" lIns="0" tIns="0" rIns="0" bIns="0" rtlCol="0">
              <a:spAutoFit/>
            </a:bodyPr>
            <a:lstStyle/>
            <a:p>
              <a:r>
                <a:rPr lang="en-GB" sz="800">
                  <a:latin typeface="+mj-lt"/>
                </a:rPr>
                <a:t>Marketing perf. tools (</a:t>
              </a:r>
              <a:r>
                <a:rPr lang="en-GB" sz="800" err="1">
                  <a:latin typeface="+mj-lt"/>
                </a:rPr>
                <a:t>mList</a:t>
              </a:r>
              <a:r>
                <a:rPr lang="en-GB" sz="800">
                  <a:latin typeface="+mj-lt"/>
                </a:rPr>
                <a:t>)</a:t>
              </a:r>
            </a:p>
          </p:txBody>
        </p:sp>
      </p:grpSp>
      <p:sp>
        <p:nvSpPr>
          <p:cNvPr id="106" name="TextBox 105">
            <a:extLst>
              <a:ext uri="{FF2B5EF4-FFF2-40B4-BE49-F238E27FC236}">
                <a16:creationId xmlns:a16="http://schemas.microsoft.com/office/drawing/2014/main" id="{9F110E81-C4C4-4390-8245-0AB320204C3A}"/>
              </a:ext>
            </a:extLst>
          </p:cNvPr>
          <p:cNvSpPr txBox="1"/>
          <p:nvPr/>
        </p:nvSpPr>
        <p:spPr>
          <a:xfrm>
            <a:off x="4683819" y="2506031"/>
            <a:ext cx="802781" cy="246221"/>
          </a:xfrm>
          <a:prstGeom prst="rect">
            <a:avLst/>
          </a:prstGeom>
          <a:noFill/>
        </p:spPr>
        <p:txBody>
          <a:bodyPr wrap="square" lIns="0" tIns="0" rIns="0" bIns="0" rtlCol="0">
            <a:spAutoFit/>
          </a:bodyPr>
          <a:lstStyle/>
          <a:p>
            <a:r>
              <a:rPr lang="en-GB" sz="800">
                <a:latin typeface="+mj-lt"/>
              </a:rPr>
              <a:t>Programmatic (</a:t>
            </a:r>
            <a:r>
              <a:rPr lang="en-GB" sz="800" err="1">
                <a:latin typeface="+mj-lt"/>
              </a:rPr>
              <a:t>mAds</a:t>
            </a:r>
            <a:r>
              <a:rPr lang="en-GB" sz="800">
                <a:latin typeface="+mj-lt"/>
              </a:rPr>
              <a:t>)</a:t>
            </a:r>
          </a:p>
        </p:txBody>
      </p:sp>
      <p:sp>
        <p:nvSpPr>
          <p:cNvPr id="81" name="Bulle narrative : rectangle 3">
            <a:extLst>
              <a:ext uri="{FF2B5EF4-FFF2-40B4-BE49-F238E27FC236}">
                <a16:creationId xmlns:a16="http://schemas.microsoft.com/office/drawing/2014/main" id="{F516EC49-E803-40C4-98FB-AC15D9F8B766}"/>
              </a:ext>
            </a:extLst>
          </p:cNvPr>
          <p:cNvSpPr/>
          <p:nvPr/>
        </p:nvSpPr>
        <p:spPr bwMode="auto">
          <a:xfrm>
            <a:off x="336461" y="4843412"/>
            <a:ext cx="2949664" cy="1479765"/>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0" i="0" u="none" strike="noStrike" cap="none" normalizeH="0" baseline="0">
                <a:ln>
                  <a:noFill/>
                </a:ln>
                <a:effectLst/>
                <a:latin typeface="Trebuchet MS" panose="020B0603020202020204" pitchFamily="34" charset="0"/>
              </a:rPr>
              <a:t>Readin</a:t>
            </a:r>
            <a:r>
              <a:rPr lang="en-GB" sz="1000">
                <a:latin typeface="Trebuchet MS" panose="020B0603020202020204" pitchFamily="34" charset="0"/>
              </a:rPr>
              <a:t>g insights</a:t>
            </a:r>
            <a:endParaRPr kumimoji="0" lang="en-GB" sz="1000" b="0" i="0" u="none" strike="noStrike" cap="none" normalizeH="0" baseline="0">
              <a:ln>
                <a:noFill/>
              </a:ln>
              <a:solidFill>
                <a:schemeClr val="bg1">
                  <a:lumMod val="65000"/>
                </a:schemeClr>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effectLst/>
                <a:latin typeface="Trebuchet MS" panose="020B0603020202020204" pitchFamily="34" charset="0"/>
              </a:rPr>
              <a:t>Transversal products, that </a:t>
            </a:r>
            <a:r>
              <a:rPr kumimoji="0" lang="en-GB" sz="1000" b="0" i="0" u="none" strike="noStrike" cap="none" normalizeH="0" baseline="0">
                <a:ln>
                  <a:noFill/>
                </a:ln>
                <a:solidFill>
                  <a:schemeClr val="tx2"/>
                </a:solidFill>
                <a:effectLst/>
                <a:latin typeface="Trebuchet MS" panose="020B0603020202020204" pitchFamily="34" charset="0"/>
              </a:rPr>
              <a:t>address the three lines of business</a:t>
            </a:r>
            <a:r>
              <a:rPr kumimoji="0" lang="en-GB" sz="1000" b="0" i="0" u="none" strike="noStrike" cap="none" normalizeH="0" baseline="0">
                <a:ln>
                  <a:noFill/>
                </a:ln>
                <a:effectLst/>
                <a:latin typeface="Trebuchet MS" panose="020B0603020202020204" pitchFamily="34" charset="0"/>
              </a:rPr>
              <a:t>, are merged into a virtual category that represe</a:t>
            </a:r>
            <a:r>
              <a:rPr lang="en-GB" sz="1000">
                <a:latin typeface="Trebuchet MS" panose="020B0603020202020204" pitchFamily="34" charset="0"/>
              </a:rPr>
              <a:t>nts all the </a:t>
            </a:r>
            <a:r>
              <a:rPr lang="en-GB" sz="1000">
                <a:solidFill>
                  <a:schemeClr val="tx2"/>
                </a:solidFill>
                <a:latin typeface="Trebuchet MS" panose="020B0603020202020204" pitchFamily="34" charset="0"/>
              </a:rPr>
              <a:t>transversal sales related to B2B marketing</a:t>
            </a:r>
            <a:endParaRPr kumimoji="0" lang="en-GB" sz="1000" u="none" strike="noStrike" cap="none" normalizeH="0" baseline="0">
              <a:ln>
                <a:noFill/>
              </a:ln>
              <a:solidFill>
                <a:schemeClr val="tx2"/>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0"/>
              </a:spcAft>
              <a:buClrTx/>
              <a:buSzTx/>
              <a:buFont typeface="Arial" panose="020B0604020202020204" pitchFamily="34" charset="0"/>
              <a:buChar char="•"/>
              <a:tabLst/>
            </a:pPr>
            <a:r>
              <a:rPr lang="en-GB" sz="1000">
                <a:latin typeface="Trebuchet MS" panose="020B0603020202020204" pitchFamily="34" charset="0"/>
              </a:rPr>
              <a:t>Some products exhibited are </a:t>
            </a:r>
            <a:r>
              <a:rPr lang="en-GB" sz="1000">
                <a:solidFill>
                  <a:schemeClr val="tx2"/>
                </a:solidFill>
                <a:latin typeface="Trebuchet MS" pitchFamily="34" charset="0"/>
              </a:rPr>
              <a:t>not present in the offering presentation as they are no longer in the roadmap </a:t>
            </a:r>
            <a:r>
              <a:rPr lang="en-GB" sz="1000" i="1">
                <a:solidFill>
                  <a:schemeClr val="accent1"/>
                </a:solidFill>
                <a:latin typeface="Trebuchet MS" pitchFamily="34" charset="0"/>
              </a:rPr>
              <a:t>(cf. p.7)</a:t>
            </a:r>
            <a:endParaRPr kumimoji="0" lang="en-GB" sz="1000" b="0" i="0" u="none" strike="noStrike" cap="none" normalizeH="0" baseline="0">
              <a:ln>
                <a:noFill/>
              </a:ln>
              <a:solidFill>
                <a:schemeClr val="tx2"/>
              </a:solidFill>
              <a:effectLst/>
              <a:latin typeface="Trebuchet MS" pitchFamily="34" charset="0"/>
            </a:endParaRPr>
          </a:p>
        </p:txBody>
      </p:sp>
      <p:pic>
        <p:nvPicPr>
          <p:cNvPr id="84" name="Graphic 83" descr="Lights On">
            <a:extLst>
              <a:ext uri="{FF2B5EF4-FFF2-40B4-BE49-F238E27FC236}">
                <a16:creationId xmlns:a16="http://schemas.microsoft.com/office/drawing/2014/main" id="{7E4D4335-0C3B-4325-A934-11835CB615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3355" y="4870726"/>
            <a:ext cx="209742" cy="209742"/>
          </a:xfrm>
          <a:prstGeom prst="rect">
            <a:avLst/>
          </a:prstGeom>
        </p:spPr>
      </p:pic>
    </p:spTree>
    <p:extLst>
      <p:ext uri="{BB962C8B-B14F-4D97-AF65-F5344CB8AC3E}">
        <p14:creationId xmlns:p14="http://schemas.microsoft.com/office/powerpoint/2010/main" val="141221207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AAA3B7-ABDB-440D-8444-581284B19D6B}"/>
              </a:ext>
            </a:extLst>
          </p:cNvPr>
          <p:cNvSpPr/>
          <p:nvPr/>
        </p:nvSpPr>
        <p:spPr bwMode="auto">
          <a:xfrm>
            <a:off x="2199083" y="2017543"/>
            <a:ext cx="7424821" cy="297521"/>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4" y="980464"/>
            <a:ext cx="6813984"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 of Altares’ core assets </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Altares' offering and value proposition</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comprehensive offering</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Altares’ premium value proposition </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loyal, resilient and diversified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 of the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French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Benelux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Manageo client base</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Highlight of Altares’ other core assets</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structuring partnership with Dun &amp; Bradstreet</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high-quality comprehensive data collection</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fine-tuned operating model</a:t>
            </a:r>
            <a:endPar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a:t>
            </a:r>
            <a:endParaRPr kumimoji="0" lang="en-GB" sz="16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1986304"/>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
        <p:nvSpPr>
          <p:cNvPr id="7" name="ZoneTexte 6">
            <a:extLst>
              <a:ext uri="{FF2B5EF4-FFF2-40B4-BE49-F238E27FC236}">
                <a16:creationId xmlns:a16="http://schemas.microsoft.com/office/drawing/2014/main" id="{82DC6C02-CDC1-4B81-95B9-3E7BAD893F6C}"/>
              </a:ext>
            </a:extLst>
          </p:cNvPr>
          <p:cNvSpPr txBox="1"/>
          <p:nvPr/>
        </p:nvSpPr>
        <p:spPr>
          <a:xfrm>
            <a:off x="8976837" y="1030085"/>
            <a:ext cx="858982" cy="276999"/>
          </a:xfrm>
          <a:prstGeom prst="rect">
            <a:avLst/>
          </a:prstGeom>
          <a:noFill/>
        </p:spPr>
        <p:txBody>
          <a:bodyPr wrap="square" rtlCol="0">
            <a:spAutoFit/>
          </a:bodyPr>
          <a:lstStyle/>
          <a:p>
            <a:r>
              <a:rPr lang="en-GB" sz="1200" i="1">
                <a:latin typeface="+mj-lt"/>
                <a:hlinkClick r:id="rId2" action="ppaction://hlinksldjump"/>
              </a:rPr>
              <a:t>Page 3</a:t>
            </a:r>
            <a:endParaRPr lang="en-GB" sz="1200" i="1">
              <a:latin typeface="+mj-lt"/>
            </a:endParaRPr>
          </a:p>
        </p:txBody>
      </p:sp>
      <p:sp>
        <p:nvSpPr>
          <p:cNvPr id="8" name="ZoneTexte 7">
            <a:extLst>
              <a:ext uri="{FF2B5EF4-FFF2-40B4-BE49-F238E27FC236}">
                <a16:creationId xmlns:a16="http://schemas.microsoft.com/office/drawing/2014/main" id="{34DE9D97-0A13-43AE-AAEB-648B08CFCB17}"/>
              </a:ext>
            </a:extLst>
          </p:cNvPr>
          <p:cNvSpPr txBox="1"/>
          <p:nvPr/>
        </p:nvSpPr>
        <p:spPr>
          <a:xfrm>
            <a:off x="8976837" y="1666499"/>
            <a:ext cx="858982" cy="276999"/>
          </a:xfrm>
          <a:prstGeom prst="rect">
            <a:avLst/>
          </a:prstGeom>
          <a:noFill/>
        </p:spPr>
        <p:txBody>
          <a:bodyPr wrap="square" rtlCol="0">
            <a:spAutoFit/>
          </a:bodyPr>
          <a:lstStyle/>
          <a:p>
            <a:r>
              <a:rPr lang="en-GB" sz="1200" i="1">
                <a:latin typeface="+mj-lt"/>
                <a:hlinkClick r:id="rId3" action="ppaction://hlinksldjump"/>
              </a:rPr>
              <a:t>Page 5</a:t>
            </a:r>
            <a:endParaRPr lang="en-GB" sz="1200" i="1">
              <a:latin typeface="+mj-lt"/>
            </a:endParaRPr>
          </a:p>
        </p:txBody>
      </p:sp>
      <p:sp>
        <p:nvSpPr>
          <p:cNvPr id="9" name="ZoneTexte 8">
            <a:extLst>
              <a:ext uri="{FF2B5EF4-FFF2-40B4-BE49-F238E27FC236}">
                <a16:creationId xmlns:a16="http://schemas.microsoft.com/office/drawing/2014/main" id="{C8279100-C679-4978-AEDB-1803C49E5187}"/>
              </a:ext>
            </a:extLst>
          </p:cNvPr>
          <p:cNvSpPr txBox="1"/>
          <p:nvPr/>
        </p:nvSpPr>
        <p:spPr>
          <a:xfrm>
            <a:off x="8976837" y="1991068"/>
            <a:ext cx="858982" cy="276999"/>
          </a:xfrm>
          <a:prstGeom prst="rect">
            <a:avLst/>
          </a:prstGeom>
          <a:noFill/>
        </p:spPr>
        <p:txBody>
          <a:bodyPr wrap="square" rtlCol="0">
            <a:spAutoFit/>
          </a:bodyPr>
          <a:lstStyle/>
          <a:p>
            <a:r>
              <a:rPr lang="en-GB" sz="1200" i="1">
                <a:latin typeface="+mj-lt"/>
                <a:hlinkClick r:id="rId4" action="ppaction://hlinksldjump"/>
              </a:rPr>
              <a:t>Page 16</a:t>
            </a:r>
            <a:endParaRPr lang="en-GB" sz="1200" i="1">
              <a:latin typeface="+mj-lt"/>
            </a:endParaRPr>
          </a:p>
        </p:txBody>
      </p:sp>
      <p:sp>
        <p:nvSpPr>
          <p:cNvPr id="10" name="ZoneTexte 9">
            <a:extLst>
              <a:ext uri="{FF2B5EF4-FFF2-40B4-BE49-F238E27FC236}">
                <a16:creationId xmlns:a16="http://schemas.microsoft.com/office/drawing/2014/main" id="{67AC142E-080B-4A1B-AE70-95564A31FEEB}"/>
              </a:ext>
            </a:extLst>
          </p:cNvPr>
          <p:cNvSpPr txBox="1"/>
          <p:nvPr/>
        </p:nvSpPr>
        <p:spPr>
          <a:xfrm>
            <a:off x="8976837" y="2659333"/>
            <a:ext cx="858982" cy="276999"/>
          </a:xfrm>
          <a:prstGeom prst="rect">
            <a:avLst/>
          </a:prstGeom>
          <a:noFill/>
        </p:spPr>
        <p:txBody>
          <a:bodyPr wrap="square" rtlCol="0">
            <a:spAutoFit/>
          </a:bodyPr>
          <a:lstStyle/>
          <a:p>
            <a:r>
              <a:rPr lang="en-GB" sz="1200" i="1">
                <a:latin typeface="+mj-lt"/>
                <a:hlinkClick r:id="rId5" action="ppaction://hlinksldjump"/>
              </a:rPr>
              <a:t>Page 22</a:t>
            </a:r>
            <a:endParaRPr lang="en-GB" sz="1200" i="1">
              <a:latin typeface="+mj-lt"/>
            </a:endParaRPr>
          </a:p>
        </p:txBody>
      </p:sp>
      <p:sp>
        <p:nvSpPr>
          <p:cNvPr id="11" name="ZoneTexte 10">
            <a:extLst>
              <a:ext uri="{FF2B5EF4-FFF2-40B4-BE49-F238E27FC236}">
                <a16:creationId xmlns:a16="http://schemas.microsoft.com/office/drawing/2014/main" id="{8C9927A0-E854-4E47-B9F4-D7B62B20164F}"/>
              </a:ext>
            </a:extLst>
          </p:cNvPr>
          <p:cNvSpPr txBox="1"/>
          <p:nvPr/>
        </p:nvSpPr>
        <p:spPr>
          <a:xfrm>
            <a:off x="8976837" y="2973312"/>
            <a:ext cx="858982" cy="276999"/>
          </a:xfrm>
          <a:prstGeom prst="rect">
            <a:avLst/>
          </a:prstGeom>
          <a:noFill/>
        </p:spPr>
        <p:txBody>
          <a:bodyPr wrap="square" rtlCol="0">
            <a:spAutoFit/>
          </a:bodyPr>
          <a:lstStyle/>
          <a:p>
            <a:r>
              <a:rPr lang="en-GB" sz="1200" i="1">
                <a:latin typeface="+mj-lt"/>
                <a:hlinkClick r:id="rId6" action="ppaction://hlinksldjump"/>
              </a:rPr>
              <a:t>Page 27</a:t>
            </a:r>
            <a:endParaRPr lang="en-GB" sz="1200" i="1">
              <a:latin typeface="+mj-lt"/>
            </a:endParaRPr>
          </a:p>
        </p:txBody>
      </p:sp>
      <p:sp>
        <p:nvSpPr>
          <p:cNvPr id="12" name="ZoneTexte 11">
            <a:extLst>
              <a:ext uri="{FF2B5EF4-FFF2-40B4-BE49-F238E27FC236}">
                <a16:creationId xmlns:a16="http://schemas.microsoft.com/office/drawing/2014/main" id="{8E3CFC14-5326-4021-B7B0-767E60AFC9A6}"/>
              </a:ext>
            </a:extLst>
          </p:cNvPr>
          <p:cNvSpPr txBox="1"/>
          <p:nvPr/>
        </p:nvSpPr>
        <p:spPr>
          <a:xfrm>
            <a:off x="8976837" y="3287291"/>
            <a:ext cx="858982" cy="276999"/>
          </a:xfrm>
          <a:prstGeom prst="rect">
            <a:avLst/>
          </a:prstGeom>
          <a:noFill/>
        </p:spPr>
        <p:txBody>
          <a:bodyPr wrap="square" rtlCol="0">
            <a:spAutoFit/>
          </a:bodyPr>
          <a:lstStyle/>
          <a:p>
            <a:r>
              <a:rPr lang="en-GB" sz="1200" i="1">
                <a:latin typeface="+mj-lt"/>
                <a:hlinkClick r:id="rId7" action="ppaction://hlinksldjump"/>
              </a:rPr>
              <a:t>Page 39</a:t>
            </a:r>
            <a:endParaRPr lang="en-GB" sz="1200" i="1">
              <a:latin typeface="+mj-lt"/>
            </a:endParaRPr>
          </a:p>
        </p:txBody>
      </p:sp>
      <p:sp>
        <p:nvSpPr>
          <p:cNvPr id="13" name="ZoneTexte 12">
            <a:extLst>
              <a:ext uri="{FF2B5EF4-FFF2-40B4-BE49-F238E27FC236}">
                <a16:creationId xmlns:a16="http://schemas.microsoft.com/office/drawing/2014/main" id="{A3636476-9A6C-4629-A5D3-509CD891121F}"/>
              </a:ext>
            </a:extLst>
          </p:cNvPr>
          <p:cNvSpPr txBox="1"/>
          <p:nvPr/>
        </p:nvSpPr>
        <p:spPr>
          <a:xfrm>
            <a:off x="8976837" y="3601271"/>
            <a:ext cx="858982" cy="276999"/>
          </a:xfrm>
          <a:prstGeom prst="rect">
            <a:avLst/>
          </a:prstGeom>
          <a:noFill/>
        </p:spPr>
        <p:txBody>
          <a:bodyPr wrap="square" rtlCol="0">
            <a:spAutoFit/>
          </a:bodyPr>
          <a:lstStyle/>
          <a:p>
            <a:r>
              <a:rPr lang="en-GB" sz="1200" i="1">
                <a:latin typeface="+mj-lt"/>
                <a:hlinkClick r:id="rId8" action="ppaction://hlinksldjump"/>
              </a:rPr>
              <a:t>Page 51</a:t>
            </a:r>
            <a:endParaRPr lang="en-GB" sz="1200" i="1">
              <a:latin typeface="+mj-lt"/>
            </a:endParaRPr>
          </a:p>
        </p:txBody>
      </p:sp>
      <p:sp>
        <p:nvSpPr>
          <p:cNvPr id="14" name="ZoneTexte 13">
            <a:extLst>
              <a:ext uri="{FF2B5EF4-FFF2-40B4-BE49-F238E27FC236}">
                <a16:creationId xmlns:a16="http://schemas.microsoft.com/office/drawing/2014/main" id="{9F41C489-98C1-434B-BA8B-C17FEA06F123}"/>
              </a:ext>
            </a:extLst>
          </p:cNvPr>
          <p:cNvSpPr txBox="1"/>
          <p:nvPr/>
        </p:nvSpPr>
        <p:spPr>
          <a:xfrm>
            <a:off x="8976837" y="4257178"/>
            <a:ext cx="858982" cy="276999"/>
          </a:xfrm>
          <a:prstGeom prst="rect">
            <a:avLst/>
          </a:prstGeom>
          <a:noFill/>
        </p:spPr>
        <p:txBody>
          <a:bodyPr wrap="square" rtlCol="0">
            <a:spAutoFit/>
          </a:bodyPr>
          <a:lstStyle/>
          <a:p>
            <a:r>
              <a:rPr lang="en-GB" sz="1200" i="1">
                <a:latin typeface="+mj-lt"/>
                <a:hlinkClick r:id="rId9" action="ppaction://hlinksldjump"/>
              </a:rPr>
              <a:t>Page 60</a:t>
            </a:r>
            <a:endParaRPr lang="en-GB" sz="1200" i="1">
              <a:latin typeface="+mj-lt"/>
            </a:endParaRPr>
          </a:p>
        </p:txBody>
      </p:sp>
      <p:sp>
        <p:nvSpPr>
          <p:cNvPr id="15" name="ZoneTexte 14">
            <a:extLst>
              <a:ext uri="{FF2B5EF4-FFF2-40B4-BE49-F238E27FC236}">
                <a16:creationId xmlns:a16="http://schemas.microsoft.com/office/drawing/2014/main" id="{7AC141C6-51D0-4DC6-B8AC-C3BC0919B979}"/>
              </a:ext>
            </a:extLst>
          </p:cNvPr>
          <p:cNvSpPr txBox="1"/>
          <p:nvPr/>
        </p:nvSpPr>
        <p:spPr>
          <a:xfrm>
            <a:off x="8976837" y="4578722"/>
            <a:ext cx="858982" cy="276999"/>
          </a:xfrm>
          <a:prstGeom prst="rect">
            <a:avLst/>
          </a:prstGeom>
          <a:noFill/>
        </p:spPr>
        <p:txBody>
          <a:bodyPr wrap="square" rtlCol="0">
            <a:spAutoFit/>
          </a:bodyPr>
          <a:lstStyle/>
          <a:p>
            <a:r>
              <a:rPr lang="en-GB" sz="1200" i="1">
                <a:latin typeface="+mj-lt"/>
                <a:hlinkClick r:id="rId10" action="ppaction://hlinksldjump"/>
              </a:rPr>
              <a:t>Page 62</a:t>
            </a:r>
            <a:endParaRPr lang="en-GB" sz="1200" i="1">
              <a:latin typeface="+mj-lt"/>
            </a:endParaRPr>
          </a:p>
        </p:txBody>
      </p:sp>
      <p:sp>
        <p:nvSpPr>
          <p:cNvPr id="16" name="ZoneTexte 15">
            <a:extLst>
              <a:ext uri="{FF2B5EF4-FFF2-40B4-BE49-F238E27FC236}">
                <a16:creationId xmlns:a16="http://schemas.microsoft.com/office/drawing/2014/main" id="{125F113C-B396-48B4-8C57-95E6832854D4}"/>
              </a:ext>
            </a:extLst>
          </p:cNvPr>
          <p:cNvSpPr txBox="1"/>
          <p:nvPr/>
        </p:nvSpPr>
        <p:spPr>
          <a:xfrm>
            <a:off x="8976837" y="4900266"/>
            <a:ext cx="858982" cy="276999"/>
          </a:xfrm>
          <a:prstGeom prst="rect">
            <a:avLst/>
          </a:prstGeom>
          <a:noFill/>
        </p:spPr>
        <p:txBody>
          <a:bodyPr wrap="square" rtlCol="0">
            <a:spAutoFit/>
          </a:bodyPr>
          <a:lstStyle/>
          <a:p>
            <a:r>
              <a:rPr lang="en-GB" sz="1200" i="1">
                <a:latin typeface="+mj-lt"/>
                <a:hlinkClick r:id="rId11" action="ppaction://hlinksldjump"/>
              </a:rPr>
              <a:t>Page 66</a:t>
            </a:r>
            <a:endParaRPr lang="en-GB" sz="1200" i="1">
              <a:latin typeface="+mj-lt"/>
            </a:endParaRPr>
          </a:p>
        </p:txBody>
      </p:sp>
      <p:sp>
        <p:nvSpPr>
          <p:cNvPr id="17" name="ZoneTexte 16">
            <a:extLst>
              <a:ext uri="{FF2B5EF4-FFF2-40B4-BE49-F238E27FC236}">
                <a16:creationId xmlns:a16="http://schemas.microsoft.com/office/drawing/2014/main" id="{EDC9E269-F8DA-4C8E-BBF1-42D5C42582F8}"/>
              </a:ext>
            </a:extLst>
          </p:cNvPr>
          <p:cNvSpPr txBox="1"/>
          <p:nvPr/>
        </p:nvSpPr>
        <p:spPr>
          <a:xfrm>
            <a:off x="8976837" y="5221811"/>
            <a:ext cx="858982" cy="276999"/>
          </a:xfrm>
          <a:prstGeom prst="rect">
            <a:avLst/>
          </a:prstGeom>
          <a:noFill/>
        </p:spPr>
        <p:txBody>
          <a:bodyPr wrap="square" rtlCol="0">
            <a:spAutoFit/>
          </a:bodyPr>
          <a:lstStyle/>
          <a:p>
            <a:r>
              <a:rPr lang="en-GB" sz="1200" i="1">
                <a:latin typeface="+mj-lt"/>
                <a:hlinkClick r:id="rId12" action="ppaction://hlinksldjump"/>
              </a:rPr>
              <a:t>Page 71</a:t>
            </a:r>
            <a:endParaRPr lang="en-GB" sz="1200" i="1">
              <a:latin typeface="+mj-lt"/>
            </a:endParaRPr>
          </a:p>
        </p:txBody>
      </p:sp>
    </p:spTree>
    <p:extLst>
      <p:ext uri="{BB962C8B-B14F-4D97-AF65-F5344CB8AC3E}">
        <p14:creationId xmlns:p14="http://schemas.microsoft.com/office/powerpoint/2010/main" val="4040148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Object 54" hidden="1">
            <a:extLst>
              <a:ext uri="{FF2B5EF4-FFF2-40B4-BE49-F238E27FC236}">
                <a16:creationId xmlns:a16="http://schemas.microsoft.com/office/drawing/2014/main" id="{1DEB59F8-5E73-4728-9CA8-B4B48ACCC7A4}"/>
              </a:ext>
            </a:extLst>
          </p:cNvPr>
          <p:cNvGraphicFramePr>
            <a:graphicFrameLocks noChangeAspect="1"/>
          </p:cNvGraphicFramePr>
          <p:nvPr>
            <p:custDataLst>
              <p:tags r:id="rId1"/>
            </p:custDataLst>
            <p:extLst>
              <p:ext uri="{D42A27DB-BD31-4B8C-83A1-F6EECF244321}">
                <p14:modId xmlns:p14="http://schemas.microsoft.com/office/powerpoint/2010/main" val="3496183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6" progId="TCLayout.ActiveDocument.1">
                  <p:embed/>
                </p:oleObj>
              </mc:Choice>
              <mc:Fallback>
                <p:oleObj name="think-cell Slide" r:id="rId4" imgW="416" imgH="416" progId="TCLayout.ActiveDocument.1">
                  <p:embed/>
                  <p:pic>
                    <p:nvPicPr>
                      <p:cNvPr id="55" name="Object 54" hidden="1">
                        <a:extLst>
                          <a:ext uri="{FF2B5EF4-FFF2-40B4-BE49-F238E27FC236}">
                            <a16:creationId xmlns:a16="http://schemas.microsoft.com/office/drawing/2014/main" id="{1DEB59F8-5E73-4728-9CA8-B4B48ACCC7A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3" name="Rectangle 52" hidden="1">
            <a:extLst>
              <a:ext uri="{FF2B5EF4-FFF2-40B4-BE49-F238E27FC236}">
                <a16:creationId xmlns:a16="http://schemas.microsoft.com/office/drawing/2014/main" id="{41F7CDCC-5BCE-4CBD-B748-8AB787583F1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Rectangle 2">
            <a:extLst>
              <a:ext uri="{FF2B5EF4-FFF2-40B4-BE49-F238E27FC236}">
                <a16:creationId xmlns:a16="http://schemas.microsoft.com/office/drawing/2014/main" id="{E9385B8F-9BE1-4E76-BB14-24714B10F2EA}"/>
              </a:ext>
            </a:extLst>
          </p:cNvPr>
          <p:cNvSpPr/>
          <p:nvPr/>
        </p:nvSpPr>
        <p:spPr bwMode="auto">
          <a:xfrm>
            <a:off x="93369" y="1855030"/>
            <a:ext cx="2652109" cy="4593495"/>
          </a:xfrm>
          <a:prstGeom prst="rect">
            <a:avLst/>
          </a:prstGeom>
          <a:solidFill>
            <a:srgbClr val="F2F2F2"/>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86" name="Rectangle 185">
            <a:extLst>
              <a:ext uri="{FF2B5EF4-FFF2-40B4-BE49-F238E27FC236}">
                <a16:creationId xmlns:a16="http://schemas.microsoft.com/office/drawing/2014/main" id="{4B897969-7E48-40AD-9AB3-04C2EB1C600D}"/>
              </a:ext>
            </a:extLst>
          </p:cNvPr>
          <p:cNvSpPr/>
          <p:nvPr/>
        </p:nvSpPr>
        <p:spPr bwMode="auto">
          <a:xfrm>
            <a:off x="4847271" y="1190575"/>
            <a:ext cx="4931551" cy="395413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spcAft>
                <a:spcPts val="100"/>
              </a:spcAft>
            </a:pPr>
            <a:endParaRPr lang="en-GB" sz="1000" b="1" i="1">
              <a:latin typeface="Trebuchet MS" panose="020B0603020202020204" pitchFamily="34" charset="0"/>
            </a:endParaRPr>
          </a:p>
        </p:txBody>
      </p:sp>
      <p:graphicFrame>
        <p:nvGraphicFramePr>
          <p:cNvPr id="47" name="Graphique 46">
            <a:extLst>
              <a:ext uri="{FF2B5EF4-FFF2-40B4-BE49-F238E27FC236}">
                <a16:creationId xmlns:a16="http://schemas.microsoft.com/office/drawing/2014/main" id="{398E1163-03DD-432B-9BC8-520C1DF9938C}"/>
              </a:ext>
            </a:extLst>
          </p:cNvPr>
          <p:cNvGraphicFramePr/>
          <p:nvPr>
            <p:extLst>
              <p:ext uri="{D42A27DB-BD31-4B8C-83A1-F6EECF244321}">
                <p14:modId xmlns:p14="http://schemas.microsoft.com/office/powerpoint/2010/main" val="1362543680"/>
              </p:ext>
            </p:extLst>
          </p:nvPr>
        </p:nvGraphicFramePr>
        <p:xfrm>
          <a:off x="4679669" y="1615314"/>
          <a:ext cx="4992643" cy="3451845"/>
        </p:xfrm>
        <a:graphic>
          <a:graphicData uri="http://schemas.openxmlformats.org/drawingml/2006/chart">
            <c:chart xmlns:c="http://schemas.openxmlformats.org/drawingml/2006/chart" xmlns:r="http://schemas.openxmlformats.org/officeDocument/2006/relationships" r:id="rId6"/>
          </a:graphicData>
        </a:graphic>
      </p:graphicFrame>
      <p:sp>
        <p:nvSpPr>
          <p:cNvPr id="44" name="Titre 43">
            <a:extLst>
              <a:ext uri="{FF2B5EF4-FFF2-40B4-BE49-F238E27FC236}">
                <a16:creationId xmlns:a16="http://schemas.microsoft.com/office/drawing/2014/main" id="{41B41659-11A6-4C08-9C67-580F494FC353}"/>
              </a:ext>
            </a:extLst>
          </p:cNvPr>
          <p:cNvSpPr>
            <a:spLocks noGrp="1"/>
          </p:cNvSpPr>
          <p:nvPr>
            <p:ph type="title"/>
          </p:nvPr>
        </p:nvSpPr>
        <p:spPr>
          <a:xfrm>
            <a:off x="165600" y="147600"/>
            <a:ext cx="8414798" cy="684000"/>
          </a:xfrm>
        </p:spPr>
        <p:txBody>
          <a:bodyPr vert="horz"/>
          <a:lstStyle/>
          <a:p>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offering outperforms the competition </a:t>
            </a:r>
            <a:r>
              <a:rPr lang="en-GB">
                <a:latin typeface="Trebuchet MS" panose="020B0603020202020204" pitchFamily="34" charset="0"/>
              </a:rPr>
              <a:t>thanks to the </a:t>
            </a:r>
            <a:r>
              <a:rPr lang="en-GB">
                <a:solidFill>
                  <a:schemeClr val="tx2"/>
                </a:solidFill>
                <a:latin typeface="Trebuchet MS" panose="020B0603020202020204" pitchFamily="34" charset="0"/>
              </a:rPr>
              <a:t>quality</a:t>
            </a:r>
            <a:r>
              <a:rPr lang="en-GB">
                <a:latin typeface="Trebuchet MS" panose="020B0603020202020204" pitchFamily="34" charset="0"/>
              </a:rPr>
              <a:t> and </a:t>
            </a:r>
            <a:r>
              <a:rPr lang="en-GB">
                <a:solidFill>
                  <a:schemeClr val="tx2"/>
                </a:solidFill>
                <a:latin typeface="Trebuchet MS" panose="020B0603020202020204" pitchFamily="34" charset="0"/>
              </a:rPr>
              <a:t>comprehensiveness</a:t>
            </a:r>
            <a:r>
              <a:rPr lang="en-GB">
                <a:latin typeface="Trebuchet MS" panose="020B0603020202020204" pitchFamily="34" charset="0"/>
              </a:rPr>
              <a:t> of its data, the accuracy of its analyses and its </a:t>
            </a:r>
            <a:r>
              <a:rPr lang="en-GB">
                <a:solidFill>
                  <a:schemeClr val="tx2"/>
                </a:solidFill>
                <a:latin typeface="Trebuchet MS" panose="020B0603020202020204" pitchFamily="34" charset="0"/>
              </a:rPr>
              <a:t>reliable brand image </a:t>
            </a:r>
          </a:p>
        </p:txBody>
      </p:sp>
      <p:sp>
        <p:nvSpPr>
          <p:cNvPr id="2" name="Espace réservé du texte 1">
            <a:extLst>
              <a:ext uri="{FF2B5EF4-FFF2-40B4-BE49-F238E27FC236}">
                <a16:creationId xmlns:a16="http://schemas.microsoft.com/office/drawing/2014/main" id="{D4764F8F-42C5-4348-8DF2-6E21334FCBB8}"/>
              </a:ext>
            </a:extLst>
          </p:cNvPr>
          <p:cNvSpPr>
            <a:spLocks noGrp="1"/>
          </p:cNvSpPr>
          <p:nvPr>
            <p:ph type="body" sz="quarter" idx="10"/>
          </p:nvPr>
        </p:nvSpPr>
        <p:spPr/>
        <p:txBody>
          <a:bodyPr/>
          <a:lstStyle/>
          <a:p>
            <a:r>
              <a:rPr lang="en-GB"/>
              <a:t>Sources: eleven research &amp; analysis, expert calls</a:t>
            </a:r>
          </a:p>
          <a:p>
            <a:endParaRPr lang="en-GB"/>
          </a:p>
        </p:txBody>
      </p:sp>
      <p:sp>
        <p:nvSpPr>
          <p:cNvPr id="9" name="Rectangle 8">
            <a:extLst>
              <a:ext uri="{FF2B5EF4-FFF2-40B4-BE49-F238E27FC236}">
                <a16:creationId xmlns:a16="http://schemas.microsoft.com/office/drawing/2014/main" id="{90F5C331-5229-44DC-8968-9742E0B316F3}"/>
              </a:ext>
            </a:extLst>
          </p:cNvPr>
          <p:cNvSpPr/>
          <p:nvPr/>
        </p:nvSpPr>
        <p:spPr bwMode="auto">
          <a:xfrm>
            <a:off x="4829191" y="1146684"/>
            <a:ext cx="4105433" cy="464961"/>
          </a:xfrm>
          <a:prstGeom prst="rect">
            <a:avLst/>
          </a:prstGeom>
        </p:spPr>
        <p:txBody>
          <a:bodyPr wrap="square" anchor="ctr">
            <a:no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ea typeface="+mn-ea"/>
                <a:cs typeface="Arial" pitchFamily="34" charset="0"/>
              </a:rPr>
              <a:t>Performance of players on the Credit risk market based on key differentiating elements</a:t>
            </a:r>
          </a:p>
        </p:txBody>
      </p:sp>
      <p:pic>
        <p:nvPicPr>
          <p:cNvPr id="11" name="Picture 4 - 1" descr="Afficher l'image d'origine">
            <a:extLst>
              <a:ext uri="{FF2B5EF4-FFF2-40B4-BE49-F238E27FC236}">
                <a16:creationId xmlns:a16="http://schemas.microsoft.com/office/drawing/2014/main" id="{5907DE26-800F-45CA-AC09-10C1220438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985" y="4133108"/>
            <a:ext cx="356296" cy="1901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Ã©sultat de recherche d'images pour &quot;bureau van dijk&quot;">
            <a:extLst>
              <a:ext uri="{FF2B5EF4-FFF2-40B4-BE49-F238E27FC236}">
                <a16:creationId xmlns:a16="http://schemas.microsoft.com/office/drawing/2014/main" id="{22EADC2A-F4D7-4B8B-AEC9-883601C9DF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39165" y="4105879"/>
            <a:ext cx="608512" cy="2459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3" descr="Afficher l'image d'origine">
            <a:extLst>
              <a:ext uri="{FF2B5EF4-FFF2-40B4-BE49-F238E27FC236}">
                <a16:creationId xmlns:a16="http://schemas.microsoft.com/office/drawing/2014/main" id="{CFBAD65B-3866-4E8A-B5A2-2DADF2DB273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65524" y="4436818"/>
            <a:ext cx="654069" cy="1085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9">
            <a:extLst>
              <a:ext uri="{FF2B5EF4-FFF2-40B4-BE49-F238E27FC236}">
                <a16:creationId xmlns:a16="http://schemas.microsoft.com/office/drawing/2014/main" id="{464C2BC0-0230-4C9B-8703-465915CB4A1A}"/>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17951" t="23735" r="17951" b="23735"/>
          <a:stretch/>
        </p:blipFill>
        <p:spPr>
          <a:xfrm>
            <a:off x="7601162" y="4905870"/>
            <a:ext cx="495797" cy="181896"/>
          </a:xfrm>
          <a:prstGeom prst="rect">
            <a:avLst/>
          </a:prstGeom>
        </p:spPr>
      </p:pic>
      <p:pic>
        <p:nvPicPr>
          <p:cNvPr id="16" name="Picture 71" descr="A picture containing clipart&#10;&#10;Description automatically generated">
            <a:extLst>
              <a:ext uri="{FF2B5EF4-FFF2-40B4-BE49-F238E27FC236}">
                <a16:creationId xmlns:a16="http://schemas.microsoft.com/office/drawing/2014/main" id="{9037CB59-7FE4-47A7-AA9A-28AA6849E1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71804" y="4923757"/>
            <a:ext cx="675718" cy="100724"/>
          </a:xfrm>
          <a:prstGeom prst="rect">
            <a:avLst/>
          </a:prstGeom>
        </p:spPr>
      </p:pic>
      <p:pic>
        <p:nvPicPr>
          <p:cNvPr id="17" name="Picture 76">
            <a:extLst>
              <a:ext uri="{FF2B5EF4-FFF2-40B4-BE49-F238E27FC236}">
                <a16:creationId xmlns:a16="http://schemas.microsoft.com/office/drawing/2014/main" id="{C3C9990F-91D8-4ABB-8CB7-B2230DA5EF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48829" y="4898743"/>
            <a:ext cx="700083" cy="134299"/>
          </a:xfrm>
          <a:prstGeom prst="rect">
            <a:avLst/>
          </a:prstGeom>
        </p:spPr>
      </p:pic>
      <p:pic>
        <p:nvPicPr>
          <p:cNvPr id="18" name="Picture 80" descr="A picture containing light&#10;&#10;Description automatically generated">
            <a:extLst>
              <a:ext uri="{FF2B5EF4-FFF2-40B4-BE49-F238E27FC236}">
                <a16:creationId xmlns:a16="http://schemas.microsoft.com/office/drawing/2014/main" id="{240F7869-F189-43AE-BC00-33B8D37607BA}"/>
              </a:ext>
            </a:extLst>
          </p:cNvPr>
          <p:cNvPicPr>
            <a:picLocks noChangeAspect="1"/>
          </p:cNvPicPr>
          <p:nvPr/>
        </p:nvPicPr>
        <p:blipFill rotWithShape="1">
          <a:blip r:embed="rId13">
            <a:extLst>
              <a:ext uri="{28A0092B-C50C-407E-A947-70E740481C1C}">
                <a14:useLocalDpi xmlns:a14="http://schemas.microsoft.com/office/drawing/2010/main" val="0"/>
              </a:ext>
            </a:extLst>
          </a:blip>
          <a:srcRect t="38705" b="38705"/>
          <a:stretch/>
        </p:blipFill>
        <p:spPr>
          <a:xfrm>
            <a:off x="8388207" y="4584936"/>
            <a:ext cx="548510" cy="88166"/>
          </a:xfrm>
          <a:prstGeom prst="rect">
            <a:avLst/>
          </a:prstGeom>
        </p:spPr>
      </p:pic>
      <p:pic>
        <p:nvPicPr>
          <p:cNvPr id="19" name="Picture 84">
            <a:extLst>
              <a:ext uri="{FF2B5EF4-FFF2-40B4-BE49-F238E27FC236}">
                <a16:creationId xmlns:a16="http://schemas.microsoft.com/office/drawing/2014/main" id="{8719A74F-0A03-4F8A-AB22-37E30C6D1F21}"/>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5825754" y="4913280"/>
            <a:ext cx="689313" cy="108550"/>
          </a:xfrm>
          <a:prstGeom prst="rect">
            <a:avLst/>
          </a:prstGeom>
        </p:spPr>
      </p:pic>
      <p:pic>
        <p:nvPicPr>
          <p:cNvPr id="20" name="Picture 2" descr="Fichiers d'Entreprises au Luxembourg – Solution de Prospection">
            <a:extLst>
              <a:ext uri="{FF2B5EF4-FFF2-40B4-BE49-F238E27FC236}">
                <a16:creationId xmlns:a16="http://schemas.microsoft.com/office/drawing/2014/main" id="{58CC2193-2615-47C6-8E34-74FD32A18F1C}"/>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0606" y="4916789"/>
            <a:ext cx="614183" cy="15403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8">
            <a:extLst>
              <a:ext uri="{FF2B5EF4-FFF2-40B4-BE49-F238E27FC236}">
                <a16:creationId xmlns:a16="http://schemas.microsoft.com/office/drawing/2014/main" id="{E5BD32DA-C70C-4E03-B6D3-60F5EF19CD23}"/>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6630612" y="4870874"/>
            <a:ext cx="595629" cy="190039"/>
          </a:xfrm>
          <a:prstGeom prst="rect">
            <a:avLst/>
          </a:prstGeom>
        </p:spPr>
      </p:pic>
      <p:pic>
        <p:nvPicPr>
          <p:cNvPr id="22" name="Picture 89" descr="A picture containing computer, computer&#10;&#10;Description automatically generated">
            <a:extLst>
              <a:ext uri="{FF2B5EF4-FFF2-40B4-BE49-F238E27FC236}">
                <a16:creationId xmlns:a16="http://schemas.microsoft.com/office/drawing/2014/main" id="{72948269-8D93-4142-B12B-09E3E4D74A10}"/>
              </a:ext>
            </a:extLst>
          </p:cNvPr>
          <p:cNvPicPr>
            <a:picLocks noChangeAspect="1"/>
          </p:cNvPicPr>
          <p:nvPr/>
        </p:nvPicPr>
        <p:blipFill rotWithShape="1">
          <a:blip r:embed="rId17">
            <a:extLst>
              <a:ext uri="{28A0092B-C50C-407E-A947-70E740481C1C}">
                <a14:useLocalDpi xmlns:a14="http://schemas.microsoft.com/office/drawing/2010/main" val="0"/>
              </a:ext>
            </a:extLst>
          </a:blip>
          <a:srcRect l="12024" t="40724" r="12024" b="40724"/>
          <a:stretch/>
        </p:blipFill>
        <p:spPr>
          <a:xfrm>
            <a:off x="9031547" y="4590380"/>
            <a:ext cx="474289" cy="77277"/>
          </a:xfrm>
          <a:prstGeom prst="rect">
            <a:avLst/>
          </a:prstGeom>
        </p:spPr>
      </p:pic>
      <p:sp>
        <p:nvSpPr>
          <p:cNvPr id="46" name="ZoneTexte 45">
            <a:extLst>
              <a:ext uri="{FF2B5EF4-FFF2-40B4-BE49-F238E27FC236}">
                <a16:creationId xmlns:a16="http://schemas.microsoft.com/office/drawing/2014/main" id="{0DCA7B07-46A8-4103-8735-35697202D62C}"/>
              </a:ext>
            </a:extLst>
          </p:cNvPr>
          <p:cNvSpPr txBox="1"/>
          <p:nvPr/>
        </p:nvSpPr>
        <p:spPr>
          <a:xfrm>
            <a:off x="4847271" y="5189891"/>
            <a:ext cx="4931551" cy="1298941"/>
          </a:xfrm>
          <a:prstGeom prst="rect">
            <a:avLst/>
          </a:prstGeom>
          <a:solidFill>
            <a:schemeClr val="bg1">
              <a:lumMod val="95000"/>
            </a:schemeClr>
          </a:solidFill>
        </p:spPr>
        <p:txBody>
          <a:bodyPr wrap="square" anchor="ctr">
            <a:noAutofit/>
          </a:bodyPr>
          <a:lstStyle/>
          <a:p>
            <a:pPr marL="228600" indent="-228600">
              <a:spcBef>
                <a:spcPts val="300"/>
              </a:spcBef>
              <a:buClr>
                <a:schemeClr val="tx1"/>
              </a:buClr>
              <a:buFont typeface="Arial" panose="020B0604020202020204" pitchFamily="34" charset="0"/>
              <a:buChar char="•"/>
            </a:pPr>
            <a:r>
              <a:rPr lang="en-GB" sz="1000">
                <a:solidFill>
                  <a:schemeClr val="tx2"/>
                </a:solidFill>
                <a:latin typeface="Trebuchet MS" panose="020B0603020202020204" pitchFamily="34" charset="0"/>
              </a:rPr>
              <a:t>Altares’</a:t>
            </a:r>
            <a:r>
              <a:rPr lang="en-GB" sz="1000">
                <a:latin typeface="Trebuchet MS" panose="020B0603020202020204" pitchFamily="34" charset="0"/>
              </a:rPr>
              <a:t> </a:t>
            </a:r>
            <a:r>
              <a:rPr lang="en-GB" sz="1000">
                <a:solidFill>
                  <a:schemeClr val="tx2"/>
                </a:solidFill>
                <a:latin typeface="Trebuchet MS" panose="020B0603020202020204" pitchFamily="34" charset="0"/>
              </a:rPr>
              <a:t>Credit risk information </a:t>
            </a:r>
            <a:r>
              <a:rPr lang="en-GB" sz="1000">
                <a:latin typeface="Trebuchet MS" panose="020B0603020202020204" pitchFamily="34" charset="0"/>
              </a:rPr>
              <a:t>offering is highly </a:t>
            </a:r>
            <a:r>
              <a:rPr lang="en-GB" sz="1000">
                <a:solidFill>
                  <a:schemeClr val="tx2"/>
                </a:solidFill>
                <a:latin typeface="Trebuchet MS" panose="020B0603020202020204" pitchFamily="34" charset="0"/>
              </a:rPr>
              <a:t>competitive</a:t>
            </a:r>
            <a:r>
              <a:rPr lang="en-GB" sz="1000">
                <a:latin typeface="Trebuchet MS" panose="020B0603020202020204" pitchFamily="34" charset="0"/>
              </a:rPr>
              <a:t> and addresses </a:t>
            </a:r>
            <a:r>
              <a:rPr lang="en-GB" sz="1000">
                <a:solidFill>
                  <a:schemeClr val="tx2"/>
                </a:solidFill>
                <a:latin typeface="Trebuchet MS" panose="020B0603020202020204" pitchFamily="34" charset="0"/>
              </a:rPr>
              <a:t>large caps </a:t>
            </a:r>
            <a:r>
              <a:rPr lang="en-GB" sz="1000">
                <a:latin typeface="Trebuchet MS" panose="020B0603020202020204" pitchFamily="34" charset="0"/>
              </a:rPr>
              <a:t>thanks to its </a:t>
            </a:r>
            <a:r>
              <a:rPr lang="en-GB" sz="1000">
                <a:solidFill>
                  <a:schemeClr val="tx2"/>
                </a:solidFill>
                <a:latin typeface="Trebuchet MS" panose="020B0603020202020204" pitchFamily="34" charset="0"/>
              </a:rPr>
              <a:t>brand image</a:t>
            </a:r>
            <a:r>
              <a:rPr lang="en-GB" sz="1000">
                <a:latin typeface="Trebuchet MS" panose="020B0603020202020204" pitchFamily="34" charset="0"/>
              </a:rPr>
              <a:t>, and </a:t>
            </a:r>
            <a:r>
              <a:rPr lang="en-GB" sz="1000">
                <a:solidFill>
                  <a:schemeClr val="tx2"/>
                </a:solidFill>
                <a:latin typeface="Trebuchet MS" panose="020B0603020202020204" pitchFamily="34" charset="0"/>
              </a:rPr>
              <a:t>wide database</a:t>
            </a:r>
          </a:p>
          <a:p>
            <a:pPr marL="228600" indent="-228600">
              <a:spcBef>
                <a:spcPts val="300"/>
              </a:spcBef>
              <a:buClr>
                <a:schemeClr val="tx1"/>
              </a:buClr>
              <a:buFont typeface="Arial" panose="020B0604020202020204" pitchFamily="34" charset="0"/>
              <a:buChar char="•"/>
            </a:pPr>
            <a:r>
              <a:rPr lang="en-GB" sz="1000">
                <a:latin typeface="Trebuchet MS" panose="020B0603020202020204" pitchFamily="34" charset="0"/>
              </a:rPr>
              <a:t>Altares solutions for </a:t>
            </a:r>
            <a:r>
              <a:rPr lang="en-GB" sz="1000">
                <a:solidFill>
                  <a:schemeClr val="tx2"/>
                </a:solidFill>
                <a:latin typeface="Trebuchet MS" panose="020B0603020202020204" pitchFamily="34" charset="0"/>
              </a:rPr>
              <a:t>compliance</a:t>
            </a:r>
            <a:r>
              <a:rPr lang="en-GB" sz="1000">
                <a:latin typeface="Trebuchet MS" panose="020B0603020202020204" pitchFamily="34" charset="0"/>
              </a:rPr>
              <a:t> are known to be </a:t>
            </a:r>
            <a:r>
              <a:rPr lang="en-GB" sz="1000">
                <a:solidFill>
                  <a:schemeClr val="tx2"/>
                </a:solidFill>
                <a:latin typeface="Trebuchet MS" panose="020B0603020202020204" pitchFamily="34" charset="0"/>
              </a:rPr>
              <a:t>state-of-the-art in the market</a:t>
            </a:r>
          </a:p>
          <a:p>
            <a:pPr marL="228600" indent="-228600">
              <a:spcBef>
                <a:spcPts val="300"/>
              </a:spcBef>
              <a:buClr>
                <a:schemeClr val="tx1"/>
              </a:buClr>
              <a:buFont typeface="Arial" panose="020B0604020202020204" pitchFamily="34" charset="0"/>
              <a:buChar char="•"/>
            </a:pPr>
            <a:r>
              <a:rPr lang="en-GB" sz="1000">
                <a:solidFill>
                  <a:schemeClr val="tx2"/>
                </a:solidFill>
                <a:latin typeface="Trebuchet MS" panose="020B0603020202020204" pitchFamily="34" charset="0"/>
              </a:rPr>
              <a:t>Premium players </a:t>
            </a:r>
            <a:r>
              <a:rPr lang="en-GB" sz="1000">
                <a:latin typeface="Trebuchet MS" panose="020B0603020202020204" pitchFamily="34" charset="0"/>
              </a:rPr>
              <a:t>offering more specific and </a:t>
            </a:r>
            <a:r>
              <a:rPr lang="en-GB" sz="1000">
                <a:solidFill>
                  <a:schemeClr val="tx2"/>
                </a:solidFill>
                <a:latin typeface="Trebuchet MS" panose="020B0603020202020204" pitchFamily="34" charset="0"/>
              </a:rPr>
              <a:t>added-value marketing solutions </a:t>
            </a:r>
            <a:r>
              <a:rPr lang="en-GB" sz="1000">
                <a:latin typeface="Trebuchet MS" panose="020B0603020202020204" pitchFamily="34" charset="0"/>
              </a:rPr>
              <a:t>than local BD&amp;A players, as they </a:t>
            </a:r>
            <a:r>
              <a:rPr lang="en-GB" sz="1000">
                <a:solidFill>
                  <a:schemeClr val="tx2"/>
                </a:solidFill>
                <a:latin typeface="Trebuchet MS" panose="020B0603020202020204" pitchFamily="34" charset="0"/>
              </a:rPr>
              <a:t>rely on their existing database and after-sales services </a:t>
            </a:r>
            <a:r>
              <a:rPr lang="en-GB" sz="1000">
                <a:latin typeface="Trebuchet MS" panose="020B0603020202020204" pitchFamily="34" charset="0"/>
              </a:rPr>
              <a:t>already</a:t>
            </a:r>
            <a:r>
              <a:rPr lang="en-GB" sz="1000">
                <a:solidFill>
                  <a:schemeClr val="tx2"/>
                </a:solidFill>
                <a:latin typeface="Trebuchet MS" panose="020B0603020202020204" pitchFamily="34" charset="0"/>
              </a:rPr>
              <a:t> </a:t>
            </a:r>
            <a:r>
              <a:rPr lang="en-GB" sz="1000">
                <a:latin typeface="Trebuchet MS" panose="020B0603020202020204" pitchFamily="34" charset="0"/>
              </a:rPr>
              <a:t>developed for their Credit risk solution, mostly </a:t>
            </a:r>
            <a:r>
              <a:rPr lang="en-GB" sz="1000">
                <a:solidFill>
                  <a:schemeClr val="tx2"/>
                </a:solidFill>
                <a:latin typeface="Trebuchet MS" panose="020B0603020202020204" pitchFamily="34" charset="0"/>
              </a:rPr>
              <a:t>benefiting larger corporates</a:t>
            </a:r>
          </a:p>
        </p:txBody>
      </p:sp>
      <p:cxnSp>
        <p:nvCxnSpPr>
          <p:cNvPr id="48" name="Connecteur droit 47">
            <a:extLst>
              <a:ext uri="{FF2B5EF4-FFF2-40B4-BE49-F238E27FC236}">
                <a16:creationId xmlns:a16="http://schemas.microsoft.com/office/drawing/2014/main" id="{AFED8B46-453C-42EE-A45C-973A722351B1}"/>
              </a:ext>
            </a:extLst>
          </p:cNvPr>
          <p:cNvCxnSpPr>
            <a:cxnSpLocks/>
          </p:cNvCxnSpPr>
          <p:nvPr/>
        </p:nvCxnSpPr>
        <p:spPr bwMode="auto">
          <a:xfrm>
            <a:off x="270767" y="1079433"/>
            <a:ext cx="9364467"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52" name="Rectangle 84">
            <a:extLst>
              <a:ext uri="{FF2B5EF4-FFF2-40B4-BE49-F238E27FC236}">
                <a16:creationId xmlns:a16="http://schemas.microsoft.com/office/drawing/2014/main" id="{677C3747-81D6-4D0C-A4EA-E280686663CC}"/>
              </a:ext>
            </a:extLst>
          </p:cNvPr>
          <p:cNvSpPr/>
          <p:nvPr/>
        </p:nvSpPr>
        <p:spPr bwMode="auto">
          <a:xfrm>
            <a:off x="3422034" y="928767"/>
            <a:ext cx="3061933"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err="1">
                <a:solidFill>
                  <a:schemeClr val="accent1">
                    <a:lumMod val="75000"/>
                  </a:schemeClr>
                </a:solidFill>
                <a:latin typeface="Trebuchet MS" panose="020B0603020202020204" pitchFamily="34" charset="0"/>
              </a:rPr>
              <a:t>Altares</a:t>
            </a:r>
            <a:r>
              <a:rPr lang="en-GB" sz="1100">
                <a:solidFill>
                  <a:schemeClr val="accent1">
                    <a:lumMod val="75000"/>
                  </a:schemeClr>
                </a:solidFill>
                <a:latin typeface="Trebuchet MS" panose="020B0603020202020204" pitchFamily="34" charset="0"/>
              </a:rPr>
              <a:t>’ key differentiating elements</a:t>
            </a:r>
          </a:p>
        </p:txBody>
      </p:sp>
      <p:grpSp>
        <p:nvGrpSpPr>
          <p:cNvPr id="49" name="Groupe 48">
            <a:extLst>
              <a:ext uri="{FF2B5EF4-FFF2-40B4-BE49-F238E27FC236}">
                <a16:creationId xmlns:a16="http://schemas.microsoft.com/office/drawing/2014/main" id="{AE7C78C8-D784-4BCB-9CBB-41BDAF245AAA}"/>
              </a:ext>
            </a:extLst>
          </p:cNvPr>
          <p:cNvGrpSpPr/>
          <p:nvPr/>
        </p:nvGrpSpPr>
        <p:grpSpPr>
          <a:xfrm>
            <a:off x="8448150" y="-11528"/>
            <a:ext cx="1435548" cy="588143"/>
            <a:chOff x="8448150" y="-11528"/>
            <a:chExt cx="1435548" cy="588143"/>
          </a:xfrm>
        </p:grpSpPr>
        <p:sp>
          <p:nvSpPr>
            <p:cNvPr id="50" name="Rectangle : coins arrondis 199">
              <a:extLst>
                <a:ext uri="{FF2B5EF4-FFF2-40B4-BE49-F238E27FC236}">
                  <a16:creationId xmlns:a16="http://schemas.microsoft.com/office/drawing/2014/main" id="{946767F7-2747-4F24-9D17-D647A04B1F46}"/>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1" name="Rectangle : coins arrondis 200">
              <a:extLst>
                <a:ext uri="{FF2B5EF4-FFF2-40B4-BE49-F238E27FC236}">
                  <a16:creationId xmlns:a16="http://schemas.microsoft.com/office/drawing/2014/main" id="{02AAC6E0-7E57-4294-9519-7A2F13D37716}"/>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4" name="Rectangle : coins arrondis 201">
              <a:extLst>
                <a:ext uri="{FF2B5EF4-FFF2-40B4-BE49-F238E27FC236}">
                  <a16:creationId xmlns:a16="http://schemas.microsoft.com/office/drawing/2014/main" id="{297558A3-6EF5-4551-92F4-AA12589B0C5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7" name="ZoneTexte 18">
              <a:extLst>
                <a:ext uri="{FF2B5EF4-FFF2-40B4-BE49-F238E27FC236}">
                  <a16:creationId xmlns:a16="http://schemas.microsoft.com/office/drawing/2014/main" id="{A15CF46A-75B8-4035-869E-396AB432C1B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key assets</a:t>
              </a:r>
            </a:p>
          </p:txBody>
        </p:sp>
        <p:pic>
          <p:nvPicPr>
            <p:cNvPr id="58" name="Graphique 128" descr="Jauge">
              <a:extLst>
                <a:ext uri="{FF2B5EF4-FFF2-40B4-BE49-F238E27FC236}">
                  <a16:creationId xmlns:a16="http://schemas.microsoft.com/office/drawing/2014/main" id="{B6DF4B6F-EEDD-4711-93E0-1A0CF13D44A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53764" y="187516"/>
              <a:ext cx="234953" cy="218224"/>
            </a:xfrm>
            <a:prstGeom prst="rect">
              <a:avLst/>
            </a:prstGeom>
            <a:effectLst/>
          </p:spPr>
        </p:pic>
        <p:pic>
          <p:nvPicPr>
            <p:cNvPr id="61" name="Graphique 90" descr="Poignée de main">
              <a:extLst>
                <a:ext uri="{FF2B5EF4-FFF2-40B4-BE49-F238E27FC236}">
                  <a16:creationId xmlns:a16="http://schemas.microsoft.com/office/drawing/2014/main" id="{1CE6DFBA-67B0-4F67-A6E2-CB153B857CE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60868" y="152880"/>
              <a:ext cx="256313" cy="287496"/>
            </a:xfrm>
            <a:prstGeom prst="rect">
              <a:avLst/>
            </a:prstGeom>
            <a:effectLst/>
          </p:spPr>
        </p:pic>
        <p:pic>
          <p:nvPicPr>
            <p:cNvPr id="62" name="Graphique 74" descr="Mégaphone">
              <a:extLst>
                <a:ext uri="{FF2B5EF4-FFF2-40B4-BE49-F238E27FC236}">
                  <a16:creationId xmlns:a16="http://schemas.microsoft.com/office/drawing/2014/main" id="{4D815C1D-A9C9-45A5-AE10-32CA7C7D896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89331" y="181519"/>
              <a:ext cx="233011" cy="216420"/>
            </a:xfrm>
            <a:prstGeom prst="rect">
              <a:avLst/>
            </a:prstGeom>
            <a:effectLst/>
          </p:spPr>
        </p:pic>
        <p:pic>
          <p:nvPicPr>
            <p:cNvPr id="63" name="Picture 2" descr="Drapeau France">
              <a:extLst>
                <a:ext uri="{FF2B5EF4-FFF2-40B4-BE49-F238E27FC236}">
                  <a16:creationId xmlns:a16="http://schemas.microsoft.com/office/drawing/2014/main" id="{8B83239F-7B62-4B01-95A1-489703739E00}"/>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4" name="Picture 2" descr="5 ft x 3 ft 150 x 90 cm-DRAPEAU BELGE Belgique 100% Polyester ...">
              <a:extLst>
                <a:ext uri="{FF2B5EF4-FFF2-40B4-BE49-F238E27FC236}">
                  <a16:creationId xmlns:a16="http://schemas.microsoft.com/office/drawing/2014/main" id="{75BD2042-EBE1-4DAD-B820-8F7E974DC42F}"/>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5" name="Picture 2 - 1" descr="Drapeau des Pays-Bas — Wikipédia">
              <a:extLst>
                <a:ext uri="{FF2B5EF4-FFF2-40B4-BE49-F238E27FC236}">
                  <a16:creationId xmlns:a16="http://schemas.microsoft.com/office/drawing/2014/main" id="{FD9434CA-EEB9-41AA-B07E-91932770BC4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6" name="Picture 2 - 2" descr="Drapeau du Luxembourg">
              <a:extLst>
                <a:ext uri="{FF2B5EF4-FFF2-40B4-BE49-F238E27FC236}">
                  <a16:creationId xmlns:a16="http://schemas.microsoft.com/office/drawing/2014/main" id="{44675FC2-35BB-44DF-A6FF-268FC6CA012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7" name="ZoneTexte 18">
              <a:extLst>
                <a:ext uri="{FF2B5EF4-FFF2-40B4-BE49-F238E27FC236}">
                  <a16:creationId xmlns:a16="http://schemas.microsoft.com/office/drawing/2014/main" id="{766714FA-3DEA-425B-8135-B68A03542343}"/>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Value proposition</a:t>
              </a:r>
            </a:p>
          </p:txBody>
        </p:sp>
      </p:grpSp>
      <p:sp>
        <p:nvSpPr>
          <p:cNvPr id="78" name="Rectangle 77">
            <a:extLst>
              <a:ext uri="{FF2B5EF4-FFF2-40B4-BE49-F238E27FC236}">
                <a16:creationId xmlns:a16="http://schemas.microsoft.com/office/drawing/2014/main" id="{2509B51C-1745-406C-AD18-D077967705AF}"/>
              </a:ext>
            </a:extLst>
          </p:cNvPr>
          <p:cNvSpPr/>
          <p:nvPr/>
        </p:nvSpPr>
        <p:spPr bwMode="auto">
          <a:xfrm>
            <a:off x="217636" y="3280651"/>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Capacity to integrate into the client’s system</a:t>
            </a:r>
            <a:endParaRPr kumimoji="0" lang="en-GB" sz="900" b="0" i="1"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79" name="Rectangle 78">
            <a:extLst>
              <a:ext uri="{FF2B5EF4-FFF2-40B4-BE49-F238E27FC236}">
                <a16:creationId xmlns:a16="http://schemas.microsoft.com/office/drawing/2014/main" id="{C5D59DBC-2F73-4260-9117-7CD08E27A613}"/>
              </a:ext>
            </a:extLst>
          </p:cNvPr>
          <p:cNvSpPr/>
          <p:nvPr/>
        </p:nvSpPr>
        <p:spPr bwMode="auto">
          <a:xfrm>
            <a:off x="217636" y="4297556"/>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Availability of international data</a:t>
            </a:r>
          </a:p>
        </p:txBody>
      </p:sp>
      <p:sp>
        <p:nvSpPr>
          <p:cNvPr id="80" name="Rectangle 79">
            <a:extLst>
              <a:ext uri="{FF2B5EF4-FFF2-40B4-BE49-F238E27FC236}">
                <a16:creationId xmlns:a16="http://schemas.microsoft.com/office/drawing/2014/main" id="{DD3BF237-1C89-461E-9C54-262670FAEE51}"/>
              </a:ext>
            </a:extLst>
          </p:cNvPr>
          <p:cNvSpPr/>
          <p:nvPr/>
        </p:nvSpPr>
        <p:spPr bwMode="auto">
          <a:xfrm>
            <a:off x="217636" y="3789103"/>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Price competitiveness </a:t>
            </a:r>
          </a:p>
        </p:txBody>
      </p:sp>
      <p:sp>
        <p:nvSpPr>
          <p:cNvPr id="81" name="Rectangle 80">
            <a:extLst>
              <a:ext uri="{FF2B5EF4-FFF2-40B4-BE49-F238E27FC236}">
                <a16:creationId xmlns:a16="http://schemas.microsoft.com/office/drawing/2014/main" id="{E9F34570-3927-4B5C-A0E3-B95DF81321C1}"/>
              </a:ext>
            </a:extLst>
          </p:cNvPr>
          <p:cNvSpPr/>
          <p:nvPr/>
        </p:nvSpPr>
        <p:spPr bwMode="auto">
          <a:xfrm>
            <a:off x="217636" y="2772198"/>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Reliability of the prediction score </a:t>
            </a:r>
          </a:p>
        </p:txBody>
      </p:sp>
      <p:sp>
        <p:nvSpPr>
          <p:cNvPr id="82" name="Rectangle 81">
            <a:extLst>
              <a:ext uri="{FF2B5EF4-FFF2-40B4-BE49-F238E27FC236}">
                <a16:creationId xmlns:a16="http://schemas.microsoft.com/office/drawing/2014/main" id="{1694F4F3-8C04-41FD-860C-A5D34D8FC88C}"/>
              </a:ext>
            </a:extLst>
          </p:cNvPr>
          <p:cNvSpPr/>
          <p:nvPr/>
        </p:nvSpPr>
        <p:spPr bwMode="auto">
          <a:xfrm>
            <a:off x="217636" y="2263745"/>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Quality of the database</a:t>
            </a:r>
            <a:endParaRPr kumimoji="0" lang="en-GB" sz="900" b="0" i="1"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83" name="Rectangle 82">
            <a:extLst>
              <a:ext uri="{FF2B5EF4-FFF2-40B4-BE49-F238E27FC236}">
                <a16:creationId xmlns:a16="http://schemas.microsoft.com/office/drawing/2014/main" id="{C32A1E68-0D36-4A9A-861B-89677EBC5F04}"/>
              </a:ext>
            </a:extLst>
          </p:cNvPr>
          <p:cNvSpPr/>
          <p:nvPr/>
        </p:nvSpPr>
        <p:spPr bwMode="auto">
          <a:xfrm>
            <a:off x="217636" y="4806009"/>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Ability to provide the required level of service (inc. tailor-made analyses)</a:t>
            </a:r>
          </a:p>
        </p:txBody>
      </p:sp>
      <p:sp>
        <p:nvSpPr>
          <p:cNvPr id="84" name="Rectangle 83">
            <a:extLst>
              <a:ext uri="{FF2B5EF4-FFF2-40B4-BE49-F238E27FC236}">
                <a16:creationId xmlns:a16="http://schemas.microsoft.com/office/drawing/2014/main" id="{29FA8C9E-1AA5-4FF7-90C4-F828BEF892A7}"/>
              </a:ext>
            </a:extLst>
          </p:cNvPr>
          <p:cNvSpPr/>
          <p:nvPr/>
        </p:nvSpPr>
        <p:spPr bwMode="auto">
          <a:xfrm>
            <a:off x="217636" y="5314461"/>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Ease of use of the solution</a:t>
            </a:r>
          </a:p>
        </p:txBody>
      </p:sp>
      <p:sp>
        <p:nvSpPr>
          <p:cNvPr id="85" name="Rectangle 84">
            <a:extLst>
              <a:ext uri="{FF2B5EF4-FFF2-40B4-BE49-F238E27FC236}">
                <a16:creationId xmlns:a16="http://schemas.microsoft.com/office/drawing/2014/main" id="{441783E1-C63C-413C-80A0-E1476D1D7D9B}"/>
              </a:ext>
            </a:extLst>
          </p:cNvPr>
          <p:cNvSpPr/>
          <p:nvPr/>
        </p:nvSpPr>
        <p:spPr bwMode="auto">
          <a:xfrm>
            <a:off x="217636" y="5822914"/>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Brand image</a:t>
            </a:r>
          </a:p>
        </p:txBody>
      </p:sp>
      <p:sp>
        <p:nvSpPr>
          <p:cNvPr id="86" name="Rectangle 85">
            <a:extLst>
              <a:ext uri="{FF2B5EF4-FFF2-40B4-BE49-F238E27FC236}">
                <a16:creationId xmlns:a16="http://schemas.microsoft.com/office/drawing/2014/main" id="{1BDDBE1A-EE27-4088-9346-64903104833E}"/>
              </a:ext>
            </a:extLst>
          </p:cNvPr>
          <p:cNvSpPr/>
          <p:nvPr/>
        </p:nvSpPr>
        <p:spPr bwMode="auto">
          <a:xfrm>
            <a:off x="1784246" y="1855031"/>
            <a:ext cx="985443" cy="313079"/>
          </a:xfrm>
          <a:prstGeom prst="rect">
            <a:avLst/>
          </a:prstGeom>
          <a:noFill/>
          <a:ln w="9525" cap="flat" cmpd="sng" algn="ctr">
            <a:noFill/>
            <a:prstDash val="solid"/>
            <a:round/>
            <a:headEnd type="none" w="med" len="med"/>
            <a:tailEnd type="none" w="med" len="med"/>
          </a:ln>
          <a:effectLst/>
        </p:spPr>
        <p:txBody>
          <a:bodyPr vert="horz" wrap="square" lIns="0" tIns="45720" rIns="36000" bIns="45720" numCol="1" rtlCol="0" anchor="b" anchorCtr="0" compatLnSpc="1">
            <a:prstTxWarp prst="textNoShape">
              <a:avLst/>
            </a:prstTxWarp>
          </a:bodyPr>
          <a:lstStyle/>
          <a:p>
            <a:pPr marL="92075" marR="0" lvl="0" indent="0" algn="ctr" defTabSz="914400" eaLnBrk="1" fontAlgn="auto" latinLnBrk="0" hangingPunct="1">
              <a:lnSpc>
                <a:spcPct val="100000"/>
              </a:lnSpc>
              <a:spcBef>
                <a:spcPts val="0"/>
              </a:spcBef>
              <a:spcAft>
                <a:spcPts val="0"/>
              </a:spcAft>
              <a:buClrTx/>
              <a:buSzTx/>
              <a:buFontTx/>
              <a:buNone/>
              <a:tabLst/>
              <a:defRPr/>
            </a:pPr>
            <a:r>
              <a:rPr lang="en-GB" sz="900" i="1" kern="0">
                <a:solidFill>
                  <a:schemeClr val="tx2"/>
                </a:solidFill>
                <a:latin typeface="Trebuchet MS" panose="020B0603020202020204" pitchFamily="34" charset="0"/>
              </a:rPr>
              <a:t>Credit risk</a:t>
            </a:r>
            <a:endParaRPr kumimoji="0" lang="en-GB" sz="900" b="0" i="1"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87" name="Rectangle 86">
            <a:extLst>
              <a:ext uri="{FF2B5EF4-FFF2-40B4-BE49-F238E27FC236}">
                <a16:creationId xmlns:a16="http://schemas.microsoft.com/office/drawing/2014/main" id="{0C90581B-9658-4AD5-B44F-FDEA44E5630E}"/>
              </a:ext>
            </a:extLst>
          </p:cNvPr>
          <p:cNvSpPr/>
          <p:nvPr/>
        </p:nvSpPr>
        <p:spPr bwMode="auto">
          <a:xfrm>
            <a:off x="2630997" y="1888127"/>
            <a:ext cx="985443" cy="313079"/>
          </a:xfrm>
          <a:prstGeom prst="rect">
            <a:avLst/>
          </a:prstGeom>
          <a:no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algn="ctr" defTabSz="914400" eaLnBrk="1" fontAlgn="auto" latinLnBrk="0" hangingPunct="1">
              <a:lnSpc>
                <a:spcPct val="100000"/>
              </a:lnSpc>
              <a:spcBef>
                <a:spcPts val="0"/>
              </a:spcBef>
              <a:spcAft>
                <a:spcPts val="0"/>
              </a:spcAft>
              <a:buClrTx/>
              <a:buSzTx/>
              <a:buFontTx/>
              <a:buNone/>
              <a:tabLst/>
              <a:defRPr/>
            </a:pPr>
            <a:r>
              <a:rPr lang="en-GB" sz="900" i="1" kern="0">
                <a:solidFill>
                  <a:schemeClr val="tx2"/>
                </a:solidFill>
                <a:latin typeface="Trebuchet MS" panose="020B0603020202020204" pitchFamily="34" charset="0"/>
              </a:rPr>
              <a:t>Compliance</a:t>
            </a:r>
            <a:endParaRPr lang="en-GB" sz="500" i="1" kern="0">
              <a:solidFill>
                <a:schemeClr val="tx2"/>
              </a:solidFill>
              <a:latin typeface="Trebuchet MS" panose="020B0603020202020204" pitchFamily="34" charset="0"/>
            </a:endParaRPr>
          </a:p>
        </p:txBody>
      </p:sp>
      <p:sp>
        <p:nvSpPr>
          <p:cNvPr id="88" name="Rectangle 87">
            <a:extLst>
              <a:ext uri="{FF2B5EF4-FFF2-40B4-BE49-F238E27FC236}">
                <a16:creationId xmlns:a16="http://schemas.microsoft.com/office/drawing/2014/main" id="{A8F36ADF-A776-4132-8CA3-B2F8F7DC03CC}"/>
              </a:ext>
            </a:extLst>
          </p:cNvPr>
          <p:cNvSpPr/>
          <p:nvPr/>
        </p:nvSpPr>
        <p:spPr bwMode="auto">
          <a:xfrm>
            <a:off x="3560649" y="1877415"/>
            <a:ext cx="985443" cy="313079"/>
          </a:xfrm>
          <a:prstGeom prst="rect">
            <a:avLst/>
          </a:prstGeom>
          <a:noFill/>
          <a:ln w="9525" cap="flat" cmpd="sng" algn="ctr">
            <a:noFill/>
            <a:prstDash val="solid"/>
            <a:round/>
            <a:headEnd type="none" w="med" len="med"/>
            <a:tailEnd type="none" w="med" len="med"/>
          </a:ln>
          <a:effectLst/>
        </p:spPr>
        <p:txBody>
          <a:bodyPr vert="horz" wrap="square" lIns="0" tIns="72000" rIns="36000" bIns="45720" numCol="1" rtlCol="0" anchor="ctr" anchorCtr="0" compatLnSpc="1">
            <a:prstTxWarp prst="textNoShape">
              <a:avLst/>
            </a:prstTxWarp>
          </a:bodyPr>
          <a:lstStyle/>
          <a:p>
            <a:pPr marL="92075" marR="0" lvl="0" indent="0" algn="ctr" defTabSz="914400" eaLnBrk="1" fontAlgn="auto" latinLnBrk="0" hangingPunct="1">
              <a:lnSpc>
                <a:spcPct val="100000"/>
              </a:lnSpc>
              <a:spcBef>
                <a:spcPts val="0"/>
              </a:spcBef>
              <a:spcAft>
                <a:spcPts val="0"/>
              </a:spcAft>
              <a:buClrTx/>
              <a:buSzTx/>
              <a:buFontTx/>
              <a:buNone/>
              <a:tabLst/>
              <a:defRPr/>
            </a:pPr>
            <a:r>
              <a:rPr lang="en-GB" sz="900" i="1" kern="0">
                <a:solidFill>
                  <a:schemeClr val="tx2"/>
                </a:solidFill>
                <a:latin typeface="Trebuchet MS" panose="020B0603020202020204" pitchFamily="34" charset="0"/>
              </a:rPr>
              <a:t>B2B Marketing</a:t>
            </a:r>
            <a:endParaRPr kumimoji="0" lang="en-GB" sz="900" b="0" i="1"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89" name="Rectangle 84">
            <a:extLst>
              <a:ext uri="{FF2B5EF4-FFF2-40B4-BE49-F238E27FC236}">
                <a16:creationId xmlns:a16="http://schemas.microsoft.com/office/drawing/2014/main" id="{9F2FDE29-38A7-4146-B511-94F3CCB9DF20}"/>
              </a:ext>
            </a:extLst>
          </p:cNvPr>
          <p:cNvSpPr/>
          <p:nvPr/>
        </p:nvSpPr>
        <p:spPr bwMode="auto">
          <a:xfrm>
            <a:off x="1897962" y="1480348"/>
            <a:ext cx="2501981" cy="400110"/>
          </a:xfrm>
          <a:prstGeom prst="rect">
            <a:avLst/>
          </a:prstGeom>
          <a:noFill/>
        </p:spPr>
        <p:txBody>
          <a:bodyPr wrap="square" rtlCol="0">
            <a:spAutoFit/>
          </a:bodyPr>
          <a:lstStyle/>
          <a:p>
            <a:pPr algn="ctr" fontAlgn="auto">
              <a:spcBef>
                <a:spcPts val="0"/>
              </a:spcBef>
              <a:spcAft>
                <a:spcPts val="0"/>
              </a:spcAft>
            </a:pPr>
            <a:r>
              <a:rPr lang="en-GB" sz="1000" b="1" i="1" kern="0">
                <a:solidFill>
                  <a:srgbClr val="646464"/>
                </a:solidFill>
                <a:latin typeface="Trebuchet MS" panose="020B0603020202020204" pitchFamily="34" charset="0"/>
              </a:rPr>
              <a:t>Weighted importance of each KPC for the three </a:t>
            </a:r>
            <a:r>
              <a:rPr lang="en-GB" sz="1000" b="1" i="1" kern="0" err="1">
                <a:solidFill>
                  <a:srgbClr val="646464"/>
                </a:solidFill>
                <a:latin typeface="Trebuchet MS" panose="020B0603020202020204" pitchFamily="34" charset="0"/>
              </a:rPr>
              <a:t>Altares</a:t>
            </a:r>
            <a:r>
              <a:rPr lang="en-GB" sz="1000" b="1" i="1" kern="0">
                <a:solidFill>
                  <a:srgbClr val="646464"/>
                </a:solidFill>
                <a:latin typeface="Trebuchet MS" panose="020B0603020202020204" pitchFamily="34" charset="0"/>
              </a:rPr>
              <a:t>’ client types </a:t>
            </a:r>
          </a:p>
        </p:txBody>
      </p:sp>
      <p:sp>
        <p:nvSpPr>
          <p:cNvPr id="90" name="Étoile : 5 branches 89">
            <a:extLst>
              <a:ext uri="{FF2B5EF4-FFF2-40B4-BE49-F238E27FC236}">
                <a16:creationId xmlns:a16="http://schemas.microsoft.com/office/drawing/2014/main" id="{6F980140-8D53-4ED4-B095-95CC6C9FBA21}"/>
              </a:ext>
            </a:extLst>
          </p:cNvPr>
          <p:cNvSpPr/>
          <p:nvPr/>
        </p:nvSpPr>
        <p:spPr bwMode="auto">
          <a:xfrm>
            <a:off x="2213939" y="2306045"/>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1" name="Étoile : 5 branches 90">
            <a:extLst>
              <a:ext uri="{FF2B5EF4-FFF2-40B4-BE49-F238E27FC236}">
                <a16:creationId xmlns:a16="http://schemas.microsoft.com/office/drawing/2014/main" id="{BDB0401F-7592-442E-B782-8FD0B10FDDB5}"/>
              </a:ext>
            </a:extLst>
          </p:cNvPr>
          <p:cNvSpPr/>
          <p:nvPr/>
        </p:nvSpPr>
        <p:spPr bwMode="auto">
          <a:xfrm>
            <a:off x="1956880" y="2306045"/>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2" name="Étoile : 5 branches 91">
            <a:extLst>
              <a:ext uri="{FF2B5EF4-FFF2-40B4-BE49-F238E27FC236}">
                <a16:creationId xmlns:a16="http://schemas.microsoft.com/office/drawing/2014/main" id="{BCD2E6D5-066D-4DB2-9830-0027A3C8AE52}"/>
              </a:ext>
            </a:extLst>
          </p:cNvPr>
          <p:cNvSpPr/>
          <p:nvPr/>
        </p:nvSpPr>
        <p:spPr bwMode="auto">
          <a:xfrm>
            <a:off x="2470998" y="2306045"/>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93" name="Étoile : 5 branches 92">
            <a:extLst>
              <a:ext uri="{FF2B5EF4-FFF2-40B4-BE49-F238E27FC236}">
                <a16:creationId xmlns:a16="http://schemas.microsoft.com/office/drawing/2014/main" id="{44E83C73-2BE8-46AB-A89F-27F220F2A319}"/>
              </a:ext>
            </a:extLst>
          </p:cNvPr>
          <p:cNvSpPr/>
          <p:nvPr/>
        </p:nvSpPr>
        <p:spPr bwMode="auto">
          <a:xfrm>
            <a:off x="2213939" y="285171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4" name="Étoile : 5 branches 93">
            <a:extLst>
              <a:ext uri="{FF2B5EF4-FFF2-40B4-BE49-F238E27FC236}">
                <a16:creationId xmlns:a16="http://schemas.microsoft.com/office/drawing/2014/main" id="{A2D22674-0B31-4DCB-BE04-7CD8890F3C06}"/>
              </a:ext>
            </a:extLst>
          </p:cNvPr>
          <p:cNvSpPr/>
          <p:nvPr/>
        </p:nvSpPr>
        <p:spPr bwMode="auto">
          <a:xfrm>
            <a:off x="1956880" y="285171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5" name="Étoile : 5 branches 94">
            <a:extLst>
              <a:ext uri="{FF2B5EF4-FFF2-40B4-BE49-F238E27FC236}">
                <a16:creationId xmlns:a16="http://schemas.microsoft.com/office/drawing/2014/main" id="{AE00B634-D3DD-4293-B37A-711D5CC6CF08}"/>
              </a:ext>
            </a:extLst>
          </p:cNvPr>
          <p:cNvSpPr/>
          <p:nvPr/>
        </p:nvSpPr>
        <p:spPr bwMode="auto">
          <a:xfrm>
            <a:off x="2470998" y="285171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96" name="Étoile : 5 branches 95">
            <a:extLst>
              <a:ext uri="{FF2B5EF4-FFF2-40B4-BE49-F238E27FC236}">
                <a16:creationId xmlns:a16="http://schemas.microsoft.com/office/drawing/2014/main" id="{584A357A-3210-42A7-A7F0-DF3A7932AB41}"/>
              </a:ext>
            </a:extLst>
          </p:cNvPr>
          <p:cNvSpPr/>
          <p:nvPr/>
        </p:nvSpPr>
        <p:spPr bwMode="auto">
          <a:xfrm>
            <a:off x="2213939" y="336016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7" name="Étoile : 5 branches 96">
            <a:extLst>
              <a:ext uri="{FF2B5EF4-FFF2-40B4-BE49-F238E27FC236}">
                <a16:creationId xmlns:a16="http://schemas.microsoft.com/office/drawing/2014/main" id="{AB55166B-9A3A-4A0F-ADFA-2D10B909D1B3}"/>
              </a:ext>
            </a:extLst>
          </p:cNvPr>
          <p:cNvSpPr/>
          <p:nvPr/>
        </p:nvSpPr>
        <p:spPr bwMode="auto">
          <a:xfrm>
            <a:off x="1956880" y="336016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8" name="Étoile : 5 branches 97">
            <a:extLst>
              <a:ext uri="{FF2B5EF4-FFF2-40B4-BE49-F238E27FC236}">
                <a16:creationId xmlns:a16="http://schemas.microsoft.com/office/drawing/2014/main" id="{9380FA17-BF1E-478B-9A33-C0EA5CF564D7}"/>
              </a:ext>
            </a:extLst>
          </p:cNvPr>
          <p:cNvSpPr/>
          <p:nvPr/>
        </p:nvSpPr>
        <p:spPr bwMode="auto">
          <a:xfrm>
            <a:off x="2470998" y="336016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9" name="Étoile : 5 branches 98">
            <a:extLst>
              <a:ext uri="{FF2B5EF4-FFF2-40B4-BE49-F238E27FC236}">
                <a16:creationId xmlns:a16="http://schemas.microsoft.com/office/drawing/2014/main" id="{1BD840B9-39D7-4F47-A052-D19160215576}"/>
              </a:ext>
            </a:extLst>
          </p:cNvPr>
          <p:cNvSpPr/>
          <p:nvPr/>
        </p:nvSpPr>
        <p:spPr bwMode="auto">
          <a:xfrm>
            <a:off x="2213939" y="386856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0" name="Étoile : 5 branches 99">
            <a:extLst>
              <a:ext uri="{FF2B5EF4-FFF2-40B4-BE49-F238E27FC236}">
                <a16:creationId xmlns:a16="http://schemas.microsoft.com/office/drawing/2014/main" id="{57BD191D-457F-4329-A3CC-7C981E5B5F42}"/>
              </a:ext>
            </a:extLst>
          </p:cNvPr>
          <p:cNvSpPr/>
          <p:nvPr/>
        </p:nvSpPr>
        <p:spPr bwMode="auto">
          <a:xfrm>
            <a:off x="1956880" y="386856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1" name="Étoile : 5 branches 100">
            <a:extLst>
              <a:ext uri="{FF2B5EF4-FFF2-40B4-BE49-F238E27FC236}">
                <a16:creationId xmlns:a16="http://schemas.microsoft.com/office/drawing/2014/main" id="{CCC567B5-98F9-4B75-A1F5-45DABE4D13A7}"/>
              </a:ext>
            </a:extLst>
          </p:cNvPr>
          <p:cNvSpPr/>
          <p:nvPr/>
        </p:nvSpPr>
        <p:spPr bwMode="auto">
          <a:xfrm>
            <a:off x="2470998" y="3868564"/>
            <a:ext cx="189508" cy="186082"/>
          </a:xfrm>
          <a:prstGeom prst="star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2" name="Étoile : 5 branches 101">
            <a:extLst>
              <a:ext uri="{FF2B5EF4-FFF2-40B4-BE49-F238E27FC236}">
                <a16:creationId xmlns:a16="http://schemas.microsoft.com/office/drawing/2014/main" id="{B9F5A4D6-2A03-4196-A68F-C8CCB5897758}"/>
              </a:ext>
            </a:extLst>
          </p:cNvPr>
          <p:cNvSpPr/>
          <p:nvPr/>
        </p:nvSpPr>
        <p:spPr bwMode="auto">
          <a:xfrm>
            <a:off x="2213939" y="4377071"/>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3" name="Étoile : 5 branches 102">
            <a:extLst>
              <a:ext uri="{FF2B5EF4-FFF2-40B4-BE49-F238E27FC236}">
                <a16:creationId xmlns:a16="http://schemas.microsoft.com/office/drawing/2014/main" id="{84EF0CE2-F122-4A04-AE81-AE849FEA9686}"/>
              </a:ext>
            </a:extLst>
          </p:cNvPr>
          <p:cNvSpPr/>
          <p:nvPr/>
        </p:nvSpPr>
        <p:spPr bwMode="auto">
          <a:xfrm>
            <a:off x="1956880" y="4377071"/>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4" name="Étoile : 5 branches 103">
            <a:extLst>
              <a:ext uri="{FF2B5EF4-FFF2-40B4-BE49-F238E27FC236}">
                <a16:creationId xmlns:a16="http://schemas.microsoft.com/office/drawing/2014/main" id="{55F1E868-83E1-4CF3-AABF-47D3D7333404}"/>
              </a:ext>
            </a:extLst>
          </p:cNvPr>
          <p:cNvSpPr/>
          <p:nvPr/>
        </p:nvSpPr>
        <p:spPr bwMode="auto">
          <a:xfrm>
            <a:off x="2470998" y="4377071"/>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5" name="Étoile : 5 branches 104">
            <a:extLst>
              <a:ext uri="{FF2B5EF4-FFF2-40B4-BE49-F238E27FC236}">
                <a16:creationId xmlns:a16="http://schemas.microsoft.com/office/drawing/2014/main" id="{7090CDC1-C5CE-4FF7-B2CE-4AC40E11636B}"/>
              </a:ext>
            </a:extLst>
          </p:cNvPr>
          <p:cNvSpPr/>
          <p:nvPr/>
        </p:nvSpPr>
        <p:spPr bwMode="auto">
          <a:xfrm>
            <a:off x="2213939" y="4885525"/>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6" name="Étoile : 5 branches 105">
            <a:extLst>
              <a:ext uri="{FF2B5EF4-FFF2-40B4-BE49-F238E27FC236}">
                <a16:creationId xmlns:a16="http://schemas.microsoft.com/office/drawing/2014/main" id="{CB5FDB34-4A9C-48C7-9E1C-B5E4AD7BD364}"/>
              </a:ext>
            </a:extLst>
          </p:cNvPr>
          <p:cNvSpPr/>
          <p:nvPr/>
        </p:nvSpPr>
        <p:spPr bwMode="auto">
          <a:xfrm>
            <a:off x="1956880" y="4885525"/>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7" name="Étoile : 5 branches 106">
            <a:extLst>
              <a:ext uri="{FF2B5EF4-FFF2-40B4-BE49-F238E27FC236}">
                <a16:creationId xmlns:a16="http://schemas.microsoft.com/office/drawing/2014/main" id="{0F19A227-45BF-420C-AC61-1505FEA43FE8}"/>
              </a:ext>
            </a:extLst>
          </p:cNvPr>
          <p:cNvSpPr/>
          <p:nvPr/>
        </p:nvSpPr>
        <p:spPr bwMode="auto">
          <a:xfrm>
            <a:off x="2470998" y="4885525"/>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9" name="Étoile : 5 branches 108">
            <a:extLst>
              <a:ext uri="{FF2B5EF4-FFF2-40B4-BE49-F238E27FC236}">
                <a16:creationId xmlns:a16="http://schemas.microsoft.com/office/drawing/2014/main" id="{F59F3DEE-B834-4D7C-8A30-3D619C52E678}"/>
              </a:ext>
            </a:extLst>
          </p:cNvPr>
          <p:cNvSpPr/>
          <p:nvPr/>
        </p:nvSpPr>
        <p:spPr bwMode="auto">
          <a:xfrm>
            <a:off x="1956880" y="539397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0" name="Étoile : 5 branches 109">
            <a:extLst>
              <a:ext uri="{FF2B5EF4-FFF2-40B4-BE49-F238E27FC236}">
                <a16:creationId xmlns:a16="http://schemas.microsoft.com/office/drawing/2014/main" id="{FA9678FF-3376-4695-A502-9958B765A46C}"/>
              </a:ext>
            </a:extLst>
          </p:cNvPr>
          <p:cNvSpPr/>
          <p:nvPr/>
        </p:nvSpPr>
        <p:spPr bwMode="auto">
          <a:xfrm>
            <a:off x="2470998" y="5393977"/>
            <a:ext cx="189508" cy="186082"/>
          </a:xfrm>
          <a:prstGeom prst="star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1" name="Étoile : 5 branches 110">
            <a:extLst>
              <a:ext uri="{FF2B5EF4-FFF2-40B4-BE49-F238E27FC236}">
                <a16:creationId xmlns:a16="http://schemas.microsoft.com/office/drawing/2014/main" id="{E3352E18-F823-49F4-AE5D-0C83F4C62552}"/>
              </a:ext>
            </a:extLst>
          </p:cNvPr>
          <p:cNvSpPr/>
          <p:nvPr/>
        </p:nvSpPr>
        <p:spPr bwMode="auto">
          <a:xfrm>
            <a:off x="2213939" y="5902430"/>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2" name="Étoile : 5 branches 111">
            <a:extLst>
              <a:ext uri="{FF2B5EF4-FFF2-40B4-BE49-F238E27FC236}">
                <a16:creationId xmlns:a16="http://schemas.microsoft.com/office/drawing/2014/main" id="{6A1378CD-7599-494D-846D-003EC324E218}"/>
              </a:ext>
            </a:extLst>
          </p:cNvPr>
          <p:cNvSpPr/>
          <p:nvPr/>
        </p:nvSpPr>
        <p:spPr bwMode="auto">
          <a:xfrm>
            <a:off x="1956880" y="5902430"/>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3" name="Étoile : 5 branches 112">
            <a:extLst>
              <a:ext uri="{FF2B5EF4-FFF2-40B4-BE49-F238E27FC236}">
                <a16:creationId xmlns:a16="http://schemas.microsoft.com/office/drawing/2014/main" id="{ECCC20D4-201C-4E27-BA60-57550E938559}"/>
              </a:ext>
            </a:extLst>
          </p:cNvPr>
          <p:cNvSpPr/>
          <p:nvPr/>
        </p:nvSpPr>
        <p:spPr bwMode="auto">
          <a:xfrm>
            <a:off x="2470998" y="5902430"/>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4" name="Étoile : 5 branches 113">
            <a:extLst>
              <a:ext uri="{FF2B5EF4-FFF2-40B4-BE49-F238E27FC236}">
                <a16:creationId xmlns:a16="http://schemas.microsoft.com/office/drawing/2014/main" id="{53360E40-A773-4F6E-91CC-313B64594DCB}"/>
              </a:ext>
            </a:extLst>
          </p:cNvPr>
          <p:cNvSpPr/>
          <p:nvPr/>
        </p:nvSpPr>
        <p:spPr bwMode="auto">
          <a:xfrm>
            <a:off x="3098121" y="2303199"/>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5" name="Étoile : 5 branches 114">
            <a:extLst>
              <a:ext uri="{FF2B5EF4-FFF2-40B4-BE49-F238E27FC236}">
                <a16:creationId xmlns:a16="http://schemas.microsoft.com/office/drawing/2014/main" id="{34CF9451-1955-4336-B1F2-D15E7538AC1A}"/>
              </a:ext>
            </a:extLst>
          </p:cNvPr>
          <p:cNvSpPr/>
          <p:nvPr/>
        </p:nvSpPr>
        <p:spPr bwMode="auto">
          <a:xfrm>
            <a:off x="2841062" y="2303199"/>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6" name="Étoile : 5 branches 115">
            <a:extLst>
              <a:ext uri="{FF2B5EF4-FFF2-40B4-BE49-F238E27FC236}">
                <a16:creationId xmlns:a16="http://schemas.microsoft.com/office/drawing/2014/main" id="{0C7F937E-3677-419D-82FE-10F7C672FB7F}"/>
              </a:ext>
            </a:extLst>
          </p:cNvPr>
          <p:cNvSpPr/>
          <p:nvPr/>
        </p:nvSpPr>
        <p:spPr bwMode="auto">
          <a:xfrm>
            <a:off x="3355180" y="2303199"/>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17" name="Étoile : 5 branches 116">
            <a:extLst>
              <a:ext uri="{FF2B5EF4-FFF2-40B4-BE49-F238E27FC236}">
                <a16:creationId xmlns:a16="http://schemas.microsoft.com/office/drawing/2014/main" id="{DB53495B-B21C-45D0-848E-00AC4F837723}"/>
              </a:ext>
            </a:extLst>
          </p:cNvPr>
          <p:cNvSpPr/>
          <p:nvPr/>
        </p:nvSpPr>
        <p:spPr bwMode="auto">
          <a:xfrm>
            <a:off x="3098121" y="3357320"/>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8" name="Étoile : 5 branches 117">
            <a:extLst>
              <a:ext uri="{FF2B5EF4-FFF2-40B4-BE49-F238E27FC236}">
                <a16:creationId xmlns:a16="http://schemas.microsoft.com/office/drawing/2014/main" id="{86F9FB78-1880-4A14-9981-A007C074C178}"/>
              </a:ext>
            </a:extLst>
          </p:cNvPr>
          <p:cNvSpPr/>
          <p:nvPr/>
        </p:nvSpPr>
        <p:spPr bwMode="auto">
          <a:xfrm>
            <a:off x="2841062" y="3357320"/>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9" name="Étoile : 5 branches 118">
            <a:extLst>
              <a:ext uri="{FF2B5EF4-FFF2-40B4-BE49-F238E27FC236}">
                <a16:creationId xmlns:a16="http://schemas.microsoft.com/office/drawing/2014/main" id="{070AEA3B-8144-46DB-A635-47CDF3057206}"/>
              </a:ext>
            </a:extLst>
          </p:cNvPr>
          <p:cNvSpPr/>
          <p:nvPr/>
        </p:nvSpPr>
        <p:spPr bwMode="auto">
          <a:xfrm>
            <a:off x="3355180" y="3357320"/>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0" name="Étoile : 5 branches 119">
            <a:extLst>
              <a:ext uri="{FF2B5EF4-FFF2-40B4-BE49-F238E27FC236}">
                <a16:creationId xmlns:a16="http://schemas.microsoft.com/office/drawing/2014/main" id="{E7B1E6E7-5F25-47A3-AD0F-21BD422BA7E4}"/>
              </a:ext>
            </a:extLst>
          </p:cNvPr>
          <p:cNvSpPr/>
          <p:nvPr/>
        </p:nvSpPr>
        <p:spPr bwMode="auto">
          <a:xfrm>
            <a:off x="3098121" y="386571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1" name="Étoile : 5 branches 120">
            <a:extLst>
              <a:ext uri="{FF2B5EF4-FFF2-40B4-BE49-F238E27FC236}">
                <a16:creationId xmlns:a16="http://schemas.microsoft.com/office/drawing/2014/main" id="{B40310BB-CAB3-443C-8428-2C65CCA42980}"/>
              </a:ext>
            </a:extLst>
          </p:cNvPr>
          <p:cNvSpPr/>
          <p:nvPr/>
        </p:nvSpPr>
        <p:spPr bwMode="auto">
          <a:xfrm>
            <a:off x="2841062" y="386571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2" name="Étoile : 5 branches 121">
            <a:extLst>
              <a:ext uri="{FF2B5EF4-FFF2-40B4-BE49-F238E27FC236}">
                <a16:creationId xmlns:a16="http://schemas.microsoft.com/office/drawing/2014/main" id="{DB5CBFF7-89E8-4F1D-90EC-9E022C2DC85A}"/>
              </a:ext>
            </a:extLst>
          </p:cNvPr>
          <p:cNvSpPr/>
          <p:nvPr/>
        </p:nvSpPr>
        <p:spPr bwMode="auto">
          <a:xfrm>
            <a:off x="3355180" y="3865717"/>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3" name="Étoile : 5 branches 122">
            <a:extLst>
              <a:ext uri="{FF2B5EF4-FFF2-40B4-BE49-F238E27FC236}">
                <a16:creationId xmlns:a16="http://schemas.microsoft.com/office/drawing/2014/main" id="{A7A27F42-9D7C-4441-B0A3-D212345FFC2E}"/>
              </a:ext>
            </a:extLst>
          </p:cNvPr>
          <p:cNvSpPr/>
          <p:nvPr/>
        </p:nvSpPr>
        <p:spPr bwMode="auto">
          <a:xfrm>
            <a:off x="3098121" y="4374226"/>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4" name="Étoile : 5 branches 123">
            <a:extLst>
              <a:ext uri="{FF2B5EF4-FFF2-40B4-BE49-F238E27FC236}">
                <a16:creationId xmlns:a16="http://schemas.microsoft.com/office/drawing/2014/main" id="{39E2FD2F-854C-4C7A-BBEC-9AA8E744B150}"/>
              </a:ext>
            </a:extLst>
          </p:cNvPr>
          <p:cNvSpPr/>
          <p:nvPr/>
        </p:nvSpPr>
        <p:spPr bwMode="auto">
          <a:xfrm>
            <a:off x="2841062" y="4374226"/>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5" name="Étoile : 5 branches 124">
            <a:extLst>
              <a:ext uri="{FF2B5EF4-FFF2-40B4-BE49-F238E27FC236}">
                <a16:creationId xmlns:a16="http://schemas.microsoft.com/office/drawing/2014/main" id="{9DDA9993-602B-416F-85F8-2E8C31D7EE02}"/>
              </a:ext>
            </a:extLst>
          </p:cNvPr>
          <p:cNvSpPr/>
          <p:nvPr/>
        </p:nvSpPr>
        <p:spPr bwMode="auto">
          <a:xfrm>
            <a:off x="3355180" y="4374226"/>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6" name="Étoile : 5 branches 125">
            <a:extLst>
              <a:ext uri="{FF2B5EF4-FFF2-40B4-BE49-F238E27FC236}">
                <a16:creationId xmlns:a16="http://schemas.microsoft.com/office/drawing/2014/main" id="{329E5DB1-B5C2-42C0-BE08-C0229197997D}"/>
              </a:ext>
            </a:extLst>
          </p:cNvPr>
          <p:cNvSpPr/>
          <p:nvPr/>
        </p:nvSpPr>
        <p:spPr bwMode="auto">
          <a:xfrm>
            <a:off x="3098121" y="488267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7" name="Étoile : 5 branches 126">
            <a:extLst>
              <a:ext uri="{FF2B5EF4-FFF2-40B4-BE49-F238E27FC236}">
                <a16:creationId xmlns:a16="http://schemas.microsoft.com/office/drawing/2014/main" id="{E65C1320-CBBB-419E-9C31-54E27A16DA71}"/>
              </a:ext>
            </a:extLst>
          </p:cNvPr>
          <p:cNvSpPr/>
          <p:nvPr/>
        </p:nvSpPr>
        <p:spPr bwMode="auto">
          <a:xfrm>
            <a:off x="2841062" y="488267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8" name="Étoile : 5 branches 127">
            <a:extLst>
              <a:ext uri="{FF2B5EF4-FFF2-40B4-BE49-F238E27FC236}">
                <a16:creationId xmlns:a16="http://schemas.microsoft.com/office/drawing/2014/main" id="{805667D0-ED7C-483D-AF90-1A65E6F9E433}"/>
              </a:ext>
            </a:extLst>
          </p:cNvPr>
          <p:cNvSpPr/>
          <p:nvPr/>
        </p:nvSpPr>
        <p:spPr bwMode="auto">
          <a:xfrm>
            <a:off x="3355180" y="488267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9" name="Étoile : 5 branches 128">
            <a:extLst>
              <a:ext uri="{FF2B5EF4-FFF2-40B4-BE49-F238E27FC236}">
                <a16:creationId xmlns:a16="http://schemas.microsoft.com/office/drawing/2014/main" id="{D94FF7B5-C305-48D9-807D-A1EEA93A1E6E}"/>
              </a:ext>
            </a:extLst>
          </p:cNvPr>
          <p:cNvSpPr/>
          <p:nvPr/>
        </p:nvSpPr>
        <p:spPr bwMode="auto">
          <a:xfrm>
            <a:off x="3098121" y="5391131"/>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0" name="Étoile : 5 branches 129">
            <a:extLst>
              <a:ext uri="{FF2B5EF4-FFF2-40B4-BE49-F238E27FC236}">
                <a16:creationId xmlns:a16="http://schemas.microsoft.com/office/drawing/2014/main" id="{6CF8A8B2-5C40-4694-BE2D-B2A3C0C18878}"/>
              </a:ext>
            </a:extLst>
          </p:cNvPr>
          <p:cNvSpPr/>
          <p:nvPr/>
        </p:nvSpPr>
        <p:spPr bwMode="auto">
          <a:xfrm>
            <a:off x="2827046" y="540321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1" name="Étoile : 5 branches 130">
            <a:extLst>
              <a:ext uri="{FF2B5EF4-FFF2-40B4-BE49-F238E27FC236}">
                <a16:creationId xmlns:a16="http://schemas.microsoft.com/office/drawing/2014/main" id="{635FAAD8-3615-42FC-9249-9F5093EB2BE2}"/>
              </a:ext>
            </a:extLst>
          </p:cNvPr>
          <p:cNvSpPr/>
          <p:nvPr/>
        </p:nvSpPr>
        <p:spPr bwMode="auto">
          <a:xfrm>
            <a:off x="3355180" y="5391131"/>
            <a:ext cx="189508" cy="186082"/>
          </a:xfrm>
          <a:prstGeom prst="star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2" name="Étoile : 5 branches 131">
            <a:extLst>
              <a:ext uri="{FF2B5EF4-FFF2-40B4-BE49-F238E27FC236}">
                <a16:creationId xmlns:a16="http://schemas.microsoft.com/office/drawing/2014/main" id="{83BC5FB7-A6B7-4354-B625-CBE18BFA2C5F}"/>
              </a:ext>
            </a:extLst>
          </p:cNvPr>
          <p:cNvSpPr/>
          <p:nvPr/>
        </p:nvSpPr>
        <p:spPr bwMode="auto">
          <a:xfrm>
            <a:off x="3098121" y="589958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3" name="Étoile : 5 branches 132">
            <a:extLst>
              <a:ext uri="{FF2B5EF4-FFF2-40B4-BE49-F238E27FC236}">
                <a16:creationId xmlns:a16="http://schemas.microsoft.com/office/drawing/2014/main" id="{50E4C611-10E1-4ED9-A2BE-7DE3C2E09BB0}"/>
              </a:ext>
            </a:extLst>
          </p:cNvPr>
          <p:cNvSpPr/>
          <p:nvPr/>
        </p:nvSpPr>
        <p:spPr bwMode="auto">
          <a:xfrm>
            <a:off x="2841062" y="589958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4" name="Étoile : 5 branches 133">
            <a:extLst>
              <a:ext uri="{FF2B5EF4-FFF2-40B4-BE49-F238E27FC236}">
                <a16:creationId xmlns:a16="http://schemas.microsoft.com/office/drawing/2014/main" id="{C72BB0BA-BF32-4E4A-AE99-5F302B646E59}"/>
              </a:ext>
            </a:extLst>
          </p:cNvPr>
          <p:cNvSpPr/>
          <p:nvPr/>
        </p:nvSpPr>
        <p:spPr bwMode="auto">
          <a:xfrm>
            <a:off x="3355180" y="589958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5" name="Étoile : 5 branches 134">
            <a:extLst>
              <a:ext uri="{FF2B5EF4-FFF2-40B4-BE49-F238E27FC236}">
                <a16:creationId xmlns:a16="http://schemas.microsoft.com/office/drawing/2014/main" id="{5F7517F0-6509-4B85-B22A-38A19A8FE9DA}"/>
              </a:ext>
            </a:extLst>
          </p:cNvPr>
          <p:cNvSpPr/>
          <p:nvPr/>
        </p:nvSpPr>
        <p:spPr bwMode="auto">
          <a:xfrm>
            <a:off x="4012124" y="230159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6" name="Étoile : 5 branches 135">
            <a:extLst>
              <a:ext uri="{FF2B5EF4-FFF2-40B4-BE49-F238E27FC236}">
                <a16:creationId xmlns:a16="http://schemas.microsoft.com/office/drawing/2014/main" id="{0011444F-C1AB-4F34-9760-C18B0C8FF5DF}"/>
              </a:ext>
            </a:extLst>
          </p:cNvPr>
          <p:cNvSpPr/>
          <p:nvPr/>
        </p:nvSpPr>
        <p:spPr bwMode="auto">
          <a:xfrm>
            <a:off x="3755065" y="230159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7" name="Étoile : 5 branches 136">
            <a:extLst>
              <a:ext uri="{FF2B5EF4-FFF2-40B4-BE49-F238E27FC236}">
                <a16:creationId xmlns:a16="http://schemas.microsoft.com/office/drawing/2014/main" id="{12F02A66-2198-448A-900C-C360A5A300D8}"/>
              </a:ext>
            </a:extLst>
          </p:cNvPr>
          <p:cNvSpPr/>
          <p:nvPr/>
        </p:nvSpPr>
        <p:spPr bwMode="auto">
          <a:xfrm>
            <a:off x="4269183" y="230159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38" name="Étoile : 5 branches 137">
            <a:extLst>
              <a:ext uri="{FF2B5EF4-FFF2-40B4-BE49-F238E27FC236}">
                <a16:creationId xmlns:a16="http://schemas.microsoft.com/office/drawing/2014/main" id="{D7F59C8A-56FC-4C8D-98F7-A92E12352BEE}"/>
              </a:ext>
            </a:extLst>
          </p:cNvPr>
          <p:cNvSpPr/>
          <p:nvPr/>
        </p:nvSpPr>
        <p:spPr bwMode="auto">
          <a:xfrm>
            <a:off x="4012124" y="3355720"/>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9" name="Étoile : 5 branches 138">
            <a:extLst>
              <a:ext uri="{FF2B5EF4-FFF2-40B4-BE49-F238E27FC236}">
                <a16:creationId xmlns:a16="http://schemas.microsoft.com/office/drawing/2014/main" id="{FF93EB92-7264-48D3-98A5-FF47D6259ECC}"/>
              </a:ext>
            </a:extLst>
          </p:cNvPr>
          <p:cNvSpPr/>
          <p:nvPr/>
        </p:nvSpPr>
        <p:spPr bwMode="auto">
          <a:xfrm>
            <a:off x="3755065" y="3355720"/>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0" name="Étoile : 5 branches 139">
            <a:extLst>
              <a:ext uri="{FF2B5EF4-FFF2-40B4-BE49-F238E27FC236}">
                <a16:creationId xmlns:a16="http://schemas.microsoft.com/office/drawing/2014/main" id="{E396F238-94A1-4D30-AA0C-CC5DA7B02901}"/>
              </a:ext>
            </a:extLst>
          </p:cNvPr>
          <p:cNvSpPr/>
          <p:nvPr/>
        </p:nvSpPr>
        <p:spPr bwMode="auto">
          <a:xfrm>
            <a:off x="4269183" y="3355720"/>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1" name="Étoile : 5 branches 140">
            <a:extLst>
              <a:ext uri="{FF2B5EF4-FFF2-40B4-BE49-F238E27FC236}">
                <a16:creationId xmlns:a16="http://schemas.microsoft.com/office/drawing/2014/main" id="{F719B23B-6852-4D5E-BD9D-6A1DF5F7DF26}"/>
              </a:ext>
            </a:extLst>
          </p:cNvPr>
          <p:cNvSpPr/>
          <p:nvPr/>
        </p:nvSpPr>
        <p:spPr bwMode="auto">
          <a:xfrm>
            <a:off x="4012124" y="386411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2" name="Étoile : 5 branches 141">
            <a:extLst>
              <a:ext uri="{FF2B5EF4-FFF2-40B4-BE49-F238E27FC236}">
                <a16:creationId xmlns:a16="http://schemas.microsoft.com/office/drawing/2014/main" id="{6F11CD3D-6AC7-4F15-AFD0-0CEAEC83C6C0}"/>
              </a:ext>
            </a:extLst>
          </p:cNvPr>
          <p:cNvSpPr/>
          <p:nvPr/>
        </p:nvSpPr>
        <p:spPr bwMode="auto">
          <a:xfrm>
            <a:off x="3755065" y="386411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3" name="Étoile : 5 branches 142">
            <a:extLst>
              <a:ext uri="{FF2B5EF4-FFF2-40B4-BE49-F238E27FC236}">
                <a16:creationId xmlns:a16="http://schemas.microsoft.com/office/drawing/2014/main" id="{4F99769C-4CBA-45AB-A24B-D795CD50CCF6}"/>
              </a:ext>
            </a:extLst>
          </p:cNvPr>
          <p:cNvSpPr/>
          <p:nvPr/>
        </p:nvSpPr>
        <p:spPr bwMode="auto">
          <a:xfrm>
            <a:off x="4269183" y="386411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4" name="Étoile : 5 branches 143">
            <a:extLst>
              <a:ext uri="{FF2B5EF4-FFF2-40B4-BE49-F238E27FC236}">
                <a16:creationId xmlns:a16="http://schemas.microsoft.com/office/drawing/2014/main" id="{B1EF91F0-1B63-45FD-8628-DA978BE79194}"/>
              </a:ext>
            </a:extLst>
          </p:cNvPr>
          <p:cNvSpPr/>
          <p:nvPr/>
        </p:nvSpPr>
        <p:spPr bwMode="auto">
          <a:xfrm>
            <a:off x="4012124" y="4372625"/>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5" name="Étoile : 5 branches 144">
            <a:extLst>
              <a:ext uri="{FF2B5EF4-FFF2-40B4-BE49-F238E27FC236}">
                <a16:creationId xmlns:a16="http://schemas.microsoft.com/office/drawing/2014/main" id="{E4063130-3FE3-4A8C-9EED-B72F52B660B3}"/>
              </a:ext>
            </a:extLst>
          </p:cNvPr>
          <p:cNvSpPr/>
          <p:nvPr/>
        </p:nvSpPr>
        <p:spPr bwMode="auto">
          <a:xfrm>
            <a:off x="3755065" y="4372625"/>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6" name="Étoile : 5 branches 145">
            <a:extLst>
              <a:ext uri="{FF2B5EF4-FFF2-40B4-BE49-F238E27FC236}">
                <a16:creationId xmlns:a16="http://schemas.microsoft.com/office/drawing/2014/main" id="{7EA7144C-044B-4934-8005-3779E22ACC04}"/>
              </a:ext>
            </a:extLst>
          </p:cNvPr>
          <p:cNvSpPr/>
          <p:nvPr/>
        </p:nvSpPr>
        <p:spPr bwMode="auto">
          <a:xfrm>
            <a:off x="4269183" y="4372625"/>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7" name="Étoile : 5 branches 146">
            <a:extLst>
              <a:ext uri="{FF2B5EF4-FFF2-40B4-BE49-F238E27FC236}">
                <a16:creationId xmlns:a16="http://schemas.microsoft.com/office/drawing/2014/main" id="{7DBF1D44-1EAE-4A9C-A94A-9B45D06CB19E}"/>
              </a:ext>
            </a:extLst>
          </p:cNvPr>
          <p:cNvSpPr/>
          <p:nvPr/>
        </p:nvSpPr>
        <p:spPr bwMode="auto">
          <a:xfrm>
            <a:off x="4012124" y="4881078"/>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8" name="Étoile : 5 branches 147">
            <a:extLst>
              <a:ext uri="{FF2B5EF4-FFF2-40B4-BE49-F238E27FC236}">
                <a16:creationId xmlns:a16="http://schemas.microsoft.com/office/drawing/2014/main" id="{757A0E37-E359-4B39-A7A9-8C95C4FBA9F0}"/>
              </a:ext>
            </a:extLst>
          </p:cNvPr>
          <p:cNvSpPr/>
          <p:nvPr/>
        </p:nvSpPr>
        <p:spPr bwMode="auto">
          <a:xfrm>
            <a:off x="3755065" y="488107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9" name="Étoile : 5 branches 148">
            <a:extLst>
              <a:ext uri="{FF2B5EF4-FFF2-40B4-BE49-F238E27FC236}">
                <a16:creationId xmlns:a16="http://schemas.microsoft.com/office/drawing/2014/main" id="{6C3788DA-E448-4741-97EE-2A34B4751891}"/>
              </a:ext>
            </a:extLst>
          </p:cNvPr>
          <p:cNvSpPr/>
          <p:nvPr/>
        </p:nvSpPr>
        <p:spPr bwMode="auto">
          <a:xfrm>
            <a:off x="4269183" y="4881078"/>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0" name="Étoile : 5 branches 149">
            <a:extLst>
              <a:ext uri="{FF2B5EF4-FFF2-40B4-BE49-F238E27FC236}">
                <a16:creationId xmlns:a16="http://schemas.microsoft.com/office/drawing/2014/main" id="{B5E8EFEF-153B-4C1B-81C5-ABCC7A2D159C}"/>
              </a:ext>
            </a:extLst>
          </p:cNvPr>
          <p:cNvSpPr/>
          <p:nvPr/>
        </p:nvSpPr>
        <p:spPr bwMode="auto">
          <a:xfrm>
            <a:off x="4012124" y="5389531"/>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1" name="Étoile : 5 branches 150">
            <a:extLst>
              <a:ext uri="{FF2B5EF4-FFF2-40B4-BE49-F238E27FC236}">
                <a16:creationId xmlns:a16="http://schemas.microsoft.com/office/drawing/2014/main" id="{EB4A6F82-20E3-4F4B-84AB-27BA04B7BF7A}"/>
              </a:ext>
            </a:extLst>
          </p:cNvPr>
          <p:cNvSpPr/>
          <p:nvPr/>
        </p:nvSpPr>
        <p:spPr bwMode="auto">
          <a:xfrm>
            <a:off x="3755065" y="5389531"/>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2" name="Étoile : 5 branches 151">
            <a:extLst>
              <a:ext uri="{FF2B5EF4-FFF2-40B4-BE49-F238E27FC236}">
                <a16:creationId xmlns:a16="http://schemas.microsoft.com/office/drawing/2014/main" id="{900F16BF-0CFC-44A5-9CED-6534BF504AA2}"/>
              </a:ext>
            </a:extLst>
          </p:cNvPr>
          <p:cNvSpPr/>
          <p:nvPr/>
        </p:nvSpPr>
        <p:spPr bwMode="auto">
          <a:xfrm>
            <a:off x="4269183" y="5389531"/>
            <a:ext cx="189508" cy="186082"/>
          </a:xfrm>
          <a:prstGeom prst="star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3" name="Étoile : 5 branches 152">
            <a:extLst>
              <a:ext uri="{FF2B5EF4-FFF2-40B4-BE49-F238E27FC236}">
                <a16:creationId xmlns:a16="http://schemas.microsoft.com/office/drawing/2014/main" id="{DB3E5B88-59E5-46D2-84D5-E0B872B7FF8D}"/>
              </a:ext>
            </a:extLst>
          </p:cNvPr>
          <p:cNvSpPr/>
          <p:nvPr/>
        </p:nvSpPr>
        <p:spPr bwMode="auto">
          <a:xfrm>
            <a:off x="4012124" y="5897982"/>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4" name="Étoile : 5 branches 153">
            <a:extLst>
              <a:ext uri="{FF2B5EF4-FFF2-40B4-BE49-F238E27FC236}">
                <a16:creationId xmlns:a16="http://schemas.microsoft.com/office/drawing/2014/main" id="{EA5552C7-D80E-4A3C-9847-6E2B0F6A650D}"/>
              </a:ext>
            </a:extLst>
          </p:cNvPr>
          <p:cNvSpPr/>
          <p:nvPr/>
        </p:nvSpPr>
        <p:spPr bwMode="auto">
          <a:xfrm>
            <a:off x="3755065" y="5897982"/>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5" name="Étoile : 5 branches 154">
            <a:extLst>
              <a:ext uri="{FF2B5EF4-FFF2-40B4-BE49-F238E27FC236}">
                <a16:creationId xmlns:a16="http://schemas.microsoft.com/office/drawing/2014/main" id="{338670DF-699D-4741-A938-26DD1628B0E4}"/>
              </a:ext>
            </a:extLst>
          </p:cNvPr>
          <p:cNvSpPr/>
          <p:nvPr/>
        </p:nvSpPr>
        <p:spPr bwMode="auto">
          <a:xfrm>
            <a:off x="4269183" y="5897982"/>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6" name="TextBox 99">
            <a:extLst>
              <a:ext uri="{FF2B5EF4-FFF2-40B4-BE49-F238E27FC236}">
                <a16:creationId xmlns:a16="http://schemas.microsoft.com/office/drawing/2014/main" id="{EB3E7A06-414E-4B18-8B94-A52A030E6CD6}"/>
              </a:ext>
            </a:extLst>
          </p:cNvPr>
          <p:cNvSpPr txBox="1"/>
          <p:nvPr/>
        </p:nvSpPr>
        <p:spPr>
          <a:xfrm>
            <a:off x="2741396" y="2830917"/>
            <a:ext cx="985443" cy="2386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i="1" u="none" strike="noStrike" kern="0" cap="none" spc="0" normalizeH="0" baseline="0" noProof="0" err="1">
                <a:ln>
                  <a:noFill/>
                </a:ln>
                <a:solidFill>
                  <a:srgbClr val="646464"/>
                </a:solidFill>
                <a:effectLst/>
                <a:uLnTx/>
                <a:uFillTx/>
                <a:latin typeface="Trebuchet MS" panose="020B0603020202020204" pitchFamily="34" charset="0"/>
              </a:rPr>
              <a:t>n.a.</a:t>
            </a:r>
            <a:endParaRPr kumimoji="0" lang="en-GB" sz="900" i="1" u="none" strike="noStrike" kern="0" cap="none" spc="0" normalizeH="0" baseline="0" noProof="0">
              <a:ln>
                <a:noFill/>
              </a:ln>
              <a:solidFill>
                <a:srgbClr val="646464"/>
              </a:solidFill>
              <a:effectLst/>
              <a:uLnTx/>
              <a:uFillTx/>
              <a:latin typeface="Trebuchet MS" panose="020B0603020202020204" pitchFamily="34" charset="0"/>
            </a:endParaRPr>
          </a:p>
        </p:txBody>
      </p:sp>
      <p:sp>
        <p:nvSpPr>
          <p:cNvPr id="157" name="TextBox 99">
            <a:extLst>
              <a:ext uri="{FF2B5EF4-FFF2-40B4-BE49-F238E27FC236}">
                <a16:creationId xmlns:a16="http://schemas.microsoft.com/office/drawing/2014/main" id="{ADEED683-9573-4F11-843C-66FCFCBE2CB1}"/>
              </a:ext>
            </a:extLst>
          </p:cNvPr>
          <p:cNvSpPr txBox="1"/>
          <p:nvPr/>
        </p:nvSpPr>
        <p:spPr>
          <a:xfrm>
            <a:off x="3698308" y="2830917"/>
            <a:ext cx="985443" cy="2386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i="1" u="none" strike="noStrike" kern="0" cap="none" spc="0" normalizeH="0" baseline="0" noProof="0" err="1">
                <a:ln>
                  <a:noFill/>
                </a:ln>
                <a:solidFill>
                  <a:srgbClr val="646464"/>
                </a:solidFill>
                <a:effectLst/>
                <a:uLnTx/>
                <a:uFillTx/>
                <a:latin typeface="Trebuchet MS" panose="020B0603020202020204" pitchFamily="34" charset="0"/>
              </a:rPr>
              <a:t>n.a.</a:t>
            </a:r>
            <a:endParaRPr kumimoji="0" lang="en-GB" sz="900" i="1" u="none" strike="noStrike" kern="0" cap="none" spc="0" normalizeH="0" baseline="0" noProof="0">
              <a:ln>
                <a:noFill/>
              </a:ln>
              <a:solidFill>
                <a:srgbClr val="646464"/>
              </a:solidFill>
              <a:effectLst/>
              <a:uLnTx/>
              <a:uFillTx/>
              <a:latin typeface="Trebuchet MS" panose="020B0603020202020204" pitchFamily="34" charset="0"/>
            </a:endParaRPr>
          </a:p>
        </p:txBody>
      </p:sp>
      <p:grpSp>
        <p:nvGrpSpPr>
          <p:cNvPr id="7" name="Groupe 6">
            <a:extLst>
              <a:ext uri="{FF2B5EF4-FFF2-40B4-BE49-F238E27FC236}">
                <a16:creationId xmlns:a16="http://schemas.microsoft.com/office/drawing/2014/main" id="{197A9177-3738-4723-9E61-B305B2B7FCE3}"/>
              </a:ext>
            </a:extLst>
          </p:cNvPr>
          <p:cNvGrpSpPr/>
          <p:nvPr/>
        </p:nvGrpSpPr>
        <p:grpSpPr>
          <a:xfrm>
            <a:off x="100136" y="2348431"/>
            <a:ext cx="219710" cy="276999"/>
            <a:chOff x="100136" y="2348431"/>
            <a:chExt cx="219710" cy="276999"/>
          </a:xfrm>
        </p:grpSpPr>
        <p:sp>
          <p:nvSpPr>
            <p:cNvPr id="4" name="Ellipse 3">
              <a:extLst>
                <a:ext uri="{FF2B5EF4-FFF2-40B4-BE49-F238E27FC236}">
                  <a16:creationId xmlns:a16="http://schemas.microsoft.com/office/drawing/2014/main" id="{FCB82714-5C70-45D1-B89C-71AB1D8A6E5D}"/>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ZoneTexte 4">
              <a:extLst>
                <a:ext uri="{FF2B5EF4-FFF2-40B4-BE49-F238E27FC236}">
                  <a16:creationId xmlns:a16="http://schemas.microsoft.com/office/drawing/2014/main" id="{636BD95F-7BE4-4362-92F7-EDF7D249DC79}"/>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1</a:t>
              </a:r>
            </a:p>
          </p:txBody>
        </p:sp>
      </p:grpSp>
      <p:grpSp>
        <p:nvGrpSpPr>
          <p:cNvPr id="162" name="Groupe 161">
            <a:extLst>
              <a:ext uri="{FF2B5EF4-FFF2-40B4-BE49-F238E27FC236}">
                <a16:creationId xmlns:a16="http://schemas.microsoft.com/office/drawing/2014/main" id="{4365B434-EED0-491A-A6A4-1F973AE30466}"/>
              </a:ext>
            </a:extLst>
          </p:cNvPr>
          <p:cNvGrpSpPr/>
          <p:nvPr/>
        </p:nvGrpSpPr>
        <p:grpSpPr>
          <a:xfrm>
            <a:off x="100136" y="2841612"/>
            <a:ext cx="219710" cy="276999"/>
            <a:chOff x="100136" y="2348431"/>
            <a:chExt cx="219710" cy="276999"/>
          </a:xfrm>
        </p:grpSpPr>
        <p:sp>
          <p:nvSpPr>
            <p:cNvPr id="163" name="Ellipse 162">
              <a:extLst>
                <a:ext uri="{FF2B5EF4-FFF2-40B4-BE49-F238E27FC236}">
                  <a16:creationId xmlns:a16="http://schemas.microsoft.com/office/drawing/2014/main" id="{8C10E192-6509-4A42-8B23-F546A10C12CA}"/>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4" name="ZoneTexte 163">
              <a:extLst>
                <a:ext uri="{FF2B5EF4-FFF2-40B4-BE49-F238E27FC236}">
                  <a16:creationId xmlns:a16="http://schemas.microsoft.com/office/drawing/2014/main" id="{BB5162FE-DC2A-4FDA-811E-942ED31466EF}"/>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2</a:t>
              </a:r>
            </a:p>
          </p:txBody>
        </p:sp>
      </p:grpSp>
      <p:grpSp>
        <p:nvGrpSpPr>
          <p:cNvPr id="165" name="Groupe 164">
            <a:extLst>
              <a:ext uri="{FF2B5EF4-FFF2-40B4-BE49-F238E27FC236}">
                <a16:creationId xmlns:a16="http://schemas.microsoft.com/office/drawing/2014/main" id="{A60D99ED-9B7D-49DB-8A0A-0722934DBB06}"/>
              </a:ext>
            </a:extLst>
          </p:cNvPr>
          <p:cNvGrpSpPr/>
          <p:nvPr/>
        </p:nvGrpSpPr>
        <p:grpSpPr>
          <a:xfrm>
            <a:off x="100136" y="3354364"/>
            <a:ext cx="219710" cy="276999"/>
            <a:chOff x="100136" y="2348431"/>
            <a:chExt cx="219710" cy="276999"/>
          </a:xfrm>
        </p:grpSpPr>
        <p:sp>
          <p:nvSpPr>
            <p:cNvPr id="166" name="Ellipse 165">
              <a:extLst>
                <a:ext uri="{FF2B5EF4-FFF2-40B4-BE49-F238E27FC236}">
                  <a16:creationId xmlns:a16="http://schemas.microsoft.com/office/drawing/2014/main" id="{D2D4E721-2A81-4A9F-8737-3F02C2309B27}"/>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7" name="ZoneTexte 166">
              <a:extLst>
                <a:ext uri="{FF2B5EF4-FFF2-40B4-BE49-F238E27FC236}">
                  <a16:creationId xmlns:a16="http://schemas.microsoft.com/office/drawing/2014/main" id="{7030BF9B-67A5-42D2-82A8-FB956C568940}"/>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3</a:t>
              </a:r>
            </a:p>
          </p:txBody>
        </p:sp>
      </p:grpSp>
      <p:grpSp>
        <p:nvGrpSpPr>
          <p:cNvPr id="168" name="Groupe 167">
            <a:extLst>
              <a:ext uri="{FF2B5EF4-FFF2-40B4-BE49-F238E27FC236}">
                <a16:creationId xmlns:a16="http://schemas.microsoft.com/office/drawing/2014/main" id="{BE102DE1-43C1-4C3D-8193-2C2FE12FF8FC}"/>
              </a:ext>
            </a:extLst>
          </p:cNvPr>
          <p:cNvGrpSpPr/>
          <p:nvPr/>
        </p:nvGrpSpPr>
        <p:grpSpPr>
          <a:xfrm>
            <a:off x="100136" y="3871615"/>
            <a:ext cx="219710" cy="276999"/>
            <a:chOff x="100136" y="2348431"/>
            <a:chExt cx="219710" cy="276999"/>
          </a:xfrm>
        </p:grpSpPr>
        <p:sp>
          <p:nvSpPr>
            <p:cNvPr id="169" name="Ellipse 168">
              <a:extLst>
                <a:ext uri="{FF2B5EF4-FFF2-40B4-BE49-F238E27FC236}">
                  <a16:creationId xmlns:a16="http://schemas.microsoft.com/office/drawing/2014/main" id="{DDF419EF-196D-4127-8822-5150864C51A2}"/>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0" name="ZoneTexte 169">
              <a:extLst>
                <a:ext uri="{FF2B5EF4-FFF2-40B4-BE49-F238E27FC236}">
                  <a16:creationId xmlns:a16="http://schemas.microsoft.com/office/drawing/2014/main" id="{79D23F5B-18F7-4D51-AC07-12F6297C6374}"/>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4</a:t>
              </a:r>
            </a:p>
          </p:txBody>
        </p:sp>
      </p:grpSp>
      <p:grpSp>
        <p:nvGrpSpPr>
          <p:cNvPr id="171" name="Groupe 170">
            <a:extLst>
              <a:ext uri="{FF2B5EF4-FFF2-40B4-BE49-F238E27FC236}">
                <a16:creationId xmlns:a16="http://schemas.microsoft.com/office/drawing/2014/main" id="{9022825F-3595-4CB5-8063-1F839FA4F21B}"/>
              </a:ext>
            </a:extLst>
          </p:cNvPr>
          <p:cNvGrpSpPr/>
          <p:nvPr/>
        </p:nvGrpSpPr>
        <p:grpSpPr>
          <a:xfrm>
            <a:off x="100136" y="4366970"/>
            <a:ext cx="219710" cy="276999"/>
            <a:chOff x="100136" y="2348431"/>
            <a:chExt cx="219710" cy="276999"/>
          </a:xfrm>
        </p:grpSpPr>
        <p:sp>
          <p:nvSpPr>
            <p:cNvPr id="172" name="Ellipse 171">
              <a:extLst>
                <a:ext uri="{FF2B5EF4-FFF2-40B4-BE49-F238E27FC236}">
                  <a16:creationId xmlns:a16="http://schemas.microsoft.com/office/drawing/2014/main" id="{2B3A83D2-17CA-4B2B-8BE9-80CFE1219E80}"/>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3" name="ZoneTexte 172">
              <a:extLst>
                <a:ext uri="{FF2B5EF4-FFF2-40B4-BE49-F238E27FC236}">
                  <a16:creationId xmlns:a16="http://schemas.microsoft.com/office/drawing/2014/main" id="{9E0D91C1-9394-40C2-8031-748ED7385352}"/>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5</a:t>
              </a:r>
            </a:p>
          </p:txBody>
        </p:sp>
      </p:grpSp>
      <p:grpSp>
        <p:nvGrpSpPr>
          <p:cNvPr id="174" name="Groupe 173">
            <a:extLst>
              <a:ext uri="{FF2B5EF4-FFF2-40B4-BE49-F238E27FC236}">
                <a16:creationId xmlns:a16="http://schemas.microsoft.com/office/drawing/2014/main" id="{DBF4689E-30DC-4D2F-8C25-A1E2E0EBB72B}"/>
              </a:ext>
            </a:extLst>
          </p:cNvPr>
          <p:cNvGrpSpPr/>
          <p:nvPr/>
        </p:nvGrpSpPr>
        <p:grpSpPr>
          <a:xfrm>
            <a:off x="100136" y="4905870"/>
            <a:ext cx="219710" cy="276999"/>
            <a:chOff x="100136" y="2348431"/>
            <a:chExt cx="219710" cy="276999"/>
          </a:xfrm>
        </p:grpSpPr>
        <p:sp>
          <p:nvSpPr>
            <p:cNvPr id="175" name="Ellipse 174">
              <a:extLst>
                <a:ext uri="{FF2B5EF4-FFF2-40B4-BE49-F238E27FC236}">
                  <a16:creationId xmlns:a16="http://schemas.microsoft.com/office/drawing/2014/main" id="{DF54A37B-92CA-463D-A320-B636DCB82002}"/>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6" name="ZoneTexte 175">
              <a:extLst>
                <a:ext uri="{FF2B5EF4-FFF2-40B4-BE49-F238E27FC236}">
                  <a16:creationId xmlns:a16="http://schemas.microsoft.com/office/drawing/2014/main" id="{CEF3078C-0320-4112-A90B-5D8D8DEAF5BF}"/>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6</a:t>
              </a:r>
            </a:p>
          </p:txBody>
        </p:sp>
      </p:grpSp>
      <p:grpSp>
        <p:nvGrpSpPr>
          <p:cNvPr id="180" name="Groupe 179">
            <a:extLst>
              <a:ext uri="{FF2B5EF4-FFF2-40B4-BE49-F238E27FC236}">
                <a16:creationId xmlns:a16="http://schemas.microsoft.com/office/drawing/2014/main" id="{99D3C5DB-D758-48F1-A57D-01050FC50254}"/>
              </a:ext>
            </a:extLst>
          </p:cNvPr>
          <p:cNvGrpSpPr/>
          <p:nvPr/>
        </p:nvGrpSpPr>
        <p:grpSpPr>
          <a:xfrm>
            <a:off x="100136" y="5383875"/>
            <a:ext cx="219710" cy="276999"/>
            <a:chOff x="100136" y="2348431"/>
            <a:chExt cx="219710" cy="276999"/>
          </a:xfrm>
        </p:grpSpPr>
        <p:sp>
          <p:nvSpPr>
            <p:cNvPr id="181" name="Ellipse 180">
              <a:extLst>
                <a:ext uri="{FF2B5EF4-FFF2-40B4-BE49-F238E27FC236}">
                  <a16:creationId xmlns:a16="http://schemas.microsoft.com/office/drawing/2014/main" id="{4FD6C715-17FA-40B5-8A2C-730F71B00925}"/>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82" name="ZoneTexte 181">
              <a:extLst>
                <a:ext uri="{FF2B5EF4-FFF2-40B4-BE49-F238E27FC236}">
                  <a16:creationId xmlns:a16="http://schemas.microsoft.com/office/drawing/2014/main" id="{2C721DFD-C910-4716-A6DC-8D05D366C44A}"/>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7</a:t>
              </a:r>
            </a:p>
          </p:txBody>
        </p:sp>
      </p:grpSp>
      <p:grpSp>
        <p:nvGrpSpPr>
          <p:cNvPr id="183" name="Groupe 182">
            <a:extLst>
              <a:ext uri="{FF2B5EF4-FFF2-40B4-BE49-F238E27FC236}">
                <a16:creationId xmlns:a16="http://schemas.microsoft.com/office/drawing/2014/main" id="{51C9BEBC-8DD7-4C8E-BFB5-C04615EF5E7B}"/>
              </a:ext>
            </a:extLst>
          </p:cNvPr>
          <p:cNvGrpSpPr/>
          <p:nvPr/>
        </p:nvGrpSpPr>
        <p:grpSpPr>
          <a:xfrm>
            <a:off x="100136" y="5892328"/>
            <a:ext cx="219710" cy="276999"/>
            <a:chOff x="100136" y="2348431"/>
            <a:chExt cx="219710" cy="276999"/>
          </a:xfrm>
        </p:grpSpPr>
        <p:sp>
          <p:nvSpPr>
            <p:cNvPr id="184" name="Ellipse 183">
              <a:extLst>
                <a:ext uri="{FF2B5EF4-FFF2-40B4-BE49-F238E27FC236}">
                  <a16:creationId xmlns:a16="http://schemas.microsoft.com/office/drawing/2014/main" id="{347CD8A5-5C71-4C79-A2AD-8F717845CC4F}"/>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85" name="ZoneTexte 184">
              <a:extLst>
                <a:ext uri="{FF2B5EF4-FFF2-40B4-BE49-F238E27FC236}">
                  <a16:creationId xmlns:a16="http://schemas.microsoft.com/office/drawing/2014/main" id="{A99F4FC1-5AC2-4BFC-BF2B-A801B2973CF5}"/>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8</a:t>
              </a:r>
            </a:p>
          </p:txBody>
        </p:sp>
      </p:grpSp>
      <p:cxnSp>
        <p:nvCxnSpPr>
          <p:cNvPr id="23" name="Connecteur : en angle 22">
            <a:extLst>
              <a:ext uri="{FF2B5EF4-FFF2-40B4-BE49-F238E27FC236}">
                <a16:creationId xmlns:a16="http://schemas.microsoft.com/office/drawing/2014/main" id="{AFDF1382-3898-4FFC-AE52-629CE80045FC}"/>
              </a:ext>
            </a:extLst>
          </p:cNvPr>
          <p:cNvCxnSpPr>
            <a:cxnSpLocks/>
            <a:stCxn id="3" idx="0"/>
          </p:cNvCxnSpPr>
          <p:nvPr/>
        </p:nvCxnSpPr>
        <p:spPr bwMode="auto">
          <a:xfrm rot="5400000" flipH="1" flipV="1">
            <a:off x="2840229" y="-81343"/>
            <a:ext cx="515568" cy="3357179"/>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108" name="Étoile : 5 branches 107">
            <a:extLst>
              <a:ext uri="{FF2B5EF4-FFF2-40B4-BE49-F238E27FC236}">
                <a16:creationId xmlns:a16="http://schemas.microsoft.com/office/drawing/2014/main" id="{EC6D0E24-59E8-4460-9BAB-724A2AEB9B00}"/>
              </a:ext>
            </a:extLst>
          </p:cNvPr>
          <p:cNvSpPr/>
          <p:nvPr/>
        </p:nvSpPr>
        <p:spPr bwMode="auto">
          <a:xfrm>
            <a:off x="2213939" y="5400501"/>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58" name="Groupe 157">
            <a:extLst>
              <a:ext uri="{FF2B5EF4-FFF2-40B4-BE49-F238E27FC236}">
                <a16:creationId xmlns:a16="http://schemas.microsoft.com/office/drawing/2014/main" id="{95D9ECE2-8FF9-4047-B40B-D6E309E60E48}"/>
              </a:ext>
            </a:extLst>
          </p:cNvPr>
          <p:cNvGrpSpPr/>
          <p:nvPr/>
        </p:nvGrpSpPr>
        <p:grpSpPr>
          <a:xfrm>
            <a:off x="5344813" y="3779232"/>
            <a:ext cx="219710" cy="276999"/>
            <a:chOff x="100136" y="2348431"/>
            <a:chExt cx="219710" cy="276999"/>
          </a:xfrm>
        </p:grpSpPr>
        <p:sp>
          <p:nvSpPr>
            <p:cNvPr id="159" name="Ellipse 158">
              <a:extLst>
                <a:ext uri="{FF2B5EF4-FFF2-40B4-BE49-F238E27FC236}">
                  <a16:creationId xmlns:a16="http://schemas.microsoft.com/office/drawing/2014/main" id="{52FCBAC7-DB45-468D-8B3C-E5AE241C52D6}"/>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0" name="ZoneTexte 159">
              <a:extLst>
                <a:ext uri="{FF2B5EF4-FFF2-40B4-BE49-F238E27FC236}">
                  <a16:creationId xmlns:a16="http://schemas.microsoft.com/office/drawing/2014/main" id="{F079BDDA-6156-4C2B-BAD2-0A0A39A4ADE3}"/>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1</a:t>
              </a:r>
            </a:p>
          </p:txBody>
        </p:sp>
      </p:grpSp>
      <p:grpSp>
        <p:nvGrpSpPr>
          <p:cNvPr id="161" name="Groupe 160">
            <a:extLst>
              <a:ext uri="{FF2B5EF4-FFF2-40B4-BE49-F238E27FC236}">
                <a16:creationId xmlns:a16="http://schemas.microsoft.com/office/drawing/2014/main" id="{DE942972-3219-479B-A3BD-A86EB906DFD9}"/>
              </a:ext>
            </a:extLst>
          </p:cNvPr>
          <p:cNvGrpSpPr/>
          <p:nvPr/>
        </p:nvGrpSpPr>
        <p:grpSpPr>
          <a:xfrm>
            <a:off x="5905495" y="3779232"/>
            <a:ext cx="219710" cy="276999"/>
            <a:chOff x="100136" y="2348431"/>
            <a:chExt cx="219710" cy="276999"/>
          </a:xfrm>
        </p:grpSpPr>
        <p:sp>
          <p:nvSpPr>
            <p:cNvPr id="177" name="Ellipse 176">
              <a:extLst>
                <a:ext uri="{FF2B5EF4-FFF2-40B4-BE49-F238E27FC236}">
                  <a16:creationId xmlns:a16="http://schemas.microsoft.com/office/drawing/2014/main" id="{650E31D6-A5EA-4FFA-8BA9-76A62ADFC3C0}"/>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8" name="ZoneTexte 177">
              <a:extLst>
                <a:ext uri="{FF2B5EF4-FFF2-40B4-BE49-F238E27FC236}">
                  <a16:creationId xmlns:a16="http://schemas.microsoft.com/office/drawing/2014/main" id="{E0152863-39D1-4FB5-BA22-A1DCD2F59E5A}"/>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2</a:t>
              </a:r>
            </a:p>
          </p:txBody>
        </p:sp>
      </p:grpSp>
      <p:grpSp>
        <p:nvGrpSpPr>
          <p:cNvPr id="179" name="Groupe 178">
            <a:extLst>
              <a:ext uri="{FF2B5EF4-FFF2-40B4-BE49-F238E27FC236}">
                <a16:creationId xmlns:a16="http://schemas.microsoft.com/office/drawing/2014/main" id="{B43B6D2D-5141-413B-B4F9-C997936050E0}"/>
              </a:ext>
            </a:extLst>
          </p:cNvPr>
          <p:cNvGrpSpPr/>
          <p:nvPr/>
        </p:nvGrpSpPr>
        <p:grpSpPr>
          <a:xfrm>
            <a:off x="6466177" y="3779232"/>
            <a:ext cx="219710" cy="276999"/>
            <a:chOff x="100136" y="2348431"/>
            <a:chExt cx="219710" cy="276999"/>
          </a:xfrm>
        </p:grpSpPr>
        <p:sp>
          <p:nvSpPr>
            <p:cNvPr id="187" name="Ellipse 186">
              <a:extLst>
                <a:ext uri="{FF2B5EF4-FFF2-40B4-BE49-F238E27FC236}">
                  <a16:creationId xmlns:a16="http://schemas.microsoft.com/office/drawing/2014/main" id="{D2F6C7A7-91AD-4F91-8AFD-7AE3E0EBAA90}"/>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88" name="ZoneTexte 187">
              <a:extLst>
                <a:ext uri="{FF2B5EF4-FFF2-40B4-BE49-F238E27FC236}">
                  <a16:creationId xmlns:a16="http://schemas.microsoft.com/office/drawing/2014/main" id="{064FE43A-4076-4FAA-A23E-EDDC53C8E4E1}"/>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3</a:t>
              </a:r>
            </a:p>
          </p:txBody>
        </p:sp>
      </p:grpSp>
      <p:grpSp>
        <p:nvGrpSpPr>
          <p:cNvPr id="189" name="Groupe 188">
            <a:extLst>
              <a:ext uri="{FF2B5EF4-FFF2-40B4-BE49-F238E27FC236}">
                <a16:creationId xmlns:a16="http://schemas.microsoft.com/office/drawing/2014/main" id="{695015E8-2963-4D3F-AFEB-59FBAF482D3E}"/>
              </a:ext>
            </a:extLst>
          </p:cNvPr>
          <p:cNvGrpSpPr/>
          <p:nvPr/>
        </p:nvGrpSpPr>
        <p:grpSpPr>
          <a:xfrm>
            <a:off x="7050774" y="3779232"/>
            <a:ext cx="219710" cy="276999"/>
            <a:chOff x="100136" y="2348431"/>
            <a:chExt cx="219710" cy="276999"/>
          </a:xfrm>
        </p:grpSpPr>
        <p:sp>
          <p:nvSpPr>
            <p:cNvPr id="190" name="Ellipse 189">
              <a:extLst>
                <a:ext uri="{FF2B5EF4-FFF2-40B4-BE49-F238E27FC236}">
                  <a16:creationId xmlns:a16="http://schemas.microsoft.com/office/drawing/2014/main" id="{2A44CCA5-BE5C-457D-A6AD-D94F18905182}"/>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1" name="ZoneTexte 190">
              <a:extLst>
                <a:ext uri="{FF2B5EF4-FFF2-40B4-BE49-F238E27FC236}">
                  <a16:creationId xmlns:a16="http://schemas.microsoft.com/office/drawing/2014/main" id="{5C70BE64-58A9-43EF-B0FC-5B0C797EF80C}"/>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4</a:t>
              </a:r>
            </a:p>
          </p:txBody>
        </p:sp>
      </p:grpSp>
      <p:grpSp>
        <p:nvGrpSpPr>
          <p:cNvPr id="192" name="Groupe 191">
            <a:extLst>
              <a:ext uri="{FF2B5EF4-FFF2-40B4-BE49-F238E27FC236}">
                <a16:creationId xmlns:a16="http://schemas.microsoft.com/office/drawing/2014/main" id="{B0E63CB3-D26B-4134-92C8-346A0F699D54}"/>
              </a:ext>
            </a:extLst>
          </p:cNvPr>
          <p:cNvGrpSpPr/>
          <p:nvPr/>
        </p:nvGrpSpPr>
        <p:grpSpPr>
          <a:xfrm>
            <a:off x="7611456" y="3779232"/>
            <a:ext cx="219710" cy="276999"/>
            <a:chOff x="100136" y="2348431"/>
            <a:chExt cx="219710" cy="276999"/>
          </a:xfrm>
        </p:grpSpPr>
        <p:sp>
          <p:nvSpPr>
            <p:cNvPr id="193" name="Ellipse 192">
              <a:extLst>
                <a:ext uri="{FF2B5EF4-FFF2-40B4-BE49-F238E27FC236}">
                  <a16:creationId xmlns:a16="http://schemas.microsoft.com/office/drawing/2014/main" id="{F5D48394-7623-4763-9F62-5A4CDB43D540}"/>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4" name="ZoneTexte 193">
              <a:extLst>
                <a:ext uri="{FF2B5EF4-FFF2-40B4-BE49-F238E27FC236}">
                  <a16:creationId xmlns:a16="http://schemas.microsoft.com/office/drawing/2014/main" id="{5E7BE32B-E9AA-4EF5-9547-37321578EB73}"/>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5</a:t>
              </a:r>
            </a:p>
          </p:txBody>
        </p:sp>
      </p:grpSp>
      <p:grpSp>
        <p:nvGrpSpPr>
          <p:cNvPr id="195" name="Groupe 194">
            <a:extLst>
              <a:ext uri="{FF2B5EF4-FFF2-40B4-BE49-F238E27FC236}">
                <a16:creationId xmlns:a16="http://schemas.microsoft.com/office/drawing/2014/main" id="{C4D35207-8D34-4E61-A765-ABFFEF665FDC}"/>
              </a:ext>
            </a:extLst>
          </p:cNvPr>
          <p:cNvGrpSpPr/>
          <p:nvPr/>
        </p:nvGrpSpPr>
        <p:grpSpPr>
          <a:xfrm>
            <a:off x="8172138" y="3779232"/>
            <a:ext cx="219710" cy="276999"/>
            <a:chOff x="100136" y="2348431"/>
            <a:chExt cx="219710" cy="276999"/>
          </a:xfrm>
        </p:grpSpPr>
        <p:sp>
          <p:nvSpPr>
            <p:cNvPr id="196" name="Ellipse 195">
              <a:extLst>
                <a:ext uri="{FF2B5EF4-FFF2-40B4-BE49-F238E27FC236}">
                  <a16:creationId xmlns:a16="http://schemas.microsoft.com/office/drawing/2014/main" id="{995B103C-28DA-4096-9328-BBAB44CCA4EA}"/>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7" name="ZoneTexte 196">
              <a:extLst>
                <a:ext uri="{FF2B5EF4-FFF2-40B4-BE49-F238E27FC236}">
                  <a16:creationId xmlns:a16="http://schemas.microsoft.com/office/drawing/2014/main" id="{15437E17-57AD-4D04-9504-FB231D79FB53}"/>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6</a:t>
              </a:r>
            </a:p>
          </p:txBody>
        </p:sp>
      </p:grpSp>
      <p:grpSp>
        <p:nvGrpSpPr>
          <p:cNvPr id="198" name="Groupe 197">
            <a:extLst>
              <a:ext uri="{FF2B5EF4-FFF2-40B4-BE49-F238E27FC236}">
                <a16:creationId xmlns:a16="http://schemas.microsoft.com/office/drawing/2014/main" id="{9E18E89E-4CA5-4B72-8820-44E94531C9DA}"/>
              </a:ext>
            </a:extLst>
          </p:cNvPr>
          <p:cNvGrpSpPr/>
          <p:nvPr/>
        </p:nvGrpSpPr>
        <p:grpSpPr>
          <a:xfrm>
            <a:off x="8714914" y="3779232"/>
            <a:ext cx="219710" cy="276999"/>
            <a:chOff x="100136" y="2348431"/>
            <a:chExt cx="219710" cy="276999"/>
          </a:xfrm>
        </p:grpSpPr>
        <p:sp>
          <p:nvSpPr>
            <p:cNvPr id="199" name="Ellipse 198">
              <a:extLst>
                <a:ext uri="{FF2B5EF4-FFF2-40B4-BE49-F238E27FC236}">
                  <a16:creationId xmlns:a16="http://schemas.microsoft.com/office/drawing/2014/main" id="{5B73425F-D0F3-4C69-B449-DDD0EF77F83F}"/>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00" name="ZoneTexte 199">
              <a:extLst>
                <a:ext uri="{FF2B5EF4-FFF2-40B4-BE49-F238E27FC236}">
                  <a16:creationId xmlns:a16="http://schemas.microsoft.com/office/drawing/2014/main" id="{2E94C22F-D805-41F9-9FD4-C585F9FD3059}"/>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7</a:t>
              </a:r>
            </a:p>
          </p:txBody>
        </p:sp>
      </p:grpSp>
      <p:grpSp>
        <p:nvGrpSpPr>
          <p:cNvPr id="201" name="Groupe 200">
            <a:extLst>
              <a:ext uri="{FF2B5EF4-FFF2-40B4-BE49-F238E27FC236}">
                <a16:creationId xmlns:a16="http://schemas.microsoft.com/office/drawing/2014/main" id="{F3056505-DEC7-4292-889B-3208DF2CED70}"/>
              </a:ext>
            </a:extLst>
          </p:cNvPr>
          <p:cNvGrpSpPr/>
          <p:nvPr/>
        </p:nvGrpSpPr>
        <p:grpSpPr>
          <a:xfrm>
            <a:off x="9275596" y="3779232"/>
            <a:ext cx="219710" cy="276999"/>
            <a:chOff x="100136" y="2348431"/>
            <a:chExt cx="219710" cy="276999"/>
          </a:xfrm>
        </p:grpSpPr>
        <p:sp>
          <p:nvSpPr>
            <p:cNvPr id="202" name="Ellipse 201">
              <a:extLst>
                <a:ext uri="{FF2B5EF4-FFF2-40B4-BE49-F238E27FC236}">
                  <a16:creationId xmlns:a16="http://schemas.microsoft.com/office/drawing/2014/main" id="{C43D9678-22FC-46FA-8C6A-3D03A3980F0F}"/>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03" name="ZoneTexte 202">
              <a:extLst>
                <a:ext uri="{FF2B5EF4-FFF2-40B4-BE49-F238E27FC236}">
                  <a16:creationId xmlns:a16="http://schemas.microsoft.com/office/drawing/2014/main" id="{54F38626-557B-4B78-AF83-A6BA0799ABC5}"/>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8</a:t>
              </a:r>
            </a:p>
          </p:txBody>
        </p:sp>
      </p:grpSp>
    </p:spTree>
    <p:extLst>
      <p:ext uri="{BB962C8B-B14F-4D97-AF65-F5344CB8AC3E}">
        <p14:creationId xmlns:p14="http://schemas.microsoft.com/office/powerpoint/2010/main" val="375881946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C0E76B1-4C40-467A-A51D-F30ED3C77EA1}"/>
              </a:ext>
            </a:extLst>
          </p:cNvPr>
          <p:cNvGraphicFramePr>
            <a:graphicFrameLocks noChangeAspect="1"/>
          </p:cNvGraphicFramePr>
          <p:nvPr>
            <p:custDataLst>
              <p:tags r:id="rId1"/>
            </p:custDataLst>
            <p:extLst>
              <p:ext uri="{D42A27DB-BD31-4B8C-83A1-F6EECF244321}">
                <p14:modId xmlns:p14="http://schemas.microsoft.com/office/powerpoint/2010/main" val="3130367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8" name="Object 7" hidden="1">
                        <a:extLst>
                          <a:ext uri="{FF2B5EF4-FFF2-40B4-BE49-F238E27FC236}">
                            <a16:creationId xmlns:a16="http://schemas.microsoft.com/office/drawing/2014/main" id="{BC0E76B1-4C40-467A-A51D-F30ED3C77EA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09ACD1F-8256-4576-BACE-9EAD37EF359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A7667494-4501-4111-9706-BD4EF61979EB}"/>
              </a:ext>
            </a:extLst>
          </p:cNvPr>
          <p:cNvSpPr>
            <a:spLocks noGrp="1"/>
          </p:cNvSpPr>
          <p:nvPr>
            <p:ph type="title"/>
          </p:nvPr>
        </p:nvSpPr>
        <p:spPr>
          <a:xfrm>
            <a:off x="165600" y="147600"/>
            <a:ext cx="8357688" cy="684000"/>
          </a:xfrm>
        </p:spPr>
        <p:txBody>
          <a:bodyPr vert="horz"/>
          <a:lstStyle/>
          <a:p>
            <a:r>
              <a:rPr lang="en-GB" sz="1600">
                <a:solidFill>
                  <a:schemeClr val="tx2"/>
                </a:solidFill>
                <a:latin typeface="Trebuchet MS" panose="020B0603020202020204" pitchFamily="34" charset="0"/>
              </a:rPr>
              <a:t>Altares’ offering </a:t>
            </a:r>
            <a:r>
              <a:rPr lang="en-GB">
                <a:solidFill>
                  <a:schemeClr val="tx2"/>
                </a:solidFill>
                <a:latin typeface="Trebuchet MS" panose="020B0603020202020204" pitchFamily="34" charset="0"/>
              </a:rPr>
              <a:t>i</a:t>
            </a:r>
            <a:r>
              <a:rPr lang="en-GB" sz="1600">
                <a:solidFill>
                  <a:schemeClr val="tx2"/>
                </a:solidFill>
                <a:latin typeface="Trebuchet MS" panose="020B0603020202020204" pitchFamily="34" charset="0"/>
              </a:rPr>
              <a:t>n Credit &amp; financial risk</a:t>
            </a:r>
            <a:r>
              <a:rPr lang="en-GB">
                <a:solidFill>
                  <a:schemeClr val="tx2"/>
                </a:solidFill>
                <a:latin typeface="Trebuchet MS" panose="020B0603020202020204" pitchFamily="34" charset="0"/>
              </a:rPr>
              <a:t> information </a:t>
            </a:r>
            <a:r>
              <a:rPr lang="en-GB">
                <a:latin typeface="Trebuchet MS" panose="020B0603020202020204" pitchFamily="34" charset="0"/>
              </a:rPr>
              <a:t>appears </a:t>
            </a:r>
            <a:r>
              <a:rPr lang="en-GB">
                <a:solidFill>
                  <a:schemeClr val="tx2"/>
                </a:solidFill>
                <a:latin typeface="Trebuchet MS" panose="020B0603020202020204" pitchFamily="34" charset="0"/>
              </a:rPr>
              <a:t>highly competitive</a:t>
            </a:r>
            <a:r>
              <a:rPr lang="en-GB">
                <a:latin typeface="Trebuchet MS" panose="020B0603020202020204" pitchFamily="34" charset="0"/>
              </a:rPr>
              <a:t>, especially to</a:t>
            </a:r>
            <a:r>
              <a:rPr lang="en-GB">
                <a:solidFill>
                  <a:schemeClr val="tx2"/>
                </a:solidFill>
                <a:latin typeface="Trebuchet MS" panose="020B0603020202020204" pitchFamily="34" charset="0"/>
              </a:rPr>
              <a:t> address large caps </a:t>
            </a:r>
            <a:r>
              <a:rPr lang="en-GB">
                <a:latin typeface="Trebuchet MS" panose="020B0603020202020204" pitchFamily="34" charset="0"/>
              </a:rPr>
              <a:t>thanks to Altares’ high-quality </a:t>
            </a:r>
            <a:r>
              <a:rPr lang="en-GB">
                <a:solidFill>
                  <a:schemeClr val="tx2"/>
                </a:solidFill>
                <a:latin typeface="Trebuchet MS" panose="020B0603020202020204" pitchFamily="34" charset="0"/>
              </a:rPr>
              <a:t>brand image</a:t>
            </a:r>
            <a:r>
              <a:rPr lang="en-GB">
                <a:latin typeface="Trebuchet MS" panose="020B0603020202020204" pitchFamily="34" charset="0"/>
              </a:rPr>
              <a:t>, comprehensive international </a:t>
            </a:r>
            <a:r>
              <a:rPr lang="en-GB">
                <a:solidFill>
                  <a:schemeClr val="tx2"/>
                </a:solidFill>
                <a:latin typeface="Trebuchet MS" panose="020B0603020202020204" pitchFamily="34" charset="0"/>
              </a:rPr>
              <a:t>database </a:t>
            </a:r>
            <a:r>
              <a:rPr lang="en-GB">
                <a:latin typeface="Trebuchet MS" panose="020B0603020202020204" pitchFamily="34" charset="0"/>
              </a:rPr>
              <a:t>and ability to </a:t>
            </a:r>
            <a:r>
              <a:rPr lang="en-GB">
                <a:solidFill>
                  <a:schemeClr val="tx2"/>
                </a:solidFill>
                <a:latin typeface="Trebuchet MS" panose="020B0603020202020204" pitchFamily="34" charset="0"/>
              </a:rPr>
              <a:t>provide tailor-made services </a:t>
            </a:r>
          </a:p>
        </p:txBody>
      </p:sp>
      <p:sp>
        <p:nvSpPr>
          <p:cNvPr id="7" name="Espace réservé du texte 6">
            <a:extLst>
              <a:ext uri="{FF2B5EF4-FFF2-40B4-BE49-F238E27FC236}">
                <a16:creationId xmlns:a16="http://schemas.microsoft.com/office/drawing/2014/main" id="{6A14060D-9373-4696-92EF-8A765C296131}"/>
              </a:ext>
            </a:extLst>
          </p:cNvPr>
          <p:cNvSpPr>
            <a:spLocks noGrp="1"/>
          </p:cNvSpPr>
          <p:nvPr>
            <p:ph type="body" sz="quarter" idx="10"/>
          </p:nvPr>
        </p:nvSpPr>
        <p:spPr/>
        <p:txBody>
          <a:bodyPr/>
          <a:lstStyle/>
          <a:p>
            <a:r>
              <a:rPr lang="en-GB" sz="800" i="1" kern="0"/>
              <a:t>Sources: eleven research &amp; analysis, expert calls</a:t>
            </a:r>
          </a:p>
        </p:txBody>
      </p:sp>
      <p:sp>
        <p:nvSpPr>
          <p:cNvPr id="214" name="Rectangle 213">
            <a:extLst>
              <a:ext uri="{FF2B5EF4-FFF2-40B4-BE49-F238E27FC236}">
                <a16:creationId xmlns:a16="http://schemas.microsoft.com/office/drawing/2014/main" id="{A8B7529F-709B-4E9D-B181-9ECA307CB567}"/>
              </a:ext>
            </a:extLst>
          </p:cNvPr>
          <p:cNvSpPr/>
          <p:nvPr/>
        </p:nvSpPr>
        <p:spPr bwMode="auto">
          <a:xfrm>
            <a:off x="8992122" y="975034"/>
            <a:ext cx="322284" cy="23981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accent2">
                  <a:lumMod val="25000"/>
                </a:schemeClr>
              </a:solidFill>
              <a:effectLst/>
              <a:latin typeface="Trebuchet MS" pitchFamily="34" charset="0"/>
            </a:endParaRPr>
          </a:p>
        </p:txBody>
      </p:sp>
      <p:pic>
        <p:nvPicPr>
          <p:cNvPr id="227" name="Picture 13" descr="Afficher l'image d'origine">
            <a:extLst>
              <a:ext uri="{FF2B5EF4-FFF2-40B4-BE49-F238E27FC236}">
                <a16:creationId xmlns:a16="http://schemas.microsoft.com/office/drawing/2014/main" id="{488D4ECF-E29F-4249-8B10-180E7415378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42856" y="1325931"/>
            <a:ext cx="828000" cy="15456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Ã©sultat de recherche d'images pour &quot;bureau van dijk&quot;">
            <a:extLst>
              <a:ext uri="{FF2B5EF4-FFF2-40B4-BE49-F238E27FC236}">
                <a16:creationId xmlns:a16="http://schemas.microsoft.com/office/drawing/2014/main" id="{9540237C-D5DC-4039-8368-06BB3C0A1C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3593" y="1235520"/>
            <a:ext cx="737940" cy="33538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4">
            <a:extLst>
              <a:ext uri="{FF2B5EF4-FFF2-40B4-BE49-F238E27FC236}">
                <a16:creationId xmlns:a16="http://schemas.microsoft.com/office/drawing/2014/main" id="{88E4374C-6CD8-4C72-8420-B323C9A3661A}"/>
              </a:ext>
            </a:extLst>
          </p:cNvPr>
          <p:cNvCxnSpPr>
            <a:cxnSpLocks/>
          </p:cNvCxnSpPr>
          <p:nvPr/>
        </p:nvCxnSpPr>
        <p:spPr bwMode="auto">
          <a:xfrm>
            <a:off x="457461" y="1778480"/>
            <a:ext cx="2686729" cy="0"/>
          </a:xfrm>
          <a:prstGeom prst="line">
            <a:avLst/>
          </a:prstGeom>
          <a:solidFill>
            <a:srgbClr val="26ACDE"/>
          </a:solidFill>
          <a:ln w="15875" cap="flat" cmpd="sng" algn="ctr">
            <a:solidFill>
              <a:srgbClr val="36964F"/>
            </a:solidFill>
            <a:prstDash val="solid"/>
            <a:round/>
            <a:headEnd type="none" w="med" len="med"/>
            <a:tailEnd type="none" w="med" len="med"/>
          </a:ln>
          <a:effectLst/>
        </p:spPr>
      </p:cxnSp>
      <p:sp>
        <p:nvSpPr>
          <p:cNvPr id="6" name="TextBox 99">
            <a:extLst>
              <a:ext uri="{FF2B5EF4-FFF2-40B4-BE49-F238E27FC236}">
                <a16:creationId xmlns:a16="http://schemas.microsoft.com/office/drawing/2014/main" id="{073CBBBF-3D9B-42D6-9753-7143FCF25F79}"/>
              </a:ext>
            </a:extLst>
          </p:cNvPr>
          <p:cNvSpPr txBox="1"/>
          <p:nvPr/>
        </p:nvSpPr>
        <p:spPr>
          <a:xfrm>
            <a:off x="507930" y="1482690"/>
            <a:ext cx="265008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646464"/>
                </a:solidFill>
                <a:effectLst/>
                <a:uLnTx/>
                <a:uFillTx/>
                <a:latin typeface="Trebuchet MS" panose="020B0603020202020204" pitchFamily="34" charset="0"/>
              </a:rPr>
              <a:t>Key differentiating elements</a:t>
            </a:r>
          </a:p>
        </p:txBody>
      </p:sp>
      <p:sp>
        <p:nvSpPr>
          <p:cNvPr id="16" name="Rectangle 15">
            <a:extLst>
              <a:ext uri="{FF2B5EF4-FFF2-40B4-BE49-F238E27FC236}">
                <a16:creationId xmlns:a16="http://schemas.microsoft.com/office/drawing/2014/main" id="{B06104E7-3FBF-4052-909E-31812CEB7227}"/>
              </a:ext>
            </a:extLst>
          </p:cNvPr>
          <p:cNvSpPr/>
          <p:nvPr/>
        </p:nvSpPr>
        <p:spPr bwMode="auto">
          <a:xfrm>
            <a:off x="457461" y="3045876"/>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Capacity to integrate into the client’s system</a:t>
            </a:r>
            <a:endParaRPr kumimoji="0" lang="en-GB" sz="900" b="0" i="1"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17" name="Rectangle 16">
            <a:extLst>
              <a:ext uri="{FF2B5EF4-FFF2-40B4-BE49-F238E27FC236}">
                <a16:creationId xmlns:a16="http://schemas.microsoft.com/office/drawing/2014/main" id="{913F5C94-CF9D-4A7F-B560-C86EFE6C58D7}"/>
              </a:ext>
            </a:extLst>
          </p:cNvPr>
          <p:cNvSpPr/>
          <p:nvPr/>
        </p:nvSpPr>
        <p:spPr bwMode="auto">
          <a:xfrm>
            <a:off x="457461" y="4152831"/>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Availability of international data</a:t>
            </a:r>
          </a:p>
        </p:txBody>
      </p:sp>
      <p:sp>
        <p:nvSpPr>
          <p:cNvPr id="18" name="Rectangle 17">
            <a:extLst>
              <a:ext uri="{FF2B5EF4-FFF2-40B4-BE49-F238E27FC236}">
                <a16:creationId xmlns:a16="http://schemas.microsoft.com/office/drawing/2014/main" id="{3A250FCF-FA30-4F7E-BDCD-420DDC63DECA}"/>
              </a:ext>
            </a:extLst>
          </p:cNvPr>
          <p:cNvSpPr/>
          <p:nvPr/>
        </p:nvSpPr>
        <p:spPr bwMode="auto">
          <a:xfrm>
            <a:off x="457461" y="3599354"/>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Price competitiveness </a:t>
            </a:r>
          </a:p>
        </p:txBody>
      </p:sp>
      <p:sp>
        <p:nvSpPr>
          <p:cNvPr id="19" name="Rectangle 18">
            <a:extLst>
              <a:ext uri="{FF2B5EF4-FFF2-40B4-BE49-F238E27FC236}">
                <a16:creationId xmlns:a16="http://schemas.microsoft.com/office/drawing/2014/main" id="{D5E0A3E6-87FD-4EE6-9D76-A7078149A41C}"/>
              </a:ext>
            </a:extLst>
          </p:cNvPr>
          <p:cNvSpPr/>
          <p:nvPr/>
        </p:nvSpPr>
        <p:spPr bwMode="auto">
          <a:xfrm>
            <a:off x="457461" y="2492398"/>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Reliability of the prediction score </a:t>
            </a:r>
          </a:p>
        </p:txBody>
      </p:sp>
      <p:sp>
        <p:nvSpPr>
          <p:cNvPr id="20" name="Rectangle 19">
            <a:extLst>
              <a:ext uri="{FF2B5EF4-FFF2-40B4-BE49-F238E27FC236}">
                <a16:creationId xmlns:a16="http://schemas.microsoft.com/office/drawing/2014/main" id="{F14304AE-6747-4532-9987-6CE59DD41206}"/>
              </a:ext>
            </a:extLst>
          </p:cNvPr>
          <p:cNvSpPr/>
          <p:nvPr/>
        </p:nvSpPr>
        <p:spPr bwMode="auto">
          <a:xfrm>
            <a:off x="457461" y="1938921"/>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Quality of the database</a:t>
            </a:r>
            <a:endParaRPr kumimoji="0" lang="en-GB" sz="900" b="0" i="1"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21" name="Rectangle 20">
            <a:extLst>
              <a:ext uri="{FF2B5EF4-FFF2-40B4-BE49-F238E27FC236}">
                <a16:creationId xmlns:a16="http://schemas.microsoft.com/office/drawing/2014/main" id="{177724EC-7E54-4161-A242-388DD0A23E85}"/>
              </a:ext>
            </a:extLst>
          </p:cNvPr>
          <p:cNvSpPr/>
          <p:nvPr/>
        </p:nvSpPr>
        <p:spPr bwMode="auto">
          <a:xfrm>
            <a:off x="457461" y="4706309"/>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Ability to provide the required level of service (inc. tailor-made analyses)</a:t>
            </a:r>
          </a:p>
        </p:txBody>
      </p:sp>
      <p:sp>
        <p:nvSpPr>
          <p:cNvPr id="22" name="Rectangle 21">
            <a:extLst>
              <a:ext uri="{FF2B5EF4-FFF2-40B4-BE49-F238E27FC236}">
                <a16:creationId xmlns:a16="http://schemas.microsoft.com/office/drawing/2014/main" id="{8B875634-9E00-4DC2-A20D-D8C07989348F}"/>
              </a:ext>
            </a:extLst>
          </p:cNvPr>
          <p:cNvSpPr/>
          <p:nvPr/>
        </p:nvSpPr>
        <p:spPr bwMode="auto">
          <a:xfrm>
            <a:off x="457461" y="5259786"/>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Ease of use of the solution</a:t>
            </a:r>
          </a:p>
        </p:txBody>
      </p:sp>
      <p:sp>
        <p:nvSpPr>
          <p:cNvPr id="23" name="Rectangle 22">
            <a:extLst>
              <a:ext uri="{FF2B5EF4-FFF2-40B4-BE49-F238E27FC236}">
                <a16:creationId xmlns:a16="http://schemas.microsoft.com/office/drawing/2014/main" id="{6D8A25CD-0899-4673-B8F4-3D48F1A3C65B}"/>
              </a:ext>
            </a:extLst>
          </p:cNvPr>
          <p:cNvSpPr/>
          <p:nvPr/>
        </p:nvSpPr>
        <p:spPr bwMode="auto">
          <a:xfrm>
            <a:off x="457461" y="5813264"/>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Brand image</a:t>
            </a:r>
          </a:p>
        </p:txBody>
      </p:sp>
      <p:cxnSp>
        <p:nvCxnSpPr>
          <p:cNvPr id="36" name="Connecteur droit 35">
            <a:extLst>
              <a:ext uri="{FF2B5EF4-FFF2-40B4-BE49-F238E27FC236}">
                <a16:creationId xmlns:a16="http://schemas.microsoft.com/office/drawing/2014/main" id="{5242845D-1494-43A9-82D2-6339CF79C5E1}"/>
              </a:ext>
            </a:extLst>
          </p:cNvPr>
          <p:cNvCxnSpPr/>
          <p:nvPr/>
        </p:nvCxnSpPr>
        <p:spPr bwMode="auto">
          <a:xfrm>
            <a:off x="3877698"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7" name="Connecteur droit 36">
            <a:extLst>
              <a:ext uri="{FF2B5EF4-FFF2-40B4-BE49-F238E27FC236}">
                <a16:creationId xmlns:a16="http://schemas.microsoft.com/office/drawing/2014/main" id="{C26D1A79-82BF-4264-970A-282421AB3978}"/>
              </a:ext>
            </a:extLst>
          </p:cNvPr>
          <p:cNvCxnSpPr/>
          <p:nvPr/>
        </p:nvCxnSpPr>
        <p:spPr bwMode="auto">
          <a:xfrm>
            <a:off x="3699451"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8" name="Connecteur droit 37">
            <a:extLst>
              <a:ext uri="{FF2B5EF4-FFF2-40B4-BE49-F238E27FC236}">
                <a16:creationId xmlns:a16="http://schemas.microsoft.com/office/drawing/2014/main" id="{642936CD-4167-4120-9611-1CC2C7BDAD87}"/>
              </a:ext>
            </a:extLst>
          </p:cNvPr>
          <p:cNvCxnSpPr/>
          <p:nvPr/>
        </p:nvCxnSpPr>
        <p:spPr bwMode="auto">
          <a:xfrm>
            <a:off x="3521204"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9" name="Connecteur droit 38">
            <a:extLst>
              <a:ext uri="{FF2B5EF4-FFF2-40B4-BE49-F238E27FC236}">
                <a16:creationId xmlns:a16="http://schemas.microsoft.com/office/drawing/2014/main" id="{F0669377-5DE5-46F0-AA64-05DCC7BED420}"/>
              </a:ext>
            </a:extLst>
          </p:cNvPr>
          <p:cNvCxnSpPr/>
          <p:nvPr/>
        </p:nvCxnSpPr>
        <p:spPr bwMode="auto">
          <a:xfrm>
            <a:off x="3342957"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3" name="Connecteur droit 42">
            <a:extLst>
              <a:ext uri="{FF2B5EF4-FFF2-40B4-BE49-F238E27FC236}">
                <a16:creationId xmlns:a16="http://schemas.microsoft.com/office/drawing/2014/main" id="{BDA6E143-3AAB-4CDC-9815-1FE631CE9318}"/>
              </a:ext>
            </a:extLst>
          </p:cNvPr>
          <p:cNvCxnSpPr/>
          <p:nvPr/>
        </p:nvCxnSpPr>
        <p:spPr bwMode="auto">
          <a:xfrm>
            <a:off x="4045425" y="1805331"/>
            <a:ext cx="0" cy="4375309"/>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61" name="Ellipse 60">
            <a:extLst>
              <a:ext uri="{FF2B5EF4-FFF2-40B4-BE49-F238E27FC236}">
                <a16:creationId xmlns:a16="http://schemas.microsoft.com/office/drawing/2014/main" id="{03281B1E-EB54-405E-B79B-40EAE5F0D201}"/>
              </a:ext>
            </a:extLst>
          </p:cNvPr>
          <p:cNvSpPr>
            <a:spLocks noChangeAspect="1"/>
          </p:cNvSpPr>
          <p:nvPr/>
        </p:nvSpPr>
        <p:spPr bwMode="auto">
          <a:xfrm>
            <a:off x="3288669"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62" name="Ellipse 61">
            <a:extLst>
              <a:ext uri="{FF2B5EF4-FFF2-40B4-BE49-F238E27FC236}">
                <a16:creationId xmlns:a16="http://schemas.microsoft.com/office/drawing/2014/main" id="{3251D41D-E154-406D-831B-ACEDEFB9991A}"/>
              </a:ext>
            </a:extLst>
          </p:cNvPr>
          <p:cNvSpPr>
            <a:spLocks noChangeAspect="1"/>
          </p:cNvSpPr>
          <p:nvPr/>
        </p:nvSpPr>
        <p:spPr bwMode="auto">
          <a:xfrm>
            <a:off x="3814698"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63" name="Ellipse 62">
            <a:extLst>
              <a:ext uri="{FF2B5EF4-FFF2-40B4-BE49-F238E27FC236}">
                <a16:creationId xmlns:a16="http://schemas.microsoft.com/office/drawing/2014/main" id="{FCC44B41-6C4A-42A9-8A83-6D294717C301}"/>
              </a:ext>
            </a:extLst>
          </p:cNvPr>
          <p:cNvSpPr>
            <a:spLocks noChangeAspect="1"/>
          </p:cNvSpPr>
          <p:nvPr/>
        </p:nvSpPr>
        <p:spPr bwMode="auto">
          <a:xfrm>
            <a:off x="3638101"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4" name="Ellipse 63">
            <a:extLst>
              <a:ext uri="{FF2B5EF4-FFF2-40B4-BE49-F238E27FC236}">
                <a16:creationId xmlns:a16="http://schemas.microsoft.com/office/drawing/2014/main" id="{4CD420CE-EFDA-4B03-B9DE-9F42096A5DB7}"/>
              </a:ext>
            </a:extLst>
          </p:cNvPr>
          <p:cNvSpPr>
            <a:spLocks noChangeAspect="1"/>
          </p:cNvSpPr>
          <p:nvPr/>
        </p:nvSpPr>
        <p:spPr bwMode="auto">
          <a:xfrm>
            <a:off x="3461504"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78" name="Ellipse 77">
            <a:extLst>
              <a:ext uri="{FF2B5EF4-FFF2-40B4-BE49-F238E27FC236}">
                <a16:creationId xmlns:a16="http://schemas.microsoft.com/office/drawing/2014/main" id="{F1D2D26B-38C6-43AB-9D1D-7851AD9914F3}"/>
              </a:ext>
            </a:extLst>
          </p:cNvPr>
          <p:cNvSpPr/>
          <p:nvPr/>
        </p:nvSpPr>
        <p:spPr bwMode="auto">
          <a:xfrm>
            <a:off x="3832021" y="2124734"/>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79" name="Ellipse 78">
            <a:extLst>
              <a:ext uri="{FF2B5EF4-FFF2-40B4-BE49-F238E27FC236}">
                <a16:creationId xmlns:a16="http://schemas.microsoft.com/office/drawing/2014/main" id="{F17C5DBD-1BF6-4AB3-8C6E-9F593143A76C}"/>
              </a:ext>
            </a:extLst>
          </p:cNvPr>
          <p:cNvSpPr/>
          <p:nvPr/>
        </p:nvSpPr>
        <p:spPr bwMode="auto">
          <a:xfrm>
            <a:off x="3818277" y="3250810"/>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0" name="Ellipse 79">
            <a:extLst>
              <a:ext uri="{FF2B5EF4-FFF2-40B4-BE49-F238E27FC236}">
                <a16:creationId xmlns:a16="http://schemas.microsoft.com/office/drawing/2014/main" id="{37E14909-97E7-4198-A350-2DB8DD869813}"/>
              </a:ext>
            </a:extLst>
          </p:cNvPr>
          <p:cNvSpPr/>
          <p:nvPr/>
        </p:nvSpPr>
        <p:spPr bwMode="auto">
          <a:xfrm>
            <a:off x="3487999" y="378516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1" name="Ellipse 80">
            <a:extLst>
              <a:ext uri="{FF2B5EF4-FFF2-40B4-BE49-F238E27FC236}">
                <a16:creationId xmlns:a16="http://schemas.microsoft.com/office/drawing/2014/main" id="{88B0D50E-36BF-4FEB-9967-14C2E7241AE8}"/>
              </a:ext>
            </a:extLst>
          </p:cNvPr>
          <p:cNvSpPr/>
          <p:nvPr/>
        </p:nvSpPr>
        <p:spPr bwMode="auto">
          <a:xfrm>
            <a:off x="3837830" y="4338644"/>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2" name="Ellipse 81">
            <a:extLst>
              <a:ext uri="{FF2B5EF4-FFF2-40B4-BE49-F238E27FC236}">
                <a16:creationId xmlns:a16="http://schemas.microsoft.com/office/drawing/2014/main" id="{53BC15A9-4DDF-464D-B838-F8B484086381}"/>
              </a:ext>
            </a:extLst>
          </p:cNvPr>
          <p:cNvSpPr/>
          <p:nvPr/>
        </p:nvSpPr>
        <p:spPr bwMode="auto">
          <a:xfrm>
            <a:off x="3848904" y="4860316"/>
            <a:ext cx="80784"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3" name="Ellipse 82">
            <a:extLst>
              <a:ext uri="{FF2B5EF4-FFF2-40B4-BE49-F238E27FC236}">
                <a16:creationId xmlns:a16="http://schemas.microsoft.com/office/drawing/2014/main" id="{59141F7E-CC81-4CB8-AD2C-3BADA3B1D9E0}"/>
              </a:ext>
            </a:extLst>
          </p:cNvPr>
          <p:cNvSpPr/>
          <p:nvPr/>
        </p:nvSpPr>
        <p:spPr bwMode="auto">
          <a:xfrm>
            <a:off x="3826041" y="2658364"/>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84" name="Connecteur droit 83">
            <a:extLst>
              <a:ext uri="{FF2B5EF4-FFF2-40B4-BE49-F238E27FC236}">
                <a16:creationId xmlns:a16="http://schemas.microsoft.com/office/drawing/2014/main" id="{B7C793D4-624E-4907-8FF0-EA1CD4EF52F7}"/>
              </a:ext>
            </a:extLst>
          </p:cNvPr>
          <p:cNvCxnSpPr>
            <a:cxnSpLocks/>
            <a:stCxn id="78" idx="3"/>
            <a:endCxn id="83" idx="0"/>
          </p:cNvCxnSpPr>
          <p:nvPr/>
        </p:nvCxnSpPr>
        <p:spPr bwMode="auto">
          <a:xfrm>
            <a:off x="3842776" y="2193892"/>
            <a:ext cx="19985" cy="464472"/>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5" name="Connecteur droit 84">
            <a:extLst>
              <a:ext uri="{FF2B5EF4-FFF2-40B4-BE49-F238E27FC236}">
                <a16:creationId xmlns:a16="http://schemas.microsoft.com/office/drawing/2014/main" id="{625D08B3-B814-4C9A-8627-F8EB0DF77F60}"/>
              </a:ext>
            </a:extLst>
          </p:cNvPr>
          <p:cNvCxnSpPr>
            <a:stCxn id="83" idx="4"/>
            <a:endCxn id="79" idx="0"/>
          </p:cNvCxnSpPr>
          <p:nvPr/>
        </p:nvCxnSpPr>
        <p:spPr bwMode="auto">
          <a:xfrm flipH="1">
            <a:off x="3854997" y="2739388"/>
            <a:ext cx="7764" cy="511422"/>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6" name="Connecteur droit 85">
            <a:extLst>
              <a:ext uri="{FF2B5EF4-FFF2-40B4-BE49-F238E27FC236}">
                <a16:creationId xmlns:a16="http://schemas.microsoft.com/office/drawing/2014/main" id="{6F27B7C1-354E-4018-9938-089F799A0E75}"/>
              </a:ext>
            </a:extLst>
          </p:cNvPr>
          <p:cNvCxnSpPr>
            <a:stCxn id="79" idx="4"/>
            <a:endCxn id="80" idx="0"/>
          </p:cNvCxnSpPr>
          <p:nvPr/>
        </p:nvCxnSpPr>
        <p:spPr bwMode="auto">
          <a:xfrm flipH="1">
            <a:off x="3524719" y="3331834"/>
            <a:ext cx="330278" cy="4533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7" name="Connecteur droit 86">
            <a:extLst>
              <a:ext uri="{FF2B5EF4-FFF2-40B4-BE49-F238E27FC236}">
                <a16:creationId xmlns:a16="http://schemas.microsoft.com/office/drawing/2014/main" id="{F1D406B1-7BAA-4B30-A58F-43AB3EB26E93}"/>
              </a:ext>
            </a:extLst>
          </p:cNvPr>
          <p:cNvCxnSpPr>
            <a:stCxn id="80" idx="4"/>
            <a:endCxn id="81" idx="0"/>
          </p:cNvCxnSpPr>
          <p:nvPr/>
        </p:nvCxnSpPr>
        <p:spPr bwMode="auto">
          <a:xfrm>
            <a:off x="3524719" y="3866191"/>
            <a:ext cx="349831" cy="47245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8" name="Connecteur droit 87">
            <a:extLst>
              <a:ext uri="{FF2B5EF4-FFF2-40B4-BE49-F238E27FC236}">
                <a16:creationId xmlns:a16="http://schemas.microsoft.com/office/drawing/2014/main" id="{E312777C-B68A-4B0E-A5B9-92FBEE388A21}"/>
              </a:ext>
            </a:extLst>
          </p:cNvPr>
          <p:cNvCxnSpPr>
            <a:stCxn id="81" idx="4"/>
            <a:endCxn id="82" idx="0"/>
          </p:cNvCxnSpPr>
          <p:nvPr/>
        </p:nvCxnSpPr>
        <p:spPr bwMode="auto">
          <a:xfrm>
            <a:off x="3874550" y="4419668"/>
            <a:ext cx="14746" cy="440648"/>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27" name="Ellipse 126">
            <a:extLst>
              <a:ext uri="{FF2B5EF4-FFF2-40B4-BE49-F238E27FC236}">
                <a16:creationId xmlns:a16="http://schemas.microsoft.com/office/drawing/2014/main" id="{C448E81C-0C04-445E-B2D5-56A727A77777}"/>
              </a:ext>
            </a:extLst>
          </p:cNvPr>
          <p:cNvSpPr/>
          <p:nvPr/>
        </p:nvSpPr>
        <p:spPr bwMode="auto">
          <a:xfrm>
            <a:off x="3659362" y="5445599"/>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28" name="Ellipse 127">
            <a:extLst>
              <a:ext uri="{FF2B5EF4-FFF2-40B4-BE49-F238E27FC236}">
                <a16:creationId xmlns:a16="http://schemas.microsoft.com/office/drawing/2014/main" id="{917FC58C-6148-4C9E-AC3F-76AA30EF4EA0}"/>
              </a:ext>
            </a:extLst>
          </p:cNvPr>
          <p:cNvSpPr/>
          <p:nvPr/>
        </p:nvSpPr>
        <p:spPr bwMode="auto">
          <a:xfrm>
            <a:off x="3853059" y="599907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29" name="Connecteur droit 128">
            <a:extLst>
              <a:ext uri="{FF2B5EF4-FFF2-40B4-BE49-F238E27FC236}">
                <a16:creationId xmlns:a16="http://schemas.microsoft.com/office/drawing/2014/main" id="{0EF30944-E4E5-4F70-B115-4151DAC8AB08}"/>
              </a:ext>
            </a:extLst>
          </p:cNvPr>
          <p:cNvCxnSpPr>
            <a:stCxn id="82" idx="4"/>
            <a:endCxn id="127" idx="0"/>
          </p:cNvCxnSpPr>
          <p:nvPr/>
        </p:nvCxnSpPr>
        <p:spPr bwMode="auto">
          <a:xfrm flipH="1">
            <a:off x="3696082" y="4941340"/>
            <a:ext cx="193214" cy="504259"/>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0" name="Connecteur droit 129">
            <a:extLst>
              <a:ext uri="{FF2B5EF4-FFF2-40B4-BE49-F238E27FC236}">
                <a16:creationId xmlns:a16="http://schemas.microsoft.com/office/drawing/2014/main" id="{627C9755-5704-4143-8D66-969F3B06D884}"/>
              </a:ext>
            </a:extLst>
          </p:cNvPr>
          <p:cNvCxnSpPr>
            <a:stCxn id="127" idx="4"/>
            <a:endCxn id="128" idx="0"/>
          </p:cNvCxnSpPr>
          <p:nvPr/>
        </p:nvCxnSpPr>
        <p:spPr bwMode="auto">
          <a:xfrm>
            <a:off x="3696082" y="5526623"/>
            <a:ext cx="193697"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2" name="Connecteur droit 31">
            <a:extLst>
              <a:ext uri="{FF2B5EF4-FFF2-40B4-BE49-F238E27FC236}">
                <a16:creationId xmlns:a16="http://schemas.microsoft.com/office/drawing/2014/main" id="{1A55EB00-A844-4A87-9DA0-DB5428135C90}"/>
              </a:ext>
            </a:extLst>
          </p:cNvPr>
          <p:cNvCxnSpPr/>
          <p:nvPr/>
        </p:nvCxnSpPr>
        <p:spPr bwMode="auto">
          <a:xfrm>
            <a:off x="5733171"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3" name="Connecteur droit 32">
            <a:extLst>
              <a:ext uri="{FF2B5EF4-FFF2-40B4-BE49-F238E27FC236}">
                <a16:creationId xmlns:a16="http://schemas.microsoft.com/office/drawing/2014/main" id="{33D4AAB3-025B-4A99-89E8-3C047DA627EF}"/>
              </a:ext>
            </a:extLst>
          </p:cNvPr>
          <p:cNvCxnSpPr/>
          <p:nvPr/>
        </p:nvCxnSpPr>
        <p:spPr bwMode="auto">
          <a:xfrm>
            <a:off x="5554924"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4" name="Connecteur droit 33">
            <a:extLst>
              <a:ext uri="{FF2B5EF4-FFF2-40B4-BE49-F238E27FC236}">
                <a16:creationId xmlns:a16="http://schemas.microsoft.com/office/drawing/2014/main" id="{B589DCD6-4C50-4890-A054-6156CA821B57}"/>
              </a:ext>
            </a:extLst>
          </p:cNvPr>
          <p:cNvCxnSpPr/>
          <p:nvPr/>
        </p:nvCxnSpPr>
        <p:spPr bwMode="auto">
          <a:xfrm>
            <a:off x="5376677"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5" name="Connecteur droit 34">
            <a:extLst>
              <a:ext uri="{FF2B5EF4-FFF2-40B4-BE49-F238E27FC236}">
                <a16:creationId xmlns:a16="http://schemas.microsoft.com/office/drawing/2014/main" id="{CFB61C36-D4F0-4886-BBCE-5D280AB51441}"/>
              </a:ext>
            </a:extLst>
          </p:cNvPr>
          <p:cNvCxnSpPr/>
          <p:nvPr/>
        </p:nvCxnSpPr>
        <p:spPr bwMode="auto">
          <a:xfrm>
            <a:off x="5198430"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4" name="Connecteur droit 43">
            <a:extLst>
              <a:ext uri="{FF2B5EF4-FFF2-40B4-BE49-F238E27FC236}">
                <a16:creationId xmlns:a16="http://schemas.microsoft.com/office/drawing/2014/main" id="{86B07622-2DAC-40FA-B075-9EF71CF1080E}"/>
              </a:ext>
            </a:extLst>
          </p:cNvPr>
          <p:cNvCxnSpPr/>
          <p:nvPr/>
        </p:nvCxnSpPr>
        <p:spPr bwMode="auto">
          <a:xfrm>
            <a:off x="5955045" y="1866649"/>
            <a:ext cx="0" cy="4375309"/>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57" name="Ellipse 56">
            <a:extLst>
              <a:ext uri="{FF2B5EF4-FFF2-40B4-BE49-F238E27FC236}">
                <a16:creationId xmlns:a16="http://schemas.microsoft.com/office/drawing/2014/main" id="{B13DF443-65C5-424C-845A-F58E189D3CA5}"/>
              </a:ext>
            </a:extLst>
          </p:cNvPr>
          <p:cNvSpPr/>
          <p:nvPr/>
        </p:nvSpPr>
        <p:spPr bwMode="auto">
          <a:xfrm>
            <a:off x="5508530" y="2678211"/>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65" name="Ellipse 64">
            <a:extLst>
              <a:ext uri="{FF2B5EF4-FFF2-40B4-BE49-F238E27FC236}">
                <a16:creationId xmlns:a16="http://schemas.microsoft.com/office/drawing/2014/main" id="{33B0F95C-A84B-4878-9481-4E5E183F9A84}"/>
              </a:ext>
            </a:extLst>
          </p:cNvPr>
          <p:cNvSpPr>
            <a:spLocks noChangeAspect="1"/>
          </p:cNvSpPr>
          <p:nvPr/>
        </p:nvSpPr>
        <p:spPr bwMode="auto">
          <a:xfrm>
            <a:off x="5158775"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66" name="Ellipse 65">
            <a:extLst>
              <a:ext uri="{FF2B5EF4-FFF2-40B4-BE49-F238E27FC236}">
                <a16:creationId xmlns:a16="http://schemas.microsoft.com/office/drawing/2014/main" id="{89EFB7A0-EE00-4254-9297-8D630A252B64}"/>
              </a:ext>
            </a:extLst>
          </p:cNvPr>
          <p:cNvSpPr>
            <a:spLocks noChangeAspect="1"/>
          </p:cNvSpPr>
          <p:nvPr/>
        </p:nvSpPr>
        <p:spPr bwMode="auto">
          <a:xfrm>
            <a:off x="5684804"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67" name="Ellipse 66">
            <a:extLst>
              <a:ext uri="{FF2B5EF4-FFF2-40B4-BE49-F238E27FC236}">
                <a16:creationId xmlns:a16="http://schemas.microsoft.com/office/drawing/2014/main" id="{98492036-D0E4-4B53-9660-3D24C8BFCE3E}"/>
              </a:ext>
            </a:extLst>
          </p:cNvPr>
          <p:cNvSpPr>
            <a:spLocks noChangeAspect="1"/>
          </p:cNvSpPr>
          <p:nvPr/>
        </p:nvSpPr>
        <p:spPr bwMode="auto">
          <a:xfrm>
            <a:off x="5508207"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8" name="Ellipse 67">
            <a:extLst>
              <a:ext uri="{FF2B5EF4-FFF2-40B4-BE49-F238E27FC236}">
                <a16:creationId xmlns:a16="http://schemas.microsoft.com/office/drawing/2014/main" id="{D92EFE09-CFD3-4A1C-9905-97DF4210AAE3}"/>
              </a:ext>
            </a:extLst>
          </p:cNvPr>
          <p:cNvSpPr>
            <a:spLocks noChangeAspect="1"/>
          </p:cNvSpPr>
          <p:nvPr/>
        </p:nvSpPr>
        <p:spPr bwMode="auto">
          <a:xfrm>
            <a:off x="5331610"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89" name="Ellipse 88">
            <a:extLst>
              <a:ext uri="{FF2B5EF4-FFF2-40B4-BE49-F238E27FC236}">
                <a16:creationId xmlns:a16="http://schemas.microsoft.com/office/drawing/2014/main" id="{6F49BE15-801F-4528-8A54-AAEAB5D7F179}"/>
              </a:ext>
            </a:extLst>
          </p:cNvPr>
          <p:cNvSpPr/>
          <p:nvPr/>
        </p:nvSpPr>
        <p:spPr bwMode="auto">
          <a:xfrm>
            <a:off x="5509929" y="2124734"/>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0" name="Ellipse 89">
            <a:extLst>
              <a:ext uri="{FF2B5EF4-FFF2-40B4-BE49-F238E27FC236}">
                <a16:creationId xmlns:a16="http://schemas.microsoft.com/office/drawing/2014/main" id="{63556117-CC35-4D20-8CBD-D9E01848A2D8}"/>
              </a:ext>
            </a:extLst>
          </p:cNvPr>
          <p:cNvSpPr/>
          <p:nvPr/>
        </p:nvSpPr>
        <p:spPr bwMode="auto">
          <a:xfrm>
            <a:off x="5522428" y="3231689"/>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1" name="Ellipse 90">
            <a:extLst>
              <a:ext uri="{FF2B5EF4-FFF2-40B4-BE49-F238E27FC236}">
                <a16:creationId xmlns:a16="http://schemas.microsoft.com/office/drawing/2014/main" id="{B9D88896-C563-4C92-834D-C5B437C9CC72}"/>
              </a:ext>
            </a:extLst>
          </p:cNvPr>
          <p:cNvSpPr/>
          <p:nvPr/>
        </p:nvSpPr>
        <p:spPr bwMode="auto">
          <a:xfrm>
            <a:off x="5695247" y="378516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2" name="Ellipse 91">
            <a:extLst>
              <a:ext uri="{FF2B5EF4-FFF2-40B4-BE49-F238E27FC236}">
                <a16:creationId xmlns:a16="http://schemas.microsoft.com/office/drawing/2014/main" id="{15C37E8A-C622-478D-BE57-4BB5CB83CAAF}"/>
              </a:ext>
            </a:extLst>
          </p:cNvPr>
          <p:cNvSpPr/>
          <p:nvPr/>
        </p:nvSpPr>
        <p:spPr bwMode="auto">
          <a:xfrm>
            <a:off x="5519881" y="4338644"/>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3" name="Ellipse 92">
            <a:extLst>
              <a:ext uri="{FF2B5EF4-FFF2-40B4-BE49-F238E27FC236}">
                <a16:creationId xmlns:a16="http://schemas.microsoft.com/office/drawing/2014/main" id="{9795EA03-3ADA-4495-8A1E-D99631DF8547}"/>
              </a:ext>
            </a:extLst>
          </p:cNvPr>
          <p:cNvSpPr/>
          <p:nvPr/>
        </p:nvSpPr>
        <p:spPr bwMode="auto">
          <a:xfrm>
            <a:off x="5346864" y="4892122"/>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94" name="Connecteur droit 93">
            <a:extLst>
              <a:ext uri="{FF2B5EF4-FFF2-40B4-BE49-F238E27FC236}">
                <a16:creationId xmlns:a16="http://schemas.microsoft.com/office/drawing/2014/main" id="{BE8C3527-E4F3-41F8-AB92-75FD82D9893D}"/>
              </a:ext>
            </a:extLst>
          </p:cNvPr>
          <p:cNvCxnSpPr>
            <a:stCxn id="89" idx="4"/>
            <a:endCxn id="57" idx="0"/>
          </p:cNvCxnSpPr>
          <p:nvPr/>
        </p:nvCxnSpPr>
        <p:spPr bwMode="auto">
          <a:xfrm flipH="1">
            <a:off x="5545250" y="2205758"/>
            <a:ext cx="1399" cy="47245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5" name="Connecteur droit 94">
            <a:extLst>
              <a:ext uri="{FF2B5EF4-FFF2-40B4-BE49-F238E27FC236}">
                <a16:creationId xmlns:a16="http://schemas.microsoft.com/office/drawing/2014/main" id="{B41D6DDE-4EDF-4891-AEB4-A15E2525AEC0}"/>
              </a:ext>
            </a:extLst>
          </p:cNvPr>
          <p:cNvCxnSpPr>
            <a:stCxn id="57" idx="4"/>
            <a:endCxn id="90" idx="0"/>
          </p:cNvCxnSpPr>
          <p:nvPr/>
        </p:nvCxnSpPr>
        <p:spPr bwMode="auto">
          <a:xfrm>
            <a:off x="5545250" y="2759235"/>
            <a:ext cx="13898"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6" name="Connecteur droit 95">
            <a:extLst>
              <a:ext uri="{FF2B5EF4-FFF2-40B4-BE49-F238E27FC236}">
                <a16:creationId xmlns:a16="http://schemas.microsoft.com/office/drawing/2014/main" id="{63B4E1F0-7D42-4935-9411-5756C54A9E91}"/>
              </a:ext>
            </a:extLst>
          </p:cNvPr>
          <p:cNvCxnSpPr>
            <a:stCxn id="90" idx="4"/>
            <a:endCxn id="91" idx="0"/>
          </p:cNvCxnSpPr>
          <p:nvPr/>
        </p:nvCxnSpPr>
        <p:spPr bwMode="auto">
          <a:xfrm>
            <a:off x="5559148" y="3312713"/>
            <a:ext cx="172819"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7" name="Connecteur droit 96">
            <a:extLst>
              <a:ext uri="{FF2B5EF4-FFF2-40B4-BE49-F238E27FC236}">
                <a16:creationId xmlns:a16="http://schemas.microsoft.com/office/drawing/2014/main" id="{EE6F83C9-F4AC-4A22-AB63-CF9069EAC7B5}"/>
              </a:ext>
            </a:extLst>
          </p:cNvPr>
          <p:cNvCxnSpPr>
            <a:stCxn id="91" idx="4"/>
            <a:endCxn id="92" idx="0"/>
          </p:cNvCxnSpPr>
          <p:nvPr/>
        </p:nvCxnSpPr>
        <p:spPr bwMode="auto">
          <a:xfrm flipH="1">
            <a:off x="5556601" y="3866191"/>
            <a:ext cx="175366" cy="47245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8" name="Connecteur droit 97">
            <a:extLst>
              <a:ext uri="{FF2B5EF4-FFF2-40B4-BE49-F238E27FC236}">
                <a16:creationId xmlns:a16="http://schemas.microsoft.com/office/drawing/2014/main" id="{498AE693-D702-4B62-B1DD-2F1438A2E95C}"/>
              </a:ext>
            </a:extLst>
          </p:cNvPr>
          <p:cNvCxnSpPr>
            <a:stCxn id="92" idx="4"/>
            <a:endCxn id="93" idx="0"/>
          </p:cNvCxnSpPr>
          <p:nvPr/>
        </p:nvCxnSpPr>
        <p:spPr bwMode="auto">
          <a:xfrm flipH="1">
            <a:off x="5383584" y="4419668"/>
            <a:ext cx="173017"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31" name="Ellipse 130">
            <a:extLst>
              <a:ext uri="{FF2B5EF4-FFF2-40B4-BE49-F238E27FC236}">
                <a16:creationId xmlns:a16="http://schemas.microsoft.com/office/drawing/2014/main" id="{E47114D0-8A57-4CB2-9C60-44A7BB8A425A}"/>
              </a:ext>
            </a:extLst>
          </p:cNvPr>
          <p:cNvSpPr/>
          <p:nvPr/>
        </p:nvSpPr>
        <p:spPr bwMode="auto">
          <a:xfrm>
            <a:off x="5703113" y="5445599"/>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32" name="Ellipse 131">
            <a:extLst>
              <a:ext uri="{FF2B5EF4-FFF2-40B4-BE49-F238E27FC236}">
                <a16:creationId xmlns:a16="http://schemas.microsoft.com/office/drawing/2014/main" id="{C833ACF6-F610-4096-BAEB-C213E8F79084}"/>
              </a:ext>
            </a:extLst>
          </p:cNvPr>
          <p:cNvSpPr/>
          <p:nvPr/>
        </p:nvSpPr>
        <p:spPr bwMode="auto">
          <a:xfrm>
            <a:off x="5326123" y="599907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33" name="Connecteur droit 132">
            <a:extLst>
              <a:ext uri="{FF2B5EF4-FFF2-40B4-BE49-F238E27FC236}">
                <a16:creationId xmlns:a16="http://schemas.microsoft.com/office/drawing/2014/main" id="{116AFC45-2F1E-4F67-B176-DE63C5C7200C}"/>
              </a:ext>
            </a:extLst>
          </p:cNvPr>
          <p:cNvCxnSpPr>
            <a:stCxn id="93" idx="4"/>
            <a:endCxn id="131" idx="0"/>
          </p:cNvCxnSpPr>
          <p:nvPr/>
        </p:nvCxnSpPr>
        <p:spPr bwMode="auto">
          <a:xfrm>
            <a:off x="5383584" y="4973146"/>
            <a:ext cx="356249" cy="47245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4" name="Connecteur droit 133">
            <a:extLst>
              <a:ext uri="{FF2B5EF4-FFF2-40B4-BE49-F238E27FC236}">
                <a16:creationId xmlns:a16="http://schemas.microsoft.com/office/drawing/2014/main" id="{9FF9B8CA-B09E-42B4-9727-B1C22C754A21}"/>
              </a:ext>
            </a:extLst>
          </p:cNvPr>
          <p:cNvCxnSpPr>
            <a:stCxn id="131" idx="4"/>
            <a:endCxn id="132" idx="0"/>
          </p:cNvCxnSpPr>
          <p:nvPr/>
        </p:nvCxnSpPr>
        <p:spPr bwMode="auto">
          <a:xfrm flipH="1">
            <a:off x="5362843" y="5526623"/>
            <a:ext cx="376990"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28" name="Connecteur droit 27">
            <a:extLst>
              <a:ext uri="{FF2B5EF4-FFF2-40B4-BE49-F238E27FC236}">
                <a16:creationId xmlns:a16="http://schemas.microsoft.com/office/drawing/2014/main" id="{51730EFF-FA4F-475D-8176-99E7242E0A28}"/>
              </a:ext>
            </a:extLst>
          </p:cNvPr>
          <p:cNvCxnSpPr/>
          <p:nvPr/>
        </p:nvCxnSpPr>
        <p:spPr bwMode="auto">
          <a:xfrm>
            <a:off x="6772665"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29" name="Connecteur droit 28">
            <a:extLst>
              <a:ext uri="{FF2B5EF4-FFF2-40B4-BE49-F238E27FC236}">
                <a16:creationId xmlns:a16="http://schemas.microsoft.com/office/drawing/2014/main" id="{86AF977D-1555-43B2-9FC6-F6EA53AA0A4C}"/>
              </a:ext>
            </a:extLst>
          </p:cNvPr>
          <p:cNvCxnSpPr/>
          <p:nvPr/>
        </p:nvCxnSpPr>
        <p:spPr bwMode="auto">
          <a:xfrm>
            <a:off x="6594418"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0" name="Connecteur droit 29">
            <a:extLst>
              <a:ext uri="{FF2B5EF4-FFF2-40B4-BE49-F238E27FC236}">
                <a16:creationId xmlns:a16="http://schemas.microsoft.com/office/drawing/2014/main" id="{B0474015-7EEC-4478-A569-6F030A7E99AC}"/>
              </a:ext>
            </a:extLst>
          </p:cNvPr>
          <p:cNvCxnSpPr/>
          <p:nvPr/>
        </p:nvCxnSpPr>
        <p:spPr bwMode="auto">
          <a:xfrm>
            <a:off x="6416171"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1" name="Connecteur droit 30">
            <a:extLst>
              <a:ext uri="{FF2B5EF4-FFF2-40B4-BE49-F238E27FC236}">
                <a16:creationId xmlns:a16="http://schemas.microsoft.com/office/drawing/2014/main" id="{EF4878FB-D18A-49F8-85B4-1BC5B379341F}"/>
              </a:ext>
            </a:extLst>
          </p:cNvPr>
          <p:cNvCxnSpPr/>
          <p:nvPr/>
        </p:nvCxnSpPr>
        <p:spPr bwMode="auto">
          <a:xfrm>
            <a:off x="6237924"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5" name="Connecteur droit 44">
            <a:extLst>
              <a:ext uri="{FF2B5EF4-FFF2-40B4-BE49-F238E27FC236}">
                <a16:creationId xmlns:a16="http://schemas.microsoft.com/office/drawing/2014/main" id="{40487E42-92DF-4B0B-8177-DD67E6ADC2FB}"/>
              </a:ext>
            </a:extLst>
          </p:cNvPr>
          <p:cNvCxnSpPr/>
          <p:nvPr/>
        </p:nvCxnSpPr>
        <p:spPr bwMode="auto">
          <a:xfrm>
            <a:off x="6934436" y="1869258"/>
            <a:ext cx="0" cy="4375309"/>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69" name="Ellipse 68">
            <a:extLst>
              <a:ext uri="{FF2B5EF4-FFF2-40B4-BE49-F238E27FC236}">
                <a16:creationId xmlns:a16="http://schemas.microsoft.com/office/drawing/2014/main" id="{F3A071CD-59E8-4A3A-90E8-CD9DD9245369}"/>
              </a:ext>
            </a:extLst>
          </p:cNvPr>
          <p:cNvSpPr>
            <a:spLocks noChangeAspect="1"/>
          </p:cNvSpPr>
          <p:nvPr/>
        </p:nvSpPr>
        <p:spPr bwMode="auto">
          <a:xfrm>
            <a:off x="6170205"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70" name="Ellipse 69">
            <a:extLst>
              <a:ext uri="{FF2B5EF4-FFF2-40B4-BE49-F238E27FC236}">
                <a16:creationId xmlns:a16="http://schemas.microsoft.com/office/drawing/2014/main" id="{9F09764F-54ED-497C-8BEC-DC7C2290ECB2}"/>
              </a:ext>
            </a:extLst>
          </p:cNvPr>
          <p:cNvSpPr>
            <a:spLocks noChangeAspect="1"/>
          </p:cNvSpPr>
          <p:nvPr/>
        </p:nvSpPr>
        <p:spPr bwMode="auto">
          <a:xfrm>
            <a:off x="6696234"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71" name="Ellipse 70">
            <a:extLst>
              <a:ext uri="{FF2B5EF4-FFF2-40B4-BE49-F238E27FC236}">
                <a16:creationId xmlns:a16="http://schemas.microsoft.com/office/drawing/2014/main" id="{A8D8E0A1-B787-40BC-BBDC-AC4CCD0B8D36}"/>
              </a:ext>
            </a:extLst>
          </p:cNvPr>
          <p:cNvSpPr>
            <a:spLocks noChangeAspect="1"/>
          </p:cNvSpPr>
          <p:nvPr/>
        </p:nvSpPr>
        <p:spPr bwMode="auto">
          <a:xfrm>
            <a:off x="6519637"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72" name="Ellipse 71">
            <a:extLst>
              <a:ext uri="{FF2B5EF4-FFF2-40B4-BE49-F238E27FC236}">
                <a16:creationId xmlns:a16="http://schemas.microsoft.com/office/drawing/2014/main" id="{3EFF76FF-63C4-4E96-9AB6-A27DCBFDA21C}"/>
              </a:ext>
            </a:extLst>
          </p:cNvPr>
          <p:cNvSpPr>
            <a:spLocks noChangeAspect="1"/>
          </p:cNvSpPr>
          <p:nvPr/>
        </p:nvSpPr>
        <p:spPr bwMode="auto">
          <a:xfrm>
            <a:off x="6343040"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99" name="Ellipse 98">
            <a:extLst>
              <a:ext uri="{FF2B5EF4-FFF2-40B4-BE49-F238E27FC236}">
                <a16:creationId xmlns:a16="http://schemas.microsoft.com/office/drawing/2014/main" id="{CC579BC9-F06E-40D6-9089-2F29368CE407}"/>
              </a:ext>
            </a:extLst>
          </p:cNvPr>
          <p:cNvSpPr/>
          <p:nvPr/>
        </p:nvSpPr>
        <p:spPr bwMode="auto">
          <a:xfrm>
            <a:off x="6372638" y="2143855"/>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0" name="Ellipse 99">
            <a:extLst>
              <a:ext uri="{FF2B5EF4-FFF2-40B4-BE49-F238E27FC236}">
                <a16:creationId xmlns:a16="http://schemas.microsoft.com/office/drawing/2014/main" id="{6B4D98A6-2CC0-4102-B4C1-2574B8461952}"/>
              </a:ext>
            </a:extLst>
          </p:cNvPr>
          <p:cNvSpPr/>
          <p:nvPr/>
        </p:nvSpPr>
        <p:spPr bwMode="auto">
          <a:xfrm>
            <a:off x="6192352" y="3233131"/>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1" name="Ellipse 100">
            <a:extLst>
              <a:ext uri="{FF2B5EF4-FFF2-40B4-BE49-F238E27FC236}">
                <a16:creationId xmlns:a16="http://schemas.microsoft.com/office/drawing/2014/main" id="{47E216FA-5823-4510-A587-08E21D4E5387}"/>
              </a:ext>
            </a:extLst>
          </p:cNvPr>
          <p:cNvSpPr/>
          <p:nvPr/>
        </p:nvSpPr>
        <p:spPr bwMode="auto">
          <a:xfrm>
            <a:off x="6383543" y="378516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2" name="Ellipse 101">
            <a:extLst>
              <a:ext uri="{FF2B5EF4-FFF2-40B4-BE49-F238E27FC236}">
                <a16:creationId xmlns:a16="http://schemas.microsoft.com/office/drawing/2014/main" id="{241AE8A5-4A68-4CFD-A3B1-955BE47B53AF}"/>
              </a:ext>
            </a:extLst>
          </p:cNvPr>
          <p:cNvSpPr/>
          <p:nvPr/>
        </p:nvSpPr>
        <p:spPr bwMode="auto">
          <a:xfrm>
            <a:off x="6216392" y="4368621"/>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3" name="Ellipse 102">
            <a:extLst>
              <a:ext uri="{FF2B5EF4-FFF2-40B4-BE49-F238E27FC236}">
                <a16:creationId xmlns:a16="http://schemas.microsoft.com/office/drawing/2014/main" id="{6DC8F5F3-B2F0-480A-A6E3-9F4F3BDDDD0D}"/>
              </a:ext>
            </a:extLst>
          </p:cNvPr>
          <p:cNvSpPr/>
          <p:nvPr/>
        </p:nvSpPr>
        <p:spPr bwMode="auto">
          <a:xfrm>
            <a:off x="6577123" y="4892122"/>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4" name="Ellipse 103">
            <a:extLst>
              <a:ext uri="{FF2B5EF4-FFF2-40B4-BE49-F238E27FC236}">
                <a16:creationId xmlns:a16="http://schemas.microsoft.com/office/drawing/2014/main" id="{3CD4DABD-4152-4FA7-99EF-0C6D2470D395}"/>
              </a:ext>
            </a:extLst>
          </p:cNvPr>
          <p:cNvSpPr/>
          <p:nvPr/>
        </p:nvSpPr>
        <p:spPr bwMode="auto">
          <a:xfrm>
            <a:off x="6552918" y="2678211"/>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05" name="Connecteur droit 104">
            <a:extLst>
              <a:ext uri="{FF2B5EF4-FFF2-40B4-BE49-F238E27FC236}">
                <a16:creationId xmlns:a16="http://schemas.microsoft.com/office/drawing/2014/main" id="{FFC8476D-D83B-4DEF-AFCC-F198C016E69C}"/>
              </a:ext>
            </a:extLst>
          </p:cNvPr>
          <p:cNvCxnSpPr>
            <a:stCxn id="99" idx="4"/>
            <a:endCxn id="104" idx="0"/>
          </p:cNvCxnSpPr>
          <p:nvPr/>
        </p:nvCxnSpPr>
        <p:spPr bwMode="auto">
          <a:xfrm>
            <a:off x="6409358" y="2224879"/>
            <a:ext cx="180280" cy="453332"/>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6" name="Connecteur droit 105">
            <a:extLst>
              <a:ext uri="{FF2B5EF4-FFF2-40B4-BE49-F238E27FC236}">
                <a16:creationId xmlns:a16="http://schemas.microsoft.com/office/drawing/2014/main" id="{48BF003B-3E0F-4A40-BF5F-F644B9081EE4}"/>
              </a:ext>
            </a:extLst>
          </p:cNvPr>
          <p:cNvCxnSpPr>
            <a:cxnSpLocks/>
            <a:stCxn id="104" idx="4"/>
            <a:endCxn id="100" idx="0"/>
          </p:cNvCxnSpPr>
          <p:nvPr/>
        </p:nvCxnSpPr>
        <p:spPr bwMode="auto">
          <a:xfrm flipH="1">
            <a:off x="6229072" y="2759235"/>
            <a:ext cx="360566" cy="473896"/>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7" name="Connecteur droit 106">
            <a:extLst>
              <a:ext uri="{FF2B5EF4-FFF2-40B4-BE49-F238E27FC236}">
                <a16:creationId xmlns:a16="http://schemas.microsoft.com/office/drawing/2014/main" id="{31EB1051-EFD6-46BD-8CF1-203D1CCAE0EA}"/>
              </a:ext>
            </a:extLst>
          </p:cNvPr>
          <p:cNvCxnSpPr>
            <a:stCxn id="100" idx="4"/>
            <a:endCxn id="101" idx="0"/>
          </p:cNvCxnSpPr>
          <p:nvPr/>
        </p:nvCxnSpPr>
        <p:spPr bwMode="auto">
          <a:xfrm>
            <a:off x="6229072" y="3314155"/>
            <a:ext cx="191191" cy="471012"/>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8" name="Connecteur droit 107">
            <a:extLst>
              <a:ext uri="{FF2B5EF4-FFF2-40B4-BE49-F238E27FC236}">
                <a16:creationId xmlns:a16="http://schemas.microsoft.com/office/drawing/2014/main" id="{71B27ED9-299E-4001-8BED-3E5646AE31A8}"/>
              </a:ext>
            </a:extLst>
          </p:cNvPr>
          <p:cNvCxnSpPr>
            <a:stCxn id="101" idx="4"/>
            <a:endCxn id="102" idx="0"/>
          </p:cNvCxnSpPr>
          <p:nvPr/>
        </p:nvCxnSpPr>
        <p:spPr bwMode="auto">
          <a:xfrm flipH="1">
            <a:off x="6253112" y="3866191"/>
            <a:ext cx="167151" cy="502430"/>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9" name="Connecteur droit 108">
            <a:extLst>
              <a:ext uri="{FF2B5EF4-FFF2-40B4-BE49-F238E27FC236}">
                <a16:creationId xmlns:a16="http://schemas.microsoft.com/office/drawing/2014/main" id="{2576AEF3-3748-4311-B32F-5216DDDF606A}"/>
              </a:ext>
            </a:extLst>
          </p:cNvPr>
          <p:cNvCxnSpPr>
            <a:stCxn id="102" idx="4"/>
            <a:endCxn id="103" idx="0"/>
          </p:cNvCxnSpPr>
          <p:nvPr/>
        </p:nvCxnSpPr>
        <p:spPr bwMode="auto">
          <a:xfrm>
            <a:off x="6253112" y="4449645"/>
            <a:ext cx="360731" cy="442477"/>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35" name="Ellipse 134">
            <a:extLst>
              <a:ext uri="{FF2B5EF4-FFF2-40B4-BE49-F238E27FC236}">
                <a16:creationId xmlns:a16="http://schemas.microsoft.com/office/drawing/2014/main" id="{149A9BA5-47C4-462B-8A13-11C7FE9FAACC}"/>
              </a:ext>
            </a:extLst>
          </p:cNvPr>
          <p:cNvSpPr/>
          <p:nvPr/>
        </p:nvSpPr>
        <p:spPr bwMode="auto">
          <a:xfrm>
            <a:off x="6566551" y="5445599"/>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36" name="Ellipse 135">
            <a:extLst>
              <a:ext uri="{FF2B5EF4-FFF2-40B4-BE49-F238E27FC236}">
                <a16:creationId xmlns:a16="http://schemas.microsoft.com/office/drawing/2014/main" id="{0F89392A-7C98-4626-B2AC-3DC6CD6FB91E}"/>
              </a:ext>
            </a:extLst>
          </p:cNvPr>
          <p:cNvSpPr/>
          <p:nvPr/>
        </p:nvSpPr>
        <p:spPr bwMode="auto">
          <a:xfrm>
            <a:off x="6208226" y="599907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37" name="Connecteur droit 136">
            <a:extLst>
              <a:ext uri="{FF2B5EF4-FFF2-40B4-BE49-F238E27FC236}">
                <a16:creationId xmlns:a16="http://schemas.microsoft.com/office/drawing/2014/main" id="{CF4F308C-95B7-4A02-923F-FE3BAB41BBBE}"/>
              </a:ext>
            </a:extLst>
          </p:cNvPr>
          <p:cNvCxnSpPr>
            <a:cxnSpLocks/>
            <a:stCxn id="103" idx="4"/>
            <a:endCxn id="135" idx="0"/>
          </p:cNvCxnSpPr>
          <p:nvPr/>
        </p:nvCxnSpPr>
        <p:spPr bwMode="auto">
          <a:xfrm flipH="1">
            <a:off x="6603271" y="4973146"/>
            <a:ext cx="10572" cy="47245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8" name="Connecteur droit 137">
            <a:extLst>
              <a:ext uri="{FF2B5EF4-FFF2-40B4-BE49-F238E27FC236}">
                <a16:creationId xmlns:a16="http://schemas.microsoft.com/office/drawing/2014/main" id="{608E10A4-1877-4116-B5A4-2F6006401C52}"/>
              </a:ext>
            </a:extLst>
          </p:cNvPr>
          <p:cNvCxnSpPr>
            <a:stCxn id="135" idx="4"/>
            <a:endCxn id="136" idx="0"/>
          </p:cNvCxnSpPr>
          <p:nvPr/>
        </p:nvCxnSpPr>
        <p:spPr bwMode="auto">
          <a:xfrm flipH="1">
            <a:off x="6244946" y="5526623"/>
            <a:ext cx="358325"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77" name="Connecteur droit 76">
            <a:extLst>
              <a:ext uri="{FF2B5EF4-FFF2-40B4-BE49-F238E27FC236}">
                <a16:creationId xmlns:a16="http://schemas.microsoft.com/office/drawing/2014/main" id="{12FED54A-6591-4CA0-B4C3-12E4FD0A0F39}"/>
              </a:ext>
            </a:extLst>
          </p:cNvPr>
          <p:cNvCxnSpPr/>
          <p:nvPr/>
        </p:nvCxnSpPr>
        <p:spPr bwMode="auto">
          <a:xfrm>
            <a:off x="4967249" y="1805331"/>
            <a:ext cx="0" cy="4375309"/>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40" name="Connecteur droit 39">
            <a:extLst>
              <a:ext uri="{FF2B5EF4-FFF2-40B4-BE49-F238E27FC236}">
                <a16:creationId xmlns:a16="http://schemas.microsoft.com/office/drawing/2014/main" id="{F4D498A9-41C0-431B-A037-B2B65413E189}"/>
              </a:ext>
            </a:extLst>
          </p:cNvPr>
          <p:cNvCxnSpPr/>
          <p:nvPr/>
        </p:nvCxnSpPr>
        <p:spPr bwMode="auto">
          <a:xfrm>
            <a:off x="4820609"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1" name="Connecteur droit 40">
            <a:extLst>
              <a:ext uri="{FF2B5EF4-FFF2-40B4-BE49-F238E27FC236}">
                <a16:creationId xmlns:a16="http://schemas.microsoft.com/office/drawing/2014/main" id="{A7FC4EE2-2B59-4FA8-AB82-BDF8B8E0D9E0}"/>
              </a:ext>
            </a:extLst>
          </p:cNvPr>
          <p:cNvCxnSpPr/>
          <p:nvPr/>
        </p:nvCxnSpPr>
        <p:spPr bwMode="auto">
          <a:xfrm>
            <a:off x="4642362"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2" name="Connecteur droit 41">
            <a:extLst>
              <a:ext uri="{FF2B5EF4-FFF2-40B4-BE49-F238E27FC236}">
                <a16:creationId xmlns:a16="http://schemas.microsoft.com/office/drawing/2014/main" id="{9C58B9D8-8D9B-4D6A-8D53-7C4D91281B4B}"/>
              </a:ext>
            </a:extLst>
          </p:cNvPr>
          <p:cNvCxnSpPr/>
          <p:nvPr/>
        </p:nvCxnSpPr>
        <p:spPr bwMode="auto">
          <a:xfrm>
            <a:off x="4464115"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sp>
        <p:nvSpPr>
          <p:cNvPr id="46" name="Ellipse 45">
            <a:extLst>
              <a:ext uri="{FF2B5EF4-FFF2-40B4-BE49-F238E27FC236}">
                <a16:creationId xmlns:a16="http://schemas.microsoft.com/office/drawing/2014/main" id="{B935625D-FE85-42D1-9A3B-C3079E1F040B}"/>
              </a:ext>
            </a:extLst>
          </p:cNvPr>
          <p:cNvSpPr/>
          <p:nvPr/>
        </p:nvSpPr>
        <p:spPr bwMode="auto">
          <a:xfrm>
            <a:off x="4783772" y="2124734"/>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7" name="Ellipse 46">
            <a:extLst>
              <a:ext uri="{FF2B5EF4-FFF2-40B4-BE49-F238E27FC236}">
                <a16:creationId xmlns:a16="http://schemas.microsoft.com/office/drawing/2014/main" id="{0BD14BE5-BC74-4326-8F6E-25890BE862E5}"/>
              </a:ext>
            </a:extLst>
          </p:cNvPr>
          <p:cNvSpPr/>
          <p:nvPr/>
        </p:nvSpPr>
        <p:spPr bwMode="auto">
          <a:xfrm>
            <a:off x="4609272" y="3231689"/>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8" name="Ellipse 47">
            <a:extLst>
              <a:ext uri="{FF2B5EF4-FFF2-40B4-BE49-F238E27FC236}">
                <a16:creationId xmlns:a16="http://schemas.microsoft.com/office/drawing/2014/main" id="{86D88E4E-B283-44C6-93E1-26F421A2D467}"/>
              </a:ext>
            </a:extLst>
          </p:cNvPr>
          <p:cNvSpPr/>
          <p:nvPr/>
        </p:nvSpPr>
        <p:spPr bwMode="auto">
          <a:xfrm>
            <a:off x="4431422" y="378516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9" name="Ellipse 48">
            <a:extLst>
              <a:ext uri="{FF2B5EF4-FFF2-40B4-BE49-F238E27FC236}">
                <a16:creationId xmlns:a16="http://schemas.microsoft.com/office/drawing/2014/main" id="{F5706BF9-E8E1-4F63-8A38-CC3C35E51598}"/>
              </a:ext>
            </a:extLst>
          </p:cNvPr>
          <p:cNvSpPr/>
          <p:nvPr/>
        </p:nvSpPr>
        <p:spPr bwMode="auto">
          <a:xfrm>
            <a:off x="4608232" y="4338644"/>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50" name="Ellipse 49">
            <a:extLst>
              <a:ext uri="{FF2B5EF4-FFF2-40B4-BE49-F238E27FC236}">
                <a16:creationId xmlns:a16="http://schemas.microsoft.com/office/drawing/2014/main" id="{697685FE-79D8-461E-8E63-A407A35EA21A}"/>
              </a:ext>
            </a:extLst>
          </p:cNvPr>
          <p:cNvSpPr/>
          <p:nvPr/>
        </p:nvSpPr>
        <p:spPr bwMode="auto">
          <a:xfrm>
            <a:off x="4612707" y="4892122"/>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51" name="Ellipse 50">
            <a:extLst>
              <a:ext uri="{FF2B5EF4-FFF2-40B4-BE49-F238E27FC236}">
                <a16:creationId xmlns:a16="http://schemas.microsoft.com/office/drawing/2014/main" id="{30F74E7C-0861-4C02-8652-12705BF86CA0}"/>
              </a:ext>
            </a:extLst>
          </p:cNvPr>
          <p:cNvSpPr/>
          <p:nvPr/>
        </p:nvSpPr>
        <p:spPr bwMode="auto">
          <a:xfrm>
            <a:off x="4607688" y="2678211"/>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52" name="Connecteur droit 51">
            <a:extLst>
              <a:ext uri="{FF2B5EF4-FFF2-40B4-BE49-F238E27FC236}">
                <a16:creationId xmlns:a16="http://schemas.microsoft.com/office/drawing/2014/main" id="{9240864B-F682-4AED-B53F-48BDAEED0D62}"/>
              </a:ext>
            </a:extLst>
          </p:cNvPr>
          <p:cNvCxnSpPr>
            <a:stCxn id="46" idx="4"/>
            <a:endCxn id="51" idx="0"/>
          </p:cNvCxnSpPr>
          <p:nvPr/>
        </p:nvCxnSpPr>
        <p:spPr bwMode="auto">
          <a:xfrm flipH="1">
            <a:off x="4644408" y="2205758"/>
            <a:ext cx="176084" cy="472453"/>
          </a:xfrm>
          <a:prstGeom prst="line">
            <a:avLst/>
          </a:prstGeom>
          <a:solidFill>
            <a:srgbClr val="26ACDE"/>
          </a:solidFill>
          <a:ln w="9525" cap="flat" cmpd="sng" algn="ctr">
            <a:solidFill>
              <a:schemeClr val="bg1">
                <a:lumMod val="50000"/>
              </a:schemeClr>
            </a:solidFill>
            <a:prstDash val="solid"/>
            <a:round/>
            <a:headEnd type="none" w="med" len="med"/>
            <a:tailEnd type="none" w="med" len="med"/>
          </a:ln>
          <a:effectLst/>
        </p:spPr>
      </p:cxnSp>
      <p:cxnSp>
        <p:nvCxnSpPr>
          <p:cNvPr id="53" name="Connecteur droit 52">
            <a:extLst>
              <a:ext uri="{FF2B5EF4-FFF2-40B4-BE49-F238E27FC236}">
                <a16:creationId xmlns:a16="http://schemas.microsoft.com/office/drawing/2014/main" id="{0CF208CE-556D-469D-BB10-A219F77362B7}"/>
              </a:ext>
            </a:extLst>
          </p:cNvPr>
          <p:cNvCxnSpPr>
            <a:cxnSpLocks/>
            <a:stCxn id="51" idx="4"/>
            <a:endCxn id="47" idx="0"/>
          </p:cNvCxnSpPr>
          <p:nvPr/>
        </p:nvCxnSpPr>
        <p:spPr bwMode="auto">
          <a:xfrm>
            <a:off x="4644408" y="2759235"/>
            <a:ext cx="1584"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4" name="Connecteur droit 53">
            <a:extLst>
              <a:ext uri="{FF2B5EF4-FFF2-40B4-BE49-F238E27FC236}">
                <a16:creationId xmlns:a16="http://schemas.microsoft.com/office/drawing/2014/main" id="{91F63933-596B-459F-A508-C0C23B5C1001}"/>
              </a:ext>
            </a:extLst>
          </p:cNvPr>
          <p:cNvCxnSpPr>
            <a:stCxn id="47" idx="4"/>
            <a:endCxn id="48" idx="0"/>
          </p:cNvCxnSpPr>
          <p:nvPr/>
        </p:nvCxnSpPr>
        <p:spPr bwMode="auto">
          <a:xfrm flipH="1">
            <a:off x="4468142" y="3312713"/>
            <a:ext cx="177850"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5" name="Connecteur droit 54">
            <a:extLst>
              <a:ext uri="{FF2B5EF4-FFF2-40B4-BE49-F238E27FC236}">
                <a16:creationId xmlns:a16="http://schemas.microsoft.com/office/drawing/2014/main" id="{64DA5714-7199-4D6C-990A-E362EA37314F}"/>
              </a:ext>
            </a:extLst>
          </p:cNvPr>
          <p:cNvCxnSpPr>
            <a:stCxn id="48" idx="4"/>
            <a:endCxn id="49" idx="0"/>
          </p:cNvCxnSpPr>
          <p:nvPr/>
        </p:nvCxnSpPr>
        <p:spPr bwMode="auto">
          <a:xfrm>
            <a:off x="4468142" y="3866191"/>
            <a:ext cx="176810" cy="47245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6" name="Connecteur droit 55">
            <a:extLst>
              <a:ext uri="{FF2B5EF4-FFF2-40B4-BE49-F238E27FC236}">
                <a16:creationId xmlns:a16="http://schemas.microsoft.com/office/drawing/2014/main" id="{22FE5197-1988-4033-896E-652E5053564E}"/>
              </a:ext>
            </a:extLst>
          </p:cNvPr>
          <p:cNvCxnSpPr>
            <a:stCxn id="49" idx="4"/>
            <a:endCxn id="50" idx="0"/>
          </p:cNvCxnSpPr>
          <p:nvPr/>
        </p:nvCxnSpPr>
        <p:spPr bwMode="auto">
          <a:xfrm>
            <a:off x="4644952" y="4419668"/>
            <a:ext cx="4475"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58" name="Ellipse 57">
            <a:extLst>
              <a:ext uri="{FF2B5EF4-FFF2-40B4-BE49-F238E27FC236}">
                <a16:creationId xmlns:a16="http://schemas.microsoft.com/office/drawing/2014/main" id="{0189A3E4-C5DB-45FC-BF23-54B2740D1DA4}"/>
              </a:ext>
            </a:extLst>
          </p:cNvPr>
          <p:cNvSpPr>
            <a:spLocks noChangeAspect="1"/>
          </p:cNvSpPr>
          <p:nvPr/>
        </p:nvSpPr>
        <p:spPr bwMode="auto">
          <a:xfrm>
            <a:off x="4757609"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59" name="Ellipse 58">
            <a:extLst>
              <a:ext uri="{FF2B5EF4-FFF2-40B4-BE49-F238E27FC236}">
                <a16:creationId xmlns:a16="http://schemas.microsoft.com/office/drawing/2014/main" id="{A4C97B84-9DFC-49F4-A6DC-736D4376B2A0}"/>
              </a:ext>
            </a:extLst>
          </p:cNvPr>
          <p:cNvSpPr>
            <a:spLocks noChangeAspect="1"/>
          </p:cNvSpPr>
          <p:nvPr/>
        </p:nvSpPr>
        <p:spPr bwMode="auto">
          <a:xfrm>
            <a:off x="4581012"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0" name="Ellipse 59">
            <a:extLst>
              <a:ext uri="{FF2B5EF4-FFF2-40B4-BE49-F238E27FC236}">
                <a16:creationId xmlns:a16="http://schemas.microsoft.com/office/drawing/2014/main" id="{24675DD0-0FA3-446C-8DDD-F388B2AF9AFF}"/>
              </a:ext>
            </a:extLst>
          </p:cNvPr>
          <p:cNvSpPr>
            <a:spLocks noChangeAspect="1"/>
          </p:cNvSpPr>
          <p:nvPr/>
        </p:nvSpPr>
        <p:spPr bwMode="auto">
          <a:xfrm>
            <a:off x="4404415"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cxnSp>
        <p:nvCxnSpPr>
          <p:cNvPr id="121" name="Connecteur droit 120">
            <a:extLst>
              <a:ext uri="{FF2B5EF4-FFF2-40B4-BE49-F238E27FC236}">
                <a16:creationId xmlns:a16="http://schemas.microsoft.com/office/drawing/2014/main" id="{B7788CA3-11C9-464C-9EDD-C9ADB12CC863}"/>
              </a:ext>
            </a:extLst>
          </p:cNvPr>
          <p:cNvCxnSpPr/>
          <p:nvPr/>
        </p:nvCxnSpPr>
        <p:spPr bwMode="auto">
          <a:xfrm>
            <a:off x="4277919"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sp>
        <p:nvSpPr>
          <p:cNvPr id="122" name="Ellipse 121">
            <a:extLst>
              <a:ext uri="{FF2B5EF4-FFF2-40B4-BE49-F238E27FC236}">
                <a16:creationId xmlns:a16="http://schemas.microsoft.com/office/drawing/2014/main" id="{8BAA2B8F-E014-480E-9B73-426ED3CA135D}"/>
              </a:ext>
            </a:extLst>
          </p:cNvPr>
          <p:cNvSpPr>
            <a:spLocks noChangeAspect="1"/>
          </p:cNvSpPr>
          <p:nvPr/>
        </p:nvSpPr>
        <p:spPr bwMode="auto">
          <a:xfrm>
            <a:off x="4223631"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123" name="Ellipse 122">
            <a:extLst>
              <a:ext uri="{FF2B5EF4-FFF2-40B4-BE49-F238E27FC236}">
                <a16:creationId xmlns:a16="http://schemas.microsoft.com/office/drawing/2014/main" id="{F94A9885-848E-498F-BCBD-BDF0200BBA6D}"/>
              </a:ext>
            </a:extLst>
          </p:cNvPr>
          <p:cNvSpPr/>
          <p:nvPr/>
        </p:nvSpPr>
        <p:spPr bwMode="auto">
          <a:xfrm>
            <a:off x="4609883" y="5445599"/>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24" name="Ellipse 123">
            <a:extLst>
              <a:ext uri="{FF2B5EF4-FFF2-40B4-BE49-F238E27FC236}">
                <a16:creationId xmlns:a16="http://schemas.microsoft.com/office/drawing/2014/main" id="{50B91558-2667-4F37-AC69-A1E0F1BD0C95}"/>
              </a:ext>
            </a:extLst>
          </p:cNvPr>
          <p:cNvSpPr/>
          <p:nvPr/>
        </p:nvSpPr>
        <p:spPr bwMode="auto">
          <a:xfrm>
            <a:off x="4610423" y="599907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25" name="Connecteur droit 124">
            <a:extLst>
              <a:ext uri="{FF2B5EF4-FFF2-40B4-BE49-F238E27FC236}">
                <a16:creationId xmlns:a16="http://schemas.microsoft.com/office/drawing/2014/main" id="{2E720AB4-6676-48E5-9A9D-4B9EB5679CE9}"/>
              </a:ext>
            </a:extLst>
          </p:cNvPr>
          <p:cNvCxnSpPr>
            <a:stCxn id="50" idx="4"/>
            <a:endCxn id="123" idx="0"/>
          </p:cNvCxnSpPr>
          <p:nvPr/>
        </p:nvCxnSpPr>
        <p:spPr bwMode="auto">
          <a:xfrm flipH="1">
            <a:off x="4646603" y="4973146"/>
            <a:ext cx="2824" cy="47245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26" name="Connecteur droit 125">
            <a:extLst>
              <a:ext uri="{FF2B5EF4-FFF2-40B4-BE49-F238E27FC236}">
                <a16:creationId xmlns:a16="http://schemas.microsoft.com/office/drawing/2014/main" id="{7E85BDB2-276E-4564-AD5D-A028931FAE6A}"/>
              </a:ext>
            </a:extLst>
          </p:cNvPr>
          <p:cNvCxnSpPr>
            <a:stCxn id="123" idx="4"/>
            <a:endCxn id="124" idx="0"/>
          </p:cNvCxnSpPr>
          <p:nvPr/>
        </p:nvCxnSpPr>
        <p:spPr bwMode="auto">
          <a:xfrm>
            <a:off x="4646603" y="5526623"/>
            <a:ext cx="540"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0" name="TextBox 9">
            <a:extLst>
              <a:ext uri="{FF2B5EF4-FFF2-40B4-BE49-F238E27FC236}">
                <a16:creationId xmlns:a16="http://schemas.microsoft.com/office/drawing/2014/main" id="{4AEACDD4-5756-4928-A607-17B9232073B1}"/>
              </a:ext>
            </a:extLst>
          </p:cNvPr>
          <p:cNvSpPr txBox="1"/>
          <p:nvPr/>
        </p:nvSpPr>
        <p:spPr>
          <a:xfrm>
            <a:off x="6007114" y="1280101"/>
            <a:ext cx="939681" cy="246221"/>
          </a:xfrm>
          <a:prstGeom prst="rect">
            <a:avLst/>
          </a:prstGeom>
          <a:noFill/>
        </p:spPr>
        <p:txBody>
          <a:bodyPr wrap="none" rtlCol="0">
            <a:spAutoFit/>
          </a:bodyPr>
          <a:lstStyle/>
          <a:p>
            <a:r>
              <a:rPr lang="en-GB" sz="1000">
                <a:latin typeface="Trebuchet MS" panose="020B0603020202020204" pitchFamily="34" charset="0"/>
              </a:rPr>
              <a:t>Local players</a:t>
            </a:r>
          </a:p>
        </p:txBody>
      </p:sp>
      <p:grpSp>
        <p:nvGrpSpPr>
          <p:cNvPr id="9" name="Group 8">
            <a:extLst>
              <a:ext uri="{FF2B5EF4-FFF2-40B4-BE49-F238E27FC236}">
                <a16:creationId xmlns:a16="http://schemas.microsoft.com/office/drawing/2014/main" id="{4C4FEC59-5697-41E8-821F-11F301EA8615}"/>
              </a:ext>
            </a:extLst>
          </p:cNvPr>
          <p:cNvGrpSpPr/>
          <p:nvPr/>
        </p:nvGrpSpPr>
        <p:grpSpPr>
          <a:xfrm>
            <a:off x="7286149" y="1533699"/>
            <a:ext cx="2358112" cy="914676"/>
            <a:chOff x="7269094" y="2136883"/>
            <a:chExt cx="2358112" cy="914676"/>
          </a:xfrm>
        </p:grpSpPr>
        <p:sp>
          <p:nvSpPr>
            <p:cNvPr id="238" name="Rectangle 237">
              <a:extLst>
                <a:ext uri="{FF2B5EF4-FFF2-40B4-BE49-F238E27FC236}">
                  <a16:creationId xmlns:a16="http://schemas.microsoft.com/office/drawing/2014/main" id="{F800A041-6AC0-4987-9EEE-4A767AAC531C}"/>
                </a:ext>
              </a:extLst>
            </p:cNvPr>
            <p:cNvSpPr/>
            <p:nvPr/>
          </p:nvSpPr>
          <p:spPr bwMode="auto">
            <a:xfrm>
              <a:off x="7409518" y="2136883"/>
              <a:ext cx="2217688" cy="914676"/>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spcBef>
                  <a:spcPts val="600"/>
                </a:spcBef>
              </a:pPr>
              <a:r>
                <a:rPr kumimoji="0" lang="en-GB" sz="1000" b="0" i="1" u="none" strike="noStrike" cap="none" normalizeH="0" baseline="0">
                  <a:ln>
                    <a:noFill/>
                  </a:ln>
                  <a:effectLst/>
                  <a:latin typeface="Trebuchet MS" pitchFamily="34" charset="0"/>
                </a:rPr>
                <a:t>“</a:t>
              </a:r>
              <a:r>
                <a:rPr kumimoji="0" lang="en-GB" sz="1000" b="0" i="1" u="none" strike="noStrike" cap="none" normalizeH="0" baseline="0" err="1">
                  <a:ln>
                    <a:noFill/>
                  </a:ln>
                  <a:effectLst/>
                  <a:latin typeface="Trebuchet MS" pitchFamily="34" charset="0"/>
                </a:rPr>
                <a:t>Altares</a:t>
              </a:r>
              <a:r>
                <a:rPr kumimoji="0" lang="en-GB" sz="1000" b="0" i="1" u="none" strike="noStrike" cap="none" normalizeH="0" baseline="0">
                  <a:ln>
                    <a:noFill/>
                  </a:ln>
                  <a:effectLst/>
                  <a:latin typeface="Trebuchet MS" pitchFamily="34" charset="0"/>
                </a:rPr>
                <a:t> has an </a:t>
              </a:r>
              <a:r>
                <a:rPr kumimoji="0" lang="en-GB" sz="1000" b="0" i="1" u="none" strike="noStrike" cap="none" normalizeH="0" baseline="0">
                  <a:ln>
                    <a:noFill/>
                  </a:ln>
                  <a:solidFill>
                    <a:schemeClr val="tx2"/>
                  </a:solidFill>
                  <a:effectLst/>
                  <a:latin typeface="Trebuchet MS" pitchFamily="34" charset="0"/>
                </a:rPr>
                <a:t>international network </a:t>
              </a:r>
              <a:r>
                <a:rPr kumimoji="0" lang="en-GB" sz="1000" b="0" i="1" u="none" strike="noStrike" cap="none" normalizeH="0" baseline="0">
                  <a:ln>
                    <a:noFill/>
                  </a:ln>
                  <a:effectLst/>
                  <a:latin typeface="Trebuchet MS" pitchFamily="34" charset="0"/>
                </a:rPr>
                <a:t>through </a:t>
              </a:r>
              <a:r>
                <a:rPr lang="en-GB" sz="1000" i="1">
                  <a:latin typeface="Trebuchet MS" pitchFamily="34" charset="0"/>
                </a:rPr>
                <a:t>its partnership, it gives them a </a:t>
              </a:r>
              <a:r>
                <a:rPr lang="en-GB" sz="1000" i="1">
                  <a:solidFill>
                    <a:schemeClr val="tx2"/>
                  </a:solidFill>
                  <a:latin typeface="Trebuchet MS" pitchFamily="34" charset="0"/>
                </a:rPr>
                <a:t>strong brand advantage</a:t>
              </a:r>
              <a:r>
                <a:rPr lang="en-GB" sz="1000" i="1">
                  <a:latin typeface="Trebuchet MS" pitchFamily="34" charset="0"/>
                </a:rPr>
                <a:t>”</a:t>
              </a:r>
            </a:p>
            <a:p>
              <a:pPr>
                <a:spcBef>
                  <a:spcPts val="600"/>
                </a:spcBef>
              </a:pPr>
              <a:r>
                <a:rPr lang="en-GB" sz="1000">
                  <a:latin typeface="Trebuchet MS" pitchFamily="34" charset="0"/>
                </a:rPr>
                <a:t>Former MD at </a:t>
              </a:r>
              <a:r>
                <a:rPr lang="en-GB" sz="1000" err="1">
                  <a:latin typeface="Trebuchet MS" pitchFamily="34" charset="0"/>
                </a:rPr>
                <a:t>Creditsafe</a:t>
              </a:r>
              <a:endParaRPr lang="en-GB" sz="1000">
                <a:latin typeface="Trebuchet MS" pitchFamily="34" charset="0"/>
              </a:endParaRPr>
            </a:p>
          </p:txBody>
        </p:sp>
        <p:sp>
          <p:nvSpPr>
            <p:cNvPr id="239" name="Freeform 663">
              <a:extLst>
                <a:ext uri="{FF2B5EF4-FFF2-40B4-BE49-F238E27FC236}">
                  <a16:creationId xmlns:a16="http://schemas.microsoft.com/office/drawing/2014/main" id="{E9609528-E28A-48C3-88F0-F30ED7654F09}"/>
                </a:ext>
              </a:extLst>
            </p:cNvPr>
            <p:cNvSpPr>
              <a:spLocks noChangeAspect="1" noEditPoints="1"/>
            </p:cNvSpPr>
            <p:nvPr/>
          </p:nvSpPr>
          <p:spPr bwMode="auto">
            <a:xfrm>
              <a:off x="7269094" y="2452476"/>
              <a:ext cx="309782" cy="28349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ts val="60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grpSp>
        <p:nvGrpSpPr>
          <p:cNvPr id="11" name="Group 10">
            <a:extLst>
              <a:ext uri="{FF2B5EF4-FFF2-40B4-BE49-F238E27FC236}">
                <a16:creationId xmlns:a16="http://schemas.microsoft.com/office/drawing/2014/main" id="{E56BAD97-5AB0-4A09-A240-8480E8BE6025}"/>
              </a:ext>
            </a:extLst>
          </p:cNvPr>
          <p:cNvGrpSpPr/>
          <p:nvPr/>
        </p:nvGrpSpPr>
        <p:grpSpPr>
          <a:xfrm>
            <a:off x="7281285" y="2649633"/>
            <a:ext cx="2358112" cy="950281"/>
            <a:chOff x="7269094" y="3556160"/>
            <a:chExt cx="2358112" cy="950281"/>
          </a:xfrm>
        </p:grpSpPr>
        <p:sp>
          <p:nvSpPr>
            <p:cNvPr id="176" name="Rectangle 175">
              <a:extLst>
                <a:ext uri="{FF2B5EF4-FFF2-40B4-BE49-F238E27FC236}">
                  <a16:creationId xmlns:a16="http://schemas.microsoft.com/office/drawing/2014/main" id="{00394D19-18FE-418A-83D8-20DEA9A75083}"/>
                </a:ext>
              </a:extLst>
            </p:cNvPr>
            <p:cNvSpPr/>
            <p:nvPr/>
          </p:nvSpPr>
          <p:spPr bwMode="auto">
            <a:xfrm>
              <a:off x="7409518" y="3556160"/>
              <a:ext cx="2217688" cy="950281"/>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spcBef>
                  <a:spcPts val="600"/>
                </a:spcBef>
              </a:pPr>
              <a:r>
                <a:rPr kumimoji="0" lang="en-GB" sz="1000" b="0" i="1" u="none" strike="noStrike" cap="none" normalizeH="0" baseline="0">
                  <a:ln>
                    <a:noFill/>
                  </a:ln>
                  <a:effectLst/>
                  <a:latin typeface="Trebuchet MS" pitchFamily="34" charset="0"/>
                </a:rPr>
                <a:t>“Altares has </a:t>
              </a:r>
              <a:r>
                <a:rPr kumimoji="0" lang="en-GB" sz="1000" b="0" i="1" u="none" strike="noStrike" cap="none" normalizeH="0" baseline="0">
                  <a:ln>
                    <a:noFill/>
                  </a:ln>
                  <a:solidFill>
                    <a:schemeClr val="tx2"/>
                  </a:solidFill>
                  <a:effectLst/>
                  <a:latin typeface="Trebuchet MS" pitchFamily="34" charset="0"/>
                </a:rPr>
                <a:t>teams dedicated to integration</a:t>
              </a:r>
              <a:r>
                <a:rPr kumimoji="0" lang="en-GB" sz="1000" b="0" i="1" u="none" strike="noStrike" cap="none" normalizeH="0" baseline="0">
                  <a:ln>
                    <a:noFill/>
                  </a:ln>
                  <a:effectLst/>
                  <a:latin typeface="Trebuchet MS" pitchFamily="34" charset="0"/>
                </a:rPr>
                <a:t> of its tools in clients’ IT system that allow them to provide </a:t>
              </a:r>
              <a:r>
                <a:rPr kumimoji="0" lang="en-GB" sz="1000" b="0" i="1" u="none" strike="noStrike" cap="none" normalizeH="0" baseline="0">
                  <a:ln>
                    <a:noFill/>
                  </a:ln>
                  <a:solidFill>
                    <a:schemeClr val="tx2"/>
                  </a:solidFill>
                  <a:effectLst/>
                  <a:latin typeface="Trebuchet MS" pitchFamily="34" charset="0"/>
                </a:rPr>
                <a:t>tailor-made services</a:t>
              </a:r>
              <a:r>
                <a:rPr kumimoji="0" lang="en-GB" sz="1000" b="0" i="1" u="none" strike="noStrike" cap="none" normalizeH="0" baseline="0">
                  <a:ln>
                    <a:noFill/>
                  </a:ln>
                  <a:effectLst/>
                  <a:latin typeface="Trebuchet MS" pitchFamily="34" charset="0"/>
                </a:rPr>
                <a:t>”</a:t>
              </a:r>
              <a:endParaRPr lang="en-GB" sz="1000" i="1">
                <a:latin typeface="Trebuchet MS" pitchFamily="34" charset="0"/>
              </a:endParaRPr>
            </a:p>
            <a:p>
              <a:pPr>
                <a:spcBef>
                  <a:spcPts val="600"/>
                </a:spcBef>
              </a:pPr>
              <a:r>
                <a:rPr lang="en-GB" sz="1000">
                  <a:latin typeface="Trebuchet MS" pitchFamily="34" charset="0"/>
                </a:rPr>
                <a:t>Former sales at </a:t>
              </a:r>
              <a:r>
                <a:rPr lang="en-GB" sz="1000" err="1">
                  <a:latin typeface="Trebuchet MS" pitchFamily="34" charset="0"/>
                </a:rPr>
                <a:t>Ellisphère</a:t>
              </a:r>
              <a:endParaRPr lang="en-GB" sz="1000">
                <a:latin typeface="Trebuchet MS" pitchFamily="34" charset="0"/>
              </a:endParaRPr>
            </a:p>
          </p:txBody>
        </p:sp>
        <p:sp>
          <p:nvSpPr>
            <p:cNvPr id="177" name="Freeform 663">
              <a:extLst>
                <a:ext uri="{FF2B5EF4-FFF2-40B4-BE49-F238E27FC236}">
                  <a16:creationId xmlns:a16="http://schemas.microsoft.com/office/drawing/2014/main" id="{B995C5C0-E8E1-4D42-8468-BF4A2106B360}"/>
                </a:ext>
              </a:extLst>
            </p:cNvPr>
            <p:cNvSpPr>
              <a:spLocks noChangeAspect="1" noEditPoints="1"/>
            </p:cNvSpPr>
            <p:nvPr/>
          </p:nvSpPr>
          <p:spPr bwMode="auto">
            <a:xfrm>
              <a:off x="7269094" y="3889555"/>
              <a:ext cx="309782" cy="28349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ts val="60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grpSp>
        <p:nvGrpSpPr>
          <p:cNvPr id="149" name="Groupe 148">
            <a:extLst>
              <a:ext uri="{FF2B5EF4-FFF2-40B4-BE49-F238E27FC236}">
                <a16:creationId xmlns:a16="http://schemas.microsoft.com/office/drawing/2014/main" id="{A934C227-809E-45FD-8281-F499AC77E1CD}"/>
              </a:ext>
            </a:extLst>
          </p:cNvPr>
          <p:cNvGrpSpPr/>
          <p:nvPr/>
        </p:nvGrpSpPr>
        <p:grpSpPr>
          <a:xfrm>
            <a:off x="8384063" y="-11528"/>
            <a:ext cx="1499635" cy="588143"/>
            <a:chOff x="8384063" y="-11528"/>
            <a:chExt cx="1499635" cy="588143"/>
          </a:xfrm>
        </p:grpSpPr>
        <p:sp>
          <p:nvSpPr>
            <p:cNvPr id="150" name="Rectangle : coins arrondis 199">
              <a:extLst>
                <a:ext uri="{FF2B5EF4-FFF2-40B4-BE49-F238E27FC236}">
                  <a16:creationId xmlns:a16="http://schemas.microsoft.com/office/drawing/2014/main" id="{102B905A-837B-41DC-A808-ED64E9A93AA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51" name="Rectangle : coins arrondis 200">
              <a:extLst>
                <a:ext uri="{FF2B5EF4-FFF2-40B4-BE49-F238E27FC236}">
                  <a16:creationId xmlns:a16="http://schemas.microsoft.com/office/drawing/2014/main" id="{8D190E54-F3A2-49EF-8A82-4BF752403E03}"/>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56" name="Rectangle : coins arrondis 201">
              <a:extLst>
                <a:ext uri="{FF2B5EF4-FFF2-40B4-BE49-F238E27FC236}">
                  <a16:creationId xmlns:a16="http://schemas.microsoft.com/office/drawing/2014/main" id="{15E63A5D-4FA6-4E4C-8AF6-35FCC3E2E7A5}"/>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4" name="ZoneTexte 18">
              <a:extLst>
                <a:ext uri="{FF2B5EF4-FFF2-40B4-BE49-F238E27FC236}">
                  <a16:creationId xmlns:a16="http://schemas.microsoft.com/office/drawing/2014/main" id="{ADBD6D03-D397-496D-8A6A-225C80221206}"/>
                </a:ext>
              </a:extLst>
            </p:cNvPr>
            <p:cNvSpPr txBox="1"/>
            <p:nvPr/>
          </p:nvSpPr>
          <p:spPr>
            <a:xfrm>
              <a:off x="8384063" y="-11528"/>
              <a:ext cx="1409923"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value proposition</a:t>
              </a:r>
            </a:p>
          </p:txBody>
        </p:sp>
        <p:pic>
          <p:nvPicPr>
            <p:cNvPr id="165" name="Graphique 128" descr="Jauge">
              <a:extLst>
                <a:ext uri="{FF2B5EF4-FFF2-40B4-BE49-F238E27FC236}">
                  <a16:creationId xmlns:a16="http://schemas.microsoft.com/office/drawing/2014/main" id="{32D67BD7-030F-4AE3-8BCE-A184AD4F74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166" name="Graphique 90" descr="Poignée de main">
              <a:extLst>
                <a:ext uri="{FF2B5EF4-FFF2-40B4-BE49-F238E27FC236}">
                  <a16:creationId xmlns:a16="http://schemas.microsoft.com/office/drawing/2014/main" id="{D248255F-A1ED-4C96-88B3-14C948FFB9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167" name="Graphique 74" descr="Mégaphone">
              <a:extLst>
                <a:ext uri="{FF2B5EF4-FFF2-40B4-BE49-F238E27FC236}">
                  <a16:creationId xmlns:a16="http://schemas.microsoft.com/office/drawing/2014/main" id="{740429A5-06D3-48A4-A41A-A58BA7BF523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168" name="Picture 2" descr="Drapeau France">
              <a:extLst>
                <a:ext uri="{FF2B5EF4-FFF2-40B4-BE49-F238E27FC236}">
                  <a16:creationId xmlns:a16="http://schemas.microsoft.com/office/drawing/2014/main" id="{DCA01231-833B-4D8B-AD7E-2ECA0BB6904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69" name="Picture 2" descr="5 ft x 3 ft 150 x 90 cm-DRAPEAU BELGE Belgique 100% Polyester ...">
              <a:extLst>
                <a:ext uri="{FF2B5EF4-FFF2-40B4-BE49-F238E27FC236}">
                  <a16:creationId xmlns:a16="http://schemas.microsoft.com/office/drawing/2014/main" id="{74E85D87-0002-44E3-8490-F4401B2F32C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70" name="Picture 2 - 1" descr="Drapeau des Pays-Bas — Wikipédia">
              <a:extLst>
                <a:ext uri="{FF2B5EF4-FFF2-40B4-BE49-F238E27FC236}">
                  <a16:creationId xmlns:a16="http://schemas.microsoft.com/office/drawing/2014/main" id="{FDBB9200-0D6B-466A-BED9-1C4010D92E0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71" name="Picture 2 - 2" descr="Drapeau du Luxembourg">
              <a:extLst>
                <a:ext uri="{FF2B5EF4-FFF2-40B4-BE49-F238E27FC236}">
                  <a16:creationId xmlns:a16="http://schemas.microsoft.com/office/drawing/2014/main" id="{7C671E2F-9513-475E-8DAD-E63395D8CEF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72" name="ZoneTexte 18">
              <a:extLst>
                <a:ext uri="{FF2B5EF4-FFF2-40B4-BE49-F238E27FC236}">
                  <a16:creationId xmlns:a16="http://schemas.microsoft.com/office/drawing/2014/main" id="{B314F272-0D50-4AD7-A487-7D85627525B3}"/>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cxnSp>
        <p:nvCxnSpPr>
          <p:cNvPr id="173" name="Connecteur droit 4">
            <a:extLst>
              <a:ext uri="{FF2B5EF4-FFF2-40B4-BE49-F238E27FC236}">
                <a16:creationId xmlns:a16="http://schemas.microsoft.com/office/drawing/2014/main" id="{D3B40A43-8BC2-4E52-928C-FBAEB1583657}"/>
              </a:ext>
            </a:extLst>
          </p:cNvPr>
          <p:cNvCxnSpPr>
            <a:cxnSpLocks/>
          </p:cNvCxnSpPr>
          <p:nvPr/>
        </p:nvCxnSpPr>
        <p:spPr bwMode="auto">
          <a:xfrm>
            <a:off x="109668" y="1066876"/>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74" name="ZoneTexte 6">
            <a:extLst>
              <a:ext uri="{FF2B5EF4-FFF2-40B4-BE49-F238E27FC236}">
                <a16:creationId xmlns:a16="http://schemas.microsoft.com/office/drawing/2014/main" id="{BD2EAC60-8BFC-416A-8F45-D269F1B6C5AF}"/>
              </a:ext>
            </a:extLst>
          </p:cNvPr>
          <p:cNvSpPr txBox="1"/>
          <p:nvPr/>
        </p:nvSpPr>
        <p:spPr>
          <a:xfrm>
            <a:off x="2339721" y="940968"/>
            <a:ext cx="5135826" cy="264371"/>
          </a:xfrm>
          <a:prstGeom prst="rect">
            <a:avLst/>
          </a:prstGeom>
          <a:solidFill>
            <a:schemeClr val="bg1"/>
          </a:solidFill>
        </p:spPr>
        <p:txBody>
          <a:bodyPr wrap="square" rtlCol="0">
            <a:noAutofit/>
          </a:bodyPr>
          <a:lstStyle/>
          <a:p>
            <a:pPr algn="ctr"/>
            <a:r>
              <a:rPr lang="en-GB" sz="1100">
                <a:latin typeface="Trebuchet MS" panose="020B0603020202020204" pitchFamily="34" charset="0"/>
              </a:rPr>
              <a:t>Detailed comparison of </a:t>
            </a:r>
            <a:r>
              <a:rPr lang="en-GB" sz="1100" err="1">
                <a:latin typeface="Trebuchet MS" panose="020B0603020202020204" pitchFamily="34" charset="0"/>
              </a:rPr>
              <a:t>Altares</a:t>
            </a:r>
            <a:r>
              <a:rPr lang="en-GB" sz="1100">
                <a:latin typeface="Trebuchet MS" panose="020B0603020202020204" pitchFamily="34" charset="0"/>
              </a:rPr>
              <a:t> with key competitors on Credit risk</a:t>
            </a:r>
          </a:p>
        </p:txBody>
      </p:sp>
      <p:grpSp>
        <p:nvGrpSpPr>
          <p:cNvPr id="178" name="Group 4">
            <a:extLst>
              <a:ext uri="{FF2B5EF4-FFF2-40B4-BE49-F238E27FC236}">
                <a16:creationId xmlns:a16="http://schemas.microsoft.com/office/drawing/2014/main" id="{DB454C2F-E41A-4016-90CA-C428D9442C08}"/>
              </a:ext>
            </a:extLst>
          </p:cNvPr>
          <p:cNvGrpSpPr>
            <a:grpSpLocks noChangeAspect="1"/>
          </p:cNvGrpSpPr>
          <p:nvPr/>
        </p:nvGrpSpPr>
        <p:grpSpPr bwMode="auto">
          <a:xfrm>
            <a:off x="2472665" y="971763"/>
            <a:ext cx="191588" cy="171473"/>
            <a:chOff x="960" y="846"/>
            <a:chExt cx="381" cy="341"/>
          </a:xfrm>
          <a:solidFill>
            <a:schemeClr val="tx1"/>
          </a:solidFill>
        </p:grpSpPr>
        <p:sp>
          <p:nvSpPr>
            <p:cNvPr id="179" name="Freeform 5">
              <a:extLst>
                <a:ext uri="{FF2B5EF4-FFF2-40B4-BE49-F238E27FC236}">
                  <a16:creationId xmlns:a16="http://schemas.microsoft.com/office/drawing/2014/main" id="{961F9B61-F745-49BC-9572-8C9ABB837C4A}"/>
                </a:ext>
              </a:extLst>
            </p:cNvPr>
            <p:cNvSpPr>
              <a:spLocks noEditPoints="1"/>
            </p:cNvSpPr>
            <p:nvPr/>
          </p:nvSpPr>
          <p:spPr bwMode="auto">
            <a:xfrm>
              <a:off x="1071" y="846"/>
              <a:ext cx="159" cy="172"/>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0" name="Freeform 6">
              <a:extLst>
                <a:ext uri="{FF2B5EF4-FFF2-40B4-BE49-F238E27FC236}">
                  <a16:creationId xmlns:a16="http://schemas.microsoft.com/office/drawing/2014/main" id="{3BC78FD7-9F90-4CD3-84A7-E4FBD0829156}"/>
                </a:ext>
              </a:extLst>
            </p:cNvPr>
            <p:cNvSpPr>
              <a:spLocks noEditPoints="1"/>
            </p:cNvSpPr>
            <p:nvPr/>
          </p:nvSpPr>
          <p:spPr bwMode="auto">
            <a:xfrm>
              <a:off x="960" y="1038"/>
              <a:ext cx="116" cy="149"/>
            </a:xfrm>
            <a:custGeom>
              <a:avLst/>
              <a:gdLst>
                <a:gd name="T0" fmla="*/ 11 w 45"/>
                <a:gd name="T1" fmla="*/ 29 h 58"/>
                <a:gd name="T2" fmla="*/ 30 w 45"/>
                <a:gd name="T3" fmla="*/ 29 h 58"/>
                <a:gd name="T4" fmla="*/ 30 w 45"/>
                <a:gd name="T5" fmla="*/ 25 h 58"/>
                <a:gd name="T6" fmla="*/ 11 w 45"/>
                <a:gd name="T7" fmla="*/ 25 h 58"/>
                <a:gd name="T8" fmla="*/ 11 w 45"/>
                <a:gd name="T9" fmla="*/ 29 h 58"/>
                <a:gd name="T10" fmla="*/ 11 w 45"/>
                <a:gd name="T11" fmla="*/ 45 h 58"/>
                <a:gd name="T12" fmla="*/ 34 w 45"/>
                <a:gd name="T13" fmla="*/ 45 h 58"/>
                <a:gd name="T14" fmla="*/ 34 w 45"/>
                <a:gd name="T15" fmla="*/ 41 h 58"/>
                <a:gd name="T16" fmla="*/ 11 w 45"/>
                <a:gd name="T17" fmla="*/ 41 h 58"/>
                <a:gd name="T18" fmla="*/ 11 w 45"/>
                <a:gd name="T19" fmla="*/ 45 h 58"/>
                <a:gd name="T20" fmla="*/ 11 w 45"/>
                <a:gd name="T21" fmla="*/ 37 h 58"/>
                <a:gd name="T22" fmla="*/ 23 w 45"/>
                <a:gd name="T23" fmla="*/ 37 h 58"/>
                <a:gd name="T24" fmla="*/ 23 w 45"/>
                <a:gd name="T25" fmla="*/ 33 h 58"/>
                <a:gd name="T26" fmla="*/ 11 w 45"/>
                <a:gd name="T27" fmla="*/ 33 h 58"/>
                <a:gd name="T28" fmla="*/ 11 w 45"/>
                <a:gd name="T29" fmla="*/ 37 h 58"/>
                <a:gd name="T30" fmla="*/ 0 w 45"/>
                <a:gd name="T31" fmla="*/ 15 h 58"/>
                <a:gd name="T32" fmla="*/ 0 w 45"/>
                <a:gd name="T33" fmla="*/ 54 h 58"/>
                <a:gd name="T34" fmla="*/ 4 w 45"/>
                <a:gd name="T35" fmla="*/ 58 h 58"/>
                <a:gd name="T36" fmla="*/ 41 w 45"/>
                <a:gd name="T37" fmla="*/ 58 h 58"/>
                <a:gd name="T38" fmla="*/ 45 w 45"/>
                <a:gd name="T39" fmla="*/ 54 h 58"/>
                <a:gd name="T40" fmla="*/ 45 w 45"/>
                <a:gd name="T41" fmla="*/ 4 h 58"/>
                <a:gd name="T42" fmla="*/ 41 w 45"/>
                <a:gd name="T43" fmla="*/ 0 h 58"/>
                <a:gd name="T44" fmla="*/ 15 w 45"/>
                <a:gd name="T45" fmla="*/ 0 h 58"/>
                <a:gd name="T46" fmla="*/ 0 w 45"/>
                <a:gd name="T47" fmla="*/ 15 h 58"/>
                <a:gd name="T48" fmla="*/ 17 w 45"/>
                <a:gd name="T49" fmla="*/ 6 h 58"/>
                <a:gd name="T50" fmla="*/ 38 w 45"/>
                <a:gd name="T51" fmla="*/ 6 h 58"/>
                <a:gd name="T52" fmla="*/ 39 w 45"/>
                <a:gd name="T53" fmla="*/ 8 h 58"/>
                <a:gd name="T54" fmla="*/ 39 w 45"/>
                <a:gd name="T55" fmla="*/ 51 h 58"/>
                <a:gd name="T56" fmla="*/ 38 w 45"/>
                <a:gd name="T57" fmla="*/ 52 h 58"/>
                <a:gd name="T58" fmla="*/ 8 w 45"/>
                <a:gd name="T59" fmla="*/ 52 h 58"/>
                <a:gd name="T60" fmla="*/ 6 w 45"/>
                <a:gd name="T61" fmla="*/ 51 h 58"/>
                <a:gd name="T62" fmla="*/ 6 w 45"/>
                <a:gd name="T63" fmla="*/ 17 h 58"/>
                <a:gd name="T64" fmla="*/ 17 w 45"/>
                <a:gd name="T65" fmla="*/ 17 h 58"/>
                <a:gd name="T66" fmla="*/ 17 w 45"/>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8">
                  <a:moveTo>
                    <a:pt x="11" y="29"/>
                  </a:moveTo>
                  <a:cubicBezTo>
                    <a:pt x="30" y="29"/>
                    <a:pt x="30" y="29"/>
                    <a:pt x="30" y="29"/>
                  </a:cubicBezTo>
                  <a:cubicBezTo>
                    <a:pt x="30" y="25"/>
                    <a:pt x="30" y="25"/>
                    <a:pt x="30" y="25"/>
                  </a:cubicBezTo>
                  <a:cubicBezTo>
                    <a:pt x="11" y="25"/>
                    <a:pt x="11" y="25"/>
                    <a:pt x="11" y="25"/>
                  </a:cubicBezTo>
                  <a:lnTo>
                    <a:pt x="11" y="29"/>
                  </a:lnTo>
                  <a:close/>
                  <a:moveTo>
                    <a:pt x="11" y="45"/>
                  </a:moveTo>
                  <a:cubicBezTo>
                    <a:pt x="34" y="45"/>
                    <a:pt x="34" y="45"/>
                    <a:pt x="34" y="45"/>
                  </a:cubicBezTo>
                  <a:cubicBezTo>
                    <a:pt x="34" y="41"/>
                    <a:pt x="34" y="41"/>
                    <a:pt x="34" y="41"/>
                  </a:cubicBezTo>
                  <a:cubicBezTo>
                    <a:pt x="11" y="41"/>
                    <a:pt x="11" y="41"/>
                    <a:pt x="11" y="41"/>
                  </a:cubicBezTo>
                  <a:lnTo>
                    <a:pt x="11" y="45"/>
                  </a:lnTo>
                  <a:close/>
                  <a:moveTo>
                    <a:pt x="11" y="37"/>
                  </a:moveTo>
                  <a:cubicBezTo>
                    <a:pt x="23" y="37"/>
                    <a:pt x="23" y="37"/>
                    <a:pt x="23" y="37"/>
                  </a:cubicBezTo>
                  <a:cubicBezTo>
                    <a:pt x="23" y="33"/>
                    <a:pt x="23" y="33"/>
                    <a:pt x="23" y="33"/>
                  </a:cubicBezTo>
                  <a:cubicBezTo>
                    <a:pt x="11" y="33"/>
                    <a:pt x="11" y="33"/>
                    <a:pt x="11" y="33"/>
                  </a:cubicBezTo>
                  <a:lnTo>
                    <a:pt x="11" y="37"/>
                  </a:lnTo>
                  <a:close/>
                  <a:moveTo>
                    <a:pt x="0" y="15"/>
                  </a:moveTo>
                  <a:cubicBezTo>
                    <a:pt x="0" y="54"/>
                    <a:pt x="0" y="54"/>
                    <a:pt x="0" y="54"/>
                  </a:cubicBezTo>
                  <a:cubicBezTo>
                    <a:pt x="0" y="57"/>
                    <a:pt x="2" y="58"/>
                    <a:pt x="4" y="58"/>
                  </a:cubicBezTo>
                  <a:cubicBezTo>
                    <a:pt x="41" y="58"/>
                    <a:pt x="41" y="58"/>
                    <a:pt x="41" y="58"/>
                  </a:cubicBezTo>
                  <a:cubicBezTo>
                    <a:pt x="43" y="58"/>
                    <a:pt x="45" y="57"/>
                    <a:pt x="45" y="54"/>
                  </a:cubicBezTo>
                  <a:cubicBezTo>
                    <a:pt x="45" y="4"/>
                    <a:pt x="45" y="4"/>
                    <a:pt x="45" y="4"/>
                  </a:cubicBezTo>
                  <a:cubicBezTo>
                    <a:pt x="45" y="2"/>
                    <a:pt x="43" y="0"/>
                    <a:pt x="41" y="0"/>
                  </a:cubicBezTo>
                  <a:cubicBezTo>
                    <a:pt x="15" y="0"/>
                    <a:pt x="15" y="0"/>
                    <a:pt x="15" y="0"/>
                  </a:cubicBezTo>
                  <a:lnTo>
                    <a:pt x="0" y="15"/>
                  </a:lnTo>
                  <a:close/>
                  <a:moveTo>
                    <a:pt x="17" y="6"/>
                  </a:moveTo>
                  <a:cubicBezTo>
                    <a:pt x="38" y="6"/>
                    <a:pt x="38" y="6"/>
                    <a:pt x="38" y="6"/>
                  </a:cubicBezTo>
                  <a:cubicBezTo>
                    <a:pt x="39" y="6"/>
                    <a:pt x="39" y="7"/>
                    <a:pt x="39" y="8"/>
                  </a:cubicBezTo>
                  <a:cubicBezTo>
                    <a:pt x="39" y="51"/>
                    <a:pt x="39" y="51"/>
                    <a:pt x="39" y="51"/>
                  </a:cubicBezTo>
                  <a:cubicBezTo>
                    <a:pt x="39" y="52"/>
                    <a:pt x="39" y="52"/>
                    <a:pt x="38" y="52"/>
                  </a:cubicBezTo>
                  <a:cubicBezTo>
                    <a:pt x="8" y="52"/>
                    <a:pt x="8" y="52"/>
                    <a:pt x="8" y="52"/>
                  </a:cubicBezTo>
                  <a:cubicBezTo>
                    <a:pt x="7" y="52"/>
                    <a:pt x="6" y="52"/>
                    <a:pt x="6" y="51"/>
                  </a:cubicBezTo>
                  <a:cubicBezTo>
                    <a:pt x="6" y="17"/>
                    <a:pt x="6" y="17"/>
                    <a:pt x="6" y="17"/>
                  </a:cubicBezTo>
                  <a:cubicBezTo>
                    <a:pt x="17" y="17"/>
                    <a:pt x="17" y="17"/>
                    <a:pt x="17" y="17"/>
                  </a:cubicBezTo>
                  <a:lnTo>
                    <a:pt x="1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1" name="Freeform 7">
              <a:extLst>
                <a:ext uri="{FF2B5EF4-FFF2-40B4-BE49-F238E27FC236}">
                  <a16:creationId xmlns:a16="http://schemas.microsoft.com/office/drawing/2014/main" id="{483D9E79-8FD4-4FD3-8460-835189ECC7EA}"/>
                </a:ext>
              </a:extLst>
            </p:cNvPr>
            <p:cNvSpPr>
              <a:spLocks noEditPoints="1"/>
            </p:cNvSpPr>
            <p:nvPr/>
          </p:nvSpPr>
          <p:spPr bwMode="auto">
            <a:xfrm>
              <a:off x="1094" y="1038"/>
              <a:ext cx="113" cy="149"/>
            </a:xfrm>
            <a:custGeom>
              <a:avLst/>
              <a:gdLst>
                <a:gd name="T0" fmla="*/ 11 w 44"/>
                <a:gd name="T1" fmla="*/ 29 h 58"/>
                <a:gd name="T2" fmla="*/ 29 w 44"/>
                <a:gd name="T3" fmla="*/ 29 h 58"/>
                <a:gd name="T4" fmla="*/ 29 w 44"/>
                <a:gd name="T5" fmla="*/ 25 h 58"/>
                <a:gd name="T6" fmla="*/ 11 w 44"/>
                <a:gd name="T7" fmla="*/ 25 h 58"/>
                <a:gd name="T8" fmla="*/ 11 w 44"/>
                <a:gd name="T9" fmla="*/ 29 h 58"/>
                <a:gd name="T10" fmla="*/ 11 w 44"/>
                <a:gd name="T11" fmla="*/ 45 h 58"/>
                <a:gd name="T12" fmla="*/ 33 w 44"/>
                <a:gd name="T13" fmla="*/ 45 h 58"/>
                <a:gd name="T14" fmla="*/ 33 w 44"/>
                <a:gd name="T15" fmla="*/ 41 h 58"/>
                <a:gd name="T16" fmla="*/ 11 w 44"/>
                <a:gd name="T17" fmla="*/ 41 h 58"/>
                <a:gd name="T18" fmla="*/ 11 w 44"/>
                <a:gd name="T19" fmla="*/ 45 h 58"/>
                <a:gd name="T20" fmla="*/ 11 w 44"/>
                <a:gd name="T21" fmla="*/ 37 h 58"/>
                <a:gd name="T22" fmla="*/ 22 w 44"/>
                <a:gd name="T23" fmla="*/ 37 h 58"/>
                <a:gd name="T24" fmla="*/ 22 w 44"/>
                <a:gd name="T25" fmla="*/ 33 h 58"/>
                <a:gd name="T26" fmla="*/ 11 w 44"/>
                <a:gd name="T27" fmla="*/ 33 h 58"/>
                <a:gd name="T28" fmla="*/ 11 w 44"/>
                <a:gd name="T29" fmla="*/ 37 h 58"/>
                <a:gd name="T30" fmla="*/ 0 w 44"/>
                <a:gd name="T31" fmla="*/ 15 h 58"/>
                <a:gd name="T32" fmla="*/ 0 w 44"/>
                <a:gd name="T33" fmla="*/ 54 h 58"/>
                <a:gd name="T34" fmla="*/ 3 w 44"/>
                <a:gd name="T35" fmla="*/ 58 h 58"/>
                <a:gd name="T36" fmla="*/ 41 w 44"/>
                <a:gd name="T37" fmla="*/ 58 h 58"/>
                <a:gd name="T38" fmla="*/ 44 w 44"/>
                <a:gd name="T39" fmla="*/ 54 h 58"/>
                <a:gd name="T40" fmla="*/ 44 w 44"/>
                <a:gd name="T41" fmla="*/ 4 h 58"/>
                <a:gd name="T42" fmla="*/ 41 w 44"/>
                <a:gd name="T43" fmla="*/ 0 h 58"/>
                <a:gd name="T44" fmla="*/ 15 w 44"/>
                <a:gd name="T45" fmla="*/ 0 h 58"/>
                <a:gd name="T46" fmla="*/ 0 w 44"/>
                <a:gd name="T47" fmla="*/ 15 h 58"/>
                <a:gd name="T48" fmla="*/ 16 w 44"/>
                <a:gd name="T49" fmla="*/ 6 h 58"/>
                <a:gd name="T50" fmla="*/ 37 w 44"/>
                <a:gd name="T51" fmla="*/ 6 h 58"/>
                <a:gd name="T52" fmla="*/ 39 w 44"/>
                <a:gd name="T53" fmla="*/ 8 h 58"/>
                <a:gd name="T54" fmla="*/ 39 w 44"/>
                <a:gd name="T55" fmla="*/ 51 h 58"/>
                <a:gd name="T56" fmla="*/ 37 w 44"/>
                <a:gd name="T57" fmla="*/ 52 h 58"/>
                <a:gd name="T58" fmla="*/ 7 w 44"/>
                <a:gd name="T59" fmla="*/ 52 h 58"/>
                <a:gd name="T60" fmla="*/ 5 w 44"/>
                <a:gd name="T61" fmla="*/ 51 h 58"/>
                <a:gd name="T62" fmla="*/ 5 w 44"/>
                <a:gd name="T63" fmla="*/ 17 h 58"/>
                <a:gd name="T64" fmla="*/ 16 w 44"/>
                <a:gd name="T65" fmla="*/ 17 h 58"/>
                <a:gd name="T66" fmla="*/ 16 w 44"/>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58">
                  <a:moveTo>
                    <a:pt x="11" y="29"/>
                  </a:moveTo>
                  <a:cubicBezTo>
                    <a:pt x="29" y="29"/>
                    <a:pt x="29" y="29"/>
                    <a:pt x="29" y="29"/>
                  </a:cubicBezTo>
                  <a:cubicBezTo>
                    <a:pt x="29" y="25"/>
                    <a:pt x="29" y="25"/>
                    <a:pt x="29" y="25"/>
                  </a:cubicBezTo>
                  <a:cubicBezTo>
                    <a:pt x="11" y="25"/>
                    <a:pt x="11" y="25"/>
                    <a:pt x="11" y="25"/>
                  </a:cubicBezTo>
                  <a:lnTo>
                    <a:pt x="11" y="29"/>
                  </a:lnTo>
                  <a:close/>
                  <a:moveTo>
                    <a:pt x="11" y="45"/>
                  </a:moveTo>
                  <a:cubicBezTo>
                    <a:pt x="33" y="45"/>
                    <a:pt x="33" y="45"/>
                    <a:pt x="33" y="45"/>
                  </a:cubicBezTo>
                  <a:cubicBezTo>
                    <a:pt x="33" y="41"/>
                    <a:pt x="33" y="41"/>
                    <a:pt x="33" y="41"/>
                  </a:cubicBezTo>
                  <a:cubicBezTo>
                    <a:pt x="11" y="41"/>
                    <a:pt x="11" y="41"/>
                    <a:pt x="11" y="41"/>
                  </a:cubicBezTo>
                  <a:lnTo>
                    <a:pt x="11" y="45"/>
                  </a:lnTo>
                  <a:close/>
                  <a:moveTo>
                    <a:pt x="11" y="37"/>
                  </a:moveTo>
                  <a:cubicBezTo>
                    <a:pt x="22" y="37"/>
                    <a:pt x="22" y="37"/>
                    <a:pt x="22" y="37"/>
                  </a:cubicBezTo>
                  <a:cubicBezTo>
                    <a:pt x="22" y="33"/>
                    <a:pt x="22" y="33"/>
                    <a:pt x="22" y="33"/>
                  </a:cubicBezTo>
                  <a:cubicBezTo>
                    <a:pt x="11" y="33"/>
                    <a:pt x="11" y="33"/>
                    <a:pt x="11" y="33"/>
                  </a:cubicBezTo>
                  <a:lnTo>
                    <a:pt x="11" y="37"/>
                  </a:lnTo>
                  <a:close/>
                  <a:moveTo>
                    <a:pt x="0" y="15"/>
                  </a:moveTo>
                  <a:cubicBezTo>
                    <a:pt x="0" y="54"/>
                    <a:pt x="0" y="54"/>
                    <a:pt x="0" y="54"/>
                  </a:cubicBezTo>
                  <a:cubicBezTo>
                    <a:pt x="0" y="57"/>
                    <a:pt x="1" y="58"/>
                    <a:pt x="3" y="58"/>
                  </a:cubicBezTo>
                  <a:cubicBezTo>
                    <a:pt x="41" y="58"/>
                    <a:pt x="41" y="58"/>
                    <a:pt x="41" y="58"/>
                  </a:cubicBezTo>
                  <a:cubicBezTo>
                    <a:pt x="43" y="58"/>
                    <a:pt x="44" y="57"/>
                    <a:pt x="44" y="54"/>
                  </a:cubicBezTo>
                  <a:cubicBezTo>
                    <a:pt x="44" y="4"/>
                    <a:pt x="44" y="4"/>
                    <a:pt x="44" y="4"/>
                  </a:cubicBezTo>
                  <a:cubicBezTo>
                    <a:pt x="44" y="2"/>
                    <a:pt x="43" y="0"/>
                    <a:pt x="41" y="0"/>
                  </a:cubicBezTo>
                  <a:cubicBezTo>
                    <a:pt x="15" y="0"/>
                    <a:pt x="15" y="0"/>
                    <a:pt x="15" y="0"/>
                  </a:cubicBezTo>
                  <a:lnTo>
                    <a:pt x="0" y="15"/>
                  </a:lnTo>
                  <a:close/>
                  <a:moveTo>
                    <a:pt x="16" y="6"/>
                  </a:moveTo>
                  <a:cubicBezTo>
                    <a:pt x="37" y="6"/>
                    <a:pt x="37" y="6"/>
                    <a:pt x="37" y="6"/>
                  </a:cubicBezTo>
                  <a:cubicBezTo>
                    <a:pt x="38" y="6"/>
                    <a:pt x="39" y="7"/>
                    <a:pt x="39" y="8"/>
                  </a:cubicBezTo>
                  <a:cubicBezTo>
                    <a:pt x="39" y="51"/>
                    <a:pt x="39" y="51"/>
                    <a:pt x="39" y="51"/>
                  </a:cubicBezTo>
                  <a:cubicBezTo>
                    <a:pt x="39" y="52"/>
                    <a:pt x="38" y="52"/>
                    <a:pt x="37" y="52"/>
                  </a:cubicBezTo>
                  <a:cubicBezTo>
                    <a:pt x="7" y="52"/>
                    <a:pt x="7" y="52"/>
                    <a:pt x="7" y="52"/>
                  </a:cubicBezTo>
                  <a:cubicBezTo>
                    <a:pt x="6" y="52"/>
                    <a:pt x="5" y="52"/>
                    <a:pt x="5" y="51"/>
                  </a:cubicBezTo>
                  <a:cubicBezTo>
                    <a:pt x="5" y="17"/>
                    <a:pt x="5" y="17"/>
                    <a:pt x="5" y="17"/>
                  </a:cubicBezTo>
                  <a:cubicBezTo>
                    <a:pt x="16" y="17"/>
                    <a:pt x="16" y="17"/>
                    <a:pt x="16" y="17"/>
                  </a:cubicBezTo>
                  <a:lnTo>
                    <a:pt x="1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2" name="Freeform 8">
              <a:extLst>
                <a:ext uri="{FF2B5EF4-FFF2-40B4-BE49-F238E27FC236}">
                  <a16:creationId xmlns:a16="http://schemas.microsoft.com/office/drawing/2014/main" id="{2FDD1A34-9BAB-454D-AF92-364F511307BC}"/>
                </a:ext>
              </a:extLst>
            </p:cNvPr>
            <p:cNvSpPr>
              <a:spLocks noEditPoints="1"/>
            </p:cNvSpPr>
            <p:nvPr/>
          </p:nvSpPr>
          <p:spPr bwMode="auto">
            <a:xfrm>
              <a:off x="1225" y="1038"/>
              <a:ext cx="116" cy="149"/>
            </a:xfrm>
            <a:custGeom>
              <a:avLst/>
              <a:gdLst>
                <a:gd name="T0" fmla="*/ 11 w 45"/>
                <a:gd name="T1" fmla="*/ 29 h 58"/>
                <a:gd name="T2" fmla="*/ 30 w 45"/>
                <a:gd name="T3" fmla="*/ 29 h 58"/>
                <a:gd name="T4" fmla="*/ 30 w 45"/>
                <a:gd name="T5" fmla="*/ 25 h 58"/>
                <a:gd name="T6" fmla="*/ 11 w 45"/>
                <a:gd name="T7" fmla="*/ 25 h 58"/>
                <a:gd name="T8" fmla="*/ 11 w 45"/>
                <a:gd name="T9" fmla="*/ 29 h 58"/>
                <a:gd name="T10" fmla="*/ 11 w 45"/>
                <a:gd name="T11" fmla="*/ 45 h 58"/>
                <a:gd name="T12" fmla="*/ 34 w 45"/>
                <a:gd name="T13" fmla="*/ 45 h 58"/>
                <a:gd name="T14" fmla="*/ 34 w 45"/>
                <a:gd name="T15" fmla="*/ 41 h 58"/>
                <a:gd name="T16" fmla="*/ 11 w 45"/>
                <a:gd name="T17" fmla="*/ 41 h 58"/>
                <a:gd name="T18" fmla="*/ 11 w 45"/>
                <a:gd name="T19" fmla="*/ 45 h 58"/>
                <a:gd name="T20" fmla="*/ 11 w 45"/>
                <a:gd name="T21" fmla="*/ 37 h 58"/>
                <a:gd name="T22" fmla="*/ 22 w 45"/>
                <a:gd name="T23" fmla="*/ 37 h 58"/>
                <a:gd name="T24" fmla="*/ 22 w 45"/>
                <a:gd name="T25" fmla="*/ 33 h 58"/>
                <a:gd name="T26" fmla="*/ 11 w 45"/>
                <a:gd name="T27" fmla="*/ 33 h 58"/>
                <a:gd name="T28" fmla="*/ 11 w 45"/>
                <a:gd name="T29" fmla="*/ 37 h 58"/>
                <a:gd name="T30" fmla="*/ 0 w 45"/>
                <a:gd name="T31" fmla="*/ 15 h 58"/>
                <a:gd name="T32" fmla="*/ 0 w 45"/>
                <a:gd name="T33" fmla="*/ 54 h 58"/>
                <a:gd name="T34" fmla="*/ 4 w 45"/>
                <a:gd name="T35" fmla="*/ 58 h 58"/>
                <a:gd name="T36" fmla="*/ 41 w 45"/>
                <a:gd name="T37" fmla="*/ 58 h 58"/>
                <a:gd name="T38" fmla="*/ 45 w 45"/>
                <a:gd name="T39" fmla="*/ 54 h 58"/>
                <a:gd name="T40" fmla="*/ 45 w 45"/>
                <a:gd name="T41" fmla="*/ 4 h 58"/>
                <a:gd name="T42" fmla="*/ 41 w 45"/>
                <a:gd name="T43" fmla="*/ 0 h 58"/>
                <a:gd name="T44" fmla="*/ 15 w 45"/>
                <a:gd name="T45" fmla="*/ 0 h 58"/>
                <a:gd name="T46" fmla="*/ 0 w 45"/>
                <a:gd name="T47" fmla="*/ 15 h 58"/>
                <a:gd name="T48" fmla="*/ 17 w 45"/>
                <a:gd name="T49" fmla="*/ 6 h 58"/>
                <a:gd name="T50" fmla="*/ 37 w 45"/>
                <a:gd name="T51" fmla="*/ 6 h 58"/>
                <a:gd name="T52" fmla="*/ 39 w 45"/>
                <a:gd name="T53" fmla="*/ 8 h 58"/>
                <a:gd name="T54" fmla="*/ 39 w 45"/>
                <a:gd name="T55" fmla="*/ 51 h 58"/>
                <a:gd name="T56" fmla="*/ 37 w 45"/>
                <a:gd name="T57" fmla="*/ 52 h 58"/>
                <a:gd name="T58" fmla="*/ 7 w 45"/>
                <a:gd name="T59" fmla="*/ 52 h 58"/>
                <a:gd name="T60" fmla="*/ 6 w 45"/>
                <a:gd name="T61" fmla="*/ 51 h 58"/>
                <a:gd name="T62" fmla="*/ 6 w 45"/>
                <a:gd name="T63" fmla="*/ 17 h 58"/>
                <a:gd name="T64" fmla="*/ 17 w 45"/>
                <a:gd name="T65" fmla="*/ 17 h 58"/>
                <a:gd name="T66" fmla="*/ 17 w 45"/>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8">
                  <a:moveTo>
                    <a:pt x="11" y="29"/>
                  </a:moveTo>
                  <a:cubicBezTo>
                    <a:pt x="30" y="29"/>
                    <a:pt x="30" y="29"/>
                    <a:pt x="30" y="29"/>
                  </a:cubicBezTo>
                  <a:cubicBezTo>
                    <a:pt x="30" y="25"/>
                    <a:pt x="30" y="25"/>
                    <a:pt x="30" y="25"/>
                  </a:cubicBezTo>
                  <a:cubicBezTo>
                    <a:pt x="11" y="25"/>
                    <a:pt x="11" y="25"/>
                    <a:pt x="11" y="25"/>
                  </a:cubicBezTo>
                  <a:lnTo>
                    <a:pt x="11" y="29"/>
                  </a:lnTo>
                  <a:close/>
                  <a:moveTo>
                    <a:pt x="11" y="45"/>
                  </a:moveTo>
                  <a:cubicBezTo>
                    <a:pt x="34" y="45"/>
                    <a:pt x="34" y="45"/>
                    <a:pt x="34" y="45"/>
                  </a:cubicBezTo>
                  <a:cubicBezTo>
                    <a:pt x="34" y="41"/>
                    <a:pt x="34" y="41"/>
                    <a:pt x="34" y="41"/>
                  </a:cubicBezTo>
                  <a:cubicBezTo>
                    <a:pt x="11" y="41"/>
                    <a:pt x="11" y="41"/>
                    <a:pt x="11" y="41"/>
                  </a:cubicBezTo>
                  <a:lnTo>
                    <a:pt x="11" y="45"/>
                  </a:lnTo>
                  <a:close/>
                  <a:moveTo>
                    <a:pt x="11" y="37"/>
                  </a:moveTo>
                  <a:cubicBezTo>
                    <a:pt x="22" y="37"/>
                    <a:pt x="22" y="37"/>
                    <a:pt x="22" y="37"/>
                  </a:cubicBezTo>
                  <a:cubicBezTo>
                    <a:pt x="22" y="33"/>
                    <a:pt x="22" y="33"/>
                    <a:pt x="22" y="33"/>
                  </a:cubicBezTo>
                  <a:cubicBezTo>
                    <a:pt x="11" y="33"/>
                    <a:pt x="11" y="33"/>
                    <a:pt x="11" y="33"/>
                  </a:cubicBezTo>
                  <a:lnTo>
                    <a:pt x="11" y="37"/>
                  </a:lnTo>
                  <a:close/>
                  <a:moveTo>
                    <a:pt x="0" y="15"/>
                  </a:moveTo>
                  <a:cubicBezTo>
                    <a:pt x="0" y="54"/>
                    <a:pt x="0" y="54"/>
                    <a:pt x="0" y="54"/>
                  </a:cubicBezTo>
                  <a:cubicBezTo>
                    <a:pt x="0" y="57"/>
                    <a:pt x="2" y="58"/>
                    <a:pt x="4" y="58"/>
                  </a:cubicBezTo>
                  <a:cubicBezTo>
                    <a:pt x="41" y="58"/>
                    <a:pt x="41" y="58"/>
                    <a:pt x="41" y="58"/>
                  </a:cubicBezTo>
                  <a:cubicBezTo>
                    <a:pt x="43" y="58"/>
                    <a:pt x="45" y="57"/>
                    <a:pt x="45" y="54"/>
                  </a:cubicBezTo>
                  <a:cubicBezTo>
                    <a:pt x="45" y="4"/>
                    <a:pt x="45" y="4"/>
                    <a:pt x="45" y="4"/>
                  </a:cubicBezTo>
                  <a:cubicBezTo>
                    <a:pt x="45" y="2"/>
                    <a:pt x="43" y="0"/>
                    <a:pt x="41" y="0"/>
                  </a:cubicBezTo>
                  <a:cubicBezTo>
                    <a:pt x="15" y="0"/>
                    <a:pt x="15" y="0"/>
                    <a:pt x="15" y="0"/>
                  </a:cubicBezTo>
                  <a:lnTo>
                    <a:pt x="0" y="15"/>
                  </a:lnTo>
                  <a:close/>
                  <a:moveTo>
                    <a:pt x="17" y="6"/>
                  </a:moveTo>
                  <a:cubicBezTo>
                    <a:pt x="37" y="6"/>
                    <a:pt x="37" y="6"/>
                    <a:pt x="37" y="6"/>
                  </a:cubicBezTo>
                  <a:cubicBezTo>
                    <a:pt x="38" y="6"/>
                    <a:pt x="39" y="7"/>
                    <a:pt x="39" y="8"/>
                  </a:cubicBezTo>
                  <a:cubicBezTo>
                    <a:pt x="39" y="51"/>
                    <a:pt x="39" y="51"/>
                    <a:pt x="39" y="51"/>
                  </a:cubicBezTo>
                  <a:cubicBezTo>
                    <a:pt x="39" y="52"/>
                    <a:pt x="38" y="52"/>
                    <a:pt x="37" y="52"/>
                  </a:cubicBezTo>
                  <a:cubicBezTo>
                    <a:pt x="7" y="52"/>
                    <a:pt x="7" y="52"/>
                    <a:pt x="7" y="52"/>
                  </a:cubicBezTo>
                  <a:cubicBezTo>
                    <a:pt x="6" y="52"/>
                    <a:pt x="6" y="52"/>
                    <a:pt x="6" y="51"/>
                  </a:cubicBezTo>
                  <a:cubicBezTo>
                    <a:pt x="6" y="17"/>
                    <a:pt x="6" y="17"/>
                    <a:pt x="6" y="17"/>
                  </a:cubicBezTo>
                  <a:cubicBezTo>
                    <a:pt x="17" y="17"/>
                    <a:pt x="17" y="17"/>
                    <a:pt x="17" y="17"/>
                  </a:cubicBezTo>
                  <a:lnTo>
                    <a:pt x="1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88068" name="Picture 4" descr="Altares">
            <a:extLst>
              <a:ext uri="{FF2B5EF4-FFF2-40B4-BE49-F238E27FC236}">
                <a16:creationId xmlns:a16="http://schemas.microsoft.com/office/drawing/2014/main" id="{C80AFB68-053D-4573-AAB9-2EDA9096B19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97956" y="1278800"/>
            <a:ext cx="416549" cy="24882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C1AF4BD4-38ED-436D-BA6F-228AA3822022}"/>
              </a:ext>
            </a:extLst>
          </p:cNvPr>
          <p:cNvGrpSpPr/>
          <p:nvPr/>
        </p:nvGrpSpPr>
        <p:grpSpPr>
          <a:xfrm>
            <a:off x="7269094" y="4845559"/>
            <a:ext cx="2358112" cy="1438283"/>
            <a:chOff x="7269094" y="4845559"/>
            <a:chExt cx="2358112" cy="1438283"/>
          </a:xfrm>
        </p:grpSpPr>
        <p:sp>
          <p:nvSpPr>
            <p:cNvPr id="148" name="Rectangle 147">
              <a:extLst>
                <a:ext uri="{FF2B5EF4-FFF2-40B4-BE49-F238E27FC236}">
                  <a16:creationId xmlns:a16="http://schemas.microsoft.com/office/drawing/2014/main" id="{7E3B7961-0B6D-4E30-83E2-1EC54419A51E}"/>
                </a:ext>
              </a:extLst>
            </p:cNvPr>
            <p:cNvSpPr/>
            <p:nvPr/>
          </p:nvSpPr>
          <p:spPr bwMode="auto">
            <a:xfrm>
              <a:off x="7409518" y="4845559"/>
              <a:ext cx="2217688" cy="1438283"/>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spcBef>
                  <a:spcPts val="600"/>
                </a:spcBef>
              </a:pPr>
              <a:r>
                <a:rPr lang="en-GB" sz="1000" i="1">
                  <a:latin typeface="Trebuchet MS" pitchFamily="34" charset="0"/>
                </a:rPr>
                <a:t>“</a:t>
              </a:r>
              <a:r>
                <a:rPr lang="en-GB" sz="1000" i="1" err="1">
                  <a:latin typeface="Trebuchet MS" pitchFamily="34" charset="0"/>
                </a:rPr>
                <a:t>Altares</a:t>
              </a:r>
              <a:r>
                <a:rPr lang="en-GB" sz="1000" i="1">
                  <a:latin typeface="Trebuchet MS" pitchFamily="34" charset="0"/>
                </a:rPr>
                <a:t> provides its client with a </a:t>
              </a:r>
              <a:r>
                <a:rPr lang="en-GB" sz="1000" i="1">
                  <a:solidFill>
                    <a:schemeClr val="tx2"/>
                  </a:solidFill>
                  <a:latin typeface="Trebuchet MS" pitchFamily="34" charset="0"/>
                </a:rPr>
                <a:t>high level of services</a:t>
              </a:r>
              <a:r>
                <a:rPr lang="en-GB" sz="1000" i="1">
                  <a:latin typeface="Trebuchet MS" pitchFamily="34" charset="0"/>
                </a:rPr>
                <a:t>: all the reports were provided to me </a:t>
              </a:r>
              <a:r>
                <a:rPr lang="en-GB" sz="1000" i="1">
                  <a:solidFill>
                    <a:schemeClr val="tx2"/>
                  </a:solidFill>
                  <a:latin typeface="Trebuchet MS" pitchFamily="34" charset="0"/>
                </a:rPr>
                <a:t>quickly</a:t>
              </a:r>
              <a:r>
                <a:rPr lang="en-GB" sz="1000" i="1">
                  <a:latin typeface="Trebuchet MS" pitchFamily="34" charset="0"/>
                </a:rPr>
                <a:t> with the possibility of contacting them directly for </a:t>
              </a:r>
              <a:r>
                <a:rPr lang="en-GB" sz="1000" i="1">
                  <a:solidFill>
                    <a:schemeClr val="tx2"/>
                  </a:solidFill>
                  <a:latin typeface="Trebuchet MS" pitchFamily="34" charset="0"/>
                </a:rPr>
                <a:t>further information</a:t>
              </a:r>
              <a:r>
                <a:rPr lang="en-GB" sz="1000" i="1">
                  <a:latin typeface="Trebuchet MS" pitchFamily="34" charset="0"/>
                </a:rPr>
                <a:t>.”</a:t>
              </a:r>
            </a:p>
            <a:p>
              <a:pPr>
                <a:spcBef>
                  <a:spcPts val="600"/>
                </a:spcBef>
              </a:pPr>
              <a:r>
                <a:rPr lang="en-GB" sz="1000" i="0">
                  <a:effectLst/>
                  <a:latin typeface="+mj-lt"/>
                </a:rPr>
                <a:t>Legal &amp; Compliance Director, Altares’ customer</a:t>
              </a:r>
            </a:p>
          </p:txBody>
        </p:sp>
        <p:sp>
          <p:nvSpPr>
            <p:cNvPr id="152" name="Freeform 663">
              <a:extLst>
                <a:ext uri="{FF2B5EF4-FFF2-40B4-BE49-F238E27FC236}">
                  <a16:creationId xmlns:a16="http://schemas.microsoft.com/office/drawing/2014/main" id="{2BBD314E-5D24-403F-BB3D-288D26143D9A}"/>
                </a:ext>
              </a:extLst>
            </p:cNvPr>
            <p:cNvSpPr>
              <a:spLocks noChangeAspect="1" noEditPoints="1"/>
            </p:cNvSpPr>
            <p:nvPr/>
          </p:nvSpPr>
          <p:spPr bwMode="auto">
            <a:xfrm>
              <a:off x="7269094" y="5422955"/>
              <a:ext cx="309782" cy="28349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ts val="60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grpSp>
        <p:nvGrpSpPr>
          <p:cNvPr id="13" name="Group 12">
            <a:extLst>
              <a:ext uri="{FF2B5EF4-FFF2-40B4-BE49-F238E27FC236}">
                <a16:creationId xmlns:a16="http://schemas.microsoft.com/office/drawing/2014/main" id="{63FAA577-A3BE-4E65-A1EC-947AD0813CFF}"/>
              </a:ext>
            </a:extLst>
          </p:cNvPr>
          <p:cNvGrpSpPr/>
          <p:nvPr/>
        </p:nvGrpSpPr>
        <p:grpSpPr>
          <a:xfrm>
            <a:off x="7269094" y="3801172"/>
            <a:ext cx="2358112" cy="843129"/>
            <a:chOff x="7269094" y="3706246"/>
            <a:chExt cx="2358112" cy="843129"/>
          </a:xfrm>
        </p:grpSpPr>
        <p:sp>
          <p:nvSpPr>
            <p:cNvPr id="160" name="Rectangle 159">
              <a:extLst>
                <a:ext uri="{FF2B5EF4-FFF2-40B4-BE49-F238E27FC236}">
                  <a16:creationId xmlns:a16="http://schemas.microsoft.com/office/drawing/2014/main" id="{4DCFCBC1-4269-49E7-B0C6-8D3E7C7D64CE}"/>
                </a:ext>
              </a:extLst>
            </p:cNvPr>
            <p:cNvSpPr/>
            <p:nvPr/>
          </p:nvSpPr>
          <p:spPr bwMode="auto">
            <a:xfrm>
              <a:off x="7409518" y="3706246"/>
              <a:ext cx="2217688" cy="843129"/>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spcBef>
                  <a:spcPts val="600"/>
                </a:spcBef>
              </a:pPr>
              <a:r>
                <a:rPr kumimoji="0" lang="en-GB" sz="1000" b="0" i="1" u="none" strike="noStrike" cap="none" normalizeH="0" baseline="0">
                  <a:ln>
                    <a:noFill/>
                  </a:ln>
                  <a:effectLst/>
                  <a:latin typeface="Trebuchet MS" pitchFamily="34" charset="0"/>
                </a:rPr>
                <a:t>“</a:t>
              </a:r>
              <a:r>
                <a:rPr kumimoji="0" lang="en-GB" sz="1000" b="0" i="1" u="none" strike="noStrike" cap="none" normalizeH="0" baseline="0" err="1">
                  <a:ln>
                    <a:noFill/>
                  </a:ln>
                  <a:effectLst/>
                  <a:latin typeface="Trebuchet MS" pitchFamily="34" charset="0"/>
                </a:rPr>
                <a:t>Altares</a:t>
              </a:r>
              <a:r>
                <a:rPr lang="en-GB" sz="1000" i="1">
                  <a:latin typeface="Trebuchet MS" pitchFamily="34" charset="0"/>
                </a:rPr>
                <a:t>, in contrast to </a:t>
              </a:r>
              <a:r>
                <a:rPr kumimoji="0" lang="en-GB" sz="1000" b="0" i="1" u="none" strike="noStrike" cap="none" normalizeH="0" baseline="0" err="1">
                  <a:ln>
                    <a:noFill/>
                  </a:ln>
                  <a:effectLst/>
                  <a:latin typeface="Trebuchet MS" pitchFamily="34" charset="0"/>
                </a:rPr>
                <a:t>Companyweb</a:t>
              </a:r>
              <a:r>
                <a:rPr lang="en-GB" sz="1000" i="1">
                  <a:latin typeface="Trebuchet MS" pitchFamily="34" charset="0"/>
                </a:rPr>
                <a:t>, is a </a:t>
              </a:r>
              <a:r>
                <a:rPr lang="en-GB" sz="1000" i="1">
                  <a:solidFill>
                    <a:schemeClr val="tx2"/>
                  </a:solidFill>
                  <a:latin typeface="Trebuchet MS" pitchFamily="34" charset="0"/>
                </a:rPr>
                <a:t>data firm </a:t>
              </a:r>
              <a:r>
                <a:rPr lang="en-GB" sz="1000" i="1">
                  <a:latin typeface="Trebuchet MS" pitchFamily="34" charset="0"/>
                </a:rPr>
                <a:t>rather than a tech firm</a:t>
              </a:r>
              <a:r>
                <a:rPr kumimoji="0" lang="en-GB" sz="1000" b="0" i="1" u="none" strike="noStrike" cap="none" normalizeH="0" baseline="0">
                  <a:ln>
                    <a:noFill/>
                  </a:ln>
                  <a:effectLst/>
                  <a:latin typeface="Trebuchet MS" pitchFamily="34" charset="0"/>
                </a:rPr>
                <a:t>”</a:t>
              </a:r>
              <a:endParaRPr lang="en-GB" sz="1000" i="1">
                <a:latin typeface="Trebuchet MS" pitchFamily="34" charset="0"/>
              </a:endParaRPr>
            </a:p>
            <a:p>
              <a:pPr>
                <a:spcBef>
                  <a:spcPts val="600"/>
                </a:spcBef>
              </a:pPr>
              <a:r>
                <a:rPr lang="en-GB" sz="1000" err="1">
                  <a:latin typeface="Trebuchet MS" pitchFamily="34" charset="0"/>
                </a:rPr>
                <a:t>Altares</a:t>
              </a:r>
              <a:r>
                <a:rPr lang="en-GB" sz="1000">
                  <a:latin typeface="Trebuchet MS" pitchFamily="34" charset="0"/>
                </a:rPr>
                <a:t>’ customer</a:t>
              </a:r>
            </a:p>
          </p:txBody>
        </p:sp>
        <p:sp>
          <p:nvSpPr>
            <p:cNvPr id="161" name="Freeform 663">
              <a:extLst>
                <a:ext uri="{FF2B5EF4-FFF2-40B4-BE49-F238E27FC236}">
                  <a16:creationId xmlns:a16="http://schemas.microsoft.com/office/drawing/2014/main" id="{6BE217FC-531A-45E9-BA9D-CAC77EDB31E8}"/>
                </a:ext>
              </a:extLst>
            </p:cNvPr>
            <p:cNvSpPr>
              <a:spLocks noChangeAspect="1" noEditPoints="1"/>
            </p:cNvSpPr>
            <p:nvPr/>
          </p:nvSpPr>
          <p:spPr bwMode="auto">
            <a:xfrm>
              <a:off x="7269094" y="3986065"/>
              <a:ext cx="309782" cy="28349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ts val="60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grpSp>
        <p:nvGrpSpPr>
          <p:cNvPr id="153" name="Groupe 152">
            <a:extLst>
              <a:ext uri="{FF2B5EF4-FFF2-40B4-BE49-F238E27FC236}">
                <a16:creationId xmlns:a16="http://schemas.microsoft.com/office/drawing/2014/main" id="{6EEA3057-C7FE-4BBD-BC19-A0566AC18E7B}"/>
              </a:ext>
            </a:extLst>
          </p:cNvPr>
          <p:cNvGrpSpPr/>
          <p:nvPr/>
        </p:nvGrpSpPr>
        <p:grpSpPr>
          <a:xfrm>
            <a:off x="3400860" y="6268124"/>
            <a:ext cx="3439480" cy="246221"/>
            <a:chOff x="5094397" y="5884496"/>
            <a:chExt cx="3439480" cy="246221"/>
          </a:xfrm>
        </p:grpSpPr>
        <p:sp>
          <p:nvSpPr>
            <p:cNvPr id="155" name="TextBox 99">
              <a:extLst>
                <a:ext uri="{FF2B5EF4-FFF2-40B4-BE49-F238E27FC236}">
                  <a16:creationId xmlns:a16="http://schemas.microsoft.com/office/drawing/2014/main" id="{6F5F5645-6C8E-4B42-A187-592B84195307}"/>
                </a:ext>
              </a:extLst>
            </p:cNvPr>
            <p:cNvSpPr txBox="1"/>
            <p:nvPr/>
          </p:nvSpPr>
          <p:spPr>
            <a:xfrm>
              <a:off x="5099085"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2.6</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pic>
          <p:nvPicPr>
            <p:cNvPr id="158" name="Graphique 157" descr="Couronne">
              <a:extLst>
                <a:ext uri="{FF2B5EF4-FFF2-40B4-BE49-F238E27FC236}">
                  <a16:creationId xmlns:a16="http://schemas.microsoft.com/office/drawing/2014/main" id="{F3DB66F5-4340-41B1-8A89-B365DF7376B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094397" y="5887816"/>
              <a:ext cx="197538" cy="197538"/>
            </a:xfrm>
            <a:prstGeom prst="rect">
              <a:avLst/>
            </a:prstGeom>
          </p:spPr>
        </p:pic>
        <p:sp>
          <p:nvSpPr>
            <p:cNvPr id="163" name="TextBox 99">
              <a:extLst>
                <a:ext uri="{FF2B5EF4-FFF2-40B4-BE49-F238E27FC236}">
                  <a16:creationId xmlns:a16="http://schemas.microsoft.com/office/drawing/2014/main" id="{A6369CCF-6951-41FE-91BE-751C8F89B903}"/>
                </a:ext>
              </a:extLst>
            </p:cNvPr>
            <p:cNvSpPr txBox="1"/>
            <p:nvPr/>
          </p:nvSpPr>
          <p:spPr>
            <a:xfrm>
              <a:off x="5938200"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2.0</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175" name="TextBox 99">
              <a:extLst>
                <a:ext uri="{FF2B5EF4-FFF2-40B4-BE49-F238E27FC236}">
                  <a16:creationId xmlns:a16="http://schemas.microsoft.com/office/drawing/2014/main" id="{893303C1-BBD9-4EE0-AC58-25B5407F21A1}"/>
                </a:ext>
              </a:extLst>
            </p:cNvPr>
            <p:cNvSpPr txBox="1"/>
            <p:nvPr/>
          </p:nvSpPr>
          <p:spPr>
            <a:xfrm>
              <a:off x="6862468"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1.9</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183" name="TextBox 99">
              <a:extLst>
                <a:ext uri="{FF2B5EF4-FFF2-40B4-BE49-F238E27FC236}">
                  <a16:creationId xmlns:a16="http://schemas.microsoft.com/office/drawing/2014/main" id="{20ABB844-E3A4-4F1B-8367-728B71C778EB}"/>
                </a:ext>
              </a:extLst>
            </p:cNvPr>
            <p:cNvSpPr txBox="1"/>
            <p:nvPr/>
          </p:nvSpPr>
          <p:spPr>
            <a:xfrm>
              <a:off x="7873898"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1</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grpSp>
      <p:sp>
        <p:nvSpPr>
          <p:cNvPr id="159" name="TextBox 99">
            <a:extLst>
              <a:ext uri="{FF2B5EF4-FFF2-40B4-BE49-F238E27FC236}">
                <a16:creationId xmlns:a16="http://schemas.microsoft.com/office/drawing/2014/main" id="{D0CA5697-8155-42E6-88A8-96663A0480B1}"/>
              </a:ext>
            </a:extLst>
          </p:cNvPr>
          <p:cNvSpPr txBox="1"/>
          <p:nvPr/>
        </p:nvSpPr>
        <p:spPr>
          <a:xfrm>
            <a:off x="507930" y="6292774"/>
            <a:ext cx="265008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646464"/>
                </a:solidFill>
                <a:effectLst/>
                <a:uLnTx/>
                <a:uFillTx/>
                <a:latin typeface="Trebuchet MS" panose="020B0603020202020204" pitchFamily="34" charset="0"/>
              </a:rPr>
              <a:t>Weighted average</a:t>
            </a:r>
          </a:p>
        </p:txBody>
      </p:sp>
      <p:cxnSp>
        <p:nvCxnSpPr>
          <p:cNvPr id="162" name="Connecteur droit 161">
            <a:extLst>
              <a:ext uri="{FF2B5EF4-FFF2-40B4-BE49-F238E27FC236}">
                <a16:creationId xmlns:a16="http://schemas.microsoft.com/office/drawing/2014/main" id="{13F9145D-1A7E-4750-9022-26656DF12C24}"/>
              </a:ext>
            </a:extLst>
          </p:cNvPr>
          <p:cNvCxnSpPr>
            <a:cxnSpLocks/>
          </p:cNvCxnSpPr>
          <p:nvPr/>
        </p:nvCxnSpPr>
        <p:spPr bwMode="auto">
          <a:xfrm>
            <a:off x="3198402" y="6263220"/>
            <a:ext cx="3735798" cy="0"/>
          </a:xfrm>
          <a:prstGeom prst="line">
            <a:avLst/>
          </a:prstGeom>
          <a:solidFill>
            <a:srgbClr val="26ACDE"/>
          </a:solidFill>
          <a:ln w="15875" cap="flat" cmpd="sng" algn="ctr">
            <a:solidFill>
              <a:srgbClr val="36964F"/>
            </a:solidFill>
            <a:prstDash val="solid"/>
            <a:round/>
            <a:headEnd type="none" w="med" len="med"/>
            <a:tailEnd type="none" w="med" len="med"/>
          </a:ln>
          <a:effectLst/>
        </p:spPr>
      </p:cxnSp>
    </p:spTree>
    <p:extLst>
      <p:ext uri="{BB962C8B-B14F-4D97-AF65-F5344CB8AC3E}">
        <p14:creationId xmlns:p14="http://schemas.microsoft.com/office/powerpoint/2010/main" val="256086772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F43120C-7204-46D4-A4FC-A44960F43C2E}"/>
              </a:ext>
            </a:extLst>
          </p:cNvPr>
          <p:cNvGraphicFramePr>
            <a:graphicFrameLocks noChangeAspect="1"/>
          </p:cNvGraphicFramePr>
          <p:nvPr>
            <p:custDataLst>
              <p:tags r:id="rId1"/>
            </p:custDataLst>
            <p:extLst>
              <p:ext uri="{D42A27DB-BD31-4B8C-83A1-F6EECF244321}">
                <p14:modId xmlns:p14="http://schemas.microsoft.com/office/powerpoint/2010/main" val="31203863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7" name="Object 6" hidden="1">
                        <a:extLst>
                          <a:ext uri="{FF2B5EF4-FFF2-40B4-BE49-F238E27FC236}">
                            <a16:creationId xmlns:a16="http://schemas.microsoft.com/office/drawing/2014/main" id="{4F43120C-7204-46D4-A4FC-A44960F43C2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2175CED-6D9E-48D2-A836-77DED4F0CA0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A7667494-4501-4111-9706-BD4EF61979EB}"/>
              </a:ext>
            </a:extLst>
          </p:cNvPr>
          <p:cNvSpPr>
            <a:spLocks noGrp="1"/>
          </p:cNvSpPr>
          <p:nvPr>
            <p:ph type="title"/>
          </p:nvPr>
        </p:nvSpPr>
        <p:spPr>
          <a:xfrm>
            <a:off x="165600" y="147600"/>
            <a:ext cx="8508034" cy="684000"/>
          </a:xfrm>
        </p:spPr>
        <p:txBody>
          <a:bodyPr vert="horz"/>
          <a:lstStyle/>
          <a:p>
            <a:r>
              <a:rPr lang="en-GB">
                <a:latin typeface="Trebuchet MS" panose="020B0603020202020204" pitchFamily="34" charset="0"/>
              </a:rPr>
              <a:t>Altares </a:t>
            </a:r>
            <a:r>
              <a:rPr lang="en-GB">
                <a:solidFill>
                  <a:schemeClr val="tx2"/>
                </a:solidFill>
                <a:latin typeface="Trebuchet MS" panose="020B0603020202020204" pitchFamily="34" charset="0"/>
              </a:rPr>
              <a:t>compliance </a:t>
            </a:r>
            <a:r>
              <a:rPr lang="en-GB">
                <a:latin typeface="Trebuchet MS" panose="020B0603020202020204" pitchFamily="34" charset="0"/>
              </a:rPr>
              <a:t>offering enjoys a very </a:t>
            </a:r>
            <a:r>
              <a:rPr lang="en-GB">
                <a:solidFill>
                  <a:schemeClr val="tx2"/>
                </a:solidFill>
                <a:latin typeface="Trebuchet MS" panose="020B0603020202020204" pitchFamily="34" charset="0"/>
              </a:rPr>
              <a:t>high level of customer recognition </a:t>
            </a:r>
            <a:r>
              <a:rPr lang="en-GB">
                <a:latin typeface="Trebuchet MS" panose="020B0603020202020204" pitchFamily="34" charset="0"/>
              </a:rPr>
              <a:t>thanks to </a:t>
            </a:r>
            <a:r>
              <a:rPr lang="en-GB" err="1">
                <a:latin typeface="Trebuchet MS" panose="020B0603020202020204" pitchFamily="34" charset="0"/>
              </a:rPr>
              <a:t>indueD</a:t>
            </a:r>
            <a:r>
              <a:rPr lang="en-GB">
                <a:latin typeface="Trebuchet MS" panose="020B0603020202020204" pitchFamily="34" charset="0"/>
              </a:rPr>
              <a:t>, a </a:t>
            </a:r>
            <a:r>
              <a:rPr lang="en-GB">
                <a:solidFill>
                  <a:schemeClr val="tx2"/>
                </a:solidFill>
                <a:latin typeface="Trebuchet MS" panose="020B0603020202020204" pitchFamily="34" charset="0"/>
              </a:rPr>
              <a:t>quality solution </a:t>
            </a:r>
            <a:r>
              <a:rPr lang="en-GB">
                <a:latin typeface="Trebuchet MS" panose="020B0603020202020204" pitchFamily="34" charset="0"/>
              </a:rPr>
              <a:t>with a </a:t>
            </a:r>
            <a:r>
              <a:rPr lang="en-GB">
                <a:solidFill>
                  <a:schemeClr val="tx2"/>
                </a:solidFill>
                <a:latin typeface="Trebuchet MS" panose="020B0603020202020204" pitchFamily="34" charset="0"/>
              </a:rPr>
              <a:t>user-friendly interface </a:t>
            </a:r>
            <a:r>
              <a:rPr lang="en-GB">
                <a:latin typeface="Trebuchet MS" panose="020B0603020202020204" pitchFamily="34" charset="0"/>
              </a:rPr>
              <a:t>to </a:t>
            </a:r>
            <a:r>
              <a:rPr lang="en-GB">
                <a:solidFill>
                  <a:schemeClr val="tx2"/>
                </a:solidFill>
                <a:latin typeface="Trebuchet MS" panose="020B0603020202020204" pitchFamily="34" charset="0"/>
              </a:rPr>
              <a:t>efficiently perform </a:t>
            </a:r>
            <a:r>
              <a:rPr lang="en-GB">
                <a:latin typeface="Trebuchet MS" panose="020B0603020202020204" pitchFamily="34" charset="0"/>
              </a:rPr>
              <a:t>time-consuming compliance tasks</a:t>
            </a:r>
            <a:endParaRPr lang="en-GB">
              <a:solidFill>
                <a:schemeClr val="tx2"/>
              </a:solidFill>
              <a:latin typeface="Trebuchet MS" panose="020B0603020202020204" pitchFamily="34" charset="0"/>
            </a:endParaRPr>
          </a:p>
        </p:txBody>
      </p:sp>
      <p:sp>
        <p:nvSpPr>
          <p:cNvPr id="6" name="TextBox 99">
            <a:extLst>
              <a:ext uri="{FF2B5EF4-FFF2-40B4-BE49-F238E27FC236}">
                <a16:creationId xmlns:a16="http://schemas.microsoft.com/office/drawing/2014/main" id="{073CBBBF-3D9B-42D6-9753-7143FCF25F79}"/>
              </a:ext>
            </a:extLst>
          </p:cNvPr>
          <p:cNvSpPr txBox="1"/>
          <p:nvPr/>
        </p:nvSpPr>
        <p:spPr>
          <a:xfrm>
            <a:off x="457461" y="1678172"/>
            <a:ext cx="268584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646464"/>
                </a:solidFill>
                <a:effectLst/>
                <a:uLnTx/>
                <a:uFillTx/>
                <a:latin typeface="Trebuchet MS" panose="020B0603020202020204" pitchFamily="34" charset="0"/>
              </a:rPr>
              <a:t>Key differentiating elements</a:t>
            </a:r>
          </a:p>
        </p:txBody>
      </p:sp>
      <p:sp>
        <p:nvSpPr>
          <p:cNvPr id="214" name="Rectangle 213">
            <a:extLst>
              <a:ext uri="{FF2B5EF4-FFF2-40B4-BE49-F238E27FC236}">
                <a16:creationId xmlns:a16="http://schemas.microsoft.com/office/drawing/2014/main" id="{A8B7529F-709B-4E9D-B181-9ECA307CB567}"/>
              </a:ext>
            </a:extLst>
          </p:cNvPr>
          <p:cNvSpPr/>
          <p:nvPr/>
        </p:nvSpPr>
        <p:spPr bwMode="auto">
          <a:xfrm>
            <a:off x="8992122" y="975034"/>
            <a:ext cx="322284" cy="23981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accent2">
                  <a:lumMod val="25000"/>
                </a:schemeClr>
              </a:solidFill>
              <a:effectLst/>
              <a:latin typeface="Trebuchet MS" pitchFamily="34" charset="0"/>
            </a:endParaRPr>
          </a:p>
        </p:txBody>
      </p:sp>
      <p:sp>
        <p:nvSpPr>
          <p:cNvPr id="286" name="Espace réservé du texte 3">
            <a:extLst>
              <a:ext uri="{FF2B5EF4-FFF2-40B4-BE49-F238E27FC236}">
                <a16:creationId xmlns:a16="http://schemas.microsoft.com/office/drawing/2014/main" id="{702A4FBF-149D-4A3A-8A6E-8843516745FF}"/>
              </a:ext>
            </a:extLst>
          </p:cNvPr>
          <p:cNvSpPr>
            <a:spLocks noGrp="1"/>
          </p:cNvSpPr>
          <p:nvPr>
            <p:ph type="body" sz="quarter" idx="10"/>
          </p:nvPr>
        </p:nvSpPr>
        <p:spPr>
          <a:xfrm>
            <a:off x="1316038" y="6580188"/>
            <a:ext cx="7131050" cy="244475"/>
          </a:xfrm>
        </p:spPr>
        <p:txBody>
          <a:bodyPr/>
          <a:lstStyle/>
          <a:p>
            <a:pPr marL="0" indent="0">
              <a:spcBef>
                <a:spcPts val="0"/>
              </a:spcBef>
              <a:buNone/>
            </a:pPr>
            <a:r>
              <a:rPr lang="en-GB" sz="800" i="1" kern="0"/>
              <a:t>Sources: eleven research &amp; analysis, expert calls</a:t>
            </a:r>
          </a:p>
        </p:txBody>
      </p:sp>
      <p:cxnSp>
        <p:nvCxnSpPr>
          <p:cNvPr id="5" name="Connecteur droit 4">
            <a:extLst>
              <a:ext uri="{FF2B5EF4-FFF2-40B4-BE49-F238E27FC236}">
                <a16:creationId xmlns:a16="http://schemas.microsoft.com/office/drawing/2014/main" id="{88E4374C-6CD8-4C72-8420-B323C9A3661A}"/>
              </a:ext>
            </a:extLst>
          </p:cNvPr>
          <p:cNvCxnSpPr>
            <a:cxnSpLocks/>
          </p:cNvCxnSpPr>
          <p:nvPr/>
        </p:nvCxnSpPr>
        <p:spPr bwMode="auto">
          <a:xfrm>
            <a:off x="389660" y="1946400"/>
            <a:ext cx="2685842" cy="0"/>
          </a:xfrm>
          <a:prstGeom prst="line">
            <a:avLst/>
          </a:prstGeom>
          <a:solidFill>
            <a:srgbClr val="26ACDE"/>
          </a:solidFill>
          <a:ln w="15875" cap="flat" cmpd="sng" algn="ctr">
            <a:solidFill>
              <a:srgbClr val="36964F"/>
            </a:solidFill>
            <a:prstDash val="solid"/>
            <a:round/>
            <a:headEnd type="none" w="med" len="med"/>
            <a:tailEnd type="none" w="med" len="med"/>
          </a:ln>
          <a:effectLst/>
        </p:spPr>
      </p:cxnSp>
      <p:cxnSp>
        <p:nvCxnSpPr>
          <p:cNvPr id="28" name="Connecteur droit 27">
            <a:extLst>
              <a:ext uri="{FF2B5EF4-FFF2-40B4-BE49-F238E27FC236}">
                <a16:creationId xmlns:a16="http://schemas.microsoft.com/office/drawing/2014/main" id="{51730EFF-FA4F-475D-8176-99E7242E0A28}"/>
              </a:ext>
            </a:extLst>
          </p:cNvPr>
          <p:cNvCxnSpPr/>
          <p:nvPr/>
        </p:nvCxnSpPr>
        <p:spPr bwMode="auto">
          <a:xfrm>
            <a:off x="6500169"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29" name="Connecteur droit 28">
            <a:extLst>
              <a:ext uri="{FF2B5EF4-FFF2-40B4-BE49-F238E27FC236}">
                <a16:creationId xmlns:a16="http://schemas.microsoft.com/office/drawing/2014/main" id="{86AF977D-1555-43B2-9FC6-F6EA53AA0A4C}"/>
              </a:ext>
            </a:extLst>
          </p:cNvPr>
          <p:cNvCxnSpPr/>
          <p:nvPr/>
        </p:nvCxnSpPr>
        <p:spPr bwMode="auto">
          <a:xfrm>
            <a:off x="6321922"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0" name="Connecteur droit 29">
            <a:extLst>
              <a:ext uri="{FF2B5EF4-FFF2-40B4-BE49-F238E27FC236}">
                <a16:creationId xmlns:a16="http://schemas.microsoft.com/office/drawing/2014/main" id="{B0474015-7EEC-4478-A569-6F030A7E99AC}"/>
              </a:ext>
            </a:extLst>
          </p:cNvPr>
          <p:cNvCxnSpPr/>
          <p:nvPr/>
        </p:nvCxnSpPr>
        <p:spPr bwMode="auto">
          <a:xfrm>
            <a:off x="6143675"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1" name="Connecteur droit 30">
            <a:extLst>
              <a:ext uri="{FF2B5EF4-FFF2-40B4-BE49-F238E27FC236}">
                <a16:creationId xmlns:a16="http://schemas.microsoft.com/office/drawing/2014/main" id="{EF4878FB-D18A-49F8-85B4-1BC5B379341F}"/>
              </a:ext>
            </a:extLst>
          </p:cNvPr>
          <p:cNvCxnSpPr/>
          <p:nvPr/>
        </p:nvCxnSpPr>
        <p:spPr bwMode="auto">
          <a:xfrm>
            <a:off x="5965428"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2" name="Connecteur droit 31">
            <a:extLst>
              <a:ext uri="{FF2B5EF4-FFF2-40B4-BE49-F238E27FC236}">
                <a16:creationId xmlns:a16="http://schemas.microsoft.com/office/drawing/2014/main" id="{1A55EB00-A844-4A87-9DA0-DB5428135C90}"/>
              </a:ext>
            </a:extLst>
          </p:cNvPr>
          <p:cNvCxnSpPr/>
          <p:nvPr/>
        </p:nvCxnSpPr>
        <p:spPr bwMode="auto">
          <a:xfrm>
            <a:off x="5548202"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3" name="Connecteur droit 32">
            <a:extLst>
              <a:ext uri="{FF2B5EF4-FFF2-40B4-BE49-F238E27FC236}">
                <a16:creationId xmlns:a16="http://schemas.microsoft.com/office/drawing/2014/main" id="{33D4AAB3-025B-4A99-89E8-3C047DA627EF}"/>
              </a:ext>
            </a:extLst>
          </p:cNvPr>
          <p:cNvCxnSpPr/>
          <p:nvPr/>
        </p:nvCxnSpPr>
        <p:spPr bwMode="auto">
          <a:xfrm>
            <a:off x="5369955"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4" name="Connecteur droit 33">
            <a:extLst>
              <a:ext uri="{FF2B5EF4-FFF2-40B4-BE49-F238E27FC236}">
                <a16:creationId xmlns:a16="http://schemas.microsoft.com/office/drawing/2014/main" id="{B589DCD6-4C50-4890-A054-6156CA821B57}"/>
              </a:ext>
            </a:extLst>
          </p:cNvPr>
          <p:cNvCxnSpPr/>
          <p:nvPr/>
        </p:nvCxnSpPr>
        <p:spPr bwMode="auto">
          <a:xfrm>
            <a:off x="5191708"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5" name="Connecteur droit 34">
            <a:extLst>
              <a:ext uri="{FF2B5EF4-FFF2-40B4-BE49-F238E27FC236}">
                <a16:creationId xmlns:a16="http://schemas.microsoft.com/office/drawing/2014/main" id="{CFB61C36-D4F0-4886-BBCE-5D280AB51441}"/>
              </a:ext>
            </a:extLst>
          </p:cNvPr>
          <p:cNvCxnSpPr/>
          <p:nvPr/>
        </p:nvCxnSpPr>
        <p:spPr bwMode="auto">
          <a:xfrm>
            <a:off x="5013461"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6" name="Connecteur droit 35">
            <a:extLst>
              <a:ext uri="{FF2B5EF4-FFF2-40B4-BE49-F238E27FC236}">
                <a16:creationId xmlns:a16="http://schemas.microsoft.com/office/drawing/2014/main" id="{5242845D-1494-43A9-82D2-6339CF79C5E1}"/>
              </a:ext>
            </a:extLst>
          </p:cNvPr>
          <p:cNvCxnSpPr/>
          <p:nvPr/>
        </p:nvCxnSpPr>
        <p:spPr bwMode="auto">
          <a:xfrm>
            <a:off x="4678006"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8" name="Connecteur droit 37">
            <a:extLst>
              <a:ext uri="{FF2B5EF4-FFF2-40B4-BE49-F238E27FC236}">
                <a16:creationId xmlns:a16="http://schemas.microsoft.com/office/drawing/2014/main" id="{642936CD-4167-4120-9611-1CC2C7BDAD87}"/>
              </a:ext>
            </a:extLst>
          </p:cNvPr>
          <p:cNvCxnSpPr/>
          <p:nvPr/>
        </p:nvCxnSpPr>
        <p:spPr bwMode="auto">
          <a:xfrm>
            <a:off x="4321512"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9" name="Connecteur droit 38">
            <a:extLst>
              <a:ext uri="{FF2B5EF4-FFF2-40B4-BE49-F238E27FC236}">
                <a16:creationId xmlns:a16="http://schemas.microsoft.com/office/drawing/2014/main" id="{F0669377-5DE5-46F0-AA64-05DCC7BED420}"/>
              </a:ext>
            </a:extLst>
          </p:cNvPr>
          <p:cNvCxnSpPr/>
          <p:nvPr/>
        </p:nvCxnSpPr>
        <p:spPr bwMode="auto">
          <a:xfrm>
            <a:off x="4143265"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0" name="Connecteur droit 39">
            <a:extLst>
              <a:ext uri="{FF2B5EF4-FFF2-40B4-BE49-F238E27FC236}">
                <a16:creationId xmlns:a16="http://schemas.microsoft.com/office/drawing/2014/main" id="{F4D498A9-41C0-431B-A037-B2B65413E189}"/>
              </a:ext>
            </a:extLst>
          </p:cNvPr>
          <p:cNvCxnSpPr/>
          <p:nvPr/>
        </p:nvCxnSpPr>
        <p:spPr bwMode="auto">
          <a:xfrm>
            <a:off x="3827471"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1" name="Connecteur droit 40">
            <a:extLst>
              <a:ext uri="{FF2B5EF4-FFF2-40B4-BE49-F238E27FC236}">
                <a16:creationId xmlns:a16="http://schemas.microsoft.com/office/drawing/2014/main" id="{A7FC4EE2-2B59-4FA8-AB82-BDF8B8E0D9E0}"/>
              </a:ext>
            </a:extLst>
          </p:cNvPr>
          <p:cNvCxnSpPr/>
          <p:nvPr/>
        </p:nvCxnSpPr>
        <p:spPr bwMode="auto">
          <a:xfrm>
            <a:off x="3649224"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2" name="Connecteur droit 41">
            <a:extLst>
              <a:ext uri="{FF2B5EF4-FFF2-40B4-BE49-F238E27FC236}">
                <a16:creationId xmlns:a16="http://schemas.microsoft.com/office/drawing/2014/main" id="{9C58B9D8-8D9B-4D6A-8D53-7C4D91281B4B}"/>
              </a:ext>
            </a:extLst>
          </p:cNvPr>
          <p:cNvCxnSpPr/>
          <p:nvPr/>
        </p:nvCxnSpPr>
        <p:spPr bwMode="auto">
          <a:xfrm>
            <a:off x="3470977"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3" name="Connecteur droit 42">
            <a:extLst>
              <a:ext uri="{FF2B5EF4-FFF2-40B4-BE49-F238E27FC236}">
                <a16:creationId xmlns:a16="http://schemas.microsoft.com/office/drawing/2014/main" id="{BDA6E143-3AAB-4CDC-9815-1FE631CE9318}"/>
              </a:ext>
            </a:extLst>
          </p:cNvPr>
          <p:cNvCxnSpPr/>
          <p:nvPr/>
        </p:nvCxnSpPr>
        <p:spPr bwMode="auto">
          <a:xfrm>
            <a:off x="4880891" y="2027067"/>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44" name="Connecteur droit 43">
            <a:extLst>
              <a:ext uri="{FF2B5EF4-FFF2-40B4-BE49-F238E27FC236}">
                <a16:creationId xmlns:a16="http://schemas.microsoft.com/office/drawing/2014/main" id="{86B07622-2DAC-40FA-B075-9EF71CF1080E}"/>
              </a:ext>
            </a:extLst>
          </p:cNvPr>
          <p:cNvCxnSpPr/>
          <p:nvPr/>
        </p:nvCxnSpPr>
        <p:spPr bwMode="auto">
          <a:xfrm>
            <a:off x="5770076" y="2024749"/>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45" name="Connecteur droit 44">
            <a:extLst>
              <a:ext uri="{FF2B5EF4-FFF2-40B4-BE49-F238E27FC236}">
                <a16:creationId xmlns:a16="http://schemas.microsoft.com/office/drawing/2014/main" id="{40487E42-92DF-4B0B-8177-DD67E6ADC2FB}"/>
              </a:ext>
            </a:extLst>
          </p:cNvPr>
          <p:cNvCxnSpPr/>
          <p:nvPr/>
        </p:nvCxnSpPr>
        <p:spPr bwMode="auto">
          <a:xfrm>
            <a:off x="6661940" y="2027067"/>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57" name="Ellipse 56">
            <a:extLst>
              <a:ext uri="{FF2B5EF4-FFF2-40B4-BE49-F238E27FC236}">
                <a16:creationId xmlns:a16="http://schemas.microsoft.com/office/drawing/2014/main" id="{B13DF443-65C5-424C-845A-F58E189D3CA5}"/>
              </a:ext>
            </a:extLst>
          </p:cNvPr>
          <p:cNvSpPr/>
          <p:nvPr/>
        </p:nvSpPr>
        <p:spPr bwMode="auto">
          <a:xfrm>
            <a:off x="5164188" y="267723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58" name="Ellipse 57">
            <a:extLst>
              <a:ext uri="{FF2B5EF4-FFF2-40B4-BE49-F238E27FC236}">
                <a16:creationId xmlns:a16="http://schemas.microsoft.com/office/drawing/2014/main" id="{0189A3E4-C5DB-45FC-BF23-54B2740D1DA4}"/>
              </a:ext>
            </a:extLst>
          </p:cNvPr>
          <p:cNvSpPr>
            <a:spLocks noChangeAspect="1"/>
          </p:cNvSpPr>
          <p:nvPr/>
        </p:nvSpPr>
        <p:spPr bwMode="auto">
          <a:xfrm>
            <a:off x="3764471"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59" name="Ellipse 58">
            <a:extLst>
              <a:ext uri="{FF2B5EF4-FFF2-40B4-BE49-F238E27FC236}">
                <a16:creationId xmlns:a16="http://schemas.microsoft.com/office/drawing/2014/main" id="{A4C97B84-9DFC-49F4-A6DC-736D4376B2A0}"/>
              </a:ext>
            </a:extLst>
          </p:cNvPr>
          <p:cNvSpPr>
            <a:spLocks noChangeAspect="1"/>
          </p:cNvSpPr>
          <p:nvPr/>
        </p:nvSpPr>
        <p:spPr bwMode="auto">
          <a:xfrm>
            <a:off x="3587874"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0" name="Ellipse 59">
            <a:extLst>
              <a:ext uri="{FF2B5EF4-FFF2-40B4-BE49-F238E27FC236}">
                <a16:creationId xmlns:a16="http://schemas.microsoft.com/office/drawing/2014/main" id="{24675DD0-0FA3-446C-8DDD-F388B2AF9AFF}"/>
              </a:ext>
            </a:extLst>
          </p:cNvPr>
          <p:cNvSpPr>
            <a:spLocks noChangeAspect="1"/>
          </p:cNvSpPr>
          <p:nvPr/>
        </p:nvSpPr>
        <p:spPr bwMode="auto">
          <a:xfrm>
            <a:off x="3411277"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61" name="Ellipse 60">
            <a:extLst>
              <a:ext uri="{FF2B5EF4-FFF2-40B4-BE49-F238E27FC236}">
                <a16:creationId xmlns:a16="http://schemas.microsoft.com/office/drawing/2014/main" id="{03281B1E-EB54-405E-B79B-40EAE5F0D201}"/>
              </a:ext>
            </a:extLst>
          </p:cNvPr>
          <p:cNvSpPr>
            <a:spLocks noChangeAspect="1"/>
          </p:cNvSpPr>
          <p:nvPr/>
        </p:nvSpPr>
        <p:spPr bwMode="auto">
          <a:xfrm>
            <a:off x="4088977"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62" name="Ellipse 61">
            <a:extLst>
              <a:ext uri="{FF2B5EF4-FFF2-40B4-BE49-F238E27FC236}">
                <a16:creationId xmlns:a16="http://schemas.microsoft.com/office/drawing/2014/main" id="{3251D41D-E154-406D-831B-ACEDEFB9991A}"/>
              </a:ext>
            </a:extLst>
          </p:cNvPr>
          <p:cNvSpPr>
            <a:spLocks noChangeAspect="1"/>
          </p:cNvSpPr>
          <p:nvPr/>
        </p:nvSpPr>
        <p:spPr bwMode="auto">
          <a:xfrm>
            <a:off x="4615006"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63" name="Ellipse 62">
            <a:extLst>
              <a:ext uri="{FF2B5EF4-FFF2-40B4-BE49-F238E27FC236}">
                <a16:creationId xmlns:a16="http://schemas.microsoft.com/office/drawing/2014/main" id="{FCC44B41-6C4A-42A9-8A83-6D294717C301}"/>
              </a:ext>
            </a:extLst>
          </p:cNvPr>
          <p:cNvSpPr>
            <a:spLocks noChangeAspect="1"/>
          </p:cNvSpPr>
          <p:nvPr/>
        </p:nvSpPr>
        <p:spPr bwMode="auto">
          <a:xfrm>
            <a:off x="4438409"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4" name="Ellipse 63">
            <a:extLst>
              <a:ext uri="{FF2B5EF4-FFF2-40B4-BE49-F238E27FC236}">
                <a16:creationId xmlns:a16="http://schemas.microsoft.com/office/drawing/2014/main" id="{4CD420CE-EFDA-4B03-B9DE-9F42096A5DB7}"/>
              </a:ext>
            </a:extLst>
          </p:cNvPr>
          <p:cNvSpPr>
            <a:spLocks noChangeAspect="1"/>
          </p:cNvSpPr>
          <p:nvPr/>
        </p:nvSpPr>
        <p:spPr bwMode="auto">
          <a:xfrm>
            <a:off x="4261812"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65" name="Ellipse 64">
            <a:extLst>
              <a:ext uri="{FF2B5EF4-FFF2-40B4-BE49-F238E27FC236}">
                <a16:creationId xmlns:a16="http://schemas.microsoft.com/office/drawing/2014/main" id="{33B0F95C-A84B-4878-9481-4E5E183F9A84}"/>
              </a:ext>
            </a:extLst>
          </p:cNvPr>
          <p:cNvSpPr>
            <a:spLocks noChangeAspect="1"/>
          </p:cNvSpPr>
          <p:nvPr/>
        </p:nvSpPr>
        <p:spPr bwMode="auto">
          <a:xfrm>
            <a:off x="4972331"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66" name="Ellipse 65">
            <a:extLst>
              <a:ext uri="{FF2B5EF4-FFF2-40B4-BE49-F238E27FC236}">
                <a16:creationId xmlns:a16="http://schemas.microsoft.com/office/drawing/2014/main" id="{89EFB7A0-EE00-4254-9297-8D630A252B64}"/>
              </a:ext>
            </a:extLst>
          </p:cNvPr>
          <p:cNvSpPr>
            <a:spLocks noChangeAspect="1"/>
          </p:cNvSpPr>
          <p:nvPr/>
        </p:nvSpPr>
        <p:spPr bwMode="auto">
          <a:xfrm>
            <a:off x="5498360"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67" name="Ellipse 66">
            <a:extLst>
              <a:ext uri="{FF2B5EF4-FFF2-40B4-BE49-F238E27FC236}">
                <a16:creationId xmlns:a16="http://schemas.microsoft.com/office/drawing/2014/main" id="{98492036-D0E4-4B53-9660-3D24C8BFCE3E}"/>
              </a:ext>
            </a:extLst>
          </p:cNvPr>
          <p:cNvSpPr>
            <a:spLocks noChangeAspect="1"/>
          </p:cNvSpPr>
          <p:nvPr/>
        </p:nvSpPr>
        <p:spPr bwMode="auto">
          <a:xfrm>
            <a:off x="5321763"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8" name="Ellipse 67">
            <a:extLst>
              <a:ext uri="{FF2B5EF4-FFF2-40B4-BE49-F238E27FC236}">
                <a16:creationId xmlns:a16="http://schemas.microsoft.com/office/drawing/2014/main" id="{D92EFE09-CFD3-4A1C-9905-97DF4210AAE3}"/>
              </a:ext>
            </a:extLst>
          </p:cNvPr>
          <p:cNvSpPr>
            <a:spLocks noChangeAspect="1"/>
          </p:cNvSpPr>
          <p:nvPr/>
        </p:nvSpPr>
        <p:spPr bwMode="auto">
          <a:xfrm>
            <a:off x="5145166"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69" name="Ellipse 68">
            <a:extLst>
              <a:ext uri="{FF2B5EF4-FFF2-40B4-BE49-F238E27FC236}">
                <a16:creationId xmlns:a16="http://schemas.microsoft.com/office/drawing/2014/main" id="{F3A071CD-59E8-4A3A-90E8-CD9DD9245369}"/>
              </a:ext>
            </a:extLst>
          </p:cNvPr>
          <p:cNvSpPr>
            <a:spLocks noChangeAspect="1"/>
          </p:cNvSpPr>
          <p:nvPr/>
        </p:nvSpPr>
        <p:spPr bwMode="auto">
          <a:xfrm>
            <a:off x="5896234"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70" name="Ellipse 69">
            <a:extLst>
              <a:ext uri="{FF2B5EF4-FFF2-40B4-BE49-F238E27FC236}">
                <a16:creationId xmlns:a16="http://schemas.microsoft.com/office/drawing/2014/main" id="{9F09764F-54ED-497C-8BEC-DC7C2290ECB2}"/>
              </a:ext>
            </a:extLst>
          </p:cNvPr>
          <p:cNvSpPr>
            <a:spLocks noChangeAspect="1"/>
          </p:cNvSpPr>
          <p:nvPr/>
        </p:nvSpPr>
        <p:spPr bwMode="auto">
          <a:xfrm>
            <a:off x="6422263"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71" name="Ellipse 70">
            <a:extLst>
              <a:ext uri="{FF2B5EF4-FFF2-40B4-BE49-F238E27FC236}">
                <a16:creationId xmlns:a16="http://schemas.microsoft.com/office/drawing/2014/main" id="{A8D8E0A1-B787-40BC-BBDC-AC4CCD0B8D36}"/>
              </a:ext>
            </a:extLst>
          </p:cNvPr>
          <p:cNvSpPr>
            <a:spLocks noChangeAspect="1"/>
          </p:cNvSpPr>
          <p:nvPr/>
        </p:nvSpPr>
        <p:spPr bwMode="auto">
          <a:xfrm>
            <a:off x="6245666"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72" name="Ellipse 71">
            <a:extLst>
              <a:ext uri="{FF2B5EF4-FFF2-40B4-BE49-F238E27FC236}">
                <a16:creationId xmlns:a16="http://schemas.microsoft.com/office/drawing/2014/main" id="{3EFF76FF-63C4-4E96-9AB6-A27DCBFDA21C}"/>
              </a:ext>
            </a:extLst>
          </p:cNvPr>
          <p:cNvSpPr>
            <a:spLocks noChangeAspect="1"/>
          </p:cNvSpPr>
          <p:nvPr/>
        </p:nvSpPr>
        <p:spPr bwMode="auto">
          <a:xfrm>
            <a:off x="6069069"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cxnSp>
        <p:nvCxnSpPr>
          <p:cNvPr id="77" name="Connecteur droit 76">
            <a:extLst>
              <a:ext uri="{FF2B5EF4-FFF2-40B4-BE49-F238E27FC236}">
                <a16:creationId xmlns:a16="http://schemas.microsoft.com/office/drawing/2014/main" id="{12FED54A-6591-4CA0-B4C3-12E4FD0A0F39}"/>
              </a:ext>
            </a:extLst>
          </p:cNvPr>
          <p:cNvCxnSpPr/>
          <p:nvPr/>
        </p:nvCxnSpPr>
        <p:spPr bwMode="auto">
          <a:xfrm>
            <a:off x="3974111" y="2027067"/>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80" name="Ellipse 79">
            <a:extLst>
              <a:ext uri="{FF2B5EF4-FFF2-40B4-BE49-F238E27FC236}">
                <a16:creationId xmlns:a16="http://schemas.microsoft.com/office/drawing/2014/main" id="{37E14909-97E7-4198-A350-2DB8DD869813}"/>
              </a:ext>
            </a:extLst>
          </p:cNvPr>
          <p:cNvSpPr/>
          <p:nvPr/>
        </p:nvSpPr>
        <p:spPr bwMode="auto">
          <a:xfrm>
            <a:off x="3794452" y="365995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3" name="Ellipse 82">
            <a:extLst>
              <a:ext uri="{FF2B5EF4-FFF2-40B4-BE49-F238E27FC236}">
                <a16:creationId xmlns:a16="http://schemas.microsoft.com/office/drawing/2014/main" id="{59141F7E-CC81-4CB8-AD2C-3BADA3B1D9E0}"/>
              </a:ext>
            </a:extLst>
          </p:cNvPr>
          <p:cNvSpPr/>
          <p:nvPr/>
        </p:nvSpPr>
        <p:spPr bwMode="auto">
          <a:xfrm>
            <a:off x="3793368" y="2672918"/>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9" name="Ellipse 88">
            <a:extLst>
              <a:ext uri="{FF2B5EF4-FFF2-40B4-BE49-F238E27FC236}">
                <a16:creationId xmlns:a16="http://schemas.microsoft.com/office/drawing/2014/main" id="{6F49BE15-801F-4528-8A54-AAEAB5D7F179}"/>
              </a:ext>
            </a:extLst>
          </p:cNvPr>
          <p:cNvSpPr/>
          <p:nvPr/>
        </p:nvSpPr>
        <p:spPr bwMode="auto">
          <a:xfrm>
            <a:off x="5167425" y="217536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0" name="Ellipse 89">
            <a:extLst>
              <a:ext uri="{FF2B5EF4-FFF2-40B4-BE49-F238E27FC236}">
                <a16:creationId xmlns:a16="http://schemas.microsoft.com/office/drawing/2014/main" id="{63556117-CC35-4D20-8CBD-D9E01848A2D8}"/>
              </a:ext>
            </a:extLst>
          </p:cNvPr>
          <p:cNvSpPr/>
          <p:nvPr/>
        </p:nvSpPr>
        <p:spPr bwMode="auto">
          <a:xfrm>
            <a:off x="5514873" y="3179108"/>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1" name="Ellipse 90">
            <a:extLst>
              <a:ext uri="{FF2B5EF4-FFF2-40B4-BE49-F238E27FC236}">
                <a16:creationId xmlns:a16="http://schemas.microsoft.com/office/drawing/2014/main" id="{B9D88896-C563-4C92-834D-C5B437C9CC72}"/>
              </a:ext>
            </a:extLst>
          </p:cNvPr>
          <p:cNvSpPr/>
          <p:nvPr/>
        </p:nvSpPr>
        <p:spPr bwMode="auto">
          <a:xfrm>
            <a:off x="5331611" y="368098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2" name="Ellipse 91">
            <a:extLst>
              <a:ext uri="{FF2B5EF4-FFF2-40B4-BE49-F238E27FC236}">
                <a16:creationId xmlns:a16="http://schemas.microsoft.com/office/drawing/2014/main" id="{15C37E8A-C622-478D-BE57-4BB5CB83CAAF}"/>
              </a:ext>
            </a:extLst>
          </p:cNvPr>
          <p:cNvSpPr/>
          <p:nvPr/>
        </p:nvSpPr>
        <p:spPr bwMode="auto">
          <a:xfrm>
            <a:off x="5146383" y="4182856"/>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3" name="Ellipse 92">
            <a:extLst>
              <a:ext uri="{FF2B5EF4-FFF2-40B4-BE49-F238E27FC236}">
                <a16:creationId xmlns:a16="http://schemas.microsoft.com/office/drawing/2014/main" id="{9795EA03-3ADA-4495-8A1E-D99631DF8547}"/>
              </a:ext>
            </a:extLst>
          </p:cNvPr>
          <p:cNvSpPr/>
          <p:nvPr/>
        </p:nvSpPr>
        <p:spPr bwMode="auto">
          <a:xfrm>
            <a:off x="5149123" y="468473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94" name="Connecteur droit 93">
            <a:extLst>
              <a:ext uri="{FF2B5EF4-FFF2-40B4-BE49-F238E27FC236}">
                <a16:creationId xmlns:a16="http://schemas.microsoft.com/office/drawing/2014/main" id="{BE8C3527-E4F3-41F8-AB92-75FD82D9893D}"/>
              </a:ext>
            </a:extLst>
          </p:cNvPr>
          <p:cNvCxnSpPr>
            <a:stCxn id="89" idx="4"/>
            <a:endCxn id="57" idx="0"/>
          </p:cNvCxnSpPr>
          <p:nvPr/>
        </p:nvCxnSpPr>
        <p:spPr bwMode="auto">
          <a:xfrm flipH="1">
            <a:off x="5200908" y="2247360"/>
            <a:ext cx="3237"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5" name="Connecteur droit 94">
            <a:extLst>
              <a:ext uri="{FF2B5EF4-FFF2-40B4-BE49-F238E27FC236}">
                <a16:creationId xmlns:a16="http://schemas.microsoft.com/office/drawing/2014/main" id="{B41D6DDE-4EDF-4891-AEB4-A15E2525AEC0}"/>
              </a:ext>
            </a:extLst>
          </p:cNvPr>
          <p:cNvCxnSpPr>
            <a:stCxn id="57" idx="4"/>
            <a:endCxn id="90" idx="0"/>
          </p:cNvCxnSpPr>
          <p:nvPr/>
        </p:nvCxnSpPr>
        <p:spPr bwMode="auto">
          <a:xfrm>
            <a:off x="5200908" y="2749234"/>
            <a:ext cx="350685"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6" name="Connecteur droit 95">
            <a:extLst>
              <a:ext uri="{FF2B5EF4-FFF2-40B4-BE49-F238E27FC236}">
                <a16:creationId xmlns:a16="http://schemas.microsoft.com/office/drawing/2014/main" id="{63B4E1F0-7D42-4935-9411-5756C54A9E91}"/>
              </a:ext>
            </a:extLst>
          </p:cNvPr>
          <p:cNvCxnSpPr>
            <a:stCxn id="90" idx="4"/>
            <a:endCxn id="91" idx="0"/>
          </p:cNvCxnSpPr>
          <p:nvPr/>
        </p:nvCxnSpPr>
        <p:spPr bwMode="auto">
          <a:xfrm flipH="1">
            <a:off x="5368331" y="3251108"/>
            <a:ext cx="183262"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7" name="Connecteur droit 96">
            <a:extLst>
              <a:ext uri="{FF2B5EF4-FFF2-40B4-BE49-F238E27FC236}">
                <a16:creationId xmlns:a16="http://schemas.microsoft.com/office/drawing/2014/main" id="{EE6F83C9-F4AC-4A22-AB63-CF9069EAC7B5}"/>
              </a:ext>
            </a:extLst>
          </p:cNvPr>
          <p:cNvCxnSpPr>
            <a:stCxn id="91" idx="4"/>
            <a:endCxn id="92" idx="0"/>
          </p:cNvCxnSpPr>
          <p:nvPr/>
        </p:nvCxnSpPr>
        <p:spPr bwMode="auto">
          <a:xfrm flipH="1">
            <a:off x="5183103" y="3752982"/>
            <a:ext cx="185228"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8" name="Connecteur droit 97">
            <a:extLst>
              <a:ext uri="{FF2B5EF4-FFF2-40B4-BE49-F238E27FC236}">
                <a16:creationId xmlns:a16="http://schemas.microsoft.com/office/drawing/2014/main" id="{498AE693-D702-4B62-B1DD-2F1438A2E95C}"/>
              </a:ext>
            </a:extLst>
          </p:cNvPr>
          <p:cNvCxnSpPr>
            <a:stCxn id="92" idx="4"/>
            <a:endCxn id="93" idx="0"/>
          </p:cNvCxnSpPr>
          <p:nvPr/>
        </p:nvCxnSpPr>
        <p:spPr bwMode="auto">
          <a:xfrm>
            <a:off x="5183103" y="4254856"/>
            <a:ext cx="2740"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99" name="Ellipse 98">
            <a:extLst>
              <a:ext uri="{FF2B5EF4-FFF2-40B4-BE49-F238E27FC236}">
                <a16:creationId xmlns:a16="http://schemas.microsoft.com/office/drawing/2014/main" id="{CC579BC9-F06E-40D6-9089-2F29368CE407}"/>
              </a:ext>
            </a:extLst>
          </p:cNvPr>
          <p:cNvSpPr/>
          <p:nvPr/>
        </p:nvSpPr>
        <p:spPr bwMode="auto">
          <a:xfrm>
            <a:off x="6277163" y="219084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0" name="Ellipse 99">
            <a:extLst>
              <a:ext uri="{FF2B5EF4-FFF2-40B4-BE49-F238E27FC236}">
                <a16:creationId xmlns:a16="http://schemas.microsoft.com/office/drawing/2014/main" id="{6B4D98A6-2CC0-4102-B4C1-2574B8461952}"/>
              </a:ext>
            </a:extLst>
          </p:cNvPr>
          <p:cNvSpPr/>
          <p:nvPr/>
        </p:nvSpPr>
        <p:spPr bwMode="auto">
          <a:xfrm>
            <a:off x="5928476" y="319578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1" name="Ellipse 100">
            <a:extLst>
              <a:ext uri="{FF2B5EF4-FFF2-40B4-BE49-F238E27FC236}">
                <a16:creationId xmlns:a16="http://schemas.microsoft.com/office/drawing/2014/main" id="{47E216FA-5823-4510-A587-08E21D4E5387}"/>
              </a:ext>
            </a:extLst>
          </p:cNvPr>
          <p:cNvSpPr/>
          <p:nvPr/>
        </p:nvSpPr>
        <p:spPr bwMode="auto">
          <a:xfrm>
            <a:off x="6137093" y="3707657"/>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2" name="Ellipse 101">
            <a:extLst>
              <a:ext uri="{FF2B5EF4-FFF2-40B4-BE49-F238E27FC236}">
                <a16:creationId xmlns:a16="http://schemas.microsoft.com/office/drawing/2014/main" id="{241AE8A5-4A68-4CFD-A3B1-955BE47B53AF}"/>
              </a:ext>
            </a:extLst>
          </p:cNvPr>
          <p:cNvSpPr/>
          <p:nvPr/>
        </p:nvSpPr>
        <p:spPr bwMode="auto">
          <a:xfrm>
            <a:off x="6112474" y="4182856"/>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3" name="Ellipse 102">
            <a:extLst>
              <a:ext uri="{FF2B5EF4-FFF2-40B4-BE49-F238E27FC236}">
                <a16:creationId xmlns:a16="http://schemas.microsoft.com/office/drawing/2014/main" id="{6DC8F5F3-B2F0-480A-A6E3-9F4F3BDDDD0D}"/>
              </a:ext>
            </a:extLst>
          </p:cNvPr>
          <p:cNvSpPr/>
          <p:nvPr/>
        </p:nvSpPr>
        <p:spPr bwMode="auto">
          <a:xfrm>
            <a:off x="6261885" y="468473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4" name="Ellipse 103">
            <a:extLst>
              <a:ext uri="{FF2B5EF4-FFF2-40B4-BE49-F238E27FC236}">
                <a16:creationId xmlns:a16="http://schemas.microsoft.com/office/drawing/2014/main" id="{3CD4DABD-4152-4FA7-99EF-0C6D2470D395}"/>
              </a:ext>
            </a:extLst>
          </p:cNvPr>
          <p:cNvSpPr/>
          <p:nvPr/>
        </p:nvSpPr>
        <p:spPr bwMode="auto">
          <a:xfrm>
            <a:off x="6479167" y="267723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05" name="Connecteur droit 104">
            <a:extLst>
              <a:ext uri="{FF2B5EF4-FFF2-40B4-BE49-F238E27FC236}">
                <a16:creationId xmlns:a16="http://schemas.microsoft.com/office/drawing/2014/main" id="{FFC8476D-D83B-4DEF-AFCC-F198C016E69C}"/>
              </a:ext>
            </a:extLst>
          </p:cNvPr>
          <p:cNvCxnSpPr>
            <a:stCxn id="99" idx="4"/>
            <a:endCxn id="104" idx="0"/>
          </p:cNvCxnSpPr>
          <p:nvPr/>
        </p:nvCxnSpPr>
        <p:spPr bwMode="auto">
          <a:xfrm>
            <a:off x="6313883" y="2262840"/>
            <a:ext cx="202004" cy="41439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6" name="Connecteur droit 105">
            <a:extLst>
              <a:ext uri="{FF2B5EF4-FFF2-40B4-BE49-F238E27FC236}">
                <a16:creationId xmlns:a16="http://schemas.microsoft.com/office/drawing/2014/main" id="{48BF003B-3E0F-4A40-BF5F-F644B9081EE4}"/>
              </a:ext>
            </a:extLst>
          </p:cNvPr>
          <p:cNvCxnSpPr>
            <a:cxnSpLocks/>
            <a:stCxn id="104" idx="4"/>
            <a:endCxn id="100" idx="0"/>
          </p:cNvCxnSpPr>
          <p:nvPr/>
        </p:nvCxnSpPr>
        <p:spPr bwMode="auto">
          <a:xfrm flipH="1">
            <a:off x="5965196" y="2749234"/>
            <a:ext cx="550691" cy="446548"/>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7" name="Connecteur droit 106">
            <a:extLst>
              <a:ext uri="{FF2B5EF4-FFF2-40B4-BE49-F238E27FC236}">
                <a16:creationId xmlns:a16="http://schemas.microsoft.com/office/drawing/2014/main" id="{31EB1051-EFD6-46BD-8CF1-203D1CCAE0EA}"/>
              </a:ext>
            </a:extLst>
          </p:cNvPr>
          <p:cNvCxnSpPr>
            <a:stCxn id="100" idx="4"/>
            <a:endCxn id="101" idx="0"/>
          </p:cNvCxnSpPr>
          <p:nvPr/>
        </p:nvCxnSpPr>
        <p:spPr bwMode="auto">
          <a:xfrm>
            <a:off x="5965196" y="3267782"/>
            <a:ext cx="208617" cy="439875"/>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8" name="Connecteur droit 107">
            <a:extLst>
              <a:ext uri="{FF2B5EF4-FFF2-40B4-BE49-F238E27FC236}">
                <a16:creationId xmlns:a16="http://schemas.microsoft.com/office/drawing/2014/main" id="{71B27ED9-299E-4001-8BED-3E5646AE31A8}"/>
              </a:ext>
            </a:extLst>
          </p:cNvPr>
          <p:cNvCxnSpPr>
            <a:stCxn id="101" idx="4"/>
            <a:endCxn id="102" idx="0"/>
          </p:cNvCxnSpPr>
          <p:nvPr/>
        </p:nvCxnSpPr>
        <p:spPr bwMode="auto">
          <a:xfrm flipH="1">
            <a:off x="6149194" y="3779657"/>
            <a:ext cx="24619" cy="403199"/>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9" name="Connecteur droit 108">
            <a:extLst>
              <a:ext uri="{FF2B5EF4-FFF2-40B4-BE49-F238E27FC236}">
                <a16:creationId xmlns:a16="http://schemas.microsoft.com/office/drawing/2014/main" id="{2576AEF3-3748-4311-B32F-5216DDDF606A}"/>
              </a:ext>
            </a:extLst>
          </p:cNvPr>
          <p:cNvCxnSpPr>
            <a:stCxn id="102" idx="4"/>
            <a:endCxn id="103" idx="0"/>
          </p:cNvCxnSpPr>
          <p:nvPr/>
        </p:nvCxnSpPr>
        <p:spPr bwMode="auto">
          <a:xfrm>
            <a:off x="6149194" y="4254856"/>
            <a:ext cx="149411"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21" name="Connecteur droit 120">
            <a:extLst>
              <a:ext uri="{FF2B5EF4-FFF2-40B4-BE49-F238E27FC236}">
                <a16:creationId xmlns:a16="http://schemas.microsoft.com/office/drawing/2014/main" id="{B7788CA3-11C9-464C-9EDD-C9ADB12CC863}"/>
              </a:ext>
            </a:extLst>
          </p:cNvPr>
          <p:cNvCxnSpPr/>
          <p:nvPr/>
        </p:nvCxnSpPr>
        <p:spPr bwMode="auto">
          <a:xfrm>
            <a:off x="3284781"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sp>
        <p:nvSpPr>
          <p:cNvPr id="122" name="Ellipse 121">
            <a:extLst>
              <a:ext uri="{FF2B5EF4-FFF2-40B4-BE49-F238E27FC236}">
                <a16:creationId xmlns:a16="http://schemas.microsoft.com/office/drawing/2014/main" id="{8BAA2B8F-E014-480E-9B73-426ED3CA135D}"/>
              </a:ext>
            </a:extLst>
          </p:cNvPr>
          <p:cNvSpPr>
            <a:spLocks noChangeAspect="1"/>
          </p:cNvSpPr>
          <p:nvPr/>
        </p:nvSpPr>
        <p:spPr bwMode="auto">
          <a:xfrm>
            <a:off x="3230493"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131" name="Ellipse 130">
            <a:extLst>
              <a:ext uri="{FF2B5EF4-FFF2-40B4-BE49-F238E27FC236}">
                <a16:creationId xmlns:a16="http://schemas.microsoft.com/office/drawing/2014/main" id="{E47114D0-8A57-4CB2-9C60-44A7BB8A425A}"/>
              </a:ext>
            </a:extLst>
          </p:cNvPr>
          <p:cNvSpPr/>
          <p:nvPr/>
        </p:nvSpPr>
        <p:spPr bwMode="auto">
          <a:xfrm>
            <a:off x="5506910" y="518660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33" name="Connecteur droit 132">
            <a:extLst>
              <a:ext uri="{FF2B5EF4-FFF2-40B4-BE49-F238E27FC236}">
                <a16:creationId xmlns:a16="http://schemas.microsoft.com/office/drawing/2014/main" id="{116AFC45-2F1E-4F67-B176-DE63C5C7200C}"/>
              </a:ext>
            </a:extLst>
          </p:cNvPr>
          <p:cNvCxnSpPr>
            <a:stCxn id="93" idx="4"/>
            <a:endCxn id="131" idx="0"/>
          </p:cNvCxnSpPr>
          <p:nvPr/>
        </p:nvCxnSpPr>
        <p:spPr bwMode="auto">
          <a:xfrm>
            <a:off x="5185843" y="4756730"/>
            <a:ext cx="357787"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4" name="Connecteur droit 133">
            <a:extLst>
              <a:ext uri="{FF2B5EF4-FFF2-40B4-BE49-F238E27FC236}">
                <a16:creationId xmlns:a16="http://schemas.microsoft.com/office/drawing/2014/main" id="{9FF9B8CA-B09E-42B4-9727-B1C22C754A21}"/>
              </a:ext>
            </a:extLst>
          </p:cNvPr>
          <p:cNvCxnSpPr>
            <a:cxnSpLocks/>
            <a:stCxn id="131" idx="4"/>
            <a:endCxn id="151" idx="7"/>
          </p:cNvCxnSpPr>
          <p:nvPr/>
        </p:nvCxnSpPr>
        <p:spPr bwMode="auto">
          <a:xfrm flipH="1">
            <a:off x="5224748" y="5258604"/>
            <a:ext cx="318882" cy="44833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35" name="Ellipse 134">
            <a:extLst>
              <a:ext uri="{FF2B5EF4-FFF2-40B4-BE49-F238E27FC236}">
                <a16:creationId xmlns:a16="http://schemas.microsoft.com/office/drawing/2014/main" id="{149A9BA5-47C4-462B-8A13-11C7FE9FAACC}"/>
              </a:ext>
            </a:extLst>
          </p:cNvPr>
          <p:cNvSpPr/>
          <p:nvPr/>
        </p:nvSpPr>
        <p:spPr bwMode="auto">
          <a:xfrm>
            <a:off x="6108840" y="518660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37" name="Connecteur droit 136">
            <a:extLst>
              <a:ext uri="{FF2B5EF4-FFF2-40B4-BE49-F238E27FC236}">
                <a16:creationId xmlns:a16="http://schemas.microsoft.com/office/drawing/2014/main" id="{CF4F308C-95B7-4A02-923F-FE3BAB41BBBE}"/>
              </a:ext>
            </a:extLst>
          </p:cNvPr>
          <p:cNvCxnSpPr>
            <a:stCxn id="103" idx="4"/>
            <a:endCxn id="135" idx="0"/>
          </p:cNvCxnSpPr>
          <p:nvPr/>
        </p:nvCxnSpPr>
        <p:spPr bwMode="auto">
          <a:xfrm flipH="1">
            <a:off x="6145560" y="4756730"/>
            <a:ext cx="153045"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8" name="Connecteur droit 137">
            <a:extLst>
              <a:ext uri="{FF2B5EF4-FFF2-40B4-BE49-F238E27FC236}">
                <a16:creationId xmlns:a16="http://schemas.microsoft.com/office/drawing/2014/main" id="{608E10A4-1877-4116-B5A4-2F6006401C52}"/>
              </a:ext>
            </a:extLst>
          </p:cNvPr>
          <p:cNvCxnSpPr>
            <a:cxnSpLocks/>
            <a:stCxn id="135" idx="4"/>
            <a:endCxn id="154" idx="2"/>
          </p:cNvCxnSpPr>
          <p:nvPr/>
        </p:nvCxnSpPr>
        <p:spPr bwMode="auto">
          <a:xfrm>
            <a:off x="6145560" y="5258604"/>
            <a:ext cx="319103" cy="473786"/>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287" name="Rectangle 286">
            <a:extLst>
              <a:ext uri="{FF2B5EF4-FFF2-40B4-BE49-F238E27FC236}">
                <a16:creationId xmlns:a16="http://schemas.microsoft.com/office/drawing/2014/main" id="{27533086-8568-404E-B751-37348D582490}"/>
              </a:ext>
            </a:extLst>
          </p:cNvPr>
          <p:cNvSpPr/>
          <p:nvPr/>
        </p:nvSpPr>
        <p:spPr bwMode="auto">
          <a:xfrm>
            <a:off x="389659" y="2579972"/>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Capacity to integrate into the client’s system</a:t>
            </a:r>
            <a:endParaRPr kumimoji="0" lang="en-GB" sz="900" b="0" i="1"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295" name="Rectangle 294">
            <a:extLst>
              <a:ext uri="{FF2B5EF4-FFF2-40B4-BE49-F238E27FC236}">
                <a16:creationId xmlns:a16="http://schemas.microsoft.com/office/drawing/2014/main" id="{E1CAA2E5-65C6-432D-BE7C-F7E505261921}"/>
              </a:ext>
            </a:extLst>
          </p:cNvPr>
          <p:cNvSpPr/>
          <p:nvPr/>
        </p:nvSpPr>
        <p:spPr bwMode="auto">
          <a:xfrm>
            <a:off x="389659" y="3563638"/>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Availability of international data</a:t>
            </a:r>
          </a:p>
        </p:txBody>
      </p:sp>
      <p:sp>
        <p:nvSpPr>
          <p:cNvPr id="298" name="Rectangle 297">
            <a:extLst>
              <a:ext uri="{FF2B5EF4-FFF2-40B4-BE49-F238E27FC236}">
                <a16:creationId xmlns:a16="http://schemas.microsoft.com/office/drawing/2014/main" id="{7B525590-F87C-44E1-A315-5D105A133BDC}"/>
              </a:ext>
            </a:extLst>
          </p:cNvPr>
          <p:cNvSpPr/>
          <p:nvPr/>
        </p:nvSpPr>
        <p:spPr bwMode="auto">
          <a:xfrm>
            <a:off x="389659" y="3071805"/>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Price competitiveness</a:t>
            </a:r>
          </a:p>
        </p:txBody>
      </p:sp>
      <p:sp>
        <p:nvSpPr>
          <p:cNvPr id="299" name="Rectangle 298">
            <a:extLst>
              <a:ext uri="{FF2B5EF4-FFF2-40B4-BE49-F238E27FC236}">
                <a16:creationId xmlns:a16="http://schemas.microsoft.com/office/drawing/2014/main" id="{75863751-7CC6-4D53-B910-11380515DA84}"/>
              </a:ext>
            </a:extLst>
          </p:cNvPr>
          <p:cNvSpPr/>
          <p:nvPr/>
        </p:nvSpPr>
        <p:spPr bwMode="auto">
          <a:xfrm>
            <a:off x="389659" y="5531272"/>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Brand image</a:t>
            </a:r>
          </a:p>
        </p:txBody>
      </p:sp>
      <p:sp>
        <p:nvSpPr>
          <p:cNvPr id="302" name="Rectangle 301">
            <a:extLst>
              <a:ext uri="{FF2B5EF4-FFF2-40B4-BE49-F238E27FC236}">
                <a16:creationId xmlns:a16="http://schemas.microsoft.com/office/drawing/2014/main" id="{E8707AA9-398A-4782-AC94-46DED9EDE475}"/>
              </a:ext>
            </a:extLst>
          </p:cNvPr>
          <p:cNvSpPr/>
          <p:nvPr/>
        </p:nvSpPr>
        <p:spPr bwMode="auto">
          <a:xfrm>
            <a:off x="389659" y="2088971"/>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Quality of the database</a:t>
            </a:r>
            <a:endParaRPr kumimoji="0" lang="en-GB" sz="900" b="0" i="1"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332" name="Rectangle 331">
            <a:extLst>
              <a:ext uri="{FF2B5EF4-FFF2-40B4-BE49-F238E27FC236}">
                <a16:creationId xmlns:a16="http://schemas.microsoft.com/office/drawing/2014/main" id="{88438399-992A-49A2-8B5C-669D2FDA7310}"/>
              </a:ext>
            </a:extLst>
          </p:cNvPr>
          <p:cNvSpPr/>
          <p:nvPr/>
        </p:nvSpPr>
        <p:spPr bwMode="auto">
          <a:xfrm>
            <a:off x="389659" y="4055471"/>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Reactivity: ability to update databases quickly and to adapt to clients’ needs</a:t>
            </a:r>
          </a:p>
        </p:txBody>
      </p:sp>
      <p:sp>
        <p:nvSpPr>
          <p:cNvPr id="333" name="Rectangle 332">
            <a:extLst>
              <a:ext uri="{FF2B5EF4-FFF2-40B4-BE49-F238E27FC236}">
                <a16:creationId xmlns:a16="http://schemas.microsoft.com/office/drawing/2014/main" id="{FDCFB3E3-9A05-470D-A8AE-472C9104370D}"/>
              </a:ext>
            </a:extLst>
          </p:cNvPr>
          <p:cNvSpPr/>
          <p:nvPr/>
        </p:nvSpPr>
        <p:spPr bwMode="auto">
          <a:xfrm>
            <a:off x="389659" y="4547304"/>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Capacity to integrate enriched data sources</a:t>
            </a:r>
            <a:endParaRPr kumimoji="0" lang="en-GB" sz="900" b="0" i="0"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336" name="Rectangle 335">
            <a:extLst>
              <a:ext uri="{FF2B5EF4-FFF2-40B4-BE49-F238E27FC236}">
                <a16:creationId xmlns:a16="http://schemas.microsoft.com/office/drawing/2014/main" id="{A0E96FDB-4305-4A12-9EB7-1A3742B9E5E8}"/>
              </a:ext>
            </a:extLst>
          </p:cNvPr>
          <p:cNvSpPr/>
          <p:nvPr/>
        </p:nvSpPr>
        <p:spPr bwMode="auto">
          <a:xfrm>
            <a:off x="389659" y="5039137"/>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Ease of use of the solution</a:t>
            </a:r>
          </a:p>
        </p:txBody>
      </p:sp>
      <p:sp>
        <p:nvSpPr>
          <p:cNvPr id="78" name="Ellipse 77">
            <a:extLst>
              <a:ext uri="{FF2B5EF4-FFF2-40B4-BE49-F238E27FC236}">
                <a16:creationId xmlns:a16="http://schemas.microsoft.com/office/drawing/2014/main" id="{F1D2D26B-38C6-43AB-9D1D-7851AD9914F3}"/>
              </a:ext>
            </a:extLst>
          </p:cNvPr>
          <p:cNvSpPr/>
          <p:nvPr/>
        </p:nvSpPr>
        <p:spPr bwMode="auto">
          <a:xfrm>
            <a:off x="3784974" y="216618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79" name="Ellipse 78">
            <a:extLst>
              <a:ext uri="{FF2B5EF4-FFF2-40B4-BE49-F238E27FC236}">
                <a16:creationId xmlns:a16="http://schemas.microsoft.com/office/drawing/2014/main" id="{F17C5DBD-1BF6-4AB3-8C6E-9F593143A76C}"/>
              </a:ext>
            </a:extLst>
          </p:cNvPr>
          <p:cNvSpPr/>
          <p:nvPr/>
        </p:nvSpPr>
        <p:spPr bwMode="auto">
          <a:xfrm>
            <a:off x="3433477" y="3179108"/>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1" name="Ellipse 80">
            <a:extLst>
              <a:ext uri="{FF2B5EF4-FFF2-40B4-BE49-F238E27FC236}">
                <a16:creationId xmlns:a16="http://schemas.microsoft.com/office/drawing/2014/main" id="{88B0D50E-36BF-4FEB-9967-14C2E7241AE8}"/>
              </a:ext>
            </a:extLst>
          </p:cNvPr>
          <p:cNvSpPr/>
          <p:nvPr/>
        </p:nvSpPr>
        <p:spPr bwMode="auto">
          <a:xfrm>
            <a:off x="3610362" y="4182856"/>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2" name="Ellipse 81">
            <a:extLst>
              <a:ext uri="{FF2B5EF4-FFF2-40B4-BE49-F238E27FC236}">
                <a16:creationId xmlns:a16="http://schemas.microsoft.com/office/drawing/2014/main" id="{53BC15A9-4DDF-464D-B838-F8B484086381}"/>
              </a:ext>
            </a:extLst>
          </p:cNvPr>
          <p:cNvSpPr/>
          <p:nvPr/>
        </p:nvSpPr>
        <p:spPr bwMode="auto">
          <a:xfrm>
            <a:off x="3792042" y="4677110"/>
            <a:ext cx="80784"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84" name="Connecteur droit 83">
            <a:extLst>
              <a:ext uri="{FF2B5EF4-FFF2-40B4-BE49-F238E27FC236}">
                <a16:creationId xmlns:a16="http://schemas.microsoft.com/office/drawing/2014/main" id="{B7C793D4-624E-4907-8FF0-EA1CD4EF52F7}"/>
              </a:ext>
            </a:extLst>
          </p:cNvPr>
          <p:cNvCxnSpPr>
            <a:stCxn id="78" idx="4"/>
            <a:endCxn id="83" idx="0"/>
          </p:cNvCxnSpPr>
          <p:nvPr/>
        </p:nvCxnSpPr>
        <p:spPr bwMode="auto">
          <a:xfrm>
            <a:off x="3821694" y="2238184"/>
            <a:ext cx="8394" cy="43473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5" name="Connecteur droit 84">
            <a:extLst>
              <a:ext uri="{FF2B5EF4-FFF2-40B4-BE49-F238E27FC236}">
                <a16:creationId xmlns:a16="http://schemas.microsoft.com/office/drawing/2014/main" id="{625D08B3-B814-4C9A-8627-F8EB0DF77F60}"/>
              </a:ext>
            </a:extLst>
          </p:cNvPr>
          <p:cNvCxnSpPr>
            <a:stCxn id="83" idx="4"/>
            <a:endCxn id="79" idx="0"/>
          </p:cNvCxnSpPr>
          <p:nvPr/>
        </p:nvCxnSpPr>
        <p:spPr bwMode="auto">
          <a:xfrm flipH="1">
            <a:off x="3470197" y="2744918"/>
            <a:ext cx="359891" cy="434190"/>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6" name="Connecteur droit 85">
            <a:extLst>
              <a:ext uri="{FF2B5EF4-FFF2-40B4-BE49-F238E27FC236}">
                <a16:creationId xmlns:a16="http://schemas.microsoft.com/office/drawing/2014/main" id="{6F27B7C1-354E-4018-9938-089F799A0E75}"/>
              </a:ext>
            </a:extLst>
          </p:cNvPr>
          <p:cNvCxnSpPr>
            <a:stCxn id="79" idx="4"/>
            <a:endCxn id="80" idx="0"/>
          </p:cNvCxnSpPr>
          <p:nvPr/>
        </p:nvCxnSpPr>
        <p:spPr bwMode="auto">
          <a:xfrm>
            <a:off x="3470197" y="3251108"/>
            <a:ext cx="360975" cy="40884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7" name="Connecteur droit 86">
            <a:extLst>
              <a:ext uri="{FF2B5EF4-FFF2-40B4-BE49-F238E27FC236}">
                <a16:creationId xmlns:a16="http://schemas.microsoft.com/office/drawing/2014/main" id="{F1D406B1-7BAA-4B30-A58F-43AB3EB26E93}"/>
              </a:ext>
            </a:extLst>
          </p:cNvPr>
          <p:cNvCxnSpPr>
            <a:stCxn id="80" idx="4"/>
            <a:endCxn id="81" idx="0"/>
          </p:cNvCxnSpPr>
          <p:nvPr/>
        </p:nvCxnSpPr>
        <p:spPr bwMode="auto">
          <a:xfrm flipH="1">
            <a:off x="3647082" y="3731952"/>
            <a:ext cx="184090" cy="45090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8" name="Connecteur droit 87">
            <a:extLst>
              <a:ext uri="{FF2B5EF4-FFF2-40B4-BE49-F238E27FC236}">
                <a16:creationId xmlns:a16="http://schemas.microsoft.com/office/drawing/2014/main" id="{E312777C-B68A-4B0E-A5B9-92FBEE388A21}"/>
              </a:ext>
            </a:extLst>
          </p:cNvPr>
          <p:cNvCxnSpPr>
            <a:stCxn id="81" idx="4"/>
            <a:endCxn id="82" idx="0"/>
          </p:cNvCxnSpPr>
          <p:nvPr/>
        </p:nvCxnSpPr>
        <p:spPr bwMode="auto">
          <a:xfrm>
            <a:off x="3647082" y="4254856"/>
            <a:ext cx="185352" cy="422254"/>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27" name="Ellipse 126">
            <a:extLst>
              <a:ext uri="{FF2B5EF4-FFF2-40B4-BE49-F238E27FC236}">
                <a16:creationId xmlns:a16="http://schemas.microsoft.com/office/drawing/2014/main" id="{C448E81C-0C04-445E-B2D5-56A727A77777}"/>
              </a:ext>
            </a:extLst>
          </p:cNvPr>
          <p:cNvSpPr/>
          <p:nvPr/>
        </p:nvSpPr>
        <p:spPr bwMode="auto">
          <a:xfrm>
            <a:off x="3767428" y="518660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28" name="Ellipse 127">
            <a:extLst>
              <a:ext uri="{FF2B5EF4-FFF2-40B4-BE49-F238E27FC236}">
                <a16:creationId xmlns:a16="http://schemas.microsoft.com/office/drawing/2014/main" id="{917FC58C-6148-4C9E-AC3F-76AA30EF4EA0}"/>
              </a:ext>
            </a:extLst>
          </p:cNvPr>
          <p:cNvSpPr/>
          <p:nvPr/>
        </p:nvSpPr>
        <p:spPr bwMode="auto">
          <a:xfrm>
            <a:off x="3761062" y="569639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29" name="Connecteur droit 128">
            <a:extLst>
              <a:ext uri="{FF2B5EF4-FFF2-40B4-BE49-F238E27FC236}">
                <a16:creationId xmlns:a16="http://schemas.microsoft.com/office/drawing/2014/main" id="{0EF30944-E4E5-4F70-B115-4151DAC8AB08}"/>
              </a:ext>
            </a:extLst>
          </p:cNvPr>
          <p:cNvCxnSpPr>
            <a:stCxn id="82" idx="4"/>
            <a:endCxn id="127" idx="0"/>
          </p:cNvCxnSpPr>
          <p:nvPr/>
        </p:nvCxnSpPr>
        <p:spPr bwMode="auto">
          <a:xfrm flipH="1">
            <a:off x="3804148" y="4749110"/>
            <a:ext cx="28286" cy="43749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0" name="Connecteur droit 129">
            <a:extLst>
              <a:ext uri="{FF2B5EF4-FFF2-40B4-BE49-F238E27FC236}">
                <a16:creationId xmlns:a16="http://schemas.microsoft.com/office/drawing/2014/main" id="{627C9755-5704-4143-8D66-969F3B06D884}"/>
              </a:ext>
            </a:extLst>
          </p:cNvPr>
          <p:cNvCxnSpPr>
            <a:stCxn id="127" idx="4"/>
            <a:endCxn id="128" idx="0"/>
          </p:cNvCxnSpPr>
          <p:nvPr/>
        </p:nvCxnSpPr>
        <p:spPr bwMode="auto">
          <a:xfrm flipH="1">
            <a:off x="3797782" y="5258604"/>
            <a:ext cx="6366" cy="437786"/>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7" name="Connecteur droit 36">
            <a:extLst>
              <a:ext uri="{FF2B5EF4-FFF2-40B4-BE49-F238E27FC236}">
                <a16:creationId xmlns:a16="http://schemas.microsoft.com/office/drawing/2014/main" id="{C26D1A79-82BF-4264-970A-282421AB3978}"/>
              </a:ext>
            </a:extLst>
          </p:cNvPr>
          <p:cNvCxnSpPr/>
          <p:nvPr/>
        </p:nvCxnSpPr>
        <p:spPr bwMode="auto">
          <a:xfrm>
            <a:off x="4499759"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sp>
        <p:nvSpPr>
          <p:cNvPr id="46" name="Ellipse 45">
            <a:extLst>
              <a:ext uri="{FF2B5EF4-FFF2-40B4-BE49-F238E27FC236}">
                <a16:creationId xmlns:a16="http://schemas.microsoft.com/office/drawing/2014/main" id="{B935625D-FE85-42D1-9A3B-C3079E1F040B}"/>
              </a:ext>
            </a:extLst>
          </p:cNvPr>
          <p:cNvSpPr/>
          <p:nvPr/>
        </p:nvSpPr>
        <p:spPr bwMode="auto">
          <a:xfrm>
            <a:off x="4493982" y="217536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7" name="Ellipse 46">
            <a:extLst>
              <a:ext uri="{FF2B5EF4-FFF2-40B4-BE49-F238E27FC236}">
                <a16:creationId xmlns:a16="http://schemas.microsoft.com/office/drawing/2014/main" id="{0BD14BE5-BC74-4326-8F6E-25890BE862E5}"/>
              </a:ext>
            </a:extLst>
          </p:cNvPr>
          <p:cNvSpPr/>
          <p:nvPr/>
        </p:nvSpPr>
        <p:spPr bwMode="auto">
          <a:xfrm>
            <a:off x="4291990" y="3179108"/>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8" name="Ellipse 47">
            <a:extLst>
              <a:ext uri="{FF2B5EF4-FFF2-40B4-BE49-F238E27FC236}">
                <a16:creationId xmlns:a16="http://schemas.microsoft.com/office/drawing/2014/main" id="{86D88E4E-B283-44C6-93E1-26F421A2D467}"/>
              </a:ext>
            </a:extLst>
          </p:cNvPr>
          <p:cNvSpPr/>
          <p:nvPr/>
        </p:nvSpPr>
        <p:spPr bwMode="auto">
          <a:xfrm>
            <a:off x="4477385" y="368098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9" name="Ellipse 48">
            <a:extLst>
              <a:ext uri="{FF2B5EF4-FFF2-40B4-BE49-F238E27FC236}">
                <a16:creationId xmlns:a16="http://schemas.microsoft.com/office/drawing/2014/main" id="{F5706BF9-E8E1-4F63-8A38-CC3C35E51598}"/>
              </a:ext>
            </a:extLst>
          </p:cNvPr>
          <p:cNvSpPr/>
          <p:nvPr/>
        </p:nvSpPr>
        <p:spPr bwMode="auto">
          <a:xfrm>
            <a:off x="4654380" y="4182856"/>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50" name="Ellipse 49">
            <a:extLst>
              <a:ext uri="{FF2B5EF4-FFF2-40B4-BE49-F238E27FC236}">
                <a16:creationId xmlns:a16="http://schemas.microsoft.com/office/drawing/2014/main" id="{697685FE-79D8-461E-8E63-A407A35EA21A}"/>
              </a:ext>
            </a:extLst>
          </p:cNvPr>
          <p:cNvSpPr/>
          <p:nvPr/>
        </p:nvSpPr>
        <p:spPr bwMode="auto">
          <a:xfrm>
            <a:off x="4469749" y="468473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51" name="Ellipse 50">
            <a:extLst>
              <a:ext uri="{FF2B5EF4-FFF2-40B4-BE49-F238E27FC236}">
                <a16:creationId xmlns:a16="http://schemas.microsoft.com/office/drawing/2014/main" id="{30F74E7C-0861-4C02-8652-12705BF86CA0}"/>
              </a:ext>
            </a:extLst>
          </p:cNvPr>
          <p:cNvSpPr/>
          <p:nvPr/>
        </p:nvSpPr>
        <p:spPr bwMode="auto">
          <a:xfrm>
            <a:off x="4649600" y="267723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52" name="Connecteur droit 51">
            <a:extLst>
              <a:ext uri="{FF2B5EF4-FFF2-40B4-BE49-F238E27FC236}">
                <a16:creationId xmlns:a16="http://schemas.microsoft.com/office/drawing/2014/main" id="{9240864B-F682-4AED-B53F-48BDAEED0D62}"/>
              </a:ext>
            </a:extLst>
          </p:cNvPr>
          <p:cNvCxnSpPr>
            <a:stCxn id="46" idx="4"/>
            <a:endCxn id="51" idx="0"/>
          </p:cNvCxnSpPr>
          <p:nvPr/>
        </p:nvCxnSpPr>
        <p:spPr bwMode="auto">
          <a:xfrm>
            <a:off x="4530702" y="2247360"/>
            <a:ext cx="155618"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3" name="Connecteur droit 52">
            <a:extLst>
              <a:ext uri="{FF2B5EF4-FFF2-40B4-BE49-F238E27FC236}">
                <a16:creationId xmlns:a16="http://schemas.microsoft.com/office/drawing/2014/main" id="{0CF208CE-556D-469D-BB10-A219F77362B7}"/>
              </a:ext>
            </a:extLst>
          </p:cNvPr>
          <p:cNvCxnSpPr>
            <a:stCxn id="51" idx="4"/>
            <a:endCxn id="47" idx="0"/>
          </p:cNvCxnSpPr>
          <p:nvPr/>
        </p:nvCxnSpPr>
        <p:spPr bwMode="auto">
          <a:xfrm flipH="1">
            <a:off x="4328710" y="2749234"/>
            <a:ext cx="357610"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4" name="Connecteur droit 53">
            <a:extLst>
              <a:ext uri="{FF2B5EF4-FFF2-40B4-BE49-F238E27FC236}">
                <a16:creationId xmlns:a16="http://schemas.microsoft.com/office/drawing/2014/main" id="{91F63933-596B-459F-A508-C0C23B5C1001}"/>
              </a:ext>
            </a:extLst>
          </p:cNvPr>
          <p:cNvCxnSpPr>
            <a:stCxn id="47" idx="4"/>
            <a:endCxn id="48" idx="0"/>
          </p:cNvCxnSpPr>
          <p:nvPr/>
        </p:nvCxnSpPr>
        <p:spPr bwMode="auto">
          <a:xfrm>
            <a:off x="4328710" y="3251108"/>
            <a:ext cx="185395"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5" name="Connecteur droit 54">
            <a:extLst>
              <a:ext uri="{FF2B5EF4-FFF2-40B4-BE49-F238E27FC236}">
                <a16:creationId xmlns:a16="http://schemas.microsoft.com/office/drawing/2014/main" id="{64DA5714-7199-4D6C-990A-E362EA37314F}"/>
              </a:ext>
            </a:extLst>
          </p:cNvPr>
          <p:cNvCxnSpPr>
            <a:stCxn id="48" idx="4"/>
            <a:endCxn id="49" idx="0"/>
          </p:cNvCxnSpPr>
          <p:nvPr/>
        </p:nvCxnSpPr>
        <p:spPr bwMode="auto">
          <a:xfrm>
            <a:off x="4514105" y="3752982"/>
            <a:ext cx="176995"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6" name="Connecteur droit 55">
            <a:extLst>
              <a:ext uri="{FF2B5EF4-FFF2-40B4-BE49-F238E27FC236}">
                <a16:creationId xmlns:a16="http://schemas.microsoft.com/office/drawing/2014/main" id="{22FE5197-1988-4033-896E-652E5053564E}"/>
              </a:ext>
            </a:extLst>
          </p:cNvPr>
          <p:cNvCxnSpPr>
            <a:stCxn id="49" idx="4"/>
            <a:endCxn id="50" idx="0"/>
          </p:cNvCxnSpPr>
          <p:nvPr/>
        </p:nvCxnSpPr>
        <p:spPr bwMode="auto">
          <a:xfrm flipH="1">
            <a:off x="4506469" y="4254856"/>
            <a:ext cx="184631"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23" name="Ellipse 122">
            <a:extLst>
              <a:ext uri="{FF2B5EF4-FFF2-40B4-BE49-F238E27FC236}">
                <a16:creationId xmlns:a16="http://schemas.microsoft.com/office/drawing/2014/main" id="{F94A9885-848E-498F-BCBD-BDF0200BBA6D}"/>
              </a:ext>
            </a:extLst>
          </p:cNvPr>
          <p:cNvSpPr/>
          <p:nvPr/>
        </p:nvSpPr>
        <p:spPr bwMode="auto">
          <a:xfrm>
            <a:off x="4291955" y="518660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24" name="Ellipse 123">
            <a:extLst>
              <a:ext uri="{FF2B5EF4-FFF2-40B4-BE49-F238E27FC236}">
                <a16:creationId xmlns:a16="http://schemas.microsoft.com/office/drawing/2014/main" id="{50B91558-2667-4F37-AC69-A1E0F1BD0C95}"/>
              </a:ext>
            </a:extLst>
          </p:cNvPr>
          <p:cNvSpPr/>
          <p:nvPr/>
        </p:nvSpPr>
        <p:spPr bwMode="auto">
          <a:xfrm>
            <a:off x="4475248" y="569639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25" name="Connecteur droit 124">
            <a:extLst>
              <a:ext uri="{FF2B5EF4-FFF2-40B4-BE49-F238E27FC236}">
                <a16:creationId xmlns:a16="http://schemas.microsoft.com/office/drawing/2014/main" id="{2E720AB4-6676-48E5-9A9D-4B9EB5679CE9}"/>
              </a:ext>
            </a:extLst>
          </p:cNvPr>
          <p:cNvCxnSpPr>
            <a:stCxn id="50" idx="4"/>
            <a:endCxn id="123" idx="0"/>
          </p:cNvCxnSpPr>
          <p:nvPr/>
        </p:nvCxnSpPr>
        <p:spPr bwMode="auto">
          <a:xfrm flipH="1">
            <a:off x="4328675" y="4756730"/>
            <a:ext cx="177794"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26" name="Connecteur droit 125">
            <a:extLst>
              <a:ext uri="{FF2B5EF4-FFF2-40B4-BE49-F238E27FC236}">
                <a16:creationId xmlns:a16="http://schemas.microsoft.com/office/drawing/2014/main" id="{7E85BDB2-276E-4564-AD5D-A028931FAE6A}"/>
              </a:ext>
            </a:extLst>
          </p:cNvPr>
          <p:cNvCxnSpPr>
            <a:stCxn id="123" idx="4"/>
            <a:endCxn id="124" idx="0"/>
          </p:cNvCxnSpPr>
          <p:nvPr/>
        </p:nvCxnSpPr>
        <p:spPr bwMode="auto">
          <a:xfrm>
            <a:off x="4328675" y="5258604"/>
            <a:ext cx="183293" cy="437786"/>
          </a:xfrm>
          <a:prstGeom prst="line">
            <a:avLst/>
          </a:prstGeom>
          <a:solidFill>
            <a:srgbClr val="26ACDE"/>
          </a:solidFill>
          <a:ln w="9525" cap="flat" cmpd="sng" algn="ctr">
            <a:solidFill>
              <a:srgbClr val="646464"/>
            </a:solidFill>
            <a:prstDash val="solid"/>
            <a:round/>
            <a:headEnd type="none" w="med" len="med"/>
            <a:tailEnd type="none" w="med" len="med"/>
          </a:ln>
          <a:effectLst/>
        </p:spPr>
      </p:cxnSp>
      <p:pic>
        <p:nvPicPr>
          <p:cNvPr id="10" name="Picture 13" descr="Afficher l'image d'origine">
            <a:extLst>
              <a:ext uri="{FF2B5EF4-FFF2-40B4-BE49-F238E27FC236}">
                <a16:creationId xmlns:a16="http://schemas.microsoft.com/office/drawing/2014/main" id="{CB096953-CD77-4932-9D18-29304E79F20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74649" y="1379651"/>
            <a:ext cx="828000" cy="1545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Ã©sultat de recherche d'images pour &quot;bureau van dijk&quot;">
            <a:extLst>
              <a:ext uri="{FF2B5EF4-FFF2-40B4-BE49-F238E27FC236}">
                <a16:creationId xmlns:a16="http://schemas.microsoft.com/office/drawing/2014/main" id="{23DEA6C6-1CE1-42C0-8844-F3CEA2B02D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5386" y="1289240"/>
            <a:ext cx="737940" cy="3353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FF57470-6804-44E9-BB6F-4BAC5AD47C6A}"/>
              </a:ext>
            </a:extLst>
          </p:cNvPr>
          <p:cNvSpPr txBox="1"/>
          <p:nvPr/>
        </p:nvSpPr>
        <p:spPr>
          <a:xfrm>
            <a:off x="5838907" y="1333821"/>
            <a:ext cx="939681" cy="246221"/>
          </a:xfrm>
          <a:prstGeom prst="rect">
            <a:avLst/>
          </a:prstGeom>
          <a:noFill/>
        </p:spPr>
        <p:txBody>
          <a:bodyPr wrap="none" rtlCol="0">
            <a:spAutoFit/>
          </a:bodyPr>
          <a:lstStyle/>
          <a:p>
            <a:r>
              <a:rPr lang="en-GB" sz="1000">
                <a:latin typeface="Trebuchet MS" panose="020B0603020202020204" pitchFamily="34" charset="0"/>
              </a:rPr>
              <a:t>Local players</a:t>
            </a:r>
          </a:p>
        </p:txBody>
      </p:sp>
      <p:sp>
        <p:nvSpPr>
          <p:cNvPr id="159" name="Rectangle 158">
            <a:extLst>
              <a:ext uri="{FF2B5EF4-FFF2-40B4-BE49-F238E27FC236}">
                <a16:creationId xmlns:a16="http://schemas.microsoft.com/office/drawing/2014/main" id="{2CBDAC5D-A9D4-4AC0-8A9A-AC4EDDAD87FA}"/>
              </a:ext>
            </a:extLst>
          </p:cNvPr>
          <p:cNvSpPr/>
          <p:nvPr/>
        </p:nvSpPr>
        <p:spPr bwMode="auto">
          <a:xfrm>
            <a:off x="7090953" y="1181763"/>
            <a:ext cx="2683402" cy="804104"/>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r>
              <a:rPr kumimoji="0" lang="en-GB" sz="1000" b="0" i="1" u="none" strike="noStrike" cap="none" normalizeH="0" baseline="0">
                <a:ln>
                  <a:noFill/>
                </a:ln>
                <a:effectLst/>
                <a:latin typeface="Trebuchet MS" pitchFamily="34" charset="0"/>
              </a:rPr>
              <a:t>“We selected </a:t>
            </a:r>
            <a:r>
              <a:rPr kumimoji="0" lang="en-GB" sz="1000" b="0" i="1" u="none" strike="noStrike" cap="none" normalizeH="0" baseline="0" err="1">
                <a:ln>
                  <a:noFill/>
                </a:ln>
                <a:effectLst/>
                <a:latin typeface="Trebuchet MS" pitchFamily="34" charset="0"/>
              </a:rPr>
              <a:t>indueD</a:t>
            </a:r>
            <a:r>
              <a:rPr kumimoji="0" lang="en-GB" sz="1000" b="0" i="1" u="none" strike="noStrike" cap="none" normalizeH="0" baseline="0">
                <a:ln>
                  <a:noFill/>
                </a:ln>
                <a:effectLst/>
                <a:latin typeface="Trebuchet MS" pitchFamily="34" charset="0"/>
              </a:rPr>
              <a:t> for [...] for the </a:t>
            </a:r>
            <a:r>
              <a:rPr kumimoji="0" lang="en-GB" sz="1000" b="0" i="1" u="none" strike="noStrike" cap="none" normalizeH="0" baseline="0">
                <a:ln>
                  <a:noFill/>
                </a:ln>
                <a:solidFill>
                  <a:schemeClr val="tx2"/>
                </a:solidFill>
                <a:effectLst/>
                <a:latin typeface="Trebuchet MS" pitchFamily="34" charset="0"/>
              </a:rPr>
              <a:t>quality and clarity of summary reports </a:t>
            </a:r>
            <a:r>
              <a:rPr kumimoji="0" lang="en-GB" sz="1000" b="0" i="1" u="none" strike="noStrike" cap="none" normalizeH="0" baseline="0">
                <a:ln>
                  <a:noFill/>
                </a:ln>
                <a:effectLst/>
                <a:latin typeface="Trebuchet MS" pitchFamily="34" charset="0"/>
              </a:rPr>
              <a:t>and the </a:t>
            </a:r>
            <a:r>
              <a:rPr kumimoji="0" lang="en-GB" sz="1000" b="0" i="1" u="none" strike="noStrike" cap="none" normalizeH="0" baseline="0">
                <a:ln>
                  <a:noFill/>
                </a:ln>
                <a:solidFill>
                  <a:schemeClr val="tx2"/>
                </a:solidFill>
                <a:effectLst/>
                <a:latin typeface="Trebuchet MS" pitchFamily="34" charset="0"/>
              </a:rPr>
              <a:t>dynamic data visualization</a:t>
            </a:r>
            <a:r>
              <a:rPr kumimoji="0" lang="en-GB" sz="1000" b="0" i="1" u="none" strike="noStrike" cap="none" normalizeH="0" baseline="0">
                <a:ln>
                  <a:noFill/>
                </a:ln>
                <a:effectLst/>
                <a:latin typeface="Trebuchet MS" pitchFamily="34" charset="0"/>
              </a:rPr>
              <a:t> that make us save precious time”</a:t>
            </a:r>
          </a:p>
          <a:p>
            <a:r>
              <a:rPr lang="en-GB" sz="1000">
                <a:latin typeface="Trebuchet MS" pitchFamily="34" charset="0"/>
              </a:rPr>
              <a:t>Compliance manager, </a:t>
            </a:r>
            <a:r>
              <a:rPr lang="en-GB" sz="1000" i="0" err="1">
                <a:effectLst/>
                <a:latin typeface="+mj-lt"/>
              </a:rPr>
              <a:t>Altares</a:t>
            </a:r>
            <a:r>
              <a:rPr lang="en-GB" sz="1000" i="0">
                <a:effectLst/>
                <a:latin typeface="+mj-lt"/>
              </a:rPr>
              <a:t>’ customer</a:t>
            </a:r>
            <a:endParaRPr kumimoji="0" lang="en-GB" sz="1000" b="0" u="none" strike="noStrike" cap="none" normalizeH="0" baseline="0">
              <a:ln>
                <a:noFill/>
              </a:ln>
              <a:effectLst/>
              <a:latin typeface="Trebuchet MS" pitchFamily="34" charset="0"/>
            </a:endParaRPr>
          </a:p>
        </p:txBody>
      </p:sp>
      <p:sp>
        <p:nvSpPr>
          <p:cNvPr id="152" name="Rectangle 151">
            <a:extLst>
              <a:ext uri="{FF2B5EF4-FFF2-40B4-BE49-F238E27FC236}">
                <a16:creationId xmlns:a16="http://schemas.microsoft.com/office/drawing/2014/main" id="{D94B6BC6-3748-4E85-8BD0-55D9D9E1438A}"/>
              </a:ext>
            </a:extLst>
          </p:cNvPr>
          <p:cNvSpPr/>
          <p:nvPr/>
        </p:nvSpPr>
        <p:spPr bwMode="auto">
          <a:xfrm>
            <a:off x="7100721" y="2103699"/>
            <a:ext cx="2683402" cy="1052065"/>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r>
              <a:rPr lang="en-GB" sz="1000" i="1">
                <a:latin typeface="Trebuchet MS" pitchFamily="34" charset="0"/>
              </a:rPr>
              <a:t>“We can carry out an efficient and </a:t>
            </a:r>
            <a:r>
              <a:rPr lang="en-GB" sz="1000" i="1">
                <a:solidFill>
                  <a:schemeClr val="tx2"/>
                </a:solidFill>
                <a:latin typeface="Trebuchet MS" pitchFamily="34" charset="0"/>
              </a:rPr>
              <a:t>tailor-made screening</a:t>
            </a:r>
            <a:r>
              <a:rPr lang="en-GB" sz="1000" i="1">
                <a:latin typeface="Trebuchet MS" pitchFamily="34" charset="0"/>
              </a:rPr>
              <a:t> which </a:t>
            </a:r>
            <a:r>
              <a:rPr lang="en-GB" sz="1000" i="1">
                <a:solidFill>
                  <a:schemeClr val="tx2"/>
                </a:solidFill>
                <a:latin typeface="Trebuchet MS" pitchFamily="34" charset="0"/>
              </a:rPr>
              <a:t>saves us a lot of time</a:t>
            </a:r>
            <a:r>
              <a:rPr lang="en-GB" sz="1000" i="1">
                <a:latin typeface="Trebuchet MS" pitchFamily="34" charset="0"/>
              </a:rPr>
              <a:t>. This product is now standardized and </a:t>
            </a:r>
            <a:r>
              <a:rPr lang="en-GB" sz="1000" i="1">
                <a:solidFill>
                  <a:schemeClr val="tx2"/>
                </a:solidFill>
                <a:latin typeface="Trebuchet MS" pitchFamily="34" charset="0"/>
              </a:rPr>
              <a:t>responds</a:t>
            </a:r>
            <a:r>
              <a:rPr lang="en-GB" sz="1000" i="1">
                <a:latin typeface="Trebuchet MS" pitchFamily="34" charset="0"/>
              </a:rPr>
              <a:t> as much </a:t>
            </a:r>
            <a:r>
              <a:rPr lang="en-GB" sz="1000" i="1">
                <a:solidFill>
                  <a:schemeClr val="tx2"/>
                </a:solidFill>
                <a:latin typeface="Trebuchet MS" pitchFamily="34" charset="0"/>
              </a:rPr>
              <a:t>to AFA rules</a:t>
            </a:r>
            <a:r>
              <a:rPr lang="en-GB" sz="1000" i="1">
                <a:latin typeface="Trebuchet MS" pitchFamily="34" charset="0"/>
              </a:rPr>
              <a:t> as to those of the Group"</a:t>
            </a:r>
          </a:p>
          <a:p>
            <a:r>
              <a:rPr lang="en-GB" sz="1000">
                <a:latin typeface="Trebuchet MS" pitchFamily="34" charset="0"/>
              </a:rPr>
              <a:t>Anti-Corruption Compliance Project Leader, </a:t>
            </a:r>
            <a:r>
              <a:rPr lang="en-GB" sz="1000" i="0" err="1">
                <a:effectLst/>
                <a:latin typeface="+mj-lt"/>
              </a:rPr>
              <a:t>Altares</a:t>
            </a:r>
            <a:r>
              <a:rPr lang="en-GB" sz="1000" i="0">
                <a:effectLst/>
                <a:latin typeface="+mj-lt"/>
              </a:rPr>
              <a:t>’ customer</a:t>
            </a:r>
            <a:endParaRPr lang="en-GB" sz="1000">
              <a:latin typeface="Trebuchet MS" pitchFamily="34" charset="0"/>
            </a:endParaRPr>
          </a:p>
        </p:txBody>
      </p:sp>
      <p:sp>
        <p:nvSpPr>
          <p:cNvPr id="153" name="Freeform 663">
            <a:extLst>
              <a:ext uri="{FF2B5EF4-FFF2-40B4-BE49-F238E27FC236}">
                <a16:creationId xmlns:a16="http://schemas.microsoft.com/office/drawing/2014/main" id="{83AFB60C-0C46-40B9-A7E9-ADF595775684}"/>
              </a:ext>
            </a:extLst>
          </p:cNvPr>
          <p:cNvSpPr>
            <a:spLocks noChangeAspect="1" noEditPoints="1"/>
          </p:cNvSpPr>
          <p:nvPr/>
        </p:nvSpPr>
        <p:spPr bwMode="auto">
          <a:xfrm>
            <a:off x="6937536" y="2481116"/>
            <a:ext cx="286514" cy="24822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51" name="Ellipse 123">
            <a:extLst>
              <a:ext uri="{FF2B5EF4-FFF2-40B4-BE49-F238E27FC236}">
                <a16:creationId xmlns:a16="http://schemas.microsoft.com/office/drawing/2014/main" id="{D3B4E2D9-7B20-4F7F-9B0B-046B50D14285}"/>
              </a:ext>
            </a:extLst>
          </p:cNvPr>
          <p:cNvSpPr/>
          <p:nvPr/>
        </p:nvSpPr>
        <p:spPr bwMode="auto">
          <a:xfrm>
            <a:off x="5162063" y="569639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54" name="Ellipse 123">
            <a:extLst>
              <a:ext uri="{FF2B5EF4-FFF2-40B4-BE49-F238E27FC236}">
                <a16:creationId xmlns:a16="http://schemas.microsoft.com/office/drawing/2014/main" id="{D1108DDE-E10C-4C2B-8928-054141508F2A}"/>
              </a:ext>
            </a:extLst>
          </p:cNvPr>
          <p:cNvSpPr/>
          <p:nvPr/>
        </p:nvSpPr>
        <p:spPr bwMode="auto">
          <a:xfrm>
            <a:off x="6464663" y="569639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grpSp>
        <p:nvGrpSpPr>
          <p:cNvPr id="136" name="Groupe 135">
            <a:extLst>
              <a:ext uri="{FF2B5EF4-FFF2-40B4-BE49-F238E27FC236}">
                <a16:creationId xmlns:a16="http://schemas.microsoft.com/office/drawing/2014/main" id="{2B1C2585-53F6-4998-9B30-51DDABF45580}"/>
              </a:ext>
            </a:extLst>
          </p:cNvPr>
          <p:cNvGrpSpPr/>
          <p:nvPr/>
        </p:nvGrpSpPr>
        <p:grpSpPr>
          <a:xfrm>
            <a:off x="8384063" y="-11528"/>
            <a:ext cx="1499635" cy="588143"/>
            <a:chOff x="8384063" y="-11528"/>
            <a:chExt cx="1499635" cy="588143"/>
          </a:xfrm>
        </p:grpSpPr>
        <p:sp>
          <p:nvSpPr>
            <p:cNvPr id="139" name="Rectangle : coins arrondis 199">
              <a:extLst>
                <a:ext uri="{FF2B5EF4-FFF2-40B4-BE49-F238E27FC236}">
                  <a16:creationId xmlns:a16="http://schemas.microsoft.com/office/drawing/2014/main" id="{D894205B-C3EF-43B7-B1D8-778883A7BFF1}"/>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0" name="Rectangle : coins arrondis 200">
              <a:extLst>
                <a:ext uri="{FF2B5EF4-FFF2-40B4-BE49-F238E27FC236}">
                  <a16:creationId xmlns:a16="http://schemas.microsoft.com/office/drawing/2014/main" id="{27AF4AD0-BF0D-414C-A015-73BC467508F4}"/>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1" name="Rectangle : coins arrondis 201">
              <a:extLst>
                <a:ext uri="{FF2B5EF4-FFF2-40B4-BE49-F238E27FC236}">
                  <a16:creationId xmlns:a16="http://schemas.microsoft.com/office/drawing/2014/main" id="{5FD840F8-A02B-479F-8622-30E2C07AC927}"/>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2" name="ZoneTexte 18">
              <a:extLst>
                <a:ext uri="{FF2B5EF4-FFF2-40B4-BE49-F238E27FC236}">
                  <a16:creationId xmlns:a16="http://schemas.microsoft.com/office/drawing/2014/main" id="{5BB5FC48-BCB8-44B6-A612-6A6FFDB17122}"/>
                </a:ext>
              </a:extLst>
            </p:cNvPr>
            <p:cNvSpPr txBox="1"/>
            <p:nvPr/>
          </p:nvSpPr>
          <p:spPr>
            <a:xfrm>
              <a:off x="8384063" y="-11528"/>
              <a:ext cx="1409923"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value proposition</a:t>
              </a:r>
            </a:p>
          </p:txBody>
        </p:sp>
        <p:pic>
          <p:nvPicPr>
            <p:cNvPr id="143" name="Graphique 128" descr="Jauge">
              <a:extLst>
                <a:ext uri="{FF2B5EF4-FFF2-40B4-BE49-F238E27FC236}">
                  <a16:creationId xmlns:a16="http://schemas.microsoft.com/office/drawing/2014/main" id="{E0EA5ED9-2EFC-4271-B635-12087A696F3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3764" y="187516"/>
              <a:ext cx="234953" cy="218224"/>
            </a:xfrm>
            <a:prstGeom prst="rect">
              <a:avLst/>
            </a:prstGeom>
            <a:effectLst/>
          </p:spPr>
        </p:pic>
        <p:pic>
          <p:nvPicPr>
            <p:cNvPr id="144" name="Graphique 90" descr="Poignée de main">
              <a:extLst>
                <a:ext uri="{FF2B5EF4-FFF2-40B4-BE49-F238E27FC236}">
                  <a16:creationId xmlns:a16="http://schemas.microsoft.com/office/drawing/2014/main" id="{79B4BD7E-BA42-4FC5-B10A-CF766E0911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145" name="Graphique 74" descr="Mégaphone">
              <a:extLst>
                <a:ext uri="{FF2B5EF4-FFF2-40B4-BE49-F238E27FC236}">
                  <a16:creationId xmlns:a16="http://schemas.microsoft.com/office/drawing/2014/main" id="{B8A802D3-2AA6-4E04-8356-5F0D09CFAB0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89331" y="181519"/>
              <a:ext cx="233011" cy="216420"/>
            </a:xfrm>
            <a:prstGeom prst="rect">
              <a:avLst/>
            </a:prstGeom>
            <a:effectLst/>
          </p:spPr>
        </p:pic>
        <p:pic>
          <p:nvPicPr>
            <p:cNvPr id="146" name="Picture 2" descr="Drapeau France">
              <a:extLst>
                <a:ext uri="{FF2B5EF4-FFF2-40B4-BE49-F238E27FC236}">
                  <a16:creationId xmlns:a16="http://schemas.microsoft.com/office/drawing/2014/main" id="{F9AAF97D-7CAA-43BF-955F-2C23834F29E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47" name="Picture 2" descr="5 ft x 3 ft 150 x 90 cm-DRAPEAU BELGE Belgique 100% Polyester ...">
              <a:extLst>
                <a:ext uri="{FF2B5EF4-FFF2-40B4-BE49-F238E27FC236}">
                  <a16:creationId xmlns:a16="http://schemas.microsoft.com/office/drawing/2014/main" id="{8A5F8BB9-FE31-4546-8286-8483FAF97102}"/>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8" name="Picture 2 - 1" descr="Drapeau des Pays-Bas — Wikipédia">
              <a:extLst>
                <a:ext uri="{FF2B5EF4-FFF2-40B4-BE49-F238E27FC236}">
                  <a16:creationId xmlns:a16="http://schemas.microsoft.com/office/drawing/2014/main" id="{D36E0255-BF72-4285-A062-EA307934E85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9" name="Picture 2 - 2" descr="Drapeau du Luxembourg">
              <a:extLst>
                <a:ext uri="{FF2B5EF4-FFF2-40B4-BE49-F238E27FC236}">
                  <a16:creationId xmlns:a16="http://schemas.microsoft.com/office/drawing/2014/main" id="{A44D2A72-FB2A-4B25-9EE6-14574CEA019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50" name="ZoneTexte 18">
              <a:extLst>
                <a:ext uri="{FF2B5EF4-FFF2-40B4-BE49-F238E27FC236}">
                  <a16:creationId xmlns:a16="http://schemas.microsoft.com/office/drawing/2014/main" id="{6EAD433D-84A5-4779-B6D8-99E26DFC32F9}"/>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cxnSp>
        <p:nvCxnSpPr>
          <p:cNvPr id="155" name="Connecteur droit 4">
            <a:extLst>
              <a:ext uri="{FF2B5EF4-FFF2-40B4-BE49-F238E27FC236}">
                <a16:creationId xmlns:a16="http://schemas.microsoft.com/office/drawing/2014/main" id="{32E33894-36DC-40C8-8BCE-66EFA77C9C21}"/>
              </a:ext>
            </a:extLst>
          </p:cNvPr>
          <p:cNvCxnSpPr>
            <a:cxnSpLocks/>
          </p:cNvCxnSpPr>
          <p:nvPr/>
        </p:nvCxnSpPr>
        <p:spPr bwMode="auto">
          <a:xfrm>
            <a:off x="109668" y="1066876"/>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56" name="ZoneTexte 6">
            <a:extLst>
              <a:ext uri="{FF2B5EF4-FFF2-40B4-BE49-F238E27FC236}">
                <a16:creationId xmlns:a16="http://schemas.microsoft.com/office/drawing/2014/main" id="{47BD3D67-D4C5-4D07-A1CC-AC186E91DEB7}"/>
              </a:ext>
            </a:extLst>
          </p:cNvPr>
          <p:cNvSpPr txBox="1"/>
          <p:nvPr/>
        </p:nvSpPr>
        <p:spPr>
          <a:xfrm>
            <a:off x="2308072" y="908604"/>
            <a:ext cx="5230904" cy="276266"/>
          </a:xfrm>
          <a:prstGeom prst="rect">
            <a:avLst/>
          </a:prstGeom>
          <a:solidFill>
            <a:schemeClr val="bg1"/>
          </a:solidFill>
        </p:spPr>
        <p:txBody>
          <a:bodyPr wrap="square" rtlCol="0">
            <a:noAutofit/>
          </a:bodyPr>
          <a:lstStyle/>
          <a:p>
            <a:pPr algn="ctr"/>
            <a:r>
              <a:rPr lang="en-GB" sz="1100">
                <a:latin typeface="Trebuchet MS" panose="020B0603020202020204" pitchFamily="34" charset="0"/>
              </a:rPr>
              <a:t>Detailed comparison of </a:t>
            </a:r>
            <a:r>
              <a:rPr lang="en-GB" sz="1100" err="1">
                <a:latin typeface="Trebuchet MS" panose="020B0603020202020204" pitchFamily="34" charset="0"/>
              </a:rPr>
              <a:t>Altares</a:t>
            </a:r>
            <a:r>
              <a:rPr lang="en-GB" sz="1100">
                <a:latin typeface="Trebuchet MS" panose="020B0603020202020204" pitchFamily="34" charset="0"/>
              </a:rPr>
              <a:t> with key competitors on compliance</a:t>
            </a:r>
          </a:p>
        </p:txBody>
      </p:sp>
      <p:grpSp>
        <p:nvGrpSpPr>
          <p:cNvPr id="162" name="Group 4">
            <a:extLst>
              <a:ext uri="{FF2B5EF4-FFF2-40B4-BE49-F238E27FC236}">
                <a16:creationId xmlns:a16="http://schemas.microsoft.com/office/drawing/2014/main" id="{8C81A792-86AC-4BFA-9018-6DFE9594E88A}"/>
              </a:ext>
            </a:extLst>
          </p:cNvPr>
          <p:cNvGrpSpPr>
            <a:grpSpLocks noChangeAspect="1"/>
          </p:cNvGrpSpPr>
          <p:nvPr/>
        </p:nvGrpSpPr>
        <p:grpSpPr bwMode="auto">
          <a:xfrm>
            <a:off x="2475840" y="961000"/>
            <a:ext cx="191588" cy="171473"/>
            <a:chOff x="960" y="846"/>
            <a:chExt cx="381" cy="341"/>
          </a:xfrm>
          <a:solidFill>
            <a:schemeClr val="tx1"/>
          </a:solidFill>
        </p:grpSpPr>
        <p:sp>
          <p:nvSpPr>
            <p:cNvPr id="163" name="Freeform 5">
              <a:extLst>
                <a:ext uri="{FF2B5EF4-FFF2-40B4-BE49-F238E27FC236}">
                  <a16:creationId xmlns:a16="http://schemas.microsoft.com/office/drawing/2014/main" id="{1ADABDBD-19A0-4D83-B58F-F128790B2730}"/>
                </a:ext>
              </a:extLst>
            </p:cNvPr>
            <p:cNvSpPr>
              <a:spLocks noEditPoints="1"/>
            </p:cNvSpPr>
            <p:nvPr/>
          </p:nvSpPr>
          <p:spPr bwMode="auto">
            <a:xfrm>
              <a:off x="1071" y="846"/>
              <a:ext cx="159" cy="172"/>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6">
              <a:extLst>
                <a:ext uri="{FF2B5EF4-FFF2-40B4-BE49-F238E27FC236}">
                  <a16:creationId xmlns:a16="http://schemas.microsoft.com/office/drawing/2014/main" id="{5E9C6223-6902-4561-80BD-5B75CE6DD518}"/>
                </a:ext>
              </a:extLst>
            </p:cNvPr>
            <p:cNvSpPr>
              <a:spLocks noEditPoints="1"/>
            </p:cNvSpPr>
            <p:nvPr/>
          </p:nvSpPr>
          <p:spPr bwMode="auto">
            <a:xfrm>
              <a:off x="960" y="1038"/>
              <a:ext cx="116" cy="149"/>
            </a:xfrm>
            <a:custGeom>
              <a:avLst/>
              <a:gdLst>
                <a:gd name="T0" fmla="*/ 11 w 45"/>
                <a:gd name="T1" fmla="*/ 29 h 58"/>
                <a:gd name="T2" fmla="*/ 30 w 45"/>
                <a:gd name="T3" fmla="*/ 29 h 58"/>
                <a:gd name="T4" fmla="*/ 30 w 45"/>
                <a:gd name="T5" fmla="*/ 25 h 58"/>
                <a:gd name="T6" fmla="*/ 11 w 45"/>
                <a:gd name="T7" fmla="*/ 25 h 58"/>
                <a:gd name="T8" fmla="*/ 11 w 45"/>
                <a:gd name="T9" fmla="*/ 29 h 58"/>
                <a:gd name="T10" fmla="*/ 11 w 45"/>
                <a:gd name="T11" fmla="*/ 45 h 58"/>
                <a:gd name="T12" fmla="*/ 34 w 45"/>
                <a:gd name="T13" fmla="*/ 45 h 58"/>
                <a:gd name="T14" fmla="*/ 34 w 45"/>
                <a:gd name="T15" fmla="*/ 41 h 58"/>
                <a:gd name="T16" fmla="*/ 11 w 45"/>
                <a:gd name="T17" fmla="*/ 41 h 58"/>
                <a:gd name="T18" fmla="*/ 11 w 45"/>
                <a:gd name="T19" fmla="*/ 45 h 58"/>
                <a:gd name="T20" fmla="*/ 11 w 45"/>
                <a:gd name="T21" fmla="*/ 37 h 58"/>
                <a:gd name="T22" fmla="*/ 23 w 45"/>
                <a:gd name="T23" fmla="*/ 37 h 58"/>
                <a:gd name="T24" fmla="*/ 23 w 45"/>
                <a:gd name="T25" fmla="*/ 33 h 58"/>
                <a:gd name="T26" fmla="*/ 11 w 45"/>
                <a:gd name="T27" fmla="*/ 33 h 58"/>
                <a:gd name="T28" fmla="*/ 11 w 45"/>
                <a:gd name="T29" fmla="*/ 37 h 58"/>
                <a:gd name="T30" fmla="*/ 0 w 45"/>
                <a:gd name="T31" fmla="*/ 15 h 58"/>
                <a:gd name="T32" fmla="*/ 0 w 45"/>
                <a:gd name="T33" fmla="*/ 54 h 58"/>
                <a:gd name="T34" fmla="*/ 4 w 45"/>
                <a:gd name="T35" fmla="*/ 58 h 58"/>
                <a:gd name="T36" fmla="*/ 41 w 45"/>
                <a:gd name="T37" fmla="*/ 58 h 58"/>
                <a:gd name="T38" fmla="*/ 45 w 45"/>
                <a:gd name="T39" fmla="*/ 54 h 58"/>
                <a:gd name="T40" fmla="*/ 45 w 45"/>
                <a:gd name="T41" fmla="*/ 4 h 58"/>
                <a:gd name="T42" fmla="*/ 41 w 45"/>
                <a:gd name="T43" fmla="*/ 0 h 58"/>
                <a:gd name="T44" fmla="*/ 15 w 45"/>
                <a:gd name="T45" fmla="*/ 0 h 58"/>
                <a:gd name="T46" fmla="*/ 0 w 45"/>
                <a:gd name="T47" fmla="*/ 15 h 58"/>
                <a:gd name="T48" fmla="*/ 17 w 45"/>
                <a:gd name="T49" fmla="*/ 6 h 58"/>
                <a:gd name="T50" fmla="*/ 38 w 45"/>
                <a:gd name="T51" fmla="*/ 6 h 58"/>
                <a:gd name="T52" fmla="*/ 39 w 45"/>
                <a:gd name="T53" fmla="*/ 8 h 58"/>
                <a:gd name="T54" fmla="*/ 39 w 45"/>
                <a:gd name="T55" fmla="*/ 51 h 58"/>
                <a:gd name="T56" fmla="*/ 38 w 45"/>
                <a:gd name="T57" fmla="*/ 52 h 58"/>
                <a:gd name="T58" fmla="*/ 8 w 45"/>
                <a:gd name="T59" fmla="*/ 52 h 58"/>
                <a:gd name="T60" fmla="*/ 6 w 45"/>
                <a:gd name="T61" fmla="*/ 51 h 58"/>
                <a:gd name="T62" fmla="*/ 6 w 45"/>
                <a:gd name="T63" fmla="*/ 17 h 58"/>
                <a:gd name="T64" fmla="*/ 17 w 45"/>
                <a:gd name="T65" fmla="*/ 17 h 58"/>
                <a:gd name="T66" fmla="*/ 17 w 45"/>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8">
                  <a:moveTo>
                    <a:pt x="11" y="29"/>
                  </a:moveTo>
                  <a:cubicBezTo>
                    <a:pt x="30" y="29"/>
                    <a:pt x="30" y="29"/>
                    <a:pt x="30" y="29"/>
                  </a:cubicBezTo>
                  <a:cubicBezTo>
                    <a:pt x="30" y="25"/>
                    <a:pt x="30" y="25"/>
                    <a:pt x="30" y="25"/>
                  </a:cubicBezTo>
                  <a:cubicBezTo>
                    <a:pt x="11" y="25"/>
                    <a:pt x="11" y="25"/>
                    <a:pt x="11" y="25"/>
                  </a:cubicBezTo>
                  <a:lnTo>
                    <a:pt x="11" y="29"/>
                  </a:lnTo>
                  <a:close/>
                  <a:moveTo>
                    <a:pt x="11" y="45"/>
                  </a:moveTo>
                  <a:cubicBezTo>
                    <a:pt x="34" y="45"/>
                    <a:pt x="34" y="45"/>
                    <a:pt x="34" y="45"/>
                  </a:cubicBezTo>
                  <a:cubicBezTo>
                    <a:pt x="34" y="41"/>
                    <a:pt x="34" y="41"/>
                    <a:pt x="34" y="41"/>
                  </a:cubicBezTo>
                  <a:cubicBezTo>
                    <a:pt x="11" y="41"/>
                    <a:pt x="11" y="41"/>
                    <a:pt x="11" y="41"/>
                  </a:cubicBezTo>
                  <a:lnTo>
                    <a:pt x="11" y="45"/>
                  </a:lnTo>
                  <a:close/>
                  <a:moveTo>
                    <a:pt x="11" y="37"/>
                  </a:moveTo>
                  <a:cubicBezTo>
                    <a:pt x="23" y="37"/>
                    <a:pt x="23" y="37"/>
                    <a:pt x="23" y="37"/>
                  </a:cubicBezTo>
                  <a:cubicBezTo>
                    <a:pt x="23" y="33"/>
                    <a:pt x="23" y="33"/>
                    <a:pt x="23" y="33"/>
                  </a:cubicBezTo>
                  <a:cubicBezTo>
                    <a:pt x="11" y="33"/>
                    <a:pt x="11" y="33"/>
                    <a:pt x="11" y="33"/>
                  </a:cubicBezTo>
                  <a:lnTo>
                    <a:pt x="11" y="37"/>
                  </a:lnTo>
                  <a:close/>
                  <a:moveTo>
                    <a:pt x="0" y="15"/>
                  </a:moveTo>
                  <a:cubicBezTo>
                    <a:pt x="0" y="54"/>
                    <a:pt x="0" y="54"/>
                    <a:pt x="0" y="54"/>
                  </a:cubicBezTo>
                  <a:cubicBezTo>
                    <a:pt x="0" y="57"/>
                    <a:pt x="2" y="58"/>
                    <a:pt x="4" y="58"/>
                  </a:cubicBezTo>
                  <a:cubicBezTo>
                    <a:pt x="41" y="58"/>
                    <a:pt x="41" y="58"/>
                    <a:pt x="41" y="58"/>
                  </a:cubicBezTo>
                  <a:cubicBezTo>
                    <a:pt x="43" y="58"/>
                    <a:pt x="45" y="57"/>
                    <a:pt x="45" y="54"/>
                  </a:cubicBezTo>
                  <a:cubicBezTo>
                    <a:pt x="45" y="4"/>
                    <a:pt x="45" y="4"/>
                    <a:pt x="45" y="4"/>
                  </a:cubicBezTo>
                  <a:cubicBezTo>
                    <a:pt x="45" y="2"/>
                    <a:pt x="43" y="0"/>
                    <a:pt x="41" y="0"/>
                  </a:cubicBezTo>
                  <a:cubicBezTo>
                    <a:pt x="15" y="0"/>
                    <a:pt x="15" y="0"/>
                    <a:pt x="15" y="0"/>
                  </a:cubicBezTo>
                  <a:lnTo>
                    <a:pt x="0" y="15"/>
                  </a:lnTo>
                  <a:close/>
                  <a:moveTo>
                    <a:pt x="17" y="6"/>
                  </a:moveTo>
                  <a:cubicBezTo>
                    <a:pt x="38" y="6"/>
                    <a:pt x="38" y="6"/>
                    <a:pt x="38" y="6"/>
                  </a:cubicBezTo>
                  <a:cubicBezTo>
                    <a:pt x="39" y="6"/>
                    <a:pt x="39" y="7"/>
                    <a:pt x="39" y="8"/>
                  </a:cubicBezTo>
                  <a:cubicBezTo>
                    <a:pt x="39" y="51"/>
                    <a:pt x="39" y="51"/>
                    <a:pt x="39" y="51"/>
                  </a:cubicBezTo>
                  <a:cubicBezTo>
                    <a:pt x="39" y="52"/>
                    <a:pt x="39" y="52"/>
                    <a:pt x="38" y="52"/>
                  </a:cubicBezTo>
                  <a:cubicBezTo>
                    <a:pt x="8" y="52"/>
                    <a:pt x="8" y="52"/>
                    <a:pt x="8" y="52"/>
                  </a:cubicBezTo>
                  <a:cubicBezTo>
                    <a:pt x="7" y="52"/>
                    <a:pt x="6" y="52"/>
                    <a:pt x="6" y="51"/>
                  </a:cubicBezTo>
                  <a:cubicBezTo>
                    <a:pt x="6" y="17"/>
                    <a:pt x="6" y="17"/>
                    <a:pt x="6" y="17"/>
                  </a:cubicBezTo>
                  <a:cubicBezTo>
                    <a:pt x="17" y="17"/>
                    <a:pt x="17" y="17"/>
                    <a:pt x="17" y="17"/>
                  </a:cubicBezTo>
                  <a:lnTo>
                    <a:pt x="1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8" name="Freeform 7">
              <a:extLst>
                <a:ext uri="{FF2B5EF4-FFF2-40B4-BE49-F238E27FC236}">
                  <a16:creationId xmlns:a16="http://schemas.microsoft.com/office/drawing/2014/main" id="{4D0B7D27-6DA4-4382-9667-B5E99A3804FE}"/>
                </a:ext>
              </a:extLst>
            </p:cNvPr>
            <p:cNvSpPr>
              <a:spLocks noEditPoints="1"/>
            </p:cNvSpPr>
            <p:nvPr/>
          </p:nvSpPr>
          <p:spPr bwMode="auto">
            <a:xfrm>
              <a:off x="1094" y="1038"/>
              <a:ext cx="113" cy="149"/>
            </a:xfrm>
            <a:custGeom>
              <a:avLst/>
              <a:gdLst>
                <a:gd name="T0" fmla="*/ 11 w 44"/>
                <a:gd name="T1" fmla="*/ 29 h 58"/>
                <a:gd name="T2" fmla="*/ 29 w 44"/>
                <a:gd name="T3" fmla="*/ 29 h 58"/>
                <a:gd name="T4" fmla="*/ 29 w 44"/>
                <a:gd name="T5" fmla="*/ 25 h 58"/>
                <a:gd name="T6" fmla="*/ 11 w 44"/>
                <a:gd name="T7" fmla="*/ 25 h 58"/>
                <a:gd name="T8" fmla="*/ 11 w 44"/>
                <a:gd name="T9" fmla="*/ 29 h 58"/>
                <a:gd name="T10" fmla="*/ 11 w 44"/>
                <a:gd name="T11" fmla="*/ 45 h 58"/>
                <a:gd name="T12" fmla="*/ 33 w 44"/>
                <a:gd name="T13" fmla="*/ 45 h 58"/>
                <a:gd name="T14" fmla="*/ 33 w 44"/>
                <a:gd name="T15" fmla="*/ 41 h 58"/>
                <a:gd name="T16" fmla="*/ 11 w 44"/>
                <a:gd name="T17" fmla="*/ 41 h 58"/>
                <a:gd name="T18" fmla="*/ 11 w 44"/>
                <a:gd name="T19" fmla="*/ 45 h 58"/>
                <a:gd name="T20" fmla="*/ 11 w 44"/>
                <a:gd name="T21" fmla="*/ 37 h 58"/>
                <a:gd name="T22" fmla="*/ 22 w 44"/>
                <a:gd name="T23" fmla="*/ 37 h 58"/>
                <a:gd name="T24" fmla="*/ 22 w 44"/>
                <a:gd name="T25" fmla="*/ 33 h 58"/>
                <a:gd name="T26" fmla="*/ 11 w 44"/>
                <a:gd name="T27" fmla="*/ 33 h 58"/>
                <a:gd name="T28" fmla="*/ 11 w 44"/>
                <a:gd name="T29" fmla="*/ 37 h 58"/>
                <a:gd name="T30" fmla="*/ 0 w 44"/>
                <a:gd name="T31" fmla="*/ 15 h 58"/>
                <a:gd name="T32" fmla="*/ 0 w 44"/>
                <a:gd name="T33" fmla="*/ 54 h 58"/>
                <a:gd name="T34" fmla="*/ 3 w 44"/>
                <a:gd name="T35" fmla="*/ 58 h 58"/>
                <a:gd name="T36" fmla="*/ 41 w 44"/>
                <a:gd name="T37" fmla="*/ 58 h 58"/>
                <a:gd name="T38" fmla="*/ 44 w 44"/>
                <a:gd name="T39" fmla="*/ 54 h 58"/>
                <a:gd name="T40" fmla="*/ 44 w 44"/>
                <a:gd name="T41" fmla="*/ 4 h 58"/>
                <a:gd name="T42" fmla="*/ 41 w 44"/>
                <a:gd name="T43" fmla="*/ 0 h 58"/>
                <a:gd name="T44" fmla="*/ 15 w 44"/>
                <a:gd name="T45" fmla="*/ 0 h 58"/>
                <a:gd name="T46" fmla="*/ 0 w 44"/>
                <a:gd name="T47" fmla="*/ 15 h 58"/>
                <a:gd name="T48" fmla="*/ 16 w 44"/>
                <a:gd name="T49" fmla="*/ 6 h 58"/>
                <a:gd name="T50" fmla="*/ 37 w 44"/>
                <a:gd name="T51" fmla="*/ 6 h 58"/>
                <a:gd name="T52" fmla="*/ 39 w 44"/>
                <a:gd name="T53" fmla="*/ 8 h 58"/>
                <a:gd name="T54" fmla="*/ 39 w 44"/>
                <a:gd name="T55" fmla="*/ 51 h 58"/>
                <a:gd name="T56" fmla="*/ 37 w 44"/>
                <a:gd name="T57" fmla="*/ 52 h 58"/>
                <a:gd name="T58" fmla="*/ 7 w 44"/>
                <a:gd name="T59" fmla="*/ 52 h 58"/>
                <a:gd name="T60" fmla="*/ 5 w 44"/>
                <a:gd name="T61" fmla="*/ 51 h 58"/>
                <a:gd name="T62" fmla="*/ 5 w 44"/>
                <a:gd name="T63" fmla="*/ 17 h 58"/>
                <a:gd name="T64" fmla="*/ 16 w 44"/>
                <a:gd name="T65" fmla="*/ 17 h 58"/>
                <a:gd name="T66" fmla="*/ 16 w 44"/>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58">
                  <a:moveTo>
                    <a:pt x="11" y="29"/>
                  </a:moveTo>
                  <a:cubicBezTo>
                    <a:pt x="29" y="29"/>
                    <a:pt x="29" y="29"/>
                    <a:pt x="29" y="29"/>
                  </a:cubicBezTo>
                  <a:cubicBezTo>
                    <a:pt x="29" y="25"/>
                    <a:pt x="29" y="25"/>
                    <a:pt x="29" y="25"/>
                  </a:cubicBezTo>
                  <a:cubicBezTo>
                    <a:pt x="11" y="25"/>
                    <a:pt x="11" y="25"/>
                    <a:pt x="11" y="25"/>
                  </a:cubicBezTo>
                  <a:lnTo>
                    <a:pt x="11" y="29"/>
                  </a:lnTo>
                  <a:close/>
                  <a:moveTo>
                    <a:pt x="11" y="45"/>
                  </a:moveTo>
                  <a:cubicBezTo>
                    <a:pt x="33" y="45"/>
                    <a:pt x="33" y="45"/>
                    <a:pt x="33" y="45"/>
                  </a:cubicBezTo>
                  <a:cubicBezTo>
                    <a:pt x="33" y="41"/>
                    <a:pt x="33" y="41"/>
                    <a:pt x="33" y="41"/>
                  </a:cubicBezTo>
                  <a:cubicBezTo>
                    <a:pt x="11" y="41"/>
                    <a:pt x="11" y="41"/>
                    <a:pt x="11" y="41"/>
                  </a:cubicBezTo>
                  <a:lnTo>
                    <a:pt x="11" y="45"/>
                  </a:lnTo>
                  <a:close/>
                  <a:moveTo>
                    <a:pt x="11" y="37"/>
                  </a:moveTo>
                  <a:cubicBezTo>
                    <a:pt x="22" y="37"/>
                    <a:pt x="22" y="37"/>
                    <a:pt x="22" y="37"/>
                  </a:cubicBezTo>
                  <a:cubicBezTo>
                    <a:pt x="22" y="33"/>
                    <a:pt x="22" y="33"/>
                    <a:pt x="22" y="33"/>
                  </a:cubicBezTo>
                  <a:cubicBezTo>
                    <a:pt x="11" y="33"/>
                    <a:pt x="11" y="33"/>
                    <a:pt x="11" y="33"/>
                  </a:cubicBezTo>
                  <a:lnTo>
                    <a:pt x="11" y="37"/>
                  </a:lnTo>
                  <a:close/>
                  <a:moveTo>
                    <a:pt x="0" y="15"/>
                  </a:moveTo>
                  <a:cubicBezTo>
                    <a:pt x="0" y="54"/>
                    <a:pt x="0" y="54"/>
                    <a:pt x="0" y="54"/>
                  </a:cubicBezTo>
                  <a:cubicBezTo>
                    <a:pt x="0" y="57"/>
                    <a:pt x="1" y="58"/>
                    <a:pt x="3" y="58"/>
                  </a:cubicBezTo>
                  <a:cubicBezTo>
                    <a:pt x="41" y="58"/>
                    <a:pt x="41" y="58"/>
                    <a:pt x="41" y="58"/>
                  </a:cubicBezTo>
                  <a:cubicBezTo>
                    <a:pt x="43" y="58"/>
                    <a:pt x="44" y="57"/>
                    <a:pt x="44" y="54"/>
                  </a:cubicBezTo>
                  <a:cubicBezTo>
                    <a:pt x="44" y="4"/>
                    <a:pt x="44" y="4"/>
                    <a:pt x="44" y="4"/>
                  </a:cubicBezTo>
                  <a:cubicBezTo>
                    <a:pt x="44" y="2"/>
                    <a:pt x="43" y="0"/>
                    <a:pt x="41" y="0"/>
                  </a:cubicBezTo>
                  <a:cubicBezTo>
                    <a:pt x="15" y="0"/>
                    <a:pt x="15" y="0"/>
                    <a:pt x="15" y="0"/>
                  </a:cubicBezTo>
                  <a:lnTo>
                    <a:pt x="0" y="15"/>
                  </a:lnTo>
                  <a:close/>
                  <a:moveTo>
                    <a:pt x="16" y="6"/>
                  </a:moveTo>
                  <a:cubicBezTo>
                    <a:pt x="37" y="6"/>
                    <a:pt x="37" y="6"/>
                    <a:pt x="37" y="6"/>
                  </a:cubicBezTo>
                  <a:cubicBezTo>
                    <a:pt x="38" y="6"/>
                    <a:pt x="39" y="7"/>
                    <a:pt x="39" y="8"/>
                  </a:cubicBezTo>
                  <a:cubicBezTo>
                    <a:pt x="39" y="51"/>
                    <a:pt x="39" y="51"/>
                    <a:pt x="39" y="51"/>
                  </a:cubicBezTo>
                  <a:cubicBezTo>
                    <a:pt x="39" y="52"/>
                    <a:pt x="38" y="52"/>
                    <a:pt x="37" y="52"/>
                  </a:cubicBezTo>
                  <a:cubicBezTo>
                    <a:pt x="7" y="52"/>
                    <a:pt x="7" y="52"/>
                    <a:pt x="7" y="52"/>
                  </a:cubicBezTo>
                  <a:cubicBezTo>
                    <a:pt x="6" y="52"/>
                    <a:pt x="5" y="52"/>
                    <a:pt x="5" y="51"/>
                  </a:cubicBezTo>
                  <a:cubicBezTo>
                    <a:pt x="5" y="17"/>
                    <a:pt x="5" y="17"/>
                    <a:pt x="5" y="17"/>
                  </a:cubicBezTo>
                  <a:cubicBezTo>
                    <a:pt x="16" y="17"/>
                    <a:pt x="16" y="17"/>
                    <a:pt x="16" y="17"/>
                  </a:cubicBezTo>
                  <a:lnTo>
                    <a:pt x="1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9" name="Freeform 8">
              <a:extLst>
                <a:ext uri="{FF2B5EF4-FFF2-40B4-BE49-F238E27FC236}">
                  <a16:creationId xmlns:a16="http://schemas.microsoft.com/office/drawing/2014/main" id="{FBAEFE6F-51F1-4DEF-B61F-A5A40E026789}"/>
                </a:ext>
              </a:extLst>
            </p:cNvPr>
            <p:cNvSpPr>
              <a:spLocks noEditPoints="1"/>
            </p:cNvSpPr>
            <p:nvPr/>
          </p:nvSpPr>
          <p:spPr bwMode="auto">
            <a:xfrm>
              <a:off x="1225" y="1038"/>
              <a:ext cx="116" cy="149"/>
            </a:xfrm>
            <a:custGeom>
              <a:avLst/>
              <a:gdLst>
                <a:gd name="T0" fmla="*/ 11 w 45"/>
                <a:gd name="T1" fmla="*/ 29 h 58"/>
                <a:gd name="T2" fmla="*/ 30 w 45"/>
                <a:gd name="T3" fmla="*/ 29 h 58"/>
                <a:gd name="T4" fmla="*/ 30 w 45"/>
                <a:gd name="T5" fmla="*/ 25 h 58"/>
                <a:gd name="T6" fmla="*/ 11 w 45"/>
                <a:gd name="T7" fmla="*/ 25 h 58"/>
                <a:gd name="T8" fmla="*/ 11 w 45"/>
                <a:gd name="T9" fmla="*/ 29 h 58"/>
                <a:gd name="T10" fmla="*/ 11 w 45"/>
                <a:gd name="T11" fmla="*/ 45 h 58"/>
                <a:gd name="T12" fmla="*/ 34 w 45"/>
                <a:gd name="T13" fmla="*/ 45 h 58"/>
                <a:gd name="T14" fmla="*/ 34 w 45"/>
                <a:gd name="T15" fmla="*/ 41 h 58"/>
                <a:gd name="T16" fmla="*/ 11 w 45"/>
                <a:gd name="T17" fmla="*/ 41 h 58"/>
                <a:gd name="T18" fmla="*/ 11 w 45"/>
                <a:gd name="T19" fmla="*/ 45 h 58"/>
                <a:gd name="T20" fmla="*/ 11 w 45"/>
                <a:gd name="T21" fmla="*/ 37 h 58"/>
                <a:gd name="T22" fmla="*/ 22 w 45"/>
                <a:gd name="T23" fmla="*/ 37 h 58"/>
                <a:gd name="T24" fmla="*/ 22 w 45"/>
                <a:gd name="T25" fmla="*/ 33 h 58"/>
                <a:gd name="T26" fmla="*/ 11 w 45"/>
                <a:gd name="T27" fmla="*/ 33 h 58"/>
                <a:gd name="T28" fmla="*/ 11 w 45"/>
                <a:gd name="T29" fmla="*/ 37 h 58"/>
                <a:gd name="T30" fmla="*/ 0 w 45"/>
                <a:gd name="T31" fmla="*/ 15 h 58"/>
                <a:gd name="T32" fmla="*/ 0 w 45"/>
                <a:gd name="T33" fmla="*/ 54 h 58"/>
                <a:gd name="T34" fmla="*/ 4 w 45"/>
                <a:gd name="T35" fmla="*/ 58 h 58"/>
                <a:gd name="T36" fmla="*/ 41 w 45"/>
                <a:gd name="T37" fmla="*/ 58 h 58"/>
                <a:gd name="T38" fmla="*/ 45 w 45"/>
                <a:gd name="T39" fmla="*/ 54 h 58"/>
                <a:gd name="T40" fmla="*/ 45 w 45"/>
                <a:gd name="T41" fmla="*/ 4 h 58"/>
                <a:gd name="T42" fmla="*/ 41 w 45"/>
                <a:gd name="T43" fmla="*/ 0 h 58"/>
                <a:gd name="T44" fmla="*/ 15 w 45"/>
                <a:gd name="T45" fmla="*/ 0 h 58"/>
                <a:gd name="T46" fmla="*/ 0 w 45"/>
                <a:gd name="T47" fmla="*/ 15 h 58"/>
                <a:gd name="T48" fmla="*/ 17 w 45"/>
                <a:gd name="T49" fmla="*/ 6 h 58"/>
                <a:gd name="T50" fmla="*/ 37 w 45"/>
                <a:gd name="T51" fmla="*/ 6 h 58"/>
                <a:gd name="T52" fmla="*/ 39 w 45"/>
                <a:gd name="T53" fmla="*/ 8 h 58"/>
                <a:gd name="T54" fmla="*/ 39 w 45"/>
                <a:gd name="T55" fmla="*/ 51 h 58"/>
                <a:gd name="T56" fmla="*/ 37 w 45"/>
                <a:gd name="T57" fmla="*/ 52 h 58"/>
                <a:gd name="T58" fmla="*/ 7 w 45"/>
                <a:gd name="T59" fmla="*/ 52 h 58"/>
                <a:gd name="T60" fmla="*/ 6 w 45"/>
                <a:gd name="T61" fmla="*/ 51 h 58"/>
                <a:gd name="T62" fmla="*/ 6 w 45"/>
                <a:gd name="T63" fmla="*/ 17 h 58"/>
                <a:gd name="T64" fmla="*/ 17 w 45"/>
                <a:gd name="T65" fmla="*/ 17 h 58"/>
                <a:gd name="T66" fmla="*/ 17 w 45"/>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8">
                  <a:moveTo>
                    <a:pt x="11" y="29"/>
                  </a:moveTo>
                  <a:cubicBezTo>
                    <a:pt x="30" y="29"/>
                    <a:pt x="30" y="29"/>
                    <a:pt x="30" y="29"/>
                  </a:cubicBezTo>
                  <a:cubicBezTo>
                    <a:pt x="30" y="25"/>
                    <a:pt x="30" y="25"/>
                    <a:pt x="30" y="25"/>
                  </a:cubicBezTo>
                  <a:cubicBezTo>
                    <a:pt x="11" y="25"/>
                    <a:pt x="11" y="25"/>
                    <a:pt x="11" y="25"/>
                  </a:cubicBezTo>
                  <a:lnTo>
                    <a:pt x="11" y="29"/>
                  </a:lnTo>
                  <a:close/>
                  <a:moveTo>
                    <a:pt x="11" y="45"/>
                  </a:moveTo>
                  <a:cubicBezTo>
                    <a:pt x="34" y="45"/>
                    <a:pt x="34" y="45"/>
                    <a:pt x="34" y="45"/>
                  </a:cubicBezTo>
                  <a:cubicBezTo>
                    <a:pt x="34" y="41"/>
                    <a:pt x="34" y="41"/>
                    <a:pt x="34" y="41"/>
                  </a:cubicBezTo>
                  <a:cubicBezTo>
                    <a:pt x="11" y="41"/>
                    <a:pt x="11" y="41"/>
                    <a:pt x="11" y="41"/>
                  </a:cubicBezTo>
                  <a:lnTo>
                    <a:pt x="11" y="45"/>
                  </a:lnTo>
                  <a:close/>
                  <a:moveTo>
                    <a:pt x="11" y="37"/>
                  </a:moveTo>
                  <a:cubicBezTo>
                    <a:pt x="22" y="37"/>
                    <a:pt x="22" y="37"/>
                    <a:pt x="22" y="37"/>
                  </a:cubicBezTo>
                  <a:cubicBezTo>
                    <a:pt x="22" y="33"/>
                    <a:pt x="22" y="33"/>
                    <a:pt x="22" y="33"/>
                  </a:cubicBezTo>
                  <a:cubicBezTo>
                    <a:pt x="11" y="33"/>
                    <a:pt x="11" y="33"/>
                    <a:pt x="11" y="33"/>
                  </a:cubicBezTo>
                  <a:lnTo>
                    <a:pt x="11" y="37"/>
                  </a:lnTo>
                  <a:close/>
                  <a:moveTo>
                    <a:pt x="0" y="15"/>
                  </a:moveTo>
                  <a:cubicBezTo>
                    <a:pt x="0" y="54"/>
                    <a:pt x="0" y="54"/>
                    <a:pt x="0" y="54"/>
                  </a:cubicBezTo>
                  <a:cubicBezTo>
                    <a:pt x="0" y="57"/>
                    <a:pt x="2" y="58"/>
                    <a:pt x="4" y="58"/>
                  </a:cubicBezTo>
                  <a:cubicBezTo>
                    <a:pt x="41" y="58"/>
                    <a:pt x="41" y="58"/>
                    <a:pt x="41" y="58"/>
                  </a:cubicBezTo>
                  <a:cubicBezTo>
                    <a:pt x="43" y="58"/>
                    <a:pt x="45" y="57"/>
                    <a:pt x="45" y="54"/>
                  </a:cubicBezTo>
                  <a:cubicBezTo>
                    <a:pt x="45" y="4"/>
                    <a:pt x="45" y="4"/>
                    <a:pt x="45" y="4"/>
                  </a:cubicBezTo>
                  <a:cubicBezTo>
                    <a:pt x="45" y="2"/>
                    <a:pt x="43" y="0"/>
                    <a:pt x="41" y="0"/>
                  </a:cubicBezTo>
                  <a:cubicBezTo>
                    <a:pt x="15" y="0"/>
                    <a:pt x="15" y="0"/>
                    <a:pt x="15" y="0"/>
                  </a:cubicBezTo>
                  <a:lnTo>
                    <a:pt x="0" y="15"/>
                  </a:lnTo>
                  <a:close/>
                  <a:moveTo>
                    <a:pt x="17" y="6"/>
                  </a:moveTo>
                  <a:cubicBezTo>
                    <a:pt x="37" y="6"/>
                    <a:pt x="37" y="6"/>
                    <a:pt x="37" y="6"/>
                  </a:cubicBezTo>
                  <a:cubicBezTo>
                    <a:pt x="38" y="6"/>
                    <a:pt x="39" y="7"/>
                    <a:pt x="39" y="8"/>
                  </a:cubicBezTo>
                  <a:cubicBezTo>
                    <a:pt x="39" y="51"/>
                    <a:pt x="39" y="51"/>
                    <a:pt x="39" y="51"/>
                  </a:cubicBezTo>
                  <a:cubicBezTo>
                    <a:pt x="39" y="52"/>
                    <a:pt x="38" y="52"/>
                    <a:pt x="37" y="52"/>
                  </a:cubicBezTo>
                  <a:cubicBezTo>
                    <a:pt x="7" y="52"/>
                    <a:pt x="7" y="52"/>
                    <a:pt x="7" y="52"/>
                  </a:cubicBezTo>
                  <a:cubicBezTo>
                    <a:pt x="6" y="52"/>
                    <a:pt x="6" y="52"/>
                    <a:pt x="6" y="51"/>
                  </a:cubicBezTo>
                  <a:cubicBezTo>
                    <a:pt x="6" y="17"/>
                    <a:pt x="6" y="17"/>
                    <a:pt x="6" y="17"/>
                  </a:cubicBezTo>
                  <a:cubicBezTo>
                    <a:pt x="17" y="17"/>
                    <a:pt x="17" y="17"/>
                    <a:pt x="17" y="17"/>
                  </a:cubicBezTo>
                  <a:lnTo>
                    <a:pt x="1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57" name="Picture 4" descr="Altares">
            <a:extLst>
              <a:ext uri="{FF2B5EF4-FFF2-40B4-BE49-F238E27FC236}">
                <a16:creationId xmlns:a16="http://schemas.microsoft.com/office/drawing/2014/main" id="{87EC2AF4-1C7B-477D-9F44-0BA83A36B9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97956" y="1332520"/>
            <a:ext cx="416549" cy="248823"/>
          </a:xfrm>
          <a:prstGeom prst="rect">
            <a:avLst/>
          </a:prstGeom>
          <a:noFill/>
          <a:extLst>
            <a:ext uri="{909E8E84-426E-40DD-AFC4-6F175D3DCCD1}">
              <a14:hiddenFill xmlns:a14="http://schemas.microsoft.com/office/drawing/2010/main">
                <a:solidFill>
                  <a:srgbClr val="FFFFFF"/>
                </a:solidFill>
              </a14:hiddenFill>
            </a:ext>
          </a:extLst>
        </p:spPr>
      </p:pic>
      <p:sp>
        <p:nvSpPr>
          <p:cNvPr id="161" name="Rectangle 160">
            <a:extLst>
              <a:ext uri="{FF2B5EF4-FFF2-40B4-BE49-F238E27FC236}">
                <a16:creationId xmlns:a16="http://schemas.microsoft.com/office/drawing/2014/main" id="{ADEE468E-CAF1-42F0-82EA-AE61F190D2D8}"/>
              </a:ext>
            </a:extLst>
          </p:cNvPr>
          <p:cNvSpPr/>
          <p:nvPr/>
        </p:nvSpPr>
        <p:spPr bwMode="auto">
          <a:xfrm>
            <a:off x="7100721" y="4054577"/>
            <a:ext cx="2683402" cy="931836"/>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lgn="l"/>
            <a:r>
              <a:rPr lang="en-GB" sz="1000" i="1">
                <a:latin typeface="Trebuchet MS" pitchFamily="34" charset="0"/>
              </a:rPr>
              <a:t>“</a:t>
            </a:r>
            <a:r>
              <a:rPr lang="en-GB" sz="1000" i="1" err="1">
                <a:latin typeface="Trebuchet MS" pitchFamily="34" charset="0"/>
              </a:rPr>
              <a:t>Altares</a:t>
            </a:r>
            <a:r>
              <a:rPr lang="en-GB" sz="1000" i="1">
                <a:latin typeface="Trebuchet MS" pitchFamily="34" charset="0"/>
              </a:rPr>
              <a:t> is very efficient in terms of </a:t>
            </a:r>
            <a:r>
              <a:rPr lang="en-GB" sz="1000" i="1">
                <a:solidFill>
                  <a:schemeClr val="tx2"/>
                </a:solidFill>
                <a:latin typeface="Trebuchet MS" pitchFamily="34" charset="0"/>
              </a:rPr>
              <a:t>services and data quality</a:t>
            </a:r>
            <a:r>
              <a:rPr lang="en-GB" sz="1000" i="1">
                <a:latin typeface="Trebuchet MS" pitchFamily="34" charset="0"/>
              </a:rPr>
              <a:t>. It is a </a:t>
            </a:r>
            <a:r>
              <a:rPr lang="en-GB" sz="1000" i="1">
                <a:solidFill>
                  <a:schemeClr val="tx2"/>
                </a:solidFill>
                <a:latin typeface="Trebuchet MS" pitchFamily="34" charset="0"/>
              </a:rPr>
              <a:t>recognized, solid and reliable </a:t>
            </a:r>
            <a:r>
              <a:rPr lang="en-GB" sz="1000" i="1">
                <a:latin typeface="Trebuchet MS" pitchFamily="34" charset="0"/>
              </a:rPr>
              <a:t>company recognized by the authorities.“</a:t>
            </a:r>
          </a:p>
          <a:p>
            <a:r>
              <a:rPr lang="en-GB" sz="1000">
                <a:latin typeface="Trebuchet MS" pitchFamily="34" charset="0"/>
              </a:rPr>
              <a:t>Legal &amp; Compliance Director, </a:t>
            </a:r>
            <a:r>
              <a:rPr lang="en-GB" sz="1000" i="0" err="1">
                <a:effectLst/>
                <a:latin typeface="+mj-lt"/>
              </a:rPr>
              <a:t>Altares</a:t>
            </a:r>
            <a:r>
              <a:rPr lang="en-GB" sz="1000" i="0">
                <a:effectLst/>
                <a:latin typeface="+mj-lt"/>
              </a:rPr>
              <a:t>’ customer</a:t>
            </a:r>
            <a:endParaRPr lang="en-GB" sz="1000">
              <a:latin typeface="Trebuchet MS" pitchFamily="34" charset="0"/>
            </a:endParaRPr>
          </a:p>
        </p:txBody>
      </p:sp>
      <p:sp>
        <p:nvSpPr>
          <p:cNvPr id="174" name="Rectangle 173">
            <a:extLst>
              <a:ext uri="{FF2B5EF4-FFF2-40B4-BE49-F238E27FC236}">
                <a16:creationId xmlns:a16="http://schemas.microsoft.com/office/drawing/2014/main" id="{C170F058-0297-4042-B1C2-9092B67F812B}"/>
              </a:ext>
            </a:extLst>
          </p:cNvPr>
          <p:cNvSpPr/>
          <p:nvPr/>
        </p:nvSpPr>
        <p:spPr bwMode="auto">
          <a:xfrm>
            <a:off x="7100721" y="3273596"/>
            <a:ext cx="2683402" cy="663149"/>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lgn="l"/>
            <a:r>
              <a:rPr lang="en-GB" sz="1000" i="1">
                <a:latin typeface="Trebuchet MS" pitchFamily="34" charset="0"/>
              </a:rPr>
              <a:t>“The ability of </a:t>
            </a:r>
            <a:r>
              <a:rPr lang="en-GB" sz="1000" i="1" err="1">
                <a:latin typeface="Trebuchet MS" pitchFamily="34" charset="0"/>
              </a:rPr>
              <a:t>Altares</a:t>
            </a:r>
            <a:r>
              <a:rPr lang="en-GB" sz="1000" i="1">
                <a:latin typeface="Trebuchet MS" pitchFamily="34" charset="0"/>
              </a:rPr>
              <a:t> to </a:t>
            </a:r>
            <a:r>
              <a:rPr lang="en-GB" sz="1000" i="1">
                <a:solidFill>
                  <a:schemeClr val="tx2"/>
                </a:solidFill>
                <a:latin typeface="Trebuchet MS" pitchFamily="34" charset="0"/>
              </a:rPr>
              <a:t>connect into our system</a:t>
            </a:r>
            <a:r>
              <a:rPr lang="en-GB" sz="1000" i="1">
                <a:latin typeface="Trebuchet MS" pitchFamily="34" charset="0"/>
              </a:rPr>
              <a:t> through API has been our KPC.“</a:t>
            </a:r>
          </a:p>
          <a:p>
            <a:r>
              <a:rPr lang="en-GB" sz="1000">
                <a:latin typeface="Trebuchet MS" pitchFamily="34" charset="0"/>
              </a:rPr>
              <a:t>Data Advisor, </a:t>
            </a:r>
            <a:r>
              <a:rPr lang="en-GB" sz="1000" i="0" err="1">
                <a:effectLst/>
                <a:latin typeface="+mj-lt"/>
              </a:rPr>
              <a:t>Altares</a:t>
            </a:r>
            <a:r>
              <a:rPr lang="en-GB" sz="1000" i="0">
                <a:effectLst/>
                <a:latin typeface="+mj-lt"/>
              </a:rPr>
              <a:t>’ customer</a:t>
            </a:r>
            <a:endParaRPr lang="en-GB" sz="1000">
              <a:latin typeface="Trebuchet MS" pitchFamily="34" charset="0"/>
            </a:endParaRPr>
          </a:p>
        </p:txBody>
      </p:sp>
      <p:grpSp>
        <p:nvGrpSpPr>
          <p:cNvPr id="172" name="Groupe 171">
            <a:extLst>
              <a:ext uri="{FF2B5EF4-FFF2-40B4-BE49-F238E27FC236}">
                <a16:creationId xmlns:a16="http://schemas.microsoft.com/office/drawing/2014/main" id="{06D62ADB-E8ED-472F-BAFD-33DB2BC303FA}"/>
              </a:ext>
            </a:extLst>
          </p:cNvPr>
          <p:cNvGrpSpPr/>
          <p:nvPr/>
        </p:nvGrpSpPr>
        <p:grpSpPr>
          <a:xfrm>
            <a:off x="3277762" y="6020244"/>
            <a:ext cx="3439480" cy="246221"/>
            <a:chOff x="5094397" y="5884496"/>
            <a:chExt cx="3439480" cy="246221"/>
          </a:xfrm>
        </p:grpSpPr>
        <p:sp>
          <p:nvSpPr>
            <p:cNvPr id="173" name="TextBox 99">
              <a:extLst>
                <a:ext uri="{FF2B5EF4-FFF2-40B4-BE49-F238E27FC236}">
                  <a16:creationId xmlns:a16="http://schemas.microsoft.com/office/drawing/2014/main" id="{DBA74347-0D03-4127-BF3D-30DC947E184A}"/>
                </a:ext>
              </a:extLst>
            </p:cNvPr>
            <p:cNvSpPr txBox="1"/>
            <p:nvPr/>
          </p:nvSpPr>
          <p:spPr>
            <a:xfrm>
              <a:off x="5099085"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2.6</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pic>
          <p:nvPicPr>
            <p:cNvPr id="176" name="Graphique 175" descr="Couronne">
              <a:extLst>
                <a:ext uri="{FF2B5EF4-FFF2-40B4-BE49-F238E27FC236}">
                  <a16:creationId xmlns:a16="http://schemas.microsoft.com/office/drawing/2014/main" id="{37F6651C-05D3-4143-8419-8F92D86CAFD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094397" y="5887816"/>
              <a:ext cx="197538" cy="197538"/>
            </a:xfrm>
            <a:prstGeom prst="rect">
              <a:avLst/>
            </a:prstGeom>
          </p:spPr>
        </p:pic>
        <p:sp>
          <p:nvSpPr>
            <p:cNvPr id="177" name="TextBox 99">
              <a:extLst>
                <a:ext uri="{FF2B5EF4-FFF2-40B4-BE49-F238E27FC236}">
                  <a16:creationId xmlns:a16="http://schemas.microsoft.com/office/drawing/2014/main" id="{60741B3A-F65E-4ED1-BD8E-B7814CC2CF57}"/>
                </a:ext>
              </a:extLst>
            </p:cNvPr>
            <p:cNvSpPr txBox="1"/>
            <p:nvPr/>
          </p:nvSpPr>
          <p:spPr>
            <a:xfrm>
              <a:off x="5938200"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2.1</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178" name="TextBox 99">
              <a:extLst>
                <a:ext uri="{FF2B5EF4-FFF2-40B4-BE49-F238E27FC236}">
                  <a16:creationId xmlns:a16="http://schemas.microsoft.com/office/drawing/2014/main" id="{78801ED6-2E1E-4F04-A8C3-2547C325C275}"/>
                </a:ext>
              </a:extLst>
            </p:cNvPr>
            <p:cNvSpPr txBox="1"/>
            <p:nvPr/>
          </p:nvSpPr>
          <p:spPr>
            <a:xfrm>
              <a:off x="6862468"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1.6</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179" name="TextBox 99">
              <a:extLst>
                <a:ext uri="{FF2B5EF4-FFF2-40B4-BE49-F238E27FC236}">
                  <a16:creationId xmlns:a16="http://schemas.microsoft.com/office/drawing/2014/main" id="{EBEC1396-8ABB-483D-AB1D-F5296B19ED4E}"/>
                </a:ext>
              </a:extLst>
            </p:cNvPr>
            <p:cNvSpPr txBox="1"/>
            <p:nvPr/>
          </p:nvSpPr>
          <p:spPr>
            <a:xfrm>
              <a:off x="7873898"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1.8</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grpSp>
      <p:cxnSp>
        <p:nvCxnSpPr>
          <p:cNvPr id="180" name="Connecteur droit 179">
            <a:extLst>
              <a:ext uri="{FF2B5EF4-FFF2-40B4-BE49-F238E27FC236}">
                <a16:creationId xmlns:a16="http://schemas.microsoft.com/office/drawing/2014/main" id="{AFDD537A-BF5B-49DB-AFF9-239A967FD93D}"/>
              </a:ext>
            </a:extLst>
          </p:cNvPr>
          <p:cNvCxnSpPr>
            <a:cxnSpLocks/>
          </p:cNvCxnSpPr>
          <p:nvPr/>
        </p:nvCxnSpPr>
        <p:spPr bwMode="auto">
          <a:xfrm>
            <a:off x="3093410" y="6006287"/>
            <a:ext cx="3735798" cy="0"/>
          </a:xfrm>
          <a:prstGeom prst="line">
            <a:avLst/>
          </a:prstGeom>
          <a:solidFill>
            <a:srgbClr val="26ACDE"/>
          </a:solidFill>
          <a:ln w="15875" cap="flat" cmpd="sng" algn="ctr">
            <a:solidFill>
              <a:srgbClr val="36964F"/>
            </a:solidFill>
            <a:prstDash val="solid"/>
            <a:round/>
            <a:headEnd type="none" w="med" len="med"/>
            <a:tailEnd type="none" w="med" len="med"/>
          </a:ln>
          <a:effectLst/>
        </p:spPr>
      </p:cxnSp>
      <p:sp>
        <p:nvSpPr>
          <p:cNvPr id="181" name="TextBox 99">
            <a:extLst>
              <a:ext uri="{FF2B5EF4-FFF2-40B4-BE49-F238E27FC236}">
                <a16:creationId xmlns:a16="http://schemas.microsoft.com/office/drawing/2014/main" id="{CA370332-2B47-42C1-9874-260B49B40D23}"/>
              </a:ext>
            </a:extLst>
          </p:cNvPr>
          <p:cNvSpPr txBox="1"/>
          <p:nvPr/>
        </p:nvSpPr>
        <p:spPr>
          <a:xfrm>
            <a:off x="507930" y="6034319"/>
            <a:ext cx="265008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646464"/>
                </a:solidFill>
                <a:effectLst/>
                <a:uLnTx/>
                <a:uFillTx/>
                <a:latin typeface="Trebuchet MS" panose="020B0603020202020204" pitchFamily="34" charset="0"/>
              </a:rPr>
              <a:t>Weighted average</a:t>
            </a:r>
          </a:p>
        </p:txBody>
      </p:sp>
      <p:sp>
        <p:nvSpPr>
          <p:cNvPr id="182" name="Rectangle 181">
            <a:extLst>
              <a:ext uri="{FF2B5EF4-FFF2-40B4-BE49-F238E27FC236}">
                <a16:creationId xmlns:a16="http://schemas.microsoft.com/office/drawing/2014/main" id="{F2BB713C-4478-4609-BA97-F1237E266F9C}"/>
              </a:ext>
            </a:extLst>
          </p:cNvPr>
          <p:cNvSpPr/>
          <p:nvPr/>
        </p:nvSpPr>
        <p:spPr bwMode="auto">
          <a:xfrm>
            <a:off x="7085055" y="5104245"/>
            <a:ext cx="2693549" cy="713653"/>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lgn="l"/>
            <a:r>
              <a:rPr lang="en-GB" sz="1000" i="1">
                <a:latin typeface="Trebuchet MS" pitchFamily="34" charset="0"/>
              </a:rPr>
              <a:t>“We </a:t>
            </a:r>
            <a:r>
              <a:rPr lang="en-GB" sz="1000" i="1">
                <a:solidFill>
                  <a:schemeClr val="tx2"/>
                </a:solidFill>
                <a:latin typeface="Trebuchet MS" pitchFamily="34" charset="0"/>
              </a:rPr>
              <a:t>never see </a:t>
            </a:r>
            <a:r>
              <a:rPr lang="en-GB" sz="1000" i="1" err="1">
                <a:solidFill>
                  <a:schemeClr val="tx2"/>
                </a:solidFill>
                <a:latin typeface="Trebuchet MS" pitchFamily="34" charset="0"/>
              </a:rPr>
              <a:t>Ellisphere</a:t>
            </a:r>
            <a:r>
              <a:rPr lang="en-GB" sz="1000" i="1">
                <a:solidFill>
                  <a:schemeClr val="tx2"/>
                </a:solidFill>
                <a:latin typeface="Trebuchet MS" pitchFamily="34" charset="0"/>
              </a:rPr>
              <a:t> </a:t>
            </a:r>
            <a:r>
              <a:rPr lang="en-GB" sz="1000" i="1">
                <a:latin typeface="Trebuchet MS" pitchFamily="34" charset="0"/>
              </a:rPr>
              <a:t>in the competition to </a:t>
            </a:r>
            <a:r>
              <a:rPr lang="en-GB" sz="1000" i="1">
                <a:solidFill>
                  <a:schemeClr val="tx2"/>
                </a:solidFill>
                <a:latin typeface="Trebuchet MS" pitchFamily="34" charset="0"/>
              </a:rPr>
              <a:t>answer Compliance calls for tender</a:t>
            </a:r>
            <a:r>
              <a:rPr lang="en-GB" sz="1000" i="1">
                <a:latin typeface="Trebuchet MS" pitchFamily="34" charset="0"/>
              </a:rPr>
              <a:t>.”</a:t>
            </a:r>
          </a:p>
          <a:p>
            <a:r>
              <a:rPr lang="en-GB" sz="1000">
                <a:latin typeface="Trebuchet MS" pitchFamily="34" charset="0"/>
              </a:rPr>
              <a:t>CEO at </a:t>
            </a:r>
            <a:r>
              <a:rPr lang="en-GB" sz="1000" err="1">
                <a:latin typeface="Trebuchet MS" pitchFamily="34" charset="0"/>
              </a:rPr>
              <a:t>Altares</a:t>
            </a:r>
            <a:endParaRPr lang="en-GB" sz="1000">
              <a:latin typeface="Trebuchet MS" pitchFamily="34" charset="0"/>
            </a:endParaRPr>
          </a:p>
        </p:txBody>
      </p:sp>
      <p:sp>
        <p:nvSpPr>
          <p:cNvPr id="186" name="Rectangle 185">
            <a:extLst>
              <a:ext uri="{FF2B5EF4-FFF2-40B4-BE49-F238E27FC236}">
                <a16:creationId xmlns:a16="http://schemas.microsoft.com/office/drawing/2014/main" id="{0CC9D074-1D9F-4B2E-98A7-A0A404BCDFE7}"/>
              </a:ext>
            </a:extLst>
          </p:cNvPr>
          <p:cNvSpPr/>
          <p:nvPr/>
        </p:nvSpPr>
        <p:spPr bwMode="auto">
          <a:xfrm>
            <a:off x="7100431" y="5935728"/>
            <a:ext cx="2667096" cy="536177"/>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lgn="l"/>
            <a:r>
              <a:rPr lang="en-GB" sz="1000" i="1">
                <a:latin typeface="Trebuchet MS" pitchFamily="34" charset="0"/>
              </a:rPr>
              <a:t>“</a:t>
            </a:r>
            <a:r>
              <a:rPr lang="en-GB" sz="1000" i="1">
                <a:solidFill>
                  <a:schemeClr val="tx2"/>
                </a:solidFill>
                <a:latin typeface="Trebuchet MS" pitchFamily="34" charset="0"/>
              </a:rPr>
              <a:t>BVD</a:t>
            </a:r>
            <a:r>
              <a:rPr lang="en-GB" sz="1000" i="1">
                <a:latin typeface="Trebuchet MS" pitchFamily="34" charset="0"/>
              </a:rPr>
              <a:t> focuses on </a:t>
            </a:r>
            <a:r>
              <a:rPr lang="en-GB" sz="1000" i="1">
                <a:solidFill>
                  <a:schemeClr val="tx2"/>
                </a:solidFill>
                <a:latin typeface="Trebuchet MS" pitchFamily="34" charset="0"/>
              </a:rPr>
              <a:t>large accounts</a:t>
            </a:r>
            <a:r>
              <a:rPr lang="en-GB" sz="1000" i="1">
                <a:latin typeface="Trebuchet MS" pitchFamily="34" charset="0"/>
              </a:rPr>
              <a:t> and its </a:t>
            </a:r>
            <a:r>
              <a:rPr lang="en-GB" sz="1000" i="1">
                <a:solidFill>
                  <a:schemeClr val="tx2"/>
                </a:solidFill>
                <a:latin typeface="Trebuchet MS" pitchFamily="34" charset="0"/>
              </a:rPr>
              <a:t>historical customers</a:t>
            </a:r>
            <a:r>
              <a:rPr lang="en-GB" sz="1000" i="1">
                <a:latin typeface="Trebuchet MS" pitchFamily="34" charset="0"/>
              </a:rPr>
              <a:t>.”</a:t>
            </a:r>
          </a:p>
          <a:p>
            <a:r>
              <a:rPr lang="en-GB" sz="1000">
                <a:latin typeface="Trebuchet MS" pitchFamily="34" charset="0"/>
              </a:rPr>
              <a:t>CEO at </a:t>
            </a:r>
            <a:r>
              <a:rPr lang="en-GB" sz="1000" err="1">
                <a:latin typeface="Trebuchet MS" pitchFamily="34" charset="0"/>
              </a:rPr>
              <a:t>Altares</a:t>
            </a:r>
            <a:endParaRPr lang="en-GB" sz="1000">
              <a:latin typeface="Trebuchet MS" pitchFamily="34" charset="0"/>
            </a:endParaRPr>
          </a:p>
        </p:txBody>
      </p:sp>
      <p:sp>
        <p:nvSpPr>
          <p:cNvPr id="166" name="Freeform 663">
            <a:extLst>
              <a:ext uri="{FF2B5EF4-FFF2-40B4-BE49-F238E27FC236}">
                <a16:creationId xmlns:a16="http://schemas.microsoft.com/office/drawing/2014/main" id="{29B7DAF0-036C-4763-8789-C8570D5F0EB8}"/>
              </a:ext>
            </a:extLst>
          </p:cNvPr>
          <p:cNvSpPr>
            <a:spLocks noChangeAspect="1" noEditPoints="1"/>
          </p:cNvSpPr>
          <p:nvPr/>
        </p:nvSpPr>
        <p:spPr bwMode="auto">
          <a:xfrm>
            <a:off x="6937536" y="1423804"/>
            <a:ext cx="286514" cy="24822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67" name="Freeform 663">
            <a:extLst>
              <a:ext uri="{FF2B5EF4-FFF2-40B4-BE49-F238E27FC236}">
                <a16:creationId xmlns:a16="http://schemas.microsoft.com/office/drawing/2014/main" id="{C75B9FA4-D0E4-4F24-ACC4-092B358819FF}"/>
              </a:ext>
            </a:extLst>
          </p:cNvPr>
          <p:cNvSpPr>
            <a:spLocks noChangeAspect="1" noEditPoints="1"/>
          </p:cNvSpPr>
          <p:nvPr/>
        </p:nvSpPr>
        <p:spPr bwMode="auto">
          <a:xfrm>
            <a:off x="6937536" y="3473340"/>
            <a:ext cx="286514" cy="24822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70" name="Freeform 663">
            <a:extLst>
              <a:ext uri="{FF2B5EF4-FFF2-40B4-BE49-F238E27FC236}">
                <a16:creationId xmlns:a16="http://schemas.microsoft.com/office/drawing/2014/main" id="{29267CE8-0F88-4D93-AFC7-3C66B099EF49}"/>
              </a:ext>
            </a:extLst>
          </p:cNvPr>
          <p:cNvSpPr>
            <a:spLocks noChangeAspect="1" noEditPoints="1"/>
          </p:cNvSpPr>
          <p:nvPr/>
        </p:nvSpPr>
        <p:spPr bwMode="auto">
          <a:xfrm>
            <a:off x="6937536" y="4338880"/>
            <a:ext cx="286514" cy="24822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71" name="Freeform 663">
            <a:extLst>
              <a:ext uri="{FF2B5EF4-FFF2-40B4-BE49-F238E27FC236}">
                <a16:creationId xmlns:a16="http://schemas.microsoft.com/office/drawing/2014/main" id="{348CFF47-1831-495E-B81C-DF9F76285704}"/>
              </a:ext>
            </a:extLst>
          </p:cNvPr>
          <p:cNvSpPr>
            <a:spLocks noChangeAspect="1" noEditPoints="1"/>
          </p:cNvSpPr>
          <p:nvPr/>
        </p:nvSpPr>
        <p:spPr bwMode="auto">
          <a:xfrm>
            <a:off x="6937536" y="5339743"/>
            <a:ext cx="286514" cy="24822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84" name="Freeform 663">
            <a:extLst>
              <a:ext uri="{FF2B5EF4-FFF2-40B4-BE49-F238E27FC236}">
                <a16:creationId xmlns:a16="http://schemas.microsoft.com/office/drawing/2014/main" id="{8A927B9E-AC07-4D79-BFFE-BA94B7B9D6F9}"/>
              </a:ext>
            </a:extLst>
          </p:cNvPr>
          <p:cNvSpPr>
            <a:spLocks noChangeAspect="1" noEditPoints="1"/>
          </p:cNvSpPr>
          <p:nvPr/>
        </p:nvSpPr>
        <p:spPr bwMode="auto">
          <a:xfrm>
            <a:off x="6937536" y="6074932"/>
            <a:ext cx="286514" cy="24822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Tree>
    <p:extLst>
      <p:ext uri="{BB962C8B-B14F-4D97-AF65-F5344CB8AC3E}">
        <p14:creationId xmlns:p14="http://schemas.microsoft.com/office/powerpoint/2010/main" val="406998828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4347B05-C30A-42D9-87F8-B84989E4E63A}"/>
              </a:ext>
            </a:extLst>
          </p:cNvPr>
          <p:cNvGraphicFramePr>
            <a:graphicFrameLocks noChangeAspect="1"/>
          </p:cNvGraphicFramePr>
          <p:nvPr>
            <p:custDataLst>
              <p:tags r:id="rId1"/>
            </p:custDataLst>
            <p:extLst>
              <p:ext uri="{D42A27DB-BD31-4B8C-83A1-F6EECF244321}">
                <p14:modId xmlns:p14="http://schemas.microsoft.com/office/powerpoint/2010/main" val="42084692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2" name="Object 1" hidden="1">
                        <a:extLst>
                          <a:ext uri="{FF2B5EF4-FFF2-40B4-BE49-F238E27FC236}">
                            <a16:creationId xmlns:a16="http://schemas.microsoft.com/office/drawing/2014/main" id="{04347B05-C30A-42D9-87F8-B84989E4E6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A8D01A7F-CF9D-41E2-A69B-C4B89B777060}"/>
              </a:ext>
            </a:extLst>
          </p:cNvPr>
          <p:cNvSpPr>
            <a:spLocks noGrp="1"/>
          </p:cNvSpPr>
          <p:nvPr>
            <p:ph type="title"/>
          </p:nvPr>
        </p:nvSpPr>
        <p:spPr/>
        <p:txBody>
          <a:bodyPr vert="horz"/>
          <a:lstStyle/>
          <a:p>
            <a:r>
              <a:rPr lang="en-GB">
                <a:latin typeface="Trebuchet MS" panose="020B0603020202020204" pitchFamily="34" charset="0"/>
              </a:rPr>
              <a:t>DISCLAIMER</a:t>
            </a:r>
          </a:p>
        </p:txBody>
      </p:sp>
      <p:sp>
        <p:nvSpPr>
          <p:cNvPr id="10" name="Content Placeholder 9">
            <a:extLst>
              <a:ext uri="{FF2B5EF4-FFF2-40B4-BE49-F238E27FC236}">
                <a16:creationId xmlns:a16="http://schemas.microsoft.com/office/drawing/2014/main" id="{6E5DA166-B3B1-4EFB-8A60-B5F05F64A940}"/>
              </a:ext>
            </a:extLst>
          </p:cNvPr>
          <p:cNvSpPr>
            <a:spLocks noGrp="1"/>
          </p:cNvSpPr>
          <p:nvPr>
            <p:ph idx="1"/>
          </p:nvPr>
        </p:nvSpPr>
        <p:spPr>
          <a:xfrm>
            <a:off x="267973" y="1004128"/>
            <a:ext cx="9298721" cy="5436000"/>
          </a:xfrm>
        </p:spPr>
        <p:txBody>
          <a:bodyPr/>
          <a:lstStyle/>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In accordance with our agreement on our proposal date (the “Agreement”) between </a:t>
            </a:r>
            <a:r>
              <a:rPr lang="en-GB" sz="1300" err="1">
                <a:latin typeface="Trebuchet MS" panose="020B0603020202020204" pitchFamily="34" charset="0"/>
              </a:rPr>
              <a:t>NewCo</a:t>
            </a:r>
            <a:r>
              <a:rPr lang="en-GB" sz="1300">
                <a:latin typeface="Trebuchet MS" panose="020B0603020202020204" pitchFamily="34" charset="0"/>
              </a:rPr>
              <a:t> </a:t>
            </a:r>
            <a:r>
              <a:rPr lang="en-GB" sz="1300" err="1">
                <a:latin typeface="Trebuchet MS" panose="020B0603020202020204" pitchFamily="34" charset="0"/>
              </a:rPr>
              <a:t>Altares</a:t>
            </a:r>
            <a:r>
              <a:rPr lang="en-GB" sz="1300">
                <a:latin typeface="Trebuchet MS" panose="020B0603020202020204" pitchFamily="34" charset="0"/>
              </a:rPr>
              <a:t> (the “customer”) and eleven Strategy Consultants (“eleven”), we attach our report related to Core Assets &amp; Past Dynamics analysis of </a:t>
            </a:r>
            <a:r>
              <a:rPr lang="en-GB" sz="1300" err="1">
                <a:latin typeface="Trebuchet MS" panose="020B0603020202020204" pitchFamily="34" charset="0"/>
              </a:rPr>
              <a:t>Altares</a:t>
            </a:r>
            <a:r>
              <a:rPr lang="en-GB" sz="1300">
                <a:latin typeface="Trebuchet MS" panose="020B0603020202020204" pitchFamily="34" charset="0"/>
              </a:rPr>
              <a:t>. </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This document is confidential. It has been prepared by eleven for the sole use of the parties to whom it is addressed. Eleven will accept no liability or responsibility to any person other than the customer and then only as referred to in the Agreement. Eleven does not provide legal, accounting or tax advice. customer is responsible for obtaining independent advice concerning these matters, which advice may affect the guidance given by eleven.</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The analyses and conclusions contained in this report were concluded within eight-week period. </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The report is based upon information obtained from the customer and from other sources deemed to be reliable. Market analyses and projections represent eleven’s judgment, based upon data sources cited, and are subject to the validity of the assumptions noted herein. </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For purposes of the analyses presented in this report, eleven has relied upon, and considered accurate and complete data obtained from the customer and its advisers, publicly available information, interviews with customers, competitors of the Group as well as market experts. Eleven has not independently verified the completeness or accuracy of that data and assumes no responsibility for it. No representation or claim is made that the results projected will actually be achieved.</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It is expected that the recipient will conduct its own independent analysis. All estimates and projections contained in this report are based on data obtained from the sources cited and involve significant elements of subjective judgment and analysis, which may or may not be correct. </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Eleven has made no undertaking to update these materials after the dates cited in the Agreement. </a:t>
            </a:r>
          </a:p>
        </p:txBody>
      </p:sp>
    </p:spTree>
    <p:extLst>
      <p:ext uri="{BB962C8B-B14F-4D97-AF65-F5344CB8AC3E}">
        <p14:creationId xmlns:p14="http://schemas.microsoft.com/office/powerpoint/2010/main" val="94274794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6B6FA65-A8AD-45C6-8B83-B0CA1595BC23}"/>
              </a:ext>
            </a:extLst>
          </p:cNvPr>
          <p:cNvGraphicFramePr>
            <a:graphicFrameLocks noChangeAspect="1"/>
          </p:cNvGraphicFramePr>
          <p:nvPr>
            <p:custDataLst>
              <p:tags r:id="rId1"/>
            </p:custDataLst>
            <p:extLst>
              <p:ext uri="{D42A27DB-BD31-4B8C-83A1-F6EECF244321}">
                <p14:modId xmlns:p14="http://schemas.microsoft.com/office/powerpoint/2010/main" val="38139559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C6B6FA65-A8AD-45C6-8B83-B0CA1595BC2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12DBA1F-8B84-4ED3-81C9-DC9F7C936064}"/>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A7667494-4501-4111-9706-BD4EF61979EB}"/>
              </a:ext>
            </a:extLst>
          </p:cNvPr>
          <p:cNvSpPr>
            <a:spLocks noGrp="1"/>
          </p:cNvSpPr>
          <p:nvPr>
            <p:ph type="title"/>
          </p:nvPr>
        </p:nvSpPr>
        <p:spPr>
          <a:xfrm>
            <a:off x="165601" y="147600"/>
            <a:ext cx="8357688" cy="684000"/>
          </a:xfrm>
        </p:spPr>
        <p:txBody>
          <a:bodyPr vert="horz"/>
          <a:lstStyle/>
          <a:p>
            <a:r>
              <a:rPr lang="en-GB">
                <a:latin typeface="Trebuchet MS" panose="020B0603020202020204" pitchFamily="34" charset="0"/>
              </a:rPr>
              <a:t>Altares, </a:t>
            </a:r>
            <a:r>
              <a:rPr lang="en-GB">
                <a:solidFill>
                  <a:schemeClr val="tx2"/>
                </a:solidFill>
                <a:latin typeface="Trebuchet MS" panose="020B0603020202020204" pitchFamily="34" charset="0"/>
              </a:rPr>
              <a:t>along with Manageo</a:t>
            </a:r>
            <a:r>
              <a:rPr lang="en-GB">
                <a:latin typeface="Trebuchet MS" panose="020B0603020202020204" pitchFamily="34" charset="0"/>
              </a:rPr>
              <a:t>, offers a </a:t>
            </a:r>
            <a:r>
              <a:rPr lang="en-GB">
                <a:solidFill>
                  <a:schemeClr val="tx2"/>
                </a:solidFill>
                <a:latin typeface="Trebuchet MS" panose="020B0603020202020204" pitchFamily="34" charset="0"/>
              </a:rPr>
              <a:t>wide and competitive range of solutions </a:t>
            </a:r>
            <a:r>
              <a:rPr lang="en-GB">
                <a:latin typeface="Trebuchet MS" panose="020B0603020202020204" pitchFamily="34" charset="0"/>
              </a:rPr>
              <a:t>for mid-sized companies as well as for large accounts</a:t>
            </a:r>
          </a:p>
        </p:txBody>
      </p:sp>
      <p:sp>
        <p:nvSpPr>
          <p:cNvPr id="214" name="Rectangle 213">
            <a:extLst>
              <a:ext uri="{FF2B5EF4-FFF2-40B4-BE49-F238E27FC236}">
                <a16:creationId xmlns:a16="http://schemas.microsoft.com/office/drawing/2014/main" id="{A8B7529F-709B-4E9D-B181-9ECA307CB567}"/>
              </a:ext>
            </a:extLst>
          </p:cNvPr>
          <p:cNvSpPr/>
          <p:nvPr/>
        </p:nvSpPr>
        <p:spPr bwMode="auto">
          <a:xfrm>
            <a:off x="8992122" y="975034"/>
            <a:ext cx="322284" cy="23981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accent2">
                  <a:lumMod val="25000"/>
                </a:schemeClr>
              </a:solidFill>
              <a:effectLst/>
              <a:latin typeface="Trebuchet MS" pitchFamily="34" charset="0"/>
            </a:endParaRPr>
          </a:p>
        </p:txBody>
      </p:sp>
      <p:sp>
        <p:nvSpPr>
          <p:cNvPr id="297" name="Espace réservé du texte 3">
            <a:extLst>
              <a:ext uri="{FF2B5EF4-FFF2-40B4-BE49-F238E27FC236}">
                <a16:creationId xmlns:a16="http://schemas.microsoft.com/office/drawing/2014/main" id="{D4669BDD-3925-423C-B911-CEE9D651D2E3}"/>
              </a:ext>
            </a:extLst>
          </p:cNvPr>
          <p:cNvSpPr>
            <a:spLocks noGrp="1"/>
          </p:cNvSpPr>
          <p:nvPr>
            <p:ph type="body" sz="quarter" idx="10"/>
          </p:nvPr>
        </p:nvSpPr>
        <p:spPr>
          <a:xfrm>
            <a:off x="1316038" y="6580188"/>
            <a:ext cx="7131050" cy="244475"/>
          </a:xfrm>
        </p:spPr>
        <p:txBody>
          <a:bodyPr/>
          <a:lstStyle/>
          <a:p>
            <a:pPr marL="0" indent="0">
              <a:spcBef>
                <a:spcPts val="0"/>
              </a:spcBef>
              <a:buNone/>
            </a:pPr>
            <a:r>
              <a:rPr lang="en-GB" sz="800" i="1" kern="0"/>
              <a:t>Sources: eleven research &amp; analysis, expert calls</a:t>
            </a:r>
          </a:p>
        </p:txBody>
      </p:sp>
      <p:sp>
        <p:nvSpPr>
          <p:cNvPr id="6" name="TextBox 99">
            <a:extLst>
              <a:ext uri="{FF2B5EF4-FFF2-40B4-BE49-F238E27FC236}">
                <a16:creationId xmlns:a16="http://schemas.microsoft.com/office/drawing/2014/main" id="{073CBBBF-3D9B-42D6-9753-7143FCF25F79}"/>
              </a:ext>
            </a:extLst>
          </p:cNvPr>
          <p:cNvSpPr txBox="1"/>
          <p:nvPr/>
        </p:nvSpPr>
        <p:spPr>
          <a:xfrm>
            <a:off x="438454" y="1836913"/>
            <a:ext cx="2713155"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646464"/>
                </a:solidFill>
                <a:effectLst/>
                <a:uLnTx/>
                <a:uFillTx/>
                <a:latin typeface="Trebuchet MS" panose="020B0603020202020204" pitchFamily="34" charset="0"/>
              </a:rPr>
              <a:t>Key differentiating elements</a:t>
            </a:r>
          </a:p>
        </p:txBody>
      </p:sp>
      <p:cxnSp>
        <p:nvCxnSpPr>
          <p:cNvPr id="5" name="Connecteur droit 4">
            <a:extLst>
              <a:ext uri="{FF2B5EF4-FFF2-40B4-BE49-F238E27FC236}">
                <a16:creationId xmlns:a16="http://schemas.microsoft.com/office/drawing/2014/main" id="{88E4374C-6CD8-4C72-8420-B323C9A3661A}"/>
              </a:ext>
            </a:extLst>
          </p:cNvPr>
          <p:cNvCxnSpPr>
            <a:cxnSpLocks/>
          </p:cNvCxnSpPr>
          <p:nvPr/>
        </p:nvCxnSpPr>
        <p:spPr bwMode="auto">
          <a:xfrm>
            <a:off x="479980" y="2157342"/>
            <a:ext cx="2677625" cy="0"/>
          </a:xfrm>
          <a:prstGeom prst="line">
            <a:avLst/>
          </a:prstGeom>
          <a:solidFill>
            <a:srgbClr val="26ACDE"/>
          </a:solidFill>
          <a:ln w="15875" cap="flat" cmpd="sng" algn="ctr">
            <a:solidFill>
              <a:srgbClr val="36964F"/>
            </a:solidFill>
            <a:prstDash val="solid"/>
            <a:round/>
            <a:headEnd type="none" w="med" len="med"/>
            <a:tailEnd type="none" w="med" len="med"/>
          </a:ln>
          <a:effectLst/>
        </p:spPr>
      </p:cxnSp>
      <p:cxnSp>
        <p:nvCxnSpPr>
          <p:cNvPr id="28" name="Connecteur droit 27">
            <a:extLst>
              <a:ext uri="{FF2B5EF4-FFF2-40B4-BE49-F238E27FC236}">
                <a16:creationId xmlns:a16="http://schemas.microsoft.com/office/drawing/2014/main" id="{51730EFF-FA4F-475D-8176-99E7242E0A28}"/>
              </a:ext>
            </a:extLst>
          </p:cNvPr>
          <p:cNvCxnSpPr/>
          <p:nvPr/>
        </p:nvCxnSpPr>
        <p:spPr bwMode="auto">
          <a:xfrm>
            <a:off x="6590489"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29" name="Connecteur droit 28">
            <a:extLst>
              <a:ext uri="{FF2B5EF4-FFF2-40B4-BE49-F238E27FC236}">
                <a16:creationId xmlns:a16="http://schemas.microsoft.com/office/drawing/2014/main" id="{86AF977D-1555-43B2-9FC6-F6EA53AA0A4C}"/>
              </a:ext>
            </a:extLst>
          </p:cNvPr>
          <p:cNvCxnSpPr/>
          <p:nvPr/>
        </p:nvCxnSpPr>
        <p:spPr bwMode="auto">
          <a:xfrm>
            <a:off x="6412242"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0" name="Connecteur droit 29">
            <a:extLst>
              <a:ext uri="{FF2B5EF4-FFF2-40B4-BE49-F238E27FC236}">
                <a16:creationId xmlns:a16="http://schemas.microsoft.com/office/drawing/2014/main" id="{B0474015-7EEC-4478-A569-6F030A7E99AC}"/>
              </a:ext>
            </a:extLst>
          </p:cNvPr>
          <p:cNvCxnSpPr/>
          <p:nvPr/>
        </p:nvCxnSpPr>
        <p:spPr bwMode="auto">
          <a:xfrm>
            <a:off x="6233995"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1" name="Connecteur droit 30">
            <a:extLst>
              <a:ext uri="{FF2B5EF4-FFF2-40B4-BE49-F238E27FC236}">
                <a16:creationId xmlns:a16="http://schemas.microsoft.com/office/drawing/2014/main" id="{EF4878FB-D18A-49F8-85B4-1BC5B379341F}"/>
              </a:ext>
            </a:extLst>
          </p:cNvPr>
          <p:cNvCxnSpPr/>
          <p:nvPr/>
        </p:nvCxnSpPr>
        <p:spPr bwMode="auto">
          <a:xfrm>
            <a:off x="6055748"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5" name="Connecteur droit 44">
            <a:extLst>
              <a:ext uri="{FF2B5EF4-FFF2-40B4-BE49-F238E27FC236}">
                <a16:creationId xmlns:a16="http://schemas.microsoft.com/office/drawing/2014/main" id="{40487E42-92DF-4B0B-8177-DD67E6ADC2FB}"/>
              </a:ext>
            </a:extLst>
          </p:cNvPr>
          <p:cNvCxnSpPr/>
          <p:nvPr/>
        </p:nvCxnSpPr>
        <p:spPr bwMode="auto">
          <a:xfrm>
            <a:off x="6750332" y="2297830"/>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69" name="Ellipse 68">
            <a:extLst>
              <a:ext uri="{FF2B5EF4-FFF2-40B4-BE49-F238E27FC236}">
                <a16:creationId xmlns:a16="http://schemas.microsoft.com/office/drawing/2014/main" id="{F3A071CD-59E8-4A3A-90E8-CD9DD9245369}"/>
              </a:ext>
            </a:extLst>
          </p:cNvPr>
          <p:cNvSpPr>
            <a:spLocks noChangeAspect="1"/>
          </p:cNvSpPr>
          <p:nvPr/>
        </p:nvSpPr>
        <p:spPr bwMode="auto">
          <a:xfrm>
            <a:off x="5986554"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70" name="Ellipse 69">
            <a:extLst>
              <a:ext uri="{FF2B5EF4-FFF2-40B4-BE49-F238E27FC236}">
                <a16:creationId xmlns:a16="http://schemas.microsoft.com/office/drawing/2014/main" id="{9F09764F-54ED-497C-8BEC-DC7C2290ECB2}"/>
              </a:ext>
            </a:extLst>
          </p:cNvPr>
          <p:cNvSpPr>
            <a:spLocks noChangeAspect="1"/>
          </p:cNvSpPr>
          <p:nvPr/>
        </p:nvSpPr>
        <p:spPr bwMode="auto">
          <a:xfrm>
            <a:off x="6512583"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71" name="Ellipse 70">
            <a:extLst>
              <a:ext uri="{FF2B5EF4-FFF2-40B4-BE49-F238E27FC236}">
                <a16:creationId xmlns:a16="http://schemas.microsoft.com/office/drawing/2014/main" id="{A8D8E0A1-B787-40BC-BBDC-AC4CCD0B8D36}"/>
              </a:ext>
            </a:extLst>
          </p:cNvPr>
          <p:cNvSpPr>
            <a:spLocks noChangeAspect="1"/>
          </p:cNvSpPr>
          <p:nvPr/>
        </p:nvSpPr>
        <p:spPr bwMode="auto">
          <a:xfrm>
            <a:off x="6335986"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72" name="Ellipse 71">
            <a:extLst>
              <a:ext uri="{FF2B5EF4-FFF2-40B4-BE49-F238E27FC236}">
                <a16:creationId xmlns:a16="http://schemas.microsoft.com/office/drawing/2014/main" id="{3EFF76FF-63C4-4E96-9AB6-A27DCBFDA21C}"/>
              </a:ext>
            </a:extLst>
          </p:cNvPr>
          <p:cNvSpPr>
            <a:spLocks noChangeAspect="1"/>
          </p:cNvSpPr>
          <p:nvPr/>
        </p:nvSpPr>
        <p:spPr bwMode="auto">
          <a:xfrm>
            <a:off x="6159389"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99" name="Ellipse 98">
            <a:extLst>
              <a:ext uri="{FF2B5EF4-FFF2-40B4-BE49-F238E27FC236}">
                <a16:creationId xmlns:a16="http://schemas.microsoft.com/office/drawing/2014/main" id="{CC579BC9-F06E-40D6-9089-2F29368CE407}"/>
              </a:ext>
            </a:extLst>
          </p:cNvPr>
          <p:cNvSpPr/>
          <p:nvPr/>
        </p:nvSpPr>
        <p:spPr bwMode="auto">
          <a:xfrm>
            <a:off x="6023652" y="2465031"/>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0" name="Ellipse 99">
            <a:extLst>
              <a:ext uri="{FF2B5EF4-FFF2-40B4-BE49-F238E27FC236}">
                <a16:creationId xmlns:a16="http://schemas.microsoft.com/office/drawing/2014/main" id="{6B4D98A6-2CC0-4102-B4C1-2574B8461952}"/>
              </a:ext>
            </a:extLst>
          </p:cNvPr>
          <p:cNvSpPr/>
          <p:nvPr/>
        </p:nvSpPr>
        <p:spPr bwMode="auto">
          <a:xfrm>
            <a:off x="6559470" y="3448697"/>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1" name="Ellipse 100">
            <a:extLst>
              <a:ext uri="{FF2B5EF4-FFF2-40B4-BE49-F238E27FC236}">
                <a16:creationId xmlns:a16="http://schemas.microsoft.com/office/drawing/2014/main" id="{47E216FA-5823-4510-A587-08E21D4E5387}"/>
              </a:ext>
            </a:extLst>
          </p:cNvPr>
          <p:cNvSpPr/>
          <p:nvPr/>
        </p:nvSpPr>
        <p:spPr bwMode="auto">
          <a:xfrm>
            <a:off x="6019779" y="394053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2" name="Ellipse 101">
            <a:extLst>
              <a:ext uri="{FF2B5EF4-FFF2-40B4-BE49-F238E27FC236}">
                <a16:creationId xmlns:a16="http://schemas.microsoft.com/office/drawing/2014/main" id="{241AE8A5-4A68-4CFD-A3B1-955BE47B53AF}"/>
              </a:ext>
            </a:extLst>
          </p:cNvPr>
          <p:cNvSpPr/>
          <p:nvPr/>
        </p:nvSpPr>
        <p:spPr bwMode="auto">
          <a:xfrm>
            <a:off x="6209334" y="4432363"/>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3" name="Ellipse 102">
            <a:extLst>
              <a:ext uri="{FF2B5EF4-FFF2-40B4-BE49-F238E27FC236}">
                <a16:creationId xmlns:a16="http://schemas.microsoft.com/office/drawing/2014/main" id="{6DC8F5F3-B2F0-480A-A6E3-9F4F3BDDDD0D}"/>
              </a:ext>
            </a:extLst>
          </p:cNvPr>
          <p:cNvSpPr/>
          <p:nvPr/>
        </p:nvSpPr>
        <p:spPr bwMode="auto">
          <a:xfrm>
            <a:off x="6212959" y="4944831"/>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4" name="Ellipse 103">
            <a:extLst>
              <a:ext uri="{FF2B5EF4-FFF2-40B4-BE49-F238E27FC236}">
                <a16:creationId xmlns:a16="http://schemas.microsoft.com/office/drawing/2014/main" id="{3CD4DABD-4152-4FA7-99EF-0C6D2470D395}"/>
              </a:ext>
            </a:extLst>
          </p:cNvPr>
          <p:cNvSpPr/>
          <p:nvPr/>
        </p:nvSpPr>
        <p:spPr bwMode="auto">
          <a:xfrm>
            <a:off x="6385371" y="295686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05" name="Connecteur droit 104">
            <a:extLst>
              <a:ext uri="{FF2B5EF4-FFF2-40B4-BE49-F238E27FC236}">
                <a16:creationId xmlns:a16="http://schemas.microsoft.com/office/drawing/2014/main" id="{FFC8476D-D83B-4DEF-AFCC-F198C016E69C}"/>
              </a:ext>
            </a:extLst>
          </p:cNvPr>
          <p:cNvCxnSpPr>
            <a:stCxn id="99" idx="4"/>
            <a:endCxn id="104" idx="0"/>
          </p:cNvCxnSpPr>
          <p:nvPr/>
        </p:nvCxnSpPr>
        <p:spPr bwMode="auto">
          <a:xfrm>
            <a:off x="6060372" y="2537031"/>
            <a:ext cx="361719"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6" name="Connecteur droit 105">
            <a:extLst>
              <a:ext uri="{FF2B5EF4-FFF2-40B4-BE49-F238E27FC236}">
                <a16:creationId xmlns:a16="http://schemas.microsoft.com/office/drawing/2014/main" id="{48BF003B-3E0F-4A40-BF5F-F644B9081EE4}"/>
              </a:ext>
            </a:extLst>
          </p:cNvPr>
          <p:cNvCxnSpPr>
            <a:cxnSpLocks/>
            <a:stCxn id="104" idx="4"/>
            <a:endCxn id="100" idx="0"/>
          </p:cNvCxnSpPr>
          <p:nvPr/>
        </p:nvCxnSpPr>
        <p:spPr bwMode="auto">
          <a:xfrm>
            <a:off x="6422091" y="3028864"/>
            <a:ext cx="174099"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7" name="Connecteur droit 106">
            <a:extLst>
              <a:ext uri="{FF2B5EF4-FFF2-40B4-BE49-F238E27FC236}">
                <a16:creationId xmlns:a16="http://schemas.microsoft.com/office/drawing/2014/main" id="{31EB1051-EFD6-46BD-8CF1-203D1CCAE0EA}"/>
              </a:ext>
            </a:extLst>
          </p:cNvPr>
          <p:cNvCxnSpPr>
            <a:stCxn id="100" idx="4"/>
            <a:endCxn id="101" idx="0"/>
          </p:cNvCxnSpPr>
          <p:nvPr/>
        </p:nvCxnSpPr>
        <p:spPr bwMode="auto">
          <a:xfrm flipH="1">
            <a:off x="6056499" y="3520697"/>
            <a:ext cx="539691"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8" name="Connecteur droit 107">
            <a:extLst>
              <a:ext uri="{FF2B5EF4-FFF2-40B4-BE49-F238E27FC236}">
                <a16:creationId xmlns:a16="http://schemas.microsoft.com/office/drawing/2014/main" id="{71B27ED9-299E-4001-8BED-3E5646AE31A8}"/>
              </a:ext>
            </a:extLst>
          </p:cNvPr>
          <p:cNvCxnSpPr>
            <a:cxnSpLocks/>
            <a:stCxn id="101" idx="4"/>
            <a:endCxn id="102" idx="0"/>
          </p:cNvCxnSpPr>
          <p:nvPr/>
        </p:nvCxnSpPr>
        <p:spPr bwMode="auto">
          <a:xfrm>
            <a:off x="6056499" y="4012530"/>
            <a:ext cx="189555"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9" name="Connecteur droit 108">
            <a:extLst>
              <a:ext uri="{FF2B5EF4-FFF2-40B4-BE49-F238E27FC236}">
                <a16:creationId xmlns:a16="http://schemas.microsoft.com/office/drawing/2014/main" id="{2576AEF3-3748-4311-B32F-5216DDDF606A}"/>
              </a:ext>
            </a:extLst>
          </p:cNvPr>
          <p:cNvCxnSpPr>
            <a:stCxn id="102" idx="4"/>
            <a:endCxn id="103" idx="0"/>
          </p:cNvCxnSpPr>
          <p:nvPr/>
        </p:nvCxnSpPr>
        <p:spPr bwMode="auto">
          <a:xfrm>
            <a:off x="6246054" y="4504363"/>
            <a:ext cx="3625" cy="440468"/>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35" name="Ellipse 134">
            <a:extLst>
              <a:ext uri="{FF2B5EF4-FFF2-40B4-BE49-F238E27FC236}">
                <a16:creationId xmlns:a16="http://schemas.microsoft.com/office/drawing/2014/main" id="{149A9BA5-47C4-462B-8A13-11C7FE9FAACC}"/>
              </a:ext>
            </a:extLst>
          </p:cNvPr>
          <p:cNvSpPr/>
          <p:nvPr/>
        </p:nvSpPr>
        <p:spPr bwMode="auto">
          <a:xfrm>
            <a:off x="6388546" y="5416029"/>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36" name="Ellipse 135">
            <a:extLst>
              <a:ext uri="{FF2B5EF4-FFF2-40B4-BE49-F238E27FC236}">
                <a16:creationId xmlns:a16="http://schemas.microsoft.com/office/drawing/2014/main" id="{0F89392A-7C98-4626-B2AC-3DC6CD6FB91E}"/>
              </a:ext>
            </a:extLst>
          </p:cNvPr>
          <p:cNvSpPr/>
          <p:nvPr/>
        </p:nvSpPr>
        <p:spPr bwMode="auto">
          <a:xfrm>
            <a:off x="6202933" y="590786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37" name="Connecteur droit 136">
            <a:extLst>
              <a:ext uri="{FF2B5EF4-FFF2-40B4-BE49-F238E27FC236}">
                <a16:creationId xmlns:a16="http://schemas.microsoft.com/office/drawing/2014/main" id="{CF4F308C-95B7-4A02-923F-FE3BAB41BBBE}"/>
              </a:ext>
            </a:extLst>
          </p:cNvPr>
          <p:cNvCxnSpPr>
            <a:stCxn id="103" idx="4"/>
            <a:endCxn id="135" idx="0"/>
          </p:cNvCxnSpPr>
          <p:nvPr/>
        </p:nvCxnSpPr>
        <p:spPr bwMode="auto">
          <a:xfrm>
            <a:off x="6249679" y="5016831"/>
            <a:ext cx="175587" cy="399198"/>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8" name="Connecteur droit 137">
            <a:extLst>
              <a:ext uri="{FF2B5EF4-FFF2-40B4-BE49-F238E27FC236}">
                <a16:creationId xmlns:a16="http://schemas.microsoft.com/office/drawing/2014/main" id="{608E10A4-1877-4116-B5A4-2F6006401C52}"/>
              </a:ext>
            </a:extLst>
          </p:cNvPr>
          <p:cNvCxnSpPr>
            <a:stCxn id="135" idx="4"/>
            <a:endCxn id="136" idx="0"/>
          </p:cNvCxnSpPr>
          <p:nvPr/>
        </p:nvCxnSpPr>
        <p:spPr bwMode="auto">
          <a:xfrm flipH="1">
            <a:off x="6239653" y="5488029"/>
            <a:ext cx="185613"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287" name="Rectangle 286">
            <a:extLst>
              <a:ext uri="{FF2B5EF4-FFF2-40B4-BE49-F238E27FC236}">
                <a16:creationId xmlns:a16="http://schemas.microsoft.com/office/drawing/2014/main" id="{37324F9E-51FA-42A4-8195-DC80ECBC34C1}"/>
              </a:ext>
            </a:extLst>
          </p:cNvPr>
          <p:cNvSpPr/>
          <p:nvPr/>
        </p:nvSpPr>
        <p:spPr bwMode="auto">
          <a:xfrm>
            <a:off x="479979" y="3775412"/>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fontAlgn="auto">
              <a:spcBef>
                <a:spcPts val="0"/>
              </a:spcBef>
              <a:spcAft>
                <a:spcPts val="0"/>
              </a:spcAft>
              <a:defRPr/>
            </a:pPr>
            <a:r>
              <a:rPr lang="en-GB" sz="900" kern="0">
                <a:solidFill>
                  <a:schemeClr val="bg1"/>
                </a:solidFill>
                <a:latin typeface="Trebuchet MS" panose="020B0603020202020204" pitchFamily="34" charset="0"/>
              </a:rPr>
              <a:t>Availability of international data</a:t>
            </a:r>
          </a:p>
        </p:txBody>
      </p:sp>
      <p:sp>
        <p:nvSpPr>
          <p:cNvPr id="288" name="Rectangle 287">
            <a:extLst>
              <a:ext uri="{FF2B5EF4-FFF2-40B4-BE49-F238E27FC236}">
                <a16:creationId xmlns:a16="http://schemas.microsoft.com/office/drawing/2014/main" id="{5B7F494D-D642-43F8-8322-0BFCBFA05FEF}"/>
              </a:ext>
            </a:extLst>
          </p:cNvPr>
          <p:cNvSpPr/>
          <p:nvPr/>
        </p:nvSpPr>
        <p:spPr bwMode="auto">
          <a:xfrm>
            <a:off x="479979" y="4759078"/>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Quality of the after-sales services</a:t>
            </a:r>
          </a:p>
        </p:txBody>
      </p:sp>
      <p:sp>
        <p:nvSpPr>
          <p:cNvPr id="289" name="Rectangle 288">
            <a:extLst>
              <a:ext uri="{FF2B5EF4-FFF2-40B4-BE49-F238E27FC236}">
                <a16:creationId xmlns:a16="http://schemas.microsoft.com/office/drawing/2014/main" id="{8A94459B-28A4-4343-9FAB-0B85E90BCFF1}"/>
              </a:ext>
            </a:extLst>
          </p:cNvPr>
          <p:cNvSpPr/>
          <p:nvPr/>
        </p:nvSpPr>
        <p:spPr bwMode="auto">
          <a:xfrm>
            <a:off x="479979" y="4267245"/>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Capacity to integrate into the client’s system</a:t>
            </a:r>
            <a:endParaRPr lang="en-GB" sz="900" i="1" kern="0">
              <a:solidFill>
                <a:schemeClr val="bg1"/>
              </a:solidFill>
              <a:latin typeface="Trebuchet MS" panose="020B0603020202020204" pitchFamily="34" charset="0"/>
            </a:endParaRPr>
          </a:p>
        </p:txBody>
      </p:sp>
      <p:sp>
        <p:nvSpPr>
          <p:cNvPr id="290" name="Rectangle 289">
            <a:extLst>
              <a:ext uri="{FF2B5EF4-FFF2-40B4-BE49-F238E27FC236}">
                <a16:creationId xmlns:a16="http://schemas.microsoft.com/office/drawing/2014/main" id="{FAAAA21E-BFF7-4AC5-99F4-C417FC09F7BF}"/>
              </a:ext>
            </a:extLst>
          </p:cNvPr>
          <p:cNvSpPr/>
          <p:nvPr/>
        </p:nvSpPr>
        <p:spPr bwMode="auto">
          <a:xfrm>
            <a:off x="479979" y="3283579"/>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Price competitiveness</a:t>
            </a:r>
            <a:endParaRPr lang="en-GB" sz="900" i="1" kern="0">
              <a:solidFill>
                <a:schemeClr val="bg1"/>
              </a:solidFill>
              <a:latin typeface="Trebuchet MS" panose="020B0603020202020204" pitchFamily="34" charset="0"/>
            </a:endParaRPr>
          </a:p>
        </p:txBody>
      </p:sp>
      <p:sp>
        <p:nvSpPr>
          <p:cNvPr id="291" name="Rectangle 290">
            <a:extLst>
              <a:ext uri="{FF2B5EF4-FFF2-40B4-BE49-F238E27FC236}">
                <a16:creationId xmlns:a16="http://schemas.microsoft.com/office/drawing/2014/main" id="{7C587134-FBEA-4E63-8D36-992A6B1A0B82}"/>
              </a:ext>
            </a:extLst>
          </p:cNvPr>
          <p:cNvSpPr/>
          <p:nvPr/>
        </p:nvSpPr>
        <p:spPr bwMode="auto">
          <a:xfrm>
            <a:off x="479979" y="2299913"/>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Quality of the database</a:t>
            </a:r>
            <a:endParaRPr kumimoji="0" lang="en-GB" sz="900" b="0" i="1"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292" name="Rectangle 291">
            <a:extLst>
              <a:ext uri="{FF2B5EF4-FFF2-40B4-BE49-F238E27FC236}">
                <a16:creationId xmlns:a16="http://schemas.microsoft.com/office/drawing/2014/main" id="{F5FF0E66-83B8-4551-AEB6-77C95161D0BE}"/>
              </a:ext>
            </a:extLst>
          </p:cNvPr>
          <p:cNvSpPr/>
          <p:nvPr/>
        </p:nvSpPr>
        <p:spPr bwMode="auto">
          <a:xfrm>
            <a:off x="479979" y="5250911"/>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Ease of use of the </a:t>
            </a:r>
            <a:r>
              <a:rPr lang="en-GB" sz="900" kern="0">
                <a:solidFill>
                  <a:schemeClr val="bg1"/>
                </a:solidFill>
                <a:latin typeface="Trebuchet MS" panose="020B0603020202020204" pitchFamily="34" charset="0"/>
              </a:rPr>
              <a:t>solution and of contact management</a:t>
            </a:r>
            <a:endParaRPr kumimoji="0" lang="en-GB" sz="900" b="0" i="0"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293" name="Rectangle 292">
            <a:extLst>
              <a:ext uri="{FF2B5EF4-FFF2-40B4-BE49-F238E27FC236}">
                <a16:creationId xmlns:a16="http://schemas.microsoft.com/office/drawing/2014/main" id="{CABC5F1E-8CD3-4129-A49A-DD9298585123}"/>
              </a:ext>
            </a:extLst>
          </p:cNvPr>
          <p:cNvSpPr/>
          <p:nvPr/>
        </p:nvSpPr>
        <p:spPr bwMode="auto">
          <a:xfrm>
            <a:off x="479979" y="5742744"/>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Brand image</a:t>
            </a:r>
          </a:p>
        </p:txBody>
      </p:sp>
      <p:sp>
        <p:nvSpPr>
          <p:cNvPr id="294" name="Rectangle 293">
            <a:extLst>
              <a:ext uri="{FF2B5EF4-FFF2-40B4-BE49-F238E27FC236}">
                <a16:creationId xmlns:a16="http://schemas.microsoft.com/office/drawing/2014/main" id="{52599EE1-7C93-4D42-BD02-9716EAE306D1}"/>
              </a:ext>
            </a:extLst>
          </p:cNvPr>
          <p:cNvSpPr/>
          <p:nvPr/>
        </p:nvSpPr>
        <p:spPr bwMode="auto">
          <a:xfrm>
            <a:off x="479979" y="2791746"/>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ts val="1000"/>
              </a:lnSpc>
              <a:spcBef>
                <a:spcPts val="0"/>
              </a:spcBef>
              <a:spcAft>
                <a:spcPts val="0"/>
              </a:spcAft>
              <a:buClrTx/>
              <a:buSzTx/>
              <a:buFontTx/>
              <a:buNone/>
              <a:tabLst/>
              <a:defRPr/>
            </a:pPr>
            <a:r>
              <a:rPr lang="en-GB" sz="900" kern="0">
                <a:solidFill>
                  <a:schemeClr val="bg1"/>
                </a:solidFill>
                <a:latin typeface="Trebuchet MS" panose="020B0603020202020204" pitchFamily="34" charset="0"/>
              </a:rPr>
              <a:t>Capacity to deliver an end-to-end offering</a:t>
            </a:r>
          </a:p>
        </p:txBody>
      </p:sp>
      <p:cxnSp>
        <p:nvCxnSpPr>
          <p:cNvPr id="307" name="Connecteur droit 306">
            <a:extLst>
              <a:ext uri="{FF2B5EF4-FFF2-40B4-BE49-F238E27FC236}">
                <a16:creationId xmlns:a16="http://schemas.microsoft.com/office/drawing/2014/main" id="{9EBD24A0-B0E3-4F19-BB69-FB40DEC56244}"/>
              </a:ext>
            </a:extLst>
          </p:cNvPr>
          <p:cNvCxnSpPr/>
          <p:nvPr/>
        </p:nvCxnSpPr>
        <p:spPr bwMode="auto">
          <a:xfrm>
            <a:off x="5676154" y="2275733"/>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08" name="Connecteur droit 307">
            <a:extLst>
              <a:ext uri="{FF2B5EF4-FFF2-40B4-BE49-F238E27FC236}">
                <a16:creationId xmlns:a16="http://schemas.microsoft.com/office/drawing/2014/main" id="{C649BE75-63B5-4CF8-819A-CBF4CA5F9888}"/>
              </a:ext>
            </a:extLst>
          </p:cNvPr>
          <p:cNvCxnSpPr/>
          <p:nvPr/>
        </p:nvCxnSpPr>
        <p:spPr bwMode="auto">
          <a:xfrm>
            <a:off x="5497907" y="2275733"/>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09" name="Connecteur droit 308">
            <a:extLst>
              <a:ext uri="{FF2B5EF4-FFF2-40B4-BE49-F238E27FC236}">
                <a16:creationId xmlns:a16="http://schemas.microsoft.com/office/drawing/2014/main" id="{26D98FFC-D8F8-4ECF-82F9-48A0C54AB4DE}"/>
              </a:ext>
            </a:extLst>
          </p:cNvPr>
          <p:cNvCxnSpPr/>
          <p:nvPr/>
        </p:nvCxnSpPr>
        <p:spPr bwMode="auto">
          <a:xfrm>
            <a:off x="5319660" y="2275733"/>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10" name="Connecteur droit 309">
            <a:extLst>
              <a:ext uri="{FF2B5EF4-FFF2-40B4-BE49-F238E27FC236}">
                <a16:creationId xmlns:a16="http://schemas.microsoft.com/office/drawing/2014/main" id="{0177CAD0-82B6-44E5-96CD-235AC127CAF9}"/>
              </a:ext>
            </a:extLst>
          </p:cNvPr>
          <p:cNvCxnSpPr/>
          <p:nvPr/>
        </p:nvCxnSpPr>
        <p:spPr bwMode="auto">
          <a:xfrm>
            <a:off x="5141413" y="2275733"/>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11" name="Connecteur droit 310">
            <a:extLst>
              <a:ext uri="{FF2B5EF4-FFF2-40B4-BE49-F238E27FC236}">
                <a16:creationId xmlns:a16="http://schemas.microsoft.com/office/drawing/2014/main" id="{BD4700F2-72DB-4A51-883C-929A5B13CC37}"/>
              </a:ext>
            </a:extLst>
          </p:cNvPr>
          <p:cNvCxnSpPr/>
          <p:nvPr/>
        </p:nvCxnSpPr>
        <p:spPr bwMode="auto">
          <a:xfrm>
            <a:off x="5855446" y="2297830"/>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312" name="Ellipse 311">
            <a:extLst>
              <a:ext uri="{FF2B5EF4-FFF2-40B4-BE49-F238E27FC236}">
                <a16:creationId xmlns:a16="http://schemas.microsoft.com/office/drawing/2014/main" id="{82380AC1-C71C-459C-A4BC-9F06B43AFEE7}"/>
              </a:ext>
            </a:extLst>
          </p:cNvPr>
          <p:cNvSpPr/>
          <p:nvPr/>
        </p:nvSpPr>
        <p:spPr bwMode="auto">
          <a:xfrm>
            <a:off x="5313924" y="295686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313" name="Ellipse 312">
            <a:extLst>
              <a:ext uri="{FF2B5EF4-FFF2-40B4-BE49-F238E27FC236}">
                <a16:creationId xmlns:a16="http://schemas.microsoft.com/office/drawing/2014/main" id="{E8F773D4-AB2F-427E-BB10-AFE42B07B06E}"/>
              </a:ext>
            </a:extLst>
          </p:cNvPr>
          <p:cNvSpPr>
            <a:spLocks noChangeAspect="1"/>
          </p:cNvSpPr>
          <p:nvPr/>
        </p:nvSpPr>
        <p:spPr bwMode="auto">
          <a:xfrm>
            <a:off x="5100283" y="209622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314" name="Ellipse 313">
            <a:extLst>
              <a:ext uri="{FF2B5EF4-FFF2-40B4-BE49-F238E27FC236}">
                <a16:creationId xmlns:a16="http://schemas.microsoft.com/office/drawing/2014/main" id="{7FD6B7DE-3510-4688-9A78-A3C98AC6A2AC}"/>
              </a:ext>
            </a:extLst>
          </p:cNvPr>
          <p:cNvSpPr>
            <a:spLocks noChangeAspect="1"/>
          </p:cNvSpPr>
          <p:nvPr/>
        </p:nvSpPr>
        <p:spPr bwMode="auto">
          <a:xfrm>
            <a:off x="5626312" y="209622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315" name="Ellipse 314">
            <a:extLst>
              <a:ext uri="{FF2B5EF4-FFF2-40B4-BE49-F238E27FC236}">
                <a16:creationId xmlns:a16="http://schemas.microsoft.com/office/drawing/2014/main" id="{796D524E-1B5D-43FD-A400-5FAA173808C3}"/>
              </a:ext>
            </a:extLst>
          </p:cNvPr>
          <p:cNvSpPr>
            <a:spLocks noChangeAspect="1"/>
          </p:cNvSpPr>
          <p:nvPr/>
        </p:nvSpPr>
        <p:spPr bwMode="auto">
          <a:xfrm>
            <a:off x="5449715" y="209622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316" name="Ellipse 315">
            <a:extLst>
              <a:ext uri="{FF2B5EF4-FFF2-40B4-BE49-F238E27FC236}">
                <a16:creationId xmlns:a16="http://schemas.microsoft.com/office/drawing/2014/main" id="{F066D878-52EC-47CF-918D-2238225C8E83}"/>
              </a:ext>
            </a:extLst>
          </p:cNvPr>
          <p:cNvSpPr>
            <a:spLocks noChangeAspect="1"/>
          </p:cNvSpPr>
          <p:nvPr/>
        </p:nvSpPr>
        <p:spPr bwMode="auto">
          <a:xfrm>
            <a:off x="5273118" y="209622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317" name="Ellipse 316">
            <a:extLst>
              <a:ext uri="{FF2B5EF4-FFF2-40B4-BE49-F238E27FC236}">
                <a16:creationId xmlns:a16="http://schemas.microsoft.com/office/drawing/2014/main" id="{6DB934DC-CD6A-41F1-A479-E4210571138B}"/>
              </a:ext>
            </a:extLst>
          </p:cNvPr>
          <p:cNvSpPr/>
          <p:nvPr/>
        </p:nvSpPr>
        <p:spPr bwMode="auto">
          <a:xfrm>
            <a:off x="5458198" y="2465031"/>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318" name="Ellipse 317">
            <a:extLst>
              <a:ext uri="{FF2B5EF4-FFF2-40B4-BE49-F238E27FC236}">
                <a16:creationId xmlns:a16="http://schemas.microsoft.com/office/drawing/2014/main" id="{E4EFDC80-EF8F-43E8-9D46-D466D2441D6C}"/>
              </a:ext>
            </a:extLst>
          </p:cNvPr>
          <p:cNvSpPr/>
          <p:nvPr/>
        </p:nvSpPr>
        <p:spPr bwMode="auto">
          <a:xfrm>
            <a:off x="5632811" y="3448697"/>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319" name="Ellipse 318">
            <a:extLst>
              <a:ext uri="{FF2B5EF4-FFF2-40B4-BE49-F238E27FC236}">
                <a16:creationId xmlns:a16="http://schemas.microsoft.com/office/drawing/2014/main" id="{18D144E9-D3F3-4AF2-A41F-BF890D476769}"/>
              </a:ext>
            </a:extLst>
          </p:cNvPr>
          <p:cNvSpPr/>
          <p:nvPr/>
        </p:nvSpPr>
        <p:spPr bwMode="auto">
          <a:xfrm>
            <a:off x="5469994" y="394053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320" name="Ellipse 319">
            <a:extLst>
              <a:ext uri="{FF2B5EF4-FFF2-40B4-BE49-F238E27FC236}">
                <a16:creationId xmlns:a16="http://schemas.microsoft.com/office/drawing/2014/main" id="{BDD086E4-DA97-43EF-8A6B-41A6C8AF363C}"/>
              </a:ext>
            </a:extLst>
          </p:cNvPr>
          <p:cNvSpPr/>
          <p:nvPr/>
        </p:nvSpPr>
        <p:spPr bwMode="auto">
          <a:xfrm>
            <a:off x="5469994" y="4432363"/>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321" name="Ellipse 320">
            <a:extLst>
              <a:ext uri="{FF2B5EF4-FFF2-40B4-BE49-F238E27FC236}">
                <a16:creationId xmlns:a16="http://schemas.microsoft.com/office/drawing/2014/main" id="{0D48A485-0AEF-4D0E-BFD6-14545ECCD66C}"/>
              </a:ext>
            </a:extLst>
          </p:cNvPr>
          <p:cNvSpPr/>
          <p:nvPr/>
        </p:nvSpPr>
        <p:spPr bwMode="auto">
          <a:xfrm>
            <a:off x="5469994" y="4924196"/>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322" name="Connecteur droit 321">
            <a:extLst>
              <a:ext uri="{FF2B5EF4-FFF2-40B4-BE49-F238E27FC236}">
                <a16:creationId xmlns:a16="http://schemas.microsoft.com/office/drawing/2014/main" id="{A4A9F56E-DF1F-4F3C-9CF1-E434632D9338}"/>
              </a:ext>
            </a:extLst>
          </p:cNvPr>
          <p:cNvCxnSpPr>
            <a:stCxn id="317" idx="4"/>
            <a:endCxn id="312" idx="0"/>
          </p:cNvCxnSpPr>
          <p:nvPr/>
        </p:nvCxnSpPr>
        <p:spPr bwMode="auto">
          <a:xfrm flipH="1">
            <a:off x="5350644" y="2537031"/>
            <a:ext cx="144274"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23" name="Connecteur droit 322">
            <a:extLst>
              <a:ext uri="{FF2B5EF4-FFF2-40B4-BE49-F238E27FC236}">
                <a16:creationId xmlns:a16="http://schemas.microsoft.com/office/drawing/2014/main" id="{C994C119-BA22-4563-87B9-67CC6028AFBE}"/>
              </a:ext>
            </a:extLst>
          </p:cNvPr>
          <p:cNvCxnSpPr>
            <a:stCxn id="312" idx="4"/>
            <a:endCxn id="318" idx="0"/>
          </p:cNvCxnSpPr>
          <p:nvPr/>
        </p:nvCxnSpPr>
        <p:spPr bwMode="auto">
          <a:xfrm>
            <a:off x="5350644" y="3028864"/>
            <a:ext cx="318887"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24" name="Connecteur droit 323">
            <a:extLst>
              <a:ext uri="{FF2B5EF4-FFF2-40B4-BE49-F238E27FC236}">
                <a16:creationId xmlns:a16="http://schemas.microsoft.com/office/drawing/2014/main" id="{A647A81C-0186-46CB-90D2-94401A1E9240}"/>
              </a:ext>
            </a:extLst>
          </p:cNvPr>
          <p:cNvCxnSpPr>
            <a:stCxn id="318" idx="4"/>
            <a:endCxn id="319" idx="0"/>
          </p:cNvCxnSpPr>
          <p:nvPr/>
        </p:nvCxnSpPr>
        <p:spPr bwMode="auto">
          <a:xfrm flipH="1">
            <a:off x="5506714" y="3520697"/>
            <a:ext cx="162817"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25" name="Connecteur droit 324">
            <a:extLst>
              <a:ext uri="{FF2B5EF4-FFF2-40B4-BE49-F238E27FC236}">
                <a16:creationId xmlns:a16="http://schemas.microsoft.com/office/drawing/2014/main" id="{0E27847B-002C-41EB-AD81-FF4A717B48D9}"/>
              </a:ext>
            </a:extLst>
          </p:cNvPr>
          <p:cNvCxnSpPr>
            <a:cxnSpLocks/>
          </p:cNvCxnSpPr>
          <p:nvPr/>
        </p:nvCxnSpPr>
        <p:spPr bwMode="auto">
          <a:xfrm>
            <a:off x="5506714" y="4012530"/>
            <a:ext cx="0"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26" name="Connecteur droit 325">
            <a:extLst>
              <a:ext uri="{FF2B5EF4-FFF2-40B4-BE49-F238E27FC236}">
                <a16:creationId xmlns:a16="http://schemas.microsoft.com/office/drawing/2014/main" id="{B1B5A008-7912-4853-8786-022A14B42298}"/>
              </a:ext>
            </a:extLst>
          </p:cNvPr>
          <p:cNvCxnSpPr>
            <a:cxnSpLocks/>
          </p:cNvCxnSpPr>
          <p:nvPr/>
        </p:nvCxnSpPr>
        <p:spPr bwMode="auto">
          <a:xfrm>
            <a:off x="5501076" y="4504363"/>
            <a:ext cx="0"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327" name="Ellipse 326">
            <a:extLst>
              <a:ext uri="{FF2B5EF4-FFF2-40B4-BE49-F238E27FC236}">
                <a16:creationId xmlns:a16="http://schemas.microsoft.com/office/drawing/2014/main" id="{9AE9C836-34F0-4180-94B2-A5F3B0A533AB}"/>
              </a:ext>
            </a:extLst>
          </p:cNvPr>
          <p:cNvSpPr/>
          <p:nvPr/>
        </p:nvSpPr>
        <p:spPr bwMode="auto">
          <a:xfrm>
            <a:off x="5469994" y="5416029"/>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328" name="Ellipse 327">
            <a:extLst>
              <a:ext uri="{FF2B5EF4-FFF2-40B4-BE49-F238E27FC236}">
                <a16:creationId xmlns:a16="http://schemas.microsoft.com/office/drawing/2014/main" id="{B528D4E4-F7BA-47FA-9F2C-F5421C2A2603}"/>
              </a:ext>
            </a:extLst>
          </p:cNvPr>
          <p:cNvSpPr/>
          <p:nvPr/>
        </p:nvSpPr>
        <p:spPr bwMode="auto">
          <a:xfrm>
            <a:off x="5287637" y="590786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329" name="Connecteur droit 328">
            <a:extLst>
              <a:ext uri="{FF2B5EF4-FFF2-40B4-BE49-F238E27FC236}">
                <a16:creationId xmlns:a16="http://schemas.microsoft.com/office/drawing/2014/main" id="{31917770-D4BF-4EC1-93CF-E770B98F585B}"/>
              </a:ext>
            </a:extLst>
          </p:cNvPr>
          <p:cNvCxnSpPr>
            <a:cxnSpLocks/>
          </p:cNvCxnSpPr>
          <p:nvPr/>
        </p:nvCxnSpPr>
        <p:spPr bwMode="auto">
          <a:xfrm>
            <a:off x="5505952" y="4996196"/>
            <a:ext cx="0"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30" name="Connecteur droit 329">
            <a:extLst>
              <a:ext uri="{FF2B5EF4-FFF2-40B4-BE49-F238E27FC236}">
                <a16:creationId xmlns:a16="http://schemas.microsoft.com/office/drawing/2014/main" id="{89DB6D5B-EB63-4F84-AFB0-B869C1DAF0CB}"/>
              </a:ext>
            </a:extLst>
          </p:cNvPr>
          <p:cNvCxnSpPr>
            <a:stCxn id="327" idx="4"/>
            <a:endCxn id="328" idx="0"/>
          </p:cNvCxnSpPr>
          <p:nvPr/>
        </p:nvCxnSpPr>
        <p:spPr bwMode="auto">
          <a:xfrm flipH="1">
            <a:off x="5324357" y="5488029"/>
            <a:ext cx="182357"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6" name="Connecteur droit 35">
            <a:extLst>
              <a:ext uri="{FF2B5EF4-FFF2-40B4-BE49-F238E27FC236}">
                <a16:creationId xmlns:a16="http://schemas.microsoft.com/office/drawing/2014/main" id="{5242845D-1494-43A9-82D2-6339CF79C5E1}"/>
              </a:ext>
            </a:extLst>
          </p:cNvPr>
          <p:cNvCxnSpPr/>
          <p:nvPr/>
        </p:nvCxnSpPr>
        <p:spPr bwMode="auto">
          <a:xfrm>
            <a:off x="3908056"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7" name="Connecteur droit 36">
            <a:extLst>
              <a:ext uri="{FF2B5EF4-FFF2-40B4-BE49-F238E27FC236}">
                <a16:creationId xmlns:a16="http://schemas.microsoft.com/office/drawing/2014/main" id="{C26D1A79-82BF-4264-970A-282421AB3978}"/>
              </a:ext>
            </a:extLst>
          </p:cNvPr>
          <p:cNvCxnSpPr/>
          <p:nvPr/>
        </p:nvCxnSpPr>
        <p:spPr bwMode="auto">
          <a:xfrm>
            <a:off x="3729809"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8" name="Connecteur droit 37">
            <a:extLst>
              <a:ext uri="{FF2B5EF4-FFF2-40B4-BE49-F238E27FC236}">
                <a16:creationId xmlns:a16="http://schemas.microsoft.com/office/drawing/2014/main" id="{642936CD-4167-4120-9611-1CC2C7BDAD87}"/>
              </a:ext>
            </a:extLst>
          </p:cNvPr>
          <p:cNvCxnSpPr/>
          <p:nvPr/>
        </p:nvCxnSpPr>
        <p:spPr bwMode="auto">
          <a:xfrm>
            <a:off x="3551562"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9" name="Connecteur droit 38">
            <a:extLst>
              <a:ext uri="{FF2B5EF4-FFF2-40B4-BE49-F238E27FC236}">
                <a16:creationId xmlns:a16="http://schemas.microsoft.com/office/drawing/2014/main" id="{F0669377-5DE5-46F0-AA64-05DCC7BED420}"/>
              </a:ext>
            </a:extLst>
          </p:cNvPr>
          <p:cNvCxnSpPr/>
          <p:nvPr/>
        </p:nvCxnSpPr>
        <p:spPr bwMode="auto">
          <a:xfrm>
            <a:off x="3373315"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3" name="Connecteur droit 42">
            <a:extLst>
              <a:ext uri="{FF2B5EF4-FFF2-40B4-BE49-F238E27FC236}">
                <a16:creationId xmlns:a16="http://schemas.microsoft.com/office/drawing/2014/main" id="{BDA6E143-3AAB-4CDC-9815-1FE631CE9318}"/>
              </a:ext>
            </a:extLst>
          </p:cNvPr>
          <p:cNvCxnSpPr/>
          <p:nvPr/>
        </p:nvCxnSpPr>
        <p:spPr bwMode="auto">
          <a:xfrm>
            <a:off x="4065676" y="2297830"/>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61" name="Ellipse 60">
            <a:extLst>
              <a:ext uri="{FF2B5EF4-FFF2-40B4-BE49-F238E27FC236}">
                <a16:creationId xmlns:a16="http://schemas.microsoft.com/office/drawing/2014/main" id="{03281B1E-EB54-405E-B79B-40EAE5F0D201}"/>
              </a:ext>
            </a:extLst>
          </p:cNvPr>
          <p:cNvSpPr>
            <a:spLocks noChangeAspect="1"/>
          </p:cNvSpPr>
          <p:nvPr/>
        </p:nvSpPr>
        <p:spPr bwMode="auto">
          <a:xfrm>
            <a:off x="3319027"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62" name="Ellipse 61">
            <a:extLst>
              <a:ext uri="{FF2B5EF4-FFF2-40B4-BE49-F238E27FC236}">
                <a16:creationId xmlns:a16="http://schemas.microsoft.com/office/drawing/2014/main" id="{3251D41D-E154-406D-831B-ACEDEFB9991A}"/>
              </a:ext>
            </a:extLst>
          </p:cNvPr>
          <p:cNvSpPr>
            <a:spLocks noChangeAspect="1"/>
          </p:cNvSpPr>
          <p:nvPr/>
        </p:nvSpPr>
        <p:spPr bwMode="auto">
          <a:xfrm>
            <a:off x="3845056"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63" name="Ellipse 62">
            <a:extLst>
              <a:ext uri="{FF2B5EF4-FFF2-40B4-BE49-F238E27FC236}">
                <a16:creationId xmlns:a16="http://schemas.microsoft.com/office/drawing/2014/main" id="{FCC44B41-6C4A-42A9-8A83-6D294717C301}"/>
              </a:ext>
            </a:extLst>
          </p:cNvPr>
          <p:cNvSpPr>
            <a:spLocks noChangeAspect="1"/>
          </p:cNvSpPr>
          <p:nvPr/>
        </p:nvSpPr>
        <p:spPr bwMode="auto">
          <a:xfrm>
            <a:off x="3668459"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4" name="Ellipse 63">
            <a:extLst>
              <a:ext uri="{FF2B5EF4-FFF2-40B4-BE49-F238E27FC236}">
                <a16:creationId xmlns:a16="http://schemas.microsoft.com/office/drawing/2014/main" id="{4CD420CE-EFDA-4B03-B9DE-9F42096A5DB7}"/>
              </a:ext>
            </a:extLst>
          </p:cNvPr>
          <p:cNvSpPr>
            <a:spLocks noChangeAspect="1"/>
          </p:cNvSpPr>
          <p:nvPr/>
        </p:nvSpPr>
        <p:spPr bwMode="auto">
          <a:xfrm>
            <a:off x="3491862"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78" name="Ellipse 77">
            <a:extLst>
              <a:ext uri="{FF2B5EF4-FFF2-40B4-BE49-F238E27FC236}">
                <a16:creationId xmlns:a16="http://schemas.microsoft.com/office/drawing/2014/main" id="{F1D2D26B-38C6-43AB-9D1D-7851AD9914F3}"/>
              </a:ext>
            </a:extLst>
          </p:cNvPr>
          <p:cNvSpPr/>
          <p:nvPr/>
        </p:nvSpPr>
        <p:spPr bwMode="auto">
          <a:xfrm>
            <a:off x="3862379" y="2465031"/>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79" name="Ellipse 78">
            <a:extLst>
              <a:ext uri="{FF2B5EF4-FFF2-40B4-BE49-F238E27FC236}">
                <a16:creationId xmlns:a16="http://schemas.microsoft.com/office/drawing/2014/main" id="{F17C5DBD-1BF6-4AB3-8C6E-9F593143A76C}"/>
              </a:ext>
            </a:extLst>
          </p:cNvPr>
          <p:cNvSpPr/>
          <p:nvPr/>
        </p:nvSpPr>
        <p:spPr bwMode="auto">
          <a:xfrm>
            <a:off x="3862703" y="3448697"/>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0" name="Ellipse 79">
            <a:extLst>
              <a:ext uri="{FF2B5EF4-FFF2-40B4-BE49-F238E27FC236}">
                <a16:creationId xmlns:a16="http://schemas.microsoft.com/office/drawing/2014/main" id="{37E14909-97E7-4198-A350-2DB8DD869813}"/>
              </a:ext>
            </a:extLst>
          </p:cNvPr>
          <p:cNvSpPr/>
          <p:nvPr/>
        </p:nvSpPr>
        <p:spPr bwMode="auto">
          <a:xfrm>
            <a:off x="3872309" y="394053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1" name="Ellipse 80">
            <a:extLst>
              <a:ext uri="{FF2B5EF4-FFF2-40B4-BE49-F238E27FC236}">
                <a16:creationId xmlns:a16="http://schemas.microsoft.com/office/drawing/2014/main" id="{88B0D50E-36BF-4FEB-9967-14C2E7241AE8}"/>
              </a:ext>
            </a:extLst>
          </p:cNvPr>
          <p:cNvSpPr/>
          <p:nvPr/>
        </p:nvSpPr>
        <p:spPr bwMode="auto">
          <a:xfrm>
            <a:off x="3867051" y="4432363"/>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2" name="Ellipse 81">
            <a:extLst>
              <a:ext uri="{FF2B5EF4-FFF2-40B4-BE49-F238E27FC236}">
                <a16:creationId xmlns:a16="http://schemas.microsoft.com/office/drawing/2014/main" id="{53BC15A9-4DDF-464D-B838-F8B484086381}"/>
              </a:ext>
            </a:extLst>
          </p:cNvPr>
          <p:cNvSpPr/>
          <p:nvPr/>
        </p:nvSpPr>
        <p:spPr bwMode="auto">
          <a:xfrm>
            <a:off x="3689225" y="4924196"/>
            <a:ext cx="80784"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3" name="Ellipse 82">
            <a:extLst>
              <a:ext uri="{FF2B5EF4-FFF2-40B4-BE49-F238E27FC236}">
                <a16:creationId xmlns:a16="http://schemas.microsoft.com/office/drawing/2014/main" id="{59141F7E-CC81-4CB8-AD2C-3BADA3B1D9E0}"/>
              </a:ext>
            </a:extLst>
          </p:cNvPr>
          <p:cNvSpPr/>
          <p:nvPr/>
        </p:nvSpPr>
        <p:spPr bwMode="auto">
          <a:xfrm>
            <a:off x="3868875" y="295686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84" name="Connecteur droit 83">
            <a:extLst>
              <a:ext uri="{FF2B5EF4-FFF2-40B4-BE49-F238E27FC236}">
                <a16:creationId xmlns:a16="http://schemas.microsoft.com/office/drawing/2014/main" id="{B7C793D4-624E-4907-8FF0-EA1CD4EF52F7}"/>
              </a:ext>
            </a:extLst>
          </p:cNvPr>
          <p:cNvCxnSpPr>
            <a:stCxn id="78" idx="4"/>
            <a:endCxn id="83" idx="0"/>
          </p:cNvCxnSpPr>
          <p:nvPr/>
        </p:nvCxnSpPr>
        <p:spPr bwMode="auto">
          <a:xfrm>
            <a:off x="3899099" y="2537031"/>
            <a:ext cx="6496"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5" name="Connecteur droit 84">
            <a:extLst>
              <a:ext uri="{FF2B5EF4-FFF2-40B4-BE49-F238E27FC236}">
                <a16:creationId xmlns:a16="http://schemas.microsoft.com/office/drawing/2014/main" id="{625D08B3-B814-4C9A-8627-F8EB0DF77F60}"/>
              </a:ext>
            </a:extLst>
          </p:cNvPr>
          <p:cNvCxnSpPr>
            <a:stCxn id="83" idx="4"/>
            <a:endCxn id="79" idx="0"/>
          </p:cNvCxnSpPr>
          <p:nvPr/>
        </p:nvCxnSpPr>
        <p:spPr bwMode="auto">
          <a:xfrm flipH="1">
            <a:off x="3899423" y="3028864"/>
            <a:ext cx="6172"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6" name="Connecteur droit 85">
            <a:extLst>
              <a:ext uri="{FF2B5EF4-FFF2-40B4-BE49-F238E27FC236}">
                <a16:creationId xmlns:a16="http://schemas.microsoft.com/office/drawing/2014/main" id="{6F27B7C1-354E-4018-9938-089F799A0E75}"/>
              </a:ext>
            </a:extLst>
          </p:cNvPr>
          <p:cNvCxnSpPr>
            <a:stCxn id="79" idx="4"/>
            <a:endCxn id="80" idx="0"/>
          </p:cNvCxnSpPr>
          <p:nvPr/>
        </p:nvCxnSpPr>
        <p:spPr bwMode="auto">
          <a:xfrm>
            <a:off x="3899423" y="3520697"/>
            <a:ext cx="9606"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7" name="Connecteur droit 86">
            <a:extLst>
              <a:ext uri="{FF2B5EF4-FFF2-40B4-BE49-F238E27FC236}">
                <a16:creationId xmlns:a16="http://schemas.microsoft.com/office/drawing/2014/main" id="{F1D406B1-7BAA-4B30-A58F-43AB3EB26E93}"/>
              </a:ext>
            </a:extLst>
          </p:cNvPr>
          <p:cNvCxnSpPr>
            <a:stCxn id="80" idx="4"/>
            <a:endCxn id="81" idx="0"/>
          </p:cNvCxnSpPr>
          <p:nvPr/>
        </p:nvCxnSpPr>
        <p:spPr bwMode="auto">
          <a:xfrm flipH="1">
            <a:off x="3903771" y="4012530"/>
            <a:ext cx="5258"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8" name="Connecteur droit 87">
            <a:extLst>
              <a:ext uri="{FF2B5EF4-FFF2-40B4-BE49-F238E27FC236}">
                <a16:creationId xmlns:a16="http://schemas.microsoft.com/office/drawing/2014/main" id="{E312777C-B68A-4B0E-A5B9-92FBEE388A21}"/>
              </a:ext>
            </a:extLst>
          </p:cNvPr>
          <p:cNvCxnSpPr>
            <a:stCxn id="81" idx="4"/>
            <a:endCxn id="82" idx="0"/>
          </p:cNvCxnSpPr>
          <p:nvPr/>
        </p:nvCxnSpPr>
        <p:spPr bwMode="auto">
          <a:xfrm flipH="1">
            <a:off x="3729617" y="4504363"/>
            <a:ext cx="174154"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27" name="Ellipse 126">
            <a:extLst>
              <a:ext uri="{FF2B5EF4-FFF2-40B4-BE49-F238E27FC236}">
                <a16:creationId xmlns:a16="http://schemas.microsoft.com/office/drawing/2014/main" id="{C448E81C-0C04-445E-B2D5-56A727A77777}"/>
              </a:ext>
            </a:extLst>
          </p:cNvPr>
          <p:cNvSpPr/>
          <p:nvPr/>
        </p:nvSpPr>
        <p:spPr bwMode="auto">
          <a:xfrm>
            <a:off x="3689720" y="5416029"/>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28" name="Ellipse 127">
            <a:extLst>
              <a:ext uri="{FF2B5EF4-FFF2-40B4-BE49-F238E27FC236}">
                <a16:creationId xmlns:a16="http://schemas.microsoft.com/office/drawing/2014/main" id="{917FC58C-6148-4C9E-AC3F-76AA30EF4EA0}"/>
              </a:ext>
            </a:extLst>
          </p:cNvPr>
          <p:cNvSpPr/>
          <p:nvPr/>
        </p:nvSpPr>
        <p:spPr bwMode="auto">
          <a:xfrm>
            <a:off x="3867382" y="590786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29" name="Connecteur droit 128">
            <a:extLst>
              <a:ext uri="{FF2B5EF4-FFF2-40B4-BE49-F238E27FC236}">
                <a16:creationId xmlns:a16="http://schemas.microsoft.com/office/drawing/2014/main" id="{0EF30944-E4E5-4F70-B115-4151DAC8AB08}"/>
              </a:ext>
            </a:extLst>
          </p:cNvPr>
          <p:cNvCxnSpPr>
            <a:stCxn id="82" idx="4"/>
            <a:endCxn id="127" idx="0"/>
          </p:cNvCxnSpPr>
          <p:nvPr/>
        </p:nvCxnSpPr>
        <p:spPr bwMode="auto">
          <a:xfrm flipH="1">
            <a:off x="3726440" y="4996196"/>
            <a:ext cx="3177"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0" name="Connecteur droit 129">
            <a:extLst>
              <a:ext uri="{FF2B5EF4-FFF2-40B4-BE49-F238E27FC236}">
                <a16:creationId xmlns:a16="http://schemas.microsoft.com/office/drawing/2014/main" id="{627C9755-5704-4143-8D66-969F3B06D884}"/>
              </a:ext>
            </a:extLst>
          </p:cNvPr>
          <p:cNvCxnSpPr>
            <a:stCxn id="127" idx="4"/>
            <a:endCxn id="128" idx="0"/>
          </p:cNvCxnSpPr>
          <p:nvPr/>
        </p:nvCxnSpPr>
        <p:spPr bwMode="auto">
          <a:xfrm>
            <a:off x="3726440" y="5488029"/>
            <a:ext cx="177662"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21" name="Connecteur droit 120">
            <a:extLst>
              <a:ext uri="{FF2B5EF4-FFF2-40B4-BE49-F238E27FC236}">
                <a16:creationId xmlns:a16="http://schemas.microsoft.com/office/drawing/2014/main" id="{B7788CA3-11C9-464C-9EDD-C9ADB12CC863}"/>
              </a:ext>
            </a:extLst>
          </p:cNvPr>
          <p:cNvCxnSpPr/>
          <p:nvPr/>
        </p:nvCxnSpPr>
        <p:spPr bwMode="auto">
          <a:xfrm>
            <a:off x="4225082"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0" name="Connecteur droit 39">
            <a:extLst>
              <a:ext uri="{FF2B5EF4-FFF2-40B4-BE49-F238E27FC236}">
                <a16:creationId xmlns:a16="http://schemas.microsoft.com/office/drawing/2014/main" id="{F4D498A9-41C0-431B-A037-B2B65413E189}"/>
              </a:ext>
            </a:extLst>
          </p:cNvPr>
          <p:cNvCxnSpPr/>
          <p:nvPr/>
        </p:nvCxnSpPr>
        <p:spPr bwMode="auto">
          <a:xfrm>
            <a:off x="4767772"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1" name="Connecteur droit 40">
            <a:extLst>
              <a:ext uri="{FF2B5EF4-FFF2-40B4-BE49-F238E27FC236}">
                <a16:creationId xmlns:a16="http://schemas.microsoft.com/office/drawing/2014/main" id="{A7FC4EE2-2B59-4FA8-AB82-BDF8B8E0D9E0}"/>
              </a:ext>
            </a:extLst>
          </p:cNvPr>
          <p:cNvCxnSpPr/>
          <p:nvPr/>
        </p:nvCxnSpPr>
        <p:spPr bwMode="auto">
          <a:xfrm>
            <a:off x="4589525"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2" name="Connecteur droit 41">
            <a:extLst>
              <a:ext uri="{FF2B5EF4-FFF2-40B4-BE49-F238E27FC236}">
                <a16:creationId xmlns:a16="http://schemas.microsoft.com/office/drawing/2014/main" id="{9C58B9D8-8D9B-4D6A-8D53-7C4D91281B4B}"/>
              </a:ext>
            </a:extLst>
          </p:cNvPr>
          <p:cNvCxnSpPr/>
          <p:nvPr/>
        </p:nvCxnSpPr>
        <p:spPr bwMode="auto">
          <a:xfrm>
            <a:off x="4411278"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sp>
        <p:nvSpPr>
          <p:cNvPr id="46" name="Ellipse 45">
            <a:extLst>
              <a:ext uri="{FF2B5EF4-FFF2-40B4-BE49-F238E27FC236}">
                <a16:creationId xmlns:a16="http://schemas.microsoft.com/office/drawing/2014/main" id="{B935625D-FE85-42D1-9A3B-C3079E1F040B}"/>
              </a:ext>
            </a:extLst>
          </p:cNvPr>
          <p:cNvSpPr/>
          <p:nvPr/>
        </p:nvSpPr>
        <p:spPr bwMode="auto">
          <a:xfrm>
            <a:off x="4554741" y="2465031"/>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7" name="Ellipse 46">
            <a:extLst>
              <a:ext uri="{FF2B5EF4-FFF2-40B4-BE49-F238E27FC236}">
                <a16:creationId xmlns:a16="http://schemas.microsoft.com/office/drawing/2014/main" id="{0BD14BE5-BC74-4326-8F6E-25890BE862E5}"/>
              </a:ext>
            </a:extLst>
          </p:cNvPr>
          <p:cNvSpPr/>
          <p:nvPr/>
        </p:nvSpPr>
        <p:spPr bwMode="auto">
          <a:xfrm>
            <a:off x="4552743" y="3448697"/>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8" name="Ellipse 47">
            <a:extLst>
              <a:ext uri="{FF2B5EF4-FFF2-40B4-BE49-F238E27FC236}">
                <a16:creationId xmlns:a16="http://schemas.microsoft.com/office/drawing/2014/main" id="{86D88E4E-B283-44C6-93E1-26F421A2D467}"/>
              </a:ext>
            </a:extLst>
          </p:cNvPr>
          <p:cNvSpPr/>
          <p:nvPr/>
        </p:nvSpPr>
        <p:spPr bwMode="auto">
          <a:xfrm>
            <a:off x="4554741" y="394053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50" name="Ellipse 49">
            <a:extLst>
              <a:ext uri="{FF2B5EF4-FFF2-40B4-BE49-F238E27FC236}">
                <a16:creationId xmlns:a16="http://schemas.microsoft.com/office/drawing/2014/main" id="{697685FE-79D8-461E-8E63-A407A35EA21A}"/>
              </a:ext>
            </a:extLst>
          </p:cNvPr>
          <p:cNvSpPr/>
          <p:nvPr/>
        </p:nvSpPr>
        <p:spPr bwMode="auto">
          <a:xfrm>
            <a:off x="4707786" y="4924196"/>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51" name="Ellipse 50">
            <a:extLst>
              <a:ext uri="{FF2B5EF4-FFF2-40B4-BE49-F238E27FC236}">
                <a16:creationId xmlns:a16="http://schemas.microsoft.com/office/drawing/2014/main" id="{30F74E7C-0861-4C02-8652-12705BF86CA0}"/>
              </a:ext>
            </a:extLst>
          </p:cNvPr>
          <p:cNvSpPr/>
          <p:nvPr/>
        </p:nvSpPr>
        <p:spPr bwMode="auto">
          <a:xfrm>
            <a:off x="4554741" y="295686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52" name="Connecteur droit 51">
            <a:extLst>
              <a:ext uri="{FF2B5EF4-FFF2-40B4-BE49-F238E27FC236}">
                <a16:creationId xmlns:a16="http://schemas.microsoft.com/office/drawing/2014/main" id="{9240864B-F682-4AED-B53F-48BDAEED0D62}"/>
              </a:ext>
            </a:extLst>
          </p:cNvPr>
          <p:cNvCxnSpPr>
            <a:cxnSpLocks/>
          </p:cNvCxnSpPr>
          <p:nvPr/>
        </p:nvCxnSpPr>
        <p:spPr bwMode="auto">
          <a:xfrm>
            <a:off x="4585256" y="2537031"/>
            <a:ext cx="0"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3" name="Connecteur droit 52">
            <a:extLst>
              <a:ext uri="{FF2B5EF4-FFF2-40B4-BE49-F238E27FC236}">
                <a16:creationId xmlns:a16="http://schemas.microsoft.com/office/drawing/2014/main" id="{0CF208CE-556D-469D-BB10-A219F77362B7}"/>
              </a:ext>
            </a:extLst>
          </p:cNvPr>
          <p:cNvCxnSpPr>
            <a:cxnSpLocks/>
          </p:cNvCxnSpPr>
          <p:nvPr/>
        </p:nvCxnSpPr>
        <p:spPr bwMode="auto">
          <a:xfrm>
            <a:off x="4590992" y="3028864"/>
            <a:ext cx="0"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4" name="Connecteur droit 53">
            <a:extLst>
              <a:ext uri="{FF2B5EF4-FFF2-40B4-BE49-F238E27FC236}">
                <a16:creationId xmlns:a16="http://schemas.microsoft.com/office/drawing/2014/main" id="{91F63933-596B-459F-A508-C0C23B5C1001}"/>
              </a:ext>
            </a:extLst>
          </p:cNvPr>
          <p:cNvCxnSpPr>
            <a:cxnSpLocks/>
          </p:cNvCxnSpPr>
          <p:nvPr/>
        </p:nvCxnSpPr>
        <p:spPr bwMode="auto">
          <a:xfrm>
            <a:off x="4587724" y="3520697"/>
            <a:ext cx="0"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5" name="Connecteur droit 54">
            <a:extLst>
              <a:ext uri="{FF2B5EF4-FFF2-40B4-BE49-F238E27FC236}">
                <a16:creationId xmlns:a16="http://schemas.microsoft.com/office/drawing/2014/main" id="{64DA5714-7199-4D6C-990A-E362EA37314F}"/>
              </a:ext>
            </a:extLst>
          </p:cNvPr>
          <p:cNvCxnSpPr>
            <a:stCxn id="48" idx="4"/>
            <a:endCxn id="49" idx="0"/>
          </p:cNvCxnSpPr>
          <p:nvPr/>
        </p:nvCxnSpPr>
        <p:spPr bwMode="auto">
          <a:xfrm flipH="1">
            <a:off x="4410170" y="4012530"/>
            <a:ext cx="181291"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6" name="Connecteur droit 55">
            <a:extLst>
              <a:ext uri="{FF2B5EF4-FFF2-40B4-BE49-F238E27FC236}">
                <a16:creationId xmlns:a16="http://schemas.microsoft.com/office/drawing/2014/main" id="{22FE5197-1988-4033-896E-652E5053564E}"/>
              </a:ext>
            </a:extLst>
          </p:cNvPr>
          <p:cNvCxnSpPr>
            <a:stCxn id="49" idx="4"/>
            <a:endCxn id="50" idx="0"/>
          </p:cNvCxnSpPr>
          <p:nvPr/>
        </p:nvCxnSpPr>
        <p:spPr bwMode="auto">
          <a:xfrm>
            <a:off x="4410170" y="4504363"/>
            <a:ext cx="334336"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58" name="Ellipse 57">
            <a:extLst>
              <a:ext uri="{FF2B5EF4-FFF2-40B4-BE49-F238E27FC236}">
                <a16:creationId xmlns:a16="http://schemas.microsoft.com/office/drawing/2014/main" id="{0189A3E4-C5DB-45FC-BF23-54B2740D1DA4}"/>
              </a:ext>
            </a:extLst>
          </p:cNvPr>
          <p:cNvSpPr>
            <a:spLocks noChangeAspect="1"/>
          </p:cNvSpPr>
          <p:nvPr/>
        </p:nvSpPr>
        <p:spPr bwMode="auto">
          <a:xfrm>
            <a:off x="4704772"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59" name="Ellipse 58">
            <a:extLst>
              <a:ext uri="{FF2B5EF4-FFF2-40B4-BE49-F238E27FC236}">
                <a16:creationId xmlns:a16="http://schemas.microsoft.com/office/drawing/2014/main" id="{A4C97B84-9DFC-49F4-A6DC-736D4376B2A0}"/>
              </a:ext>
            </a:extLst>
          </p:cNvPr>
          <p:cNvSpPr>
            <a:spLocks noChangeAspect="1"/>
          </p:cNvSpPr>
          <p:nvPr/>
        </p:nvSpPr>
        <p:spPr bwMode="auto">
          <a:xfrm>
            <a:off x="4528175"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0" name="Ellipse 59">
            <a:extLst>
              <a:ext uri="{FF2B5EF4-FFF2-40B4-BE49-F238E27FC236}">
                <a16:creationId xmlns:a16="http://schemas.microsoft.com/office/drawing/2014/main" id="{24675DD0-0FA3-446C-8DDD-F388B2AF9AFF}"/>
              </a:ext>
            </a:extLst>
          </p:cNvPr>
          <p:cNvSpPr>
            <a:spLocks noChangeAspect="1"/>
          </p:cNvSpPr>
          <p:nvPr/>
        </p:nvSpPr>
        <p:spPr bwMode="auto">
          <a:xfrm>
            <a:off x="4351578"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cxnSp>
        <p:nvCxnSpPr>
          <p:cNvPr id="77" name="Connecteur droit 76">
            <a:extLst>
              <a:ext uri="{FF2B5EF4-FFF2-40B4-BE49-F238E27FC236}">
                <a16:creationId xmlns:a16="http://schemas.microsoft.com/office/drawing/2014/main" id="{12FED54A-6591-4CA0-B4C3-12E4FD0A0F39}"/>
              </a:ext>
            </a:extLst>
          </p:cNvPr>
          <p:cNvCxnSpPr/>
          <p:nvPr/>
        </p:nvCxnSpPr>
        <p:spPr bwMode="auto">
          <a:xfrm>
            <a:off x="4960561" y="2297830"/>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22" name="Ellipse 121">
            <a:extLst>
              <a:ext uri="{FF2B5EF4-FFF2-40B4-BE49-F238E27FC236}">
                <a16:creationId xmlns:a16="http://schemas.microsoft.com/office/drawing/2014/main" id="{8BAA2B8F-E014-480E-9B73-426ED3CA135D}"/>
              </a:ext>
            </a:extLst>
          </p:cNvPr>
          <p:cNvSpPr>
            <a:spLocks noChangeAspect="1"/>
          </p:cNvSpPr>
          <p:nvPr/>
        </p:nvSpPr>
        <p:spPr bwMode="auto">
          <a:xfrm>
            <a:off x="4170794"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123" name="Ellipse 122">
            <a:extLst>
              <a:ext uri="{FF2B5EF4-FFF2-40B4-BE49-F238E27FC236}">
                <a16:creationId xmlns:a16="http://schemas.microsoft.com/office/drawing/2014/main" id="{F94A9885-848E-498F-BCBD-BDF0200BBA6D}"/>
              </a:ext>
            </a:extLst>
          </p:cNvPr>
          <p:cNvSpPr/>
          <p:nvPr/>
        </p:nvSpPr>
        <p:spPr bwMode="auto">
          <a:xfrm>
            <a:off x="4339886" y="5416029"/>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24" name="Ellipse 123">
            <a:extLst>
              <a:ext uri="{FF2B5EF4-FFF2-40B4-BE49-F238E27FC236}">
                <a16:creationId xmlns:a16="http://schemas.microsoft.com/office/drawing/2014/main" id="{50B91558-2667-4F37-AC69-A1E0F1BD0C95}"/>
              </a:ext>
            </a:extLst>
          </p:cNvPr>
          <p:cNvSpPr/>
          <p:nvPr/>
        </p:nvSpPr>
        <p:spPr bwMode="auto">
          <a:xfrm>
            <a:off x="4354527" y="590786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25" name="Connecteur droit 124">
            <a:extLst>
              <a:ext uri="{FF2B5EF4-FFF2-40B4-BE49-F238E27FC236}">
                <a16:creationId xmlns:a16="http://schemas.microsoft.com/office/drawing/2014/main" id="{2E720AB4-6676-48E5-9A9D-4B9EB5679CE9}"/>
              </a:ext>
            </a:extLst>
          </p:cNvPr>
          <p:cNvCxnSpPr>
            <a:stCxn id="50" idx="4"/>
            <a:endCxn id="123" idx="0"/>
          </p:cNvCxnSpPr>
          <p:nvPr/>
        </p:nvCxnSpPr>
        <p:spPr bwMode="auto">
          <a:xfrm flipH="1">
            <a:off x="4376606" y="4996196"/>
            <a:ext cx="367900"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26" name="Connecteur droit 125">
            <a:extLst>
              <a:ext uri="{FF2B5EF4-FFF2-40B4-BE49-F238E27FC236}">
                <a16:creationId xmlns:a16="http://schemas.microsoft.com/office/drawing/2014/main" id="{7E85BDB2-276E-4564-AD5D-A028931FAE6A}"/>
              </a:ext>
            </a:extLst>
          </p:cNvPr>
          <p:cNvCxnSpPr>
            <a:stCxn id="123" idx="4"/>
            <a:endCxn id="124" idx="0"/>
          </p:cNvCxnSpPr>
          <p:nvPr/>
        </p:nvCxnSpPr>
        <p:spPr bwMode="auto">
          <a:xfrm>
            <a:off x="4376606" y="5488029"/>
            <a:ext cx="14641"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49" name="Ellipse 48">
            <a:extLst>
              <a:ext uri="{FF2B5EF4-FFF2-40B4-BE49-F238E27FC236}">
                <a16:creationId xmlns:a16="http://schemas.microsoft.com/office/drawing/2014/main" id="{F5706BF9-E8E1-4F63-8A38-CC3C35E51598}"/>
              </a:ext>
            </a:extLst>
          </p:cNvPr>
          <p:cNvSpPr/>
          <p:nvPr/>
        </p:nvSpPr>
        <p:spPr bwMode="auto">
          <a:xfrm>
            <a:off x="4373450" y="4432363"/>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299" name="Connecteur droit 4">
            <a:extLst>
              <a:ext uri="{FF2B5EF4-FFF2-40B4-BE49-F238E27FC236}">
                <a16:creationId xmlns:a16="http://schemas.microsoft.com/office/drawing/2014/main" id="{4DE9FFA7-7687-4A3E-A0B9-D77F3F96E065}"/>
              </a:ext>
            </a:extLst>
          </p:cNvPr>
          <p:cNvCxnSpPr>
            <a:cxnSpLocks/>
          </p:cNvCxnSpPr>
          <p:nvPr/>
        </p:nvCxnSpPr>
        <p:spPr bwMode="auto">
          <a:xfrm>
            <a:off x="109668" y="1066876"/>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00" name="ZoneTexte 6">
            <a:extLst>
              <a:ext uri="{FF2B5EF4-FFF2-40B4-BE49-F238E27FC236}">
                <a16:creationId xmlns:a16="http://schemas.microsoft.com/office/drawing/2014/main" id="{EC415B2C-B983-4F97-962F-3A20DA1DBB13}"/>
              </a:ext>
            </a:extLst>
          </p:cNvPr>
          <p:cNvSpPr txBox="1"/>
          <p:nvPr/>
        </p:nvSpPr>
        <p:spPr>
          <a:xfrm>
            <a:off x="2082930" y="940968"/>
            <a:ext cx="5649409" cy="264371"/>
          </a:xfrm>
          <a:prstGeom prst="rect">
            <a:avLst/>
          </a:prstGeom>
          <a:solidFill>
            <a:schemeClr val="bg1"/>
          </a:solidFill>
        </p:spPr>
        <p:txBody>
          <a:bodyPr wrap="square" rtlCol="0">
            <a:noAutofit/>
          </a:bodyPr>
          <a:lstStyle/>
          <a:p>
            <a:pPr algn="ctr"/>
            <a:r>
              <a:rPr lang="en-GB" sz="1100">
                <a:latin typeface="Trebuchet MS" panose="020B0603020202020204" pitchFamily="34" charset="0"/>
              </a:rPr>
              <a:t>Detailed comparison of </a:t>
            </a:r>
            <a:r>
              <a:rPr lang="en-GB" sz="1100" err="1">
                <a:latin typeface="Trebuchet MS" panose="020B0603020202020204" pitchFamily="34" charset="0"/>
              </a:rPr>
              <a:t>Altares</a:t>
            </a:r>
            <a:r>
              <a:rPr lang="en-GB" sz="1100">
                <a:latin typeface="Trebuchet MS" panose="020B0603020202020204" pitchFamily="34" charset="0"/>
              </a:rPr>
              <a:t> with key competitors on B2B marketing</a:t>
            </a:r>
          </a:p>
        </p:txBody>
      </p:sp>
      <p:grpSp>
        <p:nvGrpSpPr>
          <p:cNvPr id="301" name="Group 4">
            <a:extLst>
              <a:ext uri="{FF2B5EF4-FFF2-40B4-BE49-F238E27FC236}">
                <a16:creationId xmlns:a16="http://schemas.microsoft.com/office/drawing/2014/main" id="{8692416E-A3E6-4DC7-8AFA-C59D16E5E262}"/>
              </a:ext>
            </a:extLst>
          </p:cNvPr>
          <p:cNvGrpSpPr>
            <a:grpSpLocks noChangeAspect="1"/>
          </p:cNvGrpSpPr>
          <p:nvPr/>
        </p:nvGrpSpPr>
        <p:grpSpPr bwMode="auto">
          <a:xfrm>
            <a:off x="2332965" y="971763"/>
            <a:ext cx="191588" cy="171473"/>
            <a:chOff x="960" y="846"/>
            <a:chExt cx="381" cy="341"/>
          </a:xfrm>
          <a:solidFill>
            <a:schemeClr val="tx1"/>
          </a:solidFill>
        </p:grpSpPr>
        <p:sp>
          <p:nvSpPr>
            <p:cNvPr id="302" name="Freeform 5">
              <a:extLst>
                <a:ext uri="{FF2B5EF4-FFF2-40B4-BE49-F238E27FC236}">
                  <a16:creationId xmlns:a16="http://schemas.microsoft.com/office/drawing/2014/main" id="{AF6A0356-196D-42CC-9C2F-D3B4D1C41740}"/>
                </a:ext>
              </a:extLst>
            </p:cNvPr>
            <p:cNvSpPr>
              <a:spLocks noEditPoints="1"/>
            </p:cNvSpPr>
            <p:nvPr/>
          </p:nvSpPr>
          <p:spPr bwMode="auto">
            <a:xfrm>
              <a:off x="1071" y="846"/>
              <a:ext cx="159" cy="172"/>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3" name="Freeform 6">
              <a:extLst>
                <a:ext uri="{FF2B5EF4-FFF2-40B4-BE49-F238E27FC236}">
                  <a16:creationId xmlns:a16="http://schemas.microsoft.com/office/drawing/2014/main" id="{FF420C63-6623-41A0-80D5-778353DC4E71}"/>
                </a:ext>
              </a:extLst>
            </p:cNvPr>
            <p:cNvSpPr>
              <a:spLocks noEditPoints="1"/>
            </p:cNvSpPr>
            <p:nvPr/>
          </p:nvSpPr>
          <p:spPr bwMode="auto">
            <a:xfrm>
              <a:off x="960" y="1038"/>
              <a:ext cx="116" cy="149"/>
            </a:xfrm>
            <a:custGeom>
              <a:avLst/>
              <a:gdLst>
                <a:gd name="T0" fmla="*/ 11 w 45"/>
                <a:gd name="T1" fmla="*/ 29 h 58"/>
                <a:gd name="T2" fmla="*/ 30 w 45"/>
                <a:gd name="T3" fmla="*/ 29 h 58"/>
                <a:gd name="T4" fmla="*/ 30 w 45"/>
                <a:gd name="T5" fmla="*/ 25 h 58"/>
                <a:gd name="T6" fmla="*/ 11 w 45"/>
                <a:gd name="T7" fmla="*/ 25 h 58"/>
                <a:gd name="T8" fmla="*/ 11 w 45"/>
                <a:gd name="T9" fmla="*/ 29 h 58"/>
                <a:gd name="T10" fmla="*/ 11 w 45"/>
                <a:gd name="T11" fmla="*/ 45 h 58"/>
                <a:gd name="T12" fmla="*/ 34 w 45"/>
                <a:gd name="T13" fmla="*/ 45 h 58"/>
                <a:gd name="T14" fmla="*/ 34 w 45"/>
                <a:gd name="T15" fmla="*/ 41 h 58"/>
                <a:gd name="T16" fmla="*/ 11 w 45"/>
                <a:gd name="T17" fmla="*/ 41 h 58"/>
                <a:gd name="T18" fmla="*/ 11 w 45"/>
                <a:gd name="T19" fmla="*/ 45 h 58"/>
                <a:gd name="T20" fmla="*/ 11 w 45"/>
                <a:gd name="T21" fmla="*/ 37 h 58"/>
                <a:gd name="T22" fmla="*/ 23 w 45"/>
                <a:gd name="T23" fmla="*/ 37 h 58"/>
                <a:gd name="T24" fmla="*/ 23 w 45"/>
                <a:gd name="T25" fmla="*/ 33 h 58"/>
                <a:gd name="T26" fmla="*/ 11 w 45"/>
                <a:gd name="T27" fmla="*/ 33 h 58"/>
                <a:gd name="T28" fmla="*/ 11 w 45"/>
                <a:gd name="T29" fmla="*/ 37 h 58"/>
                <a:gd name="T30" fmla="*/ 0 w 45"/>
                <a:gd name="T31" fmla="*/ 15 h 58"/>
                <a:gd name="T32" fmla="*/ 0 w 45"/>
                <a:gd name="T33" fmla="*/ 54 h 58"/>
                <a:gd name="T34" fmla="*/ 4 w 45"/>
                <a:gd name="T35" fmla="*/ 58 h 58"/>
                <a:gd name="T36" fmla="*/ 41 w 45"/>
                <a:gd name="T37" fmla="*/ 58 h 58"/>
                <a:gd name="T38" fmla="*/ 45 w 45"/>
                <a:gd name="T39" fmla="*/ 54 h 58"/>
                <a:gd name="T40" fmla="*/ 45 w 45"/>
                <a:gd name="T41" fmla="*/ 4 h 58"/>
                <a:gd name="T42" fmla="*/ 41 w 45"/>
                <a:gd name="T43" fmla="*/ 0 h 58"/>
                <a:gd name="T44" fmla="*/ 15 w 45"/>
                <a:gd name="T45" fmla="*/ 0 h 58"/>
                <a:gd name="T46" fmla="*/ 0 w 45"/>
                <a:gd name="T47" fmla="*/ 15 h 58"/>
                <a:gd name="T48" fmla="*/ 17 w 45"/>
                <a:gd name="T49" fmla="*/ 6 h 58"/>
                <a:gd name="T50" fmla="*/ 38 w 45"/>
                <a:gd name="T51" fmla="*/ 6 h 58"/>
                <a:gd name="T52" fmla="*/ 39 w 45"/>
                <a:gd name="T53" fmla="*/ 8 h 58"/>
                <a:gd name="T54" fmla="*/ 39 w 45"/>
                <a:gd name="T55" fmla="*/ 51 h 58"/>
                <a:gd name="T56" fmla="*/ 38 w 45"/>
                <a:gd name="T57" fmla="*/ 52 h 58"/>
                <a:gd name="T58" fmla="*/ 8 w 45"/>
                <a:gd name="T59" fmla="*/ 52 h 58"/>
                <a:gd name="T60" fmla="*/ 6 w 45"/>
                <a:gd name="T61" fmla="*/ 51 h 58"/>
                <a:gd name="T62" fmla="*/ 6 w 45"/>
                <a:gd name="T63" fmla="*/ 17 h 58"/>
                <a:gd name="T64" fmla="*/ 17 w 45"/>
                <a:gd name="T65" fmla="*/ 17 h 58"/>
                <a:gd name="T66" fmla="*/ 17 w 45"/>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8">
                  <a:moveTo>
                    <a:pt x="11" y="29"/>
                  </a:moveTo>
                  <a:cubicBezTo>
                    <a:pt x="30" y="29"/>
                    <a:pt x="30" y="29"/>
                    <a:pt x="30" y="29"/>
                  </a:cubicBezTo>
                  <a:cubicBezTo>
                    <a:pt x="30" y="25"/>
                    <a:pt x="30" y="25"/>
                    <a:pt x="30" y="25"/>
                  </a:cubicBezTo>
                  <a:cubicBezTo>
                    <a:pt x="11" y="25"/>
                    <a:pt x="11" y="25"/>
                    <a:pt x="11" y="25"/>
                  </a:cubicBezTo>
                  <a:lnTo>
                    <a:pt x="11" y="29"/>
                  </a:lnTo>
                  <a:close/>
                  <a:moveTo>
                    <a:pt x="11" y="45"/>
                  </a:moveTo>
                  <a:cubicBezTo>
                    <a:pt x="34" y="45"/>
                    <a:pt x="34" y="45"/>
                    <a:pt x="34" y="45"/>
                  </a:cubicBezTo>
                  <a:cubicBezTo>
                    <a:pt x="34" y="41"/>
                    <a:pt x="34" y="41"/>
                    <a:pt x="34" y="41"/>
                  </a:cubicBezTo>
                  <a:cubicBezTo>
                    <a:pt x="11" y="41"/>
                    <a:pt x="11" y="41"/>
                    <a:pt x="11" y="41"/>
                  </a:cubicBezTo>
                  <a:lnTo>
                    <a:pt x="11" y="45"/>
                  </a:lnTo>
                  <a:close/>
                  <a:moveTo>
                    <a:pt x="11" y="37"/>
                  </a:moveTo>
                  <a:cubicBezTo>
                    <a:pt x="23" y="37"/>
                    <a:pt x="23" y="37"/>
                    <a:pt x="23" y="37"/>
                  </a:cubicBezTo>
                  <a:cubicBezTo>
                    <a:pt x="23" y="33"/>
                    <a:pt x="23" y="33"/>
                    <a:pt x="23" y="33"/>
                  </a:cubicBezTo>
                  <a:cubicBezTo>
                    <a:pt x="11" y="33"/>
                    <a:pt x="11" y="33"/>
                    <a:pt x="11" y="33"/>
                  </a:cubicBezTo>
                  <a:lnTo>
                    <a:pt x="11" y="37"/>
                  </a:lnTo>
                  <a:close/>
                  <a:moveTo>
                    <a:pt x="0" y="15"/>
                  </a:moveTo>
                  <a:cubicBezTo>
                    <a:pt x="0" y="54"/>
                    <a:pt x="0" y="54"/>
                    <a:pt x="0" y="54"/>
                  </a:cubicBezTo>
                  <a:cubicBezTo>
                    <a:pt x="0" y="57"/>
                    <a:pt x="2" y="58"/>
                    <a:pt x="4" y="58"/>
                  </a:cubicBezTo>
                  <a:cubicBezTo>
                    <a:pt x="41" y="58"/>
                    <a:pt x="41" y="58"/>
                    <a:pt x="41" y="58"/>
                  </a:cubicBezTo>
                  <a:cubicBezTo>
                    <a:pt x="43" y="58"/>
                    <a:pt x="45" y="57"/>
                    <a:pt x="45" y="54"/>
                  </a:cubicBezTo>
                  <a:cubicBezTo>
                    <a:pt x="45" y="4"/>
                    <a:pt x="45" y="4"/>
                    <a:pt x="45" y="4"/>
                  </a:cubicBezTo>
                  <a:cubicBezTo>
                    <a:pt x="45" y="2"/>
                    <a:pt x="43" y="0"/>
                    <a:pt x="41" y="0"/>
                  </a:cubicBezTo>
                  <a:cubicBezTo>
                    <a:pt x="15" y="0"/>
                    <a:pt x="15" y="0"/>
                    <a:pt x="15" y="0"/>
                  </a:cubicBezTo>
                  <a:lnTo>
                    <a:pt x="0" y="15"/>
                  </a:lnTo>
                  <a:close/>
                  <a:moveTo>
                    <a:pt x="17" y="6"/>
                  </a:moveTo>
                  <a:cubicBezTo>
                    <a:pt x="38" y="6"/>
                    <a:pt x="38" y="6"/>
                    <a:pt x="38" y="6"/>
                  </a:cubicBezTo>
                  <a:cubicBezTo>
                    <a:pt x="39" y="6"/>
                    <a:pt x="39" y="7"/>
                    <a:pt x="39" y="8"/>
                  </a:cubicBezTo>
                  <a:cubicBezTo>
                    <a:pt x="39" y="51"/>
                    <a:pt x="39" y="51"/>
                    <a:pt x="39" y="51"/>
                  </a:cubicBezTo>
                  <a:cubicBezTo>
                    <a:pt x="39" y="52"/>
                    <a:pt x="39" y="52"/>
                    <a:pt x="38" y="52"/>
                  </a:cubicBezTo>
                  <a:cubicBezTo>
                    <a:pt x="8" y="52"/>
                    <a:pt x="8" y="52"/>
                    <a:pt x="8" y="52"/>
                  </a:cubicBezTo>
                  <a:cubicBezTo>
                    <a:pt x="7" y="52"/>
                    <a:pt x="6" y="52"/>
                    <a:pt x="6" y="51"/>
                  </a:cubicBezTo>
                  <a:cubicBezTo>
                    <a:pt x="6" y="17"/>
                    <a:pt x="6" y="17"/>
                    <a:pt x="6" y="17"/>
                  </a:cubicBezTo>
                  <a:cubicBezTo>
                    <a:pt x="17" y="17"/>
                    <a:pt x="17" y="17"/>
                    <a:pt x="17" y="17"/>
                  </a:cubicBezTo>
                  <a:lnTo>
                    <a:pt x="1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4" name="Freeform 7">
              <a:extLst>
                <a:ext uri="{FF2B5EF4-FFF2-40B4-BE49-F238E27FC236}">
                  <a16:creationId xmlns:a16="http://schemas.microsoft.com/office/drawing/2014/main" id="{AB8CA9D5-C928-4BE8-B54E-23DEC9CD9D5E}"/>
                </a:ext>
              </a:extLst>
            </p:cNvPr>
            <p:cNvSpPr>
              <a:spLocks noEditPoints="1"/>
            </p:cNvSpPr>
            <p:nvPr/>
          </p:nvSpPr>
          <p:spPr bwMode="auto">
            <a:xfrm>
              <a:off x="1094" y="1038"/>
              <a:ext cx="113" cy="149"/>
            </a:xfrm>
            <a:custGeom>
              <a:avLst/>
              <a:gdLst>
                <a:gd name="T0" fmla="*/ 11 w 44"/>
                <a:gd name="T1" fmla="*/ 29 h 58"/>
                <a:gd name="T2" fmla="*/ 29 w 44"/>
                <a:gd name="T3" fmla="*/ 29 h 58"/>
                <a:gd name="T4" fmla="*/ 29 w 44"/>
                <a:gd name="T5" fmla="*/ 25 h 58"/>
                <a:gd name="T6" fmla="*/ 11 w 44"/>
                <a:gd name="T7" fmla="*/ 25 h 58"/>
                <a:gd name="T8" fmla="*/ 11 w 44"/>
                <a:gd name="T9" fmla="*/ 29 h 58"/>
                <a:gd name="T10" fmla="*/ 11 w 44"/>
                <a:gd name="T11" fmla="*/ 45 h 58"/>
                <a:gd name="T12" fmla="*/ 33 w 44"/>
                <a:gd name="T13" fmla="*/ 45 h 58"/>
                <a:gd name="T14" fmla="*/ 33 w 44"/>
                <a:gd name="T15" fmla="*/ 41 h 58"/>
                <a:gd name="T16" fmla="*/ 11 w 44"/>
                <a:gd name="T17" fmla="*/ 41 h 58"/>
                <a:gd name="T18" fmla="*/ 11 w 44"/>
                <a:gd name="T19" fmla="*/ 45 h 58"/>
                <a:gd name="T20" fmla="*/ 11 w 44"/>
                <a:gd name="T21" fmla="*/ 37 h 58"/>
                <a:gd name="T22" fmla="*/ 22 w 44"/>
                <a:gd name="T23" fmla="*/ 37 h 58"/>
                <a:gd name="T24" fmla="*/ 22 w 44"/>
                <a:gd name="T25" fmla="*/ 33 h 58"/>
                <a:gd name="T26" fmla="*/ 11 w 44"/>
                <a:gd name="T27" fmla="*/ 33 h 58"/>
                <a:gd name="T28" fmla="*/ 11 w 44"/>
                <a:gd name="T29" fmla="*/ 37 h 58"/>
                <a:gd name="T30" fmla="*/ 0 w 44"/>
                <a:gd name="T31" fmla="*/ 15 h 58"/>
                <a:gd name="T32" fmla="*/ 0 w 44"/>
                <a:gd name="T33" fmla="*/ 54 h 58"/>
                <a:gd name="T34" fmla="*/ 3 w 44"/>
                <a:gd name="T35" fmla="*/ 58 h 58"/>
                <a:gd name="T36" fmla="*/ 41 w 44"/>
                <a:gd name="T37" fmla="*/ 58 h 58"/>
                <a:gd name="T38" fmla="*/ 44 w 44"/>
                <a:gd name="T39" fmla="*/ 54 h 58"/>
                <a:gd name="T40" fmla="*/ 44 w 44"/>
                <a:gd name="T41" fmla="*/ 4 h 58"/>
                <a:gd name="T42" fmla="*/ 41 w 44"/>
                <a:gd name="T43" fmla="*/ 0 h 58"/>
                <a:gd name="T44" fmla="*/ 15 w 44"/>
                <a:gd name="T45" fmla="*/ 0 h 58"/>
                <a:gd name="T46" fmla="*/ 0 w 44"/>
                <a:gd name="T47" fmla="*/ 15 h 58"/>
                <a:gd name="T48" fmla="*/ 16 w 44"/>
                <a:gd name="T49" fmla="*/ 6 h 58"/>
                <a:gd name="T50" fmla="*/ 37 w 44"/>
                <a:gd name="T51" fmla="*/ 6 h 58"/>
                <a:gd name="T52" fmla="*/ 39 w 44"/>
                <a:gd name="T53" fmla="*/ 8 h 58"/>
                <a:gd name="T54" fmla="*/ 39 w 44"/>
                <a:gd name="T55" fmla="*/ 51 h 58"/>
                <a:gd name="T56" fmla="*/ 37 w 44"/>
                <a:gd name="T57" fmla="*/ 52 h 58"/>
                <a:gd name="T58" fmla="*/ 7 w 44"/>
                <a:gd name="T59" fmla="*/ 52 h 58"/>
                <a:gd name="T60" fmla="*/ 5 w 44"/>
                <a:gd name="T61" fmla="*/ 51 h 58"/>
                <a:gd name="T62" fmla="*/ 5 w 44"/>
                <a:gd name="T63" fmla="*/ 17 h 58"/>
                <a:gd name="T64" fmla="*/ 16 w 44"/>
                <a:gd name="T65" fmla="*/ 17 h 58"/>
                <a:gd name="T66" fmla="*/ 16 w 44"/>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58">
                  <a:moveTo>
                    <a:pt x="11" y="29"/>
                  </a:moveTo>
                  <a:cubicBezTo>
                    <a:pt x="29" y="29"/>
                    <a:pt x="29" y="29"/>
                    <a:pt x="29" y="29"/>
                  </a:cubicBezTo>
                  <a:cubicBezTo>
                    <a:pt x="29" y="25"/>
                    <a:pt x="29" y="25"/>
                    <a:pt x="29" y="25"/>
                  </a:cubicBezTo>
                  <a:cubicBezTo>
                    <a:pt x="11" y="25"/>
                    <a:pt x="11" y="25"/>
                    <a:pt x="11" y="25"/>
                  </a:cubicBezTo>
                  <a:lnTo>
                    <a:pt x="11" y="29"/>
                  </a:lnTo>
                  <a:close/>
                  <a:moveTo>
                    <a:pt x="11" y="45"/>
                  </a:moveTo>
                  <a:cubicBezTo>
                    <a:pt x="33" y="45"/>
                    <a:pt x="33" y="45"/>
                    <a:pt x="33" y="45"/>
                  </a:cubicBezTo>
                  <a:cubicBezTo>
                    <a:pt x="33" y="41"/>
                    <a:pt x="33" y="41"/>
                    <a:pt x="33" y="41"/>
                  </a:cubicBezTo>
                  <a:cubicBezTo>
                    <a:pt x="11" y="41"/>
                    <a:pt x="11" y="41"/>
                    <a:pt x="11" y="41"/>
                  </a:cubicBezTo>
                  <a:lnTo>
                    <a:pt x="11" y="45"/>
                  </a:lnTo>
                  <a:close/>
                  <a:moveTo>
                    <a:pt x="11" y="37"/>
                  </a:moveTo>
                  <a:cubicBezTo>
                    <a:pt x="22" y="37"/>
                    <a:pt x="22" y="37"/>
                    <a:pt x="22" y="37"/>
                  </a:cubicBezTo>
                  <a:cubicBezTo>
                    <a:pt x="22" y="33"/>
                    <a:pt x="22" y="33"/>
                    <a:pt x="22" y="33"/>
                  </a:cubicBezTo>
                  <a:cubicBezTo>
                    <a:pt x="11" y="33"/>
                    <a:pt x="11" y="33"/>
                    <a:pt x="11" y="33"/>
                  </a:cubicBezTo>
                  <a:lnTo>
                    <a:pt x="11" y="37"/>
                  </a:lnTo>
                  <a:close/>
                  <a:moveTo>
                    <a:pt x="0" y="15"/>
                  </a:moveTo>
                  <a:cubicBezTo>
                    <a:pt x="0" y="54"/>
                    <a:pt x="0" y="54"/>
                    <a:pt x="0" y="54"/>
                  </a:cubicBezTo>
                  <a:cubicBezTo>
                    <a:pt x="0" y="57"/>
                    <a:pt x="1" y="58"/>
                    <a:pt x="3" y="58"/>
                  </a:cubicBezTo>
                  <a:cubicBezTo>
                    <a:pt x="41" y="58"/>
                    <a:pt x="41" y="58"/>
                    <a:pt x="41" y="58"/>
                  </a:cubicBezTo>
                  <a:cubicBezTo>
                    <a:pt x="43" y="58"/>
                    <a:pt x="44" y="57"/>
                    <a:pt x="44" y="54"/>
                  </a:cubicBezTo>
                  <a:cubicBezTo>
                    <a:pt x="44" y="4"/>
                    <a:pt x="44" y="4"/>
                    <a:pt x="44" y="4"/>
                  </a:cubicBezTo>
                  <a:cubicBezTo>
                    <a:pt x="44" y="2"/>
                    <a:pt x="43" y="0"/>
                    <a:pt x="41" y="0"/>
                  </a:cubicBezTo>
                  <a:cubicBezTo>
                    <a:pt x="15" y="0"/>
                    <a:pt x="15" y="0"/>
                    <a:pt x="15" y="0"/>
                  </a:cubicBezTo>
                  <a:lnTo>
                    <a:pt x="0" y="15"/>
                  </a:lnTo>
                  <a:close/>
                  <a:moveTo>
                    <a:pt x="16" y="6"/>
                  </a:moveTo>
                  <a:cubicBezTo>
                    <a:pt x="37" y="6"/>
                    <a:pt x="37" y="6"/>
                    <a:pt x="37" y="6"/>
                  </a:cubicBezTo>
                  <a:cubicBezTo>
                    <a:pt x="38" y="6"/>
                    <a:pt x="39" y="7"/>
                    <a:pt x="39" y="8"/>
                  </a:cubicBezTo>
                  <a:cubicBezTo>
                    <a:pt x="39" y="51"/>
                    <a:pt x="39" y="51"/>
                    <a:pt x="39" y="51"/>
                  </a:cubicBezTo>
                  <a:cubicBezTo>
                    <a:pt x="39" y="52"/>
                    <a:pt x="38" y="52"/>
                    <a:pt x="37" y="52"/>
                  </a:cubicBezTo>
                  <a:cubicBezTo>
                    <a:pt x="7" y="52"/>
                    <a:pt x="7" y="52"/>
                    <a:pt x="7" y="52"/>
                  </a:cubicBezTo>
                  <a:cubicBezTo>
                    <a:pt x="6" y="52"/>
                    <a:pt x="5" y="52"/>
                    <a:pt x="5" y="51"/>
                  </a:cubicBezTo>
                  <a:cubicBezTo>
                    <a:pt x="5" y="17"/>
                    <a:pt x="5" y="17"/>
                    <a:pt x="5" y="17"/>
                  </a:cubicBezTo>
                  <a:cubicBezTo>
                    <a:pt x="16" y="17"/>
                    <a:pt x="16" y="17"/>
                    <a:pt x="16" y="17"/>
                  </a:cubicBezTo>
                  <a:lnTo>
                    <a:pt x="1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5" name="Freeform 8">
              <a:extLst>
                <a:ext uri="{FF2B5EF4-FFF2-40B4-BE49-F238E27FC236}">
                  <a16:creationId xmlns:a16="http://schemas.microsoft.com/office/drawing/2014/main" id="{CFE2DB29-533A-477A-AE80-182D93CB485E}"/>
                </a:ext>
              </a:extLst>
            </p:cNvPr>
            <p:cNvSpPr>
              <a:spLocks noEditPoints="1"/>
            </p:cNvSpPr>
            <p:nvPr/>
          </p:nvSpPr>
          <p:spPr bwMode="auto">
            <a:xfrm>
              <a:off x="1225" y="1038"/>
              <a:ext cx="116" cy="149"/>
            </a:xfrm>
            <a:custGeom>
              <a:avLst/>
              <a:gdLst>
                <a:gd name="T0" fmla="*/ 11 w 45"/>
                <a:gd name="T1" fmla="*/ 29 h 58"/>
                <a:gd name="T2" fmla="*/ 30 w 45"/>
                <a:gd name="T3" fmla="*/ 29 h 58"/>
                <a:gd name="T4" fmla="*/ 30 w 45"/>
                <a:gd name="T5" fmla="*/ 25 h 58"/>
                <a:gd name="T6" fmla="*/ 11 w 45"/>
                <a:gd name="T7" fmla="*/ 25 h 58"/>
                <a:gd name="T8" fmla="*/ 11 w 45"/>
                <a:gd name="T9" fmla="*/ 29 h 58"/>
                <a:gd name="T10" fmla="*/ 11 w 45"/>
                <a:gd name="T11" fmla="*/ 45 h 58"/>
                <a:gd name="T12" fmla="*/ 34 w 45"/>
                <a:gd name="T13" fmla="*/ 45 h 58"/>
                <a:gd name="T14" fmla="*/ 34 w 45"/>
                <a:gd name="T15" fmla="*/ 41 h 58"/>
                <a:gd name="T16" fmla="*/ 11 w 45"/>
                <a:gd name="T17" fmla="*/ 41 h 58"/>
                <a:gd name="T18" fmla="*/ 11 w 45"/>
                <a:gd name="T19" fmla="*/ 45 h 58"/>
                <a:gd name="T20" fmla="*/ 11 w 45"/>
                <a:gd name="T21" fmla="*/ 37 h 58"/>
                <a:gd name="T22" fmla="*/ 22 w 45"/>
                <a:gd name="T23" fmla="*/ 37 h 58"/>
                <a:gd name="T24" fmla="*/ 22 w 45"/>
                <a:gd name="T25" fmla="*/ 33 h 58"/>
                <a:gd name="T26" fmla="*/ 11 w 45"/>
                <a:gd name="T27" fmla="*/ 33 h 58"/>
                <a:gd name="T28" fmla="*/ 11 w 45"/>
                <a:gd name="T29" fmla="*/ 37 h 58"/>
                <a:gd name="T30" fmla="*/ 0 w 45"/>
                <a:gd name="T31" fmla="*/ 15 h 58"/>
                <a:gd name="T32" fmla="*/ 0 w 45"/>
                <a:gd name="T33" fmla="*/ 54 h 58"/>
                <a:gd name="T34" fmla="*/ 4 w 45"/>
                <a:gd name="T35" fmla="*/ 58 h 58"/>
                <a:gd name="T36" fmla="*/ 41 w 45"/>
                <a:gd name="T37" fmla="*/ 58 h 58"/>
                <a:gd name="T38" fmla="*/ 45 w 45"/>
                <a:gd name="T39" fmla="*/ 54 h 58"/>
                <a:gd name="T40" fmla="*/ 45 w 45"/>
                <a:gd name="T41" fmla="*/ 4 h 58"/>
                <a:gd name="T42" fmla="*/ 41 w 45"/>
                <a:gd name="T43" fmla="*/ 0 h 58"/>
                <a:gd name="T44" fmla="*/ 15 w 45"/>
                <a:gd name="T45" fmla="*/ 0 h 58"/>
                <a:gd name="T46" fmla="*/ 0 w 45"/>
                <a:gd name="T47" fmla="*/ 15 h 58"/>
                <a:gd name="T48" fmla="*/ 17 w 45"/>
                <a:gd name="T49" fmla="*/ 6 h 58"/>
                <a:gd name="T50" fmla="*/ 37 w 45"/>
                <a:gd name="T51" fmla="*/ 6 h 58"/>
                <a:gd name="T52" fmla="*/ 39 w 45"/>
                <a:gd name="T53" fmla="*/ 8 h 58"/>
                <a:gd name="T54" fmla="*/ 39 w 45"/>
                <a:gd name="T55" fmla="*/ 51 h 58"/>
                <a:gd name="T56" fmla="*/ 37 w 45"/>
                <a:gd name="T57" fmla="*/ 52 h 58"/>
                <a:gd name="T58" fmla="*/ 7 w 45"/>
                <a:gd name="T59" fmla="*/ 52 h 58"/>
                <a:gd name="T60" fmla="*/ 6 w 45"/>
                <a:gd name="T61" fmla="*/ 51 h 58"/>
                <a:gd name="T62" fmla="*/ 6 w 45"/>
                <a:gd name="T63" fmla="*/ 17 h 58"/>
                <a:gd name="T64" fmla="*/ 17 w 45"/>
                <a:gd name="T65" fmla="*/ 17 h 58"/>
                <a:gd name="T66" fmla="*/ 17 w 45"/>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8">
                  <a:moveTo>
                    <a:pt x="11" y="29"/>
                  </a:moveTo>
                  <a:cubicBezTo>
                    <a:pt x="30" y="29"/>
                    <a:pt x="30" y="29"/>
                    <a:pt x="30" y="29"/>
                  </a:cubicBezTo>
                  <a:cubicBezTo>
                    <a:pt x="30" y="25"/>
                    <a:pt x="30" y="25"/>
                    <a:pt x="30" y="25"/>
                  </a:cubicBezTo>
                  <a:cubicBezTo>
                    <a:pt x="11" y="25"/>
                    <a:pt x="11" y="25"/>
                    <a:pt x="11" y="25"/>
                  </a:cubicBezTo>
                  <a:lnTo>
                    <a:pt x="11" y="29"/>
                  </a:lnTo>
                  <a:close/>
                  <a:moveTo>
                    <a:pt x="11" y="45"/>
                  </a:moveTo>
                  <a:cubicBezTo>
                    <a:pt x="34" y="45"/>
                    <a:pt x="34" y="45"/>
                    <a:pt x="34" y="45"/>
                  </a:cubicBezTo>
                  <a:cubicBezTo>
                    <a:pt x="34" y="41"/>
                    <a:pt x="34" y="41"/>
                    <a:pt x="34" y="41"/>
                  </a:cubicBezTo>
                  <a:cubicBezTo>
                    <a:pt x="11" y="41"/>
                    <a:pt x="11" y="41"/>
                    <a:pt x="11" y="41"/>
                  </a:cubicBezTo>
                  <a:lnTo>
                    <a:pt x="11" y="45"/>
                  </a:lnTo>
                  <a:close/>
                  <a:moveTo>
                    <a:pt x="11" y="37"/>
                  </a:moveTo>
                  <a:cubicBezTo>
                    <a:pt x="22" y="37"/>
                    <a:pt x="22" y="37"/>
                    <a:pt x="22" y="37"/>
                  </a:cubicBezTo>
                  <a:cubicBezTo>
                    <a:pt x="22" y="33"/>
                    <a:pt x="22" y="33"/>
                    <a:pt x="22" y="33"/>
                  </a:cubicBezTo>
                  <a:cubicBezTo>
                    <a:pt x="11" y="33"/>
                    <a:pt x="11" y="33"/>
                    <a:pt x="11" y="33"/>
                  </a:cubicBezTo>
                  <a:lnTo>
                    <a:pt x="11" y="37"/>
                  </a:lnTo>
                  <a:close/>
                  <a:moveTo>
                    <a:pt x="0" y="15"/>
                  </a:moveTo>
                  <a:cubicBezTo>
                    <a:pt x="0" y="54"/>
                    <a:pt x="0" y="54"/>
                    <a:pt x="0" y="54"/>
                  </a:cubicBezTo>
                  <a:cubicBezTo>
                    <a:pt x="0" y="57"/>
                    <a:pt x="2" y="58"/>
                    <a:pt x="4" y="58"/>
                  </a:cubicBezTo>
                  <a:cubicBezTo>
                    <a:pt x="41" y="58"/>
                    <a:pt x="41" y="58"/>
                    <a:pt x="41" y="58"/>
                  </a:cubicBezTo>
                  <a:cubicBezTo>
                    <a:pt x="43" y="58"/>
                    <a:pt x="45" y="57"/>
                    <a:pt x="45" y="54"/>
                  </a:cubicBezTo>
                  <a:cubicBezTo>
                    <a:pt x="45" y="4"/>
                    <a:pt x="45" y="4"/>
                    <a:pt x="45" y="4"/>
                  </a:cubicBezTo>
                  <a:cubicBezTo>
                    <a:pt x="45" y="2"/>
                    <a:pt x="43" y="0"/>
                    <a:pt x="41" y="0"/>
                  </a:cubicBezTo>
                  <a:cubicBezTo>
                    <a:pt x="15" y="0"/>
                    <a:pt x="15" y="0"/>
                    <a:pt x="15" y="0"/>
                  </a:cubicBezTo>
                  <a:lnTo>
                    <a:pt x="0" y="15"/>
                  </a:lnTo>
                  <a:close/>
                  <a:moveTo>
                    <a:pt x="17" y="6"/>
                  </a:moveTo>
                  <a:cubicBezTo>
                    <a:pt x="37" y="6"/>
                    <a:pt x="37" y="6"/>
                    <a:pt x="37" y="6"/>
                  </a:cubicBezTo>
                  <a:cubicBezTo>
                    <a:pt x="38" y="6"/>
                    <a:pt x="39" y="7"/>
                    <a:pt x="39" y="8"/>
                  </a:cubicBezTo>
                  <a:cubicBezTo>
                    <a:pt x="39" y="51"/>
                    <a:pt x="39" y="51"/>
                    <a:pt x="39" y="51"/>
                  </a:cubicBezTo>
                  <a:cubicBezTo>
                    <a:pt x="39" y="52"/>
                    <a:pt x="38" y="52"/>
                    <a:pt x="37" y="52"/>
                  </a:cubicBezTo>
                  <a:cubicBezTo>
                    <a:pt x="7" y="52"/>
                    <a:pt x="7" y="52"/>
                    <a:pt x="7" y="52"/>
                  </a:cubicBezTo>
                  <a:cubicBezTo>
                    <a:pt x="6" y="52"/>
                    <a:pt x="6" y="52"/>
                    <a:pt x="6" y="51"/>
                  </a:cubicBezTo>
                  <a:cubicBezTo>
                    <a:pt x="6" y="17"/>
                    <a:pt x="6" y="17"/>
                    <a:pt x="6" y="17"/>
                  </a:cubicBezTo>
                  <a:cubicBezTo>
                    <a:pt x="17" y="17"/>
                    <a:pt x="17" y="17"/>
                    <a:pt x="17" y="17"/>
                  </a:cubicBezTo>
                  <a:lnTo>
                    <a:pt x="1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1" name="Picture 13" descr="Afficher l'image d'origine">
            <a:extLst>
              <a:ext uri="{FF2B5EF4-FFF2-40B4-BE49-F238E27FC236}">
                <a16:creationId xmlns:a16="http://schemas.microsoft.com/office/drawing/2014/main" id="{8B373D85-3F0D-4999-B8D8-E3A6010F07A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53971" y="1734933"/>
            <a:ext cx="828000" cy="1545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Ã©sultat de recherche d'images pour &quot;bureau van dijk&quot;">
            <a:extLst>
              <a:ext uri="{FF2B5EF4-FFF2-40B4-BE49-F238E27FC236}">
                <a16:creationId xmlns:a16="http://schemas.microsoft.com/office/drawing/2014/main" id="{21E23008-4ED6-49EF-974F-E8C961C19A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9694" y="1542029"/>
            <a:ext cx="737940" cy="33538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9F91A28-FE2F-4E36-A61A-ADBDE39508B1}"/>
              </a:ext>
            </a:extLst>
          </p:cNvPr>
          <p:cNvSpPr txBox="1"/>
          <p:nvPr/>
        </p:nvSpPr>
        <p:spPr>
          <a:xfrm>
            <a:off x="5906713" y="1676463"/>
            <a:ext cx="939681" cy="246221"/>
          </a:xfrm>
          <a:prstGeom prst="rect">
            <a:avLst/>
          </a:prstGeom>
          <a:noFill/>
        </p:spPr>
        <p:txBody>
          <a:bodyPr wrap="none" rtlCol="0">
            <a:spAutoFit/>
          </a:bodyPr>
          <a:lstStyle/>
          <a:p>
            <a:r>
              <a:rPr lang="en-GB" sz="1000">
                <a:latin typeface="Trebuchet MS" panose="020B0603020202020204" pitchFamily="34" charset="0"/>
              </a:rPr>
              <a:t>Local players</a:t>
            </a:r>
          </a:p>
        </p:txBody>
      </p:sp>
      <p:grpSp>
        <p:nvGrpSpPr>
          <p:cNvPr id="190" name="Groupe 221">
            <a:extLst>
              <a:ext uri="{FF2B5EF4-FFF2-40B4-BE49-F238E27FC236}">
                <a16:creationId xmlns:a16="http://schemas.microsoft.com/office/drawing/2014/main" id="{C52C25C3-A9D4-4948-BE92-2631C30E4AAC}"/>
              </a:ext>
            </a:extLst>
          </p:cNvPr>
          <p:cNvGrpSpPr/>
          <p:nvPr/>
        </p:nvGrpSpPr>
        <p:grpSpPr>
          <a:xfrm>
            <a:off x="7067908" y="2063833"/>
            <a:ext cx="2564949" cy="1653171"/>
            <a:chOff x="3068100" y="4317981"/>
            <a:chExt cx="2110479" cy="974569"/>
          </a:xfrm>
        </p:grpSpPr>
        <p:sp>
          <p:nvSpPr>
            <p:cNvPr id="191" name="Rectangle 190">
              <a:extLst>
                <a:ext uri="{FF2B5EF4-FFF2-40B4-BE49-F238E27FC236}">
                  <a16:creationId xmlns:a16="http://schemas.microsoft.com/office/drawing/2014/main" id="{84EA73DA-23CC-4DE4-9658-2A0DD618CDC9}"/>
                </a:ext>
              </a:extLst>
            </p:cNvPr>
            <p:cNvSpPr/>
            <p:nvPr/>
          </p:nvSpPr>
          <p:spPr bwMode="auto">
            <a:xfrm>
              <a:off x="3193778" y="4317981"/>
              <a:ext cx="1984801" cy="974569"/>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t" anchorCtr="0" compatLnSpc="1">
              <a:prstTxWarp prst="textNoShape">
                <a:avLst/>
              </a:prstTxWarp>
            </a:bodyPr>
            <a:lstStyle/>
            <a:p>
              <a:r>
                <a:rPr lang="en-GB" sz="1000" i="1">
                  <a:latin typeface="Trebuchet MS" pitchFamily="34" charset="0"/>
                </a:rPr>
                <a:t>“Very good experience, fast purchase, good </a:t>
              </a:r>
              <a:r>
                <a:rPr lang="en-GB" sz="1000" i="1">
                  <a:solidFill>
                    <a:schemeClr val="tx2"/>
                  </a:solidFill>
                  <a:latin typeface="Trebuchet MS" pitchFamily="34" charset="0"/>
                </a:rPr>
                <a:t>data quality</a:t>
              </a:r>
              <a:r>
                <a:rPr lang="en-GB" sz="1000" i="1">
                  <a:latin typeface="Trebuchet MS" pitchFamily="34" charset="0"/>
                </a:rPr>
                <a:t>, bounce rate lower than 1% on my first email campaign on a sample of more than 13,000 lines. My client </a:t>
              </a:r>
              <a:r>
                <a:rPr lang="en-GB" sz="1000" i="1">
                  <a:solidFill>
                    <a:schemeClr val="tx2"/>
                  </a:solidFill>
                  <a:latin typeface="Trebuchet MS" pitchFamily="34" charset="0"/>
                </a:rPr>
                <a:t>obtained several contacts </a:t>
              </a:r>
              <a:r>
                <a:rPr lang="en-GB" sz="1000" i="1">
                  <a:latin typeface="Trebuchet MS" pitchFamily="34" charset="0"/>
                </a:rPr>
                <a:t>following the campaign.”</a:t>
              </a:r>
            </a:p>
            <a:p>
              <a:endParaRPr lang="en-GB" sz="1000" i="1">
                <a:latin typeface="Trebuchet MS" pitchFamily="34" charset="0"/>
              </a:endParaRPr>
            </a:p>
            <a:p>
              <a:r>
                <a:rPr kumimoji="0" lang="en-GB" sz="1000" b="0" i="1" u="none" strike="noStrike" cap="none" normalizeH="0" baseline="0" err="1">
                  <a:ln>
                    <a:noFill/>
                  </a:ln>
                  <a:effectLst/>
                  <a:latin typeface="Trebuchet MS" pitchFamily="34" charset="0"/>
                </a:rPr>
                <a:t>Manageo’s</a:t>
              </a:r>
              <a:r>
                <a:rPr kumimoji="0" lang="en-GB" sz="1000" b="0" i="1" u="none" strike="noStrike" cap="none" normalizeH="0" baseline="0">
                  <a:ln>
                    <a:noFill/>
                  </a:ln>
                  <a:effectLst/>
                  <a:latin typeface="Trebuchet MS" pitchFamily="34" charset="0"/>
                </a:rPr>
                <a:t> Customer feedback (communication agency)</a:t>
              </a:r>
            </a:p>
          </p:txBody>
        </p:sp>
        <p:sp>
          <p:nvSpPr>
            <p:cNvPr id="192" name="Freeform 663">
              <a:extLst>
                <a:ext uri="{FF2B5EF4-FFF2-40B4-BE49-F238E27FC236}">
                  <a16:creationId xmlns:a16="http://schemas.microsoft.com/office/drawing/2014/main" id="{96E1325C-0390-4F62-8C93-1D74EB387935}"/>
                </a:ext>
              </a:extLst>
            </p:cNvPr>
            <p:cNvSpPr>
              <a:spLocks noChangeAspect="1" noEditPoints="1"/>
            </p:cNvSpPr>
            <p:nvPr/>
          </p:nvSpPr>
          <p:spPr bwMode="auto">
            <a:xfrm>
              <a:off x="3068100" y="4625035"/>
              <a:ext cx="277250" cy="194694"/>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0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grpSp>
        <p:nvGrpSpPr>
          <p:cNvPr id="134" name="Groupe 133">
            <a:extLst>
              <a:ext uri="{FF2B5EF4-FFF2-40B4-BE49-F238E27FC236}">
                <a16:creationId xmlns:a16="http://schemas.microsoft.com/office/drawing/2014/main" id="{0C803A0A-CB26-47A7-B009-38C8F3A22318}"/>
              </a:ext>
            </a:extLst>
          </p:cNvPr>
          <p:cNvGrpSpPr/>
          <p:nvPr/>
        </p:nvGrpSpPr>
        <p:grpSpPr>
          <a:xfrm>
            <a:off x="8384063" y="-11528"/>
            <a:ext cx="1499635" cy="588143"/>
            <a:chOff x="8384063" y="-11528"/>
            <a:chExt cx="1499635" cy="588143"/>
          </a:xfrm>
        </p:grpSpPr>
        <p:sp>
          <p:nvSpPr>
            <p:cNvPr id="139" name="Rectangle : coins arrondis 199">
              <a:extLst>
                <a:ext uri="{FF2B5EF4-FFF2-40B4-BE49-F238E27FC236}">
                  <a16:creationId xmlns:a16="http://schemas.microsoft.com/office/drawing/2014/main" id="{A7BE8061-45C8-4AE0-BB3F-8CDE3EB2E19B}"/>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0" name="Rectangle : coins arrondis 200">
              <a:extLst>
                <a:ext uri="{FF2B5EF4-FFF2-40B4-BE49-F238E27FC236}">
                  <a16:creationId xmlns:a16="http://schemas.microsoft.com/office/drawing/2014/main" id="{FD062457-869E-4FEA-A5C8-4418946D58AA}"/>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1" name="Rectangle : coins arrondis 201">
              <a:extLst>
                <a:ext uri="{FF2B5EF4-FFF2-40B4-BE49-F238E27FC236}">
                  <a16:creationId xmlns:a16="http://schemas.microsoft.com/office/drawing/2014/main" id="{1259519B-8257-42D7-9F09-96BFF4423624}"/>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2" name="ZoneTexte 18">
              <a:extLst>
                <a:ext uri="{FF2B5EF4-FFF2-40B4-BE49-F238E27FC236}">
                  <a16:creationId xmlns:a16="http://schemas.microsoft.com/office/drawing/2014/main" id="{B1A5C9A7-F94D-46D6-84A9-8335A306CF0B}"/>
                </a:ext>
              </a:extLst>
            </p:cNvPr>
            <p:cNvSpPr txBox="1"/>
            <p:nvPr/>
          </p:nvSpPr>
          <p:spPr>
            <a:xfrm>
              <a:off x="8384063" y="-11528"/>
              <a:ext cx="1409923"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value proposition</a:t>
              </a:r>
            </a:p>
          </p:txBody>
        </p:sp>
        <p:pic>
          <p:nvPicPr>
            <p:cNvPr id="143" name="Graphique 128" descr="Jauge">
              <a:extLst>
                <a:ext uri="{FF2B5EF4-FFF2-40B4-BE49-F238E27FC236}">
                  <a16:creationId xmlns:a16="http://schemas.microsoft.com/office/drawing/2014/main" id="{AF37E75A-90B5-403F-BDCD-5829BA467F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144" name="Graphique 90" descr="Poignée de main">
              <a:extLst>
                <a:ext uri="{FF2B5EF4-FFF2-40B4-BE49-F238E27FC236}">
                  <a16:creationId xmlns:a16="http://schemas.microsoft.com/office/drawing/2014/main" id="{9C1D7DBD-9865-412D-89EA-01572834F9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145" name="Graphique 74" descr="Mégaphone">
              <a:extLst>
                <a:ext uri="{FF2B5EF4-FFF2-40B4-BE49-F238E27FC236}">
                  <a16:creationId xmlns:a16="http://schemas.microsoft.com/office/drawing/2014/main" id="{55D74905-CB3A-4306-B17A-258C44EDA3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146" name="Picture 2" descr="Drapeau France">
              <a:extLst>
                <a:ext uri="{FF2B5EF4-FFF2-40B4-BE49-F238E27FC236}">
                  <a16:creationId xmlns:a16="http://schemas.microsoft.com/office/drawing/2014/main" id="{97C72CFB-A0D1-4192-BD2B-735CF90FFA4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47" name="Picture 2" descr="5 ft x 3 ft 150 x 90 cm-DRAPEAU BELGE Belgique 100% Polyester ...">
              <a:extLst>
                <a:ext uri="{FF2B5EF4-FFF2-40B4-BE49-F238E27FC236}">
                  <a16:creationId xmlns:a16="http://schemas.microsoft.com/office/drawing/2014/main" id="{EC3CDB18-A014-4C30-BA4D-CE55FEA27B2F}"/>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8" name="Picture 2 - 1" descr="Drapeau des Pays-Bas — Wikipédia">
              <a:extLst>
                <a:ext uri="{FF2B5EF4-FFF2-40B4-BE49-F238E27FC236}">
                  <a16:creationId xmlns:a16="http://schemas.microsoft.com/office/drawing/2014/main" id="{6D4EC336-CB97-40BC-9AAA-6C79771574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9" name="Picture 2 - 2" descr="Drapeau du Luxembourg">
              <a:extLst>
                <a:ext uri="{FF2B5EF4-FFF2-40B4-BE49-F238E27FC236}">
                  <a16:creationId xmlns:a16="http://schemas.microsoft.com/office/drawing/2014/main" id="{25AB39DF-3B1A-47E4-909B-9B7D22DFFAF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50" name="ZoneTexte 18">
              <a:extLst>
                <a:ext uri="{FF2B5EF4-FFF2-40B4-BE49-F238E27FC236}">
                  <a16:creationId xmlns:a16="http://schemas.microsoft.com/office/drawing/2014/main" id="{DD5621E8-B6F0-4B6E-9774-09049869EBAB}"/>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B2B Marketing</a:t>
              </a:r>
            </a:p>
          </p:txBody>
        </p:sp>
      </p:grpSp>
      <p:pic>
        <p:nvPicPr>
          <p:cNvPr id="152" name="Picture 4" descr="Altares">
            <a:extLst>
              <a:ext uri="{FF2B5EF4-FFF2-40B4-BE49-F238E27FC236}">
                <a16:creationId xmlns:a16="http://schemas.microsoft.com/office/drawing/2014/main" id="{65DD4AF1-13EF-44C7-97EC-D6622D26EA7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11979" y="1398869"/>
            <a:ext cx="459515" cy="274490"/>
          </a:xfrm>
          <a:prstGeom prst="rect">
            <a:avLst/>
          </a:prstGeom>
          <a:noFill/>
          <a:extLst>
            <a:ext uri="{909E8E84-426E-40DD-AFC4-6F175D3DCCD1}">
              <a14:hiddenFill xmlns:a14="http://schemas.microsoft.com/office/drawing/2010/main">
                <a:solidFill>
                  <a:srgbClr val="FFFFFF"/>
                </a:solidFill>
              </a14:hiddenFill>
            </a:ext>
          </a:extLst>
        </p:spPr>
      </p:pic>
      <p:pic>
        <p:nvPicPr>
          <p:cNvPr id="90118" name="Picture 6">
            <a:extLst>
              <a:ext uri="{FF2B5EF4-FFF2-40B4-BE49-F238E27FC236}">
                <a16:creationId xmlns:a16="http://schemas.microsoft.com/office/drawing/2014/main" id="{F4BC143E-4AFA-4648-BF4C-D402979895DD}"/>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7164" y="1673359"/>
            <a:ext cx="838982" cy="282559"/>
          </a:xfrm>
          <a:prstGeom prst="rect">
            <a:avLst/>
          </a:prstGeom>
          <a:noFill/>
          <a:extLst>
            <a:ext uri="{909E8E84-426E-40DD-AFC4-6F175D3DCCD1}">
              <a14:hiddenFill xmlns:a14="http://schemas.microsoft.com/office/drawing/2010/main">
                <a:solidFill>
                  <a:srgbClr val="FFFFFF"/>
                </a:solidFill>
              </a14:hiddenFill>
            </a:ext>
          </a:extLst>
        </p:spPr>
      </p:pic>
      <p:grpSp>
        <p:nvGrpSpPr>
          <p:cNvPr id="153" name="Groupe 221">
            <a:extLst>
              <a:ext uri="{FF2B5EF4-FFF2-40B4-BE49-F238E27FC236}">
                <a16:creationId xmlns:a16="http://schemas.microsoft.com/office/drawing/2014/main" id="{8C24125F-FB70-4F8A-A171-E957B41C04B6}"/>
              </a:ext>
            </a:extLst>
          </p:cNvPr>
          <p:cNvGrpSpPr/>
          <p:nvPr/>
        </p:nvGrpSpPr>
        <p:grpSpPr>
          <a:xfrm>
            <a:off x="7067908" y="4097597"/>
            <a:ext cx="2564949" cy="1748425"/>
            <a:chOff x="3068100" y="4483229"/>
            <a:chExt cx="2110479" cy="1030723"/>
          </a:xfrm>
        </p:grpSpPr>
        <p:sp>
          <p:nvSpPr>
            <p:cNvPr id="154" name="Rectangle 153">
              <a:extLst>
                <a:ext uri="{FF2B5EF4-FFF2-40B4-BE49-F238E27FC236}">
                  <a16:creationId xmlns:a16="http://schemas.microsoft.com/office/drawing/2014/main" id="{BB60A36A-33B8-4066-8289-2CDC88F5AF3F}"/>
                </a:ext>
              </a:extLst>
            </p:cNvPr>
            <p:cNvSpPr/>
            <p:nvPr/>
          </p:nvSpPr>
          <p:spPr bwMode="auto">
            <a:xfrm>
              <a:off x="3193778" y="4483229"/>
              <a:ext cx="1984801" cy="1030723"/>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t" anchorCtr="0" compatLnSpc="1">
              <a:prstTxWarp prst="textNoShape">
                <a:avLst/>
              </a:prstTxWarp>
            </a:bodyPr>
            <a:lstStyle/>
            <a:p>
              <a:r>
                <a:rPr lang="en-GB" sz="1000" i="1">
                  <a:latin typeface="Trebuchet MS" pitchFamily="34" charset="0"/>
                </a:rPr>
                <a:t>“Manageo database is </a:t>
              </a:r>
              <a:r>
                <a:rPr lang="en-GB" sz="1000" i="1">
                  <a:solidFill>
                    <a:schemeClr val="tx2"/>
                  </a:solidFill>
                  <a:latin typeface="Trebuchet MS" pitchFamily="34" charset="0"/>
                </a:rPr>
                <a:t>very rich and comprehensive</a:t>
              </a:r>
              <a:r>
                <a:rPr lang="en-GB" sz="1000" i="1">
                  <a:latin typeface="Trebuchet MS" pitchFamily="34" charset="0"/>
                </a:rPr>
                <a:t>. Working as director of a small business, lead generation is </a:t>
              </a:r>
              <a:r>
                <a:rPr lang="en-GB" sz="1000" i="1">
                  <a:solidFill>
                    <a:schemeClr val="tx2"/>
                  </a:solidFill>
                  <a:latin typeface="Trebuchet MS" pitchFamily="34" charset="0"/>
                </a:rPr>
                <a:t>easily accessible </a:t>
              </a:r>
              <a:r>
                <a:rPr lang="en-GB" sz="1000" i="1">
                  <a:latin typeface="Trebuchet MS" pitchFamily="34" charset="0"/>
                </a:rPr>
                <a:t>for my company. Manageo solutions are easy to handle and have a </a:t>
              </a:r>
              <a:r>
                <a:rPr lang="en-GB" sz="1000" i="1">
                  <a:solidFill>
                    <a:schemeClr val="tx2"/>
                  </a:solidFill>
                  <a:latin typeface="Trebuchet MS" pitchFamily="34" charset="0"/>
                </a:rPr>
                <a:t>reasonable price. </a:t>
              </a:r>
              <a:r>
                <a:rPr lang="en-GB" sz="1000" i="1">
                  <a:latin typeface="Trebuchet MS" pitchFamily="34" charset="0"/>
                </a:rPr>
                <a:t>The customer service is easily accessible.” </a:t>
              </a:r>
            </a:p>
            <a:p>
              <a:endParaRPr lang="en-GB" sz="1000" i="1">
                <a:latin typeface="Trebuchet MS" pitchFamily="34" charset="0"/>
              </a:endParaRPr>
            </a:p>
            <a:p>
              <a:r>
                <a:rPr kumimoji="0" lang="en-GB" sz="1000" b="0" i="1" u="none" strike="noStrike" cap="none" normalizeH="0" baseline="0" err="1">
                  <a:ln>
                    <a:noFill/>
                  </a:ln>
                  <a:effectLst/>
                  <a:latin typeface="Trebuchet MS" pitchFamily="34" charset="0"/>
                </a:rPr>
                <a:t>Manageo’s</a:t>
              </a:r>
              <a:r>
                <a:rPr kumimoji="0" lang="en-GB" sz="1000" b="0" i="1" u="none" strike="noStrike" cap="none" normalizeH="0" baseline="0">
                  <a:ln>
                    <a:noFill/>
                  </a:ln>
                  <a:effectLst/>
                  <a:latin typeface="Trebuchet MS" pitchFamily="34" charset="0"/>
                </a:rPr>
                <a:t> Customer feedback (Small-business director) </a:t>
              </a:r>
            </a:p>
          </p:txBody>
        </p:sp>
        <p:sp>
          <p:nvSpPr>
            <p:cNvPr id="156" name="Freeform 663">
              <a:extLst>
                <a:ext uri="{FF2B5EF4-FFF2-40B4-BE49-F238E27FC236}">
                  <a16:creationId xmlns:a16="http://schemas.microsoft.com/office/drawing/2014/main" id="{BFAE6B84-32BA-4F1B-9D1F-DDE9F125B538}"/>
                </a:ext>
              </a:extLst>
            </p:cNvPr>
            <p:cNvSpPr>
              <a:spLocks noChangeAspect="1" noEditPoints="1"/>
            </p:cNvSpPr>
            <p:nvPr/>
          </p:nvSpPr>
          <p:spPr bwMode="auto">
            <a:xfrm>
              <a:off x="3068100" y="4869351"/>
              <a:ext cx="277250" cy="194694"/>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0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grpSp>
        <p:nvGrpSpPr>
          <p:cNvPr id="158" name="Groupe 157">
            <a:extLst>
              <a:ext uri="{FF2B5EF4-FFF2-40B4-BE49-F238E27FC236}">
                <a16:creationId xmlns:a16="http://schemas.microsoft.com/office/drawing/2014/main" id="{652685C7-67F0-4A91-B799-6D0AA211E85A}"/>
              </a:ext>
            </a:extLst>
          </p:cNvPr>
          <p:cNvGrpSpPr/>
          <p:nvPr/>
        </p:nvGrpSpPr>
        <p:grpSpPr>
          <a:xfrm>
            <a:off x="3277762" y="6228383"/>
            <a:ext cx="3439480" cy="246221"/>
            <a:chOff x="5094397" y="5884496"/>
            <a:chExt cx="3439480" cy="246221"/>
          </a:xfrm>
        </p:grpSpPr>
        <p:sp>
          <p:nvSpPr>
            <p:cNvPr id="159" name="TextBox 99">
              <a:extLst>
                <a:ext uri="{FF2B5EF4-FFF2-40B4-BE49-F238E27FC236}">
                  <a16:creationId xmlns:a16="http://schemas.microsoft.com/office/drawing/2014/main" id="{3EBDE634-4401-42DE-8181-2BE19193FEAE}"/>
                </a:ext>
              </a:extLst>
            </p:cNvPr>
            <p:cNvSpPr txBox="1"/>
            <p:nvPr/>
          </p:nvSpPr>
          <p:spPr>
            <a:xfrm>
              <a:off x="5099085"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2.8</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pic>
          <p:nvPicPr>
            <p:cNvPr id="160" name="Graphique 159" descr="Couronne">
              <a:extLst>
                <a:ext uri="{FF2B5EF4-FFF2-40B4-BE49-F238E27FC236}">
                  <a16:creationId xmlns:a16="http://schemas.microsoft.com/office/drawing/2014/main" id="{CE9143CD-AEBC-44B9-9E8A-44604BFF209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094397" y="5887816"/>
              <a:ext cx="197538" cy="197538"/>
            </a:xfrm>
            <a:prstGeom prst="rect">
              <a:avLst/>
            </a:prstGeom>
          </p:spPr>
        </p:pic>
        <p:sp>
          <p:nvSpPr>
            <p:cNvPr id="161" name="TextBox 99">
              <a:extLst>
                <a:ext uri="{FF2B5EF4-FFF2-40B4-BE49-F238E27FC236}">
                  <a16:creationId xmlns:a16="http://schemas.microsoft.com/office/drawing/2014/main" id="{91ABD05F-C8D1-4C42-AD7B-B7C2B01A00D8}"/>
                </a:ext>
              </a:extLst>
            </p:cNvPr>
            <p:cNvSpPr txBox="1"/>
            <p:nvPr/>
          </p:nvSpPr>
          <p:spPr>
            <a:xfrm>
              <a:off x="5938200"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1.8</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162" name="TextBox 99">
              <a:extLst>
                <a:ext uri="{FF2B5EF4-FFF2-40B4-BE49-F238E27FC236}">
                  <a16:creationId xmlns:a16="http://schemas.microsoft.com/office/drawing/2014/main" id="{B974EF32-2508-468A-BADD-CAD40944FD8C}"/>
                </a:ext>
              </a:extLst>
            </p:cNvPr>
            <p:cNvSpPr txBox="1"/>
            <p:nvPr/>
          </p:nvSpPr>
          <p:spPr>
            <a:xfrm>
              <a:off x="6862468"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2.0</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163" name="TextBox 99">
              <a:extLst>
                <a:ext uri="{FF2B5EF4-FFF2-40B4-BE49-F238E27FC236}">
                  <a16:creationId xmlns:a16="http://schemas.microsoft.com/office/drawing/2014/main" id="{058D2836-D066-4F68-9986-466BF2B736EB}"/>
                </a:ext>
              </a:extLst>
            </p:cNvPr>
            <p:cNvSpPr txBox="1"/>
            <p:nvPr/>
          </p:nvSpPr>
          <p:spPr>
            <a:xfrm>
              <a:off x="7873898"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1.4</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grpSp>
      <p:cxnSp>
        <p:nvCxnSpPr>
          <p:cNvPr id="164" name="Connecteur droit 163">
            <a:extLst>
              <a:ext uri="{FF2B5EF4-FFF2-40B4-BE49-F238E27FC236}">
                <a16:creationId xmlns:a16="http://schemas.microsoft.com/office/drawing/2014/main" id="{7B9DE1D2-5A91-404F-9074-B5C12A64F915}"/>
              </a:ext>
            </a:extLst>
          </p:cNvPr>
          <p:cNvCxnSpPr>
            <a:cxnSpLocks/>
          </p:cNvCxnSpPr>
          <p:nvPr/>
        </p:nvCxnSpPr>
        <p:spPr bwMode="auto">
          <a:xfrm>
            <a:off x="3093410" y="6214426"/>
            <a:ext cx="3735798" cy="0"/>
          </a:xfrm>
          <a:prstGeom prst="line">
            <a:avLst/>
          </a:prstGeom>
          <a:solidFill>
            <a:srgbClr val="26ACDE"/>
          </a:solidFill>
          <a:ln w="15875" cap="flat" cmpd="sng" algn="ctr">
            <a:solidFill>
              <a:srgbClr val="36964F"/>
            </a:solidFill>
            <a:prstDash val="solid"/>
            <a:round/>
            <a:headEnd type="none" w="med" len="med"/>
            <a:tailEnd type="none" w="med" len="med"/>
          </a:ln>
          <a:effectLst/>
        </p:spPr>
      </p:cxnSp>
      <p:sp>
        <p:nvSpPr>
          <p:cNvPr id="165" name="TextBox 99">
            <a:extLst>
              <a:ext uri="{FF2B5EF4-FFF2-40B4-BE49-F238E27FC236}">
                <a16:creationId xmlns:a16="http://schemas.microsoft.com/office/drawing/2014/main" id="{1EF7BC05-E548-496A-8582-A587E9C86C2B}"/>
              </a:ext>
            </a:extLst>
          </p:cNvPr>
          <p:cNvSpPr txBox="1"/>
          <p:nvPr/>
        </p:nvSpPr>
        <p:spPr>
          <a:xfrm>
            <a:off x="507930" y="6242458"/>
            <a:ext cx="265008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646464"/>
                </a:solidFill>
                <a:effectLst/>
                <a:uLnTx/>
                <a:uFillTx/>
                <a:latin typeface="Trebuchet MS" panose="020B0603020202020204" pitchFamily="34" charset="0"/>
              </a:rPr>
              <a:t>Weighted average</a:t>
            </a:r>
          </a:p>
        </p:txBody>
      </p:sp>
    </p:spTree>
    <p:extLst>
      <p:ext uri="{BB962C8B-B14F-4D97-AF65-F5344CB8AC3E}">
        <p14:creationId xmlns:p14="http://schemas.microsoft.com/office/powerpoint/2010/main" val="2590481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t 14" hidden="1">
            <a:extLst>
              <a:ext uri="{FF2B5EF4-FFF2-40B4-BE49-F238E27FC236}">
                <a16:creationId xmlns:a16="http://schemas.microsoft.com/office/drawing/2014/main" id="{09F05D7A-9F64-4925-B51B-850210540FA8}"/>
              </a:ext>
            </a:extLst>
          </p:cNvPr>
          <p:cNvGraphicFramePr>
            <a:graphicFrameLocks noChangeAspect="1"/>
          </p:cNvGraphicFramePr>
          <p:nvPr>
            <p:custDataLst>
              <p:tags r:id="rId1"/>
            </p:custDataLst>
            <p:extLst>
              <p:ext uri="{D42A27DB-BD31-4B8C-83A1-F6EECF244321}">
                <p14:modId xmlns:p14="http://schemas.microsoft.com/office/powerpoint/2010/main" val="2564062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5" name="Objet 14" hidden="1">
                        <a:extLst>
                          <a:ext uri="{FF2B5EF4-FFF2-40B4-BE49-F238E27FC236}">
                            <a16:creationId xmlns:a16="http://schemas.microsoft.com/office/drawing/2014/main" id="{09F05D7A-9F64-4925-B51B-850210540F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CFBA01E7-F206-4AE5-9F9D-58FF33C489AB}"/>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F17304C8-1013-4DB6-A689-61308C875A86}"/>
              </a:ext>
            </a:extLst>
          </p:cNvPr>
          <p:cNvSpPr>
            <a:spLocks noGrp="1"/>
          </p:cNvSpPr>
          <p:nvPr>
            <p:ph type="title"/>
          </p:nvPr>
        </p:nvSpPr>
        <p:spPr>
          <a:xfrm>
            <a:off x="165600" y="147600"/>
            <a:ext cx="8388164" cy="684000"/>
          </a:xfrm>
        </p:spPr>
        <p:txBody>
          <a:bodyPr vert="horz"/>
          <a:lstStyle/>
          <a:p>
            <a:r>
              <a:rPr lang="en-GB" err="1">
                <a:latin typeface="Trebuchet MS" panose="020B0603020202020204" pitchFamily="34" charset="0"/>
              </a:rPr>
              <a:t>Altares</a:t>
            </a:r>
            <a:r>
              <a:rPr lang="en-GB">
                <a:latin typeface="Trebuchet MS" panose="020B0603020202020204" pitchFamily="34" charset="0"/>
              </a:rPr>
              <a:t>’ </a:t>
            </a:r>
            <a:r>
              <a:rPr lang="en-GB">
                <a:solidFill>
                  <a:schemeClr val="tx2"/>
                </a:solidFill>
                <a:latin typeface="Trebuchet MS" panose="020B0603020202020204" pitchFamily="34" charset="0"/>
              </a:rPr>
              <a:t>strong and reliable brand image </a:t>
            </a:r>
            <a:r>
              <a:rPr lang="en-GB">
                <a:latin typeface="Trebuchet MS" panose="020B0603020202020204" pitchFamily="34" charset="0"/>
              </a:rPr>
              <a:t>is proven over the years, </a:t>
            </a:r>
            <a:r>
              <a:rPr lang="en-GB" sz="1600">
                <a:latin typeface="Trebuchet MS" panose="020B0603020202020204" pitchFamily="34" charset="0"/>
              </a:rPr>
              <a:t>and has been reinforced during the </a:t>
            </a:r>
            <a:r>
              <a:rPr lang="en-GB" sz="1600">
                <a:solidFill>
                  <a:schemeClr val="tx2"/>
                </a:solidFill>
                <a:latin typeface="Trebuchet MS" panose="020B0603020202020204" pitchFamily="34" charset="0"/>
              </a:rPr>
              <a:t>Covid-19 crisis </a:t>
            </a:r>
            <a:r>
              <a:rPr lang="en-GB" sz="1600">
                <a:latin typeface="Trebuchet MS" panose="020B0603020202020204" pitchFamily="34" charset="0"/>
              </a:rPr>
              <a:t>with </a:t>
            </a:r>
            <a:r>
              <a:rPr lang="en-GB" sz="1600" err="1">
                <a:latin typeface="Trebuchet MS" panose="020B0603020202020204" pitchFamily="34" charset="0"/>
              </a:rPr>
              <a:t>Altares</a:t>
            </a:r>
            <a:r>
              <a:rPr lang="en-GB" sz="1600">
                <a:latin typeface="Trebuchet MS" panose="020B0603020202020204" pitchFamily="34" charset="0"/>
              </a:rPr>
              <a:t> publicly reinforcing its position of </a:t>
            </a:r>
            <a:r>
              <a:rPr lang="en-GB" sz="1600">
                <a:solidFill>
                  <a:schemeClr val="tx2"/>
                </a:solidFill>
                <a:latin typeface="Trebuchet MS" panose="020B0603020202020204" pitchFamily="34" charset="0"/>
              </a:rPr>
              <a:t>Credit risk expert</a:t>
            </a:r>
            <a:endParaRPr lang="en-GB">
              <a:solidFill>
                <a:schemeClr val="tx2"/>
              </a:solidFill>
              <a:latin typeface="Trebuchet MS" panose="020B0603020202020204" pitchFamily="34" charset="0"/>
            </a:endParaRPr>
          </a:p>
        </p:txBody>
      </p:sp>
      <p:sp>
        <p:nvSpPr>
          <p:cNvPr id="3" name="Espace réservé du texte 2">
            <a:extLst>
              <a:ext uri="{FF2B5EF4-FFF2-40B4-BE49-F238E27FC236}">
                <a16:creationId xmlns:a16="http://schemas.microsoft.com/office/drawing/2014/main" id="{1ACDE84F-2FAA-4631-99C2-5EC09A6CDDAD}"/>
              </a:ext>
            </a:extLst>
          </p:cNvPr>
          <p:cNvSpPr>
            <a:spLocks noGrp="1"/>
          </p:cNvSpPr>
          <p:nvPr>
            <p:ph type="body" sz="quarter" idx="10"/>
          </p:nvPr>
        </p:nvSpPr>
        <p:spPr/>
        <p:txBody>
          <a:bodyPr/>
          <a:lstStyle/>
          <a:p>
            <a:r>
              <a:rPr lang="en-GB" sz="800" i="1" kern="0"/>
              <a:t>Sources: eleven research &amp; analysis, company data, interviews with management</a:t>
            </a:r>
          </a:p>
          <a:p>
            <a:endParaRPr lang="en-GB"/>
          </a:p>
        </p:txBody>
      </p:sp>
      <p:pic>
        <p:nvPicPr>
          <p:cNvPr id="8" name="Image 7">
            <a:extLst>
              <a:ext uri="{FF2B5EF4-FFF2-40B4-BE49-F238E27FC236}">
                <a16:creationId xmlns:a16="http://schemas.microsoft.com/office/drawing/2014/main" id="{5EE6372C-65D1-4BCC-A8AE-30798D8F6168}"/>
              </a:ext>
            </a:extLst>
          </p:cNvPr>
          <p:cNvPicPr>
            <a:picLocks noChangeAspect="1"/>
          </p:cNvPicPr>
          <p:nvPr/>
        </p:nvPicPr>
        <p:blipFill rotWithShape="1">
          <a:blip r:embed="rId6"/>
          <a:srcRect l="4764"/>
          <a:stretch/>
        </p:blipFill>
        <p:spPr>
          <a:xfrm>
            <a:off x="5287007" y="3775710"/>
            <a:ext cx="2347901" cy="1670708"/>
          </a:xfrm>
          <a:prstGeom prst="rect">
            <a:avLst/>
          </a:prstGeom>
          <a:ln>
            <a:solidFill>
              <a:schemeClr val="bg1">
                <a:lumMod val="75000"/>
              </a:schemeClr>
            </a:solidFill>
          </a:ln>
          <a:effectLst>
            <a:outerShdw blurRad="50800" dist="38100" dir="2700000" algn="tl" rotWithShape="0">
              <a:prstClr val="black">
                <a:alpha val="40000"/>
              </a:prstClr>
            </a:outerShdw>
          </a:effectLst>
        </p:spPr>
      </p:pic>
      <p:cxnSp>
        <p:nvCxnSpPr>
          <p:cNvPr id="9" name="Connecteur droit 208">
            <a:extLst>
              <a:ext uri="{FF2B5EF4-FFF2-40B4-BE49-F238E27FC236}">
                <a16:creationId xmlns:a16="http://schemas.microsoft.com/office/drawing/2014/main" id="{F89FBE37-5835-4F93-8C35-44B8824EA9E8}"/>
              </a:ext>
            </a:extLst>
          </p:cNvPr>
          <p:cNvCxnSpPr>
            <a:cxnSpLocks/>
          </p:cNvCxnSpPr>
          <p:nvPr/>
        </p:nvCxnSpPr>
        <p:spPr bwMode="auto">
          <a:xfrm>
            <a:off x="384975" y="1098941"/>
            <a:ext cx="449609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 name="Rectangle 84">
            <a:extLst>
              <a:ext uri="{FF2B5EF4-FFF2-40B4-BE49-F238E27FC236}">
                <a16:creationId xmlns:a16="http://schemas.microsoft.com/office/drawing/2014/main" id="{A24ED5A0-1358-4871-B3FE-C1462670F233}"/>
              </a:ext>
            </a:extLst>
          </p:cNvPr>
          <p:cNvSpPr/>
          <p:nvPr/>
        </p:nvSpPr>
        <p:spPr bwMode="auto">
          <a:xfrm>
            <a:off x="1074343" y="943939"/>
            <a:ext cx="2971123" cy="259809"/>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Altares</a:t>
            </a:r>
            <a:r>
              <a:rPr lang="en-GB" sz="1100">
                <a:latin typeface="Trebuchet MS" panose="020B0603020202020204" pitchFamily="34" charset="0"/>
              </a:rPr>
              <a:t> </a:t>
            </a:r>
            <a:r>
              <a:rPr lang="en-GB" sz="1100">
                <a:solidFill>
                  <a:schemeClr val="tx2"/>
                </a:solidFill>
                <a:latin typeface="Trebuchet MS" panose="020B0603020202020204" pitchFamily="34" charset="0"/>
              </a:rPr>
              <a:t>strong brand image </a:t>
            </a:r>
            <a:r>
              <a:rPr lang="en-GB" sz="1100">
                <a:latin typeface="Trebuchet MS" panose="020B0603020202020204" pitchFamily="34" charset="0"/>
              </a:rPr>
              <a:t>has been proven over the years…</a:t>
            </a:r>
          </a:p>
        </p:txBody>
      </p:sp>
      <p:cxnSp>
        <p:nvCxnSpPr>
          <p:cNvPr id="17" name="Connecteur droit 208">
            <a:extLst>
              <a:ext uri="{FF2B5EF4-FFF2-40B4-BE49-F238E27FC236}">
                <a16:creationId xmlns:a16="http://schemas.microsoft.com/office/drawing/2014/main" id="{A18FACF5-0A30-41E0-BFA8-4C66D9BF7950}"/>
              </a:ext>
            </a:extLst>
          </p:cNvPr>
          <p:cNvCxnSpPr>
            <a:cxnSpLocks/>
          </p:cNvCxnSpPr>
          <p:nvPr/>
        </p:nvCxnSpPr>
        <p:spPr bwMode="auto">
          <a:xfrm>
            <a:off x="4953000" y="1098941"/>
            <a:ext cx="449609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3" name="Rectangle 84">
            <a:extLst>
              <a:ext uri="{FF2B5EF4-FFF2-40B4-BE49-F238E27FC236}">
                <a16:creationId xmlns:a16="http://schemas.microsoft.com/office/drawing/2014/main" id="{858E12F6-4DE2-4CC9-9132-62FAD7B8D00A}"/>
              </a:ext>
            </a:extLst>
          </p:cNvPr>
          <p:cNvSpPr/>
          <p:nvPr/>
        </p:nvSpPr>
        <p:spPr bwMode="auto">
          <a:xfrm>
            <a:off x="5349862" y="943939"/>
            <a:ext cx="3595059" cy="259809"/>
          </a:xfrm>
          <a:prstGeom prst="rect">
            <a:avLst/>
          </a:prstGeom>
          <a:solidFill>
            <a:schemeClr val="bg1"/>
          </a:solidFill>
        </p:spPr>
        <p:txBody>
          <a:bodyPr wrap="square" rtlCol="0">
            <a:noAutofit/>
          </a:bodyPr>
          <a:lstStyle/>
          <a:p>
            <a:pPr algn="ctr"/>
            <a:r>
              <a:rPr lang="en-GB" sz="1100">
                <a:latin typeface="Trebuchet MS" panose="020B0603020202020204" pitchFamily="34" charset="0"/>
              </a:rPr>
              <a:t>… and has been </a:t>
            </a:r>
            <a:r>
              <a:rPr lang="en-GB" sz="1100">
                <a:solidFill>
                  <a:schemeClr val="tx2"/>
                </a:solidFill>
                <a:latin typeface="Trebuchet MS" panose="020B0603020202020204" pitchFamily="34" charset="0"/>
              </a:rPr>
              <a:t>reinforced during the Covid-19 </a:t>
            </a:r>
            <a:r>
              <a:rPr lang="en-GB" sz="1100">
                <a:latin typeface="Trebuchet MS" panose="020B0603020202020204" pitchFamily="34" charset="0"/>
              </a:rPr>
              <a:t>crisis as </a:t>
            </a:r>
            <a:r>
              <a:rPr lang="en-GB" sz="1100" err="1">
                <a:latin typeface="Trebuchet MS" panose="020B0603020202020204" pitchFamily="34" charset="0"/>
              </a:rPr>
              <a:t>Altares</a:t>
            </a:r>
            <a:r>
              <a:rPr lang="en-GB" sz="1100">
                <a:latin typeface="Trebuchet MS" panose="020B0603020202020204" pitchFamily="34" charset="0"/>
              </a:rPr>
              <a:t> is recognized as a Credit risk expert</a:t>
            </a:r>
          </a:p>
        </p:txBody>
      </p:sp>
      <p:sp>
        <p:nvSpPr>
          <p:cNvPr id="20" name="Rectangle 19">
            <a:extLst>
              <a:ext uri="{FF2B5EF4-FFF2-40B4-BE49-F238E27FC236}">
                <a16:creationId xmlns:a16="http://schemas.microsoft.com/office/drawing/2014/main" id="{42ECEECB-2DFE-4ECF-A59B-603E67516C89}"/>
              </a:ext>
            </a:extLst>
          </p:cNvPr>
          <p:cNvSpPr/>
          <p:nvPr/>
        </p:nvSpPr>
        <p:spPr bwMode="auto">
          <a:xfrm>
            <a:off x="368674" y="1330094"/>
            <a:ext cx="4496099" cy="244561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1000" i="1" err="1">
                <a:solidFill>
                  <a:schemeClr val="tx2"/>
                </a:solidFill>
                <a:latin typeface="Trebuchet MS" pitchFamily="34" charset="0"/>
              </a:rPr>
              <a:t>Altares</a:t>
            </a:r>
            <a:r>
              <a:rPr lang="en-GB" sz="1000" i="1">
                <a:solidFill>
                  <a:schemeClr val="tx2"/>
                </a:solidFill>
                <a:latin typeface="Trebuchet MS" pitchFamily="34" charset="0"/>
              </a:rPr>
              <a:t> marketing performance (S2 2020)</a:t>
            </a:r>
          </a:p>
          <a:p>
            <a:pPr algn="ctr">
              <a:spcBef>
                <a:spcPts val="600"/>
              </a:spcBef>
              <a:buClr>
                <a:schemeClr val="tx1"/>
              </a:buClr>
            </a:pPr>
            <a:endParaRPr lang="en-GB" sz="1000" i="1">
              <a:solidFill>
                <a:schemeClr val="tx2"/>
              </a:solidFill>
              <a:latin typeface="Trebuchet MS" pitchFamily="34" charset="0"/>
            </a:endParaRPr>
          </a:p>
          <a:p>
            <a:pPr algn="ctr">
              <a:spcBef>
                <a:spcPts val="600"/>
              </a:spcBef>
              <a:buClr>
                <a:schemeClr val="tx1"/>
              </a:buClr>
            </a:pPr>
            <a:endParaRPr lang="en-GB" sz="1000" i="1">
              <a:solidFill>
                <a:schemeClr val="tx2"/>
              </a:solidFill>
              <a:latin typeface="Trebuchet MS" pitchFamily="34" charset="0"/>
            </a:endParaRPr>
          </a:p>
          <a:p>
            <a:pPr algn="ctr">
              <a:spcBef>
                <a:spcPts val="600"/>
              </a:spcBef>
              <a:buClr>
                <a:schemeClr val="tx1"/>
              </a:buClr>
            </a:pPr>
            <a:endParaRPr lang="en-GB" sz="1000" i="1">
              <a:solidFill>
                <a:schemeClr val="tx2"/>
              </a:solidFill>
              <a:latin typeface="Trebuchet MS" pitchFamily="34" charset="0"/>
            </a:endParaRPr>
          </a:p>
        </p:txBody>
      </p:sp>
      <p:sp>
        <p:nvSpPr>
          <p:cNvPr id="16" name="ZoneTexte 15">
            <a:extLst>
              <a:ext uri="{FF2B5EF4-FFF2-40B4-BE49-F238E27FC236}">
                <a16:creationId xmlns:a16="http://schemas.microsoft.com/office/drawing/2014/main" id="{8429DA71-98FD-46D1-B42B-05EAFC3EA5B8}"/>
              </a:ext>
            </a:extLst>
          </p:cNvPr>
          <p:cNvSpPr txBox="1"/>
          <p:nvPr/>
        </p:nvSpPr>
        <p:spPr>
          <a:xfrm>
            <a:off x="7825776" y="6062928"/>
            <a:ext cx="1341458" cy="400110"/>
          </a:xfrm>
          <a:prstGeom prst="rect">
            <a:avLst/>
          </a:prstGeom>
          <a:noFill/>
        </p:spPr>
        <p:txBody>
          <a:bodyPr wrap="square" rtlCol="0">
            <a:spAutoFit/>
          </a:bodyPr>
          <a:lstStyle/>
          <a:p>
            <a:pPr algn="ctr"/>
            <a:r>
              <a:rPr lang="en-GB" sz="1000" i="1" err="1">
                <a:latin typeface="Trebuchet MS" panose="020B0603020202020204" pitchFamily="34" charset="0"/>
              </a:rPr>
              <a:t>Altares</a:t>
            </a:r>
            <a:r>
              <a:rPr lang="en-GB" sz="1000" i="1">
                <a:latin typeface="Trebuchet MS" panose="020B0603020202020204" pitchFamily="34" charset="0"/>
              </a:rPr>
              <a:t> </a:t>
            </a:r>
            <a:r>
              <a:rPr lang="en-GB" sz="1000" i="1" err="1">
                <a:latin typeface="Trebuchet MS" panose="020B0603020202020204" pitchFamily="34" charset="0"/>
              </a:rPr>
              <a:t>Youtube</a:t>
            </a:r>
            <a:r>
              <a:rPr lang="en-GB" sz="1000" i="1">
                <a:latin typeface="Trebuchet MS" panose="020B0603020202020204" pitchFamily="34" charset="0"/>
              </a:rPr>
              <a:t> Channel</a:t>
            </a:r>
          </a:p>
        </p:txBody>
      </p:sp>
      <p:sp>
        <p:nvSpPr>
          <p:cNvPr id="23" name="ZoneTexte 22">
            <a:extLst>
              <a:ext uri="{FF2B5EF4-FFF2-40B4-BE49-F238E27FC236}">
                <a16:creationId xmlns:a16="http://schemas.microsoft.com/office/drawing/2014/main" id="{8304201C-B208-4CAE-A862-B6D5E287859F}"/>
              </a:ext>
            </a:extLst>
          </p:cNvPr>
          <p:cNvSpPr txBox="1"/>
          <p:nvPr/>
        </p:nvSpPr>
        <p:spPr>
          <a:xfrm>
            <a:off x="5459939" y="5569470"/>
            <a:ext cx="1709014" cy="707886"/>
          </a:xfrm>
          <a:prstGeom prst="rect">
            <a:avLst/>
          </a:prstGeom>
          <a:noFill/>
        </p:spPr>
        <p:txBody>
          <a:bodyPr wrap="square" rtlCol="0">
            <a:spAutoFit/>
          </a:bodyPr>
          <a:lstStyle/>
          <a:p>
            <a:pPr algn="ctr"/>
            <a:r>
              <a:rPr lang="en-GB" sz="1000" i="1" err="1">
                <a:latin typeface="Trebuchet MS" panose="020B0603020202020204" pitchFamily="34" charset="0"/>
              </a:rPr>
              <a:t>Altares</a:t>
            </a:r>
            <a:r>
              <a:rPr lang="en-GB" sz="1000" i="1">
                <a:latin typeface="Trebuchet MS" panose="020B0603020202020204" pitchFamily="34" charset="0"/>
              </a:rPr>
              <a:t> specialist interviewed on BFM to discuss the impact of the COVID-19 crisis</a:t>
            </a:r>
          </a:p>
        </p:txBody>
      </p:sp>
      <p:sp>
        <p:nvSpPr>
          <p:cNvPr id="24" name="Rectangle 23">
            <a:extLst>
              <a:ext uri="{FF2B5EF4-FFF2-40B4-BE49-F238E27FC236}">
                <a16:creationId xmlns:a16="http://schemas.microsoft.com/office/drawing/2014/main" id="{14E9D539-1CDC-4F34-A99C-20CE1EA9D644}"/>
              </a:ext>
            </a:extLst>
          </p:cNvPr>
          <p:cNvSpPr/>
          <p:nvPr/>
        </p:nvSpPr>
        <p:spPr bwMode="auto">
          <a:xfrm>
            <a:off x="604558" y="1662739"/>
            <a:ext cx="1877921" cy="125892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50">
                <a:solidFill>
                  <a:schemeClr val="tx2"/>
                </a:solidFill>
                <a:latin typeface="Trebuchet MS" pitchFamily="34" charset="0"/>
              </a:rPr>
              <a:t>Press</a:t>
            </a:r>
          </a:p>
          <a:p>
            <a:pPr marL="0" marR="0" indent="0" algn="ctr" defTabSz="914400" rtl="0" eaLnBrk="1" fontAlgn="base" latinLnBrk="0" hangingPunct="1">
              <a:lnSpc>
                <a:spcPct val="100000"/>
              </a:lnSpc>
              <a:spcBef>
                <a:spcPct val="0"/>
              </a:spcBef>
              <a:spcAft>
                <a:spcPct val="0"/>
              </a:spcAft>
              <a:buClrTx/>
              <a:buSzTx/>
              <a:buFontTx/>
              <a:buNone/>
              <a:tabLst/>
            </a:pPr>
            <a:endParaRPr lang="en-GB" sz="1050">
              <a:solidFill>
                <a:schemeClr val="tx2"/>
              </a:solidFill>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GB" sz="1050">
                <a:solidFill>
                  <a:schemeClr val="tx2"/>
                </a:solidFill>
                <a:latin typeface="Trebuchet MS" pitchFamily="34" charset="0"/>
              </a:rPr>
              <a:t>226 print in the press</a:t>
            </a:r>
          </a:p>
          <a:p>
            <a:pPr marL="0" marR="0" indent="0" algn="ctr" defTabSz="914400" rtl="0" eaLnBrk="1" fontAlgn="base" latinLnBrk="0" hangingPunct="1">
              <a:lnSpc>
                <a:spcPct val="100000"/>
              </a:lnSpc>
              <a:spcBef>
                <a:spcPct val="0"/>
              </a:spcBef>
              <a:spcAft>
                <a:spcPct val="0"/>
              </a:spcAft>
              <a:buClrTx/>
              <a:buSzTx/>
              <a:buFontTx/>
              <a:buNone/>
              <a:tabLst/>
            </a:pPr>
            <a:r>
              <a:rPr lang="en-GB" sz="1050">
                <a:solidFill>
                  <a:schemeClr val="tx2"/>
                </a:solidFill>
                <a:latin typeface="Trebuchet MS" pitchFamily="34" charset="0"/>
              </a:rPr>
              <a:t>22m of contacts</a:t>
            </a:r>
          </a:p>
          <a:p>
            <a:pPr marL="0" marR="0" indent="0" algn="ctr" defTabSz="914400" rtl="0" eaLnBrk="1" fontAlgn="base" latinLnBrk="0" hangingPunct="1">
              <a:lnSpc>
                <a:spcPct val="100000"/>
              </a:lnSpc>
              <a:spcBef>
                <a:spcPct val="0"/>
              </a:spcBef>
              <a:spcAft>
                <a:spcPct val="0"/>
              </a:spcAft>
              <a:buClrTx/>
              <a:buSzTx/>
              <a:buFontTx/>
              <a:buNone/>
              <a:tabLst/>
            </a:pPr>
            <a:r>
              <a:rPr lang="en-GB" sz="1050">
                <a:solidFill>
                  <a:schemeClr val="tx2"/>
                </a:solidFill>
                <a:latin typeface="Trebuchet MS" pitchFamily="34" charset="0"/>
              </a:rPr>
              <a:t>€1.22m of advertising space purchase </a:t>
            </a:r>
            <a:endParaRPr kumimoji="0" lang="en-GB" sz="1050" b="0" i="0" u="none" strike="noStrike" cap="none" normalizeH="0" baseline="0">
              <a:ln>
                <a:noFill/>
              </a:ln>
              <a:effectLst/>
              <a:latin typeface="Trebuchet MS" panose="020B0603020202020204" pitchFamily="34" charset="0"/>
            </a:endParaRPr>
          </a:p>
        </p:txBody>
      </p:sp>
      <p:sp>
        <p:nvSpPr>
          <p:cNvPr id="25" name="Rectangle 24">
            <a:extLst>
              <a:ext uri="{FF2B5EF4-FFF2-40B4-BE49-F238E27FC236}">
                <a16:creationId xmlns:a16="http://schemas.microsoft.com/office/drawing/2014/main" id="{E9EB2054-F2B0-4DC7-A660-A8D1193386CF}"/>
              </a:ext>
            </a:extLst>
          </p:cNvPr>
          <p:cNvSpPr/>
          <p:nvPr/>
        </p:nvSpPr>
        <p:spPr bwMode="auto">
          <a:xfrm>
            <a:off x="2783569" y="1655434"/>
            <a:ext cx="1877921" cy="125892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2"/>
                </a:solidFill>
                <a:effectLst/>
                <a:latin typeface="Trebuchet MS" pitchFamily="34" charset="0"/>
              </a:rPr>
              <a:t>Marketing Campaigns</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050" b="0" i="0" u="none" strike="noStrike" cap="none" normalizeH="0" baseline="0">
              <a:ln>
                <a:noFill/>
              </a:ln>
              <a:solidFill>
                <a:schemeClr val="tx2"/>
              </a:solidFill>
              <a:effectLst/>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2"/>
                </a:solidFill>
                <a:effectLst/>
                <a:latin typeface="Trebuchet MS" pitchFamily="34" charset="0"/>
              </a:rPr>
              <a:t>140 campaigns</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2"/>
                </a:solidFill>
                <a:effectLst/>
                <a:latin typeface="Trebuchet MS" pitchFamily="34" charset="0"/>
              </a:rPr>
              <a:t>540k contacts</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2"/>
                </a:solidFill>
                <a:effectLst/>
                <a:latin typeface="Trebuchet MS" pitchFamily="34" charset="0"/>
              </a:rPr>
              <a:t>Open rate ~14%</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2"/>
                </a:solidFill>
                <a:effectLst/>
                <a:latin typeface="Trebuchet MS" pitchFamily="34" charset="0"/>
              </a:rPr>
              <a:t>Click rate 21.6%</a:t>
            </a:r>
            <a:endParaRPr lang="en-GB" sz="1050">
              <a:latin typeface="Trebuchet MS" panose="020B0603020202020204" pitchFamily="34" charset="0"/>
            </a:endParaRPr>
          </a:p>
        </p:txBody>
      </p:sp>
      <p:pic>
        <p:nvPicPr>
          <p:cNvPr id="6" name="Image 5">
            <a:extLst>
              <a:ext uri="{FF2B5EF4-FFF2-40B4-BE49-F238E27FC236}">
                <a16:creationId xmlns:a16="http://schemas.microsoft.com/office/drawing/2014/main" id="{3AC45005-9E25-4EF6-A201-859B23E07F94}"/>
              </a:ext>
            </a:extLst>
          </p:cNvPr>
          <p:cNvPicPr>
            <a:picLocks noChangeAspect="1"/>
          </p:cNvPicPr>
          <p:nvPr/>
        </p:nvPicPr>
        <p:blipFill>
          <a:blip r:embed="rId7"/>
          <a:stretch>
            <a:fillRect/>
          </a:stretch>
        </p:blipFill>
        <p:spPr>
          <a:xfrm>
            <a:off x="7358221" y="4330080"/>
            <a:ext cx="2343115" cy="1670708"/>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33" name="ZoneTexte 32">
            <a:extLst>
              <a:ext uri="{FF2B5EF4-FFF2-40B4-BE49-F238E27FC236}">
                <a16:creationId xmlns:a16="http://schemas.microsoft.com/office/drawing/2014/main" id="{51971B81-2486-465C-BA03-7B1864433F5A}"/>
              </a:ext>
            </a:extLst>
          </p:cNvPr>
          <p:cNvSpPr txBox="1"/>
          <p:nvPr/>
        </p:nvSpPr>
        <p:spPr>
          <a:xfrm>
            <a:off x="1406362" y="6184080"/>
            <a:ext cx="2294057" cy="246221"/>
          </a:xfrm>
          <a:prstGeom prst="rect">
            <a:avLst/>
          </a:prstGeom>
          <a:noFill/>
        </p:spPr>
        <p:txBody>
          <a:bodyPr wrap="square" rtlCol="0">
            <a:spAutoFit/>
          </a:bodyPr>
          <a:lstStyle/>
          <a:p>
            <a:pPr algn="ctr"/>
            <a:r>
              <a:rPr lang="en-GB" sz="1000" i="1">
                <a:latin typeface="Trebuchet MS" panose="020B0603020202020204" pitchFamily="34" charset="0"/>
              </a:rPr>
              <a:t>January 2021 Bloomberg article</a:t>
            </a:r>
          </a:p>
        </p:txBody>
      </p:sp>
      <p:sp>
        <p:nvSpPr>
          <p:cNvPr id="27" name="Organigramme : Procédé 26">
            <a:extLst>
              <a:ext uri="{FF2B5EF4-FFF2-40B4-BE49-F238E27FC236}">
                <a16:creationId xmlns:a16="http://schemas.microsoft.com/office/drawing/2014/main" id="{A618EA87-15D6-4F74-B438-8A50AE5B1A0D}"/>
              </a:ext>
            </a:extLst>
          </p:cNvPr>
          <p:cNvSpPr/>
          <p:nvPr/>
        </p:nvSpPr>
        <p:spPr bwMode="auto">
          <a:xfrm>
            <a:off x="604558" y="3022083"/>
            <a:ext cx="4056932" cy="621576"/>
          </a:xfrm>
          <a:prstGeom prst="flowChartProcess">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217099" name="Picture 11">
            <a:extLst>
              <a:ext uri="{FF2B5EF4-FFF2-40B4-BE49-F238E27FC236}">
                <a16:creationId xmlns:a16="http://schemas.microsoft.com/office/drawing/2014/main" id="{46783390-F25A-4F22-BF2C-992EF667DC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5691" y="3106963"/>
            <a:ext cx="829332" cy="198960"/>
          </a:xfrm>
          <a:prstGeom prst="rect">
            <a:avLst/>
          </a:prstGeom>
          <a:noFill/>
          <a:extLst>
            <a:ext uri="{909E8E84-426E-40DD-AFC4-6F175D3DCCD1}">
              <a14:hiddenFill xmlns:a14="http://schemas.microsoft.com/office/drawing/2010/main">
                <a:solidFill>
                  <a:srgbClr val="FFFFFF"/>
                </a:solidFill>
              </a14:hiddenFill>
            </a:ext>
          </a:extLst>
        </p:spPr>
      </p:pic>
      <p:pic>
        <p:nvPicPr>
          <p:cNvPr id="217091" name="Picture 3">
            <a:extLst>
              <a:ext uri="{FF2B5EF4-FFF2-40B4-BE49-F238E27FC236}">
                <a16:creationId xmlns:a16="http://schemas.microsoft.com/office/drawing/2014/main" id="{15EB34B8-8746-4F26-B22A-38076B23C9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4371" y="3105796"/>
            <a:ext cx="864955" cy="198913"/>
          </a:xfrm>
          <a:prstGeom prst="rect">
            <a:avLst/>
          </a:prstGeom>
          <a:noFill/>
          <a:extLst>
            <a:ext uri="{909E8E84-426E-40DD-AFC4-6F175D3DCCD1}">
              <a14:hiddenFill xmlns:a14="http://schemas.microsoft.com/office/drawing/2010/main">
                <a:solidFill>
                  <a:srgbClr val="FFFFFF"/>
                </a:solidFill>
              </a14:hiddenFill>
            </a:ext>
          </a:extLst>
        </p:spPr>
      </p:pic>
      <p:pic>
        <p:nvPicPr>
          <p:cNvPr id="217093" name="Picture 5">
            <a:extLst>
              <a:ext uri="{FF2B5EF4-FFF2-40B4-BE49-F238E27FC236}">
                <a16:creationId xmlns:a16="http://schemas.microsoft.com/office/drawing/2014/main" id="{891A462B-9D99-4C4C-816F-4DE4B3A09B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6145" y="3367545"/>
            <a:ext cx="934490" cy="218348"/>
          </a:xfrm>
          <a:prstGeom prst="rect">
            <a:avLst/>
          </a:prstGeom>
          <a:noFill/>
          <a:extLst>
            <a:ext uri="{909E8E84-426E-40DD-AFC4-6F175D3DCCD1}">
              <a14:hiddenFill xmlns:a14="http://schemas.microsoft.com/office/drawing/2010/main">
                <a:solidFill>
                  <a:srgbClr val="FFFFFF"/>
                </a:solidFill>
              </a14:hiddenFill>
            </a:ext>
          </a:extLst>
        </p:spPr>
      </p:pic>
      <p:pic>
        <p:nvPicPr>
          <p:cNvPr id="217095" name="Picture 7">
            <a:extLst>
              <a:ext uri="{FF2B5EF4-FFF2-40B4-BE49-F238E27FC236}">
                <a16:creationId xmlns:a16="http://schemas.microsoft.com/office/drawing/2014/main" id="{ABDC0343-909D-4623-8185-C17714D9A6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5134" y="3338253"/>
            <a:ext cx="1010860" cy="255747"/>
          </a:xfrm>
          <a:prstGeom prst="rect">
            <a:avLst/>
          </a:prstGeom>
          <a:noFill/>
          <a:extLst>
            <a:ext uri="{909E8E84-426E-40DD-AFC4-6F175D3DCCD1}">
              <a14:hiddenFill xmlns:a14="http://schemas.microsoft.com/office/drawing/2010/main">
                <a:solidFill>
                  <a:srgbClr val="FFFFFF"/>
                </a:solidFill>
              </a14:hiddenFill>
            </a:ext>
          </a:extLst>
        </p:spPr>
      </p:pic>
      <p:pic>
        <p:nvPicPr>
          <p:cNvPr id="217097" name="Picture 9">
            <a:extLst>
              <a:ext uri="{FF2B5EF4-FFF2-40B4-BE49-F238E27FC236}">
                <a16:creationId xmlns:a16="http://schemas.microsoft.com/office/drawing/2014/main" id="{0DB36159-0D23-4C15-B400-1A1F44C7A1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7179" y="3341826"/>
            <a:ext cx="1069096" cy="248599"/>
          </a:xfrm>
          <a:prstGeom prst="rect">
            <a:avLst/>
          </a:prstGeom>
          <a:noFill/>
          <a:extLst>
            <a:ext uri="{909E8E84-426E-40DD-AFC4-6F175D3DCCD1}">
              <a14:hiddenFill xmlns:a14="http://schemas.microsoft.com/office/drawing/2010/main">
                <a:solidFill>
                  <a:srgbClr val="FFFFFF"/>
                </a:solidFill>
              </a14:hiddenFill>
            </a:ext>
          </a:extLst>
        </p:spPr>
      </p:pic>
      <p:pic>
        <p:nvPicPr>
          <p:cNvPr id="217101" name="Picture 13" descr="La provence - Le 13 novembre 2017 • La Chance">
            <a:extLst>
              <a:ext uri="{FF2B5EF4-FFF2-40B4-BE49-F238E27FC236}">
                <a16:creationId xmlns:a16="http://schemas.microsoft.com/office/drawing/2014/main" id="{A0B5EB70-E398-4188-B5A1-9801D93442E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03108" y="3132075"/>
            <a:ext cx="1139375" cy="147534"/>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1882B496-98D2-4BED-B706-7719E09EB10F}"/>
              </a:ext>
            </a:extLst>
          </p:cNvPr>
          <p:cNvSpPr/>
          <p:nvPr/>
        </p:nvSpPr>
        <p:spPr bwMode="auto">
          <a:xfrm>
            <a:off x="7986674" y="1689797"/>
            <a:ext cx="1714662" cy="174083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600"/>
              </a:spcBef>
              <a:buClr>
                <a:schemeClr val="tx1"/>
              </a:buClr>
            </a:pPr>
            <a:r>
              <a:rPr lang="en-GB" sz="1050" i="1">
                <a:latin typeface="Trebuchet MS" panose="020B0603020202020204" pitchFamily="34" charset="0"/>
              </a:rPr>
              <a:t>During the COVID-19 crisis, </a:t>
            </a:r>
            <a:r>
              <a:rPr lang="en-GB" sz="1050" i="1" err="1">
                <a:latin typeface="Trebuchet MS" panose="020B0603020202020204" pitchFamily="34" charset="0"/>
              </a:rPr>
              <a:t>Altares</a:t>
            </a:r>
            <a:r>
              <a:rPr lang="en-GB" sz="1050" i="1">
                <a:latin typeface="Trebuchet MS" panose="020B0603020202020204" pitchFamily="34" charset="0"/>
              </a:rPr>
              <a:t> has launched a freemium version of </a:t>
            </a:r>
            <a:r>
              <a:rPr lang="en-GB" sz="1050" i="1" err="1">
                <a:latin typeface="Trebuchet MS" panose="020B0603020202020204" pitchFamily="34" charset="0"/>
              </a:rPr>
              <a:t>intuiz</a:t>
            </a:r>
            <a:r>
              <a:rPr lang="en-GB" sz="1050" i="1">
                <a:latin typeface="Trebuchet MS" panose="020B0603020202020204" pitchFamily="34" charset="0"/>
              </a:rPr>
              <a:t>+ (for free during the period) and has been interviewed on BFM to discuss the COVID-19 impacts on the mid and large enterprises solvency risk in France</a:t>
            </a:r>
          </a:p>
        </p:txBody>
      </p:sp>
      <p:pic>
        <p:nvPicPr>
          <p:cNvPr id="29" name="Image 28">
            <a:extLst>
              <a:ext uri="{FF2B5EF4-FFF2-40B4-BE49-F238E27FC236}">
                <a16:creationId xmlns:a16="http://schemas.microsoft.com/office/drawing/2014/main" id="{F43C7EB2-BE99-4B12-93F8-92672226E953}"/>
              </a:ext>
            </a:extLst>
          </p:cNvPr>
          <p:cNvPicPr>
            <a:picLocks noChangeAspect="1"/>
          </p:cNvPicPr>
          <p:nvPr/>
        </p:nvPicPr>
        <p:blipFill>
          <a:blip r:embed="rId14"/>
          <a:stretch>
            <a:fillRect/>
          </a:stretch>
        </p:blipFill>
        <p:spPr>
          <a:xfrm>
            <a:off x="5666457" y="1502034"/>
            <a:ext cx="2278495" cy="2088391"/>
          </a:xfrm>
          <a:prstGeom prst="rect">
            <a:avLst/>
          </a:prstGeom>
          <a:ln>
            <a:solidFill>
              <a:schemeClr val="bg1">
                <a:lumMod val="85000"/>
              </a:schemeClr>
            </a:solidFill>
          </a:ln>
          <a:effectLst>
            <a:outerShdw blurRad="50800" dist="38100" dir="2700000" algn="tl" rotWithShape="0">
              <a:prstClr val="black">
                <a:alpha val="40000"/>
              </a:prstClr>
            </a:outerShdw>
          </a:effectLst>
        </p:spPr>
      </p:pic>
      <p:grpSp>
        <p:nvGrpSpPr>
          <p:cNvPr id="32" name="Groupe 31">
            <a:extLst>
              <a:ext uri="{FF2B5EF4-FFF2-40B4-BE49-F238E27FC236}">
                <a16:creationId xmlns:a16="http://schemas.microsoft.com/office/drawing/2014/main" id="{E6563576-16DB-4344-AF55-2076619CF1E0}"/>
              </a:ext>
            </a:extLst>
          </p:cNvPr>
          <p:cNvGrpSpPr/>
          <p:nvPr/>
        </p:nvGrpSpPr>
        <p:grpSpPr>
          <a:xfrm>
            <a:off x="8384063" y="-11528"/>
            <a:ext cx="1499635" cy="588143"/>
            <a:chOff x="8384063" y="-11528"/>
            <a:chExt cx="1499635" cy="588143"/>
          </a:xfrm>
        </p:grpSpPr>
        <p:sp>
          <p:nvSpPr>
            <p:cNvPr id="34" name="Rectangle : coins arrondis 199">
              <a:extLst>
                <a:ext uri="{FF2B5EF4-FFF2-40B4-BE49-F238E27FC236}">
                  <a16:creationId xmlns:a16="http://schemas.microsoft.com/office/drawing/2014/main" id="{698E9C52-3ADD-4E58-AAD8-AB42D044C4AD}"/>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5" name="Rectangle : coins arrondis 200">
              <a:extLst>
                <a:ext uri="{FF2B5EF4-FFF2-40B4-BE49-F238E27FC236}">
                  <a16:creationId xmlns:a16="http://schemas.microsoft.com/office/drawing/2014/main" id="{B158BEF3-11CA-4894-B057-46C4D472CB6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7" name="Rectangle : coins arrondis 201">
              <a:extLst>
                <a:ext uri="{FF2B5EF4-FFF2-40B4-BE49-F238E27FC236}">
                  <a16:creationId xmlns:a16="http://schemas.microsoft.com/office/drawing/2014/main" id="{2C79EB06-8C2B-49BF-A1B5-CE0AC51204C1}"/>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ZoneTexte 18">
              <a:extLst>
                <a:ext uri="{FF2B5EF4-FFF2-40B4-BE49-F238E27FC236}">
                  <a16:creationId xmlns:a16="http://schemas.microsoft.com/office/drawing/2014/main" id="{ECAB0AF3-9814-456F-A2A5-0F9C2824A4F2}"/>
                </a:ext>
              </a:extLst>
            </p:cNvPr>
            <p:cNvSpPr txBox="1"/>
            <p:nvPr/>
          </p:nvSpPr>
          <p:spPr>
            <a:xfrm>
              <a:off x="8384063" y="-11528"/>
              <a:ext cx="1409923"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value proposition</a:t>
              </a:r>
            </a:p>
          </p:txBody>
        </p:sp>
        <p:pic>
          <p:nvPicPr>
            <p:cNvPr id="39" name="Graphique 128" descr="Jauge">
              <a:extLst>
                <a:ext uri="{FF2B5EF4-FFF2-40B4-BE49-F238E27FC236}">
                  <a16:creationId xmlns:a16="http://schemas.microsoft.com/office/drawing/2014/main" id="{85E84C99-C520-4922-96E6-68EB3F68054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53764" y="187516"/>
              <a:ext cx="234953" cy="218224"/>
            </a:xfrm>
            <a:prstGeom prst="rect">
              <a:avLst/>
            </a:prstGeom>
            <a:effectLst/>
          </p:spPr>
        </p:pic>
        <p:pic>
          <p:nvPicPr>
            <p:cNvPr id="40" name="Graphique 90" descr="Poignée de main">
              <a:extLst>
                <a:ext uri="{FF2B5EF4-FFF2-40B4-BE49-F238E27FC236}">
                  <a16:creationId xmlns:a16="http://schemas.microsoft.com/office/drawing/2014/main" id="{2789FDA8-D212-4BF6-8CE4-07526F5CAD3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960868" y="152880"/>
              <a:ext cx="256313" cy="287496"/>
            </a:xfrm>
            <a:prstGeom prst="rect">
              <a:avLst/>
            </a:prstGeom>
            <a:effectLst/>
          </p:spPr>
        </p:pic>
        <p:pic>
          <p:nvPicPr>
            <p:cNvPr id="41" name="Graphique 74" descr="Mégaphone">
              <a:extLst>
                <a:ext uri="{FF2B5EF4-FFF2-40B4-BE49-F238E27FC236}">
                  <a16:creationId xmlns:a16="http://schemas.microsoft.com/office/drawing/2014/main" id="{3C253BAD-222B-46B2-99CA-069B343A3E9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389331" y="181519"/>
              <a:ext cx="233011" cy="216420"/>
            </a:xfrm>
            <a:prstGeom prst="rect">
              <a:avLst/>
            </a:prstGeom>
            <a:effectLst/>
          </p:spPr>
        </p:pic>
        <p:pic>
          <p:nvPicPr>
            <p:cNvPr id="42" name="Picture 2" descr="Drapeau France">
              <a:extLst>
                <a:ext uri="{FF2B5EF4-FFF2-40B4-BE49-F238E27FC236}">
                  <a16:creationId xmlns:a16="http://schemas.microsoft.com/office/drawing/2014/main" id="{1F303DAE-F008-4935-9D10-92D56DC712AE}"/>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43" name="Picture 2" descr="5 ft x 3 ft 150 x 90 cm-DRAPEAU BELGE Belgique 100% Polyester ...">
              <a:extLst>
                <a:ext uri="{FF2B5EF4-FFF2-40B4-BE49-F238E27FC236}">
                  <a16:creationId xmlns:a16="http://schemas.microsoft.com/office/drawing/2014/main" id="{1B95556A-4C6C-4884-A873-2124B3361E10}"/>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4" name="Picture 2 - 1" descr="Drapeau des Pays-Bas — Wikipédia">
              <a:extLst>
                <a:ext uri="{FF2B5EF4-FFF2-40B4-BE49-F238E27FC236}">
                  <a16:creationId xmlns:a16="http://schemas.microsoft.com/office/drawing/2014/main" id="{5100E1F0-54E4-4C9C-A48D-7E681BED13F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5" name="Picture 2 - 2" descr="Drapeau du Luxembourg">
              <a:extLst>
                <a:ext uri="{FF2B5EF4-FFF2-40B4-BE49-F238E27FC236}">
                  <a16:creationId xmlns:a16="http://schemas.microsoft.com/office/drawing/2014/main" id="{EE7513E7-3EE8-4FED-B0F0-1E7E9044836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6" name="ZoneTexte 18">
              <a:extLst>
                <a:ext uri="{FF2B5EF4-FFF2-40B4-BE49-F238E27FC236}">
                  <a16:creationId xmlns:a16="http://schemas.microsoft.com/office/drawing/2014/main" id="{E647F434-70C0-4D6B-AE09-6FF60AA5430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Brand image</a:t>
              </a:r>
            </a:p>
          </p:txBody>
        </p:sp>
      </p:grpSp>
      <p:pic>
        <p:nvPicPr>
          <p:cNvPr id="31" name="Picture 30">
            <a:extLst>
              <a:ext uri="{FF2B5EF4-FFF2-40B4-BE49-F238E27FC236}">
                <a16:creationId xmlns:a16="http://schemas.microsoft.com/office/drawing/2014/main" id="{3511742E-8352-4247-A356-07130F04536F}"/>
              </a:ext>
            </a:extLst>
          </p:cNvPr>
          <p:cNvPicPr>
            <a:picLocks noChangeAspect="1"/>
          </p:cNvPicPr>
          <p:nvPr/>
        </p:nvPicPr>
        <p:blipFill>
          <a:blip r:embed="rId25"/>
          <a:stretch>
            <a:fillRect/>
          </a:stretch>
        </p:blipFill>
        <p:spPr>
          <a:xfrm>
            <a:off x="476775" y="3965261"/>
            <a:ext cx="4312498" cy="2160325"/>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47" name="Rectangle 46">
            <a:extLst>
              <a:ext uri="{FF2B5EF4-FFF2-40B4-BE49-F238E27FC236}">
                <a16:creationId xmlns:a16="http://schemas.microsoft.com/office/drawing/2014/main" id="{5C2D233B-EEA8-4F08-B582-E0C6514ACA2F}"/>
              </a:ext>
            </a:extLst>
          </p:cNvPr>
          <p:cNvSpPr/>
          <p:nvPr/>
        </p:nvSpPr>
        <p:spPr bwMode="auto">
          <a:xfrm>
            <a:off x="2547780" y="5835535"/>
            <a:ext cx="235789" cy="137020"/>
          </a:xfrm>
          <a:prstGeom prst="rect">
            <a:avLst/>
          </a:prstGeom>
          <a:solidFill>
            <a:schemeClr val="accent4">
              <a:lumMod val="40000"/>
              <a:lumOff val="60000"/>
              <a:alpha val="3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Tree>
    <p:extLst>
      <p:ext uri="{BB962C8B-B14F-4D97-AF65-F5344CB8AC3E}">
        <p14:creationId xmlns:p14="http://schemas.microsoft.com/office/powerpoint/2010/main" val="294930888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AAA3B7-ABDB-440D-8444-581284B19D6B}"/>
              </a:ext>
            </a:extLst>
          </p:cNvPr>
          <p:cNvSpPr/>
          <p:nvPr/>
        </p:nvSpPr>
        <p:spPr bwMode="auto">
          <a:xfrm>
            <a:off x="2199083" y="2309783"/>
            <a:ext cx="7424821" cy="648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4" y="980464"/>
            <a:ext cx="6813984"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 of Altares’ core assets </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offering and value proposition</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comprehensive offering</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premium value proposition </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Altares’ loyal, resilient and diversified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Overview of the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French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Benelux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Manageo client base</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Highlight of Altares’ other core assets</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structuring partnership with Dun &amp; Bradstreet</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high-quality comprehensive data collection</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fine-tuned operating model</a:t>
            </a:r>
            <a:endPar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a:t>
            </a:r>
            <a:endParaRPr kumimoji="0" lang="en-GB" sz="16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2646704"/>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
        <p:nvSpPr>
          <p:cNvPr id="7" name="ZoneTexte 6">
            <a:extLst>
              <a:ext uri="{FF2B5EF4-FFF2-40B4-BE49-F238E27FC236}">
                <a16:creationId xmlns:a16="http://schemas.microsoft.com/office/drawing/2014/main" id="{8E6FCA82-BE7F-4E59-9C1B-2AA6A3F1DAB4}"/>
              </a:ext>
            </a:extLst>
          </p:cNvPr>
          <p:cNvSpPr txBox="1"/>
          <p:nvPr/>
        </p:nvSpPr>
        <p:spPr>
          <a:xfrm>
            <a:off x="8976837" y="1030085"/>
            <a:ext cx="858982" cy="276999"/>
          </a:xfrm>
          <a:prstGeom prst="rect">
            <a:avLst/>
          </a:prstGeom>
          <a:noFill/>
        </p:spPr>
        <p:txBody>
          <a:bodyPr wrap="square" rtlCol="0">
            <a:spAutoFit/>
          </a:bodyPr>
          <a:lstStyle/>
          <a:p>
            <a:r>
              <a:rPr lang="en-GB" sz="1200" i="1">
                <a:latin typeface="+mj-lt"/>
                <a:hlinkClick r:id="rId2" action="ppaction://hlinksldjump"/>
              </a:rPr>
              <a:t>Page 3</a:t>
            </a:r>
            <a:endParaRPr lang="en-GB" sz="1200" i="1">
              <a:latin typeface="+mj-lt"/>
            </a:endParaRPr>
          </a:p>
        </p:txBody>
      </p:sp>
      <p:sp>
        <p:nvSpPr>
          <p:cNvPr id="8" name="ZoneTexte 7">
            <a:extLst>
              <a:ext uri="{FF2B5EF4-FFF2-40B4-BE49-F238E27FC236}">
                <a16:creationId xmlns:a16="http://schemas.microsoft.com/office/drawing/2014/main" id="{6BAEA427-30EE-4945-8613-ED250C5B276A}"/>
              </a:ext>
            </a:extLst>
          </p:cNvPr>
          <p:cNvSpPr txBox="1"/>
          <p:nvPr/>
        </p:nvSpPr>
        <p:spPr>
          <a:xfrm>
            <a:off x="8976837" y="1666499"/>
            <a:ext cx="858982" cy="276999"/>
          </a:xfrm>
          <a:prstGeom prst="rect">
            <a:avLst/>
          </a:prstGeom>
          <a:noFill/>
        </p:spPr>
        <p:txBody>
          <a:bodyPr wrap="square" rtlCol="0">
            <a:spAutoFit/>
          </a:bodyPr>
          <a:lstStyle/>
          <a:p>
            <a:r>
              <a:rPr lang="en-GB" sz="1200" i="1">
                <a:latin typeface="+mj-lt"/>
                <a:hlinkClick r:id="rId3" action="ppaction://hlinksldjump"/>
              </a:rPr>
              <a:t>Page 5</a:t>
            </a:r>
            <a:endParaRPr lang="en-GB" sz="1200" i="1">
              <a:latin typeface="+mj-lt"/>
            </a:endParaRPr>
          </a:p>
        </p:txBody>
      </p:sp>
      <p:sp>
        <p:nvSpPr>
          <p:cNvPr id="9" name="ZoneTexte 8">
            <a:extLst>
              <a:ext uri="{FF2B5EF4-FFF2-40B4-BE49-F238E27FC236}">
                <a16:creationId xmlns:a16="http://schemas.microsoft.com/office/drawing/2014/main" id="{91BB423B-4427-462A-9492-474D858D9896}"/>
              </a:ext>
            </a:extLst>
          </p:cNvPr>
          <p:cNvSpPr txBox="1"/>
          <p:nvPr/>
        </p:nvSpPr>
        <p:spPr>
          <a:xfrm>
            <a:off x="8976837" y="1991068"/>
            <a:ext cx="858982" cy="276999"/>
          </a:xfrm>
          <a:prstGeom prst="rect">
            <a:avLst/>
          </a:prstGeom>
          <a:noFill/>
        </p:spPr>
        <p:txBody>
          <a:bodyPr wrap="square" rtlCol="0">
            <a:spAutoFit/>
          </a:bodyPr>
          <a:lstStyle/>
          <a:p>
            <a:r>
              <a:rPr lang="en-GB" sz="1200" i="1">
                <a:latin typeface="+mj-lt"/>
                <a:hlinkClick r:id="rId4" action="ppaction://hlinksldjump"/>
              </a:rPr>
              <a:t>Page 16</a:t>
            </a:r>
            <a:endParaRPr lang="en-GB" sz="1200" i="1">
              <a:latin typeface="+mj-lt"/>
            </a:endParaRPr>
          </a:p>
        </p:txBody>
      </p:sp>
      <p:sp>
        <p:nvSpPr>
          <p:cNvPr id="10" name="ZoneTexte 9">
            <a:extLst>
              <a:ext uri="{FF2B5EF4-FFF2-40B4-BE49-F238E27FC236}">
                <a16:creationId xmlns:a16="http://schemas.microsoft.com/office/drawing/2014/main" id="{1A682334-32D9-4536-B595-ABAD45A67487}"/>
              </a:ext>
            </a:extLst>
          </p:cNvPr>
          <p:cNvSpPr txBox="1"/>
          <p:nvPr/>
        </p:nvSpPr>
        <p:spPr>
          <a:xfrm>
            <a:off x="8976837" y="2659333"/>
            <a:ext cx="858982" cy="276999"/>
          </a:xfrm>
          <a:prstGeom prst="rect">
            <a:avLst/>
          </a:prstGeom>
          <a:noFill/>
        </p:spPr>
        <p:txBody>
          <a:bodyPr wrap="square" rtlCol="0">
            <a:spAutoFit/>
          </a:bodyPr>
          <a:lstStyle/>
          <a:p>
            <a:r>
              <a:rPr lang="en-GB" sz="1200" i="1">
                <a:latin typeface="+mj-lt"/>
                <a:hlinkClick r:id="rId5" action="ppaction://hlinksldjump"/>
              </a:rPr>
              <a:t>Page 22</a:t>
            </a:r>
            <a:endParaRPr lang="en-GB" sz="1200" i="1">
              <a:latin typeface="+mj-lt"/>
            </a:endParaRPr>
          </a:p>
        </p:txBody>
      </p:sp>
      <p:sp>
        <p:nvSpPr>
          <p:cNvPr id="11" name="ZoneTexte 10">
            <a:extLst>
              <a:ext uri="{FF2B5EF4-FFF2-40B4-BE49-F238E27FC236}">
                <a16:creationId xmlns:a16="http://schemas.microsoft.com/office/drawing/2014/main" id="{8C1685DC-F1AD-4961-A5A2-FD371461FC03}"/>
              </a:ext>
            </a:extLst>
          </p:cNvPr>
          <p:cNvSpPr txBox="1"/>
          <p:nvPr/>
        </p:nvSpPr>
        <p:spPr>
          <a:xfrm>
            <a:off x="8976837" y="2973312"/>
            <a:ext cx="858982" cy="276999"/>
          </a:xfrm>
          <a:prstGeom prst="rect">
            <a:avLst/>
          </a:prstGeom>
          <a:noFill/>
        </p:spPr>
        <p:txBody>
          <a:bodyPr wrap="square" rtlCol="0">
            <a:spAutoFit/>
          </a:bodyPr>
          <a:lstStyle/>
          <a:p>
            <a:r>
              <a:rPr lang="en-GB" sz="1200" i="1">
                <a:latin typeface="+mj-lt"/>
                <a:hlinkClick r:id="rId6" action="ppaction://hlinksldjump"/>
              </a:rPr>
              <a:t>Page 27</a:t>
            </a:r>
            <a:endParaRPr lang="en-GB" sz="1200" i="1">
              <a:latin typeface="+mj-lt"/>
            </a:endParaRPr>
          </a:p>
        </p:txBody>
      </p:sp>
      <p:sp>
        <p:nvSpPr>
          <p:cNvPr id="12" name="ZoneTexte 11">
            <a:extLst>
              <a:ext uri="{FF2B5EF4-FFF2-40B4-BE49-F238E27FC236}">
                <a16:creationId xmlns:a16="http://schemas.microsoft.com/office/drawing/2014/main" id="{9E59FF63-2710-48C7-B982-FC8DDCCE4B0A}"/>
              </a:ext>
            </a:extLst>
          </p:cNvPr>
          <p:cNvSpPr txBox="1"/>
          <p:nvPr/>
        </p:nvSpPr>
        <p:spPr>
          <a:xfrm>
            <a:off x="8976837" y="3287291"/>
            <a:ext cx="858982" cy="276999"/>
          </a:xfrm>
          <a:prstGeom prst="rect">
            <a:avLst/>
          </a:prstGeom>
          <a:noFill/>
        </p:spPr>
        <p:txBody>
          <a:bodyPr wrap="square" rtlCol="0">
            <a:spAutoFit/>
          </a:bodyPr>
          <a:lstStyle/>
          <a:p>
            <a:r>
              <a:rPr lang="en-GB" sz="1200" i="1">
                <a:latin typeface="+mj-lt"/>
                <a:hlinkClick r:id="rId7" action="ppaction://hlinksldjump"/>
              </a:rPr>
              <a:t>Page 39</a:t>
            </a:r>
            <a:endParaRPr lang="en-GB" sz="1200" i="1">
              <a:latin typeface="+mj-lt"/>
            </a:endParaRPr>
          </a:p>
        </p:txBody>
      </p:sp>
      <p:sp>
        <p:nvSpPr>
          <p:cNvPr id="13" name="ZoneTexte 12">
            <a:extLst>
              <a:ext uri="{FF2B5EF4-FFF2-40B4-BE49-F238E27FC236}">
                <a16:creationId xmlns:a16="http://schemas.microsoft.com/office/drawing/2014/main" id="{38B97524-15D0-4E5B-BA6F-1F8E9DAD497D}"/>
              </a:ext>
            </a:extLst>
          </p:cNvPr>
          <p:cNvSpPr txBox="1"/>
          <p:nvPr/>
        </p:nvSpPr>
        <p:spPr>
          <a:xfrm>
            <a:off x="8976837" y="3601271"/>
            <a:ext cx="858982" cy="276999"/>
          </a:xfrm>
          <a:prstGeom prst="rect">
            <a:avLst/>
          </a:prstGeom>
          <a:noFill/>
        </p:spPr>
        <p:txBody>
          <a:bodyPr wrap="square" rtlCol="0">
            <a:spAutoFit/>
          </a:bodyPr>
          <a:lstStyle/>
          <a:p>
            <a:r>
              <a:rPr lang="en-GB" sz="1200" i="1">
                <a:latin typeface="+mj-lt"/>
                <a:hlinkClick r:id="rId8" action="ppaction://hlinksldjump"/>
              </a:rPr>
              <a:t>Page 51</a:t>
            </a:r>
            <a:endParaRPr lang="en-GB" sz="1200" i="1">
              <a:latin typeface="+mj-lt"/>
            </a:endParaRPr>
          </a:p>
        </p:txBody>
      </p:sp>
      <p:sp>
        <p:nvSpPr>
          <p:cNvPr id="14" name="ZoneTexte 13">
            <a:extLst>
              <a:ext uri="{FF2B5EF4-FFF2-40B4-BE49-F238E27FC236}">
                <a16:creationId xmlns:a16="http://schemas.microsoft.com/office/drawing/2014/main" id="{4C25E580-D88D-4409-92D9-53692C3DC59D}"/>
              </a:ext>
            </a:extLst>
          </p:cNvPr>
          <p:cNvSpPr txBox="1"/>
          <p:nvPr/>
        </p:nvSpPr>
        <p:spPr>
          <a:xfrm>
            <a:off x="8976837" y="4257178"/>
            <a:ext cx="858982" cy="276999"/>
          </a:xfrm>
          <a:prstGeom prst="rect">
            <a:avLst/>
          </a:prstGeom>
          <a:noFill/>
        </p:spPr>
        <p:txBody>
          <a:bodyPr wrap="square" rtlCol="0">
            <a:spAutoFit/>
          </a:bodyPr>
          <a:lstStyle/>
          <a:p>
            <a:r>
              <a:rPr lang="en-GB" sz="1200" i="1">
                <a:latin typeface="+mj-lt"/>
                <a:hlinkClick r:id="rId9" action="ppaction://hlinksldjump"/>
              </a:rPr>
              <a:t>Page 60</a:t>
            </a:r>
            <a:endParaRPr lang="en-GB" sz="1200" i="1">
              <a:latin typeface="+mj-lt"/>
            </a:endParaRPr>
          </a:p>
        </p:txBody>
      </p:sp>
      <p:sp>
        <p:nvSpPr>
          <p:cNvPr id="15" name="ZoneTexte 14">
            <a:extLst>
              <a:ext uri="{FF2B5EF4-FFF2-40B4-BE49-F238E27FC236}">
                <a16:creationId xmlns:a16="http://schemas.microsoft.com/office/drawing/2014/main" id="{26DCEDA1-B9A5-47EC-B9B3-A137BE88DB4C}"/>
              </a:ext>
            </a:extLst>
          </p:cNvPr>
          <p:cNvSpPr txBox="1"/>
          <p:nvPr/>
        </p:nvSpPr>
        <p:spPr>
          <a:xfrm>
            <a:off x="8976837" y="4578722"/>
            <a:ext cx="858982" cy="276999"/>
          </a:xfrm>
          <a:prstGeom prst="rect">
            <a:avLst/>
          </a:prstGeom>
          <a:noFill/>
        </p:spPr>
        <p:txBody>
          <a:bodyPr wrap="square" rtlCol="0">
            <a:spAutoFit/>
          </a:bodyPr>
          <a:lstStyle/>
          <a:p>
            <a:r>
              <a:rPr lang="en-GB" sz="1200" i="1">
                <a:latin typeface="+mj-lt"/>
                <a:hlinkClick r:id="rId10" action="ppaction://hlinksldjump"/>
              </a:rPr>
              <a:t>Page 62</a:t>
            </a:r>
            <a:endParaRPr lang="en-GB" sz="1200" i="1">
              <a:latin typeface="+mj-lt"/>
            </a:endParaRPr>
          </a:p>
        </p:txBody>
      </p:sp>
      <p:sp>
        <p:nvSpPr>
          <p:cNvPr id="16" name="ZoneTexte 15">
            <a:extLst>
              <a:ext uri="{FF2B5EF4-FFF2-40B4-BE49-F238E27FC236}">
                <a16:creationId xmlns:a16="http://schemas.microsoft.com/office/drawing/2014/main" id="{0DB97D12-1966-43F0-953C-9FA0AD2D10CC}"/>
              </a:ext>
            </a:extLst>
          </p:cNvPr>
          <p:cNvSpPr txBox="1"/>
          <p:nvPr/>
        </p:nvSpPr>
        <p:spPr>
          <a:xfrm>
            <a:off x="8976837" y="4900266"/>
            <a:ext cx="858982" cy="276999"/>
          </a:xfrm>
          <a:prstGeom prst="rect">
            <a:avLst/>
          </a:prstGeom>
          <a:noFill/>
        </p:spPr>
        <p:txBody>
          <a:bodyPr wrap="square" rtlCol="0">
            <a:spAutoFit/>
          </a:bodyPr>
          <a:lstStyle/>
          <a:p>
            <a:r>
              <a:rPr lang="en-GB" sz="1200" i="1">
                <a:latin typeface="+mj-lt"/>
                <a:hlinkClick r:id="rId11" action="ppaction://hlinksldjump"/>
              </a:rPr>
              <a:t>Page 66</a:t>
            </a:r>
            <a:endParaRPr lang="en-GB" sz="1200" i="1">
              <a:latin typeface="+mj-lt"/>
            </a:endParaRPr>
          </a:p>
        </p:txBody>
      </p:sp>
      <p:sp>
        <p:nvSpPr>
          <p:cNvPr id="17" name="ZoneTexte 16">
            <a:extLst>
              <a:ext uri="{FF2B5EF4-FFF2-40B4-BE49-F238E27FC236}">
                <a16:creationId xmlns:a16="http://schemas.microsoft.com/office/drawing/2014/main" id="{3553270E-02E6-404D-8BAB-9DCF314632FB}"/>
              </a:ext>
            </a:extLst>
          </p:cNvPr>
          <p:cNvSpPr txBox="1"/>
          <p:nvPr/>
        </p:nvSpPr>
        <p:spPr>
          <a:xfrm>
            <a:off x="8976837" y="5221811"/>
            <a:ext cx="858982" cy="276999"/>
          </a:xfrm>
          <a:prstGeom prst="rect">
            <a:avLst/>
          </a:prstGeom>
          <a:noFill/>
        </p:spPr>
        <p:txBody>
          <a:bodyPr wrap="square" rtlCol="0">
            <a:spAutoFit/>
          </a:bodyPr>
          <a:lstStyle/>
          <a:p>
            <a:r>
              <a:rPr lang="en-GB" sz="1200" i="1">
                <a:latin typeface="+mj-lt"/>
                <a:hlinkClick r:id="rId12" action="ppaction://hlinksldjump"/>
              </a:rPr>
              <a:t>Page 71</a:t>
            </a:r>
            <a:endParaRPr lang="en-GB" sz="1200" i="1">
              <a:latin typeface="+mj-lt"/>
            </a:endParaRPr>
          </a:p>
        </p:txBody>
      </p:sp>
    </p:spTree>
    <p:extLst>
      <p:ext uri="{BB962C8B-B14F-4D97-AF65-F5344CB8AC3E}">
        <p14:creationId xmlns:p14="http://schemas.microsoft.com/office/powerpoint/2010/main" val="282391573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42687E5-FCCC-49AA-A961-9AEF49983F42}"/>
              </a:ext>
            </a:extLst>
          </p:cNvPr>
          <p:cNvGraphicFramePr>
            <a:graphicFrameLocks noChangeAspect="1"/>
          </p:cNvGraphicFramePr>
          <p:nvPr>
            <p:custDataLst>
              <p:tags r:id="rId1"/>
            </p:custDataLst>
            <p:extLst>
              <p:ext uri="{D42A27DB-BD31-4B8C-83A1-F6EECF244321}">
                <p14:modId xmlns:p14="http://schemas.microsoft.com/office/powerpoint/2010/main" val="34286669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8" name="Object 7" hidden="1">
                        <a:extLst>
                          <a:ext uri="{FF2B5EF4-FFF2-40B4-BE49-F238E27FC236}">
                            <a16:creationId xmlns:a16="http://schemas.microsoft.com/office/drawing/2014/main" id="{842687E5-FCCC-49AA-A961-9AEF49983F4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894300E-10F9-4861-A901-94E478A1902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1CC19FCF-67F6-4BA2-99E9-989ECA689114}"/>
              </a:ext>
            </a:extLst>
          </p:cNvPr>
          <p:cNvSpPr>
            <a:spLocks noGrp="1"/>
          </p:cNvSpPr>
          <p:nvPr>
            <p:ph type="title"/>
          </p:nvPr>
        </p:nvSpPr>
        <p:spPr>
          <a:xfrm>
            <a:off x="165600" y="147600"/>
            <a:ext cx="8388164" cy="684000"/>
          </a:xfrm>
        </p:spPr>
        <p:txBody>
          <a:bodyPr vert="horz"/>
          <a:lstStyle/>
          <a:p>
            <a:r>
              <a:rPr lang="en-GB" err="1">
                <a:latin typeface="Trebuchet MS" panose="020B0603020202020204" pitchFamily="34" charset="0"/>
              </a:rPr>
              <a:t>Altares</a:t>
            </a:r>
            <a:r>
              <a:rPr lang="en-GB">
                <a:latin typeface="Trebuchet MS" panose="020B0603020202020204" pitchFamily="34" charset="0"/>
              </a:rPr>
              <a:t>' customers are split into </a:t>
            </a:r>
            <a:r>
              <a:rPr lang="en-GB">
                <a:solidFill>
                  <a:schemeClr val="tx2"/>
                </a:solidFill>
                <a:latin typeface="Trebuchet MS" panose="020B0603020202020204" pitchFamily="34" charset="0"/>
              </a:rPr>
              <a:t>three distinct segments </a:t>
            </a:r>
            <a:r>
              <a:rPr lang="en-GB">
                <a:latin typeface="Trebuchet MS" panose="020B0603020202020204" pitchFamily="34" charset="0"/>
              </a:rPr>
              <a:t>with </a:t>
            </a:r>
            <a:r>
              <a:rPr lang="en-GB">
                <a:solidFill>
                  <a:schemeClr val="tx2"/>
                </a:solidFill>
                <a:latin typeface="Trebuchet MS" panose="020B0603020202020204" pitchFamily="34" charset="0"/>
              </a:rPr>
              <a:t>different dynamics </a:t>
            </a:r>
            <a:r>
              <a:rPr lang="en-GB">
                <a:latin typeface="Trebuchet MS" panose="020B0603020202020204" pitchFamily="34" charset="0"/>
              </a:rPr>
              <a:t>but also </a:t>
            </a:r>
            <a:r>
              <a:rPr lang="en-GB">
                <a:solidFill>
                  <a:schemeClr val="tx2"/>
                </a:solidFill>
                <a:latin typeface="Trebuchet MS" panose="020B0603020202020204" pitchFamily="34" charset="0"/>
              </a:rPr>
              <a:t>different characteristics</a:t>
            </a:r>
          </a:p>
        </p:txBody>
      </p:sp>
      <p:sp>
        <p:nvSpPr>
          <p:cNvPr id="3" name="Espace réservé du texte 2">
            <a:extLst>
              <a:ext uri="{FF2B5EF4-FFF2-40B4-BE49-F238E27FC236}">
                <a16:creationId xmlns:a16="http://schemas.microsoft.com/office/drawing/2014/main" id="{2A97A41F-2CC4-4366-AFFC-8A5AF678FEB8}"/>
              </a:ext>
            </a:extLst>
          </p:cNvPr>
          <p:cNvSpPr>
            <a:spLocks noGrp="1"/>
          </p:cNvSpPr>
          <p:nvPr>
            <p:ph type="body" sz="quarter" idx="10"/>
          </p:nvPr>
        </p:nvSpPr>
        <p:spPr/>
        <p:txBody>
          <a:bodyPr/>
          <a:lstStyle/>
          <a:p>
            <a:pPr marL="0" indent="0">
              <a:spcBef>
                <a:spcPts val="0"/>
              </a:spcBef>
              <a:buNone/>
            </a:pPr>
            <a:r>
              <a:rPr lang="en-GB" sz="800" i="1" kern="0"/>
              <a:t>Sources: eleven research &amp; analysis, company data</a:t>
            </a:r>
          </a:p>
          <a:p>
            <a:pPr marL="0" indent="0">
              <a:spcBef>
                <a:spcPts val="0"/>
              </a:spcBef>
              <a:buNone/>
            </a:pPr>
            <a:r>
              <a:rPr lang="en-GB"/>
              <a:t>1. Revenue = Sales from commercial invoiced + FAE (invoices to be established) + PCA (prepaid revenue) - AAE (prepaid expenses) </a:t>
            </a:r>
            <a:endParaRPr lang="en-GB" sz="800" i="1" kern="0"/>
          </a:p>
        </p:txBody>
      </p:sp>
      <p:cxnSp>
        <p:nvCxnSpPr>
          <p:cNvPr id="10" name="Connecteur droit 208">
            <a:extLst>
              <a:ext uri="{FF2B5EF4-FFF2-40B4-BE49-F238E27FC236}">
                <a16:creationId xmlns:a16="http://schemas.microsoft.com/office/drawing/2014/main" id="{236303E5-0D61-4672-9F6C-1FFA431E58CE}"/>
              </a:ext>
            </a:extLst>
          </p:cNvPr>
          <p:cNvCxnSpPr>
            <a:cxnSpLocks/>
          </p:cNvCxnSpPr>
          <p:nvPr/>
        </p:nvCxnSpPr>
        <p:spPr bwMode="auto">
          <a:xfrm>
            <a:off x="384975" y="9358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1" name="Rectangle 84">
            <a:extLst>
              <a:ext uri="{FF2B5EF4-FFF2-40B4-BE49-F238E27FC236}">
                <a16:creationId xmlns:a16="http://schemas.microsoft.com/office/drawing/2014/main" id="{9CF18410-6B44-41DC-A66D-C89D28D0B509}"/>
              </a:ext>
            </a:extLst>
          </p:cNvPr>
          <p:cNvSpPr/>
          <p:nvPr/>
        </p:nvSpPr>
        <p:spPr bwMode="auto">
          <a:xfrm>
            <a:off x="2728691" y="850587"/>
            <a:ext cx="4350022" cy="259809"/>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Altares</a:t>
            </a:r>
            <a:r>
              <a:rPr lang="en-GB" sz="1100">
                <a:latin typeface="Trebuchet MS" panose="020B0603020202020204" pitchFamily="34" charset="0"/>
              </a:rPr>
              <a:t>’ three customer bases analysis methodologies</a:t>
            </a:r>
          </a:p>
        </p:txBody>
      </p:sp>
      <p:sp>
        <p:nvSpPr>
          <p:cNvPr id="13" name="Rectangle 12">
            <a:extLst>
              <a:ext uri="{FF2B5EF4-FFF2-40B4-BE49-F238E27FC236}">
                <a16:creationId xmlns:a16="http://schemas.microsoft.com/office/drawing/2014/main" id="{73CBFE9A-D810-4EA0-935D-2E8BBEC0D1CF}"/>
              </a:ext>
            </a:extLst>
          </p:cNvPr>
          <p:cNvSpPr/>
          <p:nvPr/>
        </p:nvSpPr>
        <p:spPr bwMode="auto">
          <a:xfrm>
            <a:off x="3725907" y="1211676"/>
            <a:ext cx="2682857" cy="377778"/>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sp>
        <p:nvSpPr>
          <p:cNvPr id="14" name="Rectangle 13">
            <a:extLst>
              <a:ext uri="{FF2B5EF4-FFF2-40B4-BE49-F238E27FC236}">
                <a16:creationId xmlns:a16="http://schemas.microsoft.com/office/drawing/2014/main" id="{5B153C6B-A7B2-45BA-819E-B23707B40BC5}"/>
              </a:ext>
            </a:extLst>
          </p:cNvPr>
          <p:cNvSpPr/>
          <p:nvPr/>
        </p:nvSpPr>
        <p:spPr bwMode="auto">
          <a:xfrm>
            <a:off x="6694509" y="1211676"/>
            <a:ext cx="2682857" cy="377778"/>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16" name="Picture 2 - 1" descr="Drapeau des Pays-Bas — Wikipédia">
            <a:extLst>
              <a:ext uri="{FF2B5EF4-FFF2-40B4-BE49-F238E27FC236}">
                <a16:creationId xmlns:a16="http://schemas.microsoft.com/office/drawing/2014/main" id="{110AC6D1-5AA5-4067-A38F-764B952EE1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5096" y="1277624"/>
            <a:ext cx="407918"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17" name="Picture 2" descr="5 ft x 3 ft 150 x 90 cm-DRAPEAU BELGE Belgique 100% Polyester ...">
            <a:extLst>
              <a:ext uri="{FF2B5EF4-FFF2-40B4-BE49-F238E27FC236}">
                <a16:creationId xmlns:a16="http://schemas.microsoft.com/office/drawing/2014/main" id="{3CEB26AD-DF5D-4012-A533-F1799594EE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73"/>
          <a:stretch/>
        </p:blipFill>
        <p:spPr bwMode="auto">
          <a:xfrm>
            <a:off x="5492160" y="1277624"/>
            <a:ext cx="407923"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18" name="Picture 5" descr="A picture containing bird&#10;&#10;Description automatically generated">
            <a:extLst>
              <a:ext uri="{FF2B5EF4-FFF2-40B4-BE49-F238E27FC236}">
                <a16:creationId xmlns:a16="http://schemas.microsoft.com/office/drawing/2014/main" id="{EA7D3064-DE98-46C5-BBDF-7670EDA0C4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3626" y="1277624"/>
            <a:ext cx="407923" cy="245391"/>
          </a:xfrm>
          <a:prstGeom prst="roundRect">
            <a:avLst/>
          </a:prstGeom>
          <a:noFill/>
        </p:spPr>
      </p:pic>
      <p:pic>
        <p:nvPicPr>
          <p:cNvPr id="19" name="Picture 2">
            <a:extLst>
              <a:ext uri="{FF2B5EF4-FFF2-40B4-BE49-F238E27FC236}">
                <a16:creationId xmlns:a16="http://schemas.microsoft.com/office/drawing/2014/main" id="{9482FC1D-97BB-46E8-9D3A-1A7223E960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0785" y="1242869"/>
            <a:ext cx="931277" cy="31539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F18540B5-AF48-4E00-A11D-ECFFF75F52D6}"/>
              </a:ext>
            </a:extLst>
          </p:cNvPr>
          <p:cNvSpPr/>
          <p:nvPr/>
        </p:nvSpPr>
        <p:spPr bwMode="auto">
          <a:xfrm>
            <a:off x="757306" y="5542067"/>
            <a:ext cx="2682857" cy="840415"/>
          </a:xfrm>
          <a:prstGeom prst="rect">
            <a:avLst/>
          </a:prstGeom>
          <a:solidFill>
            <a:srgbClr val="F2F2F2"/>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Aft>
                <a:spcPts val="600"/>
              </a:spcAft>
              <a:buClr>
                <a:schemeClr val="tx1"/>
              </a:buClr>
              <a:buFont typeface="Arial" panose="020B0604020202020204" pitchFamily="34" charset="0"/>
              <a:buChar char="•"/>
            </a:pPr>
            <a:r>
              <a:rPr lang="en-GB" sz="1000">
                <a:latin typeface="Trebuchet MS" panose="020B0603020202020204" pitchFamily="34" charset="0"/>
              </a:rPr>
              <a:t>Client = </a:t>
            </a:r>
            <a:r>
              <a:rPr lang="en-GB" sz="1000">
                <a:solidFill>
                  <a:schemeClr val="tx2"/>
                </a:solidFill>
                <a:latin typeface="Trebuchet MS" panose="020B0603020202020204" pitchFamily="34" charset="0"/>
              </a:rPr>
              <a:t>group,</a:t>
            </a:r>
            <a:r>
              <a:rPr lang="en-GB" sz="1000">
                <a:latin typeface="Trebuchet MS" panose="020B0603020202020204" pitchFamily="34" charset="0"/>
              </a:rPr>
              <a:t> i.e. a sum of entities that subscribe to contracts with Altares individually </a:t>
            </a:r>
          </a:p>
          <a:p>
            <a:pPr marL="171450" indent="-171450">
              <a:spcAft>
                <a:spcPts val="6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2 821 groups</a:t>
            </a:r>
            <a:r>
              <a:rPr lang="en-GB" sz="1000">
                <a:latin typeface="Trebuchet MS" panose="020B0603020202020204" pitchFamily="34" charset="0"/>
              </a:rPr>
              <a:t> analysed from </a:t>
            </a:r>
            <a:r>
              <a:rPr lang="en-GB" sz="1000">
                <a:solidFill>
                  <a:schemeClr val="tx2"/>
                </a:solidFill>
                <a:latin typeface="Trebuchet MS" panose="020B0603020202020204" pitchFamily="34" charset="0"/>
              </a:rPr>
              <a:t>2017 to 2020</a:t>
            </a:r>
          </a:p>
        </p:txBody>
      </p:sp>
      <p:grpSp>
        <p:nvGrpSpPr>
          <p:cNvPr id="23" name="Group 22">
            <a:extLst>
              <a:ext uri="{FF2B5EF4-FFF2-40B4-BE49-F238E27FC236}">
                <a16:creationId xmlns:a16="http://schemas.microsoft.com/office/drawing/2014/main" id="{13869AC7-8941-4F1C-BB2B-AFC74B157568}"/>
              </a:ext>
            </a:extLst>
          </p:cNvPr>
          <p:cNvGrpSpPr/>
          <p:nvPr/>
        </p:nvGrpSpPr>
        <p:grpSpPr>
          <a:xfrm>
            <a:off x="582712" y="1057740"/>
            <a:ext cx="2857451" cy="531716"/>
            <a:chOff x="582712" y="1094684"/>
            <a:chExt cx="2857451" cy="531716"/>
          </a:xfrm>
        </p:grpSpPr>
        <p:sp>
          <p:nvSpPr>
            <p:cNvPr id="12" name="Rectangle 11">
              <a:extLst>
                <a:ext uri="{FF2B5EF4-FFF2-40B4-BE49-F238E27FC236}">
                  <a16:creationId xmlns:a16="http://schemas.microsoft.com/office/drawing/2014/main" id="{F85FB1B6-9C0F-45F8-AF88-485F185D137F}"/>
                </a:ext>
              </a:extLst>
            </p:cNvPr>
            <p:cNvSpPr/>
            <p:nvPr/>
          </p:nvSpPr>
          <p:spPr bwMode="auto">
            <a:xfrm>
              <a:off x="757306" y="1248620"/>
              <a:ext cx="2682857" cy="377780"/>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15" name="Picture 2" descr="Drapeau France">
              <a:extLst>
                <a:ext uri="{FF2B5EF4-FFF2-40B4-BE49-F238E27FC236}">
                  <a16:creationId xmlns:a16="http://schemas.microsoft.com/office/drawing/2014/main" id="{759BF6B6-0C56-4009-83DB-4B243321788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006" b="16757"/>
            <a:stretch/>
          </p:blipFill>
          <p:spPr bwMode="auto">
            <a:xfrm>
              <a:off x="1894775" y="1314568"/>
              <a:ext cx="407919" cy="245885"/>
            </a:xfrm>
            <a:prstGeom prst="round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A53CE249-CA87-48AE-8026-4FB6487E8088}"/>
                </a:ext>
              </a:extLst>
            </p:cNvPr>
            <p:cNvSpPr/>
            <p:nvPr/>
          </p:nvSpPr>
          <p:spPr bwMode="auto">
            <a:xfrm>
              <a:off x="582712" y="1094684"/>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1</a:t>
              </a:r>
            </a:p>
          </p:txBody>
        </p:sp>
      </p:grpSp>
      <p:sp>
        <p:nvSpPr>
          <p:cNvPr id="38" name="Ellipse 37">
            <a:extLst>
              <a:ext uri="{FF2B5EF4-FFF2-40B4-BE49-F238E27FC236}">
                <a16:creationId xmlns:a16="http://schemas.microsoft.com/office/drawing/2014/main" id="{B82E3964-B351-42FE-8A49-411A4604EC02}"/>
              </a:ext>
            </a:extLst>
          </p:cNvPr>
          <p:cNvSpPr/>
          <p:nvPr/>
        </p:nvSpPr>
        <p:spPr bwMode="auto">
          <a:xfrm>
            <a:off x="3551313" y="1057740"/>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2</a:t>
            </a:r>
          </a:p>
        </p:txBody>
      </p:sp>
      <p:sp>
        <p:nvSpPr>
          <p:cNvPr id="39" name="Ellipse 38">
            <a:extLst>
              <a:ext uri="{FF2B5EF4-FFF2-40B4-BE49-F238E27FC236}">
                <a16:creationId xmlns:a16="http://schemas.microsoft.com/office/drawing/2014/main" id="{CB2D7823-67EF-45E3-ACF2-467F3CC021EE}"/>
              </a:ext>
            </a:extLst>
          </p:cNvPr>
          <p:cNvSpPr/>
          <p:nvPr/>
        </p:nvSpPr>
        <p:spPr bwMode="auto">
          <a:xfrm>
            <a:off x="6519914" y="1057740"/>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3</a:t>
            </a:r>
          </a:p>
        </p:txBody>
      </p:sp>
      <p:sp>
        <p:nvSpPr>
          <p:cNvPr id="6" name="Triangle isocèle 5">
            <a:extLst>
              <a:ext uri="{FF2B5EF4-FFF2-40B4-BE49-F238E27FC236}">
                <a16:creationId xmlns:a16="http://schemas.microsoft.com/office/drawing/2014/main" id="{9874D83B-2690-4976-AEE0-06E8D29EDF40}"/>
              </a:ext>
            </a:extLst>
          </p:cNvPr>
          <p:cNvSpPr/>
          <p:nvPr/>
        </p:nvSpPr>
        <p:spPr bwMode="auto">
          <a:xfrm flipV="1">
            <a:off x="757306" y="1637809"/>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5" name="Rectangle 24">
            <a:extLst>
              <a:ext uri="{FF2B5EF4-FFF2-40B4-BE49-F238E27FC236}">
                <a16:creationId xmlns:a16="http://schemas.microsoft.com/office/drawing/2014/main" id="{19EA180B-5A11-4563-9446-1F4DFF0AE3EE}"/>
              </a:ext>
            </a:extLst>
          </p:cNvPr>
          <p:cNvSpPr/>
          <p:nvPr/>
        </p:nvSpPr>
        <p:spPr bwMode="auto">
          <a:xfrm>
            <a:off x="757306" y="2559155"/>
            <a:ext cx="2682856" cy="2882796"/>
          </a:xfrm>
          <a:prstGeom prst="rect">
            <a:avLst/>
          </a:prstGeom>
          <a:solidFill>
            <a:srgbClr val="F2F2F2"/>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latin typeface="Trebuchet MS" panose="020B0603020202020204" pitchFamily="34" charset="0"/>
              </a:rPr>
              <a:t>Years studied: </a:t>
            </a:r>
            <a:r>
              <a:rPr lang="en-GB" sz="1000">
                <a:solidFill>
                  <a:schemeClr val="tx2"/>
                </a:solidFill>
                <a:latin typeface="Trebuchet MS" panose="020B0603020202020204" pitchFamily="34" charset="0"/>
              </a:rPr>
              <a:t>2017 to 2020</a:t>
            </a:r>
          </a:p>
          <a:p>
            <a:pPr marL="0" marR="0" indent="0" algn="ctr" defTabSz="914400" rtl="0" eaLnBrk="1" fontAlgn="base" latinLnBrk="0" hangingPunct="1">
              <a:lnSpc>
                <a:spcPct val="100000"/>
              </a:lnSpc>
              <a:spcBef>
                <a:spcPct val="0"/>
              </a:spcBef>
              <a:spcAft>
                <a:spcPct val="0"/>
              </a:spcAft>
              <a:buClrTx/>
              <a:buSzTx/>
              <a:buFontTx/>
              <a:buNone/>
              <a:tabLst/>
            </a:pPr>
            <a:r>
              <a:rPr lang="en-GB" sz="1000" b="1">
                <a:latin typeface="Trebuchet MS" panose="020B0603020202020204" pitchFamily="34" charset="0"/>
              </a:rPr>
              <a:t>Quantity followed: </a:t>
            </a:r>
            <a:r>
              <a:rPr lang="en-GB" sz="1000">
                <a:solidFill>
                  <a:schemeClr val="tx2"/>
                </a:solidFill>
                <a:latin typeface="Trebuchet MS" panose="020B0603020202020204" pitchFamily="34" charset="0"/>
              </a:rPr>
              <a:t>billing values </a:t>
            </a:r>
          </a:p>
        </p:txBody>
      </p:sp>
      <p:grpSp>
        <p:nvGrpSpPr>
          <p:cNvPr id="7" name="Group 6">
            <a:extLst>
              <a:ext uri="{FF2B5EF4-FFF2-40B4-BE49-F238E27FC236}">
                <a16:creationId xmlns:a16="http://schemas.microsoft.com/office/drawing/2014/main" id="{5524EE16-1286-4EA2-B490-FDE9F33720E1}"/>
              </a:ext>
            </a:extLst>
          </p:cNvPr>
          <p:cNvGrpSpPr/>
          <p:nvPr/>
        </p:nvGrpSpPr>
        <p:grpSpPr>
          <a:xfrm>
            <a:off x="845372" y="2632910"/>
            <a:ext cx="2009775" cy="679490"/>
            <a:chOff x="828674" y="2607735"/>
            <a:chExt cx="2009775" cy="679490"/>
          </a:xfrm>
        </p:grpSpPr>
        <p:sp>
          <p:nvSpPr>
            <p:cNvPr id="52" name="Trapèze 123">
              <a:extLst>
                <a:ext uri="{FF2B5EF4-FFF2-40B4-BE49-F238E27FC236}">
                  <a16:creationId xmlns:a16="http://schemas.microsoft.com/office/drawing/2014/main" id="{509824F6-A7F0-449E-8536-452E7D1D2232}"/>
                </a:ext>
              </a:extLst>
            </p:cNvPr>
            <p:cNvSpPr/>
            <p:nvPr/>
          </p:nvSpPr>
          <p:spPr bwMode="auto">
            <a:xfrm rot="10800000">
              <a:off x="828674" y="2607735"/>
              <a:ext cx="2009775" cy="679490"/>
            </a:xfrm>
            <a:prstGeom prst="trapezoid">
              <a:avLst>
                <a:gd name="adj" fmla="val 47556"/>
              </a:avLst>
            </a:prstGeom>
            <a:solidFill>
              <a:srgbClr val="36964F">
                <a:lumMod val="20000"/>
                <a:lumOff val="8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646464"/>
                </a:solidFill>
                <a:effectLst/>
                <a:uLnTx/>
                <a:uFillTx/>
                <a:latin typeface="Trebuchet MS" pitchFamily="34" charset="0"/>
                <a:ea typeface="+mn-ea"/>
                <a:cs typeface="Arial" pitchFamily="34" charset="0"/>
              </a:endParaRPr>
            </a:p>
          </p:txBody>
        </p:sp>
        <p:sp>
          <p:nvSpPr>
            <p:cNvPr id="54" name="TextBox 53">
              <a:extLst>
                <a:ext uri="{FF2B5EF4-FFF2-40B4-BE49-F238E27FC236}">
                  <a16:creationId xmlns:a16="http://schemas.microsoft.com/office/drawing/2014/main" id="{37D2D071-C05C-4471-911D-E7F09D694F8F}"/>
                </a:ext>
              </a:extLst>
            </p:cNvPr>
            <p:cNvSpPr txBox="1"/>
            <p:nvPr/>
          </p:nvSpPr>
          <p:spPr>
            <a:xfrm>
              <a:off x="1158429" y="2678176"/>
              <a:ext cx="1350264" cy="584775"/>
            </a:xfrm>
            <a:prstGeom prst="rect">
              <a:avLst/>
            </a:prstGeom>
            <a:noFill/>
          </p:spPr>
          <p:txBody>
            <a:bodyPr wrap="square" rtlCol="0">
              <a:spAutoFit/>
            </a:bodyPr>
            <a:lstStyle/>
            <a:p>
              <a:pPr algn="ctr">
                <a:spcBef>
                  <a:spcPts val="600"/>
                </a:spcBef>
              </a:pPr>
              <a:r>
                <a:rPr lang="en-GB" sz="900" b="1">
                  <a:latin typeface="+mj-lt"/>
                </a:rPr>
                <a:t>Whole sales database</a:t>
              </a:r>
            </a:p>
            <a:p>
              <a:pPr algn="ctr">
                <a:spcBef>
                  <a:spcPts val="600"/>
                </a:spcBef>
              </a:pPr>
              <a:r>
                <a:rPr lang="en-GB" sz="900" i="1">
                  <a:latin typeface="+mj-lt"/>
                </a:rPr>
                <a:t>Each line represents a deal </a:t>
              </a:r>
            </a:p>
          </p:txBody>
        </p:sp>
      </p:grpSp>
      <p:grpSp>
        <p:nvGrpSpPr>
          <p:cNvPr id="9" name="Group 8">
            <a:extLst>
              <a:ext uri="{FF2B5EF4-FFF2-40B4-BE49-F238E27FC236}">
                <a16:creationId xmlns:a16="http://schemas.microsoft.com/office/drawing/2014/main" id="{BA543026-2740-434E-BA5B-E604AE536D26}"/>
              </a:ext>
            </a:extLst>
          </p:cNvPr>
          <p:cNvGrpSpPr/>
          <p:nvPr/>
        </p:nvGrpSpPr>
        <p:grpSpPr>
          <a:xfrm>
            <a:off x="1180834" y="3407171"/>
            <a:ext cx="1318537" cy="679490"/>
            <a:chOff x="1180834" y="3422359"/>
            <a:chExt cx="1318537" cy="679490"/>
          </a:xfrm>
        </p:grpSpPr>
        <p:sp>
          <p:nvSpPr>
            <p:cNvPr id="53" name="Trapèze 149">
              <a:extLst>
                <a:ext uri="{FF2B5EF4-FFF2-40B4-BE49-F238E27FC236}">
                  <a16:creationId xmlns:a16="http://schemas.microsoft.com/office/drawing/2014/main" id="{810CB554-BE35-4F5C-881B-B630D0847B01}"/>
                </a:ext>
              </a:extLst>
            </p:cNvPr>
            <p:cNvSpPr/>
            <p:nvPr/>
          </p:nvSpPr>
          <p:spPr bwMode="auto">
            <a:xfrm rot="10800000">
              <a:off x="1180834" y="3422359"/>
              <a:ext cx="1318537" cy="679490"/>
            </a:xfrm>
            <a:prstGeom prst="trapezoid">
              <a:avLst>
                <a:gd name="adj" fmla="val 33463"/>
              </a:avLst>
            </a:prstGeom>
            <a:solidFill>
              <a:srgbClr val="36964F">
                <a:lumMod val="40000"/>
                <a:lumOff val="6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646464"/>
                </a:solidFill>
                <a:effectLst/>
                <a:uLnTx/>
                <a:uFillTx/>
                <a:latin typeface="Trebuchet MS" pitchFamily="34" charset="0"/>
                <a:ea typeface="+mn-ea"/>
                <a:cs typeface="Arial" pitchFamily="34" charset="0"/>
              </a:endParaRPr>
            </a:p>
          </p:txBody>
        </p:sp>
        <p:sp>
          <p:nvSpPr>
            <p:cNvPr id="55" name="TextBox 54">
              <a:extLst>
                <a:ext uri="{FF2B5EF4-FFF2-40B4-BE49-F238E27FC236}">
                  <a16:creationId xmlns:a16="http://schemas.microsoft.com/office/drawing/2014/main" id="{D14A3D29-7105-4348-B9CB-B8E500B90A67}"/>
                </a:ext>
              </a:extLst>
            </p:cNvPr>
            <p:cNvSpPr txBox="1"/>
            <p:nvPr/>
          </p:nvSpPr>
          <p:spPr>
            <a:xfrm>
              <a:off x="1466548" y="3508189"/>
              <a:ext cx="767423" cy="507831"/>
            </a:xfrm>
            <a:prstGeom prst="rect">
              <a:avLst/>
            </a:prstGeom>
            <a:noFill/>
          </p:spPr>
          <p:txBody>
            <a:bodyPr wrap="square" rtlCol="0">
              <a:spAutoFit/>
            </a:bodyPr>
            <a:lstStyle/>
            <a:p>
              <a:pPr algn="ctr"/>
              <a:r>
                <a:rPr lang="en-GB" sz="900" b="1">
                  <a:latin typeface="+mj-lt"/>
                </a:rPr>
                <a:t>Recuring contracts database</a:t>
              </a:r>
            </a:p>
          </p:txBody>
        </p:sp>
      </p:grpSp>
      <p:sp>
        <p:nvSpPr>
          <p:cNvPr id="51" name="Rectangle 50">
            <a:extLst>
              <a:ext uri="{FF2B5EF4-FFF2-40B4-BE49-F238E27FC236}">
                <a16:creationId xmlns:a16="http://schemas.microsoft.com/office/drawing/2014/main" id="{5B537737-0E1F-4FBD-BCF6-39954506E46A}"/>
              </a:ext>
            </a:extLst>
          </p:cNvPr>
          <p:cNvSpPr/>
          <p:nvPr/>
        </p:nvSpPr>
        <p:spPr bwMode="auto">
          <a:xfrm>
            <a:off x="1317328" y="4181431"/>
            <a:ext cx="1045551" cy="851397"/>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600"/>
              </a:spcAft>
            </a:pPr>
            <a:r>
              <a:rPr lang="en-GB" sz="900" b="1">
                <a:solidFill>
                  <a:schemeClr val="bg1"/>
                </a:solidFill>
                <a:latin typeface="Trebuchet MS" panose="020B0603020202020204" pitchFamily="34" charset="0"/>
              </a:rPr>
              <a:t>Scope of the analysis</a:t>
            </a:r>
          </a:p>
          <a:p>
            <a:pPr algn="ctr">
              <a:spcAft>
                <a:spcPts val="600"/>
              </a:spcAft>
            </a:pPr>
            <a:r>
              <a:rPr lang="en-GB" sz="900" i="1">
                <a:solidFill>
                  <a:schemeClr val="bg1"/>
                </a:solidFill>
                <a:latin typeface="Trebuchet MS" panose="020B0603020202020204" pitchFamily="34" charset="0"/>
              </a:rPr>
              <a:t>Only recurring contracts with </a:t>
            </a:r>
            <a:r>
              <a:rPr lang="en-GB" sz="900" i="1" err="1">
                <a:solidFill>
                  <a:schemeClr val="bg1"/>
                </a:solidFill>
                <a:latin typeface="Trebuchet MS" panose="020B0603020202020204" pitchFamily="34" charset="0"/>
              </a:rPr>
              <a:t>Altares</a:t>
            </a:r>
            <a:r>
              <a:rPr lang="en-GB" sz="900" i="1">
                <a:solidFill>
                  <a:schemeClr val="bg1"/>
                </a:solidFill>
                <a:latin typeface="Trebuchet MS" panose="020B0603020202020204" pitchFamily="34" charset="0"/>
              </a:rPr>
              <a:t>’ clients </a:t>
            </a:r>
          </a:p>
        </p:txBody>
      </p:sp>
      <p:sp>
        <p:nvSpPr>
          <p:cNvPr id="57" name="TextBox 56">
            <a:extLst>
              <a:ext uri="{FF2B5EF4-FFF2-40B4-BE49-F238E27FC236}">
                <a16:creationId xmlns:a16="http://schemas.microsoft.com/office/drawing/2014/main" id="{4F74728F-E608-4246-A1A6-B32D3E3DD913}"/>
              </a:ext>
            </a:extLst>
          </p:cNvPr>
          <p:cNvSpPr txBox="1"/>
          <p:nvPr/>
        </p:nvSpPr>
        <p:spPr>
          <a:xfrm>
            <a:off x="2821814" y="4086758"/>
            <a:ext cx="629637" cy="646331"/>
          </a:xfrm>
          <a:prstGeom prst="rect">
            <a:avLst/>
          </a:prstGeom>
          <a:noFill/>
        </p:spPr>
        <p:txBody>
          <a:bodyPr wrap="square" lIns="0" rIns="0" rtlCol="0">
            <a:spAutoFit/>
          </a:bodyPr>
          <a:lstStyle/>
          <a:p>
            <a:r>
              <a:rPr lang="en-GB" sz="900" b="1">
                <a:latin typeface="Trebuchet MS" panose="020B0603020202020204" pitchFamily="34" charset="0"/>
              </a:rPr>
              <a:t>revenue coming from D&amp;B partnership</a:t>
            </a:r>
          </a:p>
        </p:txBody>
      </p:sp>
      <p:sp>
        <p:nvSpPr>
          <p:cNvPr id="58" name="Minus Sign 57">
            <a:extLst>
              <a:ext uri="{FF2B5EF4-FFF2-40B4-BE49-F238E27FC236}">
                <a16:creationId xmlns:a16="http://schemas.microsoft.com/office/drawing/2014/main" id="{5A1B86A4-AD88-4BF7-AA60-0EF8F7DB1C78}"/>
              </a:ext>
            </a:extLst>
          </p:cNvPr>
          <p:cNvSpPr/>
          <p:nvPr/>
        </p:nvSpPr>
        <p:spPr bwMode="auto">
          <a:xfrm>
            <a:off x="2635185" y="4270871"/>
            <a:ext cx="136310" cy="162421"/>
          </a:xfrm>
          <a:prstGeom prst="mathMinus">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700" b="0" i="0" u="none" strike="noStrike" cap="none" normalizeH="0" baseline="0">
              <a:ln>
                <a:noFill/>
              </a:ln>
              <a:solidFill>
                <a:schemeClr val="tx1"/>
              </a:solidFill>
              <a:effectLst/>
              <a:latin typeface="Trebuchet MS" pitchFamily="34" charset="0"/>
            </a:endParaRPr>
          </a:p>
        </p:txBody>
      </p:sp>
      <p:sp>
        <p:nvSpPr>
          <p:cNvPr id="59" name="TextBox 58">
            <a:extLst>
              <a:ext uri="{FF2B5EF4-FFF2-40B4-BE49-F238E27FC236}">
                <a16:creationId xmlns:a16="http://schemas.microsoft.com/office/drawing/2014/main" id="{D9BFBB26-E00C-4586-AF26-199BD60B579C}"/>
              </a:ext>
            </a:extLst>
          </p:cNvPr>
          <p:cNvSpPr txBox="1"/>
          <p:nvPr/>
        </p:nvSpPr>
        <p:spPr>
          <a:xfrm>
            <a:off x="2932809" y="3334919"/>
            <a:ext cx="509452" cy="369332"/>
          </a:xfrm>
          <a:prstGeom prst="rect">
            <a:avLst/>
          </a:prstGeom>
          <a:noFill/>
        </p:spPr>
        <p:txBody>
          <a:bodyPr wrap="square" lIns="0" rIns="0" rtlCol="0">
            <a:spAutoFit/>
          </a:bodyPr>
          <a:lstStyle/>
          <a:p>
            <a:r>
              <a:rPr lang="en-GB" sz="900" b="1">
                <a:latin typeface="Trebuchet MS" panose="020B0603020202020204" pitchFamily="34" charset="0"/>
              </a:rPr>
              <a:t>One-off contracts </a:t>
            </a:r>
          </a:p>
        </p:txBody>
      </p:sp>
      <p:sp>
        <p:nvSpPr>
          <p:cNvPr id="60" name="Minus Sign 59">
            <a:extLst>
              <a:ext uri="{FF2B5EF4-FFF2-40B4-BE49-F238E27FC236}">
                <a16:creationId xmlns:a16="http://schemas.microsoft.com/office/drawing/2014/main" id="{B205C86D-ADE0-4376-A350-74C77837526F}"/>
              </a:ext>
            </a:extLst>
          </p:cNvPr>
          <p:cNvSpPr/>
          <p:nvPr/>
        </p:nvSpPr>
        <p:spPr bwMode="auto">
          <a:xfrm>
            <a:off x="2765067" y="3416589"/>
            <a:ext cx="136310" cy="162421"/>
          </a:xfrm>
          <a:prstGeom prst="mathMinus">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700" b="0" i="0" u="none" strike="noStrike" cap="none" normalizeH="0" baseline="0">
              <a:ln>
                <a:noFill/>
              </a:ln>
              <a:solidFill>
                <a:schemeClr val="tx1"/>
              </a:solidFill>
              <a:effectLst/>
              <a:latin typeface="Trebuchet MS" pitchFamily="34" charset="0"/>
            </a:endParaRPr>
          </a:p>
        </p:txBody>
      </p:sp>
      <p:sp>
        <p:nvSpPr>
          <p:cNvPr id="61" name="Forme 51">
            <a:extLst>
              <a:ext uri="{FF2B5EF4-FFF2-40B4-BE49-F238E27FC236}">
                <a16:creationId xmlns:a16="http://schemas.microsoft.com/office/drawing/2014/main" id="{B0B1C6DB-B260-4DCA-872C-A071E25DB88F}"/>
              </a:ext>
            </a:extLst>
          </p:cNvPr>
          <p:cNvSpPr/>
          <p:nvPr/>
        </p:nvSpPr>
        <p:spPr>
          <a:xfrm rot="8034146">
            <a:off x="2398244" y="3302840"/>
            <a:ext cx="474202" cy="369315"/>
          </a:xfrm>
          <a:prstGeom prst="swooshArrow">
            <a:avLst>
              <a:gd name="adj1" fmla="val 25000"/>
              <a:gd name="adj2" fmla="val 2500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defTabSz="422041" fontAlgn="base">
              <a:spcBef>
                <a:spcPct val="0"/>
              </a:spcBef>
              <a:spcAft>
                <a:spcPct val="0"/>
              </a:spcAft>
            </a:pPr>
            <a:endParaRPr lang="en-GB" sz="800">
              <a:solidFill>
                <a:prstClr val="black">
                  <a:hueOff val="0"/>
                  <a:satOff val="0"/>
                  <a:lumOff val="0"/>
                  <a:alphaOff val="0"/>
                </a:prstClr>
              </a:solidFill>
              <a:latin typeface="Trebuchet MS"/>
            </a:endParaRPr>
          </a:p>
        </p:txBody>
      </p:sp>
      <p:sp>
        <p:nvSpPr>
          <p:cNvPr id="62" name="Forme 51">
            <a:extLst>
              <a:ext uri="{FF2B5EF4-FFF2-40B4-BE49-F238E27FC236}">
                <a16:creationId xmlns:a16="http://schemas.microsoft.com/office/drawing/2014/main" id="{58E4236D-2DDB-4006-A2DA-727C2BA2D92E}"/>
              </a:ext>
            </a:extLst>
          </p:cNvPr>
          <p:cNvSpPr/>
          <p:nvPr/>
        </p:nvSpPr>
        <p:spPr>
          <a:xfrm rot="8034146">
            <a:off x="2286493" y="4167424"/>
            <a:ext cx="474202" cy="369315"/>
          </a:xfrm>
          <a:prstGeom prst="swooshArrow">
            <a:avLst>
              <a:gd name="adj1" fmla="val 25000"/>
              <a:gd name="adj2" fmla="val 2500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defTabSz="422041" fontAlgn="base">
              <a:spcBef>
                <a:spcPct val="0"/>
              </a:spcBef>
              <a:spcAft>
                <a:spcPct val="0"/>
              </a:spcAft>
            </a:pPr>
            <a:endParaRPr lang="en-GB" sz="800">
              <a:solidFill>
                <a:prstClr val="black">
                  <a:hueOff val="0"/>
                  <a:satOff val="0"/>
                  <a:lumOff val="0"/>
                  <a:alphaOff val="0"/>
                </a:prstClr>
              </a:solidFill>
              <a:latin typeface="Trebuchet MS"/>
            </a:endParaRPr>
          </a:p>
        </p:txBody>
      </p:sp>
      <p:sp>
        <p:nvSpPr>
          <p:cNvPr id="46" name="Triangle isocèle 5">
            <a:extLst>
              <a:ext uri="{FF2B5EF4-FFF2-40B4-BE49-F238E27FC236}">
                <a16:creationId xmlns:a16="http://schemas.microsoft.com/office/drawing/2014/main" id="{0A74E75D-04D2-4D91-BD31-6FD5533182B3}"/>
              </a:ext>
            </a:extLst>
          </p:cNvPr>
          <p:cNvSpPr/>
          <p:nvPr/>
        </p:nvSpPr>
        <p:spPr bwMode="auto">
          <a:xfrm flipV="1">
            <a:off x="3719666" y="1637809"/>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8" name="Rectangle 47">
            <a:extLst>
              <a:ext uri="{FF2B5EF4-FFF2-40B4-BE49-F238E27FC236}">
                <a16:creationId xmlns:a16="http://schemas.microsoft.com/office/drawing/2014/main" id="{6496788F-8CF6-494B-A502-6FF3765A9EEC}"/>
              </a:ext>
            </a:extLst>
          </p:cNvPr>
          <p:cNvSpPr/>
          <p:nvPr/>
        </p:nvSpPr>
        <p:spPr bwMode="auto">
          <a:xfrm>
            <a:off x="3745624" y="2559155"/>
            <a:ext cx="2656898" cy="2882796"/>
          </a:xfrm>
          <a:prstGeom prst="rect">
            <a:avLst/>
          </a:prstGeom>
          <a:solidFill>
            <a:srgbClr val="F2F2F2"/>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r>
              <a:rPr lang="en-GB" sz="1000" b="1">
                <a:latin typeface="Trebuchet MS" panose="020B0603020202020204" pitchFamily="34" charset="0"/>
              </a:rPr>
              <a:t>Years studied: </a:t>
            </a:r>
            <a:r>
              <a:rPr lang="en-GB" sz="1000">
                <a:solidFill>
                  <a:schemeClr val="tx2"/>
                </a:solidFill>
                <a:latin typeface="Trebuchet MS" panose="020B0603020202020204" pitchFamily="34" charset="0"/>
              </a:rPr>
              <a:t>2017 to 2020</a:t>
            </a:r>
          </a:p>
          <a:p>
            <a:pPr algn="ctr"/>
            <a:r>
              <a:rPr lang="en-GB" sz="1000" b="1">
                <a:latin typeface="Trebuchet MS" panose="020B0603020202020204" pitchFamily="34" charset="0"/>
              </a:rPr>
              <a:t>Quantity followed: </a:t>
            </a:r>
            <a:r>
              <a:rPr lang="en-GB" sz="1000">
                <a:solidFill>
                  <a:schemeClr val="tx2"/>
                </a:solidFill>
                <a:latin typeface="Trebuchet MS" panose="020B0603020202020204" pitchFamily="34" charset="0"/>
              </a:rPr>
              <a:t>booking values </a:t>
            </a:r>
          </a:p>
        </p:txBody>
      </p:sp>
      <p:grpSp>
        <p:nvGrpSpPr>
          <p:cNvPr id="21" name="Group 20">
            <a:extLst>
              <a:ext uri="{FF2B5EF4-FFF2-40B4-BE49-F238E27FC236}">
                <a16:creationId xmlns:a16="http://schemas.microsoft.com/office/drawing/2014/main" id="{9060F7AD-A71B-4C1D-A5F4-AFE65734ABAA}"/>
              </a:ext>
            </a:extLst>
          </p:cNvPr>
          <p:cNvGrpSpPr/>
          <p:nvPr/>
        </p:nvGrpSpPr>
        <p:grpSpPr>
          <a:xfrm>
            <a:off x="3816161" y="2632910"/>
            <a:ext cx="1717259" cy="1080000"/>
            <a:chOff x="3816161" y="2683710"/>
            <a:chExt cx="1717259" cy="1080000"/>
          </a:xfrm>
        </p:grpSpPr>
        <p:sp>
          <p:nvSpPr>
            <p:cNvPr id="70" name="Trapèze 123">
              <a:extLst>
                <a:ext uri="{FF2B5EF4-FFF2-40B4-BE49-F238E27FC236}">
                  <a16:creationId xmlns:a16="http://schemas.microsoft.com/office/drawing/2014/main" id="{AB3FE57B-CF45-4F54-8617-772F90169151}"/>
                </a:ext>
              </a:extLst>
            </p:cNvPr>
            <p:cNvSpPr/>
            <p:nvPr/>
          </p:nvSpPr>
          <p:spPr bwMode="auto">
            <a:xfrm rot="10800000">
              <a:off x="3816161" y="2683710"/>
              <a:ext cx="1717259" cy="1080000"/>
            </a:xfrm>
            <a:prstGeom prst="trapezoid">
              <a:avLst>
                <a:gd name="adj" fmla="val 25013"/>
              </a:avLst>
            </a:prstGeom>
            <a:solidFill>
              <a:srgbClr val="36964F">
                <a:lumMod val="20000"/>
                <a:lumOff val="8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646464"/>
                </a:solidFill>
                <a:effectLst/>
                <a:uLnTx/>
                <a:uFillTx/>
                <a:latin typeface="Trebuchet MS" pitchFamily="34" charset="0"/>
                <a:ea typeface="+mn-ea"/>
                <a:cs typeface="Arial" pitchFamily="34" charset="0"/>
              </a:endParaRPr>
            </a:p>
          </p:txBody>
        </p:sp>
        <p:sp>
          <p:nvSpPr>
            <p:cNvPr id="71" name="TextBox 70">
              <a:extLst>
                <a:ext uri="{FF2B5EF4-FFF2-40B4-BE49-F238E27FC236}">
                  <a16:creationId xmlns:a16="http://schemas.microsoft.com/office/drawing/2014/main" id="{06BBEC3B-C902-4EE0-807D-5F71CCAF55F5}"/>
                </a:ext>
              </a:extLst>
            </p:cNvPr>
            <p:cNvSpPr txBox="1"/>
            <p:nvPr/>
          </p:nvSpPr>
          <p:spPr>
            <a:xfrm>
              <a:off x="4167553" y="2792823"/>
              <a:ext cx="1014474" cy="861774"/>
            </a:xfrm>
            <a:prstGeom prst="rect">
              <a:avLst/>
            </a:prstGeom>
            <a:noFill/>
          </p:spPr>
          <p:txBody>
            <a:bodyPr wrap="square" rtlCol="0">
              <a:spAutoFit/>
            </a:bodyPr>
            <a:lstStyle/>
            <a:p>
              <a:pPr algn="ctr">
                <a:spcBef>
                  <a:spcPts val="600"/>
                </a:spcBef>
              </a:pPr>
              <a:r>
                <a:rPr lang="en-GB" sz="900" b="1">
                  <a:latin typeface="+mj-lt"/>
                </a:rPr>
                <a:t>Whole sales database</a:t>
              </a:r>
            </a:p>
            <a:p>
              <a:pPr algn="ctr">
                <a:spcBef>
                  <a:spcPts val="600"/>
                </a:spcBef>
              </a:pPr>
              <a:r>
                <a:rPr lang="en-GB" sz="900" i="1">
                  <a:latin typeface="+mj-lt"/>
                </a:rPr>
                <a:t>Each line represent a deal </a:t>
              </a:r>
            </a:p>
          </p:txBody>
        </p:sp>
      </p:grpSp>
      <p:sp>
        <p:nvSpPr>
          <p:cNvPr id="66" name="Rectangle 65">
            <a:extLst>
              <a:ext uri="{FF2B5EF4-FFF2-40B4-BE49-F238E27FC236}">
                <a16:creationId xmlns:a16="http://schemas.microsoft.com/office/drawing/2014/main" id="{116C9D3F-63C8-47C5-9F5C-85EF8D59EA85}"/>
              </a:ext>
            </a:extLst>
          </p:cNvPr>
          <p:cNvSpPr/>
          <p:nvPr/>
        </p:nvSpPr>
        <p:spPr bwMode="auto">
          <a:xfrm>
            <a:off x="3964091" y="3788164"/>
            <a:ext cx="1397845" cy="1258862"/>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600"/>
              </a:spcAft>
            </a:pPr>
            <a:r>
              <a:rPr lang="en-GB" sz="900" b="1">
                <a:solidFill>
                  <a:schemeClr val="bg1"/>
                </a:solidFill>
                <a:latin typeface="Trebuchet MS" panose="020B0603020202020204" pitchFamily="34" charset="0"/>
              </a:rPr>
              <a:t>Scope of the analysis</a:t>
            </a:r>
          </a:p>
          <a:p>
            <a:pPr algn="ctr">
              <a:spcAft>
                <a:spcPts val="600"/>
              </a:spcAft>
            </a:pPr>
            <a:r>
              <a:rPr lang="en-GB" sz="900" i="1">
                <a:solidFill>
                  <a:schemeClr val="bg1"/>
                </a:solidFill>
                <a:latin typeface="Trebuchet MS" panose="020B0603020202020204" pitchFamily="34" charset="0"/>
              </a:rPr>
              <a:t>Due to an evolution of contracts identification, analysed database contains both recurring and one-shot contracts with </a:t>
            </a:r>
            <a:r>
              <a:rPr lang="en-GB" sz="900" i="1" err="1">
                <a:solidFill>
                  <a:schemeClr val="bg1"/>
                </a:solidFill>
                <a:latin typeface="Trebuchet MS" panose="020B0603020202020204" pitchFamily="34" charset="0"/>
              </a:rPr>
              <a:t>Altares</a:t>
            </a:r>
            <a:r>
              <a:rPr lang="en-GB" sz="900" i="1">
                <a:solidFill>
                  <a:schemeClr val="bg1"/>
                </a:solidFill>
                <a:latin typeface="Trebuchet MS" panose="020B0603020202020204" pitchFamily="34" charset="0"/>
              </a:rPr>
              <a:t>’ clients</a:t>
            </a:r>
          </a:p>
        </p:txBody>
      </p:sp>
      <p:sp>
        <p:nvSpPr>
          <p:cNvPr id="79" name="Triangle isocèle 5">
            <a:extLst>
              <a:ext uri="{FF2B5EF4-FFF2-40B4-BE49-F238E27FC236}">
                <a16:creationId xmlns:a16="http://schemas.microsoft.com/office/drawing/2014/main" id="{FEFCECD2-7049-402F-B6E9-5BBB1918C74E}"/>
              </a:ext>
            </a:extLst>
          </p:cNvPr>
          <p:cNvSpPr/>
          <p:nvPr/>
        </p:nvSpPr>
        <p:spPr bwMode="auto">
          <a:xfrm flipV="1">
            <a:off x="6691251" y="1637809"/>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8" name="Minus Sign 97">
            <a:extLst>
              <a:ext uri="{FF2B5EF4-FFF2-40B4-BE49-F238E27FC236}">
                <a16:creationId xmlns:a16="http://schemas.microsoft.com/office/drawing/2014/main" id="{98F5973E-E3C6-489E-85A7-872DB8D9D669}"/>
              </a:ext>
            </a:extLst>
          </p:cNvPr>
          <p:cNvSpPr/>
          <p:nvPr/>
        </p:nvSpPr>
        <p:spPr bwMode="auto">
          <a:xfrm>
            <a:off x="5556081" y="3519512"/>
            <a:ext cx="136310" cy="162421"/>
          </a:xfrm>
          <a:prstGeom prst="mathMinus">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700" b="0" i="0" u="none" strike="noStrike" cap="none" normalizeH="0" baseline="0">
              <a:ln>
                <a:noFill/>
              </a:ln>
              <a:solidFill>
                <a:schemeClr val="tx1"/>
              </a:solidFill>
              <a:effectLst/>
              <a:latin typeface="Trebuchet MS" pitchFamily="34" charset="0"/>
            </a:endParaRPr>
          </a:p>
        </p:txBody>
      </p:sp>
      <p:sp>
        <p:nvSpPr>
          <p:cNvPr id="99" name="Forme 51">
            <a:extLst>
              <a:ext uri="{FF2B5EF4-FFF2-40B4-BE49-F238E27FC236}">
                <a16:creationId xmlns:a16="http://schemas.microsoft.com/office/drawing/2014/main" id="{E4757D49-F72B-4DF7-8988-2090BF8F9ED3}"/>
              </a:ext>
            </a:extLst>
          </p:cNvPr>
          <p:cNvSpPr/>
          <p:nvPr/>
        </p:nvSpPr>
        <p:spPr>
          <a:xfrm rot="8034146">
            <a:off x="5220380" y="3365263"/>
            <a:ext cx="474202" cy="369315"/>
          </a:xfrm>
          <a:prstGeom prst="swooshArrow">
            <a:avLst>
              <a:gd name="adj1" fmla="val 25000"/>
              <a:gd name="adj2" fmla="val 2500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defTabSz="422041" fontAlgn="base">
              <a:spcBef>
                <a:spcPct val="0"/>
              </a:spcBef>
              <a:spcAft>
                <a:spcPct val="0"/>
              </a:spcAft>
            </a:pPr>
            <a:endParaRPr lang="en-GB" sz="800">
              <a:solidFill>
                <a:prstClr val="black">
                  <a:hueOff val="0"/>
                  <a:satOff val="0"/>
                  <a:lumOff val="0"/>
                  <a:alphaOff val="0"/>
                </a:prstClr>
              </a:solidFill>
              <a:latin typeface="Trebuchet MS"/>
            </a:endParaRPr>
          </a:p>
        </p:txBody>
      </p:sp>
      <p:sp>
        <p:nvSpPr>
          <p:cNvPr id="35" name="TextBox 34">
            <a:extLst>
              <a:ext uri="{FF2B5EF4-FFF2-40B4-BE49-F238E27FC236}">
                <a16:creationId xmlns:a16="http://schemas.microsoft.com/office/drawing/2014/main" id="{F348A758-9B42-456A-9A4D-38EFFD560145}"/>
              </a:ext>
            </a:extLst>
          </p:cNvPr>
          <p:cNvSpPr txBox="1"/>
          <p:nvPr/>
        </p:nvSpPr>
        <p:spPr>
          <a:xfrm>
            <a:off x="355826" y="5755514"/>
            <a:ext cx="492443" cy="622265"/>
          </a:xfrm>
          <a:prstGeom prst="rect">
            <a:avLst/>
          </a:prstGeom>
          <a:noFill/>
        </p:spPr>
        <p:txBody>
          <a:bodyPr vert="vert270" wrap="square" tIns="0" bIns="0" rtlCol="0">
            <a:spAutoFit/>
          </a:bodyPr>
          <a:lstStyle/>
          <a:p>
            <a:pPr algn="ctr"/>
            <a:r>
              <a:rPr lang="en-GB" sz="1000" b="1">
                <a:solidFill>
                  <a:schemeClr val="tx2"/>
                </a:solidFill>
                <a:latin typeface="Trebuchet MS" panose="020B0603020202020204" pitchFamily="34" charset="0"/>
              </a:rPr>
              <a:t>Client definition</a:t>
            </a:r>
          </a:p>
        </p:txBody>
      </p:sp>
      <p:pic>
        <p:nvPicPr>
          <p:cNvPr id="37" name="Graphic 36" descr="Group of men">
            <a:extLst>
              <a:ext uri="{FF2B5EF4-FFF2-40B4-BE49-F238E27FC236}">
                <a16:creationId xmlns:a16="http://schemas.microsoft.com/office/drawing/2014/main" id="{469C4D9C-D9E5-4E23-943E-F367287B6B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369" y="5435330"/>
            <a:ext cx="291356" cy="291356"/>
          </a:xfrm>
          <a:prstGeom prst="rect">
            <a:avLst/>
          </a:prstGeom>
        </p:spPr>
      </p:pic>
      <p:sp>
        <p:nvSpPr>
          <p:cNvPr id="31" name="TextBox 30">
            <a:extLst>
              <a:ext uri="{FF2B5EF4-FFF2-40B4-BE49-F238E27FC236}">
                <a16:creationId xmlns:a16="http://schemas.microsoft.com/office/drawing/2014/main" id="{104B5B84-8BA7-48B7-86B5-E42E53CD4206}"/>
              </a:ext>
            </a:extLst>
          </p:cNvPr>
          <p:cNvSpPr txBox="1"/>
          <p:nvPr/>
        </p:nvSpPr>
        <p:spPr>
          <a:xfrm>
            <a:off x="409792" y="3133092"/>
            <a:ext cx="346249" cy="1973406"/>
          </a:xfrm>
          <a:prstGeom prst="rect">
            <a:avLst/>
          </a:prstGeom>
          <a:noFill/>
        </p:spPr>
        <p:txBody>
          <a:bodyPr vert="vert270" wrap="square" rtlCol="0">
            <a:spAutoFit/>
          </a:bodyPr>
          <a:lstStyle/>
          <a:p>
            <a:pPr algn="ctr"/>
            <a:r>
              <a:rPr lang="en-GB" sz="1050" b="1">
                <a:solidFill>
                  <a:schemeClr val="tx2"/>
                </a:solidFill>
                <a:latin typeface="Trebuchet MS" panose="020B0603020202020204" pitchFamily="34" charset="0"/>
              </a:rPr>
              <a:t>Scope of the analyses</a:t>
            </a:r>
          </a:p>
        </p:txBody>
      </p:sp>
      <p:pic>
        <p:nvPicPr>
          <p:cNvPr id="43" name="Graphic 42" descr="Target">
            <a:extLst>
              <a:ext uri="{FF2B5EF4-FFF2-40B4-BE49-F238E27FC236}">
                <a16:creationId xmlns:a16="http://schemas.microsoft.com/office/drawing/2014/main" id="{D062E333-970B-41E1-A3A0-DD932699B5F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6369" y="3093257"/>
            <a:ext cx="291356" cy="291356"/>
          </a:xfrm>
          <a:prstGeom prst="rect">
            <a:avLst/>
          </a:prstGeom>
        </p:spPr>
      </p:pic>
      <p:sp>
        <p:nvSpPr>
          <p:cNvPr id="107" name="Rectangle 106">
            <a:extLst>
              <a:ext uri="{FF2B5EF4-FFF2-40B4-BE49-F238E27FC236}">
                <a16:creationId xmlns:a16="http://schemas.microsoft.com/office/drawing/2014/main" id="{CBAC6596-52C9-4949-967A-F64781F3DA29}"/>
              </a:ext>
            </a:extLst>
          </p:cNvPr>
          <p:cNvSpPr/>
          <p:nvPr/>
        </p:nvSpPr>
        <p:spPr bwMode="auto">
          <a:xfrm>
            <a:off x="3719665" y="5542067"/>
            <a:ext cx="2682857" cy="840416"/>
          </a:xfrm>
          <a:prstGeom prst="rect">
            <a:avLst/>
          </a:prstGeom>
          <a:solidFill>
            <a:srgbClr val="F2F2F2"/>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Aft>
                <a:spcPts val="600"/>
              </a:spcAft>
              <a:buClr>
                <a:schemeClr val="tx1"/>
              </a:buClr>
              <a:buFont typeface="Arial" panose="020B0604020202020204" pitchFamily="34" charset="0"/>
              <a:buChar char="•"/>
            </a:pPr>
            <a:r>
              <a:rPr lang="en-GB" sz="1000">
                <a:latin typeface="Trebuchet MS" panose="020B0603020202020204" pitchFamily="34" charset="0"/>
              </a:rPr>
              <a:t>Client = </a:t>
            </a:r>
            <a:r>
              <a:rPr lang="en-GB" sz="1000">
                <a:solidFill>
                  <a:schemeClr val="tx2"/>
                </a:solidFill>
                <a:latin typeface="Trebuchet MS" panose="020B0603020202020204" pitchFamily="34" charset="0"/>
              </a:rPr>
              <a:t>group,</a:t>
            </a:r>
            <a:r>
              <a:rPr lang="en-GB" sz="1000">
                <a:latin typeface="Trebuchet MS" panose="020B0603020202020204" pitchFamily="34" charset="0"/>
              </a:rPr>
              <a:t> i.e. a sum of entities that subscribe to contracts with Altares individually </a:t>
            </a:r>
          </a:p>
          <a:p>
            <a:pPr marL="171450" indent="-171450">
              <a:spcAft>
                <a:spcPts val="6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3 498 groups </a:t>
            </a:r>
            <a:r>
              <a:rPr lang="en-GB" sz="1000">
                <a:latin typeface="Trebuchet MS" panose="020B0603020202020204" pitchFamily="34" charset="0"/>
              </a:rPr>
              <a:t>analysed from </a:t>
            </a:r>
            <a:r>
              <a:rPr lang="en-GB" sz="1000">
                <a:solidFill>
                  <a:schemeClr val="tx2"/>
                </a:solidFill>
                <a:latin typeface="Trebuchet MS" panose="020B0603020202020204" pitchFamily="34" charset="0"/>
              </a:rPr>
              <a:t>2017 to 2020</a:t>
            </a:r>
          </a:p>
        </p:txBody>
      </p:sp>
      <p:sp>
        <p:nvSpPr>
          <p:cNvPr id="108" name="Rectangle 107">
            <a:extLst>
              <a:ext uri="{FF2B5EF4-FFF2-40B4-BE49-F238E27FC236}">
                <a16:creationId xmlns:a16="http://schemas.microsoft.com/office/drawing/2014/main" id="{413C00FE-BA09-4CFD-A9A2-8A277DDD24D0}"/>
              </a:ext>
            </a:extLst>
          </p:cNvPr>
          <p:cNvSpPr/>
          <p:nvPr/>
        </p:nvSpPr>
        <p:spPr bwMode="auto">
          <a:xfrm>
            <a:off x="6691251" y="5542067"/>
            <a:ext cx="2682857" cy="840416"/>
          </a:xfrm>
          <a:prstGeom prst="rect">
            <a:avLst/>
          </a:prstGeom>
          <a:solidFill>
            <a:srgbClr val="F2F2F2"/>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Aft>
                <a:spcPts val="600"/>
              </a:spcAft>
              <a:buFont typeface="Arial" panose="020B0604020202020204" pitchFamily="34" charset="0"/>
              <a:buChar char="•"/>
            </a:pPr>
            <a:r>
              <a:rPr lang="en-GB" sz="1000">
                <a:latin typeface="Trebuchet MS" panose="020B0603020202020204" pitchFamily="34" charset="0"/>
              </a:rPr>
              <a:t>Client = group</a:t>
            </a:r>
            <a:r>
              <a:rPr lang="en-GB" sz="1000">
                <a:solidFill>
                  <a:schemeClr val="tx2"/>
                </a:solidFill>
                <a:latin typeface="Trebuchet MS" panose="020B0603020202020204" pitchFamily="34" charset="0"/>
              </a:rPr>
              <a:t>,</a:t>
            </a:r>
            <a:r>
              <a:rPr lang="en-GB" sz="1000">
                <a:latin typeface="Trebuchet MS" pitchFamily="34" charset="0"/>
              </a:rPr>
              <a:t> i.e. the company that has bought a contract</a:t>
            </a:r>
          </a:p>
          <a:p>
            <a:pPr marL="171450" indent="-171450">
              <a:spcAft>
                <a:spcPts val="600"/>
              </a:spcAft>
              <a:buFont typeface="Arial" panose="020B0604020202020204" pitchFamily="34" charset="0"/>
              <a:buChar char="•"/>
            </a:pPr>
            <a:r>
              <a:rPr lang="en-GB" sz="1000">
                <a:solidFill>
                  <a:schemeClr val="tx2"/>
                </a:solidFill>
                <a:latin typeface="Trebuchet MS" panose="020B0603020202020204" pitchFamily="34" charset="0"/>
              </a:rPr>
              <a:t>5 523 groups</a:t>
            </a:r>
            <a:r>
              <a:rPr lang="en-GB" sz="1000">
                <a:latin typeface="Trebuchet MS" panose="020B0603020202020204" pitchFamily="34" charset="0"/>
              </a:rPr>
              <a:t> analysed from </a:t>
            </a:r>
            <a:r>
              <a:rPr lang="en-GB" sz="1000">
                <a:solidFill>
                  <a:schemeClr val="tx2"/>
                </a:solidFill>
                <a:latin typeface="Trebuchet MS" panose="020B0603020202020204" pitchFamily="34" charset="0"/>
              </a:rPr>
              <a:t>2017 to 2020</a:t>
            </a:r>
          </a:p>
        </p:txBody>
      </p:sp>
      <p:pic>
        <p:nvPicPr>
          <p:cNvPr id="24" name="Graphic 23" descr="Warning">
            <a:extLst>
              <a:ext uri="{FF2B5EF4-FFF2-40B4-BE49-F238E27FC236}">
                <a16:creationId xmlns:a16="http://schemas.microsoft.com/office/drawing/2014/main" id="{FED54C6B-E2F2-4ED4-9F9E-1C1E1CE3A2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0691" y="1977907"/>
            <a:ext cx="291356" cy="291356"/>
          </a:xfrm>
          <a:prstGeom prst="rect">
            <a:avLst/>
          </a:prstGeom>
        </p:spPr>
      </p:pic>
      <p:sp>
        <p:nvSpPr>
          <p:cNvPr id="63" name="Rectangle 62">
            <a:extLst>
              <a:ext uri="{FF2B5EF4-FFF2-40B4-BE49-F238E27FC236}">
                <a16:creationId xmlns:a16="http://schemas.microsoft.com/office/drawing/2014/main" id="{15F6F7AA-F855-4DE9-993C-27876583ADBB}"/>
              </a:ext>
            </a:extLst>
          </p:cNvPr>
          <p:cNvSpPr/>
          <p:nvPr/>
        </p:nvSpPr>
        <p:spPr bwMode="auto">
          <a:xfrm>
            <a:off x="6691251" y="2559155"/>
            <a:ext cx="2682856" cy="2882796"/>
          </a:xfrm>
          <a:prstGeom prst="rect">
            <a:avLst/>
          </a:prstGeom>
          <a:solidFill>
            <a:srgbClr val="F2F2F2"/>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r>
              <a:rPr lang="en-GB" sz="1000" b="1">
                <a:latin typeface="Trebuchet MS" panose="020B0603020202020204" pitchFamily="34" charset="0"/>
              </a:rPr>
              <a:t>Years studied: </a:t>
            </a:r>
            <a:r>
              <a:rPr lang="en-GB" sz="1000">
                <a:solidFill>
                  <a:schemeClr val="tx2"/>
                </a:solidFill>
                <a:latin typeface="Trebuchet MS" panose="020B0603020202020204" pitchFamily="34" charset="0"/>
              </a:rPr>
              <a:t>2017 to 2020</a:t>
            </a:r>
          </a:p>
          <a:p>
            <a:pPr algn="ctr"/>
            <a:r>
              <a:rPr lang="en-GB" sz="1000" b="1">
                <a:latin typeface="Trebuchet MS" panose="020B0603020202020204" pitchFamily="34" charset="0"/>
              </a:rPr>
              <a:t>Quantity followed: </a:t>
            </a:r>
            <a:r>
              <a:rPr lang="en-GB" sz="1000">
                <a:solidFill>
                  <a:schemeClr val="tx2"/>
                </a:solidFill>
                <a:latin typeface="Trebuchet MS" panose="020B0603020202020204" pitchFamily="34" charset="0"/>
              </a:rPr>
              <a:t>sales</a:t>
            </a:r>
            <a:r>
              <a:rPr lang="en-GB" sz="1000" baseline="30000">
                <a:solidFill>
                  <a:schemeClr val="tx2"/>
                </a:solidFill>
                <a:latin typeface="Trebuchet MS" panose="020B0603020202020204" pitchFamily="34" charset="0"/>
              </a:rPr>
              <a:t>1</a:t>
            </a:r>
          </a:p>
        </p:txBody>
      </p:sp>
      <p:sp>
        <p:nvSpPr>
          <p:cNvPr id="64" name="Rectangle 63">
            <a:extLst>
              <a:ext uri="{FF2B5EF4-FFF2-40B4-BE49-F238E27FC236}">
                <a16:creationId xmlns:a16="http://schemas.microsoft.com/office/drawing/2014/main" id="{6EDE0DF3-3366-407D-9281-2FF99F3044FA}"/>
              </a:ext>
            </a:extLst>
          </p:cNvPr>
          <p:cNvSpPr/>
          <p:nvPr/>
        </p:nvSpPr>
        <p:spPr bwMode="auto">
          <a:xfrm>
            <a:off x="6994487" y="3133092"/>
            <a:ext cx="2111406" cy="1881708"/>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600"/>
              </a:spcAft>
            </a:pPr>
            <a:r>
              <a:rPr lang="en-GB" sz="900" b="1">
                <a:solidFill>
                  <a:schemeClr val="bg1"/>
                </a:solidFill>
                <a:latin typeface="Trebuchet MS" panose="020B0603020202020204" pitchFamily="34" charset="0"/>
              </a:rPr>
              <a:t>Scope of the analysis</a:t>
            </a:r>
          </a:p>
          <a:p>
            <a:pPr algn="ctr">
              <a:spcAft>
                <a:spcPts val="600"/>
              </a:spcAft>
            </a:pPr>
            <a:r>
              <a:rPr lang="en-GB" sz="900" i="1" err="1">
                <a:solidFill>
                  <a:schemeClr val="bg1"/>
                </a:solidFill>
                <a:latin typeface="Trebuchet MS" panose="020B0603020202020204" pitchFamily="34" charset="0"/>
              </a:rPr>
              <a:t>Manageo</a:t>
            </a:r>
            <a:r>
              <a:rPr lang="en-GB" sz="900" i="1">
                <a:solidFill>
                  <a:schemeClr val="bg1"/>
                </a:solidFill>
                <a:latin typeface="Trebuchet MS" panose="020B0603020202020204" pitchFamily="34" charset="0"/>
              </a:rPr>
              <a:t> products being mainly one-shot services with a recurrence depending on the size of clients, the whole database has been analysed</a:t>
            </a:r>
          </a:p>
        </p:txBody>
      </p:sp>
      <p:grpSp>
        <p:nvGrpSpPr>
          <p:cNvPr id="56" name="Groupe 55">
            <a:extLst>
              <a:ext uri="{FF2B5EF4-FFF2-40B4-BE49-F238E27FC236}">
                <a16:creationId xmlns:a16="http://schemas.microsoft.com/office/drawing/2014/main" id="{5604802C-AF87-40E4-B8C0-AFEE01A30A23}"/>
              </a:ext>
            </a:extLst>
          </p:cNvPr>
          <p:cNvGrpSpPr/>
          <p:nvPr/>
        </p:nvGrpSpPr>
        <p:grpSpPr>
          <a:xfrm>
            <a:off x="8448150" y="-11528"/>
            <a:ext cx="1435548" cy="588143"/>
            <a:chOff x="8448150" y="-11528"/>
            <a:chExt cx="1435548" cy="588143"/>
          </a:xfrm>
        </p:grpSpPr>
        <p:sp>
          <p:nvSpPr>
            <p:cNvPr id="65" name="Rectangle : coins arrondis 199">
              <a:extLst>
                <a:ext uri="{FF2B5EF4-FFF2-40B4-BE49-F238E27FC236}">
                  <a16:creationId xmlns:a16="http://schemas.microsoft.com/office/drawing/2014/main" id="{E4C3A9EA-D421-45DC-A513-17FF60886B5B}"/>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8" name="Rectangle : coins arrondis 200">
              <a:extLst>
                <a:ext uri="{FF2B5EF4-FFF2-40B4-BE49-F238E27FC236}">
                  <a16:creationId xmlns:a16="http://schemas.microsoft.com/office/drawing/2014/main" id="{00CB8AE5-D08E-409E-8FD0-E5751152629B}"/>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9" name="Rectangle : coins arrondis 201">
              <a:extLst>
                <a:ext uri="{FF2B5EF4-FFF2-40B4-BE49-F238E27FC236}">
                  <a16:creationId xmlns:a16="http://schemas.microsoft.com/office/drawing/2014/main" id="{AF09512F-0E56-4916-A303-A1B5D1E1370B}"/>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2" name="ZoneTexte 18">
              <a:extLst>
                <a:ext uri="{FF2B5EF4-FFF2-40B4-BE49-F238E27FC236}">
                  <a16:creationId xmlns:a16="http://schemas.microsoft.com/office/drawing/2014/main" id="{494FE0F2-378B-4582-9ACB-58C9BAF9DE08}"/>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client base</a:t>
              </a:r>
            </a:p>
          </p:txBody>
        </p:sp>
        <p:pic>
          <p:nvPicPr>
            <p:cNvPr id="73" name="Graphique 128" descr="Jauge">
              <a:extLst>
                <a:ext uri="{FF2B5EF4-FFF2-40B4-BE49-F238E27FC236}">
                  <a16:creationId xmlns:a16="http://schemas.microsoft.com/office/drawing/2014/main" id="{67AA7102-ED81-4C58-ACF2-A30249B6922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53764" y="187516"/>
              <a:ext cx="234953" cy="218224"/>
            </a:xfrm>
            <a:prstGeom prst="rect">
              <a:avLst/>
            </a:prstGeom>
            <a:effectLst/>
          </p:spPr>
        </p:pic>
        <p:pic>
          <p:nvPicPr>
            <p:cNvPr id="74" name="Graphique 90" descr="Poignée de main">
              <a:extLst>
                <a:ext uri="{FF2B5EF4-FFF2-40B4-BE49-F238E27FC236}">
                  <a16:creationId xmlns:a16="http://schemas.microsoft.com/office/drawing/2014/main" id="{6930F083-4541-4075-96DE-286FFA265C7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60868" y="152880"/>
              <a:ext cx="256313" cy="287496"/>
            </a:xfrm>
            <a:prstGeom prst="rect">
              <a:avLst/>
            </a:prstGeom>
            <a:effectLst/>
          </p:spPr>
        </p:pic>
        <p:pic>
          <p:nvPicPr>
            <p:cNvPr id="75" name="Graphique 74" descr="Mégaphone">
              <a:extLst>
                <a:ext uri="{FF2B5EF4-FFF2-40B4-BE49-F238E27FC236}">
                  <a16:creationId xmlns:a16="http://schemas.microsoft.com/office/drawing/2014/main" id="{1F1EB1C7-AD40-4441-80BD-3DC59CE5B2F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89331" y="181519"/>
              <a:ext cx="233011" cy="216420"/>
            </a:xfrm>
            <a:prstGeom prst="rect">
              <a:avLst/>
            </a:prstGeom>
            <a:effectLst/>
          </p:spPr>
        </p:pic>
        <p:pic>
          <p:nvPicPr>
            <p:cNvPr id="76" name="Picture 2" descr="Drapeau France">
              <a:extLst>
                <a:ext uri="{FF2B5EF4-FFF2-40B4-BE49-F238E27FC236}">
                  <a16:creationId xmlns:a16="http://schemas.microsoft.com/office/drawing/2014/main" id="{621072D1-6ACA-4EED-95E9-0A6D7A3D54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77" name="Picture 2" descr="5 ft x 3 ft 150 x 90 cm-DRAPEAU BELGE Belgique 100% Polyester ...">
              <a:extLst>
                <a:ext uri="{FF2B5EF4-FFF2-40B4-BE49-F238E27FC236}">
                  <a16:creationId xmlns:a16="http://schemas.microsoft.com/office/drawing/2014/main" id="{61671472-C4F0-43FF-AD2F-3EDA552AE9B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78" name="Picture 2 - 1" descr="Drapeau des Pays-Bas — Wikipédia">
              <a:extLst>
                <a:ext uri="{FF2B5EF4-FFF2-40B4-BE49-F238E27FC236}">
                  <a16:creationId xmlns:a16="http://schemas.microsoft.com/office/drawing/2014/main" id="{8D13DC5D-E461-42AB-BA99-162E7B6FEA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0" name="Picture 2 - 2" descr="Drapeau du Luxembourg">
              <a:extLst>
                <a:ext uri="{FF2B5EF4-FFF2-40B4-BE49-F238E27FC236}">
                  <a16:creationId xmlns:a16="http://schemas.microsoft.com/office/drawing/2014/main" id="{D188DD27-0F66-409D-AE20-755AD5A131F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1" name="ZoneTexte 18">
              <a:extLst>
                <a:ext uri="{FF2B5EF4-FFF2-40B4-BE49-F238E27FC236}">
                  <a16:creationId xmlns:a16="http://schemas.microsoft.com/office/drawing/2014/main" id="{4A95B493-53A4-4589-AB5A-69D6DCD64FEE}"/>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sp>
        <p:nvSpPr>
          <p:cNvPr id="67" name="TextBox 66">
            <a:extLst>
              <a:ext uri="{FF2B5EF4-FFF2-40B4-BE49-F238E27FC236}">
                <a16:creationId xmlns:a16="http://schemas.microsoft.com/office/drawing/2014/main" id="{7ABF8075-9C7D-4EAA-88C6-EFF392413CC9}"/>
              </a:ext>
            </a:extLst>
          </p:cNvPr>
          <p:cNvSpPr txBox="1"/>
          <p:nvPr/>
        </p:nvSpPr>
        <p:spPr>
          <a:xfrm>
            <a:off x="5714459" y="3277557"/>
            <a:ext cx="701450" cy="646331"/>
          </a:xfrm>
          <a:prstGeom prst="rect">
            <a:avLst/>
          </a:prstGeom>
          <a:noFill/>
        </p:spPr>
        <p:txBody>
          <a:bodyPr wrap="square" lIns="0" rIns="0" rtlCol="0">
            <a:spAutoFit/>
          </a:bodyPr>
          <a:lstStyle/>
          <a:p>
            <a:r>
              <a:rPr lang="en-GB" sz="900" b="1">
                <a:latin typeface="Trebuchet MS" panose="020B0603020202020204" pitchFamily="34" charset="0"/>
              </a:rPr>
              <a:t>revenue coming from D&amp;B partnership</a:t>
            </a:r>
          </a:p>
        </p:txBody>
      </p:sp>
      <p:sp>
        <p:nvSpPr>
          <p:cNvPr id="83" name="Rectangle 82">
            <a:extLst>
              <a:ext uri="{FF2B5EF4-FFF2-40B4-BE49-F238E27FC236}">
                <a16:creationId xmlns:a16="http://schemas.microsoft.com/office/drawing/2014/main" id="{2FE5A9DF-FB29-439E-85E2-4C391FD2B41F}"/>
              </a:ext>
            </a:extLst>
          </p:cNvPr>
          <p:cNvSpPr/>
          <p:nvPr/>
        </p:nvSpPr>
        <p:spPr bwMode="auto">
          <a:xfrm>
            <a:off x="757306" y="1763421"/>
            <a:ext cx="8604614" cy="756000"/>
          </a:xfrm>
          <a:prstGeom prst="rect">
            <a:avLst/>
          </a:prstGeom>
          <a:solidFill>
            <a:srgbClr val="F2F2F2"/>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0"/>
              </a:spcAft>
            </a:pPr>
            <a:r>
              <a:rPr lang="en-GB" sz="1000">
                <a:latin typeface="Trebuchet MS" panose="020B0603020202020204" pitchFamily="34" charset="0"/>
              </a:rPr>
              <a:t>Numbers must be distinguished: </a:t>
            </a:r>
          </a:p>
          <a:p>
            <a:pPr marL="171450" indent="-171450">
              <a:spcAft>
                <a:spcPts val="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Booking values</a:t>
            </a:r>
            <a:r>
              <a:rPr lang="en-GB" sz="1000">
                <a:latin typeface="Trebuchet MS" panose="020B0603020202020204" pitchFamily="34" charset="0"/>
              </a:rPr>
              <a:t>,</a:t>
            </a:r>
            <a:r>
              <a:rPr lang="en-GB" sz="1000">
                <a:solidFill>
                  <a:schemeClr val="tx2"/>
                </a:solidFill>
                <a:latin typeface="Trebuchet MS" panose="020B0603020202020204" pitchFamily="34" charset="0"/>
              </a:rPr>
              <a:t> </a:t>
            </a:r>
            <a:r>
              <a:rPr lang="en-GB" sz="1000">
                <a:latin typeface="Trebuchet MS" panose="020B0603020202020204" pitchFamily="34" charset="0"/>
              </a:rPr>
              <a:t>i.e. the amount of money customers are </a:t>
            </a:r>
            <a:r>
              <a:rPr lang="en-GB" sz="1000">
                <a:solidFill>
                  <a:schemeClr val="tx2"/>
                </a:solidFill>
                <a:latin typeface="Trebuchet MS" panose="020B0603020202020204" pitchFamily="34" charset="0"/>
              </a:rPr>
              <a:t>committed to pay</a:t>
            </a:r>
            <a:r>
              <a:rPr lang="en-GB" sz="1000">
                <a:latin typeface="Trebuchet MS" panose="020B0603020202020204" pitchFamily="34" charset="0"/>
              </a:rPr>
              <a:t> contractually</a:t>
            </a:r>
          </a:p>
          <a:p>
            <a:pPr marL="171450" indent="-171450">
              <a:spcAft>
                <a:spcPts val="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Billing values</a:t>
            </a:r>
            <a:r>
              <a:rPr lang="en-GB" sz="1000">
                <a:latin typeface="Trebuchet MS" panose="020B0603020202020204" pitchFamily="34" charset="0"/>
              </a:rPr>
              <a:t>,</a:t>
            </a:r>
            <a:r>
              <a:rPr lang="en-GB" sz="1000">
                <a:solidFill>
                  <a:schemeClr val="tx2"/>
                </a:solidFill>
                <a:latin typeface="Trebuchet MS" panose="020B0603020202020204" pitchFamily="34" charset="0"/>
              </a:rPr>
              <a:t> </a:t>
            </a:r>
            <a:r>
              <a:rPr lang="en-GB" sz="1000">
                <a:latin typeface="Trebuchet MS" panose="020B0603020202020204" pitchFamily="34" charset="0"/>
              </a:rPr>
              <a:t>i.e. the amount of money </a:t>
            </a:r>
            <a:r>
              <a:rPr lang="en-GB" sz="1000">
                <a:solidFill>
                  <a:schemeClr val="tx2"/>
                </a:solidFill>
                <a:latin typeface="Trebuchet MS" panose="020B0603020202020204" pitchFamily="34" charset="0"/>
              </a:rPr>
              <a:t>actually billed </a:t>
            </a:r>
            <a:r>
              <a:rPr lang="en-GB" sz="1000">
                <a:latin typeface="Trebuchet MS" panose="020B0603020202020204" pitchFamily="34" charset="0"/>
              </a:rPr>
              <a:t>to the client</a:t>
            </a:r>
          </a:p>
          <a:p>
            <a:pPr marL="171450" indent="-171450">
              <a:spcAft>
                <a:spcPts val="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Sales</a:t>
            </a:r>
            <a:r>
              <a:rPr lang="en-GB" sz="1000">
                <a:latin typeface="Trebuchet MS" panose="020B0603020202020204" pitchFamily="34" charset="0"/>
              </a:rPr>
              <a:t>, i.e. the amount of revenue resulting from </a:t>
            </a:r>
            <a:r>
              <a:rPr lang="en-GB" sz="1000">
                <a:solidFill>
                  <a:schemeClr val="tx2"/>
                </a:solidFill>
                <a:latin typeface="Trebuchet MS" panose="020B0603020202020204" pitchFamily="34" charset="0"/>
              </a:rPr>
              <a:t>commercial invoices </a:t>
            </a:r>
            <a:r>
              <a:rPr lang="en-GB" sz="1000">
                <a:latin typeface="Trebuchet MS" panose="020B0603020202020204" pitchFamily="34" charset="0"/>
              </a:rPr>
              <a:t>only (excluding provisions and deferred)</a:t>
            </a:r>
            <a:r>
              <a:rPr lang="en-GB" sz="1000" baseline="30000">
                <a:latin typeface="Trebuchet MS" panose="020B0603020202020204" pitchFamily="34" charset="0"/>
              </a:rPr>
              <a:t>1</a:t>
            </a:r>
          </a:p>
          <a:p>
            <a:pPr marL="171450" indent="-171450">
              <a:spcAft>
                <a:spcPts val="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Revenue</a:t>
            </a:r>
            <a:r>
              <a:rPr lang="en-GB" sz="1000">
                <a:latin typeface="Trebuchet MS" panose="020B0603020202020204" pitchFamily="34" charset="0"/>
              </a:rPr>
              <a:t>, i.e. the amount of money </a:t>
            </a:r>
            <a:r>
              <a:rPr lang="en-GB" sz="1000">
                <a:solidFill>
                  <a:schemeClr val="tx2"/>
                </a:solidFill>
                <a:latin typeface="Trebuchet MS" panose="020B0603020202020204" pitchFamily="34" charset="0"/>
              </a:rPr>
              <a:t>actually earned</a:t>
            </a:r>
            <a:endParaRPr lang="en-GB" sz="1000">
              <a:latin typeface="Trebuchet MS" panose="020B0603020202020204" pitchFamily="34" charset="0"/>
            </a:endParaRPr>
          </a:p>
        </p:txBody>
      </p:sp>
      <p:sp>
        <p:nvSpPr>
          <p:cNvPr id="84" name="Rectangle 83">
            <a:extLst>
              <a:ext uri="{FF2B5EF4-FFF2-40B4-BE49-F238E27FC236}">
                <a16:creationId xmlns:a16="http://schemas.microsoft.com/office/drawing/2014/main" id="{30E31203-6CD0-49AE-A9A0-AE519B9B510C}"/>
              </a:ext>
            </a:extLst>
          </p:cNvPr>
          <p:cNvSpPr/>
          <p:nvPr/>
        </p:nvSpPr>
        <p:spPr bwMode="auto">
          <a:xfrm rot="16200000">
            <a:off x="-1662845" y="4329955"/>
            <a:ext cx="3818625" cy="277023"/>
          </a:xfrm>
          <a:prstGeom prst="rect">
            <a:avLst/>
          </a:prstGeom>
          <a:solidFill>
            <a:schemeClr val="tx2">
              <a:lumMod val="7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1" u="none" strike="noStrike" cap="small" normalizeH="0">
                <a:ln>
                  <a:noFill/>
                </a:ln>
                <a:solidFill>
                  <a:schemeClr val="bg1"/>
                </a:solidFill>
                <a:effectLst/>
                <a:latin typeface="Trebuchet MS" pitchFamily="34" charset="0"/>
              </a:rPr>
              <a:t>Client analyses (billing / booking / Sales)</a:t>
            </a:r>
          </a:p>
        </p:txBody>
      </p:sp>
      <p:sp>
        <p:nvSpPr>
          <p:cNvPr id="82" name="Rectangle 81">
            <a:extLst>
              <a:ext uri="{FF2B5EF4-FFF2-40B4-BE49-F238E27FC236}">
                <a16:creationId xmlns:a16="http://schemas.microsoft.com/office/drawing/2014/main" id="{EEADE7DE-2715-4BC8-AF54-C725209CBB75}"/>
              </a:ext>
            </a:extLst>
          </p:cNvPr>
          <p:cNvSpPr/>
          <p:nvPr/>
        </p:nvSpPr>
        <p:spPr bwMode="auto">
          <a:xfrm>
            <a:off x="6994487" y="2693386"/>
            <a:ext cx="2111406" cy="368491"/>
          </a:xfrm>
          <a:prstGeom prst="rect">
            <a:avLst/>
          </a:prstGeom>
          <a:solidFill>
            <a:schemeClr val="bg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600"/>
              </a:spcAft>
            </a:pPr>
            <a:r>
              <a:rPr lang="en-GB" sz="900" b="1">
                <a:latin typeface="Trebuchet MS" panose="020B0603020202020204" pitchFamily="34" charset="0"/>
              </a:rPr>
              <a:t>FAE/PCA/AAE</a:t>
            </a:r>
            <a:endParaRPr lang="en-GB" sz="900" i="1">
              <a:latin typeface="Trebuchet MS" panose="020B0603020202020204" pitchFamily="34" charset="0"/>
            </a:endParaRPr>
          </a:p>
        </p:txBody>
      </p:sp>
    </p:spTree>
    <p:extLst>
      <p:ext uri="{BB962C8B-B14F-4D97-AF65-F5344CB8AC3E}">
        <p14:creationId xmlns:p14="http://schemas.microsoft.com/office/powerpoint/2010/main" val="126187188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Objet 32" hidden="1">
            <a:extLst>
              <a:ext uri="{FF2B5EF4-FFF2-40B4-BE49-F238E27FC236}">
                <a16:creationId xmlns:a16="http://schemas.microsoft.com/office/drawing/2014/main" id="{86158E79-F997-40AF-B834-92852138EB03}"/>
              </a:ext>
            </a:extLst>
          </p:cNvPr>
          <p:cNvGraphicFramePr>
            <a:graphicFrameLocks noChangeAspect="1"/>
          </p:cNvGraphicFramePr>
          <p:nvPr>
            <p:custDataLst>
              <p:tags r:id="rId1"/>
            </p:custDataLst>
            <p:extLst>
              <p:ext uri="{D42A27DB-BD31-4B8C-83A1-F6EECF244321}">
                <p14:modId xmlns:p14="http://schemas.microsoft.com/office/powerpoint/2010/main" val="18360235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3" name="Objet 32" hidden="1">
                        <a:extLst>
                          <a:ext uri="{FF2B5EF4-FFF2-40B4-BE49-F238E27FC236}">
                            <a16:creationId xmlns:a16="http://schemas.microsoft.com/office/drawing/2014/main" id="{86158E79-F997-40AF-B834-92852138EB0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hidden="1">
            <a:extLst>
              <a:ext uri="{FF2B5EF4-FFF2-40B4-BE49-F238E27FC236}">
                <a16:creationId xmlns:a16="http://schemas.microsoft.com/office/drawing/2014/main" id="{8EE86343-74BC-4E2D-BB6A-24861BB9D9B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3D5F3CBF-1CC1-410B-9384-ECBE8A2E4680}"/>
              </a:ext>
            </a:extLst>
          </p:cNvPr>
          <p:cNvSpPr>
            <a:spLocks noGrp="1"/>
          </p:cNvSpPr>
          <p:nvPr>
            <p:ph type="title"/>
          </p:nvPr>
        </p:nvSpPr>
        <p:spPr>
          <a:xfrm>
            <a:off x="165600" y="147600"/>
            <a:ext cx="8388164" cy="684000"/>
          </a:xfrm>
        </p:spPr>
        <p:txBody>
          <a:bodyPr vert="horz"/>
          <a:lstStyle/>
          <a:p>
            <a:r>
              <a:rPr lang="en-GB"/>
              <a:t>Scopes of the </a:t>
            </a:r>
            <a:r>
              <a:rPr lang="en-GB">
                <a:solidFill>
                  <a:schemeClr val="tx2"/>
                </a:solidFill>
              </a:rPr>
              <a:t>Bottom-up approach </a:t>
            </a:r>
            <a:r>
              <a:rPr lang="en-GB"/>
              <a:t>are focusing on </a:t>
            </a:r>
            <a:r>
              <a:rPr lang="en-GB">
                <a:solidFill>
                  <a:schemeClr val="tx2"/>
                </a:solidFill>
              </a:rPr>
              <a:t>non-DBI products and IAA </a:t>
            </a:r>
            <a:r>
              <a:rPr lang="en-GB"/>
              <a:t>for both </a:t>
            </a:r>
            <a:r>
              <a:rPr lang="en-GB">
                <a:solidFill>
                  <a:schemeClr val="tx2"/>
                </a:solidFill>
              </a:rPr>
              <a:t>France and Benelux </a:t>
            </a:r>
            <a:r>
              <a:rPr lang="en-GB"/>
              <a:t>and on </a:t>
            </a:r>
            <a:r>
              <a:rPr lang="en-GB">
                <a:solidFill>
                  <a:schemeClr val="tx2"/>
                </a:solidFill>
              </a:rPr>
              <a:t>Sales</a:t>
            </a:r>
            <a:r>
              <a:rPr lang="en-GB"/>
              <a:t> for </a:t>
            </a:r>
            <a:r>
              <a:rPr lang="en-GB">
                <a:solidFill>
                  <a:schemeClr val="tx2"/>
                </a:solidFill>
              </a:rPr>
              <a:t>Manageo</a:t>
            </a:r>
          </a:p>
        </p:txBody>
      </p:sp>
      <p:cxnSp>
        <p:nvCxnSpPr>
          <p:cNvPr id="53" name="Connecteur droit 208">
            <a:extLst>
              <a:ext uri="{FF2B5EF4-FFF2-40B4-BE49-F238E27FC236}">
                <a16:creationId xmlns:a16="http://schemas.microsoft.com/office/drawing/2014/main" id="{7064E67F-8CA0-4DE8-89A6-084606DAA156}"/>
              </a:ext>
            </a:extLst>
          </p:cNvPr>
          <p:cNvCxnSpPr>
            <a:cxnSpLocks/>
          </p:cNvCxnSpPr>
          <p:nvPr/>
        </p:nvCxnSpPr>
        <p:spPr bwMode="auto">
          <a:xfrm>
            <a:off x="384975" y="9358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4" name="Rectangle 84">
            <a:extLst>
              <a:ext uri="{FF2B5EF4-FFF2-40B4-BE49-F238E27FC236}">
                <a16:creationId xmlns:a16="http://schemas.microsoft.com/office/drawing/2014/main" id="{19F7BDCC-CEC3-4F50-AB75-508E290E9040}"/>
              </a:ext>
            </a:extLst>
          </p:cNvPr>
          <p:cNvSpPr/>
          <p:nvPr/>
        </p:nvSpPr>
        <p:spPr bwMode="auto">
          <a:xfrm>
            <a:off x="2728691" y="809491"/>
            <a:ext cx="4350022" cy="259809"/>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Altares</a:t>
            </a:r>
            <a:r>
              <a:rPr lang="en-GB" sz="1100">
                <a:latin typeface="Trebuchet MS" panose="020B0603020202020204" pitchFamily="34" charset="0"/>
              </a:rPr>
              <a:t>’ three Bottom-up approach methodologies</a:t>
            </a:r>
          </a:p>
        </p:txBody>
      </p:sp>
      <p:sp>
        <p:nvSpPr>
          <p:cNvPr id="5" name="Rectangle 4">
            <a:extLst>
              <a:ext uri="{FF2B5EF4-FFF2-40B4-BE49-F238E27FC236}">
                <a16:creationId xmlns:a16="http://schemas.microsoft.com/office/drawing/2014/main" id="{7862FBB5-2491-45A5-B615-728AC543C6CD}"/>
              </a:ext>
            </a:extLst>
          </p:cNvPr>
          <p:cNvSpPr/>
          <p:nvPr/>
        </p:nvSpPr>
        <p:spPr bwMode="auto">
          <a:xfrm>
            <a:off x="6615348" y="1227614"/>
            <a:ext cx="2682857" cy="377778"/>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9" name="Picture 2">
            <a:extLst>
              <a:ext uri="{FF2B5EF4-FFF2-40B4-BE49-F238E27FC236}">
                <a16:creationId xmlns:a16="http://schemas.microsoft.com/office/drawing/2014/main" id="{6143312A-11EF-4B09-9935-3CD6F1048F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1624" y="1258807"/>
            <a:ext cx="931277" cy="31539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8D24C510-A00E-42BE-9A94-62CFDEAB9B48}"/>
              </a:ext>
            </a:extLst>
          </p:cNvPr>
          <p:cNvSpPr/>
          <p:nvPr/>
        </p:nvSpPr>
        <p:spPr bwMode="auto">
          <a:xfrm>
            <a:off x="678145" y="1227614"/>
            <a:ext cx="2682857" cy="377780"/>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15" name="Picture 2" descr="Drapeau France">
            <a:extLst>
              <a:ext uri="{FF2B5EF4-FFF2-40B4-BE49-F238E27FC236}">
                <a16:creationId xmlns:a16="http://schemas.microsoft.com/office/drawing/2014/main" id="{C330A7FE-1FA5-49B1-A3CD-76047CEA3713}"/>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17006" b="16757"/>
          <a:stretch/>
        </p:blipFill>
        <p:spPr bwMode="auto">
          <a:xfrm>
            <a:off x="1815614" y="1293562"/>
            <a:ext cx="407919" cy="245885"/>
          </a:xfrm>
          <a:prstGeom prst="roundRect">
            <a:avLst/>
          </a:prstGeom>
          <a:noFill/>
          <a:extLst>
            <a:ext uri="{909E8E84-426E-40DD-AFC4-6F175D3DCCD1}">
              <a14:hiddenFill xmlns:a14="http://schemas.microsoft.com/office/drawing/2010/main">
                <a:solidFill>
                  <a:srgbClr val="FFFFFF"/>
                </a:solidFill>
              </a14:hiddenFill>
            </a:ext>
          </a:extLst>
        </p:spPr>
      </p:pic>
      <p:sp>
        <p:nvSpPr>
          <p:cNvPr id="16" name="Ellipse 15">
            <a:extLst>
              <a:ext uri="{FF2B5EF4-FFF2-40B4-BE49-F238E27FC236}">
                <a16:creationId xmlns:a16="http://schemas.microsoft.com/office/drawing/2014/main" id="{7081FF1D-794B-4B1B-B5CC-3653D67EE346}"/>
              </a:ext>
            </a:extLst>
          </p:cNvPr>
          <p:cNvSpPr/>
          <p:nvPr/>
        </p:nvSpPr>
        <p:spPr bwMode="auto">
          <a:xfrm>
            <a:off x="546970" y="1126643"/>
            <a:ext cx="262350" cy="22824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bg1"/>
                </a:solidFill>
                <a:effectLst/>
                <a:latin typeface="Trebuchet MS" panose="020B0603020202020204" pitchFamily="34" charset="0"/>
              </a:rPr>
              <a:t>1</a:t>
            </a:r>
          </a:p>
        </p:txBody>
      </p:sp>
      <p:sp>
        <p:nvSpPr>
          <p:cNvPr id="18" name="Ellipse 17">
            <a:extLst>
              <a:ext uri="{FF2B5EF4-FFF2-40B4-BE49-F238E27FC236}">
                <a16:creationId xmlns:a16="http://schemas.microsoft.com/office/drawing/2014/main" id="{0F241C85-DC5F-4517-BF35-7FA82021049B}"/>
              </a:ext>
            </a:extLst>
          </p:cNvPr>
          <p:cNvSpPr/>
          <p:nvPr/>
        </p:nvSpPr>
        <p:spPr bwMode="auto">
          <a:xfrm>
            <a:off x="6484172" y="1126643"/>
            <a:ext cx="262350" cy="22824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bg1"/>
                </a:solidFill>
                <a:effectLst/>
                <a:latin typeface="Trebuchet MS" panose="020B0603020202020204" pitchFamily="34" charset="0"/>
              </a:rPr>
              <a:t>3</a:t>
            </a:r>
          </a:p>
        </p:txBody>
      </p:sp>
      <p:sp>
        <p:nvSpPr>
          <p:cNvPr id="4" name="Rectangle 3">
            <a:extLst>
              <a:ext uri="{FF2B5EF4-FFF2-40B4-BE49-F238E27FC236}">
                <a16:creationId xmlns:a16="http://schemas.microsoft.com/office/drawing/2014/main" id="{56B55C2F-845E-43DA-80C8-007588EAA529}"/>
              </a:ext>
            </a:extLst>
          </p:cNvPr>
          <p:cNvSpPr/>
          <p:nvPr/>
        </p:nvSpPr>
        <p:spPr bwMode="auto">
          <a:xfrm>
            <a:off x="3646746" y="1227614"/>
            <a:ext cx="2682857" cy="377778"/>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6" name="Picture 2 - 1" descr="Drapeau des Pays-Bas — Wikipédia">
            <a:extLst>
              <a:ext uri="{FF2B5EF4-FFF2-40B4-BE49-F238E27FC236}">
                <a16:creationId xmlns:a16="http://schemas.microsoft.com/office/drawing/2014/main" id="{D86A4923-DDB0-4224-8031-0F43552BF4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5935" y="1293562"/>
            <a:ext cx="407918"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7" name="Picture 2" descr="5 ft x 3 ft 150 x 90 cm-DRAPEAU BELGE Belgique 100% Polyester ...">
            <a:extLst>
              <a:ext uri="{FF2B5EF4-FFF2-40B4-BE49-F238E27FC236}">
                <a16:creationId xmlns:a16="http://schemas.microsoft.com/office/drawing/2014/main" id="{997B053A-EC5A-457A-B893-9F72342CED0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5412999" y="1293562"/>
            <a:ext cx="407923"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8" name="Picture 5" descr="A picture containing bird&#10;&#10;Description automatically generated">
            <a:extLst>
              <a:ext uri="{FF2B5EF4-FFF2-40B4-BE49-F238E27FC236}">
                <a16:creationId xmlns:a16="http://schemas.microsoft.com/office/drawing/2014/main" id="{F788D890-CF7F-4AA1-8049-2A497DFFCA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4465" y="1293562"/>
            <a:ext cx="407923" cy="245391"/>
          </a:xfrm>
          <a:prstGeom prst="roundRect">
            <a:avLst/>
          </a:prstGeom>
          <a:noFill/>
        </p:spPr>
      </p:pic>
      <p:sp>
        <p:nvSpPr>
          <p:cNvPr id="17" name="Ellipse 16">
            <a:extLst>
              <a:ext uri="{FF2B5EF4-FFF2-40B4-BE49-F238E27FC236}">
                <a16:creationId xmlns:a16="http://schemas.microsoft.com/office/drawing/2014/main" id="{8A6D249B-FA1C-4667-8EE6-55E29493B6AC}"/>
              </a:ext>
            </a:extLst>
          </p:cNvPr>
          <p:cNvSpPr/>
          <p:nvPr/>
        </p:nvSpPr>
        <p:spPr bwMode="auto">
          <a:xfrm>
            <a:off x="3515571" y="1126643"/>
            <a:ext cx="262350" cy="22824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bg1"/>
                </a:solidFill>
                <a:effectLst/>
                <a:latin typeface="Trebuchet MS" panose="020B0603020202020204" pitchFamily="34" charset="0"/>
              </a:rPr>
              <a:t>2</a:t>
            </a:r>
          </a:p>
        </p:txBody>
      </p:sp>
      <p:sp>
        <p:nvSpPr>
          <p:cNvPr id="10" name="Triangle isocèle 9">
            <a:extLst>
              <a:ext uri="{FF2B5EF4-FFF2-40B4-BE49-F238E27FC236}">
                <a16:creationId xmlns:a16="http://schemas.microsoft.com/office/drawing/2014/main" id="{82F0D1E7-8588-4E06-91E2-27F61B1B3261}"/>
              </a:ext>
            </a:extLst>
          </p:cNvPr>
          <p:cNvSpPr/>
          <p:nvPr/>
        </p:nvSpPr>
        <p:spPr bwMode="auto">
          <a:xfrm flipV="1">
            <a:off x="631186" y="1701715"/>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 name="Triangle isocèle 5">
            <a:extLst>
              <a:ext uri="{FF2B5EF4-FFF2-40B4-BE49-F238E27FC236}">
                <a16:creationId xmlns:a16="http://schemas.microsoft.com/office/drawing/2014/main" id="{3A123160-D0CC-416C-8A3E-38BB0E32A10E}"/>
              </a:ext>
            </a:extLst>
          </p:cNvPr>
          <p:cNvSpPr/>
          <p:nvPr/>
        </p:nvSpPr>
        <p:spPr bwMode="auto">
          <a:xfrm flipV="1">
            <a:off x="6540292" y="1701715"/>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 name="Rectangle 21">
            <a:extLst>
              <a:ext uri="{FF2B5EF4-FFF2-40B4-BE49-F238E27FC236}">
                <a16:creationId xmlns:a16="http://schemas.microsoft.com/office/drawing/2014/main" id="{6058E5A1-E0A7-4329-B80D-A6A32CA32EFE}"/>
              </a:ext>
            </a:extLst>
          </p:cNvPr>
          <p:cNvSpPr/>
          <p:nvPr/>
        </p:nvSpPr>
        <p:spPr bwMode="auto">
          <a:xfrm>
            <a:off x="1045460" y="3762808"/>
            <a:ext cx="1843079" cy="324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latin typeface="Trebuchet MS" pitchFamily="34" charset="0"/>
              </a:rPr>
              <a:t>One-shot</a:t>
            </a:r>
            <a:r>
              <a:rPr lang="en-GB" sz="1100" baseline="30000">
                <a:latin typeface="Trebuchet MS" pitchFamily="34" charset="0"/>
              </a:rPr>
              <a:t>1</a:t>
            </a:r>
            <a:r>
              <a:rPr lang="en-GB" sz="1100">
                <a:latin typeface="Trebuchet MS" pitchFamily="34" charset="0"/>
              </a:rPr>
              <a:t> products</a:t>
            </a:r>
          </a:p>
          <a:p>
            <a:pPr algn="ctr"/>
            <a:r>
              <a:rPr lang="en-GB" sz="1100">
                <a:latin typeface="Trebuchet MS" pitchFamily="34" charset="0"/>
              </a:rPr>
              <a:t>€2.8m</a:t>
            </a:r>
          </a:p>
        </p:txBody>
      </p:sp>
      <p:sp>
        <p:nvSpPr>
          <p:cNvPr id="24" name="Rectangle 23">
            <a:extLst>
              <a:ext uri="{FF2B5EF4-FFF2-40B4-BE49-F238E27FC236}">
                <a16:creationId xmlns:a16="http://schemas.microsoft.com/office/drawing/2014/main" id="{D54CEFE5-0D81-406D-9ACB-85E83C71D147}"/>
              </a:ext>
            </a:extLst>
          </p:cNvPr>
          <p:cNvSpPr/>
          <p:nvPr/>
        </p:nvSpPr>
        <p:spPr bwMode="auto">
          <a:xfrm>
            <a:off x="6954505" y="3756264"/>
            <a:ext cx="1843200" cy="1499774"/>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100">
                <a:latin typeface="Trebuchet MS" pitchFamily="34" charset="0"/>
              </a:rPr>
              <a:t>Sales: </a:t>
            </a:r>
            <a:r>
              <a:rPr lang="en-GB" sz="1050" b="1">
                <a:solidFill>
                  <a:schemeClr val="tx2"/>
                </a:solidFill>
                <a:latin typeface="Trebuchet MS" pitchFamily="34" charset="0"/>
              </a:rPr>
              <a:t>€8.3m</a:t>
            </a:r>
          </a:p>
        </p:txBody>
      </p:sp>
      <p:sp>
        <p:nvSpPr>
          <p:cNvPr id="25" name="Triangle isocèle 24">
            <a:extLst>
              <a:ext uri="{FF2B5EF4-FFF2-40B4-BE49-F238E27FC236}">
                <a16:creationId xmlns:a16="http://schemas.microsoft.com/office/drawing/2014/main" id="{6B141F1D-ACB8-496B-A1CD-B9E2CAD970EE}"/>
              </a:ext>
            </a:extLst>
          </p:cNvPr>
          <p:cNvSpPr/>
          <p:nvPr/>
        </p:nvSpPr>
        <p:spPr bwMode="auto">
          <a:xfrm flipV="1">
            <a:off x="631186" y="2353279"/>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27" name="Rectangle 26">
            <a:extLst>
              <a:ext uri="{FF2B5EF4-FFF2-40B4-BE49-F238E27FC236}">
                <a16:creationId xmlns:a16="http://schemas.microsoft.com/office/drawing/2014/main" id="{08E87702-44A4-47CA-B477-AAFC9C4B0366}"/>
              </a:ext>
            </a:extLst>
          </p:cNvPr>
          <p:cNvSpPr/>
          <p:nvPr/>
        </p:nvSpPr>
        <p:spPr bwMode="auto">
          <a:xfrm>
            <a:off x="631186" y="2595356"/>
            <a:ext cx="2671626" cy="3491973"/>
          </a:xfrm>
          <a:prstGeom prst="rect">
            <a:avLst/>
          </a:prstGeom>
          <a:no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Billings: </a:t>
            </a:r>
            <a:r>
              <a:rPr kumimoji="0" lang="en-GB" sz="1100" b="1" i="0" u="none" strike="noStrike" cap="none" normalizeH="0" baseline="0">
                <a:ln>
                  <a:noFill/>
                </a:ln>
                <a:solidFill>
                  <a:schemeClr val="tx2"/>
                </a:solidFill>
                <a:effectLst/>
                <a:latin typeface="Trebuchet MS" pitchFamily="34" charset="0"/>
              </a:rPr>
              <a:t>€54</a:t>
            </a:r>
            <a:r>
              <a:rPr lang="en-GB" sz="1100" b="1">
                <a:solidFill>
                  <a:schemeClr val="tx2"/>
                </a:solidFill>
                <a:latin typeface="Trebuchet MS" pitchFamily="34" charset="0"/>
              </a:rPr>
              <a:t>.9m</a:t>
            </a:r>
          </a:p>
        </p:txBody>
      </p:sp>
      <p:sp>
        <p:nvSpPr>
          <p:cNvPr id="30" name="Rectangle 29">
            <a:extLst>
              <a:ext uri="{FF2B5EF4-FFF2-40B4-BE49-F238E27FC236}">
                <a16:creationId xmlns:a16="http://schemas.microsoft.com/office/drawing/2014/main" id="{4A0CBEAD-F285-4B34-BA46-D51708742C4C}"/>
              </a:ext>
            </a:extLst>
          </p:cNvPr>
          <p:cNvSpPr/>
          <p:nvPr/>
        </p:nvSpPr>
        <p:spPr bwMode="auto">
          <a:xfrm>
            <a:off x="631186" y="1899278"/>
            <a:ext cx="2671626" cy="32540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1"/>
                </a:solidFill>
                <a:effectLst/>
                <a:latin typeface="Trebuchet MS" pitchFamily="34" charset="0"/>
              </a:rPr>
              <a:t>Total revenue 2020 (from BP): </a:t>
            </a:r>
            <a:r>
              <a:rPr kumimoji="0" lang="en-GB" sz="1050" b="1" i="0" u="none" strike="noStrike" cap="none" normalizeH="0" baseline="0">
                <a:ln>
                  <a:noFill/>
                </a:ln>
                <a:solidFill>
                  <a:schemeClr val="tx2"/>
                </a:solidFill>
                <a:effectLst/>
                <a:latin typeface="Trebuchet MS" pitchFamily="34" charset="0"/>
              </a:rPr>
              <a:t>€54.9m</a:t>
            </a:r>
          </a:p>
        </p:txBody>
      </p:sp>
      <p:sp>
        <p:nvSpPr>
          <p:cNvPr id="31" name="Rectangle 30">
            <a:extLst>
              <a:ext uri="{FF2B5EF4-FFF2-40B4-BE49-F238E27FC236}">
                <a16:creationId xmlns:a16="http://schemas.microsoft.com/office/drawing/2014/main" id="{FAE19A6B-A4C0-4A15-91FA-FEC643581FB2}"/>
              </a:ext>
            </a:extLst>
          </p:cNvPr>
          <p:cNvSpPr/>
          <p:nvPr/>
        </p:nvSpPr>
        <p:spPr bwMode="auto">
          <a:xfrm>
            <a:off x="1045460" y="3303508"/>
            <a:ext cx="1843079" cy="324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solidFill>
                  <a:schemeClr val="tx1"/>
                </a:solidFill>
                <a:effectLst/>
                <a:latin typeface="Trebuchet MS" pitchFamily="34" charset="0"/>
              </a:rPr>
              <a:t>D&amp;Bi</a:t>
            </a:r>
            <a:endParaRPr kumimoji="0" lang="en-GB" sz="1100" b="0" i="0" u="none" strike="noStrike" cap="none" normalizeH="0" baseline="3000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€12.3m</a:t>
            </a:r>
          </a:p>
        </p:txBody>
      </p:sp>
      <p:sp>
        <p:nvSpPr>
          <p:cNvPr id="32" name="Rectangle 31">
            <a:extLst>
              <a:ext uri="{FF2B5EF4-FFF2-40B4-BE49-F238E27FC236}">
                <a16:creationId xmlns:a16="http://schemas.microsoft.com/office/drawing/2014/main" id="{C059FB14-23A6-488B-892B-3EBA3ECF9E44}"/>
              </a:ext>
            </a:extLst>
          </p:cNvPr>
          <p:cNvSpPr/>
          <p:nvPr/>
        </p:nvSpPr>
        <p:spPr bwMode="auto">
          <a:xfrm>
            <a:off x="1045460" y="4222106"/>
            <a:ext cx="1843079" cy="1033933"/>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effectLst/>
                <a:latin typeface="Trebuchet MS" pitchFamily="34" charset="0"/>
              </a:rPr>
              <a:t>Recurring products</a:t>
            </a:r>
          </a:p>
          <a:p>
            <a:pPr marL="0" marR="0" indent="0" algn="ctr" defTabSz="914400" eaLnBrk="1" fontAlgn="base" latinLnBrk="0" hangingPunct="1">
              <a:lnSpc>
                <a:spcPct val="100000"/>
              </a:lnSpc>
              <a:spcBef>
                <a:spcPct val="0"/>
              </a:spcBef>
              <a:spcAft>
                <a:spcPct val="0"/>
              </a:spcAft>
              <a:buClrTx/>
              <a:buSzTx/>
              <a:buFontTx/>
              <a:buNone/>
              <a:tabLst/>
            </a:pP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1050" b="1">
                <a:solidFill>
                  <a:schemeClr val="tx2"/>
                </a:solidFill>
                <a:latin typeface="Trebuchet MS" pitchFamily="34" charset="0"/>
              </a:rPr>
              <a:t>€38.7m</a:t>
            </a:r>
          </a:p>
        </p:txBody>
      </p:sp>
      <p:sp>
        <p:nvSpPr>
          <p:cNvPr id="42" name="Rectangle 41">
            <a:extLst>
              <a:ext uri="{FF2B5EF4-FFF2-40B4-BE49-F238E27FC236}">
                <a16:creationId xmlns:a16="http://schemas.microsoft.com/office/drawing/2014/main" id="{AF9B5A75-943B-4E0A-8576-543C28562AC4}"/>
              </a:ext>
            </a:extLst>
          </p:cNvPr>
          <p:cNvSpPr/>
          <p:nvPr/>
        </p:nvSpPr>
        <p:spPr bwMode="auto">
          <a:xfrm>
            <a:off x="6540292" y="1907760"/>
            <a:ext cx="2671626" cy="32540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1"/>
                </a:solidFill>
                <a:effectLst/>
                <a:latin typeface="Trebuchet MS" pitchFamily="34" charset="0"/>
              </a:rPr>
              <a:t>Total revenue 2020 (from BP): </a:t>
            </a:r>
            <a:r>
              <a:rPr kumimoji="0" lang="en-GB" sz="1050" b="1" i="0" u="none" strike="noStrike" cap="none" normalizeH="0" baseline="0">
                <a:ln>
                  <a:noFill/>
                </a:ln>
                <a:solidFill>
                  <a:schemeClr val="tx2"/>
                </a:solidFill>
                <a:effectLst/>
                <a:latin typeface="Trebuchet MS" pitchFamily="34" charset="0"/>
              </a:rPr>
              <a:t>€</a:t>
            </a:r>
            <a:r>
              <a:rPr lang="en-GB" sz="1050" b="1">
                <a:solidFill>
                  <a:schemeClr val="tx2"/>
                </a:solidFill>
                <a:latin typeface="Trebuchet MS" pitchFamily="34" charset="0"/>
              </a:rPr>
              <a:t>8.6m</a:t>
            </a:r>
          </a:p>
        </p:txBody>
      </p:sp>
      <p:sp>
        <p:nvSpPr>
          <p:cNvPr id="43" name="Triangle isocèle 5">
            <a:extLst>
              <a:ext uri="{FF2B5EF4-FFF2-40B4-BE49-F238E27FC236}">
                <a16:creationId xmlns:a16="http://schemas.microsoft.com/office/drawing/2014/main" id="{7667A308-00B6-4C0D-9D92-B88460720212}"/>
              </a:ext>
            </a:extLst>
          </p:cNvPr>
          <p:cNvSpPr/>
          <p:nvPr/>
        </p:nvSpPr>
        <p:spPr bwMode="auto">
          <a:xfrm flipV="1">
            <a:off x="6540292" y="2361760"/>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11" name="Triangle isocèle 5">
            <a:extLst>
              <a:ext uri="{FF2B5EF4-FFF2-40B4-BE49-F238E27FC236}">
                <a16:creationId xmlns:a16="http://schemas.microsoft.com/office/drawing/2014/main" id="{AE8E3B16-29B5-449F-9443-6AB2F57AE481}"/>
              </a:ext>
            </a:extLst>
          </p:cNvPr>
          <p:cNvSpPr/>
          <p:nvPr/>
        </p:nvSpPr>
        <p:spPr bwMode="auto">
          <a:xfrm flipV="1">
            <a:off x="3581146" y="1701715"/>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3" name="Rectangle 22">
            <a:extLst>
              <a:ext uri="{FF2B5EF4-FFF2-40B4-BE49-F238E27FC236}">
                <a16:creationId xmlns:a16="http://schemas.microsoft.com/office/drawing/2014/main" id="{C34033B3-BAF3-4B98-912B-4132825CB19E}"/>
              </a:ext>
            </a:extLst>
          </p:cNvPr>
          <p:cNvSpPr/>
          <p:nvPr/>
        </p:nvSpPr>
        <p:spPr bwMode="auto">
          <a:xfrm>
            <a:off x="3581146" y="1899278"/>
            <a:ext cx="2671626" cy="32540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1"/>
                </a:solidFill>
                <a:effectLst/>
                <a:latin typeface="Trebuchet MS" pitchFamily="34" charset="0"/>
              </a:rPr>
              <a:t>Total revenue 2020 (from BP): </a:t>
            </a:r>
            <a:r>
              <a:rPr kumimoji="0" lang="en-GB" sz="1050" b="1" i="0" u="none" strike="noStrike" cap="none" normalizeH="0" baseline="0">
                <a:ln>
                  <a:noFill/>
                </a:ln>
                <a:solidFill>
                  <a:schemeClr val="tx2"/>
                </a:solidFill>
                <a:effectLst/>
                <a:latin typeface="Trebuchet MS" pitchFamily="34" charset="0"/>
              </a:rPr>
              <a:t>€</a:t>
            </a:r>
            <a:r>
              <a:rPr lang="en-GB" sz="1050" b="1">
                <a:solidFill>
                  <a:schemeClr val="tx2"/>
                </a:solidFill>
                <a:latin typeface="Trebuchet MS" pitchFamily="34" charset="0"/>
              </a:rPr>
              <a:t>52.6m</a:t>
            </a:r>
          </a:p>
        </p:txBody>
      </p:sp>
      <p:sp>
        <p:nvSpPr>
          <p:cNvPr id="26" name="Triangle isocèle 5">
            <a:extLst>
              <a:ext uri="{FF2B5EF4-FFF2-40B4-BE49-F238E27FC236}">
                <a16:creationId xmlns:a16="http://schemas.microsoft.com/office/drawing/2014/main" id="{E3BD8E88-ADFB-4B62-8034-9AFBE1ECE189}"/>
              </a:ext>
            </a:extLst>
          </p:cNvPr>
          <p:cNvSpPr/>
          <p:nvPr/>
        </p:nvSpPr>
        <p:spPr bwMode="auto">
          <a:xfrm flipV="1">
            <a:off x="3581146" y="2353279"/>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28" name="Rectangle 27">
            <a:extLst>
              <a:ext uri="{FF2B5EF4-FFF2-40B4-BE49-F238E27FC236}">
                <a16:creationId xmlns:a16="http://schemas.microsoft.com/office/drawing/2014/main" id="{56A8E3DA-E143-4532-9137-0ECA11D33D47}"/>
              </a:ext>
            </a:extLst>
          </p:cNvPr>
          <p:cNvSpPr/>
          <p:nvPr/>
        </p:nvSpPr>
        <p:spPr bwMode="auto">
          <a:xfrm>
            <a:off x="3581146" y="2595356"/>
            <a:ext cx="2671626" cy="3491973"/>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Bookings: </a:t>
            </a:r>
            <a:r>
              <a:rPr kumimoji="0" lang="en-GB" sz="1100" b="1" i="0" u="none" strike="noStrike" cap="none" normalizeH="0" baseline="0">
                <a:ln>
                  <a:noFill/>
                </a:ln>
                <a:solidFill>
                  <a:schemeClr val="tx2"/>
                </a:solidFill>
                <a:effectLst/>
                <a:latin typeface="Trebuchet MS" pitchFamily="34" charset="0"/>
              </a:rPr>
              <a:t>€</a:t>
            </a:r>
            <a:r>
              <a:rPr lang="en-GB" sz="1100" b="1">
                <a:solidFill>
                  <a:schemeClr val="tx2"/>
                </a:solidFill>
                <a:latin typeface="Trebuchet MS" pitchFamily="34" charset="0"/>
              </a:rPr>
              <a:t>54.0m</a:t>
            </a:r>
          </a:p>
        </p:txBody>
      </p:sp>
      <p:sp>
        <p:nvSpPr>
          <p:cNvPr id="36" name="Rectangle 35">
            <a:extLst>
              <a:ext uri="{FF2B5EF4-FFF2-40B4-BE49-F238E27FC236}">
                <a16:creationId xmlns:a16="http://schemas.microsoft.com/office/drawing/2014/main" id="{F334DB69-DC33-4FFD-A774-EA950D16EA1B}"/>
              </a:ext>
            </a:extLst>
          </p:cNvPr>
          <p:cNvSpPr/>
          <p:nvPr/>
        </p:nvSpPr>
        <p:spPr bwMode="auto">
          <a:xfrm>
            <a:off x="3995359" y="2938364"/>
            <a:ext cx="1843200" cy="418593"/>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solidFill>
                  <a:schemeClr val="tx1"/>
                </a:solidFill>
                <a:effectLst/>
                <a:latin typeface="Trebuchet MS" pitchFamily="34" charset="0"/>
              </a:rPr>
              <a:t>D&amp;Bi</a:t>
            </a: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a:t>
            </a:r>
            <a:r>
              <a:rPr lang="en-GB" sz="1100">
                <a:latin typeface="Trebuchet MS" pitchFamily="34" charset="0"/>
              </a:rPr>
              <a:t>9.3</a:t>
            </a:r>
            <a:r>
              <a:rPr kumimoji="0" lang="en-GB" sz="1100" b="0" i="0" u="none" strike="noStrike" cap="none" normalizeH="0" baseline="0">
                <a:ln>
                  <a:noFill/>
                </a:ln>
                <a:solidFill>
                  <a:schemeClr val="tx1"/>
                </a:solidFill>
                <a:effectLst/>
                <a:latin typeface="Trebuchet MS" pitchFamily="34" charset="0"/>
              </a:rPr>
              <a:t>m</a:t>
            </a:r>
          </a:p>
        </p:txBody>
      </p:sp>
      <p:sp>
        <p:nvSpPr>
          <p:cNvPr id="37" name="Rectangle 36">
            <a:extLst>
              <a:ext uri="{FF2B5EF4-FFF2-40B4-BE49-F238E27FC236}">
                <a16:creationId xmlns:a16="http://schemas.microsoft.com/office/drawing/2014/main" id="{3F08D013-6796-47D1-BB9B-937272FCBAA7}"/>
              </a:ext>
            </a:extLst>
          </p:cNvPr>
          <p:cNvSpPr/>
          <p:nvPr/>
        </p:nvSpPr>
        <p:spPr bwMode="auto">
          <a:xfrm>
            <a:off x="3995359" y="3760140"/>
            <a:ext cx="1843200" cy="1495899"/>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effectLst/>
                <a:latin typeface="Trebuchet MS" pitchFamily="34" charset="0"/>
              </a:rPr>
              <a:t>Non-D&amp;Bi</a:t>
            </a:r>
            <a:endParaRPr kumimoji="0" lang="en-GB" sz="1100" b="0" i="0" u="none" strike="noStrike" cap="none" normalizeH="0" baseline="0">
              <a:ln>
                <a:noFill/>
              </a:ln>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1050" b="1">
                <a:solidFill>
                  <a:schemeClr val="tx2"/>
                </a:solidFill>
                <a:latin typeface="Trebuchet MS" pitchFamily="34" charset="0"/>
              </a:rPr>
              <a:t>€44.7m</a:t>
            </a:r>
          </a:p>
        </p:txBody>
      </p:sp>
      <p:sp>
        <p:nvSpPr>
          <p:cNvPr id="71" name="Oval 70">
            <a:extLst>
              <a:ext uri="{FF2B5EF4-FFF2-40B4-BE49-F238E27FC236}">
                <a16:creationId xmlns:a16="http://schemas.microsoft.com/office/drawing/2014/main" id="{8166D2B7-78B9-4B2A-8D36-FB9F8D60D7DA}"/>
              </a:ext>
            </a:extLst>
          </p:cNvPr>
          <p:cNvSpPr>
            <a:spLocks noChangeAspect="1"/>
          </p:cNvSpPr>
          <p:nvPr/>
        </p:nvSpPr>
        <p:spPr bwMode="auto">
          <a:xfrm>
            <a:off x="4849597" y="3497443"/>
            <a:ext cx="134722" cy="122212"/>
          </a:xfrm>
          <a:prstGeom prst="ellipse">
            <a:avLst/>
          </a:prstGeom>
          <a:solidFill>
            <a:srgbClr val="289B38"/>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0" u="none" strike="noStrike" cap="none" normalizeH="0" baseline="0">
                <a:ln>
                  <a:noFill/>
                </a:ln>
                <a:solidFill>
                  <a:schemeClr val="bg1"/>
                </a:solidFill>
                <a:effectLst/>
                <a:latin typeface="Trebuchet MS" pitchFamily="34" charset="0"/>
              </a:rPr>
              <a:t>+</a:t>
            </a:r>
            <a:endParaRPr kumimoji="0" lang="en-GB" sz="700" b="1" i="0" u="none" strike="noStrike" cap="none" normalizeH="0" baseline="0">
              <a:ln>
                <a:noFill/>
              </a:ln>
              <a:solidFill>
                <a:schemeClr val="bg1"/>
              </a:solidFill>
              <a:effectLst/>
              <a:latin typeface="Trebuchet MS" pitchFamily="34" charset="0"/>
            </a:endParaRPr>
          </a:p>
        </p:txBody>
      </p:sp>
      <p:sp>
        <p:nvSpPr>
          <p:cNvPr id="70" name="Rectangle 69">
            <a:extLst>
              <a:ext uri="{FF2B5EF4-FFF2-40B4-BE49-F238E27FC236}">
                <a16:creationId xmlns:a16="http://schemas.microsoft.com/office/drawing/2014/main" id="{469972A8-3F2C-4A08-A6C2-B94605E400B9}"/>
              </a:ext>
            </a:extLst>
          </p:cNvPr>
          <p:cNvSpPr/>
          <p:nvPr/>
        </p:nvSpPr>
        <p:spPr bwMode="auto">
          <a:xfrm rot="16200000">
            <a:off x="-140298" y="1949965"/>
            <a:ext cx="773526" cy="277023"/>
          </a:xfrm>
          <a:prstGeom prst="rect">
            <a:avLst/>
          </a:prstGeom>
          <a:solidFill>
            <a:schemeClr val="tx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1" u="none" strike="noStrike" cap="small" normalizeH="0">
                <a:ln>
                  <a:noFill/>
                </a:ln>
                <a:solidFill>
                  <a:schemeClr val="bg1"/>
                </a:solidFill>
                <a:effectLst/>
                <a:latin typeface="Trebuchet MS" pitchFamily="34" charset="0"/>
              </a:rPr>
              <a:t>Revenue</a:t>
            </a:r>
          </a:p>
        </p:txBody>
      </p:sp>
      <p:sp>
        <p:nvSpPr>
          <p:cNvPr id="72" name="Rectangle 71">
            <a:extLst>
              <a:ext uri="{FF2B5EF4-FFF2-40B4-BE49-F238E27FC236}">
                <a16:creationId xmlns:a16="http://schemas.microsoft.com/office/drawing/2014/main" id="{6E4BFE94-C8F8-41FF-B6EA-D4316FF9B77B}"/>
              </a:ext>
            </a:extLst>
          </p:cNvPr>
          <p:cNvSpPr/>
          <p:nvPr/>
        </p:nvSpPr>
        <p:spPr bwMode="auto">
          <a:xfrm rot="16200000">
            <a:off x="-1499520" y="4202831"/>
            <a:ext cx="3491974" cy="277023"/>
          </a:xfrm>
          <a:prstGeom prst="rect">
            <a:avLst/>
          </a:prstGeom>
          <a:solidFill>
            <a:schemeClr val="tx2">
              <a:lumMod val="7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1" u="none" strike="noStrike" cap="small" normalizeH="0">
                <a:ln>
                  <a:noFill/>
                </a:ln>
                <a:solidFill>
                  <a:schemeClr val="bg1"/>
                </a:solidFill>
                <a:effectLst/>
                <a:latin typeface="Trebuchet MS" pitchFamily="34" charset="0"/>
              </a:rPr>
              <a:t>Client analyses (billing / booking / Sales)</a:t>
            </a:r>
          </a:p>
        </p:txBody>
      </p:sp>
      <p:sp>
        <p:nvSpPr>
          <p:cNvPr id="73" name="Rectangle 72">
            <a:extLst>
              <a:ext uri="{FF2B5EF4-FFF2-40B4-BE49-F238E27FC236}">
                <a16:creationId xmlns:a16="http://schemas.microsoft.com/office/drawing/2014/main" id="{18F43CDA-691E-408A-9A43-F548E71F756A}"/>
              </a:ext>
            </a:extLst>
          </p:cNvPr>
          <p:cNvSpPr/>
          <p:nvPr/>
        </p:nvSpPr>
        <p:spPr bwMode="auto">
          <a:xfrm>
            <a:off x="1045460" y="2844208"/>
            <a:ext cx="1843079" cy="324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latin typeface="Trebuchet MS" pitchFamily="34" charset="0"/>
              </a:rPr>
              <a:t>IAA</a:t>
            </a:r>
          </a:p>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 €1.1m</a:t>
            </a:r>
          </a:p>
        </p:txBody>
      </p:sp>
      <p:sp>
        <p:nvSpPr>
          <p:cNvPr id="75" name="Triangle isocèle 74">
            <a:extLst>
              <a:ext uri="{FF2B5EF4-FFF2-40B4-BE49-F238E27FC236}">
                <a16:creationId xmlns:a16="http://schemas.microsoft.com/office/drawing/2014/main" id="{AA6A91B3-BAB5-4AE2-BA7D-39289AECCCAF}"/>
              </a:ext>
            </a:extLst>
          </p:cNvPr>
          <p:cNvSpPr/>
          <p:nvPr/>
        </p:nvSpPr>
        <p:spPr bwMode="auto">
          <a:xfrm flipV="1">
            <a:off x="1033532" y="5321310"/>
            <a:ext cx="1866934" cy="120069"/>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77" name="Triangle isocèle 76">
            <a:extLst>
              <a:ext uri="{FF2B5EF4-FFF2-40B4-BE49-F238E27FC236}">
                <a16:creationId xmlns:a16="http://schemas.microsoft.com/office/drawing/2014/main" id="{AC1FA0E8-5A06-4B59-B066-3404D593CF8A}"/>
              </a:ext>
            </a:extLst>
          </p:cNvPr>
          <p:cNvSpPr/>
          <p:nvPr/>
        </p:nvSpPr>
        <p:spPr bwMode="auto">
          <a:xfrm flipV="1">
            <a:off x="6942638" y="5321310"/>
            <a:ext cx="1866934" cy="120069"/>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78" name="Triangle isocèle 77">
            <a:extLst>
              <a:ext uri="{FF2B5EF4-FFF2-40B4-BE49-F238E27FC236}">
                <a16:creationId xmlns:a16="http://schemas.microsoft.com/office/drawing/2014/main" id="{4C7FC304-ED5F-4C37-B605-E4502C1662BF}"/>
              </a:ext>
            </a:extLst>
          </p:cNvPr>
          <p:cNvSpPr/>
          <p:nvPr/>
        </p:nvSpPr>
        <p:spPr bwMode="auto">
          <a:xfrm flipV="1">
            <a:off x="3983492" y="5321310"/>
            <a:ext cx="1866934" cy="120069"/>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81" name="Oval 70">
            <a:extLst>
              <a:ext uri="{FF2B5EF4-FFF2-40B4-BE49-F238E27FC236}">
                <a16:creationId xmlns:a16="http://schemas.microsoft.com/office/drawing/2014/main" id="{1C2DA56A-C5A5-46D7-B6BF-6F23F3D733C5}"/>
              </a:ext>
            </a:extLst>
          </p:cNvPr>
          <p:cNvSpPr>
            <a:spLocks noChangeAspect="1"/>
          </p:cNvSpPr>
          <p:nvPr/>
        </p:nvSpPr>
        <p:spPr bwMode="auto">
          <a:xfrm>
            <a:off x="7808743" y="3495505"/>
            <a:ext cx="134722" cy="122212"/>
          </a:xfrm>
          <a:prstGeom prst="ellipse">
            <a:avLst/>
          </a:prstGeom>
          <a:solidFill>
            <a:srgbClr val="289B38"/>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0" u="none" strike="noStrike" cap="none" normalizeH="0" baseline="0">
                <a:ln>
                  <a:noFill/>
                </a:ln>
                <a:solidFill>
                  <a:schemeClr val="bg1"/>
                </a:solidFill>
                <a:effectLst/>
                <a:latin typeface="Trebuchet MS" pitchFamily="34" charset="0"/>
              </a:rPr>
              <a:t>+</a:t>
            </a:r>
            <a:endParaRPr kumimoji="0" lang="en-GB" sz="700" b="1" i="0" u="none" strike="noStrike" cap="none" normalizeH="0" baseline="0">
              <a:ln>
                <a:noFill/>
              </a:ln>
              <a:solidFill>
                <a:schemeClr val="bg1"/>
              </a:solidFill>
              <a:effectLst/>
              <a:latin typeface="Trebuchet MS" pitchFamily="34" charset="0"/>
            </a:endParaRPr>
          </a:p>
        </p:txBody>
      </p:sp>
      <p:sp>
        <p:nvSpPr>
          <p:cNvPr id="82" name="Rectangle 81">
            <a:extLst>
              <a:ext uri="{FF2B5EF4-FFF2-40B4-BE49-F238E27FC236}">
                <a16:creationId xmlns:a16="http://schemas.microsoft.com/office/drawing/2014/main" id="{5958977D-A758-4441-A8A4-A6F23E571490}"/>
              </a:ext>
            </a:extLst>
          </p:cNvPr>
          <p:cNvSpPr/>
          <p:nvPr/>
        </p:nvSpPr>
        <p:spPr bwMode="auto">
          <a:xfrm>
            <a:off x="6540292" y="2595356"/>
            <a:ext cx="2671626" cy="3491973"/>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Bookings: </a:t>
            </a:r>
            <a:r>
              <a:rPr kumimoji="0" lang="en-GB" sz="1100" b="1" i="0" u="none" strike="noStrike" cap="none" normalizeH="0" baseline="0">
                <a:ln>
                  <a:noFill/>
                </a:ln>
                <a:solidFill>
                  <a:schemeClr val="tx2"/>
                </a:solidFill>
                <a:effectLst/>
                <a:latin typeface="Trebuchet MS" pitchFamily="34" charset="0"/>
              </a:rPr>
              <a:t>€</a:t>
            </a:r>
            <a:r>
              <a:rPr lang="en-GB" sz="1100" b="1">
                <a:solidFill>
                  <a:schemeClr val="tx2"/>
                </a:solidFill>
                <a:latin typeface="Trebuchet MS" pitchFamily="34" charset="0"/>
              </a:rPr>
              <a:t>8.6m</a:t>
            </a:r>
          </a:p>
        </p:txBody>
      </p:sp>
      <p:grpSp>
        <p:nvGrpSpPr>
          <p:cNvPr id="83" name="Group 105">
            <a:extLst>
              <a:ext uri="{FF2B5EF4-FFF2-40B4-BE49-F238E27FC236}">
                <a16:creationId xmlns:a16="http://schemas.microsoft.com/office/drawing/2014/main" id="{A95E6975-11C5-498E-A87D-CFC46164A48C}"/>
              </a:ext>
            </a:extLst>
          </p:cNvPr>
          <p:cNvGrpSpPr/>
          <p:nvPr/>
        </p:nvGrpSpPr>
        <p:grpSpPr>
          <a:xfrm>
            <a:off x="8448150" y="-11528"/>
            <a:ext cx="1435548" cy="711253"/>
            <a:chOff x="8448150" y="-11528"/>
            <a:chExt cx="1435548" cy="711253"/>
          </a:xfrm>
        </p:grpSpPr>
        <p:pic>
          <p:nvPicPr>
            <p:cNvPr id="84" name="Graphique 90" descr="Poignée de main">
              <a:extLst>
                <a:ext uri="{FF2B5EF4-FFF2-40B4-BE49-F238E27FC236}">
                  <a16:creationId xmlns:a16="http://schemas.microsoft.com/office/drawing/2014/main" id="{1B1CFCA3-E8E0-4962-BA57-DA335985DB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85" name="Picture 2" descr="5 ft x 3 ft 150 x 90 cm-DRAPEAU BELGE Belgique 100% Polyester ...">
              <a:extLst>
                <a:ext uri="{FF2B5EF4-FFF2-40B4-BE49-F238E27FC236}">
                  <a16:creationId xmlns:a16="http://schemas.microsoft.com/office/drawing/2014/main" id="{694B9C40-FA2A-4262-BF7C-0D8AF3A531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6" name="Picture 2 - 1" descr="Drapeau des Pays-Bas — Wikipédia">
              <a:extLst>
                <a:ext uri="{FF2B5EF4-FFF2-40B4-BE49-F238E27FC236}">
                  <a16:creationId xmlns:a16="http://schemas.microsoft.com/office/drawing/2014/main" id="{3610DFAE-7872-4293-9F7C-843FBFE8E4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7" name="Picture 2 - 2" descr="Drapeau du Luxembourg">
              <a:extLst>
                <a:ext uri="{FF2B5EF4-FFF2-40B4-BE49-F238E27FC236}">
                  <a16:creationId xmlns:a16="http://schemas.microsoft.com/office/drawing/2014/main" id="{2F5F5894-62D1-4698-982D-D20271A80A9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8" name="ZoneTexte 18">
              <a:extLst>
                <a:ext uri="{FF2B5EF4-FFF2-40B4-BE49-F238E27FC236}">
                  <a16:creationId xmlns:a16="http://schemas.microsoft.com/office/drawing/2014/main" id="{B3ADA83D-1409-4B19-BB47-67D22A38365D}"/>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sp>
          <p:nvSpPr>
            <p:cNvPr id="89" name="Rectangle : coins arrondis 199">
              <a:extLst>
                <a:ext uri="{FF2B5EF4-FFF2-40B4-BE49-F238E27FC236}">
                  <a16:creationId xmlns:a16="http://schemas.microsoft.com/office/drawing/2014/main" id="{D100DB6E-F7BA-4749-9AD0-E62847B565D7}"/>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0" name="Rectangle : coins arrondis 200">
              <a:extLst>
                <a:ext uri="{FF2B5EF4-FFF2-40B4-BE49-F238E27FC236}">
                  <a16:creationId xmlns:a16="http://schemas.microsoft.com/office/drawing/2014/main" id="{8E10099F-EEA6-4740-9086-6A59FACEB57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1" name="Rectangle : coins arrondis 201">
              <a:extLst>
                <a:ext uri="{FF2B5EF4-FFF2-40B4-BE49-F238E27FC236}">
                  <a16:creationId xmlns:a16="http://schemas.microsoft.com/office/drawing/2014/main" id="{F19AE378-89E1-46E3-A01D-F9B0999A5C3E}"/>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2" name="ZoneTexte 18">
              <a:extLst>
                <a:ext uri="{FF2B5EF4-FFF2-40B4-BE49-F238E27FC236}">
                  <a16:creationId xmlns:a16="http://schemas.microsoft.com/office/drawing/2014/main" id="{3FC1BE72-6742-4AC7-9F01-216581274593}"/>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93" name="Graphique 128" descr="Jauge">
              <a:extLst>
                <a:ext uri="{FF2B5EF4-FFF2-40B4-BE49-F238E27FC236}">
                  <a16:creationId xmlns:a16="http://schemas.microsoft.com/office/drawing/2014/main" id="{7ADCE06A-BA2D-41A4-AA26-AE9E639A2B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53764" y="187516"/>
              <a:ext cx="234953" cy="218224"/>
            </a:xfrm>
            <a:prstGeom prst="rect">
              <a:avLst/>
            </a:prstGeom>
            <a:effectLst/>
          </p:spPr>
        </p:pic>
        <p:pic>
          <p:nvPicPr>
            <p:cNvPr id="94" name="Graphique 90" descr="Poignée de main">
              <a:extLst>
                <a:ext uri="{FF2B5EF4-FFF2-40B4-BE49-F238E27FC236}">
                  <a16:creationId xmlns:a16="http://schemas.microsoft.com/office/drawing/2014/main" id="{1E535A6B-7DEB-4BB7-A264-EFE1015207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95" name="Graphique 74" descr="Mégaphone">
              <a:extLst>
                <a:ext uri="{FF2B5EF4-FFF2-40B4-BE49-F238E27FC236}">
                  <a16:creationId xmlns:a16="http://schemas.microsoft.com/office/drawing/2014/main" id="{FD097F3E-BCA9-4BB9-ADA0-ED3C2AB23B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89331" y="181519"/>
              <a:ext cx="233011" cy="216420"/>
            </a:xfrm>
            <a:prstGeom prst="rect">
              <a:avLst/>
            </a:prstGeom>
            <a:effectLst/>
          </p:spPr>
        </p:pic>
        <p:pic>
          <p:nvPicPr>
            <p:cNvPr id="96" name="Picture 2" descr="Drapeau France">
              <a:extLst>
                <a:ext uri="{FF2B5EF4-FFF2-40B4-BE49-F238E27FC236}">
                  <a16:creationId xmlns:a16="http://schemas.microsoft.com/office/drawing/2014/main" id="{756D9798-366F-4F8A-BCEA-03C2472CB45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97" name="ZoneTexte 45">
              <a:extLst>
                <a:ext uri="{FF2B5EF4-FFF2-40B4-BE49-F238E27FC236}">
                  <a16:creationId xmlns:a16="http://schemas.microsoft.com/office/drawing/2014/main" id="{C71C6B12-DE98-4C3C-A7BB-2EC73B341075}"/>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Bottom-up</a:t>
              </a:r>
            </a:p>
          </p:txBody>
        </p:sp>
      </p:grpSp>
      <p:sp>
        <p:nvSpPr>
          <p:cNvPr id="98" name="Rectangle 97">
            <a:extLst>
              <a:ext uri="{FF2B5EF4-FFF2-40B4-BE49-F238E27FC236}">
                <a16:creationId xmlns:a16="http://schemas.microsoft.com/office/drawing/2014/main" id="{0FF5DCF2-15F7-4F50-BD2E-4BE243936F69}"/>
              </a:ext>
            </a:extLst>
          </p:cNvPr>
          <p:cNvSpPr/>
          <p:nvPr/>
        </p:nvSpPr>
        <p:spPr bwMode="auto">
          <a:xfrm>
            <a:off x="6954505" y="2938364"/>
            <a:ext cx="1843200" cy="418593"/>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FAE/PCA/AAE²</a:t>
            </a: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€0.3m</a:t>
            </a:r>
          </a:p>
        </p:txBody>
      </p:sp>
      <p:sp>
        <p:nvSpPr>
          <p:cNvPr id="67" name="Rectangle 66">
            <a:extLst>
              <a:ext uri="{FF2B5EF4-FFF2-40B4-BE49-F238E27FC236}">
                <a16:creationId xmlns:a16="http://schemas.microsoft.com/office/drawing/2014/main" id="{668EEE9F-F0E9-41F2-A84C-6D7590E09FFE}"/>
              </a:ext>
            </a:extLst>
          </p:cNvPr>
          <p:cNvSpPr/>
          <p:nvPr/>
        </p:nvSpPr>
        <p:spPr bwMode="auto">
          <a:xfrm>
            <a:off x="1045460" y="5506650"/>
            <a:ext cx="1843078" cy="506148"/>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itchFamily="34" charset="0"/>
              </a:rPr>
              <a:t>Scope of the customer cohorts’ analysis</a:t>
            </a:r>
            <a:endParaRPr kumimoji="0" lang="en-GB" sz="1100" b="0" i="0" u="none" strike="noStrike" cap="none" normalizeH="0" baseline="0">
              <a:ln>
                <a:noFill/>
              </a:ln>
              <a:solidFill>
                <a:schemeClr val="bg1"/>
              </a:solidFill>
              <a:effectLst/>
              <a:latin typeface="Trebuchet MS" pitchFamily="34" charset="0"/>
            </a:endParaRPr>
          </a:p>
        </p:txBody>
      </p:sp>
      <p:sp>
        <p:nvSpPr>
          <p:cNvPr id="68" name="Rectangle 67">
            <a:extLst>
              <a:ext uri="{FF2B5EF4-FFF2-40B4-BE49-F238E27FC236}">
                <a16:creationId xmlns:a16="http://schemas.microsoft.com/office/drawing/2014/main" id="{EE9197A2-8BFD-41A9-B876-A39D1631B6D7}"/>
              </a:ext>
            </a:extLst>
          </p:cNvPr>
          <p:cNvSpPr/>
          <p:nvPr/>
        </p:nvSpPr>
        <p:spPr bwMode="auto">
          <a:xfrm>
            <a:off x="6954505" y="5506650"/>
            <a:ext cx="1843200" cy="506148"/>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itchFamily="34" charset="0"/>
              </a:rPr>
              <a:t>Scope of the customer cohorts’ analysis</a:t>
            </a:r>
            <a:endParaRPr kumimoji="0" lang="en-GB" sz="1100" b="0" i="0" u="none" strike="noStrike" cap="none" normalizeH="0" baseline="0">
              <a:ln>
                <a:noFill/>
              </a:ln>
              <a:solidFill>
                <a:schemeClr val="bg1"/>
              </a:solidFill>
              <a:effectLst/>
              <a:latin typeface="Trebuchet MS" pitchFamily="34" charset="0"/>
            </a:endParaRPr>
          </a:p>
        </p:txBody>
      </p:sp>
      <p:sp>
        <p:nvSpPr>
          <p:cNvPr id="99" name="Rectangle 98">
            <a:extLst>
              <a:ext uri="{FF2B5EF4-FFF2-40B4-BE49-F238E27FC236}">
                <a16:creationId xmlns:a16="http://schemas.microsoft.com/office/drawing/2014/main" id="{13489637-5B81-4C5D-BE06-E5C60C7C8652}"/>
              </a:ext>
            </a:extLst>
          </p:cNvPr>
          <p:cNvSpPr/>
          <p:nvPr/>
        </p:nvSpPr>
        <p:spPr bwMode="auto">
          <a:xfrm>
            <a:off x="3995359" y="5506650"/>
            <a:ext cx="1843200" cy="506148"/>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itchFamily="34" charset="0"/>
              </a:rPr>
              <a:t>Scope of the customer cohorts’ analysis</a:t>
            </a:r>
            <a:endParaRPr kumimoji="0" lang="en-GB" sz="1100" b="0" i="0" u="none" strike="noStrike" cap="none" normalizeH="0" baseline="0">
              <a:ln>
                <a:noFill/>
              </a:ln>
              <a:solidFill>
                <a:schemeClr val="bg1"/>
              </a:solidFill>
              <a:effectLst/>
              <a:latin typeface="Trebuchet MS" pitchFamily="34" charset="0"/>
            </a:endParaRPr>
          </a:p>
        </p:txBody>
      </p:sp>
      <p:sp>
        <p:nvSpPr>
          <p:cNvPr id="103" name="Oval 102">
            <a:extLst>
              <a:ext uri="{FF2B5EF4-FFF2-40B4-BE49-F238E27FC236}">
                <a16:creationId xmlns:a16="http://schemas.microsoft.com/office/drawing/2014/main" id="{DB614704-B14B-4C76-96DE-040ACC1987B2}"/>
              </a:ext>
            </a:extLst>
          </p:cNvPr>
          <p:cNvSpPr>
            <a:spLocks noChangeAspect="1"/>
          </p:cNvSpPr>
          <p:nvPr/>
        </p:nvSpPr>
        <p:spPr bwMode="auto">
          <a:xfrm>
            <a:off x="1899638" y="4093352"/>
            <a:ext cx="134722" cy="122212"/>
          </a:xfrm>
          <a:prstGeom prst="ellipse">
            <a:avLst/>
          </a:prstGeom>
          <a:solidFill>
            <a:srgbClr val="289B38"/>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0" u="none" strike="noStrike" cap="none" normalizeH="0" baseline="0">
                <a:ln>
                  <a:noFill/>
                </a:ln>
                <a:solidFill>
                  <a:schemeClr val="bg1"/>
                </a:solidFill>
                <a:effectLst/>
                <a:latin typeface="Trebuchet MS" pitchFamily="34" charset="0"/>
              </a:rPr>
              <a:t>+</a:t>
            </a:r>
            <a:endParaRPr kumimoji="0" lang="en-GB" sz="700" b="1" i="0" u="none" strike="noStrike" cap="none" normalizeH="0" baseline="0">
              <a:ln>
                <a:noFill/>
              </a:ln>
              <a:solidFill>
                <a:schemeClr val="bg1"/>
              </a:solidFill>
              <a:effectLst/>
              <a:latin typeface="Trebuchet MS" pitchFamily="34" charset="0"/>
            </a:endParaRPr>
          </a:p>
        </p:txBody>
      </p:sp>
      <p:sp>
        <p:nvSpPr>
          <p:cNvPr id="104" name="Oval 103">
            <a:extLst>
              <a:ext uri="{FF2B5EF4-FFF2-40B4-BE49-F238E27FC236}">
                <a16:creationId xmlns:a16="http://schemas.microsoft.com/office/drawing/2014/main" id="{94252B5B-8DB1-4000-AEB4-F60FBC96D3F0}"/>
              </a:ext>
            </a:extLst>
          </p:cNvPr>
          <p:cNvSpPr>
            <a:spLocks noChangeAspect="1"/>
          </p:cNvSpPr>
          <p:nvPr/>
        </p:nvSpPr>
        <p:spPr bwMode="auto">
          <a:xfrm>
            <a:off x="1899638" y="3634052"/>
            <a:ext cx="134722" cy="122212"/>
          </a:xfrm>
          <a:prstGeom prst="ellipse">
            <a:avLst/>
          </a:prstGeom>
          <a:solidFill>
            <a:srgbClr val="289B38"/>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0" u="none" strike="noStrike" cap="none" normalizeH="0" baseline="0">
                <a:ln>
                  <a:noFill/>
                </a:ln>
                <a:solidFill>
                  <a:schemeClr val="bg1"/>
                </a:solidFill>
                <a:effectLst/>
                <a:latin typeface="Trebuchet MS" pitchFamily="34" charset="0"/>
              </a:rPr>
              <a:t>+</a:t>
            </a:r>
            <a:endParaRPr kumimoji="0" lang="en-GB" sz="700" b="1" i="0" u="none" strike="noStrike" cap="none" normalizeH="0" baseline="0">
              <a:ln>
                <a:noFill/>
              </a:ln>
              <a:solidFill>
                <a:schemeClr val="bg1"/>
              </a:solidFill>
              <a:effectLst/>
              <a:latin typeface="Trebuchet MS" pitchFamily="34" charset="0"/>
            </a:endParaRPr>
          </a:p>
        </p:txBody>
      </p:sp>
      <p:sp>
        <p:nvSpPr>
          <p:cNvPr id="105" name="Oval 68">
            <a:extLst>
              <a:ext uri="{FF2B5EF4-FFF2-40B4-BE49-F238E27FC236}">
                <a16:creationId xmlns:a16="http://schemas.microsoft.com/office/drawing/2014/main" id="{19E2CB25-EDBF-42C7-A19E-FC6E387C397B}"/>
              </a:ext>
            </a:extLst>
          </p:cNvPr>
          <p:cNvSpPr>
            <a:spLocks noChangeAspect="1"/>
          </p:cNvSpPr>
          <p:nvPr/>
        </p:nvSpPr>
        <p:spPr bwMode="auto">
          <a:xfrm>
            <a:off x="1899638" y="3174752"/>
            <a:ext cx="134722" cy="122212"/>
          </a:xfrm>
          <a:prstGeom prst="ellipse">
            <a:avLst/>
          </a:prstGeom>
          <a:solidFill>
            <a:srgbClr val="289B38"/>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0" u="none" strike="noStrike" cap="none" normalizeH="0" baseline="0">
                <a:ln>
                  <a:noFill/>
                </a:ln>
                <a:solidFill>
                  <a:schemeClr val="bg1"/>
                </a:solidFill>
                <a:effectLst/>
                <a:latin typeface="Trebuchet MS" pitchFamily="34" charset="0"/>
              </a:rPr>
              <a:t>+</a:t>
            </a:r>
            <a:endParaRPr kumimoji="0" lang="en-GB" sz="700" b="1" i="0" u="none" strike="noStrike" cap="none" normalizeH="0" baseline="0">
              <a:ln>
                <a:noFill/>
              </a:ln>
              <a:solidFill>
                <a:schemeClr val="bg1"/>
              </a:solidFill>
              <a:effectLst/>
              <a:latin typeface="Trebuchet MS" pitchFamily="34" charset="0"/>
            </a:endParaRPr>
          </a:p>
        </p:txBody>
      </p:sp>
      <p:sp>
        <p:nvSpPr>
          <p:cNvPr id="107" name="Espace réservé du texte 2">
            <a:extLst>
              <a:ext uri="{FF2B5EF4-FFF2-40B4-BE49-F238E27FC236}">
                <a16:creationId xmlns:a16="http://schemas.microsoft.com/office/drawing/2014/main" id="{A0E4FFA7-D18F-4CC9-9BE8-C04C181AC36E}"/>
              </a:ext>
            </a:extLst>
          </p:cNvPr>
          <p:cNvSpPr>
            <a:spLocks noGrp="1"/>
          </p:cNvSpPr>
          <p:nvPr>
            <p:ph type="body" sz="quarter" idx="10"/>
          </p:nvPr>
        </p:nvSpPr>
        <p:spPr>
          <a:xfrm>
            <a:off x="1315274" y="6565016"/>
            <a:ext cx="7131600" cy="259809"/>
          </a:xfrm>
        </p:spPr>
        <p:txBody>
          <a:bodyPr/>
          <a:lstStyle/>
          <a:p>
            <a:r>
              <a:rPr lang="en-GB" sz="800" i="1" kern="0"/>
              <a:t>Sources: eleven research &amp; analysis, company data; </a:t>
            </a:r>
            <a:r>
              <a:rPr lang="en-GB"/>
              <a:t>1 : Analysis and studies, on-demand data, exchange of goods, file delivery and enrichment, trainings, scoring…; 2. FAE (invoices to be established) + PCA (prepaid revenue) - AAE (prepaid expenses);</a:t>
            </a:r>
            <a:r>
              <a:rPr lang="en-GB" u="sng">
                <a:highlight>
                  <a:srgbClr val="FFFF00"/>
                </a:highlight>
              </a:rPr>
              <a:t> </a:t>
            </a:r>
          </a:p>
        </p:txBody>
      </p:sp>
    </p:spTree>
    <p:extLst>
      <p:ext uri="{BB962C8B-B14F-4D97-AF65-F5344CB8AC3E}">
        <p14:creationId xmlns:p14="http://schemas.microsoft.com/office/powerpoint/2010/main" val="77331159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F306B8E7-30EA-4175-ACE2-BF6E31E7E1B3}"/>
              </a:ext>
            </a:extLst>
          </p:cNvPr>
          <p:cNvSpPr/>
          <p:nvPr/>
        </p:nvSpPr>
        <p:spPr bwMode="auto">
          <a:xfrm>
            <a:off x="1103589" y="3526508"/>
            <a:ext cx="1843200" cy="288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Pay as you go</a:t>
            </a:r>
            <a:endParaRPr kumimoji="0" lang="en-GB" sz="1100" b="0" i="0" u="none" strike="noStrike" cap="none" normalizeH="0" baseline="3000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1100">
                <a:latin typeface="Trebuchet MS" pitchFamily="34" charset="0"/>
              </a:rPr>
              <a:t>€3.27</a:t>
            </a:r>
            <a:r>
              <a:rPr kumimoji="0" lang="en-GB" sz="1100" b="0" i="0" u="none" strike="noStrike" cap="none" normalizeH="0" baseline="0">
                <a:ln>
                  <a:noFill/>
                </a:ln>
                <a:solidFill>
                  <a:schemeClr val="tx1"/>
                </a:solidFill>
                <a:effectLst/>
                <a:latin typeface="Trebuchet MS" pitchFamily="34" charset="0"/>
              </a:rPr>
              <a:t>m</a:t>
            </a:r>
          </a:p>
        </p:txBody>
      </p:sp>
      <p:sp>
        <p:nvSpPr>
          <p:cNvPr id="86" name="Rectangle 85">
            <a:extLst>
              <a:ext uri="{FF2B5EF4-FFF2-40B4-BE49-F238E27FC236}">
                <a16:creationId xmlns:a16="http://schemas.microsoft.com/office/drawing/2014/main" id="{47F0D21F-4D89-4833-89CE-DA53188A507F}"/>
              </a:ext>
            </a:extLst>
          </p:cNvPr>
          <p:cNvSpPr/>
          <p:nvPr/>
        </p:nvSpPr>
        <p:spPr bwMode="auto">
          <a:xfrm>
            <a:off x="1103589" y="3054390"/>
            <a:ext cx="1843200" cy="288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latin typeface="Trebuchet MS" pitchFamily="34" charset="0"/>
              </a:rPr>
              <a:t>Others ²</a:t>
            </a:r>
          </a:p>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 € 2.17m</a:t>
            </a:r>
          </a:p>
        </p:txBody>
      </p:sp>
      <p:graphicFrame>
        <p:nvGraphicFramePr>
          <p:cNvPr id="33" name="Objet 32" hidden="1">
            <a:extLst>
              <a:ext uri="{FF2B5EF4-FFF2-40B4-BE49-F238E27FC236}">
                <a16:creationId xmlns:a16="http://schemas.microsoft.com/office/drawing/2014/main" id="{86158E79-F997-40AF-B834-92852138EB03}"/>
              </a:ext>
            </a:extLst>
          </p:cNvPr>
          <p:cNvGraphicFramePr>
            <a:graphicFrameLocks noChangeAspect="1"/>
          </p:cNvGraphicFramePr>
          <p:nvPr>
            <p:custDataLst>
              <p:tags r:id="rId1"/>
            </p:custDataLst>
            <p:extLst>
              <p:ext uri="{D42A27DB-BD31-4B8C-83A1-F6EECF244321}">
                <p14:modId xmlns:p14="http://schemas.microsoft.com/office/powerpoint/2010/main" val="8058464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33" name="Objet 32" hidden="1">
                        <a:extLst>
                          <a:ext uri="{FF2B5EF4-FFF2-40B4-BE49-F238E27FC236}">
                            <a16:creationId xmlns:a16="http://schemas.microsoft.com/office/drawing/2014/main" id="{86158E79-F997-40AF-B834-92852138EB0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5" name="Rectangle 54" hidden="1">
            <a:extLst>
              <a:ext uri="{FF2B5EF4-FFF2-40B4-BE49-F238E27FC236}">
                <a16:creationId xmlns:a16="http://schemas.microsoft.com/office/drawing/2014/main" id="{8EE86343-74BC-4E2D-BB6A-24861BB9D9B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3D5F3CBF-1CC1-410B-9384-ECBE8A2E4680}"/>
              </a:ext>
            </a:extLst>
          </p:cNvPr>
          <p:cNvSpPr>
            <a:spLocks noGrp="1"/>
          </p:cNvSpPr>
          <p:nvPr>
            <p:ph type="title"/>
          </p:nvPr>
        </p:nvSpPr>
        <p:spPr>
          <a:xfrm>
            <a:off x="165599" y="147600"/>
            <a:ext cx="8650069" cy="684000"/>
          </a:xfrm>
        </p:spPr>
        <p:txBody>
          <a:bodyPr vert="horz"/>
          <a:lstStyle/>
          <a:p>
            <a:r>
              <a:rPr lang="en-GB"/>
              <a:t>Furthermore, </a:t>
            </a:r>
            <a:r>
              <a:rPr lang="en-GB">
                <a:solidFill>
                  <a:schemeClr val="tx2"/>
                </a:solidFill>
              </a:rPr>
              <a:t>scopes of the pipeline analysis </a:t>
            </a:r>
            <a:r>
              <a:rPr lang="en-GB"/>
              <a:t>are smaller than the total revenue in France, Benelux and </a:t>
            </a:r>
            <a:r>
              <a:rPr lang="en-GB" err="1"/>
              <a:t>Manageo</a:t>
            </a:r>
            <a:r>
              <a:rPr lang="en-GB"/>
              <a:t> as they relate to the </a:t>
            </a:r>
            <a:r>
              <a:rPr lang="en-GB">
                <a:solidFill>
                  <a:schemeClr val="tx2"/>
                </a:solidFill>
              </a:rPr>
              <a:t>Book of Business </a:t>
            </a:r>
            <a:r>
              <a:rPr lang="en-GB"/>
              <a:t>generated in 2020</a:t>
            </a:r>
            <a:endParaRPr lang="en-GB">
              <a:solidFill>
                <a:schemeClr val="tx2"/>
              </a:solidFill>
            </a:endParaRPr>
          </a:p>
        </p:txBody>
      </p:sp>
      <p:sp>
        <p:nvSpPr>
          <p:cNvPr id="3" name="Espace réservé du texte 2">
            <a:extLst>
              <a:ext uri="{FF2B5EF4-FFF2-40B4-BE49-F238E27FC236}">
                <a16:creationId xmlns:a16="http://schemas.microsoft.com/office/drawing/2014/main" id="{0EADEC9E-8B58-4FDB-816D-44CF2E7658E8}"/>
              </a:ext>
            </a:extLst>
          </p:cNvPr>
          <p:cNvSpPr>
            <a:spLocks noGrp="1"/>
          </p:cNvSpPr>
          <p:nvPr>
            <p:ph type="body" sz="quarter" idx="10"/>
          </p:nvPr>
        </p:nvSpPr>
        <p:spPr/>
        <p:txBody>
          <a:bodyPr/>
          <a:lstStyle/>
          <a:p>
            <a:r>
              <a:rPr lang="en-GB" sz="800" i="1" kern="0"/>
              <a:t>Sources: eleven research &amp; analysis, company data</a:t>
            </a:r>
          </a:p>
          <a:p>
            <a:r>
              <a:rPr lang="en-GB"/>
              <a:t>1. Book of Business represents the won opportunities in the pipeline	2. Others include alliances, partnerships and barter </a:t>
            </a:r>
          </a:p>
        </p:txBody>
      </p:sp>
      <p:sp>
        <p:nvSpPr>
          <p:cNvPr id="5" name="Rectangle 4">
            <a:extLst>
              <a:ext uri="{FF2B5EF4-FFF2-40B4-BE49-F238E27FC236}">
                <a16:creationId xmlns:a16="http://schemas.microsoft.com/office/drawing/2014/main" id="{7862FBB5-2491-45A5-B615-728AC543C6CD}"/>
              </a:ext>
            </a:extLst>
          </p:cNvPr>
          <p:cNvSpPr/>
          <p:nvPr/>
        </p:nvSpPr>
        <p:spPr bwMode="auto">
          <a:xfrm>
            <a:off x="6615348" y="1227614"/>
            <a:ext cx="2682857" cy="377778"/>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9" name="Picture 2">
            <a:extLst>
              <a:ext uri="{FF2B5EF4-FFF2-40B4-BE49-F238E27FC236}">
                <a16:creationId xmlns:a16="http://schemas.microsoft.com/office/drawing/2014/main" id="{6143312A-11EF-4B09-9935-3CD6F1048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1624" y="1258807"/>
            <a:ext cx="931277" cy="31539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8D24C510-A00E-42BE-9A94-62CFDEAB9B48}"/>
              </a:ext>
            </a:extLst>
          </p:cNvPr>
          <p:cNvSpPr/>
          <p:nvPr/>
        </p:nvSpPr>
        <p:spPr bwMode="auto">
          <a:xfrm>
            <a:off x="678145" y="1227614"/>
            <a:ext cx="2682857" cy="377780"/>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15" name="Picture 2" descr="Drapeau France">
            <a:extLst>
              <a:ext uri="{FF2B5EF4-FFF2-40B4-BE49-F238E27FC236}">
                <a16:creationId xmlns:a16="http://schemas.microsoft.com/office/drawing/2014/main" id="{C330A7FE-1FA5-49B1-A3CD-76047CEA3713}"/>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17006" b="16757"/>
          <a:stretch/>
        </p:blipFill>
        <p:spPr bwMode="auto">
          <a:xfrm>
            <a:off x="1815614" y="1293562"/>
            <a:ext cx="407919" cy="245885"/>
          </a:xfrm>
          <a:prstGeom prst="roundRect">
            <a:avLst/>
          </a:prstGeom>
          <a:noFill/>
          <a:extLst>
            <a:ext uri="{909E8E84-426E-40DD-AFC4-6F175D3DCCD1}">
              <a14:hiddenFill xmlns:a14="http://schemas.microsoft.com/office/drawing/2010/main">
                <a:solidFill>
                  <a:srgbClr val="FFFFFF"/>
                </a:solidFill>
              </a14:hiddenFill>
            </a:ext>
          </a:extLst>
        </p:spPr>
      </p:pic>
      <p:sp>
        <p:nvSpPr>
          <p:cNvPr id="16" name="Ellipse 15">
            <a:extLst>
              <a:ext uri="{FF2B5EF4-FFF2-40B4-BE49-F238E27FC236}">
                <a16:creationId xmlns:a16="http://schemas.microsoft.com/office/drawing/2014/main" id="{7081FF1D-794B-4B1B-B5CC-3653D67EE346}"/>
              </a:ext>
            </a:extLst>
          </p:cNvPr>
          <p:cNvSpPr/>
          <p:nvPr/>
        </p:nvSpPr>
        <p:spPr bwMode="auto">
          <a:xfrm>
            <a:off x="546970" y="1126643"/>
            <a:ext cx="262350" cy="22824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bg1"/>
                </a:solidFill>
                <a:effectLst/>
                <a:latin typeface="Trebuchet MS" panose="020B0603020202020204" pitchFamily="34" charset="0"/>
              </a:rPr>
              <a:t>1</a:t>
            </a:r>
          </a:p>
        </p:txBody>
      </p:sp>
      <p:sp>
        <p:nvSpPr>
          <p:cNvPr id="18" name="Ellipse 17">
            <a:extLst>
              <a:ext uri="{FF2B5EF4-FFF2-40B4-BE49-F238E27FC236}">
                <a16:creationId xmlns:a16="http://schemas.microsoft.com/office/drawing/2014/main" id="{0F241C85-DC5F-4517-BF35-7FA82021049B}"/>
              </a:ext>
            </a:extLst>
          </p:cNvPr>
          <p:cNvSpPr/>
          <p:nvPr/>
        </p:nvSpPr>
        <p:spPr bwMode="auto">
          <a:xfrm>
            <a:off x="6484172" y="1126643"/>
            <a:ext cx="262350" cy="22824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bg1"/>
                </a:solidFill>
                <a:effectLst/>
                <a:latin typeface="Trebuchet MS" panose="020B0603020202020204" pitchFamily="34" charset="0"/>
              </a:rPr>
              <a:t>3</a:t>
            </a:r>
          </a:p>
        </p:txBody>
      </p:sp>
      <p:sp>
        <p:nvSpPr>
          <p:cNvPr id="4" name="Rectangle 3">
            <a:extLst>
              <a:ext uri="{FF2B5EF4-FFF2-40B4-BE49-F238E27FC236}">
                <a16:creationId xmlns:a16="http://schemas.microsoft.com/office/drawing/2014/main" id="{56B55C2F-845E-43DA-80C8-007588EAA529}"/>
              </a:ext>
            </a:extLst>
          </p:cNvPr>
          <p:cNvSpPr/>
          <p:nvPr/>
        </p:nvSpPr>
        <p:spPr bwMode="auto">
          <a:xfrm>
            <a:off x="3646746" y="1227614"/>
            <a:ext cx="2682857" cy="377778"/>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6" name="Picture 2 - 1" descr="Drapeau des Pays-Bas — Wikipédia">
            <a:extLst>
              <a:ext uri="{FF2B5EF4-FFF2-40B4-BE49-F238E27FC236}">
                <a16:creationId xmlns:a16="http://schemas.microsoft.com/office/drawing/2014/main" id="{D86A4923-DDB0-4224-8031-0F43552BF4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5935" y="1293562"/>
            <a:ext cx="407918"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7" name="Picture 2" descr="5 ft x 3 ft 150 x 90 cm-DRAPEAU BELGE Belgique 100% Polyester ...">
            <a:extLst>
              <a:ext uri="{FF2B5EF4-FFF2-40B4-BE49-F238E27FC236}">
                <a16:creationId xmlns:a16="http://schemas.microsoft.com/office/drawing/2014/main" id="{997B053A-EC5A-457A-B893-9F72342CED0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5412999" y="1293562"/>
            <a:ext cx="407923"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8" name="Picture 5" descr="A picture containing bird&#10;&#10;Description automatically generated">
            <a:extLst>
              <a:ext uri="{FF2B5EF4-FFF2-40B4-BE49-F238E27FC236}">
                <a16:creationId xmlns:a16="http://schemas.microsoft.com/office/drawing/2014/main" id="{F788D890-CF7F-4AA1-8049-2A497DFFCA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94465" y="1293562"/>
            <a:ext cx="407923" cy="245391"/>
          </a:xfrm>
          <a:prstGeom prst="roundRect">
            <a:avLst/>
          </a:prstGeom>
          <a:noFill/>
        </p:spPr>
      </p:pic>
      <p:sp>
        <p:nvSpPr>
          <p:cNvPr id="17" name="Ellipse 16">
            <a:extLst>
              <a:ext uri="{FF2B5EF4-FFF2-40B4-BE49-F238E27FC236}">
                <a16:creationId xmlns:a16="http://schemas.microsoft.com/office/drawing/2014/main" id="{8A6D249B-FA1C-4667-8EE6-55E29493B6AC}"/>
              </a:ext>
            </a:extLst>
          </p:cNvPr>
          <p:cNvSpPr/>
          <p:nvPr/>
        </p:nvSpPr>
        <p:spPr bwMode="auto">
          <a:xfrm>
            <a:off x="3515571" y="1126643"/>
            <a:ext cx="262350" cy="22824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bg1"/>
                </a:solidFill>
                <a:effectLst/>
                <a:latin typeface="Trebuchet MS" panose="020B0603020202020204" pitchFamily="34" charset="0"/>
              </a:rPr>
              <a:t>2</a:t>
            </a:r>
          </a:p>
        </p:txBody>
      </p:sp>
      <p:cxnSp>
        <p:nvCxnSpPr>
          <p:cNvPr id="53" name="Connecteur droit 208">
            <a:extLst>
              <a:ext uri="{FF2B5EF4-FFF2-40B4-BE49-F238E27FC236}">
                <a16:creationId xmlns:a16="http://schemas.microsoft.com/office/drawing/2014/main" id="{7064E67F-8CA0-4DE8-89A6-084606DAA156}"/>
              </a:ext>
            </a:extLst>
          </p:cNvPr>
          <p:cNvCxnSpPr>
            <a:cxnSpLocks/>
          </p:cNvCxnSpPr>
          <p:nvPr/>
        </p:nvCxnSpPr>
        <p:spPr bwMode="auto">
          <a:xfrm>
            <a:off x="384975" y="9358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4" name="Rectangle 84">
            <a:extLst>
              <a:ext uri="{FF2B5EF4-FFF2-40B4-BE49-F238E27FC236}">
                <a16:creationId xmlns:a16="http://schemas.microsoft.com/office/drawing/2014/main" id="{19F7BDCC-CEC3-4F50-AB75-508E290E9040}"/>
              </a:ext>
            </a:extLst>
          </p:cNvPr>
          <p:cNvSpPr/>
          <p:nvPr/>
        </p:nvSpPr>
        <p:spPr bwMode="auto">
          <a:xfrm>
            <a:off x="2728691" y="809491"/>
            <a:ext cx="4350022" cy="259809"/>
          </a:xfrm>
          <a:prstGeom prst="rect">
            <a:avLst/>
          </a:prstGeom>
          <a:solidFill>
            <a:schemeClr val="bg1"/>
          </a:solidFill>
        </p:spPr>
        <p:txBody>
          <a:bodyPr wrap="square" rtlCol="0">
            <a:noAutofit/>
          </a:bodyPr>
          <a:lstStyle/>
          <a:p>
            <a:pPr algn="ctr"/>
            <a:r>
              <a:rPr lang="en-GB" sz="1100">
                <a:latin typeface="Trebuchet MS" panose="020B0603020202020204" pitchFamily="34" charset="0"/>
              </a:rPr>
              <a:t>Altares’ three customers base analysis methodologies</a:t>
            </a:r>
          </a:p>
        </p:txBody>
      </p:sp>
      <p:grpSp>
        <p:nvGrpSpPr>
          <p:cNvPr id="56" name="Groupe 55">
            <a:extLst>
              <a:ext uri="{FF2B5EF4-FFF2-40B4-BE49-F238E27FC236}">
                <a16:creationId xmlns:a16="http://schemas.microsoft.com/office/drawing/2014/main" id="{6E396C7C-7339-4ABB-943C-1195E0F3990D}"/>
              </a:ext>
            </a:extLst>
          </p:cNvPr>
          <p:cNvGrpSpPr/>
          <p:nvPr/>
        </p:nvGrpSpPr>
        <p:grpSpPr>
          <a:xfrm>
            <a:off x="8448150" y="-11528"/>
            <a:ext cx="1435548" cy="588143"/>
            <a:chOff x="8448150" y="-11528"/>
            <a:chExt cx="1435548" cy="588143"/>
          </a:xfrm>
        </p:grpSpPr>
        <p:sp>
          <p:nvSpPr>
            <p:cNvPr id="57" name="Rectangle : coins arrondis 199">
              <a:extLst>
                <a:ext uri="{FF2B5EF4-FFF2-40B4-BE49-F238E27FC236}">
                  <a16:creationId xmlns:a16="http://schemas.microsoft.com/office/drawing/2014/main" id="{A869933F-94AC-46D2-964C-917227BFFA77}"/>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8" name="Rectangle : coins arrondis 200">
              <a:extLst>
                <a:ext uri="{FF2B5EF4-FFF2-40B4-BE49-F238E27FC236}">
                  <a16:creationId xmlns:a16="http://schemas.microsoft.com/office/drawing/2014/main" id="{B1ABD5EE-E8FF-4523-A81C-663E6F5071B1}"/>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9" name="Rectangle : coins arrondis 201">
              <a:extLst>
                <a:ext uri="{FF2B5EF4-FFF2-40B4-BE49-F238E27FC236}">
                  <a16:creationId xmlns:a16="http://schemas.microsoft.com/office/drawing/2014/main" id="{6A39A781-2533-438E-B804-AE108B0A3FD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0" name="ZoneTexte 18">
              <a:extLst>
                <a:ext uri="{FF2B5EF4-FFF2-40B4-BE49-F238E27FC236}">
                  <a16:creationId xmlns:a16="http://schemas.microsoft.com/office/drawing/2014/main" id="{FCB8AE78-2225-4A97-BCAB-6C417FD99E9B}"/>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61" name="Graphique 128" descr="Jauge">
              <a:extLst>
                <a:ext uri="{FF2B5EF4-FFF2-40B4-BE49-F238E27FC236}">
                  <a16:creationId xmlns:a16="http://schemas.microsoft.com/office/drawing/2014/main" id="{B776669D-40D5-4CF6-8BB6-D31217A5371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53764" y="187516"/>
              <a:ext cx="234953" cy="218224"/>
            </a:xfrm>
            <a:prstGeom prst="rect">
              <a:avLst/>
            </a:prstGeom>
            <a:effectLst/>
          </p:spPr>
        </p:pic>
        <p:pic>
          <p:nvPicPr>
            <p:cNvPr id="62" name="Graphique 90" descr="Poignée de main">
              <a:extLst>
                <a:ext uri="{FF2B5EF4-FFF2-40B4-BE49-F238E27FC236}">
                  <a16:creationId xmlns:a16="http://schemas.microsoft.com/office/drawing/2014/main" id="{23B1925D-FD5C-4B45-A7F1-B4866911D0F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60868" y="152880"/>
              <a:ext cx="256313" cy="287496"/>
            </a:xfrm>
            <a:prstGeom prst="rect">
              <a:avLst/>
            </a:prstGeom>
            <a:effectLst/>
          </p:spPr>
        </p:pic>
        <p:pic>
          <p:nvPicPr>
            <p:cNvPr id="63" name="Graphique 62" descr="Mégaphone">
              <a:extLst>
                <a:ext uri="{FF2B5EF4-FFF2-40B4-BE49-F238E27FC236}">
                  <a16:creationId xmlns:a16="http://schemas.microsoft.com/office/drawing/2014/main" id="{60ED14AF-10BA-4BA4-9BF6-21F825699F6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89331" y="181519"/>
              <a:ext cx="233011" cy="216420"/>
            </a:xfrm>
            <a:prstGeom prst="rect">
              <a:avLst/>
            </a:prstGeom>
            <a:effectLst/>
          </p:spPr>
        </p:pic>
        <p:pic>
          <p:nvPicPr>
            <p:cNvPr id="64" name="Picture 2" descr="Drapeau France">
              <a:extLst>
                <a:ext uri="{FF2B5EF4-FFF2-40B4-BE49-F238E27FC236}">
                  <a16:creationId xmlns:a16="http://schemas.microsoft.com/office/drawing/2014/main" id="{50942A9A-7F25-421B-98D5-2FE522D6EFD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5" name="Picture 2" descr="5 ft x 3 ft 150 x 90 cm-DRAPEAU BELGE Belgique 100% Polyester ...">
              <a:extLst>
                <a:ext uri="{FF2B5EF4-FFF2-40B4-BE49-F238E27FC236}">
                  <a16:creationId xmlns:a16="http://schemas.microsoft.com/office/drawing/2014/main" id="{B844C581-F181-4DA6-ACB7-2A3AD74BCC7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6" name="Picture 2 - 1" descr="Drapeau des Pays-Bas — Wikipédia">
              <a:extLst>
                <a:ext uri="{FF2B5EF4-FFF2-40B4-BE49-F238E27FC236}">
                  <a16:creationId xmlns:a16="http://schemas.microsoft.com/office/drawing/2014/main" id="{FCD5FF77-AF2D-4E5D-9FCA-74D89180E2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7" name="Picture 2 - 2" descr="Drapeau du Luxembourg">
              <a:extLst>
                <a:ext uri="{FF2B5EF4-FFF2-40B4-BE49-F238E27FC236}">
                  <a16:creationId xmlns:a16="http://schemas.microsoft.com/office/drawing/2014/main" id="{83DC89C9-8158-4B53-BF2D-FD10E094777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8" name="ZoneTexte 18">
              <a:extLst>
                <a:ext uri="{FF2B5EF4-FFF2-40B4-BE49-F238E27FC236}">
                  <a16:creationId xmlns:a16="http://schemas.microsoft.com/office/drawing/2014/main" id="{F98AAD54-52D6-40A9-A7A0-28A8B5970722}"/>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sp>
        <p:nvSpPr>
          <p:cNvPr id="35" name="Triangle isocèle 9">
            <a:extLst>
              <a:ext uri="{FF2B5EF4-FFF2-40B4-BE49-F238E27FC236}">
                <a16:creationId xmlns:a16="http://schemas.microsoft.com/office/drawing/2014/main" id="{1A577A3E-EA3E-4A23-A6DD-F8D4883EEB6D}"/>
              </a:ext>
            </a:extLst>
          </p:cNvPr>
          <p:cNvSpPr/>
          <p:nvPr/>
        </p:nvSpPr>
        <p:spPr bwMode="auto">
          <a:xfrm flipV="1">
            <a:off x="631186" y="1701715"/>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6" name="Triangle isocèle 5">
            <a:extLst>
              <a:ext uri="{FF2B5EF4-FFF2-40B4-BE49-F238E27FC236}">
                <a16:creationId xmlns:a16="http://schemas.microsoft.com/office/drawing/2014/main" id="{4D0752B8-7E7B-44ED-8844-16C3FA88E7BC}"/>
              </a:ext>
            </a:extLst>
          </p:cNvPr>
          <p:cNvSpPr/>
          <p:nvPr/>
        </p:nvSpPr>
        <p:spPr bwMode="auto">
          <a:xfrm flipV="1">
            <a:off x="6540292" y="1701715"/>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7" name="Rectangle 36">
            <a:extLst>
              <a:ext uri="{FF2B5EF4-FFF2-40B4-BE49-F238E27FC236}">
                <a16:creationId xmlns:a16="http://schemas.microsoft.com/office/drawing/2014/main" id="{16886324-2E2A-4BD9-ADD6-2D9AB14A38B3}"/>
              </a:ext>
            </a:extLst>
          </p:cNvPr>
          <p:cNvSpPr/>
          <p:nvPr/>
        </p:nvSpPr>
        <p:spPr bwMode="auto">
          <a:xfrm>
            <a:off x="1103589" y="3998626"/>
            <a:ext cx="1843200" cy="353561"/>
          </a:xfrm>
          <a:prstGeom prst="rect">
            <a:avLst/>
          </a:prstGeom>
          <a:solidFill>
            <a:schemeClr val="accent1">
              <a:alpha val="15000"/>
            </a:schemeClr>
          </a:solidFill>
          <a:ln w="38100" cap="flat" cmpd="sng" algn="ctr">
            <a:solidFill>
              <a:schemeClr val="accent2">
                <a:lumMod val="2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latin typeface="Trebuchet MS" pitchFamily="34" charset="0"/>
              </a:rPr>
              <a:t>Renewal D&amp;BI (incl. IAA)</a:t>
            </a:r>
          </a:p>
          <a:p>
            <a:pPr algn="ctr"/>
            <a:r>
              <a:rPr lang="en-GB" sz="1100">
                <a:latin typeface="Trebuchet MS" pitchFamily="34" charset="0"/>
              </a:rPr>
              <a:t>€13.45m</a:t>
            </a:r>
          </a:p>
        </p:txBody>
      </p:sp>
      <p:sp>
        <p:nvSpPr>
          <p:cNvPr id="38" name="Rectangle 37">
            <a:extLst>
              <a:ext uri="{FF2B5EF4-FFF2-40B4-BE49-F238E27FC236}">
                <a16:creationId xmlns:a16="http://schemas.microsoft.com/office/drawing/2014/main" id="{55700018-6F31-4B3D-8F2F-C90CB98897AC}"/>
              </a:ext>
            </a:extLst>
          </p:cNvPr>
          <p:cNvSpPr/>
          <p:nvPr/>
        </p:nvSpPr>
        <p:spPr bwMode="auto">
          <a:xfrm>
            <a:off x="6531106" y="2595356"/>
            <a:ext cx="2671626" cy="2942321"/>
          </a:xfrm>
          <a:prstGeom prst="rect">
            <a:avLst/>
          </a:prstGeom>
          <a:solidFill>
            <a:schemeClr val="accent1">
              <a:alpha val="15000"/>
            </a:schemeClr>
          </a:solidFill>
          <a:ln w="38100" cap="flat" cmpd="sng" algn="ctr">
            <a:solidFill>
              <a:schemeClr val="accent2">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100">
                <a:latin typeface="Trebuchet MS" pitchFamily="34" charset="0"/>
              </a:rPr>
              <a:t>Book of Business</a:t>
            </a:r>
            <a:r>
              <a:rPr lang="en-GB" sz="1100" baseline="30000">
                <a:latin typeface="Trebuchet MS" pitchFamily="34" charset="0"/>
              </a:rPr>
              <a:t>1</a:t>
            </a:r>
            <a:r>
              <a:rPr lang="en-GB" sz="1100">
                <a:latin typeface="Trebuchet MS" pitchFamily="34" charset="0"/>
              </a:rPr>
              <a:t>: </a:t>
            </a:r>
            <a:r>
              <a:rPr lang="en-GB" sz="1050" b="1">
                <a:solidFill>
                  <a:schemeClr val="accent2">
                    <a:lumMod val="25000"/>
                  </a:schemeClr>
                </a:solidFill>
                <a:latin typeface="Trebuchet MS" pitchFamily="34" charset="0"/>
              </a:rPr>
              <a:t>€8.09m</a:t>
            </a:r>
          </a:p>
        </p:txBody>
      </p:sp>
      <p:sp>
        <p:nvSpPr>
          <p:cNvPr id="39" name="Triangle isocèle 24">
            <a:extLst>
              <a:ext uri="{FF2B5EF4-FFF2-40B4-BE49-F238E27FC236}">
                <a16:creationId xmlns:a16="http://schemas.microsoft.com/office/drawing/2014/main" id="{6D9F5D98-93AB-49F6-A924-6033CCCE73E9}"/>
              </a:ext>
            </a:extLst>
          </p:cNvPr>
          <p:cNvSpPr/>
          <p:nvPr/>
        </p:nvSpPr>
        <p:spPr bwMode="auto">
          <a:xfrm flipV="1">
            <a:off x="689376" y="2353279"/>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40" name="Rectangle 39">
            <a:extLst>
              <a:ext uri="{FF2B5EF4-FFF2-40B4-BE49-F238E27FC236}">
                <a16:creationId xmlns:a16="http://schemas.microsoft.com/office/drawing/2014/main" id="{0E293495-F6ED-40E6-99D7-3029C260BE8F}"/>
              </a:ext>
            </a:extLst>
          </p:cNvPr>
          <p:cNvSpPr/>
          <p:nvPr/>
        </p:nvSpPr>
        <p:spPr bwMode="auto">
          <a:xfrm>
            <a:off x="689376" y="2595355"/>
            <a:ext cx="2671626" cy="389797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Book of Business</a:t>
            </a:r>
            <a:r>
              <a:rPr kumimoji="0" lang="en-GB" sz="1100" b="0" i="0" u="none" strike="noStrike" cap="none" normalizeH="0" baseline="30000">
                <a:ln>
                  <a:noFill/>
                </a:ln>
                <a:solidFill>
                  <a:schemeClr val="tx1"/>
                </a:solidFill>
                <a:effectLst/>
                <a:latin typeface="Trebuchet MS" pitchFamily="34" charset="0"/>
              </a:rPr>
              <a:t>1</a:t>
            </a:r>
            <a:r>
              <a:rPr kumimoji="0" lang="en-GB" sz="1100" b="0" i="0" u="none" strike="noStrike" cap="none" normalizeH="0" baseline="0">
                <a:ln>
                  <a:noFill/>
                </a:ln>
                <a:solidFill>
                  <a:schemeClr val="tx1"/>
                </a:solidFill>
                <a:effectLst/>
                <a:latin typeface="Trebuchet MS" pitchFamily="34" charset="0"/>
              </a:rPr>
              <a:t>: </a:t>
            </a:r>
            <a:r>
              <a:rPr lang="en-GB" sz="1100" b="1">
                <a:solidFill>
                  <a:schemeClr val="accent2">
                    <a:lumMod val="25000"/>
                  </a:schemeClr>
                </a:solidFill>
                <a:latin typeface="Trebuchet MS" pitchFamily="34" charset="0"/>
              </a:rPr>
              <a:t>€49.47m</a:t>
            </a:r>
            <a:endParaRPr kumimoji="0" lang="en-GB" sz="1100" b="0" i="0" u="none" cap="none" normalizeH="0" baseline="0">
              <a:ln>
                <a:noFill/>
              </a:ln>
              <a:solidFill>
                <a:schemeClr val="tx1"/>
              </a:solidFill>
              <a:effectLst/>
              <a:latin typeface="Trebuchet MS" pitchFamily="34" charset="0"/>
            </a:endParaRPr>
          </a:p>
        </p:txBody>
      </p:sp>
      <p:sp>
        <p:nvSpPr>
          <p:cNvPr id="44" name="Triangle isocèle 33">
            <a:extLst>
              <a:ext uri="{FF2B5EF4-FFF2-40B4-BE49-F238E27FC236}">
                <a16:creationId xmlns:a16="http://schemas.microsoft.com/office/drawing/2014/main" id="{FFA8A69C-1A48-46F5-9B49-4FB79653F3B2}"/>
              </a:ext>
            </a:extLst>
          </p:cNvPr>
          <p:cNvSpPr/>
          <p:nvPr/>
        </p:nvSpPr>
        <p:spPr bwMode="auto">
          <a:xfrm flipV="1">
            <a:off x="1091722" y="5533637"/>
            <a:ext cx="1866934" cy="120069"/>
          </a:xfrm>
          <a:prstGeom prst="triangle">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45" name="Rectangle 44">
            <a:extLst>
              <a:ext uri="{FF2B5EF4-FFF2-40B4-BE49-F238E27FC236}">
                <a16:creationId xmlns:a16="http://schemas.microsoft.com/office/drawing/2014/main" id="{ED8299F0-4D06-43C0-B729-BD40ECFB56BB}"/>
              </a:ext>
            </a:extLst>
          </p:cNvPr>
          <p:cNvSpPr/>
          <p:nvPr/>
        </p:nvSpPr>
        <p:spPr bwMode="auto">
          <a:xfrm>
            <a:off x="1103650" y="5790857"/>
            <a:ext cx="1843078" cy="506148"/>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itchFamily="34" charset="0"/>
              </a:rPr>
              <a:t>Scope of the pipeline analysis</a:t>
            </a:r>
            <a:endParaRPr kumimoji="0" lang="en-GB" sz="1100" b="0" i="0" u="none" strike="noStrike" cap="none" normalizeH="0" baseline="0">
              <a:ln>
                <a:noFill/>
              </a:ln>
              <a:solidFill>
                <a:schemeClr val="bg1"/>
              </a:solidFill>
              <a:effectLst/>
              <a:latin typeface="Trebuchet MS" pitchFamily="34" charset="0"/>
            </a:endParaRPr>
          </a:p>
        </p:txBody>
      </p:sp>
      <p:sp>
        <p:nvSpPr>
          <p:cNvPr id="46" name="Triangle isocèle 39">
            <a:extLst>
              <a:ext uri="{FF2B5EF4-FFF2-40B4-BE49-F238E27FC236}">
                <a16:creationId xmlns:a16="http://schemas.microsoft.com/office/drawing/2014/main" id="{25126E42-64BE-4621-A3C2-B1E83CE4A228}"/>
              </a:ext>
            </a:extLst>
          </p:cNvPr>
          <p:cNvSpPr/>
          <p:nvPr/>
        </p:nvSpPr>
        <p:spPr bwMode="auto">
          <a:xfrm flipV="1">
            <a:off x="6967284" y="5602949"/>
            <a:ext cx="1866934" cy="120069"/>
          </a:xfrm>
          <a:prstGeom prst="triangle">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47" name="Rectangle 46">
            <a:extLst>
              <a:ext uri="{FF2B5EF4-FFF2-40B4-BE49-F238E27FC236}">
                <a16:creationId xmlns:a16="http://schemas.microsoft.com/office/drawing/2014/main" id="{F3757360-903B-4DFB-8DD6-C9A5BFEFB9B5}"/>
              </a:ext>
            </a:extLst>
          </p:cNvPr>
          <p:cNvSpPr/>
          <p:nvPr/>
        </p:nvSpPr>
        <p:spPr bwMode="auto">
          <a:xfrm>
            <a:off x="6991140" y="5788289"/>
            <a:ext cx="1843078" cy="506148"/>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itchFamily="34" charset="0"/>
              </a:rPr>
              <a:t>Scope of the pipeline analysis</a:t>
            </a:r>
            <a:endParaRPr kumimoji="0" lang="en-GB" sz="1100" b="0" i="0" u="none" strike="noStrike" cap="none" normalizeH="0" baseline="0">
              <a:ln>
                <a:noFill/>
              </a:ln>
              <a:solidFill>
                <a:schemeClr val="bg1"/>
              </a:solidFill>
              <a:effectLst/>
              <a:latin typeface="Trebuchet MS" pitchFamily="34" charset="0"/>
            </a:endParaRPr>
          </a:p>
        </p:txBody>
      </p:sp>
      <p:sp>
        <p:nvSpPr>
          <p:cNvPr id="49" name="Triangle isocèle 5">
            <a:extLst>
              <a:ext uri="{FF2B5EF4-FFF2-40B4-BE49-F238E27FC236}">
                <a16:creationId xmlns:a16="http://schemas.microsoft.com/office/drawing/2014/main" id="{117B5274-2405-458D-B842-A4B79559A377}"/>
              </a:ext>
            </a:extLst>
          </p:cNvPr>
          <p:cNvSpPr/>
          <p:nvPr/>
        </p:nvSpPr>
        <p:spPr bwMode="auto">
          <a:xfrm flipV="1">
            <a:off x="6540292" y="2361760"/>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50" name="Triangle isocèle 5">
            <a:extLst>
              <a:ext uri="{FF2B5EF4-FFF2-40B4-BE49-F238E27FC236}">
                <a16:creationId xmlns:a16="http://schemas.microsoft.com/office/drawing/2014/main" id="{315666D0-6263-45AA-9E02-7E49C50C8BF5}"/>
              </a:ext>
            </a:extLst>
          </p:cNvPr>
          <p:cNvSpPr/>
          <p:nvPr/>
        </p:nvSpPr>
        <p:spPr bwMode="auto">
          <a:xfrm flipV="1">
            <a:off x="3581146" y="1701715"/>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2" name="Triangle isocèle 5">
            <a:extLst>
              <a:ext uri="{FF2B5EF4-FFF2-40B4-BE49-F238E27FC236}">
                <a16:creationId xmlns:a16="http://schemas.microsoft.com/office/drawing/2014/main" id="{CD06A851-7B62-4276-9378-7292A05FDB72}"/>
              </a:ext>
            </a:extLst>
          </p:cNvPr>
          <p:cNvSpPr/>
          <p:nvPr/>
        </p:nvSpPr>
        <p:spPr bwMode="auto">
          <a:xfrm flipV="1">
            <a:off x="3581146" y="2353279"/>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69" name="Rectangle 68">
            <a:extLst>
              <a:ext uri="{FF2B5EF4-FFF2-40B4-BE49-F238E27FC236}">
                <a16:creationId xmlns:a16="http://schemas.microsoft.com/office/drawing/2014/main" id="{8CA27E72-733B-4F6E-A06C-578092D3C996}"/>
              </a:ext>
            </a:extLst>
          </p:cNvPr>
          <p:cNvSpPr/>
          <p:nvPr/>
        </p:nvSpPr>
        <p:spPr bwMode="auto">
          <a:xfrm>
            <a:off x="3581146" y="2595356"/>
            <a:ext cx="2671626" cy="389797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Book of Business</a:t>
            </a:r>
            <a:r>
              <a:rPr kumimoji="0" lang="en-GB" sz="1100" b="0" i="0" u="none" strike="noStrike" cap="none" normalizeH="0" baseline="30000">
                <a:ln>
                  <a:noFill/>
                </a:ln>
                <a:solidFill>
                  <a:schemeClr val="tx1"/>
                </a:solidFill>
                <a:effectLst/>
                <a:latin typeface="Trebuchet MS" pitchFamily="34" charset="0"/>
              </a:rPr>
              <a:t>1</a:t>
            </a:r>
            <a:r>
              <a:rPr kumimoji="0" lang="en-GB" sz="1100" b="0" i="0" u="none" strike="noStrike" cap="none" normalizeH="0" baseline="0">
                <a:ln>
                  <a:noFill/>
                </a:ln>
                <a:solidFill>
                  <a:schemeClr val="tx1"/>
                </a:solidFill>
                <a:effectLst/>
                <a:latin typeface="Trebuchet MS" pitchFamily="34" charset="0"/>
              </a:rPr>
              <a:t>: </a:t>
            </a:r>
            <a:r>
              <a:rPr lang="en-GB" sz="1100" b="1">
                <a:solidFill>
                  <a:schemeClr val="accent2">
                    <a:lumMod val="25000"/>
                  </a:schemeClr>
                </a:solidFill>
                <a:latin typeface="Trebuchet MS" pitchFamily="34" charset="0"/>
              </a:rPr>
              <a:t>€54.09m</a:t>
            </a:r>
            <a:endParaRPr lang="en-GB" sz="1100">
              <a:latin typeface="Trebuchet MS" pitchFamily="34" charset="0"/>
            </a:endParaRPr>
          </a:p>
        </p:txBody>
      </p:sp>
      <p:sp>
        <p:nvSpPr>
          <p:cNvPr id="73" name="Triangle isocèle 37">
            <a:extLst>
              <a:ext uri="{FF2B5EF4-FFF2-40B4-BE49-F238E27FC236}">
                <a16:creationId xmlns:a16="http://schemas.microsoft.com/office/drawing/2014/main" id="{F6B68BA6-5668-4482-AB33-764969C57C12}"/>
              </a:ext>
            </a:extLst>
          </p:cNvPr>
          <p:cNvSpPr/>
          <p:nvPr/>
        </p:nvSpPr>
        <p:spPr bwMode="auto">
          <a:xfrm flipV="1">
            <a:off x="3983492" y="5533637"/>
            <a:ext cx="1866934" cy="120069"/>
          </a:xfrm>
          <a:prstGeom prst="triangle">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74" name="Rectangle 73">
            <a:extLst>
              <a:ext uri="{FF2B5EF4-FFF2-40B4-BE49-F238E27FC236}">
                <a16:creationId xmlns:a16="http://schemas.microsoft.com/office/drawing/2014/main" id="{26388798-B100-49F6-910C-8A76CE6CEF45}"/>
              </a:ext>
            </a:extLst>
          </p:cNvPr>
          <p:cNvSpPr/>
          <p:nvPr/>
        </p:nvSpPr>
        <p:spPr bwMode="auto">
          <a:xfrm>
            <a:off x="3995420" y="5790857"/>
            <a:ext cx="1843078" cy="506148"/>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itchFamily="34" charset="0"/>
              </a:rPr>
              <a:t>Scope of the pipeline analysis</a:t>
            </a:r>
            <a:endParaRPr kumimoji="0" lang="en-GB" sz="1100" b="0" i="0" u="none" strike="noStrike" cap="none" normalizeH="0" baseline="0">
              <a:ln>
                <a:noFill/>
              </a:ln>
              <a:solidFill>
                <a:schemeClr val="bg1"/>
              </a:solidFill>
              <a:effectLst/>
              <a:latin typeface="Trebuchet MS" pitchFamily="34" charset="0"/>
            </a:endParaRPr>
          </a:p>
        </p:txBody>
      </p:sp>
      <p:sp>
        <p:nvSpPr>
          <p:cNvPr id="75" name="Oval 74">
            <a:extLst>
              <a:ext uri="{FF2B5EF4-FFF2-40B4-BE49-F238E27FC236}">
                <a16:creationId xmlns:a16="http://schemas.microsoft.com/office/drawing/2014/main" id="{543E399D-E99A-4B58-9AA1-AC04207FDBE7}"/>
              </a:ext>
            </a:extLst>
          </p:cNvPr>
          <p:cNvSpPr>
            <a:spLocks noChangeAspect="1"/>
          </p:cNvSpPr>
          <p:nvPr/>
        </p:nvSpPr>
        <p:spPr bwMode="auto">
          <a:xfrm>
            <a:off x="1927035" y="4354781"/>
            <a:ext cx="197245" cy="178930"/>
          </a:xfrm>
          <a:prstGeom prst="ellipse">
            <a:avLst/>
          </a:prstGeom>
          <a:solidFill>
            <a:schemeClr val="accent1">
              <a:lumMod val="50000"/>
            </a:schemeClr>
          </a:solidFill>
          <a:ln w="9525" cap="flat" cmpd="sng" algn="ctr">
            <a:solidFill>
              <a:schemeClr val="accent2">
                <a:lumMod val="1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chemeClr val="bg1"/>
                </a:solidFill>
                <a:effectLst/>
                <a:latin typeface="Trebuchet MS" pitchFamily="34" charset="0"/>
              </a:rPr>
              <a:t>+</a:t>
            </a:r>
            <a:endParaRPr kumimoji="0" lang="en-GB" sz="900" b="1" i="0" u="none" strike="noStrike" cap="none" normalizeH="0" baseline="0">
              <a:ln>
                <a:noFill/>
              </a:ln>
              <a:solidFill>
                <a:schemeClr val="bg1"/>
              </a:solidFill>
              <a:effectLst/>
              <a:latin typeface="Trebuchet MS" pitchFamily="34" charset="0"/>
            </a:endParaRPr>
          </a:p>
        </p:txBody>
      </p:sp>
      <p:sp>
        <p:nvSpPr>
          <p:cNvPr id="78" name="Rectangle 77">
            <a:extLst>
              <a:ext uri="{FF2B5EF4-FFF2-40B4-BE49-F238E27FC236}">
                <a16:creationId xmlns:a16="http://schemas.microsoft.com/office/drawing/2014/main" id="{A9452F21-2EF0-4A7A-BFC7-63CA884B1A90}"/>
              </a:ext>
            </a:extLst>
          </p:cNvPr>
          <p:cNvSpPr/>
          <p:nvPr/>
        </p:nvSpPr>
        <p:spPr bwMode="auto">
          <a:xfrm>
            <a:off x="1103589" y="4536305"/>
            <a:ext cx="1843200" cy="353560"/>
          </a:xfrm>
          <a:prstGeom prst="rect">
            <a:avLst/>
          </a:prstGeom>
          <a:solidFill>
            <a:schemeClr val="accent1">
              <a:alpha val="15000"/>
            </a:schemeClr>
          </a:solidFill>
          <a:ln w="38100" cap="flat" cmpd="sng" algn="ctr">
            <a:solidFill>
              <a:schemeClr val="accent2">
                <a:lumMod val="2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latin typeface="Trebuchet MS" pitchFamily="34" charset="0"/>
              </a:rPr>
              <a:t>Renewal (excl. D&amp;BI)</a:t>
            </a:r>
          </a:p>
          <a:p>
            <a:pPr algn="ctr"/>
            <a:r>
              <a:rPr lang="en-GB" sz="1100">
                <a:latin typeface="Trebuchet MS" pitchFamily="34" charset="0"/>
              </a:rPr>
              <a:t>€29.58m</a:t>
            </a:r>
          </a:p>
        </p:txBody>
      </p:sp>
      <p:sp>
        <p:nvSpPr>
          <p:cNvPr id="79" name="Rectangle 78">
            <a:extLst>
              <a:ext uri="{FF2B5EF4-FFF2-40B4-BE49-F238E27FC236}">
                <a16:creationId xmlns:a16="http://schemas.microsoft.com/office/drawing/2014/main" id="{EC36AD9B-932D-4A0D-AC08-D7750234FC9B}"/>
              </a:ext>
            </a:extLst>
          </p:cNvPr>
          <p:cNvSpPr/>
          <p:nvPr/>
        </p:nvSpPr>
        <p:spPr bwMode="auto">
          <a:xfrm>
            <a:off x="1103589" y="5042926"/>
            <a:ext cx="1843200" cy="353560"/>
          </a:xfrm>
          <a:prstGeom prst="rect">
            <a:avLst/>
          </a:prstGeom>
          <a:solidFill>
            <a:schemeClr val="accent1">
              <a:alpha val="15000"/>
            </a:schemeClr>
          </a:solidFill>
          <a:ln w="38100" cap="flat" cmpd="sng" algn="ctr">
            <a:solidFill>
              <a:schemeClr val="accent2">
                <a:lumMod val="2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err="1">
                <a:latin typeface="Trebuchet MS" pitchFamily="34" charset="0"/>
              </a:rPr>
              <a:t>NetNew</a:t>
            </a:r>
            <a:endParaRPr lang="en-GB" sz="1100">
              <a:latin typeface="Trebuchet MS" pitchFamily="34" charset="0"/>
            </a:endParaRPr>
          </a:p>
          <a:p>
            <a:pPr algn="ctr"/>
            <a:r>
              <a:rPr lang="en-GB" sz="1100">
                <a:latin typeface="Trebuchet MS" pitchFamily="34" charset="0"/>
              </a:rPr>
              <a:t>€6.47m</a:t>
            </a:r>
          </a:p>
        </p:txBody>
      </p:sp>
      <p:sp>
        <p:nvSpPr>
          <p:cNvPr id="80" name="Oval 79">
            <a:extLst>
              <a:ext uri="{FF2B5EF4-FFF2-40B4-BE49-F238E27FC236}">
                <a16:creationId xmlns:a16="http://schemas.microsoft.com/office/drawing/2014/main" id="{A1A9377E-1C4F-4A8F-8CA9-9628690319F1}"/>
              </a:ext>
            </a:extLst>
          </p:cNvPr>
          <p:cNvSpPr>
            <a:spLocks noChangeAspect="1"/>
          </p:cNvSpPr>
          <p:nvPr/>
        </p:nvSpPr>
        <p:spPr bwMode="auto">
          <a:xfrm>
            <a:off x="1944151" y="4892459"/>
            <a:ext cx="163013" cy="147876"/>
          </a:xfrm>
          <a:prstGeom prst="ellipse">
            <a:avLst/>
          </a:prstGeom>
          <a:solidFill>
            <a:schemeClr val="accent1">
              <a:lumMod val="50000"/>
            </a:schemeClr>
          </a:solidFill>
          <a:ln w="9525" cap="flat" cmpd="sng" algn="ctr">
            <a:solidFill>
              <a:schemeClr val="accent2">
                <a:lumMod val="1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chemeClr val="bg1"/>
                </a:solidFill>
                <a:effectLst/>
                <a:latin typeface="Trebuchet MS" pitchFamily="34" charset="0"/>
              </a:rPr>
              <a:t>+</a:t>
            </a:r>
            <a:endParaRPr kumimoji="0" lang="en-GB" sz="900" b="1" i="0" u="none" strike="noStrike" cap="none" normalizeH="0" baseline="0">
              <a:ln>
                <a:noFill/>
              </a:ln>
              <a:solidFill>
                <a:schemeClr val="bg1"/>
              </a:solidFill>
              <a:effectLst/>
              <a:latin typeface="Trebuchet MS" pitchFamily="34" charset="0"/>
            </a:endParaRPr>
          </a:p>
        </p:txBody>
      </p:sp>
      <p:sp>
        <p:nvSpPr>
          <p:cNvPr id="91" name="Rectangle 90">
            <a:extLst>
              <a:ext uri="{FF2B5EF4-FFF2-40B4-BE49-F238E27FC236}">
                <a16:creationId xmlns:a16="http://schemas.microsoft.com/office/drawing/2014/main" id="{4F613431-6030-4F96-9822-BE43F49BE2A6}"/>
              </a:ext>
            </a:extLst>
          </p:cNvPr>
          <p:cNvSpPr/>
          <p:nvPr/>
        </p:nvSpPr>
        <p:spPr bwMode="auto">
          <a:xfrm>
            <a:off x="3995359" y="3065397"/>
            <a:ext cx="1843200" cy="470590"/>
          </a:xfrm>
          <a:prstGeom prst="rect">
            <a:avLst/>
          </a:prstGeom>
          <a:solidFill>
            <a:schemeClr val="accent1">
              <a:alpha val="15000"/>
            </a:schemeClr>
          </a:solidFill>
          <a:ln w="38100" cap="flat" cmpd="sng" algn="ctr">
            <a:solidFill>
              <a:schemeClr val="accent2">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100">
                <a:latin typeface="Trebuchet MS" pitchFamily="34" charset="0"/>
              </a:rPr>
              <a:t>Renewal D&amp;BI</a:t>
            </a:r>
          </a:p>
          <a:p>
            <a:pPr algn="ctr"/>
            <a:r>
              <a:rPr lang="en-GB" sz="1100">
                <a:latin typeface="Trebuchet MS" pitchFamily="34" charset="0"/>
              </a:rPr>
              <a:t>€9.27m</a:t>
            </a:r>
          </a:p>
        </p:txBody>
      </p:sp>
      <p:sp>
        <p:nvSpPr>
          <p:cNvPr id="94" name="Oval 93">
            <a:extLst>
              <a:ext uri="{FF2B5EF4-FFF2-40B4-BE49-F238E27FC236}">
                <a16:creationId xmlns:a16="http://schemas.microsoft.com/office/drawing/2014/main" id="{66F09A50-FA9E-41D7-993D-79B61355BF7F}"/>
              </a:ext>
            </a:extLst>
          </p:cNvPr>
          <p:cNvSpPr>
            <a:spLocks noChangeAspect="1"/>
          </p:cNvSpPr>
          <p:nvPr/>
        </p:nvSpPr>
        <p:spPr bwMode="auto">
          <a:xfrm>
            <a:off x="4818337" y="3681643"/>
            <a:ext cx="197245" cy="178930"/>
          </a:xfrm>
          <a:prstGeom prst="ellipse">
            <a:avLst/>
          </a:prstGeom>
          <a:solidFill>
            <a:schemeClr val="accent1">
              <a:lumMod val="50000"/>
            </a:schemeClr>
          </a:solidFill>
          <a:ln w="9525" cap="flat" cmpd="sng" algn="ctr">
            <a:solidFill>
              <a:schemeClr val="accent2">
                <a:lumMod val="1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chemeClr val="bg1"/>
                </a:solidFill>
                <a:effectLst/>
                <a:latin typeface="Trebuchet MS" pitchFamily="34" charset="0"/>
              </a:rPr>
              <a:t>+</a:t>
            </a:r>
            <a:endParaRPr kumimoji="0" lang="en-GB" sz="900" b="1" i="0" u="none" strike="noStrike" cap="none" normalizeH="0" baseline="0">
              <a:ln>
                <a:noFill/>
              </a:ln>
              <a:solidFill>
                <a:schemeClr val="bg1"/>
              </a:solidFill>
              <a:effectLst/>
              <a:latin typeface="Trebuchet MS" pitchFamily="34" charset="0"/>
            </a:endParaRPr>
          </a:p>
        </p:txBody>
      </p:sp>
      <p:sp>
        <p:nvSpPr>
          <p:cNvPr id="95" name="Rectangle 94">
            <a:extLst>
              <a:ext uri="{FF2B5EF4-FFF2-40B4-BE49-F238E27FC236}">
                <a16:creationId xmlns:a16="http://schemas.microsoft.com/office/drawing/2014/main" id="{821DB530-EDA9-41EF-93B5-8CB6BD5BBE45}"/>
              </a:ext>
            </a:extLst>
          </p:cNvPr>
          <p:cNvSpPr/>
          <p:nvPr/>
        </p:nvSpPr>
        <p:spPr bwMode="auto">
          <a:xfrm>
            <a:off x="3995359" y="4006229"/>
            <a:ext cx="1843200" cy="470589"/>
          </a:xfrm>
          <a:prstGeom prst="rect">
            <a:avLst/>
          </a:prstGeom>
          <a:solidFill>
            <a:schemeClr val="accent1">
              <a:alpha val="15000"/>
            </a:schemeClr>
          </a:solidFill>
          <a:ln w="38100" cap="flat" cmpd="sng" algn="ctr">
            <a:solidFill>
              <a:schemeClr val="accent2">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100">
                <a:latin typeface="Trebuchet MS" pitchFamily="34" charset="0"/>
              </a:rPr>
              <a:t>Renewal (excl. D&amp;BI)</a:t>
            </a:r>
          </a:p>
          <a:p>
            <a:pPr algn="ctr"/>
            <a:r>
              <a:rPr lang="en-GB" sz="1100">
                <a:latin typeface="Trebuchet MS" pitchFamily="34" charset="0"/>
              </a:rPr>
              <a:t>€36.38m</a:t>
            </a:r>
          </a:p>
        </p:txBody>
      </p:sp>
      <p:sp>
        <p:nvSpPr>
          <p:cNvPr id="96" name="Rectangle 95">
            <a:extLst>
              <a:ext uri="{FF2B5EF4-FFF2-40B4-BE49-F238E27FC236}">
                <a16:creationId xmlns:a16="http://schemas.microsoft.com/office/drawing/2014/main" id="{29291CF5-50DB-466E-AC2A-5251BE431A7C}"/>
              </a:ext>
            </a:extLst>
          </p:cNvPr>
          <p:cNvSpPr/>
          <p:nvPr/>
        </p:nvSpPr>
        <p:spPr bwMode="auto">
          <a:xfrm>
            <a:off x="3995359" y="4916006"/>
            <a:ext cx="1843200" cy="470589"/>
          </a:xfrm>
          <a:prstGeom prst="rect">
            <a:avLst/>
          </a:prstGeom>
          <a:solidFill>
            <a:schemeClr val="accent1">
              <a:alpha val="15000"/>
            </a:schemeClr>
          </a:solidFill>
          <a:ln w="38100" cap="flat" cmpd="sng" algn="ctr">
            <a:solidFill>
              <a:schemeClr val="accent2">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100" err="1">
                <a:latin typeface="Trebuchet MS" pitchFamily="34" charset="0"/>
              </a:rPr>
              <a:t>NetNew</a:t>
            </a:r>
            <a:endParaRPr lang="en-GB" sz="1100">
              <a:latin typeface="Trebuchet MS" pitchFamily="34" charset="0"/>
            </a:endParaRPr>
          </a:p>
          <a:p>
            <a:pPr algn="ctr"/>
            <a:r>
              <a:rPr lang="en-GB" sz="1100">
                <a:latin typeface="Trebuchet MS" pitchFamily="34" charset="0"/>
              </a:rPr>
              <a:t>€8.44m</a:t>
            </a:r>
          </a:p>
        </p:txBody>
      </p:sp>
      <p:sp>
        <p:nvSpPr>
          <p:cNvPr id="97" name="Oval 96">
            <a:extLst>
              <a:ext uri="{FF2B5EF4-FFF2-40B4-BE49-F238E27FC236}">
                <a16:creationId xmlns:a16="http://schemas.microsoft.com/office/drawing/2014/main" id="{598D29ED-1B3C-422C-9EEE-837CE9D0C8F7}"/>
              </a:ext>
            </a:extLst>
          </p:cNvPr>
          <p:cNvSpPr>
            <a:spLocks noChangeAspect="1"/>
          </p:cNvSpPr>
          <p:nvPr/>
        </p:nvSpPr>
        <p:spPr bwMode="auto">
          <a:xfrm>
            <a:off x="4835453" y="4622474"/>
            <a:ext cx="163013" cy="147876"/>
          </a:xfrm>
          <a:prstGeom prst="ellipse">
            <a:avLst/>
          </a:prstGeom>
          <a:solidFill>
            <a:schemeClr val="accent1">
              <a:lumMod val="50000"/>
            </a:schemeClr>
          </a:solidFill>
          <a:ln w="9525" cap="flat" cmpd="sng" algn="ctr">
            <a:solidFill>
              <a:schemeClr val="accent2">
                <a:lumMod val="1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chemeClr val="bg1"/>
                </a:solidFill>
                <a:effectLst/>
                <a:latin typeface="Trebuchet MS" pitchFamily="34" charset="0"/>
              </a:rPr>
              <a:t>+</a:t>
            </a:r>
            <a:endParaRPr kumimoji="0" lang="en-GB" sz="900" b="1" i="0" u="none" strike="noStrike" cap="none" normalizeH="0" baseline="0">
              <a:ln>
                <a:noFill/>
              </a:ln>
              <a:solidFill>
                <a:schemeClr val="bg1"/>
              </a:solidFill>
              <a:effectLst/>
              <a:latin typeface="Trebuchet MS" pitchFamily="34" charset="0"/>
            </a:endParaRPr>
          </a:p>
        </p:txBody>
      </p:sp>
      <p:sp>
        <p:nvSpPr>
          <p:cNvPr id="70" name="Rectangle 69">
            <a:extLst>
              <a:ext uri="{FF2B5EF4-FFF2-40B4-BE49-F238E27FC236}">
                <a16:creationId xmlns:a16="http://schemas.microsoft.com/office/drawing/2014/main" id="{3D6C8299-A860-4199-8800-87F83C0D4BFB}"/>
              </a:ext>
            </a:extLst>
          </p:cNvPr>
          <p:cNvSpPr/>
          <p:nvPr/>
        </p:nvSpPr>
        <p:spPr bwMode="auto">
          <a:xfrm>
            <a:off x="631186" y="1899278"/>
            <a:ext cx="2671626" cy="32540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1"/>
                </a:solidFill>
                <a:effectLst/>
                <a:latin typeface="Trebuchet MS" pitchFamily="34" charset="0"/>
              </a:rPr>
              <a:t>Total revenue 2020 (from BP): </a:t>
            </a:r>
            <a:r>
              <a:rPr lang="en-GB" sz="1050" b="1">
                <a:solidFill>
                  <a:schemeClr val="tx2"/>
                </a:solidFill>
                <a:latin typeface="Trebuchet MS" pitchFamily="34" charset="0"/>
              </a:rPr>
              <a:t>€5</a:t>
            </a:r>
            <a:r>
              <a:rPr kumimoji="0" lang="en-GB" sz="1050" b="1" i="0" u="none" strike="noStrike" cap="none" normalizeH="0" baseline="0">
                <a:ln>
                  <a:noFill/>
                </a:ln>
                <a:solidFill>
                  <a:schemeClr val="tx2"/>
                </a:solidFill>
                <a:effectLst/>
                <a:latin typeface="Trebuchet MS" pitchFamily="34" charset="0"/>
              </a:rPr>
              <a:t>4.9m</a:t>
            </a:r>
          </a:p>
        </p:txBody>
      </p:sp>
      <p:sp>
        <p:nvSpPr>
          <p:cNvPr id="71" name="Rectangle 70">
            <a:extLst>
              <a:ext uri="{FF2B5EF4-FFF2-40B4-BE49-F238E27FC236}">
                <a16:creationId xmlns:a16="http://schemas.microsoft.com/office/drawing/2014/main" id="{1F49DD24-D080-49C4-B70A-13A8E0CC2D03}"/>
              </a:ext>
            </a:extLst>
          </p:cNvPr>
          <p:cNvSpPr/>
          <p:nvPr/>
        </p:nvSpPr>
        <p:spPr bwMode="auto">
          <a:xfrm>
            <a:off x="6540292" y="1907760"/>
            <a:ext cx="2671626" cy="32540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1"/>
                </a:solidFill>
                <a:effectLst/>
                <a:latin typeface="Trebuchet MS" pitchFamily="34" charset="0"/>
              </a:rPr>
              <a:t>Total revenue 2020 (from BP): </a:t>
            </a:r>
            <a:r>
              <a:rPr lang="en-GB" sz="1050" b="1">
                <a:solidFill>
                  <a:schemeClr val="tx2"/>
                </a:solidFill>
                <a:latin typeface="Trebuchet MS" pitchFamily="34" charset="0"/>
              </a:rPr>
              <a:t>€8.6m</a:t>
            </a:r>
          </a:p>
        </p:txBody>
      </p:sp>
      <p:sp>
        <p:nvSpPr>
          <p:cNvPr id="72" name="Rectangle 71">
            <a:extLst>
              <a:ext uri="{FF2B5EF4-FFF2-40B4-BE49-F238E27FC236}">
                <a16:creationId xmlns:a16="http://schemas.microsoft.com/office/drawing/2014/main" id="{319C1506-78D5-413D-B07B-230C497ADFB5}"/>
              </a:ext>
            </a:extLst>
          </p:cNvPr>
          <p:cNvSpPr/>
          <p:nvPr/>
        </p:nvSpPr>
        <p:spPr bwMode="auto">
          <a:xfrm>
            <a:off x="3581146" y="1899278"/>
            <a:ext cx="2671626" cy="32540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1"/>
                </a:solidFill>
                <a:effectLst/>
                <a:latin typeface="Trebuchet MS" pitchFamily="34" charset="0"/>
              </a:rPr>
              <a:t>Total revenue 2020 (from BP): </a:t>
            </a:r>
            <a:r>
              <a:rPr lang="en-GB" sz="1050" b="1">
                <a:solidFill>
                  <a:schemeClr val="tx2"/>
                </a:solidFill>
                <a:latin typeface="Trebuchet MS" pitchFamily="34" charset="0"/>
              </a:rPr>
              <a:t>€52.6m</a:t>
            </a:r>
          </a:p>
        </p:txBody>
      </p:sp>
      <p:sp>
        <p:nvSpPr>
          <p:cNvPr id="76" name="Rectangle 75">
            <a:extLst>
              <a:ext uri="{FF2B5EF4-FFF2-40B4-BE49-F238E27FC236}">
                <a16:creationId xmlns:a16="http://schemas.microsoft.com/office/drawing/2014/main" id="{F219AD15-678C-47F1-9FA8-00455A2F666B}"/>
              </a:ext>
            </a:extLst>
          </p:cNvPr>
          <p:cNvSpPr/>
          <p:nvPr/>
        </p:nvSpPr>
        <p:spPr bwMode="auto">
          <a:xfrm rot="16200000">
            <a:off x="-140298" y="1949965"/>
            <a:ext cx="773526" cy="277023"/>
          </a:xfrm>
          <a:prstGeom prst="rect">
            <a:avLst/>
          </a:prstGeom>
          <a:solidFill>
            <a:schemeClr val="tx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1" u="none" strike="noStrike" cap="small" normalizeH="0">
                <a:ln>
                  <a:noFill/>
                </a:ln>
                <a:solidFill>
                  <a:schemeClr val="bg1"/>
                </a:solidFill>
                <a:effectLst/>
                <a:latin typeface="Trebuchet MS" pitchFamily="34" charset="0"/>
              </a:rPr>
              <a:t>Revenue</a:t>
            </a:r>
          </a:p>
        </p:txBody>
      </p:sp>
      <p:sp>
        <p:nvSpPr>
          <p:cNvPr id="77" name="Rectangle 76">
            <a:extLst>
              <a:ext uri="{FF2B5EF4-FFF2-40B4-BE49-F238E27FC236}">
                <a16:creationId xmlns:a16="http://schemas.microsoft.com/office/drawing/2014/main" id="{4AEA1735-EB8E-42CD-B80E-75C49419F338}"/>
              </a:ext>
            </a:extLst>
          </p:cNvPr>
          <p:cNvSpPr/>
          <p:nvPr/>
        </p:nvSpPr>
        <p:spPr bwMode="auto">
          <a:xfrm rot="16200000">
            <a:off x="-1702519" y="4405830"/>
            <a:ext cx="3897973" cy="277023"/>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1" u="none" strike="noStrike" cap="small" normalizeH="0">
                <a:ln>
                  <a:noFill/>
                </a:ln>
                <a:solidFill>
                  <a:schemeClr val="bg1"/>
                </a:solidFill>
                <a:effectLst/>
                <a:latin typeface="Trebuchet MS" pitchFamily="34" charset="0"/>
              </a:rPr>
              <a:t>Pipeline Analyses (CRM)</a:t>
            </a:r>
          </a:p>
        </p:txBody>
      </p:sp>
      <p:sp>
        <p:nvSpPr>
          <p:cNvPr id="10" name="ZoneTexte 9">
            <a:extLst>
              <a:ext uri="{FF2B5EF4-FFF2-40B4-BE49-F238E27FC236}">
                <a16:creationId xmlns:a16="http://schemas.microsoft.com/office/drawing/2014/main" id="{B16BA0F5-F02A-43F1-8A95-437CD6FF990F}"/>
              </a:ext>
            </a:extLst>
          </p:cNvPr>
          <p:cNvSpPr txBox="1"/>
          <p:nvPr/>
        </p:nvSpPr>
        <p:spPr>
          <a:xfrm>
            <a:off x="977644" y="6231717"/>
            <a:ext cx="2095090" cy="261610"/>
          </a:xfrm>
          <a:prstGeom prst="rect">
            <a:avLst/>
          </a:prstGeom>
          <a:noFill/>
        </p:spPr>
        <p:txBody>
          <a:bodyPr wrap="square" rtlCol="0">
            <a:spAutoFit/>
          </a:bodyPr>
          <a:lstStyle/>
          <a:p>
            <a:pPr algn="ctr"/>
            <a:r>
              <a:rPr lang="en-GB" sz="1050" i="1">
                <a:latin typeface="+mj-lt"/>
              </a:rPr>
              <a:t>Database from Salesforce CRM</a:t>
            </a:r>
          </a:p>
        </p:txBody>
      </p:sp>
      <p:sp>
        <p:nvSpPr>
          <p:cNvPr id="81" name="ZoneTexte 80">
            <a:extLst>
              <a:ext uri="{FF2B5EF4-FFF2-40B4-BE49-F238E27FC236}">
                <a16:creationId xmlns:a16="http://schemas.microsoft.com/office/drawing/2014/main" id="{7EA10F69-980A-4834-BF2C-E1D18351BB8E}"/>
              </a:ext>
            </a:extLst>
          </p:cNvPr>
          <p:cNvSpPr txBox="1"/>
          <p:nvPr/>
        </p:nvSpPr>
        <p:spPr>
          <a:xfrm>
            <a:off x="3869414" y="6231717"/>
            <a:ext cx="2095090" cy="261610"/>
          </a:xfrm>
          <a:prstGeom prst="rect">
            <a:avLst/>
          </a:prstGeom>
          <a:noFill/>
        </p:spPr>
        <p:txBody>
          <a:bodyPr wrap="square" rtlCol="0">
            <a:spAutoFit/>
          </a:bodyPr>
          <a:lstStyle/>
          <a:p>
            <a:pPr algn="ctr"/>
            <a:r>
              <a:rPr lang="en-GB" sz="1050" i="1">
                <a:latin typeface="+mj-lt"/>
              </a:rPr>
              <a:t>Database from Salesforce CRM</a:t>
            </a:r>
          </a:p>
        </p:txBody>
      </p:sp>
      <p:sp>
        <p:nvSpPr>
          <p:cNvPr id="82" name="ZoneTexte 81">
            <a:extLst>
              <a:ext uri="{FF2B5EF4-FFF2-40B4-BE49-F238E27FC236}">
                <a16:creationId xmlns:a16="http://schemas.microsoft.com/office/drawing/2014/main" id="{688F17E4-1D22-4132-B27D-30D984209C68}"/>
              </a:ext>
            </a:extLst>
          </p:cNvPr>
          <p:cNvSpPr txBox="1"/>
          <p:nvPr/>
        </p:nvSpPr>
        <p:spPr>
          <a:xfrm>
            <a:off x="6506469" y="6231717"/>
            <a:ext cx="2788565" cy="253916"/>
          </a:xfrm>
          <a:prstGeom prst="rect">
            <a:avLst/>
          </a:prstGeom>
          <a:noFill/>
        </p:spPr>
        <p:txBody>
          <a:bodyPr wrap="square" rtlCol="0">
            <a:spAutoFit/>
          </a:bodyPr>
          <a:lstStyle/>
          <a:p>
            <a:pPr algn="ctr"/>
            <a:r>
              <a:rPr lang="en-GB" sz="1050" i="1">
                <a:latin typeface="+mj-lt"/>
              </a:rPr>
              <a:t>Database from Microsoft Dynamics CRM</a:t>
            </a:r>
          </a:p>
        </p:txBody>
      </p:sp>
      <p:sp>
        <p:nvSpPr>
          <p:cNvPr id="83" name="Oval 74">
            <a:extLst>
              <a:ext uri="{FF2B5EF4-FFF2-40B4-BE49-F238E27FC236}">
                <a16:creationId xmlns:a16="http://schemas.microsoft.com/office/drawing/2014/main" id="{C833343E-71BE-4453-8440-30B020FBC127}"/>
              </a:ext>
            </a:extLst>
          </p:cNvPr>
          <p:cNvSpPr>
            <a:spLocks noChangeAspect="1"/>
          </p:cNvSpPr>
          <p:nvPr/>
        </p:nvSpPr>
        <p:spPr bwMode="auto">
          <a:xfrm>
            <a:off x="1927035" y="3817102"/>
            <a:ext cx="197245" cy="178930"/>
          </a:xfrm>
          <a:prstGeom prst="ellipse">
            <a:avLst/>
          </a:prstGeom>
          <a:solidFill>
            <a:schemeClr val="accent1">
              <a:lumMod val="50000"/>
            </a:schemeClr>
          </a:solidFill>
          <a:ln w="9525" cap="flat" cmpd="sng" algn="ctr">
            <a:solidFill>
              <a:schemeClr val="accent2">
                <a:lumMod val="1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chemeClr val="bg1"/>
                </a:solidFill>
                <a:effectLst/>
                <a:latin typeface="Trebuchet MS" pitchFamily="34" charset="0"/>
              </a:rPr>
              <a:t>+</a:t>
            </a:r>
            <a:endParaRPr kumimoji="0" lang="en-GB" sz="900" b="1" i="0" u="none" strike="noStrike" cap="none" normalizeH="0" baseline="0">
              <a:ln>
                <a:noFill/>
              </a:ln>
              <a:solidFill>
                <a:schemeClr val="bg1"/>
              </a:solidFill>
              <a:effectLst/>
              <a:latin typeface="Trebuchet MS" pitchFamily="34" charset="0"/>
            </a:endParaRPr>
          </a:p>
        </p:txBody>
      </p:sp>
      <p:sp>
        <p:nvSpPr>
          <p:cNvPr id="84" name="Oval 74">
            <a:extLst>
              <a:ext uri="{FF2B5EF4-FFF2-40B4-BE49-F238E27FC236}">
                <a16:creationId xmlns:a16="http://schemas.microsoft.com/office/drawing/2014/main" id="{38DD5A54-CA48-4115-B917-CAC677260B8A}"/>
              </a:ext>
            </a:extLst>
          </p:cNvPr>
          <p:cNvSpPr>
            <a:spLocks noChangeAspect="1"/>
          </p:cNvSpPr>
          <p:nvPr/>
        </p:nvSpPr>
        <p:spPr bwMode="auto">
          <a:xfrm>
            <a:off x="1927035" y="3344984"/>
            <a:ext cx="197245" cy="178930"/>
          </a:xfrm>
          <a:prstGeom prst="ellipse">
            <a:avLst/>
          </a:prstGeom>
          <a:solidFill>
            <a:schemeClr val="accent1">
              <a:lumMod val="50000"/>
            </a:schemeClr>
          </a:solidFill>
          <a:ln w="9525" cap="flat" cmpd="sng" algn="ctr">
            <a:solidFill>
              <a:schemeClr val="accent2">
                <a:lumMod val="1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chemeClr val="bg1"/>
                </a:solidFill>
                <a:effectLst/>
                <a:latin typeface="Trebuchet MS" pitchFamily="34" charset="0"/>
              </a:rPr>
              <a:t>+</a:t>
            </a:r>
            <a:endParaRPr kumimoji="0" lang="en-GB" sz="900" b="1" i="0" u="none" strike="noStrike" cap="none" normalizeH="0" baseline="0">
              <a:ln>
                <a:noFill/>
              </a:ln>
              <a:solidFill>
                <a:schemeClr val="bg1"/>
              </a:solidFill>
              <a:effectLst/>
              <a:latin typeface="Trebuchet MS" pitchFamily="34" charset="0"/>
            </a:endParaRPr>
          </a:p>
        </p:txBody>
      </p:sp>
    </p:spTree>
    <p:extLst>
      <p:ext uri="{BB962C8B-B14F-4D97-AF65-F5344CB8AC3E}">
        <p14:creationId xmlns:p14="http://schemas.microsoft.com/office/powerpoint/2010/main" val="419073755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Object 19" hidden="1">
            <a:extLst>
              <a:ext uri="{FF2B5EF4-FFF2-40B4-BE49-F238E27FC236}">
                <a16:creationId xmlns:a16="http://schemas.microsoft.com/office/drawing/2014/main" id="{10CE836A-0507-4A94-B6DE-E1A1D21CD4B4}"/>
              </a:ext>
            </a:extLst>
          </p:cNvPr>
          <p:cNvGraphicFramePr>
            <a:graphicFrameLocks noChangeAspect="1"/>
          </p:cNvGraphicFramePr>
          <p:nvPr>
            <p:custDataLst>
              <p:tags r:id="rId1"/>
            </p:custDataLst>
            <p:extLst>
              <p:ext uri="{D42A27DB-BD31-4B8C-83A1-F6EECF244321}">
                <p14:modId xmlns:p14="http://schemas.microsoft.com/office/powerpoint/2010/main" val="28671797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20" name="Object 19" hidden="1">
                        <a:extLst>
                          <a:ext uri="{FF2B5EF4-FFF2-40B4-BE49-F238E27FC236}">
                            <a16:creationId xmlns:a16="http://schemas.microsoft.com/office/drawing/2014/main" id="{10CE836A-0507-4A94-B6DE-E1A1D21CD4B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586F94D6-4CDC-46DA-9610-1EB5803F483B}"/>
              </a:ext>
            </a:extLst>
          </p:cNvPr>
          <p:cNvSpPr>
            <a:spLocks noGrp="1"/>
          </p:cNvSpPr>
          <p:nvPr>
            <p:ph type="title"/>
          </p:nvPr>
        </p:nvSpPr>
        <p:spPr>
          <a:xfrm>
            <a:off x="165600" y="147600"/>
            <a:ext cx="8200781" cy="684000"/>
          </a:xfrm>
        </p:spPr>
        <p:txBody>
          <a:bodyPr vert="horz"/>
          <a:lstStyle/>
          <a:p>
            <a:r>
              <a:rPr lang="en-GB"/>
              <a:t>In 2020, </a:t>
            </a:r>
            <a:r>
              <a:rPr lang="en-GB">
                <a:solidFill>
                  <a:schemeClr val="tx2"/>
                </a:solidFill>
              </a:rPr>
              <a:t>96% of Altares business </a:t>
            </a:r>
            <a:r>
              <a:rPr lang="en-GB"/>
              <a:t>in France can be considered as a </a:t>
            </a:r>
            <a:r>
              <a:rPr lang="en-GB">
                <a:solidFill>
                  <a:schemeClr val="tx2"/>
                </a:solidFill>
              </a:rPr>
              <a:t>recurring</a:t>
            </a:r>
            <a:r>
              <a:rPr lang="en-GB"/>
              <a:t> business and </a:t>
            </a:r>
            <a:r>
              <a:rPr lang="en-GB">
                <a:solidFill>
                  <a:schemeClr val="tx2"/>
                </a:solidFill>
              </a:rPr>
              <a:t>97% </a:t>
            </a:r>
            <a:r>
              <a:rPr lang="en-GB"/>
              <a:t>in Benelux </a:t>
            </a:r>
          </a:p>
        </p:txBody>
      </p:sp>
      <p:sp>
        <p:nvSpPr>
          <p:cNvPr id="3" name="Espace réservé du texte 2">
            <a:extLst>
              <a:ext uri="{FF2B5EF4-FFF2-40B4-BE49-F238E27FC236}">
                <a16:creationId xmlns:a16="http://schemas.microsoft.com/office/drawing/2014/main" id="{924AEDD4-4747-4572-9546-57EBD4B3002B}"/>
              </a:ext>
            </a:extLst>
          </p:cNvPr>
          <p:cNvSpPr>
            <a:spLocks noGrp="1"/>
          </p:cNvSpPr>
          <p:nvPr>
            <p:ph type="body" sz="quarter" idx="10"/>
          </p:nvPr>
        </p:nvSpPr>
        <p:spPr/>
        <p:txBody>
          <a:bodyPr/>
          <a:lstStyle/>
          <a:p>
            <a:r>
              <a:rPr lang="en-GB" sz="800" i="1" kern="0"/>
              <a:t>Sources: eleven research &amp; analysis, company data </a:t>
            </a:r>
          </a:p>
          <a:p>
            <a:r>
              <a:rPr lang="en-GB"/>
              <a:t>Pipeline salesforce.com (incl. DBI from REC)</a:t>
            </a:r>
          </a:p>
        </p:txBody>
      </p:sp>
      <p:cxnSp>
        <p:nvCxnSpPr>
          <p:cNvPr id="5" name="Connecteur droit 208">
            <a:extLst>
              <a:ext uri="{FF2B5EF4-FFF2-40B4-BE49-F238E27FC236}">
                <a16:creationId xmlns:a16="http://schemas.microsoft.com/office/drawing/2014/main" id="{46950A2E-E558-47BE-B8D7-DE2F26D46EC4}"/>
              </a:ext>
            </a:extLst>
          </p:cNvPr>
          <p:cNvCxnSpPr>
            <a:cxnSpLocks/>
          </p:cNvCxnSpPr>
          <p:nvPr/>
        </p:nvCxnSpPr>
        <p:spPr bwMode="auto">
          <a:xfrm>
            <a:off x="403330" y="1115899"/>
            <a:ext cx="454457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6" name="Rectangle 84">
            <a:extLst>
              <a:ext uri="{FF2B5EF4-FFF2-40B4-BE49-F238E27FC236}">
                <a16:creationId xmlns:a16="http://schemas.microsoft.com/office/drawing/2014/main" id="{D455446D-2F62-432F-BFF0-0FB6CF1C9E30}"/>
              </a:ext>
            </a:extLst>
          </p:cNvPr>
          <p:cNvSpPr/>
          <p:nvPr/>
        </p:nvSpPr>
        <p:spPr bwMode="auto">
          <a:xfrm>
            <a:off x="1100365" y="893367"/>
            <a:ext cx="3150504" cy="333317"/>
          </a:xfrm>
          <a:prstGeom prst="rect">
            <a:avLst/>
          </a:prstGeom>
          <a:solidFill>
            <a:schemeClr val="bg1"/>
          </a:solidFill>
        </p:spPr>
        <p:txBody>
          <a:bodyPr wrap="square" rtlCol="0">
            <a:noAutofit/>
          </a:bodyPr>
          <a:lstStyle/>
          <a:p>
            <a:pPr algn="ctr"/>
            <a:r>
              <a:rPr lang="en-GB" sz="1100">
                <a:solidFill>
                  <a:schemeClr val="tx2"/>
                </a:solidFill>
                <a:latin typeface="Trebuchet MS" panose="020B0603020202020204" pitchFamily="34" charset="0"/>
              </a:rPr>
              <a:t>Altares’ share of recurring vs. non-recurring business in France (2019 vs. 2020)  </a:t>
            </a:r>
          </a:p>
        </p:txBody>
      </p:sp>
      <p:grpSp>
        <p:nvGrpSpPr>
          <p:cNvPr id="7" name="Groupe 90">
            <a:extLst>
              <a:ext uri="{FF2B5EF4-FFF2-40B4-BE49-F238E27FC236}">
                <a16:creationId xmlns:a16="http://schemas.microsoft.com/office/drawing/2014/main" id="{88B3F8EF-7F03-405B-B882-0917CAC847CB}"/>
              </a:ext>
            </a:extLst>
          </p:cNvPr>
          <p:cNvGrpSpPr/>
          <p:nvPr/>
        </p:nvGrpSpPr>
        <p:grpSpPr>
          <a:xfrm>
            <a:off x="8448150" y="-11528"/>
            <a:ext cx="1435548" cy="588143"/>
            <a:chOff x="8448150" y="-11528"/>
            <a:chExt cx="1435548" cy="588143"/>
          </a:xfrm>
        </p:grpSpPr>
        <p:sp>
          <p:nvSpPr>
            <p:cNvPr id="8" name="Rectangle : coins arrondis 199">
              <a:extLst>
                <a:ext uri="{FF2B5EF4-FFF2-40B4-BE49-F238E27FC236}">
                  <a16:creationId xmlns:a16="http://schemas.microsoft.com/office/drawing/2014/main" id="{8963DA59-8B20-489F-8BD4-B7D4D6821163}"/>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 name="Rectangle : coins arrondis 200">
              <a:extLst>
                <a:ext uri="{FF2B5EF4-FFF2-40B4-BE49-F238E27FC236}">
                  <a16:creationId xmlns:a16="http://schemas.microsoft.com/office/drawing/2014/main" id="{F5656084-D1E5-4750-9179-30C432EB105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 name="Rectangle : coins arrondis 201">
              <a:extLst>
                <a:ext uri="{FF2B5EF4-FFF2-40B4-BE49-F238E27FC236}">
                  <a16:creationId xmlns:a16="http://schemas.microsoft.com/office/drawing/2014/main" id="{9B703E2A-6F61-4321-92FC-A6363725BBD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 name="ZoneTexte 18">
              <a:extLst>
                <a:ext uri="{FF2B5EF4-FFF2-40B4-BE49-F238E27FC236}">
                  <a16:creationId xmlns:a16="http://schemas.microsoft.com/office/drawing/2014/main" id="{6CACAF58-ED8F-4EE8-9B8B-EB87A8EB51AA}"/>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pipeline</a:t>
              </a:r>
            </a:p>
          </p:txBody>
        </p:sp>
        <p:pic>
          <p:nvPicPr>
            <p:cNvPr id="12" name="Graphique 128" descr="Jauge">
              <a:extLst>
                <a:ext uri="{FF2B5EF4-FFF2-40B4-BE49-F238E27FC236}">
                  <a16:creationId xmlns:a16="http://schemas.microsoft.com/office/drawing/2014/main" id="{5447C3F5-E3C9-4DBA-8B42-419828A098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64" y="187516"/>
              <a:ext cx="234953" cy="218224"/>
            </a:xfrm>
            <a:prstGeom prst="rect">
              <a:avLst/>
            </a:prstGeom>
            <a:effectLst/>
          </p:spPr>
        </p:pic>
        <p:pic>
          <p:nvPicPr>
            <p:cNvPr id="13" name="Graphique 90" descr="Poignée de main">
              <a:extLst>
                <a:ext uri="{FF2B5EF4-FFF2-40B4-BE49-F238E27FC236}">
                  <a16:creationId xmlns:a16="http://schemas.microsoft.com/office/drawing/2014/main" id="{3E24DCED-AFE6-4501-A500-38E3A86DD0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60868" y="152880"/>
              <a:ext cx="256313" cy="287496"/>
            </a:xfrm>
            <a:prstGeom prst="rect">
              <a:avLst/>
            </a:prstGeom>
            <a:effectLst/>
          </p:spPr>
        </p:pic>
        <p:pic>
          <p:nvPicPr>
            <p:cNvPr id="14" name="Graphique 108" descr="Mégaphone">
              <a:extLst>
                <a:ext uri="{FF2B5EF4-FFF2-40B4-BE49-F238E27FC236}">
                  <a16:creationId xmlns:a16="http://schemas.microsoft.com/office/drawing/2014/main" id="{C58DF3B7-6BD5-4BAA-9532-1E740B087C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331" y="181519"/>
              <a:ext cx="233011" cy="216420"/>
            </a:xfrm>
            <a:prstGeom prst="rect">
              <a:avLst/>
            </a:prstGeom>
            <a:effectLst/>
          </p:spPr>
        </p:pic>
        <p:pic>
          <p:nvPicPr>
            <p:cNvPr id="15" name="Picture 2" descr="Drapeau France">
              <a:extLst>
                <a:ext uri="{FF2B5EF4-FFF2-40B4-BE49-F238E27FC236}">
                  <a16:creationId xmlns:a16="http://schemas.microsoft.com/office/drawing/2014/main" id="{AB0C9A05-E528-4329-8DBA-54D28F9B523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6" name="Picture 2" descr="5 ft x 3 ft 150 x 90 cm-DRAPEAU BELGE Belgique 100% Polyester ...">
              <a:extLst>
                <a:ext uri="{FF2B5EF4-FFF2-40B4-BE49-F238E27FC236}">
                  <a16:creationId xmlns:a16="http://schemas.microsoft.com/office/drawing/2014/main" id="{9B9BC092-8F74-4344-97BA-4C14ABDFDA0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7" name="Picture 2 - 1" descr="Drapeau des Pays-Bas — Wikipédia">
              <a:extLst>
                <a:ext uri="{FF2B5EF4-FFF2-40B4-BE49-F238E27FC236}">
                  <a16:creationId xmlns:a16="http://schemas.microsoft.com/office/drawing/2014/main" id="{40B30352-7423-482A-B0F9-5BB69D045C6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8" name="Picture 2 - 2" descr="Drapeau du Luxembourg">
              <a:extLst>
                <a:ext uri="{FF2B5EF4-FFF2-40B4-BE49-F238E27FC236}">
                  <a16:creationId xmlns:a16="http://schemas.microsoft.com/office/drawing/2014/main" id="{C127C071-6E15-44D7-B803-51C9F21C2C6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9" name="ZoneTexte 18">
              <a:extLst>
                <a:ext uri="{FF2B5EF4-FFF2-40B4-BE49-F238E27FC236}">
                  <a16:creationId xmlns:a16="http://schemas.microsoft.com/office/drawing/2014/main" id="{0746F06A-943D-4CE5-B3F9-E006DA1CDE24}"/>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graphicFrame>
        <p:nvGraphicFramePr>
          <p:cNvPr id="25" name="Chart 24">
            <a:extLst>
              <a:ext uri="{FF2B5EF4-FFF2-40B4-BE49-F238E27FC236}">
                <a16:creationId xmlns:a16="http://schemas.microsoft.com/office/drawing/2014/main" id="{A81C4CD8-BB8B-4A11-B6EF-5CF8C042B863}"/>
              </a:ext>
            </a:extLst>
          </p:cNvPr>
          <p:cNvGraphicFramePr/>
          <p:nvPr>
            <p:extLst>
              <p:ext uri="{D42A27DB-BD31-4B8C-83A1-F6EECF244321}">
                <p14:modId xmlns:p14="http://schemas.microsoft.com/office/powerpoint/2010/main" val="1152143694"/>
              </p:ext>
            </p:extLst>
          </p:nvPr>
        </p:nvGraphicFramePr>
        <p:xfrm>
          <a:off x="165600" y="1702790"/>
          <a:ext cx="3948606" cy="4261843"/>
        </p:xfrm>
        <a:graphic>
          <a:graphicData uri="http://schemas.openxmlformats.org/drawingml/2006/chart">
            <c:chart xmlns:c="http://schemas.openxmlformats.org/drawingml/2006/chart" xmlns:r="http://schemas.openxmlformats.org/officeDocument/2006/relationships" r:id="rId15"/>
          </a:graphicData>
        </a:graphic>
      </p:graphicFrame>
      <p:sp>
        <p:nvSpPr>
          <p:cNvPr id="26" name="Right Brace 25">
            <a:extLst>
              <a:ext uri="{FF2B5EF4-FFF2-40B4-BE49-F238E27FC236}">
                <a16:creationId xmlns:a16="http://schemas.microsoft.com/office/drawing/2014/main" id="{AFF0883D-8CE8-4C69-B594-2993EB74C395}"/>
              </a:ext>
            </a:extLst>
          </p:cNvPr>
          <p:cNvSpPr/>
          <p:nvPr/>
        </p:nvSpPr>
        <p:spPr bwMode="auto">
          <a:xfrm>
            <a:off x="3477396" y="2572394"/>
            <a:ext cx="477520" cy="2690486"/>
          </a:xfrm>
          <a:prstGeom prst="rightBrace">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27" name="Rectangle 84">
            <a:extLst>
              <a:ext uri="{FF2B5EF4-FFF2-40B4-BE49-F238E27FC236}">
                <a16:creationId xmlns:a16="http://schemas.microsoft.com/office/drawing/2014/main" id="{C41F3A50-0A56-4784-80C9-80CE7274E267}"/>
              </a:ext>
            </a:extLst>
          </p:cNvPr>
          <p:cNvSpPr/>
          <p:nvPr/>
        </p:nvSpPr>
        <p:spPr bwMode="auto">
          <a:xfrm>
            <a:off x="3954916" y="3610547"/>
            <a:ext cx="908933" cy="787400"/>
          </a:xfrm>
          <a:prstGeom prst="rect">
            <a:avLst/>
          </a:prstGeom>
          <a:solidFill>
            <a:schemeClr val="bg1"/>
          </a:solidFill>
        </p:spPr>
        <p:txBody>
          <a:bodyPr wrap="square" rtlCol="0">
            <a:noAutofit/>
          </a:bodyPr>
          <a:lstStyle/>
          <a:p>
            <a:pPr algn="ctr"/>
            <a:r>
              <a:rPr lang="en-GB" sz="1100" i="1">
                <a:solidFill>
                  <a:schemeClr val="tx2"/>
                </a:solidFill>
                <a:latin typeface="Trebuchet MS" panose="020B0603020202020204" pitchFamily="34" charset="0"/>
              </a:rPr>
              <a:t>Recurring portion of the business</a:t>
            </a:r>
          </a:p>
          <a:p>
            <a:pPr algn="ctr"/>
            <a:r>
              <a:rPr lang="en-GB" sz="1100" i="1">
                <a:solidFill>
                  <a:schemeClr val="tx2"/>
                </a:solidFill>
                <a:latin typeface="Trebuchet MS" panose="020B0603020202020204" pitchFamily="34" charset="0"/>
              </a:rPr>
              <a:t>(95%)</a:t>
            </a:r>
          </a:p>
        </p:txBody>
      </p:sp>
      <p:cxnSp>
        <p:nvCxnSpPr>
          <p:cNvPr id="29" name="Connecteur droit 208">
            <a:extLst>
              <a:ext uri="{FF2B5EF4-FFF2-40B4-BE49-F238E27FC236}">
                <a16:creationId xmlns:a16="http://schemas.microsoft.com/office/drawing/2014/main" id="{DA408B48-69E5-4DDE-B8CC-FDA0A0F5B440}"/>
              </a:ext>
            </a:extLst>
          </p:cNvPr>
          <p:cNvCxnSpPr>
            <a:cxnSpLocks/>
          </p:cNvCxnSpPr>
          <p:nvPr/>
        </p:nvCxnSpPr>
        <p:spPr bwMode="auto">
          <a:xfrm>
            <a:off x="4985238" y="1115899"/>
            <a:ext cx="454457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0" name="Rectangle 84">
            <a:extLst>
              <a:ext uri="{FF2B5EF4-FFF2-40B4-BE49-F238E27FC236}">
                <a16:creationId xmlns:a16="http://schemas.microsoft.com/office/drawing/2014/main" id="{FF9B5D7A-8AE0-4FC3-A146-EEA42C94D1F8}"/>
              </a:ext>
            </a:extLst>
          </p:cNvPr>
          <p:cNvSpPr/>
          <p:nvPr/>
        </p:nvSpPr>
        <p:spPr bwMode="auto">
          <a:xfrm>
            <a:off x="5810364" y="893367"/>
            <a:ext cx="3150504" cy="333317"/>
          </a:xfrm>
          <a:prstGeom prst="rect">
            <a:avLst/>
          </a:prstGeom>
          <a:solidFill>
            <a:schemeClr val="bg1"/>
          </a:solidFill>
        </p:spPr>
        <p:txBody>
          <a:bodyPr wrap="square" rtlCol="0">
            <a:noAutofit/>
          </a:bodyPr>
          <a:lstStyle/>
          <a:p>
            <a:pPr algn="ctr"/>
            <a:r>
              <a:rPr lang="en-GB" sz="1100">
                <a:solidFill>
                  <a:schemeClr val="tx2"/>
                </a:solidFill>
                <a:latin typeface="Trebuchet MS" panose="020B0603020202020204" pitchFamily="34" charset="0"/>
              </a:rPr>
              <a:t>Altares’ share of recurring vs. non-recurring business in Benelux (2019 vs. 2020)  </a:t>
            </a:r>
          </a:p>
        </p:txBody>
      </p:sp>
      <p:graphicFrame>
        <p:nvGraphicFramePr>
          <p:cNvPr id="31" name="Chart 30">
            <a:extLst>
              <a:ext uri="{FF2B5EF4-FFF2-40B4-BE49-F238E27FC236}">
                <a16:creationId xmlns:a16="http://schemas.microsoft.com/office/drawing/2014/main" id="{A7D7DCA3-A33C-4B99-8E0D-D78D39C11FA4}"/>
              </a:ext>
            </a:extLst>
          </p:cNvPr>
          <p:cNvGraphicFramePr/>
          <p:nvPr>
            <p:extLst>
              <p:ext uri="{D42A27DB-BD31-4B8C-83A1-F6EECF244321}">
                <p14:modId xmlns:p14="http://schemas.microsoft.com/office/powerpoint/2010/main" val="4242876882"/>
              </p:ext>
            </p:extLst>
          </p:nvPr>
        </p:nvGraphicFramePr>
        <p:xfrm>
          <a:off x="5207751" y="1702790"/>
          <a:ext cx="3948606" cy="4261843"/>
        </p:xfrm>
        <a:graphic>
          <a:graphicData uri="http://schemas.openxmlformats.org/drawingml/2006/chart">
            <c:chart xmlns:c="http://schemas.openxmlformats.org/drawingml/2006/chart" xmlns:r="http://schemas.openxmlformats.org/officeDocument/2006/relationships" r:id="rId16"/>
          </a:graphicData>
        </a:graphic>
      </p:graphicFrame>
      <p:sp>
        <p:nvSpPr>
          <p:cNvPr id="33" name="Right Brace 32">
            <a:extLst>
              <a:ext uri="{FF2B5EF4-FFF2-40B4-BE49-F238E27FC236}">
                <a16:creationId xmlns:a16="http://schemas.microsoft.com/office/drawing/2014/main" id="{BEDE2B77-4D0B-42E5-9AD0-24B9FED887E6}"/>
              </a:ext>
            </a:extLst>
          </p:cNvPr>
          <p:cNvSpPr/>
          <p:nvPr/>
        </p:nvSpPr>
        <p:spPr bwMode="auto">
          <a:xfrm>
            <a:off x="8537718" y="2572394"/>
            <a:ext cx="477520" cy="2690486"/>
          </a:xfrm>
          <a:prstGeom prst="rightBrace">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34" name="Rectangle 84">
            <a:extLst>
              <a:ext uri="{FF2B5EF4-FFF2-40B4-BE49-F238E27FC236}">
                <a16:creationId xmlns:a16="http://schemas.microsoft.com/office/drawing/2014/main" id="{6D1A8A30-EC75-4D66-87CE-160CACF89AE2}"/>
              </a:ext>
            </a:extLst>
          </p:cNvPr>
          <p:cNvSpPr/>
          <p:nvPr/>
        </p:nvSpPr>
        <p:spPr bwMode="auto">
          <a:xfrm>
            <a:off x="9015238" y="3610547"/>
            <a:ext cx="868045" cy="787400"/>
          </a:xfrm>
          <a:prstGeom prst="rect">
            <a:avLst/>
          </a:prstGeom>
          <a:noFill/>
        </p:spPr>
        <p:txBody>
          <a:bodyPr wrap="square" rtlCol="0">
            <a:noAutofit/>
          </a:bodyPr>
          <a:lstStyle/>
          <a:p>
            <a:pPr algn="ctr"/>
            <a:r>
              <a:rPr lang="en-GB" sz="1100" i="1">
                <a:solidFill>
                  <a:schemeClr val="tx2"/>
                </a:solidFill>
                <a:latin typeface="Trebuchet MS" panose="020B0603020202020204" pitchFamily="34" charset="0"/>
              </a:rPr>
              <a:t>Recurring portion of the business</a:t>
            </a:r>
          </a:p>
          <a:p>
            <a:pPr algn="ctr"/>
            <a:r>
              <a:rPr lang="en-GB" sz="1100" i="1">
                <a:solidFill>
                  <a:schemeClr val="tx2"/>
                </a:solidFill>
                <a:latin typeface="Trebuchet MS" panose="020B0603020202020204" pitchFamily="34" charset="0"/>
              </a:rPr>
              <a:t>(97%)</a:t>
            </a:r>
          </a:p>
        </p:txBody>
      </p:sp>
      <p:sp>
        <p:nvSpPr>
          <p:cNvPr id="28" name="Rectangle 27">
            <a:extLst>
              <a:ext uri="{FF2B5EF4-FFF2-40B4-BE49-F238E27FC236}">
                <a16:creationId xmlns:a16="http://schemas.microsoft.com/office/drawing/2014/main" id="{3F302624-6531-415C-825C-D534754DC325}"/>
              </a:ext>
            </a:extLst>
          </p:cNvPr>
          <p:cNvSpPr/>
          <p:nvPr/>
        </p:nvSpPr>
        <p:spPr bwMode="auto">
          <a:xfrm rot="16200000">
            <a:off x="-2272685" y="3719912"/>
            <a:ext cx="5038301" cy="277023"/>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1" u="none" strike="noStrike" cap="small" normalizeH="0">
                <a:ln>
                  <a:noFill/>
                </a:ln>
                <a:solidFill>
                  <a:schemeClr val="bg1"/>
                </a:solidFill>
                <a:effectLst/>
                <a:latin typeface="Trebuchet MS" pitchFamily="34" charset="0"/>
              </a:rPr>
              <a:t>Pipeline Analyses</a:t>
            </a:r>
          </a:p>
        </p:txBody>
      </p:sp>
    </p:spTree>
    <p:extLst>
      <p:ext uri="{BB962C8B-B14F-4D97-AF65-F5344CB8AC3E}">
        <p14:creationId xmlns:p14="http://schemas.microsoft.com/office/powerpoint/2010/main" val="213926745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AAA3B7-ABDB-440D-8444-581284B19D6B}"/>
              </a:ext>
            </a:extLst>
          </p:cNvPr>
          <p:cNvSpPr/>
          <p:nvPr/>
        </p:nvSpPr>
        <p:spPr bwMode="auto">
          <a:xfrm>
            <a:off x="2199084" y="2961664"/>
            <a:ext cx="7424821" cy="297521"/>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4" y="980464"/>
            <a:ext cx="6813984"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 of Altares’ core assets </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offering and value proposition</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comprehensive offering</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premium value proposition </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Altares’ loyal, resilient and diversified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 of the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Detailed analyses on French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Benelux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Manageo client base</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Highlight of Altares’ other core assets</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structuring partnership with Dun &amp; Bradstreet</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high-quality comprehensive data collection</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fine-tuned operating model</a:t>
            </a:r>
            <a:endPar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a:t>
            </a:r>
            <a:endParaRPr kumimoji="0" lang="en-GB" sz="16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2961664"/>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
        <p:nvSpPr>
          <p:cNvPr id="7" name="ZoneTexte 6">
            <a:extLst>
              <a:ext uri="{FF2B5EF4-FFF2-40B4-BE49-F238E27FC236}">
                <a16:creationId xmlns:a16="http://schemas.microsoft.com/office/drawing/2014/main" id="{C9977B84-FB99-4D39-9ED3-7186F23D824D}"/>
              </a:ext>
            </a:extLst>
          </p:cNvPr>
          <p:cNvSpPr txBox="1"/>
          <p:nvPr/>
        </p:nvSpPr>
        <p:spPr>
          <a:xfrm>
            <a:off x="8976837" y="1030085"/>
            <a:ext cx="858982" cy="276999"/>
          </a:xfrm>
          <a:prstGeom prst="rect">
            <a:avLst/>
          </a:prstGeom>
          <a:noFill/>
        </p:spPr>
        <p:txBody>
          <a:bodyPr wrap="square" rtlCol="0">
            <a:spAutoFit/>
          </a:bodyPr>
          <a:lstStyle/>
          <a:p>
            <a:r>
              <a:rPr lang="en-GB" sz="1200" i="1">
                <a:latin typeface="+mj-lt"/>
                <a:hlinkClick r:id="rId2" action="ppaction://hlinksldjump"/>
              </a:rPr>
              <a:t>Page 3</a:t>
            </a:r>
            <a:endParaRPr lang="en-GB" sz="1200" i="1">
              <a:latin typeface="+mj-lt"/>
            </a:endParaRPr>
          </a:p>
        </p:txBody>
      </p:sp>
      <p:sp>
        <p:nvSpPr>
          <p:cNvPr id="8" name="ZoneTexte 7">
            <a:extLst>
              <a:ext uri="{FF2B5EF4-FFF2-40B4-BE49-F238E27FC236}">
                <a16:creationId xmlns:a16="http://schemas.microsoft.com/office/drawing/2014/main" id="{C56AD203-C2CD-4A56-A5F2-B92B199CAF25}"/>
              </a:ext>
            </a:extLst>
          </p:cNvPr>
          <p:cNvSpPr txBox="1"/>
          <p:nvPr/>
        </p:nvSpPr>
        <p:spPr>
          <a:xfrm>
            <a:off x="8976837" y="1666499"/>
            <a:ext cx="858982" cy="276999"/>
          </a:xfrm>
          <a:prstGeom prst="rect">
            <a:avLst/>
          </a:prstGeom>
          <a:noFill/>
        </p:spPr>
        <p:txBody>
          <a:bodyPr wrap="square" rtlCol="0">
            <a:spAutoFit/>
          </a:bodyPr>
          <a:lstStyle/>
          <a:p>
            <a:r>
              <a:rPr lang="en-GB" sz="1200" i="1">
                <a:latin typeface="+mj-lt"/>
                <a:hlinkClick r:id="rId3" action="ppaction://hlinksldjump"/>
              </a:rPr>
              <a:t>Page 5</a:t>
            </a:r>
            <a:endParaRPr lang="en-GB" sz="1200" i="1">
              <a:latin typeface="+mj-lt"/>
            </a:endParaRPr>
          </a:p>
        </p:txBody>
      </p:sp>
      <p:sp>
        <p:nvSpPr>
          <p:cNvPr id="9" name="ZoneTexte 8">
            <a:extLst>
              <a:ext uri="{FF2B5EF4-FFF2-40B4-BE49-F238E27FC236}">
                <a16:creationId xmlns:a16="http://schemas.microsoft.com/office/drawing/2014/main" id="{20AE808D-4B2F-4687-B4A8-4E71537D02CB}"/>
              </a:ext>
            </a:extLst>
          </p:cNvPr>
          <p:cNvSpPr txBox="1"/>
          <p:nvPr/>
        </p:nvSpPr>
        <p:spPr>
          <a:xfrm>
            <a:off x="8976837" y="1991068"/>
            <a:ext cx="858982" cy="276999"/>
          </a:xfrm>
          <a:prstGeom prst="rect">
            <a:avLst/>
          </a:prstGeom>
          <a:noFill/>
        </p:spPr>
        <p:txBody>
          <a:bodyPr wrap="square" rtlCol="0">
            <a:spAutoFit/>
          </a:bodyPr>
          <a:lstStyle/>
          <a:p>
            <a:r>
              <a:rPr lang="en-GB" sz="1200" i="1">
                <a:latin typeface="+mj-lt"/>
                <a:hlinkClick r:id="rId4" action="ppaction://hlinksldjump"/>
              </a:rPr>
              <a:t>Page 16</a:t>
            </a:r>
            <a:endParaRPr lang="en-GB" sz="1200" i="1">
              <a:latin typeface="+mj-lt"/>
            </a:endParaRPr>
          </a:p>
        </p:txBody>
      </p:sp>
      <p:sp>
        <p:nvSpPr>
          <p:cNvPr id="10" name="ZoneTexte 9">
            <a:extLst>
              <a:ext uri="{FF2B5EF4-FFF2-40B4-BE49-F238E27FC236}">
                <a16:creationId xmlns:a16="http://schemas.microsoft.com/office/drawing/2014/main" id="{DB18D162-250C-4675-90A7-DFE03185E5FE}"/>
              </a:ext>
            </a:extLst>
          </p:cNvPr>
          <p:cNvSpPr txBox="1"/>
          <p:nvPr/>
        </p:nvSpPr>
        <p:spPr>
          <a:xfrm>
            <a:off x="8976837" y="2659333"/>
            <a:ext cx="858982" cy="276999"/>
          </a:xfrm>
          <a:prstGeom prst="rect">
            <a:avLst/>
          </a:prstGeom>
          <a:noFill/>
        </p:spPr>
        <p:txBody>
          <a:bodyPr wrap="square" rtlCol="0">
            <a:spAutoFit/>
          </a:bodyPr>
          <a:lstStyle/>
          <a:p>
            <a:r>
              <a:rPr lang="en-GB" sz="1200" i="1">
                <a:latin typeface="+mj-lt"/>
                <a:hlinkClick r:id="rId5" action="ppaction://hlinksldjump"/>
              </a:rPr>
              <a:t>Page 22</a:t>
            </a:r>
            <a:endParaRPr lang="en-GB" sz="1200" i="1">
              <a:latin typeface="+mj-lt"/>
            </a:endParaRPr>
          </a:p>
        </p:txBody>
      </p:sp>
      <p:sp>
        <p:nvSpPr>
          <p:cNvPr id="11" name="ZoneTexte 10">
            <a:extLst>
              <a:ext uri="{FF2B5EF4-FFF2-40B4-BE49-F238E27FC236}">
                <a16:creationId xmlns:a16="http://schemas.microsoft.com/office/drawing/2014/main" id="{A5099573-27E5-410D-A19E-36D745CE8742}"/>
              </a:ext>
            </a:extLst>
          </p:cNvPr>
          <p:cNvSpPr txBox="1"/>
          <p:nvPr/>
        </p:nvSpPr>
        <p:spPr>
          <a:xfrm>
            <a:off x="8976837" y="2973312"/>
            <a:ext cx="858982" cy="276999"/>
          </a:xfrm>
          <a:prstGeom prst="rect">
            <a:avLst/>
          </a:prstGeom>
          <a:noFill/>
        </p:spPr>
        <p:txBody>
          <a:bodyPr wrap="square" rtlCol="0">
            <a:spAutoFit/>
          </a:bodyPr>
          <a:lstStyle/>
          <a:p>
            <a:r>
              <a:rPr lang="en-GB" sz="1200" i="1">
                <a:latin typeface="+mj-lt"/>
                <a:hlinkClick r:id="rId6" action="ppaction://hlinksldjump"/>
              </a:rPr>
              <a:t>Page 27</a:t>
            </a:r>
            <a:endParaRPr lang="en-GB" sz="1200" i="1">
              <a:latin typeface="+mj-lt"/>
            </a:endParaRPr>
          </a:p>
        </p:txBody>
      </p:sp>
      <p:sp>
        <p:nvSpPr>
          <p:cNvPr id="12" name="ZoneTexte 11">
            <a:extLst>
              <a:ext uri="{FF2B5EF4-FFF2-40B4-BE49-F238E27FC236}">
                <a16:creationId xmlns:a16="http://schemas.microsoft.com/office/drawing/2014/main" id="{2911732F-3EE2-4311-AA5A-CEF5A14E4D1C}"/>
              </a:ext>
            </a:extLst>
          </p:cNvPr>
          <p:cNvSpPr txBox="1"/>
          <p:nvPr/>
        </p:nvSpPr>
        <p:spPr>
          <a:xfrm>
            <a:off x="8976837" y="3287291"/>
            <a:ext cx="858982" cy="276999"/>
          </a:xfrm>
          <a:prstGeom prst="rect">
            <a:avLst/>
          </a:prstGeom>
          <a:noFill/>
        </p:spPr>
        <p:txBody>
          <a:bodyPr wrap="square" rtlCol="0">
            <a:spAutoFit/>
          </a:bodyPr>
          <a:lstStyle/>
          <a:p>
            <a:r>
              <a:rPr lang="en-GB" sz="1200" i="1">
                <a:latin typeface="+mj-lt"/>
                <a:hlinkClick r:id="rId7" action="ppaction://hlinksldjump"/>
              </a:rPr>
              <a:t>Page 39</a:t>
            </a:r>
            <a:endParaRPr lang="en-GB" sz="1200" i="1">
              <a:latin typeface="+mj-lt"/>
            </a:endParaRPr>
          </a:p>
        </p:txBody>
      </p:sp>
      <p:sp>
        <p:nvSpPr>
          <p:cNvPr id="13" name="ZoneTexte 12">
            <a:extLst>
              <a:ext uri="{FF2B5EF4-FFF2-40B4-BE49-F238E27FC236}">
                <a16:creationId xmlns:a16="http://schemas.microsoft.com/office/drawing/2014/main" id="{73224E56-15BE-4755-B115-B58D032E6428}"/>
              </a:ext>
            </a:extLst>
          </p:cNvPr>
          <p:cNvSpPr txBox="1"/>
          <p:nvPr/>
        </p:nvSpPr>
        <p:spPr>
          <a:xfrm>
            <a:off x="8976837" y="3601271"/>
            <a:ext cx="858982" cy="276999"/>
          </a:xfrm>
          <a:prstGeom prst="rect">
            <a:avLst/>
          </a:prstGeom>
          <a:noFill/>
        </p:spPr>
        <p:txBody>
          <a:bodyPr wrap="square" rtlCol="0">
            <a:spAutoFit/>
          </a:bodyPr>
          <a:lstStyle/>
          <a:p>
            <a:r>
              <a:rPr lang="en-GB" sz="1200" i="1">
                <a:latin typeface="+mj-lt"/>
                <a:hlinkClick r:id="rId8" action="ppaction://hlinksldjump"/>
              </a:rPr>
              <a:t>Page 51</a:t>
            </a:r>
            <a:endParaRPr lang="en-GB" sz="1200" i="1">
              <a:latin typeface="+mj-lt"/>
            </a:endParaRPr>
          </a:p>
        </p:txBody>
      </p:sp>
      <p:sp>
        <p:nvSpPr>
          <p:cNvPr id="14" name="ZoneTexte 13">
            <a:extLst>
              <a:ext uri="{FF2B5EF4-FFF2-40B4-BE49-F238E27FC236}">
                <a16:creationId xmlns:a16="http://schemas.microsoft.com/office/drawing/2014/main" id="{FCB78070-DE59-453F-9D4C-A2AD0C32A959}"/>
              </a:ext>
            </a:extLst>
          </p:cNvPr>
          <p:cNvSpPr txBox="1"/>
          <p:nvPr/>
        </p:nvSpPr>
        <p:spPr>
          <a:xfrm>
            <a:off x="8976837" y="4257178"/>
            <a:ext cx="858982" cy="276999"/>
          </a:xfrm>
          <a:prstGeom prst="rect">
            <a:avLst/>
          </a:prstGeom>
          <a:noFill/>
        </p:spPr>
        <p:txBody>
          <a:bodyPr wrap="square" rtlCol="0">
            <a:spAutoFit/>
          </a:bodyPr>
          <a:lstStyle/>
          <a:p>
            <a:r>
              <a:rPr lang="en-GB" sz="1200" i="1">
                <a:latin typeface="+mj-lt"/>
                <a:hlinkClick r:id="rId9" action="ppaction://hlinksldjump"/>
              </a:rPr>
              <a:t>Page 60</a:t>
            </a:r>
            <a:endParaRPr lang="en-GB" sz="1200" i="1">
              <a:latin typeface="+mj-lt"/>
            </a:endParaRPr>
          </a:p>
        </p:txBody>
      </p:sp>
      <p:sp>
        <p:nvSpPr>
          <p:cNvPr id="15" name="ZoneTexte 14">
            <a:extLst>
              <a:ext uri="{FF2B5EF4-FFF2-40B4-BE49-F238E27FC236}">
                <a16:creationId xmlns:a16="http://schemas.microsoft.com/office/drawing/2014/main" id="{B791EB88-B135-479F-B287-26916052D220}"/>
              </a:ext>
            </a:extLst>
          </p:cNvPr>
          <p:cNvSpPr txBox="1"/>
          <p:nvPr/>
        </p:nvSpPr>
        <p:spPr>
          <a:xfrm>
            <a:off x="8976837" y="4578722"/>
            <a:ext cx="858982" cy="276999"/>
          </a:xfrm>
          <a:prstGeom prst="rect">
            <a:avLst/>
          </a:prstGeom>
          <a:noFill/>
        </p:spPr>
        <p:txBody>
          <a:bodyPr wrap="square" rtlCol="0">
            <a:spAutoFit/>
          </a:bodyPr>
          <a:lstStyle/>
          <a:p>
            <a:r>
              <a:rPr lang="en-GB" sz="1200" i="1">
                <a:latin typeface="+mj-lt"/>
                <a:hlinkClick r:id="rId10" action="ppaction://hlinksldjump"/>
              </a:rPr>
              <a:t>Page 62</a:t>
            </a:r>
            <a:endParaRPr lang="en-GB" sz="1200" i="1">
              <a:latin typeface="+mj-lt"/>
            </a:endParaRPr>
          </a:p>
        </p:txBody>
      </p:sp>
      <p:sp>
        <p:nvSpPr>
          <p:cNvPr id="16" name="ZoneTexte 15">
            <a:extLst>
              <a:ext uri="{FF2B5EF4-FFF2-40B4-BE49-F238E27FC236}">
                <a16:creationId xmlns:a16="http://schemas.microsoft.com/office/drawing/2014/main" id="{CB8FBF5B-BBD5-47F7-B5FF-BC93A993F35B}"/>
              </a:ext>
            </a:extLst>
          </p:cNvPr>
          <p:cNvSpPr txBox="1"/>
          <p:nvPr/>
        </p:nvSpPr>
        <p:spPr>
          <a:xfrm>
            <a:off x="8976837" y="4900266"/>
            <a:ext cx="858982" cy="276999"/>
          </a:xfrm>
          <a:prstGeom prst="rect">
            <a:avLst/>
          </a:prstGeom>
          <a:noFill/>
        </p:spPr>
        <p:txBody>
          <a:bodyPr wrap="square" rtlCol="0">
            <a:spAutoFit/>
          </a:bodyPr>
          <a:lstStyle/>
          <a:p>
            <a:r>
              <a:rPr lang="en-GB" sz="1200" i="1">
                <a:latin typeface="+mj-lt"/>
                <a:hlinkClick r:id="rId11" action="ppaction://hlinksldjump"/>
              </a:rPr>
              <a:t>Page 66</a:t>
            </a:r>
            <a:endParaRPr lang="en-GB" sz="1200" i="1">
              <a:latin typeface="+mj-lt"/>
            </a:endParaRPr>
          </a:p>
        </p:txBody>
      </p:sp>
      <p:sp>
        <p:nvSpPr>
          <p:cNvPr id="17" name="ZoneTexte 16">
            <a:extLst>
              <a:ext uri="{FF2B5EF4-FFF2-40B4-BE49-F238E27FC236}">
                <a16:creationId xmlns:a16="http://schemas.microsoft.com/office/drawing/2014/main" id="{AB38870F-2F5C-43BC-84DD-990AE294A5FF}"/>
              </a:ext>
            </a:extLst>
          </p:cNvPr>
          <p:cNvSpPr txBox="1"/>
          <p:nvPr/>
        </p:nvSpPr>
        <p:spPr>
          <a:xfrm>
            <a:off x="8976837" y="5221811"/>
            <a:ext cx="858982" cy="276999"/>
          </a:xfrm>
          <a:prstGeom prst="rect">
            <a:avLst/>
          </a:prstGeom>
          <a:noFill/>
        </p:spPr>
        <p:txBody>
          <a:bodyPr wrap="square" rtlCol="0">
            <a:spAutoFit/>
          </a:bodyPr>
          <a:lstStyle/>
          <a:p>
            <a:r>
              <a:rPr lang="en-GB" sz="1200" i="1">
                <a:latin typeface="+mj-lt"/>
                <a:hlinkClick r:id="rId12" action="ppaction://hlinksldjump"/>
              </a:rPr>
              <a:t>Page 71</a:t>
            </a:r>
            <a:endParaRPr lang="en-GB" sz="1200" i="1">
              <a:latin typeface="+mj-lt"/>
            </a:endParaRPr>
          </a:p>
        </p:txBody>
      </p:sp>
    </p:spTree>
    <p:extLst>
      <p:ext uri="{BB962C8B-B14F-4D97-AF65-F5344CB8AC3E}">
        <p14:creationId xmlns:p14="http://schemas.microsoft.com/office/powerpoint/2010/main" val="113302974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t 31" hidden="1"/>
          <p:cNvGraphicFramePr>
            <a:graphicFrameLocks noChangeAspect="1"/>
          </p:cNvGraphicFramePr>
          <p:nvPr>
            <p:custDataLst>
              <p:tags r:id="rId1"/>
            </p:custDataLst>
            <p:extLst>
              <p:ext uri="{D42A27DB-BD31-4B8C-83A1-F6EECF244321}">
                <p14:modId xmlns:p14="http://schemas.microsoft.com/office/powerpoint/2010/main" val="16404454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32" name="Objet 3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0E4FDB76-96B2-4D7B-9438-FA0D003F401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5" name="Connecteur droit 208">
            <a:extLst>
              <a:ext uri="{FF2B5EF4-FFF2-40B4-BE49-F238E27FC236}">
                <a16:creationId xmlns:a16="http://schemas.microsoft.com/office/drawing/2014/main" id="{517AA792-2CE9-4776-A370-00661617D626}"/>
              </a:ext>
            </a:extLst>
          </p:cNvPr>
          <p:cNvCxnSpPr>
            <a:cxnSpLocks/>
          </p:cNvCxnSpPr>
          <p:nvPr/>
        </p:nvCxnSpPr>
        <p:spPr bwMode="auto">
          <a:xfrm>
            <a:off x="384975" y="9866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7" name="Rectangle 84">
            <a:extLst>
              <a:ext uri="{FF2B5EF4-FFF2-40B4-BE49-F238E27FC236}">
                <a16:creationId xmlns:a16="http://schemas.microsoft.com/office/drawing/2014/main" id="{DA7EB334-4E23-4A52-9B24-501C78E807EB}"/>
              </a:ext>
            </a:extLst>
          </p:cNvPr>
          <p:cNvSpPr/>
          <p:nvPr/>
        </p:nvSpPr>
        <p:spPr bwMode="auto">
          <a:xfrm>
            <a:off x="3418141" y="850587"/>
            <a:ext cx="2971123" cy="259809"/>
          </a:xfrm>
          <a:prstGeom prst="rect">
            <a:avLst/>
          </a:prstGeom>
          <a:solidFill>
            <a:schemeClr val="bg1"/>
          </a:solidFill>
        </p:spPr>
        <p:txBody>
          <a:bodyPr wrap="square" rtlCol="0">
            <a:noAutofit/>
          </a:bodyPr>
          <a:lstStyle/>
          <a:p>
            <a:pPr algn="ctr"/>
            <a:r>
              <a:rPr lang="en-GB" sz="1100">
                <a:solidFill>
                  <a:schemeClr val="tx2"/>
                </a:solidFill>
                <a:latin typeface="Trebuchet MS" panose="020B0603020202020204" pitchFamily="34" charset="0"/>
              </a:rPr>
              <a:t>Overview of Altares' top clients in France</a:t>
            </a:r>
          </a:p>
        </p:txBody>
      </p:sp>
      <p:sp>
        <p:nvSpPr>
          <p:cNvPr id="37" name="Espace réservé du texte 3">
            <a:extLst>
              <a:ext uri="{FF2B5EF4-FFF2-40B4-BE49-F238E27FC236}">
                <a16:creationId xmlns:a16="http://schemas.microsoft.com/office/drawing/2014/main" id="{68ADE3A2-A098-4350-8C54-7492519B587D}"/>
              </a:ext>
            </a:extLst>
          </p:cNvPr>
          <p:cNvSpPr txBox="1">
            <a:spLocks/>
          </p:cNvSpPr>
          <p:nvPr/>
        </p:nvSpPr>
        <p:spPr>
          <a:xfrm>
            <a:off x="1315274" y="6580025"/>
            <a:ext cx="7131600" cy="244800"/>
          </a:xfrm>
          <a:prstGeom prst="rect">
            <a:avLst/>
          </a:prstGeom>
        </p:spPr>
        <p:txBody>
          <a:bodyPr lIns="0" tIns="0" rIns="0" bIns="0"/>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ts val="0"/>
              </a:spcBef>
              <a:buNone/>
            </a:pPr>
            <a:r>
              <a:rPr lang="en-GB" sz="800" i="1" kern="0">
                <a:latin typeface="Trebuchet MS" panose="020B0603020202020204" pitchFamily="34" charset="0"/>
              </a:rPr>
              <a:t>Sources: eleven research &amp; analysis, company data</a:t>
            </a:r>
          </a:p>
          <a:p>
            <a:pPr marL="0" indent="0">
              <a:spcBef>
                <a:spcPts val="0"/>
              </a:spcBef>
              <a:buNone/>
            </a:pPr>
            <a:r>
              <a:rPr lang="en-GB" sz="800" b="1" i="1" u="sng" kern="0">
                <a:latin typeface="Trebuchet MS" panose="020B0603020202020204" pitchFamily="34" charset="0"/>
              </a:rPr>
              <a:t>1: </a:t>
            </a:r>
            <a:r>
              <a:rPr lang="en-GB" sz="800" i="1" kern="0">
                <a:latin typeface="Trebuchet MS" panose="020B0603020202020204" pitchFamily="34" charset="0"/>
              </a:rPr>
              <a:t>Only on direct booking i.e. excluding D&amp;B partnership incomes</a:t>
            </a:r>
          </a:p>
        </p:txBody>
      </p:sp>
      <p:sp>
        <p:nvSpPr>
          <p:cNvPr id="60" name="Titre 1">
            <a:extLst>
              <a:ext uri="{FF2B5EF4-FFF2-40B4-BE49-F238E27FC236}">
                <a16:creationId xmlns:a16="http://schemas.microsoft.com/office/drawing/2014/main" id="{ECA532A6-9551-45B1-9166-8989F6767722}"/>
              </a:ext>
            </a:extLst>
          </p:cNvPr>
          <p:cNvSpPr>
            <a:spLocks noGrp="1"/>
          </p:cNvSpPr>
          <p:nvPr>
            <p:ph type="title"/>
          </p:nvPr>
        </p:nvSpPr>
        <p:spPr>
          <a:xfrm>
            <a:off x="165599" y="147600"/>
            <a:ext cx="8388165" cy="684000"/>
          </a:xfrm>
        </p:spPr>
        <p:txBody>
          <a:bodyPr vert="horz"/>
          <a:lstStyle/>
          <a:p>
            <a:r>
              <a:rPr lang="en-GB" b="0" err="1">
                <a:latin typeface="Trebuchet MS" panose="020B0603020202020204" pitchFamily="34" charset="0"/>
              </a:rPr>
              <a:t>Altares</a:t>
            </a:r>
            <a:r>
              <a:rPr lang="en-GB" b="0">
                <a:latin typeface="Trebuchet MS" panose="020B0603020202020204" pitchFamily="34" charset="0"/>
              </a:rPr>
              <a:t> revenue are mainly generated by </a:t>
            </a:r>
            <a:r>
              <a:rPr lang="en-GB" b="0">
                <a:solidFill>
                  <a:schemeClr val="tx2"/>
                </a:solidFill>
                <a:latin typeface="Trebuchet MS" panose="020B0603020202020204" pitchFamily="34" charset="0"/>
              </a:rPr>
              <a:t>large </a:t>
            </a:r>
            <a:r>
              <a:rPr lang="en-GB" b="0">
                <a:latin typeface="Trebuchet MS" panose="020B0603020202020204" pitchFamily="34" charset="0"/>
              </a:rPr>
              <a:t>customers and share of top 20 clients within total clients </a:t>
            </a:r>
            <a:r>
              <a:rPr lang="en-GB" b="0">
                <a:solidFill>
                  <a:schemeClr val="tx2"/>
                </a:solidFill>
                <a:latin typeface="Trebuchet MS" panose="020B0603020202020204" pitchFamily="34" charset="0"/>
              </a:rPr>
              <a:t>has been increasingly growing </a:t>
            </a:r>
            <a:r>
              <a:rPr lang="en-GB" b="0">
                <a:latin typeface="Trebuchet MS" panose="020B0603020202020204" pitchFamily="34" charset="0"/>
              </a:rPr>
              <a:t>in </a:t>
            </a:r>
            <a:r>
              <a:rPr lang="en-GB" b="0">
                <a:solidFill>
                  <a:schemeClr val="tx2"/>
                </a:solidFill>
                <a:latin typeface="Trebuchet MS" panose="020B0603020202020204" pitchFamily="34" charset="0"/>
              </a:rPr>
              <a:t>terms of billings generated</a:t>
            </a:r>
          </a:p>
        </p:txBody>
      </p:sp>
      <mc:AlternateContent xmlns:mc="http://schemas.openxmlformats.org/markup-compatibility/2006" xmlns:cx2="http://schemas.microsoft.com/office/drawing/2015/10/21/chartex">
        <mc:Choice Requires="cx2">
          <p:graphicFrame>
            <p:nvGraphicFramePr>
              <p:cNvPr id="7" name="Chart 6">
                <a:extLst>
                  <a:ext uri="{FF2B5EF4-FFF2-40B4-BE49-F238E27FC236}">
                    <a16:creationId xmlns:a16="http://schemas.microsoft.com/office/drawing/2014/main" id="{8AEFC321-FEBB-4636-BAAC-2381BF71E0E1}"/>
                  </a:ext>
                </a:extLst>
              </p:cNvPr>
              <p:cNvGraphicFramePr/>
              <p:nvPr>
                <p:extLst>
                  <p:ext uri="{D42A27DB-BD31-4B8C-83A1-F6EECF244321}">
                    <p14:modId xmlns:p14="http://schemas.microsoft.com/office/powerpoint/2010/main" val="2134271734"/>
                  </p:ext>
                </p:extLst>
              </p:nvPr>
            </p:nvGraphicFramePr>
            <p:xfrm>
              <a:off x="597473" y="3051082"/>
              <a:ext cx="2363755" cy="2401204"/>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7" name="Chart 6">
                <a:extLst>
                  <a:ext uri="{FF2B5EF4-FFF2-40B4-BE49-F238E27FC236}">
                    <a16:creationId xmlns:a16="http://schemas.microsoft.com/office/drawing/2014/main" id="{8AEFC321-FEBB-4636-BAAC-2381BF71E0E1}"/>
                  </a:ext>
                </a:extLst>
              </p:cNvPr>
              <p:cNvPicPr>
                <a:picLocks noGrp="1" noRot="1" noChangeAspect="1" noMove="1" noResize="1" noEditPoints="1" noAdjustHandles="1" noChangeArrowheads="1" noChangeShapeType="1"/>
              </p:cNvPicPr>
              <p:nvPr/>
            </p:nvPicPr>
            <p:blipFill>
              <a:blip r:embed="rId9"/>
              <a:stretch>
                <a:fillRect/>
              </a:stretch>
            </p:blipFill>
            <p:spPr>
              <a:xfrm>
                <a:off x="597473" y="3051082"/>
                <a:ext cx="2363755" cy="2401204"/>
              </a:xfrm>
              <a:prstGeom prst="rect">
                <a:avLst/>
              </a:prstGeom>
            </p:spPr>
          </p:pic>
        </mc:Fallback>
      </mc:AlternateContent>
      <p:sp>
        <p:nvSpPr>
          <p:cNvPr id="61" name="Rectangle 60">
            <a:extLst>
              <a:ext uri="{FF2B5EF4-FFF2-40B4-BE49-F238E27FC236}">
                <a16:creationId xmlns:a16="http://schemas.microsoft.com/office/drawing/2014/main" id="{71394C2D-6D59-4237-A19B-A41C2AF96069}"/>
              </a:ext>
            </a:extLst>
          </p:cNvPr>
          <p:cNvSpPr/>
          <p:nvPr/>
        </p:nvSpPr>
        <p:spPr bwMode="auto">
          <a:xfrm>
            <a:off x="312019" y="2742183"/>
            <a:ext cx="3020713" cy="244799"/>
          </a:xfrm>
          <a:prstGeom prst="rect">
            <a:avLst/>
          </a:prstGeom>
          <a:solidFill>
            <a:schemeClr val="bg1"/>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B</a:t>
            </a:r>
            <a:r>
              <a:rPr kumimoji="0" lang="en-GB" sz="1000" b="0" i="0" u="none" strike="noStrike" cap="none" normalizeH="0" baseline="0">
                <a:ln>
                  <a:noFill/>
                </a:ln>
                <a:effectLst/>
                <a:latin typeface="Trebuchet MS" panose="020B0603020202020204" pitchFamily="34" charset="0"/>
              </a:rPr>
              <a:t>reakdown of billings across </a:t>
            </a:r>
            <a:r>
              <a:rPr lang="en-GB" sz="1000">
                <a:latin typeface="Trebuchet MS" panose="020B0603020202020204" pitchFamily="34" charset="0"/>
              </a:rPr>
              <a:t>the </a:t>
            </a:r>
            <a:r>
              <a:rPr kumimoji="0" lang="en-GB" sz="1000" b="0" i="0" u="none" strike="noStrike" cap="none" normalizeH="0" baseline="0">
                <a:ln>
                  <a:noFill/>
                </a:ln>
                <a:effectLst/>
                <a:latin typeface="Trebuchet MS" panose="020B0603020202020204" pitchFamily="34" charset="0"/>
              </a:rPr>
              <a:t>client base </a:t>
            </a:r>
            <a:br>
              <a:rPr kumimoji="0" lang="en-GB" sz="1000" b="0" i="0" u="none" strike="noStrike" cap="none" normalizeH="0" baseline="0">
                <a:ln>
                  <a:noFill/>
                </a:ln>
                <a:effectLst/>
                <a:latin typeface="Trebuchet MS" panose="020B0603020202020204" pitchFamily="34" charset="0"/>
              </a:rPr>
            </a:br>
            <a:r>
              <a:rPr kumimoji="0" lang="en-GB" sz="1000" b="0" i="0" u="none" strike="noStrike" cap="none" normalizeH="0" baseline="0">
                <a:ln>
                  <a:noFill/>
                </a:ln>
                <a:effectLst/>
                <a:latin typeface="Trebuchet MS" panose="020B0603020202020204" pitchFamily="34" charset="0"/>
              </a:rPr>
              <a:t>(in %), 2020</a:t>
            </a:r>
          </a:p>
        </p:txBody>
      </p:sp>
      <p:sp>
        <p:nvSpPr>
          <p:cNvPr id="59" name="Rectangle 58">
            <a:extLst>
              <a:ext uri="{FF2B5EF4-FFF2-40B4-BE49-F238E27FC236}">
                <a16:creationId xmlns:a16="http://schemas.microsoft.com/office/drawing/2014/main" id="{38BEDF64-6976-49A4-86EF-4BC84627E963}"/>
              </a:ext>
            </a:extLst>
          </p:cNvPr>
          <p:cNvSpPr/>
          <p:nvPr/>
        </p:nvSpPr>
        <p:spPr bwMode="auto">
          <a:xfrm>
            <a:off x="369299" y="1444688"/>
            <a:ext cx="3020713" cy="816895"/>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64" name="Picture 2" descr="Drapeau France">
            <a:extLst>
              <a:ext uri="{FF2B5EF4-FFF2-40B4-BE49-F238E27FC236}">
                <a16:creationId xmlns:a16="http://schemas.microsoft.com/office/drawing/2014/main" id="{93C46DF6-D0C1-4690-AEC3-E9B8B22C61F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006" b="16757"/>
          <a:stretch/>
        </p:blipFill>
        <p:spPr bwMode="auto">
          <a:xfrm>
            <a:off x="1581038" y="1673135"/>
            <a:ext cx="597234" cy="360000"/>
          </a:xfrm>
          <a:prstGeom prst="roundRect">
            <a:avLst/>
          </a:prstGeom>
          <a:noFill/>
          <a:extLst>
            <a:ext uri="{909E8E84-426E-40DD-AFC4-6F175D3DCCD1}">
              <a14:hiddenFill xmlns:a14="http://schemas.microsoft.com/office/drawing/2010/main">
                <a:solidFill>
                  <a:srgbClr val="FFFFFF"/>
                </a:solidFill>
              </a14:hiddenFill>
            </a:ext>
          </a:extLst>
        </p:spPr>
      </p:pic>
      <p:sp>
        <p:nvSpPr>
          <p:cNvPr id="91" name="Rectangle 84">
            <a:extLst>
              <a:ext uri="{FF2B5EF4-FFF2-40B4-BE49-F238E27FC236}">
                <a16:creationId xmlns:a16="http://schemas.microsoft.com/office/drawing/2014/main" id="{061A5CD9-62AE-451C-8B74-4F542EC789D7}"/>
              </a:ext>
            </a:extLst>
          </p:cNvPr>
          <p:cNvSpPr/>
          <p:nvPr/>
        </p:nvSpPr>
        <p:spPr bwMode="auto">
          <a:xfrm>
            <a:off x="1298462" y="5470912"/>
            <a:ext cx="1415765" cy="278699"/>
          </a:xfrm>
          <a:prstGeom prst="rect">
            <a:avLst/>
          </a:prstGeom>
          <a:noFill/>
        </p:spPr>
        <p:txBody>
          <a:bodyPr wrap="square" rtlCol="0" anchor="ctr">
            <a:noAutofit/>
          </a:bodyPr>
          <a:lstStyle/>
          <a:p>
            <a:pPr algn="ctr"/>
            <a:r>
              <a:rPr lang="en-GB" sz="1100" i="1">
                <a:solidFill>
                  <a:schemeClr val="tx2"/>
                </a:solidFill>
                <a:latin typeface="Trebuchet MS" panose="020B0603020202020204" pitchFamily="34" charset="0"/>
              </a:rPr>
              <a:t>Total ~ €41.5m</a:t>
            </a:r>
            <a:r>
              <a:rPr lang="en-GB" sz="1100" i="1" baseline="30000">
                <a:solidFill>
                  <a:schemeClr val="tx2"/>
                </a:solidFill>
                <a:latin typeface="Trebuchet MS" panose="020B0603020202020204" pitchFamily="34" charset="0"/>
              </a:rPr>
              <a:t>1</a:t>
            </a:r>
          </a:p>
          <a:p>
            <a:pPr algn="ctr"/>
            <a:r>
              <a:rPr lang="en-GB" sz="1100" i="1">
                <a:solidFill>
                  <a:schemeClr val="tx2"/>
                </a:solidFill>
                <a:latin typeface="Trebuchet MS" panose="020B0603020202020204" pitchFamily="34" charset="0"/>
              </a:rPr>
              <a:t>1 806 clients</a:t>
            </a:r>
          </a:p>
        </p:txBody>
      </p:sp>
      <p:sp>
        <p:nvSpPr>
          <p:cNvPr id="11" name="Triangle isocèle 10">
            <a:extLst>
              <a:ext uri="{FF2B5EF4-FFF2-40B4-BE49-F238E27FC236}">
                <a16:creationId xmlns:a16="http://schemas.microsoft.com/office/drawing/2014/main" id="{13D826F1-5C2C-4972-BB0E-B9138835DB8C}"/>
              </a:ext>
            </a:extLst>
          </p:cNvPr>
          <p:cNvSpPr/>
          <p:nvPr/>
        </p:nvSpPr>
        <p:spPr bwMode="auto">
          <a:xfrm rot="5400000">
            <a:off x="1449516" y="3654743"/>
            <a:ext cx="4674560" cy="213960"/>
          </a:xfrm>
          <a:prstGeom prst="triangle">
            <a:avLst/>
          </a:prstGeom>
          <a:solidFill>
            <a:schemeClr val="bg2">
              <a:lumMod val="40000"/>
              <a:lumOff val="6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08" name="Groupe 107">
            <a:extLst>
              <a:ext uri="{FF2B5EF4-FFF2-40B4-BE49-F238E27FC236}">
                <a16:creationId xmlns:a16="http://schemas.microsoft.com/office/drawing/2014/main" id="{5C1B0415-8B31-4F8C-B754-1B463A385A29}"/>
              </a:ext>
            </a:extLst>
          </p:cNvPr>
          <p:cNvGrpSpPr/>
          <p:nvPr/>
        </p:nvGrpSpPr>
        <p:grpSpPr>
          <a:xfrm>
            <a:off x="8448150" y="-11528"/>
            <a:ext cx="1435548" cy="588143"/>
            <a:chOff x="8448150" y="-11528"/>
            <a:chExt cx="1435548" cy="588143"/>
          </a:xfrm>
        </p:grpSpPr>
        <p:sp>
          <p:nvSpPr>
            <p:cNvPr id="109" name="Rectangle : coins arrondis 199">
              <a:extLst>
                <a:ext uri="{FF2B5EF4-FFF2-40B4-BE49-F238E27FC236}">
                  <a16:creationId xmlns:a16="http://schemas.microsoft.com/office/drawing/2014/main" id="{EDB61688-EBEF-4065-9736-58C1EF79AD2B}"/>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0" name="Rectangle : coins arrondis 200">
              <a:extLst>
                <a:ext uri="{FF2B5EF4-FFF2-40B4-BE49-F238E27FC236}">
                  <a16:creationId xmlns:a16="http://schemas.microsoft.com/office/drawing/2014/main" id="{FC23B283-D0CA-4B63-B42F-46928D47686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1" name="Rectangle : coins arrondis 201">
              <a:extLst>
                <a:ext uri="{FF2B5EF4-FFF2-40B4-BE49-F238E27FC236}">
                  <a16:creationId xmlns:a16="http://schemas.microsoft.com/office/drawing/2014/main" id="{8825F4BE-47BD-431D-851A-2F60C3028BB0}"/>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2" name="ZoneTexte 18">
              <a:extLst>
                <a:ext uri="{FF2B5EF4-FFF2-40B4-BE49-F238E27FC236}">
                  <a16:creationId xmlns:a16="http://schemas.microsoft.com/office/drawing/2014/main" id="{5FCB91ED-8FBB-4F45-9087-4FD9DC7E7923}"/>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client base</a:t>
              </a:r>
            </a:p>
          </p:txBody>
        </p:sp>
        <p:pic>
          <p:nvPicPr>
            <p:cNvPr id="113" name="Graphique 128" descr="Jauge">
              <a:extLst>
                <a:ext uri="{FF2B5EF4-FFF2-40B4-BE49-F238E27FC236}">
                  <a16:creationId xmlns:a16="http://schemas.microsoft.com/office/drawing/2014/main" id="{89EB1B18-232A-4733-9D1C-B6C2CA2AD2C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53764" y="187516"/>
              <a:ext cx="234953" cy="218224"/>
            </a:xfrm>
            <a:prstGeom prst="rect">
              <a:avLst/>
            </a:prstGeom>
            <a:effectLst/>
          </p:spPr>
        </p:pic>
        <p:pic>
          <p:nvPicPr>
            <p:cNvPr id="114" name="Graphique 90" descr="Poignée de main">
              <a:extLst>
                <a:ext uri="{FF2B5EF4-FFF2-40B4-BE49-F238E27FC236}">
                  <a16:creationId xmlns:a16="http://schemas.microsoft.com/office/drawing/2014/main" id="{C7E4DCDA-F305-4475-98D7-F241593D818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60868" y="152880"/>
              <a:ext cx="256313" cy="287496"/>
            </a:xfrm>
            <a:prstGeom prst="rect">
              <a:avLst/>
            </a:prstGeom>
            <a:effectLst/>
          </p:spPr>
        </p:pic>
        <p:pic>
          <p:nvPicPr>
            <p:cNvPr id="115" name="Graphique 114" descr="Mégaphone">
              <a:extLst>
                <a:ext uri="{FF2B5EF4-FFF2-40B4-BE49-F238E27FC236}">
                  <a16:creationId xmlns:a16="http://schemas.microsoft.com/office/drawing/2014/main" id="{C3058D45-6F9D-48FA-ACE8-0281890AA88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89331" y="181519"/>
              <a:ext cx="233011" cy="216420"/>
            </a:xfrm>
            <a:prstGeom prst="rect">
              <a:avLst/>
            </a:prstGeom>
            <a:effectLst/>
          </p:spPr>
        </p:pic>
        <p:pic>
          <p:nvPicPr>
            <p:cNvPr id="116" name="Picture 2" descr="Drapeau France">
              <a:extLst>
                <a:ext uri="{FF2B5EF4-FFF2-40B4-BE49-F238E27FC236}">
                  <a16:creationId xmlns:a16="http://schemas.microsoft.com/office/drawing/2014/main" id="{7069E97B-672B-4A5D-AB35-12C94EE6D84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17" name="ZoneTexte 18">
              <a:extLst>
                <a:ext uri="{FF2B5EF4-FFF2-40B4-BE49-F238E27FC236}">
                  <a16:creationId xmlns:a16="http://schemas.microsoft.com/office/drawing/2014/main" id="{DB1387CA-477A-4DBA-B745-142C5AADB96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France</a:t>
              </a:r>
            </a:p>
          </p:txBody>
        </p:sp>
      </p:grpSp>
      <p:sp>
        <p:nvSpPr>
          <p:cNvPr id="49" name="Rectangle 48">
            <a:extLst>
              <a:ext uri="{FF2B5EF4-FFF2-40B4-BE49-F238E27FC236}">
                <a16:creationId xmlns:a16="http://schemas.microsoft.com/office/drawing/2014/main" id="{51980939-A209-466C-939B-09860714B1F7}"/>
              </a:ext>
            </a:extLst>
          </p:cNvPr>
          <p:cNvSpPr/>
          <p:nvPr/>
        </p:nvSpPr>
        <p:spPr bwMode="auto">
          <a:xfrm>
            <a:off x="4246122" y="5259446"/>
            <a:ext cx="5331093" cy="107220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Trebuchet MS" pitchFamily="34" charset="0"/>
              </a:rPr>
              <a:t>Comments</a:t>
            </a:r>
          </a:p>
          <a:p>
            <a:pPr marL="171450" indent="-171450">
              <a:spcBef>
                <a:spcPts val="600"/>
              </a:spcBef>
              <a:buClr>
                <a:schemeClr val="tx1"/>
              </a:buClr>
              <a:buFont typeface="Arial" panose="020B0604020202020204" pitchFamily="34" charset="0"/>
              <a:buChar char="•"/>
            </a:pPr>
            <a:endParaRPr lang="en-GB" sz="1000">
              <a:latin typeface="Trebuchet MS" pitchFamily="34" charset="0"/>
            </a:endParaRPr>
          </a:p>
          <a:p>
            <a:pPr marL="171450" indent="-171450">
              <a:spcBef>
                <a:spcPts val="600"/>
              </a:spcBef>
              <a:buClr>
                <a:schemeClr val="tx1"/>
              </a:buClr>
              <a:buFont typeface="Arial" panose="020B0604020202020204" pitchFamily="34" charset="0"/>
              <a:buChar char="•"/>
            </a:pPr>
            <a:r>
              <a:rPr lang="en-GB" sz="1000">
                <a:latin typeface="Trebuchet MS" pitchFamily="34" charset="0"/>
              </a:rPr>
              <a:t>Share of top </a:t>
            </a:r>
            <a:r>
              <a:rPr lang="en-GB" sz="1000">
                <a:solidFill>
                  <a:schemeClr val="tx2"/>
                </a:solidFill>
                <a:latin typeface="Trebuchet MS" pitchFamily="34" charset="0"/>
              </a:rPr>
              <a:t>25 clients </a:t>
            </a:r>
            <a:r>
              <a:rPr lang="en-GB" sz="1000">
                <a:latin typeface="Trebuchet MS" pitchFamily="34" charset="0"/>
              </a:rPr>
              <a:t>within total clients has bee</a:t>
            </a:r>
            <a:r>
              <a:rPr lang="en-GB" sz="1000">
                <a:solidFill>
                  <a:schemeClr val="tx2"/>
                </a:solidFill>
                <a:latin typeface="Trebuchet MS" pitchFamily="34" charset="0"/>
              </a:rPr>
              <a:t>n increasingly growing in terms of billings generated </a:t>
            </a:r>
            <a:r>
              <a:rPr lang="en-GB" sz="1000">
                <a:latin typeface="Trebuchet MS" pitchFamily="34" charset="0"/>
              </a:rPr>
              <a:t>showing </a:t>
            </a:r>
            <a:r>
              <a:rPr lang="en-GB" sz="1000" err="1">
                <a:solidFill>
                  <a:schemeClr val="tx2"/>
                </a:solidFill>
                <a:latin typeface="Trebuchet MS" pitchFamily="34" charset="0"/>
              </a:rPr>
              <a:t>Altares</a:t>
            </a:r>
            <a:r>
              <a:rPr lang="en-GB" sz="1000">
                <a:solidFill>
                  <a:schemeClr val="tx2"/>
                </a:solidFill>
                <a:latin typeface="Trebuchet MS" pitchFamily="34" charset="0"/>
              </a:rPr>
              <a:t>’ strong ability to “farm” its top clients </a:t>
            </a:r>
            <a:endParaRPr lang="en-GB" sz="1000">
              <a:latin typeface="Trebuchet MS" pitchFamily="34" charset="0"/>
            </a:endParaRPr>
          </a:p>
          <a:p>
            <a:pPr marL="171450" indent="-171450">
              <a:spcBef>
                <a:spcPts val="600"/>
              </a:spcBef>
              <a:buClr>
                <a:schemeClr val="tx1"/>
              </a:buClr>
              <a:buFont typeface="Arial" panose="020B0604020202020204" pitchFamily="34" charset="0"/>
              <a:buChar char="•"/>
            </a:pPr>
            <a:endParaRPr lang="en-GB" sz="1000">
              <a:latin typeface="Trebuchet MS" pitchFamily="34" charset="0"/>
            </a:endParaRPr>
          </a:p>
        </p:txBody>
      </p:sp>
      <p:grpSp>
        <p:nvGrpSpPr>
          <p:cNvPr id="50" name="Group 4">
            <a:extLst>
              <a:ext uri="{FF2B5EF4-FFF2-40B4-BE49-F238E27FC236}">
                <a16:creationId xmlns:a16="http://schemas.microsoft.com/office/drawing/2014/main" id="{02607B2D-EB49-4A06-B73C-635E1C67168F}"/>
              </a:ext>
            </a:extLst>
          </p:cNvPr>
          <p:cNvGrpSpPr>
            <a:grpSpLocks noChangeAspect="1"/>
          </p:cNvGrpSpPr>
          <p:nvPr/>
        </p:nvGrpSpPr>
        <p:grpSpPr bwMode="auto">
          <a:xfrm>
            <a:off x="6268004" y="5293056"/>
            <a:ext cx="226868" cy="184867"/>
            <a:chOff x="788" y="869"/>
            <a:chExt cx="740" cy="603"/>
          </a:xfrm>
          <a:solidFill>
            <a:schemeClr val="tx1"/>
          </a:solidFill>
        </p:grpSpPr>
        <p:sp>
          <p:nvSpPr>
            <p:cNvPr id="51" name="Freeform 5">
              <a:extLst>
                <a:ext uri="{FF2B5EF4-FFF2-40B4-BE49-F238E27FC236}">
                  <a16:creationId xmlns:a16="http://schemas.microsoft.com/office/drawing/2014/main" id="{F29ED509-75D5-4A9C-8F9D-53EF4B82BE6F}"/>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6">
              <a:extLst>
                <a:ext uri="{FF2B5EF4-FFF2-40B4-BE49-F238E27FC236}">
                  <a16:creationId xmlns:a16="http://schemas.microsoft.com/office/drawing/2014/main" id="{41AD121D-4149-4D58-A996-5DD18AD4E00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7">
              <a:extLst>
                <a:ext uri="{FF2B5EF4-FFF2-40B4-BE49-F238E27FC236}">
                  <a16:creationId xmlns:a16="http://schemas.microsoft.com/office/drawing/2014/main" id="{CEA33686-3FF6-4762-A12C-C64DA43D502F}"/>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8">
              <a:extLst>
                <a:ext uri="{FF2B5EF4-FFF2-40B4-BE49-F238E27FC236}">
                  <a16:creationId xmlns:a16="http://schemas.microsoft.com/office/drawing/2014/main" id="{B9A12453-C6A5-43A9-B1BD-D1B1AD9A592A}"/>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57" name="Rectangle 56">
            <a:extLst>
              <a:ext uri="{FF2B5EF4-FFF2-40B4-BE49-F238E27FC236}">
                <a16:creationId xmlns:a16="http://schemas.microsoft.com/office/drawing/2014/main" id="{B6CBBF08-E94C-4306-B684-4783A8DF65FF}"/>
              </a:ext>
            </a:extLst>
          </p:cNvPr>
          <p:cNvSpPr/>
          <p:nvPr/>
        </p:nvSpPr>
        <p:spPr bwMode="auto">
          <a:xfrm>
            <a:off x="3933799" y="1081683"/>
            <a:ext cx="5810903" cy="271634"/>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the distribution of France top clients in the total sales (in % of total sales)</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62" name="Rectangle 61">
            <a:extLst>
              <a:ext uri="{FF2B5EF4-FFF2-40B4-BE49-F238E27FC236}">
                <a16:creationId xmlns:a16="http://schemas.microsoft.com/office/drawing/2014/main" id="{9327CED3-B5B7-4772-A314-8397E62DA93D}"/>
              </a:ext>
            </a:extLst>
          </p:cNvPr>
          <p:cNvSpPr/>
          <p:nvPr/>
        </p:nvSpPr>
        <p:spPr bwMode="auto">
          <a:xfrm>
            <a:off x="3933799" y="2986628"/>
            <a:ext cx="5592579" cy="271634"/>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the distribution of France top clients in the total sales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66" name="Graphique 74">
            <a:extLst>
              <a:ext uri="{FF2B5EF4-FFF2-40B4-BE49-F238E27FC236}">
                <a16:creationId xmlns:a16="http://schemas.microsoft.com/office/drawing/2014/main" id="{4A4D51E7-56C4-444B-ACE8-AF02D6DDA1F4}"/>
              </a:ext>
            </a:extLst>
          </p:cNvPr>
          <p:cNvGraphicFramePr/>
          <p:nvPr>
            <p:extLst>
              <p:ext uri="{D42A27DB-BD31-4B8C-83A1-F6EECF244321}">
                <p14:modId xmlns:p14="http://schemas.microsoft.com/office/powerpoint/2010/main" val="1722218839"/>
              </p:ext>
            </p:extLst>
          </p:nvPr>
        </p:nvGraphicFramePr>
        <p:xfrm>
          <a:off x="3992915" y="3244125"/>
          <a:ext cx="5751787" cy="1992213"/>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67" name="Graphique 7">
            <a:extLst>
              <a:ext uri="{FF2B5EF4-FFF2-40B4-BE49-F238E27FC236}">
                <a16:creationId xmlns:a16="http://schemas.microsoft.com/office/drawing/2014/main" id="{B76F6F5E-DE79-4B08-A068-C288C323B3AB}"/>
              </a:ext>
            </a:extLst>
          </p:cNvPr>
          <p:cNvGraphicFramePr/>
          <p:nvPr>
            <p:extLst>
              <p:ext uri="{D42A27DB-BD31-4B8C-83A1-F6EECF244321}">
                <p14:modId xmlns:p14="http://schemas.microsoft.com/office/powerpoint/2010/main" val="3846977982"/>
              </p:ext>
            </p:extLst>
          </p:nvPr>
        </p:nvGraphicFramePr>
        <p:xfrm>
          <a:off x="3992915" y="1257438"/>
          <a:ext cx="5751787" cy="1729190"/>
        </p:xfrm>
        <a:graphic>
          <a:graphicData uri="http://schemas.openxmlformats.org/drawingml/2006/chart">
            <c:chart xmlns:c="http://schemas.openxmlformats.org/drawingml/2006/chart" xmlns:r="http://schemas.openxmlformats.org/officeDocument/2006/relationships" r:id="rId18"/>
          </a:graphicData>
        </a:graphic>
      </p:graphicFrame>
    </p:spTree>
    <p:extLst>
      <p:ext uri="{BB962C8B-B14F-4D97-AF65-F5344CB8AC3E}">
        <p14:creationId xmlns:p14="http://schemas.microsoft.com/office/powerpoint/2010/main" val="314103361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t 31" hidden="1"/>
          <p:cNvGraphicFramePr>
            <a:graphicFrameLocks noChangeAspect="1"/>
          </p:cNvGraphicFramePr>
          <p:nvPr>
            <p:custDataLst>
              <p:tags r:id="rId1"/>
            </p:custDataLst>
            <p:extLst>
              <p:ext uri="{D42A27DB-BD31-4B8C-83A1-F6EECF244321}">
                <p14:modId xmlns:p14="http://schemas.microsoft.com/office/powerpoint/2010/main" val="26907608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2" name="Objet 31" hidden="1"/>
                      <p:cNvPicPr/>
                      <p:nvPr/>
                    </p:nvPicPr>
                    <p:blipFill>
                      <a:blip r:embed="rId5"/>
                      <a:stretch>
                        <a:fillRect/>
                      </a:stretch>
                    </p:blipFill>
                    <p:spPr>
                      <a:xfrm>
                        <a:off x="1588" y="1588"/>
                        <a:ext cx="1587" cy="1587"/>
                      </a:xfrm>
                      <a:prstGeom prst="rect">
                        <a:avLst/>
                      </a:prstGeom>
                    </p:spPr>
                  </p:pic>
                </p:oleObj>
              </mc:Fallback>
            </mc:AlternateContent>
          </a:graphicData>
        </a:graphic>
      </p:graphicFrame>
      <p:cxnSp>
        <p:nvCxnSpPr>
          <p:cNvPr id="34" name="Connecteur droit 33"/>
          <p:cNvCxnSpPr/>
          <p:nvPr/>
        </p:nvCxnSpPr>
        <p:spPr bwMode="auto">
          <a:xfrm flipH="1">
            <a:off x="4976997" y="1438878"/>
            <a:ext cx="0" cy="487872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7" name="ZoneTexte 26"/>
          <p:cNvSpPr txBox="1"/>
          <p:nvPr/>
        </p:nvSpPr>
        <p:spPr>
          <a:xfrm>
            <a:off x="5353602" y="1210415"/>
            <a:ext cx="4316532" cy="430887"/>
          </a:xfrm>
          <a:prstGeom prst="rect">
            <a:avLst/>
          </a:prstGeom>
          <a:noFill/>
        </p:spPr>
        <p:txBody>
          <a:bodyPr wrap="square" rtlCol="0">
            <a:spAutoFit/>
          </a:bodyPr>
          <a:lstStyle/>
          <a:p>
            <a:r>
              <a:rPr lang="en-GB" sz="1100">
                <a:latin typeface="Trebuchet MS" panose="020B0603020202020204" pitchFamily="34" charset="0"/>
              </a:rPr>
              <a:t>Altares has developed a diversified customer base of </a:t>
            </a:r>
            <a:r>
              <a:rPr lang="en-GB" sz="1100">
                <a:solidFill>
                  <a:schemeClr val="tx2"/>
                </a:solidFill>
                <a:latin typeface="Trebuchet MS" panose="020B0603020202020204" pitchFamily="34" charset="0"/>
              </a:rPr>
              <a:t>~4000 clients </a:t>
            </a:r>
            <a:r>
              <a:rPr lang="en-GB" sz="1100">
                <a:latin typeface="Trebuchet MS" panose="020B0603020202020204" pitchFamily="34" charset="0"/>
              </a:rPr>
              <a:t>within 2100 companies</a:t>
            </a:r>
          </a:p>
        </p:txBody>
      </p:sp>
      <p:cxnSp>
        <p:nvCxnSpPr>
          <p:cNvPr id="5" name="Connecteur droit 208">
            <a:extLst>
              <a:ext uri="{FF2B5EF4-FFF2-40B4-BE49-F238E27FC236}">
                <a16:creationId xmlns:a16="http://schemas.microsoft.com/office/drawing/2014/main" id="{517AA792-2CE9-4776-A370-00661617D626}"/>
              </a:ext>
            </a:extLst>
          </p:cNvPr>
          <p:cNvCxnSpPr>
            <a:cxnSpLocks/>
          </p:cNvCxnSpPr>
          <p:nvPr/>
        </p:nvCxnSpPr>
        <p:spPr bwMode="auto">
          <a:xfrm>
            <a:off x="5359870" y="1015628"/>
            <a:ext cx="43165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9" name="Rectangle 58">
            <a:extLst>
              <a:ext uri="{FF2B5EF4-FFF2-40B4-BE49-F238E27FC236}">
                <a16:creationId xmlns:a16="http://schemas.microsoft.com/office/drawing/2014/main" id="{08A39C34-831C-4C72-BD60-1D82C4BB5792}"/>
              </a:ext>
            </a:extLst>
          </p:cNvPr>
          <p:cNvSpPr/>
          <p:nvPr/>
        </p:nvSpPr>
        <p:spPr bwMode="auto">
          <a:xfrm>
            <a:off x="351267" y="2028634"/>
            <a:ext cx="4188392" cy="3909995"/>
          </a:xfrm>
          <a:prstGeom prst="rect">
            <a:avLst/>
          </a:prstGeom>
          <a:solidFill>
            <a:schemeClr val="bg2">
              <a:lumMod val="20000"/>
              <a:lumOff val="80000"/>
            </a:schemeClr>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graphicFrame>
        <p:nvGraphicFramePr>
          <p:cNvPr id="51" name="Chart 50">
            <a:extLst>
              <a:ext uri="{FF2B5EF4-FFF2-40B4-BE49-F238E27FC236}">
                <a16:creationId xmlns:a16="http://schemas.microsoft.com/office/drawing/2014/main" id="{494DE428-535E-4838-9607-BB7E9822E624}"/>
              </a:ext>
            </a:extLst>
          </p:cNvPr>
          <p:cNvGraphicFramePr/>
          <p:nvPr>
            <p:extLst>
              <p:ext uri="{D42A27DB-BD31-4B8C-83A1-F6EECF244321}">
                <p14:modId xmlns:p14="http://schemas.microsoft.com/office/powerpoint/2010/main" val="63481797"/>
              </p:ext>
            </p:extLst>
          </p:nvPr>
        </p:nvGraphicFramePr>
        <p:xfrm>
          <a:off x="616375" y="2506189"/>
          <a:ext cx="3684548" cy="3001240"/>
        </p:xfrm>
        <a:graphic>
          <a:graphicData uri="http://schemas.openxmlformats.org/drawingml/2006/chart">
            <c:chart xmlns:c="http://schemas.openxmlformats.org/drawingml/2006/chart" xmlns:r="http://schemas.openxmlformats.org/officeDocument/2006/relationships" r:id="rId6"/>
          </a:graphicData>
        </a:graphic>
      </p:graphicFrame>
      <p:sp>
        <p:nvSpPr>
          <p:cNvPr id="18" name="ZoneTexte 17"/>
          <p:cNvSpPr txBox="1"/>
          <p:nvPr/>
        </p:nvSpPr>
        <p:spPr>
          <a:xfrm>
            <a:off x="1830288" y="3894831"/>
            <a:ext cx="1349958" cy="707886"/>
          </a:xfrm>
          <a:prstGeom prst="rect">
            <a:avLst/>
          </a:prstGeom>
          <a:noFill/>
        </p:spPr>
        <p:txBody>
          <a:bodyPr wrap="square" rtlCol="0">
            <a:spAutoFit/>
          </a:bodyPr>
          <a:lstStyle/>
          <a:p>
            <a:pPr algn="ctr"/>
            <a:r>
              <a:rPr lang="en-GB" sz="1000">
                <a:latin typeface="Trebuchet MS" panose="020B0603020202020204" pitchFamily="34" charset="0"/>
              </a:rPr>
              <a:t>€37.5m billings of </a:t>
            </a:r>
            <a:r>
              <a:rPr lang="en-GB" sz="1000" err="1">
                <a:latin typeface="Trebuchet MS" panose="020B0603020202020204" pitchFamily="34" charset="0"/>
              </a:rPr>
              <a:t>Altares</a:t>
            </a:r>
            <a:r>
              <a:rPr lang="en-GB" sz="1000">
                <a:latin typeface="Trebuchet MS" panose="020B0603020202020204" pitchFamily="34" charset="0"/>
              </a:rPr>
              <a:t> in France in 2019 (DPB</a:t>
            </a:r>
            <a:r>
              <a:rPr lang="en-GB" sz="1000" baseline="30000">
                <a:latin typeface="Trebuchet MS" panose="020B0603020202020204" pitchFamily="34" charset="0"/>
              </a:rPr>
              <a:t>1</a:t>
            </a:r>
            <a:r>
              <a:rPr lang="en-GB" sz="1000">
                <a:latin typeface="Trebuchet MS" panose="020B0603020202020204" pitchFamily="34" charset="0"/>
              </a:rPr>
              <a:t> excluded)</a:t>
            </a:r>
          </a:p>
        </p:txBody>
      </p:sp>
      <p:grpSp>
        <p:nvGrpSpPr>
          <p:cNvPr id="20" name="Group 4"/>
          <p:cNvGrpSpPr>
            <a:grpSpLocks noChangeAspect="1"/>
          </p:cNvGrpSpPr>
          <p:nvPr/>
        </p:nvGrpSpPr>
        <p:grpSpPr bwMode="auto">
          <a:xfrm>
            <a:off x="2383995" y="3499823"/>
            <a:ext cx="242545" cy="279311"/>
            <a:chOff x="-16" y="15"/>
            <a:chExt cx="72" cy="77"/>
          </a:xfrm>
          <a:solidFill>
            <a:schemeClr val="tx1"/>
          </a:solidFill>
        </p:grpSpPr>
        <p:sp>
          <p:nvSpPr>
            <p:cNvPr id="22" name="Rectangle 5"/>
            <p:cNvSpPr>
              <a:spLocks noChangeArrowheads="1"/>
            </p:cNvSpPr>
            <p:nvPr/>
          </p:nvSpPr>
          <p:spPr bwMode="auto">
            <a:xfrm>
              <a:off x="-16" y="78"/>
              <a:ext cx="15"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000"/>
            </a:p>
          </p:txBody>
        </p:sp>
        <p:sp>
          <p:nvSpPr>
            <p:cNvPr id="23" name="Rectangle 6"/>
            <p:cNvSpPr>
              <a:spLocks noChangeArrowheads="1"/>
            </p:cNvSpPr>
            <p:nvPr/>
          </p:nvSpPr>
          <p:spPr bwMode="auto">
            <a:xfrm>
              <a:off x="3" y="68"/>
              <a:ext cx="15"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000"/>
            </a:p>
          </p:txBody>
        </p:sp>
        <p:sp>
          <p:nvSpPr>
            <p:cNvPr id="24" name="Rectangle 7"/>
            <p:cNvSpPr>
              <a:spLocks noChangeArrowheads="1"/>
            </p:cNvSpPr>
            <p:nvPr/>
          </p:nvSpPr>
          <p:spPr bwMode="auto">
            <a:xfrm>
              <a:off x="23" y="58"/>
              <a:ext cx="14"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000"/>
            </a:p>
          </p:txBody>
        </p:sp>
        <p:sp>
          <p:nvSpPr>
            <p:cNvPr id="25" name="Rectangle 8"/>
            <p:cNvSpPr>
              <a:spLocks noChangeArrowheads="1"/>
            </p:cNvSpPr>
            <p:nvPr/>
          </p:nvSpPr>
          <p:spPr bwMode="auto">
            <a:xfrm>
              <a:off x="42" y="49"/>
              <a:ext cx="14" cy="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000"/>
            </a:p>
          </p:txBody>
        </p:sp>
        <p:sp>
          <p:nvSpPr>
            <p:cNvPr id="26" name="Freeform 9"/>
            <p:cNvSpPr>
              <a:spLocks/>
            </p:cNvSpPr>
            <p:nvPr/>
          </p:nvSpPr>
          <p:spPr bwMode="auto">
            <a:xfrm>
              <a:off x="-11" y="15"/>
              <a:ext cx="58" cy="48"/>
            </a:xfrm>
            <a:custGeom>
              <a:avLst/>
              <a:gdLst>
                <a:gd name="T0" fmla="*/ 58 w 58"/>
                <a:gd name="T1" fmla="*/ 0 h 48"/>
                <a:gd name="T2" fmla="*/ 34 w 58"/>
                <a:gd name="T3" fmla="*/ 0 h 48"/>
                <a:gd name="T4" fmla="*/ 41 w 58"/>
                <a:gd name="T5" fmla="*/ 7 h 48"/>
                <a:gd name="T6" fmla="*/ 0 w 58"/>
                <a:gd name="T7" fmla="*/ 48 h 48"/>
                <a:gd name="T8" fmla="*/ 50 w 58"/>
                <a:gd name="T9" fmla="*/ 17 h 48"/>
                <a:gd name="T10" fmla="*/ 58 w 58"/>
                <a:gd name="T11" fmla="*/ 24 h 48"/>
                <a:gd name="T12" fmla="*/ 58 w 58"/>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58" h="48">
                  <a:moveTo>
                    <a:pt x="58" y="0"/>
                  </a:moveTo>
                  <a:lnTo>
                    <a:pt x="34" y="0"/>
                  </a:lnTo>
                  <a:lnTo>
                    <a:pt x="41" y="7"/>
                  </a:lnTo>
                  <a:lnTo>
                    <a:pt x="0" y="48"/>
                  </a:lnTo>
                  <a:lnTo>
                    <a:pt x="50" y="17"/>
                  </a:lnTo>
                  <a:lnTo>
                    <a:pt x="58" y="24"/>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p>
          </p:txBody>
        </p:sp>
      </p:grpSp>
      <p:sp>
        <p:nvSpPr>
          <p:cNvPr id="28" name="ZoneTexte 27"/>
          <p:cNvSpPr txBox="1"/>
          <p:nvPr/>
        </p:nvSpPr>
        <p:spPr>
          <a:xfrm>
            <a:off x="340584" y="1210415"/>
            <a:ext cx="4263145" cy="769441"/>
          </a:xfrm>
          <a:prstGeom prst="rect">
            <a:avLst/>
          </a:prstGeom>
          <a:noFill/>
        </p:spPr>
        <p:txBody>
          <a:bodyPr wrap="square" rtlCol="0">
            <a:spAutoFit/>
          </a:bodyPr>
          <a:lstStyle/>
          <a:p>
            <a:r>
              <a:rPr lang="en-GB" sz="1100">
                <a:latin typeface="Trebuchet MS" panose="020B0603020202020204" pitchFamily="34" charset="0"/>
              </a:rPr>
              <a:t>Altares revenue are </a:t>
            </a:r>
            <a:r>
              <a:rPr lang="en-GB" sz="1100">
                <a:solidFill>
                  <a:schemeClr val="tx2"/>
                </a:solidFill>
                <a:latin typeface="Trebuchet MS" panose="020B0603020202020204" pitchFamily="34" charset="0"/>
              </a:rPr>
              <a:t>focused on key accounts</a:t>
            </a:r>
            <a:r>
              <a:rPr lang="en-GB" sz="1100">
                <a:latin typeface="Trebuchet MS" panose="020B0603020202020204" pitchFamily="34" charset="0"/>
              </a:rPr>
              <a:t>, including </a:t>
            </a:r>
            <a:r>
              <a:rPr lang="en-GB" sz="1100">
                <a:solidFill>
                  <a:schemeClr val="tx2"/>
                </a:solidFill>
                <a:latin typeface="Trebuchet MS" panose="020B0603020202020204" pitchFamily="34" charset="0"/>
              </a:rPr>
              <a:t>90% of CAC40 companies </a:t>
            </a:r>
            <a:r>
              <a:rPr lang="en-GB" sz="1100">
                <a:latin typeface="Trebuchet MS" panose="020B0603020202020204" pitchFamily="34" charset="0"/>
              </a:rPr>
              <a:t>which allows for a</a:t>
            </a:r>
            <a:r>
              <a:rPr lang="en-GB" sz="1100">
                <a:solidFill>
                  <a:schemeClr val="tx2"/>
                </a:solidFill>
                <a:latin typeface="Trebuchet MS" panose="020B0603020202020204" pitchFamily="34" charset="0"/>
              </a:rPr>
              <a:t> strong resilience </a:t>
            </a:r>
            <a:r>
              <a:rPr lang="en-GB" sz="1100">
                <a:latin typeface="Trebuchet MS" panose="020B0603020202020204" pitchFamily="34" charset="0"/>
              </a:rPr>
              <a:t>thanks to their </a:t>
            </a:r>
            <a:r>
              <a:rPr lang="en-GB" sz="1100">
                <a:solidFill>
                  <a:schemeClr val="tx2"/>
                </a:solidFill>
                <a:latin typeface="Trebuchet MS" panose="020B0603020202020204" pitchFamily="34" charset="0"/>
              </a:rPr>
              <a:t>aversion to</a:t>
            </a:r>
            <a:r>
              <a:rPr lang="en-GB" sz="1100">
                <a:latin typeface="Trebuchet MS" panose="020B0603020202020204" pitchFamily="34" charset="0"/>
              </a:rPr>
              <a:t> </a:t>
            </a:r>
            <a:r>
              <a:rPr lang="en-GB" sz="1100">
                <a:solidFill>
                  <a:schemeClr val="tx2"/>
                </a:solidFill>
                <a:latin typeface="Trebuchet MS" panose="020B0603020202020204" pitchFamily="34" charset="0"/>
              </a:rPr>
              <a:t>change and the complex integration within their systems.</a:t>
            </a:r>
            <a:endParaRPr lang="en-GB" sz="1100">
              <a:latin typeface="Trebuchet MS" panose="020B0603020202020204" pitchFamily="34" charset="0"/>
            </a:endParaRPr>
          </a:p>
        </p:txBody>
      </p:sp>
      <p:cxnSp>
        <p:nvCxnSpPr>
          <p:cNvPr id="57" name="Connecteur droit 208">
            <a:extLst>
              <a:ext uri="{FF2B5EF4-FFF2-40B4-BE49-F238E27FC236}">
                <a16:creationId xmlns:a16="http://schemas.microsoft.com/office/drawing/2014/main" id="{48699BEA-6F6A-469B-9D5B-5BF15083593B}"/>
              </a:ext>
            </a:extLst>
          </p:cNvPr>
          <p:cNvCxnSpPr>
            <a:cxnSpLocks/>
          </p:cNvCxnSpPr>
          <p:nvPr/>
        </p:nvCxnSpPr>
        <p:spPr bwMode="auto">
          <a:xfrm>
            <a:off x="287197" y="1015628"/>
            <a:ext cx="43165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8" name="Rectangle 84">
            <a:extLst>
              <a:ext uri="{FF2B5EF4-FFF2-40B4-BE49-F238E27FC236}">
                <a16:creationId xmlns:a16="http://schemas.microsoft.com/office/drawing/2014/main" id="{55A4685E-E8BA-4E91-A20B-7A3A53BBD80C}"/>
              </a:ext>
            </a:extLst>
          </p:cNvPr>
          <p:cNvSpPr/>
          <p:nvPr/>
        </p:nvSpPr>
        <p:spPr bwMode="auto">
          <a:xfrm>
            <a:off x="1137097" y="815523"/>
            <a:ext cx="2616733" cy="379683"/>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Altares</a:t>
            </a:r>
            <a:r>
              <a:rPr lang="en-GB" sz="1100">
                <a:latin typeface="Trebuchet MS" panose="020B0603020202020204" pitchFamily="34" charset="0"/>
              </a:rPr>
              <a:t>’ billings split per customer size, France (2019)</a:t>
            </a:r>
          </a:p>
        </p:txBody>
      </p:sp>
      <p:sp>
        <p:nvSpPr>
          <p:cNvPr id="52" name="ZoneTexte 11">
            <a:extLst>
              <a:ext uri="{FF2B5EF4-FFF2-40B4-BE49-F238E27FC236}">
                <a16:creationId xmlns:a16="http://schemas.microsoft.com/office/drawing/2014/main" id="{FC5E987C-8836-40C4-8EE3-839993E6D91B}"/>
              </a:ext>
            </a:extLst>
          </p:cNvPr>
          <p:cNvSpPr txBox="1"/>
          <p:nvPr/>
        </p:nvSpPr>
        <p:spPr>
          <a:xfrm>
            <a:off x="3575345" y="4122254"/>
            <a:ext cx="735811" cy="415498"/>
          </a:xfrm>
          <a:prstGeom prst="rect">
            <a:avLst/>
          </a:prstGeom>
          <a:noFill/>
        </p:spPr>
        <p:txBody>
          <a:bodyPr wrap="square" rtlCol="0">
            <a:spAutoFit/>
          </a:bodyPr>
          <a:lstStyle/>
          <a:p>
            <a:pPr algn="ctr"/>
            <a:r>
              <a:rPr lang="en-GB" sz="1000">
                <a:latin typeface="Trebuchet MS" panose="020B0603020202020204" pitchFamily="34" charset="0"/>
              </a:rPr>
              <a:t>Key accounts</a:t>
            </a:r>
          </a:p>
        </p:txBody>
      </p:sp>
      <p:sp>
        <p:nvSpPr>
          <p:cNvPr id="53" name="ZoneTexte 11">
            <a:extLst>
              <a:ext uri="{FF2B5EF4-FFF2-40B4-BE49-F238E27FC236}">
                <a16:creationId xmlns:a16="http://schemas.microsoft.com/office/drawing/2014/main" id="{58A3AFCF-848A-4253-9920-71B15E016D4B}"/>
              </a:ext>
            </a:extLst>
          </p:cNvPr>
          <p:cNvSpPr txBox="1"/>
          <p:nvPr/>
        </p:nvSpPr>
        <p:spPr>
          <a:xfrm>
            <a:off x="923655" y="2835173"/>
            <a:ext cx="735811" cy="415498"/>
          </a:xfrm>
          <a:prstGeom prst="rect">
            <a:avLst/>
          </a:prstGeom>
          <a:noFill/>
        </p:spPr>
        <p:txBody>
          <a:bodyPr wrap="square" rtlCol="0">
            <a:spAutoFit/>
          </a:bodyPr>
          <a:lstStyle/>
          <a:p>
            <a:pPr algn="ctr"/>
            <a:r>
              <a:rPr lang="en-GB" sz="1000">
                <a:latin typeface="Trebuchet MS" panose="020B0603020202020204" pitchFamily="34" charset="0"/>
              </a:rPr>
              <a:t>Mid market</a:t>
            </a:r>
          </a:p>
        </p:txBody>
      </p:sp>
      <p:sp>
        <p:nvSpPr>
          <p:cNvPr id="54" name="ZoneTexte 11">
            <a:extLst>
              <a:ext uri="{FF2B5EF4-FFF2-40B4-BE49-F238E27FC236}">
                <a16:creationId xmlns:a16="http://schemas.microsoft.com/office/drawing/2014/main" id="{15EE320F-4848-4AB1-B006-C9C88D583C91}"/>
              </a:ext>
            </a:extLst>
          </p:cNvPr>
          <p:cNvSpPr txBox="1"/>
          <p:nvPr/>
        </p:nvSpPr>
        <p:spPr>
          <a:xfrm>
            <a:off x="2029745" y="2422648"/>
            <a:ext cx="735811" cy="415498"/>
          </a:xfrm>
          <a:prstGeom prst="rect">
            <a:avLst/>
          </a:prstGeom>
          <a:noFill/>
        </p:spPr>
        <p:txBody>
          <a:bodyPr wrap="square" rtlCol="0">
            <a:spAutoFit/>
          </a:bodyPr>
          <a:lstStyle/>
          <a:p>
            <a:pPr algn="ctr"/>
            <a:r>
              <a:rPr lang="en-GB" sz="1000">
                <a:latin typeface="Trebuchet MS" panose="020B0603020202020204" pitchFamily="34" charset="0"/>
              </a:rPr>
              <a:t>Mass market</a:t>
            </a:r>
          </a:p>
        </p:txBody>
      </p:sp>
      <p:sp>
        <p:nvSpPr>
          <p:cNvPr id="2" name="ZoneTexte 11">
            <a:extLst>
              <a:ext uri="{FF2B5EF4-FFF2-40B4-BE49-F238E27FC236}">
                <a16:creationId xmlns:a16="http://schemas.microsoft.com/office/drawing/2014/main" id="{CA2BB59F-4E04-4200-8B3F-DBDB7F14DE48}"/>
              </a:ext>
            </a:extLst>
          </p:cNvPr>
          <p:cNvSpPr txBox="1"/>
          <p:nvPr/>
        </p:nvSpPr>
        <p:spPr>
          <a:xfrm>
            <a:off x="701876" y="4250456"/>
            <a:ext cx="735811" cy="253916"/>
          </a:xfrm>
          <a:prstGeom prst="rect">
            <a:avLst/>
          </a:prstGeom>
          <a:noFill/>
        </p:spPr>
        <p:txBody>
          <a:bodyPr wrap="square" rtlCol="0">
            <a:spAutoFit/>
          </a:bodyPr>
          <a:lstStyle/>
          <a:p>
            <a:pPr algn="ctr"/>
            <a:r>
              <a:rPr lang="en-GB" sz="1000">
                <a:latin typeface="Trebuchet MS" panose="020B0603020202020204" pitchFamily="34" charset="0"/>
              </a:rPr>
              <a:t>Public</a:t>
            </a:r>
          </a:p>
        </p:txBody>
      </p:sp>
      <p:sp>
        <p:nvSpPr>
          <p:cNvPr id="35" name="Triangle isocèle 34">
            <a:extLst>
              <a:ext uri="{FF2B5EF4-FFF2-40B4-BE49-F238E27FC236}">
                <a16:creationId xmlns:a16="http://schemas.microsoft.com/office/drawing/2014/main" id="{889C8651-EFD3-4CD0-98E6-81A6445CCCC2}"/>
              </a:ext>
            </a:extLst>
          </p:cNvPr>
          <p:cNvSpPr/>
          <p:nvPr/>
        </p:nvSpPr>
        <p:spPr bwMode="auto">
          <a:xfrm rot="5400000">
            <a:off x="4769288" y="3880409"/>
            <a:ext cx="545903" cy="12318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9" name="Rectangle 84">
            <a:extLst>
              <a:ext uri="{FF2B5EF4-FFF2-40B4-BE49-F238E27FC236}">
                <a16:creationId xmlns:a16="http://schemas.microsoft.com/office/drawing/2014/main" id="{837A178A-58DE-412E-AED3-8A2590F16DD6}"/>
              </a:ext>
            </a:extLst>
          </p:cNvPr>
          <p:cNvSpPr/>
          <p:nvPr/>
        </p:nvSpPr>
        <p:spPr bwMode="auto">
          <a:xfrm>
            <a:off x="6209770" y="815523"/>
            <a:ext cx="2616733" cy="379683"/>
          </a:xfrm>
          <a:prstGeom prst="rect">
            <a:avLst/>
          </a:prstGeom>
          <a:solidFill>
            <a:schemeClr val="bg1"/>
          </a:solidFill>
        </p:spPr>
        <p:txBody>
          <a:bodyPr wrap="square" rtlCol="0">
            <a:noAutofit/>
          </a:bodyPr>
          <a:lstStyle/>
          <a:p>
            <a:pPr algn="ctr"/>
            <a:r>
              <a:rPr lang="en-GB" sz="1100">
                <a:latin typeface="Trebuchet MS" panose="020B0603020202020204" pitchFamily="34" charset="0"/>
              </a:rPr>
              <a:t>Altares’ billing split per customer industry segmentation, France (2019)</a:t>
            </a:r>
          </a:p>
        </p:txBody>
      </p:sp>
      <p:sp>
        <p:nvSpPr>
          <p:cNvPr id="53249" name="Espace réservé du texte 53248">
            <a:extLst>
              <a:ext uri="{FF2B5EF4-FFF2-40B4-BE49-F238E27FC236}">
                <a16:creationId xmlns:a16="http://schemas.microsoft.com/office/drawing/2014/main" id="{DA3848B2-E478-4EA4-87DB-CE87034C475D}"/>
              </a:ext>
            </a:extLst>
          </p:cNvPr>
          <p:cNvSpPr>
            <a:spLocks noGrp="1"/>
          </p:cNvSpPr>
          <p:nvPr>
            <p:ph type="body" sz="quarter" idx="10"/>
          </p:nvPr>
        </p:nvSpPr>
        <p:spPr/>
        <p:txBody>
          <a:bodyPr/>
          <a:lstStyle/>
          <a:p>
            <a:r>
              <a:rPr lang="en-GB" sz="800" i="1" kern="0"/>
              <a:t>Sources: eleven research &amp; analysis, company data</a:t>
            </a:r>
          </a:p>
          <a:p>
            <a:r>
              <a:rPr lang="en-GB" sz="800" i="1"/>
              <a:t>1. “Division </a:t>
            </a:r>
            <a:r>
              <a:rPr lang="en-GB" sz="800" i="1" err="1"/>
              <a:t>Partenariats</a:t>
            </a:r>
            <a:r>
              <a:rPr lang="en-GB" sz="800" i="1"/>
              <a:t> </a:t>
            </a:r>
            <a:r>
              <a:rPr lang="en-GB" sz="800" i="1" err="1"/>
              <a:t>Bancaires</a:t>
            </a:r>
            <a:r>
              <a:rPr lang="en-GB" sz="800" i="1"/>
              <a:t>”: indirect distribution channel through banking partnership</a:t>
            </a:r>
          </a:p>
          <a:p>
            <a:endParaRPr lang="en-GB" sz="800" i="1" kern="0"/>
          </a:p>
        </p:txBody>
      </p:sp>
      <p:sp>
        <p:nvSpPr>
          <p:cNvPr id="11" name="Titre 2">
            <a:extLst>
              <a:ext uri="{FF2B5EF4-FFF2-40B4-BE49-F238E27FC236}">
                <a16:creationId xmlns:a16="http://schemas.microsoft.com/office/drawing/2014/main" id="{2929FFB8-8EC7-4093-A784-61F4B2D4FA7D}"/>
              </a:ext>
            </a:extLst>
          </p:cNvPr>
          <p:cNvSpPr txBox="1">
            <a:spLocks/>
          </p:cNvSpPr>
          <p:nvPr/>
        </p:nvSpPr>
        <p:spPr bwMode="auto">
          <a:xfrm>
            <a:off x="232364" y="147600"/>
            <a:ext cx="8335574"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1">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b="0">
                <a:latin typeface="Trebuchet MS" panose="020B0603020202020204" pitchFamily="34" charset="0"/>
              </a:rPr>
              <a:t>In</a:t>
            </a:r>
            <a:r>
              <a:rPr lang="en-GB" b="0">
                <a:solidFill>
                  <a:schemeClr val="tx2"/>
                </a:solidFill>
                <a:latin typeface="Trebuchet MS" panose="020B0603020202020204" pitchFamily="34" charset="0"/>
              </a:rPr>
              <a:t> France, </a:t>
            </a:r>
            <a:r>
              <a:rPr lang="en-GB" b="0" err="1">
                <a:latin typeface="Trebuchet MS" panose="020B0603020202020204" pitchFamily="34" charset="0"/>
              </a:rPr>
              <a:t>Altares</a:t>
            </a:r>
            <a:r>
              <a:rPr lang="en-GB" b="0">
                <a:latin typeface="Trebuchet MS" panose="020B0603020202020204" pitchFamily="34" charset="0"/>
              </a:rPr>
              <a:t> has built a </a:t>
            </a:r>
            <a:r>
              <a:rPr lang="en-GB" b="0">
                <a:solidFill>
                  <a:schemeClr val="tx2"/>
                </a:solidFill>
                <a:latin typeface="Trebuchet MS" panose="020B0603020202020204" pitchFamily="34" charset="0"/>
              </a:rPr>
              <a:t>resilient customer base </a:t>
            </a:r>
            <a:r>
              <a:rPr lang="en-GB" sz="1600" b="0">
                <a:latin typeface="Trebuchet MS" panose="020B0603020202020204" pitchFamily="34" charset="0"/>
              </a:rPr>
              <a:t>from </a:t>
            </a:r>
            <a:r>
              <a:rPr lang="en-GB" sz="1600" b="0">
                <a:solidFill>
                  <a:schemeClr val="tx2"/>
                </a:solidFill>
                <a:latin typeface="Trebuchet MS" panose="020B0603020202020204" pitchFamily="34" charset="0"/>
              </a:rPr>
              <a:t>diversified industries </a:t>
            </a:r>
            <a:r>
              <a:rPr lang="en-GB" sz="1600" b="0">
                <a:latin typeface="Trebuchet MS" panose="020B0603020202020204" pitchFamily="34" charset="0"/>
              </a:rPr>
              <a:t>with a focus on </a:t>
            </a:r>
            <a:r>
              <a:rPr lang="en-GB" sz="1600" b="0">
                <a:solidFill>
                  <a:schemeClr val="tx2"/>
                </a:solidFill>
                <a:latin typeface="Trebuchet MS" panose="020B0603020202020204" pitchFamily="34" charset="0"/>
              </a:rPr>
              <a:t>key accounts </a:t>
            </a:r>
            <a:r>
              <a:rPr lang="en-GB" sz="1600" b="0">
                <a:latin typeface="Trebuchet MS" panose="020B0603020202020204" pitchFamily="34" charset="0"/>
              </a:rPr>
              <a:t>representing </a:t>
            </a:r>
            <a:r>
              <a:rPr lang="en-GB" sz="1600" b="0">
                <a:solidFill>
                  <a:schemeClr val="tx2"/>
                </a:solidFill>
                <a:latin typeface="Trebuchet MS" panose="020B0603020202020204" pitchFamily="34" charset="0"/>
              </a:rPr>
              <a:t>62% of total customers</a:t>
            </a:r>
            <a:br>
              <a:rPr lang="en-GB" b="0" kern="0">
                <a:solidFill>
                  <a:schemeClr val="tx2"/>
                </a:solidFill>
                <a:latin typeface="Trebuchet MS" panose="020B0603020202020204" pitchFamily="34" charset="0"/>
              </a:rPr>
            </a:br>
            <a:endParaRPr lang="en-GB" b="0" kern="0">
              <a:solidFill>
                <a:schemeClr val="tx2"/>
              </a:solidFill>
              <a:latin typeface="Trebuchet MS" panose="020B0603020202020204" pitchFamily="34" charset="0"/>
            </a:endParaRPr>
          </a:p>
        </p:txBody>
      </p:sp>
      <p:grpSp>
        <p:nvGrpSpPr>
          <p:cNvPr id="86" name="Groupe 85">
            <a:extLst>
              <a:ext uri="{FF2B5EF4-FFF2-40B4-BE49-F238E27FC236}">
                <a16:creationId xmlns:a16="http://schemas.microsoft.com/office/drawing/2014/main" id="{FFBB0F21-EB71-42FB-9F90-E8B9D8037253}"/>
              </a:ext>
            </a:extLst>
          </p:cNvPr>
          <p:cNvGrpSpPr/>
          <p:nvPr/>
        </p:nvGrpSpPr>
        <p:grpSpPr>
          <a:xfrm>
            <a:off x="8448150" y="-11528"/>
            <a:ext cx="1435548" cy="588143"/>
            <a:chOff x="8448150" y="-11528"/>
            <a:chExt cx="1435548" cy="588143"/>
          </a:xfrm>
        </p:grpSpPr>
        <p:sp>
          <p:nvSpPr>
            <p:cNvPr id="87" name="Rectangle : coins arrondis 199">
              <a:extLst>
                <a:ext uri="{FF2B5EF4-FFF2-40B4-BE49-F238E27FC236}">
                  <a16:creationId xmlns:a16="http://schemas.microsoft.com/office/drawing/2014/main" id="{C91FFAEF-D61B-454C-8524-49F069FAD0F7}"/>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8" name="Rectangle : coins arrondis 200">
              <a:extLst>
                <a:ext uri="{FF2B5EF4-FFF2-40B4-BE49-F238E27FC236}">
                  <a16:creationId xmlns:a16="http://schemas.microsoft.com/office/drawing/2014/main" id="{88D4EA9B-120D-4D2F-A6AD-481B071E1E3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9" name="Rectangle : coins arrondis 201">
              <a:extLst>
                <a:ext uri="{FF2B5EF4-FFF2-40B4-BE49-F238E27FC236}">
                  <a16:creationId xmlns:a16="http://schemas.microsoft.com/office/drawing/2014/main" id="{586D6ED0-CA16-4860-A40E-5912CE231AC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0" name="ZoneTexte 18">
              <a:extLst>
                <a:ext uri="{FF2B5EF4-FFF2-40B4-BE49-F238E27FC236}">
                  <a16:creationId xmlns:a16="http://schemas.microsoft.com/office/drawing/2014/main" id="{2E1553DE-F670-4C83-8A4E-3D05BA7A92DD}"/>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94" name="Graphique 128" descr="Jauge">
              <a:extLst>
                <a:ext uri="{FF2B5EF4-FFF2-40B4-BE49-F238E27FC236}">
                  <a16:creationId xmlns:a16="http://schemas.microsoft.com/office/drawing/2014/main" id="{2A1A883A-B57D-4B29-A557-3987CB2310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95" name="Graphique 90" descr="Poignée de main">
              <a:extLst>
                <a:ext uri="{FF2B5EF4-FFF2-40B4-BE49-F238E27FC236}">
                  <a16:creationId xmlns:a16="http://schemas.microsoft.com/office/drawing/2014/main" id="{A641B5D7-C3B1-429E-BECB-88840655EE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96" name="Graphique 95" descr="Mégaphone">
              <a:extLst>
                <a:ext uri="{FF2B5EF4-FFF2-40B4-BE49-F238E27FC236}">
                  <a16:creationId xmlns:a16="http://schemas.microsoft.com/office/drawing/2014/main" id="{42AA05AC-D698-49C3-AE90-5DF0B532F53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97" name="Picture 2" descr="Drapeau France">
              <a:extLst>
                <a:ext uri="{FF2B5EF4-FFF2-40B4-BE49-F238E27FC236}">
                  <a16:creationId xmlns:a16="http://schemas.microsoft.com/office/drawing/2014/main" id="{3B64EF00-F21B-4F0A-AA2E-C03F38914F2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01" name="ZoneTexte 18">
              <a:extLst>
                <a:ext uri="{FF2B5EF4-FFF2-40B4-BE49-F238E27FC236}">
                  <a16:creationId xmlns:a16="http://schemas.microsoft.com/office/drawing/2014/main" id="{6C080EA2-C612-4FFC-84D5-8F8B4FC4728D}"/>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France</a:t>
              </a:r>
            </a:p>
          </p:txBody>
        </p:sp>
      </p:grpSp>
      <p:sp>
        <p:nvSpPr>
          <p:cNvPr id="84" name="Rectangle 83">
            <a:extLst>
              <a:ext uri="{FF2B5EF4-FFF2-40B4-BE49-F238E27FC236}">
                <a16:creationId xmlns:a16="http://schemas.microsoft.com/office/drawing/2014/main" id="{B0C90D34-F0A4-4F41-AA64-93B09F74FA87}"/>
              </a:ext>
            </a:extLst>
          </p:cNvPr>
          <p:cNvSpPr/>
          <p:nvPr/>
        </p:nvSpPr>
        <p:spPr bwMode="auto">
          <a:xfrm>
            <a:off x="5322265" y="2028634"/>
            <a:ext cx="4188392" cy="3909995"/>
          </a:xfrm>
          <a:prstGeom prst="rect">
            <a:avLst/>
          </a:prstGeom>
          <a:solidFill>
            <a:schemeClr val="bg2">
              <a:lumMod val="20000"/>
              <a:lumOff val="80000"/>
            </a:schemeClr>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sp>
        <p:nvSpPr>
          <p:cNvPr id="45" name="Rectangle 44">
            <a:extLst>
              <a:ext uri="{FF2B5EF4-FFF2-40B4-BE49-F238E27FC236}">
                <a16:creationId xmlns:a16="http://schemas.microsoft.com/office/drawing/2014/main" id="{E5148C1C-263F-46D4-8FF8-628F14DC88BA}"/>
              </a:ext>
            </a:extLst>
          </p:cNvPr>
          <p:cNvSpPr/>
          <p:nvPr/>
        </p:nvSpPr>
        <p:spPr bwMode="auto">
          <a:xfrm>
            <a:off x="5651582" y="2075040"/>
            <a:ext cx="3529758" cy="447262"/>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rPr>
              <a:t>Sectorial repartition of 2019 90% billings</a:t>
            </a:r>
          </a:p>
        </p:txBody>
      </p:sp>
      <p:graphicFrame>
        <p:nvGraphicFramePr>
          <p:cNvPr id="44" name="Chart 43">
            <a:extLst>
              <a:ext uri="{FF2B5EF4-FFF2-40B4-BE49-F238E27FC236}">
                <a16:creationId xmlns:a16="http://schemas.microsoft.com/office/drawing/2014/main" id="{E88B5E8E-9EBC-411F-A802-C6D759EAC366}"/>
              </a:ext>
            </a:extLst>
          </p:cNvPr>
          <p:cNvGraphicFramePr/>
          <p:nvPr>
            <p:extLst>
              <p:ext uri="{D42A27DB-BD31-4B8C-83A1-F6EECF244321}">
                <p14:modId xmlns:p14="http://schemas.microsoft.com/office/powerpoint/2010/main" val="2432382442"/>
              </p:ext>
            </p:extLst>
          </p:nvPr>
        </p:nvGraphicFramePr>
        <p:xfrm>
          <a:off x="5163134" y="2805449"/>
          <a:ext cx="4885025" cy="2413501"/>
        </p:xfrm>
        <a:graphic>
          <a:graphicData uri="http://schemas.openxmlformats.org/drawingml/2006/chart">
            <c:chart xmlns:c="http://schemas.openxmlformats.org/drawingml/2006/chart" xmlns:r="http://schemas.openxmlformats.org/officeDocument/2006/relationships" r:id="rId14"/>
          </a:graphicData>
        </a:graphic>
      </p:graphicFrame>
    </p:spTree>
    <p:extLst>
      <p:ext uri="{BB962C8B-B14F-4D97-AF65-F5344CB8AC3E}">
        <p14:creationId xmlns:p14="http://schemas.microsoft.com/office/powerpoint/2010/main" val="3392380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AAA3B7-ABDB-440D-8444-581284B19D6B}"/>
              </a:ext>
            </a:extLst>
          </p:cNvPr>
          <p:cNvSpPr/>
          <p:nvPr/>
        </p:nvSpPr>
        <p:spPr bwMode="auto">
          <a:xfrm>
            <a:off x="2199083" y="1020940"/>
            <a:ext cx="7424821" cy="297521"/>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4" y="980464"/>
            <a:ext cx="6813984" cy="4710545"/>
          </a:xfrm>
          <a:prstGeom prst="rect">
            <a:avLst/>
          </a:prstGeom>
          <a:noFill/>
        </p:spPr>
        <p:txBody>
          <a:bodyPr vert="horz" wrap="square" rtlCol="0">
            <a:noAutofit/>
          </a:bodyPr>
          <a:lstStyle/>
          <a:p>
            <a:pPr marL="534988" marR="338138" indent="-415925">
              <a:spcBef>
                <a:spcPts val="800"/>
              </a:spcBef>
              <a:spcAft>
                <a:spcPts val="0"/>
              </a:spcAft>
              <a:buFont typeface="+mj-lt"/>
              <a:buAutoNum type="arabicPeriod"/>
            </a:pPr>
            <a:r>
              <a:rPr lang="en-GB" sz="1600" dirty="0">
                <a:solidFill>
                  <a:schemeClr val="tx2"/>
                </a:solidFill>
                <a:latin typeface="Trebuchet MS" panose="020B0603020202020204" pitchFamily="34" charset="0"/>
              </a:rPr>
              <a:t>Overview of </a:t>
            </a:r>
            <a:r>
              <a:rPr lang="en-GB" sz="1600" dirty="0" err="1">
                <a:solidFill>
                  <a:schemeClr val="tx2"/>
                </a:solidFill>
                <a:latin typeface="Trebuchet MS" panose="020B0603020202020204" pitchFamily="34" charset="0"/>
              </a:rPr>
              <a:t>Altares</a:t>
            </a:r>
            <a:r>
              <a:rPr lang="en-GB" sz="1600" dirty="0">
                <a:solidFill>
                  <a:schemeClr val="tx2"/>
                </a:solidFill>
                <a:latin typeface="Trebuchet MS" panose="020B0603020202020204" pitchFamily="34" charset="0"/>
              </a:rPr>
              <a:t>’ core assets </a:t>
            </a:r>
          </a:p>
          <a:p>
            <a:pPr marL="534988" marR="338138" indent="-415925">
              <a:spcBef>
                <a:spcPts val="800"/>
              </a:spcBef>
              <a:spcAft>
                <a:spcPts val="0"/>
              </a:spcAft>
              <a:buFont typeface="+mj-lt"/>
              <a:buAutoNum type="arabicPeriod"/>
            </a:pPr>
            <a:r>
              <a:rPr lang="en-GB" sz="1600" dirty="0" err="1">
                <a:latin typeface="Trebuchet MS" panose="020B0603020202020204" pitchFamily="34" charset="0"/>
              </a:rPr>
              <a:t>Altares</a:t>
            </a:r>
            <a:r>
              <a:rPr lang="en-GB" sz="1600" dirty="0">
                <a:latin typeface="Trebuchet MS" panose="020B0603020202020204" pitchFamily="34" charset="0"/>
              </a:rPr>
              <a:t>' offering and value proposition</a:t>
            </a:r>
          </a:p>
          <a:p>
            <a:pPr marL="1120775" marR="338138" lvl="1" indent="-400050" defTabSz="1081088">
              <a:spcBef>
                <a:spcPts val="800"/>
              </a:spcBef>
              <a:spcAft>
                <a:spcPts val="0"/>
              </a:spcAft>
              <a:buFont typeface="+mj-lt"/>
              <a:buAutoNum type="romanLcPeriod"/>
            </a:pPr>
            <a:r>
              <a:rPr lang="en-GB" dirty="0" err="1">
                <a:latin typeface="Trebuchet MS" panose="020B0603020202020204" pitchFamily="34" charset="0"/>
              </a:rPr>
              <a:t>Altares</a:t>
            </a:r>
            <a:r>
              <a:rPr lang="en-GB" dirty="0">
                <a:latin typeface="Trebuchet MS" panose="020B0603020202020204" pitchFamily="34" charset="0"/>
              </a:rPr>
              <a:t>’ comprehensive offering</a:t>
            </a:r>
          </a:p>
          <a:p>
            <a:pPr marL="1120775" marR="338138" lvl="1" indent="-400050" defTabSz="1081088">
              <a:spcBef>
                <a:spcPts val="800"/>
              </a:spcBef>
              <a:spcAft>
                <a:spcPts val="0"/>
              </a:spcAft>
              <a:buFont typeface="+mj-lt"/>
              <a:buAutoNum type="romanLcPeriod"/>
            </a:pPr>
            <a:r>
              <a:rPr lang="en-GB" dirty="0" err="1">
                <a:latin typeface="Trebuchet MS" panose="020B0603020202020204" pitchFamily="34" charset="0"/>
              </a:rPr>
              <a:t>Altares</a:t>
            </a:r>
            <a:r>
              <a:rPr lang="en-GB" dirty="0">
                <a:latin typeface="Trebuchet MS" panose="020B0603020202020204" pitchFamily="34" charset="0"/>
              </a:rPr>
              <a:t>’ premium value proposition </a:t>
            </a:r>
          </a:p>
          <a:p>
            <a:pPr marL="534988" marR="338138" indent="-415925">
              <a:spcBef>
                <a:spcPts val="800"/>
              </a:spcBef>
              <a:spcAft>
                <a:spcPts val="0"/>
              </a:spcAft>
              <a:buFont typeface="+mj-lt"/>
              <a:buAutoNum type="arabicPeriod"/>
            </a:pPr>
            <a:r>
              <a:rPr lang="en-GB" sz="1600" dirty="0" err="1">
                <a:latin typeface="Trebuchet MS" panose="020B0603020202020204" pitchFamily="34" charset="0"/>
              </a:rPr>
              <a:t>Altares</a:t>
            </a:r>
            <a:r>
              <a:rPr lang="en-GB" sz="1600" dirty="0">
                <a:latin typeface="Trebuchet MS" panose="020B0603020202020204" pitchFamily="34" charset="0"/>
              </a:rPr>
              <a:t>’ loyal, resilient and diversified client base</a:t>
            </a:r>
          </a:p>
          <a:p>
            <a:pPr marL="1120775" marR="338138" lvl="1" indent="-400050" defTabSz="1081088">
              <a:spcBef>
                <a:spcPts val="800"/>
              </a:spcBef>
              <a:spcAft>
                <a:spcPts val="0"/>
              </a:spcAft>
              <a:buFont typeface="+mj-lt"/>
              <a:buAutoNum type="romanLcPeriod"/>
            </a:pPr>
            <a:r>
              <a:rPr lang="en-GB" dirty="0">
                <a:latin typeface="Trebuchet MS" panose="020B0603020202020204" pitchFamily="34" charset="0"/>
              </a:rPr>
              <a:t>Overview of the client base</a:t>
            </a:r>
          </a:p>
          <a:p>
            <a:pPr marL="1120775" marR="338138" lvl="1" indent="-400050" defTabSz="1081088">
              <a:spcBef>
                <a:spcPts val="800"/>
              </a:spcBef>
              <a:spcAft>
                <a:spcPts val="0"/>
              </a:spcAft>
              <a:buFont typeface="+mj-lt"/>
              <a:buAutoNum type="romanLcPeriod"/>
            </a:pPr>
            <a:r>
              <a:rPr lang="en-GB" dirty="0">
                <a:latin typeface="Trebuchet MS" panose="020B0603020202020204" pitchFamily="34" charset="0"/>
              </a:rPr>
              <a:t>Detailed analyses on French client base</a:t>
            </a:r>
          </a:p>
          <a:p>
            <a:pPr marL="1120775" marR="338138" lvl="1" indent="-400050" defTabSz="1081088">
              <a:spcBef>
                <a:spcPts val="800"/>
              </a:spcBef>
              <a:spcAft>
                <a:spcPts val="0"/>
              </a:spcAft>
              <a:buFont typeface="+mj-lt"/>
              <a:buAutoNum type="romanLcPeriod"/>
            </a:pPr>
            <a:r>
              <a:rPr lang="en-GB" dirty="0">
                <a:latin typeface="Trebuchet MS" panose="020B0603020202020204" pitchFamily="34" charset="0"/>
              </a:rPr>
              <a:t>Detailed analyses on Benelux client base</a:t>
            </a:r>
          </a:p>
          <a:p>
            <a:pPr marL="1120775" marR="338138" lvl="1" indent="-400050" defTabSz="1081088">
              <a:spcBef>
                <a:spcPts val="800"/>
              </a:spcBef>
              <a:spcAft>
                <a:spcPts val="0"/>
              </a:spcAft>
              <a:buFont typeface="+mj-lt"/>
              <a:buAutoNum type="romanLcPeriod"/>
            </a:pPr>
            <a:r>
              <a:rPr lang="en-GB" dirty="0">
                <a:latin typeface="Trebuchet MS" panose="020B0603020202020204" pitchFamily="34" charset="0"/>
              </a:rPr>
              <a:t>Detailed analyses on </a:t>
            </a:r>
            <a:r>
              <a:rPr lang="en-GB" dirty="0" err="1">
                <a:latin typeface="Trebuchet MS" panose="020B0603020202020204" pitchFamily="34" charset="0"/>
              </a:rPr>
              <a:t>Manageo</a:t>
            </a:r>
            <a:r>
              <a:rPr lang="en-GB" dirty="0">
                <a:latin typeface="Trebuchet MS" panose="020B0603020202020204" pitchFamily="34" charset="0"/>
              </a:rPr>
              <a:t> client base</a:t>
            </a:r>
          </a:p>
          <a:p>
            <a:pPr marL="534988" marR="338138" indent="-415925">
              <a:spcBef>
                <a:spcPts val="800"/>
              </a:spcBef>
              <a:spcAft>
                <a:spcPts val="0"/>
              </a:spcAft>
              <a:buFont typeface="+mj-lt"/>
              <a:buAutoNum type="arabicPeriod"/>
            </a:pPr>
            <a:r>
              <a:rPr lang="en-GB" sz="1600" dirty="0">
                <a:latin typeface="Trebuchet MS" panose="020B0603020202020204" pitchFamily="34" charset="0"/>
              </a:rPr>
              <a:t>Highlight of </a:t>
            </a:r>
            <a:r>
              <a:rPr lang="en-GB" sz="1600" dirty="0" err="1">
                <a:latin typeface="Trebuchet MS" panose="020B0603020202020204" pitchFamily="34" charset="0"/>
              </a:rPr>
              <a:t>Altares</a:t>
            </a:r>
            <a:r>
              <a:rPr lang="en-GB" sz="1600" dirty="0">
                <a:latin typeface="Trebuchet MS" panose="020B0603020202020204" pitchFamily="34" charset="0"/>
              </a:rPr>
              <a:t>’ other core assets</a:t>
            </a:r>
          </a:p>
          <a:p>
            <a:pPr marL="1120775" marR="338138" lvl="1" indent="-400050" defTabSz="1081088">
              <a:spcBef>
                <a:spcPts val="800"/>
              </a:spcBef>
              <a:spcAft>
                <a:spcPts val="0"/>
              </a:spcAft>
              <a:buFont typeface="+mj-lt"/>
              <a:buAutoNum type="romanLcPeriod"/>
            </a:pPr>
            <a:r>
              <a:rPr lang="en-GB" dirty="0" err="1">
                <a:latin typeface="Trebuchet MS" panose="020B0603020202020204" pitchFamily="34" charset="0"/>
              </a:rPr>
              <a:t>Altares</a:t>
            </a:r>
            <a:r>
              <a:rPr lang="en-GB" dirty="0">
                <a:latin typeface="Trebuchet MS" panose="020B0603020202020204" pitchFamily="34" charset="0"/>
              </a:rPr>
              <a:t>’ structuring partnership with Dun &amp; Bradstreet</a:t>
            </a:r>
          </a:p>
          <a:p>
            <a:pPr marL="1120775" marR="338138" lvl="1" indent="-400050" defTabSz="1081088">
              <a:spcBef>
                <a:spcPts val="800"/>
              </a:spcBef>
              <a:spcAft>
                <a:spcPts val="0"/>
              </a:spcAft>
              <a:buFont typeface="+mj-lt"/>
              <a:buAutoNum type="romanLcPeriod"/>
            </a:pPr>
            <a:r>
              <a:rPr lang="en-GB" dirty="0" err="1">
                <a:latin typeface="Trebuchet MS" panose="020B0603020202020204" pitchFamily="34" charset="0"/>
              </a:rPr>
              <a:t>Altares</a:t>
            </a:r>
            <a:r>
              <a:rPr lang="en-GB" dirty="0">
                <a:latin typeface="Trebuchet MS" panose="020B0603020202020204" pitchFamily="34" charset="0"/>
              </a:rPr>
              <a:t>’ high-quality comprehensive data collection</a:t>
            </a:r>
          </a:p>
          <a:p>
            <a:pPr marL="1120775" marR="338138" lvl="1" indent="-400050" defTabSz="1081088">
              <a:spcBef>
                <a:spcPts val="800"/>
              </a:spcBef>
              <a:spcAft>
                <a:spcPts val="0"/>
              </a:spcAft>
              <a:buFont typeface="+mj-lt"/>
              <a:buAutoNum type="romanLcPeriod"/>
            </a:pPr>
            <a:r>
              <a:rPr lang="en-GB" dirty="0" err="1">
                <a:latin typeface="Trebuchet MS" panose="020B0603020202020204" pitchFamily="34" charset="0"/>
              </a:rPr>
              <a:t>Altares</a:t>
            </a:r>
            <a:r>
              <a:rPr lang="en-GB" dirty="0">
                <a:latin typeface="Trebuchet MS" panose="020B0603020202020204" pitchFamily="34" charset="0"/>
              </a:rPr>
              <a:t>’ fine-tuned operating model</a:t>
            </a:r>
            <a:endParaRPr lang="en-GB" sz="1600" dirty="0">
              <a:latin typeface="Trebuchet MS" panose="020B0603020202020204" pitchFamily="34" charset="0"/>
            </a:endParaRPr>
          </a:p>
          <a:p>
            <a:pPr marL="534988" marR="338138" indent="-415925">
              <a:spcBef>
                <a:spcPts val="800"/>
              </a:spcBef>
              <a:spcAft>
                <a:spcPts val="0"/>
              </a:spcAft>
              <a:buFont typeface="+mj-lt"/>
              <a:buAutoNum type="arabicPeriod"/>
            </a:pPr>
            <a:r>
              <a:rPr lang="en-GB" sz="1600" dirty="0">
                <a:latin typeface="Trebuchet MS" panose="020B0603020202020204" pitchFamily="34" charset="0"/>
              </a:rPr>
              <a:t>Appendix</a:t>
            </a:r>
            <a:endParaRPr lang="en-GB" sz="1600" dirty="0">
              <a:latin typeface="+mj-lt"/>
            </a:endParaRP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998159"/>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
        <p:nvSpPr>
          <p:cNvPr id="20" name="ZoneTexte 19">
            <a:extLst>
              <a:ext uri="{FF2B5EF4-FFF2-40B4-BE49-F238E27FC236}">
                <a16:creationId xmlns:a16="http://schemas.microsoft.com/office/drawing/2014/main" id="{FEE84468-D216-4F49-9FC6-1BD7586EF49F}"/>
              </a:ext>
            </a:extLst>
          </p:cNvPr>
          <p:cNvSpPr txBox="1"/>
          <p:nvPr/>
        </p:nvSpPr>
        <p:spPr>
          <a:xfrm>
            <a:off x="8976837" y="1030085"/>
            <a:ext cx="858982" cy="276999"/>
          </a:xfrm>
          <a:prstGeom prst="rect">
            <a:avLst/>
          </a:prstGeom>
          <a:noFill/>
        </p:spPr>
        <p:txBody>
          <a:bodyPr wrap="square" rtlCol="0">
            <a:spAutoFit/>
          </a:bodyPr>
          <a:lstStyle/>
          <a:p>
            <a:r>
              <a:rPr lang="en-GB" sz="1200" i="1">
                <a:latin typeface="+mj-lt"/>
                <a:hlinkClick r:id="rId2" action="ppaction://hlinksldjump"/>
              </a:rPr>
              <a:t>Page 3</a:t>
            </a:r>
            <a:endParaRPr lang="en-GB" sz="1200" i="1">
              <a:latin typeface="+mj-lt"/>
            </a:endParaRPr>
          </a:p>
        </p:txBody>
      </p:sp>
      <p:sp>
        <p:nvSpPr>
          <p:cNvPr id="22" name="ZoneTexte 21">
            <a:extLst>
              <a:ext uri="{FF2B5EF4-FFF2-40B4-BE49-F238E27FC236}">
                <a16:creationId xmlns:a16="http://schemas.microsoft.com/office/drawing/2014/main" id="{0AC9D5B8-B312-49CF-94D0-DA1C91365182}"/>
              </a:ext>
            </a:extLst>
          </p:cNvPr>
          <p:cNvSpPr txBox="1"/>
          <p:nvPr/>
        </p:nvSpPr>
        <p:spPr>
          <a:xfrm>
            <a:off x="8976837" y="1666499"/>
            <a:ext cx="858982" cy="276999"/>
          </a:xfrm>
          <a:prstGeom prst="rect">
            <a:avLst/>
          </a:prstGeom>
          <a:noFill/>
        </p:spPr>
        <p:txBody>
          <a:bodyPr wrap="square" rtlCol="0">
            <a:spAutoFit/>
          </a:bodyPr>
          <a:lstStyle/>
          <a:p>
            <a:r>
              <a:rPr lang="en-GB" sz="1200" i="1">
                <a:latin typeface="+mj-lt"/>
                <a:hlinkClick r:id="rId3" action="ppaction://hlinksldjump"/>
              </a:rPr>
              <a:t>Page 5</a:t>
            </a:r>
            <a:endParaRPr lang="en-GB" sz="1200" i="1">
              <a:latin typeface="+mj-lt"/>
            </a:endParaRPr>
          </a:p>
        </p:txBody>
      </p:sp>
      <p:sp>
        <p:nvSpPr>
          <p:cNvPr id="23" name="ZoneTexte 22">
            <a:extLst>
              <a:ext uri="{FF2B5EF4-FFF2-40B4-BE49-F238E27FC236}">
                <a16:creationId xmlns:a16="http://schemas.microsoft.com/office/drawing/2014/main" id="{485F9763-DB7E-4C48-8219-1CD0255F654B}"/>
              </a:ext>
            </a:extLst>
          </p:cNvPr>
          <p:cNvSpPr txBox="1"/>
          <p:nvPr/>
        </p:nvSpPr>
        <p:spPr>
          <a:xfrm>
            <a:off x="8976837" y="1991068"/>
            <a:ext cx="858982" cy="276999"/>
          </a:xfrm>
          <a:prstGeom prst="rect">
            <a:avLst/>
          </a:prstGeom>
          <a:noFill/>
        </p:spPr>
        <p:txBody>
          <a:bodyPr wrap="square" rtlCol="0">
            <a:spAutoFit/>
          </a:bodyPr>
          <a:lstStyle/>
          <a:p>
            <a:r>
              <a:rPr lang="en-GB" sz="1200" i="1">
                <a:latin typeface="+mj-lt"/>
                <a:hlinkClick r:id="rId4" action="ppaction://hlinksldjump"/>
              </a:rPr>
              <a:t>Page 16</a:t>
            </a:r>
            <a:endParaRPr lang="en-GB" sz="1200" i="1">
              <a:latin typeface="+mj-lt"/>
            </a:endParaRPr>
          </a:p>
        </p:txBody>
      </p:sp>
      <p:sp>
        <p:nvSpPr>
          <p:cNvPr id="24" name="ZoneTexte 23">
            <a:extLst>
              <a:ext uri="{FF2B5EF4-FFF2-40B4-BE49-F238E27FC236}">
                <a16:creationId xmlns:a16="http://schemas.microsoft.com/office/drawing/2014/main" id="{3C6F2206-4152-4459-BE73-F9D7ABF1AB87}"/>
              </a:ext>
            </a:extLst>
          </p:cNvPr>
          <p:cNvSpPr txBox="1"/>
          <p:nvPr/>
        </p:nvSpPr>
        <p:spPr>
          <a:xfrm>
            <a:off x="8976837" y="2659333"/>
            <a:ext cx="858982" cy="276999"/>
          </a:xfrm>
          <a:prstGeom prst="rect">
            <a:avLst/>
          </a:prstGeom>
          <a:noFill/>
        </p:spPr>
        <p:txBody>
          <a:bodyPr wrap="square" rtlCol="0">
            <a:spAutoFit/>
          </a:bodyPr>
          <a:lstStyle/>
          <a:p>
            <a:r>
              <a:rPr lang="en-GB" sz="1200" i="1">
                <a:latin typeface="+mj-lt"/>
                <a:hlinkClick r:id="rId5" action="ppaction://hlinksldjump"/>
              </a:rPr>
              <a:t>Page 22</a:t>
            </a:r>
            <a:endParaRPr lang="en-GB" sz="1200" i="1">
              <a:latin typeface="+mj-lt"/>
            </a:endParaRPr>
          </a:p>
        </p:txBody>
      </p:sp>
      <p:sp>
        <p:nvSpPr>
          <p:cNvPr id="26" name="ZoneTexte 25">
            <a:extLst>
              <a:ext uri="{FF2B5EF4-FFF2-40B4-BE49-F238E27FC236}">
                <a16:creationId xmlns:a16="http://schemas.microsoft.com/office/drawing/2014/main" id="{EC057E4A-B2AF-40ED-97D4-4A706FBE3949}"/>
              </a:ext>
            </a:extLst>
          </p:cNvPr>
          <p:cNvSpPr txBox="1"/>
          <p:nvPr/>
        </p:nvSpPr>
        <p:spPr>
          <a:xfrm>
            <a:off x="8976837" y="2973312"/>
            <a:ext cx="858982" cy="276999"/>
          </a:xfrm>
          <a:prstGeom prst="rect">
            <a:avLst/>
          </a:prstGeom>
          <a:noFill/>
        </p:spPr>
        <p:txBody>
          <a:bodyPr wrap="square" rtlCol="0">
            <a:spAutoFit/>
          </a:bodyPr>
          <a:lstStyle/>
          <a:p>
            <a:r>
              <a:rPr lang="en-GB" sz="1200" i="1">
                <a:latin typeface="+mj-lt"/>
                <a:hlinkClick r:id="rId6" action="ppaction://hlinksldjump"/>
              </a:rPr>
              <a:t>Page 27</a:t>
            </a:r>
            <a:endParaRPr lang="en-GB" sz="1200" i="1">
              <a:latin typeface="+mj-lt"/>
            </a:endParaRPr>
          </a:p>
        </p:txBody>
      </p:sp>
      <p:sp>
        <p:nvSpPr>
          <p:cNvPr id="27" name="ZoneTexte 26">
            <a:extLst>
              <a:ext uri="{FF2B5EF4-FFF2-40B4-BE49-F238E27FC236}">
                <a16:creationId xmlns:a16="http://schemas.microsoft.com/office/drawing/2014/main" id="{BC11C106-8290-4A14-BD62-5273AA2795B9}"/>
              </a:ext>
            </a:extLst>
          </p:cNvPr>
          <p:cNvSpPr txBox="1"/>
          <p:nvPr/>
        </p:nvSpPr>
        <p:spPr>
          <a:xfrm>
            <a:off x="8976837" y="3287291"/>
            <a:ext cx="858982" cy="276999"/>
          </a:xfrm>
          <a:prstGeom prst="rect">
            <a:avLst/>
          </a:prstGeom>
          <a:noFill/>
        </p:spPr>
        <p:txBody>
          <a:bodyPr wrap="square" rtlCol="0">
            <a:spAutoFit/>
          </a:bodyPr>
          <a:lstStyle/>
          <a:p>
            <a:r>
              <a:rPr lang="en-GB" sz="1200" i="1">
                <a:latin typeface="+mj-lt"/>
                <a:hlinkClick r:id="rId7" action="ppaction://hlinksldjump"/>
              </a:rPr>
              <a:t>Page 39</a:t>
            </a:r>
            <a:endParaRPr lang="en-GB" sz="1200" i="1">
              <a:latin typeface="+mj-lt"/>
            </a:endParaRPr>
          </a:p>
        </p:txBody>
      </p:sp>
      <p:sp>
        <p:nvSpPr>
          <p:cNvPr id="28" name="ZoneTexte 27">
            <a:extLst>
              <a:ext uri="{FF2B5EF4-FFF2-40B4-BE49-F238E27FC236}">
                <a16:creationId xmlns:a16="http://schemas.microsoft.com/office/drawing/2014/main" id="{419F2C8C-02A7-41CE-965B-DEE337ABC508}"/>
              </a:ext>
            </a:extLst>
          </p:cNvPr>
          <p:cNvSpPr txBox="1"/>
          <p:nvPr/>
        </p:nvSpPr>
        <p:spPr>
          <a:xfrm>
            <a:off x="8976837" y="3601271"/>
            <a:ext cx="858982" cy="276999"/>
          </a:xfrm>
          <a:prstGeom prst="rect">
            <a:avLst/>
          </a:prstGeom>
          <a:noFill/>
        </p:spPr>
        <p:txBody>
          <a:bodyPr wrap="square" rtlCol="0">
            <a:spAutoFit/>
          </a:bodyPr>
          <a:lstStyle/>
          <a:p>
            <a:r>
              <a:rPr lang="en-GB" sz="1200" i="1">
                <a:latin typeface="+mj-lt"/>
                <a:hlinkClick r:id="rId8" action="ppaction://hlinksldjump"/>
              </a:rPr>
              <a:t>Page 51</a:t>
            </a:r>
            <a:endParaRPr lang="en-GB" sz="1200" i="1">
              <a:latin typeface="+mj-lt"/>
            </a:endParaRPr>
          </a:p>
        </p:txBody>
      </p:sp>
      <p:sp>
        <p:nvSpPr>
          <p:cNvPr id="29" name="ZoneTexte 28">
            <a:extLst>
              <a:ext uri="{FF2B5EF4-FFF2-40B4-BE49-F238E27FC236}">
                <a16:creationId xmlns:a16="http://schemas.microsoft.com/office/drawing/2014/main" id="{8783C480-0DB5-4E43-BF6A-96E1967D2F47}"/>
              </a:ext>
            </a:extLst>
          </p:cNvPr>
          <p:cNvSpPr txBox="1"/>
          <p:nvPr/>
        </p:nvSpPr>
        <p:spPr>
          <a:xfrm>
            <a:off x="8976837" y="4257178"/>
            <a:ext cx="858982" cy="276999"/>
          </a:xfrm>
          <a:prstGeom prst="rect">
            <a:avLst/>
          </a:prstGeom>
          <a:noFill/>
        </p:spPr>
        <p:txBody>
          <a:bodyPr wrap="square" rtlCol="0">
            <a:spAutoFit/>
          </a:bodyPr>
          <a:lstStyle/>
          <a:p>
            <a:r>
              <a:rPr lang="en-GB" sz="1200" i="1">
                <a:latin typeface="+mj-lt"/>
                <a:hlinkClick r:id="rId9" action="ppaction://hlinksldjump"/>
              </a:rPr>
              <a:t>Page 60</a:t>
            </a:r>
            <a:endParaRPr lang="en-GB" sz="1200" i="1">
              <a:latin typeface="+mj-lt"/>
            </a:endParaRPr>
          </a:p>
        </p:txBody>
      </p:sp>
      <p:sp>
        <p:nvSpPr>
          <p:cNvPr id="30" name="ZoneTexte 29">
            <a:extLst>
              <a:ext uri="{FF2B5EF4-FFF2-40B4-BE49-F238E27FC236}">
                <a16:creationId xmlns:a16="http://schemas.microsoft.com/office/drawing/2014/main" id="{2565B83A-3822-47A0-A2B3-9BB5328F44E1}"/>
              </a:ext>
            </a:extLst>
          </p:cNvPr>
          <p:cNvSpPr txBox="1"/>
          <p:nvPr/>
        </p:nvSpPr>
        <p:spPr>
          <a:xfrm>
            <a:off x="8976837" y="4578722"/>
            <a:ext cx="858982" cy="276999"/>
          </a:xfrm>
          <a:prstGeom prst="rect">
            <a:avLst/>
          </a:prstGeom>
          <a:noFill/>
        </p:spPr>
        <p:txBody>
          <a:bodyPr wrap="square" rtlCol="0">
            <a:spAutoFit/>
          </a:bodyPr>
          <a:lstStyle/>
          <a:p>
            <a:r>
              <a:rPr lang="en-GB" sz="1200" i="1">
                <a:latin typeface="+mj-lt"/>
                <a:hlinkClick r:id="rId10" action="ppaction://hlinksldjump"/>
              </a:rPr>
              <a:t>Page 62</a:t>
            </a:r>
            <a:endParaRPr lang="en-GB" sz="1200" i="1">
              <a:latin typeface="+mj-lt"/>
            </a:endParaRPr>
          </a:p>
        </p:txBody>
      </p:sp>
      <p:sp>
        <p:nvSpPr>
          <p:cNvPr id="31" name="ZoneTexte 30">
            <a:extLst>
              <a:ext uri="{FF2B5EF4-FFF2-40B4-BE49-F238E27FC236}">
                <a16:creationId xmlns:a16="http://schemas.microsoft.com/office/drawing/2014/main" id="{F51B3A3D-0216-4DA8-8F88-46EE567640BC}"/>
              </a:ext>
            </a:extLst>
          </p:cNvPr>
          <p:cNvSpPr txBox="1"/>
          <p:nvPr/>
        </p:nvSpPr>
        <p:spPr>
          <a:xfrm>
            <a:off x="8976837" y="4900266"/>
            <a:ext cx="858982" cy="276999"/>
          </a:xfrm>
          <a:prstGeom prst="rect">
            <a:avLst/>
          </a:prstGeom>
          <a:noFill/>
        </p:spPr>
        <p:txBody>
          <a:bodyPr wrap="square" rtlCol="0">
            <a:spAutoFit/>
          </a:bodyPr>
          <a:lstStyle/>
          <a:p>
            <a:r>
              <a:rPr lang="en-GB" sz="1200" i="1">
                <a:latin typeface="+mj-lt"/>
                <a:hlinkClick r:id="rId11" action="ppaction://hlinksldjump"/>
              </a:rPr>
              <a:t>Page 66</a:t>
            </a:r>
            <a:endParaRPr lang="en-GB" sz="1200" i="1">
              <a:latin typeface="+mj-lt"/>
            </a:endParaRPr>
          </a:p>
        </p:txBody>
      </p:sp>
      <p:sp>
        <p:nvSpPr>
          <p:cNvPr id="18" name="ZoneTexte 17">
            <a:extLst>
              <a:ext uri="{FF2B5EF4-FFF2-40B4-BE49-F238E27FC236}">
                <a16:creationId xmlns:a16="http://schemas.microsoft.com/office/drawing/2014/main" id="{30C366C9-4B80-4E19-BAD8-D1ABACEB0849}"/>
              </a:ext>
            </a:extLst>
          </p:cNvPr>
          <p:cNvSpPr txBox="1"/>
          <p:nvPr/>
        </p:nvSpPr>
        <p:spPr>
          <a:xfrm>
            <a:off x="8976837" y="5221811"/>
            <a:ext cx="858982" cy="276999"/>
          </a:xfrm>
          <a:prstGeom prst="rect">
            <a:avLst/>
          </a:prstGeom>
          <a:noFill/>
        </p:spPr>
        <p:txBody>
          <a:bodyPr wrap="square" rtlCol="0">
            <a:spAutoFit/>
          </a:bodyPr>
          <a:lstStyle/>
          <a:p>
            <a:r>
              <a:rPr lang="en-GB" sz="1200" i="1">
                <a:latin typeface="+mj-lt"/>
                <a:hlinkClick r:id="rId12" action="ppaction://hlinksldjump"/>
              </a:rPr>
              <a:t>Page 71</a:t>
            </a:r>
            <a:endParaRPr lang="en-GB" sz="1200" i="1">
              <a:latin typeface="+mj-lt"/>
            </a:endParaRPr>
          </a:p>
        </p:txBody>
      </p:sp>
    </p:spTree>
    <p:extLst>
      <p:ext uri="{BB962C8B-B14F-4D97-AF65-F5344CB8AC3E}">
        <p14:creationId xmlns:p14="http://schemas.microsoft.com/office/powerpoint/2010/main" val="201823590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BC16883-8EF5-4B05-A5F8-0C056397BB0A}"/>
              </a:ext>
            </a:extLst>
          </p:cNvPr>
          <p:cNvGraphicFramePr>
            <a:graphicFrameLocks noChangeAspect="1"/>
          </p:cNvGraphicFramePr>
          <p:nvPr>
            <p:custDataLst>
              <p:tags r:id="rId1"/>
            </p:custDataLst>
            <p:extLst>
              <p:ext uri="{D42A27DB-BD31-4B8C-83A1-F6EECF244321}">
                <p14:modId xmlns:p14="http://schemas.microsoft.com/office/powerpoint/2010/main" val="13880649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98" imgH="499" progId="TCLayout.ActiveDocument.1">
                  <p:embed/>
                </p:oleObj>
              </mc:Choice>
              <mc:Fallback>
                <p:oleObj name="think-cell Slide" r:id="rId3" imgW="498" imgH="499" progId="TCLayout.ActiveDocument.1">
                  <p:embed/>
                  <p:pic>
                    <p:nvPicPr>
                      <p:cNvPr id="5" name="Object 4" hidden="1">
                        <a:extLst>
                          <a:ext uri="{FF2B5EF4-FFF2-40B4-BE49-F238E27FC236}">
                            <a16:creationId xmlns:a16="http://schemas.microsoft.com/office/drawing/2014/main" id="{DBC16883-8EF5-4B05-A5F8-0C056397BB0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7E998A6-9955-47CD-BE6D-EF1CFA364EAA}"/>
              </a:ext>
            </a:extLst>
          </p:cNvPr>
          <p:cNvSpPr>
            <a:spLocks noGrp="1"/>
          </p:cNvSpPr>
          <p:nvPr>
            <p:ph type="title"/>
          </p:nvPr>
        </p:nvSpPr>
        <p:spPr/>
        <p:txBody>
          <a:bodyPr vert="horz"/>
          <a:lstStyle/>
          <a:p>
            <a:r>
              <a:rPr lang="en-GB" err="1"/>
              <a:t>Altares</a:t>
            </a:r>
            <a:r>
              <a:rPr lang="en-GB"/>
              <a:t>’ </a:t>
            </a:r>
            <a:r>
              <a:rPr lang="en-GB">
                <a:solidFill>
                  <a:schemeClr val="tx2"/>
                </a:solidFill>
              </a:rPr>
              <a:t>penetration rate </a:t>
            </a:r>
            <a:r>
              <a:rPr lang="en-GB"/>
              <a:t>within </a:t>
            </a:r>
            <a:r>
              <a:rPr lang="en-GB">
                <a:solidFill>
                  <a:schemeClr val="tx2"/>
                </a:solidFill>
              </a:rPr>
              <a:t>CAC 40 is up</a:t>
            </a:r>
            <a:r>
              <a:rPr lang="en-GB"/>
              <a:t> to </a:t>
            </a:r>
            <a:r>
              <a:rPr lang="en-GB">
                <a:solidFill>
                  <a:schemeClr val="tx2"/>
                </a:solidFill>
              </a:rPr>
              <a:t>90% </a:t>
            </a:r>
            <a:r>
              <a:rPr lang="en-GB"/>
              <a:t>showing </a:t>
            </a:r>
            <a:r>
              <a:rPr lang="en-GB" err="1"/>
              <a:t>Altares</a:t>
            </a:r>
            <a:r>
              <a:rPr lang="en-GB"/>
              <a:t>’ ability to be a </a:t>
            </a:r>
            <a:r>
              <a:rPr lang="en-GB">
                <a:solidFill>
                  <a:schemeClr val="tx2"/>
                </a:solidFill>
              </a:rPr>
              <a:t>privileged partner of large companies in France</a:t>
            </a:r>
          </a:p>
        </p:txBody>
      </p:sp>
      <p:sp>
        <p:nvSpPr>
          <p:cNvPr id="3" name="Text Placeholder 2">
            <a:extLst>
              <a:ext uri="{FF2B5EF4-FFF2-40B4-BE49-F238E27FC236}">
                <a16:creationId xmlns:a16="http://schemas.microsoft.com/office/drawing/2014/main" id="{C1F85A53-A3CC-4662-9DFA-E19159F259D0}"/>
              </a:ext>
            </a:extLst>
          </p:cNvPr>
          <p:cNvSpPr>
            <a:spLocks noGrp="1"/>
          </p:cNvSpPr>
          <p:nvPr>
            <p:ph type="body" sz="quarter" idx="10"/>
          </p:nvPr>
        </p:nvSpPr>
        <p:spPr/>
        <p:txBody>
          <a:bodyPr/>
          <a:lstStyle/>
          <a:p>
            <a:r>
              <a:rPr lang="en-GB" sz="800" i="1" kern="0"/>
              <a:t>Sources: eleven research &amp; analysis, company data</a:t>
            </a:r>
          </a:p>
          <a:p>
            <a:endParaRPr lang="en-GB"/>
          </a:p>
        </p:txBody>
      </p:sp>
      <p:cxnSp>
        <p:nvCxnSpPr>
          <p:cNvPr id="9" name="Connecteur droit 208">
            <a:extLst>
              <a:ext uri="{FF2B5EF4-FFF2-40B4-BE49-F238E27FC236}">
                <a16:creationId xmlns:a16="http://schemas.microsoft.com/office/drawing/2014/main" id="{0FB505AB-E699-4BDC-BABC-E8AADEC754D5}"/>
              </a:ext>
            </a:extLst>
          </p:cNvPr>
          <p:cNvCxnSpPr>
            <a:cxnSpLocks/>
          </p:cNvCxnSpPr>
          <p:nvPr/>
        </p:nvCxnSpPr>
        <p:spPr bwMode="auto">
          <a:xfrm>
            <a:off x="287197" y="1015628"/>
            <a:ext cx="9418403"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 name="Rectangle 84">
            <a:extLst>
              <a:ext uri="{FF2B5EF4-FFF2-40B4-BE49-F238E27FC236}">
                <a16:creationId xmlns:a16="http://schemas.microsoft.com/office/drawing/2014/main" id="{E94A0807-D552-446F-BD09-2BC6951C4533}"/>
              </a:ext>
            </a:extLst>
          </p:cNvPr>
          <p:cNvSpPr/>
          <p:nvPr/>
        </p:nvSpPr>
        <p:spPr bwMode="auto">
          <a:xfrm>
            <a:off x="2416006" y="893228"/>
            <a:ext cx="5262004" cy="244800"/>
          </a:xfrm>
          <a:prstGeom prst="rect">
            <a:avLst/>
          </a:prstGeom>
          <a:solidFill>
            <a:schemeClr val="bg1"/>
          </a:solidFill>
        </p:spPr>
        <p:txBody>
          <a:bodyPr wrap="square" rtlCol="0">
            <a:noAutofit/>
          </a:bodyPr>
          <a:lstStyle/>
          <a:p>
            <a:pPr algn="ctr"/>
            <a:r>
              <a:rPr lang="en-GB" sz="1100">
                <a:latin typeface="Trebuchet MS" panose="020B0603020202020204" pitchFamily="34" charset="0"/>
              </a:rPr>
              <a:t>Key insights on </a:t>
            </a:r>
            <a:r>
              <a:rPr lang="en-GB" sz="1100" err="1">
                <a:latin typeface="Trebuchet MS" panose="020B0603020202020204" pitchFamily="34" charset="0"/>
              </a:rPr>
              <a:t>Altares</a:t>
            </a:r>
            <a:r>
              <a:rPr lang="en-GB" sz="1100">
                <a:latin typeface="Trebuchet MS" panose="020B0603020202020204" pitchFamily="34" charset="0"/>
              </a:rPr>
              <a:t>’ remaining “white space” to conquer</a:t>
            </a:r>
          </a:p>
        </p:txBody>
      </p:sp>
      <p:graphicFrame>
        <p:nvGraphicFramePr>
          <p:cNvPr id="13" name="Chart 12">
            <a:extLst>
              <a:ext uri="{FF2B5EF4-FFF2-40B4-BE49-F238E27FC236}">
                <a16:creationId xmlns:a16="http://schemas.microsoft.com/office/drawing/2014/main" id="{5C5C338B-AC90-404B-B1BD-214B80A89582}"/>
              </a:ext>
            </a:extLst>
          </p:cNvPr>
          <p:cNvGraphicFramePr/>
          <p:nvPr>
            <p:extLst>
              <p:ext uri="{D42A27DB-BD31-4B8C-83A1-F6EECF244321}">
                <p14:modId xmlns:p14="http://schemas.microsoft.com/office/powerpoint/2010/main" val="2134586541"/>
              </p:ext>
            </p:extLst>
          </p:nvPr>
        </p:nvGraphicFramePr>
        <p:xfrm>
          <a:off x="248906" y="1650865"/>
          <a:ext cx="3969513" cy="1864199"/>
        </p:xfrm>
        <a:graphic>
          <a:graphicData uri="http://schemas.openxmlformats.org/drawingml/2006/chart">
            <c:chart xmlns:c="http://schemas.openxmlformats.org/drawingml/2006/chart" xmlns:r="http://schemas.openxmlformats.org/officeDocument/2006/relationships" r:id="rId5"/>
          </a:graphicData>
        </a:graphic>
      </p:graphicFrame>
      <p:sp>
        <p:nvSpPr>
          <p:cNvPr id="14" name="Rectangle 13">
            <a:extLst>
              <a:ext uri="{FF2B5EF4-FFF2-40B4-BE49-F238E27FC236}">
                <a16:creationId xmlns:a16="http://schemas.microsoft.com/office/drawing/2014/main" id="{DAEFD82B-88CC-40B1-879C-75AC0ED425B3}"/>
              </a:ext>
            </a:extLst>
          </p:cNvPr>
          <p:cNvSpPr/>
          <p:nvPr/>
        </p:nvSpPr>
        <p:spPr bwMode="auto">
          <a:xfrm>
            <a:off x="236595" y="4443694"/>
            <a:ext cx="3981824" cy="1930140"/>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Trebuchet MS" pitchFamily="34" charset="0"/>
              </a:rPr>
              <a:t>Comments</a:t>
            </a:r>
          </a:p>
          <a:p>
            <a:pPr marL="171450" indent="-171450">
              <a:spcBef>
                <a:spcPts val="600"/>
              </a:spcBef>
              <a:buClr>
                <a:schemeClr val="tx1"/>
              </a:buClr>
              <a:buFont typeface="Arial" panose="020B0604020202020204" pitchFamily="34" charset="0"/>
              <a:buChar char="•"/>
            </a:pPr>
            <a:endParaRPr lang="en-GB" sz="1000">
              <a:solidFill>
                <a:schemeClr val="tx2"/>
              </a:solidFill>
              <a:latin typeface="Trebuchet MS" pitchFamily="34" charset="0"/>
            </a:endParaRPr>
          </a:p>
          <a:p>
            <a:pPr marL="171450" indent="-171450">
              <a:spcBef>
                <a:spcPts val="600"/>
              </a:spcBef>
              <a:buClr>
                <a:schemeClr val="tx1"/>
              </a:buClr>
              <a:buFont typeface="Arial" panose="020B0604020202020204" pitchFamily="34" charset="0"/>
              <a:buChar char="•"/>
            </a:pPr>
            <a:r>
              <a:rPr lang="en-GB" sz="1000">
                <a:latin typeface="Trebuchet MS" pitchFamily="34" charset="0"/>
              </a:rPr>
              <a:t>Altares’ already counts </a:t>
            </a:r>
            <a:r>
              <a:rPr lang="en-GB" sz="1000">
                <a:solidFill>
                  <a:schemeClr val="tx2"/>
                </a:solidFill>
                <a:latin typeface="Trebuchet MS" pitchFamily="34" charset="0"/>
              </a:rPr>
              <a:t>36 CAC40 customers within its clients </a:t>
            </a:r>
            <a:r>
              <a:rPr lang="en-GB" sz="1000">
                <a:latin typeface="Trebuchet MS" pitchFamily="34" charset="0"/>
              </a:rPr>
              <a:t>(i.e. 90% penetration rate), meaning it is a </a:t>
            </a:r>
            <a:r>
              <a:rPr lang="en-GB" sz="1000">
                <a:solidFill>
                  <a:schemeClr val="tx2"/>
                </a:solidFill>
                <a:latin typeface="Trebuchet MS" pitchFamily="34" charset="0"/>
              </a:rPr>
              <a:t>privileged partner of French big companies</a:t>
            </a:r>
            <a:r>
              <a:rPr lang="en-GB" sz="1000">
                <a:latin typeface="Trebuchet MS" pitchFamily="34" charset="0"/>
              </a:rPr>
              <a:t> with still a little </a:t>
            </a:r>
            <a:r>
              <a:rPr lang="en-GB" sz="1000">
                <a:solidFill>
                  <a:schemeClr val="tx2"/>
                </a:solidFill>
                <a:latin typeface="Trebuchet MS" pitchFamily="34" charset="0"/>
              </a:rPr>
              <a:t>“white space to conquer” within CAC40</a:t>
            </a:r>
          </a:p>
          <a:p>
            <a:pPr marL="171450" indent="-171450">
              <a:spcBef>
                <a:spcPts val="600"/>
              </a:spcBef>
              <a:buClr>
                <a:schemeClr val="tx1"/>
              </a:buClr>
              <a:buFont typeface="Arial" panose="020B0604020202020204" pitchFamily="34" charset="0"/>
              <a:buChar char="•"/>
            </a:pPr>
            <a:r>
              <a:rPr lang="en-GB" sz="1000">
                <a:solidFill>
                  <a:schemeClr val="tx2"/>
                </a:solidFill>
                <a:latin typeface="Trebuchet MS" pitchFamily="34" charset="0"/>
              </a:rPr>
              <a:t>Large potential to grow the average basket within these accounts</a:t>
            </a:r>
          </a:p>
          <a:p>
            <a:pPr marL="171450" indent="-171450">
              <a:spcBef>
                <a:spcPts val="600"/>
              </a:spcBef>
              <a:buClr>
                <a:schemeClr val="tx1"/>
              </a:buClr>
              <a:buFont typeface="Arial" panose="020B0604020202020204" pitchFamily="34" charset="0"/>
              <a:buChar char="•"/>
            </a:pPr>
            <a:r>
              <a:rPr lang="en-GB" sz="1000">
                <a:latin typeface="Trebuchet MS" pitchFamily="34" charset="0"/>
              </a:rPr>
              <a:t>70% of the sales come from </a:t>
            </a:r>
            <a:r>
              <a:rPr lang="en-GB" sz="1000">
                <a:solidFill>
                  <a:schemeClr val="tx2"/>
                </a:solidFill>
                <a:latin typeface="Trebuchet MS" pitchFamily="34" charset="0"/>
              </a:rPr>
              <a:t>Paris area</a:t>
            </a:r>
            <a:r>
              <a:rPr lang="en-GB" sz="1000">
                <a:latin typeface="Trebuchet MS" pitchFamily="34" charset="0"/>
              </a:rPr>
              <a:t>, where </a:t>
            </a:r>
            <a:r>
              <a:rPr lang="en-GB" sz="1000">
                <a:solidFill>
                  <a:schemeClr val="tx2"/>
                </a:solidFill>
                <a:latin typeface="Trebuchet MS" pitchFamily="34" charset="0"/>
              </a:rPr>
              <a:t>87% of the sales are with large and medium size firms</a:t>
            </a:r>
          </a:p>
          <a:p>
            <a:pPr marL="171450" indent="-171450">
              <a:spcBef>
                <a:spcPts val="600"/>
              </a:spcBef>
              <a:buClr>
                <a:schemeClr val="tx1"/>
              </a:buClr>
              <a:buFont typeface="Arial" panose="020B0604020202020204" pitchFamily="34" charset="0"/>
              <a:buChar char="•"/>
            </a:pPr>
            <a:endParaRPr lang="en-GB" sz="1000">
              <a:solidFill>
                <a:schemeClr val="tx2"/>
              </a:solidFill>
              <a:latin typeface="Trebuchet MS" pitchFamily="34" charset="0"/>
            </a:endParaRPr>
          </a:p>
        </p:txBody>
      </p:sp>
      <p:cxnSp>
        <p:nvCxnSpPr>
          <p:cNvPr id="15" name="Connecteur droit 33">
            <a:extLst>
              <a:ext uri="{FF2B5EF4-FFF2-40B4-BE49-F238E27FC236}">
                <a16:creationId xmlns:a16="http://schemas.microsoft.com/office/drawing/2014/main" id="{1CBE5937-CF02-45FC-833F-C21F6F9061FA}"/>
              </a:ext>
            </a:extLst>
          </p:cNvPr>
          <p:cNvCxnSpPr/>
          <p:nvPr/>
        </p:nvCxnSpPr>
        <p:spPr bwMode="auto">
          <a:xfrm flipH="1">
            <a:off x="4524415" y="1428720"/>
            <a:ext cx="0" cy="487872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6" name="Triangle isocèle 34">
            <a:extLst>
              <a:ext uri="{FF2B5EF4-FFF2-40B4-BE49-F238E27FC236}">
                <a16:creationId xmlns:a16="http://schemas.microsoft.com/office/drawing/2014/main" id="{5DF1A982-CFB3-46E8-A041-0B0EB24B9EFB}"/>
              </a:ext>
            </a:extLst>
          </p:cNvPr>
          <p:cNvSpPr/>
          <p:nvPr/>
        </p:nvSpPr>
        <p:spPr bwMode="auto">
          <a:xfrm rot="5400000">
            <a:off x="4316706" y="3870251"/>
            <a:ext cx="545903" cy="12318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 name="Rectangle 20">
            <a:extLst>
              <a:ext uri="{FF2B5EF4-FFF2-40B4-BE49-F238E27FC236}">
                <a16:creationId xmlns:a16="http://schemas.microsoft.com/office/drawing/2014/main" id="{16F799E6-B253-4971-AA14-286DB2E86B98}"/>
              </a:ext>
            </a:extLst>
          </p:cNvPr>
          <p:cNvSpPr/>
          <p:nvPr/>
        </p:nvSpPr>
        <p:spPr bwMode="auto">
          <a:xfrm>
            <a:off x="4773329" y="5244468"/>
            <a:ext cx="4967063" cy="112936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Trebuchet MS" pitchFamily="34" charset="0"/>
              </a:rPr>
              <a:t>Comments</a:t>
            </a:r>
          </a:p>
          <a:p>
            <a:pPr marL="171450" indent="-171450">
              <a:spcBef>
                <a:spcPts val="600"/>
              </a:spcBef>
              <a:buClr>
                <a:schemeClr val="tx1"/>
              </a:buClr>
              <a:buFont typeface="Arial" panose="020B0604020202020204" pitchFamily="34" charset="0"/>
              <a:buChar char="•"/>
            </a:pPr>
            <a:r>
              <a:rPr lang="en-GB" sz="1000" err="1">
                <a:latin typeface="Trebuchet MS" pitchFamily="34" charset="0"/>
              </a:rPr>
              <a:t>Altares</a:t>
            </a:r>
            <a:r>
              <a:rPr lang="en-GB" sz="1000">
                <a:latin typeface="Trebuchet MS" pitchFamily="34" charset="0"/>
              </a:rPr>
              <a:t>’ top 25 customers billings split per LOB shows that there is </a:t>
            </a:r>
            <a:r>
              <a:rPr lang="en-GB" sz="1000">
                <a:solidFill>
                  <a:schemeClr val="tx2"/>
                </a:solidFill>
                <a:latin typeface="Trebuchet MS" pitchFamily="34" charset="0"/>
              </a:rPr>
              <a:t>still white space to conquer for each client</a:t>
            </a:r>
            <a:r>
              <a:rPr lang="en-GB" sz="1000">
                <a:latin typeface="Trebuchet MS" pitchFamily="34" charset="0"/>
              </a:rPr>
              <a:t>, except within the Risk LOB (as risk products are </a:t>
            </a:r>
            <a:r>
              <a:rPr lang="en-GB" sz="1000" err="1">
                <a:latin typeface="Trebuchet MS" pitchFamily="34" charset="0"/>
              </a:rPr>
              <a:t>Altares</a:t>
            </a:r>
            <a:r>
              <a:rPr lang="en-GB" sz="1000">
                <a:latin typeface="Trebuchet MS" pitchFamily="34" charset="0"/>
              </a:rPr>
              <a:t> historical business)</a:t>
            </a:r>
          </a:p>
        </p:txBody>
      </p:sp>
      <p:pic>
        <p:nvPicPr>
          <p:cNvPr id="11" name="Picture 10">
            <a:extLst>
              <a:ext uri="{FF2B5EF4-FFF2-40B4-BE49-F238E27FC236}">
                <a16:creationId xmlns:a16="http://schemas.microsoft.com/office/drawing/2014/main" id="{068B427C-3C96-44EF-A2BD-E6D0EDB039C2}"/>
              </a:ext>
            </a:extLst>
          </p:cNvPr>
          <p:cNvPicPr>
            <a:picLocks noChangeAspect="1"/>
          </p:cNvPicPr>
          <p:nvPr/>
        </p:nvPicPr>
        <p:blipFill>
          <a:blip r:embed="rId6"/>
          <a:stretch>
            <a:fillRect/>
          </a:stretch>
        </p:blipFill>
        <p:spPr>
          <a:xfrm>
            <a:off x="4773329" y="1389386"/>
            <a:ext cx="4967063" cy="3466272"/>
          </a:xfrm>
          <a:prstGeom prst="rect">
            <a:avLst/>
          </a:prstGeom>
          <a:ln>
            <a:solidFill>
              <a:schemeClr val="bg1">
                <a:lumMod val="95000"/>
              </a:schemeClr>
            </a:solidFill>
          </a:ln>
          <a:effectLst>
            <a:outerShdw blurRad="50800" dist="38100" dir="2700000" algn="tl" rotWithShape="0">
              <a:prstClr val="black">
                <a:alpha val="40000"/>
              </a:prstClr>
            </a:outerShdw>
          </a:effectLst>
        </p:spPr>
      </p:pic>
      <p:grpSp>
        <p:nvGrpSpPr>
          <p:cNvPr id="22" name="Group 4">
            <a:extLst>
              <a:ext uri="{FF2B5EF4-FFF2-40B4-BE49-F238E27FC236}">
                <a16:creationId xmlns:a16="http://schemas.microsoft.com/office/drawing/2014/main" id="{8DC89357-4102-48F6-8632-67E99D4225AA}"/>
              </a:ext>
            </a:extLst>
          </p:cNvPr>
          <p:cNvGrpSpPr>
            <a:grpSpLocks noChangeAspect="1"/>
          </p:cNvGrpSpPr>
          <p:nvPr/>
        </p:nvGrpSpPr>
        <p:grpSpPr bwMode="auto">
          <a:xfrm>
            <a:off x="1550862" y="4493198"/>
            <a:ext cx="226868" cy="184867"/>
            <a:chOff x="788" y="869"/>
            <a:chExt cx="740" cy="603"/>
          </a:xfrm>
          <a:solidFill>
            <a:schemeClr val="tx1"/>
          </a:solidFill>
        </p:grpSpPr>
        <p:sp>
          <p:nvSpPr>
            <p:cNvPr id="23" name="Freeform 5">
              <a:extLst>
                <a:ext uri="{FF2B5EF4-FFF2-40B4-BE49-F238E27FC236}">
                  <a16:creationId xmlns:a16="http://schemas.microsoft.com/office/drawing/2014/main" id="{8E214B8F-3B79-4941-A080-B255C7EE91F0}"/>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Rectangle 6">
              <a:extLst>
                <a:ext uri="{FF2B5EF4-FFF2-40B4-BE49-F238E27FC236}">
                  <a16:creationId xmlns:a16="http://schemas.microsoft.com/office/drawing/2014/main" id="{6368C456-4F4B-4496-9F86-4178EA556B45}"/>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Rectangle 7">
              <a:extLst>
                <a:ext uri="{FF2B5EF4-FFF2-40B4-BE49-F238E27FC236}">
                  <a16:creationId xmlns:a16="http://schemas.microsoft.com/office/drawing/2014/main" id="{E55CDBC9-3F65-411A-9EE0-F054347BB054}"/>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Rectangle 8">
              <a:extLst>
                <a:ext uri="{FF2B5EF4-FFF2-40B4-BE49-F238E27FC236}">
                  <a16:creationId xmlns:a16="http://schemas.microsoft.com/office/drawing/2014/main" id="{BF6466A3-59B8-496C-82D9-11998D1EAC6F}"/>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7" name="Group 4">
            <a:extLst>
              <a:ext uri="{FF2B5EF4-FFF2-40B4-BE49-F238E27FC236}">
                <a16:creationId xmlns:a16="http://schemas.microsoft.com/office/drawing/2014/main" id="{C11B32D5-468D-424F-AB93-D615E835ADDA}"/>
              </a:ext>
            </a:extLst>
          </p:cNvPr>
          <p:cNvGrpSpPr>
            <a:grpSpLocks noChangeAspect="1"/>
          </p:cNvGrpSpPr>
          <p:nvPr/>
        </p:nvGrpSpPr>
        <p:grpSpPr bwMode="auto">
          <a:xfrm>
            <a:off x="6529262" y="5299976"/>
            <a:ext cx="226868" cy="184867"/>
            <a:chOff x="788" y="869"/>
            <a:chExt cx="740" cy="603"/>
          </a:xfrm>
          <a:solidFill>
            <a:schemeClr val="tx1"/>
          </a:solidFill>
        </p:grpSpPr>
        <p:sp>
          <p:nvSpPr>
            <p:cNvPr id="28" name="Freeform 5">
              <a:extLst>
                <a:ext uri="{FF2B5EF4-FFF2-40B4-BE49-F238E27FC236}">
                  <a16:creationId xmlns:a16="http://schemas.microsoft.com/office/drawing/2014/main" id="{6124C5AD-02F8-4A24-9986-6D41972E79D6}"/>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Rectangle 6">
              <a:extLst>
                <a:ext uri="{FF2B5EF4-FFF2-40B4-BE49-F238E27FC236}">
                  <a16:creationId xmlns:a16="http://schemas.microsoft.com/office/drawing/2014/main" id="{F0C84E8D-8DE2-4131-8FCE-73C15E6FEF6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Rectangle 7">
              <a:extLst>
                <a:ext uri="{FF2B5EF4-FFF2-40B4-BE49-F238E27FC236}">
                  <a16:creationId xmlns:a16="http://schemas.microsoft.com/office/drawing/2014/main" id="{3A3327AD-4947-4471-8A3C-3CDFD88F93FE}"/>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Rectangle 8">
              <a:extLst>
                <a:ext uri="{FF2B5EF4-FFF2-40B4-BE49-F238E27FC236}">
                  <a16:creationId xmlns:a16="http://schemas.microsoft.com/office/drawing/2014/main" id="{E5ECA39D-4262-4583-8A40-3A995A607D7D}"/>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4" name="Group 33">
            <a:extLst>
              <a:ext uri="{FF2B5EF4-FFF2-40B4-BE49-F238E27FC236}">
                <a16:creationId xmlns:a16="http://schemas.microsoft.com/office/drawing/2014/main" id="{5A67A7A2-15EC-4D53-9D29-AC9F75134CA3}"/>
              </a:ext>
            </a:extLst>
          </p:cNvPr>
          <p:cNvGrpSpPr/>
          <p:nvPr/>
        </p:nvGrpSpPr>
        <p:grpSpPr>
          <a:xfrm>
            <a:off x="311012" y="3599375"/>
            <a:ext cx="3702756" cy="424657"/>
            <a:chOff x="-1054100" y="7378700"/>
            <a:chExt cx="3702756" cy="424657"/>
          </a:xfrm>
        </p:grpSpPr>
        <p:sp>
          <p:nvSpPr>
            <p:cNvPr id="35" name="Rectangle 34">
              <a:extLst>
                <a:ext uri="{FF2B5EF4-FFF2-40B4-BE49-F238E27FC236}">
                  <a16:creationId xmlns:a16="http://schemas.microsoft.com/office/drawing/2014/main" id="{BD900388-B541-4310-9290-975B7E62AF26}"/>
                </a:ext>
              </a:extLst>
            </p:cNvPr>
            <p:cNvSpPr/>
            <p:nvPr/>
          </p:nvSpPr>
          <p:spPr bwMode="auto">
            <a:xfrm>
              <a:off x="-1054100" y="7378700"/>
              <a:ext cx="3702756" cy="424657"/>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a:outerShdw blurRad="50800" dist="38100" dir="2700000" algn="tl" rotWithShape="0">
                <a:schemeClr val="tx1">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6" name="Rectangle 35">
              <a:extLst>
                <a:ext uri="{FF2B5EF4-FFF2-40B4-BE49-F238E27FC236}">
                  <a16:creationId xmlns:a16="http://schemas.microsoft.com/office/drawing/2014/main" id="{5DBB6B8C-5492-4F38-A864-928213848E11}"/>
                </a:ext>
              </a:extLst>
            </p:cNvPr>
            <p:cNvSpPr/>
            <p:nvPr/>
          </p:nvSpPr>
          <p:spPr bwMode="auto">
            <a:xfrm>
              <a:off x="-973405" y="7500090"/>
              <a:ext cx="266689" cy="181876"/>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7" name="Rectangle 36">
              <a:extLst>
                <a:ext uri="{FF2B5EF4-FFF2-40B4-BE49-F238E27FC236}">
                  <a16:creationId xmlns:a16="http://schemas.microsoft.com/office/drawing/2014/main" id="{B1BEA7F2-35BA-478B-932F-7667AD483C2E}"/>
                </a:ext>
              </a:extLst>
            </p:cNvPr>
            <p:cNvSpPr/>
            <p:nvPr/>
          </p:nvSpPr>
          <p:spPr bwMode="auto">
            <a:xfrm>
              <a:off x="902354" y="7500090"/>
              <a:ext cx="266689" cy="181876"/>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8" name="TextBox 37">
              <a:extLst>
                <a:ext uri="{FF2B5EF4-FFF2-40B4-BE49-F238E27FC236}">
                  <a16:creationId xmlns:a16="http://schemas.microsoft.com/office/drawing/2014/main" id="{A961C99D-B6CE-48C8-8173-EC605A1A0766}"/>
                </a:ext>
              </a:extLst>
            </p:cNvPr>
            <p:cNvSpPr txBox="1"/>
            <p:nvPr/>
          </p:nvSpPr>
          <p:spPr>
            <a:xfrm>
              <a:off x="-706716" y="7467918"/>
              <a:ext cx="1210588" cy="246221"/>
            </a:xfrm>
            <a:prstGeom prst="rect">
              <a:avLst/>
            </a:prstGeom>
            <a:noFill/>
          </p:spPr>
          <p:txBody>
            <a:bodyPr wrap="none" rtlCol="0">
              <a:spAutoFit/>
            </a:bodyPr>
            <a:lstStyle/>
            <a:p>
              <a:r>
                <a:rPr lang="en-GB" sz="1000">
                  <a:latin typeface="+mj-lt"/>
                </a:rPr>
                <a:t>Altares customers</a:t>
              </a:r>
            </a:p>
          </p:txBody>
        </p:sp>
        <p:sp>
          <p:nvSpPr>
            <p:cNvPr id="39" name="TextBox 38">
              <a:extLst>
                <a:ext uri="{FF2B5EF4-FFF2-40B4-BE49-F238E27FC236}">
                  <a16:creationId xmlns:a16="http://schemas.microsoft.com/office/drawing/2014/main" id="{84F48D6D-E238-4CB4-BC0F-0A47B8B1F134}"/>
                </a:ext>
              </a:extLst>
            </p:cNvPr>
            <p:cNvSpPr txBox="1"/>
            <p:nvPr/>
          </p:nvSpPr>
          <p:spPr>
            <a:xfrm>
              <a:off x="1170366" y="7467918"/>
              <a:ext cx="1478290" cy="246221"/>
            </a:xfrm>
            <a:prstGeom prst="rect">
              <a:avLst/>
            </a:prstGeom>
            <a:noFill/>
          </p:spPr>
          <p:txBody>
            <a:bodyPr wrap="none" rtlCol="0">
              <a:spAutoFit/>
            </a:bodyPr>
            <a:lstStyle/>
            <a:p>
              <a:r>
                <a:rPr lang="en-GB" sz="1000">
                  <a:latin typeface="+mj-lt"/>
                </a:rPr>
                <a:t>Non-Altares customers</a:t>
              </a:r>
            </a:p>
          </p:txBody>
        </p:sp>
      </p:grpSp>
    </p:spTree>
    <p:extLst>
      <p:ext uri="{BB962C8B-B14F-4D97-AF65-F5344CB8AC3E}">
        <p14:creationId xmlns:p14="http://schemas.microsoft.com/office/powerpoint/2010/main" val="116439614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30BA25C-C1E4-4962-95B8-5D861CCC0B1B}"/>
              </a:ext>
            </a:extLst>
          </p:cNvPr>
          <p:cNvGraphicFramePr>
            <a:graphicFrameLocks noChangeAspect="1"/>
          </p:cNvGraphicFramePr>
          <p:nvPr>
            <p:custDataLst>
              <p:tags r:id="rId1"/>
            </p:custDataLst>
            <p:extLst>
              <p:ext uri="{D42A27DB-BD31-4B8C-83A1-F6EECF244321}">
                <p14:modId xmlns:p14="http://schemas.microsoft.com/office/powerpoint/2010/main" val="7522121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622" imgH="623" progId="TCLayout.ActiveDocument.1">
                  <p:embed/>
                </p:oleObj>
              </mc:Choice>
              <mc:Fallback>
                <p:oleObj name="think-cell Slide" r:id="rId3" imgW="622" imgH="623" progId="TCLayout.ActiveDocument.1">
                  <p:embed/>
                  <p:pic>
                    <p:nvPicPr>
                      <p:cNvPr id="5" name="Object 4" hidden="1">
                        <a:extLst>
                          <a:ext uri="{FF2B5EF4-FFF2-40B4-BE49-F238E27FC236}">
                            <a16:creationId xmlns:a16="http://schemas.microsoft.com/office/drawing/2014/main" id="{130BA25C-C1E4-4962-95B8-5D861CCC0B1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3C9A8ED1-85F0-420B-94DA-D468D0AA712B}"/>
              </a:ext>
            </a:extLst>
          </p:cNvPr>
          <p:cNvSpPr>
            <a:spLocks noGrp="1"/>
          </p:cNvSpPr>
          <p:nvPr>
            <p:ph type="title"/>
          </p:nvPr>
        </p:nvSpPr>
        <p:spPr>
          <a:xfrm>
            <a:off x="165600" y="147600"/>
            <a:ext cx="8331902" cy="684000"/>
          </a:xfrm>
        </p:spPr>
        <p:txBody>
          <a:bodyPr vert="horz"/>
          <a:lstStyle/>
          <a:p>
            <a:r>
              <a:rPr lang="en-GB"/>
              <a:t>Altares’ France top 25</a:t>
            </a:r>
            <a:r>
              <a:rPr lang="en-GB" baseline="30000"/>
              <a:t>1</a:t>
            </a:r>
            <a:r>
              <a:rPr lang="en-GB"/>
              <a:t> customers are </a:t>
            </a:r>
            <a:r>
              <a:rPr lang="en-GB">
                <a:solidFill>
                  <a:schemeClr val="tx2"/>
                </a:solidFill>
              </a:rPr>
              <a:t>all multi-product purchasers </a:t>
            </a:r>
            <a:r>
              <a:rPr lang="en-GB"/>
              <a:t>with </a:t>
            </a:r>
            <a:r>
              <a:rPr lang="en-GB" err="1"/>
              <a:t>intuiz</a:t>
            </a:r>
            <a:r>
              <a:rPr lang="en-GB"/>
              <a:t>+ and </a:t>
            </a:r>
            <a:r>
              <a:rPr lang="en-GB" err="1"/>
              <a:t>indueD</a:t>
            </a:r>
            <a:r>
              <a:rPr lang="en-GB"/>
              <a:t> being the most subscribed products </a:t>
            </a:r>
          </a:p>
        </p:txBody>
      </p:sp>
      <p:sp>
        <p:nvSpPr>
          <p:cNvPr id="3" name="Espace réservé du texte 2">
            <a:extLst>
              <a:ext uri="{FF2B5EF4-FFF2-40B4-BE49-F238E27FC236}">
                <a16:creationId xmlns:a16="http://schemas.microsoft.com/office/drawing/2014/main" id="{F385D93A-24C9-4AA3-96F4-89D32F22E34A}"/>
              </a:ext>
            </a:extLst>
          </p:cNvPr>
          <p:cNvSpPr>
            <a:spLocks noGrp="1"/>
          </p:cNvSpPr>
          <p:nvPr>
            <p:ph type="body" sz="quarter" idx="10"/>
          </p:nvPr>
        </p:nvSpPr>
        <p:spPr/>
        <p:txBody>
          <a:bodyPr/>
          <a:lstStyle/>
          <a:p>
            <a:r>
              <a:rPr lang="en-GB" sz="800" i="1" kern="0"/>
              <a:t>Sources: eleven research &amp; analysis, company data</a:t>
            </a:r>
          </a:p>
          <a:p>
            <a:r>
              <a:rPr lang="en-GB"/>
              <a:t>1. As of 2020 (incl. Jumbos + following 5 customers)</a:t>
            </a:r>
          </a:p>
        </p:txBody>
      </p:sp>
      <p:cxnSp>
        <p:nvCxnSpPr>
          <p:cNvPr id="7" name="Connecteur droit 6">
            <a:extLst>
              <a:ext uri="{FF2B5EF4-FFF2-40B4-BE49-F238E27FC236}">
                <a16:creationId xmlns:a16="http://schemas.microsoft.com/office/drawing/2014/main" id="{FCBB6A83-ADD9-4A79-8D9D-5745B774CD56}"/>
              </a:ext>
            </a:extLst>
          </p:cNvPr>
          <p:cNvCxnSpPr>
            <a:cxnSpLocks/>
          </p:cNvCxnSpPr>
          <p:nvPr/>
        </p:nvCxnSpPr>
        <p:spPr bwMode="auto">
          <a:xfrm>
            <a:off x="234148" y="1073225"/>
            <a:ext cx="9238453"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Rectangle 7">
            <a:extLst>
              <a:ext uri="{FF2B5EF4-FFF2-40B4-BE49-F238E27FC236}">
                <a16:creationId xmlns:a16="http://schemas.microsoft.com/office/drawing/2014/main" id="{5F33D3B8-FABD-4162-B240-607FA4B28D79}"/>
              </a:ext>
            </a:extLst>
          </p:cNvPr>
          <p:cNvSpPr/>
          <p:nvPr/>
        </p:nvSpPr>
        <p:spPr>
          <a:xfrm>
            <a:off x="2006154" y="987655"/>
            <a:ext cx="5951739" cy="22892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solidFill>
                  <a:schemeClr val="tx2"/>
                </a:solidFill>
                <a:latin typeface="Trebuchet MS" panose="020B0603020202020204" pitchFamily="34" charset="0"/>
              </a:rPr>
              <a:t>Highlight on Top 25 clients' billings split by product between 2017 and 2020 (in €m)</a:t>
            </a:r>
          </a:p>
        </p:txBody>
      </p:sp>
      <p:grpSp>
        <p:nvGrpSpPr>
          <p:cNvPr id="11" name="Groupe 10">
            <a:extLst>
              <a:ext uri="{FF2B5EF4-FFF2-40B4-BE49-F238E27FC236}">
                <a16:creationId xmlns:a16="http://schemas.microsoft.com/office/drawing/2014/main" id="{11064361-2A42-48BB-928F-B0D7A17C45AF}"/>
              </a:ext>
            </a:extLst>
          </p:cNvPr>
          <p:cNvGrpSpPr/>
          <p:nvPr/>
        </p:nvGrpSpPr>
        <p:grpSpPr>
          <a:xfrm>
            <a:off x="8448150" y="-11528"/>
            <a:ext cx="1435548" cy="588143"/>
            <a:chOff x="8448150" y="-11528"/>
            <a:chExt cx="1435548" cy="588143"/>
          </a:xfrm>
        </p:grpSpPr>
        <p:sp>
          <p:nvSpPr>
            <p:cNvPr id="12" name="Rectangle : coins arrondis 199">
              <a:extLst>
                <a:ext uri="{FF2B5EF4-FFF2-40B4-BE49-F238E27FC236}">
                  <a16:creationId xmlns:a16="http://schemas.microsoft.com/office/drawing/2014/main" id="{E115A399-6E0A-4341-8A76-E52C0F6C7E0B}"/>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 name="Rectangle : coins arrondis 200">
              <a:extLst>
                <a:ext uri="{FF2B5EF4-FFF2-40B4-BE49-F238E27FC236}">
                  <a16:creationId xmlns:a16="http://schemas.microsoft.com/office/drawing/2014/main" id="{936A82BB-B9E8-476B-ABEB-CCADED5D11B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 name="Rectangle : coins arrondis 201">
              <a:extLst>
                <a:ext uri="{FF2B5EF4-FFF2-40B4-BE49-F238E27FC236}">
                  <a16:creationId xmlns:a16="http://schemas.microsoft.com/office/drawing/2014/main" id="{1F6FEB71-EBC5-4D80-A5AC-DD0AF18335F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5" name="ZoneTexte 18">
              <a:extLst>
                <a:ext uri="{FF2B5EF4-FFF2-40B4-BE49-F238E27FC236}">
                  <a16:creationId xmlns:a16="http://schemas.microsoft.com/office/drawing/2014/main" id="{A5A512FA-BB7E-4914-8A1D-64C9F5771629}"/>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client base</a:t>
              </a:r>
            </a:p>
          </p:txBody>
        </p:sp>
        <p:pic>
          <p:nvPicPr>
            <p:cNvPr id="16" name="Graphique 128" descr="Jauge">
              <a:extLst>
                <a:ext uri="{FF2B5EF4-FFF2-40B4-BE49-F238E27FC236}">
                  <a16:creationId xmlns:a16="http://schemas.microsoft.com/office/drawing/2014/main" id="{0D1E6C70-6C99-4E71-90FF-C18573B50A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64" y="187516"/>
              <a:ext cx="234953" cy="218224"/>
            </a:xfrm>
            <a:prstGeom prst="rect">
              <a:avLst/>
            </a:prstGeom>
            <a:effectLst/>
          </p:spPr>
        </p:pic>
        <p:pic>
          <p:nvPicPr>
            <p:cNvPr id="17" name="Graphique 90" descr="Poignée de main">
              <a:extLst>
                <a:ext uri="{FF2B5EF4-FFF2-40B4-BE49-F238E27FC236}">
                  <a16:creationId xmlns:a16="http://schemas.microsoft.com/office/drawing/2014/main" id="{B7DBE3DD-F547-4ADE-A43A-2E3F19CAB4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60868" y="152880"/>
              <a:ext cx="256313" cy="287496"/>
            </a:xfrm>
            <a:prstGeom prst="rect">
              <a:avLst/>
            </a:prstGeom>
            <a:effectLst/>
          </p:spPr>
        </p:pic>
        <p:pic>
          <p:nvPicPr>
            <p:cNvPr id="18" name="Graphique 17" descr="Mégaphone">
              <a:extLst>
                <a:ext uri="{FF2B5EF4-FFF2-40B4-BE49-F238E27FC236}">
                  <a16:creationId xmlns:a16="http://schemas.microsoft.com/office/drawing/2014/main" id="{0966F953-D48B-476A-9870-A8FD057266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331" y="181519"/>
              <a:ext cx="233011" cy="216420"/>
            </a:xfrm>
            <a:prstGeom prst="rect">
              <a:avLst/>
            </a:prstGeom>
            <a:effectLst/>
          </p:spPr>
        </p:pic>
        <p:pic>
          <p:nvPicPr>
            <p:cNvPr id="19" name="Picture 2" descr="Drapeau France">
              <a:extLst>
                <a:ext uri="{FF2B5EF4-FFF2-40B4-BE49-F238E27FC236}">
                  <a16:creationId xmlns:a16="http://schemas.microsoft.com/office/drawing/2014/main" id="{EAB83265-6FBC-4CC2-A69C-53A2F869518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20" name="ZoneTexte 18">
              <a:extLst>
                <a:ext uri="{FF2B5EF4-FFF2-40B4-BE49-F238E27FC236}">
                  <a16:creationId xmlns:a16="http://schemas.microsoft.com/office/drawing/2014/main" id="{8018114F-E56A-4E04-A8BC-78F0B0CEA7E8}"/>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France</a:t>
              </a:r>
            </a:p>
          </p:txBody>
        </p:sp>
      </p:grpSp>
      <p:sp>
        <p:nvSpPr>
          <p:cNvPr id="31" name="Rectangle 30">
            <a:extLst>
              <a:ext uri="{FF2B5EF4-FFF2-40B4-BE49-F238E27FC236}">
                <a16:creationId xmlns:a16="http://schemas.microsoft.com/office/drawing/2014/main" id="{44ED3BBA-C71A-403C-903B-34D6BB8D5635}"/>
              </a:ext>
            </a:extLst>
          </p:cNvPr>
          <p:cNvSpPr/>
          <p:nvPr/>
        </p:nvSpPr>
        <p:spPr bwMode="auto">
          <a:xfrm>
            <a:off x="165600" y="5715135"/>
            <a:ext cx="9424754" cy="781694"/>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Trebuchet MS" pitchFamily="34" charset="0"/>
              </a:rPr>
              <a:t>Comments</a:t>
            </a:r>
          </a:p>
          <a:p>
            <a:pPr marL="171450" indent="-171450">
              <a:spcBef>
                <a:spcPts val="600"/>
              </a:spcBef>
              <a:buClr>
                <a:schemeClr val="tx1"/>
              </a:buClr>
              <a:buFont typeface="Arial" panose="020B0604020202020204" pitchFamily="34" charset="0"/>
              <a:buChar char="•"/>
            </a:pPr>
            <a:r>
              <a:rPr lang="en-GB" sz="1000">
                <a:latin typeface="Trebuchet MS" pitchFamily="34" charset="0"/>
              </a:rPr>
              <a:t>Billings generated by top 25 customers have been </a:t>
            </a:r>
            <a:r>
              <a:rPr lang="en-GB" sz="1000">
                <a:solidFill>
                  <a:schemeClr val="tx2"/>
                </a:solidFill>
                <a:latin typeface="Trebuchet MS" pitchFamily="34" charset="0"/>
              </a:rPr>
              <a:t>growing from €14.5m to €19.5m </a:t>
            </a:r>
          </a:p>
          <a:p>
            <a:pPr marL="171450" indent="-171450">
              <a:spcBef>
                <a:spcPts val="600"/>
              </a:spcBef>
              <a:buClr>
                <a:schemeClr val="tx1"/>
              </a:buClr>
              <a:buFont typeface="Arial" panose="020B0604020202020204" pitchFamily="34" charset="0"/>
              <a:buChar char="•"/>
            </a:pPr>
            <a:r>
              <a:rPr lang="en-GB" sz="1000">
                <a:latin typeface="Trebuchet MS" pitchFamily="34" charset="0"/>
              </a:rPr>
              <a:t>Products with </a:t>
            </a:r>
            <a:r>
              <a:rPr lang="en-GB" sz="1000">
                <a:solidFill>
                  <a:schemeClr val="tx2"/>
                </a:solidFill>
                <a:latin typeface="Trebuchet MS" pitchFamily="34" charset="0"/>
              </a:rPr>
              <a:t>negative values </a:t>
            </a:r>
            <a:r>
              <a:rPr lang="en-GB" sz="1000">
                <a:latin typeface="Trebuchet MS" pitchFamily="34" charset="0"/>
              </a:rPr>
              <a:t>are most of the time </a:t>
            </a:r>
            <a:r>
              <a:rPr lang="en-GB" sz="1000">
                <a:solidFill>
                  <a:schemeClr val="tx2"/>
                </a:solidFill>
                <a:latin typeface="Trebuchet MS" pitchFamily="34" charset="0"/>
              </a:rPr>
              <a:t>being converted to “flagships” products </a:t>
            </a:r>
            <a:r>
              <a:rPr lang="en-GB" sz="1000">
                <a:latin typeface="Trebuchet MS" pitchFamily="34" charset="0"/>
              </a:rPr>
              <a:t>(e.g., Wynbe towards </a:t>
            </a:r>
            <a:r>
              <a:rPr lang="en-GB" sz="1000" err="1">
                <a:latin typeface="Trebuchet MS" pitchFamily="34" charset="0"/>
              </a:rPr>
              <a:t>intuiz</a:t>
            </a:r>
            <a:r>
              <a:rPr lang="en-GB" sz="1000">
                <a:latin typeface="Trebuchet MS" pitchFamily="34" charset="0"/>
              </a:rPr>
              <a:t>+)</a:t>
            </a:r>
          </a:p>
        </p:txBody>
      </p:sp>
      <mc:AlternateContent xmlns:mc="http://schemas.openxmlformats.org/markup-compatibility/2006" xmlns:cx1="http://schemas.microsoft.com/office/drawing/2015/9/8/chartex">
        <mc:Choice Requires="cx1">
          <p:graphicFrame>
            <p:nvGraphicFramePr>
              <p:cNvPr id="10" name="Chart 9">
                <a:extLst>
                  <a:ext uri="{FF2B5EF4-FFF2-40B4-BE49-F238E27FC236}">
                    <a16:creationId xmlns:a16="http://schemas.microsoft.com/office/drawing/2014/main" id="{4FEF874F-A315-496F-BB33-73AACDD8590D}"/>
                  </a:ext>
                </a:extLst>
              </p:cNvPr>
              <p:cNvGraphicFramePr/>
              <p:nvPr>
                <p:extLst>
                  <p:ext uri="{D42A27DB-BD31-4B8C-83A1-F6EECF244321}">
                    <p14:modId xmlns:p14="http://schemas.microsoft.com/office/powerpoint/2010/main" val="1996009415"/>
                  </p:ext>
                </p:extLst>
              </p:nvPr>
            </p:nvGraphicFramePr>
            <p:xfrm>
              <a:off x="234148" y="1298774"/>
              <a:ext cx="9388194" cy="4295709"/>
            </p:xfrm>
            <a:graphic>
              <a:graphicData uri="http://schemas.microsoft.com/office/drawing/2014/chartex">
                <cx:chart xmlns:cx="http://schemas.microsoft.com/office/drawing/2014/chartex" xmlns:r="http://schemas.openxmlformats.org/officeDocument/2006/relationships" r:id="rId12"/>
              </a:graphicData>
            </a:graphic>
          </p:graphicFrame>
        </mc:Choice>
        <mc:Fallback xmlns="">
          <p:pic>
            <p:nvPicPr>
              <p:cNvPr id="10" name="Chart 9">
                <a:extLst>
                  <a:ext uri="{FF2B5EF4-FFF2-40B4-BE49-F238E27FC236}">
                    <a16:creationId xmlns:a16="http://schemas.microsoft.com/office/drawing/2014/main" id="{4FEF874F-A315-496F-BB33-73AACDD8590D}"/>
                  </a:ext>
                </a:extLst>
              </p:cNvPr>
              <p:cNvPicPr>
                <a:picLocks noGrp="1" noRot="1" noChangeAspect="1" noMove="1" noResize="1" noEditPoints="1" noAdjustHandles="1" noChangeArrowheads="1" noChangeShapeType="1"/>
              </p:cNvPicPr>
              <p:nvPr/>
            </p:nvPicPr>
            <p:blipFill>
              <a:blip r:embed="rId14"/>
              <a:stretch>
                <a:fillRect/>
              </a:stretch>
            </p:blipFill>
            <p:spPr>
              <a:xfrm>
                <a:off x="234148" y="1298774"/>
                <a:ext cx="9388194" cy="4295709"/>
              </a:xfrm>
              <a:prstGeom prst="rect">
                <a:avLst/>
              </a:prstGeom>
            </p:spPr>
          </p:pic>
        </mc:Fallback>
      </mc:AlternateContent>
      <p:sp>
        <p:nvSpPr>
          <p:cNvPr id="22" name="Right Brace 21">
            <a:extLst>
              <a:ext uri="{FF2B5EF4-FFF2-40B4-BE49-F238E27FC236}">
                <a16:creationId xmlns:a16="http://schemas.microsoft.com/office/drawing/2014/main" id="{29E85DEB-D73B-4B56-8E5B-89441A5DB816}"/>
              </a:ext>
            </a:extLst>
          </p:cNvPr>
          <p:cNvSpPr/>
          <p:nvPr/>
        </p:nvSpPr>
        <p:spPr bwMode="auto">
          <a:xfrm rot="5400000" flipH="1">
            <a:off x="3130536" y="-541372"/>
            <a:ext cx="230831" cy="4589753"/>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1" i="0" u="none" strike="noStrike" cap="none" normalizeH="0" baseline="0">
              <a:ln>
                <a:noFill/>
              </a:ln>
              <a:solidFill>
                <a:schemeClr val="tx1"/>
              </a:solidFill>
              <a:effectLst/>
              <a:latin typeface="Trebuchet MS" pitchFamily="34" charset="0"/>
            </a:endParaRPr>
          </a:p>
        </p:txBody>
      </p:sp>
      <p:sp>
        <p:nvSpPr>
          <p:cNvPr id="30" name="Rectangle 29">
            <a:extLst>
              <a:ext uri="{FF2B5EF4-FFF2-40B4-BE49-F238E27FC236}">
                <a16:creationId xmlns:a16="http://schemas.microsoft.com/office/drawing/2014/main" id="{F1CC2DA9-E187-4AB8-8786-4493F492F2A0}"/>
              </a:ext>
            </a:extLst>
          </p:cNvPr>
          <p:cNvSpPr/>
          <p:nvPr/>
        </p:nvSpPr>
        <p:spPr>
          <a:xfrm>
            <a:off x="2330630" y="1361742"/>
            <a:ext cx="1830642" cy="3300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i="1">
                <a:latin typeface="Trebuchet MS" panose="020B0603020202020204" pitchFamily="34" charset="0"/>
              </a:rPr>
              <a:t>Flagship products</a:t>
            </a:r>
          </a:p>
        </p:txBody>
      </p:sp>
      <p:sp>
        <p:nvSpPr>
          <p:cNvPr id="32" name="Right Brace 31">
            <a:extLst>
              <a:ext uri="{FF2B5EF4-FFF2-40B4-BE49-F238E27FC236}">
                <a16:creationId xmlns:a16="http://schemas.microsoft.com/office/drawing/2014/main" id="{AFF5DF5B-3875-4092-B3B5-41A11A709968}"/>
              </a:ext>
            </a:extLst>
          </p:cNvPr>
          <p:cNvSpPr/>
          <p:nvPr/>
        </p:nvSpPr>
        <p:spPr bwMode="auto">
          <a:xfrm rot="5400000" flipH="1">
            <a:off x="7349777" y="55396"/>
            <a:ext cx="284708" cy="3450101"/>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1" i="0" u="none" strike="noStrike" cap="none" normalizeH="0" baseline="0">
              <a:ln>
                <a:noFill/>
              </a:ln>
              <a:solidFill>
                <a:schemeClr val="tx1"/>
              </a:solidFill>
              <a:effectLst/>
              <a:latin typeface="Trebuchet MS" pitchFamily="34" charset="0"/>
            </a:endParaRPr>
          </a:p>
        </p:txBody>
      </p:sp>
      <p:sp>
        <p:nvSpPr>
          <p:cNvPr id="33" name="Rectangle 32">
            <a:extLst>
              <a:ext uri="{FF2B5EF4-FFF2-40B4-BE49-F238E27FC236}">
                <a16:creationId xmlns:a16="http://schemas.microsoft.com/office/drawing/2014/main" id="{27B9CC84-61C4-4C0B-A57D-638E029655D6}"/>
              </a:ext>
            </a:extLst>
          </p:cNvPr>
          <p:cNvSpPr/>
          <p:nvPr/>
        </p:nvSpPr>
        <p:spPr>
          <a:xfrm>
            <a:off x="6576810" y="1359864"/>
            <a:ext cx="1830642" cy="3300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i="1">
                <a:latin typeface="Trebuchet MS" panose="020B0603020202020204" pitchFamily="34" charset="0"/>
              </a:rPr>
              <a:t>Other products</a:t>
            </a:r>
          </a:p>
        </p:txBody>
      </p:sp>
      <p:sp>
        <p:nvSpPr>
          <p:cNvPr id="23" name="Rectangle 22">
            <a:extLst>
              <a:ext uri="{FF2B5EF4-FFF2-40B4-BE49-F238E27FC236}">
                <a16:creationId xmlns:a16="http://schemas.microsoft.com/office/drawing/2014/main" id="{2D02FE5D-79D8-486D-88AB-315C1A7EA804}"/>
              </a:ext>
            </a:extLst>
          </p:cNvPr>
          <p:cNvSpPr/>
          <p:nvPr/>
        </p:nvSpPr>
        <p:spPr bwMode="auto">
          <a:xfrm>
            <a:off x="923529" y="2339587"/>
            <a:ext cx="638073" cy="445356"/>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4" name="Rectangle 33">
            <a:extLst>
              <a:ext uri="{FF2B5EF4-FFF2-40B4-BE49-F238E27FC236}">
                <a16:creationId xmlns:a16="http://schemas.microsoft.com/office/drawing/2014/main" id="{511674E3-367B-443E-9AA6-01D4299D09FA}"/>
              </a:ext>
            </a:extLst>
          </p:cNvPr>
          <p:cNvSpPr/>
          <p:nvPr/>
        </p:nvSpPr>
        <p:spPr bwMode="auto">
          <a:xfrm>
            <a:off x="1646675" y="2249468"/>
            <a:ext cx="1367002" cy="445356"/>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5" name="Rectangle 34">
            <a:extLst>
              <a:ext uri="{FF2B5EF4-FFF2-40B4-BE49-F238E27FC236}">
                <a16:creationId xmlns:a16="http://schemas.microsoft.com/office/drawing/2014/main" id="{4F9A9A27-7434-4598-A08E-40CB4D4E8F90}"/>
              </a:ext>
            </a:extLst>
          </p:cNvPr>
          <p:cNvSpPr/>
          <p:nvPr/>
        </p:nvSpPr>
        <p:spPr bwMode="auto">
          <a:xfrm>
            <a:off x="3049844" y="2213275"/>
            <a:ext cx="697558" cy="445356"/>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6" name="Bulle narrative : rectangle 35">
            <a:extLst>
              <a:ext uri="{FF2B5EF4-FFF2-40B4-BE49-F238E27FC236}">
                <a16:creationId xmlns:a16="http://schemas.microsoft.com/office/drawing/2014/main" id="{3503BD2F-F774-4D79-A3C5-004BD7E54D3E}"/>
              </a:ext>
            </a:extLst>
          </p:cNvPr>
          <p:cNvSpPr/>
          <p:nvPr/>
        </p:nvSpPr>
        <p:spPr>
          <a:xfrm>
            <a:off x="2005321" y="3084233"/>
            <a:ext cx="1660873" cy="474080"/>
          </a:xfrm>
          <a:prstGeom prst="wedgeRectCallout">
            <a:avLst>
              <a:gd name="adj1" fmla="val -8519"/>
              <a:gd name="adj2" fmla="val -137427"/>
            </a:avLst>
          </a:prstGeom>
          <a:solidFill>
            <a:schemeClr val="bg1"/>
          </a:solidFill>
          <a:ln w="952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i="1">
                <a:solidFill>
                  <a:schemeClr val="accent1">
                    <a:lumMod val="40000"/>
                    <a:lumOff val="60000"/>
                  </a:schemeClr>
                </a:solidFill>
                <a:latin typeface="Trebuchet MS" panose="020B0603020202020204" pitchFamily="34" charset="0"/>
              </a:rPr>
              <a:t>Negative values due to product migration</a:t>
            </a:r>
          </a:p>
        </p:txBody>
      </p:sp>
      <p:sp>
        <p:nvSpPr>
          <p:cNvPr id="39" name="Rectangle 38">
            <a:extLst>
              <a:ext uri="{FF2B5EF4-FFF2-40B4-BE49-F238E27FC236}">
                <a16:creationId xmlns:a16="http://schemas.microsoft.com/office/drawing/2014/main" id="{72D3F13A-688C-4615-BB89-4AD14A7ECB1B}"/>
              </a:ext>
            </a:extLst>
          </p:cNvPr>
          <p:cNvSpPr/>
          <p:nvPr/>
        </p:nvSpPr>
        <p:spPr bwMode="auto">
          <a:xfrm>
            <a:off x="923529" y="4562477"/>
            <a:ext cx="638073" cy="1032006"/>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0" name="Rectangle 39">
            <a:extLst>
              <a:ext uri="{FF2B5EF4-FFF2-40B4-BE49-F238E27FC236}">
                <a16:creationId xmlns:a16="http://schemas.microsoft.com/office/drawing/2014/main" id="{E0E888B3-2F39-46EC-AB33-D68F1121CEF7}"/>
              </a:ext>
            </a:extLst>
          </p:cNvPr>
          <p:cNvSpPr/>
          <p:nvPr/>
        </p:nvSpPr>
        <p:spPr bwMode="auto">
          <a:xfrm>
            <a:off x="1646675" y="4562477"/>
            <a:ext cx="1367002" cy="1032006"/>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1" name="Rectangle 40">
            <a:extLst>
              <a:ext uri="{FF2B5EF4-FFF2-40B4-BE49-F238E27FC236}">
                <a16:creationId xmlns:a16="http://schemas.microsoft.com/office/drawing/2014/main" id="{0C00E4F0-B18B-4278-8140-601C9999F991}"/>
              </a:ext>
            </a:extLst>
          </p:cNvPr>
          <p:cNvSpPr/>
          <p:nvPr/>
        </p:nvSpPr>
        <p:spPr bwMode="auto">
          <a:xfrm>
            <a:off x="3049844" y="4548946"/>
            <a:ext cx="662147" cy="1032006"/>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4" name="TextBox 43">
            <a:extLst>
              <a:ext uri="{FF2B5EF4-FFF2-40B4-BE49-F238E27FC236}">
                <a16:creationId xmlns:a16="http://schemas.microsoft.com/office/drawing/2014/main" id="{809A09DA-D885-4239-8B25-32E8E4630BFB}"/>
              </a:ext>
            </a:extLst>
          </p:cNvPr>
          <p:cNvSpPr txBox="1"/>
          <p:nvPr/>
        </p:nvSpPr>
        <p:spPr>
          <a:xfrm>
            <a:off x="798617" y="2122329"/>
            <a:ext cx="887896" cy="230832"/>
          </a:xfrm>
          <a:prstGeom prst="rect">
            <a:avLst/>
          </a:prstGeom>
          <a:noFill/>
        </p:spPr>
        <p:txBody>
          <a:bodyPr wrap="square">
            <a:spAutoFit/>
          </a:bodyPr>
          <a:lstStyle/>
          <a:p>
            <a:pPr algn="ctr"/>
            <a:r>
              <a:rPr lang="en-GB" sz="900" b="0" i="0" u="none" strike="noStrike">
                <a:effectLst/>
                <a:latin typeface="Calibri" panose="020F0502020204030204" pitchFamily="34" charset="0"/>
              </a:rPr>
              <a:t> + €1.29m</a:t>
            </a:r>
            <a:endParaRPr lang="en-GB" sz="900"/>
          </a:p>
        </p:txBody>
      </p:sp>
      <p:sp>
        <p:nvSpPr>
          <p:cNvPr id="45" name="TextBox 44">
            <a:extLst>
              <a:ext uri="{FF2B5EF4-FFF2-40B4-BE49-F238E27FC236}">
                <a16:creationId xmlns:a16="http://schemas.microsoft.com/office/drawing/2014/main" id="{D15D5C58-0A10-42AB-B6AB-B546080697DD}"/>
              </a:ext>
            </a:extLst>
          </p:cNvPr>
          <p:cNvSpPr txBox="1"/>
          <p:nvPr/>
        </p:nvSpPr>
        <p:spPr>
          <a:xfrm>
            <a:off x="1871314" y="2018452"/>
            <a:ext cx="887896" cy="230832"/>
          </a:xfrm>
          <a:prstGeom prst="rect">
            <a:avLst/>
          </a:prstGeom>
          <a:noFill/>
        </p:spPr>
        <p:txBody>
          <a:bodyPr wrap="square">
            <a:spAutoFit/>
          </a:bodyPr>
          <a:lstStyle>
            <a:defPPr>
              <a:defRPr lang="en-US"/>
            </a:defPPr>
            <a:lvl1pPr algn="ctr">
              <a:defRPr sz="900" b="0" i="0" u="none" strike="noStrike">
                <a:effectLst/>
                <a:latin typeface="Calibri" panose="020F0502020204030204" pitchFamily="34" charset="0"/>
              </a:defRPr>
            </a:lvl1pPr>
          </a:lstStyle>
          <a:p>
            <a:r>
              <a:rPr lang="en-GB"/>
              <a:t> + €0.99m</a:t>
            </a:r>
          </a:p>
        </p:txBody>
      </p:sp>
      <p:sp>
        <p:nvSpPr>
          <p:cNvPr id="46" name="TextBox 45">
            <a:extLst>
              <a:ext uri="{FF2B5EF4-FFF2-40B4-BE49-F238E27FC236}">
                <a16:creationId xmlns:a16="http://schemas.microsoft.com/office/drawing/2014/main" id="{BE9C664C-92FA-4B11-9C29-A48269387F7A}"/>
              </a:ext>
            </a:extLst>
          </p:cNvPr>
          <p:cNvSpPr txBox="1"/>
          <p:nvPr/>
        </p:nvSpPr>
        <p:spPr>
          <a:xfrm>
            <a:off x="2856357" y="2018452"/>
            <a:ext cx="1076771" cy="230832"/>
          </a:xfrm>
          <a:prstGeom prst="rect">
            <a:avLst/>
          </a:prstGeom>
          <a:noFill/>
        </p:spPr>
        <p:txBody>
          <a:bodyPr wrap="square">
            <a:spAutoFit/>
          </a:bodyPr>
          <a:lstStyle>
            <a:defPPr>
              <a:defRPr lang="en-US"/>
            </a:defPPr>
            <a:lvl1pPr algn="ctr">
              <a:defRPr sz="900" b="0" i="0" u="none" strike="noStrike">
                <a:effectLst/>
                <a:latin typeface="Calibri" panose="020F0502020204030204" pitchFamily="34" charset="0"/>
              </a:defRPr>
            </a:lvl1pPr>
          </a:lstStyle>
          <a:p>
            <a:r>
              <a:rPr lang="en-GB"/>
              <a:t>- €0.22€ </a:t>
            </a:r>
          </a:p>
        </p:txBody>
      </p:sp>
    </p:spTree>
    <p:extLst>
      <p:ext uri="{BB962C8B-B14F-4D97-AF65-F5344CB8AC3E}">
        <p14:creationId xmlns:p14="http://schemas.microsoft.com/office/powerpoint/2010/main" val="371728199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E122C107-C2A1-4953-9350-91B7A10F6DE1}"/>
              </a:ext>
            </a:extLst>
          </p:cNvPr>
          <p:cNvGraphicFramePr>
            <a:graphicFrameLocks noChangeAspect="1"/>
          </p:cNvGraphicFramePr>
          <p:nvPr>
            <p:custDataLst>
              <p:tags r:id="rId1"/>
            </p:custDataLst>
            <p:extLst>
              <p:ext uri="{D42A27DB-BD31-4B8C-83A1-F6EECF244321}">
                <p14:modId xmlns:p14="http://schemas.microsoft.com/office/powerpoint/2010/main" val="1764920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11" name="Object 10" hidden="1">
                        <a:extLst>
                          <a:ext uri="{FF2B5EF4-FFF2-40B4-BE49-F238E27FC236}">
                            <a16:creationId xmlns:a16="http://schemas.microsoft.com/office/drawing/2014/main" id="{E122C107-C2A1-4953-9350-91B7A10F6DE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619634F8-055C-4FE0-B70D-01CBBCB4F21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7" name="Rectangle 6">
            <a:extLst>
              <a:ext uri="{FF2B5EF4-FFF2-40B4-BE49-F238E27FC236}">
                <a16:creationId xmlns:a16="http://schemas.microsoft.com/office/drawing/2014/main" id="{EBF3DBD7-C675-4024-92B6-6C55E034F498}"/>
              </a:ext>
            </a:extLst>
          </p:cNvPr>
          <p:cNvSpPr/>
          <p:nvPr/>
        </p:nvSpPr>
        <p:spPr bwMode="auto">
          <a:xfrm>
            <a:off x="3726880" y="1187753"/>
            <a:ext cx="6072714" cy="511652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le 1">
            <a:extLst>
              <a:ext uri="{FF2B5EF4-FFF2-40B4-BE49-F238E27FC236}">
                <a16:creationId xmlns:a16="http://schemas.microsoft.com/office/drawing/2014/main" id="{A9C092F8-DE50-48F2-8C73-D86A5F6F272A}"/>
              </a:ext>
            </a:extLst>
          </p:cNvPr>
          <p:cNvSpPr>
            <a:spLocks noGrp="1"/>
          </p:cNvSpPr>
          <p:nvPr>
            <p:ph type="title"/>
          </p:nvPr>
        </p:nvSpPr>
        <p:spPr>
          <a:xfrm>
            <a:off x="165600" y="147600"/>
            <a:ext cx="8357687" cy="684000"/>
          </a:xfrm>
        </p:spPr>
        <p:txBody>
          <a:bodyPr vert="horz"/>
          <a:lstStyle/>
          <a:p>
            <a:r>
              <a:rPr lang="en-GB"/>
              <a:t>Altares’ French database contains all revenues in France, </a:t>
            </a:r>
            <a:r>
              <a:rPr lang="en-GB">
                <a:solidFill>
                  <a:schemeClr val="tx2"/>
                </a:solidFill>
              </a:rPr>
              <a:t>including indirect DB&amp;I and one-shot revenue</a:t>
            </a:r>
            <a:r>
              <a:rPr lang="en-GB"/>
              <a:t>, and thus must be </a:t>
            </a:r>
            <a:r>
              <a:rPr lang="en-GB">
                <a:solidFill>
                  <a:schemeClr val="tx2"/>
                </a:solidFill>
              </a:rPr>
              <a:t>removed to recurring revenue </a:t>
            </a:r>
            <a:r>
              <a:rPr lang="en-GB"/>
              <a:t>to study customers cohorts </a:t>
            </a:r>
          </a:p>
        </p:txBody>
      </p:sp>
      <p:sp>
        <p:nvSpPr>
          <p:cNvPr id="3" name="Text Placeholder 2">
            <a:extLst>
              <a:ext uri="{FF2B5EF4-FFF2-40B4-BE49-F238E27FC236}">
                <a16:creationId xmlns:a16="http://schemas.microsoft.com/office/drawing/2014/main" id="{7851D9B2-2606-4A80-88A9-9AB3D973C3CD}"/>
              </a:ext>
            </a:extLst>
          </p:cNvPr>
          <p:cNvSpPr>
            <a:spLocks noGrp="1"/>
          </p:cNvSpPr>
          <p:nvPr>
            <p:ph type="body" sz="quarter" idx="10"/>
          </p:nvPr>
        </p:nvSpPr>
        <p:spPr/>
        <p:txBody>
          <a:bodyPr/>
          <a:lstStyle/>
          <a:p>
            <a:r>
              <a:rPr lang="en-GB" sz="800" i="1" kern="0"/>
              <a:t>Sources: eleven research &amp; analysis, company data</a:t>
            </a:r>
          </a:p>
        </p:txBody>
      </p:sp>
      <p:graphicFrame>
        <p:nvGraphicFramePr>
          <p:cNvPr id="6" name="Chart 5">
            <a:extLst>
              <a:ext uri="{FF2B5EF4-FFF2-40B4-BE49-F238E27FC236}">
                <a16:creationId xmlns:a16="http://schemas.microsoft.com/office/drawing/2014/main" id="{37EB0EFE-379A-43A9-9CAC-8975DFC8C60C}"/>
              </a:ext>
            </a:extLst>
          </p:cNvPr>
          <p:cNvGraphicFramePr/>
          <p:nvPr>
            <p:extLst>
              <p:ext uri="{D42A27DB-BD31-4B8C-83A1-F6EECF244321}">
                <p14:modId xmlns:p14="http://schemas.microsoft.com/office/powerpoint/2010/main" val="2224042775"/>
              </p:ext>
            </p:extLst>
          </p:nvPr>
        </p:nvGraphicFramePr>
        <p:xfrm>
          <a:off x="4064000" y="1857499"/>
          <a:ext cx="5441070" cy="3042950"/>
        </p:xfrm>
        <a:graphic>
          <a:graphicData uri="http://schemas.openxmlformats.org/drawingml/2006/chart">
            <c:chart xmlns:c="http://schemas.openxmlformats.org/drawingml/2006/chart" xmlns:r="http://schemas.openxmlformats.org/officeDocument/2006/relationships" r:id="rId6"/>
          </a:graphicData>
        </a:graphic>
      </p:graphicFrame>
      <p:sp>
        <p:nvSpPr>
          <p:cNvPr id="10" name="Bulle narrative : rectangle 3">
            <a:extLst>
              <a:ext uri="{FF2B5EF4-FFF2-40B4-BE49-F238E27FC236}">
                <a16:creationId xmlns:a16="http://schemas.microsoft.com/office/drawing/2014/main" id="{12E7F362-7A19-4F28-9E1C-3035F304B89B}"/>
              </a:ext>
            </a:extLst>
          </p:cNvPr>
          <p:cNvSpPr/>
          <p:nvPr/>
        </p:nvSpPr>
        <p:spPr bwMode="auto">
          <a:xfrm>
            <a:off x="5739609" y="4970823"/>
            <a:ext cx="1694489" cy="1052239"/>
          </a:xfrm>
          <a:prstGeom prst="wedgeRectCallout">
            <a:avLst>
              <a:gd name="adj1" fmla="val -25187"/>
              <a:gd name="adj2" fmla="val -62986"/>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9600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effectLst/>
                <a:latin typeface="Trebuchet MS" panose="020B0603020202020204" pitchFamily="34" charset="0"/>
              </a:rPr>
              <a:t>Scope of the French cohort analyses</a:t>
            </a:r>
            <a:endParaRPr lang="en-GB" sz="1000">
              <a:solidFill>
                <a:schemeClr val="tx2"/>
              </a:solidFill>
              <a:latin typeface="Trebuchet MS" panose="020B0603020202020204" pitchFamily="34" charset="0"/>
            </a:endParaRPr>
          </a:p>
        </p:txBody>
      </p:sp>
      <p:sp>
        <p:nvSpPr>
          <p:cNvPr id="18" name="Rectangle 17">
            <a:extLst>
              <a:ext uri="{FF2B5EF4-FFF2-40B4-BE49-F238E27FC236}">
                <a16:creationId xmlns:a16="http://schemas.microsoft.com/office/drawing/2014/main" id="{65ED09B0-F036-4FC2-B53D-050CD99BDAB8}"/>
              </a:ext>
            </a:extLst>
          </p:cNvPr>
          <p:cNvSpPr/>
          <p:nvPr/>
        </p:nvSpPr>
        <p:spPr bwMode="auto">
          <a:xfrm>
            <a:off x="3857133" y="1187753"/>
            <a:ext cx="4589741"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Altares</a:t>
            </a:r>
            <a:r>
              <a:rPr lang="en-GB" sz="1000" b="1" i="1">
                <a:latin typeface="Trebuchet MS" panose="020B0603020202020204" pitchFamily="34" charset="0"/>
              </a:rPr>
              <a:t>’ billings in France between 2017 and 2020,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4" name="Rectangle 3">
            <a:extLst>
              <a:ext uri="{FF2B5EF4-FFF2-40B4-BE49-F238E27FC236}">
                <a16:creationId xmlns:a16="http://schemas.microsoft.com/office/drawing/2014/main" id="{C40F9BE8-DEA2-4A7A-B4F4-A41963A7C953}"/>
              </a:ext>
            </a:extLst>
          </p:cNvPr>
          <p:cNvSpPr/>
          <p:nvPr/>
        </p:nvSpPr>
        <p:spPr bwMode="auto">
          <a:xfrm>
            <a:off x="4522614" y="2855640"/>
            <a:ext cx="4608000" cy="1512000"/>
          </a:xfrm>
          <a:prstGeom prst="rect">
            <a:avLst/>
          </a:prstGeom>
          <a:solidFill>
            <a:schemeClr val="bg1">
              <a:alpha val="17000"/>
            </a:schemeClr>
          </a:solidFill>
          <a:ln w="9525" cap="flat" cmpd="sng" algn="ctr">
            <a:solidFill>
              <a:schemeClr val="tx2"/>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8" name="Graphic 7" descr="Target">
            <a:extLst>
              <a:ext uri="{FF2B5EF4-FFF2-40B4-BE49-F238E27FC236}">
                <a16:creationId xmlns:a16="http://schemas.microsoft.com/office/drawing/2014/main" id="{3870302C-F0E4-4FA8-AEDF-872DDB331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65182" y="5263635"/>
            <a:ext cx="466614" cy="466614"/>
          </a:xfrm>
          <a:prstGeom prst="rect">
            <a:avLst/>
          </a:prstGeom>
        </p:spPr>
      </p:pic>
      <p:grpSp>
        <p:nvGrpSpPr>
          <p:cNvPr id="17" name="Group 16">
            <a:extLst>
              <a:ext uri="{FF2B5EF4-FFF2-40B4-BE49-F238E27FC236}">
                <a16:creationId xmlns:a16="http://schemas.microsoft.com/office/drawing/2014/main" id="{69B927FC-6484-4090-B675-09E983B36994}"/>
              </a:ext>
            </a:extLst>
          </p:cNvPr>
          <p:cNvGrpSpPr/>
          <p:nvPr/>
        </p:nvGrpSpPr>
        <p:grpSpPr>
          <a:xfrm>
            <a:off x="3244103" y="1301553"/>
            <a:ext cx="294743" cy="5060287"/>
            <a:chOff x="3379214" y="1301553"/>
            <a:chExt cx="294743" cy="5060287"/>
          </a:xfrm>
        </p:grpSpPr>
        <p:sp>
          <p:nvSpPr>
            <p:cNvPr id="5" name="Triangle isocèle 4">
              <a:extLst>
                <a:ext uri="{FF2B5EF4-FFF2-40B4-BE49-F238E27FC236}">
                  <a16:creationId xmlns:a16="http://schemas.microsoft.com/office/drawing/2014/main" id="{3694CAAF-97C0-4166-BCDF-B07BD7F77373}"/>
                </a:ext>
              </a:extLst>
            </p:cNvPr>
            <p:cNvSpPr/>
            <p:nvPr/>
          </p:nvSpPr>
          <p:spPr bwMode="auto">
            <a:xfrm rot="5400000">
              <a:off x="2997273" y="3644337"/>
              <a:ext cx="1058625" cy="294743"/>
            </a:xfrm>
            <a:prstGeom prst="triangle">
              <a:avLst/>
            </a:prstGeom>
            <a:solidFill>
              <a:schemeClr val="tx2"/>
            </a:solidFill>
            <a:ln w="9525"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36" name="Connecteur droit 35">
              <a:extLst>
                <a:ext uri="{FF2B5EF4-FFF2-40B4-BE49-F238E27FC236}">
                  <a16:creationId xmlns:a16="http://schemas.microsoft.com/office/drawing/2014/main" id="{B23E44B2-BC07-4B2C-AC1D-FB8114B25E80}"/>
                </a:ext>
              </a:extLst>
            </p:cNvPr>
            <p:cNvCxnSpPr/>
            <p:nvPr/>
          </p:nvCxnSpPr>
          <p:spPr bwMode="auto">
            <a:xfrm>
              <a:off x="3380509" y="1301553"/>
              <a:ext cx="0" cy="5060287"/>
            </a:xfrm>
            <a:prstGeom prst="line">
              <a:avLst/>
            </a:prstGeom>
            <a:solidFill>
              <a:schemeClr val="accent1"/>
            </a:solidFill>
            <a:ln w="9525" cap="flat" cmpd="sng" algn="ctr">
              <a:solidFill>
                <a:srgbClr val="289B38"/>
              </a:solidFill>
              <a:prstDash val="solid"/>
              <a:round/>
              <a:headEnd type="none" w="med" len="med"/>
              <a:tailEnd type="none" w="med" len="med"/>
            </a:ln>
            <a:effectLst/>
          </p:spPr>
        </p:cxnSp>
      </p:grpSp>
      <p:pic>
        <p:nvPicPr>
          <p:cNvPr id="37" name="Picture 2" descr="Drapeau France">
            <a:extLst>
              <a:ext uri="{FF2B5EF4-FFF2-40B4-BE49-F238E27FC236}">
                <a16:creationId xmlns:a16="http://schemas.microsoft.com/office/drawing/2014/main" id="{A41BA872-B8AC-4055-9709-FE84DCDC37F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6586853" y="5057426"/>
            <a:ext cx="268755" cy="162000"/>
          </a:xfrm>
          <a:prstGeom prst="roundRect">
            <a:avLst/>
          </a:prstGeom>
          <a:noFill/>
          <a:extLst>
            <a:ext uri="{909E8E84-426E-40DD-AFC4-6F175D3DCCD1}">
              <a14:hiddenFill xmlns:a14="http://schemas.microsoft.com/office/drawing/2010/main">
                <a:solidFill>
                  <a:srgbClr val="FFFFFF"/>
                </a:solidFill>
              </a14:hiddenFill>
            </a:ext>
          </a:extLst>
        </p:spPr>
      </p:pic>
      <p:grpSp>
        <p:nvGrpSpPr>
          <p:cNvPr id="51" name="Groupe 85">
            <a:extLst>
              <a:ext uri="{FF2B5EF4-FFF2-40B4-BE49-F238E27FC236}">
                <a16:creationId xmlns:a16="http://schemas.microsoft.com/office/drawing/2014/main" id="{80F6340F-2B9D-455C-93DB-4911F538A5A4}"/>
              </a:ext>
            </a:extLst>
          </p:cNvPr>
          <p:cNvGrpSpPr/>
          <p:nvPr/>
        </p:nvGrpSpPr>
        <p:grpSpPr>
          <a:xfrm>
            <a:off x="8448150" y="-11528"/>
            <a:ext cx="1435548" cy="588143"/>
            <a:chOff x="8448150" y="-11528"/>
            <a:chExt cx="1435548" cy="588143"/>
          </a:xfrm>
        </p:grpSpPr>
        <p:sp>
          <p:nvSpPr>
            <p:cNvPr id="52" name="Rectangle : coins arrondis 199">
              <a:extLst>
                <a:ext uri="{FF2B5EF4-FFF2-40B4-BE49-F238E27FC236}">
                  <a16:creationId xmlns:a16="http://schemas.microsoft.com/office/drawing/2014/main" id="{60A0B93C-C422-430A-AF95-D3426C2C1B5F}"/>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3" name="Rectangle : coins arrondis 200">
              <a:extLst>
                <a:ext uri="{FF2B5EF4-FFF2-40B4-BE49-F238E27FC236}">
                  <a16:creationId xmlns:a16="http://schemas.microsoft.com/office/drawing/2014/main" id="{07579B39-723B-49BC-931E-FF3A799E4200}"/>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4" name="Rectangle : coins arrondis 201">
              <a:extLst>
                <a:ext uri="{FF2B5EF4-FFF2-40B4-BE49-F238E27FC236}">
                  <a16:creationId xmlns:a16="http://schemas.microsoft.com/office/drawing/2014/main" id="{BAE14039-B1CD-4615-B721-DEAFA44AE93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5" name="ZoneTexte 18">
              <a:extLst>
                <a:ext uri="{FF2B5EF4-FFF2-40B4-BE49-F238E27FC236}">
                  <a16:creationId xmlns:a16="http://schemas.microsoft.com/office/drawing/2014/main" id="{CAF5684F-13EC-4E37-A567-7E55EBA83DED}"/>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client base</a:t>
              </a:r>
            </a:p>
          </p:txBody>
        </p:sp>
        <p:pic>
          <p:nvPicPr>
            <p:cNvPr id="56" name="Graphique 128" descr="Jauge">
              <a:extLst>
                <a:ext uri="{FF2B5EF4-FFF2-40B4-BE49-F238E27FC236}">
                  <a16:creationId xmlns:a16="http://schemas.microsoft.com/office/drawing/2014/main" id="{C06E8CA4-6097-49B4-8906-26197DF574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3764" y="187516"/>
              <a:ext cx="234953" cy="218224"/>
            </a:xfrm>
            <a:prstGeom prst="rect">
              <a:avLst/>
            </a:prstGeom>
            <a:effectLst/>
          </p:spPr>
        </p:pic>
        <p:pic>
          <p:nvPicPr>
            <p:cNvPr id="57" name="Graphique 90" descr="Poignée de main">
              <a:extLst>
                <a:ext uri="{FF2B5EF4-FFF2-40B4-BE49-F238E27FC236}">
                  <a16:creationId xmlns:a16="http://schemas.microsoft.com/office/drawing/2014/main" id="{4FC03CC4-8CDC-4766-9EBA-EE1086311A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60868" y="152880"/>
              <a:ext cx="256313" cy="287496"/>
            </a:xfrm>
            <a:prstGeom prst="rect">
              <a:avLst/>
            </a:prstGeom>
            <a:effectLst/>
          </p:spPr>
        </p:pic>
        <p:pic>
          <p:nvPicPr>
            <p:cNvPr id="58" name="Graphique 95" descr="Mégaphone">
              <a:extLst>
                <a:ext uri="{FF2B5EF4-FFF2-40B4-BE49-F238E27FC236}">
                  <a16:creationId xmlns:a16="http://schemas.microsoft.com/office/drawing/2014/main" id="{E83FECC4-6014-4D01-B8C6-F3F2EA893CF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89331" y="181519"/>
              <a:ext cx="233011" cy="216420"/>
            </a:xfrm>
            <a:prstGeom prst="rect">
              <a:avLst/>
            </a:prstGeom>
            <a:effectLst/>
          </p:spPr>
        </p:pic>
        <p:pic>
          <p:nvPicPr>
            <p:cNvPr id="59" name="Picture 2" descr="Drapeau France">
              <a:extLst>
                <a:ext uri="{FF2B5EF4-FFF2-40B4-BE49-F238E27FC236}">
                  <a16:creationId xmlns:a16="http://schemas.microsoft.com/office/drawing/2014/main" id="{EA634130-507E-4A08-B49F-F311FE7B673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0" name="ZoneTexte 18">
              <a:extLst>
                <a:ext uri="{FF2B5EF4-FFF2-40B4-BE49-F238E27FC236}">
                  <a16:creationId xmlns:a16="http://schemas.microsoft.com/office/drawing/2014/main" id="{D8D6C641-7FAD-4C28-A8BA-6D35863AA44E}"/>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France</a:t>
              </a:r>
            </a:p>
          </p:txBody>
        </p:sp>
      </p:grpSp>
      <p:sp>
        <p:nvSpPr>
          <p:cNvPr id="95" name="Rectangle 94">
            <a:extLst>
              <a:ext uri="{FF2B5EF4-FFF2-40B4-BE49-F238E27FC236}">
                <a16:creationId xmlns:a16="http://schemas.microsoft.com/office/drawing/2014/main" id="{37F1DC28-4349-480A-B2F8-5C7AAE4F4EB9}"/>
              </a:ext>
            </a:extLst>
          </p:cNvPr>
          <p:cNvSpPr/>
          <p:nvPr/>
        </p:nvSpPr>
        <p:spPr bwMode="auto">
          <a:xfrm>
            <a:off x="431402" y="1227614"/>
            <a:ext cx="2682857" cy="377780"/>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96" name="Picture 2" descr="Drapeau France">
            <a:extLst>
              <a:ext uri="{FF2B5EF4-FFF2-40B4-BE49-F238E27FC236}">
                <a16:creationId xmlns:a16="http://schemas.microsoft.com/office/drawing/2014/main" id="{C84EE13C-D661-431D-8B97-6653D68A502B}"/>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17006" b="16757"/>
          <a:stretch/>
        </p:blipFill>
        <p:spPr bwMode="auto">
          <a:xfrm>
            <a:off x="1568871" y="1293562"/>
            <a:ext cx="407919" cy="245885"/>
          </a:xfrm>
          <a:prstGeom prst="roundRect">
            <a:avLst/>
          </a:prstGeom>
          <a:noFill/>
          <a:extLst>
            <a:ext uri="{909E8E84-426E-40DD-AFC4-6F175D3DCCD1}">
              <a14:hiddenFill xmlns:a14="http://schemas.microsoft.com/office/drawing/2010/main">
                <a:solidFill>
                  <a:srgbClr val="FFFFFF"/>
                </a:solidFill>
              </a14:hiddenFill>
            </a:ext>
          </a:extLst>
        </p:spPr>
      </p:pic>
      <p:sp>
        <p:nvSpPr>
          <p:cNvPr id="98" name="Triangle isocèle 9">
            <a:extLst>
              <a:ext uri="{FF2B5EF4-FFF2-40B4-BE49-F238E27FC236}">
                <a16:creationId xmlns:a16="http://schemas.microsoft.com/office/drawing/2014/main" id="{94BAF341-BA2B-402D-A665-2395DAD731C2}"/>
              </a:ext>
            </a:extLst>
          </p:cNvPr>
          <p:cNvSpPr/>
          <p:nvPr/>
        </p:nvSpPr>
        <p:spPr bwMode="auto">
          <a:xfrm flipV="1">
            <a:off x="384443" y="1701715"/>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9" name="Rectangle 98">
            <a:extLst>
              <a:ext uri="{FF2B5EF4-FFF2-40B4-BE49-F238E27FC236}">
                <a16:creationId xmlns:a16="http://schemas.microsoft.com/office/drawing/2014/main" id="{6BF0CD22-8BEB-4305-8942-A9C4F843F439}"/>
              </a:ext>
            </a:extLst>
          </p:cNvPr>
          <p:cNvSpPr/>
          <p:nvPr/>
        </p:nvSpPr>
        <p:spPr bwMode="auto">
          <a:xfrm>
            <a:off x="798717" y="3762808"/>
            <a:ext cx="1843079" cy="324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latin typeface="Trebuchet MS" pitchFamily="34" charset="0"/>
              </a:rPr>
              <a:t>One-shot products</a:t>
            </a:r>
          </a:p>
          <a:p>
            <a:pPr algn="ctr"/>
            <a:r>
              <a:rPr lang="en-GB" sz="1100">
                <a:latin typeface="Trebuchet MS" pitchFamily="34" charset="0"/>
              </a:rPr>
              <a:t>€2.8m</a:t>
            </a:r>
          </a:p>
        </p:txBody>
      </p:sp>
      <p:sp>
        <p:nvSpPr>
          <p:cNvPr id="100" name="Triangle isocèle 24">
            <a:extLst>
              <a:ext uri="{FF2B5EF4-FFF2-40B4-BE49-F238E27FC236}">
                <a16:creationId xmlns:a16="http://schemas.microsoft.com/office/drawing/2014/main" id="{78800A70-FFA5-43C4-879A-FAB59402419F}"/>
              </a:ext>
            </a:extLst>
          </p:cNvPr>
          <p:cNvSpPr/>
          <p:nvPr/>
        </p:nvSpPr>
        <p:spPr bwMode="auto">
          <a:xfrm flipV="1">
            <a:off x="384443" y="2353279"/>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101" name="Rectangle 100">
            <a:extLst>
              <a:ext uri="{FF2B5EF4-FFF2-40B4-BE49-F238E27FC236}">
                <a16:creationId xmlns:a16="http://schemas.microsoft.com/office/drawing/2014/main" id="{7EEB56BC-BF96-4639-A8E9-7C58C9B1F7DB}"/>
              </a:ext>
            </a:extLst>
          </p:cNvPr>
          <p:cNvSpPr/>
          <p:nvPr/>
        </p:nvSpPr>
        <p:spPr bwMode="auto">
          <a:xfrm>
            <a:off x="384443" y="2595356"/>
            <a:ext cx="2671626" cy="3708921"/>
          </a:xfrm>
          <a:prstGeom prst="rect">
            <a:avLst/>
          </a:prstGeom>
          <a:no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Billings: </a:t>
            </a:r>
            <a:r>
              <a:rPr kumimoji="0" lang="en-GB" sz="1100" b="1" i="0" u="none" strike="noStrike" cap="none" normalizeH="0" baseline="0">
                <a:ln>
                  <a:noFill/>
                </a:ln>
                <a:solidFill>
                  <a:schemeClr val="tx2"/>
                </a:solidFill>
                <a:effectLst/>
                <a:latin typeface="Trebuchet MS" pitchFamily="34" charset="0"/>
              </a:rPr>
              <a:t>€54</a:t>
            </a:r>
            <a:r>
              <a:rPr lang="en-GB" sz="1100" b="1">
                <a:solidFill>
                  <a:schemeClr val="tx2"/>
                </a:solidFill>
                <a:latin typeface="Trebuchet MS" pitchFamily="34" charset="0"/>
              </a:rPr>
              <a:t>.9m</a:t>
            </a:r>
          </a:p>
        </p:txBody>
      </p:sp>
      <p:sp>
        <p:nvSpPr>
          <p:cNvPr id="102" name="Rectangle 101">
            <a:extLst>
              <a:ext uri="{FF2B5EF4-FFF2-40B4-BE49-F238E27FC236}">
                <a16:creationId xmlns:a16="http://schemas.microsoft.com/office/drawing/2014/main" id="{77EF270B-2EEB-4F19-8631-493B77A7BC42}"/>
              </a:ext>
            </a:extLst>
          </p:cNvPr>
          <p:cNvSpPr/>
          <p:nvPr/>
        </p:nvSpPr>
        <p:spPr bwMode="auto">
          <a:xfrm>
            <a:off x="384443" y="1899278"/>
            <a:ext cx="2671626" cy="32540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1"/>
                </a:solidFill>
                <a:effectLst/>
                <a:latin typeface="Trebuchet MS" pitchFamily="34" charset="0"/>
              </a:rPr>
              <a:t>Total revenue 2020 (from BP): </a:t>
            </a:r>
            <a:r>
              <a:rPr kumimoji="0" lang="en-GB" sz="1050" b="1" i="0" u="none" strike="noStrike" cap="none" normalizeH="0" baseline="0">
                <a:ln>
                  <a:noFill/>
                </a:ln>
                <a:solidFill>
                  <a:schemeClr val="tx2"/>
                </a:solidFill>
                <a:effectLst/>
                <a:latin typeface="Trebuchet MS" pitchFamily="34" charset="0"/>
              </a:rPr>
              <a:t>€54.9m</a:t>
            </a:r>
          </a:p>
        </p:txBody>
      </p:sp>
      <p:sp>
        <p:nvSpPr>
          <p:cNvPr id="103" name="Rectangle 102">
            <a:extLst>
              <a:ext uri="{FF2B5EF4-FFF2-40B4-BE49-F238E27FC236}">
                <a16:creationId xmlns:a16="http://schemas.microsoft.com/office/drawing/2014/main" id="{4929AA03-53CD-4BD4-94E4-C5F464272526}"/>
              </a:ext>
            </a:extLst>
          </p:cNvPr>
          <p:cNvSpPr/>
          <p:nvPr/>
        </p:nvSpPr>
        <p:spPr bwMode="auto">
          <a:xfrm>
            <a:off x="798717" y="3303508"/>
            <a:ext cx="1843079" cy="324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solidFill>
                  <a:schemeClr val="tx1"/>
                </a:solidFill>
                <a:effectLst/>
                <a:latin typeface="Trebuchet MS" pitchFamily="34" charset="0"/>
              </a:rPr>
              <a:t>D&amp;Bi</a:t>
            </a:r>
            <a:endParaRPr kumimoji="0" lang="en-GB" sz="1100" b="0" i="0" u="none" strike="noStrike" cap="none" normalizeH="0" baseline="3000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€12.3m</a:t>
            </a:r>
          </a:p>
        </p:txBody>
      </p:sp>
      <p:sp>
        <p:nvSpPr>
          <p:cNvPr id="104" name="Rectangle 103">
            <a:extLst>
              <a:ext uri="{FF2B5EF4-FFF2-40B4-BE49-F238E27FC236}">
                <a16:creationId xmlns:a16="http://schemas.microsoft.com/office/drawing/2014/main" id="{D020B4D4-D3E9-4D54-98D4-01FC56AB410A}"/>
              </a:ext>
            </a:extLst>
          </p:cNvPr>
          <p:cNvSpPr/>
          <p:nvPr/>
        </p:nvSpPr>
        <p:spPr bwMode="auto">
          <a:xfrm>
            <a:off x="798717" y="4222106"/>
            <a:ext cx="1843079" cy="1033933"/>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effectLst/>
                <a:latin typeface="Trebuchet MS" pitchFamily="34" charset="0"/>
              </a:rPr>
              <a:t>Recurring products</a:t>
            </a:r>
          </a:p>
          <a:p>
            <a:pPr marL="0" marR="0" indent="0" algn="ctr" defTabSz="914400" eaLnBrk="1" fontAlgn="base" latinLnBrk="0" hangingPunct="1">
              <a:lnSpc>
                <a:spcPct val="100000"/>
              </a:lnSpc>
              <a:spcBef>
                <a:spcPct val="0"/>
              </a:spcBef>
              <a:spcAft>
                <a:spcPct val="0"/>
              </a:spcAft>
              <a:buClrTx/>
              <a:buSzTx/>
              <a:buFontTx/>
              <a:buNone/>
              <a:tabLst/>
            </a:pP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1050" b="1">
                <a:solidFill>
                  <a:schemeClr val="tx2"/>
                </a:solidFill>
                <a:latin typeface="Trebuchet MS" pitchFamily="34" charset="0"/>
              </a:rPr>
              <a:t>€38.7m</a:t>
            </a:r>
          </a:p>
        </p:txBody>
      </p:sp>
      <p:sp>
        <p:nvSpPr>
          <p:cNvPr id="105" name="Rectangle 104">
            <a:extLst>
              <a:ext uri="{FF2B5EF4-FFF2-40B4-BE49-F238E27FC236}">
                <a16:creationId xmlns:a16="http://schemas.microsoft.com/office/drawing/2014/main" id="{6D90C535-CABD-4B5D-A8C0-15518F8A4EE1}"/>
              </a:ext>
            </a:extLst>
          </p:cNvPr>
          <p:cNvSpPr/>
          <p:nvPr/>
        </p:nvSpPr>
        <p:spPr bwMode="auto">
          <a:xfrm>
            <a:off x="798717" y="2844208"/>
            <a:ext cx="1843079" cy="324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latin typeface="Trebuchet MS" pitchFamily="34" charset="0"/>
              </a:rPr>
              <a:t>IAA</a:t>
            </a:r>
          </a:p>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 €1.1m</a:t>
            </a:r>
          </a:p>
        </p:txBody>
      </p:sp>
      <p:sp>
        <p:nvSpPr>
          <p:cNvPr id="106" name="Triangle isocèle 74">
            <a:extLst>
              <a:ext uri="{FF2B5EF4-FFF2-40B4-BE49-F238E27FC236}">
                <a16:creationId xmlns:a16="http://schemas.microsoft.com/office/drawing/2014/main" id="{F658662C-0EFF-4BA3-A157-D3F1919BC012}"/>
              </a:ext>
            </a:extLst>
          </p:cNvPr>
          <p:cNvSpPr/>
          <p:nvPr/>
        </p:nvSpPr>
        <p:spPr bwMode="auto">
          <a:xfrm flipV="1">
            <a:off x="786789" y="5321310"/>
            <a:ext cx="1866934" cy="120069"/>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107" name="Rectangle 106">
            <a:extLst>
              <a:ext uri="{FF2B5EF4-FFF2-40B4-BE49-F238E27FC236}">
                <a16:creationId xmlns:a16="http://schemas.microsoft.com/office/drawing/2014/main" id="{1C495DB6-9508-4B17-97E8-F0E9349E6F49}"/>
              </a:ext>
            </a:extLst>
          </p:cNvPr>
          <p:cNvSpPr/>
          <p:nvPr/>
        </p:nvSpPr>
        <p:spPr bwMode="auto">
          <a:xfrm>
            <a:off x="798717" y="5506650"/>
            <a:ext cx="1843078" cy="506148"/>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itchFamily="34" charset="0"/>
              </a:rPr>
              <a:t>Scope of the customer cohorts’ analysis</a:t>
            </a:r>
            <a:endParaRPr kumimoji="0" lang="en-GB" sz="1100" b="0" i="0" u="none" strike="noStrike" cap="none" normalizeH="0" baseline="0">
              <a:ln>
                <a:noFill/>
              </a:ln>
              <a:solidFill>
                <a:schemeClr val="bg1"/>
              </a:solidFill>
              <a:effectLst/>
              <a:latin typeface="Trebuchet MS" pitchFamily="34" charset="0"/>
            </a:endParaRPr>
          </a:p>
        </p:txBody>
      </p:sp>
      <p:sp>
        <p:nvSpPr>
          <p:cNvPr id="108" name="Oval 107">
            <a:extLst>
              <a:ext uri="{FF2B5EF4-FFF2-40B4-BE49-F238E27FC236}">
                <a16:creationId xmlns:a16="http://schemas.microsoft.com/office/drawing/2014/main" id="{141A3AA4-BFD2-480F-9D39-889571DF96B3}"/>
              </a:ext>
            </a:extLst>
          </p:cNvPr>
          <p:cNvSpPr>
            <a:spLocks noChangeAspect="1"/>
          </p:cNvSpPr>
          <p:nvPr/>
        </p:nvSpPr>
        <p:spPr bwMode="auto">
          <a:xfrm>
            <a:off x="1652895" y="4093352"/>
            <a:ext cx="134722" cy="122212"/>
          </a:xfrm>
          <a:prstGeom prst="ellipse">
            <a:avLst/>
          </a:prstGeom>
          <a:solidFill>
            <a:srgbClr val="289B38"/>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0" u="none" strike="noStrike" cap="none" normalizeH="0" baseline="0">
                <a:ln>
                  <a:noFill/>
                </a:ln>
                <a:solidFill>
                  <a:schemeClr val="bg1"/>
                </a:solidFill>
                <a:effectLst/>
                <a:latin typeface="Trebuchet MS" pitchFamily="34" charset="0"/>
              </a:rPr>
              <a:t>+</a:t>
            </a:r>
            <a:endParaRPr kumimoji="0" lang="en-GB" sz="700" b="1" i="0" u="none" strike="noStrike" cap="none" normalizeH="0" baseline="0">
              <a:ln>
                <a:noFill/>
              </a:ln>
              <a:solidFill>
                <a:schemeClr val="bg1"/>
              </a:solidFill>
              <a:effectLst/>
              <a:latin typeface="Trebuchet MS" pitchFamily="34" charset="0"/>
            </a:endParaRPr>
          </a:p>
        </p:txBody>
      </p:sp>
      <p:sp>
        <p:nvSpPr>
          <p:cNvPr id="109" name="Oval 108">
            <a:extLst>
              <a:ext uri="{FF2B5EF4-FFF2-40B4-BE49-F238E27FC236}">
                <a16:creationId xmlns:a16="http://schemas.microsoft.com/office/drawing/2014/main" id="{5C88B9A6-A7A2-43A9-AB3A-BFB13630731C}"/>
              </a:ext>
            </a:extLst>
          </p:cNvPr>
          <p:cNvSpPr>
            <a:spLocks noChangeAspect="1"/>
          </p:cNvSpPr>
          <p:nvPr/>
        </p:nvSpPr>
        <p:spPr bwMode="auto">
          <a:xfrm>
            <a:off x="1652895" y="3634052"/>
            <a:ext cx="134722" cy="122212"/>
          </a:xfrm>
          <a:prstGeom prst="ellipse">
            <a:avLst/>
          </a:prstGeom>
          <a:solidFill>
            <a:srgbClr val="289B38"/>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0" u="none" strike="noStrike" cap="none" normalizeH="0" baseline="0">
                <a:ln>
                  <a:noFill/>
                </a:ln>
                <a:solidFill>
                  <a:schemeClr val="bg1"/>
                </a:solidFill>
                <a:effectLst/>
                <a:latin typeface="Trebuchet MS" pitchFamily="34" charset="0"/>
              </a:rPr>
              <a:t>+</a:t>
            </a:r>
            <a:endParaRPr kumimoji="0" lang="en-GB" sz="700" b="1" i="0" u="none" strike="noStrike" cap="none" normalizeH="0" baseline="0">
              <a:ln>
                <a:noFill/>
              </a:ln>
              <a:solidFill>
                <a:schemeClr val="bg1"/>
              </a:solidFill>
              <a:effectLst/>
              <a:latin typeface="Trebuchet MS" pitchFamily="34" charset="0"/>
            </a:endParaRPr>
          </a:p>
        </p:txBody>
      </p:sp>
      <p:sp>
        <p:nvSpPr>
          <p:cNvPr id="110" name="Oval 68">
            <a:extLst>
              <a:ext uri="{FF2B5EF4-FFF2-40B4-BE49-F238E27FC236}">
                <a16:creationId xmlns:a16="http://schemas.microsoft.com/office/drawing/2014/main" id="{DBB3ED1B-36EF-4593-B595-CF04CCD2CF66}"/>
              </a:ext>
            </a:extLst>
          </p:cNvPr>
          <p:cNvSpPr>
            <a:spLocks noChangeAspect="1"/>
          </p:cNvSpPr>
          <p:nvPr/>
        </p:nvSpPr>
        <p:spPr bwMode="auto">
          <a:xfrm>
            <a:off x="1652895" y="3174752"/>
            <a:ext cx="134722" cy="122212"/>
          </a:xfrm>
          <a:prstGeom prst="ellipse">
            <a:avLst/>
          </a:prstGeom>
          <a:solidFill>
            <a:srgbClr val="289B38"/>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0" u="none" strike="noStrike" cap="none" normalizeH="0" baseline="0">
                <a:ln>
                  <a:noFill/>
                </a:ln>
                <a:solidFill>
                  <a:schemeClr val="bg1"/>
                </a:solidFill>
                <a:effectLst/>
                <a:latin typeface="Trebuchet MS" pitchFamily="34" charset="0"/>
              </a:rPr>
              <a:t>+</a:t>
            </a:r>
            <a:endParaRPr kumimoji="0" lang="en-GB" sz="700" b="1" i="0" u="none" strike="noStrike" cap="none" normalizeH="0" baseline="0">
              <a:ln>
                <a:noFill/>
              </a:ln>
              <a:solidFill>
                <a:schemeClr val="bg1"/>
              </a:solidFill>
              <a:effectLst/>
              <a:latin typeface="Trebuchet MS" pitchFamily="34" charset="0"/>
            </a:endParaRPr>
          </a:p>
        </p:txBody>
      </p:sp>
    </p:spTree>
    <p:extLst>
      <p:ext uri="{BB962C8B-B14F-4D97-AF65-F5344CB8AC3E}">
        <p14:creationId xmlns:p14="http://schemas.microsoft.com/office/powerpoint/2010/main" val="150365553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11B41282-9E8D-429E-A2F6-40EBF5EA7D49}"/>
              </a:ext>
            </a:extLst>
          </p:cNvPr>
          <p:cNvGraphicFramePr>
            <a:graphicFrameLocks noChangeAspect="1"/>
          </p:cNvGraphicFramePr>
          <p:nvPr>
            <p:custDataLst>
              <p:tags r:id="rId1"/>
            </p:custDataLst>
            <p:extLst>
              <p:ext uri="{D42A27DB-BD31-4B8C-83A1-F6EECF244321}">
                <p14:modId xmlns:p14="http://schemas.microsoft.com/office/powerpoint/2010/main" val="29839535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11" name="Object 10" hidden="1">
                        <a:extLst>
                          <a:ext uri="{FF2B5EF4-FFF2-40B4-BE49-F238E27FC236}">
                            <a16:creationId xmlns:a16="http://schemas.microsoft.com/office/drawing/2014/main" id="{11B41282-9E8D-429E-A2F6-40EBF5EA7D4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C9C528CB-0DC1-457E-A5CA-62E616B3A38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74A4482A-C42F-4F90-9402-BF84B6307777}"/>
              </a:ext>
            </a:extLst>
          </p:cNvPr>
          <p:cNvSpPr>
            <a:spLocks noGrp="1"/>
          </p:cNvSpPr>
          <p:nvPr>
            <p:ph type="title"/>
          </p:nvPr>
        </p:nvSpPr>
        <p:spPr>
          <a:xfrm>
            <a:off x="165600" y="147600"/>
            <a:ext cx="8388164" cy="684000"/>
          </a:xfrm>
        </p:spPr>
        <p:txBody>
          <a:bodyPr vert="horz"/>
          <a:lstStyle/>
          <a:p>
            <a:r>
              <a:rPr lang="en-GB">
                <a:latin typeface="Trebuchet MS" panose="020B0603020202020204" pitchFamily="34" charset="0"/>
              </a:rPr>
              <a:t>In France, </a:t>
            </a:r>
            <a:r>
              <a:rPr lang="en-GB">
                <a:solidFill>
                  <a:schemeClr val="tx2"/>
                </a:solidFill>
                <a:latin typeface="Trebuchet MS" panose="020B0603020202020204" pitchFamily="34" charset="0"/>
              </a:rPr>
              <a:t>churn </a:t>
            </a:r>
            <a:r>
              <a:rPr lang="en-GB" sz="1600" kern="0">
                <a:solidFill>
                  <a:schemeClr val="tx2"/>
                </a:solidFill>
                <a:latin typeface="Trebuchet MS" panose="020B0603020202020204" pitchFamily="34" charset="0"/>
              </a:rPr>
              <a:t>dynamics </a:t>
            </a:r>
            <a:r>
              <a:rPr lang="en-GB">
                <a:latin typeface="Trebuchet MS" panose="020B0603020202020204" pitchFamily="34" charset="0"/>
              </a:rPr>
              <a:t>show both </a:t>
            </a:r>
            <a:r>
              <a:rPr lang="en-GB">
                <a:solidFill>
                  <a:schemeClr val="tx2"/>
                </a:solidFill>
                <a:latin typeface="Trebuchet MS" panose="020B0603020202020204" pitchFamily="34" charset="0"/>
              </a:rPr>
              <a:t>upsell in existing customers</a:t>
            </a:r>
            <a:r>
              <a:rPr lang="en-GB">
                <a:latin typeface="Trebuchet MS" panose="020B0603020202020204" pitchFamily="34" charset="0"/>
              </a:rPr>
              <a:t> and </a:t>
            </a:r>
            <a:r>
              <a:rPr lang="en-GB">
                <a:solidFill>
                  <a:schemeClr val="tx2"/>
                </a:solidFill>
                <a:latin typeface="Trebuchet MS" panose="020B0603020202020204" pitchFamily="34" charset="0"/>
              </a:rPr>
              <a:t>strong capability to attract new customers</a:t>
            </a:r>
            <a:r>
              <a:rPr lang="en-GB">
                <a:latin typeface="Trebuchet MS" panose="020B0603020202020204" pitchFamily="34" charset="0"/>
              </a:rPr>
              <a:t> to </a:t>
            </a:r>
            <a:r>
              <a:rPr lang="en-GB">
                <a:solidFill>
                  <a:schemeClr val="tx2"/>
                </a:solidFill>
                <a:latin typeface="Trebuchet MS" panose="020B0603020202020204" pitchFamily="34" charset="0"/>
              </a:rPr>
              <a:t>compensate churn</a:t>
            </a:r>
            <a:br>
              <a:rPr lang="en-GB">
                <a:solidFill>
                  <a:schemeClr val="tx2"/>
                </a:solidFill>
                <a:latin typeface="Trebuchet MS" panose="020B0603020202020204" pitchFamily="34" charset="0"/>
              </a:rPr>
            </a:br>
            <a:endParaRPr lang="en-GB">
              <a:solidFill>
                <a:schemeClr val="tx2"/>
              </a:solidFill>
              <a:latin typeface="Trebuchet MS" panose="020B0603020202020204" pitchFamily="34" charset="0"/>
            </a:endParaRPr>
          </a:p>
        </p:txBody>
      </p:sp>
      <p:sp>
        <p:nvSpPr>
          <p:cNvPr id="3" name="Text Placeholder 2">
            <a:extLst>
              <a:ext uri="{FF2B5EF4-FFF2-40B4-BE49-F238E27FC236}">
                <a16:creationId xmlns:a16="http://schemas.microsoft.com/office/drawing/2014/main" id="{FC36FB27-AE1D-4D62-8D90-C0A344FBDCDC}"/>
              </a:ext>
            </a:extLst>
          </p:cNvPr>
          <p:cNvSpPr>
            <a:spLocks noGrp="1"/>
          </p:cNvSpPr>
          <p:nvPr>
            <p:ph type="body" sz="quarter" idx="10"/>
          </p:nvPr>
        </p:nvSpPr>
        <p:spPr/>
        <p:txBody>
          <a:bodyPr/>
          <a:lstStyle/>
          <a:p>
            <a:r>
              <a:rPr lang="en-GB" sz="800" i="1" kern="0"/>
              <a:t>Sources: eleven research &amp; analysis, company data</a:t>
            </a:r>
          </a:p>
          <a:p>
            <a:endParaRPr lang="en-GB"/>
          </a:p>
        </p:txBody>
      </p:sp>
      <p:sp>
        <p:nvSpPr>
          <p:cNvPr id="161" name="Rectangle 160">
            <a:extLst>
              <a:ext uri="{FF2B5EF4-FFF2-40B4-BE49-F238E27FC236}">
                <a16:creationId xmlns:a16="http://schemas.microsoft.com/office/drawing/2014/main" id="{CA4B7335-694B-43BC-B256-3D84AAF73B02}"/>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6" name="Rectangle : coins arrondis 25">
            <a:extLst>
              <a:ext uri="{FF2B5EF4-FFF2-40B4-BE49-F238E27FC236}">
                <a16:creationId xmlns:a16="http://schemas.microsoft.com/office/drawing/2014/main" id="{6051315C-86ED-48F6-AB25-323E1E0B43AA}"/>
              </a:ext>
            </a:extLst>
          </p:cNvPr>
          <p:cNvSpPr/>
          <p:nvPr/>
        </p:nvSpPr>
        <p:spPr bwMode="auto">
          <a:xfrm>
            <a:off x="400932" y="5235122"/>
            <a:ext cx="5804198" cy="1028934"/>
          </a:xfrm>
          <a:prstGeom prst="roundRect">
            <a:avLst>
              <a:gd name="adj" fmla="val 0"/>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600"/>
              </a:spcAft>
            </a:pPr>
            <a:r>
              <a:rPr lang="en-GB" sz="1000">
                <a:latin typeface="Trebuchet MS" panose="020B0603020202020204" pitchFamily="34" charset="0"/>
              </a:rPr>
              <a:t>Description of categories</a:t>
            </a:r>
          </a:p>
          <a:p>
            <a:pPr marL="171450" indent="-171450">
              <a:buClr>
                <a:schemeClr val="tx1"/>
              </a:buClr>
              <a:buFont typeface="Arial" panose="020B0604020202020204" pitchFamily="34" charset="0"/>
              <a:buChar char="•"/>
            </a:pPr>
            <a:r>
              <a:rPr lang="en-GB" sz="1000">
                <a:solidFill>
                  <a:schemeClr val="tx2"/>
                </a:solidFill>
                <a:latin typeface="Trebuchet MS" panose="020B0603020202020204" pitchFamily="34" charset="0"/>
              </a:rPr>
              <a:t>LFL</a:t>
            </a:r>
            <a:r>
              <a:rPr lang="en-GB" sz="1000">
                <a:latin typeface="Trebuchet MS" panose="020B0603020202020204" pitchFamily="34" charset="0"/>
              </a:rPr>
              <a:t> : All clients that generated revenue in years Y and Y+1 and then include up-sell, down-sell and sales same as previous </a:t>
            </a:r>
          </a:p>
          <a:p>
            <a:pPr marL="171450" indent="-171450">
              <a:buClr>
                <a:schemeClr val="tx1"/>
              </a:buClr>
              <a:buFont typeface="Arial" panose="020B0604020202020204" pitchFamily="34" charset="0"/>
              <a:buChar char="•"/>
            </a:pPr>
            <a:r>
              <a:rPr lang="en-GB" sz="1000">
                <a:solidFill>
                  <a:schemeClr val="tx2"/>
                </a:solidFill>
                <a:latin typeface="Trebuchet MS" panose="020B0603020202020204" pitchFamily="34" charset="0"/>
              </a:rPr>
              <a:t>Churn </a:t>
            </a:r>
            <a:r>
              <a:rPr lang="en-GB" sz="1000">
                <a:latin typeface="Trebuchet MS" panose="020B0603020202020204" pitchFamily="34" charset="0"/>
              </a:rPr>
              <a:t>: All clients that generated revenue in year Y and not in year Y+1</a:t>
            </a:r>
          </a:p>
          <a:p>
            <a:pPr marL="171450" indent="-171450">
              <a:buClr>
                <a:schemeClr val="tx1"/>
              </a:buClr>
              <a:buFont typeface="Arial" panose="020B0604020202020204" pitchFamily="34" charset="0"/>
              <a:buChar char="•"/>
            </a:pPr>
            <a:r>
              <a:rPr lang="en-GB" sz="1000" err="1">
                <a:solidFill>
                  <a:schemeClr val="tx2"/>
                </a:solidFill>
                <a:latin typeface="Trebuchet MS" panose="020B0603020202020204" pitchFamily="34" charset="0"/>
              </a:rPr>
              <a:t>NewLogos</a:t>
            </a:r>
            <a:r>
              <a:rPr lang="en-GB" sz="1000">
                <a:solidFill>
                  <a:schemeClr val="tx2"/>
                </a:solidFill>
                <a:latin typeface="Trebuchet MS" panose="020B0603020202020204" pitchFamily="34" charset="0"/>
              </a:rPr>
              <a:t> </a:t>
            </a:r>
            <a:r>
              <a:rPr lang="en-GB" sz="1000">
                <a:latin typeface="Trebuchet MS" panose="020B0603020202020204" pitchFamily="34" charset="0"/>
              </a:rPr>
              <a:t>: All clients that generated revenue in year Y and not in year Y-1</a:t>
            </a:r>
            <a:endParaRPr lang="en-GB" sz="1000">
              <a:solidFill>
                <a:schemeClr val="tx2"/>
              </a:solidFill>
              <a:latin typeface="Trebuchet MS" panose="020B0603020202020204" pitchFamily="34" charset="0"/>
            </a:endParaRPr>
          </a:p>
        </p:txBody>
      </p:sp>
      <p:sp>
        <p:nvSpPr>
          <p:cNvPr id="14" name="Rectangle 13">
            <a:extLst>
              <a:ext uri="{FF2B5EF4-FFF2-40B4-BE49-F238E27FC236}">
                <a16:creationId xmlns:a16="http://schemas.microsoft.com/office/drawing/2014/main" id="{8CDE70A2-9605-43A3-8247-4ACAF81D2EE9}"/>
              </a:ext>
            </a:extLst>
          </p:cNvPr>
          <p:cNvSpPr/>
          <p:nvPr/>
        </p:nvSpPr>
        <p:spPr bwMode="auto">
          <a:xfrm>
            <a:off x="6280331" y="3239380"/>
            <a:ext cx="3300938" cy="3024676"/>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Trebuchet MS" pitchFamily="34" charset="0"/>
              </a:rPr>
              <a:t>Comments</a:t>
            </a:r>
          </a:p>
          <a:p>
            <a:pPr algn="ctr">
              <a:spcBef>
                <a:spcPts val="0"/>
              </a:spcBef>
              <a:buClr>
                <a:schemeClr val="tx1"/>
              </a:buClr>
            </a:pPr>
            <a:endParaRPr lang="en-GB" sz="500">
              <a:latin typeface="Trebuchet MS" pitchFamily="34" charset="0"/>
            </a:endParaRPr>
          </a:p>
          <a:p>
            <a:pPr marL="171450" indent="-171450">
              <a:spcBef>
                <a:spcPts val="0"/>
              </a:spcBef>
              <a:buClr>
                <a:schemeClr val="tx1"/>
              </a:buClr>
              <a:buFont typeface="Arial" panose="020B0604020202020204" pitchFamily="34" charset="0"/>
              <a:buChar char="•"/>
            </a:pPr>
            <a:r>
              <a:rPr lang="en-GB" sz="1000" err="1">
                <a:latin typeface="Trebuchet MS" panose="020B0603020202020204" pitchFamily="34" charset="0"/>
              </a:rPr>
              <a:t>Lfl</a:t>
            </a:r>
            <a:r>
              <a:rPr lang="en-GB" sz="1000">
                <a:latin typeface="Trebuchet MS" panose="020B0603020202020204" pitchFamily="34" charset="0"/>
              </a:rPr>
              <a:t> client generate on average more and more up-sell: Altares has put in place a </a:t>
            </a:r>
            <a:r>
              <a:rPr lang="en-GB" sz="1000">
                <a:solidFill>
                  <a:schemeClr val="tx2"/>
                </a:solidFill>
                <a:latin typeface="Trebuchet MS" panose="020B0603020202020204" pitchFamily="34" charset="0"/>
              </a:rPr>
              <a:t>powerful “farmer” client management</a:t>
            </a:r>
            <a:endParaRPr lang="en-GB" sz="1000">
              <a:latin typeface="Trebuchet MS" pitchFamily="34" charset="0"/>
            </a:endParaRPr>
          </a:p>
          <a:p>
            <a:pPr marL="171450" indent="-171450">
              <a:spcBef>
                <a:spcPts val="0"/>
              </a:spcBef>
              <a:buClr>
                <a:schemeClr val="tx1"/>
              </a:buClr>
              <a:buFont typeface="Arial" panose="020B0604020202020204" pitchFamily="34" charset="0"/>
              <a:buChar char="•"/>
            </a:pPr>
            <a:r>
              <a:rPr lang="en-GB" sz="1000">
                <a:latin typeface="Trebuchet MS" pitchFamily="34" charset="0"/>
              </a:rPr>
              <a:t>New business is continuously above churn showing good </a:t>
            </a:r>
            <a:r>
              <a:rPr lang="en-GB" sz="1000">
                <a:solidFill>
                  <a:schemeClr val="tx2"/>
                </a:solidFill>
                <a:latin typeface="Trebuchet MS" panose="020B0603020202020204" pitchFamily="34" charset="0"/>
              </a:rPr>
              <a:t>hunter dynamics</a:t>
            </a:r>
          </a:p>
          <a:p>
            <a:pPr marL="228600" indent="-228600">
              <a:spcBef>
                <a:spcPts val="0"/>
              </a:spcBef>
              <a:buClr>
                <a:schemeClr val="tx1"/>
              </a:buClr>
              <a:buFont typeface="Arial" panose="020B0604020202020204" pitchFamily="34" charset="0"/>
              <a:buChar char="•"/>
            </a:pPr>
            <a:r>
              <a:rPr lang="en-GB" sz="1000">
                <a:latin typeface="Trebuchet MS" panose="020B0603020202020204" pitchFamily="34" charset="0"/>
              </a:rPr>
              <a:t>Altares has developed an efficient customer portfolio management with: </a:t>
            </a:r>
          </a:p>
          <a:p>
            <a:pPr marL="628650" lvl="1" indent="-171450">
              <a:spcBef>
                <a:spcPts val="0"/>
              </a:spcBef>
              <a:buClr>
                <a:schemeClr val="tx1"/>
              </a:buClr>
              <a:buFont typeface="Courier New" panose="02070309020205020404" pitchFamily="49" charset="0"/>
              <a:buChar char="o"/>
            </a:pPr>
            <a:r>
              <a:rPr lang="en-GB" sz="1000">
                <a:latin typeface="Trebuchet MS" panose="020B0603020202020204" pitchFamily="34" charset="0"/>
              </a:rPr>
              <a:t>Significant upsell in historical customers</a:t>
            </a:r>
          </a:p>
          <a:p>
            <a:pPr marL="628650" lvl="1" indent="-171450">
              <a:spcBef>
                <a:spcPts val="0"/>
              </a:spcBef>
              <a:buClr>
                <a:schemeClr val="tx1"/>
              </a:buClr>
              <a:buFont typeface="Courier New" panose="02070309020205020404" pitchFamily="49" charset="0"/>
              <a:buChar char="o"/>
            </a:pPr>
            <a:r>
              <a:rPr lang="en-GB" sz="1000">
                <a:latin typeface="Trebuchet MS" panose="020B0603020202020204" pitchFamily="34" charset="0"/>
              </a:rPr>
              <a:t>New business offsetting churn</a:t>
            </a:r>
          </a:p>
          <a:p>
            <a:pPr marL="171450" indent="-171450" algn="l" fontAlgn="b">
              <a:spcBef>
                <a:spcPts val="0"/>
              </a:spcBef>
              <a:buClr>
                <a:schemeClr val="tx1"/>
              </a:buClr>
              <a:buFont typeface="Arial" panose="020B0604020202020204" pitchFamily="34" charset="0"/>
              <a:buChar char="•"/>
            </a:pPr>
            <a:r>
              <a:rPr lang="en-GB" sz="1000" u="none" strike="noStrike">
                <a:solidFill>
                  <a:schemeClr val="tx2"/>
                </a:solidFill>
                <a:effectLst/>
              </a:rPr>
              <a:t>2 major clients won in 2019 </a:t>
            </a:r>
            <a:r>
              <a:rPr lang="en-GB" sz="1000" u="none" strike="noStrike">
                <a:effectLst/>
              </a:rPr>
              <a:t>(in financial sectors), with major potential in the coming years</a:t>
            </a:r>
            <a:endParaRPr lang="en-GB" sz="1000">
              <a:solidFill>
                <a:srgbClr val="000000"/>
              </a:solidFill>
              <a:latin typeface="Calibri" panose="020F0502020204030204" pitchFamily="34" charset="0"/>
            </a:endParaRPr>
          </a:p>
          <a:p>
            <a:pPr marL="171450" indent="-171450" algn="l" fontAlgn="b">
              <a:spcBef>
                <a:spcPts val="0"/>
              </a:spcBef>
              <a:buClr>
                <a:schemeClr val="tx1"/>
              </a:buClr>
              <a:buFont typeface="Arial" panose="020B0604020202020204" pitchFamily="34" charset="0"/>
              <a:buChar char="•"/>
            </a:pPr>
            <a:r>
              <a:rPr lang="en-GB" sz="1000" u="none" strike="noStrike">
                <a:solidFill>
                  <a:schemeClr val="tx2"/>
                </a:solidFill>
                <a:effectLst/>
              </a:rPr>
              <a:t>1 client lost in 2019</a:t>
            </a:r>
            <a:r>
              <a:rPr lang="en-GB" sz="1000" u="none" strike="noStrike">
                <a:effectLst/>
              </a:rPr>
              <a:t> and </a:t>
            </a:r>
            <a:r>
              <a:rPr lang="en-GB" sz="1000" u="none" strike="noStrike">
                <a:solidFill>
                  <a:schemeClr val="tx2"/>
                </a:solidFill>
                <a:effectLst/>
              </a:rPr>
              <a:t>won back in 2020 </a:t>
            </a:r>
            <a:r>
              <a:rPr lang="en-GB" sz="1000" u="none" strike="noStrike">
                <a:effectLst/>
              </a:rPr>
              <a:t>(in public sector)</a:t>
            </a:r>
            <a:endParaRPr lang="en-GB" sz="1000" u="none" strike="noStrike">
              <a:solidFill>
                <a:schemeClr val="tx2"/>
              </a:solidFill>
              <a:effectLst/>
              <a:latin typeface="Trebuchet MS" panose="020B0603020202020204" pitchFamily="34" charset="0"/>
            </a:endParaRPr>
          </a:p>
          <a:p>
            <a:pPr marL="171450" indent="-171450" fontAlgn="b">
              <a:spcBef>
                <a:spcPts val="0"/>
              </a:spcBef>
              <a:buClr>
                <a:schemeClr val="tx1"/>
              </a:buClr>
              <a:buFont typeface="Arial" panose="020B0604020202020204" pitchFamily="34" charset="0"/>
              <a:buChar char="•"/>
            </a:pPr>
            <a:r>
              <a:rPr lang="en-GB" sz="1000" u="none" strike="noStrike">
                <a:solidFill>
                  <a:schemeClr val="tx2"/>
                </a:solidFill>
                <a:effectLst/>
              </a:rPr>
              <a:t>1 client lost in 2020 </a:t>
            </a:r>
            <a:r>
              <a:rPr lang="en-GB" sz="1000" u="none" strike="noStrike">
                <a:effectLst/>
              </a:rPr>
              <a:t>(in technology sector): the main reason for the cancellation was the </a:t>
            </a:r>
            <a:r>
              <a:rPr lang="en-GB" sz="1000"/>
              <a:t>price but Altares’ </a:t>
            </a:r>
            <a:r>
              <a:rPr lang="en-GB" sz="1000" u="none" strike="noStrike">
                <a:effectLst/>
              </a:rPr>
              <a:t>sales team believe that Direct+ with the </a:t>
            </a:r>
            <a:r>
              <a:rPr lang="en-GB" sz="1000" u="none" strike="noStrike">
                <a:solidFill>
                  <a:schemeClr val="tx2"/>
                </a:solidFill>
                <a:effectLst/>
              </a:rPr>
              <a:t>Data Blocks</a:t>
            </a:r>
            <a:r>
              <a:rPr lang="en-GB" sz="1000" u="none" strike="noStrike">
                <a:effectLst/>
              </a:rPr>
              <a:t> would have helped keeping the business.</a:t>
            </a:r>
            <a:endParaRPr lang="en-GB" sz="1000" b="0" i="0" u="none" strike="noStrike">
              <a:solidFill>
                <a:srgbClr val="000000"/>
              </a:solidFill>
              <a:effectLst/>
              <a:latin typeface="Calibri" panose="020F0502020204030204" pitchFamily="34" charset="0"/>
            </a:endParaRPr>
          </a:p>
          <a:p>
            <a:pPr marL="228600" indent="-228600">
              <a:spcBef>
                <a:spcPts val="600"/>
              </a:spcBef>
              <a:buClr>
                <a:schemeClr val="tx1"/>
              </a:buClr>
              <a:buFont typeface="Wingdings" panose="05000000000000000000" pitchFamily="2" charset="2"/>
              <a:buChar char="§"/>
            </a:pPr>
            <a:endParaRPr lang="en-GB" sz="1000">
              <a:solidFill>
                <a:schemeClr val="tx2"/>
              </a:solidFill>
              <a:latin typeface="Trebuchet MS" panose="020B0603020202020204" pitchFamily="34" charset="0"/>
            </a:endParaRPr>
          </a:p>
        </p:txBody>
      </p:sp>
      <p:grpSp>
        <p:nvGrpSpPr>
          <p:cNvPr id="15" name="Group 4">
            <a:extLst>
              <a:ext uri="{FF2B5EF4-FFF2-40B4-BE49-F238E27FC236}">
                <a16:creationId xmlns:a16="http://schemas.microsoft.com/office/drawing/2014/main" id="{28075C9E-3B26-47F9-BDBE-E786AB3411FE}"/>
              </a:ext>
            </a:extLst>
          </p:cNvPr>
          <p:cNvGrpSpPr>
            <a:grpSpLocks noChangeAspect="1"/>
          </p:cNvGrpSpPr>
          <p:nvPr/>
        </p:nvGrpSpPr>
        <p:grpSpPr bwMode="auto">
          <a:xfrm>
            <a:off x="7272016" y="3286097"/>
            <a:ext cx="226868" cy="184867"/>
            <a:chOff x="788" y="869"/>
            <a:chExt cx="740" cy="603"/>
          </a:xfrm>
          <a:solidFill>
            <a:schemeClr val="tx1"/>
          </a:solidFill>
        </p:grpSpPr>
        <p:sp>
          <p:nvSpPr>
            <p:cNvPr id="16" name="Freeform 5">
              <a:extLst>
                <a:ext uri="{FF2B5EF4-FFF2-40B4-BE49-F238E27FC236}">
                  <a16:creationId xmlns:a16="http://schemas.microsoft.com/office/drawing/2014/main" id="{0A595E47-8539-4B0D-AEB6-FA9D3339A02C}"/>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6">
              <a:extLst>
                <a:ext uri="{FF2B5EF4-FFF2-40B4-BE49-F238E27FC236}">
                  <a16:creationId xmlns:a16="http://schemas.microsoft.com/office/drawing/2014/main" id="{6E7679BB-FF24-4369-804F-D66B747BEACF}"/>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Rectangle 7">
              <a:extLst>
                <a:ext uri="{FF2B5EF4-FFF2-40B4-BE49-F238E27FC236}">
                  <a16:creationId xmlns:a16="http://schemas.microsoft.com/office/drawing/2014/main" id="{5B3B5BBA-D122-4C8B-A404-648932FD2E8F}"/>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Rectangle 8">
              <a:extLst>
                <a:ext uri="{FF2B5EF4-FFF2-40B4-BE49-F238E27FC236}">
                  <a16:creationId xmlns:a16="http://schemas.microsoft.com/office/drawing/2014/main" id="{D7AED51A-D0CF-43DE-BBE6-DCE0DF2ED7A1}"/>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0" name="Rectangle 19">
            <a:extLst>
              <a:ext uri="{FF2B5EF4-FFF2-40B4-BE49-F238E27FC236}">
                <a16:creationId xmlns:a16="http://schemas.microsoft.com/office/drawing/2014/main" id="{EC9B1881-6F65-45D1-830A-983D63E0EBBA}"/>
              </a:ext>
            </a:extLst>
          </p:cNvPr>
          <p:cNvSpPr/>
          <p:nvPr/>
        </p:nvSpPr>
        <p:spPr bwMode="auto">
          <a:xfrm>
            <a:off x="621763" y="1078956"/>
            <a:ext cx="4589741"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Waterfall of </a:t>
            </a:r>
            <a:r>
              <a:rPr lang="en-GB" sz="1000" b="1" i="1" err="1">
                <a:latin typeface="Trebuchet MS" panose="020B0603020202020204" pitchFamily="34" charset="0"/>
              </a:rPr>
              <a:t>Altares</a:t>
            </a:r>
            <a:r>
              <a:rPr lang="en-GB" sz="1000" b="1" i="1">
                <a:latin typeface="Trebuchet MS" panose="020B0603020202020204" pitchFamily="34" charset="0"/>
              </a:rPr>
              <a:t>’ billings in France between 2017 and 2020,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pSp>
        <p:nvGrpSpPr>
          <p:cNvPr id="30" name="Groupe 85">
            <a:extLst>
              <a:ext uri="{FF2B5EF4-FFF2-40B4-BE49-F238E27FC236}">
                <a16:creationId xmlns:a16="http://schemas.microsoft.com/office/drawing/2014/main" id="{18559055-C59F-4221-BC49-F0B692D27D40}"/>
              </a:ext>
            </a:extLst>
          </p:cNvPr>
          <p:cNvGrpSpPr/>
          <p:nvPr/>
        </p:nvGrpSpPr>
        <p:grpSpPr>
          <a:xfrm>
            <a:off x="8448150" y="-11528"/>
            <a:ext cx="1435548" cy="588143"/>
            <a:chOff x="8448150" y="-11528"/>
            <a:chExt cx="1435548" cy="588143"/>
          </a:xfrm>
        </p:grpSpPr>
        <p:sp>
          <p:nvSpPr>
            <p:cNvPr id="31" name="Rectangle : coins arrondis 199">
              <a:extLst>
                <a:ext uri="{FF2B5EF4-FFF2-40B4-BE49-F238E27FC236}">
                  <a16:creationId xmlns:a16="http://schemas.microsoft.com/office/drawing/2014/main" id="{E822014F-151D-417B-8DE5-58E38DC1D41F}"/>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2" name="Rectangle : coins arrondis 200">
              <a:extLst>
                <a:ext uri="{FF2B5EF4-FFF2-40B4-BE49-F238E27FC236}">
                  <a16:creationId xmlns:a16="http://schemas.microsoft.com/office/drawing/2014/main" id="{029C83E2-935F-406B-A1FA-267D5E5B65D6}"/>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3" name="Rectangle : coins arrondis 201">
              <a:extLst>
                <a:ext uri="{FF2B5EF4-FFF2-40B4-BE49-F238E27FC236}">
                  <a16:creationId xmlns:a16="http://schemas.microsoft.com/office/drawing/2014/main" id="{FED632F4-6725-483A-A622-A856A62D2403}"/>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4" name="ZoneTexte 18">
              <a:extLst>
                <a:ext uri="{FF2B5EF4-FFF2-40B4-BE49-F238E27FC236}">
                  <a16:creationId xmlns:a16="http://schemas.microsoft.com/office/drawing/2014/main" id="{3C4F0E22-D11F-4D6C-A7FE-5F0B4A45D826}"/>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client base</a:t>
              </a:r>
            </a:p>
          </p:txBody>
        </p:sp>
        <p:pic>
          <p:nvPicPr>
            <p:cNvPr id="35" name="Graphique 128" descr="Jauge">
              <a:extLst>
                <a:ext uri="{FF2B5EF4-FFF2-40B4-BE49-F238E27FC236}">
                  <a16:creationId xmlns:a16="http://schemas.microsoft.com/office/drawing/2014/main" id="{C3DE0E6E-0970-43EF-8F51-DC6D19134F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36" name="Graphique 90" descr="Poignée de main">
              <a:extLst>
                <a:ext uri="{FF2B5EF4-FFF2-40B4-BE49-F238E27FC236}">
                  <a16:creationId xmlns:a16="http://schemas.microsoft.com/office/drawing/2014/main" id="{03637BE2-375C-44C4-B902-40269583877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37" name="Graphique 95" descr="Mégaphone">
              <a:extLst>
                <a:ext uri="{FF2B5EF4-FFF2-40B4-BE49-F238E27FC236}">
                  <a16:creationId xmlns:a16="http://schemas.microsoft.com/office/drawing/2014/main" id="{80FEAC55-75FB-4D57-A93B-F944B83AB8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38" name="Picture 2" descr="Drapeau France">
              <a:extLst>
                <a:ext uri="{FF2B5EF4-FFF2-40B4-BE49-F238E27FC236}">
                  <a16:creationId xmlns:a16="http://schemas.microsoft.com/office/drawing/2014/main" id="{5D75133A-E991-4851-A0F2-6DB8CCB378F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9" name="ZoneTexte 18">
              <a:extLst>
                <a:ext uri="{FF2B5EF4-FFF2-40B4-BE49-F238E27FC236}">
                  <a16:creationId xmlns:a16="http://schemas.microsoft.com/office/drawing/2014/main" id="{AFED5F78-6BF2-498F-860D-0C9F1A447BC8}"/>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France</a:t>
              </a:r>
            </a:p>
          </p:txBody>
        </p:sp>
      </p:grpSp>
      <p:pic>
        <p:nvPicPr>
          <p:cNvPr id="27" name="Picture 2" descr="Drapeau France">
            <a:extLst>
              <a:ext uri="{FF2B5EF4-FFF2-40B4-BE49-F238E27FC236}">
                <a16:creationId xmlns:a16="http://schemas.microsoft.com/office/drawing/2014/main" id="{E35BFC65-F4D0-484C-AF8E-4CE32EF1C53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349282" y="1243117"/>
            <a:ext cx="180002" cy="108000"/>
          </a:xfrm>
          <a:prstGeom prst="rect">
            <a:avLst/>
          </a:prstGeom>
          <a:solidFill>
            <a:schemeClr val="bg1"/>
          </a:solidFill>
          <a:ln w="9525" cap="flat" cmpd="sng" algn="ctr">
            <a:noFill/>
            <a:prstDash val="solid"/>
            <a:round/>
            <a:headEnd type="none" w="med" len="med"/>
            <a:tailEnd type="none" w="med" len="med"/>
          </a:ln>
          <a:effectLst/>
        </p:spPr>
      </p:pic>
      <mc:AlternateContent xmlns:mc="http://schemas.openxmlformats.org/markup-compatibility/2006" xmlns:cx1="http://schemas.microsoft.com/office/drawing/2015/9/8/chartex">
        <mc:Choice Requires="cx1">
          <p:graphicFrame>
            <p:nvGraphicFramePr>
              <p:cNvPr id="42" name="Chart 41">
                <a:extLst>
                  <a:ext uri="{FF2B5EF4-FFF2-40B4-BE49-F238E27FC236}">
                    <a16:creationId xmlns:a16="http://schemas.microsoft.com/office/drawing/2014/main" id="{EBB7F0A4-939D-4051-B93F-FBB23FFFDF8C}"/>
                  </a:ext>
                </a:extLst>
              </p:cNvPr>
              <p:cNvGraphicFramePr/>
              <p:nvPr>
                <p:extLst>
                  <p:ext uri="{D42A27DB-BD31-4B8C-83A1-F6EECF244321}">
                    <p14:modId xmlns:p14="http://schemas.microsoft.com/office/powerpoint/2010/main" val="2820913076"/>
                  </p:ext>
                </p:extLst>
              </p:nvPr>
            </p:nvGraphicFramePr>
            <p:xfrm>
              <a:off x="400930" y="1539150"/>
              <a:ext cx="5803200" cy="3532406"/>
            </p:xfrm>
            <a:graphic>
              <a:graphicData uri="http://schemas.microsoft.com/office/drawing/2014/chartex">
                <cx:chart xmlns:cx="http://schemas.microsoft.com/office/drawing/2014/chartex" xmlns:r="http://schemas.openxmlformats.org/officeDocument/2006/relationships" r:id="rId14"/>
              </a:graphicData>
            </a:graphic>
          </p:graphicFrame>
        </mc:Choice>
        <mc:Fallback xmlns="">
          <p:pic>
            <p:nvPicPr>
              <p:cNvPr id="42" name="Chart 41">
                <a:extLst>
                  <a:ext uri="{FF2B5EF4-FFF2-40B4-BE49-F238E27FC236}">
                    <a16:creationId xmlns:a16="http://schemas.microsoft.com/office/drawing/2014/main" id="{EBB7F0A4-939D-4051-B93F-FBB23FFFDF8C}"/>
                  </a:ext>
                </a:extLst>
              </p:cNvPr>
              <p:cNvPicPr>
                <a:picLocks noGrp="1" noRot="1" noChangeAspect="1" noMove="1" noResize="1" noEditPoints="1" noAdjustHandles="1" noChangeArrowheads="1" noChangeShapeType="1"/>
              </p:cNvPicPr>
              <p:nvPr/>
            </p:nvPicPr>
            <p:blipFill>
              <a:blip r:embed="rId16"/>
              <a:stretch>
                <a:fillRect/>
              </a:stretch>
            </p:blipFill>
            <p:spPr>
              <a:xfrm>
                <a:off x="400930" y="1539150"/>
                <a:ext cx="5803200" cy="3532406"/>
              </a:xfrm>
              <a:prstGeom prst="rect">
                <a:avLst/>
              </a:prstGeom>
            </p:spPr>
          </p:pic>
        </mc:Fallback>
      </mc:AlternateContent>
      <p:sp>
        <p:nvSpPr>
          <p:cNvPr id="13" name="Bulle narrative : rectangle 3">
            <a:extLst>
              <a:ext uri="{FF2B5EF4-FFF2-40B4-BE49-F238E27FC236}">
                <a16:creationId xmlns:a16="http://schemas.microsoft.com/office/drawing/2014/main" id="{58E6DE14-36AC-4D24-AA25-59CA18515C41}"/>
              </a:ext>
            </a:extLst>
          </p:cNvPr>
          <p:cNvSpPr/>
          <p:nvPr/>
        </p:nvSpPr>
        <p:spPr bwMode="auto">
          <a:xfrm>
            <a:off x="6280331" y="1531136"/>
            <a:ext cx="3300938" cy="1678789"/>
          </a:xfrm>
          <a:prstGeom prst="wedgeRectCallout">
            <a:avLst>
              <a:gd name="adj1" fmla="val -54415"/>
              <a:gd name="adj2" fmla="val -16947"/>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effectLst/>
                <a:latin typeface="Trebuchet MS" panose="020B0603020202020204" pitchFamily="34" charset="0"/>
              </a:rPr>
              <a:t>Readin</a:t>
            </a:r>
            <a:r>
              <a:rPr lang="en-GB" sz="1000">
                <a:latin typeface="Trebuchet MS" panose="020B0603020202020204" pitchFamily="34" charset="0"/>
              </a:rPr>
              <a:t>g insights</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500" b="0" i="0" u="none" strike="noStrike" cap="none" normalizeH="0" baseline="0">
              <a:ln>
                <a:noFill/>
              </a:ln>
              <a:solidFill>
                <a:schemeClr val="bg1">
                  <a:lumMod val="65000"/>
                </a:schemeClr>
              </a:solidFill>
              <a:effectLst/>
              <a:latin typeface="Trebuchet MS" panose="020B0603020202020204" pitchFamily="34" charset="0"/>
            </a:endParaRPr>
          </a:p>
          <a:p>
            <a:pPr marL="171450" indent="-171450">
              <a:spcAft>
                <a:spcPts val="6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Like-for-like can be either positive</a:t>
            </a:r>
            <a:r>
              <a:rPr lang="en-GB" sz="1000">
                <a:latin typeface="Trebuchet MS" panose="020B0603020202020204" pitchFamily="34" charset="0"/>
              </a:rPr>
              <a:t> if Like-for-like customers have on average generated more sales than the previous year (up-sell) or </a:t>
            </a:r>
            <a:r>
              <a:rPr lang="en-GB" sz="1000">
                <a:solidFill>
                  <a:schemeClr val="tx2"/>
                </a:solidFill>
                <a:latin typeface="Trebuchet MS" panose="020B0603020202020204" pitchFamily="34" charset="0"/>
              </a:rPr>
              <a:t>negative</a:t>
            </a:r>
            <a:r>
              <a:rPr lang="en-GB" sz="1000">
                <a:latin typeface="Trebuchet MS" panose="020B0603020202020204" pitchFamily="34" charset="0"/>
              </a:rPr>
              <a:t> if they have on average generated less sales than the previous year (down-sell)</a:t>
            </a:r>
          </a:p>
          <a:p>
            <a:pPr marL="171450" indent="-171450">
              <a:spcAft>
                <a:spcPts val="600"/>
              </a:spcAft>
              <a:buFont typeface="Arial" panose="020B0604020202020204" pitchFamily="34" charset="0"/>
              <a:buChar char="•"/>
            </a:pPr>
            <a:r>
              <a:rPr lang="en-GB" sz="1000">
                <a:latin typeface="Trebuchet MS" panose="020B0603020202020204" pitchFamily="34" charset="0"/>
              </a:rPr>
              <a:t>This cohort </a:t>
            </a:r>
            <a:r>
              <a:rPr lang="en-GB" sz="1000">
                <a:solidFill>
                  <a:schemeClr val="tx2"/>
                </a:solidFill>
                <a:latin typeface="Trebuchet MS" panose="020B0603020202020204" pitchFamily="34" charset="0"/>
              </a:rPr>
              <a:t>doesn’t contain D&amp;B partnership </a:t>
            </a:r>
            <a:r>
              <a:rPr lang="en-GB" sz="1000">
                <a:latin typeface="Trebuchet MS" panose="020B0603020202020204" pitchFamily="34" charset="0"/>
              </a:rPr>
              <a:t>revenue</a:t>
            </a:r>
            <a:endParaRPr lang="en-GB" sz="1000">
              <a:solidFill>
                <a:schemeClr val="tx2"/>
              </a:solidFill>
              <a:latin typeface="Trebuchet MS" panose="020B0603020202020204" pitchFamily="34" charset="0"/>
            </a:endParaRPr>
          </a:p>
          <a:p>
            <a:pPr marL="171450" indent="-171450">
              <a:spcAft>
                <a:spcPts val="600"/>
              </a:spcAft>
              <a:buFont typeface="Arial" panose="020B0604020202020204" pitchFamily="34" charset="0"/>
              <a:buChar char="•"/>
            </a:pPr>
            <a:r>
              <a:rPr lang="en-GB" sz="1000">
                <a:latin typeface="Trebuchet MS" panose="020B0603020202020204" pitchFamily="34" charset="0"/>
              </a:rPr>
              <a:t>One client is </a:t>
            </a:r>
            <a:r>
              <a:rPr lang="en-GB" sz="1000">
                <a:solidFill>
                  <a:schemeClr val="tx2"/>
                </a:solidFill>
                <a:latin typeface="Trebuchet MS" panose="020B0603020202020204" pitchFamily="34" charset="0"/>
              </a:rPr>
              <a:t>a group </a:t>
            </a:r>
          </a:p>
        </p:txBody>
      </p:sp>
    </p:spTree>
    <p:extLst>
      <p:ext uri="{BB962C8B-B14F-4D97-AF65-F5344CB8AC3E}">
        <p14:creationId xmlns:p14="http://schemas.microsoft.com/office/powerpoint/2010/main" val="16102905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AD8A8315-ACB0-4AFA-BDAB-ACE3EE7940F9}"/>
              </a:ext>
            </a:extLst>
          </p:cNvPr>
          <p:cNvGraphicFramePr>
            <a:graphicFrameLocks noChangeAspect="1"/>
          </p:cNvGraphicFramePr>
          <p:nvPr>
            <p:custDataLst>
              <p:tags r:id="rId1"/>
            </p:custDataLst>
            <p:extLst>
              <p:ext uri="{D42A27DB-BD31-4B8C-83A1-F6EECF244321}">
                <p14:modId xmlns:p14="http://schemas.microsoft.com/office/powerpoint/2010/main" val="1935804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6" name="Objet 5" hidden="1">
                        <a:extLst>
                          <a:ext uri="{FF2B5EF4-FFF2-40B4-BE49-F238E27FC236}">
                            <a16:creationId xmlns:a16="http://schemas.microsoft.com/office/drawing/2014/main" id="{AD8A8315-ACB0-4AFA-BDAB-ACE3EE7940F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854DCEF-5D09-4A27-9C10-DE41FAB26FC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5" name="Rectangle 4">
            <a:extLst>
              <a:ext uri="{FF2B5EF4-FFF2-40B4-BE49-F238E27FC236}">
                <a16:creationId xmlns:a16="http://schemas.microsoft.com/office/drawing/2014/main" id="{EAC0CC13-A429-4B1D-9536-6F719397E27C}"/>
              </a:ext>
            </a:extLst>
          </p:cNvPr>
          <p:cNvSpPr/>
          <p:nvPr/>
        </p:nvSpPr>
        <p:spPr bwMode="auto">
          <a:xfrm>
            <a:off x="256803" y="1108411"/>
            <a:ext cx="9392393" cy="538841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6" name="Rectangle 65">
            <a:extLst>
              <a:ext uri="{FF2B5EF4-FFF2-40B4-BE49-F238E27FC236}">
                <a16:creationId xmlns:a16="http://schemas.microsoft.com/office/drawing/2014/main" id="{DDE8E6A5-D9C2-4569-8B2E-FFD8F8BC53C1}"/>
              </a:ext>
            </a:extLst>
          </p:cNvPr>
          <p:cNvSpPr/>
          <p:nvPr/>
        </p:nvSpPr>
        <p:spPr bwMode="auto">
          <a:xfrm>
            <a:off x="373541" y="4818737"/>
            <a:ext cx="9126566" cy="1647503"/>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1000" b="1" kern="0">
                <a:latin typeface="Trebuchet MS" panose="020B0603020202020204" pitchFamily="34" charset="0"/>
              </a:rPr>
              <a:t>Comments</a:t>
            </a:r>
          </a:p>
          <a:p>
            <a:pPr marL="171450" indent="-171450">
              <a:spcBef>
                <a:spcPts val="600"/>
              </a:spcBef>
              <a:buClr>
                <a:schemeClr val="tx1"/>
              </a:buClr>
              <a:buFont typeface="Arial" panose="020B0604020202020204" pitchFamily="34" charset="0"/>
              <a:buChar char="•"/>
            </a:pPr>
            <a:r>
              <a:rPr lang="en-GB" sz="1000">
                <a:solidFill>
                  <a:schemeClr val="tx2"/>
                </a:solidFill>
                <a:latin typeface="Trebuchet MS" panose="020B0603020202020204" pitchFamily="34" charset="0"/>
              </a:rPr>
              <a:t>Cohort </a:t>
            </a:r>
            <a:r>
              <a:rPr lang="en-GB" sz="1000">
                <a:latin typeface="Trebuchet MS" panose="020B0603020202020204" pitchFamily="34" charset="0"/>
              </a:rPr>
              <a:t>includes all sales generated by customers in a given year </a:t>
            </a:r>
            <a:r>
              <a:rPr lang="en-GB" sz="1000">
                <a:solidFill>
                  <a:schemeClr val="tx2"/>
                </a:solidFill>
                <a:latin typeface="Trebuchet MS" panose="020B0603020202020204" pitchFamily="34" charset="0"/>
              </a:rPr>
              <a:t>excluding indirect incomes </a:t>
            </a:r>
            <a:r>
              <a:rPr lang="en-GB" sz="1000">
                <a:latin typeface="Trebuchet MS" panose="020B0603020202020204" pitchFamily="34" charset="0"/>
              </a:rPr>
              <a:t>coming from the </a:t>
            </a:r>
            <a:r>
              <a:rPr lang="en-GB" sz="1000">
                <a:solidFill>
                  <a:schemeClr val="tx2"/>
                </a:solidFill>
                <a:latin typeface="Trebuchet MS" panose="020B0603020202020204" pitchFamily="34" charset="0"/>
              </a:rPr>
              <a:t>partnership with D&amp;B </a:t>
            </a:r>
            <a:r>
              <a:rPr lang="en-GB" sz="1000">
                <a:latin typeface="Trebuchet MS" panose="020B0603020202020204" pitchFamily="34" charset="0"/>
              </a:rPr>
              <a:t>(e.g. royalties…) and </a:t>
            </a:r>
            <a:r>
              <a:rPr lang="en-GB" sz="1000">
                <a:solidFill>
                  <a:schemeClr val="tx2"/>
                </a:solidFill>
                <a:latin typeface="Trebuchet MS" panose="020B0603020202020204" pitchFamily="34" charset="0"/>
              </a:rPr>
              <a:t>one-off sales </a:t>
            </a:r>
            <a:r>
              <a:rPr lang="en-GB" sz="1000">
                <a:latin typeface="Trebuchet MS" panose="020B0603020202020204" pitchFamily="34" charset="0"/>
              </a:rPr>
              <a:t>(e.g. files products and tailored services…)</a:t>
            </a:r>
          </a:p>
          <a:p>
            <a:pPr marL="171450" indent="-171450">
              <a:spcBef>
                <a:spcPts val="600"/>
              </a:spcBef>
              <a:buClr>
                <a:schemeClr val="tx1"/>
              </a:buClr>
              <a:buFont typeface="Arial" panose="020B0604020202020204" pitchFamily="34" charset="0"/>
              <a:buChar char="•"/>
            </a:pPr>
            <a:r>
              <a:rPr lang="en-GB" sz="1000" err="1">
                <a:latin typeface="Trebuchet MS" panose="020B0603020202020204" pitchFamily="34" charset="0"/>
              </a:rPr>
              <a:t>Altares</a:t>
            </a:r>
            <a:r>
              <a:rPr lang="en-GB" sz="1000">
                <a:latin typeface="Trebuchet MS" panose="020B0603020202020204" pitchFamily="34" charset="0"/>
              </a:rPr>
              <a:t>' customer base has proven its resilience over time </a:t>
            </a:r>
            <a:r>
              <a:rPr lang="en-GB" sz="1000">
                <a:solidFill>
                  <a:schemeClr val="tx2"/>
                </a:solidFill>
                <a:latin typeface="Trebuchet MS" panose="020B0603020202020204" pitchFamily="34" charset="0"/>
              </a:rPr>
              <a:t>as 90% of its 2020 turnover </a:t>
            </a:r>
            <a:r>
              <a:rPr lang="en-GB" sz="1000">
                <a:latin typeface="Trebuchet MS" panose="020B0603020202020204" pitchFamily="34" charset="0"/>
              </a:rPr>
              <a:t>comes from </a:t>
            </a:r>
            <a:r>
              <a:rPr lang="en-GB" sz="1000">
                <a:solidFill>
                  <a:schemeClr val="tx2"/>
                </a:solidFill>
                <a:latin typeface="Trebuchet MS" panose="020B0603020202020204" pitchFamily="34" charset="0"/>
              </a:rPr>
              <a:t>customers acquired prior to 2018 </a:t>
            </a:r>
            <a:r>
              <a:rPr lang="en-GB" sz="1000">
                <a:latin typeface="Trebuchet MS" panose="020B0603020202020204" pitchFamily="34" charset="0"/>
              </a:rPr>
              <a:t>(i.e. 2017 and before),</a:t>
            </a:r>
            <a:r>
              <a:rPr lang="en-GB" sz="1000">
                <a:solidFill>
                  <a:schemeClr val="tx2"/>
                </a:solidFill>
                <a:latin typeface="Trebuchet MS" panose="020B0603020202020204" pitchFamily="34" charset="0"/>
              </a:rPr>
              <a:t> </a:t>
            </a:r>
            <a:r>
              <a:rPr lang="en-GB" sz="1000">
                <a:latin typeface="Trebuchet MS" panose="020B0603020202020204" pitchFamily="34" charset="0"/>
              </a:rPr>
              <a:t>while preserving a </a:t>
            </a:r>
            <a:r>
              <a:rPr lang="en-GB" sz="1000">
                <a:solidFill>
                  <a:schemeClr val="tx2"/>
                </a:solidFill>
                <a:latin typeface="Trebuchet MS" panose="020B0603020202020204" pitchFamily="34" charset="0"/>
              </a:rPr>
              <a:t>robust customer acquisition rate</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Since 2017, </a:t>
            </a:r>
            <a:r>
              <a:rPr lang="en-GB" sz="1000" err="1">
                <a:latin typeface="Trebuchet MS" panose="020B0603020202020204" pitchFamily="34" charset="0"/>
              </a:rPr>
              <a:t>Altares</a:t>
            </a:r>
            <a:r>
              <a:rPr lang="en-GB" sz="1000">
                <a:latin typeface="Trebuchet MS" panose="020B0603020202020204" pitchFamily="34" charset="0"/>
              </a:rPr>
              <a:t> has </a:t>
            </a:r>
            <a:r>
              <a:rPr lang="en-GB" sz="1000">
                <a:solidFill>
                  <a:schemeClr val="tx2"/>
                </a:solidFill>
                <a:latin typeface="Trebuchet MS" panose="020B0603020202020204" pitchFamily="34" charset="0"/>
              </a:rPr>
              <a:t>tightened its customer base </a:t>
            </a:r>
            <a:r>
              <a:rPr lang="en-GB" sz="1000">
                <a:latin typeface="Trebuchet MS" panose="020B0603020202020204" pitchFamily="34" charset="0"/>
              </a:rPr>
              <a:t>from ~1736 in 2017 to ~1595 customers in 2019 but </a:t>
            </a:r>
            <a:r>
              <a:rPr lang="en-GB" sz="1000">
                <a:solidFill>
                  <a:schemeClr val="tx2"/>
                </a:solidFill>
                <a:latin typeface="Trebuchet MS" panose="020B0603020202020204" pitchFamily="34" charset="0"/>
              </a:rPr>
              <a:t>has managed to increase upsell </a:t>
            </a:r>
            <a:r>
              <a:rPr lang="en-GB" sz="1000">
                <a:latin typeface="Trebuchet MS" panose="020B0603020202020204" pitchFamily="34" charset="0"/>
              </a:rPr>
              <a:t>as the </a:t>
            </a:r>
            <a:r>
              <a:rPr lang="en-GB" sz="1000">
                <a:solidFill>
                  <a:schemeClr val="tx2"/>
                </a:solidFill>
                <a:latin typeface="Trebuchet MS" panose="020B0603020202020204" pitchFamily="34" charset="0"/>
              </a:rPr>
              <a:t>total generated revenue has increased from c. €36.9m in 2017 to c. €39.2m in 2019 and c. €38.6m in 2020, showing high resilience in period of </a:t>
            </a:r>
            <a:r>
              <a:rPr lang="en-GB" sz="1000" err="1">
                <a:solidFill>
                  <a:schemeClr val="tx2"/>
                </a:solidFill>
                <a:latin typeface="Trebuchet MS" panose="020B0603020202020204" pitchFamily="34" charset="0"/>
              </a:rPr>
              <a:t>covid</a:t>
            </a:r>
            <a:r>
              <a:rPr lang="en-GB" sz="1000">
                <a:solidFill>
                  <a:schemeClr val="tx2"/>
                </a:solidFill>
                <a:latin typeface="Trebuchet MS" panose="020B0603020202020204" pitchFamily="34" charset="0"/>
              </a:rPr>
              <a:t> crisis</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Increase in number of clients from </a:t>
            </a:r>
            <a:r>
              <a:rPr lang="en-GB" sz="1000">
                <a:solidFill>
                  <a:schemeClr val="tx2"/>
                </a:solidFill>
                <a:latin typeface="Trebuchet MS" panose="020B0603020202020204" pitchFamily="34" charset="0"/>
              </a:rPr>
              <a:t>2019 to 2020 is partly </a:t>
            </a:r>
            <a:r>
              <a:rPr lang="en-GB" sz="1000">
                <a:latin typeface="Trebuchet MS" panose="020B0603020202020204" pitchFamily="34" charset="0"/>
              </a:rPr>
              <a:t>due an increased </a:t>
            </a:r>
            <a:r>
              <a:rPr lang="en-GB" sz="1000">
                <a:solidFill>
                  <a:schemeClr val="tx2"/>
                </a:solidFill>
                <a:latin typeface="Trebuchet MS" panose="020B0603020202020204" pitchFamily="34" charset="0"/>
              </a:rPr>
              <a:t>need for compliance products in time of COVID </a:t>
            </a:r>
            <a:endParaRPr lang="en-GB" sz="900">
              <a:latin typeface="Trebuchet MS" pitchFamily="34" charset="0"/>
            </a:endParaRPr>
          </a:p>
        </p:txBody>
      </p:sp>
      <p:sp>
        <p:nvSpPr>
          <p:cNvPr id="2" name="Title 1">
            <a:extLst>
              <a:ext uri="{FF2B5EF4-FFF2-40B4-BE49-F238E27FC236}">
                <a16:creationId xmlns:a16="http://schemas.microsoft.com/office/drawing/2014/main" id="{7EFDEDFD-03EA-47F3-B974-1CACBD8FA6E2}"/>
              </a:ext>
            </a:extLst>
          </p:cNvPr>
          <p:cNvSpPr>
            <a:spLocks noGrp="1"/>
          </p:cNvSpPr>
          <p:nvPr>
            <p:ph type="title"/>
          </p:nvPr>
        </p:nvSpPr>
        <p:spPr>
          <a:xfrm>
            <a:off x="165601" y="147600"/>
            <a:ext cx="8444022" cy="684000"/>
          </a:xfrm>
        </p:spPr>
        <p:txBody>
          <a:bodyPr vert="horz"/>
          <a:lstStyle/>
          <a:p>
            <a:r>
              <a:rPr lang="en-GB">
                <a:latin typeface="Trebuchet MS" panose="020B0603020202020204" pitchFamily="34" charset="0"/>
              </a:rPr>
              <a:t>In France, </a:t>
            </a:r>
            <a:r>
              <a:rPr lang="en-GB" sz="1600" kern="0">
                <a:solidFill>
                  <a:schemeClr val="tx2"/>
                </a:solidFill>
                <a:latin typeface="Trebuchet MS" panose="020B0603020202020204" pitchFamily="34" charset="0"/>
              </a:rPr>
              <a:t>cohorts’ dynamics </a:t>
            </a:r>
            <a:r>
              <a:rPr lang="en-GB" sz="1600" kern="0">
                <a:latin typeface="Trebuchet MS" panose="020B0603020202020204" pitchFamily="34" charset="0"/>
              </a:rPr>
              <a:t>illustrate </a:t>
            </a:r>
            <a:r>
              <a:rPr lang="en-GB" sz="1600" kern="0" err="1">
                <a:latin typeface="Trebuchet MS" panose="020B0603020202020204" pitchFamily="34" charset="0"/>
              </a:rPr>
              <a:t>Altares</a:t>
            </a:r>
            <a:r>
              <a:rPr lang="en-GB" sz="1600" kern="0">
                <a:latin typeface="Trebuchet MS" panose="020B0603020202020204" pitchFamily="34" charset="0"/>
              </a:rPr>
              <a:t>’ </a:t>
            </a:r>
            <a:r>
              <a:rPr lang="en-GB" sz="1600" kern="0">
                <a:solidFill>
                  <a:schemeClr val="tx2"/>
                </a:solidFill>
                <a:latin typeface="Trebuchet MS" panose="020B0603020202020204" pitchFamily="34" charset="0"/>
              </a:rPr>
              <a:t>focus on high value-added customers </a:t>
            </a:r>
            <a:r>
              <a:rPr lang="en-GB" sz="1600" kern="0">
                <a:latin typeface="Trebuchet MS" panose="020B0603020202020204" pitchFamily="34" charset="0"/>
              </a:rPr>
              <a:t>at the expense of </a:t>
            </a:r>
            <a:r>
              <a:rPr lang="en-GB" sz="1600" kern="0">
                <a:solidFill>
                  <a:schemeClr val="tx2"/>
                </a:solidFill>
                <a:latin typeface="Trebuchet MS" panose="020B0603020202020204" pitchFamily="34" charset="0"/>
              </a:rPr>
              <a:t>unprofitable small accounts</a:t>
            </a:r>
            <a:r>
              <a:rPr lang="en-GB" sz="1600" kern="0">
                <a:latin typeface="Trebuchet MS" panose="020B0603020202020204" pitchFamily="34" charset="0"/>
              </a:rPr>
              <a:t>, as </a:t>
            </a:r>
            <a:r>
              <a:rPr lang="en-GB" sz="1600" kern="0">
                <a:solidFill>
                  <a:schemeClr val="tx2"/>
                </a:solidFill>
                <a:latin typeface="Trebuchet MS" panose="020B0603020202020204" pitchFamily="34" charset="0"/>
              </a:rPr>
              <a:t>billings</a:t>
            </a:r>
            <a:r>
              <a:rPr lang="en-GB">
                <a:solidFill>
                  <a:schemeClr val="tx2"/>
                </a:solidFill>
                <a:latin typeface="Trebuchet MS" panose="020B0603020202020204" pitchFamily="34" charset="0"/>
              </a:rPr>
              <a:t> have increased</a:t>
            </a:r>
            <a:r>
              <a:rPr lang="en-GB">
                <a:latin typeface="Trebuchet MS" panose="020B0603020202020204" pitchFamily="34" charset="0"/>
              </a:rPr>
              <a:t> despite a </a:t>
            </a:r>
            <a:r>
              <a:rPr lang="en-GB">
                <a:solidFill>
                  <a:schemeClr val="tx2"/>
                </a:solidFill>
                <a:latin typeface="Trebuchet MS" panose="020B0603020202020204" pitchFamily="34" charset="0"/>
              </a:rPr>
              <a:t>decreasing number of clients</a:t>
            </a:r>
            <a:br>
              <a:rPr lang="en-GB">
                <a:solidFill>
                  <a:schemeClr val="tx2"/>
                </a:solidFill>
                <a:latin typeface="Trebuchet MS" panose="020B0603020202020204" pitchFamily="34" charset="0"/>
              </a:rPr>
            </a:br>
            <a:endParaRPr lang="en-GB">
              <a:solidFill>
                <a:schemeClr val="tx2"/>
              </a:solidFill>
              <a:highlight>
                <a:srgbClr val="FFFF00"/>
              </a:highlight>
              <a:latin typeface="Trebuchet MS" panose="020B0603020202020204" pitchFamily="34" charset="0"/>
            </a:endParaRPr>
          </a:p>
        </p:txBody>
      </p:sp>
      <p:sp>
        <p:nvSpPr>
          <p:cNvPr id="3" name="Text Placeholder 2">
            <a:extLst>
              <a:ext uri="{FF2B5EF4-FFF2-40B4-BE49-F238E27FC236}">
                <a16:creationId xmlns:a16="http://schemas.microsoft.com/office/drawing/2014/main" id="{4FF62979-614C-474A-8BAB-7BBEB6F4CE52}"/>
              </a:ext>
            </a:extLst>
          </p:cNvPr>
          <p:cNvSpPr>
            <a:spLocks noGrp="1"/>
          </p:cNvSpPr>
          <p:nvPr>
            <p:ph type="body" sz="quarter" idx="10"/>
          </p:nvPr>
        </p:nvSpPr>
        <p:spPr/>
        <p:txBody>
          <a:bodyPr/>
          <a:lstStyle/>
          <a:p>
            <a:r>
              <a:rPr lang="en-GB" sz="800" i="1" kern="0"/>
              <a:t>Sources: eleven research &amp; analysis, company data</a:t>
            </a:r>
          </a:p>
          <a:p>
            <a:endParaRPr lang="en-GB"/>
          </a:p>
        </p:txBody>
      </p:sp>
      <p:graphicFrame>
        <p:nvGraphicFramePr>
          <p:cNvPr id="11" name="Chart 10">
            <a:extLst>
              <a:ext uri="{FF2B5EF4-FFF2-40B4-BE49-F238E27FC236}">
                <a16:creationId xmlns:a16="http://schemas.microsoft.com/office/drawing/2014/main" id="{5A05E358-F134-48E9-9464-F617408222A3}"/>
              </a:ext>
            </a:extLst>
          </p:cNvPr>
          <p:cNvGraphicFramePr/>
          <p:nvPr>
            <p:extLst>
              <p:ext uri="{D42A27DB-BD31-4B8C-83A1-F6EECF244321}">
                <p14:modId xmlns:p14="http://schemas.microsoft.com/office/powerpoint/2010/main" val="2701425447"/>
              </p:ext>
            </p:extLst>
          </p:nvPr>
        </p:nvGraphicFramePr>
        <p:xfrm>
          <a:off x="356084" y="1663293"/>
          <a:ext cx="3979494" cy="312889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2" name="Chart 41">
            <a:extLst>
              <a:ext uri="{FF2B5EF4-FFF2-40B4-BE49-F238E27FC236}">
                <a16:creationId xmlns:a16="http://schemas.microsoft.com/office/drawing/2014/main" id="{F18C631E-AFF0-4FC2-9432-63525660A2DA}"/>
              </a:ext>
            </a:extLst>
          </p:cNvPr>
          <p:cNvGraphicFramePr/>
          <p:nvPr>
            <p:extLst>
              <p:ext uri="{D42A27DB-BD31-4B8C-83A1-F6EECF244321}">
                <p14:modId xmlns:p14="http://schemas.microsoft.com/office/powerpoint/2010/main" val="3255720870"/>
              </p:ext>
            </p:extLst>
          </p:nvPr>
        </p:nvGraphicFramePr>
        <p:xfrm>
          <a:off x="5513074" y="1663293"/>
          <a:ext cx="3987033" cy="3128896"/>
        </p:xfrm>
        <a:graphic>
          <a:graphicData uri="http://schemas.openxmlformats.org/drawingml/2006/chart">
            <c:chart xmlns:c="http://schemas.openxmlformats.org/drawingml/2006/chart" xmlns:r="http://schemas.openxmlformats.org/officeDocument/2006/relationships" r:id="rId7"/>
          </a:graphicData>
        </a:graphic>
      </p:graphicFrame>
      <p:cxnSp>
        <p:nvCxnSpPr>
          <p:cNvPr id="44" name="Straight Arrow Connector 43">
            <a:extLst>
              <a:ext uri="{FF2B5EF4-FFF2-40B4-BE49-F238E27FC236}">
                <a16:creationId xmlns:a16="http://schemas.microsoft.com/office/drawing/2014/main" id="{B8004CD4-94EE-4259-94B4-6D38F6931D4F}"/>
              </a:ext>
            </a:extLst>
          </p:cNvPr>
          <p:cNvCxnSpPr>
            <a:cxnSpLocks/>
          </p:cNvCxnSpPr>
          <p:nvPr/>
        </p:nvCxnSpPr>
        <p:spPr bwMode="auto">
          <a:xfrm flipV="1">
            <a:off x="6389738" y="1837698"/>
            <a:ext cx="2562164" cy="457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6" name="TextBox 45">
            <a:extLst>
              <a:ext uri="{FF2B5EF4-FFF2-40B4-BE49-F238E27FC236}">
                <a16:creationId xmlns:a16="http://schemas.microsoft.com/office/drawing/2014/main" id="{D68C3AE6-51A5-4DF8-A2CF-7E7EDC1C56DE}"/>
              </a:ext>
            </a:extLst>
          </p:cNvPr>
          <p:cNvSpPr txBox="1"/>
          <p:nvPr/>
        </p:nvSpPr>
        <p:spPr>
          <a:xfrm>
            <a:off x="6969441" y="1663293"/>
            <a:ext cx="1538971" cy="246221"/>
          </a:xfrm>
          <a:prstGeom prst="rect">
            <a:avLst/>
          </a:prstGeom>
          <a:noFill/>
        </p:spPr>
        <p:txBody>
          <a:bodyPr wrap="square" rtlCol="0">
            <a:spAutoFit/>
          </a:bodyPr>
          <a:lstStyle/>
          <a:p>
            <a:r>
              <a:rPr lang="en-GB" sz="1000" b="1" i="1">
                <a:latin typeface="Trebuchet MS" panose="020B0603020202020204" pitchFamily="34" charset="0"/>
              </a:rPr>
              <a:t>CAGR</a:t>
            </a:r>
            <a:r>
              <a:rPr lang="en-GB" sz="1000" b="1" i="1" baseline="-25000">
                <a:latin typeface="Trebuchet MS" panose="020B0603020202020204" pitchFamily="34" charset="0"/>
              </a:rPr>
              <a:t>17-20</a:t>
            </a:r>
            <a:r>
              <a:rPr lang="en-GB" sz="1000" b="1" i="1">
                <a:latin typeface="Trebuchet MS" panose="020B0603020202020204" pitchFamily="34" charset="0"/>
              </a:rPr>
              <a:t>: -0.4 %</a:t>
            </a:r>
          </a:p>
        </p:txBody>
      </p:sp>
      <p:grpSp>
        <p:nvGrpSpPr>
          <p:cNvPr id="61" name="Group 60">
            <a:extLst>
              <a:ext uri="{FF2B5EF4-FFF2-40B4-BE49-F238E27FC236}">
                <a16:creationId xmlns:a16="http://schemas.microsoft.com/office/drawing/2014/main" id="{2AA839A1-B6D9-41F1-BAB7-89732BA645B1}"/>
              </a:ext>
            </a:extLst>
          </p:cNvPr>
          <p:cNvGrpSpPr/>
          <p:nvPr/>
        </p:nvGrpSpPr>
        <p:grpSpPr>
          <a:xfrm>
            <a:off x="4426713" y="1663293"/>
            <a:ext cx="995226" cy="1565682"/>
            <a:chOff x="4396872" y="1914259"/>
            <a:chExt cx="971564" cy="1760434"/>
          </a:xfrm>
        </p:grpSpPr>
        <p:sp>
          <p:nvSpPr>
            <p:cNvPr id="15" name="Rectangle 14">
              <a:extLst>
                <a:ext uri="{FF2B5EF4-FFF2-40B4-BE49-F238E27FC236}">
                  <a16:creationId xmlns:a16="http://schemas.microsoft.com/office/drawing/2014/main" id="{0E55E92B-7D51-4A3A-BE3F-7DD2EE928B4D}"/>
                </a:ext>
              </a:extLst>
            </p:cNvPr>
            <p:cNvSpPr/>
            <p:nvPr/>
          </p:nvSpPr>
          <p:spPr bwMode="auto">
            <a:xfrm>
              <a:off x="4396872" y="1914259"/>
              <a:ext cx="971564" cy="176043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grpSp>
          <p:nvGrpSpPr>
            <p:cNvPr id="52" name="Group 51">
              <a:extLst>
                <a:ext uri="{FF2B5EF4-FFF2-40B4-BE49-F238E27FC236}">
                  <a16:creationId xmlns:a16="http://schemas.microsoft.com/office/drawing/2014/main" id="{C0B68758-DB84-4C68-883B-ECA8D629BA82}"/>
                </a:ext>
              </a:extLst>
            </p:cNvPr>
            <p:cNvGrpSpPr/>
            <p:nvPr/>
          </p:nvGrpSpPr>
          <p:grpSpPr>
            <a:xfrm>
              <a:off x="4490012" y="2545853"/>
              <a:ext cx="565540" cy="138425"/>
              <a:chOff x="4490012" y="2434756"/>
              <a:chExt cx="565540" cy="138425"/>
            </a:xfrm>
          </p:grpSpPr>
          <p:cxnSp>
            <p:nvCxnSpPr>
              <p:cNvPr id="21" name="Straight Connector 20">
                <a:extLst>
                  <a:ext uri="{FF2B5EF4-FFF2-40B4-BE49-F238E27FC236}">
                    <a16:creationId xmlns:a16="http://schemas.microsoft.com/office/drawing/2014/main" id="{86F4127E-78DE-4332-99E8-E2B2E4414D4A}"/>
                  </a:ext>
                </a:extLst>
              </p:cNvPr>
              <p:cNvCxnSpPr>
                <a:cxnSpLocks/>
              </p:cNvCxnSpPr>
              <p:nvPr/>
            </p:nvCxnSpPr>
            <p:spPr bwMode="auto">
              <a:xfrm>
                <a:off x="4490012" y="2496311"/>
                <a:ext cx="202948"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23" name="TextBox 22">
                <a:extLst>
                  <a:ext uri="{FF2B5EF4-FFF2-40B4-BE49-F238E27FC236}">
                    <a16:creationId xmlns:a16="http://schemas.microsoft.com/office/drawing/2014/main" id="{F0CE2356-C5C6-4A20-9653-6B558BBA700F}"/>
                  </a:ext>
                </a:extLst>
              </p:cNvPr>
              <p:cNvSpPr txBox="1"/>
              <p:nvPr/>
            </p:nvSpPr>
            <p:spPr>
              <a:xfrm>
                <a:off x="4778368" y="2434756"/>
                <a:ext cx="277184" cy="138425"/>
              </a:xfrm>
              <a:prstGeom prst="rect">
                <a:avLst/>
              </a:prstGeom>
              <a:noFill/>
            </p:spPr>
            <p:txBody>
              <a:bodyPr wrap="square" lIns="0" tIns="0" rIns="0" bIns="0" rtlCol="0">
                <a:spAutoFit/>
              </a:bodyPr>
              <a:lstStyle/>
              <a:p>
                <a:r>
                  <a:rPr lang="en-GB" sz="800">
                    <a:latin typeface="+mj-lt"/>
                  </a:rPr>
                  <a:t>&lt;2018</a:t>
                </a:r>
              </a:p>
            </p:txBody>
          </p:sp>
        </p:grpSp>
        <p:grpSp>
          <p:nvGrpSpPr>
            <p:cNvPr id="53" name="Group 52">
              <a:extLst>
                <a:ext uri="{FF2B5EF4-FFF2-40B4-BE49-F238E27FC236}">
                  <a16:creationId xmlns:a16="http://schemas.microsoft.com/office/drawing/2014/main" id="{747300F3-85E9-49C8-A8AA-53FE5F8336D0}"/>
                </a:ext>
              </a:extLst>
            </p:cNvPr>
            <p:cNvGrpSpPr/>
            <p:nvPr/>
          </p:nvGrpSpPr>
          <p:grpSpPr>
            <a:xfrm>
              <a:off x="4490012" y="2772050"/>
              <a:ext cx="565539" cy="138424"/>
              <a:chOff x="4490012" y="2633045"/>
              <a:chExt cx="565539" cy="138424"/>
            </a:xfrm>
          </p:grpSpPr>
          <p:cxnSp>
            <p:nvCxnSpPr>
              <p:cNvPr id="19" name="Straight Connector 18">
                <a:extLst>
                  <a:ext uri="{FF2B5EF4-FFF2-40B4-BE49-F238E27FC236}">
                    <a16:creationId xmlns:a16="http://schemas.microsoft.com/office/drawing/2014/main" id="{F431C9AF-6EF4-4448-ACE3-15A186AB19D5}"/>
                  </a:ext>
                </a:extLst>
              </p:cNvPr>
              <p:cNvCxnSpPr>
                <a:cxnSpLocks/>
              </p:cNvCxnSpPr>
              <p:nvPr/>
            </p:nvCxnSpPr>
            <p:spPr bwMode="auto">
              <a:xfrm>
                <a:off x="4490012" y="2694600"/>
                <a:ext cx="202948"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25" name="TextBox 24">
                <a:extLst>
                  <a:ext uri="{FF2B5EF4-FFF2-40B4-BE49-F238E27FC236}">
                    <a16:creationId xmlns:a16="http://schemas.microsoft.com/office/drawing/2014/main" id="{0827E8EC-1FA3-49AB-83D1-166A31CA4B12}"/>
                  </a:ext>
                </a:extLst>
              </p:cNvPr>
              <p:cNvSpPr txBox="1"/>
              <p:nvPr/>
            </p:nvSpPr>
            <p:spPr>
              <a:xfrm>
                <a:off x="4778368" y="2633045"/>
                <a:ext cx="277183" cy="138424"/>
              </a:xfrm>
              <a:prstGeom prst="rect">
                <a:avLst/>
              </a:prstGeom>
              <a:noFill/>
            </p:spPr>
            <p:txBody>
              <a:bodyPr wrap="square" lIns="0" tIns="0" rIns="0" bIns="0" rtlCol="0">
                <a:spAutoFit/>
              </a:bodyPr>
              <a:lstStyle/>
              <a:p>
                <a:r>
                  <a:rPr lang="en-GB" sz="800">
                    <a:latin typeface="+mj-lt"/>
                  </a:rPr>
                  <a:t>2018</a:t>
                </a:r>
              </a:p>
            </p:txBody>
          </p:sp>
        </p:grpSp>
        <p:grpSp>
          <p:nvGrpSpPr>
            <p:cNvPr id="54" name="Group 53">
              <a:extLst>
                <a:ext uri="{FF2B5EF4-FFF2-40B4-BE49-F238E27FC236}">
                  <a16:creationId xmlns:a16="http://schemas.microsoft.com/office/drawing/2014/main" id="{5F01AEF0-CAA6-46B1-9E65-64CB1074A853}"/>
                </a:ext>
              </a:extLst>
            </p:cNvPr>
            <p:cNvGrpSpPr/>
            <p:nvPr/>
          </p:nvGrpSpPr>
          <p:grpSpPr>
            <a:xfrm>
              <a:off x="4490012" y="2998247"/>
              <a:ext cx="565539" cy="138424"/>
              <a:chOff x="4490012" y="2842696"/>
              <a:chExt cx="565539" cy="138424"/>
            </a:xfrm>
          </p:grpSpPr>
          <p:cxnSp>
            <p:nvCxnSpPr>
              <p:cNvPr id="17" name="Straight Connector 16">
                <a:extLst>
                  <a:ext uri="{FF2B5EF4-FFF2-40B4-BE49-F238E27FC236}">
                    <a16:creationId xmlns:a16="http://schemas.microsoft.com/office/drawing/2014/main" id="{FF843855-B32E-49BD-8D1B-028DD28EF5CC}"/>
                  </a:ext>
                </a:extLst>
              </p:cNvPr>
              <p:cNvCxnSpPr>
                <a:cxnSpLocks/>
              </p:cNvCxnSpPr>
              <p:nvPr/>
            </p:nvCxnSpPr>
            <p:spPr bwMode="auto">
              <a:xfrm>
                <a:off x="4490012" y="2904251"/>
                <a:ext cx="202948"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27" name="TextBox 26">
                <a:extLst>
                  <a:ext uri="{FF2B5EF4-FFF2-40B4-BE49-F238E27FC236}">
                    <a16:creationId xmlns:a16="http://schemas.microsoft.com/office/drawing/2014/main" id="{4046502C-733D-4492-9536-6251E4829624}"/>
                  </a:ext>
                </a:extLst>
              </p:cNvPr>
              <p:cNvSpPr txBox="1"/>
              <p:nvPr/>
            </p:nvSpPr>
            <p:spPr>
              <a:xfrm>
                <a:off x="4778368" y="2842696"/>
                <a:ext cx="277183" cy="138424"/>
              </a:xfrm>
              <a:prstGeom prst="rect">
                <a:avLst/>
              </a:prstGeom>
              <a:noFill/>
            </p:spPr>
            <p:txBody>
              <a:bodyPr wrap="square" lIns="0" tIns="0" rIns="0" bIns="0" rtlCol="0">
                <a:spAutoFit/>
              </a:bodyPr>
              <a:lstStyle/>
              <a:p>
                <a:r>
                  <a:rPr lang="en-GB" sz="800">
                    <a:latin typeface="+mj-lt"/>
                  </a:rPr>
                  <a:t>2019</a:t>
                </a:r>
              </a:p>
            </p:txBody>
          </p:sp>
        </p:grpSp>
        <p:grpSp>
          <p:nvGrpSpPr>
            <p:cNvPr id="56" name="Group 55">
              <a:extLst>
                <a:ext uri="{FF2B5EF4-FFF2-40B4-BE49-F238E27FC236}">
                  <a16:creationId xmlns:a16="http://schemas.microsoft.com/office/drawing/2014/main" id="{F9424599-FCCC-499C-8C19-E61D838D2BA3}"/>
                </a:ext>
              </a:extLst>
            </p:cNvPr>
            <p:cNvGrpSpPr/>
            <p:nvPr/>
          </p:nvGrpSpPr>
          <p:grpSpPr>
            <a:xfrm>
              <a:off x="4490012" y="3224443"/>
              <a:ext cx="565539" cy="138424"/>
              <a:chOff x="4490012" y="3045926"/>
              <a:chExt cx="565539" cy="138424"/>
            </a:xfrm>
          </p:grpSpPr>
          <p:cxnSp>
            <p:nvCxnSpPr>
              <p:cNvPr id="29" name="Straight Connector 28">
                <a:extLst>
                  <a:ext uri="{FF2B5EF4-FFF2-40B4-BE49-F238E27FC236}">
                    <a16:creationId xmlns:a16="http://schemas.microsoft.com/office/drawing/2014/main" id="{6CABC3E6-B790-4A8A-AB74-74D53DA0A15E}"/>
                  </a:ext>
                </a:extLst>
              </p:cNvPr>
              <p:cNvCxnSpPr>
                <a:cxnSpLocks/>
              </p:cNvCxnSpPr>
              <p:nvPr/>
            </p:nvCxnSpPr>
            <p:spPr bwMode="auto">
              <a:xfrm>
                <a:off x="4490012" y="3107481"/>
                <a:ext cx="202948" cy="0"/>
              </a:xfrm>
              <a:prstGeom prst="line">
                <a:avLst/>
              </a:prstGeom>
              <a:solidFill>
                <a:schemeClr val="bg1"/>
              </a:solidFill>
              <a:ln w="88900" cap="flat" cmpd="sng" algn="ctr">
                <a:solidFill>
                  <a:srgbClr val="ADD9FD"/>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7D46D9B6-B8A3-4AF7-A23E-1841E9E28D8D}"/>
                  </a:ext>
                </a:extLst>
              </p:cNvPr>
              <p:cNvSpPr txBox="1"/>
              <p:nvPr/>
            </p:nvSpPr>
            <p:spPr>
              <a:xfrm>
                <a:off x="4778368" y="3045926"/>
                <a:ext cx="277183" cy="138424"/>
              </a:xfrm>
              <a:prstGeom prst="rect">
                <a:avLst/>
              </a:prstGeom>
              <a:noFill/>
            </p:spPr>
            <p:txBody>
              <a:bodyPr wrap="square" lIns="0" tIns="0" rIns="0" bIns="0" rtlCol="0">
                <a:spAutoFit/>
              </a:bodyPr>
              <a:lstStyle/>
              <a:p>
                <a:r>
                  <a:rPr lang="en-GB" sz="800">
                    <a:latin typeface="+mj-lt"/>
                  </a:rPr>
                  <a:t>2020</a:t>
                </a:r>
              </a:p>
            </p:txBody>
          </p:sp>
        </p:grpSp>
        <p:grpSp>
          <p:nvGrpSpPr>
            <p:cNvPr id="57" name="Group 56">
              <a:extLst>
                <a:ext uri="{FF2B5EF4-FFF2-40B4-BE49-F238E27FC236}">
                  <a16:creationId xmlns:a16="http://schemas.microsoft.com/office/drawing/2014/main" id="{AFAE4C10-78F5-4FB4-BEFA-16B6DE2A3A6F}"/>
                </a:ext>
              </a:extLst>
            </p:cNvPr>
            <p:cNvGrpSpPr/>
            <p:nvPr/>
          </p:nvGrpSpPr>
          <p:grpSpPr>
            <a:xfrm>
              <a:off x="4490012" y="3450640"/>
              <a:ext cx="659545" cy="138424"/>
              <a:chOff x="4490012" y="3450640"/>
              <a:chExt cx="659545" cy="138424"/>
            </a:xfrm>
          </p:grpSpPr>
          <p:cxnSp>
            <p:nvCxnSpPr>
              <p:cNvPr id="37" name="Straight Connector 36">
                <a:extLst>
                  <a:ext uri="{FF2B5EF4-FFF2-40B4-BE49-F238E27FC236}">
                    <a16:creationId xmlns:a16="http://schemas.microsoft.com/office/drawing/2014/main" id="{E9B47C3C-6EA3-4E25-94E7-6EA85F2827AC}"/>
                  </a:ext>
                </a:extLst>
              </p:cNvPr>
              <p:cNvCxnSpPr>
                <a:cxnSpLocks/>
              </p:cNvCxnSpPr>
              <p:nvPr/>
            </p:nvCxnSpPr>
            <p:spPr bwMode="auto">
              <a:xfrm>
                <a:off x="4490012" y="3512195"/>
                <a:ext cx="202948" cy="0"/>
              </a:xfrm>
              <a:prstGeom prst="line">
                <a:avLst/>
              </a:prstGeom>
              <a:solidFill>
                <a:schemeClr val="bg1"/>
              </a:solidFill>
              <a:ln w="19050" cap="flat" cmpd="sng" algn="ctr">
                <a:solidFill>
                  <a:schemeClr val="accent1">
                    <a:lumMod val="75000"/>
                  </a:schemeClr>
                </a:solidFill>
                <a:prstDash val="solid"/>
                <a:round/>
                <a:headEnd type="none" w="med" len="med"/>
                <a:tailEnd type="none" w="med" len="med"/>
              </a:ln>
              <a:effectLst/>
            </p:spPr>
          </p:cxnSp>
          <p:sp>
            <p:nvSpPr>
              <p:cNvPr id="39" name="TextBox 38">
                <a:extLst>
                  <a:ext uri="{FF2B5EF4-FFF2-40B4-BE49-F238E27FC236}">
                    <a16:creationId xmlns:a16="http://schemas.microsoft.com/office/drawing/2014/main" id="{CD2561CB-BFF6-4800-8BA8-924B176687A1}"/>
                  </a:ext>
                </a:extLst>
              </p:cNvPr>
              <p:cNvSpPr txBox="1"/>
              <p:nvPr/>
            </p:nvSpPr>
            <p:spPr>
              <a:xfrm>
                <a:off x="4778368" y="3450640"/>
                <a:ext cx="371189" cy="138424"/>
              </a:xfrm>
              <a:prstGeom prst="rect">
                <a:avLst/>
              </a:prstGeom>
              <a:noFill/>
            </p:spPr>
            <p:txBody>
              <a:bodyPr wrap="square" lIns="0" tIns="0" rIns="0" bIns="0" rtlCol="0">
                <a:spAutoFit/>
              </a:bodyPr>
              <a:lstStyle/>
              <a:p>
                <a:r>
                  <a:rPr lang="en-GB" sz="800">
                    <a:latin typeface="+mj-lt"/>
                  </a:rPr>
                  <a:t>Total</a:t>
                </a:r>
              </a:p>
            </p:txBody>
          </p:sp>
        </p:grpSp>
        <p:sp>
          <p:nvSpPr>
            <p:cNvPr id="59" name="Rectangle 58">
              <a:extLst>
                <a:ext uri="{FF2B5EF4-FFF2-40B4-BE49-F238E27FC236}">
                  <a16:creationId xmlns:a16="http://schemas.microsoft.com/office/drawing/2014/main" id="{10D9F9C1-E9C5-45C8-A49A-314E0F24DF18}"/>
                </a:ext>
              </a:extLst>
            </p:cNvPr>
            <p:cNvSpPr/>
            <p:nvPr/>
          </p:nvSpPr>
          <p:spPr>
            <a:xfrm>
              <a:off x="4396872" y="1945003"/>
              <a:ext cx="971564" cy="570999"/>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a:t>
              </a:r>
            </a:p>
          </p:txBody>
        </p:sp>
      </p:grpSp>
      <p:sp>
        <p:nvSpPr>
          <p:cNvPr id="63" name="Rectangle 62">
            <a:extLst>
              <a:ext uri="{FF2B5EF4-FFF2-40B4-BE49-F238E27FC236}">
                <a16:creationId xmlns:a16="http://schemas.microsoft.com/office/drawing/2014/main" id="{9D8F770D-F6E7-44B0-889F-175908BB5270}"/>
              </a:ext>
            </a:extLst>
          </p:cNvPr>
          <p:cNvSpPr/>
          <p:nvPr/>
        </p:nvSpPr>
        <p:spPr bwMode="auto">
          <a:xfrm>
            <a:off x="5503154" y="1113011"/>
            <a:ext cx="3979495"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Altares</a:t>
            </a:r>
            <a:r>
              <a:rPr lang="en-GB" sz="1000" b="1" i="1">
                <a:latin typeface="Trebuchet MS" panose="020B0603020202020204" pitchFamily="34" charset="0"/>
              </a:rPr>
              <a:t>' number of clients in France broken down by customers’ recruitment year</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65" name="Rectangle 64">
            <a:extLst>
              <a:ext uri="{FF2B5EF4-FFF2-40B4-BE49-F238E27FC236}">
                <a16:creationId xmlns:a16="http://schemas.microsoft.com/office/drawing/2014/main" id="{FB2E2AB6-6549-4EE3-85DD-6A07ED6FB51F}"/>
              </a:ext>
            </a:extLst>
          </p:cNvPr>
          <p:cNvSpPr/>
          <p:nvPr/>
        </p:nvSpPr>
        <p:spPr bwMode="auto">
          <a:xfrm>
            <a:off x="542627" y="1102674"/>
            <a:ext cx="397949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Altares</a:t>
            </a:r>
            <a:r>
              <a:rPr lang="en-GB" sz="1000" b="1" i="1">
                <a:latin typeface="Trebuchet MS" panose="020B0603020202020204" pitchFamily="34" charset="0"/>
              </a:rPr>
              <a:t>’ billings in France broken down by customers’ recruitment year, in €m</a:t>
            </a:r>
            <a:endParaRPr kumimoji="0" lang="en-GB" sz="1000" b="1" i="1" u="none" strike="noStrike" kern="1200" cap="none" spc="0" normalizeH="0" baseline="0" noProof="0">
              <a:ln>
                <a:noFill/>
              </a:ln>
              <a:effectLst/>
              <a:uLnTx/>
              <a:uFillTx/>
              <a:latin typeface="Trebuchet MS" panose="020B0603020202020204" pitchFamily="34" charset="0"/>
            </a:endParaRPr>
          </a:p>
        </p:txBody>
      </p:sp>
      <p:cxnSp>
        <p:nvCxnSpPr>
          <p:cNvPr id="10" name="Connecteur droit avec flèche 9">
            <a:extLst>
              <a:ext uri="{FF2B5EF4-FFF2-40B4-BE49-F238E27FC236}">
                <a16:creationId xmlns:a16="http://schemas.microsoft.com/office/drawing/2014/main" id="{CD4F62DC-1D43-4C4B-B61A-EEB33B99EB9B}"/>
              </a:ext>
            </a:extLst>
          </p:cNvPr>
          <p:cNvCxnSpPr/>
          <p:nvPr/>
        </p:nvCxnSpPr>
        <p:spPr bwMode="auto">
          <a:xfrm>
            <a:off x="4152900" y="2447925"/>
            <a:ext cx="0" cy="1971675"/>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p:spPr>
      </p:cxnSp>
      <p:sp>
        <p:nvSpPr>
          <p:cNvPr id="41" name="Rectangle 40">
            <a:extLst>
              <a:ext uri="{FF2B5EF4-FFF2-40B4-BE49-F238E27FC236}">
                <a16:creationId xmlns:a16="http://schemas.microsoft.com/office/drawing/2014/main" id="{C656333A-12AB-4C8A-A78D-11F6ECDA5AA5}"/>
              </a:ext>
            </a:extLst>
          </p:cNvPr>
          <p:cNvSpPr/>
          <p:nvPr/>
        </p:nvSpPr>
        <p:spPr bwMode="auto">
          <a:xfrm>
            <a:off x="4160356" y="3337345"/>
            <a:ext cx="1342797" cy="95226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90% of 2020 revenue were generated by customers recruited prior to 2018</a:t>
            </a:r>
            <a:endParaRPr kumimoji="0" lang="en-GB" sz="1000" b="1" i="1" u="none" strike="noStrike" kern="1200" cap="none" spc="0" normalizeH="0" baseline="0" noProof="0">
              <a:ln>
                <a:noFill/>
              </a:ln>
              <a:effectLst/>
              <a:uLnTx/>
              <a:uFillTx/>
              <a:latin typeface="Trebuchet MS" panose="020B0603020202020204" pitchFamily="34" charset="0"/>
            </a:endParaRPr>
          </a:p>
        </p:txBody>
      </p:sp>
      <p:grpSp>
        <p:nvGrpSpPr>
          <p:cNvPr id="55" name="Group 4">
            <a:extLst>
              <a:ext uri="{FF2B5EF4-FFF2-40B4-BE49-F238E27FC236}">
                <a16:creationId xmlns:a16="http://schemas.microsoft.com/office/drawing/2014/main" id="{E5678DAB-ED40-4EC4-88F2-96BFC053A837}"/>
              </a:ext>
            </a:extLst>
          </p:cNvPr>
          <p:cNvGrpSpPr>
            <a:grpSpLocks noChangeAspect="1"/>
          </p:cNvGrpSpPr>
          <p:nvPr/>
        </p:nvGrpSpPr>
        <p:grpSpPr bwMode="auto">
          <a:xfrm>
            <a:off x="4193050" y="4901266"/>
            <a:ext cx="154955" cy="126267"/>
            <a:chOff x="788" y="869"/>
            <a:chExt cx="740" cy="603"/>
          </a:xfrm>
          <a:solidFill>
            <a:schemeClr val="tx1"/>
          </a:solidFill>
        </p:grpSpPr>
        <p:sp>
          <p:nvSpPr>
            <p:cNvPr id="58" name="Freeform 5">
              <a:extLst>
                <a:ext uri="{FF2B5EF4-FFF2-40B4-BE49-F238E27FC236}">
                  <a16:creationId xmlns:a16="http://schemas.microsoft.com/office/drawing/2014/main" id="{B36C5500-3A55-488B-B552-5FB5CD4D473A}"/>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6">
              <a:extLst>
                <a:ext uri="{FF2B5EF4-FFF2-40B4-BE49-F238E27FC236}">
                  <a16:creationId xmlns:a16="http://schemas.microsoft.com/office/drawing/2014/main" id="{D87EFC78-0EB6-459F-83A9-20B0FA32160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7">
              <a:extLst>
                <a:ext uri="{FF2B5EF4-FFF2-40B4-BE49-F238E27FC236}">
                  <a16:creationId xmlns:a16="http://schemas.microsoft.com/office/drawing/2014/main" id="{64A15A63-651F-4537-A3A8-6EF8B163F19D}"/>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Rectangle 8">
              <a:extLst>
                <a:ext uri="{FF2B5EF4-FFF2-40B4-BE49-F238E27FC236}">
                  <a16:creationId xmlns:a16="http://schemas.microsoft.com/office/drawing/2014/main" id="{C5703B6D-76D1-4347-A391-98D6A00E708E}"/>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0" name="Groupe 85">
            <a:extLst>
              <a:ext uri="{FF2B5EF4-FFF2-40B4-BE49-F238E27FC236}">
                <a16:creationId xmlns:a16="http://schemas.microsoft.com/office/drawing/2014/main" id="{C43543DB-B66E-4526-BB3A-0D7FE4C10821}"/>
              </a:ext>
            </a:extLst>
          </p:cNvPr>
          <p:cNvGrpSpPr/>
          <p:nvPr/>
        </p:nvGrpSpPr>
        <p:grpSpPr>
          <a:xfrm>
            <a:off x="8448150" y="-11528"/>
            <a:ext cx="1435548" cy="588143"/>
            <a:chOff x="8448150" y="-11528"/>
            <a:chExt cx="1435548" cy="588143"/>
          </a:xfrm>
        </p:grpSpPr>
        <p:sp>
          <p:nvSpPr>
            <p:cNvPr id="72" name="Rectangle : coins arrondis 199">
              <a:extLst>
                <a:ext uri="{FF2B5EF4-FFF2-40B4-BE49-F238E27FC236}">
                  <a16:creationId xmlns:a16="http://schemas.microsoft.com/office/drawing/2014/main" id="{7E4C8252-40E9-45C5-94ED-D3B11CF14D4C}"/>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3" name="Rectangle : coins arrondis 200">
              <a:extLst>
                <a:ext uri="{FF2B5EF4-FFF2-40B4-BE49-F238E27FC236}">
                  <a16:creationId xmlns:a16="http://schemas.microsoft.com/office/drawing/2014/main" id="{C1BAA6AB-1E51-486E-881C-7A78A725FC84}"/>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4" name="Rectangle : coins arrondis 201">
              <a:extLst>
                <a:ext uri="{FF2B5EF4-FFF2-40B4-BE49-F238E27FC236}">
                  <a16:creationId xmlns:a16="http://schemas.microsoft.com/office/drawing/2014/main" id="{53ECC8DA-3D52-4589-81FC-7766EBAA3581}"/>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5" name="ZoneTexte 18">
              <a:extLst>
                <a:ext uri="{FF2B5EF4-FFF2-40B4-BE49-F238E27FC236}">
                  <a16:creationId xmlns:a16="http://schemas.microsoft.com/office/drawing/2014/main" id="{44A0FF8D-04F2-48DC-AA0B-8F064DEBE56C}"/>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client base</a:t>
              </a:r>
            </a:p>
          </p:txBody>
        </p:sp>
        <p:pic>
          <p:nvPicPr>
            <p:cNvPr id="76" name="Graphique 128" descr="Jauge">
              <a:extLst>
                <a:ext uri="{FF2B5EF4-FFF2-40B4-BE49-F238E27FC236}">
                  <a16:creationId xmlns:a16="http://schemas.microsoft.com/office/drawing/2014/main" id="{DA775BF3-88B7-4A4A-96EF-04B94EE649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77" name="Graphique 90" descr="Poignée de main">
              <a:extLst>
                <a:ext uri="{FF2B5EF4-FFF2-40B4-BE49-F238E27FC236}">
                  <a16:creationId xmlns:a16="http://schemas.microsoft.com/office/drawing/2014/main" id="{AE7AD2FB-4FAD-441F-81C9-EE701401A2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78" name="Graphique 95" descr="Mégaphone">
              <a:extLst>
                <a:ext uri="{FF2B5EF4-FFF2-40B4-BE49-F238E27FC236}">
                  <a16:creationId xmlns:a16="http://schemas.microsoft.com/office/drawing/2014/main" id="{02369F7A-4B9A-48C6-B225-A09B662ACCA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79" name="Picture 2" descr="Drapeau France">
              <a:extLst>
                <a:ext uri="{FF2B5EF4-FFF2-40B4-BE49-F238E27FC236}">
                  <a16:creationId xmlns:a16="http://schemas.microsoft.com/office/drawing/2014/main" id="{41B326B6-9B2B-49E8-B7EC-0BAEFA34332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0" name="ZoneTexte 18">
              <a:extLst>
                <a:ext uri="{FF2B5EF4-FFF2-40B4-BE49-F238E27FC236}">
                  <a16:creationId xmlns:a16="http://schemas.microsoft.com/office/drawing/2014/main" id="{3EAF1267-16C4-49CB-8BBE-01A8E9B87D0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France</a:t>
              </a:r>
            </a:p>
          </p:txBody>
        </p:sp>
      </p:grpSp>
      <p:pic>
        <p:nvPicPr>
          <p:cNvPr id="67" name="Picture 2" descr="Drapeau France">
            <a:extLst>
              <a:ext uri="{FF2B5EF4-FFF2-40B4-BE49-F238E27FC236}">
                <a16:creationId xmlns:a16="http://schemas.microsoft.com/office/drawing/2014/main" id="{ECC0C350-B3DB-441F-800C-5EC7BF10651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336461" y="1174405"/>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312568411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1DB3DBB-5599-418B-A231-B7F08D406FF8}"/>
              </a:ext>
            </a:extLst>
          </p:cNvPr>
          <p:cNvGraphicFramePr>
            <a:graphicFrameLocks noChangeAspect="1"/>
          </p:cNvGraphicFramePr>
          <p:nvPr>
            <p:custDataLst>
              <p:tags r:id="rId1"/>
            </p:custDataLst>
            <p:extLst>
              <p:ext uri="{D42A27DB-BD31-4B8C-83A1-F6EECF244321}">
                <p14:modId xmlns:p14="http://schemas.microsoft.com/office/powerpoint/2010/main" val="31598968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40" imgH="541" progId="TCLayout.ActiveDocument.1">
                  <p:embed/>
                </p:oleObj>
              </mc:Choice>
              <mc:Fallback>
                <p:oleObj name="think-cell Slide" r:id="rId5" imgW="540" imgH="541" progId="TCLayout.ActiveDocument.1">
                  <p:embed/>
                  <p:pic>
                    <p:nvPicPr>
                      <p:cNvPr id="6" name="Object 5" hidden="1">
                        <a:extLst>
                          <a:ext uri="{FF2B5EF4-FFF2-40B4-BE49-F238E27FC236}">
                            <a16:creationId xmlns:a16="http://schemas.microsoft.com/office/drawing/2014/main" id="{81DB3DBB-5599-418B-A231-B7F08D406FF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FE4007A-4322-494F-8570-08F1E1CEBE28}"/>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Rectangle 1">
            <a:extLst>
              <a:ext uri="{FF2B5EF4-FFF2-40B4-BE49-F238E27FC236}">
                <a16:creationId xmlns:a16="http://schemas.microsoft.com/office/drawing/2014/main" id="{BD1A72BA-BC92-4F75-A18A-DA60D91E117B}"/>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aphicFrame>
        <p:nvGraphicFramePr>
          <p:cNvPr id="8" name="Chart 7">
            <a:extLst>
              <a:ext uri="{FF2B5EF4-FFF2-40B4-BE49-F238E27FC236}">
                <a16:creationId xmlns:a16="http://schemas.microsoft.com/office/drawing/2014/main" id="{256AEEA1-5D55-4724-A980-03F17A2BB8E7}"/>
              </a:ext>
            </a:extLst>
          </p:cNvPr>
          <p:cNvGraphicFramePr/>
          <p:nvPr>
            <p:extLst>
              <p:ext uri="{D42A27DB-BD31-4B8C-83A1-F6EECF244321}">
                <p14:modId xmlns:p14="http://schemas.microsoft.com/office/powerpoint/2010/main" val="756042171"/>
              </p:ext>
            </p:extLst>
          </p:nvPr>
        </p:nvGraphicFramePr>
        <p:xfrm>
          <a:off x="5244843" y="1573505"/>
          <a:ext cx="4167316" cy="3263392"/>
        </p:xfrm>
        <a:graphic>
          <a:graphicData uri="http://schemas.openxmlformats.org/drawingml/2006/chart">
            <c:chart xmlns:c="http://schemas.openxmlformats.org/drawingml/2006/chart" xmlns:r="http://schemas.openxmlformats.org/officeDocument/2006/relationships" r:id="rId7"/>
          </a:graphicData>
        </a:graphic>
      </p:graphicFrame>
      <p:sp>
        <p:nvSpPr>
          <p:cNvPr id="50" name="Rectangle 49">
            <a:extLst>
              <a:ext uri="{FF2B5EF4-FFF2-40B4-BE49-F238E27FC236}">
                <a16:creationId xmlns:a16="http://schemas.microsoft.com/office/drawing/2014/main" id="{BDB37B39-FBB6-4E35-9EB1-5883957472DA}"/>
              </a:ext>
            </a:extLst>
          </p:cNvPr>
          <p:cNvSpPr/>
          <p:nvPr/>
        </p:nvSpPr>
        <p:spPr bwMode="auto">
          <a:xfrm>
            <a:off x="591510" y="1108410"/>
            <a:ext cx="4361489"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ARPU broken down by customer recruitment year in €</a:t>
            </a: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25" name="Chart 24">
            <a:extLst>
              <a:ext uri="{FF2B5EF4-FFF2-40B4-BE49-F238E27FC236}">
                <a16:creationId xmlns:a16="http://schemas.microsoft.com/office/drawing/2014/main" id="{AF78BBC2-D582-413C-B8BD-D350092B8080}"/>
              </a:ext>
            </a:extLst>
          </p:cNvPr>
          <p:cNvGraphicFramePr>
            <a:graphicFrameLocks noChangeAspect="1"/>
          </p:cNvGraphicFramePr>
          <p:nvPr>
            <p:extLst>
              <p:ext uri="{D42A27DB-BD31-4B8C-83A1-F6EECF244321}">
                <p14:modId xmlns:p14="http://schemas.microsoft.com/office/powerpoint/2010/main" val="1620830039"/>
              </p:ext>
            </p:extLst>
          </p:nvPr>
        </p:nvGraphicFramePr>
        <p:xfrm>
          <a:off x="591510" y="1575309"/>
          <a:ext cx="4167316" cy="3263392"/>
        </p:xfrm>
        <a:graphic>
          <a:graphicData uri="http://schemas.openxmlformats.org/drawingml/2006/chart">
            <c:chart xmlns:c="http://schemas.openxmlformats.org/drawingml/2006/chart" xmlns:r="http://schemas.openxmlformats.org/officeDocument/2006/relationships" r:id="rId8"/>
          </a:graphicData>
        </a:graphic>
      </p:graphicFrame>
      <p:sp>
        <p:nvSpPr>
          <p:cNvPr id="26" name="Rectangle 25">
            <a:extLst>
              <a:ext uri="{FF2B5EF4-FFF2-40B4-BE49-F238E27FC236}">
                <a16:creationId xmlns:a16="http://schemas.microsoft.com/office/drawing/2014/main" id="{D83D40EB-3A78-4813-9686-1A8B94D2CF13}"/>
              </a:ext>
            </a:extLst>
          </p:cNvPr>
          <p:cNvSpPr/>
          <p:nvPr/>
        </p:nvSpPr>
        <p:spPr>
          <a:xfrm>
            <a:off x="591510" y="4367028"/>
            <a:ext cx="1058471" cy="507831"/>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 </a:t>
            </a:r>
          </a:p>
        </p:txBody>
      </p:sp>
      <p:sp>
        <p:nvSpPr>
          <p:cNvPr id="18" name="Bulle narrative : rectangle 3">
            <a:extLst>
              <a:ext uri="{FF2B5EF4-FFF2-40B4-BE49-F238E27FC236}">
                <a16:creationId xmlns:a16="http://schemas.microsoft.com/office/drawing/2014/main" id="{5306F885-8467-4812-83BF-91BF6ED5110E}"/>
              </a:ext>
            </a:extLst>
          </p:cNvPr>
          <p:cNvSpPr/>
          <p:nvPr/>
        </p:nvSpPr>
        <p:spPr bwMode="auto">
          <a:xfrm>
            <a:off x="591510" y="4954946"/>
            <a:ext cx="1846890" cy="1366617"/>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1" i="0" u="none" strike="noStrike" cap="none" normalizeH="0" baseline="0">
                <a:ln>
                  <a:noFill/>
                </a:ln>
                <a:effectLst/>
                <a:latin typeface="Trebuchet MS" panose="020B0603020202020204" pitchFamily="34" charset="0"/>
              </a:rPr>
              <a:t>Readin</a:t>
            </a:r>
            <a:r>
              <a:rPr lang="en-GB" sz="1000" b="1">
                <a:latin typeface="Trebuchet MS" panose="020B0603020202020204" pitchFamily="34" charset="0"/>
              </a:rPr>
              <a:t>g insights</a:t>
            </a:r>
            <a:endParaRPr kumimoji="0" lang="en-GB" sz="1000" b="1" i="0" u="none" strike="noStrike" cap="none" normalizeH="0" baseline="0">
              <a:ln>
                <a:noFill/>
              </a:ln>
              <a:solidFill>
                <a:schemeClr val="bg1">
                  <a:lumMod val="65000"/>
                </a:schemeClr>
              </a:solidFill>
              <a:effectLst/>
              <a:latin typeface="Trebuchet MS" panose="020B0603020202020204" pitchFamily="34" charset="0"/>
            </a:endParaRPr>
          </a:p>
          <a:p>
            <a:pPr marL="171450" indent="-171450">
              <a:spcAft>
                <a:spcPts val="1200"/>
              </a:spcAft>
              <a:buFont typeface="Arial" panose="020B0604020202020204" pitchFamily="34" charset="0"/>
              <a:buChar char="•"/>
            </a:pPr>
            <a:r>
              <a:rPr lang="en-GB" sz="1000">
                <a:latin typeface="Trebuchet MS" panose="020B0603020202020204" pitchFamily="34" charset="0"/>
              </a:rPr>
              <a:t>ARPU is the </a:t>
            </a:r>
            <a:r>
              <a:rPr lang="en-GB" sz="1000">
                <a:solidFill>
                  <a:schemeClr val="tx2"/>
                </a:solidFill>
                <a:latin typeface="Trebuchet MS" panose="020B0603020202020204" pitchFamily="34" charset="0"/>
              </a:rPr>
              <a:t>Average Revenue Per Unit</a:t>
            </a:r>
            <a:r>
              <a:rPr lang="en-GB" sz="1000">
                <a:latin typeface="Trebuchet MS" panose="020B0603020202020204" pitchFamily="34" charset="0"/>
              </a:rPr>
              <a:t>, a unit being a single customer</a:t>
            </a:r>
          </a:p>
          <a:p>
            <a:pPr marL="171450" indent="-171450">
              <a:spcAft>
                <a:spcPts val="600"/>
              </a:spcAft>
              <a:buFont typeface="Arial" panose="020B0604020202020204" pitchFamily="34" charset="0"/>
              <a:buChar char="•"/>
            </a:pPr>
            <a:r>
              <a:rPr lang="en-GB" sz="1000">
                <a:latin typeface="Trebuchet MS" panose="020B0603020202020204" pitchFamily="34" charset="0"/>
              </a:rPr>
              <a:t>“Group” is the company customer referential</a:t>
            </a:r>
            <a:endParaRPr kumimoji="0" lang="en-GB" sz="1200" b="0" i="0" u="none" strike="noStrike" cap="none" normalizeH="0" baseline="0">
              <a:ln>
                <a:noFill/>
              </a:ln>
              <a:solidFill>
                <a:schemeClr val="bg1">
                  <a:lumMod val="65000"/>
                </a:schemeClr>
              </a:solidFill>
              <a:effectLst/>
              <a:latin typeface="Trebuchet MS" panose="020B0603020202020204" pitchFamily="34" charset="0"/>
            </a:endParaRPr>
          </a:p>
        </p:txBody>
      </p:sp>
      <p:sp>
        <p:nvSpPr>
          <p:cNvPr id="40" name="Rectangle 39">
            <a:extLst>
              <a:ext uri="{FF2B5EF4-FFF2-40B4-BE49-F238E27FC236}">
                <a16:creationId xmlns:a16="http://schemas.microsoft.com/office/drawing/2014/main" id="{1D4D4ECA-F7DD-43F8-8C86-BBB9912BA7B8}"/>
              </a:ext>
            </a:extLst>
          </p:cNvPr>
          <p:cNvSpPr/>
          <p:nvPr/>
        </p:nvSpPr>
        <p:spPr bwMode="auto">
          <a:xfrm>
            <a:off x="5244843" y="1108410"/>
            <a:ext cx="4167316"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ARPU broken down by year in €</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 name="Titre 2">
            <a:extLst>
              <a:ext uri="{FF2B5EF4-FFF2-40B4-BE49-F238E27FC236}">
                <a16:creationId xmlns:a16="http://schemas.microsoft.com/office/drawing/2014/main" id="{E4275405-17D5-4465-9E93-EFAEB0121919}"/>
              </a:ext>
            </a:extLst>
          </p:cNvPr>
          <p:cNvSpPr>
            <a:spLocks noGrp="1"/>
          </p:cNvSpPr>
          <p:nvPr>
            <p:ph type="title"/>
          </p:nvPr>
        </p:nvSpPr>
        <p:spPr>
          <a:xfrm>
            <a:off x="165600" y="147600"/>
            <a:ext cx="8113960" cy="806288"/>
          </a:xfrm>
        </p:spPr>
        <p:txBody>
          <a:bodyPr vert="horz"/>
          <a:lstStyle/>
          <a:p>
            <a:r>
              <a:rPr lang="en-GB">
                <a:latin typeface="Trebuchet MS" panose="020B0603020202020204" pitchFamily="34" charset="0"/>
              </a:rPr>
              <a:t>In France, </a:t>
            </a:r>
            <a:r>
              <a:rPr lang="en-GB">
                <a:solidFill>
                  <a:schemeClr val="tx2"/>
                </a:solidFill>
                <a:latin typeface="Trebuchet MS" panose="020B0603020202020204" pitchFamily="34" charset="0"/>
              </a:rPr>
              <a:t>ARPU evolution </a:t>
            </a:r>
            <a:r>
              <a:rPr lang="en-GB" sz="1600" b="0" i="0">
                <a:effectLst/>
                <a:latin typeface="Trebuchet MS" panose="020B0603020202020204" pitchFamily="34" charset="0"/>
              </a:rPr>
              <a:t>shows</a:t>
            </a:r>
            <a:r>
              <a:rPr lang="en-GB" sz="1600" b="0" i="0">
                <a:solidFill>
                  <a:schemeClr val="tx2"/>
                </a:solidFill>
                <a:effectLst/>
                <a:latin typeface="Trebuchet MS" panose="020B0603020202020204" pitchFamily="34" charset="0"/>
              </a:rPr>
              <a:t> </a:t>
            </a:r>
            <a:r>
              <a:rPr lang="en-GB" sz="1600" b="0" i="0" err="1">
                <a:solidFill>
                  <a:schemeClr val="tx2"/>
                </a:solidFill>
                <a:effectLst/>
                <a:latin typeface="Trebuchet MS" panose="020B0603020202020204" pitchFamily="34" charset="0"/>
              </a:rPr>
              <a:t>Altares</a:t>
            </a:r>
            <a:r>
              <a:rPr lang="en-GB" sz="1600" b="0" i="0">
                <a:solidFill>
                  <a:schemeClr val="tx2"/>
                </a:solidFill>
                <a:effectLst/>
                <a:latin typeface="Trebuchet MS" panose="020B0603020202020204" pitchFamily="34" charset="0"/>
              </a:rPr>
              <a:t>' ability to significantly upsell </a:t>
            </a:r>
            <a:r>
              <a:rPr lang="en-GB">
                <a:solidFill>
                  <a:schemeClr val="tx2"/>
                </a:solidFill>
                <a:latin typeface="Trebuchet MS" panose="020B0603020202020204" pitchFamily="34" charset="0"/>
              </a:rPr>
              <a:t>historical large accounts </a:t>
            </a:r>
            <a:r>
              <a:rPr lang="en-GB">
                <a:latin typeface="Trebuchet MS" panose="020B0603020202020204" pitchFamily="34" charset="0"/>
              </a:rPr>
              <a:t>as well as </a:t>
            </a:r>
            <a:r>
              <a:rPr lang="en-GB">
                <a:solidFill>
                  <a:schemeClr val="tx2"/>
                </a:solidFill>
                <a:latin typeface="Trebuchet MS" panose="020B0603020202020204" pitchFamily="34" charset="0"/>
              </a:rPr>
              <a:t>small new accounts</a:t>
            </a:r>
            <a:r>
              <a:rPr lang="en-GB" sz="1600" b="0" i="0">
                <a:effectLst/>
                <a:latin typeface="Trebuchet MS" panose="020B0603020202020204" pitchFamily="34" charset="0"/>
              </a:rPr>
              <a:t>, as ARPU of each cohort increases every year</a:t>
            </a:r>
            <a:endParaRPr lang="en-GB">
              <a:highlight>
                <a:srgbClr val="FFFF00"/>
              </a:highlight>
              <a:latin typeface="Trebuchet MS" panose="020B0603020202020204" pitchFamily="34" charset="0"/>
            </a:endParaRPr>
          </a:p>
        </p:txBody>
      </p:sp>
      <p:sp>
        <p:nvSpPr>
          <p:cNvPr id="16" name="Espace réservé du texte 15">
            <a:extLst>
              <a:ext uri="{FF2B5EF4-FFF2-40B4-BE49-F238E27FC236}">
                <a16:creationId xmlns:a16="http://schemas.microsoft.com/office/drawing/2014/main" id="{8FCB6FA7-DD5D-461D-B50E-49DE41EE896D}"/>
              </a:ext>
            </a:extLst>
          </p:cNvPr>
          <p:cNvSpPr>
            <a:spLocks noGrp="1"/>
          </p:cNvSpPr>
          <p:nvPr>
            <p:ph type="body" sz="quarter" idx="10"/>
          </p:nvPr>
        </p:nvSpPr>
        <p:spPr/>
        <p:txBody>
          <a:bodyPr/>
          <a:lstStyle/>
          <a:p>
            <a:r>
              <a:rPr lang="en-GB" sz="800" i="1" kern="0"/>
              <a:t>Sources: eleven research &amp; analysis, company data</a:t>
            </a:r>
          </a:p>
          <a:p>
            <a:endParaRPr lang="en-GB"/>
          </a:p>
        </p:txBody>
      </p:sp>
      <p:sp>
        <p:nvSpPr>
          <p:cNvPr id="19" name="Rectangle 18">
            <a:extLst>
              <a:ext uri="{FF2B5EF4-FFF2-40B4-BE49-F238E27FC236}">
                <a16:creationId xmlns:a16="http://schemas.microsoft.com/office/drawing/2014/main" id="{E4F66408-3154-4332-A0D9-EE50DAAB0FA9}"/>
              </a:ext>
            </a:extLst>
          </p:cNvPr>
          <p:cNvSpPr/>
          <p:nvPr/>
        </p:nvSpPr>
        <p:spPr bwMode="auto">
          <a:xfrm>
            <a:off x="2586420" y="4953143"/>
            <a:ext cx="6806470" cy="1366618"/>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b="1">
                <a:latin typeface="Trebuchet MS" panose="020B0603020202020204" pitchFamily="34" charset="0"/>
              </a:rPr>
              <a:t>Comments</a:t>
            </a:r>
          </a:p>
          <a:p>
            <a:pPr marL="171450" indent="-171450">
              <a:spcBef>
                <a:spcPts val="400"/>
              </a:spcBef>
              <a:buClr>
                <a:schemeClr val="tx1"/>
              </a:buClr>
              <a:buFont typeface="Arial" panose="020B0604020202020204" pitchFamily="34" charset="0"/>
              <a:buChar char="•"/>
            </a:pPr>
            <a:r>
              <a:rPr lang="en-GB" sz="1000">
                <a:latin typeface="Trebuchet MS" panose="020B0603020202020204" pitchFamily="34" charset="0"/>
              </a:rPr>
              <a:t>ARPU broken down by customer recruitment year shows </a:t>
            </a:r>
            <a:r>
              <a:rPr lang="en-GB" sz="1000">
                <a:solidFill>
                  <a:schemeClr val="tx2"/>
                </a:solidFill>
                <a:latin typeface="Trebuchet MS" panose="020B0603020202020204" pitchFamily="34" charset="0"/>
              </a:rPr>
              <a:t>onboarding around €6k </a:t>
            </a:r>
            <a:r>
              <a:rPr lang="en-GB" sz="1000">
                <a:latin typeface="Trebuchet MS" panose="020B0603020202020204" pitchFamily="34" charset="0"/>
              </a:rPr>
              <a:t>and an </a:t>
            </a:r>
            <a:r>
              <a:rPr lang="en-GB" sz="1000">
                <a:solidFill>
                  <a:schemeClr val="tx2"/>
                </a:solidFill>
                <a:latin typeface="Trebuchet MS" pitchFamily="34" charset="0"/>
              </a:rPr>
              <a:t>increase year on year</a:t>
            </a:r>
          </a:p>
          <a:p>
            <a:pPr marL="171450" indent="-171450">
              <a:spcBef>
                <a:spcPts val="400"/>
              </a:spcBef>
              <a:buClr>
                <a:schemeClr val="tx1"/>
              </a:buClr>
              <a:buFont typeface="Arial" panose="020B0604020202020204" pitchFamily="34" charset="0"/>
              <a:buChar char="•"/>
            </a:pPr>
            <a:r>
              <a:rPr lang="en-GB" sz="1000">
                <a:solidFill>
                  <a:schemeClr val="tx2"/>
                </a:solidFill>
                <a:latin typeface="Trebuchet MS" pitchFamily="34" charset="0"/>
              </a:rPr>
              <a:t>Large customers, </a:t>
            </a:r>
            <a:r>
              <a:rPr lang="en-GB" sz="1000">
                <a:latin typeface="Trebuchet MS" panose="020B0603020202020204" pitchFamily="34" charset="0"/>
              </a:rPr>
              <a:t>being</a:t>
            </a:r>
            <a:r>
              <a:rPr lang="en-GB" sz="1000">
                <a:solidFill>
                  <a:schemeClr val="tx2"/>
                </a:solidFill>
                <a:latin typeface="Trebuchet MS" panose="020B0603020202020204" pitchFamily="34" charset="0"/>
              </a:rPr>
              <a:t> </a:t>
            </a:r>
            <a:r>
              <a:rPr lang="en-GB" sz="1000">
                <a:latin typeface="Trebuchet MS" panose="020B0603020202020204" pitchFamily="34" charset="0"/>
              </a:rPr>
              <a:t>historical Altares’ customers, drive the ARPU up</a:t>
            </a:r>
          </a:p>
          <a:p>
            <a:pPr marL="171450" indent="-171450">
              <a:spcBef>
                <a:spcPts val="400"/>
              </a:spcBef>
              <a:buClr>
                <a:schemeClr val="tx1"/>
              </a:buClr>
              <a:buFont typeface="Arial" panose="020B0604020202020204" pitchFamily="34" charset="0"/>
              <a:buChar char="•"/>
            </a:pPr>
            <a:r>
              <a:rPr lang="en-GB" sz="1000">
                <a:latin typeface="Trebuchet MS" panose="020B0603020202020204" pitchFamily="34" charset="0"/>
              </a:rPr>
              <a:t>The global ARPU confirms that analysis with value </a:t>
            </a:r>
            <a:r>
              <a:rPr lang="en-GB" sz="1000">
                <a:solidFill>
                  <a:schemeClr val="tx2"/>
                </a:solidFill>
                <a:latin typeface="Trebuchet MS" panose="020B0603020202020204" pitchFamily="34" charset="0"/>
              </a:rPr>
              <a:t>increasing every year </a:t>
            </a:r>
            <a:r>
              <a:rPr lang="en-GB" sz="1000">
                <a:latin typeface="Trebuchet MS" panose="020B0603020202020204" pitchFamily="34" charset="0"/>
              </a:rPr>
              <a:t>(except in 2020 due to the </a:t>
            </a:r>
            <a:r>
              <a:rPr lang="en-GB" sz="1000" err="1">
                <a:latin typeface="Trebuchet MS" panose="020B0603020202020204" pitchFamily="34" charset="0"/>
              </a:rPr>
              <a:t>Covid</a:t>
            </a:r>
            <a:r>
              <a:rPr lang="en-GB" sz="1000">
                <a:latin typeface="Trebuchet MS" panose="020B0603020202020204" pitchFamily="34" charset="0"/>
              </a:rPr>
              <a:t> effect that deprioritized data-related expenses within Altares’ customers)</a:t>
            </a:r>
          </a:p>
          <a:p>
            <a:pPr marL="171450" indent="-171450">
              <a:spcBef>
                <a:spcPts val="400"/>
              </a:spcBef>
              <a:buClr>
                <a:schemeClr val="tx1"/>
              </a:buClr>
              <a:buFont typeface="Wingdings" panose="05000000000000000000" pitchFamily="2" charset="2"/>
              <a:buChar char="Ø"/>
            </a:pPr>
            <a:r>
              <a:rPr lang="en-GB" sz="1000">
                <a:latin typeface="Trebuchet MS" panose="020B0603020202020204" pitchFamily="34" charset="0"/>
              </a:rPr>
              <a:t>It confirms Altares </a:t>
            </a:r>
            <a:r>
              <a:rPr lang="en-GB" sz="1000">
                <a:solidFill>
                  <a:schemeClr val="tx2"/>
                </a:solidFill>
                <a:latin typeface="Trebuchet MS" panose="020B0603020202020204" pitchFamily="34" charset="0"/>
              </a:rPr>
              <a:t>customers’ farming ability</a:t>
            </a:r>
            <a:r>
              <a:rPr lang="en-GB" sz="1000">
                <a:latin typeface="Trebuchet MS" panose="020B0603020202020204" pitchFamily="34" charset="0"/>
              </a:rPr>
              <a:t>, enabling a </a:t>
            </a:r>
            <a:r>
              <a:rPr lang="en-GB" sz="1000">
                <a:solidFill>
                  <a:schemeClr val="tx2"/>
                </a:solidFill>
                <a:latin typeface="Trebuchet MS" panose="020B0603020202020204" pitchFamily="34" charset="0"/>
              </a:rPr>
              <a:t>strong upsell dynamic</a:t>
            </a:r>
          </a:p>
          <a:p>
            <a:pPr marL="628650" lvl="1" indent="-171450">
              <a:spcBef>
                <a:spcPts val="600"/>
              </a:spcBef>
              <a:buClr>
                <a:schemeClr val="tx1"/>
              </a:buClr>
              <a:buFont typeface="Arial" panose="020B0604020202020204" pitchFamily="34" charset="0"/>
              <a:buChar char="•"/>
            </a:pPr>
            <a:endParaRPr lang="en-GB" sz="1000">
              <a:latin typeface="Trebuchet MS" panose="020B0603020202020204" pitchFamily="34" charset="0"/>
            </a:endParaRPr>
          </a:p>
        </p:txBody>
      </p:sp>
      <p:pic>
        <p:nvPicPr>
          <p:cNvPr id="7" name="Graphic 6" descr="Lights On">
            <a:extLst>
              <a:ext uri="{FF2B5EF4-FFF2-40B4-BE49-F238E27FC236}">
                <a16:creationId xmlns:a16="http://schemas.microsoft.com/office/drawing/2014/main" id="{293D755D-6598-4892-A8BB-ED0AAD799A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1462" y="4987855"/>
            <a:ext cx="209742" cy="209742"/>
          </a:xfrm>
          <a:prstGeom prst="rect">
            <a:avLst/>
          </a:prstGeom>
        </p:spPr>
      </p:pic>
      <p:grpSp>
        <p:nvGrpSpPr>
          <p:cNvPr id="20" name="Group 4">
            <a:extLst>
              <a:ext uri="{FF2B5EF4-FFF2-40B4-BE49-F238E27FC236}">
                <a16:creationId xmlns:a16="http://schemas.microsoft.com/office/drawing/2014/main" id="{67C874CA-08B6-43EB-AAF5-A401ED6665E0}"/>
              </a:ext>
            </a:extLst>
          </p:cNvPr>
          <p:cNvGrpSpPr>
            <a:grpSpLocks noChangeAspect="1"/>
          </p:cNvGrpSpPr>
          <p:nvPr/>
        </p:nvGrpSpPr>
        <p:grpSpPr bwMode="auto">
          <a:xfrm>
            <a:off x="5131409" y="5000292"/>
            <a:ext cx="226868" cy="184867"/>
            <a:chOff x="788" y="869"/>
            <a:chExt cx="740" cy="603"/>
          </a:xfrm>
          <a:solidFill>
            <a:schemeClr val="tx1"/>
          </a:solidFill>
        </p:grpSpPr>
        <p:sp>
          <p:nvSpPr>
            <p:cNvPr id="21" name="Freeform 5">
              <a:extLst>
                <a:ext uri="{FF2B5EF4-FFF2-40B4-BE49-F238E27FC236}">
                  <a16:creationId xmlns:a16="http://schemas.microsoft.com/office/drawing/2014/main" id="{4266A374-E100-40D7-B73F-28156E6E1301}"/>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6">
              <a:extLst>
                <a:ext uri="{FF2B5EF4-FFF2-40B4-BE49-F238E27FC236}">
                  <a16:creationId xmlns:a16="http://schemas.microsoft.com/office/drawing/2014/main" id="{C7531C03-6CF3-4C68-B0F7-1AF5DED46D67}"/>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Rectangle 7">
              <a:extLst>
                <a:ext uri="{FF2B5EF4-FFF2-40B4-BE49-F238E27FC236}">
                  <a16:creationId xmlns:a16="http://schemas.microsoft.com/office/drawing/2014/main" id="{07D4B324-AAA6-46C7-B8B7-914AFFE06C35}"/>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Rectangle 8">
              <a:extLst>
                <a:ext uri="{FF2B5EF4-FFF2-40B4-BE49-F238E27FC236}">
                  <a16:creationId xmlns:a16="http://schemas.microsoft.com/office/drawing/2014/main" id="{5D8DB234-2796-4624-AED7-BED53C6318C3}"/>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6" name="Groupe 85">
            <a:extLst>
              <a:ext uri="{FF2B5EF4-FFF2-40B4-BE49-F238E27FC236}">
                <a16:creationId xmlns:a16="http://schemas.microsoft.com/office/drawing/2014/main" id="{EB017517-D2E0-454C-9F05-16A5C7A79408}"/>
              </a:ext>
            </a:extLst>
          </p:cNvPr>
          <p:cNvGrpSpPr/>
          <p:nvPr/>
        </p:nvGrpSpPr>
        <p:grpSpPr>
          <a:xfrm>
            <a:off x="8448150" y="-11528"/>
            <a:ext cx="1435548" cy="588143"/>
            <a:chOff x="8448150" y="-11528"/>
            <a:chExt cx="1435548" cy="588143"/>
          </a:xfrm>
        </p:grpSpPr>
        <p:sp>
          <p:nvSpPr>
            <p:cNvPr id="37" name="Rectangle : coins arrondis 199">
              <a:extLst>
                <a:ext uri="{FF2B5EF4-FFF2-40B4-BE49-F238E27FC236}">
                  <a16:creationId xmlns:a16="http://schemas.microsoft.com/office/drawing/2014/main" id="{658FC7B2-A462-4290-BE15-03F99711CFE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Rectangle : coins arrondis 200">
              <a:extLst>
                <a:ext uri="{FF2B5EF4-FFF2-40B4-BE49-F238E27FC236}">
                  <a16:creationId xmlns:a16="http://schemas.microsoft.com/office/drawing/2014/main" id="{F34DDC50-2D00-496D-9C66-7A8974C5337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9" name="Rectangle : coins arrondis 201">
              <a:extLst>
                <a:ext uri="{FF2B5EF4-FFF2-40B4-BE49-F238E27FC236}">
                  <a16:creationId xmlns:a16="http://schemas.microsoft.com/office/drawing/2014/main" id="{07407110-1618-44FE-ADF6-2642A088127F}"/>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1" name="ZoneTexte 18">
              <a:extLst>
                <a:ext uri="{FF2B5EF4-FFF2-40B4-BE49-F238E27FC236}">
                  <a16:creationId xmlns:a16="http://schemas.microsoft.com/office/drawing/2014/main" id="{32DB9C16-58BC-4597-9BB5-C0E4C55BCBC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42" name="Graphique 128" descr="Jauge">
              <a:extLst>
                <a:ext uri="{FF2B5EF4-FFF2-40B4-BE49-F238E27FC236}">
                  <a16:creationId xmlns:a16="http://schemas.microsoft.com/office/drawing/2014/main" id="{8489C648-0870-40F9-B93A-C1DE97EF56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53764" y="187516"/>
              <a:ext cx="234953" cy="218224"/>
            </a:xfrm>
            <a:prstGeom prst="rect">
              <a:avLst/>
            </a:prstGeom>
            <a:effectLst/>
          </p:spPr>
        </p:pic>
        <p:pic>
          <p:nvPicPr>
            <p:cNvPr id="43" name="Graphique 90" descr="Poignée de main">
              <a:extLst>
                <a:ext uri="{FF2B5EF4-FFF2-40B4-BE49-F238E27FC236}">
                  <a16:creationId xmlns:a16="http://schemas.microsoft.com/office/drawing/2014/main" id="{CC4BA1B4-8F09-4C4B-B08B-D85CD0921A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60868" y="152880"/>
              <a:ext cx="256313" cy="287496"/>
            </a:xfrm>
            <a:prstGeom prst="rect">
              <a:avLst/>
            </a:prstGeom>
            <a:effectLst/>
          </p:spPr>
        </p:pic>
        <p:pic>
          <p:nvPicPr>
            <p:cNvPr id="44" name="Graphique 95" descr="Mégaphone">
              <a:extLst>
                <a:ext uri="{FF2B5EF4-FFF2-40B4-BE49-F238E27FC236}">
                  <a16:creationId xmlns:a16="http://schemas.microsoft.com/office/drawing/2014/main" id="{65F24C37-1BCC-4538-99DC-79FA9647C0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89331" y="181519"/>
              <a:ext cx="233011" cy="216420"/>
            </a:xfrm>
            <a:prstGeom prst="rect">
              <a:avLst/>
            </a:prstGeom>
            <a:effectLst/>
          </p:spPr>
        </p:pic>
        <p:pic>
          <p:nvPicPr>
            <p:cNvPr id="45" name="Picture 2" descr="Drapeau France">
              <a:extLst>
                <a:ext uri="{FF2B5EF4-FFF2-40B4-BE49-F238E27FC236}">
                  <a16:creationId xmlns:a16="http://schemas.microsoft.com/office/drawing/2014/main" id="{E4C4F846-C457-418F-B54B-35A7056F03CA}"/>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6" name="ZoneTexte 18">
              <a:extLst>
                <a:ext uri="{FF2B5EF4-FFF2-40B4-BE49-F238E27FC236}">
                  <a16:creationId xmlns:a16="http://schemas.microsoft.com/office/drawing/2014/main" id="{06743791-C819-409A-B67E-775EB881BBCC}"/>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France</a:t>
              </a:r>
            </a:p>
          </p:txBody>
        </p:sp>
      </p:grpSp>
      <p:sp>
        <p:nvSpPr>
          <p:cNvPr id="33" name="Speech Bubble: Rectangle 13">
            <a:extLst>
              <a:ext uri="{FF2B5EF4-FFF2-40B4-BE49-F238E27FC236}">
                <a16:creationId xmlns:a16="http://schemas.microsoft.com/office/drawing/2014/main" id="{2F1ED0FD-CDEC-450F-B543-1CE32E396CAA}"/>
              </a:ext>
            </a:extLst>
          </p:cNvPr>
          <p:cNvSpPr/>
          <p:nvPr/>
        </p:nvSpPr>
        <p:spPr bwMode="auto">
          <a:xfrm>
            <a:off x="1509373" y="2486312"/>
            <a:ext cx="2618539" cy="507831"/>
          </a:xfrm>
          <a:prstGeom prst="wedgeRectCallout">
            <a:avLst>
              <a:gd name="adj1" fmla="val -34166"/>
              <a:gd name="adj2" fmla="val -71364"/>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90488" marR="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Cohort prior 2018 contains </a:t>
            </a:r>
            <a:r>
              <a:rPr lang="en-GB" sz="1000">
                <a:solidFill>
                  <a:schemeClr val="tx2"/>
                </a:solidFill>
                <a:latin typeface="Trebuchet MS" panose="020B0603020202020204" pitchFamily="34" charset="0"/>
              </a:rPr>
              <a:t>large clients recruited several years ago </a:t>
            </a:r>
            <a:r>
              <a:rPr lang="en-GB" sz="1000">
                <a:latin typeface="Trebuchet MS" panose="020B0603020202020204" pitchFamily="34" charset="0"/>
              </a:rPr>
              <a:t>(before 2017) explaining a significantly </a:t>
            </a:r>
            <a:r>
              <a:rPr lang="en-GB" sz="1000">
                <a:solidFill>
                  <a:schemeClr val="tx2"/>
                </a:solidFill>
                <a:latin typeface="Trebuchet MS" panose="020B0603020202020204" pitchFamily="34" charset="0"/>
              </a:rPr>
              <a:t>higher ARPU</a:t>
            </a:r>
            <a:endParaRPr kumimoji="0" lang="en-GB" sz="1000" b="0" i="0" u="none" strike="noStrike" cap="none" normalizeH="0" baseline="0">
              <a:ln>
                <a:noFill/>
              </a:ln>
              <a:solidFill>
                <a:schemeClr val="tx2"/>
              </a:solidFill>
              <a:effectLst/>
              <a:latin typeface="Trebuchet MS" panose="020B0603020202020204" pitchFamily="34" charset="0"/>
            </a:endParaRPr>
          </a:p>
        </p:txBody>
      </p:sp>
      <p:pic>
        <p:nvPicPr>
          <p:cNvPr id="31" name="Picture 2" descr="Drapeau France">
            <a:extLst>
              <a:ext uri="{FF2B5EF4-FFF2-40B4-BE49-F238E27FC236}">
                <a16:creationId xmlns:a16="http://schemas.microsoft.com/office/drawing/2014/main" id="{6034D6A4-267B-4F4E-B142-A6648850F58A}"/>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7006" b="16757"/>
          <a:stretch/>
        </p:blipFill>
        <p:spPr bwMode="auto">
          <a:xfrm>
            <a:off x="336461" y="1269780"/>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10694238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ADBC14-5B84-4A21-966A-857EA115FE86}"/>
              </a:ext>
            </a:extLst>
          </p:cNvPr>
          <p:cNvGraphicFramePr>
            <a:graphicFrameLocks noChangeAspect="1"/>
          </p:cNvGraphicFramePr>
          <p:nvPr>
            <p:custDataLst>
              <p:tags r:id="rId1"/>
            </p:custDataLst>
            <p:extLst>
              <p:ext uri="{D42A27DB-BD31-4B8C-83A1-F6EECF244321}">
                <p14:modId xmlns:p14="http://schemas.microsoft.com/office/powerpoint/2010/main" val="29248251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2" imgW="622" imgH="623" progId="TCLayout.ActiveDocument.1">
                  <p:embed/>
                </p:oleObj>
              </mc:Choice>
              <mc:Fallback>
                <p:oleObj name="think-cell Slide" r:id="rId62" imgW="622" imgH="623" progId="TCLayout.ActiveDocument.1">
                  <p:embed/>
                  <p:pic>
                    <p:nvPicPr>
                      <p:cNvPr id="5" name="Object 4" hidden="1">
                        <a:extLst>
                          <a:ext uri="{FF2B5EF4-FFF2-40B4-BE49-F238E27FC236}">
                            <a16:creationId xmlns:a16="http://schemas.microsoft.com/office/drawing/2014/main" id="{EEADBC14-5B84-4A21-966A-857EA115FE86}"/>
                          </a:ext>
                        </a:extLst>
                      </p:cNvPr>
                      <p:cNvPicPr/>
                      <p:nvPr/>
                    </p:nvPicPr>
                    <p:blipFill>
                      <a:blip r:embed="rId63"/>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70876E0E-5A26-4C0C-92CE-4D73FDCBD156}"/>
              </a:ext>
            </a:extLst>
          </p:cNvPr>
          <p:cNvSpPr>
            <a:spLocks noGrp="1"/>
          </p:cNvSpPr>
          <p:nvPr>
            <p:ph type="title"/>
          </p:nvPr>
        </p:nvSpPr>
        <p:spPr>
          <a:xfrm>
            <a:off x="165600" y="147600"/>
            <a:ext cx="8388164" cy="684000"/>
          </a:xfrm>
        </p:spPr>
        <p:txBody>
          <a:bodyPr vert="horz"/>
          <a:lstStyle/>
          <a:p>
            <a:r>
              <a:rPr lang="en-GB" sz="1600"/>
              <a:t>In terms of </a:t>
            </a:r>
            <a:r>
              <a:rPr lang="en-GB" sz="1600">
                <a:solidFill>
                  <a:schemeClr val="tx2"/>
                </a:solidFill>
              </a:rPr>
              <a:t>commercial pipeline</a:t>
            </a:r>
            <a:r>
              <a:rPr lang="en-GB" sz="1600"/>
              <a:t>,</a:t>
            </a:r>
            <a:r>
              <a:rPr lang="en-GB" sz="1600">
                <a:solidFill>
                  <a:schemeClr val="tx2"/>
                </a:solidFill>
              </a:rPr>
              <a:t> </a:t>
            </a:r>
            <a:r>
              <a:rPr lang="en-GB" sz="1600"/>
              <a:t>t</a:t>
            </a:r>
            <a:r>
              <a:rPr lang="en-GB"/>
              <a:t>he </a:t>
            </a:r>
            <a:r>
              <a:rPr lang="en-GB">
                <a:solidFill>
                  <a:schemeClr val="tx2"/>
                </a:solidFill>
              </a:rPr>
              <a:t>new sales organization </a:t>
            </a:r>
            <a:r>
              <a:rPr lang="en-GB"/>
              <a:t>in France has enabled a </a:t>
            </a:r>
            <a:r>
              <a:rPr lang="en-GB">
                <a:solidFill>
                  <a:schemeClr val="tx2"/>
                </a:solidFill>
              </a:rPr>
              <a:t>positive growth of </a:t>
            </a:r>
            <a:r>
              <a:rPr lang="en-GB" err="1">
                <a:solidFill>
                  <a:schemeClr val="tx2"/>
                </a:solidFill>
              </a:rPr>
              <a:t>NetNew</a:t>
            </a:r>
            <a:r>
              <a:rPr lang="en-GB">
                <a:solidFill>
                  <a:schemeClr val="tx2"/>
                </a:solidFill>
              </a:rPr>
              <a:t> opportunities creation in the past 4 months</a:t>
            </a:r>
            <a:r>
              <a:rPr lang="en-GB"/>
              <a:t> after the negative impact of Covid-19 crisis</a:t>
            </a:r>
          </a:p>
        </p:txBody>
      </p:sp>
      <p:sp>
        <p:nvSpPr>
          <p:cNvPr id="3" name="Espace réservé du texte 2">
            <a:extLst>
              <a:ext uri="{FF2B5EF4-FFF2-40B4-BE49-F238E27FC236}">
                <a16:creationId xmlns:a16="http://schemas.microsoft.com/office/drawing/2014/main" id="{BA9C5DAE-8B2F-4E76-943C-FE8549DBB5BD}"/>
              </a:ext>
            </a:extLst>
          </p:cNvPr>
          <p:cNvSpPr>
            <a:spLocks noGrp="1"/>
          </p:cNvSpPr>
          <p:nvPr>
            <p:ph type="body" sz="quarter" idx="10"/>
          </p:nvPr>
        </p:nvSpPr>
        <p:spPr/>
        <p:txBody>
          <a:bodyPr/>
          <a:lstStyle/>
          <a:p>
            <a:r>
              <a:rPr lang="en-GB" sz="800" i="1" kern="0"/>
              <a:t>Sources: eleven research &amp; analysis, company data</a:t>
            </a:r>
            <a:endParaRPr lang="en-GB"/>
          </a:p>
        </p:txBody>
      </p:sp>
      <p:cxnSp>
        <p:nvCxnSpPr>
          <p:cNvPr id="7" name="Straight Connector 6">
            <a:extLst>
              <a:ext uri="{FF2B5EF4-FFF2-40B4-BE49-F238E27FC236}">
                <a16:creationId xmlns:a16="http://schemas.microsoft.com/office/drawing/2014/main" id="{24795BD1-E365-4281-A39E-4AF936F8877B}"/>
              </a:ext>
            </a:extLst>
          </p:cNvPr>
          <p:cNvCxnSpPr/>
          <p:nvPr/>
        </p:nvCxnSpPr>
        <p:spPr bwMode="auto">
          <a:xfrm>
            <a:off x="480767" y="1065229"/>
            <a:ext cx="9134573"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Rectangle 7">
            <a:extLst>
              <a:ext uri="{FF2B5EF4-FFF2-40B4-BE49-F238E27FC236}">
                <a16:creationId xmlns:a16="http://schemas.microsoft.com/office/drawing/2014/main" id="{DE2AB3C2-E72B-4BC3-9539-1C7B324B64A2}"/>
              </a:ext>
            </a:extLst>
          </p:cNvPr>
          <p:cNvSpPr/>
          <p:nvPr/>
        </p:nvSpPr>
        <p:spPr bwMode="auto">
          <a:xfrm>
            <a:off x="2378323" y="898101"/>
            <a:ext cx="5463682" cy="3050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a:solidFill>
                  <a:schemeClr val="tx2"/>
                </a:solidFill>
                <a:latin typeface="Trebuchet MS" pitchFamily="34" charset="0"/>
              </a:rPr>
              <a:t>Key takeaways regarding pipeline evolution in France – </a:t>
            </a:r>
            <a:r>
              <a:rPr lang="en-GB" sz="1100" err="1">
                <a:solidFill>
                  <a:schemeClr val="tx2"/>
                </a:solidFill>
                <a:latin typeface="Trebuchet MS" pitchFamily="34" charset="0"/>
              </a:rPr>
              <a:t>NetNew</a:t>
            </a:r>
            <a:r>
              <a:rPr lang="en-GB" sz="1100">
                <a:solidFill>
                  <a:schemeClr val="tx2"/>
                </a:solidFill>
                <a:latin typeface="Trebuchet MS" pitchFamily="34" charset="0"/>
              </a:rPr>
              <a:t> opportunities</a:t>
            </a:r>
            <a:endParaRPr kumimoji="0" lang="en-GB" sz="1100" b="0" i="0" u="none" strike="noStrike" cap="none" normalizeH="0" baseline="0">
              <a:ln>
                <a:noFill/>
              </a:ln>
              <a:solidFill>
                <a:schemeClr val="tx2"/>
              </a:solidFill>
              <a:effectLst/>
              <a:latin typeface="Trebuchet MS" pitchFamily="34" charset="0"/>
            </a:endParaRPr>
          </a:p>
        </p:txBody>
      </p:sp>
      <p:sp>
        <p:nvSpPr>
          <p:cNvPr id="9" name="Rectangle 8">
            <a:extLst>
              <a:ext uri="{FF2B5EF4-FFF2-40B4-BE49-F238E27FC236}">
                <a16:creationId xmlns:a16="http://schemas.microsoft.com/office/drawing/2014/main" id="{3456D62E-7649-458E-8864-FC7862D33743}"/>
              </a:ext>
            </a:extLst>
          </p:cNvPr>
          <p:cNvSpPr/>
          <p:nvPr/>
        </p:nvSpPr>
        <p:spPr bwMode="auto">
          <a:xfrm>
            <a:off x="365634" y="1402062"/>
            <a:ext cx="5850608" cy="244142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Rectangle 9">
            <a:extLst>
              <a:ext uri="{FF2B5EF4-FFF2-40B4-BE49-F238E27FC236}">
                <a16:creationId xmlns:a16="http://schemas.microsoft.com/office/drawing/2014/main" id="{679255AE-38D5-40DD-8A24-115A0F62D462}"/>
              </a:ext>
            </a:extLst>
          </p:cNvPr>
          <p:cNvSpPr/>
          <p:nvPr/>
        </p:nvSpPr>
        <p:spPr bwMode="auto">
          <a:xfrm>
            <a:off x="6484776" y="1413134"/>
            <a:ext cx="3220824" cy="34775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28600" indent="-228600">
              <a:buClr>
                <a:schemeClr val="tx1"/>
              </a:buClr>
              <a:buFont typeface="+mj-lt"/>
              <a:buAutoNum type="arabicPeriod"/>
            </a:pPr>
            <a:r>
              <a:rPr lang="en-GB" sz="1000">
                <a:solidFill>
                  <a:schemeClr val="tx2"/>
                </a:solidFill>
                <a:latin typeface="Trebuchet MS" pitchFamily="34" charset="0"/>
              </a:rPr>
              <a:t>On average, monthly pipeline creation has been down by 28% in 2020 vs. 2019</a:t>
            </a:r>
          </a:p>
          <a:p>
            <a:pPr marL="504000" lvl="1" indent="-228600">
              <a:buClr>
                <a:schemeClr val="tx1"/>
              </a:buClr>
              <a:buFont typeface="Arial" panose="020B0604020202020204" pitchFamily="34" charset="0"/>
              <a:buChar char="•"/>
            </a:pPr>
            <a:r>
              <a:rPr lang="en-GB" sz="1000">
                <a:latin typeface="Trebuchet MS" pitchFamily="34" charset="0"/>
              </a:rPr>
              <a:t>Good trend in risk supported by environment and fly to </a:t>
            </a:r>
            <a:r>
              <a:rPr lang="en-GB" sz="1000">
                <a:solidFill>
                  <a:schemeClr val="tx2"/>
                </a:solidFill>
                <a:latin typeface="Trebuchet MS" pitchFamily="34" charset="0"/>
              </a:rPr>
              <a:t>quality</a:t>
            </a:r>
            <a:r>
              <a:rPr lang="en-GB" sz="1000">
                <a:latin typeface="Trebuchet MS" pitchFamily="34" charset="0"/>
              </a:rPr>
              <a:t> (27% in 2019 vs. 33% in 2020 of created pipeline)</a:t>
            </a:r>
          </a:p>
          <a:p>
            <a:pPr marL="504000" lvl="1" indent="-228600">
              <a:buClr>
                <a:schemeClr val="tx1"/>
              </a:buClr>
              <a:buFont typeface="Arial" panose="020B0604020202020204" pitchFamily="34" charset="0"/>
              <a:buChar char="•"/>
            </a:pPr>
            <a:r>
              <a:rPr lang="en-GB" sz="1000">
                <a:solidFill>
                  <a:schemeClr val="tx2"/>
                </a:solidFill>
                <a:latin typeface="Trebuchet MS" pitchFamily="34" charset="0"/>
              </a:rPr>
              <a:t>S&amp;M activities have been heavily impacted</a:t>
            </a:r>
            <a:r>
              <a:rPr lang="en-GB" sz="1000">
                <a:latin typeface="Trebuchet MS" pitchFamily="34" charset="0"/>
              </a:rPr>
              <a:t> by various lock down in France (20% in 2019 vs. 13% in 2020 of created pipeline)</a:t>
            </a:r>
          </a:p>
          <a:p>
            <a:pPr marL="504000" lvl="1" indent="-228600">
              <a:buClr>
                <a:schemeClr val="tx1"/>
              </a:buClr>
              <a:buFont typeface="Arial" panose="020B0604020202020204" pitchFamily="34" charset="0"/>
              <a:buChar char="•"/>
            </a:pPr>
            <a:r>
              <a:rPr lang="en-GB" sz="1000">
                <a:solidFill>
                  <a:schemeClr val="tx2"/>
                </a:solidFill>
                <a:latin typeface="Trebuchet MS" pitchFamily="34" charset="0"/>
              </a:rPr>
              <a:t>Compliance and MDM remain steady as compliance and</a:t>
            </a:r>
            <a:r>
              <a:rPr lang="en-GB" sz="1000">
                <a:latin typeface="Trebuchet MS" pitchFamily="34" charset="0"/>
              </a:rPr>
              <a:t> digitization projects remain a priority for customers</a:t>
            </a:r>
          </a:p>
          <a:p>
            <a:pPr marL="228600" indent="-228600">
              <a:buClr>
                <a:schemeClr val="tx1"/>
              </a:buClr>
              <a:buFont typeface="+mj-lt"/>
              <a:buAutoNum type="arabicPeriod"/>
            </a:pPr>
            <a:r>
              <a:rPr lang="en-GB" sz="1000">
                <a:solidFill>
                  <a:schemeClr val="tx2"/>
                </a:solidFill>
                <a:latin typeface="Trebuchet MS" pitchFamily="34" charset="0"/>
              </a:rPr>
              <a:t>Decrease in </a:t>
            </a:r>
            <a:r>
              <a:rPr lang="en-GB" sz="1000" err="1">
                <a:solidFill>
                  <a:schemeClr val="tx2"/>
                </a:solidFill>
                <a:latin typeface="Trebuchet MS" pitchFamily="34" charset="0"/>
              </a:rPr>
              <a:t>NetNew</a:t>
            </a:r>
            <a:r>
              <a:rPr lang="en-GB" sz="1000">
                <a:solidFill>
                  <a:schemeClr val="tx2"/>
                </a:solidFill>
                <a:latin typeface="Trebuchet MS" pitchFamily="34" charset="0"/>
              </a:rPr>
              <a:t> creation pipeline </a:t>
            </a:r>
            <a:r>
              <a:rPr lang="en-GB" sz="1000">
                <a:latin typeface="Trebuchet MS" pitchFamily="34" charset="0"/>
              </a:rPr>
              <a:t>between 2019 and 2020 can be explained by</a:t>
            </a:r>
          </a:p>
          <a:p>
            <a:pPr marL="504000" lvl="1" indent="-228600">
              <a:buClr>
                <a:schemeClr val="tx1"/>
              </a:buClr>
              <a:buFont typeface="Arial" panose="020B0604020202020204" pitchFamily="34" charset="0"/>
              <a:buChar char="•"/>
            </a:pPr>
            <a:r>
              <a:rPr lang="en-GB" sz="1000">
                <a:latin typeface="Trebuchet MS" pitchFamily="34" charset="0"/>
              </a:rPr>
              <a:t>A </a:t>
            </a:r>
            <a:r>
              <a:rPr lang="en-GB" sz="1000">
                <a:solidFill>
                  <a:schemeClr val="tx2"/>
                </a:solidFill>
                <a:latin typeface="Trebuchet MS" pitchFamily="34" charset="0"/>
              </a:rPr>
              <a:t>weakened sales team</a:t>
            </a:r>
            <a:r>
              <a:rPr lang="en-GB" sz="1000">
                <a:latin typeface="Trebuchet MS" pitchFamily="34" charset="0"/>
              </a:rPr>
              <a:t> in 2020 (about 40% of the sale force has been renewed and upgraded - 19 salespeople have been recruited in 2020) 34 vs. 35 productive FTE</a:t>
            </a:r>
          </a:p>
          <a:p>
            <a:pPr marL="504000" lvl="1" indent="-228600">
              <a:buClr>
                <a:schemeClr val="tx1"/>
              </a:buClr>
              <a:buFont typeface="Arial" panose="020B0604020202020204" pitchFamily="34" charset="0"/>
              <a:buChar char="•"/>
            </a:pPr>
            <a:r>
              <a:rPr lang="en-GB" sz="1000">
                <a:solidFill>
                  <a:schemeClr val="tx2"/>
                </a:solidFill>
                <a:latin typeface="Trebuchet MS" pitchFamily="34" charset="0"/>
              </a:rPr>
              <a:t>Covid-19 crisis</a:t>
            </a:r>
            <a:endParaRPr lang="en-GB" sz="1000">
              <a:latin typeface="Trebuchet MS" pitchFamily="34" charset="0"/>
            </a:endParaRPr>
          </a:p>
          <a:p>
            <a:pPr marL="228600" indent="-228600">
              <a:buClr>
                <a:schemeClr val="tx1"/>
              </a:buClr>
              <a:buFont typeface="+mj-lt"/>
              <a:buAutoNum type="arabicPeriod"/>
            </a:pPr>
            <a:r>
              <a:rPr lang="en-GB" sz="1000">
                <a:solidFill>
                  <a:schemeClr val="tx2"/>
                </a:solidFill>
                <a:latin typeface="Trebuchet MS" pitchFamily="34" charset="0"/>
              </a:rPr>
              <a:t>Very positive trend on created pipeline </a:t>
            </a:r>
            <a:r>
              <a:rPr lang="en-GB" sz="1000">
                <a:latin typeface="Trebuchet MS" pitchFamily="34" charset="0"/>
              </a:rPr>
              <a:t>over the past 4 months, that can be explained by the </a:t>
            </a:r>
            <a:r>
              <a:rPr lang="en-GB" sz="1000">
                <a:solidFill>
                  <a:schemeClr val="tx2"/>
                </a:solidFill>
                <a:latin typeface="Trebuchet MS" pitchFamily="34" charset="0"/>
              </a:rPr>
              <a:t>new sales organization </a:t>
            </a:r>
            <a:r>
              <a:rPr lang="en-GB" sz="1000">
                <a:latin typeface="Trebuchet MS" pitchFamily="34" charset="0"/>
              </a:rPr>
              <a:t>(i.e. systemization and industrialization of commercial processes) and the post-crisis rebound</a:t>
            </a:r>
            <a:endParaRPr kumimoji="0" lang="en-GB" sz="1000" b="0" i="0" u="none" strike="noStrike" cap="none" normalizeH="0" baseline="0">
              <a:ln>
                <a:noFill/>
              </a:ln>
              <a:solidFill>
                <a:schemeClr val="tx1"/>
              </a:solidFill>
              <a:effectLst/>
              <a:latin typeface="Trebuchet MS" pitchFamily="34" charset="0"/>
            </a:endParaRPr>
          </a:p>
        </p:txBody>
      </p:sp>
      <p:sp>
        <p:nvSpPr>
          <p:cNvPr id="13" name="Rectangle 12">
            <a:extLst>
              <a:ext uri="{FF2B5EF4-FFF2-40B4-BE49-F238E27FC236}">
                <a16:creationId xmlns:a16="http://schemas.microsoft.com/office/drawing/2014/main" id="{7217579F-0CFA-416D-B034-A7CA6B9EF7A2}"/>
              </a:ext>
            </a:extLst>
          </p:cNvPr>
          <p:cNvSpPr/>
          <p:nvPr/>
        </p:nvSpPr>
        <p:spPr bwMode="auto">
          <a:xfrm>
            <a:off x="365633" y="3942424"/>
            <a:ext cx="5850607" cy="243034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 name="Rectangle 18">
            <a:extLst>
              <a:ext uri="{FF2B5EF4-FFF2-40B4-BE49-F238E27FC236}">
                <a16:creationId xmlns:a16="http://schemas.microsoft.com/office/drawing/2014/main" id="{A605D091-A7E2-40C6-B169-360BCAAF05CE}"/>
              </a:ext>
            </a:extLst>
          </p:cNvPr>
          <p:cNvSpPr/>
          <p:nvPr/>
        </p:nvSpPr>
        <p:spPr bwMode="auto">
          <a:xfrm>
            <a:off x="365634" y="1402062"/>
            <a:ext cx="4284605" cy="28264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Monthly evolution of created pipeline</a:t>
            </a:r>
          </a:p>
          <a:p>
            <a:pPr>
              <a:defRPr/>
            </a:pPr>
            <a:r>
              <a:rPr lang="en-GB" sz="1000" i="1">
                <a:latin typeface="Trebuchet MS" panose="020B0603020202020204" pitchFamily="34" charset="0"/>
              </a:rPr>
              <a:t>(in €m, June 2019 - February 2021, NetNew opportunities - France)</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21" name="Rectangle 20">
            <a:extLst>
              <a:ext uri="{FF2B5EF4-FFF2-40B4-BE49-F238E27FC236}">
                <a16:creationId xmlns:a16="http://schemas.microsoft.com/office/drawing/2014/main" id="{0557568E-C138-4D2A-B07F-5E8125B6D8AD}"/>
              </a:ext>
            </a:extLst>
          </p:cNvPr>
          <p:cNvSpPr/>
          <p:nvPr/>
        </p:nvSpPr>
        <p:spPr bwMode="auto">
          <a:xfrm>
            <a:off x="365633" y="4007076"/>
            <a:ext cx="5423649" cy="241503"/>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Monthly evolution of the conversion rate (3-Months rolling average)</a:t>
            </a:r>
          </a:p>
          <a:p>
            <a:pPr marL="0" marR="0" lvl="0" indent="0" defTabSz="914400" rtl="0" eaLnBrk="1" fontAlgn="base" latinLnBrk="0" hangingPunct="1">
              <a:lnSpc>
                <a:spcPct val="100000"/>
              </a:lnSpc>
              <a:spcBef>
                <a:spcPct val="0"/>
              </a:spcBef>
              <a:spcAft>
                <a:spcPct val="0"/>
              </a:spcAft>
              <a:buClrTx/>
              <a:buSzTx/>
              <a:buFontTx/>
              <a:buNone/>
              <a:tabLst/>
              <a:defRPr/>
            </a:pPr>
            <a:r>
              <a:rPr lang="en-GB" sz="1000" i="1">
                <a:latin typeface="Trebuchet MS" panose="020B0603020202020204" pitchFamily="34" charset="0"/>
              </a:rPr>
              <a:t>(in %, March 2019 - February 2021, NetNew opportunities - France)</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25" name="Rectangle 24">
            <a:extLst>
              <a:ext uri="{FF2B5EF4-FFF2-40B4-BE49-F238E27FC236}">
                <a16:creationId xmlns:a16="http://schemas.microsoft.com/office/drawing/2014/main" id="{5922663E-35DC-4C29-9098-5B4FCA1EA5D7}"/>
              </a:ext>
            </a:extLst>
          </p:cNvPr>
          <p:cNvSpPr/>
          <p:nvPr/>
        </p:nvSpPr>
        <p:spPr bwMode="auto">
          <a:xfrm>
            <a:off x="6484776" y="4978401"/>
            <a:ext cx="3220824" cy="139437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chemeClr val="tx1"/>
              </a:buClr>
            </a:pPr>
            <a:r>
              <a:rPr lang="en-GB" sz="1000" i="0">
                <a:solidFill>
                  <a:schemeClr val="tx2"/>
                </a:solidFill>
                <a:effectLst/>
                <a:latin typeface="+mn-lt"/>
                <a:ea typeface="+mn-ea"/>
                <a:cs typeface="+mn-cs"/>
              </a:rPr>
              <a:t>Increase in conversion rates </a:t>
            </a:r>
            <a:r>
              <a:rPr lang="en-GB" sz="1000" i="0">
                <a:solidFill>
                  <a:schemeClr val="tx1"/>
                </a:solidFill>
                <a:effectLst/>
                <a:latin typeface="+mn-lt"/>
                <a:ea typeface="+mn-ea"/>
                <a:cs typeface="+mn-cs"/>
              </a:rPr>
              <a:t>between 2019 and 2020 can</a:t>
            </a:r>
            <a:r>
              <a:rPr lang="en-GB" sz="1000" i="0" baseline="0">
                <a:solidFill>
                  <a:schemeClr val="tx1"/>
                </a:solidFill>
                <a:effectLst/>
                <a:latin typeface="+mn-lt"/>
                <a:ea typeface="+mn-ea"/>
                <a:cs typeface="+mn-cs"/>
              </a:rPr>
              <a:t> be explained by </a:t>
            </a:r>
          </a:p>
          <a:p>
            <a:pPr marL="504000" lvl="1" indent="-228600">
              <a:buClr>
                <a:schemeClr val="tx1"/>
              </a:buClr>
              <a:buFont typeface="Arial" panose="020B0604020202020204" pitchFamily="34" charset="0"/>
              <a:buChar char="•"/>
            </a:pPr>
            <a:r>
              <a:rPr lang="en-GB" sz="1000">
                <a:solidFill>
                  <a:schemeClr val="tx2"/>
                </a:solidFill>
                <a:latin typeface="Trebuchet MS" pitchFamily="34" charset="0"/>
              </a:rPr>
              <a:t>D&amp;B high-end brand image</a:t>
            </a:r>
            <a:r>
              <a:rPr lang="en-GB" sz="1000">
                <a:latin typeface="Trebuchet MS" pitchFamily="34" charset="0"/>
              </a:rPr>
              <a:t> (e.g. quality, reliability) that reassures customers in period of crisis</a:t>
            </a:r>
          </a:p>
          <a:p>
            <a:pPr marL="504000" lvl="1" indent="-228600">
              <a:buClr>
                <a:schemeClr val="tx1"/>
              </a:buClr>
              <a:buFont typeface="Arial" panose="020B0604020202020204" pitchFamily="34" charset="0"/>
              <a:buChar char="•"/>
            </a:pPr>
            <a:r>
              <a:rPr lang="en-GB" sz="1000">
                <a:solidFill>
                  <a:schemeClr val="tx2"/>
                </a:solidFill>
                <a:latin typeface="Trebuchet MS" pitchFamily="34" charset="0"/>
              </a:rPr>
              <a:t>A higher focus by</a:t>
            </a:r>
            <a:r>
              <a:rPr lang="en-GB" sz="1000">
                <a:latin typeface="Trebuchet MS" pitchFamily="34" charset="0"/>
              </a:rPr>
              <a:t> sales people </a:t>
            </a:r>
            <a:r>
              <a:rPr lang="en-GB" sz="1000">
                <a:solidFill>
                  <a:schemeClr val="tx2"/>
                </a:solidFill>
                <a:latin typeface="Trebuchet MS" pitchFamily="34" charset="0"/>
              </a:rPr>
              <a:t>on closing opportunities rather </a:t>
            </a:r>
            <a:r>
              <a:rPr lang="en-GB" sz="1000">
                <a:latin typeface="Trebuchet MS" pitchFamily="34" charset="0"/>
              </a:rPr>
              <a:t>than creating new ones because of the crisis</a:t>
            </a:r>
            <a:br>
              <a:rPr lang="en-GB" sz="1000">
                <a:latin typeface="Trebuchet MS" pitchFamily="34" charset="0"/>
              </a:rPr>
            </a:br>
            <a:endParaRPr lang="en-GB" sz="1000">
              <a:latin typeface="Trebuchet MS" pitchFamily="34" charset="0"/>
            </a:endParaRPr>
          </a:p>
          <a:p>
            <a:pPr marL="628650" lvl="1" indent="-171450">
              <a:buFont typeface="Wingdings" panose="05000000000000000000" pitchFamily="2" charset="2"/>
              <a:buChar char="Ø"/>
            </a:pPr>
            <a:endParaRPr lang="en-GB" sz="1000">
              <a:latin typeface="Trebuchet MS" pitchFamily="34" charset="0"/>
            </a:endParaRPr>
          </a:p>
          <a:p>
            <a:pPr marL="628650" lvl="1" indent="-171450">
              <a:buFont typeface="Wingdings" panose="05000000000000000000" pitchFamily="2" charset="2"/>
              <a:buChar char="Ø"/>
            </a:pPr>
            <a:endParaRPr lang="en-GB" sz="1000">
              <a:latin typeface="Trebuchet MS" pitchFamily="34" charset="0"/>
            </a:endParaRPr>
          </a:p>
          <a:p>
            <a:pPr marL="171450" marR="0" indent="-171450" algn="ctr" defTabSz="914400" rtl="0" eaLnBrk="1" fontAlgn="base" latinLnBrk="0" hangingPunct="1">
              <a:lnSpc>
                <a:spcPct val="100000"/>
              </a:lnSpc>
              <a:spcBef>
                <a:spcPct val="0"/>
              </a:spcBef>
              <a:spcAft>
                <a:spcPct val="0"/>
              </a:spcAft>
              <a:buClrTx/>
              <a:buSzTx/>
              <a:buFont typeface="Wingdings" panose="05000000000000000000" pitchFamily="2" charset="2"/>
              <a:buChar char="Ø"/>
              <a:tabLst/>
            </a:pPr>
            <a:endParaRPr kumimoji="0" lang="en-GB" sz="1000" b="0" i="0" u="none" strike="noStrike" cap="none" normalizeH="0" baseline="0">
              <a:ln>
                <a:noFill/>
              </a:ln>
              <a:solidFill>
                <a:schemeClr val="tx1"/>
              </a:solidFill>
              <a:effectLst/>
              <a:latin typeface="Trebuchet MS" pitchFamily="34" charset="0"/>
            </a:endParaRPr>
          </a:p>
        </p:txBody>
      </p:sp>
      <p:sp>
        <p:nvSpPr>
          <p:cNvPr id="26" name="Isosceles Triangle 25">
            <a:extLst>
              <a:ext uri="{FF2B5EF4-FFF2-40B4-BE49-F238E27FC236}">
                <a16:creationId xmlns:a16="http://schemas.microsoft.com/office/drawing/2014/main" id="{21350974-CF5B-4FE4-A120-1BA13E66C086}"/>
              </a:ext>
            </a:extLst>
          </p:cNvPr>
          <p:cNvSpPr/>
          <p:nvPr/>
        </p:nvSpPr>
        <p:spPr bwMode="auto">
          <a:xfrm rot="5400000">
            <a:off x="6086297" y="2573781"/>
            <a:ext cx="528509" cy="10905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7" name="Isosceles Triangle 26">
            <a:extLst>
              <a:ext uri="{FF2B5EF4-FFF2-40B4-BE49-F238E27FC236}">
                <a16:creationId xmlns:a16="http://schemas.microsoft.com/office/drawing/2014/main" id="{893DEECF-29B3-4C78-8763-ED1F2EFA5D4F}"/>
              </a:ext>
            </a:extLst>
          </p:cNvPr>
          <p:cNvSpPr/>
          <p:nvPr/>
        </p:nvSpPr>
        <p:spPr bwMode="auto">
          <a:xfrm rot="5400000">
            <a:off x="6086297" y="5621058"/>
            <a:ext cx="528509" cy="10905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9" name="Rectangle 28">
            <a:extLst>
              <a:ext uri="{FF2B5EF4-FFF2-40B4-BE49-F238E27FC236}">
                <a16:creationId xmlns:a16="http://schemas.microsoft.com/office/drawing/2014/main" id="{22447916-4D0F-460B-BEEE-2F58EFA84369}"/>
              </a:ext>
            </a:extLst>
          </p:cNvPr>
          <p:cNvSpPr/>
          <p:nvPr/>
        </p:nvSpPr>
        <p:spPr bwMode="auto">
          <a:xfrm>
            <a:off x="7134752" y="1142816"/>
            <a:ext cx="1920871" cy="2516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i="1">
                <a:latin typeface="Trebuchet MS" pitchFamily="34" charset="0"/>
              </a:rPr>
              <a:t>Key takeaways</a:t>
            </a:r>
            <a:endParaRPr kumimoji="0" lang="en-GB" sz="1100" b="0" i="1" u="none" strike="noStrike" cap="none" normalizeH="0" baseline="0">
              <a:ln>
                <a:noFill/>
              </a:ln>
              <a:effectLst/>
              <a:latin typeface="Trebuchet MS" pitchFamily="34" charset="0"/>
            </a:endParaRPr>
          </a:p>
        </p:txBody>
      </p:sp>
      <p:graphicFrame>
        <p:nvGraphicFramePr>
          <p:cNvPr id="118" name="Chart 117">
            <a:extLst>
              <a:ext uri="{FF2B5EF4-FFF2-40B4-BE49-F238E27FC236}">
                <a16:creationId xmlns:a16="http://schemas.microsoft.com/office/drawing/2014/main" id="{4F036169-A3D7-4365-97A6-81B0C769986B}"/>
              </a:ext>
            </a:extLst>
          </p:cNvPr>
          <p:cNvGraphicFramePr/>
          <p:nvPr>
            <p:custDataLst>
              <p:tags r:id="rId2"/>
            </p:custDataLst>
            <p:extLst>
              <p:ext uri="{D42A27DB-BD31-4B8C-83A1-F6EECF244321}">
                <p14:modId xmlns:p14="http://schemas.microsoft.com/office/powerpoint/2010/main" val="3672435470"/>
              </p:ext>
            </p:extLst>
          </p:nvPr>
        </p:nvGraphicFramePr>
        <p:xfrm>
          <a:off x="708025" y="1711325"/>
          <a:ext cx="5373688" cy="1860550"/>
        </p:xfrm>
        <a:graphic>
          <a:graphicData uri="http://schemas.openxmlformats.org/drawingml/2006/chart">
            <c:chart xmlns:c="http://schemas.openxmlformats.org/drawingml/2006/chart" xmlns:r="http://schemas.openxmlformats.org/officeDocument/2006/relationships" r:id="rId64"/>
          </a:graphicData>
        </a:graphic>
      </p:graphicFrame>
      <p:sp>
        <p:nvSpPr>
          <p:cNvPr id="99" name="Espace réservé du texte 2">
            <a:extLst>
              <a:ext uri="{FF2B5EF4-FFF2-40B4-BE49-F238E27FC236}">
                <a16:creationId xmlns:a16="http://schemas.microsoft.com/office/drawing/2014/main" id="{D79D1970-3C29-4D0D-971F-9BD8E345E5F9}"/>
              </a:ext>
            </a:extLst>
          </p:cNvPr>
          <p:cNvSpPr>
            <a:spLocks noGrp="1"/>
          </p:cNvSpPr>
          <p:nvPr>
            <p:custDataLst>
              <p:tags r:id="rId3"/>
            </p:custDataLst>
          </p:nvPr>
        </p:nvSpPr>
        <p:spPr bwMode="gray">
          <a:xfrm>
            <a:off x="439738" y="3186113"/>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8D678E58-4A11-4BD7-B7DA-3986B4FC2A81}" type="datetime'''''''''€''''0''''''.5''''''''m'''''''''''''''''''">
              <a:rPr lang="en-GB" altLang="en-US" sz="800" smtClean="0">
                <a:latin typeface="+mn-lt"/>
                <a:ea typeface="+mj-ea"/>
                <a:cs typeface="+mj-cs"/>
              </a:rPr>
              <a:pPr marL="0" indent="0" algn="r">
                <a:spcBef>
                  <a:spcPct val="0"/>
                </a:spcBef>
                <a:buNone/>
              </a:pPr>
              <a:t>€0.5m</a:t>
            </a:fld>
            <a:endParaRPr lang="en-GB" sz="800">
              <a:latin typeface="+mn-lt"/>
              <a:ea typeface="+mj-ea"/>
              <a:cs typeface="+mj-cs"/>
            </a:endParaRPr>
          </a:p>
        </p:txBody>
      </p:sp>
      <p:sp>
        <p:nvSpPr>
          <p:cNvPr id="98" name="Espace réservé du texte 2">
            <a:extLst>
              <a:ext uri="{FF2B5EF4-FFF2-40B4-BE49-F238E27FC236}">
                <a16:creationId xmlns:a16="http://schemas.microsoft.com/office/drawing/2014/main" id="{5A403F7A-18E4-4D10-A162-6C9F5CD60D9F}"/>
              </a:ext>
            </a:extLst>
          </p:cNvPr>
          <p:cNvSpPr>
            <a:spLocks noGrp="1"/>
          </p:cNvSpPr>
          <p:nvPr>
            <p:custDataLst>
              <p:tags r:id="rId4"/>
            </p:custDataLst>
          </p:nvPr>
        </p:nvSpPr>
        <p:spPr bwMode="gray">
          <a:xfrm>
            <a:off x="439738" y="3429000"/>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716B3DBB-52F3-4802-BD4F-AC2FBBFF3914}" type="datetime'€''''0''''''''''''''''.0''''''''''''''''''m'">
              <a:rPr lang="en-GB" altLang="en-US" sz="800" smtClean="0">
                <a:latin typeface="+mn-lt"/>
                <a:ea typeface="+mj-ea"/>
                <a:cs typeface="+mj-cs"/>
              </a:rPr>
              <a:pPr marL="0" indent="0" algn="r">
                <a:spcBef>
                  <a:spcPct val="0"/>
                </a:spcBef>
                <a:buNone/>
              </a:pPr>
              <a:t>€0.0m</a:t>
            </a:fld>
            <a:endParaRPr lang="en-GB" sz="800">
              <a:latin typeface="+mn-lt"/>
              <a:ea typeface="+mj-ea"/>
              <a:cs typeface="+mj-cs"/>
            </a:endParaRPr>
          </a:p>
        </p:txBody>
      </p:sp>
      <p:sp>
        <p:nvSpPr>
          <p:cNvPr id="101" name="Espace réservé du texte 2">
            <a:extLst>
              <a:ext uri="{FF2B5EF4-FFF2-40B4-BE49-F238E27FC236}">
                <a16:creationId xmlns:a16="http://schemas.microsoft.com/office/drawing/2014/main" id="{0151AC0E-351B-4E31-82E9-2789E247712E}"/>
              </a:ext>
            </a:extLst>
          </p:cNvPr>
          <p:cNvSpPr>
            <a:spLocks noGrp="1"/>
          </p:cNvSpPr>
          <p:nvPr>
            <p:custDataLst>
              <p:tags r:id="rId5"/>
            </p:custDataLst>
          </p:nvPr>
        </p:nvSpPr>
        <p:spPr bwMode="gray">
          <a:xfrm>
            <a:off x="439738" y="2701925"/>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BFA5E35A-F3BD-4F1E-B6B9-249D21044B8A}" type="datetime'''''€''''1''''''''''''''''''''''.''''5''''m'''''''''''''">
              <a:rPr lang="en-GB" altLang="en-US" sz="800" smtClean="0">
                <a:latin typeface="+mn-lt"/>
                <a:ea typeface="+mj-ea"/>
                <a:cs typeface="+mj-cs"/>
              </a:rPr>
              <a:pPr marL="0" indent="0" algn="r">
                <a:spcBef>
                  <a:spcPct val="0"/>
                </a:spcBef>
                <a:buNone/>
              </a:pPr>
              <a:t>€1.5m</a:t>
            </a:fld>
            <a:endParaRPr lang="en-GB" sz="800">
              <a:latin typeface="+mn-lt"/>
              <a:ea typeface="+mj-ea"/>
              <a:cs typeface="+mj-cs"/>
            </a:endParaRPr>
          </a:p>
        </p:txBody>
      </p:sp>
      <p:sp>
        <p:nvSpPr>
          <p:cNvPr id="100" name="Espace réservé du texte 2">
            <a:extLst>
              <a:ext uri="{FF2B5EF4-FFF2-40B4-BE49-F238E27FC236}">
                <a16:creationId xmlns:a16="http://schemas.microsoft.com/office/drawing/2014/main" id="{AC061976-890F-420B-93D2-F85FD81C45B1}"/>
              </a:ext>
            </a:extLst>
          </p:cNvPr>
          <p:cNvSpPr>
            <a:spLocks noGrp="1"/>
          </p:cNvSpPr>
          <p:nvPr>
            <p:custDataLst>
              <p:tags r:id="rId6"/>
            </p:custDataLst>
          </p:nvPr>
        </p:nvSpPr>
        <p:spPr bwMode="gray">
          <a:xfrm>
            <a:off x="439738" y="2944813"/>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43EFC32D-2C5B-4DC8-A525-9C8D94F7FE4D}" type="datetime'''''''''''''''''''€''''1''''''''''.''0''''''''''''''''''m'''">
              <a:rPr lang="en-GB" altLang="en-US" sz="800" smtClean="0">
                <a:latin typeface="+mn-lt"/>
                <a:ea typeface="+mj-ea"/>
                <a:cs typeface="+mj-cs"/>
              </a:rPr>
              <a:pPr marL="0" indent="0" algn="r">
                <a:spcBef>
                  <a:spcPct val="0"/>
                </a:spcBef>
                <a:buNone/>
              </a:pPr>
              <a:t>€1.0m</a:t>
            </a:fld>
            <a:endParaRPr lang="en-GB" sz="800">
              <a:latin typeface="+mn-lt"/>
              <a:ea typeface="+mj-ea"/>
              <a:cs typeface="+mj-cs"/>
            </a:endParaRPr>
          </a:p>
        </p:txBody>
      </p:sp>
      <p:sp>
        <p:nvSpPr>
          <p:cNvPr id="103" name="Espace réservé du texte 2">
            <a:extLst>
              <a:ext uri="{FF2B5EF4-FFF2-40B4-BE49-F238E27FC236}">
                <a16:creationId xmlns:a16="http://schemas.microsoft.com/office/drawing/2014/main" id="{5C7737FD-F0B2-481D-8DE2-AC096A86C4BC}"/>
              </a:ext>
            </a:extLst>
          </p:cNvPr>
          <p:cNvSpPr>
            <a:spLocks noGrp="1"/>
          </p:cNvSpPr>
          <p:nvPr>
            <p:custDataLst>
              <p:tags r:id="rId7"/>
            </p:custDataLst>
          </p:nvPr>
        </p:nvSpPr>
        <p:spPr bwMode="gray">
          <a:xfrm>
            <a:off x="439738" y="2460625"/>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D80D38DE-7B87-46D9-9EFB-DA78037C4A10}" type="datetime'''''''€2''''''''.''0''''''''''''''''''''''m'''''''''''''">
              <a:rPr lang="en-GB" altLang="en-US" sz="800" smtClean="0">
                <a:latin typeface="+mn-lt"/>
                <a:ea typeface="+mj-ea"/>
                <a:cs typeface="+mj-cs"/>
              </a:rPr>
              <a:pPr marL="0" indent="0" algn="r">
                <a:spcBef>
                  <a:spcPct val="0"/>
                </a:spcBef>
                <a:buNone/>
              </a:pPr>
              <a:t>€2.0m</a:t>
            </a:fld>
            <a:endParaRPr lang="en-GB" sz="800">
              <a:latin typeface="+mn-lt"/>
              <a:ea typeface="+mj-ea"/>
              <a:cs typeface="+mj-cs"/>
            </a:endParaRPr>
          </a:p>
        </p:txBody>
      </p:sp>
      <p:sp>
        <p:nvSpPr>
          <p:cNvPr id="105" name="Espace réservé du texte 2">
            <a:extLst>
              <a:ext uri="{FF2B5EF4-FFF2-40B4-BE49-F238E27FC236}">
                <a16:creationId xmlns:a16="http://schemas.microsoft.com/office/drawing/2014/main" id="{9F65F251-8838-4522-911C-49B475992A3C}"/>
              </a:ext>
            </a:extLst>
          </p:cNvPr>
          <p:cNvSpPr>
            <a:spLocks noGrp="1"/>
          </p:cNvSpPr>
          <p:nvPr>
            <p:custDataLst>
              <p:tags r:id="rId8"/>
            </p:custDataLst>
          </p:nvPr>
        </p:nvSpPr>
        <p:spPr bwMode="gray">
          <a:xfrm>
            <a:off x="439738" y="1976438"/>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A6AD4837-2914-4C39-8B3B-1F6D453BE93F}" type="datetime'''''€''3''''''''.''0''''m'''">
              <a:rPr lang="en-GB" altLang="en-US" sz="800" smtClean="0">
                <a:latin typeface="+mn-lt"/>
                <a:ea typeface="+mj-ea"/>
                <a:cs typeface="+mj-cs"/>
              </a:rPr>
              <a:pPr marL="0" indent="0" algn="r">
                <a:spcBef>
                  <a:spcPct val="0"/>
                </a:spcBef>
                <a:buNone/>
              </a:pPr>
              <a:t>€3.0m</a:t>
            </a:fld>
            <a:endParaRPr lang="en-GB" sz="800">
              <a:latin typeface="+mn-lt"/>
              <a:ea typeface="+mj-ea"/>
              <a:cs typeface="+mj-cs"/>
            </a:endParaRPr>
          </a:p>
        </p:txBody>
      </p:sp>
      <p:sp>
        <p:nvSpPr>
          <p:cNvPr id="104" name="Espace réservé du texte 2">
            <a:extLst>
              <a:ext uri="{FF2B5EF4-FFF2-40B4-BE49-F238E27FC236}">
                <a16:creationId xmlns:a16="http://schemas.microsoft.com/office/drawing/2014/main" id="{9B2067FE-8B85-4922-BF7B-93007EA533EE}"/>
              </a:ext>
            </a:extLst>
          </p:cNvPr>
          <p:cNvSpPr>
            <a:spLocks noGrp="1"/>
          </p:cNvSpPr>
          <p:nvPr>
            <p:custDataLst>
              <p:tags r:id="rId9"/>
            </p:custDataLst>
          </p:nvPr>
        </p:nvSpPr>
        <p:spPr bwMode="gray">
          <a:xfrm>
            <a:off x="439738" y="2217738"/>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4A63AD6F-6227-46B6-92A5-A91496591351}" type="datetime'''''''''€''''''''''''2''''''.''''''''''''5m'''''''''''''">
              <a:rPr lang="en-GB" altLang="en-US" sz="800" smtClean="0">
                <a:latin typeface="+mn-lt"/>
                <a:ea typeface="+mj-ea"/>
                <a:cs typeface="+mj-cs"/>
              </a:rPr>
              <a:pPr marL="0" indent="0" algn="r">
                <a:spcBef>
                  <a:spcPct val="0"/>
                </a:spcBef>
                <a:buNone/>
              </a:pPr>
              <a:t>€2.5m</a:t>
            </a:fld>
            <a:endParaRPr lang="en-GB" sz="800">
              <a:latin typeface="+mn-lt"/>
              <a:ea typeface="+mj-ea"/>
              <a:cs typeface="+mj-cs"/>
            </a:endParaRPr>
          </a:p>
        </p:txBody>
      </p:sp>
      <p:sp>
        <p:nvSpPr>
          <p:cNvPr id="106" name="Espace réservé du texte 2">
            <a:extLst>
              <a:ext uri="{FF2B5EF4-FFF2-40B4-BE49-F238E27FC236}">
                <a16:creationId xmlns:a16="http://schemas.microsoft.com/office/drawing/2014/main" id="{39164475-0001-4D3B-A63D-5C0B26AE9009}"/>
              </a:ext>
            </a:extLst>
          </p:cNvPr>
          <p:cNvSpPr>
            <a:spLocks noGrp="1"/>
          </p:cNvSpPr>
          <p:nvPr>
            <p:custDataLst>
              <p:tags r:id="rId10"/>
            </p:custDataLst>
          </p:nvPr>
        </p:nvSpPr>
        <p:spPr bwMode="gray">
          <a:xfrm>
            <a:off x="439738" y="1733550"/>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D66C0AB8-466B-450A-A76C-6B129119054D}" type="datetime'''''''€3.''''''''''''''''''''''''5m'''''''''''''''''">
              <a:rPr lang="en-GB" altLang="en-US" sz="800" smtClean="0">
                <a:latin typeface="+mn-lt"/>
                <a:ea typeface="+mj-ea"/>
                <a:cs typeface="+mj-cs"/>
              </a:rPr>
              <a:pPr marL="0" indent="0" algn="r">
                <a:spcBef>
                  <a:spcPct val="0"/>
                </a:spcBef>
                <a:buNone/>
              </a:pPr>
              <a:t>€3.5m</a:t>
            </a:fld>
            <a:endParaRPr lang="en-GB" sz="800">
              <a:latin typeface="+mn-lt"/>
              <a:ea typeface="+mj-ea"/>
              <a:cs typeface="+mj-cs"/>
            </a:endParaRPr>
          </a:p>
        </p:txBody>
      </p:sp>
      <p:cxnSp>
        <p:nvCxnSpPr>
          <p:cNvPr id="6" name="Straight Connector 5">
            <a:extLst>
              <a:ext uri="{FF2B5EF4-FFF2-40B4-BE49-F238E27FC236}">
                <a16:creationId xmlns:a16="http://schemas.microsoft.com/office/drawing/2014/main" id="{F8B0B9C3-488E-4B61-B327-80DE4553BAA8}"/>
              </a:ext>
            </a:extLst>
          </p:cNvPr>
          <p:cNvCxnSpPr/>
          <p:nvPr>
            <p:custDataLst>
              <p:tags r:id="rId11"/>
            </p:custDataLst>
          </p:nvPr>
        </p:nvCxnSpPr>
        <p:spPr bwMode="auto">
          <a:xfrm>
            <a:off x="4081463" y="2984500"/>
            <a:ext cx="0" cy="168275"/>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3" name="Espace réservé du texte 2">
            <a:extLst>
              <a:ext uri="{FF2B5EF4-FFF2-40B4-BE49-F238E27FC236}">
                <a16:creationId xmlns:a16="http://schemas.microsoft.com/office/drawing/2014/main" id="{DCE33CC4-9F4D-4C1B-8F1A-7104281D208B}"/>
              </a:ext>
            </a:extLst>
          </p:cNvPr>
          <p:cNvSpPr>
            <a:spLocks noGrp="1"/>
          </p:cNvSpPr>
          <p:nvPr>
            <p:custDataLst>
              <p:tags r:id="rId12"/>
            </p:custDataLst>
          </p:nvPr>
        </p:nvSpPr>
        <p:spPr bwMode="auto">
          <a:xfrm>
            <a:off x="604838" y="3522663"/>
            <a:ext cx="3714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3D2DDC3-66F6-49ED-B246-390F8CF55FA2}" type="datetime'''J''''''''''''''''''''''an''''''''''''''''u''''ar''''y'''''">
              <a:rPr lang="en-GB" altLang="en-US" sz="800" smtClean="0">
                <a:ea typeface="+mj-ea"/>
                <a:cs typeface="+mj-cs"/>
              </a:rPr>
              <a:pPr marL="0" indent="0" algn="ctr">
                <a:spcBef>
                  <a:spcPct val="0"/>
                </a:spcBef>
                <a:buNone/>
              </a:pPr>
              <a:t>January</a:t>
            </a:fld>
            <a:endParaRPr lang="en-GB" sz="800">
              <a:ea typeface="+mj-ea"/>
              <a:cs typeface="+mj-cs"/>
            </a:endParaRPr>
          </a:p>
        </p:txBody>
      </p:sp>
      <p:sp>
        <p:nvSpPr>
          <p:cNvPr id="49" name="Espace réservé du texte 2">
            <a:extLst>
              <a:ext uri="{FF2B5EF4-FFF2-40B4-BE49-F238E27FC236}">
                <a16:creationId xmlns:a16="http://schemas.microsoft.com/office/drawing/2014/main" id="{E118B00C-B19B-4BA2-8B48-8144C2D0B185}"/>
              </a:ext>
            </a:extLst>
          </p:cNvPr>
          <p:cNvSpPr>
            <a:spLocks noGrp="1"/>
          </p:cNvSpPr>
          <p:nvPr>
            <p:custDataLst>
              <p:tags r:id="rId13"/>
            </p:custDataLst>
          </p:nvPr>
        </p:nvSpPr>
        <p:spPr bwMode="auto">
          <a:xfrm>
            <a:off x="5726113" y="3522663"/>
            <a:ext cx="4730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BB7616E-5559-45A2-A14A-9F2FABDB6A64}" type="datetime'''''''''''''''''''De''''ce''m''''''''b''''e''r'''">
              <a:rPr lang="en-GB" altLang="en-US" sz="800" smtClean="0">
                <a:ea typeface="+mj-ea"/>
                <a:cs typeface="+mj-cs"/>
              </a:rPr>
              <a:pPr marL="0" indent="0" algn="ctr">
                <a:spcBef>
                  <a:spcPct val="0"/>
                </a:spcBef>
                <a:buNone/>
              </a:pPr>
              <a:t>December</a:t>
            </a:fld>
            <a:endParaRPr lang="en-GB" sz="800">
              <a:ea typeface="+mj-ea"/>
              <a:cs typeface="+mj-cs"/>
            </a:endParaRPr>
          </a:p>
        </p:txBody>
      </p:sp>
      <p:sp>
        <p:nvSpPr>
          <p:cNvPr id="45" name="Espace réservé du texte 2">
            <a:extLst>
              <a:ext uri="{FF2B5EF4-FFF2-40B4-BE49-F238E27FC236}">
                <a16:creationId xmlns:a16="http://schemas.microsoft.com/office/drawing/2014/main" id="{DAE9B56D-C4CE-4662-A80F-260089F9405D}"/>
              </a:ext>
            </a:extLst>
          </p:cNvPr>
          <p:cNvSpPr>
            <a:spLocks noGrp="1"/>
          </p:cNvSpPr>
          <p:nvPr>
            <p:custDataLst>
              <p:tags r:id="rId14"/>
            </p:custDataLst>
          </p:nvPr>
        </p:nvSpPr>
        <p:spPr bwMode="auto">
          <a:xfrm>
            <a:off x="3924300" y="3522663"/>
            <a:ext cx="3159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412F040-8AC3-4851-B02D-3D1242EDC42A}" type="datetime'''''A''''''''ug''''''''''u''''s''''t'''''''''''''''''''''''">
              <a:rPr lang="en-GB" altLang="en-US" sz="800" smtClean="0">
                <a:ea typeface="+mj-ea"/>
                <a:cs typeface="+mj-cs"/>
              </a:rPr>
              <a:pPr marL="0" indent="0" algn="ctr">
                <a:spcBef>
                  <a:spcPct val="0"/>
                </a:spcBef>
                <a:buNone/>
              </a:pPr>
              <a:t>August</a:t>
            </a:fld>
            <a:endParaRPr lang="en-GB" sz="800">
              <a:ea typeface="+mj-ea"/>
              <a:cs typeface="+mj-cs"/>
            </a:endParaRPr>
          </a:p>
        </p:txBody>
      </p:sp>
      <p:sp useBgFill="1">
        <p:nvSpPr>
          <p:cNvPr id="112" name="Espace réservé du texte 2">
            <a:extLst>
              <a:ext uri="{FF2B5EF4-FFF2-40B4-BE49-F238E27FC236}">
                <a16:creationId xmlns:a16="http://schemas.microsoft.com/office/drawing/2014/main" id="{1B363ADF-A60E-45A0-8B23-0D62188F9C04}"/>
              </a:ext>
            </a:extLst>
          </p:cNvPr>
          <p:cNvSpPr>
            <a:spLocks noGrp="1"/>
          </p:cNvSpPr>
          <p:nvPr>
            <p:custDataLst>
              <p:tags r:id="rId15"/>
            </p:custDataLst>
          </p:nvPr>
        </p:nvSpPr>
        <p:spPr bwMode="gray">
          <a:xfrm>
            <a:off x="815976" y="2268538"/>
            <a:ext cx="174625" cy="122238"/>
          </a:xfrm>
          <a:prstGeom prst="rect">
            <a:avLst/>
          </a:prstGeom>
          <a:ln>
            <a:noFill/>
          </a:ln>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65E8C1C-3F7F-4B72-81AB-364D75EF3489}" type="datetime'''''2''.''''''''''''''''''''''''''2'''''">
              <a:rPr lang="en-GB" altLang="en-US" sz="800" smtClean="0">
                <a:effectLst/>
                <a:latin typeface="+mn-lt"/>
                <a:ea typeface="+mj-ea"/>
                <a:cs typeface="+mj-cs"/>
              </a:rPr>
              <a:pPr marL="0" indent="0" algn="ctr">
                <a:spcBef>
                  <a:spcPct val="0"/>
                </a:spcBef>
                <a:buNone/>
              </a:pPr>
              <a:t>2.2</a:t>
            </a:fld>
            <a:endParaRPr lang="en-GB" sz="800">
              <a:latin typeface="+mn-lt"/>
              <a:ea typeface="+mj-ea"/>
              <a:cs typeface="+mj-cs"/>
            </a:endParaRPr>
          </a:p>
        </p:txBody>
      </p:sp>
      <p:sp>
        <p:nvSpPr>
          <p:cNvPr id="39" name="Espace réservé du texte 2">
            <a:extLst>
              <a:ext uri="{FF2B5EF4-FFF2-40B4-BE49-F238E27FC236}">
                <a16:creationId xmlns:a16="http://schemas.microsoft.com/office/drawing/2014/main" id="{40DC2808-CC2C-4E65-8865-84188EDECDE8}"/>
              </a:ext>
            </a:extLst>
          </p:cNvPr>
          <p:cNvSpPr>
            <a:spLocks noGrp="1"/>
          </p:cNvSpPr>
          <p:nvPr>
            <p:custDataLst>
              <p:tags r:id="rId16"/>
            </p:custDataLst>
          </p:nvPr>
        </p:nvSpPr>
        <p:spPr bwMode="auto">
          <a:xfrm>
            <a:off x="1050925" y="3522663"/>
            <a:ext cx="4191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98ED6A6-B164-4A06-AC72-7224616FED59}" type="datetime'''''''F''eb''''''''''''''''r''u''''''''''a''r''y'''">
              <a:rPr lang="en-GB" altLang="en-US" sz="800" smtClean="0">
                <a:ea typeface="+mj-ea"/>
                <a:cs typeface="+mj-cs"/>
              </a:rPr>
              <a:pPr marL="0" indent="0" algn="ctr">
                <a:spcBef>
                  <a:spcPct val="0"/>
                </a:spcBef>
                <a:buNone/>
              </a:pPr>
              <a:t>February</a:t>
            </a:fld>
            <a:endParaRPr lang="en-GB" sz="800">
              <a:ea typeface="+mj-ea"/>
              <a:cs typeface="+mj-cs"/>
            </a:endParaRPr>
          </a:p>
        </p:txBody>
      </p:sp>
      <p:sp>
        <p:nvSpPr>
          <p:cNvPr id="40" name="Espace réservé du texte 2">
            <a:extLst>
              <a:ext uri="{FF2B5EF4-FFF2-40B4-BE49-F238E27FC236}">
                <a16:creationId xmlns:a16="http://schemas.microsoft.com/office/drawing/2014/main" id="{C4204ABA-1738-4F93-B0C5-A48869911F40}"/>
              </a:ext>
            </a:extLst>
          </p:cNvPr>
          <p:cNvSpPr>
            <a:spLocks noGrp="1"/>
          </p:cNvSpPr>
          <p:nvPr>
            <p:custDataLst>
              <p:tags r:id="rId17"/>
            </p:custDataLst>
          </p:nvPr>
        </p:nvSpPr>
        <p:spPr bwMode="auto">
          <a:xfrm>
            <a:off x="1589088" y="3522663"/>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63C1415-89B5-46BB-83B0-B5A8A89DB01F}" type="datetime'M''a''''''''''''''rc''h'''''''''''">
              <a:rPr lang="en-GB" altLang="en-US" sz="800" smtClean="0">
                <a:ea typeface="+mj-ea"/>
                <a:cs typeface="+mj-cs"/>
              </a:rPr>
              <a:pPr marL="0" indent="0" algn="ctr">
                <a:spcBef>
                  <a:spcPct val="0"/>
                </a:spcBef>
                <a:buNone/>
              </a:pPr>
              <a:t>March</a:t>
            </a:fld>
            <a:endParaRPr lang="en-GB" sz="800">
              <a:ea typeface="+mj-ea"/>
              <a:cs typeface="+mj-cs"/>
            </a:endParaRPr>
          </a:p>
        </p:txBody>
      </p:sp>
      <p:sp>
        <p:nvSpPr>
          <p:cNvPr id="41" name="Espace réservé du texte 2">
            <a:extLst>
              <a:ext uri="{FF2B5EF4-FFF2-40B4-BE49-F238E27FC236}">
                <a16:creationId xmlns:a16="http://schemas.microsoft.com/office/drawing/2014/main" id="{B248C310-DB97-47EB-8824-F483EAFE5123}"/>
              </a:ext>
            </a:extLst>
          </p:cNvPr>
          <p:cNvSpPr>
            <a:spLocks noGrp="1"/>
          </p:cNvSpPr>
          <p:nvPr>
            <p:custDataLst>
              <p:tags r:id="rId18"/>
            </p:custDataLst>
          </p:nvPr>
        </p:nvSpPr>
        <p:spPr bwMode="auto">
          <a:xfrm>
            <a:off x="2087563" y="3522663"/>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E8E925E-3ADB-4940-A431-01E44FF11588}" type="datetime'''''''''Ap''''''''''r''''i''''''''''''l'''''''''''">
              <a:rPr lang="en-GB" altLang="en-US" sz="800" smtClean="0">
                <a:ea typeface="+mj-ea"/>
                <a:cs typeface="+mj-cs"/>
              </a:rPr>
              <a:pPr marL="0" indent="0" algn="ctr">
                <a:spcBef>
                  <a:spcPct val="0"/>
                </a:spcBef>
                <a:buNone/>
              </a:pPr>
              <a:t>April</a:t>
            </a:fld>
            <a:endParaRPr lang="en-GB" sz="800">
              <a:ea typeface="+mj-ea"/>
              <a:cs typeface="+mj-cs"/>
            </a:endParaRPr>
          </a:p>
        </p:txBody>
      </p:sp>
      <p:sp>
        <p:nvSpPr>
          <p:cNvPr id="42" name="Espace réservé du texte 2">
            <a:extLst>
              <a:ext uri="{FF2B5EF4-FFF2-40B4-BE49-F238E27FC236}">
                <a16:creationId xmlns:a16="http://schemas.microsoft.com/office/drawing/2014/main" id="{8C259BAD-56A2-452F-85CC-B86A6DE0A0BE}"/>
              </a:ext>
            </a:extLst>
          </p:cNvPr>
          <p:cNvSpPr>
            <a:spLocks noGrp="1"/>
          </p:cNvSpPr>
          <p:nvPr>
            <p:custDataLst>
              <p:tags r:id="rId19"/>
            </p:custDataLst>
          </p:nvPr>
        </p:nvSpPr>
        <p:spPr bwMode="auto">
          <a:xfrm>
            <a:off x="2578100" y="3522663"/>
            <a:ext cx="1889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3A7F0EC-5E9A-4569-8023-6FCDB7E955F1}" type="datetime'''''''''''''''''''''''''''''M''''''''a''''''''''''''''''''y'''">
              <a:rPr lang="en-GB" altLang="en-US" sz="800" smtClean="0">
                <a:ea typeface="+mj-ea"/>
                <a:cs typeface="+mj-cs"/>
              </a:rPr>
              <a:pPr marL="0" indent="0" algn="ctr">
                <a:spcBef>
                  <a:spcPct val="0"/>
                </a:spcBef>
                <a:buNone/>
              </a:pPr>
              <a:t>May</a:t>
            </a:fld>
            <a:endParaRPr lang="en-GB" sz="800">
              <a:ea typeface="+mj-ea"/>
              <a:cs typeface="+mj-cs"/>
            </a:endParaRPr>
          </a:p>
        </p:txBody>
      </p:sp>
      <p:sp>
        <p:nvSpPr>
          <p:cNvPr id="43" name="Espace réservé du texte 2">
            <a:extLst>
              <a:ext uri="{FF2B5EF4-FFF2-40B4-BE49-F238E27FC236}">
                <a16:creationId xmlns:a16="http://schemas.microsoft.com/office/drawing/2014/main" id="{9BE6C142-6548-4245-A60B-D8ACC019FBE6}"/>
              </a:ext>
            </a:extLst>
          </p:cNvPr>
          <p:cNvSpPr>
            <a:spLocks noGrp="1"/>
          </p:cNvSpPr>
          <p:nvPr>
            <p:custDataLst>
              <p:tags r:id="rId20"/>
            </p:custDataLst>
          </p:nvPr>
        </p:nvSpPr>
        <p:spPr bwMode="auto">
          <a:xfrm>
            <a:off x="3027363" y="3522663"/>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4916CEE-4B31-49C4-90AE-05145BD5767E}" type="datetime'''''''J''u''''''n''''''''''''''''''e'''''''''''''''''">
              <a:rPr lang="en-GB" altLang="en-US" sz="800" smtClean="0">
                <a:ea typeface="+mj-ea"/>
                <a:cs typeface="+mj-cs"/>
              </a:rPr>
              <a:pPr marL="0" indent="0" algn="ctr">
                <a:spcBef>
                  <a:spcPct val="0"/>
                </a:spcBef>
                <a:buNone/>
              </a:pPr>
              <a:t>June</a:t>
            </a:fld>
            <a:endParaRPr lang="en-GB" sz="800">
              <a:ea typeface="+mj-ea"/>
              <a:cs typeface="+mj-cs"/>
            </a:endParaRPr>
          </a:p>
        </p:txBody>
      </p:sp>
      <p:sp>
        <p:nvSpPr>
          <p:cNvPr id="44" name="Espace réservé du texte 2">
            <a:extLst>
              <a:ext uri="{FF2B5EF4-FFF2-40B4-BE49-F238E27FC236}">
                <a16:creationId xmlns:a16="http://schemas.microsoft.com/office/drawing/2014/main" id="{8FCC7424-D3D1-4C63-9A23-5AD1B95B8F01}"/>
              </a:ext>
            </a:extLst>
          </p:cNvPr>
          <p:cNvSpPr>
            <a:spLocks noGrp="1"/>
          </p:cNvSpPr>
          <p:nvPr>
            <p:custDataLst>
              <p:tags r:id="rId21"/>
            </p:custDataLst>
          </p:nvPr>
        </p:nvSpPr>
        <p:spPr bwMode="auto">
          <a:xfrm>
            <a:off x="3513138" y="3522663"/>
            <a:ext cx="1984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2B4A729-7587-4390-B048-F6D975449A9B}" type="datetime'''''''J''''''''''''''''''''''''''''u''''l''y'''''''''''">
              <a:rPr lang="en-GB" altLang="en-US" sz="800" smtClean="0">
                <a:ea typeface="+mj-ea"/>
                <a:cs typeface="+mj-cs"/>
              </a:rPr>
              <a:pPr marL="0" indent="0" algn="ctr">
                <a:spcBef>
                  <a:spcPct val="0"/>
                </a:spcBef>
                <a:buNone/>
              </a:pPr>
              <a:t>July</a:t>
            </a:fld>
            <a:endParaRPr lang="en-GB" sz="800">
              <a:ea typeface="+mj-ea"/>
              <a:cs typeface="+mj-cs"/>
            </a:endParaRPr>
          </a:p>
        </p:txBody>
      </p:sp>
      <p:sp>
        <p:nvSpPr>
          <p:cNvPr id="46" name="Espace réservé du texte 2">
            <a:extLst>
              <a:ext uri="{FF2B5EF4-FFF2-40B4-BE49-F238E27FC236}">
                <a16:creationId xmlns:a16="http://schemas.microsoft.com/office/drawing/2014/main" id="{84192D5B-7BB0-4EE8-A4ED-4090C2671B21}"/>
              </a:ext>
            </a:extLst>
          </p:cNvPr>
          <p:cNvSpPr>
            <a:spLocks noGrp="1"/>
          </p:cNvSpPr>
          <p:nvPr>
            <p:custDataLst>
              <p:tags r:id="rId22"/>
            </p:custDataLst>
          </p:nvPr>
        </p:nvSpPr>
        <p:spPr bwMode="auto">
          <a:xfrm>
            <a:off x="4298950" y="3522663"/>
            <a:ext cx="5064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6E26BB6-F0B7-4D7F-AC18-BA3FF86D9A4E}" type="datetime'S''''''ep''''''''''''''''''''''''''t''em''''''''''be''''r'''''">
              <a:rPr lang="en-GB" altLang="en-US" sz="800" smtClean="0">
                <a:ea typeface="+mj-ea"/>
                <a:cs typeface="+mj-cs"/>
              </a:rPr>
              <a:pPr marL="0" indent="0" algn="ctr">
                <a:spcBef>
                  <a:spcPct val="0"/>
                </a:spcBef>
                <a:buNone/>
              </a:pPr>
              <a:t>September</a:t>
            </a:fld>
            <a:endParaRPr lang="en-GB" sz="800">
              <a:ea typeface="+mj-ea"/>
              <a:cs typeface="+mj-cs"/>
            </a:endParaRPr>
          </a:p>
        </p:txBody>
      </p:sp>
      <p:sp>
        <p:nvSpPr>
          <p:cNvPr id="47" name="Espace réservé du texte 2">
            <a:extLst>
              <a:ext uri="{FF2B5EF4-FFF2-40B4-BE49-F238E27FC236}">
                <a16:creationId xmlns:a16="http://schemas.microsoft.com/office/drawing/2014/main" id="{4EDBD79B-4AFF-4FCA-8C73-8903C7C69B4F}"/>
              </a:ext>
            </a:extLst>
          </p:cNvPr>
          <p:cNvSpPr>
            <a:spLocks noGrp="1"/>
          </p:cNvSpPr>
          <p:nvPr>
            <p:custDataLst>
              <p:tags r:id="rId23"/>
            </p:custDataLst>
          </p:nvPr>
        </p:nvSpPr>
        <p:spPr bwMode="auto">
          <a:xfrm>
            <a:off x="4833938" y="3522663"/>
            <a:ext cx="3778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F34DDC3-08B5-4254-A80F-90C869E73113}" type="datetime'''''O''c''''''''''''t''''''ob''''''''e''r'''''''">
              <a:rPr lang="en-GB" altLang="en-US" sz="800" smtClean="0">
                <a:ea typeface="+mj-ea"/>
                <a:cs typeface="+mj-cs"/>
              </a:rPr>
              <a:pPr marL="0" indent="0" algn="ctr">
                <a:spcBef>
                  <a:spcPct val="0"/>
                </a:spcBef>
                <a:buNone/>
              </a:pPr>
              <a:t>October</a:t>
            </a:fld>
            <a:endParaRPr lang="en-GB" sz="800">
              <a:ea typeface="+mj-ea"/>
              <a:cs typeface="+mj-cs"/>
            </a:endParaRPr>
          </a:p>
        </p:txBody>
      </p:sp>
      <p:sp>
        <p:nvSpPr>
          <p:cNvPr id="48" name="Espace réservé du texte 2">
            <a:extLst>
              <a:ext uri="{FF2B5EF4-FFF2-40B4-BE49-F238E27FC236}">
                <a16:creationId xmlns:a16="http://schemas.microsoft.com/office/drawing/2014/main" id="{6C004DC9-970C-46DC-A335-885F6F2D7E22}"/>
              </a:ext>
            </a:extLst>
          </p:cNvPr>
          <p:cNvSpPr>
            <a:spLocks noGrp="1"/>
          </p:cNvSpPr>
          <p:nvPr>
            <p:custDataLst>
              <p:tags r:id="rId24"/>
            </p:custDataLst>
          </p:nvPr>
        </p:nvSpPr>
        <p:spPr bwMode="auto">
          <a:xfrm>
            <a:off x="5256213" y="3522663"/>
            <a:ext cx="4730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E6B982E-64EA-417C-8D31-BFC0D66C8C75}" type="datetime'''''''N''''''''''''''ov''''''''''e''''''m''''be''r'''''''">
              <a:rPr lang="en-GB" altLang="en-US" sz="800" smtClean="0">
                <a:ea typeface="+mj-ea"/>
                <a:cs typeface="+mj-cs"/>
              </a:rPr>
              <a:pPr marL="0" indent="0" algn="ctr">
                <a:spcBef>
                  <a:spcPct val="0"/>
                </a:spcBef>
                <a:buNone/>
              </a:pPr>
              <a:t>November</a:t>
            </a:fld>
            <a:endParaRPr lang="en-GB" sz="800">
              <a:ea typeface="+mj-ea"/>
              <a:cs typeface="+mj-cs"/>
            </a:endParaRPr>
          </a:p>
        </p:txBody>
      </p:sp>
      <p:cxnSp>
        <p:nvCxnSpPr>
          <p:cNvPr id="479" name="Straight Connector 478">
            <a:extLst>
              <a:ext uri="{FF2B5EF4-FFF2-40B4-BE49-F238E27FC236}">
                <a16:creationId xmlns:a16="http://schemas.microsoft.com/office/drawing/2014/main" id="{7D695665-6E65-4E08-B2FC-98DFD81CF8C8}"/>
              </a:ext>
            </a:extLst>
          </p:cNvPr>
          <p:cNvCxnSpPr/>
          <p:nvPr>
            <p:custDataLst>
              <p:tags r:id="rId25"/>
            </p:custDataLst>
          </p:nvPr>
        </p:nvCxnSpPr>
        <p:spPr bwMode="gray">
          <a:xfrm>
            <a:off x="3630613" y="3719513"/>
            <a:ext cx="123825" cy="0"/>
          </a:xfrm>
          <a:prstGeom prst="line">
            <a:avLst/>
          </a:prstGeom>
          <a:ln w="19050" cap="rnd" cmpd="sng" algn="ctr">
            <a:solidFill>
              <a:schemeClr val="accent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7" name="Straight Connector 476">
            <a:extLst>
              <a:ext uri="{FF2B5EF4-FFF2-40B4-BE49-F238E27FC236}">
                <a16:creationId xmlns:a16="http://schemas.microsoft.com/office/drawing/2014/main" id="{5B118F9D-C10A-45B9-AF63-213423F460BC}"/>
              </a:ext>
            </a:extLst>
          </p:cNvPr>
          <p:cNvCxnSpPr/>
          <p:nvPr>
            <p:custDataLst>
              <p:tags r:id="rId26"/>
            </p:custDataLst>
          </p:nvPr>
        </p:nvCxnSpPr>
        <p:spPr bwMode="gray">
          <a:xfrm>
            <a:off x="2608263" y="3719513"/>
            <a:ext cx="123825" cy="0"/>
          </a:xfrm>
          <a:prstGeom prst="line">
            <a:avLst/>
          </a:prstGeom>
          <a:ln w="19050" cap="rnd" cmpd="sng" algn="ctr">
            <a:solidFill>
              <a:schemeClr val="tx2"/>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8" name="Straight Connector 477">
            <a:extLst>
              <a:ext uri="{FF2B5EF4-FFF2-40B4-BE49-F238E27FC236}">
                <a16:creationId xmlns:a16="http://schemas.microsoft.com/office/drawing/2014/main" id="{21BAEC8F-67BD-4F10-92B2-3A5B81D8372A}"/>
              </a:ext>
            </a:extLst>
          </p:cNvPr>
          <p:cNvCxnSpPr/>
          <p:nvPr>
            <p:custDataLst>
              <p:tags r:id="rId27"/>
            </p:custDataLst>
          </p:nvPr>
        </p:nvCxnSpPr>
        <p:spPr bwMode="gray">
          <a:xfrm>
            <a:off x="3119438" y="3719513"/>
            <a:ext cx="123825" cy="0"/>
          </a:xfrm>
          <a:prstGeom prst="line">
            <a:avLst/>
          </a:prstGeom>
          <a:ln w="19050" cap="rnd" cmpd="sng" algn="ctr">
            <a:solidFill>
              <a:schemeClr val="accent4"/>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8" name="Espace réservé du texte 2">
            <a:extLst>
              <a:ext uri="{FF2B5EF4-FFF2-40B4-BE49-F238E27FC236}">
                <a16:creationId xmlns:a16="http://schemas.microsoft.com/office/drawing/2014/main" id="{11C34AEE-26EF-4C16-AB59-E66BB57CD270}"/>
              </a:ext>
            </a:extLst>
          </p:cNvPr>
          <p:cNvSpPr>
            <a:spLocks noGrp="1"/>
          </p:cNvSpPr>
          <p:nvPr>
            <p:custDataLst>
              <p:tags r:id="rId28"/>
            </p:custDataLst>
          </p:nvPr>
        </p:nvSpPr>
        <p:spPr bwMode="auto">
          <a:xfrm>
            <a:off x="2792413" y="3662363"/>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1EE5D45F-A9A3-4048-A8B5-14EFE8895160}" type="datetime'''''''''''''''''''''''''''2''''''''0''''''''1''''9'">
              <a:rPr lang="en-GB" altLang="en-US" sz="800" smtClean="0">
                <a:ea typeface="+mj-ea"/>
                <a:cs typeface="+mj-cs"/>
              </a:rPr>
              <a:pPr marL="0" indent="0">
                <a:spcBef>
                  <a:spcPct val="0"/>
                </a:spcBef>
                <a:buNone/>
              </a:pPr>
              <a:t>2019</a:t>
            </a:fld>
            <a:endParaRPr lang="en-GB" sz="800">
              <a:ea typeface="+mj-ea"/>
              <a:cs typeface="+mj-cs"/>
            </a:endParaRPr>
          </a:p>
        </p:txBody>
      </p:sp>
      <p:sp>
        <p:nvSpPr>
          <p:cNvPr id="50" name="Espace réservé du texte 2">
            <a:extLst>
              <a:ext uri="{FF2B5EF4-FFF2-40B4-BE49-F238E27FC236}">
                <a16:creationId xmlns:a16="http://schemas.microsoft.com/office/drawing/2014/main" id="{D4B45573-97CE-47E9-8F74-41FF0B3530DC}"/>
              </a:ext>
            </a:extLst>
          </p:cNvPr>
          <p:cNvSpPr>
            <a:spLocks noGrp="1"/>
          </p:cNvSpPr>
          <p:nvPr>
            <p:custDataLst>
              <p:tags r:id="rId29"/>
            </p:custDataLst>
          </p:nvPr>
        </p:nvSpPr>
        <p:spPr bwMode="auto">
          <a:xfrm>
            <a:off x="3303588" y="3662363"/>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F7A237E4-1479-4EF6-A8C3-6BC80B8F8918}" type="datetime'''''2''''''''''''''''''''0''''2''''''0'''''">
              <a:rPr lang="en-GB" altLang="en-US" sz="800" smtClean="0">
                <a:ea typeface="+mj-ea"/>
                <a:cs typeface="+mj-cs"/>
              </a:rPr>
              <a:pPr marL="0" indent="0">
                <a:spcBef>
                  <a:spcPct val="0"/>
                </a:spcBef>
                <a:buNone/>
              </a:pPr>
              <a:t>2020</a:t>
            </a:fld>
            <a:endParaRPr lang="en-GB" sz="800">
              <a:ea typeface="+mj-ea"/>
              <a:cs typeface="+mj-cs"/>
            </a:endParaRPr>
          </a:p>
        </p:txBody>
      </p:sp>
      <p:sp>
        <p:nvSpPr>
          <p:cNvPr id="51" name="Espace réservé du texte 2">
            <a:extLst>
              <a:ext uri="{FF2B5EF4-FFF2-40B4-BE49-F238E27FC236}">
                <a16:creationId xmlns:a16="http://schemas.microsoft.com/office/drawing/2014/main" id="{ABB75014-C8BE-493D-83B5-80FF03E36A53}"/>
              </a:ext>
            </a:extLst>
          </p:cNvPr>
          <p:cNvSpPr>
            <a:spLocks noGrp="1"/>
          </p:cNvSpPr>
          <p:nvPr>
            <p:custDataLst>
              <p:tags r:id="rId30"/>
            </p:custDataLst>
          </p:nvPr>
        </p:nvSpPr>
        <p:spPr bwMode="auto">
          <a:xfrm>
            <a:off x="3814763" y="3662363"/>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D5E8D197-8530-4AE0-B603-A2815EB9C000}" type="datetime'''''''''''''''2''0''''''''''''2''''''1'">
              <a:rPr lang="en-GB" altLang="en-US" sz="800" smtClean="0">
                <a:ea typeface="+mj-ea"/>
                <a:cs typeface="+mj-cs"/>
              </a:rPr>
              <a:pPr marL="0" indent="0">
                <a:spcBef>
                  <a:spcPct val="0"/>
                </a:spcBef>
                <a:buNone/>
              </a:pPr>
              <a:t>2021</a:t>
            </a:fld>
            <a:endParaRPr lang="en-GB" sz="800">
              <a:ea typeface="+mj-ea"/>
              <a:cs typeface="+mj-cs"/>
            </a:endParaRPr>
          </a:p>
        </p:txBody>
      </p:sp>
      <p:sp>
        <p:nvSpPr>
          <p:cNvPr id="86" name="Rectangle 85" hidden="1">
            <a:extLst>
              <a:ext uri="{FF2B5EF4-FFF2-40B4-BE49-F238E27FC236}">
                <a16:creationId xmlns:a16="http://schemas.microsoft.com/office/drawing/2014/main" id="{FC128C95-E7B7-4880-A46E-8932D941EEE1}"/>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j-lt"/>
              <a:ea typeface="+mj-ea"/>
              <a:cs typeface="+mj-cs"/>
            </a:endParaRPr>
          </a:p>
        </p:txBody>
      </p:sp>
      <p:sp>
        <p:nvSpPr>
          <p:cNvPr id="514" name="Rectangle 513" hidden="1">
            <a:extLst>
              <a:ext uri="{FF2B5EF4-FFF2-40B4-BE49-F238E27FC236}">
                <a16:creationId xmlns:a16="http://schemas.microsoft.com/office/drawing/2014/main" id="{EF33F2E6-0178-416E-BB8E-D26F5B91E53B}"/>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grpSp>
        <p:nvGrpSpPr>
          <p:cNvPr id="146" name="Groupe 85">
            <a:extLst>
              <a:ext uri="{FF2B5EF4-FFF2-40B4-BE49-F238E27FC236}">
                <a16:creationId xmlns:a16="http://schemas.microsoft.com/office/drawing/2014/main" id="{2B9C1C78-39CC-4D47-8543-F835AF8CE2CE}"/>
              </a:ext>
            </a:extLst>
          </p:cNvPr>
          <p:cNvGrpSpPr/>
          <p:nvPr/>
        </p:nvGrpSpPr>
        <p:grpSpPr>
          <a:xfrm>
            <a:off x="8448150" y="-11528"/>
            <a:ext cx="1435548" cy="588143"/>
            <a:chOff x="8448150" y="-11528"/>
            <a:chExt cx="1435548" cy="588143"/>
          </a:xfrm>
        </p:grpSpPr>
        <p:sp>
          <p:nvSpPr>
            <p:cNvPr id="147" name="Rectangle : coins arrondis 199">
              <a:extLst>
                <a:ext uri="{FF2B5EF4-FFF2-40B4-BE49-F238E27FC236}">
                  <a16:creationId xmlns:a16="http://schemas.microsoft.com/office/drawing/2014/main" id="{900CDF7B-9A3C-46CC-BEA1-9046F440701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8" name="Rectangle : coins arrondis 200">
              <a:extLst>
                <a:ext uri="{FF2B5EF4-FFF2-40B4-BE49-F238E27FC236}">
                  <a16:creationId xmlns:a16="http://schemas.microsoft.com/office/drawing/2014/main" id="{8EE6EDB1-C35D-49DB-8F3D-97C5924682E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9" name="Rectangle : coins arrondis 201">
              <a:extLst>
                <a:ext uri="{FF2B5EF4-FFF2-40B4-BE49-F238E27FC236}">
                  <a16:creationId xmlns:a16="http://schemas.microsoft.com/office/drawing/2014/main" id="{BF318A8A-40B0-4DBA-A76E-F44B2C08C45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50" name="ZoneTexte 18">
              <a:extLst>
                <a:ext uri="{FF2B5EF4-FFF2-40B4-BE49-F238E27FC236}">
                  <a16:creationId xmlns:a16="http://schemas.microsoft.com/office/drawing/2014/main" id="{1E833D20-C153-4D2B-AB5C-DC0DE34FC9A9}"/>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client base</a:t>
              </a:r>
            </a:p>
          </p:txBody>
        </p:sp>
        <p:pic>
          <p:nvPicPr>
            <p:cNvPr id="151" name="Graphique 128" descr="Jauge">
              <a:extLst>
                <a:ext uri="{FF2B5EF4-FFF2-40B4-BE49-F238E27FC236}">
                  <a16:creationId xmlns:a16="http://schemas.microsoft.com/office/drawing/2014/main" id="{11BEC7AB-7820-40F2-8B9C-5ABD6A88A8BF}"/>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8553764" y="187516"/>
              <a:ext cx="234953" cy="218224"/>
            </a:xfrm>
            <a:prstGeom prst="rect">
              <a:avLst/>
            </a:prstGeom>
            <a:effectLst/>
          </p:spPr>
        </p:pic>
        <p:pic>
          <p:nvPicPr>
            <p:cNvPr id="152" name="Graphique 90" descr="Poignée de main">
              <a:extLst>
                <a:ext uri="{FF2B5EF4-FFF2-40B4-BE49-F238E27FC236}">
                  <a16:creationId xmlns:a16="http://schemas.microsoft.com/office/drawing/2014/main" id="{4D327F7F-9851-48F2-9B8C-F90D792AA8B6}"/>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960868" y="152880"/>
              <a:ext cx="256313" cy="287496"/>
            </a:xfrm>
            <a:prstGeom prst="rect">
              <a:avLst/>
            </a:prstGeom>
            <a:effectLst/>
          </p:spPr>
        </p:pic>
        <p:pic>
          <p:nvPicPr>
            <p:cNvPr id="153" name="Graphique 95" descr="Mégaphone">
              <a:extLst>
                <a:ext uri="{FF2B5EF4-FFF2-40B4-BE49-F238E27FC236}">
                  <a16:creationId xmlns:a16="http://schemas.microsoft.com/office/drawing/2014/main" id="{A2ACC8AF-B37A-4C50-9C7A-34128365973F}"/>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9389331" y="181519"/>
              <a:ext cx="233011" cy="216420"/>
            </a:xfrm>
            <a:prstGeom prst="rect">
              <a:avLst/>
            </a:prstGeom>
            <a:effectLst/>
          </p:spPr>
        </p:pic>
        <p:pic>
          <p:nvPicPr>
            <p:cNvPr id="154" name="Picture 2" descr="Drapeau France">
              <a:extLst>
                <a:ext uri="{FF2B5EF4-FFF2-40B4-BE49-F238E27FC236}">
                  <a16:creationId xmlns:a16="http://schemas.microsoft.com/office/drawing/2014/main" id="{0C28AD04-EDB4-4384-99B4-42701FA3FF27}"/>
                </a:ext>
              </a:extLst>
            </p:cNvPr>
            <p:cNvPicPr>
              <a:picLocks noChangeAspect="1" noChangeArrowheads="1"/>
            </p:cNvPicPr>
            <p:nvPr/>
          </p:nvPicPr>
          <p:blipFill rotWithShape="1">
            <a:blip r:embed="rId71">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55" name="ZoneTexte 18">
              <a:extLst>
                <a:ext uri="{FF2B5EF4-FFF2-40B4-BE49-F238E27FC236}">
                  <a16:creationId xmlns:a16="http://schemas.microsoft.com/office/drawing/2014/main" id="{1864A851-290E-4176-B0D6-6411C225978A}"/>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France</a:t>
              </a:r>
            </a:p>
          </p:txBody>
        </p:sp>
      </p:grpSp>
      <p:graphicFrame>
        <p:nvGraphicFramePr>
          <p:cNvPr id="160" name="Chart 159">
            <a:extLst>
              <a:ext uri="{FF2B5EF4-FFF2-40B4-BE49-F238E27FC236}">
                <a16:creationId xmlns:a16="http://schemas.microsoft.com/office/drawing/2014/main" id="{A0ABAE6A-69DE-4BCF-946B-AC09F1799A5A}"/>
              </a:ext>
            </a:extLst>
          </p:cNvPr>
          <p:cNvGraphicFramePr/>
          <p:nvPr>
            <p:custDataLst>
              <p:tags r:id="rId31"/>
            </p:custDataLst>
            <p:extLst>
              <p:ext uri="{D42A27DB-BD31-4B8C-83A1-F6EECF244321}">
                <p14:modId xmlns:p14="http://schemas.microsoft.com/office/powerpoint/2010/main" val="1715832094"/>
              </p:ext>
            </p:extLst>
          </p:nvPr>
        </p:nvGraphicFramePr>
        <p:xfrm>
          <a:off x="708025" y="4252913"/>
          <a:ext cx="5384800" cy="1933575"/>
        </p:xfrm>
        <a:graphic>
          <a:graphicData uri="http://schemas.openxmlformats.org/drawingml/2006/chart">
            <c:chart xmlns:c="http://schemas.openxmlformats.org/drawingml/2006/chart" xmlns:r="http://schemas.openxmlformats.org/officeDocument/2006/relationships" r:id="rId72"/>
          </a:graphicData>
        </a:graphic>
      </p:graphicFrame>
      <p:sp>
        <p:nvSpPr>
          <p:cNvPr id="162" name="Espace réservé du texte 2">
            <a:extLst>
              <a:ext uri="{FF2B5EF4-FFF2-40B4-BE49-F238E27FC236}">
                <a16:creationId xmlns:a16="http://schemas.microsoft.com/office/drawing/2014/main" id="{018D9A8E-4E91-468B-B39A-3F6A1E6C8801}"/>
              </a:ext>
            </a:extLst>
          </p:cNvPr>
          <p:cNvSpPr>
            <a:spLocks noGrp="1"/>
          </p:cNvSpPr>
          <p:nvPr>
            <p:custDataLst>
              <p:tags r:id="rId32"/>
            </p:custDataLst>
          </p:nvPr>
        </p:nvSpPr>
        <p:spPr bwMode="gray">
          <a:xfrm>
            <a:off x="555625" y="5195888"/>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426D5DFE-D4B4-4159-AD5E-BCDA07E31622}" type="datetime'''2''''''5''''''''''''''''''''''''''''''''''''''''%'">
              <a:rPr lang="en-GB" altLang="en-US" sz="800" smtClean="0">
                <a:ea typeface="+mj-ea"/>
                <a:cs typeface="+mj-cs"/>
              </a:rPr>
              <a:pPr marL="0" indent="0" algn="r">
                <a:spcBef>
                  <a:spcPct val="0"/>
                </a:spcBef>
                <a:buNone/>
              </a:pPr>
              <a:t>25%</a:t>
            </a:fld>
            <a:endParaRPr lang="en-GB" sz="800">
              <a:latin typeface="+mn-lt"/>
              <a:ea typeface="+mj-ea"/>
              <a:cs typeface="+mj-cs"/>
            </a:endParaRPr>
          </a:p>
        </p:txBody>
      </p:sp>
      <p:sp>
        <p:nvSpPr>
          <p:cNvPr id="161" name="Espace réservé du texte 2">
            <a:extLst>
              <a:ext uri="{FF2B5EF4-FFF2-40B4-BE49-F238E27FC236}">
                <a16:creationId xmlns:a16="http://schemas.microsoft.com/office/drawing/2014/main" id="{5BEFC508-C5A5-4B45-A7E8-2D85563A7082}"/>
              </a:ext>
            </a:extLst>
          </p:cNvPr>
          <p:cNvSpPr>
            <a:spLocks noGrp="1"/>
          </p:cNvSpPr>
          <p:nvPr>
            <p:custDataLst>
              <p:tags r:id="rId33"/>
            </p:custDataLst>
          </p:nvPr>
        </p:nvSpPr>
        <p:spPr bwMode="gray">
          <a:xfrm>
            <a:off x="609600" y="6043613"/>
            <a:ext cx="1143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BD92E9AE-3506-4841-B8AB-776CB5A32B4D}" type="datetime'''''''''''''''''''''0''''''''''''''''''''''''''''%'''''''''">
              <a:rPr lang="en-GB" altLang="en-US" sz="800" smtClean="0">
                <a:ea typeface="+mj-ea"/>
                <a:cs typeface="+mj-cs"/>
              </a:rPr>
              <a:pPr marL="0" indent="0" algn="r">
                <a:spcBef>
                  <a:spcPct val="0"/>
                </a:spcBef>
                <a:buNone/>
              </a:pPr>
              <a:t>0%</a:t>
            </a:fld>
            <a:endParaRPr lang="en-GB" sz="800">
              <a:latin typeface="+mn-lt"/>
              <a:ea typeface="+mj-ea"/>
              <a:cs typeface="+mj-cs"/>
            </a:endParaRPr>
          </a:p>
        </p:txBody>
      </p:sp>
      <p:sp>
        <p:nvSpPr>
          <p:cNvPr id="165" name="Espace réservé du texte 2">
            <a:extLst>
              <a:ext uri="{FF2B5EF4-FFF2-40B4-BE49-F238E27FC236}">
                <a16:creationId xmlns:a16="http://schemas.microsoft.com/office/drawing/2014/main" id="{0CE29BAF-745C-4953-BD4D-D0874CCF3125}"/>
              </a:ext>
            </a:extLst>
          </p:cNvPr>
          <p:cNvSpPr>
            <a:spLocks noGrp="1"/>
          </p:cNvSpPr>
          <p:nvPr>
            <p:custDataLst>
              <p:tags r:id="rId34"/>
            </p:custDataLst>
          </p:nvPr>
        </p:nvSpPr>
        <p:spPr bwMode="gray">
          <a:xfrm>
            <a:off x="555625" y="5026025"/>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BF2C3689-1DCB-44D6-A6C2-5AB40EDB8037}" type="datetime'''''''3''''''''''''0''''''''''''''''''''''''''''''''''%'''''">
              <a:rPr lang="en-GB" altLang="en-US" sz="800" smtClean="0">
                <a:ea typeface="+mj-ea"/>
                <a:cs typeface="+mj-cs"/>
              </a:rPr>
              <a:pPr marL="0" indent="0" algn="r">
                <a:spcBef>
                  <a:spcPct val="0"/>
                </a:spcBef>
                <a:buNone/>
              </a:pPr>
              <a:t>30%</a:t>
            </a:fld>
            <a:endParaRPr lang="en-GB" sz="800">
              <a:latin typeface="+mn-lt"/>
              <a:ea typeface="+mj-ea"/>
              <a:cs typeface="+mj-cs"/>
            </a:endParaRPr>
          </a:p>
        </p:txBody>
      </p:sp>
      <p:sp>
        <p:nvSpPr>
          <p:cNvPr id="164" name="Espace réservé du texte 2">
            <a:extLst>
              <a:ext uri="{FF2B5EF4-FFF2-40B4-BE49-F238E27FC236}">
                <a16:creationId xmlns:a16="http://schemas.microsoft.com/office/drawing/2014/main" id="{03F0C785-AF45-4F11-A9C5-0C690CEE73BF}"/>
              </a:ext>
            </a:extLst>
          </p:cNvPr>
          <p:cNvSpPr>
            <a:spLocks noGrp="1"/>
          </p:cNvSpPr>
          <p:nvPr>
            <p:custDataLst>
              <p:tags r:id="rId35"/>
            </p:custDataLst>
          </p:nvPr>
        </p:nvSpPr>
        <p:spPr bwMode="gray">
          <a:xfrm>
            <a:off x="609600" y="5873750"/>
            <a:ext cx="1143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76E2C1EC-D9D2-4735-A7A5-92033FD75738}" type="datetime'''''''''''''''''''''''''''''''''''''5''''''''''%'''">
              <a:rPr lang="en-GB" altLang="en-US" sz="800" smtClean="0">
                <a:ea typeface="+mj-ea"/>
                <a:cs typeface="+mj-cs"/>
              </a:rPr>
              <a:pPr marL="0" indent="0" algn="r">
                <a:spcBef>
                  <a:spcPct val="0"/>
                </a:spcBef>
                <a:buNone/>
              </a:pPr>
              <a:t>5%</a:t>
            </a:fld>
            <a:endParaRPr lang="en-GB" sz="800">
              <a:latin typeface="+mn-lt"/>
              <a:ea typeface="+mj-ea"/>
              <a:cs typeface="+mj-cs"/>
            </a:endParaRPr>
          </a:p>
        </p:txBody>
      </p:sp>
      <p:sp>
        <p:nvSpPr>
          <p:cNvPr id="163" name="Espace réservé du texte 2">
            <a:extLst>
              <a:ext uri="{FF2B5EF4-FFF2-40B4-BE49-F238E27FC236}">
                <a16:creationId xmlns:a16="http://schemas.microsoft.com/office/drawing/2014/main" id="{6C159D83-3BF5-4ED4-8471-FA264ACF6E68}"/>
              </a:ext>
            </a:extLst>
          </p:cNvPr>
          <p:cNvSpPr>
            <a:spLocks noGrp="1"/>
          </p:cNvSpPr>
          <p:nvPr>
            <p:custDataLst>
              <p:tags r:id="rId36"/>
            </p:custDataLst>
          </p:nvPr>
        </p:nvSpPr>
        <p:spPr bwMode="gray">
          <a:xfrm>
            <a:off x="555625" y="5365750"/>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82B54EBF-47A3-41E3-ACEF-1A48C840F116}" type="datetime'''''''''''''''''''''''''''2''0''''''''%'''''''''''''''''''''">
              <a:rPr lang="en-GB" altLang="en-US" sz="800" smtClean="0">
                <a:ea typeface="+mj-ea"/>
                <a:cs typeface="+mj-cs"/>
              </a:rPr>
              <a:pPr marL="0" indent="0" algn="r">
                <a:spcBef>
                  <a:spcPct val="0"/>
                </a:spcBef>
                <a:buNone/>
              </a:pPr>
              <a:t>20%</a:t>
            </a:fld>
            <a:endParaRPr lang="en-GB" sz="800">
              <a:latin typeface="+mn-lt"/>
              <a:ea typeface="+mj-ea"/>
              <a:cs typeface="+mj-cs"/>
            </a:endParaRPr>
          </a:p>
        </p:txBody>
      </p:sp>
      <p:sp>
        <p:nvSpPr>
          <p:cNvPr id="166" name="Espace réservé du texte 2">
            <a:extLst>
              <a:ext uri="{FF2B5EF4-FFF2-40B4-BE49-F238E27FC236}">
                <a16:creationId xmlns:a16="http://schemas.microsoft.com/office/drawing/2014/main" id="{27FFB743-4981-461F-838F-FA0EE3B1CB53}"/>
              </a:ext>
            </a:extLst>
          </p:cNvPr>
          <p:cNvSpPr>
            <a:spLocks noGrp="1"/>
          </p:cNvSpPr>
          <p:nvPr>
            <p:custDataLst>
              <p:tags r:id="rId37"/>
            </p:custDataLst>
          </p:nvPr>
        </p:nvSpPr>
        <p:spPr bwMode="gray">
          <a:xfrm>
            <a:off x="555625" y="5703888"/>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B907350F-AC0F-4669-959C-EF5E45737255}" type="datetime'''''''''''''''''''''''''''''''''''''1''''''''0''''%'''''''">
              <a:rPr lang="en-GB" altLang="en-US" sz="800" smtClean="0">
                <a:ea typeface="+mj-ea"/>
                <a:cs typeface="+mj-cs"/>
              </a:rPr>
              <a:pPr marL="0" indent="0" algn="r">
                <a:spcBef>
                  <a:spcPct val="0"/>
                </a:spcBef>
                <a:buNone/>
              </a:pPr>
              <a:t>10%</a:t>
            </a:fld>
            <a:endParaRPr lang="en-GB" sz="800">
              <a:latin typeface="+mn-lt"/>
              <a:ea typeface="+mj-ea"/>
              <a:cs typeface="+mj-cs"/>
            </a:endParaRPr>
          </a:p>
        </p:txBody>
      </p:sp>
      <p:sp>
        <p:nvSpPr>
          <p:cNvPr id="167" name="Espace réservé du texte 2">
            <a:extLst>
              <a:ext uri="{FF2B5EF4-FFF2-40B4-BE49-F238E27FC236}">
                <a16:creationId xmlns:a16="http://schemas.microsoft.com/office/drawing/2014/main" id="{6CA6ACE7-BE1F-4D04-B892-F8B60C144D25}"/>
              </a:ext>
            </a:extLst>
          </p:cNvPr>
          <p:cNvSpPr>
            <a:spLocks noGrp="1"/>
          </p:cNvSpPr>
          <p:nvPr>
            <p:custDataLst>
              <p:tags r:id="rId38"/>
            </p:custDataLst>
          </p:nvPr>
        </p:nvSpPr>
        <p:spPr bwMode="gray">
          <a:xfrm>
            <a:off x="555625" y="5535613"/>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573AE4C7-A3FF-49AC-94E5-A3DC96A10E7E}" type="datetime'''''''''''''''''''''1''''''''''''''''''''''5''''%'''''''''''''">
              <a:rPr lang="en-GB" altLang="en-US" sz="800" smtClean="0">
                <a:ea typeface="+mj-ea"/>
                <a:cs typeface="+mj-cs"/>
              </a:rPr>
              <a:pPr marL="0" indent="0" algn="r">
                <a:spcBef>
                  <a:spcPct val="0"/>
                </a:spcBef>
                <a:buNone/>
              </a:pPr>
              <a:t>15%</a:t>
            </a:fld>
            <a:endParaRPr lang="en-GB" sz="800">
              <a:latin typeface="+mn-lt"/>
              <a:ea typeface="+mj-ea"/>
              <a:cs typeface="+mj-cs"/>
            </a:endParaRPr>
          </a:p>
        </p:txBody>
      </p:sp>
      <p:sp>
        <p:nvSpPr>
          <p:cNvPr id="168" name="Espace réservé du texte 2">
            <a:extLst>
              <a:ext uri="{FF2B5EF4-FFF2-40B4-BE49-F238E27FC236}">
                <a16:creationId xmlns:a16="http://schemas.microsoft.com/office/drawing/2014/main" id="{5292D386-D41B-4295-91AD-6355BED3C8E2}"/>
              </a:ext>
            </a:extLst>
          </p:cNvPr>
          <p:cNvSpPr>
            <a:spLocks noGrp="1"/>
          </p:cNvSpPr>
          <p:nvPr>
            <p:custDataLst>
              <p:tags r:id="rId39"/>
            </p:custDataLst>
          </p:nvPr>
        </p:nvSpPr>
        <p:spPr bwMode="gray">
          <a:xfrm>
            <a:off x="555625" y="4856163"/>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8A910ECF-04E6-4EE2-9CB9-31C0DB96FB91}" type="datetime'''3''5''%'''''''''''''''''''''">
              <a:rPr lang="en-GB" altLang="en-US" sz="800" smtClean="0">
                <a:ea typeface="+mj-ea"/>
                <a:cs typeface="+mj-cs"/>
              </a:rPr>
              <a:pPr marL="0" indent="0" algn="r">
                <a:spcBef>
                  <a:spcPct val="0"/>
                </a:spcBef>
                <a:buNone/>
              </a:pPr>
              <a:t>35%</a:t>
            </a:fld>
            <a:endParaRPr lang="en-GB" sz="800">
              <a:latin typeface="+mn-lt"/>
              <a:ea typeface="+mj-ea"/>
              <a:cs typeface="+mj-cs"/>
            </a:endParaRPr>
          </a:p>
        </p:txBody>
      </p:sp>
      <p:sp>
        <p:nvSpPr>
          <p:cNvPr id="169" name="Espace réservé du texte 2">
            <a:extLst>
              <a:ext uri="{FF2B5EF4-FFF2-40B4-BE49-F238E27FC236}">
                <a16:creationId xmlns:a16="http://schemas.microsoft.com/office/drawing/2014/main" id="{A5DBD85E-63B9-41F3-84F2-41A32BB4636A}"/>
              </a:ext>
            </a:extLst>
          </p:cNvPr>
          <p:cNvSpPr>
            <a:spLocks noGrp="1"/>
          </p:cNvSpPr>
          <p:nvPr>
            <p:custDataLst>
              <p:tags r:id="rId40"/>
            </p:custDataLst>
          </p:nvPr>
        </p:nvSpPr>
        <p:spPr bwMode="gray">
          <a:xfrm>
            <a:off x="555625" y="4687888"/>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DF4CF585-04E3-42EE-83A2-5AE55F3C4434}" type="datetime'4''''''''''''''''''''''''0''%'''''''">
              <a:rPr lang="en-GB" altLang="en-US" sz="800" smtClean="0">
                <a:ea typeface="+mj-ea"/>
                <a:cs typeface="+mj-cs"/>
              </a:rPr>
              <a:pPr marL="0" indent="0" algn="r">
                <a:spcBef>
                  <a:spcPct val="0"/>
                </a:spcBef>
                <a:buNone/>
              </a:pPr>
              <a:t>40%</a:t>
            </a:fld>
            <a:endParaRPr lang="en-GB" sz="800">
              <a:latin typeface="+mn-lt"/>
              <a:ea typeface="+mj-ea"/>
              <a:cs typeface="+mj-cs"/>
            </a:endParaRPr>
          </a:p>
        </p:txBody>
      </p:sp>
      <p:sp>
        <p:nvSpPr>
          <p:cNvPr id="170" name="Espace réservé du texte 2">
            <a:extLst>
              <a:ext uri="{FF2B5EF4-FFF2-40B4-BE49-F238E27FC236}">
                <a16:creationId xmlns:a16="http://schemas.microsoft.com/office/drawing/2014/main" id="{2FEF66FA-BFB8-46FF-A992-3F1D92848012}"/>
              </a:ext>
            </a:extLst>
          </p:cNvPr>
          <p:cNvSpPr>
            <a:spLocks noGrp="1"/>
          </p:cNvSpPr>
          <p:nvPr>
            <p:custDataLst>
              <p:tags r:id="rId41"/>
            </p:custDataLst>
          </p:nvPr>
        </p:nvSpPr>
        <p:spPr bwMode="gray">
          <a:xfrm>
            <a:off x="555625" y="4518025"/>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40103232-1D1A-4BD9-AB8F-E695FEF78C6E}" type="datetime'''''4''''''''''''''''''5''''''''''''''''''%'''''''''''''''">
              <a:rPr lang="en-GB" altLang="en-US" sz="800" smtClean="0">
                <a:ea typeface="+mj-ea"/>
                <a:cs typeface="+mj-cs"/>
              </a:rPr>
              <a:pPr marL="0" indent="0" algn="r">
                <a:spcBef>
                  <a:spcPct val="0"/>
                </a:spcBef>
                <a:buNone/>
              </a:pPr>
              <a:t>45%</a:t>
            </a:fld>
            <a:endParaRPr lang="en-GB" sz="800">
              <a:latin typeface="+mn-lt"/>
              <a:ea typeface="+mj-ea"/>
              <a:cs typeface="+mj-cs"/>
            </a:endParaRPr>
          </a:p>
        </p:txBody>
      </p:sp>
      <p:sp>
        <p:nvSpPr>
          <p:cNvPr id="171" name="Espace réservé du texte 2">
            <a:extLst>
              <a:ext uri="{FF2B5EF4-FFF2-40B4-BE49-F238E27FC236}">
                <a16:creationId xmlns:a16="http://schemas.microsoft.com/office/drawing/2014/main" id="{1FC57945-4335-4758-9D22-4AAF04F045FA}"/>
              </a:ext>
            </a:extLst>
          </p:cNvPr>
          <p:cNvSpPr>
            <a:spLocks noGrp="1"/>
          </p:cNvSpPr>
          <p:nvPr>
            <p:custDataLst>
              <p:tags r:id="rId42"/>
            </p:custDataLst>
          </p:nvPr>
        </p:nvSpPr>
        <p:spPr bwMode="gray">
          <a:xfrm>
            <a:off x="555625" y="4348163"/>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34029EC7-D3E7-4E16-B794-D3595D3BCF39}" type="datetime'''5''''''''0''''''''''''''''''''%'''">
              <a:rPr lang="en-GB" altLang="en-US" sz="800" smtClean="0">
                <a:ea typeface="+mj-ea"/>
                <a:cs typeface="+mj-cs"/>
              </a:rPr>
              <a:pPr marL="0" indent="0" algn="r">
                <a:spcBef>
                  <a:spcPct val="0"/>
                </a:spcBef>
                <a:buNone/>
              </a:pPr>
              <a:t>50%</a:t>
            </a:fld>
            <a:endParaRPr lang="en-GB" sz="800">
              <a:latin typeface="+mn-lt"/>
              <a:ea typeface="+mj-ea"/>
              <a:cs typeface="+mj-cs"/>
            </a:endParaRPr>
          </a:p>
        </p:txBody>
      </p:sp>
      <p:sp>
        <p:nvSpPr>
          <p:cNvPr id="181" name="Espace réservé du texte 2">
            <a:extLst>
              <a:ext uri="{FF2B5EF4-FFF2-40B4-BE49-F238E27FC236}">
                <a16:creationId xmlns:a16="http://schemas.microsoft.com/office/drawing/2014/main" id="{483B3565-F7CF-4775-9F53-41AD2FC14307}"/>
              </a:ext>
            </a:extLst>
          </p:cNvPr>
          <p:cNvSpPr>
            <a:spLocks noGrp="1"/>
          </p:cNvSpPr>
          <p:nvPr>
            <p:custDataLst>
              <p:tags r:id="rId43"/>
            </p:custDataLst>
          </p:nvPr>
        </p:nvSpPr>
        <p:spPr bwMode="auto">
          <a:xfrm>
            <a:off x="4833938" y="6137275"/>
            <a:ext cx="3778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FFF7383-3244-4119-9931-3A225D2DD98F}" type="datetime'''''''''''''''O''ct''o''''''''''b''''e''''''''r'''''''''''">
              <a:rPr lang="en-GB" altLang="en-US" sz="800" smtClean="0">
                <a:ea typeface="+mj-ea"/>
                <a:cs typeface="+mj-cs"/>
              </a:rPr>
              <a:pPr marL="0" indent="0" algn="ctr">
                <a:spcBef>
                  <a:spcPct val="0"/>
                </a:spcBef>
                <a:buNone/>
              </a:pPr>
              <a:t>October</a:t>
            </a:fld>
            <a:endParaRPr lang="en-GB" sz="800">
              <a:ea typeface="+mj-ea"/>
              <a:cs typeface="+mj-cs"/>
            </a:endParaRPr>
          </a:p>
        </p:txBody>
      </p:sp>
      <p:sp>
        <p:nvSpPr>
          <p:cNvPr id="180" name="Espace réservé du texte 2">
            <a:extLst>
              <a:ext uri="{FF2B5EF4-FFF2-40B4-BE49-F238E27FC236}">
                <a16:creationId xmlns:a16="http://schemas.microsoft.com/office/drawing/2014/main" id="{E61017D7-DDF2-4D6A-AE5B-D78255BE8CFA}"/>
              </a:ext>
            </a:extLst>
          </p:cNvPr>
          <p:cNvSpPr>
            <a:spLocks noGrp="1"/>
          </p:cNvSpPr>
          <p:nvPr>
            <p:custDataLst>
              <p:tags r:id="rId44"/>
            </p:custDataLst>
          </p:nvPr>
        </p:nvSpPr>
        <p:spPr bwMode="auto">
          <a:xfrm>
            <a:off x="4298950" y="6137275"/>
            <a:ext cx="5064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FF6BB15-DFF7-49B5-8DA1-1830BB74F5BE}" type="datetime'''''''''S''ept''''''''''e''''''m''''''''''''''''''''b''e''r'''">
              <a:rPr lang="en-GB" altLang="en-US" sz="800" smtClean="0">
                <a:ea typeface="+mj-ea"/>
                <a:cs typeface="+mj-cs"/>
              </a:rPr>
              <a:pPr marL="0" indent="0" algn="ctr">
                <a:spcBef>
                  <a:spcPct val="0"/>
                </a:spcBef>
                <a:buNone/>
              </a:pPr>
              <a:t>September</a:t>
            </a:fld>
            <a:endParaRPr lang="en-GB" sz="800">
              <a:ea typeface="+mj-ea"/>
              <a:cs typeface="+mj-cs"/>
            </a:endParaRPr>
          </a:p>
        </p:txBody>
      </p:sp>
      <p:sp>
        <p:nvSpPr>
          <p:cNvPr id="173" name="Espace réservé du texte 2">
            <a:extLst>
              <a:ext uri="{FF2B5EF4-FFF2-40B4-BE49-F238E27FC236}">
                <a16:creationId xmlns:a16="http://schemas.microsoft.com/office/drawing/2014/main" id="{A95BFEB2-DF57-4513-8FCF-5A0722876E6D}"/>
              </a:ext>
            </a:extLst>
          </p:cNvPr>
          <p:cNvSpPr>
            <a:spLocks noGrp="1"/>
          </p:cNvSpPr>
          <p:nvPr>
            <p:custDataLst>
              <p:tags r:id="rId45"/>
            </p:custDataLst>
          </p:nvPr>
        </p:nvSpPr>
        <p:spPr bwMode="auto">
          <a:xfrm>
            <a:off x="604838" y="6137275"/>
            <a:ext cx="3714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589B180-A139-4D52-839C-3C6CE9E5E787}" type="datetime'''''''''J''a''''''''n''''''u''''a''''''r''''''''''''''y'''''''">
              <a:rPr lang="en-GB" altLang="en-US" sz="800" smtClean="0">
                <a:ea typeface="+mj-ea"/>
                <a:cs typeface="+mj-cs"/>
              </a:rPr>
              <a:pPr marL="0" indent="0" algn="ctr">
                <a:spcBef>
                  <a:spcPct val="0"/>
                </a:spcBef>
                <a:buNone/>
              </a:pPr>
              <a:t>January</a:t>
            </a:fld>
            <a:endParaRPr lang="en-GB" sz="800">
              <a:ea typeface="+mj-ea"/>
              <a:cs typeface="+mj-cs"/>
            </a:endParaRPr>
          </a:p>
        </p:txBody>
      </p:sp>
      <p:sp>
        <p:nvSpPr>
          <p:cNvPr id="174" name="Espace réservé du texte 2">
            <a:extLst>
              <a:ext uri="{FF2B5EF4-FFF2-40B4-BE49-F238E27FC236}">
                <a16:creationId xmlns:a16="http://schemas.microsoft.com/office/drawing/2014/main" id="{BF303BF3-BA64-481D-B051-9E6CAC7ABFE5}"/>
              </a:ext>
            </a:extLst>
          </p:cNvPr>
          <p:cNvSpPr>
            <a:spLocks noGrp="1"/>
          </p:cNvSpPr>
          <p:nvPr>
            <p:custDataLst>
              <p:tags r:id="rId46"/>
            </p:custDataLst>
          </p:nvPr>
        </p:nvSpPr>
        <p:spPr bwMode="auto">
          <a:xfrm>
            <a:off x="1050925" y="6137275"/>
            <a:ext cx="4191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F38CADB-459B-4330-933A-98FAA0A3904A}" type="datetime'''Fe''''''''br''ua''''''''r''''''y'''''''''''''''''''''">
              <a:rPr lang="en-GB" altLang="en-US" sz="800" smtClean="0">
                <a:ea typeface="+mj-ea"/>
                <a:cs typeface="+mj-cs"/>
              </a:rPr>
              <a:pPr marL="0" indent="0" algn="ctr">
                <a:spcBef>
                  <a:spcPct val="0"/>
                </a:spcBef>
                <a:buNone/>
              </a:pPr>
              <a:t>February</a:t>
            </a:fld>
            <a:endParaRPr lang="en-GB" sz="800">
              <a:ea typeface="+mj-ea"/>
              <a:cs typeface="+mj-cs"/>
            </a:endParaRPr>
          </a:p>
        </p:txBody>
      </p:sp>
      <p:sp>
        <p:nvSpPr>
          <p:cNvPr id="172" name="Espace réservé du texte 2">
            <a:extLst>
              <a:ext uri="{FF2B5EF4-FFF2-40B4-BE49-F238E27FC236}">
                <a16:creationId xmlns:a16="http://schemas.microsoft.com/office/drawing/2014/main" id="{1F3B3B56-9054-4986-85BE-B8DF07B5B34F}"/>
              </a:ext>
            </a:extLst>
          </p:cNvPr>
          <p:cNvSpPr>
            <a:spLocks noGrp="1"/>
          </p:cNvSpPr>
          <p:nvPr>
            <p:custDataLst>
              <p:tags r:id="rId47"/>
            </p:custDataLst>
          </p:nvPr>
        </p:nvSpPr>
        <p:spPr bwMode="auto">
          <a:xfrm>
            <a:off x="1589088" y="6137275"/>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7DAA1C5-DC5E-4199-B496-CF3CD801798D}" type="datetime'M''''''''''''''a''''''''''''''''''''''''''''''''rc''''h'''''">
              <a:rPr lang="en-GB" altLang="en-US" sz="800" smtClean="0">
                <a:ea typeface="+mj-ea"/>
                <a:cs typeface="+mj-cs"/>
              </a:rPr>
              <a:pPr marL="0" indent="0" algn="ctr">
                <a:spcBef>
                  <a:spcPct val="0"/>
                </a:spcBef>
                <a:buNone/>
              </a:pPr>
              <a:t>March</a:t>
            </a:fld>
            <a:endParaRPr lang="en-GB" sz="800">
              <a:ea typeface="+mj-ea"/>
              <a:cs typeface="+mj-cs"/>
            </a:endParaRPr>
          </a:p>
        </p:txBody>
      </p:sp>
      <p:sp>
        <p:nvSpPr>
          <p:cNvPr id="176" name="Espace réservé du texte 2">
            <a:extLst>
              <a:ext uri="{FF2B5EF4-FFF2-40B4-BE49-F238E27FC236}">
                <a16:creationId xmlns:a16="http://schemas.microsoft.com/office/drawing/2014/main" id="{488E24D5-7872-4DD0-AB72-0AEC682E1C4A}"/>
              </a:ext>
            </a:extLst>
          </p:cNvPr>
          <p:cNvSpPr>
            <a:spLocks noGrp="1"/>
          </p:cNvSpPr>
          <p:nvPr>
            <p:custDataLst>
              <p:tags r:id="rId48"/>
            </p:custDataLst>
          </p:nvPr>
        </p:nvSpPr>
        <p:spPr bwMode="auto">
          <a:xfrm>
            <a:off x="2087563" y="6137275"/>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CF1835B-7D4D-4D49-9C75-5F7F033939FB}" type="datetime'''''''''''''A''''''''''''''p''''''''''r''''''''i''''''l'">
              <a:rPr lang="en-GB" altLang="en-US" sz="800" smtClean="0">
                <a:ea typeface="+mj-ea"/>
                <a:cs typeface="+mj-cs"/>
              </a:rPr>
              <a:pPr marL="0" indent="0" algn="ctr">
                <a:spcBef>
                  <a:spcPct val="0"/>
                </a:spcBef>
                <a:buNone/>
              </a:pPr>
              <a:t>April</a:t>
            </a:fld>
            <a:endParaRPr lang="en-GB" sz="800">
              <a:ea typeface="+mj-ea"/>
              <a:cs typeface="+mj-cs"/>
            </a:endParaRPr>
          </a:p>
        </p:txBody>
      </p:sp>
      <p:sp>
        <p:nvSpPr>
          <p:cNvPr id="177" name="Espace réservé du texte 2">
            <a:extLst>
              <a:ext uri="{FF2B5EF4-FFF2-40B4-BE49-F238E27FC236}">
                <a16:creationId xmlns:a16="http://schemas.microsoft.com/office/drawing/2014/main" id="{099A505B-C1ED-42D8-9817-FD1026526B45}"/>
              </a:ext>
            </a:extLst>
          </p:cNvPr>
          <p:cNvSpPr>
            <a:spLocks noGrp="1"/>
          </p:cNvSpPr>
          <p:nvPr>
            <p:custDataLst>
              <p:tags r:id="rId49"/>
            </p:custDataLst>
          </p:nvPr>
        </p:nvSpPr>
        <p:spPr bwMode="auto">
          <a:xfrm>
            <a:off x="2578100" y="6137275"/>
            <a:ext cx="1889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D61B597-F62E-49B4-80DA-FDF0F6DF0691}" type="datetime'''''''''M''''a''''''''''''''''''''''''''''''''''''''''y'''''''">
              <a:rPr lang="en-GB" altLang="en-US" sz="800" smtClean="0">
                <a:ea typeface="+mj-ea"/>
                <a:cs typeface="+mj-cs"/>
              </a:rPr>
              <a:pPr marL="0" indent="0" algn="ctr">
                <a:spcBef>
                  <a:spcPct val="0"/>
                </a:spcBef>
                <a:buNone/>
              </a:pPr>
              <a:t>May</a:t>
            </a:fld>
            <a:endParaRPr lang="en-GB" sz="800">
              <a:ea typeface="+mj-ea"/>
              <a:cs typeface="+mj-cs"/>
            </a:endParaRPr>
          </a:p>
        </p:txBody>
      </p:sp>
      <p:sp>
        <p:nvSpPr>
          <p:cNvPr id="178" name="Espace réservé du texte 2">
            <a:extLst>
              <a:ext uri="{FF2B5EF4-FFF2-40B4-BE49-F238E27FC236}">
                <a16:creationId xmlns:a16="http://schemas.microsoft.com/office/drawing/2014/main" id="{702AC52B-0AB7-436E-B9DC-C33FC457E5B2}"/>
              </a:ext>
            </a:extLst>
          </p:cNvPr>
          <p:cNvSpPr>
            <a:spLocks noGrp="1"/>
          </p:cNvSpPr>
          <p:nvPr>
            <p:custDataLst>
              <p:tags r:id="rId50"/>
            </p:custDataLst>
          </p:nvPr>
        </p:nvSpPr>
        <p:spPr bwMode="auto">
          <a:xfrm>
            <a:off x="3027363" y="6137275"/>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4BCE1CF-CD7D-4ACE-BE09-EBA4E67B7AF5}" type="datetime'''''''''''''''''Ju''''''n''''e'''''''''''''">
              <a:rPr lang="en-GB" altLang="en-US" sz="800" smtClean="0">
                <a:ea typeface="+mj-ea"/>
                <a:cs typeface="+mj-cs"/>
              </a:rPr>
              <a:pPr marL="0" indent="0" algn="ctr">
                <a:spcBef>
                  <a:spcPct val="0"/>
                </a:spcBef>
                <a:buNone/>
              </a:pPr>
              <a:t>June</a:t>
            </a:fld>
            <a:endParaRPr lang="en-GB" sz="800">
              <a:ea typeface="+mj-ea"/>
              <a:cs typeface="+mj-cs"/>
            </a:endParaRPr>
          </a:p>
        </p:txBody>
      </p:sp>
      <p:sp>
        <p:nvSpPr>
          <p:cNvPr id="179" name="Espace réservé du texte 2">
            <a:extLst>
              <a:ext uri="{FF2B5EF4-FFF2-40B4-BE49-F238E27FC236}">
                <a16:creationId xmlns:a16="http://schemas.microsoft.com/office/drawing/2014/main" id="{7B6E7B1B-17D2-4A3A-ABA8-24569B6E3BCF}"/>
              </a:ext>
            </a:extLst>
          </p:cNvPr>
          <p:cNvSpPr>
            <a:spLocks noGrp="1"/>
          </p:cNvSpPr>
          <p:nvPr>
            <p:custDataLst>
              <p:tags r:id="rId51"/>
            </p:custDataLst>
          </p:nvPr>
        </p:nvSpPr>
        <p:spPr bwMode="auto">
          <a:xfrm>
            <a:off x="3513138" y="6137275"/>
            <a:ext cx="1984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6B256D9-B641-4C83-8460-48E7FAECD4CB}" type="datetime'''''J''''''''''''''''''''''''''ul''''''''''''''y'''''''''''">
              <a:rPr lang="en-GB" altLang="en-US" sz="800" smtClean="0">
                <a:ea typeface="+mj-ea"/>
                <a:cs typeface="+mj-cs"/>
              </a:rPr>
              <a:pPr marL="0" indent="0" algn="ctr">
                <a:spcBef>
                  <a:spcPct val="0"/>
                </a:spcBef>
                <a:buNone/>
              </a:pPr>
              <a:t>July</a:t>
            </a:fld>
            <a:endParaRPr lang="en-GB" sz="800">
              <a:ea typeface="+mj-ea"/>
              <a:cs typeface="+mj-cs"/>
            </a:endParaRPr>
          </a:p>
        </p:txBody>
      </p:sp>
      <p:sp>
        <p:nvSpPr>
          <p:cNvPr id="175" name="Espace réservé du texte 2">
            <a:extLst>
              <a:ext uri="{FF2B5EF4-FFF2-40B4-BE49-F238E27FC236}">
                <a16:creationId xmlns:a16="http://schemas.microsoft.com/office/drawing/2014/main" id="{DC23EC89-87C4-43E8-9BE9-E981F13FA9D2}"/>
              </a:ext>
            </a:extLst>
          </p:cNvPr>
          <p:cNvSpPr>
            <a:spLocks noGrp="1"/>
          </p:cNvSpPr>
          <p:nvPr>
            <p:custDataLst>
              <p:tags r:id="rId52"/>
            </p:custDataLst>
          </p:nvPr>
        </p:nvSpPr>
        <p:spPr bwMode="auto">
          <a:xfrm>
            <a:off x="3924300" y="6137275"/>
            <a:ext cx="3159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B45D47A-AC59-4936-BA04-EA5682BA9B63}" type="datetime'''''A''''''u''''''''gus''''''''''''''''''''t'''''">
              <a:rPr lang="en-GB" altLang="en-US" sz="800" smtClean="0">
                <a:ea typeface="+mj-ea"/>
                <a:cs typeface="+mj-cs"/>
              </a:rPr>
              <a:pPr marL="0" indent="0" algn="ctr">
                <a:spcBef>
                  <a:spcPct val="0"/>
                </a:spcBef>
                <a:buNone/>
              </a:pPr>
              <a:t>August</a:t>
            </a:fld>
            <a:endParaRPr lang="en-GB" sz="800">
              <a:ea typeface="+mj-ea"/>
              <a:cs typeface="+mj-cs"/>
            </a:endParaRPr>
          </a:p>
        </p:txBody>
      </p:sp>
      <p:sp>
        <p:nvSpPr>
          <p:cNvPr id="182" name="Espace réservé du texte 2">
            <a:extLst>
              <a:ext uri="{FF2B5EF4-FFF2-40B4-BE49-F238E27FC236}">
                <a16:creationId xmlns:a16="http://schemas.microsoft.com/office/drawing/2014/main" id="{7897B680-8E98-4F80-85D3-A80FB91B8387}"/>
              </a:ext>
            </a:extLst>
          </p:cNvPr>
          <p:cNvSpPr>
            <a:spLocks noGrp="1"/>
          </p:cNvSpPr>
          <p:nvPr>
            <p:custDataLst>
              <p:tags r:id="rId53"/>
            </p:custDataLst>
          </p:nvPr>
        </p:nvSpPr>
        <p:spPr bwMode="auto">
          <a:xfrm>
            <a:off x="5256213" y="6137275"/>
            <a:ext cx="4730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4C1728C-A491-4876-93FD-E5B1E720443A}" type="datetime'''N''''o''''v''e''m''''''''''''''b''''''''''''''e''''''''''r'">
              <a:rPr lang="en-GB" altLang="en-US" sz="800" smtClean="0">
                <a:ea typeface="+mj-ea"/>
                <a:cs typeface="+mj-cs"/>
              </a:rPr>
              <a:pPr marL="0" indent="0" algn="ctr">
                <a:spcBef>
                  <a:spcPct val="0"/>
                </a:spcBef>
                <a:buNone/>
              </a:pPr>
              <a:t>November</a:t>
            </a:fld>
            <a:endParaRPr lang="en-GB" sz="800">
              <a:ea typeface="+mj-ea"/>
              <a:cs typeface="+mj-cs"/>
            </a:endParaRPr>
          </a:p>
        </p:txBody>
      </p:sp>
      <p:sp>
        <p:nvSpPr>
          <p:cNvPr id="183" name="Espace réservé du texte 2">
            <a:extLst>
              <a:ext uri="{FF2B5EF4-FFF2-40B4-BE49-F238E27FC236}">
                <a16:creationId xmlns:a16="http://schemas.microsoft.com/office/drawing/2014/main" id="{5C344F1F-9406-4399-B885-C6583985A6AB}"/>
              </a:ext>
            </a:extLst>
          </p:cNvPr>
          <p:cNvSpPr>
            <a:spLocks noGrp="1"/>
          </p:cNvSpPr>
          <p:nvPr>
            <p:custDataLst>
              <p:tags r:id="rId54"/>
            </p:custDataLst>
          </p:nvPr>
        </p:nvSpPr>
        <p:spPr bwMode="auto">
          <a:xfrm>
            <a:off x="5726113" y="6137275"/>
            <a:ext cx="4730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1B7C6BB-6C2E-471D-96A4-11D468291212}" type="datetime'''''De''''c''''''''e''''m''''''''''''''''b''''e''''r'''">
              <a:rPr lang="en-GB" altLang="en-US" sz="800" smtClean="0">
                <a:ea typeface="+mj-ea"/>
                <a:cs typeface="+mj-cs"/>
              </a:rPr>
              <a:pPr marL="0" indent="0" algn="ctr">
                <a:spcBef>
                  <a:spcPct val="0"/>
                </a:spcBef>
                <a:buNone/>
              </a:pPr>
              <a:t>December</a:t>
            </a:fld>
            <a:endParaRPr lang="en-GB" sz="800">
              <a:ea typeface="+mj-ea"/>
              <a:cs typeface="+mj-cs"/>
            </a:endParaRPr>
          </a:p>
        </p:txBody>
      </p:sp>
      <p:cxnSp>
        <p:nvCxnSpPr>
          <p:cNvPr id="184" name="Straight Connector 183">
            <a:extLst>
              <a:ext uri="{FF2B5EF4-FFF2-40B4-BE49-F238E27FC236}">
                <a16:creationId xmlns:a16="http://schemas.microsoft.com/office/drawing/2014/main" id="{387DE420-F972-47EF-9019-3A85102A8D83}"/>
              </a:ext>
            </a:extLst>
          </p:cNvPr>
          <p:cNvCxnSpPr/>
          <p:nvPr>
            <p:custDataLst>
              <p:tags r:id="rId55"/>
            </p:custDataLst>
          </p:nvPr>
        </p:nvCxnSpPr>
        <p:spPr bwMode="gray">
          <a:xfrm>
            <a:off x="2471738" y="6300788"/>
            <a:ext cx="123825" cy="0"/>
          </a:xfrm>
          <a:prstGeom prst="line">
            <a:avLst/>
          </a:prstGeom>
          <a:ln w="19050" cap="rnd" cmpd="sng" algn="ctr">
            <a:solidFill>
              <a:schemeClr val="tx2"/>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5" name="Straight Connector 184">
            <a:extLst>
              <a:ext uri="{FF2B5EF4-FFF2-40B4-BE49-F238E27FC236}">
                <a16:creationId xmlns:a16="http://schemas.microsoft.com/office/drawing/2014/main" id="{87690F3C-DDF4-47CF-8147-8C7A2BE5DBCC}"/>
              </a:ext>
            </a:extLst>
          </p:cNvPr>
          <p:cNvCxnSpPr/>
          <p:nvPr>
            <p:custDataLst>
              <p:tags r:id="rId56"/>
            </p:custDataLst>
          </p:nvPr>
        </p:nvCxnSpPr>
        <p:spPr bwMode="gray">
          <a:xfrm>
            <a:off x="2982913" y="6300788"/>
            <a:ext cx="123825" cy="0"/>
          </a:xfrm>
          <a:prstGeom prst="line">
            <a:avLst/>
          </a:prstGeom>
          <a:ln w="19050" cap="rnd" cmpd="sng" algn="ctr">
            <a:solidFill>
              <a:schemeClr val="accent4"/>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3A4FF034-FBD7-4C10-B1A0-AF6BD2F6633C}"/>
              </a:ext>
            </a:extLst>
          </p:cNvPr>
          <p:cNvCxnSpPr/>
          <p:nvPr>
            <p:custDataLst>
              <p:tags r:id="rId57"/>
            </p:custDataLst>
          </p:nvPr>
        </p:nvCxnSpPr>
        <p:spPr bwMode="gray">
          <a:xfrm>
            <a:off x="3494088" y="6300788"/>
            <a:ext cx="123825" cy="0"/>
          </a:xfrm>
          <a:prstGeom prst="line">
            <a:avLst/>
          </a:prstGeom>
          <a:ln w="19050" cap="rnd" cmpd="sng" algn="ctr">
            <a:solidFill>
              <a:schemeClr val="accent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88" name="Espace réservé du texte 2">
            <a:extLst>
              <a:ext uri="{FF2B5EF4-FFF2-40B4-BE49-F238E27FC236}">
                <a16:creationId xmlns:a16="http://schemas.microsoft.com/office/drawing/2014/main" id="{27FC3F5E-71E3-4336-A57D-84BA3F996B78}"/>
              </a:ext>
            </a:extLst>
          </p:cNvPr>
          <p:cNvSpPr>
            <a:spLocks noGrp="1"/>
          </p:cNvSpPr>
          <p:nvPr>
            <p:custDataLst>
              <p:tags r:id="rId58"/>
            </p:custDataLst>
          </p:nvPr>
        </p:nvSpPr>
        <p:spPr bwMode="auto">
          <a:xfrm>
            <a:off x="3167063" y="6243638"/>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7BF56309-E596-47F9-B250-AD207D8BA529}" type="datetime'''''2''''''''''''''0''''''''''20'''''''''''''''''">
              <a:rPr lang="en-GB" altLang="en-US" sz="800" smtClean="0">
                <a:ea typeface="+mj-ea"/>
                <a:cs typeface="+mj-cs"/>
              </a:rPr>
              <a:pPr marL="0" indent="0">
                <a:spcBef>
                  <a:spcPct val="0"/>
                </a:spcBef>
                <a:buNone/>
              </a:pPr>
              <a:t>2020</a:t>
            </a:fld>
            <a:endParaRPr lang="en-GB" sz="800">
              <a:ea typeface="+mj-ea"/>
              <a:cs typeface="+mj-cs"/>
            </a:endParaRPr>
          </a:p>
        </p:txBody>
      </p:sp>
      <p:sp>
        <p:nvSpPr>
          <p:cNvPr id="187" name="Espace réservé du texte 2">
            <a:extLst>
              <a:ext uri="{FF2B5EF4-FFF2-40B4-BE49-F238E27FC236}">
                <a16:creationId xmlns:a16="http://schemas.microsoft.com/office/drawing/2014/main" id="{51121893-0173-4827-9942-83AE89DA1B9B}"/>
              </a:ext>
            </a:extLst>
          </p:cNvPr>
          <p:cNvSpPr>
            <a:spLocks noGrp="1"/>
          </p:cNvSpPr>
          <p:nvPr>
            <p:custDataLst>
              <p:tags r:id="rId59"/>
            </p:custDataLst>
          </p:nvPr>
        </p:nvSpPr>
        <p:spPr bwMode="auto">
          <a:xfrm>
            <a:off x="2655888" y="6243638"/>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DC47E4DA-30F2-44A1-BCED-AC97E4E352D4}" type="datetime'2''''''''''''0''''''''''''''''''''''''''''1''''9'''">
              <a:rPr lang="en-GB" altLang="en-US" sz="800" smtClean="0">
                <a:ea typeface="+mj-ea"/>
                <a:cs typeface="+mj-cs"/>
              </a:rPr>
              <a:pPr marL="0" indent="0">
                <a:spcBef>
                  <a:spcPct val="0"/>
                </a:spcBef>
                <a:buNone/>
              </a:pPr>
              <a:t>2019</a:t>
            </a:fld>
            <a:endParaRPr lang="en-GB" sz="800">
              <a:ea typeface="+mj-ea"/>
              <a:cs typeface="+mj-cs"/>
            </a:endParaRPr>
          </a:p>
        </p:txBody>
      </p:sp>
      <p:sp>
        <p:nvSpPr>
          <p:cNvPr id="189" name="Espace réservé du texte 2">
            <a:extLst>
              <a:ext uri="{FF2B5EF4-FFF2-40B4-BE49-F238E27FC236}">
                <a16:creationId xmlns:a16="http://schemas.microsoft.com/office/drawing/2014/main" id="{2ABA69AC-46CF-49B4-917F-954DC441AC52}"/>
              </a:ext>
            </a:extLst>
          </p:cNvPr>
          <p:cNvSpPr>
            <a:spLocks noGrp="1"/>
          </p:cNvSpPr>
          <p:nvPr>
            <p:custDataLst>
              <p:tags r:id="rId60"/>
            </p:custDataLst>
          </p:nvPr>
        </p:nvSpPr>
        <p:spPr bwMode="auto">
          <a:xfrm>
            <a:off x="3678238" y="6243638"/>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DFBB8D70-05CD-478B-BD41-FA744EF105BF}" type="datetime'''''''''''2''''''''''''02''''''''''''''''''1'''">
              <a:rPr lang="en-GB" altLang="en-US" sz="800" smtClean="0">
                <a:ea typeface="+mj-ea"/>
                <a:cs typeface="+mj-cs"/>
              </a:rPr>
              <a:pPr marL="0" indent="0">
                <a:spcBef>
                  <a:spcPct val="0"/>
                </a:spcBef>
                <a:buNone/>
              </a:pPr>
              <a:t>2021</a:t>
            </a:fld>
            <a:endParaRPr lang="en-GB" sz="800">
              <a:ea typeface="+mj-ea"/>
              <a:cs typeface="+mj-cs"/>
            </a:endParaRPr>
          </a:p>
        </p:txBody>
      </p:sp>
    </p:spTree>
    <p:extLst>
      <p:ext uri="{BB962C8B-B14F-4D97-AF65-F5344CB8AC3E}">
        <p14:creationId xmlns:p14="http://schemas.microsoft.com/office/powerpoint/2010/main" val="316954642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C1F0D9F-2738-47BF-BFAF-0705C1F56395}"/>
              </a:ext>
            </a:extLst>
          </p:cNvPr>
          <p:cNvGraphicFramePr>
            <a:graphicFrameLocks noChangeAspect="1"/>
          </p:cNvGraphicFramePr>
          <p:nvPr>
            <p:custDataLst>
              <p:tags r:id="rId1"/>
            </p:custDataLst>
            <p:extLst>
              <p:ext uri="{D42A27DB-BD31-4B8C-83A1-F6EECF244321}">
                <p14:modId xmlns:p14="http://schemas.microsoft.com/office/powerpoint/2010/main" val="22584875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7" imgW="622" imgH="623" progId="TCLayout.ActiveDocument.1">
                  <p:embed/>
                </p:oleObj>
              </mc:Choice>
              <mc:Fallback>
                <p:oleObj name="think-cell Slide" r:id="rId77" imgW="622" imgH="623" progId="TCLayout.ActiveDocument.1">
                  <p:embed/>
                  <p:pic>
                    <p:nvPicPr>
                      <p:cNvPr id="5" name="Object 4" hidden="1">
                        <a:extLst>
                          <a:ext uri="{FF2B5EF4-FFF2-40B4-BE49-F238E27FC236}">
                            <a16:creationId xmlns:a16="http://schemas.microsoft.com/office/drawing/2014/main" id="{3C1F0D9F-2738-47BF-BFAF-0705C1F56395}"/>
                          </a:ext>
                        </a:extLst>
                      </p:cNvPr>
                      <p:cNvPicPr/>
                      <p:nvPr/>
                    </p:nvPicPr>
                    <p:blipFill>
                      <a:blip r:embed="rId78"/>
                      <a:stretch>
                        <a:fillRect/>
                      </a:stretch>
                    </p:blipFill>
                    <p:spPr>
                      <a:xfrm>
                        <a:off x="1588" y="1588"/>
                        <a:ext cx="1588" cy="1588"/>
                      </a:xfrm>
                      <a:prstGeom prst="rect">
                        <a:avLst/>
                      </a:prstGeom>
                    </p:spPr>
                  </p:pic>
                </p:oleObj>
              </mc:Fallback>
            </mc:AlternateContent>
          </a:graphicData>
        </a:graphic>
      </p:graphicFrame>
      <p:sp>
        <p:nvSpPr>
          <p:cNvPr id="240" name="Rectangle 239">
            <a:extLst>
              <a:ext uri="{FF2B5EF4-FFF2-40B4-BE49-F238E27FC236}">
                <a16:creationId xmlns:a16="http://schemas.microsoft.com/office/drawing/2014/main" id="{DC93FFD8-A49E-4072-A87C-1E6919586C9D}"/>
              </a:ext>
            </a:extLst>
          </p:cNvPr>
          <p:cNvSpPr/>
          <p:nvPr/>
        </p:nvSpPr>
        <p:spPr bwMode="auto">
          <a:xfrm>
            <a:off x="365634" y="1402062"/>
            <a:ext cx="5850608" cy="244142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41" name="Rectangle 240">
            <a:extLst>
              <a:ext uri="{FF2B5EF4-FFF2-40B4-BE49-F238E27FC236}">
                <a16:creationId xmlns:a16="http://schemas.microsoft.com/office/drawing/2014/main" id="{5EE97DAA-A9BD-45B6-9387-A4E16E5564AE}"/>
              </a:ext>
            </a:extLst>
          </p:cNvPr>
          <p:cNvSpPr/>
          <p:nvPr/>
        </p:nvSpPr>
        <p:spPr bwMode="auto">
          <a:xfrm>
            <a:off x="365633" y="3942424"/>
            <a:ext cx="5850607" cy="243034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re 1">
            <a:extLst>
              <a:ext uri="{FF2B5EF4-FFF2-40B4-BE49-F238E27FC236}">
                <a16:creationId xmlns:a16="http://schemas.microsoft.com/office/drawing/2014/main" id="{70876E0E-5A26-4C0C-92CE-4D73FDCBD156}"/>
              </a:ext>
            </a:extLst>
          </p:cNvPr>
          <p:cNvSpPr>
            <a:spLocks noGrp="1"/>
          </p:cNvSpPr>
          <p:nvPr>
            <p:ph type="title"/>
          </p:nvPr>
        </p:nvSpPr>
        <p:spPr>
          <a:xfrm>
            <a:off x="165600" y="147600"/>
            <a:ext cx="8342812" cy="684000"/>
          </a:xfrm>
        </p:spPr>
        <p:txBody>
          <a:bodyPr vert="horz"/>
          <a:lstStyle/>
          <a:p>
            <a:r>
              <a:rPr lang="en-GB" sz="1600"/>
              <a:t>In terms of </a:t>
            </a:r>
            <a:r>
              <a:rPr lang="en-GB" sz="1600">
                <a:solidFill>
                  <a:schemeClr val="tx2"/>
                </a:solidFill>
              </a:rPr>
              <a:t>commercial pipeline</a:t>
            </a:r>
            <a:r>
              <a:rPr lang="en-GB" sz="1600"/>
              <a:t>,</a:t>
            </a:r>
            <a:r>
              <a:rPr lang="en-GB" sz="1600">
                <a:solidFill>
                  <a:schemeClr val="tx2"/>
                </a:solidFill>
              </a:rPr>
              <a:t> r</a:t>
            </a:r>
            <a:r>
              <a:rPr lang="en-GB">
                <a:solidFill>
                  <a:schemeClr val="tx2"/>
                </a:solidFill>
              </a:rPr>
              <a:t>enewal won opportunities </a:t>
            </a:r>
            <a:r>
              <a:rPr lang="en-GB"/>
              <a:t>in France </a:t>
            </a:r>
            <a:r>
              <a:rPr lang="en-GB">
                <a:solidFill>
                  <a:schemeClr val="tx2"/>
                </a:solidFill>
              </a:rPr>
              <a:t>shifted towards a more predictable revenue structure</a:t>
            </a:r>
            <a:r>
              <a:rPr lang="en-GB"/>
              <a:t> with more Multi-Year and less One-off contracts between 2019 and 2020</a:t>
            </a:r>
          </a:p>
        </p:txBody>
      </p:sp>
      <p:sp>
        <p:nvSpPr>
          <p:cNvPr id="3" name="Espace réservé du texte 2">
            <a:extLst>
              <a:ext uri="{FF2B5EF4-FFF2-40B4-BE49-F238E27FC236}">
                <a16:creationId xmlns:a16="http://schemas.microsoft.com/office/drawing/2014/main" id="{BA9C5DAE-8B2F-4E76-943C-FE8549DBB5BD}"/>
              </a:ext>
            </a:extLst>
          </p:cNvPr>
          <p:cNvSpPr>
            <a:spLocks noGrp="1"/>
          </p:cNvSpPr>
          <p:nvPr>
            <p:ph type="body" sz="quarter" idx="10"/>
          </p:nvPr>
        </p:nvSpPr>
        <p:spPr/>
        <p:txBody>
          <a:bodyPr/>
          <a:lstStyle/>
          <a:p>
            <a:r>
              <a:rPr lang="en-GB" sz="800" i="1" kern="0"/>
              <a:t>Sources: eleven research &amp; analysis, company data</a:t>
            </a:r>
            <a:endParaRPr lang="en-GB"/>
          </a:p>
          <a:p>
            <a:endParaRPr lang="en-GB"/>
          </a:p>
        </p:txBody>
      </p:sp>
      <p:cxnSp>
        <p:nvCxnSpPr>
          <p:cNvPr id="7" name="Straight Connector 6">
            <a:extLst>
              <a:ext uri="{FF2B5EF4-FFF2-40B4-BE49-F238E27FC236}">
                <a16:creationId xmlns:a16="http://schemas.microsoft.com/office/drawing/2014/main" id="{24795BD1-E365-4281-A39E-4AF936F8877B}"/>
              </a:ext>
            </a:extLst>
          </p:cNvPr>
          <p:cNvCxnSpPr/>
          <p:nvPr/>
        </p:nvCxnSpPr>
        <p:spPr bwMode="auto">
          <a:xfrm>
            <a:off x="480767" y="1065229"/>
            <a:ext cx="9134573"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Rectangle 7">
            <a:extLst>
              <a:ext uri="{FF2B5EF4-FFF2-40B4-BE49-F238E27FC236}">
                <a16:creationId xmlns:a16="http://schemas.microsoft.com/office/drawing/2014/main" id="{DE2AB3C2-E72B-4BC3-9539-1C7B324B64A2}"/>
              </a:ext>
            </a:extLst>
          </p:cNvPr>
          <p:cNvSpPr/>
          <p:nvPr/>
        </p:nvSpPr>
        <p:spPr bwMode="auto">
          <a:xfrm>
            <a:off x="2438761" y="933254"/>
            <a:ext cx="5463682" cy="3050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a:solidFill>
                  <a:schemeClr val="tx2"/>
                </a:solidFill>
                <a:latin typeface="Trebuchet MS" pitchFamily="34" charset="0"/>
              </a:rPr>
              <a:t>Key takeaways regarding pipeline evolution in France – Renewal opportunities</a:t>
            </a:r>
            <a:endParaRPr kumimoji="0" lang="en-GB" sz="1100" b="0" i="0" u="none" strike="noStrike" cap="none" normalizeH="0" baseline="0">
              <a:ln>
                <a:noFill/>
              </a:ln>
              <a:solidFill>
                <a:schemeClr val="tx2"/>
              </a:solidFill>
              <a:effectLst/>
              <a:latin typeface="Trebuchet MS" pitchFamily="34" charset="0"/>
            </a:endParaRPr>
          </a:p>
        </p:txBody>
      </p:sp>
      <p:sp>
        <p:nvSpPr>
          <p:cNvPr id="20" name="Rectangle 19">
            <a:extLst>
              <a:ext uri="{FF2B5EF4-FFF2-40B4-BE49-F238E27FC236}">
                <a16:creationId xmlns:a16="http://schemas.microsoft.com/office/drawing/2014/main" id="{11D6D197-8712-4872-B29E-6B9A484EC27C}"/>
              </a:ext>
            </a:extLst>
          </p:cNvPr>
          <p:cNvSpPr/>
          <p:nvPr/>
        </p:nvSpPr>
        <p:spPr bwMode="auto">
          <a:xfrm>
            <a:off x="6484775" y="5588001"/>
            <a:ext cx="3220824" cy="79584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buClr>
                <a:schemeClr val="tx1"/>
              </a:buClr>
            </a:pPr>
            <a:r>
              <a:rPr lang="en-GB" sz="1000" b="0" i="0">
                <a:solidFill>
                  <a:schemeClr val="tx2"/>
                </a:solidFill>
                <a:effectLst/>
                <a:latin typeface="+mn-lt"/>
                <a:ea typeface="+mn-ea"/>
                <a:cs typeface="+mn-cs"/>
              </a:rPr>
              <a:t>Steady retention rate between 2019 vs. 2020 </a:t>
            </a:r>
            <a:r>
              <a:rPr lang="en-GB" sz="1000">
                <a:latin typeface="+mn-lt"/>
                <a:cs typeface="+mn-cs"/>
              </a:rPr>
              <a:t>with a </a:t>
            </a:r>
            <a:r>
              <a:rPr lang="en-GB" sz="1000" b="0" i="0">
                <a:solidFill>
                  <a:schemeClr val="tx2"/>
                </a:solidFill>
                <a:effectLst/>
                <a:latin typeface="+mn-lt"/>
                <a:ea typeface="+mn-ea"/>
                <a:cs typeface="+mn-cs"/>
              </a:rPr>
              <a:t>slight increase in the past 4 months</a:t>
            </a:r>
            <a:endParaRPr kumimoji="0" lang="en-GB" sz="1000" b="0" i="0" u="none" strike="noStrike" cap="none" normalizeH="0" baseline="0">
              <a:ln>
                <a:noFill/>
              </a:ln>
              <a:solidFill>
                <a:schemeClr val="tx1"/>
              </a:solidFill>
              <a:effectLst/>
              <a:latin typeface="Trebuchet MS" pitchFamily="34" charset="0"/>
            </a:endParaRPr>
          </a:p>
        </p:txBody>
      </p:sp>
      <p:sp>
        <p:nvSpPr>
          <p:cNvPr id="23" name="Isosceles Triangle 22">
            <a:extLst>
              <a:ext uri="{FF2B5EF4-FFF2-40B4-BE49-F238E27FC236}">
                <a16:creationId xmlns:a16="http://schemas.microsoft.com/office/drawing/2014/main" id="{3305882E-456E-42C9-8D67-D2E7C3025E17}"/>
              </a:ext>
            </a:extLst>
          </p:cNvPr>
          <p:cNvSpPr/>
          <p:nvPr/>
        </p:nvSpPr>
        <p:spPr bwMode="auto">
          <a:xfrm rot="5400000">
            <a:off x="6097692" y="5992057"/>
            <a:ext cx="528509" cy="10905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 name="Rectangle 21">
            <a:extLst>
              <a:ext uri="{FF2B5EF4-FFF2-40B4-BE49-F238E27FC236}">
                <a16:creationId xmlns:a16="http://schemas.microsoft.com/office/drawing/2014/main" id="{238C74B2-E355-4355-BA7A-0D5E290DB0C7}"/>
              </a:ext>
            </a:extLst>
          </p:cNvPr>
          <p:cNvSpPr/>
          <p:nvPr/>
        </p:nvSpPr>
        <p:spPr bwMode="auto">
          <a:xfrm>
            <a:off x="6484777" y="1402062"/>
            <a:ext cx="3220824" cy="243034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28600" indent="-228600">
              <a:buClr>
                <a:schemeClr val="tx1"/>
              </a:buClr>
              <a:buFont typeface="+mj-lt"/>
              <a:buAutoNum type="arabicPeriod"/>
            </a:pPr>
            <a:r>
              <a:rPr lang="en-GB" sz="1000">
                <a:solidFill>
                  <a:schemeClr val="tx2"/>
                </a:solidFill>
                <a:latin typeface="+mn-lt"/>
                <a:cs typeface="+mn-cs"/>
              </a:rPr>
              <a:t>Increase in won renewal opportunities values </a:t>
            </a:r>
            <a:r>
              <a:rPr lang="en-GB" sz="1000">
                <a:latin typeface="+mn-lt"/>
                <a:cs typeface="+mn-cs"/>
              </a:rPr>
              <a:t>(~€40m in 2019 vs. ~€43m in 2020) can be explained by </a:t>
            </a:r>
            <a:r>
              <a:rPr lang="en-GB" sz="1000" b="0" i="0">
                <a:solidFill>
                  <a:schemeClr val="tx2"/>
                </a:solidFill>
                <a:effectLst/>
                <a:latin typeface="+mn-lt"/>
                <a:ea typeface="+mn-ea"/>
                <a:cs typeface="+mn-cs"/>
              </a:rPr>
              <a:t>client's will to minimize risk during the Covid-19 crisis</a:t>
            </a:r>
            <a:r>
              <a:rPr lang="en-GB" sz="1000" b="0" i="0">
                <a:effectLst/>
                <a:latin typeface="+mn-lt"/>
                <a:ea typeface="+mn-ea"/>
                <a:cs typeface="+mn-cs"/>
              </a:rPr>
              <a:t> (no appetite to switch to another data provider)</a:t>
            </a:r>
            <a:endParaRPr lang="en-GB" sz="1000">
              <a:latin typeface="Trebuchet MS" pitchFamily="34" charset="0"/>
            </a:endParaRPr>
          </a:p>
          <a:p>
            <a:pPr marL="228600" indent="-228600">
              <a:buClr>
                <a:schemeClr val="tx1"/>
              </a:buClr>
              <a:buFont typeface="+mj-lt"/>
              <a:buAutoNum type="arabicPeriod"/>
            </a:pPr>
            <a:r>
              <a:rPr lang="en-GB" sz="1000" b="0" i="0">
                <a:solidFill>
                  <a:schemeClr val="tx2"/>
                </a:solidFill>
                <a:effectLst/>
                <a:latin typeface="+mn-lt"/>
                <a:ea typeface="+mn-ea"/>
                <a:cs typeface="+mn-cs"/>
              </a:rPr>
              <a:t>Increase in recurring opportunities </a:t>
            </a:r>
            <a:r>
              <a:rPr lang="en-GB" sz="1000" b="0" i="0">
                <a:effectLst/>
                <a:latin typeface="+mn-lt"/>
                <a:ea typeface="+mn-ea"/>
                <a:cs typeface="+mn-cs"/>
              </a:rPr>
              <a:t>(i.e.</a:t>
            </a:r>
            <a:r>
              <a:rPr lang="en-GB" sz="1000">
                <a:latin typeface="+mn-lt"/>
                <a:cs typeface="+mn-cs"/>
              </a:rPr>
              <a:t> </a:t>
            </a:r>
            <a:r>
              <a:rPr lang="en-GB" sz="1000" b="0" i="0">
                <a:effectLst/>
                <a:latin typeface="+mn-lt"/>
                <a:ea typeface="+mn-ea"/>
                <a:cs typeface="+mn-cs"/>
              </a:rPr>
              <a:t>Multi-Year, Rolling and Single)</a:t>
            </a:r>
            <a:r>
              <a:rPr lang="en-GB" sz="1000" b="0" i="0">
                <a:solidFill>
                  <a:schemeClr val="tx2"/>
                </a:solidFill>
                <a:effectLst/>
                <a:latin typeface="+mn-lt"/>
                <a:ea typeface="+mn-ea"/>
                <a:cs typeface="+mn-cs"/>
              </a:rPr>
              <a:t> and decrease in One-off opportunities</a:t>
            </a:r>
            <a:r>
              <a:rPr lang="en-GB" sz="1000" b="0" i="0">
                <a:effectLst/>
                <a:latin typeface="+mn-lt"/>
                <a:ea typeface="+mn-ea"/>
                <a:cs typeface="+mn-cs"/>
              </a:rPr>
              <a:t> is giving confidence regarding a more </a:t>
            </a:r>
            <a:r>
              <a:rPr lang="en-GB" sz="1000" b="0" i="0">
                <a:solidFill>
                  <a:schemeClr val="tx2"/>
                </a:solidFill>
                <a:effectLst/>
                <a:latin typeface="+mn-lt"/>
                <a:ea typeface="+mn-ea"/>
                <a:cs typeface="+mn-cs"/>
              </a:rPr>
              <a:t>stable and predictable revenue structure</a:t>
            </a:r>
          </a:p>
        </p:txBody>
      </p:sp>
      <p:sp>
        <p:nvSpPr>
          <p:cNvPr id="24" name="Isosceles Triangle 23">
            <a:extLst>
              <a:ext uri="{FF2B5EF4-FFF2-40B4-BE49-F238E27FC236}">
                <a16:creationId xmlns:a16="http://schemas.microsoft.com/office/drawing/2014/main" id="{2CCACDD4-56F7-424F-B1C4-D017D08EFFED}"/>
              </a:ext>
            </a:extLst>
          </p:cNvPr>
          <p:cNvSpPr/>
          <p:nvPr/>
        </p:nvSpPr>
        <p:spPr bwMode="auto">
          <a:xfrm rot="5400000">
            <a:off x="6086298" y="2562708"/>
            <a:ext cx="528509" cy="10905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1" name="Rectangle 70">
            <a:extLst>
              <a:ext uri="{FF2B5EF4-FFF2-40B4-BE49-F238E27FC236}">
                <a16:creationId xmlns:a16="http://schemas.microsoft.com/office/drawing/2014/main" id="{CB2A623F-379D-43B8-AF6D-F460B99643DD}"/>
              </a:ext>
            </a:extLst>
          </p:cNvPr>
          <p:cNvSpPr/>
          <p:nvPr/>
        </p:nvSpPr>
        <p:spPr bwMode="auto">
          <a:xfrm>
            <a:off x="7134752" y="1142816"/>
            <a:ext cx="1920871" cy="2516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i="1">
                <a:latin typeface="Trebuchet MS" pitchFamily="34" charset="0"/>
              </a:rPr>
              <a:t>Key takeaways</a:t>
            </a:r>
            <a:endParaRPr kumimoji="0" lang="en-GB" sz="1100" b="0" i="1" u="none" strike="noStrike" cap="none" normalizeH="0" baseline="0">
              <a:ln>
                <a:noFill/>
              </a:ln>
              <a:effectLst/>
              <a:latin typeface="Trebuchet MS" pitchFamily="34" charset="0"/>
            </a:endParaRPr>
          </a:p>
        </p:txBody>
      </p:sp>
      <p:grpSp>
        <p:nvGrpSpPr>
          <p:cNvPr id="74" name="Groupe 85">
            <a:extLst>
              <a:ext uri="{FF2B5EF4-FFF2-40B4-BE49-F238E27FC236}">
                <a16:creationId xmlns:a16="http://schemas.microsoft.com/office/drawing/2014/main" id="{47FEB319-AA7D-474A-B1AA-BF3ABA4A8A32}"/>
              </a:ext>
            </a:extLst>
          </p:cNvPr>
          <p:cNvGrpSpPr/>
          <p:nvPr/>
        </p:nvGrpSpPr>
        <p:grpSpPr>
          <a:xfrm>
            <a:off x="8448150" y="-11528"/>
            <a:ext cx="1435548" cy="588143"/>
            <a:chOff x="8448150" y="-11528"/>
            <a:chExt cx="1435548" cy="588143"/>
          </a:xfrm>
        </p:grpSpPr>
        <p:sp>
          <p:nvSpPr>
            <p:cNvPr id="75" name="Rectangle : coins arrondis 199">
              <a:extLst>
                <a:ext uri="{FF2B5EF4-FFF2-40B4-BE49-F238E27FC236}">
                  <a16:creationId xmlns:a16="http://schemas.microsoft.com/office/drawing/2014/main" id="{BDF7D18F-D0DE-4CF5-AF28-DF12DCA3AD88}"/>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6" name="Rectangle : coins arrondis 200">
              <a:extLst>
                <a:ext uri="{FF2B5EF4-FFF2-40B4-BE49-F238E27FC236}">
                  <a16:creationId xmlns:a16="http://schemas.microsoft.com/office/drawing/2014/main" id="{765E50CF-714A-4FFC-9EB2-E23B2B01B1AE}"/>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7" name="Rectangle : coins arrondis 201">
              <a:extLst>
                <a:ext uri="{FF2B5EF4-FFF2-40B4-BE49-F238E27FC236}">
                  <a16:creationId xmlns:a16="http://schemas.microsoft.com/office/drawing/2014/main" id="{0CAC033E-B34C-45EA-8347-9817181CE6FA}"/>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8" name="ZoneTexte 18">
              <a:extLst>
                <a:ext uri="{FF2B5EF4-FFF2-40B4-BE49-F238E27FC236}">
                  <a16:creationId xmlns:a16="http://schemas.microsoft.com/office/drawing/2014/main" id="{1AA78507-8124-471A-87C5-53B7028740E1}"/>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client base</a:t>
              </a:r>
            </a:p>
          </p:txBody>
        </p:sp>
        <p:pic>
          <p:nvPicPr>
            <p:cNvPr id="79" name="Graphique 128" descr="Jauge">
              <a:extLst>
                <a:ext uri="{FF2B5EF4-FFF2-40B4-BE49-F238E27FC236}">
                  <a16:creationId xmlns:a16="http://schemas.microsoft.com/office/drawing/2014/main" id="{32FFE451-FC24-44E1-A78C-5099B855DAD4}"/>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8553764" y="187516"/>
              <a:ext cx="234953" cy="218224"/>
            </a:xfrm>
            <a:prstGeom prst="rect">
              <a:avLst/>
            </a:prstGeom>
            <a:effectLst/>
          </p:spPr>
        </p:pic>
        <p:pic>
          <p:nvPicPr>
            <p:cNvPr id="80" name="Graphique 90" descr="Poignée de main">
              <a:extLst>
                <a:ext uri="{FF2B5EF4-FFF2-40B4-BE49-F238E27FC236}">
                  <a16:creationId xmlns:a16="http://schemas.microsoft.com/office/drawing/2014/main" id="{61375B4F-45F4-4062-A501-ABCB6A4491EA}"/>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8960868" y="152880"/>
              <a:ext cx="256313" cy="287496"/>
            </a:xfrm>
            <a:prstGeom prst="rect">
              <a:avLst/>
            </a:prstGeom>
            <a:effectLst/>
          </p:spPr>
        </p:pic>
        <p:pic>
          <p:nvPicPr>
            <p:cNvPr id="81" name="Graphique 95" descr="Mégaphone">
              <a:extLst>
                <a:ext uri="{FF2B5EF4-FFF2-40B4-BE49-F238E27FC236}">
                  <a16:creationId xmlns:a16="http://schemas.microsoft.com/office/drawing/2014/main" id="{C796123C-16CE-4FC7-A1B7-D48DDC7123AE}"/>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389331" y="181519"/>
              <a:ext cx="233011" cy="216420"/>
            </a:xfrm>
            <a:prstGeom prst="rect">
              <a:avLst/>
            </a:prstGeom>
            <a:effectLst/>
          </p:spPr>
        </p:pic>
        <p:pic>
          <p:nvPicPr>
            <p:cNvPr id="82" name="Picture 2" descr="Drapeau France">
              <a:extLst>
                <a:ext uri="{FF2B5EF4-FFF2-40B4-BE49-F238E27FC236}">
                  <a16:creationId xmlns:a16="http://schemas.microsoft.com/office/drawing/2014/main" id="{971AA4CF-7945-46E6-B764-89A767B2DFA6}"/>
                </a:ext>
              </a:extLst>
            </p:cNvPr>
            <p:cNvPicPr>
              <a:picLocks noChangeAspect="1" noChangeArrowheads="1"/>
            </p:cNvPicPr>
            <p:nvPr/>
          </p:nvPicPr>
          <p:blipFill rotWithShape="1">
            <a:blip r:embed="rId8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3" name="ZoneTexte 18">
              <a:extLst>
                <a:ext uri="{FF2B5EF4-FFF2-40B4-BE49-F238E27FC236}">
                  <a16:creationId xmlns:a16="http://schemas.microsoft.com/office/drawing/2014/main" id="{45683C02-CECB-4DDC-9416-399BF5E02A2B}"/>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France</a:t>
              </a:r>
            </a:p>
          </p:txBody>
        </p:sp>
      </p:grpSp>
      <p:sp>
        <p:nvSpPr>
          <p:cNvPr id="88" name="Rectangle 87">
            <a:extLst>
              <a:ext uri="{FF2B5EF4-FFF2-40B4-BE49-F238E27FC236}">
                <a16:creationId xmlns:a16="http://schemas.microsoft.com/office/drawing/2014/main" id="{354C3081-91E0-4095-8F1B-F75B2F870E61}"/>
              </a:ext>
            </a:extLst>
          </p:cNvPr>
          <p:cNvSpPr/>
          <p:nvPr/>
        </p:nvSpPr>
        <p:spPr bwMode="auto">
          <a:xfrm>
            <a:off x="365633" y="3942424"/>
            <a:ext cx="4284605" cy="28264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defRPr/>
            </a:pPr>
            <a:r>
              <a:rPr lang="en-GB" sz="1000" b="1" i="1">
                <a:latin typeface="Trebuchet MS" panose="020B0603020202020204" pitchFamily="34" charset="0"/>
              </a:rPr>
              <a:t>Monthly evolution of the retention rate - (3-Months rolling average)</a:t>
            </a:r>
            <a:br>
              <a:rPr lang="en-GB" sz="1000" b="1" i="1">
                <a:latin typeface="Trebuchet MS" panose="020B0603020202020204" pitchFamily="34" charset="0"/>
              </a:rPr>
            </a:br>
            <a:r>
              <a:rPr lang="en-GB" sz="1000" i="1">
                <a:latin typeface="Trebuchet MS" panose="020B0603020202020204" pitchFamily="34" charset="0"/>
              </a:rPr>
              <a:t>(in %, March 2019 - February 2021, Renewal opportunities - France)</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89" name="Rectangle 88">
            <a:extLst>
              <a:ext uri="{FF2B5EF4-FFF2-40B4-BE49-F238E27FC236}">
                <a16:creationId xmlns:a16="http://schemas.microsoft.com/office/drawing/2014/main" id="{82FA74F3-1790-41EB-9A30-BA80F386485C}"/>
              </a:ext>
            </a:extLst>
          </p:cNvPr>
          <p:cNvSpPr/>
          <p:nvPr/>
        </p:nvSpPr>
        <p:spPr bwMode="auto">
          <a:xfrm>
            <a:off x="365633" y="1402062"/>
            <a:ext cx="5850607" cy="241503"/>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Yearly evolution of the won Renewal opportunities </a:t>
            </a:r>
            <a:br>
              <a:rPr lang="en-GB" sz="1000" b="1" i="1">
                <a:latin typeface="Trebuchet MS" panose="020B0603020202020204" pitchFamily="34" charset="0"/>
              </a:rPr>
            </a:br>
            <a:r>
              <a:rPr lang="en-GB" sz="1000" i="1">
                <a:latin typeface="Trebuchet MS" panose="020B0603020202020204" pitchFamily="34" charset="0"/>
              </a:rPr>
              <a:t>(in €m, in %, 2019 - February 2021, Renewal opportunities - France)</a:t>
            </a:r>
            <a:endParaRPr kumimoji="0" lang="en-GB" sz="1000" i="1" u="none" strike="noStrike" kern="1200" cap="none" spc="0" normalizeH="0" baseline="0" noProof="0">
              <a:ln>
                <a:noFill/>
              </a:ln>
              <a:effectLst/>
              <a:uLnTx/>
              <a:uFillTx/>
              <a:latin typeface="Trebuchet MS" panose="020B0603020202020204" pitchFamily="34" charset="0"/>
            </a:endParaRPr>
          </a:p>
        </p:txBody>
      </p:sp>
      <p:graphicFrame>
        <p:nvGraphicFramePr>
          <p:cNvPr id="126" name="Chart 125">
            <a:extLst>
              <a:ext uri="{FF2B5EF4-FFF2-40B4-BE49-F238E27FC236}">
                <a16:creationId xmlns:a16="http://schemas.microsoft.com/office/drawing/2014/main" id="{17C573BF-E72C-4333-8DEA-F2161856EF78}"/>
              </a:ext>
            </a:extLst>
          </p:cNvPr>
          <p:cNvGraphicFramePr/>
          <p:nvPr>
            <p:custDataLst>
              <p:tags r:id="rId2"/>
            </p:custDataLst>
            <p:extLst>
              <p:ext uri="{D42A27DB-BD31-4B8C-83A1-F6EECF244321}">
                <p14:modId xmlns:p14="http://schemas.microsoft.com/office/powerpoint/2010/main" val="457316556"/>
              </p:ext>
            </p:extLst>
          </p:nvPr>
        </p:nvGraphicFramePr>
        <p:xfrm>
          <a:off x="428625" y="1887538"/>
          <a:ext cx="5770563" cy="1608137"/>
        </p:xfrm>
        <a:graphic>
          <a:graphicData uri="http://schemas.openxmlformats.org/drawingml/2006/chart">
            <c:chart xmlns:c="http://schemas.openxmlformats.org/drawingml/2006/chart" xmlns:r="http://schemas.openxmlformats.org/officeDocument/2006/relationships" r:id="rId86"/>
          </a:graphicData>
        </a:graphic>
      </p:graphicFrame>
      <p:sp>
        <p:nvSpPr>
          <p:cNvPr id="101" name="Espace réservé du texte 2">
            <a:extLst>
              <a:ext uri="{FF2B5EF4-FFF2-40B4-BE49-F238E27FC236}">
                <a16:creationId xmlns:a16="http://schemas.microsoft.com/office/drawing/2014/main" id="{A9365A6B-702E-4F26-93E0-A2BA0AF51C77}"/>
              </a:ext>
            </a:extLst>
          </p:cNvPr>
          <p:cNvSpPr>
            <a:spLocks noGrp="1"/>
          </p:cNvSpPr>
          <p:nvPr>
            <p:custDataLst>
              <p:tags r:id="rId3"/>
            </p:custDataLst>
          </p:nvPr>
        </p:nvSpPr>
        <p:spPr bwMode="gray">
          <a:xfrm>
            <a:off x="3130550" y="1792288"/>
            <a:ext cx="3667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876DDB5-DF74-4DE4-B8EA-EA95BC4F8A91}" type="datetime'''''''''''''''''''''''''''€43.''''''6''''''''''m'''''">
              <a:rPr lang="en-GB" altLang="en-US" sz="800" smtClean="0">
                <a:ea typeface="+mj-ea"/>
                <a:cs typeface="+mj-cs"/>
              </a:rPr>
              <a:pPr marL="0" indent="0" algn="ctr">
                <a:spcBef>
                  <a:spcPct val="0"/>
                </a:spcBef>
                <a:buNone/>
              </a:pPr>
              <a:t>€43.6m</a:t>
            </a:fld>
            <a:endParaRPr lang="en-GB" sz="800">
              <a:ea typeface="+mj-ea"/>
              <a:cs typeface="+mj-cs"/>
            </a:endParaRPr>
          </a:p>
        </p:txBody>
      </p:sp>
      <p:sp>
        <p:nvSpPr>
          <p:cNvPr id="100" name="Espace réservé du texte 2">
            <a:extLst>
              <a:ext uri="{FF2B5EF4-FFF2-40B4-BE49-F238E27FC236}">
                <a16:creationId xmlns:a16="http://schemas.microsoft.com/office/drawing/2014/main" id="{B283A899-9228-4216-9397-95DE1EEA554D}"/>
              </a:ext>
            </a:extLst>
          </p:cNvPr>
          <p:cNvSpPr>
            <a:spLocks noGrp="1"/>
          </p:cNvSpPr>
          <p:nvPr>
            <p:custDataLst>
              <p:tags r:id="rId4"/>
            </p:custDataLst>
          </p:nvPr>
        </p:nvSpPr>
        <p:spPr bwMode="gray">
          <a:xfrm>
            <a:off x="1262063" y="1792288"/>
            <a:ext cx="3667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3BCEE95-0E91-4C37-ADC5-1352BA9F6161}" type="datetime'''''''''''''''''''''''''€''''''41''''''''.''4''m'''''''">
              <a:rPr lang="en-GB" altLang="en-US" sz="800" smtClean="0">
                <a:ea typeface="+mj-ea"/>
                <a:cs typeface="+mj-cs"/>
              </a:rPr>
              <a:pPr marL="0" indent="0" algn="ctr">
                <a:spcBef>
                  <a:spcPct val="0"/>
                </a:spcBef>
                <a:buNone/>
              </a:pPr>
              <a:t>€41.4m</a:t>
            </a:fld>
            <a:endParaRPr lang="en-GB" sz="800">
              <a:ea typeface="+mj-ea"/>
              <a:cs typeface="+mj-cs"/>
            </a:endParaRPr>
          </a:p>
        </p:txBody>
      </p:sp>
      <p:sp>
        <p:nvSpPr>
          <p:cNvPr id="93" name="Espace réservé du texte 2">
            <a:extLst>
              <a:ext uri="{FF2B5EF4-FFF2-40B4-BE49-F238E27FC236}">
                <a16:creationId xmlns:a16="http://schemas.microsoft.com/office/drawing/2014/main" id="{369D9F59-E7E7-4082-B18F-2B1F6D97923E}"/>
              </a:ext>
            </a:extLst>
          </p:cNvPr>
          <p:cNvSpPr>
            <a:spLocks noGrp="1"/>
          </p:cNvSpPr>
          <p:nvPr>
            <p:custDataLst>
              <p:tags r:id="rId5"/>
            </p:custDataLst>
          </p:nvPr>
        </p:nvSpPr>
        <p:spPr bwMode="auto">
          <a:xfrm>
            <a:off x="1330325" y="3505200"/>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37AB7FD-16A7-4CA1-B61B-4A7301ED4FE6}" type="datetime'''''''''''''''''''''''''''''''''''2''''''''''0''19'''''">
              <a:rPr lang="en-GB" altLang="en-US" sz="800" smtClean="0">
                <a:ea typeface="+mj-ea"/>
                <a:cs typeface="+mj-cs"/>
              </a:rPr>
              <a:pPr marL="0" indent="0" algn="ctr">
                <a:spcBef>
                  <a:spcPct val="0"/>
                </a:spcBef>
                <a:buNone/>
              </a:pPr>
              <a:t>2019</a:t>
            </a:fld>
            <a:endParaRPr lang="en-GB" sz="800">
              <a:ea typeface="+mj-ea"/>
              <a:cs typeface="+mj-cs"/>
            </a:endParaRPr>
          </a:p>
        </p:txBody>
      </p:sp>
      <p:sp>
        <p:nvSpPr>
          <p:cNvPr id="161" name="Espace réservé du texte 2">
            <a:extLst>
              <a:ext uri="{FF2B5EF4-FFF2-40B4-BE49-F238E27FC236}">
                <a16:creationId xmlns:a16="http://schemas.microsoft.com/office/drawing/2014/main" id="{62B87F2B-C33B-48E5-A25A-6C64B0794A2E}"/>
              </a:ext>
            </a:extLst>
          </p:cNvPr>
          <p:cNvSpPr>
            <a:spLocks noGrp="1"/>
          </p:cNvSpPr>
          <p:nvPr>
            <p:custDataLst>
              <p:tags r:id="rId6"/>
            </p:custDataLst>
          </p:nvPr>
        </p:nvSpPr>
        <p:spPr bwMode="gray">
          <a:xfrm>
            <a:off x="5324475" y="1928813"/>
            <a:ext cx="234950" cy="122238"/>
          </a:xfrm>
          <a:prstGeom prst="rect">
            <a:avLst/>
          </a:prstGeom>
          <a:solidFill>
            <a:schemeClr val="accent2"/>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9B2C1F2-63EC-4B9F-9CB6-2A135A65A47D}" type="datetime'''2''''''.8''''''''''''''''''''''''''''''''''''%'''''''''''">
              <a:rPr lang="en-GB" altLang="en-US" sz="800" smtClean="0">
                <a:effectLst/>
                <a:ea typeface="+mj-ea"/>
                <a:cs typeface="+mj-cs"/>
              </a:rPr>
              <a:pPr marL="0" indent="0" algn="ctr">
                <a:spcBef>
                  <a:spcPct val="0"/>
                </a:spcBef>
                <a:buNone/>
              </a:pPr>
              <a:t>2.8%</a:t>
            </a:fld>
            <a:endParaRPr lang="en-GB" sz="800">
              <a:latin typeface="+mn-lt"/>
              <a:ea typeface="+mj-ea"/>
              <a:cs typeface="+mj-cs"/>
            </a:endParaRPr>
          </a:p>
        </p:txBody>
      </p:sp>
      <p:sp>
        <p:nvSpPr>
          <p:cNvPr id="94" name="Espace réservé du texte 2">
            <a:extLst>
              <a:ext uri="{FF2B5EF4-FFF2-40B4-BE49-F238E27FC236}">
                <a16:creationId xmlns:a16="http://schemas.microsoft.com/office/drawing/2014/main" id="{26AAC038-5760-4BC3-8F7B-93C7017449D9}"/>
              </a:ext>
            </a:extLst>
          </p:cNvPr>
          <p:cNvSpPr>
            <a:spLocks noGrp="1"/>
          </p:cNvSpPr>
          <p:nvPr>
            <p:custDataLst>
              <p:tags r:id="rId7"/>
            </p:custDataLst>
          </p:nvPr>
        </p:nvSpPr>
        <p:spPr bwMode="gray">
          <a:xfrm>
            <a:off x="1068388" y="1944688"/>
            <a:ext cx="234950" cy="122238"/>
          </a:xfrm>
          <a:prstGeom prst="rect">
            <a:avLst/>
          </a:prstGeom>
          <a:solidFill>
            <a:schemeClr val="accent2"/>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5D105B9-9BC1-4712-A924-9D4D1F39D371}" type="datetime'''''3''''''''''''''''''''.''''''''''''''''9''%'''''">
              <a:rPr lang="en-GB" altLang="en-US" sz="800" smtClean="0">
                <a:effectLst/>
                <a:ea typeface="+mj-ea"/>
                <a:cs typeface="+mj-cs"/>
              </a:rPr>
              <a:pPr marL="0" indent="0" algn="ctr">
                <a:spcBef>
                  <a:spcPct val="0"/>
                </a:spcBef>
                <a:buNone/>
              </a:pPr>
              <a:t>3.9%</a:t>
            </a:fld>
            <a:endParaRPr lang="en-GB" sz="800">
              <a:ea typeface="+mj-ea"/>
              <a:cs typeface="+mj-cs"/>
            </a:endParaRPr>
          </a:p>
        </p:txBody>
      </p:sp>
      <p:sp>
        <p:nvSpPr>
          <p:cNvPr id="158" name="Espace réservé du texte 2">
            <a:extLst>
              <a:ext uri="{FF2B5EF4-FFF2-40B4-BE49-F238E27FC236}">
                <a16:creationId xmlns:a16="http://schemas.microsoft.com/office/drawing/2014/main" id="{CFA3E860-190F-46E8-9EA8-DA3B48B84206}"/>
              </a:ext>
            </a:extLst>
          </p:cNvPr>
          <p:cNvSpPr>
            <a:spLocks noGrp="1"/>
          </p:cNvSpPr>
          <p:nvPr>
            <p:custDataLst>
              <p:tags r:id="rId8"/>
            </p:custDataLst>
          </p:nvPr>
        </p:nvSpPr>
        <p:spPr bwMode="gray">
          <a:xfrm>
            <a:off x="1587500" y="1914525"/>
            <a:ext cx="234950" cy="122238"/>
          </a:xfrm>
          <a:prstGeom prst="rect">
            <a:avLst/>
          </a:prstGeom>
          <a:solidFill>
            <a:schemeClr val="accent4"/>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A7F4066-7DD2-4988-AA56-C4C4D6D18B0C}" type="datetime'''''''''''''''''''''''''''''''0''''''''''.2''''''%'''''''''''">
              <a:rPr lang="en-GB" altLang="en-US" sz="800" smtClean="0">
                <a:solidFill>
                  <a:schemeClr val="bg1"/>
                </a:solidFill>
                <a:effectLst/>
                <a:ea typeface="+mj-ea"/>
                <a:cs typeface="+mj-cs"/>
              </a:rPr>
              <a:pPr marL="0" indent="0" algn="ctr">
                <a:spcBef>
                  <a:spcPct val="0"/>
                </a:spcBef>
                <a:buNone/>
              </a:pPr>
              <a:t>0.2%</a:t>
            </a:fld>
            <a:endParaRPr lang="en-GB" sz="800">
              <a:solidFill>
                <a:schemeClr val="bg1"/>
              </a:solidFill>
              <a:latin typeface="+mn-lt"/>
              <a:ea typeface="+mj-ea"/>
              <a:cs typeface="+mj-cs"/>
            </a:endParaRPr>
          </a:p>
        </p:txBody>
      </p:sp>
      <p:sp>
        <p:nvSpPr>
          <p:cNvPr id="160" name="Espace réservé du texte 2">
            <a:extLst>
              <a:ext uri="{FF2B5EF4-FFF2-40B4-BE49-F238E27FC236}">
                <a16:creationId xmlns:a16="http://schemas.microsoft.com/office/drawing/2014/main" id="{B59F623A-81B6-4A28-AF8C-57BF053A6BDE}"/>
              </a:ext>
            </a:extLst>
          </p:cNvPr>
          <p:cNvSpPr>
            <a:spLocks noGrp="1"/>
          </p:cNvSpPr>
          <p:nvPr>
            <p:custDataLst>
              <p:tags r:id="rId9"/>
            </p:custDataLst>
          </p:nvPr>
        </p:nvSpPr>
        <p:spPr bwMode="gray">
          <a:xfrm>
            <a:off x="3455988" y="1917700"/>
            <a:ext cx="234950" cy="122238"/>
          </a:xfrm>
          <a:prstGeom prst="rect">
            <a:avLst/>
          </a:prstGeom>
          <a:solidFill>
            <a:schemeClr val="accent2"/>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2C829B4-9638-42E4-8658-A5F07A789597}" type="datetime'''0''''''.''''''4''''''''''%'''''''''''''''''''''''''''''''">
              <a:rPr lang="en-GB" altLang="en-US" sz="800" smtClean="0">
                <a:effectLst/>
                <a:ea typeface="+mj-ea"/>
                <a:cs typeface="+mj-cs"/>
              </a:rPr>
              <a:pPr marL="0" indent="0" algn="ctr">
                <a:spcBef>
                  <a:spcPct val="0"/>
                </a:spcBef>
                <a:buNone/>
              </a:pPr>
              <a:t>0.4%</a:t>
            </a:fld>
            <a:endParaRPr lang="en-GB" sz="800">
              <a:latin typeface="+mn-lt"/>
              <a:ea typeface="+mj-ea"/>
              <a:cs typeface="+mj-cs"/>
            </a:endParaRPr>
          </a:p>
        </p:txBody>
      </p:sp>
      <p:sp>
        <p:nvSpPr>
          <p:cNvPr id="97" name="Espace réservé du texte 2">
            <a:extLst>
              <a:ext uri="{FF2B5EF4-FFF2-40B4-BE49-F238E27FC236}">
                <a16:creationId xmlns:a16="http://schemas.microsoft.com/office/drawing/2014/main" id="{1C5CA1CD-F457-42F6-A599-C63027A68455}"/>
              </a:ext>
            </a:extLst>
          </p:cNvPr>
          <p:cNvSpPr>
            <a:spLocks noGrp="1"/>
          </p:cNvSpPr>
          <p:nvPr>
            <p:custDataLst>
              <p:tags r:id="rId10"/>
            </p:custDataLst>
          </p:nvPr>
        </p:nvSpPr>
        <p:spPr bwMode="auto">
          <a:xfrm>
            <a:off x="3198813" y="3505200"/>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A154A29-EA54-4293-8A0C-2D0B0F72DEE6}" type="datetime'''''''''2''''''''''''''''''''''''''''''0''''2''0'''">
              <a:rPr lang="en-GB" altLang="en-US" sz="800" smtClean="0">
                <a:ea typeface="+mj-ea"/>
                <a:cs typeface="+mj-cs"/>
              </a:rPr>
              <a:pPr marL="0" indent="0" algn="ctr">
                <a:spcBef>
                  <a:spcPct val="0"/>
                </a:spcBef>
                <a:buNone/>
              </a:pPr>
              <a:t>2020</a:t>
            </a:fld>
            <a:endParaRPr lang="en-GB" sz="800">
              <a:ea typeface="+mj-ea"/>
              <a:cs typeface="+mj-cs"/>
            </a:endParaRPr>
          </a:p>
        </p:txBody>
      </p:sp>
      <p:sp>
        <p:nvSpPr>
          <p:cNvPr id="162" name="Espace réservé du texte 2">
            <a:extLst>
              <a:ext uri="{FF2B5EF4-FFF2-40B4-BE49-F238E27FC236}">
                <a16:creationId xmlns:a16="http://schemas.microsoft.com/office/drawing/2014/main" id="{80E1A5E6-6E0B-4249-A3CD-5685CE1B9C81}"/>
              </a:ext>
            </a:extLst>
          </p:cNvPr>
          <p:cNvSpPr>
            <a:spLocks noGrp="1"/>
          </p:cNvSpPr>
          <p:nvPr>
            <p:custDataLst>
              <p:tags r:id="rId11"/>
            </p:custDataLst>
          </p:nvPr>
        </p:nvSpPr>
        <p:spPr bwMode="gray">
          <a:xfrm>
            <a:off x="4786313" y="3349625"/>
            <a:ext cx="273050" cy="122238"/>
          </a:xfrm>
          <a:prstGeom prst="rect">
            <a:avLst/>
          </a:prstGeom>
          <a:solidFill>
            <a:schemeClr val="accent4"/>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A3D4B37-48C9-4043-9D05-27B74A027683}" type="datetime'''-''0''''''''''''''''''''''.''''''''''''''''3''%'''''''''">
              <a:rPr lang="en-GB" altLang="en-US" sz="800" smtClean="0">
                <a:solidFill>
                  <a:schemeClr val="bg1"/>
                </a:solidFill>
                <a:effectLst/>
                <a:ea typeface="+mj-ea"/>
                <a:cs typeface="+mj-cs"/>
              </a:rPr>
              <a:pPr marL="0" indent="0" algn="ctr">
                <a:spcBef>
                  <a:spcPct val="0"/>
                </a:spcBef>
                <a:buNone/>
              </a:pPr>
              <a:t>-0.3%</a:t>
            </a:fld>
            <a:endParaRPr lang="en-GB" sz="800">
              <a:solidFill>
                <a:schemeClr val="bg1"/>
              </a:solidFill>
              <a:latin typeface="+mn-lt"/>
              <a:ea typeface="+mj-ea"/>
              <a:cs typeface="+mj-cs"/>
            </a:endParaRPr>
          </a:p>
        </p:txBody>
      </p:sp>
      <p:sp>
        <p:nvSpPr>
          <p:cNvPr id="92" name="Espace réservé du texte 2">
            <a:extLst>
              <a:ext uri="{FF2B5EF4-FFF2-40B4-BE49-F238E27FC236}">
                <a16:creationId xmlns:a16="http://schemas.microsoft.com/office/drawing/2014/main" id="{C191F302-FFCE-4F95-8CF0-E6C8D15FC0C1}"/>
              </a:ext>
            </a:extLst>
          </p:cNvPr>
          <p:cNvSpPr>
            <a:spLocks noGrp="1"/>
          </p:cNvSpPr>
          <p:nvPr>
            <p:custDataLst>
              <p:tags r:id="rId12"/>
            </p:custDataLst>
          </p:nvPr>
        </p:nvSpPr>
        <p:spPr bwMode="auto">
          <a:xfrm>
            <a:off x="5067300" y="3505200"/>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4A88925-9BC3-414D-BDEE-96808CFF7C6E}" type="datetime'''''''''''''''''2''''''0''''''''''''''''''''''''''''''21'">
              <a:rPr lang="en-GB" altLang="en-US" sz="800" smtClean="0">
                <a:ea typeface="+mj-ea"/>
                <a:cs typeface="+mj-cs"/>
              </a:rPr>
              <a:pPr marL="0" indent="0" algn="ctr">
                <a:spcBef>
                  <a:spcPct val="0"/>
                </a:spcBef>
                <a:buNone/>
              </a:pPr>
              <a:t>2021</a:t>
            </a:fld>
            <a:endParaRPr lang="en-GB" sz="800">
              <a:ea typeface="+mj-ea"/>
              <a:cs typeface="+mj-cs"/>
            </a:endParaRPr>
          </a:p>
        </p:txBody>
      </p:sp>
      <p:sp>
        <p:nvSpPr>
          <p:cNvPr id="102" name="Espace réservé du texte 2">
            <a:extLst>
              <a:ext uri="{FF2B5EF4-FFF2-40B4-BE49-F238E27FC236}">
                <a16:creationId xmlns:a16="http://schemas.microsoft.com/office/drawing/2014/main" id="{2B21BAF7-D617-48E7-8982-C952264D2934}"/>
              </a:ext>
            </a:extLst>
          </p:cNvPr>
          <p:cNvSpPr>
            <a:spLocks noGrp="1"/>
          </p:cNvSpPr>
          <p:nvPr>
            <p:custDataLst>
              <p:tags r:id="rId13"/>
            </p:custDataLst>
          </p:nvPr>
        </p:nvSpPr>
        <p:spPr bwMode="gray">
          <a:xfrm>
            <a:off x="5026025" y="1792288"/>
            <a:ext cx="3127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F4F8D21-C9B1-4BCD-B640-B78FAC44F00E}" type="datetime'''''''''''''''''€''5''''''''''''''''''''.7''''''''''''m'''">
              <a:rPr lang="en-GB" altLang="en-US" sz="800" smtClean="0">
                <a:ea typeface="+mj-ea"/>
                <a:cs typeface="+mj-cs"/>
              </a:rPr>
              <a:pPr marL="0" indent="0" algn="ctr">
                <a:spcBef>
                  <a:spcPct val="0"/>
                </a:spcBef>
                <a:buNone/>
              </a:pPr>
              <a:t>€5.7m</a:t>
            </a:fld>
            <a:endParaRPr lang="en-GB" sz="800">
              <a:ea typeface="+mj-ea"/>
              <a:cs typeface="+mj-cs"/>
            </a:endParaRPr>
          </a:p>
        </p:txBody>
      </p:sp>
      <p:sp>
        <p:nvSpPr>
          <p:cNvPr id="104" name="Rectangle 103">
            <a:extLst>
              <a:ext uri="{FF2B5EF4-FFF2-40B4-BE49-F238E27FC236}">
                <a16:creationId xmlns:a16="http://schemas.microsoft.com/office/drawing/2014/main" id="{70028D76-642A-49EF-8A7A-1882352C0873}"/>
              </a:ext>
            </a:extLst>
          </p:cNvPr>
          <p:cNvSpPr/>
          <p:nvPr>
            <p:custDataLst>
              <p:tags r:id="rId14"/>
            </p:custDataLst>
          </p:nvPr>
        </p:nvSpPr>
        <p:spPr bwMode="auto">
          <a:xfrm>
            <a:off x="1666875" y="3671888"/>
            <a:ext cx="142875" cy="106363"/>
          </a:xfrm>
          <a:prstGeom prst="rect">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9" name="Rectangle 108">
            <a:extLst>
              <a:ext uri="{FF2B5EF4-FFF2-40B4-BE49-F238E27FC236}">
                <a16:creationId xmlns:a16="http://schemas.microsoft.com/office/drawing/2014/main" id="{5BE354A7-E84E-45C6-9780-7D4903DD384D}"/>
              </a:ext>
            </a:extLst>
          </p:cNvPr>
          <p:cNvSpPr/>
          <p:nvPr>
            <p:custDataLst>
              <p:tags r:id="rId15"/>
            </p:custDataLst>
          </p:nvPr>
        </p:nvSpPr>
        <p:spPr bwMode="auto">
          <a:xfrm>
            <a:off x="2433638" y="3671888"/>
            <a:ext cx="142875" cy="106363"/>
          </a:xfrm>
          <a:prstGeom prst="rect">
            <a:avLst/>
          </a:prstGeom>
          <a:solidFill>
            <a:schemeClr val="bg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6" name="Rectangle 115">
            <a:extLst>
              <a:ext uri="{FF2B5EF4-FFF2-40B4-BE49-F238E27FC236}">
                <a16:creationId xmlns:a16="http://schemas.microsoft.com/office/drawing/2014/main" id="{0C25FEEC-7E12-46B0-965F-3DACEB12346D}"/>
              </a:ext>
            </a:extLst>
          </p:cNvPr>
          <p:cNvSpPr/>
          <p:nvPr>
            <p:custDataLst>
              <p:tags r:id="rId16"/>
            </p:custDataLst>
          </p:nvPr>
        </p:nvSpPr>
        <p:spPr bwMode="auto">
          <a:xfrm>
            <a:off x="3602038" y="3671888"/>
            <a:ext cx="142875" cy="106363"/>
          </a:xfrm>
          <a:prstGeom prst="rect">
            <a:avLst/>
          </a:prstGeom>
          <a:solidFill>
            <a:schemeClr val="accent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5" name="Rectangle 114">
            <a:extLst>
              <a:ext uri="{FF2B5EF4-FFF2-40B4-BE49-F238E27FC236}">
                <a16:creationId xmlns:a16="http://schemas.microsoft.com/office/drawing/2014/main" id="{B78B19BC-3350-4BB5-8054-6DA130E05644}"/>
              </a:ext>
            </a:extLst>
          </p:cNvPr>
          <p:cNvSpPr/>
          <p:nvPr>
            <p:custDataLst>
              <p:tags r:id="rId17"/>
            </p:custDataLst>
          </p:nvPr>
        </p:nvSpPr>
        <p:spPr bwMode="auto">
          <a:xfrm>
            <a:off x="3036888" y="3671888"/>
            <a:ext cx="142875" cy="106363"/>
          </a:xfrm>
          <a:prstGeom prst="rect">
            <a:avLst/>
          </a:prstGeom>
          <a:solidFill>
            <a:schemeClr val="accent1"/>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7" name="Rectangle 116">
            <a:extLst>
              <a:ext uri="{FF2B5EF4-FFF2-40B4-BE49-F238E27FC236}">
                <a16:creationId xmlns:a16="http://schemas.microsoft.com/office/drawing/2014/main" id="{FB98E6F2-56D4-4910-8D6C-4FD22A4C12E7}"/>
              </a:ext>
            </a:extLst>
          </p:cNvPr>
          <p:cNvSpPr/>
          <p:nvPr>
            <p:custDataLst>
              <p:tags r:id="rId18"/>
            </p:custDataLst>
          </p:nvPr>
        </p:nvSpPr>
        <p:spPr bwMode="auto">
          <a:xfrm>
            <a:off x="4237038" y="3671888"/>
            <a:ext cx="142875" cy="106363"/>
          </a:xfrm>
          <a:prstGeom prst="rect">
            <a:avLst/>
          </a:prstGeom>
          <a:solidFill>
            <a:schemeClr val="accent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1" name="Espace réservé du texte 2">
            <a:extLst>
              <a:ext uri="{FF2B5EF4-FFF2-40B4-BE49-F238E27FC236}">
                <a16:creationId xmlns:a16="http://schemas.microsoft.com/office/drawing/2014/main" id="{B4727A6C-F9B2-4059-86FB-3BA65AE123EC}"/>
              </a:ext>
            </a:extLst>
          </p:cNvPr>
          <p:cNvSpPr>
            <a:spLocks noGrp="1"/>
          </p:cNvSpPr>
          <p:nvPr>
            <p:custDataLst>
              <p:tags r:id="rId19"/>
            </p:custDataLst>
          </p:nvPr>
        </p:nvSpPr>
        <p:spPr bwMode="auto">
          <a:xfrm>
            <a:off x="1860550" y="3667125"/>
            <a:ext cx="47148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95862655-A988-4338-8FB5-D81B564B8A0F}" type="datetime'''''''''''Mu''''''''''''''''l''t''i-''Y''''''''''''''e''ar'">
              <a:rPr lang="en-GB" altLang="en-US" sz="800" smtClean="0">
                <a:ea typeface="+mj-ea"/>
                <a:cs typeface="+mj-cs"/>
              </a:rPr>
              <a:pPr marL="0" indent="0">
                <a:spcBef>
                  <a:spcPct val="0"/>
                </a:spcBef>
                <a:buNone/>
              </a:pPr>
              <a:t>Multi-Year</a:t>
            </a:fld>
            <a:endParaRPr lang="en-GB" sz="800">
              <a:ea typeface="+mj-ea"/>
              <a:cs typeface="+mj-cs"/>
            </a:endParaRPr>
          </a:p>
        </p:txBody>
      </p:sp>
      <p:sp>
        <p:nvSpPr>
          <p:cNvPr id="123" name="Espace réservé du texte 2">
            <a:extLst>
              <a:ext uri="{FF2B5EF4-FFF2-40B4-BE49-F238E27FC236}">
                <a16:creationId xmlns:a16="http://schemas.microsoft.com/office/drawing/2014/main" id="{428554D5-678B-47BA-B313-63B069B1C094}"/>
              </a:ext>
            </a:extLst>
          </p:cNvPr>
          <p:cNvSpPr>
            <a:spLocks noGrp="1"/>
          </p:cNvSpPr>
          <p:nvPr>
            <p:custDataLst>
              <p:tags r:id="rId20"/>
            </p:custDataLst>
          </p:nvPr>
        </p:nvSpPr>
        <p:spPr bwMode="auto">
          <a:xfrm>
            <a:off x="2627313" y="3667125"/>
            <a:ext cx="3079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0966B907-18D0-4EA1-9A1B-BA0AFB8FD278}" type="datetime'''''R''''''''''''''o''''''''l''''l''''''i''ng'''''''''''''''''">
              <a:rPr lang="en-GB" altLang="en-US" sz="800" smtClean="0">
                <a:ea typeface="+mj-ea"/>
                <a:cs typeface="+mj-cs"/>
              </a:rPr>
              <a:pPr marL="0" indent="0">
                <a:spcBef>
                  <a:spcPct val="0"/>
                </a:spcBef>
                <a:buNone/>
              </a:pPr>
              <a:t>Rolling</a:t>
            </a:fld>
            <a:endParaRPr lang="en-GB" sz="800">
              <a:ea typeface="+mj-ea"/>
              <a:cs typeface="+mj-cs"/>
            </a:endParaRPr>
          </a:p>
        </p:txBody>
      </p:sp>
      <p:sp>
        <p:nvSpPr>
          <p:cNvPr id="120" name="Espace réservé du texte 2">
            <a:extLst>
              <a:ext uri="{FF2B5EF4-FFF2-40B4-BE49-F238E27FC236}">
                <a16:creationId xmlns:a16="http://schemas.microsoft.com/office/drawing/2014/main" id="{B36CD6AC-4608-4352-AC86-CDA969F45453}"/>
              </a:ext>
            </a:extLst>
          </p:cNvPr>
          <p:cNvSpPr>
            <a:spLocks noGrp="1"/>
          </p:cNvSpPr>
          <p:nvPr>
            <p:custDataLst>
              <p:tags r:id="rId21"/>
            </p:custDataLst>
          </p:nvPr>
        </p:nvSpPr>
        <p:spPr bwMode="auto">
          <a:xfrm>
            <a:off x="3795713" y="3667125"/>
            <a:ext cx="3397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DEC6CD12-A848-4504-8302-1A15D2B74250}" type="datetime'O''''''n''''''''e'''''''' ''''''''''''''''''''o''''''''''ff'''">
              <a:rPr lang="en-GB" altLang="en-US" sz="800" smtClean="0">
                <a:ea typeface="+mj-ea"/>
                <a:cs typeface="+mj-cs"/>
              </a:rPr>
              <a:pPr marL="0" indent="0">
                <a:spcBef>
                  <a:spcPct val="0"/>
                </a:spcBef>
                <a:buNone/>
              </a:pPr>
              <a:t>One off</a:t>
            </a:fld>
            <a:endParaRPr lang="en-GB" sz="800">
              <a:ea typeface="+mj-ea"/>
              <a:cs typeface="+mj-cs"/>
            </a:endParaRPr>
          </a:p>
        </p:txBody>
      </p:sp>
      <p:sp>
        <p:nvSpPr>
          <p:cNvPr id="122" name="Espace réservé du texte 2">
            <a:extLst>
              <a:ext uri="{FF2B5EF4-FFF2-40B4-BE49-F238E27FC236}">
                <a16:creationId xmlns:a16="http://schemas.microsoft.com/office/drawing/2014/main" id="{F5DCE99D-5CD4-410D-AD09-AA580B53F8A5}"/>
              </a:ext>
            </a:extLst>
          </p:cNvPr>
          <p:cNvSpPr>
            <a:spLocks noGrp="1"/>
          </p:cNvSpPr>
          <p:nvPr>
            <p:custDataLst>
              <p:tags r:id="rId22"/>
            </p:custDataLst>
          </p:nvPr>
        </p:nvSpPr>
        <p:spPr bwMode="auto">
          <a:xfrm>
            <a:off x="3230563" y="3667125"/>
            <a:ext cx="2698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2B347BF9-8D5A-4C2B-BAB4-7CA8C9836ECC}" type="datetime'''''''S''''''i''''''''''''''n''''''''''''''''''g''''l''''e'''">
              <a:rPr lang="en-GB" altLang="en-US" sz="800" smtClean="0">
                <a:ea typeface="+mj-ea"/>
                <a:cs typeface="+mj-cs"/>
              </a:rPr>
              <a:pPr marL="0" indent="0">
                <a:spcBef>
                  <a:spcPct val="0"/>
                </a:spcBef>
                <a:buNone/>
              </a:pPr>
              <a:t>Single</a:t>
            </a:fld>
            <a:endParaRPr lang="en-GB" sz="800">
              <a:ea typeface="+mj-ea"/>
              <a:cs typeface="+mj-cs"/>
            </a:endParaRPr>
          </a:p>
        </p:txBody>
      </p:sp>
      <p:sp>
        <p:nvSpPr>
          <p:cNvPr id="124" name="Espace réservé du texte 2">
            <a:extLst>
              <a:ext uri="{FF2B5EF4-FFF2-40B4-BE49-F238E27FC236}">
                <a16:creationId xmlns:a16="http://schemas.microsoft.com/office/drawing/2014/main" id="{0649F211-4137-4D96-A116-65C2007FD1E9}"/>
              </a:ext>
            </a:extLst>
          </p:cNvPr>
          <p:cNvSpPr>
            <a:spLocks noGrp="1"/>
          </p:cNvSpPr>
          <p:nvPr>
            <p:custDataLst>
              <p:tags r:id="rId23"/>
            </p:custDataLst>
          </p:nvPr>
        </p:nvSpPr>
        <p:spPr bwMode="auto">
          <a:xfrm>
            <a:off x="4430713" y="3667125"/>
            <a:ext cx="5286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353FCDE3-FE2E-4898-9929-381A20B333BC}" type="datetime'''''N''''o''''''''t ''l''''a''''''be''''l''''''e''''''''d'''''">
              <a:rPr lang="en-GB" altLang="en-US" sz="800" smtClean="0">
                <a:ea typeface="+mj-ea"/>
                <a:cs typeface="+mj-cs"/>
              </a:rPr>
              <a:pPr marL="0" indent="0">
                <a:spcBef>
                  <a:spcPct val="0"/>
                </a:spcBef>
                <a:buNone/>
              </a:pPr>
              <a:t>Not labeled</a:t>
            </a:fld>
            <a:endParaRPr lang="en-GB" sz="800">
              <a:ea typeface="+mj-ea"/>
              <a:cs typeface="+mj-cs"/>
            </a:endParaRPr>
          </a:p>
        </p:txBody>
      </p:sp>
      <p:graphicFrame>
        <p:nvGraphicFramePr>
          <p:cNvPr id="127" name="Chart 126">
            <a:extLst>
              <a:ext uri="{FF2B5EF4-FFF2-40B4-BE49-F238E27FC236}">
                <a16:creationId xmlns:a16="http://schemas.microsoft.com/office/drawing/2014/main" id="{37422893-4F99-42DA-AC73-061C79E8C322}"/>
              </a:ext>
            </a:extLst>
          </p:cNvPr>
          <p:cNvGraphicFramePr/>
          <p:nvPr>
            <p:custDataLst>
              <p:tags r:id="rId24"/>
            </p:custDataLst>
            <p:extLst>
              <p:ext uri="{D42A27DB-BD31-4B8C-83A1-F6EECF244321}">
                <p14:modId xmlns:p14="http://schemas.microsoft.com/office/powerpoint/2010/main" val="3237258647"/>
              </p:ext>
            </p:extLst>
          </p:nvPr>
        </p:nvGraphicFramePr>
        <p:xfrm>
          <a:off x="646113" y="4256088"/>
          <a:ext cx="5337175" cy="1860550"/>
        </p:xfrm>
        <a:graphic>
          <a:graphicData uri="http://schemas.openxmlformats.org/drawingml/2006/chart">
            <c:chart xmlns:c="http://schemas.openxmlformats.org/drawingml/2006/chart" xmlns:r="http://schemas.openxmlformats.org/officeDocument/2006/relationships" r:id="rId87"/>
          </a:graphicData>
        </a:graphic>
      </p:graphicFrame>
      <p:sp>
        <p:nvSpPr>
          <p:cNvPr id="194" name="Espace réservé du texte 2">
            <a:extLst>
              <a:ext uri="{FF2B5EF4-FFF2-40B4-BE49-F238E27FC236}">
                <a16:creationId xmlns:a16="http://schemas.microsoft.com/office/drawing/2014/main" id="{56B2962A-BF35-400F-848F-44CBC03A8E8A}"/>
              </a:ext>
            </a:extLst>
          </p:cNvPr>
          <p:cNvSpPr>
            <a:spLocks noGrp="1"/>
          </p:cNvSpPr>
          <p:nvPr>
            <p:custDataLst>
              <p:tags r:id="rId25"/>
            </p:custDataLst>
          </p:nvPr>
        </p:nvSpPr>
        <p:spPr bwMode="gray">
          <a:xfrm>
            <a:off x="493714" y="5373688"/>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E266D52E-B32B-4376-8A1E-7E00814799DB}" type="datetime'''''''8''''''''''''''''8''''''''''''''''%'''''''''''''''''''">
              <a:rPr lang="en-GB" altLang="en-US" sz="800" smtClean="0">
                <a:effectLst/>
                <a:latin typeface="+mn-lt"/>
                <a:ea typeface="+mj-ea"/>
                <a:cs typeface="+mj-cs"/>
              </a:rPr>
              <a:pPr marL="0" indent="0" algn="r">
                <a:spcBef>
                  <a:spcPct val="0"/>
                </a:spcBef>
                <a:buNone/>
              </a:pPr>
              <a:t>88%</a:t>
            </a:fld>
            <a:endParaRPr lang="en-GB" sz="800">
              <a:latin typeface="+mn-lt"/>
              <a:ea typeface="+mj-ea"/>
              <a:cs typeface="+mj-cs"/>
            </a:endParaRPr>
          </a:p>
        </p:txBody>
      </p:sp>
      <p:sp>
        <p:nvSpPr>
          <p:cNvPr id="197" name="Espace réservé du texte 2">
            <a:extLst>
              <a:ext uri="{FF2B5EF4-FFF2-40B4-BE49-F238E27FC236}">
                <a16:creationId xmlns:a16="http://schemas.microsoft.com/office/drawing/2014/main" id="{36C62479-7195-4EB3-9F7E-085D5BBC0326}"/>
              </a:ext>
            </a:extLst>
          </p:cNvPr>
          <p:cNvSpPr>
            <a:spLocks noGrp="1"/>
          </p:cNvSpPr>
          <p:nvPr>
            <p:custDataLst>
              <p:tags r:id="rId26"/>
            </p:custDataLst>
          </p:nvPr>
        </p:nvSpPr>
        <p:spPr bwMode="gray">
          <a:xfrm>
            <a:off x="493714" y="4278313"/>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F2E6D261-5791-44C1-A19A-D297F6E18B05}" type="datetime'9''''''''''''''''''''''''''''''''''''''''''''''''''6''''''%'''">
              <a:rPr lang="en-GB" altLang="en-US" sz="800" smtClean="0">
                <a:effectLst/>
                <a:latin typeface="+mn-lt"/>
                <a:ea typeface="+mj-ea"/>
                <a:cs typeface="+mj-cs"/>
              </a:rPr>
              <a:pPr marL="0" indent="0" algn="r">
                <a:spcBef>
                  <a:spcPct val="0"/>
                </a:spcBef>
                <a:buNone/>
              </a:pPr>
              <a:t>96%</a:t>
            </a:fld>
            <a:endParaRPr lang="en-GB" sz="800">
              <a:latin typeface="+mn-lt"/>
              <a:ea typeface="+mj-ea"/>
              <a:cs typeface="+mj-cs"/>
            </a:endParaRPr>
          </a:p>
        </p:txBody>
      </p:sp>
      <p:sp>
        <p:nvSpPr>
          <p:cNvPr id="196" name="Espace réservé du texte 2">
            <a:extLst>
              <a:ext uri="{FF2B5EF4-FFF2-40B4-BE49-F238E27FC236}">
                <a16:creationId xmlns:a16="http://schemas.microsoft.com/office/drawing/2014/main" id="{11410701-49AE-4DC1-BA1D-69A041887D56}"/>
              </a:ext>
            </a:extLst>
          </p:cNvPr>
          <p:cNvSpPr>
            <a:spLocks noGrp="1"/>
          </p:cNvSpPr>
          <p:nvPr>
            <p:custDataLst>
              <p:tags r:id="rId27"/>
            </p:custDataLst>
          </p:nvPr>
        </p:nvSpPr>
        <p:spPr bwMode="gray">
          <a:xfrm>
            <a:off x="493714" y="4551363"/>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66DD831D-1DAF-4234-8089-AB7862A4F6F1}" type="datetime'''9''''''''''''4''%'''''''">
              <a:rPr lang="en-GB" altLang="en-US" sz="800" smtClean="0">
                <a:effectLst/>
                <a:latin typeface="+mn-lt"/>
                <a:ea typeface="+mj-ea"/>
                <a:cs typeface="+mj-cs"/>
              </a:rPr>
              <a:pPr marL="0" indent="0" algn="r">
                <a:spcBef>
                  <a:spcPct val="0"/>
                </a:spcBef>
                <a:buNone/>
              </a:pPr>
              <a:t>94%</a:t>
            </a:fld>
            <a:endParaRPr lang="en-GB" sz="800">
              <a:latin typeface="+mn-lt"/>
              <a:ea typeface="+mj-ea"/>
              <a:cs typeface="+mj-cs"/>
            </a:endParaRPr>
          </a:p>
        </p:txBody>
      </p:sp>
      <p:sp>
        <p:nvSpPr>
          <p:cNvPr id="129" name="Espace réservé du texte 2">
            <a:extLst>
              <a:ext uri="{FF2B5EF4-FFF2-40B4-BE49-F238E27FC236}">
                <a16:creationId xmlns:a16="http://schemas.microsoft.com/office/drawing/2014/main" id="{06E862FA-9D1E-4378-85D9-674F55423691}"/>
              </a:ext>
            </a:extLst>
          </p:cNvPr>
          <p:cNvSpPr>
            <a:spLocks noGrp="1"/>
          </p:cNvSpPr>
          <p:nvPr>
            <p:custDataLst>
              <p:tags r:id="rId28"/>
            </p:custDataLst>
          </p:nvPr>
        </p:nvSpPr>
        <p:spPr bwMode="gray">
          <a:xfrm>
            <a:off x="547688" y="5973763"/>
            <a:ext cx="1143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D43ADB3C-32F1-47E7-8E5F-210971132A39}" type="datetime'''''''''''0''''''''''''''''''%'''''''''''''''''''''''''''">
              <a:rPr lang="en-GB" altLang="en-US" sz="800" smtClean="0">
                <a:latin typeface="+mn-lt"/>
                <a:ea typeface="+mj-ea"/>
                <a:cs typeface="+mj-cs"/>
              </a:rPr>
              <a:pPr marL="0" indent="0" algn="r">
                <a:spcBef>
                  <a:spcPct val="0"/>
                </a:spcBef>
                <a:buNone/>
              </a:pPr>
              <a:t>0%</a:t>
            </a:fld>
            <a:endParaRPr lang="en-GB" sz="800">
              <a:latin typeface="+mn-lt"/>
              <a:ea typeface="+mj-ea"/>
              <a:cs typeface="+mj-cs"/>
            </a:endParaRPr>
          </a:p>
        </p:txBody>
      </p:sp>
      <p:sp>
        <p:nvSpPr>
          <p:cNvPr id="195" name="Espace réservé du texte 2">
            <a:extLst>
              <a:ext uri="{FF2B5EF4-FFF2-40B4-BE49-F238E27FC236}">
                <a16:creationId xmlns:a16="http://schemas.microsoft.com/office/drawing/2014/main" id="{DAB04386-74B1-4C37-9F7D-D8440206D561}"/>
              </a:ext>
            </a:extLst>
          </p:cNvPr>
          <p:cNvSpPr>
            <a:spLocks noGrp="1"/>
          </p:cNvSpPr>
          <p:nvPr>
            <p:custDataLst>
              <p:tags r:id="rId29"/>
            </p:custDataLst>
          </p:nvPr>
        </p:nvSpPr>
        <p:spPr bwMode="gray">
          <a:xfrm>
            <a:off x="493714" y="4826000"/>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DFD446DD-6A3A-4AFC-A752-3F8F9AB84213}" type="datetime'9''''''''2''''''''''''''''''''''''''''''%'''''''''''''''''''''">
              <a:rPr lang="en-GB" altLang="en-US" sz="800" smtClean="0">
                <a:effectLst/>
                <a:latin typeface="+mn-lt"/>
                <a:ea typeface="+mj-ea"/>
                <a:cs typeface="+mj-cs"/>
              </a:rPr>
              <a:pPr marL="0" indent="0" algn="r">
                <a:spcBef>
                  <a:spcPct val="0"/>
                </a:spcBef>
                <a:buNone/>
              </a:pPr>
              <a:t>92%</a:t>
            </a:fld>
            <a:endParaRPr lang="en-GB" sz="800">
              <a:latin typeface="+mn-lt"/>
              <a:ea typeface="+mj-ea"/>
              <a:cs typeface="+mj-cs"/>
            </a:endParaRPr>
          </a:p>
        </p:txBody>
      </p:sp>
      <p:sp>
        <p:nvSpPr>
          <p:cNvPr id="133" name="Espace réservé du texte 2">
            <a:extLst>
              <a:ext uri="{FF2B5EF4-FFF2-40B4-BE49-F238E27FC236}">
                <a16:creationId xmlns:a16="http://schemas.microsoft.com/office/drawing/2014/main" id="{CD7CE8FB-8E55-4C98-BC68-E043D528D598}"/>
              </a:ext>
            </a:extLst>
          </p:cNvPr>
          <p:cNvSpPr>
            <a:spLocks noGrp="1"/>
          </p:cNvSpPr>
          <p:nvPr>
            <p:custDataLst>
              <p:tags r:id="rId30"/>
            </p:custDataLst>
          </p:nvPr>
        </p:nvSpPr>
        <p:spPr bwMode="gray">
          <a:xfrm>
            <a:off x="493713" y="5099050"/>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33F83033-2AF4-49E4-B3FC-4B6D00DC40A4}" type="datetime'9''''''''''''''''''''0''''%'''''''''''''''''''''''''''''''">
              <a:rPr lang="en-GB" altLang="en-US" sz="800" smtClean="0">
                <a:latin typeface="+mn-lt"/>
                <a:ea typeface="+mj-ea"/>
                <a:cs typeface="+mj-cs"/>
              </a:rPr>
              <a:pPr marL="0" indent="0" algn="r">
                <a:spcBef>
                  <a:spcPct val="0"/>
                </a:spcBef>
                <a:buNone/>
              </a:pPr>
              <a:t>90%</a:t>
            </a:fld>
            <a:endParaRPr lang="en-GB" sz="800">
              <a:latin typeface="+mn-lt"/>
              <a:ea typeface="+mj-ea"/>
              <a:cs typeface="+mj-cs"/>
            </a:endParaRPr>
          </a:p>
        </p:txBody>
      </p:sp>
      <p:sp useBgFill="1">
        <p:nvSpPr>
          <p:cNvPr id="13" name="Freeform: Shape 12">
            <a:extLst>
              <a:ext uri="{FF2B5EF4-FFF2-40B4-BE49-F238E27FC236}">
                <a16:creationId xmlns:a16="http://schemas.microsoft.com/office/drawing/2014/main" id="{50038CE3-21BF-4807-97AB-CA14497D9964}"/>
              </a:ext>
            </a:extLst>
          </p:cNvPr>
          <p:cNvSpPr/>
          <p:nvPr>
            <p:custDataLst>
              <p:tags r:id="rId31"/>
            </p:custDataLst>
          </p:nvPr>
        </p:nvSpPr>
        <p:spPr bwMode="auto">
          <a:xfrm>
            <a:off x="655638" y="5697538"/>
            <a:ext cx="146051" cy="96838"/>
          </a:xfrm>
          <a:custGeom>
            <a:avLst/>
            <a:gdLst/>
            <a:ahLst/>
            <a:cxnLst/>
            <a:rect l="0" t="0" r="0" b="0"/>
            <a:pathLst>
              <a:path w="146051" h="96838">
                <a:moveTo>
                  <a:pt x="0" y="39687"/>
                </a:moveTo>
                <a:lnTo>
                  <a:pt x="146050" y="0"/>
                </a:lnTo>
                <a:lnTo>
                  <a:pt x="146050" y="57150"/>
                </a:lnTo>
                <a:lnTo>
                  <a:pt x="0" y="96837"/>
                </a:lnTo>
                <a:close/>
              </a:path>
            </a:pathLst>
          </a:custGeom>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dirty="0" err="1">
              <a:ln>
                <a:noFill/>
              </a:ln>
              <a:solidFill>
                <a:schemeClr val="tx1"/>
              </a:solidFill>
              <a:effectLst/>
              <a:latin typeface="Trebuchet MS" pitchFamily="34" charset="0"/>
            </a:endParaRPr>
          </a:p>
        </p:txBody>
      </p:sp>
      <p:sp>
        <p:nvSpPr>
          <p:cNvPr id="6" name="Freeform: Shape 5">
            <a:extLst>
              <a:ext uri="{FF2B5EF4-FFF2-40B4-BE49-F238E27FC236}">
                <a16:creationId xmlns:a16="http://schemas.microsoft.com/office/drawing/2014/main" id="{95313090-3B9C-42CE-BDCB-6201B90C4DF9}"/>
              </a:ext>
            </a:extLst>
          </p:cNvPr>
          <p:cNvSpPr/>
          <p:nvPr>
            <p:custDataLst>
              <p:tags r:id="rId32"/>
            </p:custDataLst>
          </p:nvPr>
        </p:nvSpPr>
        <p:spPr bwMode="auto">
          <a:xfrm>
            <a:off x="655638" y="5697538"/>
            <a:ext cx="146051" cy="39688"/>
          </a:xfrm>
          <a:custGeom>
            <a:avLst/>
            <a:gdLst/>
            <a:ahLst/>
            <a:cxnLst/>
            <a:rect l="0" t="0" r="0" b="0"/>
            <a:pathLst>
              <a:path w="146051" h="39688">
                <a:moveTo>
                  <a:pt x="0" y="39687"/>
                </a:moveTo>
                <a:lnTo>
                  <a:pt x="146050" y="0"/>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800" b="0" i="0" u="none" strike="noStrike" cap="none" normalizeH="0" baseline="0">
              <a:ln>
                <a:noFill/>
              </a:ln>
              <a:solidFill>
                <a:schemeClr val="tx1"/>
              </a:solidFill>
              <a:effectLst/>
              <a:latin typeface="Trebuchet MS" pitchFamily="34" charset="0"/>
            </a:endParaRPr>
          </a:p>
        </p:txBody>
      </p:sp>
      <p:sp>
        <p:nvSpPr>
          <p:cNvPr id="9" name="Freeform: Shape 8">
            <a:extLst>
              <a:ext uri="{FF2B5EF4-FFF2-40B4-BE49-F238E27FC236}">
                <a16:creationId xmlns:a16="http://schemas.microsoft.com/office/drawing/2014/main" id="{A77530FF-059F-40D9-8D45-A0FB12D0A731}"/>
              </a:ext>
            </a:extLst>
          </p:cNvPr>
          <p:cNvSpPr/>
          <p:nvPr>
            <p:custDataLst>
              <p:tags r:id="rId33"/>
            </p:custDataLst>
          </p:nvPr>
        </p:nvSpPr>
        <p:spPr bwMode="auto">
          <a:xfrm>
            <a:off x="655638" y="5754688"/>
            <a:ext cx="146051" cy="39688"/>
          </a:xfrm>
          <a:custGeom>
            <a:avLst/>
            <a:gdLst/>
            <a:ahLst/>
            <a:cxnLst/>
            <a:rect l="0" t="0" r="0" b="0"/>
            <a:pathLst>
              <a:path w="146051" h="39688">
                <a:moveTo>
                  <a:pt x="0" y="39687"/>
                </a:moveTo>
                <a:lnTo>
                  <a:pt x="146050" y="0"/>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800" b="0" i="0" u="none" strike="noStrike" cap="none" normalizeH="0" baseline="0">
              <a:ln>
                <a:noFill/>
              </a:ln>
              <a:solidFill>
                <a:schemeClr val="tx1"/>
              </a:solidFill>
              <a:effectLst/>
              <a:latin typeface="Trebuchet MS" pitchFamily="34" charset="0"/>
            </a:endParaRPr>
          </a:p>
        </p:txBody>
      </p:sp>
      <p:sp>
        <p:nvSpPr>
          <p:cNvPr id="90" name="Espace réservé du texte 2">
            <a:extLst>
              <a:ext uri="{FF2B5EF4-FFF2-40B4-BE49-F238E27FC236}">
                <a16:creationId xmlns:a16="http://schemas.microsoft.com/office/drawing/2014/main" id="{62FB0E72-1FEB-434A-90C1-69916CEBD4B0}"/>
              </a:ext>
            </a:extLst>
          </p:cNvPr>
          <p:cNvSpPr>
            <a:spLocks noGrp="1"/>
          </p:cNvSpPr>
          <p:nvPr>
            <p:custDataLst>
              <p:tags r:id="rId34"/>
            </p:custDataLst>
          </p:nvPr>
        </p:nvSpPr>
        <p:spPr bwMode="gray">
          <a:xfrm>
            <a:off x="754063" y="4992688"/>
            <a:ext cx="19685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375004E-725C-4DB8-86A2-8EAC00DD9910}" type="datetime'''''''''''''''''''''''''9''''''''''''2%'''''''''''">
              <a:rPr lang="en-GB" altLang="en-US" sz="800" smtClean="0">
                <a:effectLst/>
                <a:latin typeface="+mn-lt"/>
                <a:ea typeface="+mj-ea"/>
                <a:cs typeface="+mj-cs"/>
              </a:rPr>
              <a:pPr marL="0" indent="0" algn="ctr">
                <a:spcBef>
                  <a:spcPct val="0"/>
                </a:spcBef>
                <a:buNone/>
              </a:pPr>
              <a:t>92%</a:t>
            </a:fld>
            <a:endParaRPr lang="en-GB" sz="800">
              <a:latin typeface="+mn-lt"/>
              <a:ea typeface="+mj-ea"/>
              <a:cs typeface="+mj-cs"/>
            </a:endParaRPr>
          </a:p>
        </p:txBody>
      </p:sp>
      <p:sp>
        <p:nvSpPr>
          <p:cNvPr id="159" name="Espace réservé du texte 2">
            <a:extLst>
              <a:ext uri="{FF2B5EF4-FFF2-40B4-BE49-F238E27FC236}">
                <a16:creationId xmlns:a16="http://schemas.microsoft.com/office/drawing/2014/main" id="{D62F1AD8-5467-4133-BA88-0E9A339D3E13}"/>
              </a:ext>
            </a:extLst>
          </p:cNvPr>
          <p:cNvSpPr>
            <a:spLocks noGrp="1"/>
          </p:cNvSpPr>
          <p:nvPr>
            <p:custDataLst>
              <p:tags r:id="rId35"/>
            </p:custDataLst>
          </p:nvPr>
        </p:nvSpPr>
        <p:spPr bwMode="gray">
          <a:xfrm>
            <a:off x="5332413" y="4440238"/>
            <a:ext cx="19685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34650D4-BE08-4B10-8D34-23B992575A22}" type="datetime'''''''9''''''''''''''''''''''''''''''4''''''''''''%'''''''">
              <a:rPr lang="en-GB" altLang="en-US" sz="800" smtClean="0">
                <a:effectLst/>
                <a:latin typeface="+mn-lt"/>
                <a:ea typeface="+mj-ea"/>
                <a:cs typeface="+mj-cs"/>
              </a:rPr>
              <a:pPr marL="0" indent="0" algn="ctr">
                <a:spcBef>
                  <a:spcPct val="0"/>
                </a:spcBef>
                <a:buNone/>
              </a:pPr>
              <a:t>94%</a:t>
            </a:fld>
            <a:endParaRPr lang="en-GB" sz="800">
              <a:latin typeface="+mn-lt"/>
              <a:ea typeface="+mj-ea"/>
              <a:cs typeface="+mj-cs"/>
            </a:endParaRPr>
          </a:p>
        </p:txBody>
      </p:sp>
      <p:sp>
        <p:nvSpPr>
          <p:cNvPr id="91" name="Espace réservé du texte 2">
            <a:extLst>
              <a:ext uri="{FF2B5EF4-FFF2-40B4-BE49-F238E27FC236}">
                <a16:creationId xmlns:a16="http://schemas.microsoft.com/office/drawing/2014/main" id="{6DC254BF-B19F-4E44-83B7-DD98FABDE0F9}"/>
              </a:ext>
            </a:extLst>
          </p:cNvPr>
          <p:cNvSpPr>
            <a:spLocks noGrp="1"/>
          </p:cNvSpPr>
          <p:nvPr>
            <p:custDataLst>
              <p:tags r:id="rId36"/>
            </p:custDataLst>
          </p:nvPr>
        </p:nvSpPr>
        <p:spPr bwMode="gray">
          <a:xfrm>
            <a:off x="754063" y="4346575"/>
            <a:ext cx="19685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1D697C6-1100-40CD-801F-C3B4F3FC7147}" type="datetime'''''''''''''9''''''5''''''''''''''''''''''%'">
              <a:rPr lang="en-GB" altLang="en-US" sz="800" smtClean="0">
                <a:effectLst/>
                <a:latin typeface="+mn-lt"/>
                <a:ea typeface="+mj-ea"/>
                <a:cs typeface="+mj-cs"/>
              </a:rPr>
              <a:pPr marL="0" indent="0" algn="ctr">
                <a:spcBef>
                  <a:spcPct val="0"/>
                </a:spcBef>
                <a:buNone/>
              </a:pPr>
              <a:t>95%</a:t>
            </a:fld>
            <a:endParaRPr lang="en-GB" sz="800">
              <a:latin typeface="+mn-lt"/>
              <a:ea typeface="+mj-ea"/>
              <a:cs typeface="+mj-cs"/>
            </a:endParaRPr>
          </a:p>
        </p:txBody>
      </p:sp>
      <p:sp>
        <p:nvSpPr>
          <p:cNvPr id="142" name="Espace réservé du texte 2">
            <a:extLst>
              <a:ext uri="{FF2B5EF4-FFF2-40B4-BE49-F238E27FC236}">
                <a16:creationId xmlns:a16="http://schemas.microsoft.com/office/drawing/2014/main" id="{B33EE06B-414F-4801-8CFE-AA697FE331C0}"/>
              </a:ext>
            </a:extLst>
          </p:cNvPr>
          <p:cNvSpPr>
            <a:spLocks noGrp="1"/>
          </p:cNvSpPr>
          <p:nvPr>
            <p:custDataLst>
              <p:tags r:id="rId37"/>
            </p:custDataLst>
          </p:nvPr>
        </p:nvSpPr>
        <p:spPr bwMode="auto">
          <a:xfrm>
            <a:off x="542925" y="6067425"/>
            <a:ext cx="3714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287751F-ECEE-4985-92EA-2590182D0B32}" type="datetime'''''''''''J''a''''n''ua''''''r''''y'''''''''">
              <a:rPr lang="en-GB" altLang="en-US" sz="800" smtClean="0">
                <a:ea typeface="+mj-ea"/>
                <a:cs typeface="+mj-cs"/>
              </a:rPr>
              <a:pPr marL="0" indent="0" algn="ctr">
                <a:spcBef>
                  <a:spcPct val="0"/>
                </a:spcBef>
                <a:buNone/>
              </a:pPr>
              <a:t>January</a:t>
            </a:fld>
            <a:endParaRPr lang="en-GB" sz="800">
              <a:ea typeface="+mj-ea"/>
              <a:cs typeface="+mj-cs"/>
            </a:endParaRPr>
          </a:p>
        </p:txBody>
      </p:sp>
      <p:sp>
        <p:nvSpPr>
          <p:cNvPr id="157" name="Espace réservé du texte 2">
            <a:extLst>
              <a:ext uri="{FF2B5EF4-FFF2-40B4-BE49-F238E27FC236}">
                <a16:creationId xmlns:a16="http://schemas.microsoft.com/office/drawing/2014/main" id="{7E00384C-295E-48E5-AE53-BF1C5A9EBE07}"/>
              </a:ext>
            </a:extLst>
          </p:cNvPr>
          <p:cNvSpPr>
            <a:spLocks noGrp="1"/>
          </p:cNvSpPr>
          <p:nvPr>
            <p:custDataLst>
              <p:tags r:id="rId38"/>
            </p:custDataLst>
          </p:nvPr>
        </p:nvSpPr>
        <p:spPr bwMode="gray">
          <a:xfrm>
            <a:off x="5332413" y="4895850"/>
            <a:ext cx="19685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08A4C1B-289F-4CB7-80E9-8CA8DDFF3E8A}" type="datetime'''''''9''''''''''''''2''''''''''%'''''''''''">
              <a:rPr lang="en-GB" altLang="en-US" sz="800" smtClean="0">
                <a:effectLst/>
                <a:latin typeface="+mn-lt"/>
                <a:ea typeface="+mj-ea"/>
                <a:cs typeface="+mj-cs"/>
              </a:rPr>
              <a:pPr marL="0" indent="0" algn="ctr">
                <a:spcBef>
                  <a:spcPct val="0"/>
                </a:spcBef>
                <a:buNone/>
              </a:pPr>
              <a:t>92%</a:t>
            </a:fld>
            <a:endParaRPr lang="en-GB" sz="800">
              <a:latin typeface="+mn-lt"/>
              <a:ea typeface="+mj-ea"/>
              <a:cs typeface="+mj-cs"/>
            </a:endParaRPr>
          </a:p>
        </p:txBody>
      </p:sp>
      <p:sp>
        <p:nvSpPr>
          <p:cNvPr id="95" name="Espace réservé du texte 2">
            <a:extLst>
              <a:ext uri="{FF2B5EF4-FFF2-40B4-BE49-F238E27FC236}">
                <a16:creationId xmlns:a16="http://schemas.microsoft.com/office/drawing/2014/main" id="{956DF029-1BAB-48E8-821C-243D01D87718}"/>
              </a:ext>
            </a:extLst>
          </p:cNvPr>
          <p:cNvSpPr>
            <a:spLocks noGrp="1"/>
          </p:cNvSpPr>
          <p:nvPr>
            <p:custDataLst>
              <p:tags r:id="rId39"/>
            </p:custDataLst>
          </p:nvPr>
        </p:nvSpPr>
        <p:spPr bwMode="gray">
          <a:xfrm>
            <a:off x="1100138" y="4821238"/>
            <a:ext cx="19685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DC4C926-FBE0-40B9-A272-69D77C09E987}" type="datetime'''''''''9''''''''''''3''''''%'''''''''''''''''''''''''''''''''">
              <a:rPr lang="en-GB" altLang="en-US" sz="800" smtClean="0">
                <a:effectLst/>
                <a:latin typeface="+mn-lt"/>
                <a:ea typeface="+mj-ea"/>
                <a:cs typeface="+mj-cs"/>
              </a:rPr>
              <a:pPr marL="0" indent="0" algn="ctr">
                <a:spcBef>
                  <a:spcPct val="0"/>
                </a:spcBef>
                <a:buNone/>
              </a:pPr>
              <a:t>93%</a:t>
            </a:fld>
            <a:endParaRPr lang="en-GB" sz="800">
              <a:latin typeface="+mn-lt"/>
              <a:ea typeface="+mj-ea"/>
              <a:cs typeface="+mj-cs"/>
            </a:endParaRPr>
          </a:p>
        </p:txBody>
      </p:sp>
      <p:sp>
        <p:nvSpPr>
          <p:cNvPr id="96" name="Espace réservé du texte 2">
            <a:extLst>
              <a:ext uri="{FF2B5EF4-FFF2-40B4-BE49-F238E27FC236}">
                <a16:creationId xmlns:a16="http://schemas.microsoft.com/office/drawing/2014/main" id="{AB31851C-A990-4D2F-958D-0112EF08009F}"/>
              </a:ext>
            </a:extLst>
          </p:cNvPr>
          <p:cNvSpPr>
            <a:spLocks noGrp="1"/>
          </p:cNvSpPr>
          <p:nvPr>
            <p:custDataLst>
              <p:tags r:id="rId40"/>
            </p:custDataLst>
          </p:nvPr>
        </p:nvSpPr>
        <p:spPr bwMode="gray">
          <a:xfrm>
            <a:off x="1100138" y="4641850"/>
            <a:ext cx="19685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0012DCE-57EF-48B1-A7FB-B1F8C3808E5B}" type="datetime'''''''''''''''''''''''9''''4''''''%'''''''''''''''''''''''''">
              <a:rPr lang="en-GB" altLang="en-US" sz="800" smtClean="0">
                <a:effectLst/>
                <a:ea typeface="+mj-ea"/>
                <a:cs typeface="+mj-cs"/>
              </a:rPr>
              <a:pPr marL="0" indent="0" algn="ctr">
                <a:spcBef>
                  <a:spcPct val="0"/>
                </a:spcBef>
                <a:buNone/>
              </a:pPr>
              <a:t>94%</a:t>
            </a:fld>
            <a:endParaRPr lang="en-GB" sz="800">
              <a:ea typeface="+mj-ea"/>
              <a:cs typeface="+mj-cs"/>
            </a:endParaRPr>
          </a:p>
        </p:txBody>
      </p:sp>
      <p:sp>
        <p:nvSpPr>
          <p:cNvPr id="141" name="Espace réservé du texte 2">
            <a:extLst>
              <a:ext uri="{FF2B5EF4-FFF2-40B4-BE49-F238E27FC236}">
                <a16:creationId xmlns:a16="http://schemas.microsoft.com/office/drawing/2014/main" id="{FEEF944C-97E2-4903-A63C-9C2357B2A2ED}"/>
              </a:ext>
            </a:extLst>
          </p:cNvPr>
          <p:cNvSpPr>
            <a:spLocks noGrp="1"/>
          </p:cNvSpPr>
          <p:nvPr>
            <p:custDataLst>
              <p:tags r:id="rId41"/>
            </p:custDataLst>
          </p:nvPr>
        </p:nvSpPr>
        <p:spPr bwMode="auto">
          <a:xfrm>
            <a:off x="989013" y="6067425"/>
            <a:ext cx="4191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AB2ED7A-DAEA-446F-8625-AF5A5EB93B7F}" type="datetime'''F''e''''''''b''''''''''''''''''''r''''u''ary'''''''''''''">
              <a:rPr lang="en-GB" altLang="en-US" sz="800" smtClean="0">
                <a:ea typeface="+mj-ea"/>
                <a:cs typeface="+mj-cs"/>
              </a:rPr>
              <a:pPr marL="0" indent="0" algn="ctr">
                <a:spcBef>
                  <a:spcPct val="0"/>
                </a:spcBef>
                <a:buNone/>
              </a:pPr>
              <a:t>February</a:t>
            </a:fld>
            <a:endParaRPr lang="en-GB" sz="800">
              <a:ea typeface="+mj-ea"/>
              <a:cs typeface="+mj-cs"/>
            </a:endParaRPr>
          </a:p>
        </p:txBody>
      </p:sp>
      <p:sp>
        <p:nvSpPr>
          <p:cNvPr id="98" name="Espace réservé du texte 2">
            <a:extLst>
              <a:ext uri="{FF2B5EF4-FFF2-40B4-BE49-F238E27FC236}">
                <a16:creationId xmlns:a16="http://schemas.microsoft.com/office/drawing/2014/main" id="{C1BE3E9C-9D4C-4B7D-8793-2ADDB1A50877}"/>
              </a:ext>
            </a:extLst>
          </p:cNvPr>
          <p:cNvSpPr>
            <a:spLocks noGrp="1"/>
          </p:cNvSpPr>
          <p:nvPr>
            <p:custDataLst>
              <p:tags r:id="rId42"/>
            </p:custDataLst>
          </p:nvPr>
        </p:nvSpPr>
        <p:spPr bwMode="gray">
          <a:xfrm>
            <a:off x="1570038" y="5106988"/>
            <a:ext cx="19685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CF989E1-1D8F-4E0B-835A-ADD98DA9DB12}" type="datetime'9''''''''''''''''''''1''''''%'">
              <a:rPr lang="en-GB" altLang="en-US" sz="800" smtClean="0">
                <a:effectLst/>
                <a:ea typeface="+mj-ea"/>
                <a:cs typeface="+mj-cs"/>
              </a:rPr>
              <a:pPr marL="0" indent="0" algn="ctr">
                <a:spcBef>
                  <a:spcPct val="0"/>
                </a:spcBef>
                <a:buNone/>
              </a:pPr>
              <a:t>91%</a:t>
            </a:fld>
            <a:endParaRPr lang="en-GB" sz="800">
              <a:ea typeface="+mj-ea"/>
              <a:cs typeface="+mj-cs"/>
            </a:endParaRPr>
          </a:p>
        </p:txBody>
      </p:sp>
      <p:sp>
        <p:nvSpPr>
          <p:cNvPr id="143" name="Espace réservé du texte 2">
            <a:extLst>
              <a:ext uri="{FF2B5EF4-FFF2-40B4-BE49-F238E27FC236}">
                <a16:creationId xmlns:a16="http://schemas.microsoft.com/office/drawing/2014/main" id="{BD07DCC3-0141-4803-BEB2-B5CEF7A114A4}"/>
              </a:ext>
            </a:extLst>
          </p:cNvPr>
          <p:cNvSpPr>
            <a:spLocks noGrp="1"/>
          </p:cNvSpPr>
          <p:nvPr>
            <p:custDataLst>
              <p:tags r:id="rId43"/>
            </p:custDataLst>
          </p:nvPr>
        </p:nvSpPr>
        <p:spPr bwMode="auto">
          <a:xfrm>
            <a:off x="1527175" y="6067425"/>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94D33EB-507A-40E3-92DB-6F5C9EA9FB4C}" type="datetime'''''''''M''''''''''''''''''a''r''''''c''''''''''''''''''h'">
              <a:rPr lang="en-GB" altLang="en-US" sz="800" smtClean="0">
                <a:ea typeface="+mj-ea"/>
                <a:cs typeface="+mj-cs"/>
              </a:rPr>
              <a:pPr marL="0" indent="0" algn="ctr">
                <a:spcBef>
                  <a:spcPct val="0"/>
                </a:spcBef>
                <a:buNone/>
              </a:pPr>
              <a:t>March</a:t>
            </a:fld>
            <a:endParaRPr lang="en-GB" sz="800">
              <a:ea typeface="+mj-ea"/>
              <a:cs typeface="+mj-cs"/>
            </a:endParaRPr>
          </a:p>
        </p:txBody>
      </p:sp>
      <p:sp>
        <p:nvSpPr>
          <p:cNvPr id="99" name="Espace réservé du texte 2">
            <a:extLst>
              <a:ext uri="{FF2B5EF4-FFF2-40B4-BE49-F238E27FC236}">
                <a16:creationId xmlns:a16="http://schemas.microsoft.com/office/drawing/2014/main" id="{E21E4BB8-FCDA-44A6-9883-5B4C63D7FEF1}"/>
              </a:ext>
            </a:extLst>
          </p:cNvPr>
          <p:cNvSpPr>
            <a:spLocks noGrp="1"/>
          </p:cNvSpPr>
          <p:nvPr>
            <p:custDataLst>
              <p:tags r:id="rId44"/>
            </p:custDataLst>
          </p:nvPr>
        </p:nvSpPr>
        <p:spPr bwMode="gray">
          <a:xfrm>
            <a:off x="1570038" y="4697413"/>
            <a:ext cx="19685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93640EC-4A86-4465-BF29-844823504667}" type="datetime'''''''''''''''''''''9''''''2''''''''''''%'''''">
              <a:rPr lang="en-GB" altLang="en-US" sz="800" smtClean="0">
                <a:effectLst/>
                <a:ea typeface="+mj-ea"/>
                <a:cs typeface="+mj-cs"/>
              </a:rPr>
              <a:pPr marL="0" indent="0" algn="ctr">
                <a:spcBef>
                  <a:spcPct val="0"/>
                </a:spcBef>
                <a:buNone/>
              </a:pPr>
              <a:t>92%</a:t>
            </a:fld>
            <a:endParaRPr lang="en-GB" sz="800">
              <a:ea typeface="+mj-ea"/>
              <a:cs typeface="+mj-cs"/>
            </a:endParaRPr>
          </a:p>
        </p:txBody>
      </p:sp>
      <p:sp>
        <p:nvSpPr>
          <p:cNvPr id="114" name="Espace réservé du texte 2">
            <a:extLst>
              <a:ext uri="{FF2B5EF4-FFF2-40B4-BE49-F238E27FC236}">
                <a16:creationId xmlns:a16="http://schemas.microsoft.com/office/drawing/2014/main" id="{CB24C6E7-321E-46B4-B9B6-2E473D77D22C}"/>
              </a:ext>
            </a:extLst>
          </p:cNvPr>
          <p:cNvSpPr>
            <a:spLocks noGrp="1"/>
          </p:cNvSpPr>
          <p:nvPr>
            <p:custDataLst>
              <p:tags r:id="rId45"/>
            </p:custDataLst>
          </p:nvPr>
        </p:nvSpPr>
        <p:spPr bwMode="gray">
          <a:xfrm>
            <a:off x="3921125" y="5005388"/>
            <a:ext cx="19685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D42160F-1304-4A97-B6D1-CABBEBFACA52}" type="datetime'''''9''0''''''''''''''''''''%'''''''''''''''">
              <a:rPr lang="en-GB" altLang="en-US" sz="800" smtClean="0">
                <a:effectLst/>
                <a:ea typeface="+mj-ea"/>
                <a:cs typeface="+mj-cs"/>
              </a:rPr>
              <a:pPr marL="0" indent="0" algn="ctr">
                <a:spcBef>
                  <a:spcPct val="0"/>
                </a:spcBef>
                <a:buNone/>
              </a:pPr>
              <a:t>90%</a:t>
            </a:fld>
            <a:endParaRPr lang="en-GB" sz="800">
              <a:ea typeface="+mj-ea"/>
              <a:cs typeface="+mj-cs"/>
            </a:endParaRPr>
          </a:p>
        </p:txBody>
      </p:sp>
      <p:sp>
        <p:nvSpPr>
          <p:cNvPr id="110" name="Espace réservé du texte 2">
            <a:extLst>
              <a:ext uri="{FF2B5EF4-FFF2-40B4-BE49-F238E27FC236}">
                <a16:creationId xmlns:a16="http://schemas.microsoft.com/office/drawing/2014/main" id="{C4B6237C-F447-4DB1-BDDA-182F85C909D7}"/>
              </a:ext>
            </a:extLst>
          </p:cNvPr>
          <p:cNvSpPr>
            <a:spLocks noGrp="1"/>
          </p:cNvSpPr>
          <p:nvPr>
            <p:custDataLst>
              <p:tags r:id="rId46"/>
            </p:custDataLst>
          </p:nvPr>
        </p:nvSpPr>
        <p:spPr bwMode="gray">
          <a:xfrm>
            <a:off x="2981325" y="4652963"/>
            <a:ext cx="19685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C60985E-7729-453F-BF40-05B568E8B092}" type="datetime'''''''''''''''''''9''''''''''''''''2''''''''%'''''''''''''''">
              <a:rPr lang="en-GB" altLang="en-US" sz="800" smtClean="0">
                <a:effectLst/>
                <a:latin typeface="+mn-lt"/>
                <a:ea typeface="+mj-ea"/>
                <a:cs typeface="+mj-cs"/>
              </a:rPr>
              <a:pPr marL="0" indent="0" algn="ctr">
                <a:spcBef>
                  <a:spcPct val="0"/>
                </a:spcBef>
                <a:buNone/>
              </a:pPr>
              <a:t>92%</a:t>
            </a:fld>
            <a:endParaRPr lang="en-GB" sz="800">
              <a:latin typeface="+mn-lt"/>
              <a:ea typeface="+mj-ea"/>
              <a:cs typeface="+mj-cs"/>
            </a:endParaRPr>
          </a:p>
        </p:txBody>
      </p:sp>
      <p:sp>
        <p:nvSpPr>
          <p:cNvPr id="103" name="Espace réservé du texte 2">
            <a:extLst>
              <a:ext uri="{FF2B5EF4-FFF2-40B4-BE49-F238E27FC236}">
                <a16:creationId xmlns:a16="http://schemas.microsoft.com/office/drawing/2014/main" id="{E3116C2B-CBAE-4D38-A777-0A38CAAFB02E}"/>
              </a:ext>
            </a:extLst>
          </p:cNvPr>
          <p:cNvSpPr>
            <a:spLocks noGrp="1"/>
          </p:cNvSpPr>
          <p:nvPr>
            <p:custDataLst>
              <p:tags r:id="rId47"/>
            </p:custDataLst>
          </p:nvPr>
        </p:nvSpPr>
        <p:spPr bwMode="gray">
          <a:xfrm>
            <a:off x="2041525" y="4330700"/>
            <a:ext cx="19685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4B95DAF-4580-4B24-8C73-B3E6C61422DE}" type="datetime'''''''9''''''''''''''''''''''5''''''''''''''''''''''%'''">
              <a:rPr lang="en-GB" altLang="en-US" sz="800" smtClean="0">
                <a:effectLst/>
                <a:ea typeface="+mj-ea"/>
                <a:cs typeface="+mj-cs"/>
              </a:rPr>
              <a:pPr marL="0" indent="0" algn="ctr">
                <a:spcBef>
                  <a:spcPct val="0"/>
                </a:spcBef>
                <a:buNone/>
              </a:pPr>
              <a:t>95%</a:t>
            </a:fld>
            <a:endParaRPr lang="en-GB" sz="800">
              <a:ea typeface="+mj-ea"/>
              <a:cs typeface="+mj-cs"/>
            </a:endParaRPr>
          </a:p>
        </p:txBody>
      </p:sp>
      <p:sp>
        <p:nvSpPr>
          <p:cNvPr id="106" name="Espace réservé du texte 2">
            <a:extLst>
              <a:ext uri="{FF2B5EF4-FFF2-40B4-BE49-F238E27FC236}">
                <a16:creationId xmlns:a16="http://schemas.microsoft.com/office/drawing/2014/main" id="{4F9CBDCA-D9A1-46D9-A2BE-0A0935F932DF}"/>
              </a:ext>
            </a:extLst>
          </p:cNvPr>
          <p:cNvSpPr>
            <a:spLocks noGrp="1"/>
          </p:cNvSpPr>
          <p:nvPr>
            <p:custDataLst>
              <p:tags r:id="rId48"/>
            </p:custDataLst>
          </p:nvPr>
        </p:nvSpPr>
        <p:spPr bwMode="gray">
          <a:xfrm>
            <a:off x="2041525" y="5286375"/>
            <a:ext cx="19685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2576C85-344F-42AF-B028-C0FE0710B188}" type="datetime'''''''''''''8''''''9''''''''''''''%'''''''''''''''''''''''">
              <a:rPr lang="en-GB" altLang="en-US" sz="800" smtClean="0">
                <a:effectLst/>
                <a:latin typeface="+mn-lt"/>
                <a:ea typeface="+mj-ea"/>
                <a:cs typeface="+mj-cs"/>
              </a:rPr>
              <a:pPr marL="0" indent="0" algn="ctr">
                <a:spcBef>
                  <a:spcPct val="0"/>
                </a:spcBef>
                <a:buNone/>
              </a:pPr>
              <a:t>89%</a:t>
            </a:fld>
            <a:endParaRPr lang="en-GB" sz="800">
              <a:latin typeface="+mn-lt"/>
              <a:ea typeface="+mj-ea"/>
              <a:cs typeface="+mj-cs"/>
            </a:endParaRPr>
          </a:p>
        </p:txBody>
      </p:sp>
      <p:sp>
        <p:nvSpPr>
          <p:cNvPr id="138" name="Espace réservé du texte 2">
            <a:extLst>
              <a:ext uri="{FF2B5EF4-FFF2-40B4-BE49-F238E27FC236}">
                <a16:creationId xmlns:a16="http://schemas.microsoft.com/office/drawing/2014/main" id="{4263E424-7ECF-403C-A67A-6BA28FD50E1A}"/>
              </a:ext>
            </a:extLst>
          </p:cNvPr>
          <p:cNvSpPr>
            <a:spLocks noGrp="1"/>
          </p:cNvSpPr>
          <p:nvPr>
            <p:custDataLst>
              <p:tags r:id="rId49"/>
            </p:custDataLst>
          </p:nvPr>
        </p:nvSpPr>
        <p:spPr bwMode="auto">
          <a:xfrm>
            <a:off x="2025650" y="6067425"/>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492898E-4092-40F5-8026-D50C42C900CA}" type="datetime'''A''''''p''''r''''''''''''''''''''''''''''''''il'">
              <a:rPr lang="en-GB" altLang="en-US" sz="800" smtClean="0">
                <a:ea typeface="+mj-ea"/>
                <a:cs typeface="+mj-cs"/>
              </a:rPr>
              <a:pPr marL="0" indent="0" algn="ctr">
                <a:spcBef>
                  <a:spcPct val="0"/>
                </a:spcBef>
                <a:buNone/>
              </a:pPr>
              <a:t>April</a:t>
            </a:fld>
            <a:endParaRPr lang="en-GB" sz="800">
              <a:ea typeface="+mj-ea"/>
              <a:cs typeface="+mj-cs"/>
            </a:endParaRPr>
          </a:p>
        </p:txBody>
      </p:sp>
      <p:sp>
        <p:nvSpPr>
          <p:cNvPr id="140" name="Espace réservé du texte 2">
            <a:extLst>
              <a:ext uri="{FF2B5EF4-FFF2-40B4-BE49-F238E27FC236}">
                <a16:creationId xmlns:a16="http://schemas.microsoft.com/office/drawing/2014/main" id="{345EE8A9-F217-45EE-9504-28AC5BAB90CE}"/>
              </a:ext>
            </a:extLst>
          </p:cNvPr>
          <p:cNvSpPr>
            <a:spLocks noGrp="1"/>
          </p:cNvSpPr>
          <p:nvPr>
            <p:custDataLst>
              <p:tags r:id="rId50"/>
            </p:custDataLst>
          </p:nvPr>
        </p:nvSpPr>
        <p:spPr bwMode="auto">
          <a:xfrm>
            <a:off x="2516188" y="6067425"/>
            <a:ext cx="1889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5E408A7-9DC8-4C8E-B039-D3947E154550}" type="datetime'''''''''''''''''''''''''''''''M''''a''''''''y'''''''''''">
              <a:rPr lang="en-GB" altLang="en-US" sz="800" smtClean="0">
                <a:ea typeface="+mj-ea"/>
                <a:cs typeface="+mj-cs"/>
              </a:rPr>
              <a:pPr marL="0" indent="0" algn="ctr">
                <a:spcBef>
                  <a:spcPct val="0"/>
                </a:spcBef>
                <a:buNone/>
              </a:pPr>
              <a:t>May</a:t>
            </a:fld>
            <a:endParaRPr lang="en-GB" sz="800">
              <a:ea typeface="+mj-ea"/>
              <a:cs typeface="+mj-cs"/>
            </a:endParaRPr>
          </a:p>
        </p:txBody>
      </p:sp>
      <p:sp>
        <p:nvSpPr>
          <p:cNvPr id="111" name="Espace réservé du texte 2">
            <a:extLst>
              <a:ext uri="{FF2B5EF4-FFF2-40B4-BE49-F238E27FC236}">
                <a16:creationId xmlns:a16="http://schemas.microsoft.com/office/drawing/2014/main" id="{4951887B-6E8F-4E16-9314-67605BD9C859}"/>
              </a:ext>
            </a:extLst>
          </p:cNvPr>
          <p:cNvSpPr>
            <a:spLocks noGrp="1"/>
          </p:cNvSpPr>
          <p:nvPr>
            <p:custDataLst>
              <p:tags r:id="rId51"/>
            </p:custDataLst>
          </p:nvPr>
        </p:nvSpPr>
        <p:spPr bwMode="gray">
          <a:xfrm>
            <a:off x="2981325" y="5495925"/>
            <a:ext cx="196850" cy="122238"/>
          </a:xfrm>
          <a:prstGeom prst="rect">
            <a:avLst/>
          </a:prstGeom>
          <a:noFill/>
          <a:ln>
            <a:noFill/>
          </a:ln>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9485EE0-57B5-43AD-85B8-64CD83E70962}" type="datetime'''''''8''''''''''''''''''''''''''8''''%'''''''''''''">
              <a:rPr lang="en-GB" altLang="en-US" sz="800" smtClean="0">
                <a:effectLst/>
                <a:latin typeface="+mn-lt"/>
                <a:ea typeface="+mj-ea"/>
                <a:cs typeface="+mj-cs"/>
              </a:rPr>
              <a:pPr marL="0" indent="0" algn="ctr">
                <a:spcBef>
                  <a:spcPct val="0"/>
                </a:spcBef>
                <a:buNone/>
              </a:pPr>
              <a:t>88%</a:t>
            </a:fld>
            <a:endParaRPr lang="en-GB" sz="800">
              <a:latin typeface="+mn-lt"/>
              <a:ea typeface="+mj-ea"/>
              <a:cs typeface="+mj-cs"/>
            </a:endParaRPr>
          </a:p>
        </p:txBody>
      </p:sp>
      <p:sp>
        <p:nvSpPr>
          <p:cNvPr id="112" name="Espace réservé du texte 2">
            <a:extLst>
              <a:ext uri="{FF2B5EF4-FFF2-40B4-BE49-F238E27FC236}">
                <a16:creationId xmlns:a16="http://schemas.microsoft.com/office/drawing/2014/main" id="{9814BE57-9BF6-4D22-8670-809A940D8252}"/>
              </a:ext>
            </a:extLst>
          </p:cNvPr>
          <p:cNvSpPr>
            <a:spLocks noGrp="1"/>
          </p:cNvSpPr>
          <p:nvPr>
            <p:custDataLst>
              <p:tags r:id="rId52"/>
            </p:custDataLst>
          </p:nvPr>
        </p:nvSpPr>
        <p:spPr bwMode="gray">
          <a:xfrm>
            <a:off x="3451225" y="5281613"/>
            <a:ext cx="196850" cy="122238"/>
          </a:xfrm>
          <a:prstGeom prst="rect">
            <a:avLst/>
          </a:prstGeom>
          <a:noFill/>
          <a:ln>
            <a:noFill/>
          </a:ln>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00D8DCA-DCAF-46F9-8815-5ED657B16258}" type="datetime'''''''''''''8''9''''''''''''''''''''''''''''''''''''''%'''">
              <a:rPr lang="en-GB" altLang="en-US" sz="800" smtClean="0">
                <a:effectLst/>
                <a:latin typeface="+mn-lt"/>
                <a:ea typeface="+mj-ea"/>
                <a:cs typeface="+mj-cs"/>
              </a:rPr>
              <a:pPr marL="0" indent="0" algn="ctr">
                <a:spcBef>
                  <a:spcPct val="0"/>
                </a:spcBef>
                <a:buNone/>
              </a:pPr>
              <a:t>89%</a:t>
            </a:fld>
            <a:endParaRPr lang="en-GB" sz="800">
              <a:latin typeface="+mn-lt"/>
              <a:ea typeface="+mj-ea"/>
              <a:cs typeface="+mj-cs"/>
            </a:endParaRPr>
          </a:p>
        </p:txBody>
      </p:sp>
      <p:sp>
        <p:nvSpPr>
          <p:cNvPr id="144" name="Espace réservé du texte 2">
            <a:extLst>
              <a:ext uri="{FF2B5EF4-FFF2-40B4-BE49-F238E27FC236}">
                <a16:creationId xmlns:a16="http://schemas.microsoft.com/office/drawing/2014/main" id="{BE299E1E-2EBF-4ABF-8674-F9663F56773B}"/>
              </a:ext>
            </a:extLst>
          </p:cNvPr>
          <p:cNvSpPr>
            <a:spLocks noGrp="1"/>
          </p:cNvSpPr>
          <p:nvPr>
            <p:custDataLst>
              <p:tags r:id="rId53"/>
            </p:custDataLst>
          </p:nvPr>
        </p:nvSpPr>
        <p:spPr bwMode="auto">
          <a:xfrm>
            <a:off x="2965450" y="6067425"/>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7C1FCF6-CAAD-4C69-B10E-C812EA804A7A}" type="datetime'''J''''u''''''''''n''''''''''''''''''''''''''''''e'''">
              <a:rPr lang="en-GB" altLang="en-US" sz="800" smtClean="0">
                <a:ea typeface="+mj-ea"/>
                <a:cs typeface="+mj-cs"/>
              </a:rPr>
              <a:pPr marL="0" indent="0" algn="ctr">
                <a:spcBef>
                  <a:spcPct val="0"/>
                </a:spcBef>
                <a:buNone/>
              </a:pPr>
              <a:t>June</a:t>
            </a:fld>
            <a:endParaRPr lang="en-GB" sz="800">
              <a:ea typeface="+mj-ea"/>
              <a:cs typeface="+mj-cs"/>
            </a:endParaRPr>
          </a:p>
        </p:txBody>
      </p:sp>
      <p:sp useBgFill="1">
        <p:nvSpPr>
          <p:cNvPr id="113" name="Espace réservé du texte 2">
            <a:extLst>
              <a:ext uri="{FF2B5EF4-FFF2-40B4-BE49-F238E27FC236}">
                <a16:creationId xmlns:a16="http://schemas.microsoft.com/office/drawing/2014/main" id="{E80DDD9B-3A38-4527-B858-8387B6D72A7E}"/>
              </a:ext>
            </a:extLst>
          </p:cNvPr>
          <p:cNvSpPr>
            <a:spLocks noGrp="1"/>
          </p:cNvSpPr>
          <p:nvPr>
            <p:custDataLst>
              <p:tags r:id="rId54"/>
            </p:custDataLst>
          </p:nvPr>
        </p:nvSpPr>
        <p:spPr bwMode="gray">
          <a:xfrm>
            <a:off x="3451225" y="5087938"/>
            <a:ext cx="196850" cy="122238"/>
          </a:xfrm>
          <a:prstGeom prst="rect">
            <a:avLst/>
          </a:prstGeom>
          <a:ln>
            <a:noFill/>
          </a:ln>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821003C-A58B-4F8F-A914-78357B59DF7B}" type="datetime'8''''''''''''9''''''''''''''%'''''''''''''''''''''''''">
              <a:rPr lang="en-GB" altLang="en-US" sz="800" smtClean="0">
                <a:effectLst/>
                <a:latin typeface="+mn-lt"/>
                <a:ea typeface="+mj-ea"/>
                <a:cs typeface="+mj-cs"/>
              </a:rPr>
              <a:pPr marL="0" indent="0" algn="ctr">
                <a:spcBef>
                  <a:spcPct val="0"/>
                </a:spcBef>
                <a:buNone/>
              </a:pPr>
              <a:t>89%</a:t>
            </a:fld>
            <a:endParaRPr lang="en-GB" sz="800">
              <a:latin typeface="+mn-lt"/>
              <a:ea typeface="+mj-ea"/>
              <a:cs typeface="+mj-cs"/>
            </a:endParaRPr>
          </a:p>
        </p:txBody>
      </p:sp>
      <p:sp>
        <p:nvSpPr>
          <p:cNvPr id="145" name="Espace réservé du texte 2">
            <a:extLst>
              <a:ext uri="{FF2B5EF4-FFF2-40B4-BE49-F238E27FC236}">
                <a16:creationId xmlns:a16="http://schemas.microsoft.com/office/drawing/2014/main" id="{7EA7AF7D-5D58-41B2-9AD7-580F5E438B8F}"/>
              </a:ext>
            </a:extLst>
          </p:cNvPr>
          <p:cNvSpPr>
            <a:spLocks noGrp="1"/>
          </p:cNvSpPr>
          <p:nvPr>
            <p:custDataLst>
              <p:tags r:id="rId55"/>
            </p:custDataLst>
          </p:nvPr>
        </p:nvSpPr>
        <p:spPr bwMode="auto">
          <a:xfrm>
            <a:off x="3451225" y="6067425"/>
            <a:ext cx="1984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92110D9-B4AF-4AD4-B10B-309A58790FAC}" type="datetime'''''''''''''J''''u''''''''''''''''''''l''''''''''''''y'''">
              <a:rPr lang="en-GB" altLang="en-US" sz="800" smtClean="0">
                <a:ea typeface="+mj-ea"/>
                <a:cs typeface="+mj-cs"/>
              </a:rPr>
              <a:pPr marL="0" indent="0" algn="ctr">
                <a:spcBef>
                  <a:spcPct val="0"/>
                </a:spcBef>
                <a:buNone/>
              </a:pPr>
              <a:t>July</a:t>
            </a:fld>
            <a:endParaRPr lang="en-GB" sz="800">
              <a:ea typeface="+mj-ea"/>
              <a:cs typeface="+mj-cs"/>
            </a:endParaRPr>
          </a:p>
        </p:txBody>
      </p:sp>
      <p:sp>
        <p:nvSpPr>
          <p:cNvPr id="148" name="Espace réservé du texte 2">
            <a:extLst>
              <a:ext uri="{FF2B5EF4-FFF2-40B4-BE49-F238E27FC236}">
                <a16:creationId xmlns:a16="http://schemas.microsoft.com/office/drawing/2014/main" id="{0D656910-9279-49A4-A38C-0449F9DD50F5}"/>
              </a:ext>
            </a:extLst>
          </p:cNvPr>
          <p:cNvSpPr>
            <a:spLocks noGrp="1"/>
          </p:cNvSpPr>
          <p:nvPr>
            <p:custDataLst>
              <p:tags r:id="rId56"/>
            </p:custDataLst>
          </p:nvPr>
        </p:nvSpPr>
        <p:spPr bwMode="auto">
          <a:xfrm>
            <a:off x="5664200" y="6067425"/>
            <a:ext cx="4730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A1FA81B-CD34-4C40-A22F-6C879FD7873F}" type="datetime'D''''e''''c''''''''e''''m''''''''''b''e''r'''''''''''''''''''">
              <a:rPr lang="en-GB" altLang="en-US" sz="800" smtClean="0">
                <a:ea typeface="+mj-ea"/>
                <a:cs typeface="+mj-cs"/>
              </a:rPr>
              <a:pPr marL="0" indent="0" algn="ctr">
                <a:spcBef>
                  <a:spcPct val="0"/>
                </a:spcBef>
                <a:buNone/>
              </a:pPr>
              <a:t>December</a:t>
            </a:fld>
            <a:endParaRPr lang="en-GB" sz="800">
              <a:ea typeface="+mj-ea"/>
              <a:cs typeface="+mj-cs"/>
            </a:endParaRPr>
          </a:p>
        </p:txBody>
      </p:sp>
      <p:sp>
        <p:nvSpPr>
          <p:cNvPr id="118" name="Espace réservé du texte 2">
            <a:extLst>
              <a:ext uri="{FF2B5EF4-FFF2-40B4-BE49-F238E27FC236}">
                <a16:creationId xmlns:a16="http://schemas.microsoft.com/office/drawing/2014/main" id="{DA5B7934-25B8-42B6-9931-A3D5FD1087AA}"/>
              </a:ext>
            </a:extLst>
          </p:cNvPr>
          <p:cNvSpPr>
            <a:spLocks noGrp="1"/>
          </p:cNvSpPr>
          <p:nvPr>
            <p:custDataLst>
              <p:tags r:id="rId57"/>
            </p:custDataLst>
          </p:nvPr>
        </p:nvSpPr>
        <p:spPr bwMode="gray">
          <a:xfrm>
            <a:off x="3921125" y="5281613"/>
            <a:ext cx="19685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7CC1254-5C65-477A-B955-ED7E67ACA1CC}" type="datetime'8''''''9''''''''''''''%'''''''''''''''''''''''''">
              <a:rPr lang="en-GB" altLang="en-US" sz="800" smtClean="0">
                <a:effectLst/>
                <a:latin typeface="+mn-lt"/>
                <a:ea typeface="+mj-ea"/>
                <a:cs typeface="+mj-cs"/>
              </a:rPr>
              <a:pPr marL="0" indent="0" algn="ctr">
                <a:spcBef>
                  <a:spcPct val="0"/>
                </a:spcBef>
                <a:buNone/>
              </a:pPr>
              <a:t>89%</a:t>
            </a:fld>
            <a:endParaRPr lang="en-GB" sz="800">
              <a:latin typeface="+mn-lt"/>
              <a:ea typeface="+mj-ea"/>
              <a:cs typeface="+mj-cs"/>
            </a:endParaRPr>
          </a:p>
        </p:txBody>
      </p:sp>
      <p:sp>
        <p:nvSpPr>
          <p:cNvPr id="147" name="Espace réservé du texte 2">
            <a:extLst>
              <a:ext uri="{FF2B5EF4-FFF2-40B4-BE49-F238E27FC236}">
                <a16:creationId xmlns:a16="http://schemas.microsoft.com/office/drawing/2014/main" id="{34D82B09-543B-4FDB-89C2-BD8B8E828F7C}"/>
              </a:ext>
            </a:extLst>
          </p:cNvPr>
          <p:cNvSpPr>
            <a:spLocks noGrp="1"/>
          </p:cNvSpPr>
          <p:nvPr>
            <p:custDataLst>
              <p:tags r:id="rId58"/>
            </p:custDataLst>
          </p:nvPr>
        </p:nvSpPr>
        <p:spPr bwMode="auto">
          <a:xfrm>
            <a:off x="4772025" y="6067425"/>
            <a:ext cx="3778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5E2E206-6E0E-4385-8958-36D310DAC4AD}" type="datetime'''''''''O''c''''''''''''''''''tob''''e''''''''r'''''''''''''''">
              <a:rPr lang="en-GB" altLang="en-US" sz="800" smtClean="0">
                <a:ea typeface="+mj-ea"/>
                <a:cs typeface="+mj-cs"/>
              </a:rPr>
              <a:pPr marL="0" indent="0" algn="ctr">
                <a:spcBef>
                  <a:spcPct val="0"/>
                </a:spcBef>
                <a:buNone/>
              </a:pPr>
              <a:t>October</a:t>
            </a:fld>
            <a:endParaRPr lang="en-GB" sz="800">
              <a:ea typeface="+mj-ea"/>
              <a:cs typeface="+mj-cs"/>
            </a:endParaRPr>
          </a:p>
        </p:txBody>
      </p:sp>
      <p:sp>
        <p:nvSpPr>
          <p:cNvPr id="146" name="Espace réservé du texte 2">
            <a:extLst>
              <a:ext uri="{FF2B5EF4-FFF2-40B4-BE49-F238E27FC236}">
                <a16:creationId xmlns:a16="http://schemas.microsoft.com/office/drawing/2014/main" id="{AA9A3AEF-F12B-4879-9D76-6DF313FB244B}"/>
              </a:ext>
            </a:extLst>
          </p:cNvPr>
          <p:cNvSpPr>
            <a:spLocks noGrp="1"/>
          </p:cNvSpPr>
          <p:nvPr>
            <p:custDataLst>
              <p:tags r:id="rId59"/>
            </p:custDataLst>
          </p:nvPr>
        </p:nvSpPr>
        <p:spPr bwMode="auto">
          <a:xfrm>
            <a:off x="3862388" y="6067425"/>
            <a:ext cx="3159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A3B15C1-D7F1-4573-B789-37C9EF7CACC5}" type="datetime'A''''''''u''''g''''''''''u''''''s''''''t'''">
              <a:rPr lang="en-GB" altLang="en-US" sz="800" smtClean="0">
                <a:ea typeface="+mj-ea"/>
                <a:cs typeface="+mj-cs"/>
              </a:rPr>
              <a:pPr marL="0" indent="0" algn="ctr">
                <a:spcBef>
                  <a:spcPct val="0"/>
                </a:spcBef>
                <a:buNone/>
              </a:pPr>
              <a:t>August</a:t>
            </a:fld>
            <a:endParaRPr lang="en-GB" sz="800">
              <a:ea typeface="+mj-ea"/>
              <a:cs typeface="+mj-cs"/>
            </a:endParaRPr>
          </a:p>
        </p:txBody>
      </p:sp>
      <p:sp>
        <p:nvSpPr>
          <p:cNvPr id="125" name="Espace réservé du texte 2">
            <a:extLst>
              <a:ext uri="{FF2B5EF4-FFF2-40B4-BE49-F238E27FC236}">
                <a16:creationId xmlns:a16="http://schemas.microsoft.com/office/drawing/2014/main" id="{EEF0272D-0591-4262-9AA7-646A31CBE61A}"/>
              </a:ext>
            </a:extLst>
          </p:cNvPr>
          <p:cNvSpPr>
            <a:spLocks noGrp="1"/>
          </p:cNvSpPr>
          <p:nvPr>
            <p:custDataLst>
              <p:tags r:id="rId60"/>
            </p:custDataLst>
          </p:nvPr>
        </p:nvSpPr>
        <p:spPr bwMode="gray">
          <a:xfrm>
            <a:off x="4391025" y="5381625"/>
            <a:ext cx="19685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513F7F1-B13D-4C72-A055-50023A263E5F}" type="datetime'''''''''''8''''''''''''''''9''''''%'''''''''''''''">
              <a:rPr lang="en-GB" altLang="en-US" sz="800" smtClean="0">
                <a:effectLst/>
                <a:latin typeface="+mn-lt"/>
                <a:ea typeface="+mj-ea"/>
                <a:cs typeface="+mj-cs"/>
              </a:rPr>
              <a:pPr marL="0" indent="0" algn="ctr">
                <a:spcBef>
                  <a:spcPct val="0"/>
                </a:spcBef>
                <a:buNone/>
              </a:pPr>
              <a:t>89%</a:t>
            </a:fld>
            <a:endParaRPr lang="en-GB" sz="800">
              <a:latin typeface="+mn-lt"/>
              <a:ea typeface="+mj-ea"/>
              <a:cs typeface="+mj-cs"/>
            </a:endParaRPr>
          </a:p>
        </p:txBody>
      </p:sp>
      <p:sp>
        <p:nvSpPr>
          <p:cNvPr id="139" name="Espace réservé du texte 2">
            <a:extLst>
              <a:ext uri="{FF2B5EF4-FFF2-40B4-BE49-F238E27FC236}">
                <a16:creationId xmlns:a16="http://schemas.microsoft.com/office/drawing/2014/main" id="{DE552605-430A-42E5-87ED-00AE17F1B7D9}"/>
              </a:ext>
            </a:extLst>
          </p:cNvPr>
          <p:cNvSpPr>
            <a:spLocks noGrp="1"/>
          </p:cNvSpPr>
          <p:nvPr>
            <p:custDataLst>
              <p:tags r:id="rId61"/>
            </p:custDataLst>
          </p:nvPr>
        </p:nvSpPr>
        <p:spPr bwMode="auto">
          <a:xfrm>
            <a:off x="4237038" y="6067425"/>
            <a:ext cx="5064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319B2EF-A0B9-4A7B-830E-A60F80597BD9}" type="datetime'''''''''Se''p''''t''e''''''''''m''''''''''''b''e''''''''''''r'">
              <a:rPr lang="en-GB" altLang="en-US" sz="800" smtClean="0">
                <a:ea typeface="+mj-ea"/>
                <a:cs typeface="+mj-cs"/>
              </a:rPr>
              <a:pPr marL="0" indent="0" algn="ctr">
                <a:spcBef>
                  <a:spcPct val="0"/>
                </a:spcBef>
                <a:buNone/>
              </a:pPr>
              <a:t>September</a:t>
            </a:fld>
            <a:endParaRPr lang="en-GB" sz="800">
              <a:ea typeface="+mj-ea"/>
              <a:cs typeface="+mj-cs"/>
            </a:endParaRPr>
          </a:p>
        </p:txBody>
      </p:sp>
      <p:sp>
        <p:nvSpPr>
          <p:cNvPr id="155" name="Espace réservé du texte 2">
            <a:extLst>
              <a:ext uri="{FF2B5EF4-FFF2-40B4-BE49-F238E27FC236}">
                <a16:creationId xmlns:a16="http://schemas.microsoft.com/office/drawing/2014/main" id="{446A2900-C57F-4114-9B28-51276DCFD60E}"/>
              </a:ext>
            </a:extLst>
          </p:cNvPr>
          <p:cNvSpPr>
            <a:spLocks noGrp="1"/>
          </p:cNvSpPr>
          <p:nvPr>
            <p:custDataLst>
              <p:tags r:id="rId62"/>
            </p:custDataLst>
          </p:nvPr>
        </p:nvSpPr>
        <p:spPr bwMode="gray">
          <a:xfrm>
            <a:off x="4862513" y="4292600"/>
            <a:ext cx="19685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E9EFB8E-692E-429B-BD50-FD0D5D08761E}" type="datetime'''''9''''''''''''''''''''''5''''''''''''''%'''''''''''''''''''">
              <a:rPr lang="en-GB" altLang="en-US" sz="800" smtClean="0">
                <a:effectLst/>
                <a:ea typeface="+mj-ea"/>
                <a:cs typeface="+mj-cs"/>
              </a:rPr>
              <a:pPr marL="0" indent="0" algn="ctr">
                <a:spcBef>
                  <a:spcPct val="0"/>
                </a:spcBef>
                <a:buNone/>
              </a:pPr>
              <a:t>95%</a:t>
            </a:fld>
            <a:endParaRPr lang="en-GB" sz="800">
              <a:ea typeface="+mj-ea"/>
              <a:cs typeface="+mj-cs"/>
            </a:endParaRPr>
          </a:p>
        </p:txBody>
      </p:sp>
      <p:sp useBgFill="1">
        <p:nvSpPr>
          <p:cNvPr id="156" name="Espace réservé du texte 2">
            <a:extLst>
              <a:ext uri="{FF2B5EF4-FFF2-40B4-BE49-F238E27FC236}">
                <a16:creationId xmlns:a16="http://schemas.microsoft.com/office/drawing/2014/main" id="{88916342-72C8-48C0-B734-EAA9CE51450A}"/>
              </a:ext>
            </a:extLst>
          </p:cNvPr>
          <p:cNvSpPr>
            <a:spLocks noGrp="1"/>
          </p:cNvSpPr>
          <p:nvPr>
            <p:custDataLst>
              <p:tags r:id="rId63"/>
            </p:custDataLst>
          </p:nvPr>
        </p:nvSpPr>
        <p:spPr bwMode="gray">
          <a:xfrm>
            <a:off x="4862513" y="5019675"/>
            <a:ext cx="196850" cy="122238"/>
          </a:xfrm>
          <a:prstGeom prst="rect">
            <a:avLst/>
          </a:prstGeom>
          <a:ln>
            <a:noFill/>
          </a:ln>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CA0D173-4B2E-4C23-B8D7-27C42115354E}" type="datetime'''''9''1''''''''''''''''''''''''''''''''%'''''">
              <a:rPr lang="en-GB" altLang="en-US" sz="800" smtClean="0">
                <a:effectLst/>
                <a:latin typeface="+mn-lt"/>
                <a:ea typeface="+mj-ea"/>
                <a:cs typeface="+mj-cs"/>
              </a:rPr>
              <a:pPr marL="0" indent="0" algn="ctr">
                <a:spcBef>
                  <a:spcPct val="0"/>
                </a:spcBef>
                <a:buNone/>
              </a:pPr>
              <a:t>91%</a:t>
            </a:fld>
            <a:endParaRPr lang="en-GB" sz="800">
              <a:latin typeface="+mn-lt"/>
              <a:ea typeface="+mj-ea"/>
              <a:cs typeface="+mj-cs"/>
            </a:endParaRPr>
          </a:p>
        </p:txBody>
      </p:sp>
      <p:sp useBgFill="1">
        <p:nvSpPr>
          <p:cNvPr id="119" name="Espace réservé du texte 2">
            <a:extLst>
              <a:ext uri="{FF2B5EF4-FFF2-40B4-BE49-F238E27FC236}">
                <a16:creationId xmlns:a16="http://schemas.microsoft.com/office/drawing/2014/main" id="{E1B6CBF8-BA76-4CAB-84C7-E31032608C32}"/>
              </a:ext>
            </a:extLst>
          </p:cNvPr>
          <p:cNvSpPr>
            <a:spLocks noGrp="1"/>
          </p:cNvSpPr>
          <p:nvPr>
            <p:custDataLst>
              <p:tags r:id="rId64"/>
            </p:custDataLst>
          </p:nvPr>
        </p:nvSpPr>
        <p:spPr bwMode="gray">
          <a:xfrm>
            <a:off x="4391025" y="4914900"/>
            <a:ext cx="196850" cy="122238"/>
          </a:xfrm>
          <a:prstGeom prst="rect">
            <a:avLst/>
          </a:prstGeom>
          <a:ln>
            <a:noFill/>
          </a:ln>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FED9978-E230-4108-8F29-69C849A3C524}" type="datetime'''''''''''''''''''9''''1''''''''''''%'''''''''">
              <a:rPr lang="en-GB" altLang="en-US" sz="800" smtClean="0">
                <a:effectLst/>
                <a:ea typeface="+mj-ea"/>
                <a:cs typeface="+mj-cs"/>
              </a:rPr>
              <a:pPr marL="0" indent="0" algn="ctr">
                <a:spcBef>
                  <a:spcPct val="0"/>
                </a:spcBef>
                <a:buNone/>
              </a:pPr>
              <a:t>91%</a:t>
            </a:fld>
            <a:endParaRPr lang="en-GB" sz="800">
              <a:ea typeface="+mj-ea"/>
              <a:cs typeface="+mj-cs"/>
            </a:endParaRPr>
          </a:p>
        </p:txBody>
      </p:sp>
      <p:sp>
        <p:nvSpPr>
          <p:cNvPr id="163" name="Espace réservé du texte 2">
            <a:extLst>
              <a:ext uri="{FF2B5EF4-FFF2-40B4-BE49-F238E27FC236}">
                <a16:creationId xmlns:a16="http://schemas.microsoft.com/office/drawing/2014/main" id="{5E261B1E-999C-4D16-8D61-3AFD94CBEC10}"/>
              </a:ext>
            </a:extLst>
          </p:cNvPr>
          <p:cNvSpPr>
            <a:spLocks noGrp="1"/>
          </p:cNvSpPr>
          <p:nvPr>
            <p:custDataLst>
              <p:tags r:id="rId65"/>
            </p:custDataLst>
          </p:nvPr>
        </p:nvSpPr>
        <p:spPr bwMode="gray">
          <a:xfrm>
            <a:off x="5802313" y="4899025"/>
            <a:ext cx="19685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04A9716-069B-4476-896D-BA52952CF214}" type="datetime'''''''''''''''''''''''''''''''''''''9''''''''''''''2%'">
              <a:rPr lang="en-GB" altLang="en-US" sz="800" smtClean="0">
                <a:effectLst/>
                <a:ea typeface="+mj-ea"/>
                <a:cs typeface="+mj-cs"/>
              </a:rPr>
              <a:pPr marL="0" indent="0" algn="ctr">
                <a:spcBef>
                  <a:spcPct val="0"/>
                </a:spcBef>
                <a:buNone/>
              </a:pPr>
              <a:t>92%</a:t>
            </a:fld>
            <a:endParaRPr lang="en-GB" sz="800">
              <a:ea typeface="+mj-ea"/>
              <a:cs typeface="+mj-cs"/>
            </a:endParaRPr>
          </a:p>
        </p:txBody>
      </p:sp>
      <p:sp>
        <p:nvSpPr>
          <p:cNvPr id="164" name="Espace réservé du texte 2">
            <a:extLst>
              <a:ext uri="{FF2B5EF4-FFF2-40B4-BE49-F238E27FC236}">
                <a16:creationId xmlns:a16="http://schemas.microsoft.com/office/drawing/2014/main" id="{A5A8D4CC-553D-45DF-BDDA-67137A3FDF2B}"/>
              </a:ext>
            </a:extLst>
          </p:cNvPr>
          <p:cNvSpPr>
            <a:spLocks noGrp="1"/>
          </p:cNvSpPr>
          <p:nvPr>
            <p:custDataLst>
              <p:tags r:id="rId66"/>
            </p:custDataLst>
          </p:nvPr>
        </p:nvSpPr>
        <p:spPr bwMode="gray">
          <a:xfrm>
            <a:off x="5802313" y="4395788"/>
            <a:ext cx="19685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DBF6D12-8B75-42D9-9403-5CA9940A160B}" type="datetime'''''''''9''''''''''''''''''''''''''''4''''''''''%'''''''">
              <a:rPr lang="en-GB" altLang="en-US" sz="800" smtClean="0">
                <a:effectLst/>
                <a:ea typeface="+mj-ea"/>
                <a:cs typeface="+mj-cs"/>
              </a:rPr>
              <a:pPr marL="0" indent="0" algn="ctr">
                <a:spcBef>
                  <a:spcPct val="0"/>
                </a:spcBef>
                <a:buNone/>
              </a:pPr>
              <a:t>94%</a:t>
            </a:fld>
            <a:endParaRPr lang="en-GB" sz="800">
              <a:ea typeface="+mj-ea"/>
              <a:cs typeface="+mj-cs"/>
            </a:endParaRPr>
          </a:p>
        </p:txBody>
      </p:sp>
      <p:sp>
        <p:nvSpPr>
          <p:cNvPr id="108" name="Espace réservé du texte 2">
            <a:extLst>
              <a:ext uri="{FF2B5EF4-FFF2-40B4-BE49-F238E27FC236}">
                <a16:creationId xmlns:a16="http://schemas.microsoft.com/office/drawing/2014/main" id="{C4298EF2-B2C0-41FD-8E11-836E092D52EB}"/>
              </a:ext>
            </a:extLst>
          </p:cNvPr>
          <p:cNvSpPr>
            <a:spLocks noGrp="1"/>
          </p:cNvSpPr>
          <p:nvPr>
            <p:custDataLst>
              <p:tags r:id="rId67"/>
            </p:custDataLst>
          </p:nvPr>
        </p:nvSpPr>
        <p:spPr bwMode="gray">
          <a:xfrm>
            <a:off x="2511425" y="5507038"/>
            <a:ext cx="196850" cy="122238"/>
          </a:xfrm>
          <a:prstGeom prst="rect">
            <a:avLst/>
          </a:prstGeom>
          <a:noFill/>
          <a:ln>
            <a:noFill/>
          </a:ln>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64FB2CA-7DAB-4636-8B15-FE12C1305222}" type="datetime'''8''8''''''''''''''''''''''''''''''''''''''''''''%'''''">
              <a:rPr lang="en-GB" altLang="en-US" sz="800" smtClean="0">
                <a:effectLst/>
                <a:latin typeface="+mn-lt"/>
                <a:ea typeface="+mj-ea"/>
                <a:cs typeface="+mj-cs"/>
              </a:rPr>
              <a:pPr marL="0" indent="0" algn="ctr">
                <a:spcBef>
                  <a:spcPct val="0"/>
                </a:spcBef>
                <a:buNone/>
              </a:pPr>
              <a:t>88%</a:t>
            </a:fld>
            <a:endParaRPr lang="en-GB" sz="800">
              <a:latin typeface="+mn-lt"/>
              <a:ea typeface="+mj-ea"/>
              <a:cs typeface="+mj-cs"/>
            </a:endParaRPr>
          </a:p>
        </p:txBody>
      </p:sp>
      <p:sp>
        <p:nvSpPr>
          <p:cNvPr id="107" name="Espace réservé du texte 2">
            <a:extLst>
              <a:ext uri="{FF2B5EF4-FFF2-40B4-BE49-F238E27FC236}">
                <a16:creationId xmlns:a16="http://schemas.microsoft.com/office/drawing/2014/main" id="{E664BE34-F3AD-4508-912E-9455A95AD71F}"/>
              </a:ext>
            </a:extLst>
          </p:cNvPr>
          <p:cNvSpPr>
            <a:spLocks noGrp="1"/>
          </p:cNvSpPr>
          <p:nvPr>
            <p:custDataLst>
              <p:tags r:id="rId68"/>
            </p:custDataLst>
          </p:nvPr>
        </p:nvSpPr>
        <p:spPr bwMode="gray">
          <a:xfrm>
            <a:off x="2511425" y="4500563"/>
            <a:ext cx="19685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840002A-ED9C-4F7D-8303-CDC4ACD1B88A}" type="datetime'''''9''''''''4''''''''''''''''''''''%'''''">
              <a:rPr lang="en-GB" altLang="en-US" sz="800" smtClean="0">
                <a:effectLst/>
                <a:ea typeface="+mj-ea"/>
                <a:cs typeface="+mj-cs"/>
              </a:rPr>
              <a:pPr marL="0" indent="0" algn="ctr">
                <a:spcBef>
                  <a:spcPct val="0"/>
                </a:spcBef>
                <a:buNone/>
              </a:pPr>
              <a:t>94%</a:t>
            </a:fld>
            <a:endParaRPr lang="en-GB" sz="800">
              <a:ea typeface="+mj-ea"/>
              <a:cs typeface="+mj-cs"/>
            </a:endParaRPr>
          </a:p>
        </p:txBody>
      </p:sp>
      <p:sp>
        <p:nvSpPr>
          <p:cNvPr id="137" name="Espace réservé du texte 2">
            <a:extLst>
              <a:ext uri="{FF2B5EF4-FFF2-40B4-BE49-F238E27FC236}">
                <a16:creationId xmlns:a16="http://schemas.microsoft.com/office/drawing/2014/main" id="{9837F21A-15F8-48C4-A575-E4F66DAE7E23}"/>
              </a:ext>
            </a:extLst>
          </p:cNvPr>
          <p:cNvSpPr>
            <a:spLocks noGrp="1"/>
          </p:cNvSpPr>
          <p:nvPr>
            <p:custDataLst>
              <p:tags r:id="rId69"/>
            </p:custDataLst>
          </p:nvPr>
        </p:nvSpPr>
        <p:spPr bwMode="auto">
          <a:xfrm>
            <a:off x="5194300" y="6067425"/>
            <a:ext cx="4730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4711056-2215-44D4-BDEE-FA503A88C57A}" type="datetime'''''N''''''''ove''m''''''b''e''''''''''''''''''''''''''''r'">
              <a:rPr lang="en-GB" altLang="en-US" sz="800" smtClean="0">
                <a:ea typeface="+mj-ea"/>
                <a:cs typeface="+mj-cs"/>
              </a:rPr>
              <a:pPr marL="0" indent="0" algn="ctr">
                <a:spcBef>
                  <a:spcPct val="0"/>
                </a:spcBef>
                <a:buNone/>
              </a:pPr>
              <a:t>November</a:t>
            </a:fld>
            <a:endParaRPr lang="en-GB" sz="800">
              <a:ea typeface="+mj-ea"/>
              <a:cs typeface="+mj-cs"/>
            </a:endParaRPr>
          </a:p>
        </p:txBody>
      </p:sp>
      <p:cxnSp>
        <p:nvCxnSpPr>
          <p:cNvPr id="149" name="Straight Connector 148">
            <a:extLst>
              <a:ext uri="{FF2B5EF4-FFF2-40B4-BE49-F238E27FC236}">
                <a16:creationId xmlns:a16="http://schemas.microsoft.com/office/drawing/2014/main" id="{0D42DF0A-D90C-4688-B92C-DDD4E9DEAC72}"/>
              </a:ext>
            </a:extLst>
          </p:cNvPr>
          <p:cNvCxnSpPr/>
          <p:nvPr>
            <p:custDataLst>
              <p:tags r:id="rId70"/>
            </p:custDataLst>
          </p:nvPr>
        </p:nvCxnSpPr>
        <p:spPr bwMode="gray">
          <a:xfrm>
            <a:off x="2606675" y="6264275"/>
            <a:ext cx="123825" cy="0"/>
          </a:xfrm>
          <a:prstGeom prst="line">
            <a:avLst/>
          </a:prstGeom>
          <a:ln w="19050" cap="rnd" cmpd="sng" algn="ctr">
            <a:solidFill>
              <a:schemeClr val="tx2"/>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232883E1-60E1-41C4-8675-899BA9E8A43A}"/>
              </a:ext>
            </a:extLst>
          </p:cNvPr>
          <p:cNvCxnSpPr/>
          <p:nvPr>
            <p:custDataLst>
              <p:tags r:id="rId71"/>
            </p:custDataLst>
          </p:nvPr>
        </p:nvCxnSpPr>
        <p:spPr bwMode="gray">
          <a:xfrm>
            <a:off x="3117850" y="6264275"/>
            <a:ext cx="123825" cy="0"/>
          </a:xfrm>
          <a:prstGeom prst="line">
            <a:avLst/>
          </a:prstGeom>
          <a:ln w="19050" cap="rnd" cmpd="sng" algn="ctr">
            <a:solidFill>
              <a:schemeClr val="accent4"/>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6C7E8661-03F4-4D74-AFEC-6D3EFBB127A1}"/>
              </a:ext>
            </a:extLst>
          </p:cNvPr>
          <p:cNvCxnSpPr/>
          <p:nvPr>
            <p:custDataLst>
              <p:tags r:id="rId72"/>
            </p:custDataLst>
          </p:nvPr>
        </p:nvCxnSpPr>
        <p:spPr bwMode="gray">
          <a:xfrm>
            <a:off x="3629025" y="6264275"/>
            <a:ext cx="123825" cy="0"/>
          </a:xfrm>
          <a:prstGeom prst="line">
            <a:avLst/>
          </a:prstGeom>
          <a:ln w="19050" cap="rnd" cmpd="sng" algn="ctr">
            <a:solidFill>
              <a:schemeClr val="accent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53" name="Espace réservé du texte 2">
            <a:extLst>
              <a:ext uri="{FF2B5EF4-FFF2-40B4-BE49-F238E27FC236}">
                <a16:creationId xmlns:a16="http://schemas.microsoft.com/office/drawing/2014/main" id="{6746FE6B-B26E-4C3E-9825-8EAFA1F9FDE4}"/>
              </a:ext>
            </a:extLst>
          </p:cNvPr>
          <p:cNvSpPr>
            <a:spLocks noGrp="1"/>
          </p:cNvSpPr>
          <p:nvPr>
            <p:custDataLst>
              <p:tags r:id="rId73"/>
            </p:custDataLst>
          </p:nvPr>
        </p:nvSpPr>
        <p:spPr bwMode="auto">
          <a:xfrm>
            <a:off x="2790825" y="6207125"/>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48992958-5DBC-46C5-B818-D7A5F6B7611E}" type="datetime'''2''''''''''''01''''''''''''''''''''9'''''''''''''''''">
              <a:rPr lang="en-GB" altLang="en-US" sz="800" smtClean="0">
                <a:ea typeface="+mj-ea"/>
                <a:cs typeface="+mj-cs"/>
              </a:rPr>
              <a:pPr marL="0" indent="0">
                <a:spcBef>
                  <a:spcPct val="0"/>
                </a:spcBef>
                <a:buNone/>
              </a:pPr>
              <a:t>2019</a:t>
            </a:fld>
            <a:endParaRPr lang="en-GB" sz="800">
              <a:ea typeface="+mj-ea"/>
              <a:cs typeface="+mj-cs"/>
            </a:endParaRPr>
          </a:p>
        </p:txBody>
      </p:sp>
      <p:sp>
        <p:nvSpPr>
          <p:cNvPr id="152" name="Espace réservé du texte 2">
            <a:extLst>
              <a:ext uri="{FF2B5EF4-FFF2-40B4-BE49-F238E27FC236}">
                <a16:creationId xmlns:a16="http://schemas.microsoft.com/office/drawing/2014/main" id="{40667AD1-7D64-443C-9E30-CE18C57EBA4C}"/>
              </a:ext>
            </a:extLst>
          </p:cNvPr>
          <p:cNvSpPr>
            <a:spLocks noGrp="1"/>
          </p:cNvSpPr>
          <p:nvPr>
            <p:custDataLst>
              <p:tags r:id="rId74"/>
            </p:custDataLst>
          </p:nvPr>
        </p:nvSpPr>
        <p:spPr bwMode="auto">
          <a:xfrm>
            <a:off x="3302000" y="6207125"/>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3C088FD6-BB5C-48C3-B499-71DCA82F04FC}" type="datetime'''''2''''''''''''''''''''''''''''''''''0''''''2''''''''''0'''">
              <a:rPr lang="en-GB" altLang="en-US" sz="800" smtClean="0">
                <a:ea typeface="+mj-ea"/>
                <a:cs typeface="+mj-cs"/>
              </a:rPr>
              <a:pPr marL="0" indent="0">
                <a:spcBef>
                  <a:spcPct val="0"/>
                </a:spcBef>
                <a:buNone/>
              </a:pPr>
              <a:t>2020</a:t>
            </a:fld>
            <a:endParaRPr lang="en-GB" sz="800">
              <a:ea typeface="+mj-ea"/>
              <a:cs typeface="+mj-cs"/>
            </a:endParaRPr>
          </a:p>
        </p:txBody>
      </p:sp>
      <p:sp>
        <p:nvSpPr>
          <p:cNvPr id="154" name="Espace réservé du texte 2">
            <a:extLst>
              <a:ext uri="{FF2B5EF4-FFF2-40B4-BE49-F238E27FC236}">
                <a16:creationId xmlns:a16="http://schemas.microsoft.com/office/drawing/2014/main" id="{BD07A79A-8CFF-462F-A93F-B27F1EDC69B3}"/>
              </a:ext>
            </a:extLst>
          </p:cNvPr>
          <p:cNvSpPr>
            <a:spLocks noGrp="1"/>
          </p:cNvSpPr>
          <p:nvPr>
            <p:custDataLst>
              <p:tags r:id="rId75"/>
            </p:custDataLst>
          </p:nvPr>
        </p:nvSpPr>
        <p:spPr bwMode="auto">
          <a:xfrm>
            <a:off x="3813175" y="6207125"/>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5F398F7E-0368-4273-B5FA-55AC86188673}" type="datetime'''''2''''''''''''''''0''2''''''''''''''''''''''''''''''''1'">
              <a:rPr lang="en-GB" altLang="en-US" sz="800" smtClean="0">
                <a:ea typeface="+mj-ea"/>
                <a:cs typeface="+mj-cs"/>
              </a:rPr>
              <a:pPr marL="0" indent="0">
                <a:spcBef>
                  <a:spcPct val="0"/>
                </a:spcBef>
                <a:buNone/>
              </a:pPr>
              <a:t>2021</a:t>
            </a:fld>
            <a:endParaRPr lang="en-GB" sz="800">
              <a:ea typeface="+mj-ea"/>
              <a:cs typeface="+mj-cs"/>
            </a:endParaRPr>
          </a:p>
        </p:txBody>
      </p:sp>
      <p:sp>
        <p:nvSpPr>
          <p:cNvPr id="87" name="Speech Bubble: Rectangle 86">
            <a:extLst>
              <a:ext uri="{FF2B5EF4-FFF2-40B4-BE49-F238E27FC236}">
                <a16:creationId xmlns:a16="http://schemas.microsoft.com/office/drawing/2014/main" id="{25FDDABB-4559-48F6-9B3A-B8E38A58D08F}"/>
              </a:ext>
            </a:extLst>
          </p:cNvPr>
          <p:cNvSpPr/>
          <p:nvPr/>
        </p:nvSpPr>
        <p:spPr bwMode="auto">
          <a:xfrm>
            <a:off x="7159134" y="3562628"/>
            <a:ext cx="2384246" cy="1803856"/>
          </a:xfrm>
          <a:prstGeom prst="wedgeRectCallout">
            <a:avLst>
              <a:gd name="adj1" fmla="val -72131"/>
              <a:gd name="adj2" fmla="val -56977"/>
            </a:avLst>
          </a:prstGeom>
          <a:solidFill>
            <a:schemeClr val="bg1"/>
          </a:solidFill>
          <a:ln w="9525"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latin typeface="Trebuchet MS" pitchFamily="34" charset="0"/>
              </a:rPr>
              <a:t>Reading insights</a:t>
            </a: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lang="en-GB" sz="1000">
                <a:solidFill>
                  <a:schemeClr val="tx2"/>
                </a:solidFill>
                <a:latin typeface="Trebuchet MS" pitchFamily="34" charset="0"/>
              </a:rPr>
              <a:t>Multi-Year:</a:t>
            </a:r>
            <a:r>
              <a:rPr lang="en-GB" sz="1000">
                <a:latin typeface="Trebuchet MS" pitchFamily="34" charset="0"/>
              </a:rPr>
              <a:t> contract for which several years are already booked</a:t>
            </a: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lang="en-GB" sz="1000">
                <a:solidFill>
                  <a:schemeClr val="tx2"/>
                </a:solidFill>
                <a:latin typeface="Trebuchet MS" pitchFamily="34" charset="0"/>
              </a:rPr>
              <a:t>Rolling: </a:t>
            </a:r>
            <a:r>
              <a:rPr lang="en-GB" sz="1000">
                <a:latin typeface="Trebuchet MS" pitchFamily="34" charset="0"/>
              </a:rPr>
              <a:t>contracts with an annual tacit renewal (associated with cancellation notice period)</a:t>
            </a: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lang="en-GB" sz="1000">
                <a:solidFill>
                  <a:schemeClr val="tx2"/>
                </a:solidFill>
                <a:latin typeface="Trebuchet MS" pitchFamily="34" charset="0"/>
              </a:rPr>
              <a:t>Single-Year</a:t>
            </a:r>
            <a:r>
              <a:rPr lang="en-GB" sz="1000">
                <a:latin typeface="Trebuchet MS" pitchFamily="34" charset="0"/>
              </a:rPr>
              <a:t>: contracts with one-year duration only </a:t>
            </a: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lang="en-GB" sz="1000">
                <a:solidFill>
                  <a:schemeClr val="tx2"/>
                </a:solidFill>
                <a:latin typeface="Trebuchet MS" pitchFamily="34" charset="0"/>
              </a:rPr>
              <a:t>One-Off</a:t>
            </a:r>
            <a:r>
              <a:rPr lang="en-GB" sz="1000">
                <a:latin typeface="Trebuchet MS" pitchFamily="34" charset="0"/>
              </a:rPr>
              <a:t>: contracts for punctual needs of the clients </a:t>
            </a:r>
            <a:endParaRPr kumimoji="0" lang="en-GB" sz="1000" b="0" i="0" u="none" strike="noStrike" cap="none" normalizeH="0" baseline="0">
              <a:ln>
                <a:noFill/>
              </a:ln>
              <a:solidFill>
                <a:schemeClr val="tx1"/>
              </a:solidFill>
              <a:effectLst/>
              <a:latin typeface="Trebuchet MS" pitchFamily="34" charset="0"/>
            </a:endParaRPr>
          </a:p>
        </p:txBody>
      </p:sp>
    </p:spTree>
    <p:extLst>
      <p:ext uri="{BB962C8B-B14F-4D97-AF65-F5344CB8AC3E}">
        <p14:creationId xmlns:p14="http://schemas.microsoft.com/office/powerpoint/2010/main" val="295071452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AAA3B7-ABDB-440D-8444-581284B19D6B}"/>
              </a:ext>
            </a:extLst>
          </p:cNvPr>
          <p:cNvSpPr/>
          <p:nvPr/>
        </p:nvSpPr>
        <p:spPr bwMode="auto">
          <a:xfrm>
            <a:off x="2199083" y="3305984"/>
            <a:ext cx="7424821" cy="297521"/>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4" y="980464"/>
            <a:ext cx="6813984"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 of Altares’ core assets </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offering and value proposition</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comprehensive offering</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premium value proposition </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Altares’ loyal, resilient and diversified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 of the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French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Detailed analyses on Benelux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Manageo client base</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Highlight of Altares’ other core assets</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structuring partnership with Dun &amp; Bradstreet</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high-quality comprehensive data collection</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fine-tuned operating model</a:t>
            </a:r>
            <a:endPar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a:t>
            </a:r>
            <a:endParaRPr kumimoji="0" lang="en-GB" sz="16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3276624"/>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
        <p:nvSpPr>
          <p:cNvPr id="7" name="ZoneTexte 6">
            <a:extLst>
              <a:ext uri="{FF2B5EF4-FFF2-40B4-BE49-F238E27FC236}">
                <a16:creationId xmlns:a16="http://schemas.microsoft.com/office/drawing/2014/main" id="{04093895-0E3C-46CC-BA29-22801AAAE06C}"/>
              </a:ext>
            </a:extLst>
          </p:cNvPr>
          <p:cNvSpPr txBox="1"/>
          <p:nvPr/>
        </p:nvSpPr>
        <p:spPr>
          <a:xfrm>
            <a:off x="8976837" y="1030085"/>
            <a:ext cx="858982" cy="276999"/>
          </a:xfrm>
          <a:prstGeom prst="rect">
            <a:avLst/>
          </a:prstGeom>
          <a:noFill/>
        </p:spPr>
        <p:txBody>
          <a:bodyPr wrap="square" rtlCol="0">
            <a:spAutoFit/>
          </a:bodyPr>
          <a:lstStyle/>
          <a:p>
            <a:r>
              <a:rPr lang="en-GB" sz="1200" i="1">
                <a:latin typeface="+mj-lt"/>
                <a:hlinkClick r:id="rId2" action="ppaction://hlinksldjump"/>
              </a:rPr>
              <a:t>Page 3</a:t>
            </a:r>
            <a:endParaRPr lang="en-GB" sz="1200" i="1">
              <a:latin typeface="+mj-lt"/>
            </a:endParaRPr>
          </a:p>
        </p:txBody>
      </p:sp>
      <p:sp>
        <p:nvSpPr>
          <p:cNvPr id="8" name="ZoneTexte 7">
            <a:extLst>
              <a:ext uri="{FF2B5EF4-FFF2-40B4-BE49-F238E27FC236}">
                <a16:creationId xmlns:a16="http://schemas.microsoft.com/office/drawing/2014/main" id="{1362EBC6-6FEA-4423-B571-8815F651807B}"/>
              </a:ext>
            </a:extLst>
          </p:cNvPr>
          <p:cNvSpPr txBox="1"/>
          <p:nvPr/>
        </p:nvSpPr>
        <p:spPr>
          <a:xfrm>
            <a:off x="8976837" y="1666499"/>
            <a:ext cx="858982" cy="276999"/>
          </a:xfrm>
          <a:prstGeom prst="rect">
            <a:avLst/>
          </a:prstGeom>
          <a:noFill/>
        </p:spPr>
        <p:txBody>
          <a:bodyPr wrap="square" rtlCol="0">
            <a:spAutoFit/>
          </a:bodyPr>
          <a:lstStyle/>
          <a:p>
            <a:r>
              <a:rPr lang="en-GB" sz="1200" i="1">
                <a:latin typeface="+mj-lt"/>
                <a:hlinkClick r:id="rId3" action="ppaction://hlinksldjump"/>
              </a:rPr>
              <a:t>Page 5</a:t>
            </a:r>
            <a:endParaRPr lang="en-GB" sz="1200" i="1">
              <a:latin typeface="+mj-lt"/>
            </a:endParaRPr>
          </a:p>
        </p:txBody>
      </p:sp>
      <p:sp>
        <p:nvSpPr>
          <p:cNvPr id="9" name="ZoneTexte 8">
            <a:extLst>
              <a:ext uri="{FF2B5EF4-FFF2-40B4-BE49-F238E27FC236}">
                <a16:creationId xmlns:a16="http://schemas.microsoft.com/office/drawing/2014/main" id="{CF1C4E62-332C-414A-9DFC-CF344525C8FB}"/>
              </a:ext>
            </a:extLst>
          </p:cNvPr>
          <p:cNvSpPr txBox="1"/>
          <p:nvPr/>
        </p:nvSpPr>
        <p:spPr>
          <a:xfrm>
            <a:off x="8976837" y="1991068"/>
            <a:ext cx="858982" cy="276999"/>
          </a:xfrm>
          <a:prstGeom prst="rect">
            <a:avLst/>
          </a:prstGeom>
          <a:noFill/>
        </p:spPr>
        <p:txBody>
          <a:bodyPr wrap="square" rtlCol="0">
            <a:spAutoFit/>
          </a:bodyPr>
          <a:lstStyle/>
          <a:p>
            <a:r>
              <a:rPr lang="en-GB" sz="1200" i="1">
                <a:latin typeface="+mj-lt"/>
                <a:hlinkClick r:id="rId4" action="ppaction://hlinksldjump"/>
              </a:rPr>
              <a:t>Page 16</a:t>
            </a:r>
            <a:endParaRPr lang="en-GB" sz="1200" i="1">
              <a:latin typeface="+mj-lt"/>
            </a:endParaRPr>
          </a:p>
        </p:txBody>
      </p:sp>
      <p:sp>
        <p:nvSpPr>
          <p:cNvPr id="10" name="ZoneTexte 9">
            <a:extLst>
              <a:ext uri="{FF2B5EF4-FFF2-40B4-BE49-F238E27FC236}">
                <a16:creationId xmlns:a16="http://schemas.microsoft.com/office/drawing/2014/main" id="{C00D6EE2-E019-410D-B8A9-D7969AA66582}"/>
              </a:ext>
            </a:extLst>
          </p:cNvPr>
          <p:cNvSpPr txBox="1"/>
          <p:nvPr/>
        </p:nvSpPr>
        <p:spPr>
          <a:xfrm>
            <a:off x="8976837" y="2659333"/>
            <a:ext cx="858982" cy="276999"/>
          </a:xfrm>
          <a:prstGeom prst="rect">
            <a:avLst/>
          </a:prstGeom>
          <a:noFill/>
        </p:spPr>
        <p:txBody>
          <a:bodyPr wrap="square" rtlCol="0">
            <a:spAutoFit/>
          </a:bodyPr>
          <a:lstStyle/>
          <a:p>
            <a:r>
              <a:rPr lang="en-GB" sz="1200" i="1">
                <a:latin typeface="+mj-lt"/>
                <a:hlinkClick r:id="rId5" action="ppaction://hlinksldjump"/>
              </a:rPr>
              <a:t>Page 22</a:t>
            </a:r>
            <a:endParaRPr lang="en-GB" sz="1200" i="1">
              <a:latin typeface="+mj-lt"/>
            </a:endParaRPr>
          </a:p>
        </p:txBody>
      </p:sp>
      <p:sp>
        <p:nvSpPr>
          <p:cNvPr id="11" name="ZoneTexte 10">
            <a:extLst>
              <a:ext uri="{FF2B5EF4-FFF2-40B4-BE49-F238E27FC236}">
                <a16:creationId xmlns:a16="http://schemas.microsoft.com/office/drawing/2014/main" id="{31E6DDAC-C5FE-4681-A1B0-B68857A1DA0C}"/>
              </a:ext>
            </a:extLst>
          </p:cNvPr>
          <p:cNvSpPr txBox="1"/>
          <p:nvPr/>
        </p:nvSpPr>
        <p:spPr>
          <a:xfrm>
            <a:off x="8976837" y="2973312"/>
            <a:ext cx="858982" cy="276999"/>
          </a:xfrm>
          <a:prstGeom prst="rect">
            <a:avLst/>
          </a:prstGeom>
          <a:noFill/>
        </p:spPr>
        <p:txBody>
          <a:bodyPr wrap="square" rtlCol="0">
            <a:spAutoFit/>
          </a:bodyPr>
          <a:lstStyle/>
          <a:p>
            <a:r>
              <a:rPr lang="en-GB" sz="1200" i="1">
                <a:latin typeface="+mj-lt"/>
                <a:hlinkClick r:id="rId6" action="ppaction://hlinksldjump"/>
              </a:rPr>
              <a:t>Page 27</a:t>
            </a:r>
            <a:endParaRPr lang="en-GB" sz="1200" i="1">
              <a:latin typeface="+mj-lt"/>
            </a:endParaRPr>
          </a:p>
        </p:txBody>
      </p:sp>
      <p:sp>
        <p:nvSpPr>
          <p:cNvPr id="12" name="ZoneTexte 11">
            <a:extLst>
              <a:ext uri="{FF2B5EF4-FFF2-40B4-BE49-F238E27FC236}">
                <a16:creationId xmlns:a16="http://schemas.microsoft.com/office/drawing/2014/main" id="{FB49263F-4A57-4B68-8224-3B8EBEDD5581}"/>
              </a:ext>
            </a:extLst>
          </p:cNvPr>
          <p:cNvSpPr txBox="1"/>
          <p:nvPr/>
        </p:nvSpPr>
        <p:spPr>
          <a:xfrm>
            <a:off x="8976837" y="3287291"/>
            <a:ext cx="858982" cy="276999"/>
          </a:xfrm>
          <a:prstGeom prst="rect">
            <a:avLst/>
          </a:prstGeom>
          <a:noFill/>
        </p:spPr>
        <p:txBody>
          <a:bodyPr wrap="square" rtlCol="0">
            <a:spAutoFit/>
          </a:bodyPr>
          <a:lstStyle/>
          <a:p>
            <a:r>
              <a:rPr lang="en-GB" sz="1200" i="1">
                <a:latin typeface="+mj-lt"/>
                <a:hlinkClick r:id="rId7" action="ppaction://hlinksldjump"/>
              </a:rPr>
              <a:t>Page 39</a:t>
            </a:r>
            <a:endParaRPr lang="en-GB" sz="1200" i="1">
              <a:latin typeface="+mj-lt"/>
            </a:endParaRPr>
          </a:p>
        </p:txBody>
      </p:sp>
      <p:sp>
        <p:nvSpPr>
          <p:cNvPr id="13" name="ZoneTexte 12">
            <a:extLst>
              <a:ext uri="{FF2B5EF4-FFF2-40B4-BE49-F238E27FC236}">
                <a16:creationId xmlns:a16="http://schemas.microsoft.com/office/drawing/2014/main" id="{86886300-BE80-4B36-90C4-B00A52B4AB49}"/>
              </a:ext>
            </a:extLst>
          </p:cNvPr>
          <p:cNvSpPr txBox="1"/>
          <p:nvPr/>
        </p:nvSpPr>
        <p:spPr>
          <a:xfrm>
            <a:off x="8976837" y="3601271"/>
            <a:ext cx="858982" cy="276999"/>
          </a:xfrm>
          <a:prstGeom prst="rect">
            <a:avLst/>
          </a:prstGeom>
          <a:noFill/>
        </p:spPr>
        <p:txBody>
          <a:bodyPr wrap="square" rtlCol="0">
            <a:spAutoFit/>
          </a:bodyPr>
          <a:lstStyle/>
          <a:p>
            <a:r>
              <a:rPr lang="en-GB" sz="1200" i="1">
                <a:latin typeface="+mj-lt"/>
                <a:hlinkClick r:id="rId8" action="ppaction://hlinksldjump"/>
              </a:rPr>
              <a:t>Page 51</a:t>
            </a:r>
            <a:endParaRPr lang="en-GB" sz="1200" i="1">
              <a:latin typeface="+mj-lt"/>
            </a:endParaRPr>
          </a:p>
        </p:txBody>
      </p:sp>
      <p:sp>
        <p:nvSpPr>
          <p:cNvPr id="14" name="ZoneTexte 13">
            <a:extLst>
              <a:ext uri="{FF2B5EF4-FFF2-40B4-BE49-F238E27FC236}">
                <a16:creationId xmlns:a16="http://schemas.microsoft.com/office/drawing/2014/main" id="{391D6C5A-C0E4-4983-B122-AE2FA91725AE}"/>
              </a:ext>
            </a:extLst>
          </p:cNvPr>
          <p:cNvSpPr txBox="1"/>
          <p:nvPr/>
        </p:nvSpPr>
        <p:spPr>
          <a:xfrm>
            <a:off x="8976837" y="4257178"/>
            <a:ext cx="858982" cy="276999"/>
          </a:xfrm>
          <a:prstGeom prst="rect">
            <a:avLst/>
          </a:prstGeom>
          <a:noFill/>
        </p:spPr>
        <p:txBody>
          <a:bodyPr wrap="square" rtlCol="0">
            <a:spAutoFit/>
          </a:bodyPr>
          <a:lstStyle/>
          <a:p>
            <a:r>
              <a:rPr lang="en-GB" sz="1200" i="1">
                <a:latin typeface="+mj-lt"/>
                <a:hlinkClick r:id="rId9" action="ppaction://hlinksldjump"/>
              </a:rPr>
              <a:t>Page 60</a:t>
            </a:r>
            <a:endParaRPr lang="en-GB" sz="1200" i="1">
              <a:latin typeface="+mj-lt"/>
            </a:endParaRPr>
          </a:p>
        </p:txBody>
      </p:sp>
      <p:sp>
        <p:nvSpPr>
          <p:cNvPr id="15" name="ZoneTexte 14">
            <a:extLst>
              <a:ext uri="{FF2B5EF4-FFF2-40B4-BE49-F238E27FC236}">
                <a16:creationId xmlns:a16="http://schemas.microsoft.com/office/drawing/2014/main" id="{243E1B5E-59D7-46B5-9758-8E05CC1E11B4}"/>
              </a:ext>
            </a:extLst>
          </p:cNvPr>
          <p:cNvSpPr txBox="1"/>
          <p:nvPr/>
        </p:nvSpPr>
        <p:spPr>
          <a:xfrm>
            <a:off x="8976837" y="4578722"/>
            <a:ext cx="858982" cy="276999"/>
          </a:xfrm>
          <a:prstGeom prst="rect">
            <a:avLst/>
          </a:prstGeom>
          <a:noFill/>
        </p:spPr>
        <p:txBody>
          <a:bodyPr wrap="square" rtlCol="0">
            <a:spAutoFit/>
          </a:bodyPr>
          <a:lstStyle/>
          <a:p>
            <a:r>
              <a:rPr lang="en-GB" sz="1200" i="1">
                <a:latin typeface="+mj-lt"/>
                <a:hlinkClick r:id="rId10" action="ppaction://hlinksldjump"/>
              </a:rPr>
              <a:t>Page 62</a:t>
            </a:r>
            <a:endParaRPr lang="en-GB" sz="1200" i="1">
              <a:latin typeface="+mj-lt"/>
            </a:endParaRPr>
          </a:p>
        </p:txBody>
      </p:sp>
      <p:sp>
        <p:nvSpPr>
          <p:cNvPr id="16" name="ZoneTexte 15">
            <a:extLst>
              <a:ext uri="{FF2B5EF4-FFF2-40B4-BE49-F238E27FC236}">
                <a16:creationId xmlns:a16="http://schemas.microsoft.com/office/drawing/2014/main" id="{35B76BE0-EA53-45FD-92A5-5184FC5CAA88}"/>
              </a:ext>
            </a:extLst>
          </p:cNvPr>
          <p:cNvSpPr txBox="1"/>
          <p:nvPr/>
        </p:nvSpPr>
        <p:spPr>
          <a:xfrm>
            <a:off x="8976837" y="4900266"/>
            <a:ext cx="858982" cy="276999"/>
          </a:xfrm>
          <a:prstGeom prst="rect">
            <a:avLst/>
          </a:prstGeom>
          <a:noFill/>
        </p:spPr>
        <p:txBody>
          <a:bodyPr wrap="square" rtlCol="0">
            <a:spAutoFit/>
          </a:bodyPr>
          <a:lstStyle/>
          <a:p>
            <a:r>
              <a:rPr lang="en-GB" sz="1200" i="1">
                <a:latin typeface="+mj-lt"/>
                <a:hlinkClick r:id="rId11" action="ppaction://hlinksldjump"/>
              </a:rPr>
              <a:t>Page 66</a:t>
            </a:r>
            <a:endParaRPr lang="en-GB" sz="1200" i="1">
              <a:latin typeface="+mj-lt"/>
            </a:endParaRPr>
          </a:p>
        </p:txBody>
      </p:sp>
      <p:sp>
        <p:nvSpPr>
          <p:cNvPr id="17" name="ZoneTexte 16">
            <a:extLst>
              <a:ext uri="{FF2B5EF4-FFF2-40B4-BE49-F238E27FC236}">
                <a16:creationId xmlns:a16="http://schemas.microsoft.com/office/drawing/2014/main" id="{9268F867-3808-4B16-B8B6-F3BFA445E37B}"/>
              </a:ext>
            </a:extLst>
          </p:cNvPr>
          <p:cNvSpPr txBox="1"/>
          <p:nvPr/>
        </p:nvSpPr>
        <p:spPr>
          <a:xfrm>
            <a:off x="8976837" y="5221811"/>
            <a:ext cx="858982" cy="276999"/>
          </a:xfrm>
          <a:prstGeom prst="rect">
            <a:avLst/>
          </a:prstGeom>
          <a:noFill/>
        </p:spPr>
        <p:txBody>
          <a:bodyPr wrap="square" rtlCol="0">
            <a:spAutoFit/>
          </a:bodyPr>
          <a:lstStyle/>
          <a:p>
            <a:r>
              <a:rPr lang="en-GB" sz="1200" i="1">
                <a:latin typeface="+mj-lt"/>
                <a:hlinkClick r:id="rId12" action="ppaction://hlinksldjump"/>
              </a:rPr>
              <a:t>Page 71</a:t>
            </a:r>
            <a:endParaRPr lang="en-GB" sz="1200" i="1">
              <a:latin typeface="+mj-lt"/>
            </a:endParaRPr>
          </a:p>
        </p:txBody>
      </p:sp>
    </p:spTree>
    <p:extLst>
      <p:ext uri="{BB962C8B-B14F-4D97-AF65-F5344CB8AC3E}">
        <p14:creationId xmlns:p14="http://schemas.microsoft.com/office/powerpoint/2010/main" val="58652871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t 31" hidden="1"/>
          <p:cNvGraphicFramePr>
            <a:graphicFrameLocks noChangeAspect="1"/>
          </p:cNvGraphicFramePr>
          <p:nvPr>
            <p:custDataLst>
              <p:tags r:id="rId1"/>
            </p:custDataLst>
            <p:extLst>
              <p:ext uri="{D42A27DB-BD31-4B8C-83A1-F6EECF244321}">
                <p14:modId xmlns:p14="http://schemas.microsoft.com/office/powerpoint/2010/main" val="40324391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32" name="Objet 3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0E4FDB76-96B2-4D7B-9438-FA0D003F401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5" name="Connecteur droit 208">
            <a:extLst>
              <a:ext uri="{FF2B5EF4-FFF2-40B4-BE49-F238E27FC236}">
                <a16:creationId xmlns:a16="http://schemas.microsoft.com/office/drawing/2014/main" id="{517AA792-2CE9-4776-A370-00661617D626}"/>
              </a:ext>
            </a:extLst>
          </p:cNvPr>
          <p:cNvCxnSpPr>
            <a:cxnSpLocks/>
          </p:cNvCxnSpPr>
          <p:nvPr/>
        </p:nvCxnSpPr>
        <p:spPr bwMode="auto">
          <a:xfrm>
            <a:off x="384975" y="9866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7" name="Rectangle 84">
            <a:extLst>
              <a:ext uri="{FF2B5EF4-FFF2-40B4-BE49-F238E27FC236}">
                <a16:creationId xmlns:a16="http://schemas.microsoft.com/office/drawing/2014/main" id="{DA7EB334-4E23-4A52-9B24-501C78E807EB}"/>
              </a:ext>
            </a:extLst>
          </p:cNvPr>
          <p:cNvSpPr/>
          <p:nvPr/>
        </p:nvSpPr>
        <p:spPr bwMode="auto">
          <a:xfrm>
            <a:off x="3418141" y="850587"/>
            <a:ext cx="2971123" cy="259809"/>
          </a:xfrm>
          <a:prstGeom prst="rect">
            <a:avLst/>
          </a:prstGeom>
          <a:solidFill>
            <a:schemeClr val="bg1"/>
          </a:solidFill>
        </p:spPr>
        <p:txBody>
          <a:bodyPr wrap="square" rtlCol="0">
            <a:noAutofit/>
          </a:bodyPr>
          <a:lstStyle/>
          <a:p>
            <a:pPr algn="ctr"/>
            <a:r>
              <a:rPr lang="en-GB" sz="1100">
                <a:solidFill>
                  <a:schemeClr val="tx2"/>
                </a:solidFill>
                <a:latin typeface="Trebuchet MS" panose="020B0603020202020204" pitchFamily="34" charset="0"/>
              </a:rPr>
              <a:t>Overview of Altares' top clients in Benelux</a:t>
            </a:r>
          </a:p>
        </p:txBody>
      </p:sp>
      <p:sp>
        <p:nvSpPr>
          <p:cNvPr id="37" name="Espace réservé du texte 3">
            <a:extLst>
              <a:ext uri="{FF2B5EF4-FFF2-40B4-BE49-F238E27FC236}">
                <a16:creationId xmlns:a16="http://schemas.microsoft.com/office/drawing/2014/main" id="{68ADE3A2-A098-4350-8C54-7492519B587D}"/>
              </a:ext>
            </a:extLst>
          </p:cNvPr>
          <p:cNvSpPr txBox="1">
            <a:spLocks/>
          </p:cNvSpPr>
          <p:nvPr/>
        </p:nvSpPr>
        <p:spPr>
          <a:xfrm>
            <a:off x="1315274" y="6580025"/>
            <a:ext cx="7131600" cy="244800"/>
          </a:xfrm>
          <a:prstGeom prst="rect">
            <a:avLst/>
          </a:prstGeom>
        </p:spPr>
        <p:txBody>
          <a:bodyPr lIns="0" tIns="0" rIns="0" bIns="0"/>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ts val="0"/>
              </a:spcBef>
              <a:buNone/>
            </a:pPr>
            <a:r>
              <a:rPr lang="en-GB" sz="800" i="1" kern="0">
                <a:latin typeface="Trebuchet MS" panose="020B0603020202020204" pitchFamily="34" charset="0"/>
              </a:rPr>
              <a:t>Sources: eleven research &amp; analysis, company data</a:t>
            </a:r>
          </a:p>
          <a:p>
            <a:pPr marL="0" indent="0">
              <a:spcBef>
                <a:spcPts val="0"/>
              </a:spcBef>
              <a:buNone/>
            </a:pPr>
            <a:r>
              <a:rPr lang="en-GB" sz="800" b="1" i="1" u="sng" kern="0">
                <a:latin typeface="Trebuchet MS" panose="020B0603020202020204" pitchFamily="34" charset="0"/>
              </a:rPr>
              <a:t>1: </a:t>
            </a:r>
            <a:r>
              <a:rPr lang="en-GB" sz="800" i="1" kern="0">
                <a:latin typeface="Trebuchet MS" panose="020B0603020202020204" pitchFamily="34" charset="0"/>
              </a:rPr>
              <a:t>Only on direct booking i.e. excluding D&amp;B partnership incomes</a:t>
            </a:r>
          </a:p>
        </p:txBody>
      </p:sp>
      <p:sp>
        <p:nvSpPr>
          <p:cNvPr id="60" name="Titre 1">
            <a:extLst>
              <a:ext uri="{FF2B5EF4-FFF2-40B4-BE49-F238E27FC236}">
                <a16:creationId xmlns:a16="http://schemas.microsoft.com/office/drawing/2014/main" id="{ECA532A6-9551-45B1-9166-8989F6767722}"/>
              </a:ext>
            </a:extLst>
          </p:cNvPr>
          <p:cNvSpPr>
            <a:spLocks noGrp="1"/>
          </p:cNvSpPr>
          <p:nvPr>
            <p:ph type="title"/>
          </p:nvPr>
        </p:nvSpPr>
        <p:spPr>
          <a:xfrm>
            <a:off x="165599" y="147600"/>
            <a:ext cx="8388165" cy="684000"/>
          </a:xfrm>
        </p:spPr>
        <p:txBody>
          <a:bodyPr vert="horz"/>
          <a:lstStyle/>
          <a:p>
            <a:r>
              <a:rPr lang="en-GB" b="0" err="1">
                <a:latin typeface="Trebuchet MS" panose="020B0603020202020204" pitchFamily="34" charset="0"/>
              </a:rPr>
              <a:t>Altares</a:t>
            </a:r>
            <a:r>
              <a:rPr lang="en-GB" b="0">
                <a:latin typeface="Trebuchet MS" panose="020B0603020202020204" pitchFamily="34" charset="0"/>
              </a:rPr>
              <a:t> revenue are mainly generated by </a:t>
            </a:r>
            <a:r>
              <a:rPr lang="en-GB" b="0">
                <a:solidFill>
                  <a:schemeClr val="tx2"/>
                </a:solidFill>
                <a:latin typeface="Trebuchet MS" panose="020B0603020202020204" pitchFamily="34" charset="0"/>
              </a:rPr>
              <a:t>large customers</a:t>
            </a:r>
            <a:r>
              <a:rPr lang="en-GB" b="0">
                <a:latin typeface="Trebuchet MS" panose="020B0603020202020204" pitchFamily="34" charset="0"/>
              </a:rPr>
              <a:t>, with top </a:t>
            </a:r>
            <a:r>
              <a:rPr lang="en-GB" b="0">
                <a:solidFill>
                  <a:schemeClr val="tx2"/>
                </a:solidFill>
                <a:latin typeface="Trebuchet MS" panose="020B0603020202020204" pitchFamily="34" charset="0"/>
              </a:rPr>
              <a:t>10 clients </a:t>
            </a:r>
            <a:r>
              <a:rPr lang="en-GB" b="0">
                <a:latin typeface="Trebuchet MS" panose="020B0603020202020204" pitchFamily="34" charset="0"/>
              </a:rPr>
              <a:t>being</a:t>
            </a:r>
            <a:r>
              <a:rPr lang="en-GB" b="0">
                <a:solidFill>
                  <a:schemeClr val="tx2"/>
                </a:solidFill>
                <a:latin typeface="Trebuchet MS" panose="020B0603020202020204" pitchFamily="34" charset="0"/>
              </a:rPr>
              <a:t> listed companies </a:t>
            </a:r>
            <a:r>
              <a:rPr lang="en-GB" b="0">
                <a:latin typeface="Trebuchet MS" panose="020B0603020202020204" pitchFamily="34" charset="0"/>
              </a:rPr>
              <a:t>in Benelux</a:t>
            </a:r>
            <a:endParaRPr lang="en-GB" b="0">
              <a:solidFill>
                <a:schemeClr val="tx2"/>
              </a:solidFill>
              <a:latin typeface="Trebuchet MS" panose="020B0603020202020204" pitchFamily="34" charset="0"/>
            </a:endParaRPr>
          </a:p>
        </p:txBody>
      </p:sp>
      <mc:AlternateContent xmlns:mc="http://schemas.openxmlformats.org/markup-compatibility/2006" xmlns:cx2="http://schemas.microsoft.com/office/drawing/2015/10/21/chartex">
        <mc:Choice Requires="cx2">
          <p:graphicFrame>
            <p:nvGraphicFramePr>
              <p:cNvPr id="7" name="Chart 6">
                <a:extLst>
                  <a:ext uri="{FF2B5EF4-FFF2-40B4-BE49-F238E27FC236}">
                    <a16:creationId xmlns:a16="http://schemas.microsoft.com/office/drawing/2014/main" id="{8AEFC321-FEBB-4636-BAAC-2381BF71E0E1}"/>
                  </a:ext>
                </a:extLst>
              </p:cNvPr>
              <p:cNvGraphicFramePr/>
              <p:nvPr>
                <p:extLst>
                  <p:ext uri="{D42A27DB-BD31-4B8C-83A1-F6EECF244321}">
                    <p14:modId xmlns:p14="http://schemas.microsoft.com/office/powerpoint/2010/main" val="2632465796"/>
                  </p:ext>
                </p:extLst>
              </p:nvPr>
            </p:nvGraphicFramePr>
            <p:xfrm>
              <a:off x="496148" y="2844219"/>
              <a:ext cx="2363755" cy="2401204"/>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7" name="Chart 6">
                <a:extLst>
                  <a:ext uri="{FF2B5EF4-FFF2-40B4-BE49-F238E27FC236}">
                    <a16:creationId xmlns:a16="http://schemas.microsoft.com/office/drawing/2014/main" id="{8AEFC321-FEBB-4636-BAAC-2381BF71E0E1}"/>
                  </a:ext>
                </a:extLst>
              </p:cNvPr>
              <p:cNvPicPr>
                <a:picLocks noGrp="1" noRot="1" noChangeAspect="1" noMove="1" noResize="1" noEditPoints="1" noAdjustHandles="1" noChangeArrowheads="1" noChangeShapeType="1"/>
              </p:cNvPicPr>
              <p:nvPr/>
            </p:nvPicPr>
            <p:blipFill>
              <a:blip r:embed="rId9"/>
              <a:stretch>
                <a:fillRect/>
              </a:stretch>
            </p:blipFill>
            <p:spPr>
              <a:xfrm>
                <a:off x="496148" y="2844219"/>
                <a:ext cx="2363755" cy="2401204"/>
              </a:xfrm>
              <a:prstGeom prst="rect">
                <a:avLst/>
              </a:prstGeom>
            </p:spPr>
          </p:pic>
        </mc:Fallback>
      </mc:AlternateContent>
      <p:sp>
        <p:nvSpPr>
          <p:cNvPr id="61" name="Rectangle 60">
            <a:extLst>
              <a:ext uri="{FF2B5EF4-FFF2-40B4-BE49-F238E27FC236}">
                <a16:creationId xmlns:a16="http://schemas.microsoft.com/office/drawing/2014/main" id="{71394C2D-6D59-4237-A19B-A41C2AF96069}"/>
              </a:ext>
            </a:extLst>
          </p:cNvPr>
          <p:cNvSpPr/>
          <p:nvPr/>
        </p:nvSpPr>
        <p:spPr bwMode="auto">
          <a:xfrm>
            <a:off x="210694" y="2535320"/>
            <a:ext cx="3020713" cy="244799"/>
          </a:xfrm>
          <a:prstGeom prst="rect">
            <a:avLst/>
          </a:prstGeom>
          <a:solidFill>
            <a:schemeClr val="bg1"/>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dirty="0">
                <a:latin typeface="Trebuchet MS" panose="020B0603020202020204" pitchFamily="34" charset="0"/>
              </a:rPr>
              <a:t>B</a:t>
            </a:r>
            <a:r>
              <a:rPr kumimoji="0" lang="en-GB" sz="1000" b="0" i="0" u="none" strike="noStrike" cap="none" normalizeH="0" baseline="0" dirty="0">
                <a:ln>
                  <a:noFill/>
                </a:ln>
                <a:effectLst/>
                <a:latin typeface="Trebuchet MS" panose="020B0603020202020204" pitchFamily="34" charset="0"/>
              </a:rPr>
              <a:t>reakdown of bookings </a:t>
            </a:r>
            <a:r>
              <a:rPr lang="en-GB" sz="1000">
                <a:latin typeface="Trebuchet MS" panose="020B0603020202020204" pitchFamily="34" charset="0"/>
              </a:rPr>
              <a:t>across the</a:t>
            </a:r>
            <a:r>
              <a:rPr kumimoji="0" lang="en-GB" sz="1000" b="0" i="0" u="none" strike="noStrike" cap="none" normalizeH="0" baseline="0">
                <a:ln>
                  <a:noFill/>
                </a:ln>
                <a:effectLst/>
                <a:latin typeface="Trebuchet MS" panose="020B0603020202020204" pitchFamily="34" charset="0"/>
              </a:rPr>
              <a:t> client base (in %), 2020</a:t>
            </a:r>
          </a:p>
        </p:txBody>
      </p:sp>
      <p:sp>
        <p:nvSpPr>
          <p:cNvPr id="59" name="Rectangle 58">
            <a:extLst>
              <a:ext uri="{FF2B5EF4-FFF2-40B4-BE49-F238E27FC236}">
                <a16:creationId xmlns:a16="http://schemas.microsoft.com/office/drawing/2014/main" id="{38BEDF64-6976-49A4-86EF-4BC84627E963}"/>
              </a:ext>
            </a:extLst>
          </p:cNvPr>
          <p:cNvSpPr/>
          <p:nvPr/>
        </p:nvSpPr>
        <p:spPr bwMode="auto">
          <a:xfrm>
            <a:off x="369299" y="1444688"/>
            <a:ext cx="3020713" cy="816895"/>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sp>
        <p:nvSpPr>
          <p:cNvPr id="91" name="Rectangle 84">
            <a:extLst>
              <a:ext uri="{FF2B5EF4-FFF2-40B4-BE49-F238E27FC236}">
                <a16:creationId xmlns:a16="http://schemas.microsoft.com/office/drawing/2014/main" id="{061A5CD9-62AE-451C-8B74-4F542EC789D7}"/>
              </a:ext>
            </a:extLst>
          </p:cNvPr>
          <p:cNvSpPr/>
          <p:nvPr/>
        </p:nvSpPr>
        <p:spPr bwMode="auto">
          <a:xfrm>
            <a:off x="1197137" y="5264049"/>
            <a:ext cx="1415765" cy="278699"/>
          </a:xfrm>
          <a:prstGeom prst="rect">
            <a:avLst/>
          </a:prstGeom>
          <a:noFill/>
        </p:spPr>
        <p:txBody>
          <a:bodyPr wrap="square" rtlCol="0" anchor="ctr">
            <a:noAutofit/>
          </a:bodyPr>
          <a:lstStyle/>
          <a:p>
            <a:pPr algn="ctr"/>
            <a:r>
              <a:rPr lang="en-GB" sz="1100" i="1">
                <a:solidFill>
                  <a:schemeClr val="tx2"/>
                </a:solidFill>
                <a:latin typeface="Trebuchet MS" panose="020B0603020202020204" pitchFamily="34" charset="0"/>
              </a:rPr>
              <a:t>Total ~ €44.7m</a:t>
            </a:r>
            <a:r>
              <a:rPr lang="en-GB" sz="1100" i="1" baseline="30000">
                <a:solidFill>
                  <a:schemeClr val="tx2"/>
                </a:solidFill>
                <a:latin typeface="Trebuchet MS" panose="020B0603020202020204" pitchFamily="34" charset="0"/>
              </a:rPr>
              <a:t>1</a:t>
            </a:r>
          </a:p>
          <a:p>
            <a:pPr algn="ctr"/>
            <a:r>
              <a:rPr lang="en-GB" sz="1100" i="1">
                <a:solidFill>
                  <a:schemeClr val="tx2"/>
                </a:solidFill>
                <a:latin typeface="Trebuchet MS" panose="020B0603020202020204" pitchFamily="34" charset="0"/>
              </a:rPr>
              <a:t>2 021 clients</a:t>
            </a:r>
          </a:p>
        </p:txBody>
      </p:sp>
      <p:sp>
        <p:nvSpPr>
          <p:cNvPr id="11" name="Triangle isocèle 10">
            <a:extLst>
              <a:ext uri="{FF2B5EF4-FFF2-40B4-BE49-F238E27FC236}">
                <a16:creationId xmlns:a16="http://schemas.microsoft.com/office/drawing/2014/main" id="{13D826F1-5C2C-4972-BB0E-B9138835DB8C}"/>
              </a:ext>
            </a:extLst>
          </p:cNvPr>
          <p:cNvSpPr/>
          <p:nvPr/>
        </p:nvSpPr>
        <p:spPr bwMode="auto">
          <a:xfrm rot="5400000">
            <a:off x="1449516" y="3654743"/>
            <a:ext cx="4674560" cy="213960"/>
          </a:xfrm>
          <a:prstGeom prst="triangle">
            <a:avLst/>
          </a:prstGeom>
          <a:solidFill>
            <a:schemeClr val="bg2">
              <a:lumMod val="40000"/>
              <a:lumOff val="6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9" name="Rectangle 48">
            <a:extLst>
              <a:ext uri="{FF2B5EF4-FFF2-40B4-BE49-F238E27FC236}">
                <a16:creationId xmlns:a16="http://schemas.microsoft.com/office/drawing/2014/main" id="{51980939-A209-466C-939B-09860714B1F7}"/>
              </a:ext>
            </a:extLst>
          </p:cNvPr>
          <p:cNvSpPr/>
          <p:nvPr/>
        </p:nvSpPr>
        <p:spPr bwMode="auto">
          <a:xfrm>
            <a:off x="4246122" y="5259446"/>
            <a:ext cx="5331093" cy="107220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Trebuchet MS" pitchFamily="34" charset="0"/>
              </a:rPr>
              <a:t>Comments</a:t>
            </a:r>
          </a:p>
          <a:p>
            <a:pPr marL="171450" indent="-171450">
              <a:spcBef>
                <a:spcPts val="600"/>
              </a:spcBef>
              <a:buClr>
                <a:schemeClr val="tx1"/>
              </a:buClr>
              <a:buFont typeface="Arial" panose="020B0604020202020204" pitchFamily="34" charset="0"/>
              <a:buChar char="•"/>
            </a:pPr>
            <a:r>
              <a:rPr lang="en-GB" sz="1000">
                <a:latin typeface="Trebuchet MS" pitchFamily="34" charset="0"/>
              </a:rPr>
              <a:t>Shares of the whole top 150 clients are increasing showing the </a:t>
            </a:r>
            <a:r>
              <a:rPr lang="en-GB" sz="1000">
                <a:solidFill>
                  <a:schemeClr val="tx2"/>
                </a:solidFill>
                <a:latin typeface="Trebuchet MS" pitchFamily="34" charset="0"/>
              </a:rPr>
              <a:t>consolidation</a:t>
            </a:r>
            <a:r>
              <a:rPr lang="en-GB" sz="1000">
                <a:latin typeface="Trebuchet MS" pitchFamily="34" charset="0"/>
              </a:rPr>
              <a:t> of Benelux database around the </a:t>
            </a:r>
            <a:r>
              <a:rPr lang="en-GB" sz="1000">
                <a:solidFill>
                  <a:schemeClr val="tx2"/>
                </a:solidFill>
                <a:latin typeface="Trebuchet MS" pitchFamily="34" charset="0"/>
              </a:rPr>
              <a:t>largest clients </a:t>
            </a:r>
            <a:r>
              <a:rPr lang="en-GB" sz="1000">
                <a:latin typeface="Trebuchet MS" pitchFamily="34" charset="0"/>
              </a:rPr>
              <a:t>and </a:t>
            </a:r>
            <a:r>
              <a:rPr lang="en-GB" sz="1000" err="1">
                <a:solidFill>
                  <a:schemeClr val="tx2"/>
                </a:solidFill>
                <a:latin typeface="Trebuchet MS" pitchFamily="34" charset="0"/>
              </a:rPr>
              <a:t>Altares</a:t>
            </a:r>
            <a:r>
              <a:rPr lang="en-GB" sz="1000">
                <a:solidFill>
                  <a:schemeClr val="tx2"/>
                </a:solidFill>
                <a:latin typeface="Trebuchet MS" pitchFamily="34" charset="0"/>
              </a:rPr>
              <a:t>’ strong ability to “farm” its top clients </a:t>
            </a:r>
            <a:endParaRPr lang="en-GB" sz="1000">
              <a:latin typeface="Trebuchet MS" pitchFamily="34" charset="0"/>
            </a:endParaRPr>
          </a:p>
          <a:p>
            <a:pPr marL="171450" indent="-171450">
              <a:spcBef>
                <a:spcPts val="600"/>
              </a:spcBef>
              <a:buClr>
                <a:schemeClr val="tx1"/>
              </a:buClr>
              <a:buFont typeface="Arial" panose="020B0604020202020204" pitchFamily="34" charset="0"/>
              <a:buChar char="•"/>
            </a:pPr>
            <a:endParaRPr lang="en-GB" sz="1000">
              <a:latin typeface="Trebuchet MS" pitchFamily="34" charset="0"/>
            </a:endParaRPr>
          </a:p>
          <a:p>
            <a:pPr marL="171450" indent="-171450">
              <a:spcBef>
                <a:spcPts val="600"/>
              </a:spcBef>
              <a:buClr>
                <a:schemeClr val="tx1"/>
              </a:buClr>
              <a:buFont typeface="Arial" panose="020B0604020202020204" pitchFamily="34" charset="0"/>
              <a:buChar char="•"/>
            </a:pPr>
            <a:endParaRPr lang="en-GB" sz="1000">
              <a:latin typeface="Trebuchet MS" pitchFamily="34" charset="0"/>
            </a:endParaRPr>
          </a:p>
        </p:txBody>
      </p:sp>
      <p:grpSp>
        <p:nvGrpSpPr>
          <p:cNvPr id="50" name="Group 4">
            <a:extLst>
              <a:ext uri="{FF2B5EF4-FFF2-40B4-BE49-F238E27FC236}">
                <a16:creationId xmlns:a16="http://schemas.microsoft.com/office/drawing/2014/main" id="{02607B2D-EB49-4A06-B73C-635E1C67168F}"/>
              </a:ext>
            </a:extLst>
          </p:cNvPr>
          <p:cNvGrpSpPr>
            <a:grpSpLocks noChangeAspect="1"/>
          </p:cNvGrpSpPr>
          <p:nvPr/>
        </p:nvGrpSpPr>
        <p:grpSpPr bwMode="auto">
          <a:xfrm>
            <a:off x="6268004" y="5293056"/>
            <a:ext cx="226868" cy="184867"/>
            <a:chOff x="788" y="869"/>
            <a:chExt cx="740" cy="603"/>
          </a:xfrm>
          <a:solidFill>
            <a:schemeClr val="tx1"/>
          </a:solidFill>
        </p:grpSpPr>
        <p:sp>
          <p:nvSpPr>
            <p:cNvPr id="51" name="Freeform 5">
              <a:extLst>
                <a:ext uri="{FF2B5EF4-FFF2-40B4-BE49-F238E27FC236}">
                  <a16:creationId xmlns:a16="http://schemas.microsoft.com/office/drawing/2014/main" id="{F29ED509-75D5-4A9C-8F9D-53EF4B82BE6F}"/>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6">
              <a:extLst>
                <a:ext uri="{FF2B5EF4-FFF2-40B4-BE49-F238E27FC236}">
                  <a16:creationId xmlns:a16="http://schemas.microsoft.com/office/drawing/2014/main" id="{41AD121D-4149-4D58-A996-5DD18AD4E00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7">
              <a:extLst>
                <a:ext uri="{FF2B5EF4-FFF2-40B4-BE49-F238E27FC236}">
                  <a16:creationId xmlns:a16="http://schemas.microsoft.com/office/drawing/2014/main" id="{CEA33686-3FF6-4762-A12C-C64DA43D502F}"/>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8">
              <a:extLst>
                <a:ext uri="{FF2B5EF4-FFF2-40B4-BE49-F238E27FC236}">
                  <a16:creationId xmlns:a16="http://schemas.microsoft.com/office/drawing/2014/main" id="{B9A12453-C6A5-43A9-B1BD-D1B1AD9A592A}"/>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 name="Group 1">
            <a:extLst>
              <a:ext uri="{FF2B5EF4-FFF2-40B4-BE49-F238E27FC236}">
                <a16:creationId xmlns:a16="http://schemas.microsoft.com/office/drawing/2014/main" id="{DD623E98-C343-43E1-B2DB-0D915D58C824}"/>
              </a:ext>
            </a:extLst>
          </p:cNvPr>
          <p:cNvGrpSpPr/>
          <p:nvPr/>
        </p:nvGrpSpPr>
        <p:grpSpPr>
          <a:xfrm>
            <a:off x="974912" y="1673135"/>
            <a:ext cx="1809487" cy="360000"/>
            <a:chOff x="962303" y="1730193"/>
            <a:chExt cx="1644987" cy="245885"/>
          </a:xfrm>
        </p:grpSpPr>
        <p:pic>
          <p:nvPicPr>
            <p:cNvPr id="46" name="Picture 2 - 1" descr="Drapeau des Pays-Bas — Wikipédia">
              <a:extLst>
                <a:ext uri="{FF2B5EF4-FFF2-40B4-BE49-F238E27FC236}">
                  <a16:creationId xmlns:a16="http://schemas.microsoft.com/office/drawing/2014/main" id="{3715C1F3-784F-4FBE-A225-19CB3D8C286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2303" y="1730193"/>
              <a:ext cx="407918"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47" name="Picture 2" descr="5 ft x 3 ft 150 x 90 cm-DRAPEAU BELGE Belgique 100% Polyester ...">
              <a:extLst>
                <a:ext uri="{FF2B5EF4-FFF2-40B4-BE49-F238E27FC236}">
                  <a16:creationId xmlns:a16="http://schemas.microsoft.com/office/drawing/2014/main" id="{526ECCE8-363E-4EDE-9930-1A3C1EC9D3B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2199367" y="1730193"/>
              <a:ext cx="407923"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48" name="Picture 5" descr="A picture containing bird&#10;&#10;Description automatically generated">
              <a:extLst>
                <a:ext uri="{FF2B5EF4-FFF2-40B4-BE49-F238E27FC236}">
                  <a16:creationId xmlns:a16="http://schemas.microsoft.com/office/drawing/2014/main" id="{C60FABE4-0B20-4142-9F84-DDB07E1AC7D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80832" y="1730440"/>
              <a:ext cx="407923" cy="245391"/>
            </a:xfrm>
            <a:prstGeom prst="roundRect">
              <a:avLst/>
            </a:prstGeom>
            <a:noFill/>
          </p:spPr>
        </p:pic>
      </p:grpSp>
      <p:graphicFrame>
        <p:nvGraphicFramePr>
          <p:cNvPr id="73" name="Graphique 7">
            <a:extLst>
              <a:ext uri="{FF2B5EF4-FFF2-40B4-BE49-F238E27FC236}">
                <a16:creationId xmlns:a16="http://schemas.microsoft.com/office/drawing/2014/main" id="{C9FCAE66-E3F6-4007-8419-8916B6D069E1}"/>
              </a:ext>
            </a:extLst>
          </p:cNvPr>
          <p:cNvGraphicFramePr/>
          <p:nvPr>
            <p:extLst>
              <p:ext uri="{D42A27DB-BD31-4B8C-83A1-F6EECF244321}">
                <p14:modId xmlns:p14="http://schemas.microsoft.com/office/powerpoint/2010/main" val="584008016"/>
              </p:ext>
            </p:extLst>
          </p:nvPr>
        </p:nvGraphicFramePr>
        <p:xfrm>
          <a:off x="3992915" y="1257438"/>
          <a:ext cx="5751787" cy="1738314"/>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74" name="Graphique 74">
            <a:extLst>
              <a:ext uri="{FF2B5EF4-FFF2-40B4-BE49-F238E27FC236}">
                <a16:creationId xmlns:a16="http://schemas.microsoft.com/office/drawing/2014/main" id="{85E66E7F-9607-43EC-B2A0-8E2B87F03166}"/>
              </a:ext>
            </a:extLst>
          </p:cNvPr>
          <p:cNvGraphicFramePr/>
          <p:nvPr>
            <p:extLst>
              <p:ext uri="{D42A27DB-BD31-4B8C-83A1-F6EECF244321}">
                <p14:modId xmlns:p14="http://schemas.microsoft.com/office/powerpoint/2010/main" val="1690534799"/>
              </p:ext>
            </p:extLst>
          </p:nvPr>
        </p:nvGraphicFramePr>
        <p:xfrm>
          <a:off x="3992915" y="3244126"/>
          <a:ext cx="5751787" cy="1907438"/>
        </p:xfrm>
        <a:graphic>
          <a:graphicData uri="http://schemas.openxmlformats.org/drawingml/2006/chart">
            <c:chart xmlns:c="http://schemas.openxmlformats.org/drawingml/2006/chart" xmlns:r="http://schemas.openxmlformats.org/officeDocument/2006/relationships" r:id="rId14"/>
          </a:graphicData>
        </a:graphic>
      </p:graphicFrame>
      <p:sp>
        <p:nvSpPr>
          <p:cNvPr id="75" name="Rectangle 74">
            <a:extLst>
              <a:ext uri="{FF2B5EF4-FFF2-40B4-BE49-F238E27FC236}">
                <a16:creationId xmlns:a16="http://schemas.microsoft.com/office/drawing/2014/main" id="{A7BA32F5-DD7B-4C48-BEEB-81FFFE947BDC}"/>
              </a:ext>
            </a:extLst>
          </p:cNvPr>
          <p:cNvSpPr/>
          <p:nvPr/>
        </p:nvSpPr>
        <p:spPr bwMode="auto">
          <a:xfrm>
            <a:off x="3933799" y="1081683"/>
            <a:ext cx="5810903" cy="271634"/>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the distribution of </a:t>
            </a:r>
            <a:r>
              <a:rPr lang="en-GB" sz="1000" b="1" i="1" err="1">
                <a:latin typeface="Trebuchet MS" panose="020B0603020202020204" pitchFamily="34" charset="0"/>
              </a:rPr>
              <a:t>Altares</a:t>
            </a:r>
            <a:r>
              <a:rPr lang="en-GB" sz="1000" b="1" i="1">
                <a:latin typeface="Trebuchet MS" panose="020B0603020202020204" pitchFamily="34" charset="0"/>
              </a:rPr>
              <a:t>’ top clients in Benelux in the total bookings</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76" name="Rectangle 75">
            <a:extLst>
              <a:ext uri="{FF2B5EF4-FFF2-40B4-BE49-F238E27FC236}">
                <a16:creationId xmlns:a16="http://schemas.microsoft.com/office/drawing/2014/main" id="{E5D2BB13-703A-4CE5-AD4D-4D4AF8F3F9F7}"/>
              </a:ext>
            </a:extLst>
          </p:cNvPr>
          <p:cNvSpPr/>
          <p:nvPr/>
        </p:nvSpPr>
        <p:spPr bwMode="auto">
          <a:xfrm>
            <a:off x="3933799" y="2986628"/>
            <a:ext cx="5592579" cy="271634"/>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the distribution of </a:t>
            </a:r>
            <a:r>
              <a:rPr lang="en-GB" sz="1000" b="1" i="1" err="1">
                <a:latin typeface="Trebuchet MS" panose="020B0603020202020204" pitchFamily="34" charset="0"/>
              </a:rPr>
              <a:t>Altares</a:t>
            </a:r>
            <a:r>
              <a:rPr lang="en-GB" sz="1000" b="1" i="1">
                <a:latin typeface="Trebuchet MS" panose="020B0603020202020204" pitchFamily="34" charset="0"/>
              </a:rPr>
              <a:t>’ clients in Benelux in the total bookings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pSp>
        <p:nvGrpSpPr>
          <p:cNvPr id="58" name="Group 57">
            <a:extLst>
              <a:ext uri="{FF2B5EF4-FFF2-40B4-BE49-F238E27FC236}">
                <a16:creationId xmlns:a16="http://schemas.microsoft.com/office/drawing/2014/main" id="{02A8AF2E-60C3-4A28-BC07-02717D870A81}"/>
              </a:ext>
            </a:extLst>
          </p:cNvPr>
          <p:cNvGrpSpPr/>
          <p:nvPr/>
        </p:nvGrpSpPr>
        <p:grpSpPr>
          <a:xfrm>
            <a:off x="8448150" y="-11528"/>
            <a:ext cx="1435548" cy="588143"/>
            <a:chOff x="8448150" y="-11528"/>
            <a:chExt cx="1435548" cy="588143"/>
          </a:xfrm>
        </p:grpSpPr>
        <p:pic>
          <p:nvPicPr>
            <p:cNvPr id="64" name="Picture 2" descr="5 ft x 3 ft 150 x 90 cm-DRAPEAU BELGE Belgique 100% Polyester ...">
              <a:extLst>
                <a:ext uri="{FF2B5EF4-FFF2-40B4-BE49-F238E27FC236}">
                  <a16:creationId xmlns:a16="http://schemas.microsoft.com/office/drawing/2014/main" id="{F324979D-CD7B-48BB-B856-3A506447F1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5" name="Picture 2 - 1" descr="Drapeau des Pays-Bas — Wikipédia">
              <a:extLst>
                <a:ext uri="{FF2B5EF4-FFF2-40B4-BE49-F238E27FC236}">
                  <a16:creationId xmlns:a16="http://schemas.microsoft.com/office/drawing/2014/main" id="{4C23603C-A7E1-4D32-AD21-DA142F946C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7" name="Picture 2 - 2" descr="Drapeau du Luxembourg">
              <a:extLst>
                <a:ext uri="{FF2B5EF4-FFF2-40B4-BE49-F238E27FC236}">
                  <a16:creationId xmlns:a16="http://schemas.microsoft.com/office/drawing/2014/main" id="{CA9AAFA8-2C79-43F8-AAED-130128D5368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79" name="ZoneTexte 18">
              <a:extLst>
                <a:ext uri="{FF2B5EF4-FFF2-40B4-BE49-F238E27FC236}">
                  <a16:creationId xmlns:a16="http://schemas.microsoft.com/office/drawing/2014/main" id="{A109D9CB-D5AE-46E4-991C-ADE9EBE8978A}"/>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nvGrpSpPr>
            <p:cNvPr id="80" name="Groupe 85">
              <a:extLst>
                <a:ext uri="{FF2B5EF4-FFF2-40B4-BE49-F238E27FC236}">
                  <a16:creationId xmlns:a16="http://schemas.microsoft.com/office/drawing/2014/main" id="{028BC66E-0E41-40AD-A5E3-7569152DD529}"/>
                </a:ext>
              </a:extLst>
            </p:cNvPr>
            <p:cNvGrpSpPr/>
            <p:nvPr/>
          </p:nvGrpSpPr>
          <p:grpSpPr>
            <a:xfrm>
              <a:off x="8448150" y="-11528"/>
              <a:ext cx="1281748" cy="588143"/>
              <a:chOff x="8448150" y="-11528"/>
              <a:chExt cx="1281748" cy="588143"/>
            </a:xfrm>
          </p:grpSpPr>
          <p:sp>
            <p:nvSpPr>
              <p:cNvPr id="81" name="Rectangle : coins arrondis 199">
                <a:extLst>
                  <a:ext uri="{FF2B5EF4-FFF2-40B4-BE49-F238E27FC236}">
                    <a16:creationId xmlns:a16="http://schemas.microsoft.com/office/drawing/2014/main" id="{E67111BE-EF39-4BFC-A032-864D60D9BA3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2" name="Rectangle : coins arrondis 200">
                <a:extLst>
                  <a:ext uri="{FF2B5EF4-FFF2-40B4-BE49-F238E27FC236}">
                    <a16:creationId xmlns:a16="http://schemas.microsoft.com/office/drawing/2014/main" id="{63DF4C20-3880-488F-BE8C-85F5FA16915F}"/>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3" name="Rectangle : coins arrondis 201">
                <a:extLst>
                  <a:ext uri="{FF2B5EF4-FFF2-40B4-BE49-F238E27FC236}">
                    <a16:creationId xmlns:a16="http://schemas.microsoft.com/office/drawing/2014/main" id="{23DAED9A-172A-4937-97F7-43BE352809F1}"/>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4" name="ZoneTexte 18">
                <a:extLst>
                  <a:ext uri="{FF2B5EF4-FFF2-40B4-BE49-F238E27FC236}">
                    <a16:creationId xmlns:a16="http://schemas.microsoft.com/office/drawing/2014/main" id="{54205BF7-3876-46F5-85A5-92AFD810531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85" name="Graphique 128" descr="Jauge">
                <a:extLst>
                  <a:ext uri="{FF2B5EF4-FFF2-40B4-BE49-F238E27FC236}">
                    <a16:creationId xmlns:a16="http://schemas.microsoft.com/office/drawing/2014/main" id="{5372A080-5EED-45CF-A5C1-4E7B830906E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553764" y="187516"/>
                <a:ext cx="234953" cy="218224"/>
              </a:xfrm>
              <a:prstGeom prst="rect">
                <a:avLst/>
              </a:prstGeom>
              <a:effectLst/>
            </p:spPr>
          </p:pic>
          <p:pic>
            <p:nvPicPr>
              <p:cNvPr id="86" name="Graphique 90" descr="Poignée de main">
                <a:extLst>
                  <a:ext uri="{FF2B5EF4-FFF2-40B4-BE49-F238E27FC236}">
                    <a16:creationId xmlns:a16="http://schemas.microsoft.com/office/drawing/2014/main" id="{422C4E8F-33E7-4518-A2EE-C8F6ACA0F98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60868" y="152880"/>
                <a:ext cx="256313" cy="287496"/>
              </a:xfrm>
              <a:prstGeom prst="rect">
                <a:avLst/>
              </a:prstGeom>
              <a:effectLst/>
            </p:spPr>
          </p:pic>
          <p:pic>
            <p:nvPicPr>
              <p:cNvPr id="87" name="Graphique 95" descr="Mégaphone">
                <a:extLst>
                  <a:ext uri="{FF2B5EF4-FFF2-40B4-BE49-F238E27FC236}">
                    <a16:creationId xmlns:a16="http://schemas.microsoft.com/office/drawing/2014/main" id="{86C201AB-ACFD-4ECC-9453-7005F5892DC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389331" y="181519"/>
                <a:ext cx="233011" cy="216420"/>
              </a:xfrm>
              <a:prstGeom prst="rect">
                <a:avLst/>
              </a:prstGeom>
              <a:effectLst/>
            </p:spPr>
          </p:pic>
          <p:sp>
            <p:nvSpPr>
              <p:cNvPr id="88" name="ZoneTexte 18">
                <a:extLst>
                  <a:ext uri="{FF2B5EF4-FFF2-40B4-BE49-F238E27FC236}">
                    <a16:creationId xmlns:a16="http://schemas.microsoft.com/office/drawing/2014/main" id="{91887ECB-EC63-4176-AA30-151989B8F3DE}"/>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grpSp>
      </p:grpSp>
    </p:spTree>
    <p:extLst>
      <p:ext uri="{BB962C8B-B14F-4D97-AF65-F5344CB8AC3E}">
        <p14:creationId xmlns:p14="http://schemas.microsoft.com/office/powerpoint/2010/main" val="283570184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t 21" hidden="1">
            <a:extLst>
              <a:ext uri="{FF2B5EF4-FFF2-40B4-BE49-F238E27FC236}">
                <a16:creationId xmlns:a16="http://schemas.microsoft.com/office/drawing/2014/main" id="{3DD7E849-ED47-4715-B12A-ED6CFDE616BA}"/>
              </a:ext>
            </a:extLst>
          </p:cNvPr>
          <p:cNvGraphicFramePr>
            <a:graphicFrameLocks noChangeAspect="1"/>
          </p:cNvGraphicFramePr>
          <p:nvPr>
            <p:custDataLst>
              <p:tags r:id="rId1"/>
            </p:custDataLst>
            <p:extLst>
              <p:ext uri="{D42A27DB-BD31-4B8C-83A1-F6EECF244321}">
                <p14:modId xmlns:p14="http://schemas.microsoft.com/office/powerpoint/2010/main" val="12407445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22" name="Objet 21" hidden="1">
                        <a:extLst>
                          <a:ext uri="{FF2B5EF4-FFF2-40B4-BE49-F238E27FC236}">
                            <a16:creationId xmlns:a16="http://schemas.microsoft.com/office/drawing/2014/main" id="{3DD7E849-ED47-4715-B12A-ED6CFDE616B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1" name="Rectangle 20" hidden="1">
            <a:extLst>
              <a:ext uri="{FF2B5EF4-FFF2-40B4-BE49-F238E27FC236}">
                <a16:creationId xmlns:a16="http://schemas.microsoft.com/office/drawing/2014/main" id="{FCCE2A74-0914-49FA-A9F8-4CA92AF47D8B}"/>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78" name="Titre 1">
            <a:extLst>
              <a:ext uri="{FF2B5EF4-FFF2-40B4-BE49-F238E27FC236}">
                <a16:creationId xmlns:a16="http://schemas.microsoft.com/office/drawing/2014/main" id="{A794636B-EC13-4E23-BA75-40709BF85190}"/>
              </a:ext>
            </a:extLst>
          </p:cNvPr>
          <p:cNvSpPr>
            <a:spLocks noGrp="1"/>
          </p:cNvSpPr>
          <p:nvPr>
            <p:ph type="title"/>
          </p:nvPr>
        </p:nvSpPr>
        <p:spPr>
          <a:xfrm>
            <a:off x="238900" y="147353"/>
            <a:ext cx="8227870" cy="607166"/>
          </a:xfrm>
        </p:spPr>
        <p:txBody>
          <a:bodyPr vert="horz"/>
          <a:lstStyle/>
          <a:p>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value proposition </a:t>
            </a:r>
            <a:r>
              <a:rPr lang="en-GB">
                <a:latin typeface="Trebuchet MS" panose="020B0603020202020204" pitchFamily="34" charset="0"/>
              </a:rPr>
              <a:t>consists in building and maintaining a </a:t>
            </a:r>
            <a:r>
              <a:rPr lang="en-GB">
                <a:solidFill>
                  <a:schemeClr val="tx2"/>
                </a:solidFill>
                <a:latin typeface="Trebuchet MS" panose="020B0603020202020204" pitchFamily="34" charset="0"/>
              </a:rPr>
              <a:t>global B2B database </a:t>
            </a:r>
            <a:r>
              <a:rPr lang="en-GB">
                <a:latin typeface="Trebuchet MS" panose="020B0603020202020204" pitchFamily="34" charset="0"/>
              </a:rPr>
              <a:t>and exploiting it through </a:t>
            </a:r>
            <a:r>
              <a:rPr lang="en-GB">
                <a:solidFill>
                  <a:schemeClr val="tx2"/>
                </a:solidFill>
                <a:latin typeface="Trebuchet MS" panose="020B0603020202020204" pitchFamily="34" charset="0"/>
              </a:rPr>
              <a:t>high-value services for B2B clients</a:t>
            </a:r>
          </a:p>
        </p:txBody>
      </p:sp>
      <p:sp>
        <p:nvSpPr>
          <p:cNvPr id="157" name="Espace réservé du texte 3">
            <a:extLst>
              <a:ext uri="{FF2B5EF4-FFF2-40B4-BE49-F238E27FC236}">
                <a16:creationId xmlns:a16="http://schemas.microsoft.com/office/drawing/2014/main" id="{3D863372-F95F-4691-81AA-E536D07E16E4}"/>
              </a:ext>
            </a:extLst>
          </p:cNvPr>
          <p:cNvSpPr txBox="1">
            <a:spLocks/>
          </p:cNvSpPr>
          <p:nvPr/>
        </p:nvSpPr>
        <p:spPr>
          <a:xfrm>
            <a:off x="1315274" y="6580025"/>
            <a:ext cx="6871989" cy="24480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t>Sources: eleven research &amp; analysis, company data, interviews with management</a:t>
            </a:r>
          </a:p>
          <a:p>
            <a:r>
              <a:rPr lang="en-GB"/>
              <a:t>* Under discussion</a:t>
            </a:r>
          </a:p>
        </p:txBody>
      </p:sp>
      <p:cxnSp>
        <p:nvCxnSpPr>
          <p:cNvPr id="17" name="Connecteur droit 16">
            <a:extLst>
              <a:ext uri="{FF2B5EF4-FFF2-40B4-BE49-F238E27FC236}">
                <a16:creationId xmlns:a16="http://schemas.microsoft.com/office/drawing/2014/main" id="{CA6BF227-00C0-40A7-9EAE-161FF0169A49}"/>
              </a:ext>
            </a:extLst>
          </p:cNvPr>
          <p:cNvCxnSpPr>
            <a:cxnSpLocks/>
          </p:cNvCxnSpPr>
          <p:nvPr/>
        </p:nvCxnSpPr>
        <p:spPr bwMode="auto">
          <a:xfrm>
            <a:off x="273000" y="1079433"/>
            <a:ext cx="936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23" name="ZoneTexte 6">
            <a:extLst>
              <a:ext uri="{FF2B5EF4-FFF2-40B4-BE49-F238E27FC236}">
                <a16:creationId xmlns:a16="http://schemas.microsoft.com/office/drawing/2014/main" id="{4BE70A14-B636-4FD0-B19E-A770980674ED}"/>
              </a:ext>
            </a:extLst>
          </p:cNvPr>
          <p:cNvSpPr txBox="1"/>
          <p:nvPr/>
        </p:nvSpPr>
        <p:spPr>
          <a:xfrm>
            <a:off x="3101147" y="903780"/>
            <a:ext cx="3731708" cy="251817"/>
          </a:xfrm>
          <a:prstGeom prst="rect">
            <a:avLst/>
          </a:prstGeom>
          <a:solidFill>
            <a:schemeClr val="bg1"/>
          </a:solidFill>
        </p:spPr>
        <p:txBody>
          <a:bodyPr wrap="square" rtlCol="0">
            <a:noAutofit/>
          </a:bodyPr>
          <a:lstStyle/>
          <a:p>
            <a:pPr algn="ctr"/>
            <a:r>
              <a:rPr lang="en-GB" sz="1100" err="1">
                <a:solidFill>
                  <a:schemeClr val="accent1">
                    <a:lumMod val="75000"/>
                  </a:schemeClr>
                </a:solidFill>
                <a:latin typeface="Trebuchet MS" panose="020B0603020202020204" pitchFamily="34" charset="0"/>
              </a:rPr>
              <a:t>Altares</a:t>
            </a:r>
            <a:r>
              <a:rPr lang="en-GB" sz="1100">
                <a:solidFill>
                  <a:schemeClr val="accent1">
                    <a:lumMod val="75000"/>
                  </a:schemeClr>
                </a:solidFill>
                <a:latin typeface="Trebuchet MS" panose="020B0603020202020204" pitchFamily="34" charset="0"/>
              </a:rPr>
              <a:t>' operational chain into the BD&amp;A ecosystem </a:t>
            </a:r>
          </a:p>
        </p:txBody>
      </p:sp>
      <p:grpSp>
        <p:nvGrpSpPr>
          <p:cNvPr id="103" name="Groupe 102">
            <a:extLst>
              <a:ext uri="{FF2B5EF4-FFF2-40B4-BE49-F238E27FC236}">
                <a16:creationId xmlns:a16="http://schemas.microsoft.com/office/drawing/2014/main" id="{DDBE8B02-4368-4FCB-BB4B-845370852414}"/>
              </a:ext>
            </a:extLst>
          </p:cNvPr>
          <p:cNvGrpSpPr/>
          <p:nvPr/>
        </p:nvGrpSpPr>
        <p:grpSpPr>
          <a:xfrm>
            <a:off x="8448150" y="-11528"/>
            <a:ext cx="1435548" cy="588143"/>
            <a:chOff x="8448150" y="-11528"/>
            <a:chExt cx="1435548" cy="588143"/>
          </a:xfrm>
        </p:grpSpPr>
        <p:sp>
          <p:nvSpPr>
            <p:cNvPr id="104" name="Rectangle : coins arrondis 199">
              <a:extLst>
                <a:ext uri="{FF2B5EF4-FFF2-40B4-BE49-F238E27FC236}">
                  <a16:creationId xmlns:a16="http://schemas.microsoft.com/office/drawing/2014/main" id="{8DA05D07-A81B-4298-8931-F5808D6DF974}"/>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6" name="Rectangle : coins arrondis 200">
              <a:extLst>
                <a:ext uri="{FF2B5EF4-FFF2-40B4-BE49-F238E27FC236}">
                  <a16:creationId xmlns:a16="http://schemas.microsoft.com/office/drawing/2014/main" id="{59E42056-3687-4C97-A3AE-0D9D74AA79C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7" name="Rectangle : coins arrondis 201">
              <a:extLst>
                <a:ext uri="{FF2B5EF4-FFF2-40B4-BE49-F238E27FC236}">
                  <a16:creationId xmlns:a16="http://schemas.microsoft.com/office/drawing/2014/main" id="{42FBE62F-77E8-46F8-B7DB-1B7A003D1AD4}"/>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0" name="ZoneTexte 18">
              <a:extLst>
                <a:ext uri="{FF2B5EF4-FFF2-40B4-BE49-F238E27FC236}">
                  <a16:creationId xmlns:a16="http://schemas.microsoft.com/office/drawing/2014/main" id="{DFE2EF42-FB90-4D20-9B70-F11751A84D8E}"/>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key assets</a:t>
              </a:r>
            </a:p>
          </p:txBody>
        </p:sp>
        <p:pic>
          <p:nvPicPr>
            <p:cNvPr id="111" name="Graphique 128" descr="Jauge">
              <a:extLst>
                <a:ext uri="{FF2B5EF4-FFF2-40B4-BE49-F238E27FC236}">
                  <a16:creationId xmlns:a16="http://schemas.microsoft.com/office/drawing/2014/main" id="{5913C75E-886C-4EB9-B103-5E0EB28DFB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113" name="Graphique 90" descr="Poignée de main">
              <a:extLst>
                <a:ext uri="{FF2B5EF4-FFF2-40B4-BE49-F238E27FC236}">
                  <a16:creationId xmlns:a16="http://schemas.microsoft.com/office/drawing/2014/main" id="{BB365673-CBDC-43FF-A1F6-A2D2FFE59B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114" name="Graphique 74" descr="Mégaphone">
              <a:extLst>
                <a:ext uri="{FF2B5EF4-FFF2-40B4-BE49-F238E27FC236}">
                  <a16:creationId xmlns:a16="http://schemas.microsoft.com/office/drawing/2014/main" id="{268E44C4-CD94-4ECB-8FAD-1081182AE3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117" name="Picture 2" descr="Drapeau France">
              <a:extLst>
                <a:ext uri="{FF2B5EF4-FFF2-40B4-BE49-F238E27FC236}">
                  <a16:creationId xmlns:a16="http://schemas.microsoft.com/office/drawing/2014/main" id="{0600ABF0-69DD-4C3D-851F-54FE35D113E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19" name="Picture 2" descr="5 ft x 3 ft 150 x 90 cm-DRAPEAU BELGE Belgique 100% Polyester ...">
              <a:extLst>
                <a:ext uri="{FF2B5EF4-FFF2-40B4-BE49-F238E27FC236}">
                  <a16:creationId xmlns:a16="http://schemas.microsoft.com/office/drawing/2014/main" id="{975D9457-A059-4CDF-9B76-F39DD5D1467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20" name="Picture 2 - 1" descr="Drapeau des Pays-Bas — Wikipédia">
              <a:extLst>
                <a:ext uri="{FF2B5EF4-FFF2-40B4-BE49-F238E27FC236}">
                  <a16:creationId xmlns:a16="http://schemas.microsoft.com/office/drawing/2014/main" id="{80C08F9D-FD3E-46EF-829D-C0FB7B489D7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26" name="Picture 2 - 2" descr="Drapeau du Luxembourg">
              <a:extLst>
                <a:ext uri="{FF2B5EF4-FFF2-40B4-BE49-F238E27FC236}">
                  <a16:creationId xmlns:a16="http://schemas.microsoft.com/office/drawing/2014/main" id="{BACA0AA1-F3F4-4BB4-AA5C-D898EBA6B63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27" name="ZoneTexte 18">
              <a:extLst>
                <a:ext uri="{FF2B5EF4-FFF2-40B4-BE49-F238E27FC236}">
                  <a16:creationId xmlns:a16="http://schemas.microsoft.com/office/drawing/2014/main" id="{40000148-3F71-485A-AEE8-E959B8F20C7E}"/>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Data &amp; Operations</a:t>
              </a:r>
            </a:p>
          </p:txBody>
        </p:sp>
      </p:grpSp>
      <p:sp>
        <p:nvSpPr>
          <p:cNvPr id="158" name="Rectangle 157">
            <a:extLst>
              <a:ext uri="{FF2B5EF4-FFF2-40B4-BE49-F238E27FC236}">
                <a16:creationId xmlns:a16="http://schemas.microsoft.com/office/drawing/2014/main" id="{F016CF25-8CC8-459E-B156-914C2BE45E7A}"/>
              </a:ext>
            </a:extLst>
          </p:cNvPr>
          <p:cNvSpPr/>
          <p:nvPr/>
        </p:nvSpPr>
        <p:spPr bwMode="auto">
          <a:xfrm>
            <a:off x="1049135" y="1196393"/>
            <a:ext cx="7538355" cy="4582174"/>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200" cap="small" err="1">
                <a:solidFill>
                  <a:schemeClr val="tx2"/>
                </a:solidFill>
                <a:latin typeface="Trebuchet MS" panose="020B0603020202020204" pitchFamily="34" charset="0"/>
              </a:rPr>
              <a:t>Altares</a:t>
            </a:r>
            <a:endParaRPr lang="en-GB" sz="1200" cap="small">
              <a:solidFill>
                <a:schemeClr val="tx2"/>
              </a:solidFill>
              <a:latin typeface="Trebuchet MS" panose="020B0603020202020204" pitchFamily="34" charset="0"/>
            </a:endParaRPr>
          </a:p>
        </p:txBody>
      </p:sp>
      <p:sp>
        <p:nvSpPr>
          <p:cNvPr id="159" name="Rectangle 158">
            <a:extLst>
              <a:ext uri="{FF2B5EF4-FFF2-40B4-BE49-F238E27FC236}">
                <a16:creationId xmlns:a16="http://schemas.microsoft.com/office/drawing/2014/main" id="{5D2C67CC-C3A2-46F3-BF08-3DBB3494BA53}"/>
              </a:ext>
            </a:extLst>
          </p:cNvPr>
          <p:cNvSpPr/>
          <p:nvPr/>
        </p:nvSpPr>
        <p:spPr bwMode="auto">
          <a:xfrm>
            <a:off x="7479493" y="1443631"/>
            <a:ext cx="1019166" cy="421350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0" tIns="45720" rIns="91440" bIns="45720" numCol="1" rtlCol="0" anchor="t" anchorCtr="0" compatLnSpc="1">
            <a:prstTxWarp prst="textNoShape">
              <a:avLst/>
            </a:prstTxWarp>
          </a:bodyPr>
          <a:lstStyle/>
          <a:p>
            <a:pPr marL="144000" algn="ctr"/>
            <a:r>
              <a:rPr lang="en-GB" sz="900" b="1" i="1">
                <a:solidFill>
                  <a:schemeClr val="tx2"/>
                </a:solidFill>
                <a:latin typeface="Trebuchet MS" panose="020B0603020202020204" pitchFamily="34" charset="0"/>
              </a:rPr>
              <a:t>Offerings</a:t>
            </a:r>
          </a:p>
        </p:txBody>
      </p:sp>
      <p:sp>
        <p:nvSpPr>
          <p:cNvPr id="160" name="Rectangle 159">
            <a:extLst>
              <a:ext uri="{FF2B5EF4-FFF2-40B4-BE49-F238E27FC236}">
                <a16:creationId xmlns:a16="http://schemas.microsoft.com/office/drawing/2014/main" id="{890CEDBF-2ECB-48B3-BCBB-614CBEEEBB7F}"/>
              </a:ext>
            </a:extLst>
          </p:cNvPr>
          <p:cNvSpPr/>
          <p:nvPr/>
        </p:nvSpPr>
        <p:spPr bwMode="auto">
          <a:xfrm>
            <a:off x="8667785" y="1196392"/>
            <a:ext cx="1063044" cy="5266278"/>
          </a:xfrm>
          <a:prstGeom prst="rect">
            <a:avLst/>
          </a:prstGeom>
          <a:solidFill>
            <a:schemeClr val="bg1">
              <a:lumMod val="9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050" cap="small">
                <a:solidFill>
                  <a:schemeClr val="accent1"/>
                </a:solidFill>
                <a:latin typeface="Trebuchet MS" panose="020B0603020202020204" pitchFamily="34" charset="0"/>
              </a:rPr>
              <a:t>B2B clients</a:t>
            </a:r>
            <a:endParaRPr lang="en-GB" sz="1200" cap="small">
              <a:solidFill>
                <a:schemeClr val="tx2"/>
              </a:solidFill>
              <a:latin typeface="Trebuchet MS" panose="020B0603020202020204" pitchFamily="34" charset="0"/>
            </a:endParaRPr>
          </a:p>
        </p:txBody>
      </p:sp>
      <p:sp>
        <p:nvSpPr>
          <p:cNvPr id="162" name="Rectangle 161">
            <a:extLst>
              <a:ext uri="{FF2B5EF4-FFF2-40B4-BE49-F238E27FC236}">
                <a16:creationId xmlns:a16="http://schemas.microsoft.com/office/drawing/2014/main" id="{6F7F3001-4DD6-4B40-867B-914FB1AFDE49}"/>
              </a:ext>
            </a:extLst>
          </p:cNvPr>
          <p:cNvSpPr/>
          <p:nvPr/>
        </p:nvSpPr>
        <p:spPr bwMode="auto">
          <a:xfrm>
            <a:off x="105936" y="1198486"/>
            <a:ext cx="858086" cy="5264178"/>
          </a:xfrm>
          <a:prstGeom prst="rect">
            <a:avLst/>
          </a:prstGeom>
          <a:solidFill>
            <a:schemeClr val="bg1">
              <a:lumMod val="95000"/>
            </a:schemeClr>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050" cap="small">
              <a:latin typeface="Trebuchet MS" panose="020B0603020202020204" pitchFamily="34" charset="0"/>
            </a:endParaRPr>
          </a:p>
        </p:txBody>
      </p:sp>
      <p:sp>
        <p:nvSpPr>
          <p:cNvPr id="165" name="Rectangle 164">
            <a:extLst>
              <a:ext uri="{FF2B5EF4-FFF2-40B4-BE49-F238E27FC236}">
                <a16:creationId xmlns:a16="http://schemas.microsoft.com/office/drawing/2014/main" id="{3ED1EF23-FF28-4018-8935-0E0BCD70837C}"/>
              </a:ext>
            </a:extLst>
          </p:cNvPr>
          <p:cNvSpPr/>
          <p:nvPr/>
        </p:nvSpPr>
        <p:spPr bwMode="auto">
          <a:xfrm>
            <a:off x="2309651" y="1443631"/>
            <a:ext cx="5113039" cy="421350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1" i="1" u="none" strike="noStrike" normalizeH="0">
                <a:ln>
                  <a:noFill/>
                </a:ln>
                <a:solidFill>
                  <a:schemeClr val="tx2"/>
                </a:solidFill>
                <a:effectLst/>
                <a:latin typeface="Trebuchet MS" panose="020B0603020202020204" pitchFamily="34" charset="0"/>
              </a:rPr>
              <a:t>Operating model</a:t>
            </a:r>
          </a:p>
        </p:txBody>
      </p:sp>
      <p:sp>
        <p:nvSpPr>
          <p:cNvPr id="166" name="Rectangle 165">
            <a:extLst>
              <a:ext uri="{FF2B5EF4-FFF2-40B4-BE49-F238E27FC236}">
                <a16:creationId xmlns:a16="http://schemas.microsoft.com/office/drawing/2014/main" id="{14EB90AA-B852-4AFB-BB8D-033D1E85EBE5}"/>
              </a:ext>
            </a:extLst>
          </p:cNvPr>
          <p:cNvSpPr/>
          <p:nvPr/>
        </p:nvSpPr>
        <p:spPr bwMode="auto">
          <a:xfrm>
            <a:off x="2422282" y="2446997"/>
            <a:ext cx="4903904" cy="1468011"/>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GB" sz="1000" b="1" i="1" err="1">
                <a:solidFill>
                  <a:schemeClr val="tx2"/>
                </a:solidFill>
                <a:latin typeface="Trebuchet MS" panose="020B0603020202020204" pitchFamily="34" charset="0"/>
              </a:rPr>
              <a:t>Altares</a:t>
            </a:r>
            <a:r>
              <a:rPr lang="en-GB" sz="1000" b="1" i="1">
                <a:solidFill>
                  <a:schemeClr val="tx2"/>
                </a:solidFill>
                <a:latin typeface="Trebuchet MS" panose="020B0603020202020204" pitchFamily="34" charset="0"/>
              </a:rPr>
              <a:t> « Data Factory »</a:t>
            </a:r>
            <a:endParaRPr kumimoji="0" lang="en-GB" sz="1000" b="1" i="1" u="none" strike="noStrike" cap="none" normalizeH="0" baseline="0">
              <a:ln>
                <a:noFill/>
              </a:ln>
              <a:solidFill>
                <a:schemeClr val="tx2"/>
              </a:solidFill>
              <a:effectLst/>
              <a:latin typeface="Trebuchet MS" panose="020B0603020202020204" pitchFamily="34" charset="0"/>
            </a:endParaRPr>
          </a:p>
        </p:txBody>
      </p:sp>
      <p:sp>
        <p:nvSpPr>
          <p:cNvPr id="167" name="Rectangle 166">
            <a:extLst>
              <a:ext uri="{FF2B5EF4-FFF2-40B4-BE49-F238E27FC236}">
                <a16:creationId xmlns:a16="http://schemas.microsoft.com/office/drawing/2014/main" id="{613313A8-E708-4D42-9E15-825671A67BE3}"/>
              </a:ext>
            </a:extLst>
          </p:cNvPr>
          <p:cNvSpPr/>
          <p:nvPr/>
        </p:nvSpPr>
        <p:spPr bwMode="auto">
          <a:xfrm>
            <a:off x="2413219" y="4002816"/>
            <a:ext cx="4898477" cy="1469726"/>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err="1">
                <a:ln>
                  <a:noFill/>
                </a:ln>
                <a:solidFill>
                  <a:schemeClr val="tx2"/>
                </a:solidFill>
                <a:effectLst/>
                <a:latin typeface="Trebuchet MS" panose="020B0603020202020204" pitchFamily="34" charset="0"/>
              </a:rPr>
              <a:t>Altares</a:t>
            </a:r>
            <a:r>
              <a:rPr kumimoji="0" lang="en-GB" sz="1000" b="1" i="1" u="none" strike="noStrike" cap="none" normalizeH="0" baseline="0">
                <a:ln>
                  <a:noFill/>
                </a:ln>
                <a:solidFill>
                  <a:schemeClr val="tx2"/>
                </a:solidFill>
                <a:effectLst/>
                <a:latin typeface="Trebuchet MS" panose="020B0603020202020204" pitchFamily="34" charset="0"/>
              </a:rPr>
              <a:t> R&amp;D</a:t>
            </a:r>
          </a:p>
        </p:txBody>
      </p:sp>
      <p:sp>
        <p:nvSpPr>
          <p:cNvPr id="168" name="Chevron 69">
            <a:extLst>
              <a:ext uri="{FF2B5EF4-FFF2-40B4-BE49-F238E27FC236}">
                <a16:creationId xmlns:a16="http://schemas.microsoft.com/office/drawing/2014/main" id="{E78B2D07-637C-45D6-8C53-1C1581B05C75}"/>
              </a:ext>
            </a:extLst>
          </p:cNvPr>
          <p:cNvSpPr/>
          <p:nvPr/>
        </p:nvSpPr>
        <p:spPr bwMode="auto">
          <a:xfrm>
            <a:off x="2545716"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Data collection</a:t>
            </a:r>
            <a:endParaRPr kumimoji="0" lang="en-GB" sz="500" b="1" i="1" u="none" strike="noStrike" kern="1200" cap="none" spc="0" normalizeH="0" baseline="0">
              <a:ln>
                <a:noFill/>
              </a:ln>
              <a:solidFill>
                <a:schemeClr val="bg1"/>
              </a:solidFill>
              <a:effectLst/>
              <a:uLnTx/>
              <a:uFillTx/>
              <a:latin typeface="Trebuchet MS" panose="020B0603020202020204" pitchFamily="34" charset="0"/>
            </a:endParaRPr>
          </a:p>
        </p:txBody>
      </p:sp>
      <p:cxnSp>
        <p:nvCxnSpPr>
          <p:cNvPr id="169" name="Straight Arrow Connector 29">
            <a:extLst>
              <a:ext uri="{FF2B5EF4-FFF2-40B4-BE49-F238E27FC236}">
                <a16:creationId xmlns:a16="http://schemas.microsoft.com/office/drawing/2014/main" id="{8D0B4D47-C49F-4A11-99BC-BE82B46B8D63}"/>
              </a:ext>
            </a:extLst>
          </p:cNvPr>
          <p:cNvCxnSpPr>
            <a:cxnSpLocks/>
          </p:cNvCxnSpPr>
          <p:nvPr/>
        </p:nvCxnSpPr>
        <p:spPr bwMode="auto">
          <a:xfrm flipH="1" flipV="1">
            <a:off x="2592226" y="2933219"/>
            <a:ext cx="2318047" cy="138"/>
          </a:xfrm>
          <a:prstGeom prst="straightConnector1">
            <a:avLst/>
          </a:prstGeom>
          <a:solidFill>
            <a:schemeClr val="accent1"/>
          </a:solidFill>
          <a:ln w="9525" cap="flat" cmpd="sng" algn="ctr">
            <a:solidFill>
              <a:schemeClr val="tx2"/>
            </a:solidFill>
            <a:prstDash val="solid"/>
            <a:round/>
            <a:headEnd type="triangle" w="med" len="med"/>
            <a:tailEnd type="triangle" w="med" len="med"/>
          </a:ln>
          <a:effectLst/>
        </p:spPr>
      </p:cxnSp>
      <p:sp>
        <p:nvSpPr>
          <p:cNvPr id="170" name="TextBox 30">
            <a:extLst>
              <a:ext uri="{FF2B5EF4-FFF2-40B4-BE49-F238E27FC236}">
                <a16:creationId xmlns:a16="http://schemas.microsoft.com/office/drawing/2014/main" id="{F513C6F0-0468-4C94-A7A5-26390218C174}"/>
              </a:ext>
            </a:extLst>
          </p:cNvPr>
          <p:cNvSpPr txBox="1"/>
          <p:nvPr/>
        </p:nvSpPr>
        <p:spPr>
          <a:xfrm>
            <a:off x="2876480" y="2775613"/>
            <a:ext cx="1474350" cy="338554"/>
          </a:xfrm>
          <a:prstGeom prst="rect">
            <a:avLst/>
          </a:prstGeom>
          <a:solidFill>
            <a:srgbClr val="E9F5EC"/>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0" i="1"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Upstream : data collect</a:t>
            </a:r>
            <a:r>
              <a:rPr lang="en-GB" sz="800" i="1">
                <a:solidFill>
                  <a:schemeClr val="tx2"/>
                </a:solidFill>
                <a:latin typeface="Trebuchet MS" panose="020B0603020202020204" pitchFamily="34" charset="0"/>
              </a:rPr>
              <a:t>ion and integration</a:t>
            </a:r>
            <a:endParaRPr kumimoji="0" lang="en-GB" sz="800" b="0" i="1" u="none" strike="noStrike" kern="1200" cap="none" spc="0" normalizeH="0" baseline="0" noProof="0">
              <a:ln>
                <a:noFill/>
              </a:ln>
              <a:solidFill>
                <a:schemeClr val="tx2"/>
              </a:solidFill>
              <a:effectLst/>
              <a:uLnTx/>
              <a:uFillTx/>
              <a:latin typeface="Trebuchet MS" panose="020B0603020202020204" pitchFamily="34" charset="0"/>
            </a:endParaRPr>
          </a:p>
        </p:txBody>
      </p:sp>
      <p:sp>
        <p:nvSpPr>
          <p:cNvPr id="171" name="Chevron 69">
            <a:extLst>
              <a:ext uri="{FF2B5EF4-FFF2-40B4-BE49-F238E27FC236}">
                <a16:creationId xmlns:a16="http://schemas.microsoft.com/office/drawing/2014/main" id="{6C89E003-BD7D-4EC9-A2BB-40B78756FC71}"/>
              </a:ext>
            </a:extLst>
          </p:cNvPr>
          <p:cNvSpPr/>
          <p:nvPr/>
        </p:nvSpPr>
        <p:spPr bwMode="auto">
          <a:xfrm>
            <a:off x="3321627"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Data cleaning and processing </a:t>
            </a:r>
            <a:endParaRPr kumimoji="0" lang="en-GB" sz="3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72" name="Chevron 69">
            <a:extLst>
              <a:ext uri="{FF2B5EF4-FFF2-40B4-BE49-F238E27FC236}">
                <a16:creationId xmlns:a16="http://schemas.microsoft.com/office/drawing/2014/main" id="{93131F15-BE34-4169-8C79-FD23C8878B54}"/>
              </a:ext>
            </a:extLst>
          </p:cNvPr>
          <p:cNvSpPr/>
          <p:nvPr/>
        </p:nvSpPr>
        <p:spPr bwMode="auto">
          <a:xfrm>
            <a:off x="4097538"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Data storage</a:t>
            </a:r>
            <a:endParaRPr kumimoji="0" lang="en-GB" sz="3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73" name="Chevron 69">
            <a:extLst>
              <a:ext uri="{FF2B5EF4-FFF2-40B4-BE49-F238E27FC236}">
                <a16:creationId xmlns:a16="http://schemas.microsoft.com/office/drawing/2014/main" id="{3BBE6BD2-6F33-4885-B26F-0087F7DB4869}"/>
              </a:ext>
            </a:extLst>
          </p:cNvPr>
          <p:cNvSpPr/>
          <p:nvPr/>
        </p:nvSpPr>
        <p:spPr bwMode="auto">
          <a:xfrm>
            <a:off x="4873449"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Data a</a:t>
            </a:r>
            <a:r>
              <a:rPr kumimoji="0" lang="en-GB" sz="8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nalysis and delivery fulfilment</a:t>
            </a:r>
            <a:endParaRPr kumimoji="0" lang="en-GB" sz="3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74" name="Chevron 69">
            <a:extLst>
              <a:ext uri="{FF2B5EF4-FFF2-40B4-BE49-F238E27FC236}">
                <a16:creationId xmlns:a16="http://schemas.microsoft.com/office/drawing/2014/main" id="{DA4EA8DF-640F-426F-B82D-DD8111BA3FB0}"/>
              </a:ext>
            </a:extLst>
          </p:cNvPr>
          <p:cNvSpPr/>
          <p:nvPr/>
        </p:nvSpPr>
        <p:spPr bwMode="auto">
          <a:xfrm>
            <a:off x="5649360"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Customer Onboarding and success</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75" name="Chevron 69">
            <a:extLst>
              <a:ext uri="{FF2B5EF4-FFF2-40B4-BE49-F238E27FC236}">
                <a16:creationId xmlns:a16="http://schemas.microsoft.com/office/drawing/2014/main" id="{AB4AF1B1-C3C6-48A9-AEFA-B85186A5C1BE}"/>
              </a:ext>
            </a:extLst>
          </p:cNvPr>
          <p:cNvSpPr/>
          <p:nvPr/>
        </p:nvSpPr>
        <p:spPr bwMode="auto">
          <a:xfrm>
            <a:off x="6425270"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Support </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cxnSp>
        <p:nvCxnSpPr>
          <p:cNvPr id="176" name="Straight Arrow Connector 29">
            <a:extLst>
              <a:ext uri="{FF2B5EF4-FFF2-40B4-BE49-F238E27FC236}">
                <a16:creationId xmlns:a16="http://schemas.microsoft.com/office/drawing/2014/main" id="{DA4CB311-33F7-45AF-B8B6-CB692BCB67C1}"/>
              </a:ext>
            </a:extLst>
          </p:cNvPr>
          <p:cNvCxnSpPr>
            <a:cxnSpLocks/>
          </p:cNvCxnSpPr>
          <p:nvPr/>
        </p:nvCxnSpPr>
        <p:spPr bwMode="auto">
          <a:xfrm flipH="1">
            <a:off x="4967121" y="2926984"/>
            <a:ext cx="2274147" cy="6235"/>
          </a:xfrm>
          <a:prstGeom prst="straightConnector1">
            <a:avLst/>
          </a:prstGeom>
          <a:solidFill>
            <a:schemeClr val="accent1"/>
          </a:solidFill>
          <a:ln w="9525" cap="flat" cmpd="sng" algn="ctr">
            <a:solidFill>
              <a:schemeClr val="tx2"/>
            </a:solidFill>
            <a:prstDash val="solid"/>
            <a:round/>
            <a:headEnd type="triangle" w="med" len="med"/>
            <a:tailEnd type="triangle" w="med" len="med"/>
          </a:ln>
          <a:effectLst/>
        </p:spPr>
      </p:cxnSp>
      <p:sp>
        <p:nvSpPr>
          <p:cNvPr id="177" name="TextBox 17">
            <a:extLst>
              <a:ext uri="{FF2B5EF4-FFF2-40B4-BE49-F238E27FC236}">
                <a16:creationId xmlns:a16="http://schemas.microsoft.com/office/drawing/2014/main" id="{EB5611B2-2F34-483A-BE61-4A770A1CD7EC}"/>
              </a:ext>
            </a:extLst>
          </p:cNvPr>
          <p:cNvSpPr txBox="1"/>
          <p:nvPr/>
        </p:nvSpPr>
        <p:spPr>
          <a:xfrm>
            <a:off x="5370138" y="2762924"/>
            <a:ext cx="1728176" cy="338554"/>
          </a:xfrm>
          <a:prstGeom prst="rect">
            <a:avLst/>
          </a:prstGeom>
          <a:solidFill>
            <a:srgbClr val="E9F5EC"/>
          </a:solidFill>
        </p:spPr>
        <p:txBody>
          <a:bodyPr wrap="square" lIns="0" rIns="0" rtlCol="0">
            <a:spAutoFit/>
          </a:bodyPr>
          <a:lstStyle>
            <a:defPPr>
              <a:defRPr lang="en-US"/>
            </a:defPPr>
            <a:lvl1pPr marL="0" marR="0" lvl="0" indent="0" algn="ctr" defTabSz="914400" eaLnBrk="1" latinLnBrk="0" hangingPunct="1">
              <a:lnSpc>
                <a:spcPct val="100000"/>
              </a:lnSpc>
              <a:buClrTx/>
              <a:buSzTx/>
              <a:buFontTx/>
              <a:buNone/>
              <a:tabLst/>
              <a:defRPr kumimoji="0" sz="1000" b="0" i="1" u="none" strike="noStrike" cap="none" spc="0" normalizeH="0" baseline="0">
                <a:ln>
                  <a:noFill/>
                </a:ln>
                <a:solidFill>
                  <a:schemeClr val="tx2"/>
                </a:solidFill>
                <a:effectLst/>
                <a:uLnTx/>
                <a:uFillTx/>
              </a:defRPr>
            </a:lvl1pPr>
          </a:lstStyle>
          <a:p>
            <a:r>
              <a:rPr lang="en-GB" sz="800">
                <a:latin typeface="Trebuchet MS" panose="020B0603020202020204" pitchFamily="34" charset="0"/>
              </a:rPr>
              <a:t>Downstream : data analysis and offer deployment</a:t>
            </a:r>
          </a:p>
        </p:txBody>
      </p:sp>
      <p:sp>
        <p:nvSpPr>
          <p:cNvPr id="179" name="Chevron 69">
            <a:extLst>
              <a:ext uri="{FF2B5EF4-FFF2-40B4-BE49-F238E27FC236}">
                <a16:creationId xmlns:a16="http://schemas.microsoft.com/office/drawing/2014/main" id="{3FD2ABFD-0B90-435F-94EF-0385B7B82E07}"/>
              </a:ext>
            </a:extLst>
          </p:cNvPr>
          <p:cNvSpPr/>
          <p:nvPr/>
        </p:nvSpPr>
        <p:spPr bwMode="auto">
          <a:xfrm>
            <a:off x="2570410" y="4422101"/>
            <a:ext cx="1424784" cy="572596"/>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R&amp;D on data collection, cleaning, and enrichment (including NLP, data science…)</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80" name="Chevron 69">
            <a:extLst>
              <a:ext uri="{FF2B5EF4-FFF2-40B4-BE49-F238E27FC236}">
                <a16:creationId xmlns:a16="http://schemas.microsoft.com/office/drawing/2014/main" id="{F3C144A8-6716-4ACA-A484-0EAE7975A119}"/>
              </a:ext>
            </a:extLst>
          </p:cNvPr>
          <p:cNvSpPr/>
          <p:nvPr/>
        </p:nvSpPr>
        <p:spPr bwMode="auto">
          <a:xfrm>
            <a:off x="4817515" y="4422101"/>
            <a:ext cx="657840" cy="572596"/>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Scoring algorithm improvement </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81" name="Chevron 69">
            <a:extLst>
              <a:ext uri="{FF2B5EF4-FFF2-40B4-BE49-F238E27FC236}">
                <a16:creationId xmlns:a16="http://schemas.microsoft.com/office/drawing/2014/main" id="{AC4DB34B-E653-4712-9D86-FEA1C552574B}"/>
              </a:ext>
            </a:extLst>
          </p:cNvPr>
          <p:cNvSpPr/>
          <p:nvPr/>
        </p:nvSpPr>
        <p:spPr bwMode="auto">
          <a:xfrm>
            <a:off x="5614729" y="4422101"/>
            <a:ext cx="657840" cy="572596"/>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Product IT development </a:t>
            </a:r>
            <a:endParaRPr kumimoji="0" lang="en-GB" sz="5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83" name="Chevron 69">
            <a:extLst>
              <a:ext uri="{FF2B5EF4-FFF2-40B4-BE49-F238E27FC236}">
                <a16:creationId xmlns:a16="http://schemas.microsoft.com/office/drawing/2014/main" id="{DED03CFB-700D-4E36-BFC3-D2A2E1F7C800}"/>
              </a:ext>
            </a:extLst>
          </p:cNvPr>
          <p:cNvSpPr/>
          <p:nvPr/>
        </p:nvSpPr>
        <p:spPr bwMode="auto">
          <a:xfrm>
            <a:off x="2532732" y="5090498"/>
            <a:ext cx="4372639" cy="220045"/>
          </a:xfrm>
          <a:prstGeom prst="leftRightArrow">
            <a:avLst>
              <a:gd name="adj1" fmla="val 100000"/>
              <a:gd name="adj2" fmla="val 50000"/>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Product / offering conception</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84" name="Rectangle 183">
            <a:extLst>
              <a:ext uri="{FF2B5EF4-FFF2-40B4-BE49-F238E27FC236}">
                <a16:creationId xmlns:a16="http://schemas.microsoft.com/office/drawing/2014/main" id="{16927871-EF96-451A-9248-C43162CF8DB3}"/>
              </a:ext>
            </a:extLst>
          </p:cNvPr>
          <p:cNvSpPr/>
          <p:nvPr/>
        </p:nvSpPr>
        <p:spPr bwMode="auto">
          <a:xfrm>
            <a:off x="8747076" y="2994233"/>
            <a:ext cx="904463" cy="933679"/>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GB" sz="1000" b="1" i="1">
                <a:solidFill>
                  <a:schemeClr val="accent1"/>
                </a:solidFill>
                <a:latin typeface="Trebuchet MS" panose="020B0603020202020204" pitchFamily="34" charset="0"/>
              </a:rPr>
              <a:t>Key accounts</a:t>
            </a:r>
          </a:p>
          <a:p>
            <a:pPr marR="0" algn="ctr" defTabSz="914400" rtl="0" eaLnBrk="1" fontAlgn="base" latinLnBrk="0" hangingPunct="1">
              <a:lnSpc>
                <a:spcPct val="100000"/>
              </a:lnSpc>
              <a:spcBef>
                <a:spcPct val="0"/>
              </a:spcBef>
              <a:spcAft>
                <a:spcPct val="0"/>
              </a:spcAft>
              <a:buClrTx/>
              <a:buSzTx/>
              <a:tabLst/>
            </a:pPr>
            <a:endParaRPr lang="en-GB" sz="1000" b="1" i="1">
              <a:solidFill>
                <a:schemeClr val="accent1"/>
              </a:solidFill>
              <a:latin typeface="Trebuchet MS" panose="020B0603020202020204" pitchFamily="34" charset="0"/>
            </a:endParaRPr>
          </a:p>
          <a:p>
            <a:pPr marR="0" algn="ctr" defTabSz="914400" rtl="0" eaLnBrk="1" fontAlgn="base" latinLnBrk="0" hangingPunct="1">
              <a:lnSpc>
                <a:spcPct val="100000"/>
              </a:lnSpc>
              <a:spcBef>
                <a:spcPct val="0"/>
              </a:spcBef>
              <a:spcAft>
                <a:spcPct val="0"/>
              </a:spcAft>
              <a:buClrTx/>
              <a:buSzTx/>
              <a:tabLst/>
            </a:pPr>
            <a:r>
              <a:rPr lang="en-GB" sz="1000" b="1" i="1">
                <a:solidFill>
                  <a:schemeClr val="accent1"/>
                </a:solidFill>
                <a:latin typeface="Trebuchet MS" panose="020B0603020202020204" pitchFamily="34" charset="0"/>
              </a:rPr>
              <a:t> </a:t>
            </a:r>
            <a:endParaRPr kumimoji="0" lang="en-GB" sz="1000" i="1" u="none" strike="noStrike" cap="none" normalizeH="0" baseline="0">
              <a:ln>
                <a:noFill/>
              </a:ln>
              <a:solidFill>
                <a:schemeClr val="accent1"/>
              </a:solidFill>
              <a:effectLst/>
              <a:latin typeface="Trebuchet MS" panose="020B0603020202020204" pitchFamily="34" charset="0"/>
            </a:endParaRPr>
          </a:p>
        </p:txBody>
      </p:sp>
      <p:sp>
        <p:nvSpPr>
          <p:cNvPr id="185" name="Rectangle 184">
            <a:extLst>
              <a:ext uri="{FF2B5EF4-FFF2-40B4-BE49-F238E27FC236}">
                <a16:creationId xmlns:a16="http://schemas.microsoft.com/office/drawing/2014/main" id="{3B72AEEA-7E25-456E-9E7D-5018D86BA01A}"/>
              </a:ext>
            </a:extLst>
          </p:cNvPr>
          <p:cNvSpPr/>
          <p:nvPr/>
        </p:nvSpPr>
        <p:spPr bwMode="auto">
          <a:xfrm>
            <a:off x="8747076" y="4138224"/>
            <a:ext cx="904463" cy="933679"/>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GB" sz="1000" b="1" i="1">
                <a:solidFill>
                  <a:schemeClr val="accent1"/>
                </a:solidFill>
                <a:latin typeface="Trebuchet MS" panose="020B0603020202020204" pitchFamily="34" charset="0"/>
              </a:rPr>
              <a:t>Public</a:t>
            </a:r>
          </a:p>
          <a:p>
            <a:pPr marR="0" algn="ctr" defTabSz="914400" rtl="0" eaLnBrk="1" fontAlgn="base" latinLnBrk="0" hangingPunct="1">
              <a:lnSpc>
                <a:spcPct val="100000"/>
              </a:lnSpc>
              <a:spcBef>
                <a:spcPct val="0"/>
              </a:spcBef>
              <a:spcAft>
                <a:spcPct val="0"/>
              </a:spcAft>
              <a:buClrTx/>
              <a:buSzTx/>
              <a:tabLst/>
            </a:pPr>
            <a:endParaRPr lang="en-GB" sz="1000" b="1" i="1">
              <a:solidFill>
                <a:schemeClr val="accent1"/>
              </a:solidFill>
              <a:latin typeface="Trebuchet MS" panose="020B0603020202020204" pitchFamily="34" charset="0"/>
            </a:endParaRPr>
          </a:p>
          <a:p>
            <a:pPr marR="0" algn="ctr" defTabSz="914400" rtl="0" eaLnBrk="1" fontAlgn="base" latinLnBrk="0" hangingPunct="1">
              <a:lnSpc>
                <a:spcPct val="100000"/>
              </a:lnSpc>
              <a:spcBef>
                <a:spcPct val="0"/>
              </a:spcBef>
              <a:spcAft>
                <a:spcPct val="0"/>
              </a:spcAft>
              <a:buClrTx/>
              <a:buSzTx/>
              <a:tabLst/>
            </a:pPr>
            <a:r>
              <a:rPr lang="en-GB" sz="1000" b="1" i="1">
                <a:solidFill>
                  <a:schemeClr val="accent1"/>
                </a:solidFill>
                <a:latin typeface="Trebuchet MS" panose="020B0603020202020204" pitchFamily="34" charset="0"/>
              </a:rPr>
              <a:t> </a:t>
            </a:r>
            <a:endParaRPr kumimoji="0" lang="en-GB" sz="1000" b="1" i="1" u="none" strike="noStrike" cap="none" normalizeH="0" baseline="0">
              <a:ln>
                <a:noFill/>
              </a:ln>
              <a:solidFill>
                <a:schemeClr val="accent1"/>
              </a:solidFill>
              <a:effectLst/>
              <a:latin typeface="Trebuchet MS" panose="020B0603020202020204" pitchFamily="34" charset="0"/>
            </a:endParaRPr>
          </a:p>
        </p:txBody>
      </p:sp>
      <p:sp>
        <p:nvSpPr>
          <p:cNvPr id="190" name="Rectangle 189">
            <a:extLst>
              <a:ext uri="{FF2B5EF4-FFF2-40B4-BE49-F238E27FC236}">
                <a16:creationId xmlns:a16="http://schemas.microsoft.com/office/drawing/2014/main" id="{EFB54921-E92A-46BA-BF59-94022EEB94C4}"/>
              </a:ext>
            </a:extLst>
          </p:cNvPr>
          <p:cNvSpPr/>
          <p:nvPr/>
        </p:nvSpPr>
        <p:spPr bwMode="auto">
          <a:xfrm>
            <a:off x="8747076" y="5282686"/>
            <a:ext cx="904463" cy="933679"/>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GB" sz="1000" b="1" i="1">
                <a:solidFill>
                  <a:schemeClr val="accent1"/>
                </a:solidFill>
                <a:latin typeface="Trebuchet MS" panose="020B0603020202020204" pitchFamily="34" charset="0"/>
              </a:rPr>
              <a:t>Mid market</a:t>
            </a:r>
          </a:p>
          <a:p>
            <a:pPr marR="0" algn="ctr" defTabSz="914400" rtl="0" eaLnBrk="1" fontAlgn="base" latinLnBrk="0" hangingPunct="1">
              <a:lnSpc>
                <a:spcPct val="100000"/>
              </a:lnSpc>
              <a:spcBef>
                <a:spcPct val="0"/>
              </a:spcBef>
              <a:spcAft>
                <a:spcPct val="0"/>
              </a:spcAft>
              <a:buClrTx/>
              <a:buSzTx/>
              <a:tabLst/>
            </a:pPr>
            <a:endParaRPr kumimoji="0" lang="en-GB" sz="1000" b="1" i="1" u="none" strike="noStrike" cap="none" normalizeH="0" baseline="0">
              <a:ln>
                <a:noFill/>
              </a:ln>
              <a:solidFill>
                <a:schemeClr val="accent1"/>
              </a:solidFill>
              <a:effectLst/>
              <a:latin typeface="Trebuchet MS" panose="020B0603020202020204" pitchFamily="34" charset="0"/>
            </a:endParaRPr>
          </a:p>
          <a:p>
            <a:pPr marR="0" algn="ctr" defTabSz="914400" rtl="0" eaLnBrk="1" fontAlgn="base" latinLnBrk="0" hangingPunct="1">
              <a:lnSpc>
                <a:spcPct val="100000"/>
              </a:lnSpc>
              <a:spcBef>
                <a:spcPct val="0"/>
              </a:spcBef>
              <a:spcAft>
                <a:spcPct val="0"/>
              </a:spcAft>
              <a:buClrTx/>
              <a:buSzTx/>
              <a:tabLst/>
            </a:pPr>
            <a:endParaRPr kumimoji="0" lang="en-GB" sz="1000" b="1" i="1" u="none" strike="noStrike" cap="none" normalizeH="0" baseline="0">
              <a:ln>
                <a:noFill/>
              </a:ln>
              <a:solidFill>
                <a:schemeClr val="accent1"/>
              </a:solidFill>
              <a:effectLst/>
              <a:latin typeface="Trebuchet MS" panose="020B0603020202020204" pitchFamily="34" charset="0"/>
            </a:endParaRPr>
          </a:p>
        </p:txBody>
      </p:sp>
      <p:grpSp>
        <p:nvGrpSpPr>
          <p:cNvPr id="202" name="Group 4">
            <a:extLst>
              <a:ext uri="{FF2B5EF4-FFF2-40B4-BE49-F238E27FC236}">
                <a16:creationId xmlns:a16="http://schemas.microsoft.com/office/drawing/2014/main" id="{401B8A5E-A9D7-4A60-BE9A-E4AF8F467468}"/>
              </a:ext>
            </a:extLst>
          </p:cNvPr>
          <p:cNvGrpSpPr>
            <a:grpSpLocks noChangeAspect="1"/>
          </p:cNvGrpSpPr>
          <p:nvPr/>
        </p:nvGrpSpPr>
        <p:grpSpPr bwMode="auto">
          <a:xfrm>
            <a:off x="3671512" y="3888185"/>
            <a:ext cx="225368" cy="175615"/>
            <a:chOff x="823" y="904"/>
            <a:chExt cx="684" cy="533"/>
          </a:xfrm>
          <a:solidFill>
            <a:schemeClr val="tx2"/>
          </a:solidFill>
        </p:grpSpPr>
        <p:sp>
          <p:nvSpPr>
            <p:cNvPr id="203" name="Freeform 5">
              <a:extLst>
                <a:ext uri="{FF2B5EF4-FFF2-40B4-BE49-F238E27FC236}">
                  <a16:creationId xmlns:a16="http://schemas.microsoft.com/office/drawing/2014/main" id="{8F24D87D-B2A0-408E-B250-AFB86C36FC62}"/>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 name="Freeform 6">
              <a:extLst>
                <a:ext uri="{FF2B5EF4-FFF2-40B4-BE49-F238E27FC236}">
                  <a16:creationId xmlns:a16="http://schemas.microsoft.com/office/drawing/2014/main" id="{8B14F1CD-4C9B-486D-8B80-86A1B32EA510}"/>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05" name="Group 4">
            <a:extLst>
              <a:ext uri="{FF2B5EF4-FFF2-40B4-BE49-F238E27FC236}">
                <a16:creationId xmlns:a16="http://schemas.microsoft.com/office/drawing/2014/main" id="{E8E44852-C242-4F0B-9998-4001644472DD}"/>
              </a:ext>
            </a:extLst>
          </p:cNvPr>
          <p:cNvGrpSpPr>
            <a:grpSpLocks noChangeAspect="1"/>
          </p:cNvGrpSpPr>
          <p:nvPr/>
        </p:nvGrpSpPr>
        <p:grpSpPr bwMode="auto">
          <a:xfrm>
            <a:off x="4662902" y="3881034"/>
            <a:ext cx="225368" cy="175615"/>
            <a:chOff x="823" y="904"/>
            <a:chExt cx="684" cy="533"/>
          </a:xfrm>
          <a:solidFill>
            <a:schemeClr val="tx2"/>
          </a:solidFill>
        </p:grpSpPr>
        <p:sp>
          <p:nvSpPr>
            <p:cNvPr id="206" name="Freeform 5">
              <a:extLst>
                <a:ext uri="{FF2B5EF4-FFF2-40B4-BE49-F238E27FC236}">
                  <a16:creationId xmlns:a16="http://schemas.microsoft.com/office/drawing/2014/main" id="{61D51BE7-8766-494B-AC63-3B76C84B59FD}"/>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 name="Freeform 6">
              <a:extLst>
                <a:ext uri="{FF2B5EF4-FFF2-40B4-BE49-F238E27FC236}">
                  <a16:creationId xmlns:a16="http://schemas.microsoft.com/office/drawing/2014/main" id="{ADEC5829-6E38-4EDC-AA93-03D2AA75D534}"/>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08" name="Group 4">
            <a:extLst>
              <a:ext uri="{FF2B5EF4-FFF2-40B4-BE49-F238E27FC236}">
                <a16:creationId xmlns:a16="http://schemas.microsoft.com/office/drawing/2014/main" id="{B63312A5-FA30-4479-B75F-CAD1E13E78D1}"/>
              </a:ext>
            </a:extLst>
          </p:cNvPr>
          <p:cNvGrpSpPr>
            <a:grpSpLocks noChangeAspect="1"/>
          </p:cNvGrpSpPr>
          <p:nvPr/>
        </p:nvGrpSpPr>
        <p:grpSpPr bwMode="auto">
          <a:xfrm>
            <a:off x="5536676" y="3899124"/>
            <a:ext cx="225368" cy="175615"/>
            <a:chOff x="823" y="904"/>
            <a:chExt cx="684" cy="533"/>
          </a:xfrm>
          <a:solidFill>
            <a:schemeClr val="tx2"/>
          </a:solidFill>
        </p:grpSpPr>
        <p:sp>
          <p:nvSpPr>
            <p:cNvPr id="209" name="Freeform 5">
              <a:extLst>
                <a:ext uri="{FF2B5EF4-FFF2-40B4-BE49-F238E27FC236}">
                  <a16:creationId xmlns:a16="http://schemas.microsoft.com/office/drawing/2014/main" id="{E71DB6E4-0CBE-4B9A-A55C-A4CF28D7101E}"/>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 name="Freeform 6">
              <a:extLst>
                <a:ext uri="{FF2B5EF4-FFF2-40B4-BE49-F238E27FC236}">
                  <a16:creationId xmlns:a16="http://schemas.microsoft.com/office/drawing/2014/main" id="{1BA34E47-76E4-4751-AE5E-4D5F6B75D5E7}"/>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11" name="Group 11268">
            <a:extLst>
              <a:ext uri="{FF2B5EF4-FFF2-40B4-BE49-F238E27FC236}">
                <a16:creationId xmlns:a16="http://schemas.microsoft.com/office/drawing/2014/main" id="{07D05B72-827C-4B6D-A015-8CC1659CBB73}"/>
              </a:ext>
            </a:extLst>
          </p:cNvPr>
          <p:cNvGrpSpPr/>
          <p:nvPr/>
        </p:nvGrpSpPr>
        <p:grpSpPr>
          <a:xfrm>
            <a:off x="7653613" y="3985392"/>
            <a:ext cx="695595" cy="544419"/>
            <a:chOff x="7537960" y="3916354"/>
            <a:chExt cx="632359" cy="544419"/>
          </a:xfrm>
        </p:grpSpPr>
        <p:sp>
          <p:nvSpPr>
            <p:cNvPr id="212" name="Rectangle 211">
              <a:extLst>
                <a:ext uri="{FF2B5EF4-FFF2-40B4-BE49-F238E27FC236}">
                  <a16:creationId xmlns:a16="http://schemas.microsoft.com/office/drawing/2014/main" id="{824D6491-4EAF-4928-93E2-11792B5EDF54}"/>
                </a:ext>
              </a:extLst>
            </p:cNvPr>
            <p:cNvSpPr/>
            <p:nvPr/>
          </p:nvSpPr>
          <p:spPr bwMode="auto">
            <a:xfrm>
              <a:off x="7537960" y="3916354"/>
              <a:ext cx="632359" cy="544419"/>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square" lIns="0" tIns="45720" rIns="0" bIns="18000" numCol="1" spcCol="0" rtlCol="0" fromWordArt="0" anchor="b" anchorCtr="0" forceAA="0" compatLnSpc="1">
              <a:prstTxWarp prst="textNoShape">
                <a:avLst/>
              </a:prstTxWarp>
              <a:noAutofit/>
            </a:bodyPr>
            <a:lstStyle/>
            <a:p>
              <a:pPr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solidFill>
                  <a:schemeClr val="bg1"/>
                </a:solidFill>
                <a:effectLst/>
                <a:latin typeface="Trebuchet MS" pitchFamily="34" charset="0"/>
              </a:endParaRPr>
            </a:p>
            <a:p>
              <a:pPr marR="0" indent="0" algn="ctr" defTabSz="914400" rtl="0" eaLnBrk="1" fontAlgn="base" latinLnBrk="0" hangingPunct="1">
                <a:lnSpc>
                  <a:spcPct val="100000"/>
                </a:lnSpc>
                <a:spcBef>
                  <a:spcPct val="0"/>
                </a:spcBef>
                <a:spcAft>
                  <a:spcPct val="0"/>
                </a:spcAft>
                <a:buClrTx/>
                <a:buSzTx/>
                <a:buFontTx/>
                <a:buNone/>
                <a:tabLst/>
              </a:pPr>
              <a:r>
                <a:rPr kumimoji="0" lang="en-GB" sz="900" b="1" i="0" u="none" strike="noStrike" cap="none" normalizeH="0" baseline="0">
                  <a:ln>
                    <a:noFill/>
                  </a:ln>
                  <a:solidFill>
                    <a:schemeClr val="bg1"/>
                  </a:solidFill>
                  <a:effectLst/>
                  <a:latin typeface="Trebuchet MS" pitchFamily="34" charset="0"/>
                </a:rPr>
                <a:t>Compliance</a:t>
              </a:r>
            </a:p>
          </p:txBody>
        </p:sp>
        <p:pic>
          <p:nvPicPr>
            <p:cNvPr id="213" name="Graphique 90" descr="Poignée de main">
              <a:extLst>
                <a:ext uri="{FF2B5EF4-FFF2-40B4-BE49-F238E27FC236}">
                  <a16:creationId xmlns:a16="http://schemas.microsoft.com/office/drawing/2014/main" id="{AADDE984-798D-46A0-9485-A14C8433C70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696016" y="3933347"/>
              <a:ext cx="316246" cy="316246"/>
            </a:xfrm>
            <a:prstGeom prst="rect">
              <a:avLst/>
            </a:prstGeom>
          </p:spPr>
        </p:pic>
      </p:grpSp>
      <p:grpSp>
        <p:nvGrpSpPr>
          <p:cNvPr id="214" name="Group 11267">
            <a:extLst>
              <a:ext uri="{FF2B5EF4-FFF2-40B4-BE49-F238E27FC236}">
                <a16:creationId xmlns:a16="http://schemas.microsoft.com/office/drawing/2014/main" id="{88F3C6CA-3EF8-415A-8B17-0992E238FEB5}"/>
              </a:ext>
            </a:extLst>
          </p:cNvPr>
          <p:cNvGrpSpPr/>
          <p:nvPr/>
        </p:nvGrpSpPr>
        <p:grpSpPr>
          <a:xfrm>
            <a:off x="7653613" y="4788436"/>
            <a:ext cx="695595" cy="544419"/>
            <a:chOff x="7537960" y="3302936"/>
            <a:chExt cx="632359" cy="544419"/>
          </a:xfrm>
        </p:grpSpPr>
        <p:sp>
          <p:nvSpPr>
            <p:cNvPr id="215" name="Rectangle 214">
              <a:extLst>
                <a:ext uri="{FF2B5EF4-FFF2-40B4-BE49-F238E27FC236}">
                  <a16:creationId xmlns:a16="http://schemas.microsoft.com/office/drawing/2014/main" id="{C3CDEC37-22A8-49B9-9685-E3C57534E2EE}"/>
                </a:ext>
              </a:extLst>
            </p:cNvPr>
            <p:cNvSpPr/>
            <p:nvPr/>
          </p:nvSpPr>
          <p:spPr bwMode="auto">
            <a:xfrm>
              <a:off x="7537960" y="3302936"/>
              <a:ext cx="632359" cy="544419"/>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square" lIns="0" tIns="45720" rIns="0" bIns="18000" numCol="1" spcCol="0" rtlCol="0" fromWordArt="0" anchor="b" anchorCtr="0" forceAA="0" compatLnSpc="1">
              <a:prstTxWarp prst="textNoShape">
                <a:avLst/>
              </a:prstTxWarp>
              <a:noAutofit/>
            </a:bodyPr>
            <a:lstStyle/>
            <a:p>
              <a:pPr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solidFill>
                  <a:schemeClr val="bg1"/>
                </a:solidFill>
                <a:effectLst/>
                <a:latin typeface="Trebuchet MS" pitchFamily="34" charset="0"/>
              </a:endParaRPr>
            </a:p>
            <a:p>
              <a:pPr marR="0" indent="0" algn="ctr" defTabSz="914400" rtl="0" eaLnBrk="1" fontAlgn="base" latinLnBrk="0" hangingPunct="1">
                <a:lnSpc>
                  <a:spcPct val="100000"/>
                </a:lnSpc>
                <a:spcBef>
                  <a:spcPct val="0"/>
                </a:spcBef>
                <a:spcAft>
                  <a:spcPct val="0"/>
                </a:spcAft>
                <a:buClrTx/>
                <a:buSzTx/>
                <a:buFontTx/>
                <a:buNone/>
                <a:tabLst/>
              </a:pPr>
              <a:r>
                <a:rPr lang="en-GB" sz="900" b="1">
                  <a:solidFill>
                    <a:schemeClr val="bg1"/>
                  </a:solidFill>
                  <a:latin typeface="Trebuchet MS" pitchFamily="34" charset="0"/>
                </a:rPr>
                <a:t>B2B m</a:t>
              </a:r>
              <a:r>
                <a:rPr kumimoji="0" lang="en-GB" sz="900" b="1" i="0" u="none" strike="noStrike" cap="none" normalizeH="0" baseline="0">
                  <a:ln>
                    <a:noFill/>
                  </a:ln>
                  <a:solidFill>
                    <a:schemeClr val="bg1"/>
                  </a:solidFill>
                  <a:effectLst/>
                  <a:latin typeface="Trebuchet MS" pitchFamily="34" charset="0"/>
                </a:rPr>
                <a:t>arketing</a:t>
              </a:r>
            </a:p>
          </p:txBody>
        </p:sp>
        <p:pic>
          <p:nvPicPr>
            <p:cNvPr id="216" name="Graphique 74" descr="Mégaphone">
              <a:extLst>
                <a:ext uri="{FF2B5EF4-FFF2-40B4-BE49-F238E27FC236}">
                  <a16:creationId xmlns:a16="http://schemas.microsoft.com/office/drawing/2014/main" id="{EDACE5DE-DD7F-46FD-BBA6-C7B7169B6FD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734349" y="3319929"/>
              <a:ext cx="237600" cy="237600"/>
            </a:xfrm>
            <a:prstGeom prst="rect">
              <a:avLst/>
            </a:prstGeom>
          </p:spPr>
        </p:pic>
      </p:grpSp>
      <p:grpSp>
        <p:nvGrpSpPr>
          <p:cNvPr id="217" name="Group 11266">
            <a:extLst>
              <a:ext uri="{FF2B5EF4-FFF2-40B4-BE49-F238E27FC236}">
                <a16:creationId xmlns:a16="http://schemas.microsoft.com/office/drawing/2014/main" id="{6974C6AE-07C0-479E-ADC7-647DB7DD5608}"/>
              </a:ext>
            </a:extLst>
          </p:cNvPr>
          <p:cNvGrpSpPr/>
          <p:nvPr/>
        </p:nvGrpSpPr>
        <p:grpSpPr>
          <a:xfrm>
            <a:off x="7653613" y="3118978"/>
            <a:ext cx="695595" cy="544419"/>
            <a:chOff x="7527334" y="2206356"/>
            <a:chExt cx="632359" cy="544419"/>
          </a:xfrm>
        </p:grpSpPr>
        <p:sp>
          <p:nvSpPr>
            <p:cNvPr id="218" name="Rectangle 217">
              <a:extLst>
                <a:ext uri="{FF2B5EF4-FFF2-40B4-BE49-F238E27FC236}">
                  <a16:creationId xmlns:a16="http://schemas.microsoft.com/office/drawing/2014/main" id="{275C9947-B21E-4431-8FDF-58D67AA835B7}"/>
                </a:ext>
              </a:extLst>
            </p:cNvPr>
            <p:cNvSpPr/>
            <p:nvPr/>
          </p:nvSpPr>
          <p:spPr bwMode="auto">
            <a:xfrm>
              <a:off x="7527334" y="2206356"/>
              <a:ext cx="632359" cy="544419"/>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square" lIns="0" tIns="45720" rIns="0" bIns="18000" numCol="1" spcCol="0" rtlCol="0" fromWordArt="0" anchor="b" anchorCtr="0" forceAA="0" compatLnSpc="1">
              <a:prstTxWarp prst="textNoShape">
                <a:avLst/>
              </a:prstTxWarp>
              <a:noAutofit/>
            </a:bodyPr>
            <a:lstStyle/>
            <a:p>
              <a:pPr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solidFill>
                  <a:schemeClr val="bg1"/>
                </a:solidFill>
                <a:effectLst/>
                <a:latin typeface="Trebuchet MS" pitchFamily="34" charset="0"/>
              </a:endParaRPr>
            </a:p>
            <a:p>
              <a:pPr marR="0" indent="0" algn="ctr" defTabSz="914400" rtl="0" eaLnBrk="1" fontAlgn="base" latinLnBrk="0" hangingPunct="1">
                <a:lnSpc>
                  <a:spcPct val="100000"/>
                </a:lnSpc>
                <a:spcBef>
                  <a:spcPct val="0"/>
                </a:spcBef>
                <a:spcAft>
                  <a:spcPct val="0"/>
                </a:spcAft>
                <a:buClrTx/>
                <a:buSzTx/>
                <a:buFontTx/>
                <a:buNone/>
                <a:tabLst/>
              </a:pPr>
              <a:r>
                <a:rPr kumimoji="0" lang="en-GB" sz="900" b="1" i="0" u="none" strike="noStrike" cap="none" normalizeH="0" baseline="0">
                  <a:ln>
                    <a:noFill/>
                  </a:ln>
                  <a:solidFill>
                    <a:schemeClr val="bg1"/>
                  </a:solidFill>
                  <a:effectLst/>
                  <a:latin typeface="Trebuchet MS" pitchFamily="34" charset="0"/>
                </a:rPr>
                <a:t>Credit risk</a:t>
              </a:r>
            </a:p>
          </p:txBody>
        </p:sp>
        <p:pic>
          <p:nvPicPr>
            <p:cNvPr id="219" name="Graphique 128" descr="Jauge">
              <a:extLst>
                <a:ext uri="{FF2B5EF4-FFF2-40B4-BE49-F238E27FC236}">
                  <a16:creationId xmlns:a16="http://schemas.microsoft.com/office/drawing/2014/main" id="{0A590C88-AC0B-401C-82A6-CD5E0186693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23723" y="2227436"/>
              <a:ext cx="239580" cy="239580"/>
            </a:xfrm>
            <a:prstGeom prst="rect">
              <a:avLst/>
            </a:prstGeom>
          </p:spPr>
        </p:pic>
      </p:grpSp>
      <p:sp>
        <p:nvSpPr>
          <p:cNvPr id="220" name="Rectangle 219">
            <a:extLst>
              <a:ext uri="{FF2B5EF4-FFF2-40B4-BE49-F238E27FC236}">
                <a16:creationId xmlns:a16="http://schemas.microsoft.com/office/drawing/2014/main" id="{6CA62E96-D2CE-4E36-B548-E66F8EC39ACE}"/>
              </a:ext>
            </a:extLst>
          </p:cNvPr>
          <p:cNvSpPr/>
          <p:nvPr/>
        </p:nvSpPr>
        <p:spPr bwMode="auto">
          <a:xfrm>
            <a:off x="1128472" y="1443631"/>
            <a:ext cx="1123492" cy="4213501"/>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lang="en-GB" sz="900" b="1" i="1">
                <a:solidFill>
                  <a:schemeClr val="tx2"/>
                </a:solidFill>
                <a:latin typeface="Trebuchet MS" panose="020B0603020202020204" pitchFamily="34" charset="0"/>
              </a:rPr>
              <a:t> Data assets</a:t>
            </a:r>
            <a:endParaRPr kumimoji="0" lang="en-GB" sz="900" b="1" i="1" u="none" strike="noStrike" normalizeH="0">
              <a:ln>
                <a:noFill/>
              </a:ln>
              <a:solidFill>
                <a:schemeClr val="tx2"/>
              </a:solidFill>
              <a:effectLst/>
              <a:latin typeface="Trebuchet MS" panose="020B0603020202020204" pitchFamily="34" charset="0"/>
            </a:endParaRPr>
          </a:p>
        </p:txBody>
      </p:sp>
      <p:sp>
        <p:nvSpPr>
          <p:cNvPr id="221" name="ZoneTexte 220">
            <a:extLst>
              <a:ext uri="{FF2B5EF4-FFF2-40B4-BE49-F238E27FC236}">
                <a16:creationId xmlns:a16="http://schemas.microsoft.com/office/drawing/2014/main" id="{784B5EEC-96F9-4B35-B967-5D8534E691AB}"/>
              </a:ext>
            </a:extLst>
          </p:cNvPr>
          <p:cNvSpPr txBox="1"/>
          <p:nvPr/>
        </p:nvSpPr>
        <p:spPr>
          <a:xfrm>
            <a:off x="-26251" y="1215294"/>
            <a:ext cx="1154723" cy="646331"/>
          </a:xfrm>
          <a:prstGeom prst="rect">
            <a:avLst/>
          </a:prstGeom>
          <a:noFill/>
        </p:spPr>
        <p:txBody>
          <a:bodyPr wrap="square" rtlCol="0">
            <a:spAutoFit/>
          </a:bodyPr>
          <a:lstStyle/>
          <a:p>
            <a:pPr algn="ctr"/>
            <a:r>
              <a:rPr lang="en-GB" sz="1200" cap="small">
                <a:latin typeface="Trebuchet MS" panose="020B0603020202020204" pitchFamily="34" charset="0"/>
              </a:rPr>
              <a:t>Data </a:t>
            </a:r>
          </a:p>
          <a:p>
            <a:pPr algn="ctr"/>
            <a:r>
              <a:rPr lang="en-GB" sz="1200" cap="small">
                <a:latin typeface="Trebuchet MS" panose="020B0603020202020204" pitchFamily="34" charset="0"/>
              </a:rPr>
              <a:t>providers </a:t>
            </a:r>
          </a:p>
          <a:p>
            <a:pPr algn="ctr"/>
            <a:endParaRPr lang="en-GB" sz="1200">
              <a:latin typeface="Trebuchet MS" panose="020B0603020202020204" pitchFamily="34" charset="0"/>
            </a:endParaRPr>
          </a:p>
        </p:txBody>
      </p:sp>
      <p:sp>
        <p:nvSpPr>
          <p:cNvPr id="222" name="Rectangle 221">
            <a:extLst>
              <a:ext uri="{FF2B5EF4-FFF2-40B4-BE49-F238E27FC236}">
                <a16:creationId xmlns:a16="http://schemas.microsoft.com/office/drawing/2014/main" id="{FA8966E5-B684-448C-9F4E-ADDFD7FBBAD0}"/>
              </a:ext>
            </a:extLst>
          </p:cNvPr>
          <p:cNvSpPr/>
          <p:nvPr/>
        </p:nvSpPr>
        <p:spPr bwMode="auto">
          <a:xfrm>
            <a:off x="1242862" y="2607873"/>
            <a:ext cx="955467" cy="2240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0" u="none" strike="noStrike" normalizeH="0">
                <a:ln>
                  <a:noFill/>
                </a:ln>
                <a:effectLst/>
                <a:latin typeface="Trebuchet MS" panose="020B0603020202020204" pitchFamily="34" charset="0"/>
              </a:rPr>
              <a:t>Public data</a:t>
            </a:r>
          </a:p>
        </p:txBody>
      </p:sp>
      <p:sp>
        <p:nvSpPr>
          <p:cNvPr id="223" name="Rectangle 222">
            <a:extLst>
              <a:ext uri="{FF2B5EF4-FFF2-40B4-BE49-F238E27FC236}">
                <a16:creationId xmlns:a16="http://schemas.microsoft.com/office/drawing/2014/main" id="{4E07C692-306B-4EF6-B26A-7DEBE84F53FC}"/>
              </a:ext>
            </a:extLst>
          </p:cNvPr>
          <p:cNvSpPr/>
          <p:nvPr/>
        </p:nvSpPr>
        <p:spPr bwMode="auto">
          <a:xfrm>
            <a:off x="1225117" y="5252981"/>
            <a:ext cx="945159" cy="34349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0" u="none" strike="noStrike" normalizeH="0">
                <a:ln>
                  <a:noFill/>
                </a:ln>
                <a:effectLst/>
                <a:latin typeface="Trebuchet MS" panose="020B0603020202020204" pitchFamily="34" charset="0"/>
              </a:rPr>
              <a:t>Digital data</a:t>
            </a:r>
          </a:p>
        </p:txBody>
      </p:sp>
      <p:sp>
        <p:nvSpPr>
          <p:cNvPr id="224" name="Rectangle 223">
            <a:extLst>
              <a:ext uri="{FF2B5EF4-FFF2-40B4-BE49-F238E27FC236}">
                <a16:creationId xmlns:a16="http://schemas.microsoft.com/office/drawing/2014/main" id="{70C80ECF-BCAD-4094-8BE3-2C42DC8D660F}"/>
              </a:ext>
            </a:extLst>
          </p:cNvPr>
          <p:cNvSpPr/>
          <p:nvPr/>
        </p:nvSpPr>
        <p:spPr bwMode="auto">
          <a:xfrm>
            <a:off x="1231963" y="2920987"/>
            <a:ext cx="954316" cy="2279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0" u="none" strike="noStrike" normalizeH="0">
                <a:ln>
                  <a:noFill/>
                </a:ln>
                <a:effectLst/>
                <a:latin typeface="Trebuchet MS" panose="020B0603020202020204" pitchFamily="34" charset="0"/>
              </a:rPr>
              <a:t>Private data</a:t>
            </a:r>
          </a:p>
        </p:txBody>
      </p:sp>
      <p:sp>
        <p:nvSpPr>
          <p:cNvPr id="225" name="Rectangle 224">
            <a:extLst>
              <a:ext uri="{FF2B5EF4-FFF2-40B4-BE49-F238E27FC236}">
                <a16:creationId xmlns:a16="http://schemas.microsoft.com/office/drawing/2014/main" id="{46A17EF3-BF25-42FD-AE94-68E9A76B3E6F}"/>
              </a:ext>
            </a:extLst>
          </p:cNvPr>
          <p:cNvSpPr/>
          <p:nvPr/>
        </p:nvSpPr>
        <p:spPr bwMode="auto">
          <a:xfrm>
            <a:off x="1312923" y="3140058"/>
            <a:ext cx="830106" cy="425958"/>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Domestic data</a:t>
            </a:r>
          </a:p>
        </p:txBody>
      </p:sp>
      <p:sp>
        <p:nvSpPr>
          <p:cNvPr id="226" name="Rectangle 225">
            <a:extLst>
              <a:ext uri="{FF2B5EF4-FFF2-40B4-BE49-F238E27FC236}">
                <a16:creationId xmlns:a16="http://schemas.microsoft.com/office/drawing/2014/main" id="{437394EA-E0E0-414A-A443-C8713F711338}"/>
              </a:ext>
            </a:extLst>
          </p:cNvPr>
          <p:cNvSpPr/>
          <p:nvPr/>
        </p:nvSpPr>
        <p:spPr bwMode="auto">
          <a:xfrm>
            <a:off x="1312923" y="3630911"/>
            <a:ext cx="830106" cy="1018484"/>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GB" sz="800" b="0" i="1" u="none" strike="noStrike" cap="none" normalizeH="0" baseline="0">
                <a:ln>
                  <a:noFill/>
                </a:ln>
                <a:solidFill>
                  <a:schemeClr val="tx1"/>
                </a:solidFill>
                <a:effectLst/>
                <a:latin typeface="Trebuchet MS" panose="020B0603020202020204" pitchFamily="34" charset="0"/>
              </a:rPr>
              <a:t>International data</a:t>
            </a:r>
          </a:p>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rgbClr val="007AA9"/>
                </a:solidFill>
                <a:latin typeface="Trebuchet MS" panose="020B0603020202020204" pitchFamily="34" charset="0"/>
              </a:rPr>
              <a:t>Paydex</a:t>
            </a:r>
            <a:r>
              <a:rPr lang="en-GB" sz="900" i="1">
                <a:solidFill>
                  <a:srgbClr val="007AA9"/>
                </a:solidFill>
                <a:latin typeface="Trebuchet MS" panose="020B0603020202020204" pitchFamily="34" charset="0"/>
              </a:rPr>
              <a:t> data</a:t>
            </a:r>
            <a:endParaRPr kumimoji="0" lang="en-GB" sz="900" b="0" i="1" strike="noStrike" cap="none" normalizeH="0" baseline="0">
              <a:ln>
                <a:noFill/>
              </a:ln>
              <a:solidFill>
                <a:srgbClr val="007AA9"/>
              </a:solidFill>
              <a:effectLst/>
              <a:latin typeface="Trebuchet MS" panose="020B0603020202020204" pitchFamily="34" charset="0"/>
            </a:endParaRPr>
          </a:p>
        </p:txBody>
      </p:sp>
      <p:sp>
        <p:nvSpPr>
          <p:cNvPr id="227" name="Rectangle 226">
            <a:extLst>
              <a:ext uri="{FF2B5EF4-FFF2-40B4-BE49-F238E27FC236}">
                <a16:creationId xmlns:a16="http://schemas.microsoft.com/office/drawing/2014/main" id="{59C3D538-3BB2-4AE8-84F7-B2F720C2968D}"/>
              </a:ext>
            </a:extLst>
          </p:cNvPr>
          <p:cNvSpPr/>
          <p:nvPr/>
        </p:nvSpPr>
        <p:spPr bwMode="auto">
          <a:xfrm>
            <a:off x="158637" y="2462393"/>
            <a:ext cx="751124" cy="121555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1" u="none" strike="noStrike" normalizeH="0">
                <a:ln>
                  <a:noFill/>
                </a:ln>
                <a:effectLst/>
                <a:latin typeface="Trebuchet MS" panose="020B0603020202020204" pitchFamily="34" charset="0"/>
              </a:rPr>
              <a:t>France</a:t>
            </a:r>
          </a:p>
        </p:txBody>
      </p:sp>
      <p:pic>
        <p:nvPicPr>
          <p:cNvPr id="228" name="Picture 2" descr="Bodacc.fr | Bulletin officiel des annonces civiles et commerciales">
            <a:extLst>
              <a:ext uri="{FF2B5EF4-FFF2-40B4-BE49-F238E27FC236}">
                <a16:creationId xmlns:a16="http://schemas.microsoft.com/office/drawing/2014/main" id="{0B13241C-854C-4B08-AD43-8988EBFC17F5}"/>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4179" t="16619" r="43705" b="52041"/>
          <a:stretch/>
        </p:blipFill>
        <p:spPr bwMode="auto">
          <a:xfrm>
            <a:off x="236827" y="2670702"/>
            <a:ext cx="596305" cy="118390"/>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4" descr="Institut national de la statistique et des études économiques — Wikipédia">
            <a:extLst>
              <a:ext uri="{FF2B5EF4-FFF2-40B4-BE49-F238E27FC236}">
                <a16:creationId xmlns:a16="http://schemas.microsoft.com/office/drawing/2014/main" id="{31161503-8E0C-4E4A-A64B-E506D4D002E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8727" y="2905661"/>
            <a:ext cx="332505" cy="384276"/>
          </a:xfrm>
          <a:prstGeom prst="rect">
            <a:avLst/>
          </a:prstGeom>
          <a:noFill/>
          <a:extLst>
            <a:ext uri="{909E8E84-426E-40DD-AFC4-6F175D3DCCD1}">
              <a14:hiddenFill xmlns:a14="http://schemas.microsoft.com/office/drawing/2010/main">
                <a:solidFill>
                  <a:srgbClr val="FFFFFF"/>
                </a:solidFill>
              </a14:hiddenFill>
            </a:ext>
          </a:extLst>
        </p:spPr>
      </p:pic>
      <p:sp>
        <p:nvSpPr>
          <p:cNvPr id="230" name="Rectangle 229">
            <a:extLst>
              <a:ext uri="{FF2B5EF4-FFF2-40B4-BE49-F238E27FC236}">
                <a16:creationId xmlns:a16="http://schemas.microsoft.com/office/drawing/2014/main" id="{ECB1F766-EE25-4434-9A0B-BAAEAA3AB6FC}"/>
              </a:ext>
            </a:extLst>
          </p:cNvPr>
          <p:cNvSpPr/>
          <p:nvPr/>
        </p:nvSpPr>
        <p:spPr bwMode="auto">
          <a:xfrm>
            <a:off x="159417" y="3854131"/>
            <a:ext cx="751124" cy="121555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1" u="none" strike="noStrike" normalizeH="0">
                <a:ln>
                  <a:noFill/>
                </a:ln>
                <a:effectLst/>
                <a:latin typeface="Trebuchet MS" panose="020B0603020202020204" pitchFamily="34" charset="0"/>
              </a:rPr>
              <a:t>Benelux</a:t>
            </a:r>
          </a:p>
        </p:txBody>
      </p:sp>
      <p:sp>
        <p:nvSpPr>
          <p:cNvPr id="231" name="Rectangle 230">
            <a:extLst>
              <a:ext uri="{FF2B5EF4-FFF2-40B4-BE49-F238E27FC236}">
                <a16:creationId xmlns:a16="http://schemas.microsoft.com/office/drawing/2014/main" id="{67A90DF4-CA11-47CE-880B-47A55CACEE52}"/>
              </a:ext>
            </a:extLst>
          </p:cNvPr>
          <p:cNvSpPr/>
          <p:nvPr/>
        </p:nvSpPr>
        <p:spPr bwMode="auto">
          <a:xfrm>
            <a:off x="158637" y="5184954"/>
            <a:ext cx="751124" cy="121555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lang="en-GB" sz="900" i="1">
                <a:latin typeface="Trebuchet MS" panose="020B0603020202020204" pitchFamily="34" charset="0"/>
              </a:rPr>
              <a:t>Rest of the world</a:t>
            </a:r>
            <a:endParaRPr kumimoji="0" lang="en-GB" sz="900" b="0" i="1" u="none" strike="noStrike" normalizeH="0">
              <a:ln>
                <a:noFill/>
              </a:ln>
              <a:effectLst/>
              <a:latin typeface="Trebuchet MS" panose="020B0603020202020204" pitchFamily="34" charset="0"/>
            </a:endParaRPr>
          </a:p>
        </p:txBody>
      </p:sp>
      <p:pic>
        <p:nvPicPr>
          <p:cNvPr id="232" name="Picture 6" descr="Page 3 | INPI.fr">
            <a:extLst>
              <a:ext uri="{FF2B5EF4-FFF2-40B4-BE49-F238E27FC236}">
                <a16:creationId xmlns:a16="http://schemas.microsoft.com/office/drawing/2014/main" id="{BE0BF433-FE52-48C0-A5E2-09AC5E2A6B4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rot="282337">
            <a:off x="286454" y="3315407"/>
            <a:ext cx="497051" cy="329623"/>
          </a:xfrm>
          <a:prstGeom prst="rect">
            <a:avLst/>
          </a:prstGeom>
          <a:noFill/>
          <a:extLst>
            <a:ext uri="{909E8E84-426E-40DD-AFC4-6F175D3DCCD1}">
              <a14:hiddenFill xmlns:a14="http://schemas.microsoft.com/office/drawing/2010/main">
                <a:solidFill>
                  <a:srgbClr val="FFFFFF"/>
                </a:solidFill>
              </a14:hiddenFill>
            </a:ext>
          </a:extLst>
        </p:spPr>
      </p:pic>
      <p:sp>
        <p:nvSpPr>
          <p:cNvPr id="233" name="ZoneTexte 232">
            <a:extLst>
              <a:ext uri="{FF2B5EF4-FFF2-40B4-BE49-F238E27FC236}">
                <a16:creationId xmlns:a16="http://schemas.microsoft.com/office/drawing/2014/main" id="{C2905768-456D-4588-A84A-97ECF5F1E111}"/>
              </a:ext>
            </a:extLst>
          </p:cNvPr>
          <p:cNvSpPr txBox="1"/>
          <p:nvPr/>
        </p:nvSpPr>
        <p:spPr>
          <a:xfrm>
            <a:off x="165272" y="4614185"/>
            <a:ext cx="739414" cy="400110"/>
          </a:xfrm>
          <a:prstGeom prst="rect">
            <a:avLst/>
          </a:prstGeom>
          <a:noFill/>
        </p:spPr>
        <p:txBody>
          <a:bodyPr wrap="square" rtlCol="0">
            <a:spAutoFit/>
          </a:bodyPr>
          <a:lstStyle/>
          <a:p>
            <a:pPr algn="ctr"/>
            <a:r>
              <a:rPr lang="en-GB" sz="1000" i="1">
                <a:latin typeface="Trebuchet MS" panose="020B0603020202020204" pitchFamily="34" charset="0"/>
              </a:rPr>
              <a:t>KBO entries</a:t>
            </a:r>
          </a:p>
        </p:txBody>
      </p:sp>
      <p:sp>
        <p:nvSpPr>
          <p:cNvPr id="234" name="Rectangle 233">
            <a:extLst>
              <a:ext uri="{FF2B5EF4-FFF2-40B4-BE49-F238E27FC236}">
                <a16:creationId xmlns:a16="http://schemas.microsoft.com/office/drawing/2014/main" id="{571C786D-2DAE-4A3B-8D5C-8D3CB56E55D3}"/>
              </a:ext>
            </a:extLst>
          </p:cNvPr>
          <p:cNvSpPr/>
          <p:nvPr/>
        </p:nvSpPr>
        <p:spPr bwMode="auto">
          <a:xfrm>
            <a:off x="1049135" y="5908746"/>
            <a:ext cx="7528681" cy="569065"/>
          </a:xfrm>
          <a:prstGeom prst="rect">
            <a:avLst/>
          </a:prstGeom>
          <a:gradFill flip="none" rotWithShape="1">
            <a:gsLst>
              <a:gs pos="0">
                <a:srgbClr val="F2F2F2">
                  <a:alpha val="34000"/>
                </a:srgbClr>
              </a:gs>
              <a:gs pos="100000">
                <a:srgbClr val="E9F5EC"/>
              </a:gs>
            </a:gsLst>
            <a:lin ang="0" scaled="1"/>
            <a:tileRect/>
          </a:gradFill>
          <a:ln w="9525" cap="flat" cmpd="sng" algn="ctr">
            <a:solidFill>
              <a:schemeClr val="bg1">
                <a:lumMod val="85000"/>
              </a:schemeClr>
            </a:solidFill>
            <a:prstDash val="lgDash"/>
            <a:round/>
            <a:headEnd type="none" w="med" len="med"/>
            <a:tailEnd type="none" w="med" len="med"/>
          </a:ln>
          <a:effectLst/>
        </p:spPr>
        <p:txBody>
          <a:bodyPr vert="horz" wrap="square" lIns="91440" tIns="36000" rIns="91440" bIns="45720" numCol="1" rtlCol="0" anchor="t" anchorCtr="0" compatLnSpc="1">
            <a:prstTxWarp prst="textNoShape">
              <a:avLst/>
            </a:prstTxWarp>
          </a:bodyPr>
          <a:lstStyle/>
          <a:p>
            <a:pPr algn="ctr"/>
            <a:endParaRPr lang="en-GB" sz="1200" cap="small">
              <a:solidFill>
                <a:schemeClr val="accent1">
                  <a:lumMod val="75000"/>
                </a:schemeClr>
              </a:solidFill>
              <a:latin typeface="Trebuchet MS" pitchFamily="34" charset="0"/>
            </a:endParaRPr>
          </a:p>
        </p:txBody>
      </p:sp>
      <p:pic>
        <p:nvPicPr>
          <p:cNvPr id="235" name="Picture 2" descr="Dun &amp; Bradstreet - Bâtir des relations">
            <a:extLst>
              <a:ext uri="{FF2B5EF4-FFF2-40B4-BE49-F238E27FC236}">
                <a16:creationId xmlns:a16="http://schemas.microsoft.com/office/drawing/2014/main" id="{8F196962-4FAE-45AC-AE64-A2FD6A88EC3B}"/>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5134" y="6148308"/>
            <a:ext cx="1653727" cy="241872"/>
          </a:xfrm>
          <a:prstGeom prst="rect">
            <a:avLst/>
          </a:prstGeom>
          <a:noFill/>
          <a:extLst>
            <a:ext uri="{909E8E84-426E-40DD-AFC4-6F175D3DCCD1}">
              <a14:hiddenFill xmlns:a14="http://schemas.microsoft.com/office/drawing/2010/main">
                <a:solidFill>
                  <a:srgbClr val="FFFFFF"/>
                </a:solidFill>
              </a14:hiddenFill>
            </a:ext>
          </a:extLst>
        </p:spPr>
      </p:pic>
      <p:cxnSp>
        <p:nvCxnSpPr>
          <p:cNvPr id="236" name="Straight Arrow Connector 41">
            <a:extLst>
              <a:ext uri="{FF2B5EF4-FFF2-40B4-BE49-F238E27FC236}">
                <a16:creationId xmlns:a16="http://schemas.microsoft.com/office/drawing/2014/main" id="{DDE6FEDF-8182-4C3A-8D1D-825F15643136}"/>
              </a:ext>
            </a:extLst>
          </p:cNvPr>
          <p:cNvCxnSpPr>
            <a:cxnSpLocks/>
          </p:cNvCxnSpPr>
          <p:nvPr/>
        </p:nvCxnSpPr>
        <p:spPr bwMode="auto">
          <a:xfrm>
            <a:off x="4547856" y="57093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37" name="Straight Arrow Connector 128">
            <a:extLst>
              <a:ext uri="{FF2B5EF4-FFF2-40B4-BE49-F238E27FC236}">
                <a16:creationId xmlns:a16="http://schemas.microsoft.com/office/drawing/2014/main" id="{30ACA05F-A3E2-424F-AFA1-BCA2A8E2E561}"/>
              </a:ext>
            </a:extLst>
          </p:cNvPr>
          <p:cNvCxnSpPr>
            <a:cxnSpLocks/>
          </p:cNvCxnSpPr>
          <p:nvPr/>
        </p:nvCxnSpPr>
        <p:spPr bwMode="auto">
          <a:xfrm>
            <a:off x="4799935"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38" name="Straight Arrow Connector 129">
            <a:extLst>
              <a:ext uri="{FF2B5EF4-FFF2-40B4-BE49-F238E27FC236}">
                <a16:creationId xmlns:a16="http://schemas.microsoft.com/office/drawing/2014/main" id="{D1E752A3-0A2B-40D5-B52E-7D2AB19F06BF}"/>
              </a:ext>
            </a:extLst>
          </p:cNvPr>
          <p:cNvCxnSpPr>
            <a:cxnSpLocks/>
          </p:cNvCxnSpPr>
          <p:nvPr/>
        </p:nvCxnSpPr>
        <p:spPr bwMode="auto">
          <a:xfrm>
            <a:off x="4295776"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sp>
        <p:nvSpPr>
          <p:cNvPr id="239" name="TextBox 50">
            <a:extLst>
              <a:ext uri="{FF2B5EF4-FFF2-40B4-BE49-F238E27FC236}">
                <a16:creationId xmlns:a16="http://schemas.microsoft.com/office/drawing/2014/main" id="{8BB0FC62-D1FC-449E-8E04-7D24C920B5E4}"/>
              </a:ext>
            </a:extLst>
          </p:cNvPr>
          <p:cNvSpPr txBox="1"/>
          <p:nvPr/>
        </p:nvSpPr>
        <p:spPr>
          <a:xfrm>
            <a:off x="1363091" y="5987036"/>
            <a:ext cx="1198432" cy="153888"/>
          </a:xfrm>
          <a:prstGeom prst="rect">
            <a:avLst/>
          </a:prstGeom>
          <a:noFill/>
        </p:spPr>
        <p:txBody>
          <a:bodyPr wrap="square" lIns="0" tIns="0" rIns="0" bIns="0" rtlCol="0" anchor="ctr">
            <a:spAutoFit/>
          </a:bodyPr>
          <a:lstStyle/>
          <a:p>
            <a:r>
              <a:rPr lang="en-GB" sz="1000">
                <a:solidFill>
                  <a:schemeClr val="tx2"/>
                </a:solidFill>
                <a:latin typeface="Trebuchet MS" panose="020B0603020202020204" pitchFamily="34" charset="0"/>
              </a:rPr>
              <a:t>Partnership with </a:t>
            </a:r>
          </a:p>
        </p:txBody>
      </p:sp>
      <p:cxnSp>
        <p:nvCxnSpPr>
          <p:cNvPr id="240" name="Straight Arrow Connector 41">
            <a:extLst>
              <a:ext uri="{FF2B5EF4-FFF2-40B4-BE49-F238E27FC236}">
                <a16:creationId xmlns:a16="http://schemas.microsoft.com/office/drawing/2014/main" id="{EB608E36-BFB8-4732-8E3E-F60B9F57DCD9}"/>
              </a:ext>
            </a:extLst>
          </p:cNvPr>
          <p:cNvCxnSpPr>
            <a:cxnSpLocks/>
          </p:cNvCxnSpPr>
          <p:nvPr/>
        </p:nvCxnSpPr>
        <p:spPr bwMode="auto">
          <a:xfrm>
            <a:off x="1719815" y="57093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41" name="Straight Arrow Connector 128">
            <a:extLst>
              <a:ext uri="{FF2B5EF4-FFF2-40B4-BE49-F238E27FC236}">
                <a16:creationId xmlns:a16="http://schemas.microsoft.com/office/drawing/2014/main" id="{BFF15896-7611-4D9F-B3E0-6E4012D16ED0}"/>
              </a:ext>
            </a:extLst>
          </p:cNvPr>
          <p:cNvCxnSpPr>
            <a:cxnSpLocks/>
          </p:cNvCxnSpPr>
          <p:nvPr/>
        </p:nvCxnSpPr>
        <p:spPr bwMode="auto">
          <a:xfrm>
            <a:off x="1971894"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42" name="Straight Arrow Connector 129">
            <a:extLst>
              <a:ext uri="{FF2B5EF4-FFF2-40B4-BE49-F238E27FC236}">
                <a16:creationId xmlns:a16="http://schemas.microsoft.com/office/drawing/2014/main" id="{F196B510-5D97-4D57-BABF-58C433B3ADCD}"/>
              </a:ext>
            </a:extLst>
          </p:cNvPr>
          <p:cNvCxnSpPr>
            <a:cxnSpLocks/>
          </p:cNvCxnSpPr>
          <p:nvPr/>
        </p:nvCxnSpPr>
        <p:spPr bwMode="auto">
          <a:xfrm>
            <a:off x="1467735"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43" name="Straight Arrow Connector 41">
            <a:extLst>
              <a:ext uri="{FF2B5EF4-FFF2-40B4-BE49-F238E27FC236}">
                <a16:creationId xmlns:a16="http://schemas.microsoft.com/office/drawing/2014/main" id="{E0388EDD-FEFE-4454-9CB5-065256F764C9}"/>
              </a:ext>
            </a:extLst>
          </p:cNvPr>
          <p:cNvCxnSpPr>
            <a:cxnSpLocks/>
          </p:cNvCxnSpPr>
          <p:nvPr/>
        </p:nvCxnSpPr>
        <p:spPr bwMode="auto">
          <a:xfrm>
            <a:off x="7934116" y="57093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44" name="Straight Arrow Connector 128">
            <a:extLst>
              <a:ext uri="{FF2B5EF4-FFF2-40B4-BE49-F238E27FC236}">
                <a16:creationId xmlns:a16="http://schemas.microsoft.com/office/drawing/2014/main" id="{AF5C0C47-3774-4402-A7EE-3E985A4B0576}"/>
              </a:ext>
            </a:extLst>
          </p:cNvPr>
          <p:cNvCxnSpPr>
            <a:cxnSpLocks/>
          </p:cNvCxnSpPr>
          <p:nvPr/>
        </p:nvCxnSpPr>
        <p:spPr bwMode="auto">
          <a:xfrm>
            <a:off x="8186195"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45" name="Straight Arrow Connector 129">
            <a:extLst>
              <a:ext uri="{FF2B5EF4-FFF2-40B4-BE49-F238E27FC236}">
                <a16:creationId xmlns:a16="http://schemas.microsoft.com/office/drawing/2014/main" id="{A67D3A82-6928-4D9E-A92E-46CDC8482991}"/>
              </a:ext>
            </a:extLst>
          </p:cNvPr>
          <p:cNvCxnSpPr>
            <a:cxnSpLocks/>
          </p:cNvCxnSpPr>
          <p:nvPr/>
        </p:nvCxnSpPr>
        <p:spPr bwMode="auto">
          <a:xfrm>
            <a:off x="7682036"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pic>
        <p:nvPicPr>
          <p:cNvPr id="246" name="Picture 10" descr="The NBB and the FSMA clarify the regulatory framework of EEA banks which  operate in Belgium based on the freedom to provide services (especially  internet banks without a permanent establishment in Belgium) |">
            <a:extLst>
              <a:ext uri="{FF2B5EF4-FFF2-40B4-BE49-F238E27FC236}">
                <a16:creationId xmlns:a16="http://schemas.microsoft.com/office/drawing/2014/main" id="{811760C1-99A2-4330-896F-45FDB2630BBB}"/>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40861" y="4169589"/>
            <a:ext cx="588237" cy="204846"/>
          </a:xfrm>
          <a:prstGeom prst="rect">
            <a:avLst/>
          </a:prstGeom>
          <a:noFill/>
          <a:extLst>
            <a:ext uri="{909E8E84-426E-40DD-AFC4-6F175D3DCCD1}">
              <a14:hiddenFill xmlns:a14="http://schemas.microsoft.com/office/drawing/2010/main">
                <a:solidFill>
                  <a:srgbClr val="FFFFFF"/>
                </a:solidFill>
              </a14:hiddenFill>
            </a:ext>
          </a:extLst>
        </p:spPr>
      </p:pic>
      <p:sp>
        <p:nvSpPr>
          <p:cNvPr id="247" name="ZoneTexte 246">
            <a:extLst>
              <a:ext uri="{FF2B5EF4-FFF2-40B4-BE49-F238E27FC236}">
                <a16:creationId xmlns:a16="http://schemas.microsoft.com/office/drawing/2014/main" id="{7E402868-D58F-4E16-81D9-87D15AAB7A41}"/>
              </a:ext>
            </a:extLst>
          </p:cNvPr>
          <p:cNvSpPr txBox="1"/>
          <p:nvPr/>
        </p:nvSpPr>
        <p:spPr>
          <a:xfrm>
            <a:off x="3118233" y="1625691"/>
            <a:ext cx="3475442" cy="553998"/>
          </a:xfrm>
          <a:prstGeom prst="rect">
            <a:avLst/>
          </a:prstGeom>
          <a:noFill/>
        </p:spPr>
        <p:txBody>
          <a:bodyPr wrap="square" rtlCol="0">
            <a:spAutoFit/>
          </a:bodyPr>
          <a:lstStyle/>
          <a:p>
            <a:pPr algn="ctr"/>
            <a:r>
              <a:rPr lang="en-GB" sz="1000" b="1" i="1">
                <a:latin typeface="Trebuchet MS" panose="020B0603020202020204" pitchFamily="34" charset="0"/>
              </a:rPr>
              <a:t>An </a:t>
            </a:r>
            <a:r>
              <a:rPr lang="en-GB" sz="1000" b="1" i="1">
                <a:solidFill>
                  <a:schemeClr val="accent1">
                    <a:lumMod val="75000"/>
                  </a:schemeClr>
                </a:solidFill>
                <a:latin typeface="Trebuchet MS" panose="020B0603020202020204" pitchFamily="34" charset="0"/>
              </a:rPr>
              <a:t>efficient upstream and downstream operational model</a:t>
            </a:r>
            <a:r>
              <a:rPr lang="en-GB" sz="1000" b="1" i="1">
                <a:solidFill>
                  <a:schemeClr val="tx2"/>
                </a:solidFill>
                <a:latin typeface="Trebuchet MS" panose="020B0603020202020204" pitchFamily="34" charset="0"/>
              </a:rPr>
              <a:t> </a:t>
            </a:r>
            <a:r>
              <a:rPr lang="en-GB" sz="1000" b="1" i="1">
                <a:latin typeface="Trebuchet MS" panose="020B0603020202020204" pitchFamily="34" charset="0"/>
              </a:rPr>
              <a:t>supported by a </a:t>
            </a:r>
            <a:r>
              <a:rPr lang="en-GB" sz="1000" b="1" i="1">
                <a:solidFill>
                  <a:schemeClr val="accent1">
                    <a:lumMod val="75000"/>
                  </a:schemeClr>
                </a:solidFill>
                <a:latin typeface="Trebuchet MS" panose="020B0603020202020204" pitchFamily="34" charset="0"/>
              </a:rPr>
              <a:t>robust IT architecture </a:t>
            </a:r>
            <a:r>
              <a:rPr lang="en-GB" sz="1000" b="1" i="1">
                <a:latin typeface="Trebuchet MS" panose="020B0603020202020204" pitchFamily="34" charset="0"/>
              </a:rPr>
              <a:t>being </a:t>
            </a:r>
            <a:r>
              <a:rPr lang="en-GB" sz="1000" b="1" i="1">
                <a:solidFill>
                  <a:schemeClr val="accent1">
                    <a:lumMod val="75000"/>
                  </a:schemeClr>
                </a:solidFill>
                <a:latin typeface="Trebuchet MS" panose="020B0603020202020204" pitchFamily="34" charset="0"/>
              </a:rPr>
              <a:t>modernized</a:t>
            </a:r>
            <a:r>
              <a:rPr lang="en-GB" sz="1000" b="1" i="1">
                <a:latin typeface="Trebuchet MS" panose="020B0603020202020204" pitchFamily="34" charset="0"/>
              </a:rPr>
              <a:t> within the </a:t>
            </a:r>
            <a:r>
              <a:rPr lang="en-GB" sz="1000" b="1" i="1">
                <a:solidFill>
                  <a:schemeClr val="accent1">
                    <a:lumMod val="75000"/>
                  </a:schemeClr>
                </a:solidFill>
                <a:latin typeface="Trebuchet MS" panose="020B0603020202020204" pitchFamily="34" charset="0"/>
              </a:rPr>
              <a:t>“</a:t>
            </a:r>
            <a:r>
              <a:rPr lang="en-GB" sz="1000" b="1" i="1" err="1">
                <a:solidFill>
                  <a:schemeClr val="accent1">
                    <a:lumMod val="75000"/>
                  </a:schemeClr>
                </a:solidFill>
                <a:latin typeface="Trebuchet MS" panose="020B0603020202020204" pitchFamily="34" charset="0"/>
              </a:rPr>
              <a:t>DataHub</a:t>
            </a:r>
            <a:r>
              <a:rPr lang="en-GB" sz="1000" b="1" i="1">
                <a:solidFill>
                  <a:schemeClr val="accent1">
                    <a:lumMod val="75000"/>
                  </a:schemeClr>
                </a:solidFill>
                <a:latin typeface="Trebuchet MS" panose="020B0603020202020204" pitchFamily="34" charset="0"/>
              </a:rPr>
              <a:t>” project</a:t>
            </a:r>
          </a:p>
        </p:txBody>
      </p:sp>
      <p:sp>
        <p:nvSpPr>
          <p:cNvPr id="248" name="ZoneTexte 247">
            <a:extLst>
              <a:ext uri="{FF2B5EF4-FFF2-40B4-BE49-F238E27FC236}">
                <a16:creationId xmlns:a16="http://schemas.microsoft.com/office/drawing/2014/main" id="{A8E1AE40-657F-41DB-B827-601C9890CCB5}"/>
              </a:ext>
            </a:extLst>
          </p:cNvPr>
          <p:cNvSpPr txBox="1"/>
          <p:nvPr/>
        </p:nvSpPr>
        <p:spPr>
          <a:xfrm>
            <a:off x="7432689" y="1577008"/>
            <a:ext cx="1107383" cy="1477328"/>
          </a:xfrm>
          <a:prstGeom prst="rect">
            <a:avLst/>
          </a:prstGeom>
          <a:noFill/>
        </p:spPr>
        <p:txBody>
          <a:bodyPr wrap="square" rtlCol="0">
            <a:spAutoFit/>
          </a:bodyPr>
          <a:lstStyle/>
          <a:p>
            <a:pPr algn="ctr"/>
            <a:r>
              <a:rPr lang="en-GB" sz="1000" b="1" i="1">
                <a:latin typeface="Trebuchet MS" panose="020B0603020202020204" pitchFamily="34" charset="0"/>
              </a:rPr>
              <a:t>A </a:t>
            </a:r>
            <a:r>
              <a:rPr lang="en-GB" sz="1000" b="1" i="1">
                <a:solidFill>
                  <a:schemeClr val="accent1">
                    <a:lumMod val="75000"/>
                  </a:schemeClr>
                </a:solidFill>
                <a:latin typeface="Trebuchet MS" panose="020B0603020202020204" pitchFamily="34" charset="0"/>
              </a:rPr>
              <a:t>strong and recognized high quality brand image </a:t>
            </a:r>
            <a:r>
              <a:rPr lang="en-GB" sz="1000" b="1" i="1">
                <a:latin typeface="Trebuchet MS" panose="020B0603020202020204" pitchFamily="34" charset="0"/>
              </a:rPr>
              <a:t>in </a:t>
            </a:r>
            <a:r>
              <a:rPr lang="en-GB" sz="1000" b="1" i="1">
                <a:solidFill>
                  <a:schemeClr val="accent1">
                    <a:lumMod val="75000"/>
                  </a:schemeClr>
                </a:solidFill>
                <a:latin typeface="Trebuchet MS" panose="020B0603020202020204" pitchFamily="34" charset="0"/>
              </a:rPr>
              <a:t>France</a:t>
            </a:r>
            <a:r>
              <a:rPr lang="en-GB" sz="1000" b="1" i="1">
                <a:latin typeface="Trebuchet MS" panose="020B0603020202020204" pitchFamily="34" charset="0"/>
              </a:rPr>
              <a:t>, leaning on </a:t>
            </a:r>
            <a:r>
              <a:rPr lang="en-GB" sz="1000" b="1" i="1">
                <a:solidFill>
                  <a:schemeClr val="accent1">
                    <a:lumMod val="75000"/>
                  </a:schemeClr>
                </a:solidFill>
                <a:latin typeface="Trebuchet MS" panose="020B0603020202020204" pitchFamily="34" charset="0"/>
              </a:rPr>
              <a:t>D&amp;B </a:t>
            </a:r>
            <a:r>
              <a:rPr lang="en-GB" sz="1000" b="1" i="1">
                <a:latin typeface="Trebuchet MS" panose="020B0603020202020204" pitchFamily="34" charset="0"/>
              </a:rPr>
              <a:t>to reinforce </a:t>
            </a:r>
            <a:r>
              <a:rPr lang="en-GB" sz="1000" b="1" i="1" err="1">
                <a:solidFill>
                  <a:schemeClr val="accent1">
                    <a:lumMod val="75000"/>
                  </a:schemeClr>
                </a:solidFill>
                <a:latin typeface="Trebuchet MS" panose="020B0603020202020204" pitchFamily="34" charset="0"/>
              </a:rPr>
              <a:t>Altares</a:t>
            </a:r>
            <a:r>
              <a:rPr lang="en-GB" sz="1000" b="1" i="1">
                <a:solidFill>
                  <a:schemeClr val="accent1">
                    <a:lumMod val="75000"/>
                  </a:schemeClr>
                </a:solidFill>
                <a:latin typeface="Trebuchet MS" panose="020B0603020202020204" pitchFamily="34" charset="0"/>
              </a:rPr>
              <a:t> brand in Benelux</a:t>
            </a:r>
          </a:p>
        </p:txBody>
      </p:sp>
      <p:sp>
        <p:nvSpPr>
          <p:cNvPr id="249" name="ZoneTexte 248">
            <a:extLst>
              <a:ext uri="{FF2B5EF4-FFF2-40B4-BE49-F238E27FC236}">
                <a16:creationId xmlns:a16="http://schemas.microsoft.com/office/drawing/2014/main" id="{46FA2988-C248-4387-8D81-CFF0FA5696FB}"/>
              </a:ext>
            </a:extLst>
          </p:cNvPr>
          <p:cNvSpPr txBox="1"/>
          <p:nvPr/>
        </p:nvSpPr>
        <p:spPr>
          <a:xfrm>
            <a:off x="5108" y="1625691"/>
            <a:ext cx="1082419" cy="707886"/>
          </a:xfrm>
          <a:prstGeom prst="rect">
            <a:avLst/>
          </a:prstGeom>
          <a:noFill/>
        </p:spPr>
        <p:txBody>
          <a:bodyPr wrap="square" rtlCol="0">
            <a:spAutoFit/>
          </a:bodyPr>
          <a:lstStyle/>
          <a:p>
            <a:pPr algn="ctr"/>
            <a:r>
              <a:rPr lang="en-GB" sz="1000" b="1" i="1">
                <a:solidFill>
                  <a:schemeClr val="accent1">
                    <a:lumMod val="75000"/>
                  </a:schemeClr>
                </a:solidFill>
                <a:latin typeface="Trebuchet MS" panose="020B0603020202020204" pitchFamily="34" charset="0"/>
              </a:rPr>
              <a:t>Diversified, local </a:t>
            </a:r>
            <a:r>
              <a:rPr lang="en-GB" sz="1000" b="1" i="1">
                <a:latin typeface="Trebuchet MS" panose="020B0603020202020204" pitchFamily="34" charset="0"/>
              </a:rPr>
              <a:t>and </a:t>
            </a:r>
            <a:r>
              <a:rPr lang="en-GB" sz="1000" b="1" i="1">
                <a:solidFill>
                  <a:schemeClr val="accent1">
                    <a:lumMod val="75000"/>
                  </a:schemeClr>
                </a:solidFill>
                <a:latin typeface="Trebuchet MS" panose="020B0603020202020204" pitchFamily="34" charset="0"/>
              </a:rPr>
              <a:t>international</a:t>
            </a:r>
            <a:r>
              <a:rPr lang="en-GB" sz="1000" b="1" i="1">
                <a:latin typeface="Trebuchet MS" panose="020B0603020202020204" pitchFamily="34" charset="0"/>
              </a:rPr>
              <a:t> data providers</a:t>
            </a:r>
            <a:endParaRPr lang="en-GB" sz="1000" b="1" i="1">
              <a:solidFill>
                <a:schemeClr val="tx2"/>
              </a:solidFill>
              <a:latin typeface="Trebuchet MS" panose="020B0603020202020204" pitchFamily="34" charset="0"/>
            </a:endParaRPr>
          </a:p>
        </p:txBody>
      </p:sp>
      <p:sp>
        <p:nvSpPr>
          <p:cNvPr id="250" name="ZoneTexte 249">
            <a:extLst>
              <a:ext uri="{FF2B5EF4-FFF2-40B4-BE49-F238E27FC236}">
                <a16:creationId xmlns:a16="http://schemas.microsoft.com/office/drawing/2014/main" id="{01A2F0C1-3330-4E8A-AE52-E90EDC972A50}"/>
              </a:ext>
            </a:extLst>
          </p:cNvPr>
          <p:cNvSpPr txBox="1"/>
          <p:nvPr/>
        </p:nvSpPr>
        <p:spPr>
          <a:xfrm>
            <a:off x="1149825" y="1625691"/>
            <a:ext cx="1082419" cy="861774"/>
          </a:xfrm>
          <a:prstGeom prst="rect">
            <a:avLst/>
          </a:prstGeom>
          <a:noFill/>
        </p:spPr>
        <p:txBody>
          <a:bodyPr wrap="square" rtlCol="0">
            <a:spAutoFit/>
          </a:bodyPr>
          <a:lstStyle/>
          <a:p>
            <a:pPr algn="ctr"/>
            <a:r>
              <a:rPr lang="en-GB" sz="1000" b="1" i="1">
                <a:latin typeface="Trebuchet MS" panose="020B0603020202020204" pitchFamily="34" charset="0"/>
              </a:rPr>
              <a:t>Rich and </a:t>
            </a:r>
            <a:r>
              <a:rPr lang="en-GB" sz="1000" b="1" i="1">
                <a:solidFill>
                  <a:schemeClr val="accent1">
                    <a:lumMod val="75000"/>
                  </a:schemeClr>
                </a:solidFill>
                <a:latin typeface="Trebuchet MS" panose="020B0603020202020204" pitchFamily="34" charset="0"/>
              </a:rPr>
              <a:t>highly differentiating data </a:t>
            </a:r>
            <a:r>
              <a:rPr lang="en-GB" sz="1000" b="1" i="1">
                <a:latin typeface="Trebuchet MS" panose="020B0603020202020204" pitchFamily="34" charset="0"/>
              </a:rPr>
              <a:t>(e.g. </a:t>
            </a:r>
            <a:r>
              <a:rPr lang="en-GB" sz="1000" b="1" i="1" err="1">
                <a:latin typeface="Trebuchet MS" panose="020B0603020202020204" pitchFamily="34" charset="0"/>
              </a:rPr>
              <a:t>Paydex</a:t>
            </a:r>
            <a:r>
              <a:rPr lang="en-GB" sz="1000" b="1" i="1">
                <a:latin typeface="Trebuchet MS" panose="020B0603020202020204" pitchFamily="34" charset="0"/>
              </a:rPr>
              <a:t>)</a:t>
            </a:r>
            <a:endParaRPr lang="en-GB" sz="1000" b="1" i="1">
              <a:solidFill>
                <a:schemeClr val="tx2"/>
              </a:solidFill>
              <a:latin typeface="Trebuchet MS" panose="020B0603020202020204" pitchFamily="34" charset="0"/>
            </a:endParaRPr>
          </a:p>
        </p:txBody>
      </p:sp>
      <p:sp>
        <p:nvSpPr>
          <p:cNvPr id="251" name="ZoneTexte 250">
            <a:extLst>
              <a:ext uri="{FF2B5EF4-FFF2-40B4-BE49-F238E27FC236}">
                <a16:creationId xmlns:a16="http://schemas.microsoft.com/office/drawing/2014/main" id="{4455E638-E9EF-4F3C-B119-B048BF292A0F}"/>
              </a:ext>
            </a:extLst>
          </p:cNvPr>
          <p:cNvSpPr txBox="1"/>
          <p:nvPr/>
        </p:nvSpPr>
        <p:spPr>
          <a:xfrm>
            <a:off x="8645616" y="1626001"/>
            <a:ext cx="1107383" cy="1169551"/>
          </a:xfrm>
          <a:prstGeom prst="rect">
            <a:avLst/>
          </a:prstGeom>
          <a:noFill/>
        </p:spPr>
        <p:txBody>
          <a:bodyPr wrap="square" rtlCol="0">
            <a:spAutoFit/>
          </a:bodyPr>
          <a:lstStyle/>
          <a:p>
            <a:pPr algn="ctr"/>
            <a:r>
              <a:rPr lang="en-GB" sz="1000" b="1" i="1">
                <a:latin typeface="Trebuchet MS" panose="020B0603020202020204" pitchFamily="34" charset="0"/>
              </a:rPr>
              <a:t>Strongly </a:t>
            </a:r>
            <a:r>
              <a:rPr lang="en-GB" sz="1000" b="1" i="1">
                <a:solidFill>
                  <a:schemeClr val="accent1">
                    <a:lumMod val="75000"/>
                  </a:schemeClr>
                </a:solidFill>
                <a:latin typeface="Trebuchet MS" panose="020B0603020202020204" pitchFamily="34" charset="0"/>
              </a:rPr>
              <a:t>resilient and diversified </a:t>
            </a:r>
            <a:r>
              <a:rPr lang="en-GB" sz="1000" b="1" i="1">
                <a:latin typeface="Trebuchet MS" panose="020B0603020202020204" pitchFamily="34" charset="0"/>
              </a:rPr>
              <a:t>client base, both in terms of </a:t>
            </a:r>
            <a:r>
              <a:rPr lang="en-GB" sz="1000" b="1" i="1">
                <a:solidFill>
                  <a:schemeClr val="accent1">
                    <a:lumMod val="75000"/>
                  </a:schemeClr>
                </a:solidFill>
                <a:latin typeface="Trebuchet MS" panose="020B0603020202020204" pitchFamily="34" charset="0"/>
              </a:rPr>
              <a:t>size, sector and geography</a:t>
            </a:r>
            <a:endParaRPr lang="en-GB" sz="1000" b="1" i="1">
              <a:latin typeface="Trebuchet MS" panose="020B0603020202020204" pitchFamily="34" charset="0"/>
            </a:endParaRPr>
          </a:p>
        </p:txBody>
      </p:sp>
      <p:sp>
        <p:nvSpPr>
          <p:cNvPr id="252" name="ZoneTexte 251">
            <a:extLst>
              <a:ext uri="{FF2B5EF4-FFF2-40B4-BE49-F238E27FC236}">
                <a16:creationId xmlns:a16="http://schemas.microsoft.com/office/drawing/2014/main" id="{53C71C90-2C71-4091-A1EB-1E0D051FE238}"/>
              </a:ext>
            </a:extLst>
          </p:cNvPr>
          <p:cNvSpPr txBox="1"/>
          <p:nvPr/>
        </p:nvSpPr>
        <p:spPr>
          <a:xfrm>
            <a:off x="3727035" y="6070306"/>
            <a:ext cx="4580174" cy="400110"/>
          </a:xfrm>
          <a:prstGeom prst="rect">
            <a:avLst/>
          </a:prstGeom>
          <a:noFill/>
        </p:spPr>
        <p:txBody>
          <a:bodyPr wrap="square" rtlCol="0">
            <a:spAutoFit/>
          </a:bodyPr>
          <a:lstStyle/>
          <a:p>
            <a:pPr algn="ctr"/>
            <a:r>
              <a:rPr lang="en-GB" sz="1000" b="1" i="1">
                <a:solidFill>
                  <a:schemeClr val="accent1">
                    <a:lumMod val="75000"/>
                  </a:schemeClr>
                </a:solidFill>
                <a:latin typeface="Trebuchet MS" panose="020B0603020202020204" pitchFamily="34" charset="0"/>
              </a:rPr>
              <a:t>Historical partnership </a:t>
            </a:r>
            <a:r>
              <a:rPr lang="en-GB" sz="1000" b="1" i="1">
                <a:latin typeface="Trebuchet MS" panose="020B0603020202020204" pitchFamily="34" charset="0"/>
              </a:rPr>
              <a:t>- running</a:t>
            </a:r>
            <a:r>
              <a:rPr lang="en-GB" sz="1000" b="1" i="1">
                <a:solidFill>
                  <a:schemeClr val="accent1">
                    <a:lumMod val="75000"/>
                  </a:schemeClr>
                </a:solidFill>
                <a:latin typeface="Trebuchet MS" panose="020B0603020202020204" pitchFamily="34" charset="0"/>
              </a:rPr>
              <a:t> until 2031 </a:t>
            </a:r>
            <a:r>
              <a:rPr lang="en-GB" sz="1000" b="1" i="1">
                <a:solidFill>
                  <a:schemeClr val="tx2"/>
                </a:solidFill>
                <a:latin typeface="Trebuchet MS" panose="020B0603020202020204" pitchFamily="34" charset="0"/>
              </a:rPr>
              <a:t>- </a:t>
            </a:r>
            <a:r>
              <a:rPr lang="en-GB" sz="1000" b="1" i="1">
                <a:latin typeface="Trebuchet MS" panose="020B0603020202020204" pitchFamily="34" charset="0"/>
              </a:rPr>
              <a:t>enabling </a:t>
            </a:r>
            <a:r>
              <a:rPr lang="en-GB" sz="1000" b="1" i="1" err="1">
                <a:latin typeface="Trebuchet MS" panose="020B0603020202020204" pitchFamily="34" charset="0"/>
              </a:rPr>
              <a:t>Altares</a:t>
            </a:r>
            <a:r>
              <a:rPr lang="en-GB" sz="1000" b="1" i="1">
                <a:latin typeface="Trebuchet MS" panose="020B0603020202020204" pitchFamily="34" charset="0"/>
              </a:rPr>
              <a:t> to benefit from </a:t>
            </a:r>
            <a:r>
              <a:rPr lang="en-GB" sz="1000" b="1" i="1">
                <a:solidFill>
                  <a:schemeClr val="accent1">
                    <a:lumMod val="75000"/>
                  </a:schemeClr>
                </a:solidFill>
                <a:latin typeface="Trebuchet MS" panose="020B0603020202020204" pitchFamily="34" charset="0"/>
              </a:rPr>
              <a:t>D&amp;B international data </a:t>
            </a:r>
            <a:r>
              <a:rPr lang="en-GB" sz="1000" b="1" i="1">
                <a:latin typeface="Trebuchet MS" panose="020B0603020202020204" pitchFamily="34" charset="0"/>
              </a:rPr>
              <a:t>and very </a:t>
            </a:r>
            <a:r>
              <a:rPr lang="en-GB" sz="1000" b="1" i="1">
                <a:solidFill>
                  <a:schemeClr val="accent1">
                    <a:lumMod val="75000"/>
                  </a:schemeClr>
                </a:solidFill>
                <a:latin typeface="Trebuchet MS" panose="020B0603020202020204" pitchFamily="34" charset="0"/>
              </a:rPr>
              <a:t>strong worldwide brand image</a:t>
            </a:r>
          </a:p>
        </p:txBody>
      </p:sp>
      <p:sp>
        <p:nvSpPr>
          <p:cNvPr id="253" name="Rectangle 252">
            <a:extLst>
              <a:ext uri="{FF2B5EF4-FFF2-40B4-BE49-F238E27FC236}">
                <a16:creationId xmlns:a16="http://schemas.microsoft.com/office/drawing/2014/main" id="{C707FA94-E038-4709-BC8A-FA31C6B4C5D1}"/>
              </a:ext>
            </a:extLst>
          </p:cNvPr>
          <p:cNvSpPr/>
          <p:nvPr/>
        </p:nvSpPr>
        <p:spPr bwMode="auto">
          <a:xfrm>
            <a:off x="1304680" y="4751609"/>
            <a:ext cx="830106" cy="396984"/>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GB" sz="800" b="0" i="1" u="none" strike="noStrike" cap="none" normalizeH="0" baseline="0">
                <a:ln>
                  <a:noFill/>
                </a:ln>
                <a:solidFill>
                  <a:schemeClr val="tx1"/>
                </a:solidFill>
                <a:effectLst/>
                <a:latin typeface="Trebuchet MS" panose="020B0603020202020204" pitchFamily="34" charset="0"/>
              </a:rPr>
              <a:t>Compliance data</a:t>
            </a:r>
          </a:p>
        </p:txBody>
      </p:sp>
      <p:pic>
        <p:nvPicPr>
          <p:cNvPr id="254" name="Picture 22" descr="A close up of a logo&#10;&#10;Description automatically generated">
            <a:extLst>
              <a:ext uri="{FF2B5EF4-FFF2-40B4-BE49-F238E27FC236}">
                <a16:creationId xmlns:a16="http://schemas.microsoft.com/office/drawing/2014/main" id="{7B2D042B-3480-4819-89B3-F7F919C0B096}"/>
              </a:ext>
            </a:extLst>
          </p:cNvPr>
          <p:cNvPicPr>
            <a:picLocks noChangeAspect="1"/>
          </p:cNvPicPr>
          <p:nvPr/>
        </p:nvPicPr>
        <p:blipFill rotWithShape="1">
          <a:blip r:embed="rId28">
            <a:extLst>
              <a:ext uri="{28A0092B-C50C-407E-A947-70E740481C1C}">
                <a14:useLocalDpi xmlns:a14="http://schemas.microsoft.com/office/drawing/2010/main" val="0"/>
              </a:ext>
            </a:extLst>
          </a:blip>
          <a:srcRect l="11098" t="23043" r="7677" b="16712"/>
          <a:stretch/>
        </p:blipFill>
        <p:spPr>
          <a:xfrm>
            <a:off x="176303" y="5566101"/>
            <a:ext cx="717352" cy="248889"/>
          </a:xfrm>
          <a:prstGeom prst="rect">
            <a:avLst/>
          </a:prstGeom>
        </p:spPr>
      </p:pic>
      <p:pic>
        <p:nvPicPr>
          <p:cNvPr id="255" name="Picture 15" descr="RÃ©sultat de recherche d'images pour &quot;acuris&quot;">
            <a:extLst>
              <a:ext uri="{FF2B5EF4-FFF2-40B4-BE49-F238E27FC236}">
                <a16:creationId xmlns:a16="http://schemas.microsoft.com/office/drawing/2014/main" id="{8E28230F-C095-43DC-AF31-D408F4777C79}"/>
              </a:ext>
            </a:extLst>
          </p:cNvPr>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613" y="5753659"/>
            <a:ext cx="590732" cy="196087"/>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Financial Technology, Data, and Expertise | Refinitiv">
            <a:extLst>
              <a:ext uri="{FF2B5EF4-FFF2-40B4-BE49-F238E27FC236}">
                <a16:creationId xmlns:a16="http://schemas.microsoft.com/office/drawing/2014/main" id="{CCEAA255-5888-49F5-AF29-C2DAEE3412E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08666" y="6004384"/>
            <a:ext cx="652626" cy="131844"/>
          </a:xfrm>
          <a:prstGeom prst="rect">
            <a:avLst/>
          </a:prstGeom>
          <a:noFill/>
          <a:extLst>
            <a:ext uri="{909E8E84-426E-40DD-AFC4-6F175D3DCCD1}">
              <a14:hiddenFill xmlns:a14="http://schemas.microsoft.com/office/drawing/2010/main">
                <a:solidFill>
                  <a:srgbClr val="FFFFFF"/>
                </a:solidFill>
              </a14:hiddenFill>
            </a:ext>
          </a:extLst>
        </p:spPr>
      </p:pic>
      <p:sp>
        <p:nvSpPr>
          <p:cNvPr id="257" name="Rectangle 256">
            <a:extLst>
              <a:ext uri="{FF2B5EF4-FFF2-40B4-BE49-F238E27FC236}">
                <a16:creationId xmlns:a16="http://schemas.microsoft.com/office/drawing/2014/main" id="{91A1B468-D5F2-47EF-B72B-1A21B947381E}"/>
              </a:ext>
            </a:extLst>
          </p:cNvPr>
          <p:cNvSpPr/>
          <p:nvPr/>
        </p:nvSpPr>
        <p:spPr bwMode="auto">
          <a:xfrm>
            <a:off x="2042314" y="4863868"/>
            <a:ext cx="114477" cy="14307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itchFamily="34" charset="0"/>
              </a:rPr>
              <a:t>*</a:t>
            </a:r>
          </a:p>
        </p:txBody>
      </p:sp>
      <p:pic>
        <p:nvPicPr>
          <p:cNvPr id="258" name="Picture 2" descr="Dun &amp; Bradstreet - Bâtir des relations">
            <a:extLst>
              <a:ext uri="{FF2B5EF4-FFF2-40B4-BE49-F238E27FC236}">
                <a16:creationId xmlns:a16="http://schemas.microsoft.com/office/drawing/2014/main" id="{6F622106-853D-48B5-9583-10BC847E86A3}"/>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0020" y="6234619"/>
            <a:ext cx="669919" cy="97983"/>
          </a:xfrm>
          <a:prstGeom prst="rect">
            <a:avLst/>
          </a:prstGeom>
          <a:noFill/>
          <a:extLst>
            <a:ext uri="{909E8E84-426E-40DD-AFC4-6F175D3DCCD1}">
              <a14:hiddenFill xmlns:a14="http://schemas.microsoft.com/office/drawing/2010/main">
                <a:solidFill>
                  <a:srgbClr val="FFFFFF"/>
                </a:solidFill>
              </a14:hiddenFill>
            </a:ext>
          </a:extLst>
        </p:spPr>
      </p:pic>
      <p:cxnSp>
        <p:nvCxnSpPr>
          <p:cNvPr id="259" name="Connecteur droit avec flèche 258">
            <a:extLst>
              <a:ext uri="{FF2B5EF4-FFF2-40B4-BE49-F238E27FC236}">
                <a16:creationId xmlns:a16="http://schemas.microsoft.com/office/drawing/2014/main" id="{70D0326D-794D-4368-B47C-65D9A7F591CC}"/>
              </a:ext>
            </a:extLst>
          </p:cNvPr>
          <p:cNvCxnSpPr/>
          <p:nvPr/>
        </p:nvCxnSpPr>
        <p:spPr bwMode="auto">
          <a:xfrm>
            <a:off x="883507" y="6298069"/>
            <a:ext cx="37003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4" name="Rectangle 133">
            <a:extLst>
              <a:ext uri="{FF2B5EF4-FFF2-40B4-BE49-F238E27FC236}">
                <a16:creationId xmlns:a16="http://schemas.microsoft.com/office/drawing/2014/main" id="{1231714B-C9F7-443A-B260-BD3E624A67BC}"/>
              </a:ext>
            </a:extLst>
          </p:cNvPr>
          <p:cNvSpPr/>
          <p:nvPr/>
        </p:nvSpPr>
        <p:spPr bwMode="auto">
          <a:xfrm>
            <a:off x="671050" y="3481268"/>
            <a:ext cx="258048" cy="196677"/>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0" u="none" strike="noStrike" normalizeH="0">
                <a:ln>
                  <a:noFill/>
                </a:ln>
                <a:effectLst/>
                <a:latin typeface="Trebuchet MS" panose="020B0603020202020204" pitchFamily="34" charset="0"/>
              </a:rPr>
              <a:t>…</a:t>
            </a:r>
          </a:p>
        </p:txBody>
      </p:sp>
      <p:sp>
        <p:nvSpPr>
          <p:cNvPr id="135" name="Rectangle 134">
            <a:extLst>
              <a:ext uri="{FF2B5EF4-FFF2-40B4-BE49-F238E27FC236}">
                <a16:creationId xmlns:a16="http://schemas.microsoft.com/office/drawing/2014/main" id="{661E0E2D-7256-4ECB-82B1-2446A3B1D739}"/>
              </a:ext>
            </a:extLst>
          </p:cNvPr>
          <p:cNvSpPr/>
          <p:nvPr/>
        </p:nvSpPr>
        <p:spPr bwMode="auto">
          <a:xfrm>
            <a:off x="671050" y="4876801"/>
            <a:ext cx="258048" cy="196677"/>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0" u="none" strike="noStrike" normalizeH="0">
                <a:ln>
                  <a:noFill/>
                </a:ln>
                <a:effectLst/>
                <a:latin typeface="Trebuchet MS" panose="020B0603020202020204" pitchFamily="34" charset="0"/>
              </a:rPr>
              <a:t>…</a:t>
            </a:r>
          </a:p>
        </p:txBody>
      </p:sp>
      <p:sp>
        <p:nvSpPr>
          <p:cNvPr id="136" name="Rectangle 135">
            <a:extLst>
              <a:ext uri="{FF2B5EF4-FFF2-40B4-BE49-F238E27FC236}">
                <a16:creationId xmlns:a16="http://schemas.microsoft.com/office/drawing/2014/main" id="{3C65F173-BDF7-4D38-A008-27E1BE794D70}"/>
              </a:ext>
            </a:extLst>
          </p:cNvPr>
          <p:cNvSpPr/>
          <p:nvPr/>
        </p:nvSpPr>
        <p:spPr bwMode="auto">
          <a:xfrm>
            <a:off x="671050" y="6234619"/>
            <a:ext cx="258048" cy="196677"/>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0" u="none" strike="noStrike" normalizeH="0">
                <a:ln>
                  <a:noFill/>
                </a:ln>
                <a:effectLst/>
                <a:latin typeface="Trebuchet MS" panose="020B0603020202020204" pitchFamily="34" charset="0"/>
              </a:rPr>
              <a:t>…</a:t>
            </a:r>
          </a:p>
        </p:txBody>
      </p:sp>
      <p:pic>
        <p:nvPicPr>
          <p:cNvPr id="137" name="Graphique 136" descr="Bâtiment avec un remplissage uni">
            <a:extLst>
              <a:ext uri="{FF2B5EF4-FFF2-40B4-BE49-F238E27FC236}">
                <a16:creationId xmlns:a16="http://schemas.microsoft.com/office/drawing/2014/main" id="{B51B2DC0-833F-4C92-9A9D-7CA3F41DCFBF}"/>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018874" y="3512912"/>
            <a:ext cx="360866" cy="360866"/>
          </a:xfrm>
          <a:prstGeom prst="rect">
            <a:avLst/>
          </a:prstGeom>
        </p:spPr>
      </p:pic>
      <p:pic>
        <p:nvPicPr>
          <p:cNvPr id="138" name="Graphique 137" descr="Ville avec un remplissage uni">
            <a:extLst>
              <a:ext uri="{FF2B5EF4-FFF2-40B4-BE49-F238E27FC236}">
                <a16:creationId xmlns:a16="http://schemas.microsoft.com/office/drawing/2014/main" id="{BA2D8042-4CEC-43E4-9465-B940EA74A50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9039523" y="5828739"/>
            <a:ext cx="319569" cy="319569"/>
          </a:xfrm>
          <a:prstGeom prst="rect">
            <a:avLst/>
          </a:prstGeom>
        </p:spPr>
      </p:pic>
      <p:grpSp>
        <p:nvGrpSpPr>
          <p:cNvPr id="5" name="Group 4">
            <a:extLst>
              <a:ext uri="{FF2B5EF4-FFF2-40B4-BE49-F238E27FC236}">
                <a16:creationId xmlns:a16="http://schemas.microsoft.com/office/drawing/2014/main" id="{33D1EB78-D7F0-4346-B023-9CE8D8F19D70}"/>
              </a:ext>
            </a:extLst>
          </p:cNvPr>
          <p:cNvGrpSpPr>
            <a:grpSpLocks noChangeAspect="1"/>
          </p:cNvGrpSpPr>
          <p:nvPr/>
        </p:nvGrpSpPr>
        <p:grpSpPr bwMode="auto">
          <a:xfrm>
            <a:off x="9062594" y="4659576"/>
            <a:ext cx="273427" cy="274166"/>
            <a:chOff x="788" y="800"/>
            <a:chExt cx="740" cy="742"/>
          </a:xfrm>
          <a:solidFill>
            <a:schemeClr val="tx1"/>
          </a:solidFill>
        </p:grpSpPr>
        <p:sp>
          <p:nvSpPr>
            <p:cNvPr id="7" name="Freeform 5">
              <a:extLst>
                <a:ext uri="{FF2B5EF4-FFF2-40B4-BE49-F238E27FC236}">
                  <a16:creationId xmlns:a16="http://schemas.microsoft.com/office/drawing/2014/main" id="{AF785099-C081-4D99-85C6-AD528862EB14}"/>
                </a:ext>
              </a:extLst>
            </p:cNvPr>
            <p:cNvSpPr>
              <a:spLocks noEditPoints="1"/>
            </p:cNvSpPr>
            <p:nvPr/>
          </p:nvSpPr>
          <p:spPr bwMode="auto">
            <a:xfrm>
              <a:off x="788" y="1078"/>
              <a:ext cx="740" cy="464"/>
            </a:xfrm>
            <a:custGeom>
              <a:avLst/>
              <a:gdLst>
                <a:gd name="T0" fmla="*/ 56 w 64"/>
                <a:gd name="T1" fmla="*/ 4 h 40"/>
                <a:gd name="T2" fmla="*/ 58 w 64"/>
                <a:gd name="T3" fmla="*/ 4 h 40"/>
                <a:gd name="T4" fmla="*/ 60 w 64"/>
                <a:gd name="T5" fmla="*/ 2 h 40"/>
                <a:gd name="T6" fmla="*/ 60 w 64"/>
                <a:gd name="T7" fmla="*/ 0 h 40"/>
                <a:gd name="T8" fmla="*/ 4 w 64"/>
                <a:gd name="T9" fmla="*/ 0 h 40"/>
                <a:gd name="T10" fmla="*/ 4 w 64"/>
                <a:gd name="T11" fmla="*/ 2 h 40"/>
                <a:gd name="T12" fmla="*/ 6 w 64"/>
                <a:gd name="T13" fmla="*/ 4 h 40"/>
                <a:gd name="T14" fmla="*/ 8 w 64"/>
                <a:gd name="T15" fmla="*/ 4 h 40"/>
                <a:gd name="T16" fmla="*/ 8 w 64"/>
                <a:gd name="T17" fmla="*/ 32 h 40"/>
                <a:gd name="T18" fmla="*/ 0 w 64"/>
                <a:gd name="T19" fmla="*/ 40 h 40"/>
                <a:gd name="T20" fmla="*/ 64 w 64"/>
                <a:gd name="T21" fmla="*/ 40 h 40"/>
                <a:gd name="T22" fmla="*/ 56 w 64"/>
                <a:gd name="T23" fmla="*/ 32 h 40"/>
                <a:gd name="T24" fmla="*/ 56 w 64"/>
                <a:gd name="T25" fmla="*/ 4 h 40"/>
                <a:gd name="T26" fmla="*/ 12 w 64"/>
                <a:gd name="T27" fmla="*/ 32 h 40"/>
                <a:gd name="T28" fmla="*/ 12 w 64"/>
                <a:gd name="T29" fmla="*/ 4 h 40"/>
                <a:gd name="T30" fmla="*/ 20 w 64"/>
                <a:gd name="T31" fmla="*/ 4 h 40"/>
                <a:gd name="T32" fmla="*/ 20 w 64"/>
                <a:gd name="T33" fmla="*/ 32 h 40"/>
                <a:gd name="T34" fmla="*/ 12 w 64"/>
                <a:gd name="T35" fmla="*/ 32 h 40"/>
                <a:gd name="T36" fmla="*/ 28 w 64"/>
                <a:gd name="T37" fmla="*/ 32 h 40"/>
                <a:gd name="T38" fmla="*/ 28 w 64"/>
                <a:gd name="T39" fmla="*/ 4 h 40"/>
                <a:gd name="T40" fmla="*/ 36 w 64"/>
                <a:gd name="T41" fmla="*/ 4 h 40"/>
                <a:gd name="T42" fmla="*/ 36 w 64"/>
                <a:gd name="T43" fmla="*/ 32 h 40"/>
                <a:gd name="T44" fmla="*/ 28 w 64"/>
                <a:gd name="T45" fmla="*/ 32 h 40"/>
                <a:gd name="T46" fmla="*/ 44 w 64"/>
                <a:gd name="T47" fmla="*/ 32 h 40"/>
                <a:gd name="T48" fmla="*/ 44 w 64"/>
                <a:gd name="T49" fmla="*/ 4 h 40"/>
                <a:gd name="T50" fmla="*/ 52 w 64"/>
                <a:gd name="T51" fmla="*/ 4 h 40"/>
                <a:gd name="T52" fmla="*/ 52 w 64"/>
                <a:gd name="T53" fmla="*/ 32 h 40"/>
                <a:gd name="T54" fmla="*/ 44 w 64"/>
                <a:gd name="T55"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40">
                  <a:moveTo>
                    <a:pt x="56" y="4"/>
                  </a:moveTo>
                  <a:cubicBezTo>
                    <a:pt x="58" y="4"/>
                    <a:pt x="58" y="4"/>
                    <a:pt x="58" y="4"/>
                  </a:cubicBezTo>
                  <a:cubicBezTo>
                    <a:pt x="60" y="4"/>
                    <a:pt x="60" y="3"/>
                    <a:pt x="60" y="2"/>
                  </a:cubicBezTo>
                  <a:cubicBezTo>
                    <a:pt x="60" y="0"/>
                    <a:pt x="60" y="0"/>
                    <a:pt x="60" y="0"/>
                  </a:cubicBezTo>
                  <a:cubicBezTo>
                    <a:pt x="4" y="0"/>
                    <a:pt x="4" y="0"/>
                    <a:pt x="4" y="0"/>
                  </a:cubicBezTo>
                  <a:cubicBezTo>
                    <a:pt x="4" y="2"/>
                    <a:pt x="4" y="2"/>
                    <a:pt x="4" y="2"/>
                  </a:cubicBezTo>
                  <a:cubicBezTo>
                    <a:pt x="4" y="3"/>
                    <a:pt x="5" y="4"/>
                    <a:pt x="6" y="4"/>
                  </a:cubicBezTo>
                  <a:cubicBezTo>
                    <a:pt x="8" y="4"/>
                    <a:pt x="8" y="4"/>
                    <a:pt x="8" y="4"/>
                  </a:cubicBezTo>
                  <a:cubicBezTo>
                    <a:pt x="8" y="32"/>
                    <a:pt x="8" y="32"/>
                    <a:pt x="8" y="32"/>
                  </a:cubicBezTo>
                  <a:cubicBezTo>
                    <a:pt x="0" y="40"/>
                    <a:pt x="0" y="40"/>
                    <a:pt x="0" y="40"/>
                  </a:cubicBezTo>
                  <a:cubicBezTo>
                    <a:pt x="64" y="40"/>
                    <a:pt x="64" y="40"/>
                    <a:pt x="64" y="40"/>
                  </a:cubicBezTo>
                  <a:cubicBezTo>
                    <a:pt x="56" y="32"/>
                    <a:pt x="56" y="32"/>
                    <a:pt x="56" y="32"/>
                  </a:cubicBezTo>
                  <a:lnTo>
                    <a:pt x="56" y="4"/>
                  </a:lnTo>
                  <a:close/>
                  <a:moveTo>
                    <a:pt x="12" y="32"/>
                  </a:moveTo>
                  <a:cubicBezTo>
                    <a:pt x="12" y="4"/>
                    <a:pt x="12" y="4"/>
                    <a:pt x="12" y="4"/>
                  </a:cubicBezTo>
                  <a:cubicBezTo>
                    <a:pt x="20" y="4"/>
                    <a:pt x="20" y="4"/>
                    <a:pt x="20" y="4"/>
                  </a:cubicBezTo>
                  <a:cubicBezTo>
                    <a:pt x="20" y="32"/>
                    <a:pt x="20" y="32"/>
                    <a:pt x="20" y="32"/>
                  </a:cubicBezTo>
                  <a:lnTo>
                    <a:pt x="12" y="32"/>
                  </a:lnTo>
                  <a:close/>
                  <a:moveTo>
                    <a:pt x="28" y="32"/>
                  </a:moveTo>
                  <a:cubicBezTo>
                    <a:pt x="28" y="4"/>
                    <a:pt x="28" y="4"/>
                    <a:pt x="28" y="4"/>
                  </a:cubicBezTo>
                  <a:cubicBezTo>
                    <a:pt x="36" y="4"/>
                    <a:pt x="36" y="4"/>
                    <a:pt x="36" y="4"/>
                  </a:cubicBezTo>
                  <a:cubicBezTo>
                    <a:pt x="36" y="32"/>
                    <a:pt x="36" y="32"/>
                    <a:pt x="36" y="32"/>
                  </a:cubicBezTo>
                  <a:lnTo>
                    <a:pt x="28" y="32"/>
                  </a:lnTo>
                  <a:close/>
                  <a:moveTo>
                    <a:pt x="44" y="32"/>
                  </a:moveTo>
                  <a:cubicBezTo>
                    <a:pt x="44" y="4"/>
                    <a:pt x="44" y="4"/>
                    <a:pt x="44" y="4"/>
                  </a:cubicBezTo>
                  <a:cubicBezTo>
                    <a:pt x="52" y="4"/>
                    <a:pt x="52" y="4"/>
                    <a:pt x="52" y="4"/>
                  </a:cubicBezTo>
                  <a:cubicBezTo>
                    <a:pt x="52" y="32"/>
                    <a:pt x="52" y="32"/>
                    <a:pt x="52" y="32"/>
                  </a:cubicBezTo>
                  <a:lnTo>
                    <a:pt x="4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Freeform 6">
              <a:extLst>
                <a:ext uri="{FF2B5EF4-FFF2-40B4-BE49-F238E27FC236}">
                  <a16:creationId xmlns:a16="http://schemas.microsoft.com/office/drawing/2014/main" id="{EC9A81CB-6B5C-4E67-9E13-78C86578BFDA}"/>
                </a:ext>
              </a:extLst>
            </p:cNvPr>
            <p:cNvSpPr>
              <a:spLocks/>
            </p:cNvSpPr>
            <p:nvPr/>
          </p:nvSpPr>
          <p:spPr bwMode="auto">
            <a:xfrm>
              <a:off x="788" y="800"/>
              <a:ext cx="740" cy="232"/>
            </a:xfrm>
            <a:custGeom>
              <a:avLst/>
              <a:gdLst>
                <a:gd name="T0" fmla="*/ 740 w 740"/>
                <a:gd name="T1" fmla="*/ 232 h 232"/>
                <a:gd name="T2" fmla="*/ 370 w 740"/>
                <a:gd name="T3" fmla="*/ 0 h 232"/>
                <a:gd name="T4" fmla="*/ 0 w 740"/>
                <a:gd name="T5" fmla="*/ 232 h 232"/>
                <a:gd name="T6" fmla="*/ 740 w 740"/>
                <a:gd name="T7" fmla="*/ 232 h 232"/>
              </a:gdLst>
              <a:ahLst/>
              <a:cxnLst>
                <a:cxn ang="0">
                  <a:pos x="T0" y="T1"/>
                </a:cxn>
                <a:cxn ang="0">
                  <a:pos x="T2" y="T3"/>
                </a:cxn>
                <a:cxn ang="0">
                  <a:pos x="T4" y="T5"/>
                </a:cxn>
                <a:cxn ang="0">
                  <a:pos x="T6" y="T7"/>
                </a:cxn>
              </a:cxnLst>
              <a:rect l="0" t="0" r="r" b="b"/>
              <a:pathLst>
                <a:path w="740" h="232">
                  <a:moveTo>
                    <a:pt x="740" y="232"/>
                  </a:moveTo>
                  <a:lnTo>
                    <a:pt x="370" y="0"/>
                  </a:lnTo>
                  <a:lnTo>
                    <a:pt x="0" y="232"/>
                  </a:lnTo>
                  <a:lnTo>
                    <a:pt x="740"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20485" name="Picture 5" descr="Office Hours: Ask Me Anything around Entrepreneurship (part of Venture  School track) - KVK / Netherlands Chamber of Commerce - Venture Café">
            <a:extLst>
              <a:ext uri="{FF2B5EF4-FFF2-40B4-BE49-F238E27FC236}">
                <a16:creationId xmlns:a16="http://schemas.microsoft.com/office/drawing/2014/main" id="{31836E7E-B8B4-44F5-8290-E35682DB9EA6}"/>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92153" y="4449529"/>
            <a:ext cx="485653" cy="132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75507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CEA2C3D5-0FE3-4369-A313-1E8B2ADA28D3}"/>
              </a:ext>
            </a:extLst>
          </p:cNvPr>
          <p:cNvGraphicFramePr>
            <a:graphicFrameLocks noChangeAspect="1"/>
          </p:cNvGraphicFramePr>
          <p:nvPr>
            <p:custDataLst>
              <p:tags r:id="rId1"/>
            </p:custDataLst>
            <p:extLst>
              <p:ext uri="{D42A27DB-BD31-4B8C-83A1-F6EECF244321}">
                <p14:modId xmlns:p14="http://schemas.microsoft.com/office/powerpoint/2010/main" val="20295161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10" name="Object 9" hidden="1">
                        <a:extLst>
                          <a:ext uri="{FF2B5EF4-FFF2-40B4-BE49-F238E27FC236}">
                            <a16:creationId xmlns:a16="http://schemas.microsoft.com/office/drawing/2014/main" id="{CEA2C3D5-0FE3-4369-A313-1E8B2ADA28D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3C9A8ED1-85F0-420B-94DA-D468D0AA712B}"/>
              </a:ext>
            </a:extLst>
          </p:cNvPr>
          <p:cNvSpPr>
            <a:spLocks noGrp="1"/>
          </p:cNvSpPr>
          <p:nvPr>
            <p:ph type="title"/>
          </p:nvPr>
        </p:nvSpPr>
        <p:spPr>
          <a:xfrm>
            <a:off x="165600" y="147600"/>
            <a:ext cx="8252074" cy="684000"/>
          </a:xfrm>
        </p:spPr>
        <p:txBody>
          <a:bodyPr vert="horz"/>
          <a:lstStyle/>
          <a:p>
            <a:r>
              <a:rPr lang="en-GB" err="1"/>
              <a:t>Altares</a:t>
            </a:r>
            <a:r>
              <a:rPr lang="en-GB"/>
              <a:t>’ </a:t>
            </a:r>
            <a:r>
              <a:rPr lang="en-GB">
                <a:solidFill>
                  <a:schemeClr val="tx2"/>
                </a:solidFill>
              </a:rPr>
              <a:t>penetration rate </a:t>
            </a:r>
            <a:r>
              <a:rPr lang="en-GB"/>
              <a:t>within </a:t>
            </a:r>
            <a:r>
              <a:rPr lang="en-GB">
                <a:solidFill>
                  <a:schemeClr val="tx2"/>
                </a:solidFill>
              </a:rPr>
              <a:t>BEL 20 and AEX 25 is at 90%</a:t>
            </a:r>
            <a:r>
              <a:rPr lang="en-GB"/>
              <a:t> showing </a:t>
            </a:r>
            <a:r>
              <a:rPr lang="en-GB" err="1"/>
              <a:t>Altares</a:t>
            </a:r>
            <a:r>
              <a:rPr lang="en-GB"/>
              <a:t>’ ability to be a </a:t>
            </a:r>
            <a:r>
              <a:rPr lang="en-GB">
                <a:solidFill>
                  <a:schemeClr val="tx2"/>
                </a:solidFill>
              </a:rPr>
              <a:t>privileged partner for large companies in Benelux</a:t>
            </a:r>
            <a:endParaRPr lang="en-GB"/>
          </a:p>
        </p:txBody>
      </p:sp>
      <p:sp>
        <p:nvSpPr>
          <p:cNvPr id="3" name="Espace réservé du texte 2">
            <a:extLst>
              <a:ext uri="{FF2B5EF4-FFF2-40B4-BE49-F238E27FC236}">
                <a16:creationId xmlns:a16="http://schemas.microsoft.com/office/drawing/2014/main" id="{F385D93A-24C9-4AA3-96F4-89D32F22E34A}"/>
              </a:ext>
            </a:extLst>
          </p:cNvPr>
          <p:cNvSpPr>
            <a:spLocks noGrp="1"/>
          </p:cNvSpPr>
          <p:nvPr>
            <p:ph type="body" sz="quarter" idx="10"/>
          </p:nvPr>
        </p:nvSpPr>
        <p:spPr/>
        <p:txBody>
          <a:bodyPr/>
          <a:lstStyle/>
          <a:p>
            <a:r>
              <a:rPr lang="en-GB" sz="800" i="1" kern="0"/>
              <a:t>Sources: eleven research &amp; analysis, company data</a:t>
            </a:r>
          </a:p>
          <a:p>
            <a:endParaRPr lang="en-GB"/>
          </a:p>
        </p:txBody>
      </p:sp>
      <p:pic>
        <p:nvPicPr>
          <p:cNvPr id="5" name="Picture 4">
            <a:extLst>
              <a:ext uri="{FF2B5EF4-FFF2-40B4-BE49-F238E27FC236}">
                <a16:creationId xmlns:a16="http://schemas.microsoft.com/office/drawing/2014/main" id="{FA0BA621-1FD6-4DD0-9A51-45F898EB4959}"/>
              </a:ext>
            </a:extLst>
          </p:cNvPr>
          <p:cNvPicPr>
            <a:picLocks noChangeAspect="1"/>
          </p:cNvPicPr>
          <p:nvPr/>
        </p:nvPicPr>
        <p:blipFill>
          <a:blip r:embed="rId5"/>
          <a:stretch>
            <a:fillRect/>
          </a:stretch>
        </p:blipFill>
        <p:spPr>
          <a:xfrm>
            <a:off x="5394130" y="1526793"/>
            <a:ext cx="4345173" cy="3451308"/>
          </a:xfrm>
          <a:prstGeom prst="rect">
            <a:avLst/>
          </a:prstGeom>
          <a:ln>
            <a:solidFill>
              <a:schemeClr val="bg1">
                <a:lumMod val="95000"/>
              </a:schemeClr>
            </a:solidFill>
          </a:ln>
          <a:effectLst>
            <a:outerShdw blurRad="50800" dist="38100" dir="2700000" algn="tl" rotWithShape="0">
              <a:prstClr val="black">
                <a:alpha val="40000"/>
              </a:prstClr>
            </a:outerShdw>
          </a:effectLst>
        </p:spPr>
      </p:pic>
      <p:cxnSp>
        <p:nvCxnSpPr>
          <p:cNvPr id="22" name="Connecteur droit 208">
            <a:extLst>
              <a:ext uri="{FF2B5EF4-FFF2-40B4-BE49-F238E27FC236}">
                <a16:creationId xmlns:a16="http://schemas.microsoft.com/office/drawing/2014/main" id="{5A1EBC42-A625-41C9-94B2-E5B9C219D2A0}"/>
              </a:ext>
            </a:extLst>
          </p:cNvPr>
          <p:cNvCxnSpPr>
            <a:cxnSpLocks/>
          </p:cNvCxnSpPr>
          <p:nvPr/>
        </p:nvCxnSpPr>
        <p:spPr bwMode="auto">
          <a:xfrm>
            <a:off x="287197" y="1015628"/>
            <a:ext cx="9418403"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4" name="Rectangle 84">
            <a:extLst>
              <a:ext uri="{FF2B5EF4-FFF2-40B4-BE49-F238E27FC236}">
                <a16:creationId xmlns:a16="http://schemas.microsoft.com/office/drawing/2014/main" id="{3720130E-4BE1-47E2-B5BB-0AC9BB18630B}"/>
              </a:ext>
            </a:extLst>
          </p:cNvPr>
          <p:cNvSpPr/>
          <p:nvPr/>
        </p:nvSpPr>
        <p:spPr bwMode="auto">
          <a:xfrm>
            <a:off x="2416006" y="893228"/>
            <a:ext cx="5262004" cy="244800"/>
          </a:xfrm>
          <a:prstGeom prst="rect">
            <a:avLst/>
          </a:prstGeom>
          <a:solidFill>
            <a:schemeClr val="bg1"/>
          </a:solidFill>
        </p:spPr>
        <p:txBody>
          <a:bodyPr wrap="square" rtlCol="0">
            <a:noAutofit/>
          </a:bodyPr>
          <a:lstStyle/>
          <a:p>
            <a:pPr algn="ctr"/>
            <a:r>
              <a:rPr lang="en-GB" sz="1100">
                <a:latin typeface="Trebuchet MS" panose="020B0603020202020204" pitchFamily="34" charset="0"/>
              </a:rPr>
              <a:t>Key insights regarding </a:t>
            </a:r>
            <a:r>
              <a:rPr lang="en-GB" sz="1100" err="1">
                <a:latin typeface="Trebuchet MS" panose="020B0603020202020204" pitchFamily="34" charset="0"/>
              </a:rPr>
              <a:t>Altares</a:t>
            </a:r>
            <a:r>
              <a:rPr lang="en-GB" sz="1100">
                <a:latin typeface="Trebuchet MS" panose="020B0603020202020204" pitchFamily="34" charset="0"/>
              </a:rPr>
              <a:t>’ remaining “white space” to conquer in BNL</a:t>
            </a:r>
          </a:p>
        </p:txBody>
      </p:sp>
      <p:graphicFrame>
        <p:nvGraphicFramePr>
          <p:cNvPr id="34" name="Chart 33">
            <a:extLst>
              <a:ext uri="{FF2B5EF4-FFF2-40B4-BE49-F238E27FC236}">
                <a16:creationId xmlns:a16="http://schemas.microsoft.com/office/drawing/2014/main" id="{154B365E-3648-4AAB-8AFC-D093350F842C}"/>
              </a:ext>
            </a:extLst>
          </p:cNvPr>
          <p:cNvGraphicFramePr/>
          <p:nvPr>
            <p:extLst>
              <p:ext uri="{D42A27DB-BD31-4B8C-83A1-F6EECF244321}">
                <p14:modId xmlns:p14="http://schemas.microsoft.com/office/powerpoint/2010/main" val="2429402459"/>
              </p:ext>
            </p:extLst>
          </p:nvPr>
        </p:nvGraphicFramePr>
        <p:xfrm>
          <a:off x="0" y="1420782"/>
          <a:ext cx="2345866" cy="1504445"/>
        </p:xfrm>
        <a:graphic>
          <a:graphicData uri="http://schemas.openxmlformats.org/drawingml/2006/chart">
            <c:chart xmlns:c="http://schemas.openxmlformats.org/drawingml/2006/chart" xmlns:r="http://schemas.openxmlformats.org/officeDocument/2006/relationships" r:id="rId6"/>
          </a:graphicData>
        </a:graphic>
      </p:graphicFrame>
      <p:sp>
        <p:nvSpPr>
          <p:cNvPr id="35" name="Rectangle 34">
            <a:extLst>
              <a:ext uri="{FF2B5EF4-FFF2-40B4-BE49-F238E27FC236}">
                <a16:creationId xmlns:a16="http://schemas.microsoft.com/office/drawing/2014/main" id="{80BFBC27-2126-4E60-AC7B-697D0869EC8D}"/>
              </a:ext>
            </a:extLst>
          </p:cNvPr>
          <p:cNvSpPr/>
          <p:nvPr/>
        </p:nvSpPr>
        <p:spPr bwMode="auto">
          <a:xfrm>
            <a:off x="287197" y="5244468"/>
            <a:ext cx="4286175" cy="1129365"/>
          </a:xfrm>
          <a:prstGeom prst="rect">
            <a:avLst/>
          </a:prstGeom>
          <a:solidFill>
            <a:srgbClr val="E9F5EC"/>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Trebuchet MS" pitchFamily="34" charset="0"/>
              </a:rPr>
              <a:t>Comments</a:t>
            </a:r>
          </a:p>
          <a:p>
            <a:pPr marL="171450" indent="-171450">
              <a:spcBef>
                <a:spcPts val="600"/>
              </a:spcBef>
              <a:buClr>
                <a:schemeClr val="tx1"/>
              </a:buClr>
              <a:buFont typeface="Arial" panose="020B0604020202020204" pitchFamily="34" charset="0"/>
              <a:buChar char="•"/>
            </a:pPr>
            <a:r>
              <a:rPr lang="en-GB" sz="1000" err="1">
                <a:latin typeface="Trebuchet MS" pitchFamily="34" charset="0"/>
              </a:rPr>
              <a:t>Altares</a:t>
            </a:r>
            <a:r>
              <a:rPr lang="en-GB" sz="1000">
                <a:latin typeface="Trebuchet MS" pitchFamily="34" charset="0"/>
              </a:rPr>
              <a:t>’ already counts </a:t>
            </a:r>
            <a:r>
              <a:rPr lang="en-GB" sz="1000">
                <a:solidFill>
                  <a:schemeClr val="tx2"/>
                </a:solidFill>
                <a:latin typeface="Trebuchet MS" pitchFamily="34" charset="0"/>
              </a:rPr>
              <a:t>50% of BEL 20 customers and  88% of AEX 25 customers</a:t>
            </a:r>
            <a:r>
              <a:rPr lang="en-GB" sz="1000">
                <a:latin typeface="Trebuchet MS" pitchFamily="34" charset="0"/>
              </a:rPr>
              <a:t>, highlighting its </a:t>
            </a:r>
            <a:r>
              <a:rPr lang="en-GB" sz="1000">
                <a:solidFill>
                  <a:schemeClr val="tx2"/>
                </a:solidFill>
                <a:latin typeface="Trebuchet MS" pitchFamily="34" charset="0"/>
              </a:rPr>
              <a:t>privileged partner position for Benelux large companies</a:t>
            </a:r>
            <a:endParaRPr lang="en-GB" sz="1000">
              <a:latin typeface="Trebuchet MS" pitchFamily="34" charset="0"/>
            </a:endParaRPr>
          </a:p>
        </p:txBody>
      </p:sp>
      <p:cxnSp>
        <p:nvCxnSpPr>
          <p:cNvPr id="36" name="Connecteur droit 33">
            <a:extLst>
              <a:ext uri="{FF2B5EF4-FFF2-40B4-BE49-F238E27FC236}">
                <a16:creationId xmlns:a16="http://schemas.microsoft.com/office/drawing/2014/main" id="{9B4E1130-CF72-4F9F-8865-2ABF4B59DF82}"/>
              </a:ext>
            </a:extLst>
          </p:cNvPr>
          <p:cNvCxnSpPr/>
          <p:nvPr/>
        </p:nvCxnSpPr>
        <p:spPr bwMode="auto">
          <a:xfrm flipH="1">
            <a:off x="4924465" y="1428720"/>
            <a:ext cx="0" cy="487872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7" name="Triangle isocèle 34">
            <a:extLst>
              <a:ext uri="{FF2B5EF4-FFF2-40B4-BE49-F238E27FC236}">
                <a16:creationId xmlns:a16="http://schemas.microsoft.com/office/drawing/2014/main" id="{FAE0FFA5-C088-459C-B728-8B4DED95E7D2}"/>
              </a:ext>
            </a:extLst>
          </p:cNvPr>
          <p:cNvSpPr/>
          <p:nvPr/>
        </p:nvSpPr>
        <p:spPr bwMode="auto">
          <a:xfrm rot="5400000">
            <a:off x="4716756" y="3870251"/>
            <a:ext cx="545903" cy="12318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8" name="Rectangle 37">
            <a:extLst>
              <a:ext uri="{FF2B5EF4-FFF2-40B4-BE49-F238E27FC236}">
                <a16:creationId xmlns:a16="http://schemas.microsoft.com/office/drawing/2014/main" id="{DD98AA5E-C226-47BF-8DBF-4D6407BFD4C2}"/>
              </a:ext>
            </a:extLst>
          </p:cNvPr>
          <p:cNvSpPr/>
          <p:nvPr/>
        </p:nvSpPr>
        <p:spPr bwMode="auto">
          <a:xfrm>
            <a:off x="5394130" y="5244468"/>
            <a:ext cx="4346262" cy="112936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Trebuchet MS" pitchFamily="34" charset="0"/>
              </a:rPr>
              <a:t>Comments</a:t>
            </a:r>
          </a:p>
          <a:p>
            <a:pPr marL="171450" indent="-171450">
              <a:spcBef>
                <a:spcPts val="600"/>
              </a:spcBef>
              <a:buClr>
                <a:schemeClr val="tx1"/>
              </a:buClr>
              <a:buFont typeface="Arial" panose="020B0604020202020204" pitchFamily="34" charset="0"/>
              <a:buChar char="•"/>
            </a:pPr>
            <a:r>
              <a:rPr lang="en-GB" sz="1000" err="1">
                <a:latin typeface="Trebuchet MS" pitchFamily="34" charset="0"/>
              </a:rPr>
              <a:t>Altares</a:t>
            </a:r>
            <a:r>
              <a:rPr lang="en-GB" sz="1000">
                <a:latin typeface="Trebuchet MS" pitchFamily="34" charset="0"/>
              </a:rPr>
              <a:t>’ top 25 customers bookings split per LOB shows that there is </a:t>
            </a:r>
            <a:r>
              <a:rPr lang="en-GB" sz="1000">
                <a:solidFill>
                  <a:schemeClr val="tx2"/>
                </a:solidFill>
                <a:latin typeface="Trebuchet MS" pitchFamily="34" charset="0"/>
              </a:rPr>
              <a:t>still white space to conquer for each client</a:t>
            </a:r>
            <a:r>
              <a:rPr lang="en-GB" sz="1000">
                <a:latin typeface="Trebuchet MS" pitchFamily="34" charset="0"/>
              </a:rPr>
              <a:t>, except within the Risk LOB (as risk products are </a:t>
            </a:r>
            <a:r>
              <a:rPr lang="en-GB" sz="1000" err="1">
                <a:latin typeface="Trebuchet MS" pitchFamily="34" charset="0"/>
              </a:rPr>
              <a:t>Altares</a:t>
            </a:r>
            <a:r>
              <a:rPr lang="en-GB" sz="1000">
                <a:latin typeface="Trebuchet MS" pitchFamily="34" charset="0"/>
              </a:rPr>
              <a:t> historical business)</a:t>
            </a:r>
          </a:p>
        </p:txBody>
      </p:sp>
      <p:grpSp>
        <p:nvGrpSpPr>
          <p:cNvPr id="40" name="Group 4">
            <a:extLst>
              <a:ext uri="{FF2B5EF4-FFF2-40B4-BE49-F238E27FC236}">
                <a16:creationId xmlns:a16="http://schemas.microsoft.com/office/drawing/2014/main" id="{F5110CB8-D668-4CB7-A36F-8C6F7D256B34}"/>
              </a:ext>
            </a:extLst>
          </p:cNvPr>
          <p:cNvGrpSpPr>
            <a:grpSpLocks noChangeAspect="1"/>
          </p:cNvGrpSpPr>
          <p:nvPr/>
        </p:nvGrpSpPr>
        <p:grpSpPr bwMode="auto">
          <a:xfrm>
            <a:off x="1550862" y="5299976"/>
            <a:ext cx="226868" cy="184867"/>
            <a:chOff x="788" y="869"/>
            <a:chExt cx="740" cy="603"/>
          </a:xfrm>
          <a:solidFill>
            <a:schemeClr val="tx1"/>
          </a:solidFill>
        </p:grpSpPr>
        <p:sp>
          <p:nvSpPr>
            <p:cNvPr id="41" name="Freeform 5">
              <a:extLst>
                <a:ext uri="{FF2B5EF4-FFF2-40B4-BE49-F238E27FC236}">
                  <a16:creationId xmlns:a16="http://schemas.microsoft.com/office/drawing/2014/main" id="{0044AF16-4A8C-4ECD-92EC-7D87F76E2DA9}"/>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Rectangle 6">
              <a:extLst>
                <a:ext uri="{FF2B5EF4-FFF2-40B4-BE49-F238E27FC236}">
                  <a16:creationId xmlns:a16="http://schemas.microsoft.com/office/drawing/2014/main" id="{97D67CFB-25A8-42B0-B65C-0ED6A2D4A99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7">
              <a:extLst>
                <a:ext uri="{FF2B5EF4-FFF2-40B4-BE49-F238E27FC236}">
                  <a16:creationId xmlns:a16="http://schemas.microsoft.com/office/drawing/2014/main" id="{1058BC2C-46EE-4E80-9B37-9EB34CB3D883}"/>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Rectangle 8">
              <a:extLst>
                <a:ext uri="{FF2B5EF4-FFF2-40B4-BE49-F238E27FC236}">
                  <a16:creationId xmlns:a16="http://schemas.microsoft.com/office/drawing/2014/main" id="{D3695DBB-C282-4FBA-A5CD-DEFC9A594466}"/>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5" name="Group 4">
            <a:extLst>
              <a:ext uri="{FF2B5EF4-FFF2-40B4-BE49-F238E27FC236}">
                <a16:creationId xmlns:a16="http://schemas.microsoft.com/office/drawing/2014/main" id="{70D9BAF2-EFE4-4C80-B9F2-58A2C8A5668D}"/>
              </a:ext>
            </a:extLst>
          </p:cNvPr>
          <p:cNvGrpSpPr>
            <a:grpSpLocks noChangeAspect="1"/>
          </p:cNvGrpSpPr>
          <p:nvPr/>
        </p:nvGrpSpPr>
        <p:grpSpPr bwMode="auto">
          <a:xfrm>
            <a:off x="6529262" y="5299976"/>
            <a:ext cx="226868" cy="184867"/>
            <a:chOff x="788" y="869"/>
            <a:chExt cx="740" cy="603"/>
          </a:xfrm>
          <a:solidFill>
            <a:schemeClr val="tx1"/>
          </a:solidFill>
        </p:grpSpPr>
        <p:sp>
          <p:nvSpPr>
            <p:cNvPr id="46" name="Freeform 5">
              <a:extLst>
                <a:ext uri="{FF2B5EF4-FFF2-40B4-BE49-F238E27FC236}">
                  <a16:creationId xmlns:a16="http://schemas.microsoft.com/office/drawing/2014/main" id="{02F29283-0285-4D1C-97D5-1EA8BAE93B28}"/>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Rectangle 6">
              <a:extLst>
                <a:ext uri="{FF2B5EF4-FFF2-40B4-BE49-F238E27FC236}">
                  <a16:creationId xmlns:a16="http://schemas.microsoft.com/office/drawing/2014/main" id="{6259290E-4A8E-4DA3-BADA-3980EF8DA797}"/>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7">
              <a:extLst>
                <a:ext uri="{FF2B5EF4-FFF2-40B4-BE49-F238E27FC236}">
                  <a16:creationId xmlns:a16="http://schemas.microsoft.com/office/drawing/2014/main" id="{A91A5404-417C-43A5-9645-6FEEFAB86CD4}"/>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Rectangle 8">
              <a:extLst>
                <a:ext uri="{FF2B5EF4-FFF2-40B4-BE49-F238E27FC236}">
                  <a16:creationId xmlns:a16="http://schemas.microsoft.com/office/drawing/2014/main" id="{8C90A9EF-DAC5-485F-9F0C-EDA7A31B4ED3}"/>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9" name="Group 38">
            <a:extLst>
              <a:ext uri="{FF2B5EF4-FFF2-40B4-BE49-F238E27FC236}">
                <a16:creationId xmlns:a16="http://schemas.microsoft.com/office/drawing/2014/main" id="{6D52D673-B9E7-48F6-950F-726AF87F13EF}"/>
              </a:ext>
            </a:extLst>
          </p:cNvPr>
          <p:cNvGrpSpPr/>
          <p:nvPr/>
        </p:nvGrpSpPr>
        <p:grpSpPr>
          <a:xfrm>
            <a:off x="8448150" y="-11528"/>
            <a:ext cx="1435548" cy="588143"/>
            <a:chOff x="8448150" y="-11528"/>
            <a:chExt cx="1435548" cy="588143"/>
          </a:xfrm>
        </p:grpSpPr>
        <p:pic>
          <p:nvPicPr>
            <p:cNvPr id="52" name="Picture 2" descr="5 ft x 3 ft 150 x 90 cm-DRAPEAU BELGE Belgique 100% Polyester ...">
              <a:extLst>
                <a:ext uri="{FF2B5EF4-FFF2-40B4-BE49-F238E27FC236}">
                  <a16:creationId xmlns:a16="http://schemas.microsoft.com/office/drawing/2014/main" id="{F4FBAAE6-7D5C-4697-BA26-2CF39A2B482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 1" descr="Drapeau des Pays-Bas — Wikipédia">
              <a:extLst>
                <a:ext uri="{FF2B5EF4-FFF2-40B4-BE49-F238E27FC236}">
                  <a16:creationId xmlns:a16="http://schemas.microsoft.com/office/drawing/2014/main" id="{E110C0F0-EEE4-413B-AC49-785225FFC4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4" name="Picture 2 - 2" descr="Drapeau du Luxembourg">
              <a:extLst>
                <a:ext uri="{FF2B5EF4-FFF2-40B4-BE49-F238E27FC236}">
                  <a16:creationId xmlns:a16="http://schemas.microsoft.com/office/drawing/2014/main" id="{65B334E1-D201-4767-9444-C171E21FAE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5" name="ZoneTexte 18">
              <a:extLst>
                <a:ext uri="{FF2B5EF4-FFF2-40B4-BE49-F238E27FC236}">
                  <a16:creationId xmlns:a16="http://schemas.microsoft.com/office/drawing/2014/main" id="{442AD819-0A7A-4D08-A860-EAFB6760C405}"/>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nvGrpSpPr>
            <p:cNvPr id="56" name="Groupe 85">
              <a:extLst>
                <a:ext uri="{FF2B5EF4-FFF2-40B4-BE49-F238E27FC236}">
                  <a16:creationId xmlns:a16="http://schemas.microsoft.com/office/drawing/2014/main" id="{4D860471-6FF1-4693-91E6-F447829A4F39}"/>
                </a:ext>
              </a:extLst>
            </p:cNvPr>
            <p:cNvGrpSpPr/>
            <p:nvPr/>
          </p:nvGrpSpPr>
          <p:grpSpPr>
            <a:xfrm>
              <a:off x="8448150" y="-11528"/>
              <a:ext cx="1281748" cy="588143"/>
              <a:chOff x="8448150" y="-11528"/>
              <a:chExt cx="1281748" cy="588143"/>
            </a:xfrm>
          </p:grpSpPr>
          <p:sp>
            <p:nvSpPr>
              <p:cNvPr id="57" name="Rectangle : coins arrondis 199">
                <a:extLst>
                  <a:ext uri="{FF2B5EF4-FFF2-40B4-BE49-F238E27FC236}">
                    <a16:creationId xmlns:a16="http://schemas.microsoft.com/office/drawing/2014/main" id="{BD05C733-C3DB-4BD2-97C1-084A846C275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8" name="Rectangle : coins arrondis 200">
                <a:extLst>
                  <a:ext uri="{FF2B5EF4-FFF2-40B4-BE49-F238E27FC236}">
                    <a16:creationId xmlns:a16="http://schemas.microsoft.com/office/drawing/2014/main" id="{3C62A4F1-B32D-4A6B-A2D5-059090BF0721}"/>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9" name="Rectangle : coins arrondis 201">
                <a:extLst>
                  <a:ext uri="{FF2B5EF4-FFF2-40B4-BE49-F238E27FC236}">
                    <a16:creationId xmlns:a16="http://schemas.microsoft.com/office/drawing/2014/main" id="{AD7F6361-3F16-4362-BFCE-1F5A42AE296B}"/>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0" name="ZoneTexte 18">
                <a:extLst>
                  <a:ext uri="{FF2B5EF4-FFF2-40B4-BE49-F238E27FC236}">
                    <a16:creationId xmlns:a16="http://schemas.microsoft.com/office/drawing/2014/main" id="{A3783D18-CD76-458F-B9A9-5782562D002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61" name="Graphique 128" descr="Jauge">
                <a:extLst>
                  <a:ext uri="{FF2B5EF4-FFF2-40B4-BE49-F238E27FC236}">
                    <a16:creationId xmlns:a16="http://schemas.microsoft.com/office/drawing/2014/main" id="{05D77501-915C-451E-A5A9-DCFE7231DF9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3764" y="187516"/>
                <a:ext cx="234953" cy="218224"/>
              </a:xfrm>
              <a:prstGeom prst="rect">
                <a:avLst/>
              </a:prstGeom>
              <a:effectLst/>
            </p:spPr>
          </p:pic>
          <p:pic>
            <p:nvPicPr>
              <p:cNvPr id="62" name="Graphique 90" descr="Poignée de main">
                <a:extLst>
                  <a:ext uri="{FF2B5EF4-FFF2-40B4-BE49-F238E27FC236}">
                    <a16:creationId xmlns:a16="http://schemas.microsoft.com/office/drawing/2014/main" id="{8718AA25-EBBF-4F9E-8980-C8A62DE7647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60868" y="152880"/>
                <a:ext cx="256313" cy="287496"/>
              </a:xfrm>
              <a:prstGeom prst="rect">
                <a:avLst/>
              </a:prstGeom>
              <a:effectLst/>
            </p:spPr>
          </p:pic>
          <p:pic>
            <p:nvPicPr>
              <p:cNvPr id="63" name="Graphique 95" descr="Mégaphone">
                <a:extLst>
                  <a:ext uri="{FF2B5EF4-FFF2-40B4-BE49-F238E27FC236}">
                    <a16:creationId xmlns:a16="http://schemas.microsoft.com/office/drawing/2014/main" id="{379ED39C-B610-4963-855C-1B7DFFB18A0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89331" y="181519"/>
                <a:ext cx="233011" cy="216420"/>
              </a:xfrm>
              <a:prstGeom prst="rect">
                <a:avLst/>
              </a:prstGeom>
              <a:effectLst/>
            </p:spPr>
          </p:pic>
          <p:sp>
            <p:nvSpPr>
              <p:cNvPr id="64" name="ZoneTexte 18">
                <a:extLst>
                  <a:ext uri="{FF2B5EF4-FFF2-40B4-BE49-F238E27FC236}">
                    <a16:creationId xmlns:a16="http://schemas.microsoft.com/office/drawing/2014/main" id="{F64ECF6B-288C-4C33-A5DE-CA7FC39F9E05}"/>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grpSp>
      </p:grpSp>
      <p:graphicFrame>
        <p:nvGraphicFramePr>
          <p:cNvPr id="65" name="Chart 64">
            <a:extLst>
              <a:ext uri="{FF2B5EF4-FFF2-40B4-BE49-F238E27FC236}">
                <a16:creationId xmlns:a16="http://schemas.microsoft.com/office/drawing/2014/main" id="{4AD945BD-A8F3-424F-8CFD-D5CE2AB06849}"/>
              </a:ext>
            </a:extLst>
          </p:cNvPr>
          <p:cNvGraphicFramePr/>
          <p:nvPr>
            <p:extLst>
              <p:ext uri="{D42A27DB-BD31-4B8C-83A1-F6EECF244321}">
                <p14:modId xmlns:p14="http://schemas.microsoft.com/office/powerpoint/2010/main" val="486737453"/>
              </p:ext>
            </p:extLst>
          </p:nvPr>
        </p:nvGraphicFramePr>
        <p:xfrm>
          <a:off x="2172805" y="1420782"/>
          <a:ext cx="2345866" cy="1504445"/>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66" name="Chart 65">
            <a:extLst>
              <a:ext uri="{FF2B5EF4-FFF2-40B4-BE49-F238E27FC236}">
                <a16:creationId xmlns:a16="http://schemas.microsoft.com/office/drawing/2014/main" id="{0B64FE22-43C1-4C53-AE64-AC300CBBCF9D}"/>
              </a:ext>
            </a:extLst>
          </p:cNvPr>
          <p:cNvGraphicFramePr/>
          <p:nvPr>
            <p:extLst>
              <p:ext uri="{D42A27DB-BD31-4B8C-83A1-F6EECF244321}">
                <p14:modId xmlns:p14="http://schemas.microsoft.com/office/powerpoint/2010/main" val="3946098260"/>
              </p:ext>
            </p:extLst>
          </p:nvPr>
        </p:nvGraphicFramePr>
        <p:xfrm>
          <a:off x="0" y="3178357"/>
          <a:ext cx="2345866" cy="1504445"/>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67" name="Chart 66">
            <a:extLst>
              <a:ext uri="{FF2B5EF4-FFF2-40B4-BE49-F238E27FC236}">
                <a16:creationId xmlns:a16="http://schemas.microsoft.com/office/drawing/2014/main" id="{10DFACC3-8842-4D4E-B2DA-25F4A8E39A8F}"/>
              </a:ext>
            </a:extLst>
          </p:cNvPr>
          <p:cNvGraphicFramePr/>
          <p:nvPr>
            <p:extLst>
              <p:ext uri="{D42A27DB-BD31-4B8C-83A1-F6EECF244321}">
                <p14:modId xmlns:p14="http://schemas.microsoft.com/office/powerpoint/2010/main" val="565743476"/>
              </p:ext>
            </p:extLst>
          </p:nvPr>
        </p:nvGraphicFramePr>
        <p:xfrm>
          <a:off x="2227507" y="3178357"/>
          <a:ext cx="2345866" cy="1504445"/>
        </p:xfrm>
        <a:graphic>
          <a:graphicData uri="http://schemas.openxmlformats.org/drawingml/2006/chart">
            <c:chart xmlns:c="http://schemas.openxmlformats.org/drawingml/2006/chart" xmlns:r="http://schemas.openxmlformats.org/officeDocument/2006/relationships" r:id="rId18"/>
          </a:graphicData>
        </a:graphic>
      </p:graphicFrame>
      <p:grpSp>
        <p:nvGrpSpPr>
          <p:cNvPr id="21" name="Group 20">
            <a:extLst>
              <a:ext uri="{FF2B5EF4-FFF2-40B4-BE49-F238E27FC236}">
                <a16:creationId xmlns:a16="http://schemas.microsoft.com/office/drawing/2014/main" id="{853D2FED-9C65-45CE-837D-52B387CB8A13}"/>
              </a:ext>
            </a:extLst>
          </p:cNvPr>
          <p:cNvGrpSpPr/>
          <p:nvPr/>
        </p:nvGrpSpPr>
        <p:grpSpPr>
          <a:xfrm>
            <a:off x="578906" y="4676665"/>
            <a:ext cx="3702756" cy="424657"/>
            <a:chOff x="-1054100" y="7378700"/>
            <a:chExt cx="3702756" cy="424657"/>
          </a:xfrm>
        </p:grpSpPr>
        <p:sp>
          <p:nvSpPr>
            <p:cNvPr id="7" name="Rectangle 6">
              <a:extLst>
                <a:ext uri="{FF2B5EF4-FFF2-40B4-BE49-F238E27FC236}">
                  <a16:creationId xmlns:a16="http://schemas.microsoft.com/office/drawing/2014/main" id="{3CEADF21-190B-4F4F-BB33-5074145E704A}"/>
                </a:ext>
              </a:extLst>
            </p:cNvPr>
            <p:cNvSpPr/>
            <p:nvPr/>
          </p:nvSpPr>
          <p:spPr bwMode="auto">
            <a:xfrm>
              <a:off x="-1054100" y="7378700"/>
              <a:ext cx="3702756" cy="424657"/>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schemeClr val="tx1">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 name="Rectangle 3">
              <a:extLst>
                <a:ext uri="{FF2B5EF4-FFF2-40B4-BE49-F238E27FC236}">
                  <a16:creationId xmlns:a16="http://schemas.microsoft.com/office/drawing/2014/main" id="{4FDE0AB7-C586-4C5E-880B-A1C3AEFCCBD3}"/>
                </a:ext>
              </a:extLst>
            </p:cNvPr>
            <p:cNvSpPr/>
            <p:nvPr/>
          </p:nvSpPr>
          <p:spPr bwMode="auto">
            <a:xfrm>
              <a:off x="-973405" y="7500090"/>
              <a:ext cx="266689" cy="181876"/>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8" name="Rectangle 67">
              <a:extLst>
                <a:ext uri="{FF2B5EF4-FFF2-40B4-BE49-F238E27FC236}">
                  <a16:creationId xmlns:a16="http://schemas.microsoft.com/office/drawing/2014/main" id="{A9A892C5-C205-4A7D-8F88-A1A611DE29E7}"/>
                </a:ext>
              </a:extLst>
            </p:cNvPr>
            <p:cNvSpPr/>
            <p:nvPr/>
          </p:nvSpPr>
          <p:spPr bwMode="auto">
            <a:xfrm>
              <a:off x="902354" y="7500090"/>
              <a:ext cx="266689" cy="181876"/>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 name="TextBox 5">
              <a:extLst>
                <a:ext uri="{FF2B5EF4-FFF2-40B4-BE49-F238E27FC236}">
                  <a16:creationId xmlns:a16="http://schemas.microsoft.com/office/drawing/2014/main" id="{5A88CA38-76B4-4608-975B-3C253B33E8D8}"/>
                </a:ext>
              </a:extLst>
            </p:cNvPr>
            <p:cNvSpPr txBox="1"/>
            <p:nvPr/>
          </p:nvSpPr>
          <p:spPr>
            <a:xfrm>
              <a:off x="-706716" y="7467918"/>
              <a:ext cx="1210588" cy="246221"/>
            </a:xfrm>
            <a:prstGeom prst="rect">
              <a:avLst/>
            </a:prstGeom>
            <a:noFill/>
          </p:spPr>
          <p:txBody>
            <a:bodyPr wrap="none" rtlCol="0">
              <a:spAutoFit/>
            </a:bodyPr>
            <a:lstStyle/>
            <a:p>
              <a:r>
                <a:rPr lang="en-GB" sz="1000">
                  <a:latin typeface="+mj-lt"/>
                </a:rPr>
                <a:t>Altares customers</a:t>
              </a:r>
            </a:p>
          </p:txBody>
        </p:sp>
        <p:sp>
          <p:nvSpPr>
            <p:cNvPr id="69" name="TextBox 68">
              <a:extLst>
                <a:ext uri="{FF2B5EF4-FFF2-40B4-BE49-F238E27FC236}">
                  <a16:creationId xmlns:a16="http://schemas.microsoft.com/office/drawing/2014/main" id="{7B8D2C23-9855-4384-A9C6-B87E2CFDE91F}"/>
                </a:ext>
              </a:extLst>
            </p:cNvPr>
            <p:cNvSpPr txBox="1"/>
            <p:nvPr/>
          </p:nvSpPr>
          <p:spPr>
            <a:xfrm>
              <a:off x="1170366" y="7467918"/>
              <a:ext cx="1478290" cy="246221"/>
            </a:xfrm>
            <a:prstGeom prst="rect">
              <a:avLst/>
            </a:prstGeom>
            <a:noFill/>
          </p:spPr>
          <p:txBody>
            <a:bodyPr wrap="none" rtlCol="0">
              <a:spAutoFit/>
            </a:bodyPr>
            <a:lstStyle/>
            <a:p>
              <a:r>
                <a:rPr lang="en-GB" sz="1000">
                  <a:latin typeface="+mj-lt"/>
                </a:rPr>
                <a:t>Non-Altares customers</a:t>
              </a:r>
            </a:p>
          </p:txBody>
        </p:sp>
      </p:grpSp>
      <p:sp>
        <p:nvSpPr>
          <p:cNvPr id="23" name="TextBox 22">
            <a:extLst>
              <a:ext uri="{FF2B5EF4-FFF2-40B4-BE49-F238E27FC236}">
                <a16:creationId xmlns:a16="http://schemas.microsoft.com/office/drawing/2014/main" id="{9F9AF372-2142-45CA-9667-BBE5C135E197}"/>
              </a:ext>
            </a:extLst>
          </p:cNvPr>
          <p:cNvSpPr txBox="1"/>
          <p:nvPr/>
        </p:nvSpPr>
        <p:spPr>
          <a:xfrm>
            <a:off x="354260" y="1134275"/>
            <a:ext cx="1700062" cy="430887"/>
          </a:xfrm>
          <a:prstGeom prst="rect">
            <a:avLst/>
          </a:prstGeom>
          <a:noFill/>
        </p:spPr>
        <p:txBody>
          <a:bodyPr wrap="square" rtlCol="0">
            <a:spAutoFit/>
          </a:bodyPr>
          <a:lstStyle/>
          <a:p>
            <a:pPr algn="ctr"/>
            <a:r>
              <a:rPr lang="en-GB" sz="1100" b="1" i="1">
                <a:latin typeface="+mj-lt"/>
              </a:rPr>
              <a:t>BEL MID customers repartition</a:t>
            </a:r>
          </a:p>
        </p:txBody>
      </p:sp>
      <p:sp>
        <p:nvSpPr>
          <p:cNvPr id="71" name="TextBox 70">
            <a:extLst>
              <a:ext uri="{FF2B5EF4-FFF2-40B4-BE49-F238E27FC236}">
                <a16:creationId xmlns:a16="http://schemas.microsoft.com/office/drawing/2014/main" id="{21D9706D-3F1D-4E2F-985A-D73C63A180C5}"/>
              </a:ext>
            </a:extLst>
          </p:cNvPr>
          <p:cNvSpPr txBox="1"/>
          <p:nvPr/>
        </p:nvSpPr>
        <p:spPr>
          <a:xfrm>
            <a:off x="354260" y="2866750"/>
            <a:ext cx="1700062" cy="430887"/>
          </a:xfrm>
          <a:prstGeom prst="rect">
            <a:avLst/>
          </a:prstGeom>
          <a:noFill/>
        </p:spPr>
        <p:txBody>
          <a:bodyPr wrap="square" rtlCol="0">
            <a:spAutoFit/>
          </a:bodyPr>
          <a:lstStyle/>
          <a:p>
            <a:pPr algn="ctr"/>
            <a:r>
              <a:rPr lang="en-GB" sz="1100" b="1" i="1">
                <a:latin typeface="+mj-lt"/>
              </a:rPr>
              <a:t>AMX customers repartition</a:t>
            </a:r>
          </a:p>
        </p:txBody>
      </p:sp>
      <p:sp>
        <p:nvSpPr>
          <p:cNvPr id="72" name="TextBox 71">
            <a:extLst>
              <a:ext uri="{FF2B5EF4-FFF2-40B4-BE49-F238E27FC236}">
                <a16:creationId xmlns:a16="http://schemas.microsoft.com/office/drawing/2014/main" id="{67BC361A-BC1B-4F3E-B5D8-81B19FA5C412}"/>
              </a:ext>
            </a:extLst>
          </p:cNvPr>
          <p:cNvSpPr txBox="1"/>
          <p:nvPr/>
        </p:nvSpPr>
        <p:spPr>
          <a:xfrm>
            <a:off x="2581600" y="2866750"/>
            <a:ext cx="1700062" cy="430887"/>
          </a:xfrm>
          <a:prstGeom prst="rect">
            <a:avLst/>
          </a:prstGeom>
          <a:noFill/>
        </p:spPr>
        <p:txBody>
          <a:bodyPr wrap="square" rtlCol="0">
            <a:spAutoFit/>
          </a:bodyPr>
          <a:lstStyle/>
          <a:p>
            <a:pPr algn="ctr"/>
            <a:r>
              <a:rPr lang="en-GB" sz="1100" b="1" i="1">
                <a:latin typeface="+mj-lt"/>
              </a:rPr>
              <a:t>AEX 25 customers repartition</a:t>
            </a:r>
          </a:p>
        </p:txBody>
      </p:sp>
      <p:sp>
        <p:nvSpPr>
          <p:cNvPr id="73" name="TextBox 72">
            <a:extLst>
              <a:ext uri="{FF2B5EF4-FFF2-40B4-BE49-F238E27FC236}">
                <a16:creationId xmlns:a16="http://schemas.microsoft.com/office/drawing/2014/main" id="{BB492297-29BA-4D4B-A61C-40CFE0DFBB73}"/>
              </a:ext>
            </a:extLst>
          </p:cNvPr>
          <p:cNvSpPr txBox="1"/>
          <p:nvPr/>
        </p:nvSpPr>
        <p:spPr>
          <a:xfrm>
            <a:off x="2486594" y="1134275"/>
            <a:ext cx="1700062" cy="430887"/>
          </a:xfrm>
          <a:prstGeom prst="rect">
            <a:avLst/>
          </a:prstGeom>
          <a:noFill/>
        </p:spPr>
        <p:txBody>
          <a:bodyPr wrap="square" rtlCol="0">
            <a:spAutoFit/>
          </a:bodyPr>
          <a:lstStyle/>
          <a:p>
            <a:pPr algn="ctr"/>
            <a:r>
              <a:rPr lang="en-GB" sz="1100" b="1" i="1">
                <a:latin typeface="+mj-lt"/>
              </a:rPr>
              <a:t>BEL 20 customers repartition</a:t>
            </a:r>
          </a:p>
        </p:txBody>
      </p:sp>
    </p:spTree>
    <p:extLst>
      <p:ext uri="{BB962C8B-B14F-4D97-AF65-F5344CB8AC3E}">
        <p14:creationId xmlns:p14="http://schemas.microsoft.com/office/powerpoint/2010/main" val="9814056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006C11CA-96D9-4155-BB64-AA755B5EBD71}"/>
              </a:ext>
            </a:extLst>
          </p:cNvPr>
          <p:cNvGraphicFramePr>
            <a:graphicFrameLocks noChangeAspect="1"/>
          </p:cNvGraphicFramePr>
          <p:nvPr>
            <p:custDataLst>
              <p:tags r:id="rId1"/>
            </p:custDataLst>
            <p:extLst>
              <p:ext uri="{D42A27DB-BD31-4B8C-83A1-F6EECF244321}">
                <p14:modId xmlns:p14="http://schemas.microsoft.com/office/powerpoint/2010/main" val="37823908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622" imgH="623" progId="TCLayout.ActiveDocument.1">
                  <p:embed/>
                </p:oleObj>
              </mc:Choice>
              <mc:Fallback>
                <p:oleObj name="think-cell Slide" r:id="rId3" imgW="622" imgH="623" progId="TCLayout.ActiveDocument.1">
                  <p:embed/>
                  <p:pic>
                    <p:nvPicPr>
                      <p:cNvPr id="9" name="Object 8" hidden="1">
                        <a:extLst>
                          <a:ext uri="{FF2B5EF4-FFF2-40B4-BE49-F238E27FC236}">
                            <a16:creationId xmlns:a16="http://schemas.microsoft.com/office/drawing/2014/main" id="{006C11CA-96D9-4155-BB64-AA755B5EBD7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3C9A8ED1-85F0-420B-94DA-D468D0AA712B}"/>
              </a:ext>
            </a:extLst>
          </p:cNvPr>
          <p:cNvSpPr>
            <a:spLocks noGrp="1"/>
          </p:cNvSpPr>
          <p:nvPr>
            <p:ph type="title"/>
          </p:nvPr>
        </p:nvSpPr>
        <p:spPr>
          <a:xfrm>
            <a:off x="165600" y="147600"/>
            <a:ext cx="8252074" cy="684000"/>
          </a:xfrm>
        </p:spPr>
        <p:txBody>
          <a:bodyPr vert="horz"/>
          <a:lstStyle/>
          <a:p>
            <a:r>
              <a:rPr lang="en-GB"/>
              <a:t>Altares’ BNL top 25 customers</a:t>
            </a:r>
            <a:r>
              <a:rPr lang="en-GB" baseline="30000"/>
              <a:t>1</a:t>
            </a:r>
            <a:r>
              <a:rPr lang="en-GB"/>
              <a:t> are </a:t>
            </a:r>
            <a:r>
              <a:rPr lang="en-GB">
                <a:solidFill>
                  <a:schemeClr val="tx2"/>
                </a:solidFill>
              </a:rPr>
              <a:t>all multi-products purchasers </a:t>
            </a:r>
            <a:r>
              <a:rPr lang="en-GB"/>
              <a:t>with D&amp;B Credit and </a:t>
            </a:r>
            <a:r>
              <a:rPr lang="en-GB" err="1"/>
              <a:t>indueD</a:t>
            </a:r>
            <a:r>
              <a:rPr lang="en-GB"/>
              <a:t> being the most consumed products </a:t>
            </a:r>
          </a:p>
        </p:txBody>
      </p:sp>
      <p:sp>
        <p:nvSpPr>
          <p:cNvPr id="3" name="Espace réservé du texte 2">
            <a:extLst>
              <a:ext uri="{FF2B5EF4-FFF2-40B4-BE49-F238E27FC236}">
                <a16:creationId xmlns:a16="http://schemas.microsoft.com/office/drawing/2014/main" id="{F385D93A-24C9-4AA3-96F4-89D32F22E34A}"/>
              </a:ext>
            </a:extLst>
          </p:cNvPr>
          <p:cNvSpPr>
            <a:spLocks noGrp="1"/>
          </p:cNvSpPr>
          <p:nvPr>
            <p:ph type="body" sz="quarter" idx="10"/>
          </p:nvPr>
        </p:nvSpPr>
        <p:spPr/>
        <p:txBody>
          <a:bodyPr/>
          <a:lstStyle/>
          <a:p>
            <a:r>
              <a:rPr lang="en-GB" sz="800" i="1" kern="0"/>
              <a:t>Sources: eleven research &amp; analysis, company data</a:t>
            </a:r>
          </a:p>
          <a:p>
            <a:r>
              <a:rPr lang="en-GB"/>
              <a:t>1. As of 2020 (incl. Jumbos + following 5 customers)</a:t>
            </a:r>
          </a:p>
          <a:p>
            <a:endParaRPr lang="en-GB"/>
          </a:p>
        </p:txBody>
      </p:sp>
      <p:sp>
        <p:nvSpPr>
          <p:cNvPr id="31" name="Rectangle 30">
            <a:extLst>
              <a:ext uri="{FF2B5EF4-FFF2-40B4-BE49-F238E27FC236}">
                <a16:creationId xmlns:a16="http://schemas.microsoft.com/office/drawing/2014/main" id="{44ED3BBA-C71A-403C-903B-34D6BB8D5635}"/>
              </a:ext>
            </a:extLst>
          </p:cNvPr>
          <p:cNvSpPr/>
          <p:nvPr/>
        </p:nvSpPr>
        <p:spPr bwMode="auto">
          <a:xfrm>
            <a:off x="165600" y="5715135"/>
            <a:ext cx="9424754" cy="658698"/>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Trebuchet MS" pitchFamily="34" charset="0"/>
              </a:rPr>
              <a:t>Comments</a:t>
            </a:r>
          </a:p>
          <a:p>
            <a:pPr marL="171450" indent="-171450">
              <a:spcBef>
                <a:spcPts val="600"/>
              </a:spcBef>
              <a:buClr>
                <a:schemeClr val="tx1"/>
              </a:buClr>
              <a:buFont typeface="Arial" panose="020B0604020202020204" pitchFamily="34" charset="0"/>
              <a:buChar char="•"/>
            </a:pPr>
            <a:r>
              <a:rPr lang="en-GB" sz="1000">
                <a:latin typeface="Trebuchet MS" pitchFamily="34" charset="0"/>
              </a:rPr>
              <a:t>Both DBAI/Toolkit/GDM and </a:t>
            </a:r>
            <a:r>
              <a:rPr lang="en-GB" sz="1000" err="1">
                <a:latin typeface="Trebuchet MS" pitchFamily="34" charset="0"/>
              </a:rPr>
              <a:t>DNBi</a:t>
            </a:r>
            <a:r>
              <a:rPr lang="en-GB" sz="1000">
                <a:latin typeface="Trebuchet MS" pitchFamily="34" charset="0"/>
              </a:rPr>
              <a:t> clients are being migrated towards D&amp;B Credit in order to rationalize and update products offering. The drop in DBAI/Toolkit/GDM is due to this migration. </a:t>
            </a:r>
          </a:p>
          <a:p>
            <a:pPr marL="171450" indent="-171450">
              <a:spcBef>
                <a:spcPts val="600"/>
              </a:spcBef>
              <a:buClr>
                <a:schemeClr val="tx1"/>
              </a:buClr>
              <a:buFont typeface="Arial" panose="020B0604020202020204" pitchFamily="34" charset="0"/>
              <a:buChar char="•"/>
            </a:pPr>
            <a:endParaRPr lang="en-GB" sz="1000">
              <a:latin typeface="Trebuchet MS" pitchFamily="34" charset="0"/>
            </a:endParaRPr>
          </a:p>
        </p:txBody>
      </p:sp>
      <p:grpSp>
        <p:nvGrpSpPr>
          <p:cNvPr id="38" name="Group 37">
            <a:extLst>
              <a:ext uri="{FF2B5EF4-FFF2-40B4-BE49-F238E27FC236}">
                <a16:creationId xmlns:a16="http://schemas.microsoft.com/office/drawing/2014/main" id="{4A7C9EC9-535E-46DC-AED1-935EBA39304C}"/>
              </a:ext>
            </a:extLst>
          </p:cNvPr>
          <p:cNvGrpSpPr/>
          <p:nvPr/>
        </p:nvGrpSpPr>
        <p:grpSpPr>
          <a:xfrm>
            <a:off x="8448150" y="-11528"/>
            <a:ext cx="1435548" cy="588143"/>
            <a:chOff x="8448150" y="-11528"/>
            <a:chExt cx="1435548" cy="588143"/>
          </a:xfrm>
        </p:grpSpPr>
        <p:pic>
          <p:nvPicPr>
            <p:cNvPr id="42" name="Picture 2" descr="5 ft x 3 ft 150 x 90 cm-DRAPEAU BELGE Belgique 100% Polyester ...">
              <a:extLst>
                <a:ext uri="{FF2B5EF4-FFF2-40B4-BE49-F238E27FC236}">
                  <a16:creationId xmlns:a16="http://schemas.microsoft.com/office/drawing/2014/main" id="{7870F1AF-CCE5-4082-82F6-E890FEAB1C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3" name="Picture 2 - 1" descr="Drapeau des Pays-Bas — Wikipédia">
              <a:extLst>
                <a:ext uri="{FF2B5EF4-FFF2-40B4-BE49-F238E27FC236}">
                  <a16:creationId xmlns:a16="http://schemas.microsoft.com/office/drawing/2014/main" id="{0D0F3BA5-AE62-48F3-815B-3D6FD1E6DC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4" name="Picture 2 - 2" descr="Drapeau du Luxembourg">
              <a:extLst>
                <a:ext uri="{FF2B5EF4-FFF2-40B4-BE49-F238E27FC236}">
                  <a16:creationId xmlns:a16="http://schemas.microsoft.com/office/drawing/2014/main" id="{D36D8B32-5868-4522-858B-29548B0B0D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5" name="ZoneTexte 18">
              <a:extLst>
                <a:ext uri="{FF2B5EF4-FFF2-40B4-BE49-F238E27FC236}">
                  <a16:creationId xmlns:a16="http://schemas.microsoft.com/office/drawing/2014/main" id="{DA373986-4BB7-4503-AB1E-849FF435D24B}"/>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nvGrpSpPr>
            <p:cNvPr id="46" name="Groupe 85">
              <a:extLst>
                <a:ext uri="{FF2B5EF4-FFF2-40B4-BE49-F238E27FC236}">
                  <a16:creationId xmlns:a16="http://schemas.microsoft.com/office/drawing/2014/main" id="{A1C17B78-8763-44E1-BB0E-4A3C972263F2}"/>
                </a:ext>
              </a:extLst>
            </p:cNvPr>
            <p:cNvGrpSpPr/>
            <p:nvPr/>
          </p:nvGrpSpPr>
          <p:grpSpPr>
            <a:xfrm>
              <a:off x="8448150" y="-11528"/>
              <a:ext cx="1281748" cy="588143"/>
              <a:chOff x="8448150" y="-11528"/>
              <a:chExt cx="1281748" cy="588143"/>
            </a:xfrm>
          </p:grpSpPr>
          <p:sp>
            <p:nvSpPr>
              <p:cNvPr id="47" name="Rectangle : coins arrondis 199">
                <a:extLst>
                  <a:ext uri="{FF2B5EF4-FFF2-40B4-BE49-F238E27FC236}">
                    <a16:creationId xmlns:a16="http://schemas.microsoft.com/office/drawing/2014/main" id="{92DC4012-7170-47BC-B9BD-A40EAB11CB34}"/>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8" name="Rectangle : coins arrondis 200">
                <a:extLst>
                  <a:ext uri="{FF2B5EF4-FFF2-40B4-BE49-F238E27FC236}">
                    <a16:creationId xmlns:a16="http://schemas.microsoft.com/office/drawing/2014/main" id="{4ABA4DDC-C545-4414-9E0C-EC07DDCB3E94}"/>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9" name="Rectangle : coins arrondis 201">
                <a:extLst>
                  <a:ext uri="{FF2B5EF4-FFF2-40B4-BE49-F238E27FC236}">
                    <a16:creationId xmlns:a16="http://schemas.microsoft.com/office/drawing/2014/main" id="{30E94823-05A1-4873-89D4-7892B9A6E633}"/>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0" name="ZoneTexte 18">
                <a:extLst>
                  <a:ext uri="{FF2B5EF4-FFF2-40B4-BE49-F238E27FC236}">
                    <a16:creationId xmlns:a16="http://schemas.microsoft.com/office/drawing/2014/main" id="{027DB4CE-97B6-4D1E-BFED-2735BA8DEC33}"/>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51" name="Graphique 128" descr="Jauge">
                <a:extLst>
                  <a:ext uri="{FF2B5EF4-FFF2-40B4-BE49-F238E27FC236}">
                    <a16:creationId xmlns:a16="http://schemas.microsoft.com/office/drawing/2014/main" id="{13EC500C-FC2C-4B18-B096-0723E185AA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52" name="Graphique 90" descr="Poignée de main">
                <a:extLst>
                  <a:ext uri="{FF2B5EF4-FFF2-40B4-BE49-F238E27FC236}">
                    <a16:creationId xmlns:a16="http://schemas.microsoft.com/office/drawing/2014/main" id="{09760869-4D82-4B14-AC49-956CBFE79E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53" name="Graphique 95" descr="Mégaphone">
                <a:extLst>
                  <a:ext uri="{FF2B5EF4-FFF2-40B4-BE49-F238E27FC236}">
                    <a16:creationId xmlns:a16="http://schemas.microsoft.com/office/drawing/2014/main" id="{FEE6BCA7-06F2-4DA4-9EB3-4837C7FDDF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sp>
            <p:nvSpPr>
              <p:cNvPr id="54" name="ZoneTexte 18">
                <a:extLst>
                  <a:ext uri="{FF2B5EF4-FFF2-40B4-BE49-F238E27FC236}">
                    <a16:creationId xmlns:a16="http://schemas.microsoft.com/office/drawing/2014/main" id="{047F69C4-2E89-479A-A55E-AE2ED15ACAC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grpSp>
      </p:grpSp>
      <p:grpSp>
        <p:nvGrpSpPr>
          <p:cNvPr id="4" name="Group 3">
            <a:extLst>
              <a:ext uri="{FF2B5EF4-FFF2-40B4-BE49-F238E27FC236}">
                <a16:creationId xmlns:a16="http://schemas.microsoft.com/office/drawing/2014/main" id="{7ACE5D58-6F3D-49EC-8ECC-CBC9AB358562}"/>
              </a:ext>
            </a:extLst>
          </p:cNvPr>
          <p:cNvGrpSpPr/>
          <p:nvPr/>
        </p:nvGrpSpPr>
        <p:grpSpPr>
          <a:xfrm>
            <a:off x="134778" y="987655"/>
            <a:ext cx="9538096" cy="4694979"/>
            <a:chOff x="134778" y="987655"/>
            <a:chExt cx="9538096" cy="4694979"/>
          </a:xfrm>
        </p:grpSpPr>
        <p:cxnSp>
          <p:nvCxnSpPr>
            <p:cNvPr id="7" name="Connecteur droit 6">
              <a:extLst>
                <a:ext uri="{FF2B5EF4-FFF2-40B4-BE49-F238E27FC236}">
                  <a16:creationId xmlns:a16="http://schemas.microsoft.com/office/drawing/2014/main" id="{FCBB6A83-ADD9-4A79-8D9D-5745B774CD56}"/>
                </a:ext>
              </a:extLst>
            </p:cNvPr>
            <p:cNvCxnSpPr>
              <a:cxnSpLocks/>
            </p:cNvCxnSpPr>
            <p:nvPr/>
          </p:nvCxnSpPr>
          <p:spPr bwMode="auto">
            <a:xfrm>
              <a:off x="234148" y="1073225"/>
              <a:ext cx="9238453"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Rectangle 7">
              <a:extLst>
                <a:ext uri="{FF2B5EF4-FFF2-40B4-BE49-F238E27FC236}">
                  <a16:creationId xmlns:a16="http://schemas.microsoft.com/office/drawing/2014/main" id="{5F33D3B8-FABD-4162-B240-607FA4B28D79}"/>
                </a:ext>
              </a:extLst>
            </p:cNvPr>
            <p:cNvSpPr/>
            <p:nvPr/>
          </p:nvSpPr>
          <p:spPr>
            <a:xfrm>
              <a:off x="2006154" y="987655"/>
              <a:ext cx="5951739" cy="22892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solidFill>
                    <a:schemeClr val="tx2"/>
                  </a:solidFill>
                  <a:latin typeface="Trebuchet MS" panose="020B0603020202020204" pitchFamily="34" charset="0"/>
                </a:rPr>
                <a:t>Highlight on Top 25 clients' billings split by product between 2017 and 2020 (in €m)</a:t>
              </a:r>
            </a:p>
          </p:txBody>
        </p:sp>
        <mc:AlternateContent xmlns:mc="http://schemas.openxmlformats.org/markup-compatibility/2006" xmlns:cx1="http://schemas.microsoft.com/office/drawing/2015/9/8/chartex">
          <mc:Choice Requires="cx1">
            <p:graphicFrame>
              <p:nvGraphicFramePr>
                <p:cNvPr id="55" name="Chart 54">
                  <a:extLst>
                    <a:ext uri="{FF2B5EF4-FFF2-40B4-BE49-F238E27FC236}">
                      <a16:creationId xmlns:a16="http://schemas.microsoft.com/office/drawing/2014/main" id="{49741FE0-3F44-429F-B57C-D249A354167A}"/>
                    </a:ext>
                  </a:extLst>
                </p:cNvPr>
                <p:cNvGraphicFramePr/>
                <p:nvPr>
                  <p:extLst>
                    <p:ext uri="{D42A27DB-BD31-4B8C-83A1-F6EECF244321}">
                      <p14:modId xmlns:p14="http://schemas.microsoft.com/office/powerpoint/2010/main" val="1869715893"/>
                    </p:ext>
                  </p:extLst>
                </p:nvPr>
              </p:nvGraphicFramePr>
              <p:xfrm>
                <a:off x="134778" y="1298774"/>
                <a:ext cx="9538096" cy="4383860"/>
              </p:xfrm>
              <a:graphic>
                <a:graphicData uri="http://schemas.microsoft.com/office/drawing/2014/chartex">
                  <cx:chart xmlns:cx="http://schemas.microsoft.com/office/drawing/2014/chartex" xmlns:r="http://schemas.openxmlformats.org/officeDocument/2006/relationships" r:id="rId14"/>
                </a:graphicData>
              </a:graphic>
            </p:graphicFrame>
          </mc:Choice>
          <mc:Fallback xmlns="">
            <p:pic>
              <p:nvPicPr>
                <p:cNvPr id="55" name="Chart 54">
                  <a:extLst>
                    <a:ext uri="{FF2B5EF4-FFF2-40B4-BE49-F238E27FC236}">
                      <a16:creationId xmlns:a16="http://schemas.microsoft.com/office/drawing/2014/main" id="{49741FE0-3F44-429F-B57C-D249A354167A}"/>
                    </a:ext>
                  </a:extLst>
                </p:cNvPr>
                <p:cNvPicPr>
                  <a:picLocks noGrp="1" noRot="1" noChangeAspect="1" noMove="1" noResize="1" noEditPoints="1" noAdjustHandles="1" noChangeArrowheads="1" noChangeShapeType="1"/>
                </p:cNvPicPr>
                <p:nvPr/>
              </p:nvPicPr>
              <p:blipFill>
                <a:blip r:embed="rId16"/>
                <a:stretch>
                  <a:fillRect/>
                </a:stretch>
              </p:blipFill>
              <p:spPr>
                <a:xfrm>
                  <a:off x="134778" y="1298774"/>
                  <a:ext cx="9538096" cy="4383860"/>
                </a:xfrm>
                <a:prstGeom prst="rect">
                  <a:avLst/>
                </a:prstGeom>
              </p:spPr>
            </p:pic>
          </mc:Fallback>
        </mc:AlternateContent>
        <p:sp>
          <p:nvSpPr>
            <p:cNvPr id="57" name="Right Brace 56">
              <a:extLst>
                <a:ext uri="{FF2B5EF4-FFF2-40B4-BE49-F238E27FC236}">
                  <a16:creationId xmlns:a16="http://schemas.microsoft.com/office/drawing/2014/main" id="{C5FF9DE9-3931-473F-90C5-C8EB4A0C7E44}"/>
                </a:ext>
              </a:extLst>
            </p:cNvPr>
            <p:cNvSpPr/>
            <p:nvPr/>
          </p:nvSpPr>
          <p:spPr bwMode="auto">
            <a:xfrm rot="5400000" flipH="1">
              <a:off x="2367218" y="-320961"/>
              <a:ext cx="253257" cy="3756172"/>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1" i="0" u="none" strike="noStrike" cap="none" normalizeH="0" baseline="0">
                <a:ln>
                  <a:noFill/>
                </a:ln>
                <a:solidFill>
                  <a:schemeClr val="tx1"/>
                </a:solidFill>
                <a:effectLst/>
                <a:latin typeface="Trebuchet MS" pitchFamily="34" charset="0"/>
              </a:endParaRPr>
            </a:p>
          </p:txBody>
        </p:sp>
        <p:sp>
          <p:nvSpPr>
            <p:cNvPr id="58" name="Rectangle 57">
              <a:extLst>
                <a:ext uri="{FF2B5EF4-FFF2-40B4-BE49-F238E27FC236}">
                  <a16:creationId xmlns:a16="http://schemas.microsoft.com/office/drawing/2014/main" id="{91339054-2395-4969-AB28-A938EA820D4A}"/>
                </a:ext>
              </a:extLst>
            </p:cNvPr>
            <p:cNvSpPr/>
            <p:nvPr/>
          </p:nvSpPr>
          <p:spPr>
            <a:xfrm>
              <a:off x="1760805" y="1223700"/>
              <a:ext cx="1830642" cy="3300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i="1">
                  <a:latin typeface="Trebuchet MS" panose="020B0603020202020204" pitchFamily="34" charset="0"/>
                </a:rPr>
                <a:t>Flagship products</a:t>
              </a:r>
            </a:p>
          </p:txBody>
        </p:sp>
        <p:sp>
          <p:nvSpPr>
            <p:cNvPr id="59" name="Right Brace 58">
              <a:extLst>
                <a:ext uri="{FF2B5EF4-FFF2-40B4-BE49-F238E27FC236}">
                  <a16:creationId xmlns:a16="http://schemas.microsoft.com/office/drawing/2014/main" id="{910DBE90-0722-450B-A1AE-6A88F31E75DF}"/>
                </a:ext>
              </a:extLst>
            </p:cNvPr>
            <p:cNvSpPr/>
            <p:nvPr/>
          </p:nvSpPr>
          <p:spPr bwMode="auto">
            <a:xfrm rot="5400000" flipH="1">
              <a:off x="6859534" y="-600715"/>
              <a:ext cx="237530" cy="4331407"/>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1" i="0" u="none" strike="noStrike" cap="none" normalizeH="0" baseline="0">
                <a:ln>
                  <a:noFill/>
                </a:ln>
                <a:solidFill>
                  <a:schemeClr val="tx1"/>
                </a:solidFill>
                <a:effectLst/>
                <a:latin typeface="Trebuchet MS" pitchFamily="34" charset="0"/>
              </a:endParaRPr>
            </a:p>
          </p:txBody>
        </p:sp>
        <p:sp>
          <p:nvSpPr>
            <p:cNvPr id="60" name="Rectangle 59">
              <a:extLst>
                <a:ext uri="{FF2B5EF4-FFF2-40B4-BE49-F238E27FC236}">
                  <a16:creationId xmlns:a16="http://schemas.microsoft.com/office/drawing/2014/main" id="{F39275B9-0F5E-4C3D-9D72-A2264F786D90}"/>
                </a:ext>
              </a:extLst>
            </p:cNvPr>
            <p:cNvSpPr/>
            <p:nvPr/>
          </p:nvSpPr>
          <p:spPr>
            <a:xfrm>
              <a:off x="6115161" y="1187960"/>
              <a:ext cx="1830642" cy="3300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i="1">
                  <a:latin typeface="Trebuchet MS" panose="020B0603020202020204" pitchFamily="34" charset="0"/>
                </a:rPr>
                <a:t>Other products</a:t>
              </a:r>
            </a:p>
          </p:txBody>
        </p:sp>
        <p:sp>
          <p:nvSpPr>
            <p:cNvPr id="62" name="Bulle narrative : rectangle 35">
              <a:extLst>
                <a:ext uri="{FF2B5EF4-FFF2-40B4-BE49-F238E27FC236}">
                  <a16:creationId xmlns:a16="http://schemas.microsoft.com/office/drawing/2014/main" id="{5094A97F-7C81-4AEF-8FAE-CAA9CC4E822B}"/>
                </a:ext>
              </a:extLst>
            </p:cNvPr>
            <p:cNvSpPr/>
            <p:nvPr/>
          </p:nvSpPr>
          <p:spPr>
            <a:xfrm>
              <a:off x="1687658" y="3084233"/>
              <a:ext cx="1660873" cy="344768"/>
            </a:xfrm>
            <a:prstGeom prst="wedgeRectCallout">
              <a:avLst>
                <a:gd name="adj1" fmla="val -8519"/>
                <a:gd name="adj2" fmla="val -137427"/>
              </a:avLst>
            </a:prstGeom>
            <a:solidFill>
              <a:schemeClr val="bg1"/>
            </a:solidFill>
            <a:ln w="952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i="1">
                  <a:solidFill>
                    <a:schemeClr val="accent1">
                      <a:lumMod val="40000"/>
                      <a:lumOff val="60000"/>
                    </a:schemeClr>
                  </a:solidFill>
                  <a:latin typeface="Trebuchet MS" panose="020B0603020202020204" pitchFamily="34" charset="0"/>
                </a:rPr>
                <a:t>Negative values due to product migration</a:t>
              </a:r>
            </a:p>
          </p:txBody>
        </p:sp>
        <p:sp>
          <p:nvSpPr>
            <p:cNvPr id="63" name="Rectangle 62">
              <a:extLst>
                <a:ext uri="{FF2B5EF4-FFF2-40B4-BE49-F238E27FC236}">
                  <a16:creationId xmlns:a16="http://schemas.microsoft.com/office/drawing/2014/main" id="{73A75311-23A0-41E3-B640-439D78E04AE1}"/>
                </a:ext>
              </a:extLst>
            </p:cNvPr>
            <p:cNvSpPr/>
            <p:nvPr/>
          </p:nvSpPr>
          <p:spPr bwMode="auto">
            <a:xfrm>
              <a:off x="831877" y="4699818"/>
              <a:ext cx="855781" cy="934481"/>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4" name="Rectangle 63">
              <a:extLst>
                <a:ext uri="{FF2B5EF4-FFF2-40B4-BE49-F238E27FC236}">
                  <a16:creationId xmlns:a16="http://schemas.microsoft.com/office/drawing/2014/main" id="{62B93C09-CC9E-4F09-87BC-E6ABD7E933CD}"/>
                </a:ext>
              </a:extLst>
            </p:cNvPr>
            <p:cNvSpPr/>
            <p:nvPr/>
          </p:nvSpPr>
          <p:spPr bwMode="auto">
            <a:xfrm>
              <a:off x="1785034" y="4699818"/>
              <a:ext cx="1361349" cy="934481"/>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5" name="Rectangle 64">
              <a:extLst>
                <a:ext uri="{FF2B5EF4-FFF2-40B4-BE49-F238E27FC236}">
                  <a16:creationId xmlns:a16="http://schemas.microsoft.com/office/drawing/2014/main" id="{9A93E459-77A3-48ED-967E-E0B69A906A6D}"/>
                </a:ext>
              </a:extLst>
            </p:cNvPr>
            <p:cNvSpPr/>
            <p:nvPr/>
          </p:nvSpPr>
          <p:spPr bwMode="auto">
            <a:xfrm>
              <a:off x="1785034" y="2013437"/>
              <a:ext cx="1361349" cy="553568"/>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2" name="Rectangle 31">
              <a:extLst>
                <a:ext uri="{FF2B5EF4-FFF2-40B4-BE49-F238E27FC236}">
                  <a16:creationId xmlns:a16="http://schemas.microsoft.com/office/drawing/2014/main" id="{4EEC4CAF-2D96-45C1-AF44-AE2D5E98FC3A}"/>
                </a:ext>
              </a:extLst>
            </p:cNvPr>
            <p:cNvSpPr/>
            <p:nvPr/>
          </p:nvSpPr>
          <p:spPr bwMode="auto">
            <a:xfrm>
              <a:off x="929253" y="2304473"/>
              <a:ext cx="855781" cy="59221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4" name="TextBox 33">
              <a:extLst>
                <a:ext uri="{FF2B5EF4-FFF2-40B4-BE49-F238E27FC236}">
                  <a16:creationId xmlns:a16="http://schemas.microsoft.com/office/drawing/2014/main" id="{050003C9-85A9-4670-A651-2B6781E470A0}"/>
                </a:ext>
              </a:extLst>
            </p:cNvPr>
            <p:cNvSpPr txBox="1"/>
            <p:nvPr/>
          </p:nvSpPr>
          <p:spPr>
            <a:xfrm>
              <a:off x="2032034" y="1740317"/>
              <a:ext cx="887896" cy="230832"/>
            </a:xfrm>
            <a:prstGeom prst="rect">
              <a:avLst/>
            </a:prstGeom>
            <a:noFill/>
          </p:spPr>
          <p:txBody>
            <a:bodyPr wrap="square">
              <a:spAutoFit/>
            </a:bodyPr>
            <a:lstStyle>
              <a:defPPr>
                <a:defRPr lang="en-US"/>
              </a:defPPr>
              <a:lvl1pPr algn="ctr">
                <a:defRPr sz="900" b="0" i="0" u="none" strike="noStrike">
                  <a:effectLst/>
                  <a:latin typeface="Calibri" panose="020F0502020204030204" pitchFamily="34" charset="0"/>
                </a:defRPr>
              </a:lvl1pPr>
            </a:lstStyle>
            <a:p>
              <a:r>
                <a:rPr lang="en-GB"/>
                <a:t>+ €0.17M</a:t>
              </a:r>
            </a:p>
          </p:txBody>
        </p:sp>
        <p:sp>
          <p:nvSpPr>
            <p:cNvPr id="35" name="TextBox 33">
              <a:extLst>
                <a:ext uri="{FF2B5EF4-FFF2-40B4-BE49-F238E27FC236}">
                  <a16:creationId xmlns:a16="http://schemas.microsoft.com/office/drawing/2014/main" id="{CE73676B-4574-4D81-A4CF-41B02D568B13}"/>
                </a:ext>
              </a:extLst>
            </p:cNvPr>
            <p:cNvSpPr txBox="1"/>
            <p:nvPr/>
          </p:nvSpPr>
          <p:spPr>
            <a:xfrm>
              <a:off x="872909" y="2073641"/>
              <a:ext cx="887896" cy="230832"/>
            </a:xfrm>
            <a:prstGeom prst="rect">
              <a:avLst/>
            </a:prstGeom>
            <a:noFill/>
          </p:spPr>
          <p:txBody>
            <a:bodyPr wrap="square">
              <a:spAutoFit/>
            </a:bodyPr>
            <a:lstStyle>
              <a:defPPr>
                <a:defRPr lang="en-US"/>
              </a:defPPr>
              <a:lvl1pPr algn="ctr">
                <a:defRPr sz="900" b="0" i="0" u="none" strike="noStrike">
                  <a:effectLst/>
                  <a:latin typeface="Calibri" panose="020F0502020204030204" pitchFamily="34" charset="0"/>
                </a:defRPr>
              </a:lvl1pPr>
            </a:lstStyle>
            <a:p>
              <a:r>
                <a:rPr lang="en-GB"/>
                <a:t>+ €2.01M</a:t>
              </a:r>
            </a:p>
          </p:txBody>
        </p:sp>
      </p:grpSp>
    </p:spTree>
    <p:extLst>
      <p:ext uri="{BB962C8B-B14F-4D97-AF65-F5344CB8AC3E}">
        <p14:creationId xmlns:p14="http://schemas.microsoft.com/office/powerpoint/2010/main" val="415132788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E122C107-C2A1-4953-9350-91B7A10F6DE1}"/>
              </a:ext>
            </a:extLst>
          </p:cNvPr>
          <p:cNvGraphicFramePr>
            <a:graphicFrameLocks noChangeAspect="1"/>
          </p:cNvGraphicFramePr>
          <p:nvPr>
            <p:custDataLst>
              <p:tags r:id="rId1"/>
            </p:custDataLst>
            <p:extLst>
              <p:ext uri="{D42A27DB-BD31-4B8C-83A1-F6EECF244321}">
                <p14:modId xmlns:p14="http://schemas.microsoft.com/office/powerpoint/2010/main" val="8626834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11" name="Object 10" hidden="1">
                        <a:extLst>
                          <a:ext uri="{FF2B5EF4-FFF2-40B4-BE49-F238E27FC236}">
                            <a16:creationId xmlns:a16="http://schemas.microsoft.com/office/drawing/2014/main" id="{E122C107-C2A1-4953-9350-91B7A10F6DE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619634F8-055C-4FE0-B70D-01CBBCB4F21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7" name="Rectangle 6">
            <a:extLst>
              <a:ext uri="{FF2B5EF4-FFF2-40B4-BE49-F238E27FC236}">
                <a16:creationId xmlns:a16="http://schemas.microsoft.com/office/drawing/2014/main" id="{EBF3DBD7-C675-4024-92B6-6C55E034F498}"/>
              </a:ext>
            </a:extLst>
          </p:cNvPr>
          <p:cNvSpPr/>
          <p:nvPr/>
        </p:nvSpPr>
        <p:spPr bwMode="auto">
          <a:xfrm>
            <a:off x="3726880" y="1187753"/>
            <a:ext cx="6072714" cy="511603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le 1">
            <a:extLst>
              <a:ext uri="{FF2B5EF4-FFF2-40B4-BE49-F238E27FC236}">
                <a16:creationId xmlns:a16="http://schemas.microsoft.com/office/drawing/2014/main" id="{A9C092F8-DE50-48F2-8C73-D86A5F6F272A}"/>
              </a:ext>
            </a:extLst>
          </p:cNvPr>
          <p:cNvSpPr>
            <a:spLocks noGrp="1"/>
          </p:cNvSpPr>
          <p:nvPr>
            <p:ph type="title"/>
          </p:nvPr>
        </p:nvSpPr>
        <p:spPr>
          <a:xfrm>
            <a:off x="165600" y="147600"/>
            <a:ext cx="8342811" cy="684000"/>
          </a:xfrm>
        </p:spPr>
        <p:txBody>
          <a:bodyPr vert="horz"/>
          <a:lstStyle/>
          <a:p>
            <a:r>
              <a:rPr lang="en-GB"/>
              <a:t>Altares’ Benelux database contains all revenues from Benelux, </a:t>
            </a:r>
            <a:r>
              <a:rPr lang="en-GB">
                <a:solidFill>
                  <a:schemeClr val="tx2"/>
                </a:solidFill>
              </a:rPr>
              <a:t>including indirect DB&amp;I and one-shot revenue</a:t>
            </a:r>
            <a:r>
              <a:rPr lang="en-GB"/>
              <a:t>, but due to a </a:t>
            </a:r>
            <a:r>
              <a:rPr lang="en-GB">
                <a:solidFill>
                  <a:schemeClr val="tx2"/>
                </a:solidFill>
              </a:rPr>
              <a:t>change in one-shot contract identification </a:t>
            </a:r>
            <a:r>
              <a:rPr lang="en-GB"/>
              <a:t>only DB&amp;I revenue can be excluded from customers cohorts </a:t>
            </a:r>
          </a:p>
        </p:txBody>
      </p:sp>
      <p:sp>
        <p:nvSpPr>
          <p:cNvPr id="3" name="Text Placeholder 2">
            <a:extLst>
              <a:ext uri="{FF2B5EF4-FFF2-40B4-BE49-F238E27FC236}">
                <a16:creationId xmlns:a16="http://schemas.microsoft.com/office/drawing/2014/main" id="{7851D9B2-2606-4A80-88A9-9AB3D973C3CD}"/>
              </a:ext>
            </a:extLst>
          </p:cNvPr>
          <p:cNvSpPr>
            <a:spLocks noGrp="1"/>
          </p:cNvSpPr>
          <p:nvPr>
            <p:ph type="body" sz="quarter" idx="10"/>
          </p:nvPr>
        </p:nvSpPr>
        <p:spPr/>
        <p:txBody>
          <a:bodyPr/>
          <a:lstStyle/>
          <a:p>
            <a:r>
              <a:rPr lang="en-GB" sz="800" i="1" kern="0"/>
              <a:t>Sources: eleven research &amp; analysis, company data</a:t>
            </a:r>
          </a:p>
        </p:txBody>
      </p:sp>
      <p:graphicFrame>
        <p:nvGraphicFramePr>
          <p:cNvPr id="6" name="Chart 5">
            <a:extLst>
              <a:ext uri="{FF2B5EF4-FFF2-40B4-BE49-F238E27FC236}">
                <a16:creationId xmlns:a16="http://schemas.microsoft.com/office/drawing/2014/main" id="{37EB0EFE-379A-43A9-9CAC-8975DFC8C60C}"/>
              </a:ext>
            </a:extLst>
          </p:cNvPr>
          <p:cNvGraphicFramePr/>
          <p:nvPr>
            <p:extLst>
              <p:ext uri="{D42A27DB-BD31-4B8C-83A1-F6EECF244321}">
                <p14:modId xmlns:p14="http://schemas.microsoft.com/office/powerpoint/2010/main" val="972291248"/>
              </p:ext>
            </p:extLst>
          </p:nvPr>
        </p:nvGraphicFramePr>
        <p:xfrm>
          <a:off x="4064000" y="1857499"/>
          <a:ext cx="5441070" cy="3042950"/>
        </p:xfrm>
        <a:graphic>
          <a:graphicData uri="http://schemas.openxmlformats.org/drawingml/2006/chart">
            <c:chart xmlns:c="http://schemas.openxmlformats.org/drawingml/2006/chart" xmlns:r="http://schemas.openxmlformats.org/officeDocument/2006/relationships" r:id="rId6"/>
          </a:graphicData>
        </a:graphic>
      </p:graphicFrame>
      <p:sp>
        <p:nvSpPr>
          <p:cNvPr id="10" name="Bulle narrative : rectangle 3">
            <a:extLst>
              <a:ext uri="{FF2B5EF4-FFF2-40B4-BE49-F238E27FC236}">
                <a16:creationId xmlns:a16="http://schemas.microsoft.com/office/drawing/2014/main" id="{12E7F362-7A19-4F28-9E1C-3035F304B89B}"/>
              </a:ext>
            </a:extLst>
          </p:cNvPr>
          <p:cNvSpPr/>
          <p:nvPr/>
        </p:nvSpPr>
        <p:spPr bwMode="auto">
          <a:xfrm>
            <a:off x="6253959" y="5052851"/>
            <a:ext cx="1694489" cy="1052239"/>
          </a:xfrm>
          <a:prstGeom prst="wedgeRectCallout">
            <a:avLst>
              <a:gd name="adj1" fmla="val -35867"/>
              <a:gd name="adj2" fmla="val -76564"/>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9600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effectLst/>
                <a:latin typeface="Trebuchet MS" panose="020B0603020202020204" pitchFamily="34" charset="0"/>
              </a:rPr>
              <a:t>Scope of the Benelux cohort analyses</a:t>
            </a:r>
            <a:endParaRPr lang="en-GB" sz="1000">
              <a:solidFill>
                <a:schemeClr val="tx2"/>
              </a:solidFill>
              <a:latin typeface="Trebuchet MS" panose="020B0603020202020204" pitchFamily="34" charset="0"/>
            </a:endParaRPr>
          </a:p>
        </p:txBody>
      </p:sp>
      <p:sp>
        <p:nvSpPr>
          <p:cNvPr id="18" name="Rectangle 17">
            <a:extLst>
              <a:ext uri="{FF2B5EF4-FFF2-40B4-BE49-F238E27FC236}">
                <a16:creationId xmlns:a16="http://schemas.microsoft.com/office/drawing/2014/main" id="{65ED09B0-F036-4FC2-B53D-050CD99BDAB8}"/>
              </a:ext>
            </a:extLst>
          </p:cNvPr>
          <p:cNvSpPr/>
          <p:nvPr/>
        </p:nvSpPr>
        <p:spPr bwMode="auto">
          <a:xfrm>
            <a:off x="3857133" y="1187753"/>
            <a:ext cx="4589741"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Altares</a:t>
            </a:r>
            <a:r>
              <a:rPr lang="en-GB" sz="1000" b="1" i="1">
                <a:latin typeface="Trebuchet MS" panose="020B0603020202020204" pitchFamily="34" charset="0"/>
              </a:rPr>
              <a:t>’ bookings in Benelux between 2017 and 2020,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4" name="Rectangle 3">
            <a:extLst>
              <a:ext uri="{FF2B5EF4-FFF2-40B4-BE49-F238E27FC236}">
                <a16:creationId xmlns:a16="http://schemas.microsoft.com/office/drawing/2014/main" id="{C40F9BE8-DEA2-4A7A-B4F4-A41963A7C953}"/>
              </a:ext>
            </a:extLst>
          </p:cNvPr>
          <p:cNvSpPr/>
          <p:nvPr/>
        </p:nvSpPr>
        <p:spPr bwMode="auto">
          <a:xfrm>
            <a:off x="4608099" y="2515538"/>
            <a:ext cx="4682837" cy="1858100"/>
          </a:xfrm>
          <a:prstGeom prst="rect">
            <a:avLst/>
          </a:prstGeom>
          <a:solidFill>
            <a:schemeClr val="bg1">
              <a:alpha val="17000"/>
            </a:schemeClr>
          </a:solidFill>
          <a:ln w="9525" cap="flat" cmpd="sng" algn="ctr">
            <a:solidFill>
              <a:schemeClr val="tx2"/>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8" name="Graphic 7" descr="Target">
            <a:extLst>
              <a:ext uri="{FF2B5EF4-FFF2-40B4-BE49-F238E27FC236}">
                <a16:creationId xmlns:a16="http://schemas.microsoft.com/office/drawing/2014/main" id="{3870302C-F0E4-4FA8-AEDF-872DDB331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79532" y="5345663"/>
            <a:ext cx="466614" cy="466614"/>
          </a:xfrm>
          <a:prstGeom prst="rect">
            <a:avLst/>
          </a:prstGeom>
        </p:spPr>
      </p:pic>
      <p:grpSp>
        <p:nvGrpSpPr>
          <p:cNvPr id="15" name="Group 14">
            <a:extLst>
              <a:ext uri="{FF2B5EF4-FFF2-40B4-BE49-F238E27FC236}">
                <a16:creationId xmlns:a16="http://schemas.microsoft.com/office/drawing/2014/main" id="{C77E2B03-9D9E-4543-97D0-1570A516976F}"/>
              </a:ext>
            </a:extLst>
          </p:cNvPr>
          <p:cNvGrpSpPr/>
          <p:nvPr/>
        </p:nvGrpSpPr>
        <p:grpSpPr>
          <a:xfrm>
            <a:off x="3182146" y="1301553"/>
            <a:ext cx="294743" cy="5060287"/>
            <a:chOff x="3379214" y="1301553"/>
            <a:chExt cx="294743" cy="5060287"/>
          </a:xfrm>
        </p:grpSpPr>
        <p:sp>
          <p:nvSpPr>
            <p:cNvPr id="5" name="Triangle isocèle 4">
              <a:extLst>
                <a:ext uri="{FF2B5EF4-FFF2-40B4-BE49-F238E27FC236}">
                  <a16:creationId xmlns:a16="http://schemas.microsoft.com/office/drawing/2014/main" id="{3694CAAF-97C0-4166-BCDF-B07BD7F77373}"/>
                </a:ext>
              </a:extLst>
            </p:cNvPr>
            <p:cNvSpPr/>
            <p:nvPr/>
          </p:nvSpPr>
          <p:spPr bwMode="auto">
            <a:xfrm rot="5400000">
              <a:off x="2997273" y="3644337"/>
              <a:ext cx="1058625" cy="294743"/>
            </a:xfrm>
            <a:prstGeom prst="triangle">
              <a:avLst/>
            </a:prstGeom>
            <a:solidFill>
              <a:schemeClr val="tx2"/>
            </a:solidFill>
            <a:ln w="9525"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36" name="Connecteur droit 35">
              <a:extLst>
                <a:ext uri="{FF2B5EF4-FFF2-40B4-BE49-F238E27FC236}">
                  <a16:creationId xmlns:a16="http://schemas.microsoft.com/office/drawing/2014/main" id="{B23E44B2-BC07-4B2C-AC1D-FB8114B25E80}"/>
                </a:ext>
              </a:extLst>
            </p:cNvPr>
            <p:cNvCxnSpPr/>
            <p:nvPr/>
          </p:nvCxnSpPr>
          <p:spPr bwMode="auto">
            <a:xfrm>
              <a:off x="3380509" y="1301553"/>
              <a:ext cx="0" cy="5060287"/>
            </a:xfrm>
            <a:prstGeom prst="line">
              <a:avLst/>
            </a:prstGeom>
            <a:solidFill>
              <a:schemeClr val="accent1"/>
            </a:solidFill>
            <a:ln w="9525" cap="flat" cmpd="sng" algn="ctr">
              <a:solidFill>
                <a:srgbClr val="289B38"/>
              </a:solidFill>
              <a:prstDash val="solid"/>
              <a:round/>
              <a:headEnd type="none" w="med" len="med"/>
              <a:tailEnd type="none" w="med" len="med"/>
            </a:ln>
            <a:effectLst/>
          </p:spPr>
        </p:cxnSp>
      </p:grpSp>
      <p:grpSp>
        <p:nvGrpSpPr>
          <p:cNvPr id="13" name="Group 12">
            <a:extLst>
              <a:ext uri="{FF2B5EF4-FFF2-40B4-BE49-F238E27FC236}">
                <a16:creationId xmlns:a16="http://schemas.microsoft.com/office/drawing/2014/main" id="{F9FA48EE-DCC2-4A0A-A2A8-1A55B9888B2D}"/>
              </a:ext>
            </a:extLst>
          </p:cNvPr>
          <p:cNvGrpSpPr>
            <a:grpSpLocks noChangeAspect="1"/>
          </p:cNvGrpSpPr>
          <p:nvPr/>
        </p:nvGrpSpPr>
        <p:grpSpPr>
          <a:xfrm>
            <a:off x="6556618" y="5139454"/>
            <a:ext cx="1089170" cy="162804"/>
            <a:chOff x="4717319" y="5204638"/>
            <a:chExt cx="1644987" cy="245885"/>
          </a:xfrm>
        </p:grpSpPr>
        <p:pic>
          <p:nvPicPr>
            <p:cNvPr id="54" name="Picture 2 - 1" descr="Drapeau des Pays-Bas — Wikipédia">
              <a:extLst>
                <a:ext uri="{FF2B5EF4-FFF2-40B4-BE49-F238E27FC236}">
                  <a16:creationId xmlns:a16="http://schemas.microsoft.com/office/drawing/2014/main" id="{A2B86D23-3407-4018-B819-BCA9AAE379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7319" y="5204638"/>
              <a:ext cx="407918"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55" name="Picture 2" descr="5 ft x 3 ft 150 x 90 cm-DRAPEAU BELGE Belgique 100% Polyester ...">
              <a:extLst>
                <a:ext uri="{FF2B5EF4-FFF2-40B4-BE49-F238E27FC236}">
                  <a16:creationId xmlns:a16="http://schemas.microsoft.com/office/drawing/2014/main" id="{544C8C08-1FC8-41BA-9677-95274E5A764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5954383" y="5204638"/>
              <a:ext cx="407923"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56" name="Picture 5" descr="A picture containing bird&#10;&#10;Description automatically generated">
              <a:extLst>
                <a:ext uri="{FF2B5EF4-FFF2-40B4-BE49-F238E27FC236}">
                  <a16:creationId xmlns:a16="http://schemas.microsoft.com/office/drawing/2014/main" id="{36026438-5335-4820-AEA0-F6EE1B65C0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35849" y="5204638"/>
              <a:ext cx="407923" cy="245391"/>
            </a:xfrm>
            <a:prstGeom prst="roundRect">
              <a:avLst/>
            </a:prstGeom>
            <a:noFill/>
          </p:spPr>
        </p:pic>
      </p:grpSp>
      <p:grpSp>
        <p:nvGrpSpPr>
          <p:cNvPr id="35" name="Group 29">
            <a:extLst>
              <a:ext uri="{FF2B5EF4-FFF2-40B4-BE49-F238E27FC236}">
                <a16:creationId xmlns:a16="http://schemas.microsoft.com/office/drawing/2014/main" id="{6A748FD7-D76C-41B7-932A-3971ADB1C0F0}"/>
              </a:ext>
            </a:extLst>
          </p:cNvPr>
          <p:cNvGrpSpPr/>
          <p:nvPr/>
        </p:nvGrpSpPr>
        <p:grpSpPr>
          <a:xfrm>
            <a:off x="8448150" y="-11528"/>
            <a:ext cx="1435548" cy="588143"/>
            <a:chOff x="8448150" y="-11528"/>
            <a:chExt cx="1435548" cy="588143"/>
          </a:xfrm>
        </p:grpSpPr>
        <p:pic>
          <p:nvPicPr>
            <p:cNvPr id="57" name="Picture 2" descr="5 ft x 3 ft 150 x 90 cm-DRAPEAU BELGE Belgique 100% Polyester ...">
              <a:extLst>
                <a:ext uri="{FF2B5EF4-FFF2-40B4-BE49-F238E27FC236}">
                  <a16:creationId xmlns:a16="http://schemas.microsoft.com/office/drawing/2014/main" id="{DD45652A-FD5A-46B7-93D6-322E72322D2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8" name="Picture 2 - 1" descr="Drapeau des Pays-Bas — Wikipédia">
              <a:extLst>
                <a:ext uri="{FF2B5EF4-FFF2-40B4-BE49-F238E27FC236}">
                  <a16:creationId xmlns:a16="http://schemas.microsoft.com/office/drawing/2014/main" id="{C94B5EDB-5751-474B-AE85-F69D04E7B2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9" name="Picture 2 - 2" descr="Drapeau du Luxembourg">
              <a:extLst>
                <a:ext uri="{FF2B5EF4-FFF2-40B4-BE49-F238E27FC236}">
                  <a16:creationId xmlns:a16="http://schemas.microsoft.com/office/drawing/2014/main" id="{FD54D9D3-A460-4BC2-B786-3194CD96BA0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0" name="ZoneTexte 18">
              <a:extLst>
                <a:ext uri="{FF2B5EF4-FFF2-40B4-BE49-F238E27FC236}">
                  <a16:creationId xmlns:a16="http://schemas.microsoft.com/office/drawing/2014/main" id="{4B2EDB05-7342-43BD-980E-C2CCDBBA5C89}"/>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nvGrpSpPr>
            <p:cNvPr id="61" name="Groupe 85">
              <a:extLst>
                <a:ext uri="{FF2B5EF4-FFF2-40B4-BE49-F238E27FC236}">
                  <a16:creationId xmlns:a16="http://schemas.microsoft.com/office/drawing/2014/main" id="{F1A7C22F-9159-436D-A229-CF207123211E}"/>
                </a:ext>
              </a:extLst>
            </p:cNvPr>
            <p:cNvGrpSpPr/>
            <p:nvPr/>
          </p:nvGrpSpPr>
          <p:grpSpPr>
            <a:xfrm>
              <a:off x="8448150" y="-11528"/>
              <a:ext cx="1281748" cy="588143"/>
              <a:chOff x="8448150" y="-11528"/>
              <a:chExt cx="1281748" cy="588143"/>
            </a:xfrm>
          </p:grpSpPr>
          <p:sp>
            <p:nvSpPr>
              <p:cNvPr id="62" name="Rectangle : coins arrondis 199">
                <a:extLst>
                  <a:ext uri="{FF2B5EF4-FFF2-40B4-BE49-F238E27FC236}">
                    <a16:creationId xmlns:a16="http://schemas.microsoft.com/office/drawing/2014/main" id="{232D6E8D-8CD2-4F8D-A675-A7228F67DCCC}"/>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3" name="Rectangle : coins arrondis 200">
                <a:extLst>
                  <a:ext uri="{FF2B5EF4-FFF2-40B4-BE49-F238E27FC236}">
                    <a16:creationId xmlns:a16="http://schemas.microsoft.com/office/drawing/2014/main" id="{5860B381-454B-4F85-AE1F-73037DD4B0A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4" name="Rectangle : coins arrondis 201">
                <a:extLst>
                  <a:ext uri="{FF2B5EF4-FFF2-40B4-BE49-F238E27FC236}">
                    <a16:creationId xmlns:a16="http://schemas.microsoft.com/office/drawing/2014/main" id="{4F256B23-79E5-4C73-B2C2-A6D5E51FE9A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5" name="ZoneTexte 18">
                <a:extLst>
                  <a:ext uri="{FF2B5EF4-FFF2-40B4-BE49-F238E27FC236}">
                    <a16:creationId xmlns:a16="http://schemas.microsoft.com/office/drawing/2014/main" id="{A35F9E4F-4114-4667-8F84-150720137BF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66" name="Graphique 128" descr="Jauge">
                <a:extLst>
                  <a:ext uri="{FF2B5EF4-FFF2-40B4-BE49-F238E27FC236}">
                    <a16:creationId xmlns:a16="http://schemas.microsoft.com/office/drawing/2014/main" id="{4C05DE4D-1549-42D9-A9BB-F5E6A3A9FC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53764" y="187516"/>
                <a:ext cx="234953" cy="218224"/>
              </a:xfrm>
              <a:prstGeom prst="rect">
                <a:avLst/>
              </a:prstGeom>
              <a:effectLst/>
            </p:spPr>
          </p:pic>
          <p:pic>
            <p:nvPicPr>
              <p:cNvPr id="67" name="Graphique 90" descr="Poignée de main">
                <a:extLst>
                  <a:ext uri="{FF2B5EF4-FFF2-40B4-BE49-F238E27FC236}">
                    <a16:creationId xmlns:a16="http://schemas.microsoft.com/office/drawing/2014/main" id="{C62D7DE6-29D5-4859-8E7E-0FCB43C144C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960868" y="152880"/>
                <a:ext cx="256313" cy="287496"/>
              </a:xfrm>
              <a:prstGeom prst="rect">
                <a:avLst/>
              </a:prstGeom>
              <a:effectLst/>
            </p:spPr>
          </p:pic>
          <p:pic>
            <p:nvPicPr>
              <p:cNvPr id="68" name="Graphique 95" descr="Mégaphone">
                <a:extLst>
                  <a:ext uri="{FF2B5EF4-FFF2-40B4-BE49-F238E27FC236}">
                    <a16:creationId xmlns:a16="http://schemas.microsoft.com/office/drawing/2014/main" id="{E6D88789-3294-41A8-9C87-0D387A4BB36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89331" y="181519"/>
                <a:ext cx="233011" cy="216420"/>
              </a:xfrm>
              <a:prstGeom prst="rect">
                <a:avLst/>
              </a:prstGeom>
              <a:effectLst/>
            </p:spPr>
          </p:pic>
          <p:sp>
            <p:nvSpPr>
              <p:cNvPr id="69" name="ZoneTexte 18">
                <a:extLst>
                  <a:ext uri="{FF2B5EF4-FFF2-40B4-BE49-F238E27FC236}">
                    <a16:creationId xmlns:a16="http://schemas.microsoft.com/office/drawing/2014/main" id="{468AA9F5-6111-4A60-A9FC-3FD667441880}"/>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grpSp>
      </p:grpSp>
      <p:sp>
        <p:nvSpPr>
          <p:cNvPr id="46" name="Rectangle 45">
            <a:extLst>
              <a:ext uri="{FF2B5EF4-FFF2-40B4-BE49-F238E27FC236}">
                <a16:creationId xmlns:a16="http://schemas.microsoft.com/office/drawing/2014/main" id="{CF1831E3-6F99-461E-8E33-EF478E9C2D66}"/>
              </a:ext>
            </a:extLst>
          </p:cNvPr>
          <p:cNvSpPr/>
          <p:nvPr/>
        </p:nvSpPr>
        <p:spPr bwMode="auto">
          <a:xfrm>
            <a:off x="326130" y="1187753"/>
            <a:ext cx="2682857" cy="377778"/>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47" name="Picture 2 - 1" descr="Drapeau des Pays-Bas — Wikipédia">
            <a:extLst>
              <a:ext uri="{FF2B5EF4-FFF2-40B4-BE49-F238E27FC236}">
                <a16:creationId xmlns:a16="http://schemas.microsoft.com/office/drawing/2014/main" id="{0FBF3DBC-BF11-49BC-A549-1BDD378F3A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319" y="1253701"/>
            <a:ext cx="407918"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48" name="Picture 2" descr="5 ft x 3 ft 150 x 90 cm-DRAPEAU BELGE Belgique 100% Polyester ...">
            <a:extLst>
              <a:ext uri="{FF2B5EF4-FFF2-40B4-BE49-F238E27FC236}">
                <a16:creationId xmlns:a16="http://schemas.microsoft.com/office/drawing/2014/main" id="{A30F543A-84A0-40D6-8435-7E57A7E2AAA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2092383" y="1253701"/>
            <a:ext cx="407923"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49" name="Picture 5" descr="A picture containing bird&#10;&#10;Description automatically generated">
            <a:extLst>
              <a:ext uri="{FF2B5EF4-FFF2-40B4-BE49-F238E27FC236}">
                <a16:creationId xmlns:a16="http://schemas.microsoft.com/office/drawing/2014/main" id="{AAB71B68-331F-41B7-9F86-21D93883FE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73849" y="1253701"/>
            <a:ext cx="407923" cy="245391"/>
          </a:xfrm>
          <a:prstGeom prst="roundRect">
            <a:avLst/>
          </a:prstGeom>
          <a:noFill/>
        </p:spPr>
      </p:pic>
      <p:sp>
        <p:nvSpPr>
          <p:cNvPr id="50" name="Triangle isocèle 5">
            <a:extLst>
              <a:ext uri="{FF2B5EF4-FFF2-40B4-BE49-F238E27FC236}">
                <a16:creationId xmlns:a16="http://schemas.microsoft.com/office/drawing/2014/main" id="{BA059F08-65D9-4711-9DDB-44076C414D6D}"/>
              </a:ext>
            </a:extLst>
          </p:cNvPr>
          <p:cNvSpPr/>
          <p:nvPr/>
        </p:nvSpPr>
        <p:spPr bwMode="auto">
          <a:xfrm flipV="1">
            <a:off x="260530" y="1661854"/>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1" name="Rectangle 50">
            <a:extLst>
              <a:ext uri="{FF2B5EF4-FFF2-40B4-BE49-F238E27FC236}">
                <a16:creationId xmlns:a16="http://schemas.microsoft.com/office/drawing/2014/main" id="{936CB631-539D-43EA-9120-D2F20652F4DC}"/>
              </a:ext>
            </a:extLst>
          </p:cNvPr>
          <p:cNvSpPr/>
          <p:nvPr/>
        </p:nvSpPr>
        <p:spPr bwMode="auto">
          <a:xfrm>
            <a:off x="260530" y="1859417"/>
            <a:ext cx="2671626" cy="32540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1"/>
                </a:solidFill>
                <a:effectLst/>
                <a:latin typeface="Trebuchet MS" pitchFamily="34" charset="0"/>
              </a:rPr>
              <a:t>Total revenue 2020 (from BP): </a:t>
            </a:r>
            <a:r>
              <a:rPr kumimoji="0" lang="en-GB" sz="1050" b="1" i="0" u="none" strike="noStrike" cap="none" normalizeH="0" baseline="0">
                <a:ln>
                  <a:noFill/>
                </a:ln>
                <a:solidFill>
                  <a:schemeClr val="tx2"/>
                </a:solidFill>
                <a:effectLst/>
                <a:latin typeface="Trebuchet MS" pitchFamily="34" charset="0"/>
              </a:rPr>
              <a:t>€</a:t>
            </a:r>
            <a:r>
              <a:rPr lang="en-GB" sz="1050" b="1">
                <a:solidFill>
                  <a:schemeClr val="tx2"/>
                </a:solidFill>
                <a:latin typeface="Trebuchet MS" pitchFamily="34" charset="0"/>
              </a:rPr>
              <a:t>52.6m</a:t>
            </a:r>
          </a:p>
        </p:txBody>
      </p:sp>
      <p:sp>
        <p:nvSpPr>
          <p:cNvPr id="52" name="Triangle isocèle 5">
            <a:extLst>
              <a:ext uri="{FF2B5EF4-FFF2-40B4-BE49-F238E27FC236}">
                <a16:creationId xmlns:a16="http://schemas.microsoft.com/office/drawing/2014/main" id="{F964D023-C692-4480-B4D9-BB1DF667C02A}"/>
              </a:ext>
            </a:extLst>
          </p:cNvPr>
          <p:cNvSpPr/>
          <p:nvPr/>
        </p:nvSpPr>
        <p:spPr bwMode="auto">
          <a:xfrm flipV="1">
            <a:off x="260530" y="2313418"/>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53" name="Rectangle 52">
            <a:extLst>
              <a:ext uri="{FF2B5EF4-FFF2-40B4-BE49-F238E27FC236}">
                <a16:creationId xmlns:a16="http://schemas.microsoft.com/office/drawing/2014/main" id="{BF24C37D-E06A-4BC3-930C-3D58BD793202}"/>
              </a:ext>
            </a:extLst>
          </p:cNvPr>
          <p:cNvSpPr/>
          <p:nvPr/>
        </p:nvSpPr>
        <p:spPr bwMode="auto">
          <a:xfrm>
            <a:off x="260530" y="2555495"/>
            <a:ext cx="2671626" cy="374828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Bookings: </a:t>
            </a:r>
            <a:r>
              <a:rPr kumimoji="0" lang="en-GB" sz="1100" b="1" i="0" u="none" strike="noStrike" cap="none" normalizeH="0" baseline="0">
                <a:ln>
                  <a:noFill/>
                </a:ln>
                <a:solidFill>
                  <a:schemeClr val="tx2"/>
                </a:solidFill>
                <a:effectLst/>
                <a:latin typeface="Trebuchet MS" pitchFamily="34" charset="0"/>
              </a:rPr>
              <a:t>€</a:t>
            </a:r>
            <a:r>
              <a:rPr lang="en-GB" sz="1100" b="1">
                <a:solidFill>
                  <a:schemeClr val="tx2"/>
                </a:solidFill>
                <a:latin typeface="Trebuchet MS" pitchFamily="34" charset="0"/>
              </a:rPr>
              <a:t>54.0m</a:t>
            </a:r>
          </a:p>
        </p:txBody>
      </p:sp>
      <p:sp>
        <p:nvSpPr>
          <p:cNvPr id="70" name="Rectangle 69">
            <a:extLst>
              <a:ext uri="{FF2B5EF4-FFF2-40B4-BE49-F238E27FC236}">
                <a16:creationId xmlns:a16="http://schemas.microsoft.com/office/drawing/2014/main" id="{FC1370DB-D24D-4BCA-A3D3-6924C75F4F5A}"/>
              </a:ext>
            </a:extLst>
          </p:cNvPr>
          <p:cNvSpPr/>
          <p:nvPr/>
        </p:nvSpPr>
        <p:spPr bwMode="auto">
          <a:xfrm>
            <a:off x="674743" y="2898503"/>
            <a:ext cx="1843200" cy="418593"/>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solidFill>
                  <a:schemeClr val="tx1"/>
                </a:solidFill>
                <a:effectLst/>
                <a:latin typeface="Trebuchet MS" pitchFamily="34" charset="0"/>
              </a:rPr>
              <a:t>D&amp;Bi</a:t>
            </a: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a:t>
            </a:r>
            <a:r>
              <a:rPr lang="en-GB" sz="1100">
                <a:latin typeface="Trebuchet MS" pitchFamily="34" charset="0"/>
              </a:rPr>
              <a:t>9.3</a:t>
            </a:r>
            <a:r>
              <a:rPr kumimoji="0" lang="en-GB" sz="1100" b="0" i="0" u="none" strike="noStrike" cap="none" normalizeH="0" baseline="0">
                <a:ln>
                  <a:noFill/>
                </a:ln>
                <a:solidFill>
                  <a:schemeClr val="tx1"/>
                </a:solidFill>
                <a:effectLst/>
                <a:latin typeface="Trebuchet MS" pitchFamily="34" charset="0"/>
              </a:rPr>
              <a:t>m</a:t>
            </a:r>
          </a:p>
        </p:txBody>
      </p:sp>
      <p:sp>
        <p:nvSpPr>
          <p:cNvPr id="84" name="Rectangle 83">
            <a:extLst>
              <a:ext uri="{FF2B5EF4-FFF2-40B4-BE49-F238E27FC236}">
                <a16:creationId xmlns:a16="http://schemas.microsoft.com/office/drawing/2014/main" id="{650F3FC7-E7E1-45DE-A808-7DC0687EF885}"/>
              </a:ext>
            </a:extLst>
          </p:cNvPr>
          <p:cNvSpPr/>
          <p:nvPr/>
        </p:nvSpPr>
        <p:spPr bwMode="auto">
          <a:xfrm>
            <a:off x="674743" y="3720279"/>
            <a:ext cx="1843200" cy="1495899"/>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effectLst/>
                <a:latin typeface="Trebuchet MS" pitchFamily="34" charset="0"/>
              </a:rPr>
              <a:t>Non-D&amp;Bi</a:t>
            </a:r>
            <a:endParaRPr kumimoji="0" lang="en-GB" sz="1100" b="0" i="0" u="none" strike="noStrike" cap="none" normalizeH="0" baseline="0">
              <a:ln>
                <a:noFill/>
              </a:ln>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1050" b="1">
                <a:solidFill>
                  <a:schemeClr val="tx2"/>
                </a:solidFill>
                <a:latin typeface="Trebuchet MS" pitchFamily="34" charset="0"/>
              </a:rPr>
              <a:t>€44.7m</a:t>
            </a:r>
          </a:p>
        </p:txBody>
      </p:sp>
      <p:sp>
        <p:nvSpPr>
          <p:cNvPr id="85" name="Oval 84">
            <a:extLst>
              <a:ext uri="{FF2B5EF4-FFF2-40B4-BE49-F238E27FC236}">
                <a16:creationId xmlns:a16="http://schemas.microsoft.com/office/drawing/2014/main" id="{9AE91C7C-F560-4054-AE0E-60AC1DB236C8}"/>
              </a:ext>
            </a:extLst>
          </p:cNvPr>
          <p:cNvSpPr>
            <a:spLocks noChangeAspect="1"/>
          </p:cNvSpPr>
          <p:nvPr/>
        </p:nvSpPr>
        <p:spPr bwMode="auto">
          <a:xfrm>
            <a:off x="1528981" y="3457582"/>
            <a:ext cx="134722" cy="122212"/>
          </a:xfrm>
          <a:prstGeom prst="ellipse">
            <a:avLst/>
          </a:prstGeom>
          <a:solidFill>
            <a:srgbClr val="289B38"/>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0" u="none" strike="noStrike" cap="none" normalizeH="0" baseline="0">
                <a:ln>
                  <a:noFill/>
                </a:ln>
                <a:solidFill>
                  <a:schemeClr val="bg1"/>
                </a:solidFill>
                <a:effectLst/>
                <a:latin typeface="Trebuchet MS" pitchFamily="34" charset="0"/>
              </a:rPr>
              <a:t>+</a:t>
            </a:r>
            <a:endParaRPr kumimoji="0" lang="en-GB" sz="700" b="1" i="0" u="none" strike="noStrike" cap="none" normalizeH="0" baseline="0">
              <a:ln>
                <a:noFill/>
              </a:ln>
              <a:solidFill>
                <a:schemeClr val="bg1"/>
              </a:solidFill>
              <a:effectLst/>
              <a:latin typeface="Trebuchet MS" pitchFamily="34" charset="0"/>
            </a:endParaRPr>
          </a:p>
        </p:txBody>
      </p:sp>
      <p:sp>
        <p:nvSpPr>
          <p:cNvPr id="86" name="Triangle isocèle 77">
            <a:extLst>
              <a:ext uri="{FF2B5EF4-FFF2-40B4-BE49-F238E27FC236}">
                <a16:creationId xmlns:a16="http://schemas.microsoft.com/office/drawing/2014/main" id="{372E9C94-F7F6-49F4-9CFB-4C55FE4B1D62}"/>
              </a:ext>
            </a:extLst>
          </p:cNvPr>
          <p:cNvSpPr/>
          <p:nvPr/>
        </p:nvSpPr>
        <p:spPr bwMode="auto">
          <a:xfrm flipV="1">
            <a:off x="662876" y="5281449"/>
            <a:ext cx="1866934" cy="120069"/>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87" name="Rectangle 86">
            <a:extLst>
              <a:ext uri="{FF2B5EF4-FFF2-40B4-BE49-F238E27FC236}">
                <a16:creationId xmlns:a16="http://schemas.microsoft.com/office/drawing/2014/main" id="{6A4A298F-0C5B-4305-95BF-BED8BDEA0DCB}"/>
              </a:ext>
            </a:extLst>
          </p:cNvPr>
          <p:cNvSpPr/>
          <p:nvPr/>
        </p:nvSpPr>
        <p:spPr bwMode="auto">
          <a:xfrm>
            <a:off x="674743" y="5466789"/>
            <a:ext cx="1843200" cy="506148"/>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itchFamily="34" charset="0"/>
              </a:rPr>
              <a:t>Scope of the customer cohorts’ analysis</a:t>
            </a:r>
            <a:endParaRPr kumimoji="0" lang="en-GB" sz="1100" b="0" i="0" u="none" strike="noStrike" cap="none" normalizeH="0" baseline="0">
              <a:ln>
                <a:noFill/>
              </a:ln>
              <a:solidFill>
                <a:schemeClr val="bg1"/>
              </a:solidFill>
              <a:effectLst/>
              <a:latin typeface="Trebuchet MS" pitchFamily="34" charset="0"/>
            </a:endParaRPr>
          </a:p>
        </p:txBody>
      </p:sp>
    </p:spTree>
    <p:extLst>
      <p:ext uri="{BB962C8B-B14F-4D97-AF65-F5344CB8AC3E}">
        <p14:creationId xmlns:p14="http://schemas.microsoft.com/office/powerpoint/2010/main" val="348364741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11B41282-9E8D-429E-A2F6-40EBF5EA7D49}"/>
              </a:ext>
            </a:extLst>
          </p:cNvPr>
          <p:cNvGraphicFramePr>
            <a:graphicFrameLocks noChangeAspect="1"/>
          </p:cNvGraphicFramePr>
          <p:nvPr>
            <p:custDataLst>
              <p:tags r:id="rId1"/>
            </p:custDataLst>
            <p:extLst>
              <p:ext uri="{D42A27DB-BD31-4B8C-83A1-F6EECF244321}">
                <p14:modId xmlns:p14="http://schemas.microsoft.com/office/powerpoint/2010/main" val="35828866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11" name="Object 10" hidden="1">
                        <a:extLst>
                          <a:ext uri="{FF2B5EF4-FFF2-40B4-BE49-F238E27FC236}">
                            <a16:creationId xmlns:a16="http://schemas.microsoft.com/office/drawing/2014/main" id="{11B41282-9E8D-429E-A2F6-40EBF5EA7D4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61" name="Rectangle 160">
            <a:extLst>
              <a:ext uri="{FF2B5EF4-FFF2-40B4-BE49-F238E27FC236}">
                <a16:creationId xmlns:a16="http://schemas.microsoft.com/office/drawing/2014/main" id="{CA4B7335-694B-43BC-B256-3D84AAF73B02}"/>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Rectangle 4" hidden="1">
            <a:extLst>
              <a:ext uri="{FF2B5EF4-FFF2-40B4-BE49-F238E27FC236}">
                <a16:creationId xmlns:a16="http://schemas.microsoft.com/office/drawing/2014/main" id="{C9C528CB-0DC1-457E-A5CA-62E616B3A38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74A4482A-C42F-4F90-9402-BF84B6307777}"/>
              </a:ext>
            </a:extLst>
          </p:cNvPr>
          <p:cNvSpPr>
            <a:spLocks noGrp="1"/>
          </p:cNvSpPr>
          <p:nvPr>
            <p:ph type="title"/>
          </p:nvPr>
        </p:nvSpPr>
        <p:spPr>
          <a:xfrm>
            <a:off x="165600" y="147600"/>
            <a:ext cx="8388164" cy="684000"/>
          </a:xfrm>
        </p:spPr>
        <p:txBody>
          <a:bodyPr vert="horz"/>
          <a:lstStyle/>
          <a:p>
            <a:r>
              <a:rPr lang="en-GB">
                <a:latin typeface="Trebuchet MS" panose="020B0603020202020204" pitchFamily="34" charset="0"/>
              </a:rPr>
              <a:t>In Benelux, </a:t>
            </a:r>
            <a:r>
              <a:rPr lang="en-GB" err="1">
                <a:latin typeface="Trebuchet MS" panose="020B0603020202020204" pitchFamily="34" charset="0"/>
              </a:rPr>
              <a:t>Altares</a:t>
            </a:r>
            <a:r>
              <a:rPr lang="en-GB">
                <a:latin typeface="Trebuchet MS" panose="020B0603020202020204" pitchFamily="34" charset="0"/>
              </a:rPr>
              <a:t> is characterized by a </a:t>
            </a:r>
            <a:r>
              <a:rPr lang="en-GB">
                <a:solidFill>
                  <a:schemeClr val="tx2"/>
                </a:solidFill>
                <a:latin typeface="Trebuchet MS" panose="020B0603020202020204" pitchFamily="34" charset="0"/>
              </a:rPr>
              <a:t>strong customer acquisition</a:t>
            </a:r>
            <a:r>
              <a:rPr lang="en-GB">
                <a:latin typeface="Trebuchet MS" panose="020B0603020202020204" pitchFamily="34" charset="0"/>
              </a:rPr>
              <a:t>, as </a:t>
            </a:r>
            <a:r>
              <a:rPr lang="en-GB">
                <a:solidFill>
                  <a:schemeClr val="tx2"/>
                </a:solidFill>
                <a:latin typeface="Trebuchet MS" panose="020B0603020202020204" pitchFamily="34" charset="0"/>
              </a:rPr>
              <a:t>new business</a:t>
            </a:r>
            <a:r>
              <a:rPr lang="en-GB">
                <a:latin typeface="Trebuchet MS" panose="020B0603020202020204" pitchFamily="34" charset="0"/>
              </a:rPr>
              <a:t> </a:t>
            </a:r>
            <a:r>
              <a:rPr lang="en-GB">
                <a:solidFill>
                  <a:schemeClr val="tx2"/>
                </a:solidFill>
                <a:latin typeface="Trebuchet MS" panose="020B0603020202020204" pitchFamily="34" charset="0"/>
              </a:rPr>
              <a:t>offset</a:t>
            </a:r>
            <a:r>
              <a:rPr lang="en-GB">
                <a:latin typeface="Trebuchet MS" panose="020B0603020202020204" pitchFamily="34" charset="0"/>
              </a:rPr>
              <a:t> both </a:t>
            </a:r>
            <a:r>
              <a:rPr lang="en-GB">
                <a:solidFill>
                  <a:schemeClr val="tx2"/>
                </a:solidFill>
                <a:latin typeface="Trebuchet MS" panose="020B0603020202020204" pitchFamily="34" charset="0"/>
              </a:rPr>
              <a:t>churn</a:t>
            </a:r>
            <a:r>
              <a:rPr lang="en-GB">
                <a:latin typeface="Trebuchet MS" panose="020B0603020202020204" pitchFamily="34" charset="0"/>
              </a:rPr>
              <a:t> and </a:t>
            </a:r>
            <a:r>
              <a:rPr lang="en-GB">
                <a:solidFill>
                  <a:schemeClr val="tx2"/>
                </a:solidFill>
                <a:latin typeface="Trebuchet MS" panose="020B0603020202020204" pitchFamily="34" charset="0"/>
              </a:rPr>
              <a:t>down-sell on existing customers </a:t>
            </a:r>
            <a:br>
              <a:rPr lang="en-GB">
                <a:solidFill>
                  <a:schemeClr val="tx2"/>
                </a:solidFill>
                <a:latin typeface="Trebuchet MS" panose="020B0603020202020204" pitchFamily="34" charset="0"/>
              </a:rPr>
            </a:br>
            <a:endParaRPr lang="en-GB">
              <a:solidFill>
                <a:schemeClr val="tx2"/>
              </a:solidFill>
              <a:latin typeface="Trebuchet MS" panose="020B0603020202020204" pitchFamily="34" charset="0"/>
            </a:endParaRPr>
          </a:p>
        </p:txBody>
      </p:sp>
      <p:sp>
        <p:nvSpPr>
          <p:cNvPr id="3" name="Text Placeholder 2">
            <a:extLst>
              <a:ext uri="{FF2B5EF4-FFF2-40B4-BE49-F238E27FC236}">
                <a16:creationId xmlns:a16="http://schemas.microsoft.com/office/drawing/2014/main" id="{FC36FB27-AE1D-4D62-8D90-C0A344FBDCDC}"/>
              </a:ext>
            </a:extLst>
          </p:cNvPr>
          <p:cNvSpPr>
            <a:spLocks noGrp="1"/>
          </p:cNvSpPr>
          <p:nvPr>
            <p:ph type="body" sz="quarter" idx="10"/>
          </p:nvPr>
        </p:nvSpPr>
        <p:spPr/>
        <p:txBody>
          <a:bodyPr/>
          <a:lstStyle/>
          <a:p>
            <a:r>
              <a:rPr lang="en-GB" sz="800" i="1" kern="0"/>
              <a:t>Sources: eleven research &amp; analysis, company data</a:t>
            </a:r>
          </a:p>
          <a:p>
            <a:endParaRPr lang="en-GB"/>
          </a:p>
        </p:txBody>
      </p:sp>
      <p:sp>
        <p:nvSpPr>
          <p:cNvPr id="166" name="Rectangle : coins arrondis 25">
            <a:extLst>
              <a:ext uri="{FF2B5EF4-FFF2-40B4-BE49-F238E27FC236}">
                <a16:creationId xmlns:a16="http://schemas.microsoft.com/office/drawing/2014/main" id="{6051315C-86ED-48F6-AB25-323E1E0B43AA}"/>
              </a:ext>
            </a:extLst>
          </p:cNvPr>
          <p:cNvSpPr/>
          <p:nvPr/>
        </p:nvSpPr>
        <p:spPr bwMode="auto">
          <a:xfrm>
            <a:off x="400932" y="5235122"/>
            <a:ext cx="5804198" cy="1146628"/>
          </a:xfrm>
          <a:prstGeom prst="roundRect">
            <a:avLst>
              <a:gd name="adj" fmla="val 0"/>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600"/>
              </a:spcAft>
            </a:pPr>
            <a:r>
              <a:rPr lang="en-GB" sz="1000">
                <a:latin typeface="Trebuchet MS" panose="020B0603020202020204" pitchFamily="34" charset="0"/>
              </a:rPr>
              <a:t>Description of categories</a:t>
            </a:r>
          </a:p>
          <a:p>
            <a:pPr marL="171450" indent="-171450">
              <a:buClr>
                <a:schemeClr val="tx1"/>
              </a:buClr>
              <a:buFont typeface="Arial" panose="020B0604020202020204" pitchFamily="34" charset="0"/>
              <a:buChar char="•"/>
            </a:pPr>
            <a:r>
              <a:rPr lang="en-GB" sz="1000">
                <a:solidFill>
                  <a:schemeClr val="tx2"/>
                </a:solidFill>
                <a:latin typeface="Trebuchet MS" panose="020B0603020202020204" pitchFamily="34" charset="0"/>
              </a:rPr>
              <a:t>LFL</a:t>
            </a:r>
            <a:r>
              <a:rPr lang="en-GB" sz="1000">
                <a:latin typeface="Trebuchet MS" panose="020B0603020202020204" pitchFamily="34" charset="0"/>
              </a:rPr>
              <a:t> : All clients that generated revenue in years Y and Y+1 and then includes up-sell, down-sell and sales same as previous </a:t>
            </a:r>
          </a:p>
          <a:p>
            <a:pPr marL="171450" indent="-171450">
              <a:buClr>
                <a:schemeClr val="tx1"/>
              </a:buClr>
              <a:buFont typeface="Arial" panose="020B0604020202020204" pitchFamily="34" charset="0"/>
              <a:buChar char="•"/>
            </a:pPr>
            <a:r>
              <a:rPr lang="en-GB" sz="1000">
                <a:solidFill>
                  <a:schemeClr val="tx2"/>
                </a:solidFill>
                <a:latin typeface="Trebuchet MS" panose="020B0603020202020204" pitchFamily="34" charset="0"/>
              </a:rPr>
              <a:t>Churn </a:t>
            </a:r>
            <a:r>
              <a:rPr lang="en-GB" sz="1000">
                <a:latin typeface="Trebuchet MS" panose="020B0603020202020204" pitchFamily="34" charset="0"/>
              </a:rPr>
              <a:t>: All clients that generated revenue in year Y and not in year Y+1</a:t>
            </a:r>
          </a:p>
          <a:p>
            <a:pPr marL="171450" indent="-171450">
              <a:buClr>
                <a:schemeClr val="tx1"/>
              </a:buClr>
              <a:buFont typeface="Arial" panose="020B0604020202020204" pitchFamily="34" charset="0"/>
              <a:buChar char="•"/>
            </a:pPr>
            <a:r>
              <a:rPr lang="en-GB" sz="1000" err="1">
                <a:solidFill>
                  <a:schemeClr val="tx2"/>
                </a:solidFill>
                <a:latin typeface="Trebuchet MS" panose="020B0603020202020204" pitchFamily="34" charset="0"/>
              </a:rPr>
              <a:t>NewLogos</a:t>
            </a:r>
            <a:r>
              <a:rPr lang="en-GB" sz="1000">
                <a:solidFill>
                  <a:schemeClr val="tx2"/>
                </a:solidFill>
                <a:latin typeface="Trebuchet MS" panose="020B0603020202020204" pitchFamily="34" charset="0"/>
              </a:rPr>
              <a:t> </a:t>
            </a:r>
            <a:r>
              <a:rPr lang="en-GB" sz="1000">
                <a:latin typeface="Trebuchet MS" panose="020B0603020202020204" pitchFamily="34" charset="0"/>
              </a:rPr>
              <a:t>: All clients that generated revenue in year Y and not in year Y-1</a:t>
            </a:r>
            <a:endParaRPr lang="en-GB" sz="1000">
              <a:solidFill>
                <a:schemeClr val="tx2"/>
              </a:solidFill>
              <a:latin typeface="Trebuchet MS" panose="020B0603020202020204" pitchFamily="34" charset="0"/>
            </a:endParaRPr>
          </a:p>
        </p:txBody>
      </p:sp>
      <p:sp>
        <p:nvSpPr>
          <p:cNvPr id="14" name="Rectangle 13">
            <a:extLst>
              <a:ext uri="{FF2B5EF4-FFF2-40B4-BE49-F238E27FC236}">
                <a16:creationId xmlns:a16="http://schemas.microsoft.com/office/drawing/2014/main" id="{8CDE70A2-9605-43A3-8247-4ACAF81D2EE9}"/>
              </a:ext>
            </a:extLst>
          </p:cNvPr>
          <p:cNvSpPr/>
          <p:nvPr/>
        </p:nvSpPr>
        <p:spPr bwMode="auto">
          <a:xfrm>
            <a:off x="6252186" y="3267075"/>
            <a:ext cx="3349955" cy="311467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0"/>
              </a:spcBef>
              <a:buClr>
                <a:schemeClr val="tx1"/>
              </a:buClr>
            </a:pPr>
            <a:r>
              <a:rPr lang="en-GB" sz="1000">
                <a:latin typeface="Trebuchet MS" pitchFamily="34" charset="0"/>
              </a:rPr>
              <a:t>Comments</a:t>
            </a:r>
          </a:p>
          <a:p>
            <a:pPr marL="171450" indent="-171450">
              <a:spcBef>
                <a:spcPts val="0"/>
              </a:spcBef>
              <a:buClr>
                <a:schemeClr val="tx1"/>
              </a:buClr>
              <a:buFont typeface="Arial" panose="020B0604020202020204" pitchFamily="34" charset="0"/>
              <a:buChar char="•"/>
            </a:pPr>
            <a:r>
              <a:rPr lang="en-GB" sz="1000">
                <a:latin typeface="Trebuchet MS" pitchFamily="34" charset="0"/>
              </a:rPr>
              <a:t>New business is systematically offsetting churn showing Altares strong customer “hunting” ability</a:t>
            </a:r>
          </a:p>
          <a:p>
            <a:pPr marL="171450" indent="-171450" algn="l" fontAlgn="b">
              <a:spcBef>
                <a:spcPts val="0"/>
              </a:spcBef>
              <a:buClr>
                <a:schemeClr val="tx1"/>
              </a:buClr>
              <a:buFont typeface="Wingdings" panose="05000000000000000000" pitchFamily="2" charset="2"/>
              <a:buChar char="§"/>
            </a:pPr>
            <a:r>
              <a:rPr lang="en-GB" sz="1000" b="0" i="0">
                <a:solidFill>
                  <a:schemeClr val="tx2"/>
                </a:solidFill>
                <a:latin typeface="+mj-lt"/>
              </a:rPr>
              <a:t>Top 20 clients  </a:t>
            </a:r>
            <a:r>
              <a:rPr lang="en-GB" sz="1000" b="0" i="0">
                <a:latin typeface="+mj-lt"/>
              </a:rPr>
              <a:t>(representing 37% of total bookings) </a:t>
            </a:r>
            <a:r>
              <a:rPr lang="en-GB" sz="1000">
                <a:latin typeface="+mj-lt"/>
              </a:rPr>
              <a:t>are characterized by </a:t>
            </a:r>
            <a:r>
              <a:rPr lang="en-GB" sz="1000" b="0" i="0">
                <a:latin typeface="+mj-lt"/>
              </a:rPr>
              <a:t>very stable acquisition dynamics:</a:t>
            </a:r>
          </a:p>
          <a:p>
            <a:pPr marL="396000" lvl="1" indent="-171450" fontAlgn="b">
              <a:spcBef>
                <a:spcPts val="0"/>
              </a:spcBef>
              <a:buClr>
                <a:schemeClr val="tx1"/>
              </a:buClr>
              <a:buFont typeface="Wingdings" panose="05000000000000000000" pitchFamily="2" charset="2"/>
              <a:buChar char="§"/>
            </a:pPr>
            <a:r>
              <a:rPr lang="en-GB" sz="1000" b="0" i="0">
                <a:latin typeface="+mj-lt"/>
              </a:rPr>
              <a:t>Almost </a:t>
            </a:r>
            <a:r>
              <a:rPr lang="en-GB" sz="1000" b="0" i="0">
                <a:solidFill>
                  <a:schemeClr val="tx2"/>
                </a:solidFill>
                <a:latin typeface="+mj-lt"/>
              </a:rPr>
              <a:t>no churn between 2017 and 2020 </a:t>
            </a:r>
            <a:r>
              <a:rPr lang="en-GB" sz="1000" b="0" i="0">
                <a:latin typeface="+mj-lt"/>
              </a:rPr>
              <a:t>(only one client lost in 2020 in a deal facing BVD)</a:t>
            </a:r>
          </a:p>
          <a:p>
            <a:pPr marL="396000" lvl="1" indent="-171450" fontAlgn="b">
              <a:spcBef>
                <a:spcPts val="0"/>
              </a:spcBef>
              <a:buClr>
                <a:schemeClr val="tx1"/>
              </a:buClr>
              <a:buFont typeface="Wingdings" panose="05000000000000000000" pitchFamily="2" charset="2"/>
              <a:buChar char="§"/>
            </a:pPr>
            <a:r>
              <a:rPr lang="en-GB" sz="1000" b="0" i="0">
                <a:latin typeface="+mj-lt"/>
              </a:rPr>
              <a:t>Three major contracts won in 2020 (</a:t>
            </a:r>
            <a:r>
              <a:rPr lang="en-GB" sz="1000">
                <a:latin typeface="+mj-lt"/>
              </a:rPr>
              <a:t>One facing Graydon, one in the public sector, one in 2020 with a very strong potential for the future in the delivery sector)</a:t>
            </a:r>
          </a:p>
          <a:p>
            <a:pPr marL="171450" indent="-171450" fontAlgn="b">
              <a:spcBef>
                <a:spcPts val="0"/>
              </a:spcBef>
              <a:buClr>
                <a:schemeClr val="tx1"/>
              </a:buClr>
              <a:buFont typeface="Wingdings" panose="05000000000000000000" pitchFamily="2" charset="2"/>
              <a:buChar char="§"/>
            </a:pPr>
            <a:r>
              <a:rPr lang="en-GB" sz="1000">
                <a:solidFill>
                  <a:schemeClr val="tx2"/>
                </a:solidFill>
                <a:latin typeface="+mj-lt"/>
              </a:rPr>
              <a:t>Other clients </a:t>
            </a:r>
            <a:r>
              <a:rPr lang="en-GB" sz="1000">
                <a:latin typeface="+mj-lt"/>
              </a:rPr>
              <a:t>are characterized by </a:t>
            </a:r>
            <a:r>
              <a:rPr lang="en-GB" sz="1000">
                <a:solidFill>
                  <a:schemeClr val="tx2"/>
                </a:solidFill>
                <a:latin typeface="+mj-lt"/>
              </a:rPr>
              <a:t>positive acquisition dynamics </a:t>
            </a:r>
            <a:r>
              <a:rPr lang="en-GB" sz="1000">
                <a:latin typeface="+mj-lt"/>
              </a:rPr>
              <a:t>as </a:t>
            </a:r>
            <a:r>
              <a:rPr lang="en-GB" sz="1000">
                <a:solidFill>
                  <a:schemeClr val="tx2"/>
                </a:solidFill>
                <a:latin typeface="+mj-lt"/>
              </a:rPr>
              <a:t>new logos are systematically offsetting churn</a:t>
            </a:r>
            <a:r>
              <a:rPr lang="en-GB" sz="1000">
                <a:latin typeface="+mj-lt"/>
              </a:rPr>
              <a:t>, especially in 2020 when: </a:t>
            </a:r>
          </a:p>
          <a:p>
            <a:pPr marL="396000" lvl="1" indent="-171450" fontAlgn="b">
              <a:spcBef>
                <a:spcPts val="0"/>
              </a:spcBef>
              <a:buClr>
                <a:schemeClr val="tx1"/>
              </a:buClr>
              <a:buFont typeface="Wingdings" panose="05000000000000000000" pitchFamily="2" charset="2"/>
              <a:buChar char="§"/>
            </a:pPr>
            <a:r>
              <a:rPr lang="en-GB" sz="1000">
                <a:latin typeface="+mj-lt"/>
              </a:rPr>
              <a:t>Churn shrank due to COVID-10 crisis (changing data provider was not the top priority)</a:t>
            </a:r>
          </a:p>
          <a:p>
            <a:pPr marL="396000" lvl="1" indent="-171450" fontAlgn="b">
              <a:spcBef>
                <a:spcPts val="0"/>
              </a:spcBef>
              <a:buClr>
                <a:schemeClr val="tx1"/>
              </a:buClr>
              <a:buFont typeface="Wingdings" panose="05000000000000000000" pitchFamily="2" charset="2"/>
              <a:buChar char="§"/>
            </a:pPr>
            <a:r>
              <a:rPr lang="en-GB" sz="1000">
                <a:latin typeface="+mj-lt"/>
              </a:rPr>
              <a:t>LFL shrank a bit due to down-sell in existing customers (but is expecting to be punctual)</a:t>
            </a:r>
            <a:endParaRPr lang="en-GB" sz="1000">
              <a:latin typeface="Trebuchet MS" panose="020B0603020202020204" pitchFamily="34" charset="0"/>
            </a:endParaRPr>
          </a:p>
        </p:txBody>
      </p:sp>
      <p:grpSp>
        <p:nvGrpSpPr>
          <p:cNvPr id="15" name="Group 4">
            <a:extLst>
              <a:ext uri="{FF2B5EF4-FFF2-40B4-BE49-F238E27FC236}">
                <a16:creationId xmlns:a16="http://schemas.microsoft.com/office/drawing/2014/main" id="{28075C9E-3B26-47F9-BDBE-E786AB3411FE}"/>
              </a:ext>
            </a:extLst>
          </p:cNvPr>
          <p:cNvGrpSpPr>
            <a:grpSpLocks noChangeAspect="1"/>
          </p:cNvGrpSpPr>
          <p:nvPr/>
        </p:nvGrpSpPr>
        <p:grpSpPr bwMode="auto">
          <a:xfrm>
            <a:off x="7291055" y="3316712"/>
            <a:ext cx="187495" cy="152783"/>
            <a:chOff x="788" y="869"/>
            <a:chExt cx="740" cy="603"/>
          </a:xfrm>
          <a:solidFill>
            <a:schemeClr val="tx1"/>
          </a:solidFill>
        </p:grpSpPr>
        <p:sp>
          <p:nvSpPr>
            <p:cNvPr id="16" name="Freeform 5">
              <a:extLst>
                <a:ext uri="{FF2B5EF4-FFF2-40B4-BE49-F238E27FC236}">
                  <a16:creationId xmlns:a16="http://schemas.microsoft.com/office/drawing/2014/main" id="{0A595E47-8539-4B0D-AEB6-FA9D3339A02C}"/>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6">
              <a:extLst>
                <a:ext uri="{FF2B5EF4-FFF2-40B4-BE49-F238E27FC236}">
                  <a16:creationId xmlns:a16="http://schemas.microsoft.com/office/drawing/2014/main" id="{6E7679BB-FF24-4369-804F-D66B747BEACF}"/>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Rectangle 7">
              <a:extLst>
                <a:ext uri="{FF2B5EF4-FFF2-40B4-BE49-F238E27FC236}">
                  <a16:creationId xmlns:a16="http://schemas.microsoft.com/office/drawing/2014/main" id="{5B3B5BBA-D122-4C8B-A404-648932FD2E8F}"/>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Rectangle 8">
              <a:extLst>
                <a:ext uri="{FF2B5EF4-FFF2-40B4-BE49-F238E27FC236}">
                  <a16:creationId xmlns:a16="http://schemas.microsoft.com/office/drawing/2014/main" id="{D7AED51A-D0CF-43DE-BBE6-DCE0DF2ED7A1}"/>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8" name="Rectangle 27">
            <a:extLst>
              <a:ext uri="{FF2B5EF4-FFF2-40B4-BE49-F238E27FC236}">
                <a16:creationId xmlns:a16="http://schemas.microsoft.com/office/drawing/2014/main" id="{5591CE1C-7A52-45C7-9E20-AF9B57A79D07}"/>
              </a:ext>
            </a:extLst>
          </p:cNvPr>
          <p:cNvSpPr/>
          <p:nvPr/>
        </p:nvSpPr>
        <p:spPr bwMode="auto">
          <a:xfrm>
            <a:off x="1065127" y="1121511"/>
            <a:ext cx="4518927"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Waterfall of </a:t>
            </a:r>
            <a:r>
              <a:rPr lang="en-GB" sz="1000" b="1" i="1" err="1">
                <a:latin typeface="Trebuchet MS" panose="020B0603020202020204" pitchFamily="34" charset="0"/>
              </a:rPr>
              <a:t>Altares</a:t>
            </a:r>
            <a:r>
              <a:rPr lang="en-GB" sz="1000" b="1" i="1">
                <a:latin typeface="Trebuchet MS" panose="020B0603020202020204" pitchFamily="34" charset="0"/>
              </a:rPr>
              <a:t>’ bookings in Benelux between 2017 and 2019 in €m</a:t>
            </a:r>
            <a:endParaRPr kumimoji="0" lang="en-GB" sz="1000" b="1" i="1" u="none" strike="noStrike" kern="1200" cap="none" spc="0" normalizeH="0" baseline="0" noProof="0">
              <a:ln>
                <a:noFill/>
              </a:ln>
              <a:effectLst/>
              <a:uLnTx/>
              <a:uFillTx/>
              <a:latin typeface="Trebuchet MS" panose="020B0603020202020204" pitchFamily="34" charset="0"/>
            </a:endParaRPr>
          </a:p>
        </p:txBody>
      </p:sp>
      <p:pic>
        <p:nvPicPr>
          <p:cNvPr id="29" name="Picture 2" descr="5 ft x 3 ft 150 x 90 cm-DRAPEAU BELGE Belgique 100% Polyester ...">
            <a:extLst>
              <a:ext uri="{FF2B5EF4-FFF2-40B4-BE49-F238E27FC236}">
                <a16:creationId xmlns:a16="http://schemas.microsoft.com/office/drawing/2014/main" id="{03E92E69-F003-42FE-8F48-BB3916346D1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73"/>
          <a:stretch/>
        </p:blipFill>
        <p:spPr bwMode="auto">
          <a:xfrm>
            <a:off x="571952" y="1262339"/>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0" name="Picture 2 - 1" descr="Drapeau des Pays-Bas — Wikipédia">
            <a:extLst>
              <a:ext uri="{FF2B5EF4-FFF2-40B4-BE49-F238E27FC236}">
                <a16:creationId xmlns:a16="http://schemas.microsoft.com/office/drawing/2014/main" id="{9C5FAD26-A47F-4333-B356-56762BE8CF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629" y="1262339"/>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1" name="Picture 2 - 2" descr="Drapeau du Luxembourg">
            <a:extLst>
              <a:ext uri="{FF2B5EF4-FFF2-40B4-BE49-F238E27FC236}">
                <a16:creationId xmlns:a16="http://schemas.microsoft.com/office/drawing/2014/main" id="{02683C4D-D8BA-44AC-B0A7-257BD9F25A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8275" y="1262339"/>
            <a:ext cx="180002" cy="108000"/>
          </a:xfrm>
          <a:prstGeom prst="rect">
            <a:avLst/>
          </a:prstGeom>
          <a:solidFill>
            <a:schemeClr val="bg1"/>
          </a:solidFill>
          <a:ln w="9525" cap="flat" cmpd="sng" algn="ctr">
            <a:noFill/>
            <a:prstDash val="solid"/>
            <a:round/>
            <a:headEnd type="none" w="med" len="med"/>
            <a:tailEnd type="none" w="med" len="med"/>
          </a:ln>
          <a:effectLst/>
        </p:spPr>
      </p:pic>
      <mc:AlternateContent xmlns:mc="http://schemas.openxmlformats.org/markup-compatibility/2006" xmlns:cx1="http://schemas.microsoft.com/office/drawing/2015/9/8/chartex">
        <mc:Choice Requires="cx1">
          <p:graphicFrame>
            <p:nvGraphicFramePr>
              <p:cNvPr id="43" name="Chart 42">
                <a:extLst>
                  <a:ext uri="{FF2B5EF4-FFF2-40B4-BE49-F238E27FC236}">
                    <a16:creationId xmlns:a16="http://schemas.microsoft.com/office/drawing/2014/main" id="{34CCDA76-1CC8-4709-81B1-A065581CEEBC}"/>
                  </a:ext>
                </a:extLst>
              </p:cNvPr>
              <p:cNvGraphicFramePr/>
              <p:nvPr>
                <p:extLst>
                  <p:ext uri="{D42A27DB-BD31-4B8C-83A1-F6EECF244321}">
                    <p14:modId xmlns:p14="http://schemas.microsoft.com/office/powerpoint/2010/main" val="3009558688"/>
                  </p:ext>
                </p:extLst>
              </p:nvPr>
            </p:nvGraphicFramePr>
            <p:xfrm>
              <a:off x="400930" y="1539150"/>
              <a:ext cx="5803200" cy="3532406"/>
            </p:xfrm>
            <a:graphic>
              <a:graphicData uri="http://schemas.microsoft.com/office/drawing/2014/chartex">
                <cx:chart xmlns:cx="http://schemas.microsoft.com/office/drawing/2014/chartex" xmlns:r="http://schemas.openxmlformats.org/officeDocument/2006/relationships" r:id="rId10"/>
              </a:graphicData>
            </a:graphic>
          </p:graphicFrame>
        </mc:Choice>
        <mc:Fallback xmlns="">
          <p:pic>
            <p:nvPicPr>
              <p:cNvPr id="43" name="Chart 42">
                <a:extLst>
                  <a:ext uri="{FF2B5EF4-FFF2-40B4-BE49-F238E27FC236}">
                    <a16:creationId xmlns:a16="http://schemas.microsoft.com/office/drawing/2014/main" id="{34CCDA76-1CC8-4709-81B1-A065581CEEBC}"/>
                  </a:ext>
                </a:extLst>
              </p:cNvPr>
              <p:cNvPicPr>
                <a:picLocks noGrp="1" noRot="1" noChangeAspect="1" noMove="1" noResize="1" noEditPoints="1" noAdjustHandles="1" noChangeArrowheads="1" noChangeShapeType="1"/>
              </p:cNvPicPr>
              <p:nvPr/>
            </p:nvPicPr>
            <p:blipFill>
              <a:blip r:embed="rId12"/>
              <a:stretch>
                <a:fillRect/>
              </a:stretch>
            </p:blipFill>
            <p:spPr>
              <a:xfrm>
                <a:off x="400930" y="1539150"/>
                <a:ext cx="5803200" cy="3532406"/>
              </a:xfrm>
              <a:prstGeom prst="rect">
                <a:avLst/>
              </a:prstGeom>
            </p:spPr>
          </p:pic>
        </mc:Fallback>
      </mc:AlternateContent>
      <p:grpSp>
        <p:nvGrpSpPr>
          <p:cNvPr id="44" name="Group 43">
            <a:extLst>
              <a:ext uri="{FF2B5EF4-FFF2-40B4-BE49-F238E27FC236}">
                <a16:creationId xmlns:a16="http://schemas.microsoft.com/office/drawing/2014/main" id="{2A04B1D0-508C-4906-821F-8F6A9B1A5771}"/>
              </a:ext>
            </a:extLst>
          </p:cNvPr>
          <p:cNvGrpSpPr/>
          <p:nvPr/>
        </p:nvGrpSpPr>
        <p:grpSpPr>
          <a:xfrm>
            <a:off x="8448150" y="-11528"/>
            <a:ext cx="1435548" cy="588143"/>
            <a:chOff x="8448150" y="-11528"/>
            <a:chExt cx="1435548" cy="588143"/>
          </a:xfrm>
        </p:grpSpPr>
        <p:pic>
          <p:nvPicPr>
            <p:cNvPr id="45" name="Picture 2" descr="5 ft x 3 ft 150 x 90 cm-DRAPEAU BELGE Belgique 100% Polyester ...">
              <a:extLst>
                <a:ext uri="{FF2B5EF4-FFF2-40B4-BE49-F238E27FC236}">
                  <a16:creationId xmlns:a16="http://schemas.microsoft.com/office/drawing/2014/main" id="{A90F361C-8696-4E79-B23B-77859806C6C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6" name="Picture 2 - 1" descr="Drapeau des Pays-Bas — Wikipédia">
              <a:extLst>
                <a:ext uri="{FF2B5EF4-FFF2-40B4-BE49-F238E27FC236}">
                  <a16:creationId xmlns:a16="http://schemas.microsoft.com/office/drawing/2014/main" id="{393241C7-0358-445C-9D5F-594C27836E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7" name="Picture 2 - 2" descr="Drapeau du Luxembourg">
              <a:extLst>
                <a:ext uri="{FF2B5EF4-FFF2-40B4-BE49-F238E27FC236}">
                  <a16:creationId xmlns:a16="http://schemas.microsoft.com/office/drawing/2014/main" id="{9FA76739-65CA-4E57-9084-4CF8732CC9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8" name="ZoneTexte 18">
              <a:extLst>
                <a:ext uri="{FF2B5EF4-FFF2-40B4-BE49-F238E27FC236}">
                  <a16:creationId xmlns:a16="http://schemas.microsoft.com/office/drawing/2014/main" id="{277F8CC9-FC7E-4485-B43C-1FA2586CF85F}"/>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nvGrpSpPr>
            <p:cNvPr id="49" name="Groupe 85">
              <a:extLst>
                <a:ext uri="{FF2B5EF4-FFF2-40B4-BE49-F238E27FC236}">
                  <a16:creationId xmlns:a16="http://schemas.microsoft.com/office/drawing/2014/main" id="{63D5D2EC-64EA-4A78-B74D-8BBA63A62C7D}"/>
                </a:ext>
              </a:extLst>
            </p:cNvPr>
            <p:cNvGrpSpPr/>
            <p:nvPr/>
          </p:nvGrpSpPr>
          <p:grpSpPr>
            <a:xfrm>
              <a:off x="8448150" y="-11528"/>
              <a:ext cx="1281748" cy="588143"/>
              <a:chOff x="8448150" y="-11528"/>
              <a:chExt cx="1281748" cy="588143"/>
            </a:xfrm>
          </p:grpSpPr>
          <p:sp>
            <p:nvSpPr>
              <p:cNvPr id="50" name="Rectangle : coins arrondis 199">
                <a:extLst>
                  <a:ext uri="{FF2B5EF4-FFF2-40B4-BE49-F238E27FC236}">
                    <a16:creationId xmlns:a16="http://schemas.microsoft.com/office/drawing/2014/main" id="{25562D7E-3C0F-41FB-9BFC-08B463BD67AD}"/>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1" name="Rectangle : coins arrondis 200">
                <a:extLst>
                  <a:ext uri="{FF2B5EF4-FFF2-40B4-BE49-F238E27FC236}">
                    <a16:creationId xmlns:a16="http://schemas.microsoft.com/office/drawing/2014/main" id="{241C81D7-360F-4A81-BF44-7B41BAB26BB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2" name="Rectangle : coins arrondis 201">
                <a:extLst>
                  <a:ext uri="{FF2B5EF4-FFF2-40B4-BE49-F238E27FC236}">
                    <a16:creationId xmlns:a16="http://schemas.microsoft.com/office/drawing/2014/main" id="{EE50727D-922B-4EAE-8402-C0D2F35DD63A}"/>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3" name="ZoneTexte 18">
                <a:extLst>
                  <a:ext uri="{FF2B5EF4-FFF2-40B4-BE49-F238E27FC236}">
                    <a16:creationId xmlns:a16="http://schemas.microsoft.com/office/drawing/2014/main" id="{A11A8A66-6D66-44B9-8DFB-B446D763409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54" name="Graphique 128" descr="Jauge">
                <a:extLst>
                  <a:ext uri="{FF2B5EF4-FFF2-40B4-BE49-F238E27FC236}">
                    <a16:creationId xmlns:a16="http://schemas.microsoft.com/office/drawing/2014/main" id="{E6E257D0-2214-44C0-971F-FCB630C6563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53764" y="187516"/>
                <a:ext cx="234953" cy="218224"/>
              </a:xfrm>
              <a:prstGeom prst="rect">
                <a:avLst/>
              </a:prstGeom>
              <a:effectLst/>
            </p:spPr>
          </p:pic>
          <p:pic>
            <p:nvPicPr>
              <p:cNvPr id="55" name="Graphique 90" descr="Poignée de main">
                <a:extLst>
                  <a:ext uri="{FF2B5EF4-FFF2-40B4-BE49-F238E27FC236}">
                    <a16:creationId xmlns:a16="http://schemas.microsoft.com/office/drawing/2014/main" id="{345FD54A-A2C6-4B44-8E53-646239FA8BD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960868" y="152880"/>
                <a:ext cx="256313" cy="287496"/>
              </a:xfrm>
              <a:prstGeom prst="rect">
                <a:avLst/>
              </a:prstGeom>
              <a:effectLst/>
            </p:spPr>
          </p:pic>
          <p:pic>
            <p:nvPicPr>
              <p:cNvPr id="56" name="Graphique 95" descr="Mégaphone">
                <a:extLst>
                  <a:ext uri="{FF2B5EF4-FFF2-40B4-BE49-F238E27FC236}">
                    <a16:creationId xmlns:a16="http://schemas.microsoft.com/office/drawing/2014/main" id="{05D7DA52-7971-4DD2-9839-42EC3D112D5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89331" y="181519"/>
                <a:ext cx="233011" cy="216420"/>
              </a:xfrm>
              <a:prstGeom prst="rect">
                <a:avLst/>
              </a:prstGeom>
              <a:effectLst/>
            </p:spPr>
          </p:pic>
          <p:sp>
            <p:nvSpPr>
              <p:cNvPr id="57" name="ZoneTexte 18">
                <a:extLst>
                  <a:ext uri="{FF2B5EF4-FFF2-40B4-BE49-F238E27FC236}">
                    <a16:creationId xmlns:a16="http://schemas.microsoft.com/office/drawing/2014/main" id="{A1CA2267-E504-4280-93B5-E3F15BFBD8CA}"/>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grpSp>
      </p:grpSp>
      <p:sp>
        <p:nvSpPr>
          <p:cNvPr id="13" name="Bulle narrative : rectangle 3">
            <a:extLst>
              <a:ext uri="{FF2B5EF4-FFF2-40B4-BE49-F238E27FC236}">
                <a16:creationId xmlns:a16="http://schemas.microsoft.com/office/drawing/2014/main" id="{58E6DE14-36AC-4D24-AA25-59CA18515C41}"/>
              </a:ext>
            </a:extLst>
          </p:cNvPr>
          <p:cNvSpPr/>
          <p:nvPr/>
        </p:nvSpPr>
        <p:spPr bwMode="auto">
          <a:xfrm>
            <a:off x="6248251" y="1531136"/>
            <a:ext cx="3353890" cy="1659740"/>
          </a:xfrm>
          <a:prstGeom prst="wedgeRectCallout">
            <a:avLst>
              <a:gd name="adj1" fmla="val -52886"/>
              <a:gd name="adj2" fmla="val -31566"/>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500"/>
              </a:spcAft>
              <a:buClrTx/>
              <a:buSzTx/>
              <a:buFontTx/>
              <a:buNone/>
              <a:tabLst/>
            </a:pPr>
            <a:r>
              <a:rPr kumimoji="0" lang="en-GB" sz="1000" b="1" i="0" u="none" strike="noStrike" cap="none" normalizeH="0" baseline="0">
                <a:ln>
                  <a:noFill/>
                </a:ln>
                <a:effectLst/>
                <a:latin typeface="Trebuchet MS" panose="020B0603020202020204" pitchFamily="34" charset="0"/>
              </a:rPr>
              <a:t>Readin</a:t>
            </a:r>
            <a:r>
              <a:rPr lang="en-GB" sz="1000" b="1">
                <a:latin typeface="Trebuchet MS" panose="020B0603020202020204" pitchFamily="34" charset="0"/>
              </a:rPr>
              <a:t>g insights</a:t>
            </a:r>
            <a:endParaRPr kumimoji="0" lang="en-GB" sz="1200" b="1" i="0" u="none" strike="noStrike" cap="none" normalizeH="0" baseline="0">
              <a:ln>
                <a:noFill/>
              </a:ln>
              <a:solidFill>
                <a:schemeClr val="bg1">
                  <a:lumMod val="65000"/>
                </a:schemeClr>
              </a:solidFill>
              <a:effectLst/>
              <a:latin typeface="Trebuchet MS" panose="020B0603020202020204" pitchFamily="34" charset="0"/>
            </a:endParaRPr>
          </a:p>
          <a:p>
            <a:pPr marL="171450" indent="-171450">
              <a:spcAft>
                <a:spcPts val="500"/>
              </a:spcAft>
              <a:buFont typeface="Arial" panose="020B0604020202020204" pitchFamily="34" charset="0"/>
              <a:buChar char="•"/>
            </a:pPr>
            <a:r>
              <a:rPr lang="en-GB" sz="1000">
                <a:latin typeface="Trebuchet MS" panose="020B0603020202020204" pitchFamily="34" charset="0"/>
              </a:rPr>
              <a:t>Due to a </a:t>
            </a:r>
            <a:r>
              <a:rPr lang="en-GB" sz="1000">
                <a:solidFill>
                  <a:schemeClr val="tx2"/>
                </a:solidFill>
                <a:latin typeface="Trebuchet MS" panose="020B0603020202020204" pitchFamily="34" charset="0"/>
              </a:rPr>
              <a:t>change in one-off contracts identification </a:t>
            </a:r>
            <a:r>
              <a:rPr lang="en-GB" sz="1000">
                <a:latin typeface="Trebuchet MS" panose="020B0603020202020204" pitchFamily="34" charset="0"/>
              </a:rPr>
              <a:t>between 2017 and 2020, the </a:t>
            </a:r>
            <a:r>
              <a:rPr lang="en-GB" sz="1000">
                <a:solidFill>
                  <a:schemeClr val="tx2"/>
                </a:solidFill>
                <a:latin typeface="Trebuchet MS" panose="020B0603020202020204" pitchFamily="34" charset="0"/>
              </a:rPr>
              <a:t>split between recurring and one-off contracts can’t be done efficiently</a:t>
            </a:r>
          </a:p>
          <a:p>
            <a:pPr marL="171450" indent="-171450">
              <a:spcAft>
                <a:spcPts val="500"/>
              </a:spcAft>
              <a:buFont typeface="Arial" panose="020B0604020202020204" pitchFamily="34" charset="0"/>
              <a:buChar char="•"/>
            </a:pPr>
            <a:r>
              <a:rPr lang="en-GB" sz="1000">
                <a:latin typeface="Trebuchet MS" panose="020B0603020202020204" pitchFamily="34" charset="0"/>
              </a:rPr>
              <a:t>A client that stopped paying a product in 2018 and started paying again in 2019 is included in the category “new business 2019” while it is not a “new” client in the database</a:t>
            </a:r>
            <a:endParaRPr kumimoji="0" lang="en-GB" sz="1000" b="0" u="none" strike="noStrike" cap="none" normalizeH="0" baseline="0">
              <a:ln>
                <a:noFill/>
              </a:ln>
              <a:solidFill>
                <a:schemeClr val="bg1">
                  <a:lumMod val="65000"/>
                </a:schemeClr>
              </a:solidFill>
              <a:effectLst/>
              <a:latin typeface="Trebuchet MS" panose="020B0603020202020204" pitchFamily="34" charset="0"/>
            </a:endParaRPr>
          </a:p>
        </p:txBody>
      </p:sp>
    </p:spTree>
    <p:extLst>
      <p:ext uri="{BB962C8B-B14F-4D97-AF65-F5344CB8AC3E}">
        <p14:creationId xmlns:p14="http://schemas.microsoft.com/office/powerpoint/2010/main" val="389182674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AD8A8315-ACB0-4AFA-BDAB-ACE3EE7940F9}"/>
              </a:ext>
            </a:extLst>
          </p:cNvPr>
          <p:cNvGraphicFramePr>
            <a:graphicFrameLocks noChangeAspect="1"/>
          </p:cNvGraphicFramePr>
          <p:nvPr>
            <p:custDataLst>
              <p:tags r:id="rId1"/>
            </p:custDataLst>
            <p:extLst>
              <p:ext uri="{D42A27DB-BD31-4B8C-83A1-F6EECF244321}">
                <p14:modId xmlns:p14="http://schemas.microsoft.com/office/powerpoint/2010/main" val="17945871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6" name="Objet 5" hidden="1">
                        <a:extLst>
                          <a:ext uri="{FF2B5EF4-FFF2-40B4-BE49-F238E27FC236}">
                            <a16:creationId xmlns:a16="http://schemas.microsoft.com/office/drawing/2014/main" id="{AD8A8315-ACB0-4AFA-BDAB-ACE3EE7940F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854DCEF-5D09-4A27-9C10-DE41FAB26FC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5" name="Rectangle 4">
            <a:extLst>
              <a:ext uri="{FF2B5EF4-FFF2-40B4-BE49-F238E27FC236}">
                <a16:creationId xmlns:a16="http://schemas.microsoft.com/office/drawing/2014/main" id="{EAC0CC13-A429-4B1D-9536-6F719397E27C}"/>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aphicFrame>
        <p:nvGraphicFramePr>
          <p:cNvPr id="49" name="Chart 48">
            <a:extLst>
              <a:ext uri="{FF2B5EF4-FFF2-40B4-BE49-F238E27FC236}">
                <a16:creationId xmlns:a16="http://schemas.microsoft.com/office/drawing/2014/main" id="{CA8CA8E2-B938-44E9-AD28-0A877B79E00E}"/>
              </a:ext>
            </a:extLst>
          </p:cNvPr>
          <p:cNvGraphicFramePr/>
          <p:nvPr>
            <p:extLst>
              <p:ext uri="{D42A27DB-BD31-4B8C-83A1-F6EECF244321}">
                <p14:modId xmlns:p14="http://schemas.microsoft.com/office/powerpoint/2010/main" val="1770566227"/>
              </p:ext>
            </p:extLst>
          </p:nvPr>
        </p:nvGraphicFramePr>
        <p:xfrm>
          <a:off x="5513073" y="1660675"/>
          <a:ext cx="3979494" cy="3128898"/>
        </p:xfrm>
        <a:graphic>
          <a:graphicData uri="http://schemas.openxmlformats.org/drawingml/2006/chart">
            <c:chart xmlns:c="http://schemas.openxmlformats.org/drawingml/2006/chart" xmlns:r="http://schemas.openxmlformats.org/officeDocument/2006/relationships" r:id="rId7"/>
          </a:graphicData>
        </a:graphic>
      </p:graphicFrame>
      <p:sp>
        <p:nvSpPr>
          <p:cNvPr id="2" name="Title 1">
            <a:extLst>
              <a:ext uri="{FF2B5EF4-FFF2-40B4-BE49-F238E27FC236}">
                <a16:creationId xmlns:a16="http://schemas.microsoft.com/office/drawing/2014/main" id="{7EFDEDFD-03EA-47F3-B974-1CACBD8FA6E2}"/>
              </a:ext>
            </a:extLst>
          </p:cNvPr>
          <p:cNvSpPr>
            <a:spLocks noGrp="1"/>
          </p:cNvSpPr>
          <p:nvPr>
            <p:ph type="title"/>
          </p:nvPr>
        </p:nvSpPr>
        <p:spPr>
          <a:xfrm>
            <a:off x="165600" y="147600"/>
            <a:ext cx="8438747" cy="684000"/>
          </a:xfrm>
        </p:spPr>
        <p:txBody>
          <a:bodyPr vert="horz"/>
          <a:lstStyle/>
          <a:p>
            <a:r>
              <a:rPr lang="en-GB">
                <a:latin typeface="Trebuchet MS" panose="020B0603020202020204" pitchFamily="34" charset="0"/>
              </a:rPr>
              <a:t>Benelux </a:t>
            </a:r>
            <a:r>
              <a:rPr lang="en-GB" sz="1600" kern="0">
                <a:solidFill>
                  <a:schemeClr val="tx2"/>
                </a:solidFill>
                <a:latin typeface="Trebuchet MS" panose="020B0603020202020204" pitchFamily="34" charset="0"/>
              </a:rPr>
              <a:t>cohorts’ dynamic </a:t>
            </a:r>
            <a:r>
              <a:rPr lang="en-GB" sz="1600" kern="0">
                <a:latin typeface="Trebuchet MS" panose="020B0603020202020204" pitchFamily="34" charset="0"/>
              </a:rPr>
              <a:t>illustrates </a:t>
            </a:r>
            <a:r>
              <a:rPr lang="en-GB" sz="1600" kern="0" err="1">
                <a:latin typeface="Trebuchet MS" panose="020B0603020202020204" pitchFamily="34" charset="0"/>
              </a:rPr>
              <a:t>Altares</a:t>
            </a:r>
            <a:r>
              <a:rPr lang="en-GB" sz="1600" kern="0">
                <a:latin typeface="Trebuchet MS" panose="020B0603020202020204" pitchFamily="34" charset="0"/>
              </a:rPr>
              <a:t>’ </a:t>
            </a:r>
            <a:r>
              <a:rPr lang="en-GB" sz="1600" kern="0">
                <a:solidFill>
                  <a:schemeClr val="tx2"/>
                </a:solidFill>
                <a:latin typeface="Trebuchet MS" panose="020B0603020202020204" pitchFamily="34" charset="0"/>
              </a:rPr>
              <a:t>focus on high value-added customers </a:t>
            </a:r>
            <a:r>
              <a:rPr lang="en-GB" sz="1600" kern="0">
                <a:latin typeface="Trebuchet MS" panose="020B0603020202020204" pitchFamily="34" charset="0"/>
              </a:rPr>
              <a:t>at the expense of </a:t>
            </a:r>
            <a:r>
              <a:rPr lang="en-GB" sz="1600" kern="0">
                <a:solidFill>
                  <a:schemeClr val="tx2"/>
                </a:solidFill>
                <a:latin typeface="Trebuchet MS" panose="020B0603020202020204" pitchFamily="34" charset="0"/>
              </a:rPr>
              <a:t>unprofitable small accounts</a:t>
            </a:r>
            <a:r>
              <a:rPr lang="en-GB" sz="1600" kern="0">
                <a:latin typeface="Trebuchet MS" panose="020B0603020202020204" pitchFamily="34" charset="0"/>
              </a:rPr>
              <a:t>, as </a:t>
            </a:r>
            <a:r>
              <a:rPr lang="en-GB" sz="1600" kern="0">
                <a:solidFill>
                  <a:schemeClr val="tx2"/>
                </a:solidFill>
                <a:latin typeface="Trebuchet MS" panose="020B0603020202020204" pitchFamily="34" charset="0"/>
              </a:rPr>
              <a:t>booking</a:t>
            </a:r>
            <a:r>
              <a:rPr lang="en-GB">
                <a:solidFill>
                  <a:schemeClr val="tx2"/>
                </a:solidFill>
                <a:latin typeface="Trebuchet MS" panose="020B0603020202020204" pitchFamily="34" charset="0"/>
              </a:rPr>
              <a:t>s </a:t>
            </a:r>
            <a:r>
              <a:rPr lang="en-GB">
                <a:latin typeface="Trebuchet MS" panose="020B0603020202020204" pitchFamily="34" charset="0"/>
              </a:rPr>
              <a:t>have remained </a:t>
            </a:r>
            <a:r>
              <a:rPr lang="en-GB">
                <a:solidFill>
                  <a:schemeClr val="tx2"/>
                </a:solidFill>
                <a:latin typeface="Trebuchet MS" panose="020B0603020202020204" pitchFamily="34" charset="0"/>
              </a:rPr>
              <a:t>flat </a:t>
            </a:r>
            <a:r>
              <a:rPr lang="en-GB">
                <a:latin typeface="Trebuchet MS" panose="020B0603020202020204" pitchFamily="34" charset="0"/>
              </a:rPr>
              <a:t>despite a </a:t>
            </a:r>
            <a:r>
              <a:rPr lang="en-GB">
                <a:solidFill>
                  <a:schemeClr val="tx2"/>
                </a:solidFill>
                <a:latin typeface="Trebuchet MS" panose="020B0603020202020204" pitchFamily="34" charset="0"/>
              </a:rPr>
              <a:t>decrease in the number of clients</a:t>
            </a:r>
          </a:p>
        </p:txBody>
      </p:sp>
      <p:sp>
        <p:nvSpPr>
          <p:cNvPr id="3" name="Text Placeholder 2">
            <a:extLst>
              <a:ext uri="{FF2B5EF4-FFF2-40B4-BE49-F238E27FC236}">
                <a16:creationId xmlns:a16="http://schemas.microsoft.com/office/drawing/2014/main" id="{4FF62979-614C-474A-8BAB-7BBEB6F4CE52}"/>
              </a:ext>
            </a:extLst>
          </p:cNvPr>
          <p:cNvSpPr>
            <a:spLocks noGrp="1"/>
          </p:cNvSpPr>
          <p:nvPr>
            <p:ph type="body" sz="quarter" idx="10"/>
          </p:nvPr>
        </p:nvSpPr>
        <p:spPr/>
        <p:txBody>
          <a:bodyPr/>
          <a:lstStyle/>
          <a:p>
            <a:r>
              <a:rPr lang="en-GB" sz="800" i="1" kern="0"/>
              <a:t>Sources: eleven research &amp; analysis, company data</a:t>
            </a:r>
          </a:p>
          <a:p>
            <a:endParaRPr lang="en-GB"/>
          </a:p>
        </p:txBody>
      </p:sp>
      <p:graphicFrame>
        <p:nvGraphicFramePr>
          <p:cNvPr id="11" name="Chart 10">
            <a:extLst>
              <a:ext uri="{FF2B5EF4-FFF2-40B4-BE49-F238E27FC236}">
                <a16:creationId xmlns:a16="http://schemas.microsoft.com/office/drawing/2014/main" id="{5A05E358-F134-48E9-9464-F617408222A3}"/>
              </a:ext>
            </a:extLst>
          </p:cNvPr>
          <p:cNvGraphicFramePr/>
          <p:nvPr>
            <p:extLst>
              <p:ext uri="{D42A27DB-BD31-4B8C-83A1-F6EECF244321}">
                <p14:modId xmlns:p14="http://schemas.microsoft.com/office/powerpoint/2010/main" val="2350779874"/>
              </p:ext>
            </p:extLst>
          </p:nvPr>
        </p:nvGraphicFramePr>
        <p:xfrm>
          <a:off x="356084" y="1663293"/>
          <a:ext cx="3979494" cy="3128898"/>
        </p:xfrm>
        <a:graphic>
          <a:graphicData uri="http://schemas.openxmlformats.org/drawingml/2006/chart">
            <c:chart xmlns:c="http://schemas.openxmlformats.org/drawingml/2006/chart" xmlns:r="http://schemas.openxmlformats.org/officeDocument/2006/relationships" r:id="rId8"/>
          </a:graphicData>
        </a:graphic>
      </p:graphicFrame>
      <p:sp>
        <p:nvSpPr>
          <p:cNvPr id="15" name="Rectangle 14">
            <a:extLst>
              <a:ext uri="{FF2B5EF4-FFF2-40B4-BE49-F238E27FC236}">
                <a16:creationId xmlns:a16="http://schemas.microsoft.com/office/drawing/2014/main" id="{0E55E92B-7D51-4A3A-BE3F-7DD2EE928B4D}"/>
              </a:ext>
            </a:extLst>
          </p:cNvPr>
          <p:cNvSpPr/>
          <p:nvPr/>
        </p:nvSpPr>
        <p:spPr bwMode="auto">
          <a:xfrm>
            <a:off x="4426713" y="1663293"/>
            <a:ext cx="995226" cy="136641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grpSp>
        <p:nvGrpSpPr>
          <p:cNvPr id="7" name="Group 6">
            <a:extLst>
              <a:ext uri="{FF2B5EF4-FFF2-40B4-BE49-F238E27FC236}">
                <a16:creationId xmlns:a16="http://schemas.microsoft.com/office/drawing/2014/main" id="{5969DF4A-2E77-482A-A5C9-DB64B252CD8B}"/>
              </a:ext>
            </a:extLst>
          </p:cNvPr>
          <p:cNvGrpSpPr/>
          <p:nvPr/>
        </p:nvGrpSpPr>
        <p:grpSpPr>
          <a:xfrm>
            <a:off x="4522121" y="2225015"/>
            <a:ext cx="579313" cy="123111"/>
            <a:chOff x="4522121" y="2225015"/>
            <a:chExt cx="579313" cy="123111"/>
          </a:xfrm>
        </p:grpSpPr>
        <p:cxnSp>
          <p:nvCxnSpPr>
            <p:cNvPr id="21" name="Straight Connector 20">
              <a:extLst>
                <a:ext uri="{FF2B5EF4-FFF2-40B4-BE49-F238E27FC236}">
                  <a16:creationId xmlns:a16="http://schemas.microsoft.com/office/drawing/2014/main" id="{86F4127E-78DE-4332-99E8-E2B2E4414D4A}"/>
                </a:ext>
              </a:extLst>
            </p:cNvPr>
            <p:cNvCxnSpPr>
              <a:cxnSpLocks/>
            </p:cNvCxnSpPr>
            <p:nvPr/>
          </p:nvCxnSpPr>
          <p:spPr bwMode="auto">
            <a:xfrm>
              <a:off x="4522121" y="2279761"/>
              <a:ext cx="207891"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23" name="TextBox 22">
              <a:extLst>
                <a:ext uri="{FF2B5EF4-FFF2-40B4-BE49-F238E27FC236}">
                  <a16:creationId xmlns:a16="http://schemas.microsoft.com/office/drawing/2014/main" id="{F0CE2356-C5C6-4A20-9653-6B558BBA700F}"/>
                </a:ext>
              </a:extLst>
            </p:cNvPr>
            <p:cNvSpPr txBox="1"/>
            <p:nvPr/>
          </p:nvSpPr>
          <p:spPr>
            <a:xfrm>
              <a:off x="4817500" y="2225015"/>
              <a:ext cx="283934" cy="123111"/>
            </a:xfrm>
            <a:prstGeom prst="rect">
              <a:avLst/>
            </a:prstGeom>
            <a:noFill/>
          </p:spPr>
          <p:txBody>
            <a:bodyPr wrap="square" lIns="0" tIns="0" rIns="0" bIns="0" rtlCol="0">
              <a:spAutoFit/>
            </a:bodyPr>
            <a:lstStyle/>
            <a:p>
              <a:r>
                <a:rPr lang="en-GB" sz="800">
                  <a:latin typeface="+mj-lt"/>
                </a:rPr>
                <a:t>&lt;2018</a:t>
              </a:r>
            </a:p>
          </p:txBody>
        </p:sp>
      </p:grpSp>
      <p:grpSp>
        <p:nvGrpSpPr>
          <p:cNvPr id="8" name="Group 7">
            <a:extLst>
              <a:ext uri="{FF2B5EF4-FFF2-40B4-BE49-F238E27FC236}">
                <a16:creationId xmlns:a16="http://schemas.microsoft.com/office/drawing/2014/main" id="{9C56FCD6-CFF3-4A5D-B52C-5D15E0D1B057}"/>
              </a:ext>
            </a:extLst>
          </p:cNvPr>
          <p:cNvGrpSpPr/>
          <p:nvPr/>
        </p:nvGrpSpPr>
        <p:grpSpPr>
          <a:xfrm>
            <a:off x="4522121" y="2430494"/>
            <a:ext cx="579312" cy="123111"/>
            <a:chOff x="4522121" y="2426189"/>
            <a:chExt cx="579312" cy="123111"/>
          </a:xfrm>
        </p:grpSpPr>
        <p:cxnSp>
          <p:nvCxnSpPr>
            <p:cNvPr id="19" name="Straight Connector 18">
              <a:extLst>
                <a:ext uri="{FF2B5EF4-FFF2-40B4-BE49-F238E27FC236}">
                  <a16:creationId xmlns:a16="http://schemas.microsoft.com/office/drawing/2014/main" id="{F431C9AF-6EF4-4448-ACE3-15A186AB19D5}"/>
                </a:ext>
              </a:extLst>
            </p:cNvPr>
            <p:cNvCxnSpPr>
              <a:cxnSpLocks/>
            </p:cNvCxnSpPr>
            <p:nvPr/>
          </p:nvCxnSpPr>
          <p:spPr bwMode="auto">
            <a:xfrm>
              <a:off x="4522121" y="2480935"/>
              <a:ext cx="207891"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25" name="TextBox 24">
              <a:extLst>
                <a:ext uri="{FF2B5EF4-FFF2-40B4-BE49-F238E27FC236}">
                  <a16:creationId xmlns:a16="http://schemas.microsoft.com/office/drawing/2014/main" id="{0827E8EC-1FA3-49AB-83D1-166A31CA4B12}"/>
                </a:ext>
              </a:extLst>
            </p:cNvPr>
            <p:cNvSpPr txBox="1"/>
            <p:nvPr/>
          </p:nvSpPr>
          <p:spPr>
            <a:xfrm>
              <a:off x="4817500" y="2426189"/>
              <a:ext cx="283933" cy="123111"/>
            </a:xfrm>
            <a:prstGeom prst="rect">
              <a:avLst/>
            </a:prstGeom>
            <a:noFill/>
          </p:spPr>
          <p:txBody>
            <a:bodyPr wrap="square" lIns="0" tIns="0" rIns="0" bIns="0" rtlCol="0">
              <a:spAutoFit/>
            </a:bodyPr>
            <a:lstStyle/>
            <a:p>
              <a:r>
                <a:rPr lang="en-GB" sz="800">
                  <a:latin typeface="+mj-lt"/>
                </a:rPr>
                <a:t>2018</a:t>
              </a:r>
            </a:p>
          </p:txBody>
        </p:sp>
      </p:grpSp>
      <p:grpSp>
        <p:nvGrpSpPr>
          <p:cNvPr id="9" name="Group 8">
            <a:extLst>
              <a:ext uri="{FF2B5EF4-FFF2-40B4-BE49-F238E27FC236}">
                <a16:creationId xmlns:a16="http://schemas.microsoft.com/office/drawing/2014/main" id="{C8612BA3-E7A3-4DD8-917F-C2E2E556902E}"/>
              </a:ext>
            </a:extLst>
          </p:cNvPr>
          <p:cNvGrpSpPr/>
          <p:nvPr/>
        </p:nvGrpSpPr>
        <p:grpSpPr>
          <a:xfrm>
            <a:off x="4522121" y="2635973"/>
            <a:ext cx="579312" cy="123111"/>
            <a:chOff x="4522121" y="2627362"/>
            <a:chExt cx="579312" cy="123111"/>
          </a:xfrm>
        </p:grpSpPr>
        <p:cxnSp>
          <p:nvCxnSpPr>
            <p:cNvPr id="17" name="Straight Connector 16">
              <a:extLst>
                <a:ext uri="{FF2B5EF4-FFF2-40B4-BE49-F238E27FC236}">
                  <a16:creationId xmlns:a16="http://schemas.microsoft.com/office/drawing/2014/main" id="{FF843855-B32E-49BD-8D1B-028DD28EF5CC}"/>
                </a:ext>
              </a:extLst>
            </p:cNvPr>
            <p:cNvCxnSpPr>
              <a:cxnSpLocks/>
            </p:cNvCxnSpPr>
            <p:nvPr/>
          </p:nvCxnSpPr>
          <p:spPr bwMode="auto">
            <a:xfrm>
              <a:off x="4522121" y="2682108"/>
              <a:ext cx="207891" cy="0"/>
            </a:xfrm>
            <a:prstGeom prst="line">
              <a:avLst/>
            </a:prstGeom>
            <a:solidFill>
              <a:schemeClr val="bg1"/>
            </a:solidFill>
            <a:ln w="88900" cap="flat" cmpd="sng" algn="ctr">
              <a:solidFill>
                <a:schemeClr val="bg2">
                  <a:lumMod val="20000"/>
                  <a:lumOff val="80000"/>
                </a:schemeClr>
              </a:solidFill>
              <a:prstDash val="solid"/>
              <a:round/>
              <a:headEnd type="none" w="med" len="med"/>
              <a:tailEnd type="none" w="med" len="med"/>
            </a:ln>
            <a:effectLst/>
          </p:spPr>
        </p:cxnSp>
        <p:sp>
          <p:nvSpPr>
            <p:cNvPr id="27" name="TextBox 26">
              <a:extLst>
                <a:ext uri="{FF2B5EF4-FFF2-40B4-BE49-F238E27FC236}">
                  <a16:creationId xmlns:a16="http://schemas.microsoft.com/office/drawing/2014/main" id="{4046502C-733D-4492-9536-6251E4829624}"/>
                </a:ext>
              </a:extLst>
            </p:cNvPr>
            <p:cNvSpPr txBox="1"/>
            <p:nvPr/>
          </p:nvSpPr>
          <p:spPr>
            <a:xfrm>
              <a:off x="4817500" y="2627362"/>
              <a:ext cx="283933" cy="123111"/>
            </a:xfrm>
            <a:prstGeom prst="rect">
              <a:avLst/>
            </a:prstGeom>
            <a:noFill/>
          </p:spPr>
          <p:txBody>
            <a:bodyPr wrap="square" lIns="0" tIns="0" rIns="0" bIns="0" rtlCol="0">
              <a:spAutoFit/>
            </a:bodyPr>
            <a:lstStyle/>
            <a:p>
              <a:r>
                <a:rPr lang="en-GB" sz="800">
                  <a:latin typeface="+mj-lt"/>
                </a:rPr>
                <a:t>2019</a:t>
              </a:r>
            </a:p>
          </p:txBody>
        </p:sp>
      </p:grpSp>
      <p:sp>
        <p:nvSpPr>
          <p:cNvPr id="59" name="Rectangle 58">
            <a:extLst>
              <a:ext uri="{FF2B5EF4-FFF2-40B4-BE49-F238E27FC236}">
                <a16:creationId xmlns:a16="http://schemas.microsoft.com/office/drawing/2014/main" id="{10D9F9C1-E9C5-45C8-A49A-314E0F24DF18}"/>
              </a:ext>
            </a:extLst>
          </p:cNvPr>
          <p:cNvSpPr/>
          <p:nvPr/>
        </p:nvSpPr>
        <p:spPr>
          <a:xfrm>
            <a:off x="4426713" y="1690636"/>
            <a:ext cx="995226" cy="507831"/>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 </a:t>
            </a:r>
          </a:p>
        </p:txBody>
      </p:sp>
      <p:sp>
        <p:nvSpPr>
          <p:cNvPr id="63" name="Rectangle 62">
            <a:extLst>
              <a:ext uri="{FF2B5EF4-FFF2-40B4-BE49-F238E27FC236}">
                <a16:creationId xmlns:a16="http://schemas.microsoft.com/office/drawing/2014/main" id="{9D8F770D-F6E7-44B0-889F-175908BB5270}"/>
              </a:ext>
            </a:extLst>
          </p:cNvPr>
          <p:cNvSpPr/>
          <p:nvPr/>
        </p:nvSpPr>
        <p:spPr bwMode="auto">
          <a:xfrm>
            <a:off x="5503155" y="1108411"/>
            <a:ext cx="3979495"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Altares</a:t>
            </a:r>
            <a:r>
              <a:rPr lang="en-GB" sz="1000" b="1" i="1">
                <a:latin typeface="Trebuchet MS" panose="020B0603020202020204" pitchFamily="34" charset="0"/>
              </a:rPr>
              <a:t>' number of clients in Benelux broken down by customers’ recruitment year</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65" name="Rectangle 64">
            <a:extLst>
              <a:ext uri="{FF2B5EF4-FFF2-40B4-BE49-F238E27FC236}">
                <a16:creationId xmlns:a16="http://schemas.microsoft.com/office/drawing/2014/main" id="{FB2E2AB6-6549-4EE3-85DD-6A07ED6FB51F}"/>
              </a:ext>
            </a:extLst>
          </p:cNvPr>
          <p:cNvSpPr/>
          <p:nvPr/>
        </p:nvSpPr>
        <p:spPr bwMode="auto">
          <a:xfrm>
            <a:off x="980931" y="1121644"/>
            <a:ext cx="3354647"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Altares</a:t>
            </a:r>
            <a:r>
              <a:rPr lang="en-GB" sz="1000" b="1" i="1">
                <a:latin typeface="Trebuchet MS" panose="020B0603020202020204" pitchFamily="34" charset="0"/>
              </a:rPr>
              <a:t>' bookings in Benelux broken down by customers’ recruitment year, in €m</a:t>
            </a:r>
            <a:endParaRPr kumimoji="0" lang="en-GB" sz="1000" b="1" i="1" u="none" strike="noStrike" kern="1200" cap="none" spc="0" normalizeH="0" baseline="0" noProof="0">
              <a:ln>
                <a:noFill/>
              </a:ln>
              <a:effectLst/>
              <a:uLnTx/>
              <a:uFillTx/>
              <a:latin typeface="Trebuchet MS" panose="020B0603020202020204" pitchFamily="34" charset="0"/>
            </a:endParaRPr>
          </a:p>
        </p:txBody>
      </p:sp>
      <p:cxnSp>
        <p:nvCxnSpPr>
          <p:cNvPr id="10" name="Connecteur droit avec flèche 9">
            <a:extLst>
              <a:ext uri="{FF2B5EF4-FFF2-40B4-BE49-F238E27FC236}">
                <a16:creationId xmlns:a16="http://schemas.microsoft.com/office/drawing/2014/main" id="{CD4F62DC-1D43-4C4B-B61A-EEB33B99EB9B}"/>
              </a:ext>
            </a:extLst>
          </p:cNvPr>
          <p:cNvCxnSpPr>
            <a:cxnSpLocks/>
          </p:cNvCxnSpPr>
          <p:nvPr/>
        </p:nvCxnSpPr>
        <p:spPr bwMode="auto">
          <a:xfrm>
            <a:off x="4152900" y="2502916"/>
            <a:ext cx="1" cy="1916684"/>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p:spPr>
      </p:cxnSp>
      <p:sp>
        <p:nvSpPr>
          <p:cNvPr id="41" name="Rectangle 40">
            <a:extLst>
              <a:ext uri="{FF2B5EF4-FFF2-40B4-BE49-F238E27FC236}">
                <a16:creationId xmlns:a16="http://schemas.microsoft.com/office/drawing/2014/main" id="{C656333A-12AB-4C8A-A78D-11F6ECDA5AA5}"/>
              </a:ext>
            </a:extLst>
          </p:cNvPr>
          <p:cNvSpPr/>
          <p:nvPr/>
        </p:nvSpPr>
        <p:spPr bwMode="auto">
          <a:xfrm>
            <a:off x="4160357" y="3309505"/>
            <a:ext cx="1224000" cy="80917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86% of 2020 revenue were generated by customers recruited prior 2018</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42" name="Rectangle 41">
            <a:extLst>
              <a:ext uri="{FF2B5EF4-FFF2-40B4-BE49-F238E27FC236}">
                <a16:creationId xmlns:a16="http://schemas.microsoft.com/office/drawing/2014/main" id="{9B81E6F6-5347-4682-884D-4CB78A092A68}"/>
              </a:ext>
            </a:extLst>
          </p:cNvPr>
          <p:cNvSpPr/>
          <p:nvPr/>
        </p:nvSpPr>
        <p:spPr bwMode="auto">
          <a:xfrm>
            <a:off x="373541" y="4857084"/>
            <a:ext cx="9126566" cy="1484881"/>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1000" b="1" kern="0">
                <a:latin typeface="Trebuchet MS" panose="020B0603020202020204" pitchFamily="34" charset="0"/>
              </a:rPr>
              <a:t>Comments</a:t>
            </a:r>
          </a:p>
          <a:p>
            <a:pPr marL="171450" indent="-171450">
              <a:spcBef>
                <a:spcPts val="600"/>
              </a:spcBef>
              <a:buClr>
                <a:schemeClr val="tx1"/>
              </a:buClr>
              <a:buFont typeface="Arial" panose="020B0604020202020204" pitchFamily="34" charset="0"/>
              <a:buChar char="•"/>
            </a:pPr>
            <a:r>
              <a:rPr lang="en-GB" sz="1000">
                <a:solidFill>
                  <a:schemeClr val="tx2"/>
                </a:solidFill>
                <a:latin typeface="Trebuchet MS" panose="020B0603020202020204" pitchFamily="34" charset="0"/>
              </a:rPr>
              <a:t>Cohort </a:t>
            </a:r>
            <a:r>
              <a:rPr lang="en-GB" sz="1000">
                <a:latin typeface="Trebuchet MS" panose="020B0603020202020204" pitchFamily="34" charset="0"/>
              </a:rPr>
              <a:t>includes all sales generated by customers in a given year </a:t>
            </a:r>
            <a:r>
              <a:rPr lang="en-GB" sz="1000">
                <a:solidFill>
                  <a:schemeClr val="tx2"/>
                </a:solidFill>
                <a:latin typeface="Trebuchet MS" panose="020B0603020202020204" pitchFamily="34" charset="0"/>
              </a:rPr>
              <a:t>excluding indirect incomes </a:t>
            </a:r>
            <a:r>
              <a:rPr lang="en-GB" sz="1000">
                <a:latin typeface="Trebuchet MS" panose="020B0603020202020204" pitchFamily="34" charset="0"/>
              </a:rPr>
              <a:t>coming from the </a:t>
            </a:r>
            <a:r>
              <a:rPr lang="en-GB" sz="1000">
                <a:solidFill>
                  <a:schemeClr val="tx2"/>
                </a:solidFill>
                <a:latin typeface="Trebuchet MS" panose="020B0603020202020204" pitchFamily="34" charset="0"/>
              </a:rPr>
              <a:t>partnership with D&amp;B </a:t>
            </a:r>
            <a:r>
              <a:rPr lang="en-GB" sz="1000">
                <a:latin typeface="Trebuchet MS" panose="020B0603020202020204" pitchFamily="34" charset="0"/>
              </a:rPr>
              <a:t>(e.g. royalties…) </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Altares' customer base has proven its resilience over time </a:t>
            </a:r>
            <a:r>
              <a:rPr lang="en-GB" sz="1000">
                <a:solidFill>
                  <a:schemeClr val="tx2"/>
                </a:solidFill>
                <a:latin typeface="Trebuchet MS" panose="020B0603020202020204" pitchFamily="34" charset="0"/>
              </a:rPr>
              <a:t>as 82% of its 2020 turnover </a:t>
            </a:r>
            <a:r>
              <a:rPr lang="en-GB" sz="1000">
                <a:latin typeface="Trebuchet MS" panose="020B0603020202020204" pitchFamily="34" charset="0"/>
              </a:rPr>
              <a:t>comes from </a:t>
            </a:r>
            <a:r>
              <a:rPr lang="en-GB" sz="1000">
                <a:solidFill>
                  <a:schemeClr val="tx2"/>
                </a:solidFill>
                <a:latin typeface="Trebuchet MS" panose="020B0603020202020204" pitchFamily="34" charset="0"/>
              </a:rPr>
              <a:t>customers acquired prior 2017, </a:t>
            </a:r>
            <a:r>
              <a:rPr lang="en-GB" sz="1000">
                <a:latin typeface="Trebuchet MS" panose="020B0603020202020204" pitchFamily="34" charset="0"/>
              </a:rPr>
              <a:t>while preserving </a:t>
            </a:r>
            <a:r>
              <a:rPr lang="en-GB" sz="1000">
                <a:solidFill>
                  <a:schemeClr val="tx2"/>
                </a:solidFill>
                <a:latin typeface="Trebuchet MS" panose="020B0603020202020204" pitchFamily="34" charset="0"/>
              </a:rPr>
              <a:t>a robust customer acquisition rate</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Since 2017, Altares has </a:t>
            </a:r>
            <a:r>
              <a:rPr lang="en-GB" sz="1000">
                <a:solidFill>
                  <a:schemeClr val="tx2"/>
                </a:solidFill>
                <a:latin typeface="Trebuchet MS" panose="020B0603020202020204" pitchFamily="34" charset="0"/>
              </a:rPr>
              <a:t>tightened its customer base </a:t>
            </a:r>
            <a:r>
              <a:rPr lang="en-GB" sz="1000">
                <a:latin typeface="Trebuchet MS" panose="020B0603020202020204" pitchFamily="34" charset="0"/>
              </a:rPr>
              <a:t>from ~2281 in 2017 to ~2000 customers in 2020 but </a:t>
            </a:r>
            <a:r>
              <a:rPr lang="en-GB" sz="1000">
                <a:solidFill>
                  <a:schemeClr val="tx2"/>
                </a:solidFill>
                <a:latin typeface="Trebuchet MS" panose="020B0603020202020204" pitchFamily="34" charset="0"/>
              </a:rPr>
              <a:t>has managed to increase upsell </a:t>
            </a:r>
            <a:r>
              <a:rPr lang="en-GB" sz="1000">
                <a:latin typeface="Trebuchet MS" panose="020B0603020202020204" pitchFamily="34" charset="0"/>
              </a:rPr>
              <a:t>as the </a:t>
            </a:r>
            <a:r>
              <a:rPr lang="en-GB" sz="1000">
                <a:solidFill>
                  <a:schemeClr val="tx2"/>
                </a:solidFill>
                <a:latin typeface="Trebuchet MS" panose="020B0603020202020204" pitchFamily="34" charset="0"/>
              </a:rPr>
              <a:t>total generated revenue has remained stable </a:t>
            </a:r>
            <a:endParaRPr lang="en-GB" sz="1000">
              <a:latin typeface="Trebuchet MS" panose="020B0603020202020204" pitchFamily="34" charset="0"/>
            </a:endParaRPr>
          </a:p>
        </p:txBody>
      </p:sp>
      <p:grpSp>
        <p:nvGrpSpPr>
          <p:cNvPr id="46" name="Group 4">
            <a:extLst>
              <a:ext uri="{FF2B5EF4-FFF2-40B4-BE49-F238E27FC236}">
                <a16:creationId xmlns:a16="http://schemas.microsoft.com/office/drawing/2014/main" id="{8D44D78C-81CD-43A5-9C0C-43D828273847}"/>
              </a:ext>
            </a:extLst>
          </p:cNvPr>
          <p:cNvGrpSpPr>
            <a:grpSpLocks noChangeAspect="1"/>
          </p:cNvGrpSpPr>
          <p:nvPr/>
        </p:nvGrpSpPr>
        <p:grpSpPr bwMode="auto">
          <a:xfrm>
            <a:off x="4046923" y="4905017"/>
            <a:ext cx="226868" cy="184867"/>
            <a:chOff x="788" y="869"/>
            <a:chExt cx="740" cy="603"/>
          </a:xfrm>
          <a:solidFill>
            <a:schemeClr val="tx1"/>
          </a:solidFill>
        </p:grpSpPr>
        <p:sp>
          <p:nvSpPr>
            <p:cNvPr id="47" name="Freeform 5">
              <a:extLst>
                <a:ext uri="{FF2B5EF4-FFF2-40B4-BE49-F238E27FC236}">
                  <a16:creationId xmlns:a16="http://schemas.microsoft.com/office/drawing/2014/main" id="{BA5814E7-64A8-4B8B-B41D-CE0263387FF1}"/>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6">
              <a:extLst>
                <a:ext uri="{FF2B5EF4-FFF2-40B4-BE49-F238E27FC236}">
                  <a16:creationId xmlns:a16="http://schemas.microsoft.com/office/drawing/2014/main" id="{F6D607FF-11D0-4EAC-9EA2-1490551D2022}"/>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7">
              <a:extLst>
                <a:ext uri="{FF2B5EF4-FFF2-40B4-BE49-F238E27FC236}">
                  <a16:creationId xmlns:a16="http://schemas.microsoft.com/office/drawing/2014/main" id="{F71D3EDF-B4D1-4CDE-863E-FA8F853CEA65}"/>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8">
              <a:extLst>
                <a:ext uri="{FF2B5EF4-FFF2-40B4-BE49-F238E27FC236}">
                  <a16:creationId xmlns:a16="http://schemas.microsoft.com/office/drawing/2014/main" id="{BBD90460-37E4-4443-BF4F-46666649246F}"/>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0" name="Group 39">
            <a:extLst>
              <a:ext uri="{FF2B5EF4-FFF2-40B4-BE49-F238E27FC236}">
                <a16:creationId xmlns:a16="http://schemas.microsoft.com/office/drawing/2014/main" id="{D1CC12AA-E33C-4DFE-8A51-5D2EC7265671}"/>
              </a:ext>
            </a:extLst>
          </p:cNvPr>
          <p:cNvGrpSpPr/>
          <p:nvPr/>
        </p:nvGrpSpPr>
        <p:grpSpPr>
          <a:xfrm>
            <a:off x="8448150" y="-11528"/>
            <a:ext cx="1435548" cy="588143"/>
            <a:chOff x="8448150" y="-11528"/>
            <a:chExt cx="1435548" cy="588143"/>
          </a:xfrm>
        </p:grpSpPr>
        <p:pic>
          <p:nvPicPr>
            <p:cNvPr id="43" name="Picture 2" descr="5 ft x 3 ft 150 x 90 cm-DRAPEAU BELGE Belgique 100% Polyester ...">
              <a:extLst>
                <a:ext uri="{FF2B5EF4-FFF2-40B4-BE49-F238E27FC236}">
                  <a16:creationId xmlns:a16="http://schemas.microsoft.com/office/drawing/2014/main" id="{77446C5B-A01D-4447-8F91-B105B10B408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5" name="Picture 2 - 1" descr="Drapeau des Pays-Bas — Wikipédia">
              <a:extLst>
                <a:ext uri="{FF2B5EF4-FFF2-40B4-BE49-F238E27FC236}">
                  <a16:creationId xmlns:a16="http://schemas.microsoft.com/office/drawing/2014/main" id="{397D836F-8E69-4058-A8B8-996B61F7E1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 2" descr="Drapeau du Luxembourg">
              <a:extLst>
                <a:ext uri="{FF2B5EF4-FFF2-40B4-BE49-F238E27FC236}">
                  <a16:creationId xmlns:a16="http://schemas.microsoft.com/office/drawing/2014/main" id="{D1ADADF1-4B8C-4CFF-BDE8-1E4F6B5EDE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4" name="ZoneTexte 18">
              <a:extLst>
                <a:ext uri="{FF2B5EF4-FFF2-40B4-BE49-F238E27FC236}">
                  <a16:creationId xmlns:a16="http://schemas.microsoft.com/office/drawing/2014/main" id="{400F45F5-EB76-4078-BB29-169ECEF61571}"/>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nvGrpSpPr>
            <p:cNvPr id="56" name="Groupe 85">
              <a:extLst>
                <a:ext uri="{FF2B5EF4-FFF2-40B4-BE49-F238E27FC236}">
                  <a16:creationId xmlns:a16="http://schemas.microsoft.com/office/drawing/2014/main" id="{B766CBC2-DC50-48E7-AF23-8E341D4965F1}"/>
                </a:ext>
              </a:extLst>
            </p:cNvPr>
            <p:cNvGrpSpPr/>
            <p:nvPr/>
          </p:nvGrpSpPr>
          <p:grpSpPr>
            <a:xfrm>
              <a:off x="8448150" y="-11528"/>
              <a:ext cx="1281748" cy="588143"/>
              <a:chOff x="8448150" y="-11528"/>
              <a:chExt cx="1281748" cy="588143"/>
            </a:xfrm>
          </p:grpSpPr>
          <p:sp>
            <p:nvSpPr>
              <p:cNvPr id="61" name="Rectangle : coins arrondis 199">
                <a:extLst>
                  <a:ext uri="{FF2B5EF4-FFF2-40B4-BE49-F238E27FC236}">
                    <a16:creationId xmlns:a16="http://schemas.microsoft.com/office/drawing/2014/main" id="{9CC26798-5A53-47DE-A884-FD5F0F7CF044}"/>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8" name="Rectangle : coins arrondis 200">
                <a:extLst>
                  <a:ext uri="{FF2B5EF4-FFF2-40B4-BE49-F238E27FC236}">
                    <a16:creationId xmlns:a16="http://schemas.microsoft.com/office/drawing/2014/main" id="{E388A593-3A70-4DD8-9AE3-A5EF3D756C8D}"/>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9" name="Rectangle : coins arrondis 201">
                <a:extLst>
                  <a:ext uri="{FF2B5EF4-FFF2-40B4-BE49-F238E27FC236}">
                    <a16:creationId xmlns:a16="http://schemas.microsoft.com/office/drawing/2014/main" id="{C2E0594B-DF76-4DA9-8E90-198D82289D1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0" name="ZoneTexte 18">
                <a:extLst>
                  <a:ext uri="{FF2B5EF4-FFF2-40B4-BE49-F238E27FC236}">
                    <a16:creationId xmlns:a16="http://schemas.microsoft.com/office/drawing/2014/main" id="{4D3F15F4-FAFB-4D2A-BE11-94FB5A2CAFC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71" name="Graphique 128" descr="Jauge">
                <a:extLst>
                  <a:ext uri="{FF2B5EF4-FFF2-40B4-BE49-F238E27FC236}">
                    <a16:creationId xmlns:a16="http://schemas.microsoft.com/office/drawing/2014/main" id="{24A8ECB2-427D-4E62-AC0B-3989C89767D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53764" y="187516"/>
                <a:ext cx="234953" cy="218224"/>
              </a:xfrm>
              <a:prstGeom prst="rect">
                <a:avLst/>
              </a:prstGeom>
              <a:effectLst/>
            </p:spPr>
          </p:pic>
          <p:pic>
            <p:nvPicPr>
              <p:cNvPr id="72" name="Graphique 90" descr="Poignée de main">
                <a:extLst>
                  <a:ext uri="{FF2B5EF4-FFF2-40B4-BE49-F238E27FC236}">
                    <a16:creationId xmlns:a16="http://schemas.microsoft.com/office/drawing/2014/main" id="{71F9EA4F-4AF3-4AB4-BF24-978F6B08C07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60868" y="152880"/>
                <a:ext cx="256313" cy="287496"/>
              </a:xfrm>
              <a:prstGeom prst="rect">
                <a:avLst/>
              </a:prstGeom>
              <a:effectLst/>
            </p:spPr>
          </p:pic>
          <p:pic>
            <p:nvPicPr>
              <p:cNvPr id="73" name="Graphique 95" descr="Mégaphone">
                <a:extLst>
                  <a:ext uri="{FF2B5EF4-FFF2-40B4-BE49-F238E27FC236}">
                    <a16:creationId xmlns:a16="http://schemas.microsoft.com/office/drawing/2014/main" id="{29CE7BB3-83BD-4F04-9FF3-9806808DE2C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89331" y="181519"/>
                <a:ext cx="233011" cy="216420"/>
              </a:xfrm>
              <a:prstGeom prst="rect">
                <a:avLst/>
              </a:prstGeom>
              <a:effectLst/>
            </p:spPr>
          </p:pic>
          <p:sp>
            <p:nvSpPr>
              <p:cNvPr id="74" name="ZoneTexte 18">
                <a:extLst>
                  <a:ext uri="{FF2B5EF4-FFF2-40B4-BE49-F238E27FC236}">
                    <a16:creationId xmlns:a16="http://schemas.microsoft.com/office/drawing/2014/main" id="{481CF3E9-55C9-4B3E-BABC-A0FF3E831B28}"/>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grpSp>
      </p:grpSp>
      <p:pic>
        <p:nvPicPr>
          <p:cNvPr id="55" name="Picture 2" descr="5 ft x 3 ft 150 x 90 cm-DRAPEAU BELGE Belgique 100% Polyester ...">
            <a:extLst>
              <a:ext uri="{FF2B5EF4-FFF2-40B4-BE49-F238E27FC236}">
                <a16:creationId xmlns:a16="http://schemas.microsoft.com/office/drawing/2014/main" id="{AEF03225-F73D-4670-B062-D91CEE862EB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560695" y="1223852"/>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8" name="Picture 2 - 1" descr="Drapeau des Pays-Bas — Wikipédia">
            <a:extLst>
              <a:ext uri="{FF2B5EF4-FFF2-40B4-BE49-F238E27FC236}">
                <a16:creationId xmlns:a16="http://schemas.microsoft.com/office/drawing/2014/main" id="{4728535C-F879-4716-8635-716939CD7A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372" y="1223852"/>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0" name="Picture 2 - 2" descr="Drapeau du Luxembourg">
            <a:extLst>
              <a:ext uri="{FF2B5EF4-FFF2-40B4-BE49-F238E27FC236}">
                <a16:creationId xmlns:a16="http://schemas.microsoft.com/office/drawing/2014/main" id="{502735BF-69DD-4270-8864-CB5B29E2B25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018" y="1223852"/>
            <a:ext cx="180002" cy="108000"/>
          </a:xfrm>
          <a:prstGeom prst="rect">
            <a:avLst/>
          </a:prstGeom>
          <a:solidFill>
            <a:schemeClr val="bg1"/>
          </a:solidFill>
          <a:ln w="9525" cap="flat" cmpd="sng" algn="ctr">
            <a:noFill/>
            <a:prstDash val="solid"/>
            <a:round/>
            <a:headEnd type="none" w="med" len="med"/>
            <a:tailEnd type="none" w="med" len="med"/>
          </a:ln>
          <a:effectLst/>
        </p:spPr>
      </p:pic>
      <p:grpSp>
        <p:nvGrpSpPr>
          <p:cNvPr id="82" name="Group 81">
            <a:extLst>
              <a:ext uri="{FF2B5EF4-FFF2-40B4-BE49-F238E27FC236}">
                <a16:creationId xmlns:a16="http://schemas.microsoft.com/office/drawing/2014/main" id="{336AC201-18CF-4B12-B465-314637343CE1}"/>
              </a:ext>
            </a:extLst>
          </p:cNvPr>
          <p:cNvGrpSpPr/>
          <p:nvPr/>
        </p:nvGrpSpPr>
        <p:grpSpPr>
          <a:xfrm>
            <a:off x="4522121" y="2841452"/>
            <a:ext cx="579312" cy="123111"/>
            <a:chOff x="4522121" y="2627362"/>
            <a:chExt cx="579312" cy="123111"/>
          </a:xfrm>
        </p:grpSpPr>
        <p:cxnSp>
          <p:nvCxnSpPr>
            <p:cNvPr id="83" name="Straight Connector 82">
              <a:extLst>
                <a:ext uri="{FF2B5EF4-FFF2-40B4-BE49-F238E27FC236}">
                  <a16:creationId xmlns:a16="http://schemas.microsoft.com/office/drawing/2014/main" id="{8C020F8C-E957-48CE-A8A1-5A61A2980278}"/>
                </a:ext>
              </a:extLst>
            </p:cNvPr>
            <p:cNvCxnSpPr>
              <a:cxnSpLocks/>
            </p:cNvCxnSpPr>
            <p:nvPr/>
          </p:nvCxnSpPr>
          <p:spPr bwMode="auto">
            <a:xfrm>
              <a:off x="4522121" y="2682108"/>
              <a:ext cx="207891" cy="0"/>
            </a:xfrm>
            <a:prstGeom prst="line">
              <a:avLst/>
            </a:prstGeom>
            <a:solidFill>
              <a:schemeClr val="bg1"/>
            </a:solidFill>
            <a:ln w="88900" cap="flat" cmpd="sng" algn="ctr">
              <a:solidFill>
                <a:schemeClr val="accent2"/>
              </a:solidFill>
              <a:prstDash val="solid"/>
              <a:round/>
              <a:headEnd type="none" w="med" len="med"/>
              <a:tailEnd type="none" w="med" len="med"/>
            </a:ln>
            <a:effectLst/>
          </p:spPr>
        </p:cxnSp>
        <p:sp>
          <p:nvSpPr>
            <p:cNvPr id="84" name="TextBox 83">
              <a:extLst>
                <a:ext uri="{FF2B5EF4-FFF2-40B4-BE49-F238E27FC236}">
                  <a16:creationId xmlns:a16="http://schemas.microsoft.com/office/drawing/2014/main" id="{4ADDB8D0-F337-4E7F-AECA-C4F728B80225}"/>
                </a:ext>
              </a:extLst>
            </p:cNvPr>
            <p:cNvSpPr txBox="1"/>
            <p:nvPr/>
          </p:nvSpPr>
          <p:spPr>
            <a:xfrm>
              <a:off x="4817500" y="2627362"/>
              <a:ext cx="283933" cy="123111"/>
            </a:xfrm>
            <a:prstGeom prst="rect">
              <a:avLst/>
            </a:prstGeom>
            <a:noFill/>
          </p:spPr>
          <p:txBody>
            <a:bodyPr wrap="square" lIns="0" tIns="0" rIns="0" bIns="0" rtlCol="0">
              <a:spAutoFit/>
            </a:bodyPr>
            <a:lstStyle/>
            <a:p>
              <a:r>
                <a:rPr lang="en-GB" sz="800">
                  <a:latin typeface="+mj-lt"/>
                </a:rPr>
                <a:t>2020</a:t>
              </a:r>
            </a:p>
          </p:txBody>
        </p:sp>
      </p:grpSp>
    </p:spTree>
    <p:extLst>
      <p:ext uri="{BB962C8B-B14F-4D97-AF65-F5344CB8AC3E}">
        <p14:creationId xmlns:p14="http://schemas.microsoft.com/office/powerpoint/2010/main" val="283645241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1DB3DBB-5599-418B-A231-B7F08D406FF8}"/>
              </a:ext>
            </a:extLst>
          </p:cNvPr>
          <p:cNvGraphicFramePr>
            <a:graphicFrameLocks noChangeAspect="1"/>
          </p:cNvGraphicFramePr>
          <p:nvPr>
            <p:custDataLst>
              <p:tags r:id="rId1"/>
            </p:custDataLst>
            <p:extLst>
              <p:ext uri="{D42A27DB-BD31-4B8C-83A1-F6EECF244321}">
                <p14:modId xmlns:p14="http://schemas.microsoft.com/office/powerpoint/2010/main" val="12973154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40" imgH="541" progId="TCLayout.ActiveDocument.1">
                  <p:embed/>
                </p:oleObj>
              </mc:Choice>
              <mc:Fallback>
                <p:oleObj name="think-cell Slide" r:id="rId5" imgW="540" imgH="541" progId="TCLayout.ActiveDocument.1">
                  <p:embed/>
                  <p:pic>
                    <p:nvPicPr>
                      <p:cNvPr id="6" name="Object 5" hidden="1">
                        <a:extLst>
                          <a:ext uri="{FF2B5EF4-FFF2-40B4-BE49-F238E27FC236}">
                            <a16:creationId xmlns:a16="http://schemas.microsoft.com/office/drawing/2014/main" id="{81DB3DBB-5599-418B-A231-B7F08D406FF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FE4007A-4322-494F-8570-08F1E1CEBE28}"/>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Rectangle 1">
            <a:extLst>
              <a:ext uri="{FF2B5EF4-FFF2-40B4-BE49-F238E27FC236}">
                <a16:creationId xmlns:a16="http://schemas.microsoft.com/office/drawing/2014/main" id="{BD1A72BA-BC92-4F75-A18A-DA60D91E117B}"/>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aphicFrame>
        <p:nvGraphicFramePr>
          <p:cNvPr id="8" name="Chart 7">
            <a:extLst>
              <a:ext uri="{FF2B5EF4-FFF2-40B4-BE49-F238E27FC236}">
                <a16:creationId xmlns:a16="http://schemas.microsoft.com/office/drawing/2014/main" id="{256AEEA1-5D55-4724-A980-03F17A2BB8E7}"/>
              </a:ext>
            </a:extLst>
          </p:cNvPr>
          <p:cNvGraphicFramePr/>
          <p:nvPr>
            <p:extLst>
              <p:ext uri="{D42A27DB-BD31-4B8C-83A1-F6EECF244321}">
                <p14:modId xmlns:p14="http://schemas.microsoft.com/office/powerpoint/2010/main" val="4072328434"/>
              </p:ext>
            </p:extLst>
          </p:nvPr>
        </p:nvGraphicFramePr>
        <p:xfrm>
          <a:off x="5244843" y="1573505"/>
          <a:ext cx="4167316" cy="3263392"/>
        </p:xfrm>
        <a:graphic>
          <a:graphicData uri="http://schemas.openxmlformats.org/drawingml/2006/chart">
            <c:chart xmlns:c="http://schemas.openxmlformats.org/drawingml/2006/chart" xmlns:r="http://schemas.openxmlformats.org/officeDocument/2006/relationships" r:id="rId7"/>
          </a:graphicData>
        </a:graphic>
      </p:graphicFrame>
      <p:sp>
        <p:nvSpPr>
          <p:cNvPr id="50" name="Rectangle 49">
            <a:extLst>
              <a:ext uri="{FF2B5EF4-FFF2-40B4-BE49-F238E27FC236}">
                <a16:creationId xmlns:a16="http://schemas.microsoft.com/office/drawing/2014/main" id="{BDB37B39-FBB6-4E35-9EB1-5883957472DA}"/>
              </a:ext>
            </a:extLst>
          </p:cNvPr>
          <p:cNvSpPr/>
          <p:nvPr/>
        </p:nvSpPr>
        <p:spPr bwMode="auto">
          <a:xfrm>
            <a:off x="965335" y="1108410"/>
            <a:ext cx="3866031"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ARPU broken down by customer recruitment year, in €</a:t>
            </a: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25" name="Chart 24">
            <a:extLst>
              <a:ext uri="{FF2B5EF4-FFF2-40B4-BE49-F238E27FC236}">
                <a16:creationId xmlns:a16="http://schemas.microsoft.com/office/drawing/2014/main" id="{AF78BBC2-D582-413C-B8BD-D350092B8080}"/>
              </a:ext>
            </a:extLst>
          </p:cNvPr>
          <p:cNvGraphicFramePr>
            <a:graphicFrameLocks noChangeAspect="1"/>
          </p:cNvGraphicFramePr>
          <p:nvPr>
            <p:extLst>
              <p:ext uri="{D42A27DB-BD31-4B8C-83A1-F6EECF244321}">
                <p14:modId xmlns:p14="http://schemas.microsoft.com/office/powerpoint/2010/main" val="2859666335"/>
              </p:ext>
            </p:extLst>
          </p:nvPr>
        </p:nvGraphicFramePr>
        <p:xfrm>
          <a:off x="591510" y="1575309"/>
          <a:ext cx="4167316" cy="3263392"/>
        </p:xfrm>
        <a:graphic>
          <a:graphicData uri="http://schemas.openxmlformats.org/drawingml/2006/chart">
            <c:chart xmlns:c="http://schemas.openxmlformats.org/drawingml/2006/chart" xmlns:r="http://schemas.openxmlformats.org/officeDocument/2006/relationships" r:id="rId8"/>
          </a:graphicData>
        </a:graphic>
      </p:graphicFrame>
      <p:sp>
        <p:nvSpPr>
          <p:cNvPr id="26" name="Rectangle 25">
            <a:extLst>
              <a:ext uri="{FF2B5EF4-FFF2-40B4-BE49-F238E27FC236}">
                <a16:creationId xmlns:a16="http://schemas.microsoft.com/office/drawing/2014/main" id="{D83D40EB-3A78-4813-9686-1A8B94D2CF13}"/>
              </a:ext>
            </a:extLst>
          </p:cNvPr>
          <p:cNvSpPr/>
          <p:nvPr/>
        </p:nvSpPr>
        <p:spPr>
          <a:xfrm>
            <a:off x="591510" y="4367028"/>
            <a:ext cx="1058471" cy="507831"/>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 </a:t>
            </a:r>
          </a:p>
        </p:txBody>
      </p:sp>
      <p:sp>
        <p:nvSpPr>
          <p:cNvPr id="18" name="Bulle narrative : rectangle 3">
            <a:extLst>
              <a:ext uri="{FF2B5EF4-FFF2-40B4-BE49-F238E27FC236}">
                <a16:creationId xmlns:a16="http://schemas.microsoft.com/office/drawing/2014/main" id="{5306F885-8467-4812-83BF-91BF6ED5110E}"/>
              </a:ext>
            </a:extLst>
          </p:cNvPr>
          <p:cNvSpPr/>
          <p:nvPr/>
        </p:nvSpPr>
        <p:spPr bwMode="auto">
          <a:xfrm>
            <a:off x="591510" y="4954946"/>
            <a:ext cx="1846890" cy="1366617"/>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1" i="0" u="none" strike="noStrike" cap="none" normalizeH="0" baseline="0">
                <a:ln>
                  <a:noFill/>
                </a:ln>
                <a:effectLst/>
                <a:latin typeface="Trebuchet MS" panose="020B0603020202020204" pitchFamily="34" charset="0"/>
              </a:rPr>
              <a:t>Readin</a:t>
            </a:r>
            <a:r>
              <a:rPr lang="en-GB" sz="1000" b="1">
                <a:latin typeface="Trebuchet MS" panose="020B0603020202020204" pitchFamily="34" charset="0"/>
              </a:rPr>
              <a:t>g insights</a:t>
            </a:r>
            <a:endParaRPr kumimoji="0" lang="en-GB" sz="1000" b="1" i="0" u="none" strike="noStrike" cap="none" normalizeH="0" baseline="0">
              <a:ln>
                <a:noFill/>
              </a:ln>
              <a:solidFill>
                <a:schemeClr val="bg1">
                  <a:lumMod val="65000"/>
                </a:schemeClr>
              </a:solidFill>
              <a:effectLst/>
              <a:latin typeface="Trebuchet MS" panose="020B0603020202020204" pitchFamily="34" charset="0"/>
            </a:endParaRPr>
          </a:p>
          <a:p>
            <a:pPr marL="171450" indent="-171450">
              <a:spcAft>
                <a:spcPts val="1200"/>
              </a:spcAft>
              <a:buFont typeface="Arial" panose="020B0604020202020204" pitchFamily="34" charset="0"/>
              <a:buChar char="•"/>
            </a:pPr>
            <a:r>
              <a:rPr lang="en-GB" sz="1000">
                <a:latin typeface="Trebuchet MS" panose="020B0603020202020204" pitchFamily="34" charset="0"/>
              </a:rPr>
              <a:t>ARPU is the Average Revenue Per Unit, a unit being a single customer</a:t>
            </a:r>
          </a:p>
          <a:p>
            <a:pPr marL="171450" indent="-171450">
              <a:spcAft>
                <a:spcPts val="600"/>
              </a:spcAft>
              <a:buFont typeface="Arial" panose="020B0604020202020204" pitchFamily="34" charset="0"/>
              <a:buChar char="•"/>
            </a:pPr>
            <a:r>
              <a:rPr lang="en-GB" sz="1000">
                <a:latin typeface="Trebuchet MS" panose="020B0603020202020204" pitchFamily="34" charset="0"/>
              </a:rPr>
              <a:t>“Group” is the company customer referential</a:t>
            </a:r>
          </a:p>
          <a:p>
            <a:pPr marL="0" marR="0" indent="0" algn="ctr" defTabSz="914400" rtl="0" eaLnBrk="1" fontAlgn="base" latinLnBrk="0" hangingPunct="1">
              <a:lnSpc>
                <a:spcPct val="100000"/>
              </a:lnSpc>
              <a:spcBef>
                <a:spcPct val="0"/>
              </a:spcBef>
              <a:spcAft>
                <a:spcPts val="600"/>
              </a:spcAft>
              <a:buClrTx/>
              <a:buSzTx/>
              <a:buFontTx/>
              <a:buNone/>
              <a:tabLst/>
            </a:pPr>
            <a:endParaRPr kumimoji="0" lang="en-GB" sz="1200" b="0" i="0" u="none" strike="noStrike" cap="none" normalizeH="0" baseline="0">
              <a:ln>
                <a:noFill/>
              </a:ln>
              <a:solidFill>
                <a:schemeClr val="bg1">
                  <a:lumMod val="65000"/>
                </a:schemeClr>
              </a:solidFill>
              <a:effectLst/>
              <a:latin typeface="Trebuchet MS" panose="020B0603020202020204" pitchFamily="34" charset="0"/>
            </a:endParaRPr>
          </a:p>
        </p:txBody>
      </p:sp>
      <p:sp>
        <p:nvSpPr>
          <p:cNvPr id="40" name="Rectangle 39">
            <a:extLst>
              <a:ext uri="{FF2B5EF4-FFF2-40B4-BE49-F238E27FC236}">
                <a16:creationId xmlns:a16="http://schemas.microsoft.com/office/drawing/2014/main" id="{1D4D4ECA-F7DD-43F8-8C86-BBB9912BA7B8}"/>
              </a:ext>
            </a:extLst>
          </p:cNvPr>
          <p:cNvSpPr/>
          <p:nvPr/>
        </p:nvSpPr>
        <p:spPr bwMode="auto">
          <a:xfrm>
            <a:off x="5244843" y="1108410"/>
            <a:ext cx="4167316"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ARPU broken down by year, in €</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 name="Titre 2">
            <a:extLst>
              <a:ext uri="{FF2B5EF4-FFF2-40B4-BE49-F238E27FC236}">
                <a16:creationId xmlns:a16="http://schemas.microsoft.com/office/drawing/2014/main" id="{E4275405-17D5-4465-9E93-EFAEB0121919}"/>
              </a:ext>
            </a:extLst>
          </p:cNvPr>
          <p:cNvSpPr>
            <a:spLocks noGrp="1"/>
          </p:cNvSpPr>
          <p:nvPr>
            <p:ph type="title"/>
          </p:nvPr>
        </p:nvSpPr>
        <p:spPr>
          <a:xfrm>
            <a:off x="165600" y="147600"/>
            <a:ext cx="8113960" cy="806288"/>
          </a:xfrm>
        </p:spPr>
        <p:txBody>
          <a:bodyPr vert="horz"/>
          <a:lstStyle/>
          <a:p>
            <a:r>
              <a:rPr lang="en-GB">
                <a:latin typeface="Trebuchet MS" panose="020B0603020202020204" pitchFamily="34" charset="0"/>
              </a:rPr>
              <a:t>In Benelux, </a:t>
            </a:r>
            <a:r>
              <a:rPr lang="en-GB">
                <a:solidFill>
                  <a:schemeClr val="tx2"/>
                </a:solidFill>
                <a:latin typeface="Trebuchet MS" panose="020B0603020202020204" pitchFamily="34" charset="0"/>
              </a:rPr>
              <a:t>ARPU evolution </a:t>
            </a:r>
            <a:r>
              <a:rPr lang="en-GB" sz="1600" b="0" i="0">
                <a:effectLst/>
                <a:latin typeface="Trebuchet MS" panose="020B0603020202020204" pitchFamily="34" charset="0"/>
              </a:rPr>
              <a:t>shows</a:t>
            </a:r>
            <a:r>
              <a:rPr lang="en-GB" sz="1600" b="0" i="0">
                <a:solidFill>
                  <a:schemeClr val="tx2"/>
                </a:solidFill>
                <a:effectLst/>
                <a:latin typeface="Trebuchet MS" panose="020B0603020202020204" pitchFamily="34" charset="0"/>
              </a:rPr>
              <a:t> </a:t>
            </a:r>
            <a:r>
              <a:rPr lang="en-GB" sz="1600" b="0" i="0" err="1">
                <a:solidFill>
                  <a:schemeClr val="tx2"/>
                </a:solidFill>
                <a:effectLst/>
                <a:latin typeface="Trebuchet MS" panose="020B0603020202020204" pitchFamily="34" charset="0"/>
              </a:rPr>
              <a:t>Altares</a:t>
            </a:r>
            <a:r>
              <a:rPr lang="en-GB" sz="1600" b="0" i="0">
                <a:solidFill>
                  <a:schemeClr val="tx2"/>
                </a:solidFill>
                <a:effectLst/>
                <a:latin typeface="Trebuchet MS" panose="020B0603020202020204" pitchFamily="34" charset="0"/>
              </a:rPr>
              <a:t>' ability to significantly upsell </a:t>
            </a:r>
            <a:r>
              <a:rPr lang="en-GB">
                <a:solidFill>
                  <a:schemeClr val="tx2"/>
                </a:solidFill>
                <a:latin typeface="Trebuchet MS" panose="020B0603020202020204" pitchFamily="34" charset="0"/>
              </a:rPr>
              <a:t>historical large accounts </a:t>
            </a:r>
            <a:r>
              <a:rPr lang="en-GB" sz="1600" b="0" i="0">
                <a:effectLst/>
                <a:latin typeface="Trebuchet MS" panose="020B0603020202020204" pitchFamily="34" charset="0"/>
              </a:rPr>
              <a:t>as ARPU </a:t>
            </a:r>
            <a:r>
              <a:rPr lang="en-GB">
                <a:latin typeface="Trebuchet MS" panose="020B0603020202020204" pitchFamily="34" charset="0"/>
              </a:rPr>
              <a:t>of each cohort as well as global ARPU are increasing </a:t>
            </a:r>
            <a:r>
              <a:rPr lang="en-GB" sz="1600" b="0" i="0">
                <a:effectLst/>
                <a:latin typeface="Trebuchet MS" panose="020B0603020202020204" pitchFamily="34" charset="0"/>
              </a:rPr>
              <a:t>every year</a:t>
            </a:r>
            <a:endParaRPr lang="en-GB">
              <a:highlight>
                <a:srgbClr val="FFFF00"/>
              </a:highlight>
              <a:latin typeface="Trebuchet MS" panose="020B0603020202020204" pitchFamily="34" charset="0"/>
            </a:endParaRPr>
          </a:p>
        </p:txBody>
      </p:sp>
      <p:sp>
        <p:nvSpPr>
          <p:cNvPr id="16" name="Espace réservé du texte 15">
            <a:extLst>
              <a:ext uri="{FF2B5EF4-FFF2-40B4-BE49-F238E27FC236}">
                <a16:creationId xmlns:a16="http://schemas.microsoft.com/office/drawing/2014/main" id="{8FCB6FA7-DD5D-461D-B50E-49DE41EE896D}"/>
              </a:ext>
            </a:extLst>
          </p:cNvPr>
          <p:cNvSpPr>
            <a:spLocks noGrp="1"/>
          </p:cNvSpPr>
          <p:nvPr>
            <p:ph type="body" sz="quarter" idx="10"/>
          </p:nvPr>
        </p:nvSpPr>
        <p:spPr/>
        <p:txBody>
          <a:bodyPr/>
          <a:lstStyle/>
          <a:p>
            <a:r>
              <a:rPr lang="en-GB" sz="800" i="1" kern="0"/>
              <a:t>Sources: eleven research &amp; analysis, company data</a:t>
            </a:r>
          </a:p>
          <a:p>
            <a:endParaRPr lang="en-GB"/>
          </a:p>
        </p:txBody>
      </p:sp>
      <p:sp>
        <p:nvSpPr>
          <p:cNvPr id="19" name="Rectangle 18">
            <a:extLst>
              <a:ext uri="{FF2B5EF4-FFF2-40B4-BE49-F238E27FC236}">
                <a16:creationId xmlns:a16="http://schemas.microsoft.com/office/drawing/2014/main" id="{E4F66408-3154-4332-A0D9-EE50DAAB0FA9}"/>
              </a:ext>
            </a:extLst>
          </p:cNvPr>
          <p:cNvSpPr/>
          <p:nvPr/>
        </p:nvSpPr>
        <p:spPr bwMode="auto">
          <a:xfrm>
            <a:off x="2586420" y="4953143"/>
            <a:ext cx="6806470" cy="1366618"/>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b="1">
                <a:latin typeface="Trebuchet MS" panose="020B0603020202020204" pitchFamily="34" charset="0"/>
              </a:rPr>
              <a:t>Comments</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ARPU broken down by customer recruitment year shows an </a:t>
            </a:r>
            <a:r>
              <a:rPr lang="en-GB" sz="1000">
                <a:solidFill>
                  <a:schemeClr val="tx2"/>
                </a:solidFill>
                <a:latin typeface="Trebuchet MS" panose="020B0603020202020204" pitchFamily="34" charset="0"/>
              </a:rPr>
              <a:t>increase year on year</a:t>
            </a:r>
            <a:r>
              <a:rPr lang="en-GB" sz="1000">
                <a:latin typeface="Trebuchet MS" panose="020B0603020202020204" pitchFamily="34" charset="0"/>
              </a:rPr>
              <a:t>. </a:t>
            </a:r>
          </a:p>
          <a:p>
            <a:pPr marL="171450" indent="-171450">
              <a:spcBef>
                <a:spcPts val="600"/>
              </a:spcBef>
              <a:buClr>
                <a:schemeClr val="tx1"/>
              </a:buClr>
              <a:buFont typeface="Arial" panose="020B0604020202020204" pitchFamily="34" charset="0"/>
              <a:buChar char="•"/>
            </a:pPr>
            <a:r>
              <a:rPr lang="en-GB" sz="1000">
                <a:solidFill>
                  <a:schemeClr val="tx2"/>
                </a:solidFill>
                <a:latin typeface="Trebuchet MS" panose="020B0603020202020204" pitchFamily="34" charset="0"/>
              </a:rPr>
              <a:t>Large customers, being </a:t>
            </a:r>
            <a:r>
              <a:rPr lang="en-GB" sz="1000">
                <a:latin typeface="Trebuchet MS" panose="020B0603020202020204" pitchFamily="34" charset="0"/>
              </a:rPr>
              <a:t>historical Altares’ customers, drive the ARPU up</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The global ARPU confirms this analysis with a value </a:t>
            </a:r>
            <a:r>
              <a:rPr lang="en-GB" sz="1000">
                <a:solidFill>
                  <a:schemeClr val="tx2"/>
                </a:solidFill>
                <a:latin typeface="Trebuchet MS" panose="020B0603020202020204" pitchFamily="34" charset="0"/>
              </a:rPr>
              <a:t>increasing every year</a:t>
            </a:r>
          </a:p>
          <a:p>
            <a:pPr marL="171450" indent="-171450">
              <a:spcBef>
                <a:spcPts val="600"/>
              </a:spcBef>
              <a:buClr>
                <a:schemeClr val="tx1"/>
              </a:buClr>
              <a:buFont typeface="Wingdings" panose="05000000000000000000" pitchFamily="2" charset="2"/>
              <a:buChar char="Ø"/>
            </a:pPr>
            <a:r>
              <a:rPr lang="en-GB" sz="1000">
                <a:latin typeface="Trebuchet MS" panose="020B0603020202020204" pitchFamily="34" charset="0"/>
              </a:rPr>
              <a:t>It confirms Altares </a:t>
            </a:r>
            <a:r>
              <a:rPr lang="en-GB" sz="1000">
                <a:solidFill>
                  <a:schemeClr val="tx2"/>
                </a:solidFill>
                <a:latin typeface="Trebuchet MS" panose="020B0603020202020204" pitchFamily="34" charset="0"/>
              </a:rPr>
              <a:t>customers’ farming ability</a:t>
            </a:r>
            <a:r>
              <a:rPr lang="en-GB" sz="1000">
                <a:latin typeface="Trebuchet MS" panose="020B0603020202020204" pitchFamily="34" charset="0"/>
              </a:rPr>
              <a:t>, enabling </a:t>
            </a:r>
            <a:r>
              <a:rPr lang="en-GB" sz="1000">
                <a:solidFill>
                  <a:schemeClr val="tx2"/>
                </a:solidFill>
                <a:latin typeface="Trebuchet MS" panose="020B0603020202020204" pitchFamily="34" charset="0"/>
              </a:rPr>
              <a:t>strong upsell dynamics</a:t>
            </a:r>
          </a:p>
        </p:txBody>
      </p:sp>
      <p:pic>
        <p:nvPicPr>
          <p:cNvPr id="7" name="Graphic 6" descr="Lights On">
            <a:extLst>
              <a:ext uri="{FF2B5EF4-FFF2-40B4-BE49-F238E27FC236}">
                <a16:creationId xmlns:a16="http://schemas.microsoft.com/office/drawing/2014/main" id="{293D755D-6598-4892-A8BB-ED0AAD799A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1462" y="4987855"/>
            <a:ext cx="209742" cy="209742"/>
          </a:xfrm>
          <a:prstGeom prst="rect">
            <a:avLst/>
          </a:prstGeom>
        </p:spPr>
      </p:pic>
      <p:grpSp>
        <p:nvGrpSpPr>
          <p:cNvPr id="20" name="Group 4">
            <a:extLst>
              <a:ext uri="{FF2B5EF4-FFF2-40B4-BE49-F238E27FC236}">
                <a16:creationId xmlns:a16="http://schemas.microsoft.com/office/drawing/2014/main" id="{67C874CA-08B6-43EB-AAF5-A401ED6665E0}"/>
              </a:ext>
            </a:extLst>
          </p:cNvPr>
          <p:cNvGrpSpPr>
            <a:grpSpLocks noChangeAspect="1"/>
          </p:cNvGrpSpPr>
          <p:nvPr/>
        </p:nvGrpSpPr>
        <p:grpSpPr bwMode="auto">
          <a:xfrm>
            <a:off x="5131409" y="5000292"/>
            <a:ext cx="226868" cy="184867"/>
            <a:chOff x="788" y="869"/>
            <a:chExt cx="740" cy="603"/>
          </a:xfrm>
          <a:solidFill>
            <a:schemeClr val="tx1"/>
          </a:solidFill>
        </p:grpSpPr>
        <p:sp>
          <p:nvSpPr>
            <p:cNvPr id="21" name="Freeform 5">
              <a:extLst>
                <a:ext uri="{FF2B5EF4-FFF2-40B4-BE49-F238E27FC236}">
                  <a16:creationId xmlns:a16="http://schemas.microsoft.com/office/drawing/2014/main" id="{4266A374-E100-40D7-B73F-28156E6E1301}"/>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6">
              <a:extLst>
                <a:ext uri="{FF2B5EF4-FFF2-40B4-BE49-F238E27FC236}">
                  <a16:creationId xmlns:a16="http://schemas.microsoft.com/office/drawing/2014/main" id="{C7531C03-6CF3-4C68-B0F7-1AF5DED46D67}"/>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Rectangle 7">
              <a:extLst>
                <a:ext uri="{FF2B5EF4-FFF2-40B4-BE49-F238E27FC236}">
                  <a16:creationId xmlns:a16="http://schemas.microsoft.com/office/drawing/2014/main" id="{07D4B324-AAA6-46C7-B8B7-914AFFE06C35}"/>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Rectangle 8">
              <a:extLst>
                <a:ext uri="{FF2B5EF4-FFF2-40B4-BE49-F238E27FC236}">
                  <a16:creationId xmlns:a16="http://schemas.microsoft.com/office/drawing/2014/main" id="{5D8DB234-2796-4624-AED7-BED53C6318C3}"/>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4" name="Group 53">
            <a:extLst>
              <a:ext uri="{FF2B5EF4-FFF2-40B4-BE49-F238E27FC236}">
                <a16:creationId xmlns:a16="http://schemas.microsoft.com/office/drawing/2014/main" id="{A8ED20B1-710F-4EC1-A55E-14E510F94D5D}"/>
              </a:ext>
            </a:extLst>
          </p:cNvPr>
          <p:cNvGrpSpPr/>
          <p:nvPr/>
        </p:nvGrpSpPr>
        <p:grpSpPr>
          <a:xfrm>
            <a:off x="8448150" y="-11528"/>
            <a:ext cx="1435548" cy="588143"/>
            <a:chOff x="8448150" y="-11528"/>
            <a:chExt cx="1435548" cy="588143"/>
          </a:xfrm>
        </p:grpSpPr>
        <p:pic>
          <p:nvPicPr>
            <p:cNvPr id="55" name="Picture 2" descr="5 ft x 3 ft 150 x 90 cm-DRAPEAU BELGE Belgique 100% Polyester ...">
              <a:extLst>
                <a:ext uri="{FF2B5EF4-FFF2-40B4-BE49-F238E27FC236}">
                  <a16:creationId xmlns:a16="http://schemas.microsoft.com/office/drawing/2014/main" id="{2C305739-D936-4AB9-BFB1-9B0F0156C50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6" name="Picture 2 - 1" descr="Drapeau des Pays-Bas — Wikipédia">
              <a:extLst>
                <a:ext uri="{FF2B5EF4-FFF2-40B4-BE49-F238E27FC236}">
                  <a16:creationId xmlns:a16="http://schemas.microsoft.com/office/drawing/2014/main" id="{D8B0DA1B-E2B0-46C4-B62A-DD122CB81E9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7" name="Picture 2 - 2" descr="Drapeau du Luxembourg">
              <a:extLst>
                <a:ext uri="{FF2B5EF4-FFF2-40B4-BE49-F238E27FC236}">
                  <a16:creationId xmlns:a16="http://schemas.microsoft.com/office/drawing/2014/main" id="{BB0A667A-B0EF-43BF-86A1-A727090289D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8" name="ZoneTexte 18">
              <a:extLst>
                <a:ext uri="{FF2B5EF4-FFF2-40B4-BE49-F238E27FC236}">
                  <a16:creationId xmlns:a16="http://schemas.microsoft.com/office/drawing/2014/main" id="{31A9E302-9A5A-44C7-A062-63A640D0E39D}"/>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nvGrpSpPr>
            <p:cNvPr id="59" name="Groupe 85">
              <a:extLst>
                <a:ext uri="{FF2B5EF4-FFF2-40B4-BE49-F238E27FC236}">
                  <a16:creationId xmlns:a16="http://schemas.microsoft.com/office/drawing/2014/main" id="{913F3BF4-3246-46C6-996B-D5338D73E255}"/>
                </a:ext>
              </a:extLst>
            </p:cNvPr>
            <p:cNvGrpSpPr/>
            <p:nvPr/>
          </p:nvGrpSpPr>
          <p:grpSpPr>
            <a:xfrm>
              <a:off x="8448150" y="-11528"/>
              <a:ext cx="1281748" cy="588143"/>
              <a:chOff x="8448150" y="-11528"/>
              <a:chExt cx="1281748" cy="588143"/>
            </a:xfrm>
          </p:grpSpPr>
          <p:sp>
            <p:nvSpPr>
              <p:cNvPr id="60" name="Rectangle : coins arrondis 199">
                <a:extLst>
                  <a:ext uri="{FF2B5EF4-FFF2-40B4-BE49-F238E27FC236}">
                    <a16:creationId xmlns:a16="http://schemas.microsoft.com/office/drawing/2014/main" id="{CE4CEBF3-9661-4B45-B0A7-235F184FBE96}"/>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1" name="Rectangle : coins arrondis 200">
                <a:extLst>
                  <a:ext uri="{FF2B5EF4-FFF2-40B4-BE49-F238E27FC236}">
                    <a16:creationId xmlns:a16="http://schemas.microsoft.com/office/drawing/2014/main" id="{CA245A9E-3B97-4A17-AEA1-44922CD20C96}"/>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2" name="Rectangle : coins arrondis 201">
                <a:extLst>
                  <a:ext uri="{FF2B5EF4-FFF2-40B4-BE49-F238E27FC236}">
                    <a16:creationId xmlns:a16="http://schemas.microsoft.com/office/drawing/2014/main" id="{A636FD9F-AC1A-49B6-AEF3-6ABB4E77AC1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3" name="ZoneTexte 18">
                <a:extLst>
                  <a:ext uri="{FF2B5EF4-FFF2-40B4-BE49-F238E27FC236}">
                    <a16:creationId xmlns:a16="http://schemas.microsoft.com/office/drawing/2014/main" id="{9D471B76-BA6E-4D67-BCEE-CF4C0A9235DD}"/>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64" name="Graphique 128" descr="Jauge">
                <a:extLst>
                  <a:ext uri="{FF2B5EF4-FFF2-40B4-BE49-F238E27FC236}">
                    <a16:creationId xmlns:a16="http://schemas.microsoft.com/office/drawing/2014/main" id="{498B2A61-1C88-4EFC-B47C-116F2876EED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53764" y="187516"/>
                <a:ext cx="234953" cy="218224"/>
              </a:xfrm>
              <a:prstGeom prst="rect">
                <a:avLst/>
              </a:prstGeom>
              <a:effectLst/>
            </p:spPr>
          </p:pic>
          <p:pic>
            <p:nvPicPr>
              <p:cNvPr id="65" name="Graphique 90" descr="Poignée de main">
                <a:extLst>
                  <a:ext uri="{FF2B5EF4-FFF2-40B4-BE49-F238E27FC236}">
                    <a16:creationId xmlns:a16="http://schemas.microsoft.com/office/drawing/2014/main" id="{9A71DDD1-8253-4C62-B331-6DE42550670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960868" y="152880"/>
                <a:ext cx="256313" cy="287496"/>
              </a:xfrm>
              <a:prstGeom prst="rect">
                <a:avLst/>
              </a:prstGeom>
              <a:effectLst/>
            </p:spPr>
          </p:pic>
          <p:pic>
            <p:nvPicPr>
              <p:cNvPr id="66" name="Graphique 95" descr="Mégaphone">
                <a:extLst>
                  <a:ext uri="{FF2B5EF4-FFF2-40B4-BE49-F238E27FC236}">
                    <a16:creationId xmlns:a16="http://schemas.microsoft.com/office/drawing/2014/main" id="{EDE0BD3B-7C9C-46B1-A31C-0E0A66CF51E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89331" y="181519"/>
                <a:ext cx="233011" cy="216420"/>
              </a:xfrm>
              <a:prstGeom prst="rect">
                <a:avLst/>
              </a:prstGeom>
              <a:effectLst/>
            </p:spPr>
          </p:pic>
          <p:sp>
            <p:nvSpPr>
              <p:cNvPr id="67" name="ZoneTexte 18">
                <a:extLst>
                  <a:ext uri="{FF2B5EF4-FFF2-40B4-BE49-F238E27FC236}">
                    <a16:creationId xmlns:a16="http://schemas.microsoft.com/office/drawing/2014/main" id="{3284847B-94F9-4621-84E7-79A5AD53B02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grpSp>
      </p:grpSp>
      <p:sp>
        <p:nvSpPr>
          <p:cNvPr id="34" name="Speech Bubble: Rectangle 13">
            <a:extLst>
              <a:ext uri="{FF2B5EF4-FFF2-40B4-BE49-F238E27FC236}">
                <a16:creationId xmlns:a16="http://schemas.microsoft.com/office/drawing/2014/main" id="{22A5BF14-4161-4389-8DD9-E9C95954A4C4}"/>
              </a:ext>
            </a:extLst>
          </p:cNvPr>
          <p:cNvSpPr/>
          <p:nvPr/>
        </p:nvSpPr>
        <p:spPr bwMode="auto">
          <a:xfrm>
            <a:off x="1315275" y="2566822"/>
            <a:ext cx="1427926" cy="930758"/>
          </a:xfrm>
          <a:prstGeom prst="wedgeRectCallout">
            <a:avLst>
              <a:gd name="adj1" fmla="val 9406"/>
              <a:gd name="adj2" fmla="val -73205"/>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90488" marR="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Cohort prior 2018 contains </a:t>
            </a:r>
            <a:r>
              <a:rPr lang="en-GB" sz="1000">
                <a:solidFill>
                  <a:schemeClr val="tx2"/>
                </a:solidFill>
                <a:latin typeface="Trebuchet MS" panose="020B0603020202020204" pitchFamily="34" charset="0"/>
              </a:rPr>
              <a:t>large clients recruited several years ago </a:t>
            </a:r>
            <a:r>
              <a:rPr lang="en-GB" sz="1000">
                <a:latin typeface="Trebuchet MS" panose="020B0603020202020204" pitchFamily="34" charset="0"/>
              </a:rPr>
              <a:t>explaining a significantly </a:t>
            </a:r>
            <a:r>
              <a:rPr lang="en-GB" sz="1000">
                <a:solidFill>
                  <a:schemeClr val="tx2"/>
                </a:solidFill>
                <a:latin typeface="Trebuchet MS" panose="020B0603020202020204" pitchFamily="34" charset="0"/>
              </a:rPr>
              <a:t>higher ARPU</a:t>
            </a:r>
            <a:endParaRPr kumimoji="0" lang="en-GB" sz="1000" b="0" i="0" u="none" strike="noStrike" cap="none" normalizeH="0" baseline="0">
              <a:ln>
                <a:noFill/>
              </a:ln>
              <a:solidFill>
                <a:schemeClr val="tx2"/>
              </a:solidFill>
              <a:effectLst/>
              <a:latin typeface="Trebuchet MS" panose="020B0603020202020204" pitchFamily="34" charset="0"/>
            </a:endParaRPr>
          </a:p>
        </p:txBody>
      </p:sp>
      <p:pic>
        <p:nvPicPr>
          <p:cNvPr id="36" name="Picture 2" descr="5 ft x 3 ft 150 x 90 cm-DRAPEAU BELGE Belgique 100% Polyester ...">
            <a:extLst>
              <a:ext uri="{FF2B5EF4-FFF2-40B4-BE49-F238E27FC236}">
                <a16:creationId xmlns:a16="http://schemas.microsoft.com/office/drawing/2014/main" id="{D6355414-520D-474A-9564-89C51F0DAFC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524879" y="1255411"/>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37" name="Picture 2 - 1" descr="Drapeau des Pays-Bas — Wikipédia">
            <a:extLst>
              <a:ext uri="{FF2B5EF4-FFF2-40B4-BE49-F238E27FC236}">
                <a16:creationId xmlns:a16="http://schemas.microsoft.com/office/drawing/2014/main" id="{4022C290-5696-4150-BF26-8383D7DC520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8556" y="1255411"/>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38" name="Picture 2 - 2" descr="Drapeau du Luxembourg">
            <a:extLst>
              <a:ext uri="{FF2B5EF4-FFF2-40B4-BE49-F238E27FC236}">
                <a16:creationId xmlns:a16="http://schemas.microsoft.com/office/drawing/2014/main" id="{17C4DB6E-1F24-46B1-9721-F1B1135563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1202" y="1255411"/>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82032097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ADBC14-5B84-4A21-966A-857EA115FE86}"/>
              </a:ext>
            </a:extLst>
          </p:cNvPr>
          <p:cNvGraphicFramePr>
            <a:graphicFrameLocks noChangeAspect="1"/>
          </p:cNvGraphicFramePr>
          <p:nvPr>
            <p:custDataLst>
              <p:tags r:id="rId1"/>
            </p:custDataLst>
            <p:extLst>
              <p:ext uri="{D42A27DB-BD31-4B8C-83A1-F6EECF244321}">
                <p14:modId xmlns:p14="http://schemas.microsoft.com/office/powerpoint/2010/main" val="33645623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5" imgW="622" imgH="623" progId="TCLayout.ActiveDocument.1">
                  <p:embed/>
                </p:oleObj>
              </mc:Choice>
              <mc:Fallback>
                <p:oleObj name="think-cell Slide" r:id="rId65" imgW="622" imgH="623" progId="TCLayout.ActiveDocument.1">
                  <p:embed/>
                  <p:pic>
                    <p:nvPicPr>
                      <p:cNvPr id="5" name="Object 4" hidden="1">
                        <a:extLst>
                          <a:ext uri="{FF2B5EF4-FFF2-40B4-BE49-F238E27FC236}">
                            <a16:creationId xmlns:a16="http://schemas.microsoft.com/office/drawing/2014/main" id="{EEADBC14-5B84-4A21-966A-857EA115FE86}"/>
                          </a:ext>
                        </a:extLst>
                      </p:cNvPr>
                      <p:cNvPicPr/>
                      <p:nvPr/>
                    </p:nvPicPr>
                    <p:blipFill>
                      <a:blip r:embed="rId66"/>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70876E0E-5A26-4C0C-92CE-4D73FDCBD156}"/>
              </a:ext>
            </a:extLst>
          </p:cNvPr>
          <p:cNvSpPr>
            <a:spLocks noGrp="1"/>
          </p:cNvSpPr>
          <p:nvPr>
            <p:ph type="title"/>
          </p:nvPr>
        </p:nvSpPr>
        <p:spPr>
          <a:xfrm>
            <a:off x="165600" y="147600"/>
            <a:ext cx="8270694" cy="684000"/>
          </a:xfrm>
          <a:noFill/>
        </p:spPr>
        <p:txBody>
          <a:bodyPr vert="horz"/>
          <a:lstStyle/>
          <a:p>
            <a:r>
              <a:rPr lang="en-GB"/>
              <a:t>In terms of </a:t>
            </a:r>
            <a:r>
              <a:rPr lang="en-GB">
                <a:solidFill>
                  <a:schemeClr val="tx2"/>
                </a:solidFill>
              </a:rPr>
              <a:t>commercial pipeline</a:t>
            </a:r>
            <a:r>
              <a:rPr lang="en-GB"/>
              <a:t>,</a:t>
            </a:r>
            <a:r>
              <a:rPr lang="en-GB">
                <a:solidFill>
                  <a:schemeClr val="tx2"/>
                </a:solidFill>
              </a:rPr>
              <a:t> Covid-19 crisis </a:t>
            </a:r>
            <a:r>
              <a:rPr lang="en-GB"/>
              <a:t>had a </a:t>
            </a:r>
            <a:r>
              <a:rPr lang="en-GB">
                <a:solidFill>
                  <a:schemeClr val="tx2"/>
                </a:solidFill>
              </a:rPr>
              <a:t>negative impact on Benelux pipeline creation </a:t>
            </a:r>
            <a:r>
              <a:rPr lang="en-GB"/>
              <a:t>and </a:t>
            </a:r>
            <a:r>
              <a:rPr lang="en-GB">
                <a:solidFill>
                  <a:schemeClr val="tx2"/>
                </a:solidFill>
              </a:rPr>
              <a:t>conversion rate </a:t>
            </a:r>
            <a:r>
              <a:rPr lang="en-GB"/>
              <a:t>but this has been mitigated by a </a:t>
            </a:r>
            <a:r>
              <a:rPr lang="en-GB">
                <a:solidFill>
                  <a:schemeClr val="tx2"/>
                </a:solidFill>
              </a:rPr>
              <a:t>positive recent trend </a:t>
            </a:r>
            <a:r>
              <a:rPr lang="en-GB"/>
              <a:t>since September 2020</a:t>
            </a:r>
          </a:p>
        </p:txBody>
      </p:sp>
      <p:sp>
        <p:nvSpPr>
          <p:cNvPr id="3" name="Espace réservé du texte 2">
            <a:extLst>
              <a:ext uri="{FF2B5EF4-FFF2-40B4-BE49-F238E27FC236}">
                <a16:creationId xmlns:a16="http://schemas.microsoft.com/office/drawing/2014/main" id="{BA9C5DAE-8B2F-4E76-943C-FE8549DBB5BD}"/>
              </a:ext>
            </a:extLst>
          </p:cNvPr>
          <p:cNvSpPr>
            <a:spLocks noGrp="1"/>
          </p:cNvSpPr>
          <p:nvPr>
            <p:ph type="body" sz="quarter" idx="10"/>
          </p:nvPr>
        </p:nvSpPr>
        <p:spPr/>
        <p:txBody>
          <a:bodyPr/>
          <a:lstStyle/>
          <a:p>
            <a:r>
              <a:rPr lang="en-GB" sz="800" i="1" kern="0"/>
              <a:t>Sources: eleven research &amp; analysis, company data</a:t>
            </a:r>
            <a:endParaRPr lang="en-GB"/>
          </a:p>
        </p:txBody>
      </p:sp>
      <p:cxnSp>
        <p:nvCxnSpPr>
          <p:cNvPr id="7" name="Straight Connector 6">
            <a:extLst>
              <a:ext uri="{FF2B5EF4-FFF2-40B4-BE49-F238E27FC236}">
                <a16:creationId xmlns:a16="http://schemas.microsoft.com/office/drawing/2014/main" id="{24795BD1-E365-4281-A39E-4AF936F8877B}"/>
              </a:ext>
            </a:extLst>
          </p:cNvPr>
          <p:cNvCxnSpPr/>
          <p:nvPr/>
        </p:nvCxnSpPr>
        <p:spPr bwMode="auto">
          <a:xfrm>
            <a:off x="480767" y="1065229"/>
            <a:ext cx="9134573"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Rectangle 7">
            <a:extLst>
              <a:ext uri="{FF2B5EF4-FFF2-40B4-BE49-F238E27FC236}">
                <a16:creationId xmlns:a16="http://schemas.microsoft.com/office/drawing/2014/main" id="{DE2AB3C2-E72B-4BC3-9539-1C7B324B64A2}"/>
              </a:ext>
            </a:extLst>
          </p:cNvPr>
          <p:cNvSpPr/>
          <p:nvPr/>
        </p:nvSpPr>
        <p:spPr bwMode="auto">
          <a:xfrm>
            <a:off x="2438761" y="933254"/>
            <a:ext cx="5463682" cy="3050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a:solidFill>
                  <a:schemeClr val="tx2"/>
                </a:solidFill>
                <a:latin typeface="Trebuchet MS" pitchFamily="34" charset="0"/>
              </a:rPr>
              <a:t>Key takeaways regarding pipeline evolution in Benelux – </a:t>
            </a:r>
            <a:r>
              <a:rPr lang="en-GB" sz="1100" err="1">
                <a:solidFill>
                  <a:schemeClr val="tx2"/>
                </a:solidFill>
                <a:latin typeface="Trebuchet MS" pitchFamily="34" charset="0"/>
              </a:rPr>
              <a:t>NetNew</a:t>
            </a:r>
            <a:r>
              <a:rPr lang="en-GB" sz="1100">
                <a:solidFill>
                  <a:schemeClr val="tx2"/>
                </a:solidFill>
                <a:latin typeface="Trebuchet MS" pitchFamily="34" charset="0"/>
              </a:rPr>
              <a:t> opportunities</a:t>
            </a:r>
            <a:endParaRPr kumimoji="0" lang="en-GB" sz="1100" b="0" i="0" u="none" strike="noStrike" cap="none" normalizeH="0" baseline="0">
              <a:ln>
                <a:noFill/>
              </a:ln>
              <a:solidFill>
                <a:schemeClr val="tx2"/>
              </a:solidFill>
              <a:effectLst/>
              <a:latin typeface="Trebuchet MS" pitchFamily="34" charset="0"/>
            </a:endParaRPr>
          </a:p>
        </p:txBody>
      </p:sp>
      <p:sp>
        <p:nvSpPr>
          <p:cNvPr id="9" name="Rectangle 8">
            <a:extLst>
              <a:ext uri="{FF2B5EF4-FFF2-40B4-BE49-F238E27FC236}">
                <a16:creationId xmlns:a16="http://schemas.microsoft.com/office/drawing/2014/main" id="{3456D62E-7649-458E-8864-FC7862D33743}"/>
              </a:ext>
            </a:extLst>
          </p:cNvPr>
          <p:cNvSpPr/>
          <p:nvPr/>
        </p:nvSpPr>
        <p:spPr bwMode="auto">
          <a:xfrm>
            <a:off x="365634" y="1402062"/>
            <a:ext cx="5850608" cy="244142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 name="Rectangle 12">
            <a:extLst>
              <a:ext uri="{FF2B5EF4-FFF2-40B4-BE49-F238E27FC236}">
                <a16:creationId xmlns:a16="http://schemas.microsoft.com/office/drawing/2014/main" id="{7217579F-0CFA-416D-B034-A7CA6B9EF7A2}"/>
              </a:ext>
            </a:extLst>
          </p:cNvPr>
          <p:cNvSpPr/>
          <p:nvPr/>
        </p:nvSpPr>
        <p:spPr bwMode="auto">
          <a:xfrm>
            <a:off x="365633" y="3942424"/>
            <a:ext cx="5850607" cy="243034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 name="Rectangle 18">
            <a:extLst>
              <a:ext uri="{FF2B5EF4-FFF2-40B4-BE49-F238E27FC236}">
                <a16:creationId xmlns:a16="http://schemas.microsoft.com/office/drawing/2014/main" id="{A605D091-A7E2-40C6-B169-360BCAAF05CE}"/>
              </a:ext>
            </a:extLst>
          </p:cNvPr>
          <p:cNvSpPr/>
          <p:nvPr/>
        </p:nvSpPr>
        <p:spPr bwMode="auto">
          <a:xfrm>
            <a:off x="365634" y="1402062"/>
            <a:ext cx="4284605" cy="28264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Monthly evolution of created pipeline</a:t>
            </a:r>
          </a:p>
          <a:p>
            <a:pPr>
              <a:defRPr/>
            </a:pPr>
            <a:r>
              <a:rPr lang="en-GB" sz="1000" i="1">
                <a:latin typeface="Trebuchet MS" panose="020B0603020202020204" pitchFamily="34" charset="0"/>
              </a:rPr>
              <a:t>(in €m, June 2019 - February 2021, NetNew opportunities – Benelux)</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21" name="Rectangle 20">
            <a:extLst>
              <a:ext uri="{FF2B5EF4-FFF2-40B4-BE49-F238E27FC236}">
                <a16:creationId xmlns:a16="http://schemas.microsoft.com/office/drawing/2014/main" id="{0557568E-C138-4D2A-B07F-5E8125B6D8AD}"/>
              </a:ext>
            </a:extLst>
          </p:cNvPr>
          <p:cNvSpPr/>
          <p:nvPr/>
        </p:nvSpPr>
        <p:spPr bwMode="auto">
          <a:xfrm>
            <a:off x="365633" y="3942424"/>
            <a:ext cx="5423649" cy="241503"/>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Monthly evolution of the conversion rate (3-Months rolling average)</a:t>
            </a:r>
          </a:p>
          <a:p>
            <a:pPr marL="0" marR="0" lvl="0" indent="0" defTabSz="914400" rtl="0" eaLnBrk="1" fontAlgn="base" latinLnBrk="0" hangingPunct="1">
              <a:lnSpc>
                <a:spcPct val="100000"/>
              </a:lnSpc>
              <a:spcBef>
                <a:spcPct val="0"/>
              </a:spcBef>
              <a:spcAft>
                <a:spcPct val="0"/>
              </a:spcAft>
              <a:buClrTx/>
              <a:buSzTx/>
              <a:buFontTx/>
              <a:buNone/>
              <a:tabLst/>
              <a:defRPr/>
            </a:pPr>
            <a:r>
              <a:rPr lang="en-GB" sz="1000" i="1">
                <a:latin typeface="Trebuchet MS" panose="020B0603020202020204" pitchFamily="34" charset="0"/>
              </a:rPr>
              <a:t>(in %, March 2019 - February 2021, NetNew opportunities - Benelux)</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26" name="Isosceles Triangle 25">
            <a:extLst>
              <a:ext uri="{FF2B5EF4-FFF2-40B4-BE49-F238E27FC236}">
                <a16:creationId xmlns:a16="http://schemas.microsoft.com/office/drawing/2014/main" id="{21350974-CF5B-4FE4-A120-1BA13E66C086}"/>
              </a:ext>
            </a:extLst>
          </p:cNvPr>
          <p:cNvSpPr/>
          <p:nvPr/>
        </p:nvSpPr>
        <p:spPr bwMode="auto">
          <a:xfrm rot="5400000">
            <a:off x="6086297" y="2573781"/>
            <a:ext cx="528509" cy="10905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7" name="Isosceles Triangle 26">
            <a:extLst>
              <a:ext uri="{FF2B5EF4-FFF2-40B4-BE49-F238E27FC236}">
                <a16:creationId xmlns:a16="http://schemas.microsoft.com/office/drawing/2014/main" id="{893DEECF-29B3-4C78-8763-ED1F2EFA5D4F}"/>
              </a:ext>
            </a:extLst>
          </p:cNvPr>
          <p:cNvSpPr/>
          <p:nvPr/>
        </p:nvSpPr>
        <p:spPr bwMode="auto">
          <a:xfrm rot="5400000">
            <a:off x="6086297" y="5103070"/>
            <a:ext cx="528509" cy="10905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aphicFrame>
        <p:nvGraphicFramePr>
          <p:cNvPr id="141" name="Chart 140">
            <a:extLst>
              <a:ext uri="{FF2B5EF4-FFF2-40B4-BE49-F238E27FC236}">
                <a16:creationId xmlns:a16="http://schemas.microsoft.com/office/drawing/2014/main" id="{0B1440A0-7B5E-4320-8438-1593D1A29680}"/>
              </a:ext>
            </a:extLst>
          </p:cNvPr>
          <p:cNvGraphicFramePr/>
          <p:nvPr>
            <p:custDataLst>
              <p:tags r:id="rId2"/>
            </p:custDataLst>
            <p:extLst>
              <p:ext uri="{D42A27DB-BD31-4B8C-83A1-F6EECF244321}">
                <p14:modId xmlns:p14="http://schemas.microsoft.com/office/powerpoint/2010/main" val="3003514952"/>
              </p:ext>
            </p:extLst>
          </p:nvPr>
        </p:nvGraphicFramePr>
        <p:xfrm>
          <a:off x="708025" y="1711325"/>
          <a:ext cx="5373688" cy="1860550"/>
        </p:xfrm>
        <a:graphic>
          <a:graphicData uri="http://schemas.openxmlformats.org/drawingml/2006/chart">
            <c:chart xmlns:c="http://schemas.openxmlformats.org/drawingml/2006/chart" xmlns:r="http://schemas.openxmlformats.org/officeDocument/2006/relationships" r:id="rId67"/>
          </a:graphicData>
        </a:graphic>
      </p:graphicFrame>
      <p:sp>
        <p:nvSpPr>
          <p:cNvPr id="185" name="Espace réservé du texte 2">
            <a:extLst>
              <a:ext uri="{FF2B5EF4-FFF2-40B4-BE49-F238E27FC236}">
                <a16:creationId xmlns:a16="http://schemas.microsoft.com/office/drawing/2014/main" id="{25397AB8-1B2D-4652-8FE2-4DCD01EFCA11}"/>
              </a:ext>
            </a:extLst>
          </p:cNvPr>
          <p:cNvSpPr>
            <a:spLocks noGrp="1"/>
          </p:cNvSpPr>
          <p:nvPr>
            <p:custDataLst>
              <p:tags r:id="rId3"/>
            </p:custDataLst>
          </p:nvPr>
        </p:nvSpPr>
        <p:spPr bwMode="gray">
          <a:xfrm>
            <a:off x="439738" y="2944813"/>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9B01124F-B357-48A5-91FD-DF81F7EFF1E2}" type="datetime'''''''''€''''''1''''''''''''.''''''''0''''''''''''''''m'''">
              <a:rPr lang="en-GB" altLang="en-US" sz="800" smtClean="0">
                <a:latin typeface="+mn-lt"/>
                <a:ea typeface="+mj-ea"/>
                <a:cs typeface="+mj-cs"/>
              </a:rPr>
              <a:pPr marL="0" indent="0" algn="r">
                <a:spcBef>
                  <a:spcPct val="0"/>
                </a:spcBef>
                <a:buNone/>
              </a:pPr>
              <a:t>€1.0m</a:t>
            </a:fld>
            <a:endParaRPr lang="en-GB" sz="800">
              <a:latin typeface="+mn-lt"/>
              <a:ea typeface="+mj-ea"/>
              <a:cs typeface="+mj-cs"/>
            </a:endParaRPr>
          </a:p>
        </p:txBody>
      </p:sp>
      <p:sp>
        <p:nvSpPr>
          <p:cNvPr id="186" name="Espace réservé du texte 2">
            <a:extLst>
              <a:ext uri="{FF2B5EF4-FFF2-40B4-BE49-F238E27FC236}">
                <a16:creationId xmlns:a16="http://schemas.microsoft.com/office/drawing/2014/main" id="{425060F6-CCCB-4043-AD55-9AE3F027B0E4}"/>
              </a:ext>
            </a:extLst>
          </p:cNvPr>
          <p:cNvSpPr>
            <a:spLocks noGrp="1"/>
          </p:cNvSpPr>
          <p:nvPr>
            <p:custDataLst>
              <p:tags r:id="rId4"/>
            </p:custDataLst>
          </p:nvPr>
        </p:nvSpPr>
        <p:spPr bwMode="gray">
          <a:xfrm>
            <a:off x="439738" y="2701925"/>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4F0B0A10-78BF-4710-B1B9-4D23DA231C30}" type="datetime'''''''''''€''''1''''.''''''5''m'''''''''''">
              <a:rPr lang="en-GB" altLang="en-US" sz="800" smtClean="0">
                <a:latin typeface="+mn-lt"/>
                <a:ea typeface="+mj-ea"/>
                <a:cs typeface="+mj-cs"/>
              </a:rPr>
              <a:pPr marL="0" indent="0" algn="r">
                <a:spcBef>
                  <a:spcPct val="0"/>
                </a:spcBef>
                <a:buNone/>
              </a:pPr>
              <a:t>€1.5m</a:t>
            </a:fld>
            <a:endParaRPr lang="en-GB" sz="800">
              <a:latin typeface="+mn-lt"/>
              <a:ea typeface="+mj-ea"/>
              <a:cs typeface="+mj-cs"/>
            </a:endParaRPr>
          </a:p>
        </p:txBody>
      </p:sp>
      <p:sp>
        <p:nvSpPr>
          <p:cNvPr id="98" name="Espace réservé du texte 2">
            <a:extLst>
              <a:ext uri="{FF2B5EF4-FFF2-40B4-BE49-F238E27FC236}">
                <a16:creationId xmlns:a16="http://schemas.microsoft.com/office/drawing/2014/main" id="{5A403F7A-18E4-4D10-A162-6C9F5CD60D9F}"/>
              </a:ext>
            </a:extLst>
          </p:cNvPr>
          <p:cNvSpPr>
            <a:spLocks noGrp="1"/>
          </p:cNvSpPr>
          <p:nvPr>
            <p:custDataLst>
              <p:tags r:id="rId5"/>
            </p:custDataLst>
          </p:nvPr>
        </p:nvSpPr>
        <p:spPr bwMode="gray">
          <a:xfrm>
            <a:off x="439738" y="3429000"/>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EB9648A1-F617-44CA-9A1C-DC446ADB8531}" type="datetime'''€''''0''.''''''''''''''0''''''''''''''''''''m'''''''''''''">
              <a:rPr lang="en-GB" altLang="en-US" sz="800" smtClean="0">
                <a:latin typeface="+mn-lt"/>
                <a:ea typeface="+mj-ea"/>
                <a:cs typeface="+mj-cs"/>
              </a:rPr>
              <a:pPr marL="0" indent="0" algn="r">
                <a:spcBef>
                  <a:spcPct val="0"/>
                </a:spcBef>
                <a:buNone/>
              </a:pPr>
              <a:t>€0.0m</a:t>
            </a:fld>
            <a:endParaRPr lang="en-GB" sz="800">
              <a:latin typeface="+mn-lt"/>
              <a:ea typeface="+mj-ea"/>
              <a:cs typeface="+mj-cs"/>
            </a:endParaRPr>
          </a:p>
        </p:txBody>
      </p:sp>
      <p:sp>
        <p:nvSpPr>
          <p:cNvPr id="187" name="Espace réservé du texte 2">
            <a:extLst>
              <a:ext uri="{FF2B5EF4-FFF2-40B4-BE49-F238E27FC236}">
                <a16:creationId xmlns:a16="http://schemas.microsoft.com/office/drawing/2014/main" id="{3EC870CB-B24B-424B-B6A8-75B72B8E0CA5}"/>
              </a:ext>
            </a:extLst>
          </p:cNvPr>
          <p:cNvSpPr>
            <a:spLocks noGrp="1"/>
          </p:cNvSpPr>
          <p:nvPr>
            <p:custDataLst>
              <p:tags r:id="rId6"/>
            </p:custDataLst>
          </p:nvPr>
        </p:nvSpPr>
        <p:spPr bwMode="gray">
          <a:xfrm>
            <a:off x="439738" y="2460625"/>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907811B5-2B27-406C-9765-464B5D9EE875}" type="datetime'''''''''''''''''€''''2''''.''0''m'">
              <a:rPr lang="en-GB" altLang="en-US" sz="800" smtClean="0">
                <a:latin typeface="+mn-lt"/>
                <a:ea typeface="+mj-ea"/>
                <a:cs typeface="+mj-cs"/>
              </a:rPr>
              <a:pPr marL="0" indent="0" algn="r">
                <a:spcBef>
                  <a:spcPct val="0"/>
                </a:spcBef>
                <a:buNone/>
              </a:pPr>
              <a:t>€2.0m</a:t>
            </a:fld>
            <a:endParaRPr lang="en-GB" sz="800">
              <a:latin typeface="+mn-lt"/>
              <a:ea typeface="+mj-ea"/>
              <a:cs typeface="+mj-cs"/>
            </a:endParaRPr>
          </a:p>
        </p:txBody>
      </p:sp>
      <p:sp>
        <p:nvSpPr>
          <p:cNvPr id="184" name="Espace réservé du texte 2">
            <a:extLst>
              <a:ext uri="{FF2B5EF4-FFF2-40B4-BE49-F238E27FC236}">
                <a16:creationId xmlns:a16="http://schemas.microsoft.com/office/drawing/2014/main" id="{1E5EB8F1-7283-4FF2-90DC-2CB2211BC2B6}"/>
              </a:ext>
            </a:extLst>
          </p:cNvPr>
          <p:cNvSpPr>
            <a:spLocks noGrp="1"/>
          </p:cNvSpPr>
          <p:nvPr>
            <p:custDataLst>
              <p:tags r:id="rId7"/>
            </p:custDataLst>
          </p:nvPr>
        </p:nvSpPr>
        <p:spPr bwMode="gray">
          <a:xfrm>
            <a:off x="439738" y="3186113"/>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F74E8F04-CC2A-49B6-BF39-BAD22EB9CE87}" type="datetime'''''''''''''''''''€''0''''''''''.5''m'''''">
              <a:rPr lang="en-GB" altLang="en-US" sz="800" smtClean="0">
                <a:latin typeface="+mn-lt"/>
                <a:ea typeface="+mj-ea"/>
                <a:cs typeface="+mj-cs"/>
              </a:rPr>
              <a:pPr marL="0" indent="0" algn="r">
                <a:spcBef>
                  <a:spcPct val="0"/>
                </a:spcBef>
                <a:buNone/>
              </a:pPr>
              <a:t>€0.5m</a:t>
            </a:fld>
            <a:endParaRPr lang="en-GB" sz="800">
              <a:latin typeface="+mn-lt"/>
              <a:ea typeface="+mj-ea"/>
              <a:cs typeface="+mj-cs"/>
            </a:endParaRPr>
          </a:p>
        </p:txBody>
      </p:sp>
      <p:sp>
        <p:nvSpPr>
          <p:cNvPr id="188" name="Espace réservé du texte 2">
            <a:extLst>
              <a:ext uri="{FF2B5EF4-FFF2-40B4-BE49-F238E27FC236}">
                <a16:creationId xmlns:a16="http://schemas.microsoft.com/office/drawing/2014/main" id="{A3A4B07F-B9E2-4307-98F6-B324688CE94C}"/>
              </a:ext>
            </a:extLst>
          </p:cNvPr>
          <p:cNvSpPr>
            <a:spLocks noGrp="1"/>
          </p:cNvSpPr>
          <p:nvPr>
            <p:custDataLst>
              <p:tags r:id="rId8"/>
            </p:custDataLst>
          </p:nvPr>
        </p:nvSpPr>
        <p:spPr bwMode="gray">
          <a:xfrm>
            <a:off x="439738" y="2217738"/>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9AB905C3-FE1C-4476-BEC3-4C8DD6E3E59F}" type="datetime'''''''''''''€''''''''''''''''''''''''''''2''''.5''''m'''''">
              <a:rPr lang="en-GB" altLang="en-US" sz="800" smtClean="0">
                <a:latin typeface="+mn-lt"/>
                <a:ea typeface="+mj-ea"/>
                <a:cs typeface="+mj-cs"/>
              </a:rPr>
              <a:pPr marL="0" indent="0" algn="r">
                <a:spcBef>
                  <a:spcPct val="0"/>
                </a:spcBef>
                <a:buNone/>
              </a:pPr>
              <a:t>€2.5m</a:t>
            </a:fld>
            <a:endParaRPr lang="en-GB" sz="800">
              <a:latin typeface="+mn-lt"/>
              <a:ea typeface="+mj-ea"/>
              <a:cs typeface="+mj-cs"/>
            </a:endParaRPr>
          </a:p>
        </p:txBody>
      </p:sp>
      <p:sp>
        <p:nvSpPr>
          <p:cNvPr id="190" name="Espace réservé du texte 2">
            <a:extLst>
              <a:ext uri="{FF2B5EF4-FFF2-40B4-BE49-F238E27FC236}">
                <a16:creationId xmlns:a16="http://schemas.microsoft.com/office/drawing/2014/main" id="{F3783055-845B-4161-B507-181B7C2B7D87}"/>
              </a:ext>
            </a:extLst>
          </p:cNvPr>
          <p:cNvSpPr>
            <a:spLocks noGrp="1"/>
          </p:cNvSpPr>
          <p:nvPr>
            <p:custDataLst>
              <p:tags r:id="rId9"/>
            </p:custDataLst>
          </p:nvPr>
        </p:nvSpPr>
        <p:spPr bwMode="gray">
          <a:xfrm>
            <a:off x="439738" y="1733550"/>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20B5D604-ABA5-4BD1-9FC3-82CD8F863B03}" type="datetime'''''€3''''''''''''''''''''''''.''5''''''''''''''''''''''''m'''">
              <a:rPr lang="en-GB" altLang="en-US" sz="800" smtClean="0">
                <a:latin typeface="+mn-lt"/>
                <a:ea typeface="+mj-ea"/>
                <a:cs typeface="+mj-cs"/>
              </a:rPr>
              <a:pPr marL="0" indent="0" algn="r">
                <a:spcBef>
                  <a:spcPct val="0"/>
                </a:spcBef>
                <a:buNone/>
              </a:pPr>
              <a:t>€3.5m</a:t>
            </a:fld>
            <a:endParaRPr lang="en-GB" sz="800">
              <a:latin typeface="+mn-lt"/>
              <a:ea typeface="+mj-ea"/>
              <a:cs typeface="+mj-cs"/>
            </a:endParaRPr>
          </a:p>
        </p:txBody>
      </p:sp>
      <p:sp>
        <p:nvSpPr>
          <p:cNvPr id="189" name="Espace réservé du texte 2">
            <a:extLst>
              <a:ext uri="{FF2B5EF4-FFF2-40B4-BE49-F238E27FC236}">
                <a16:creationId xmlns:a16="http://schemas.microsoft.com/office/drawing/2014/main" id="{E0C98310-8647-490A-9EAE-9EC798BF6008}"/>
              </a:ext>
            </a:extLst>
          </p:cNvPr>
          <p:cNvSpPr>
            <a:spLocks noGrp="1"/>
          </p:cNvSpPr>
          <p:nvPr>
            <p:custDataLst>
              <p:tags r:id="rId10"/>
            </p:custDataLst>
          </p:nvPr>
        </p:nvSpPr>
        <p:spPr bwMode="gray">
          <a:xfrm>
            <a:off x="439738" y="1976438"/>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737F7079-2B60-42A9-91B7-49AE94CE2ABB}" type="datetime'''''''''''''''''''''''''''€''''''3''''''''''''''''.''''0m'">
              <a:rPr lang="en-GB" altLang="en-US" sz="800" smtClean="0">
                <a:latin typeface="+mn-lt"/>
                <a:ea typeface="+mj-ea"/>
                <a:cs typeface="+mj-cs"/>
              </a:rPr>
              <a:pPr marL="0" indent="0" algn="r">
                <a:spcBef>
                  <a:spcPct val="0"/>
                </a:spcBef>
                <a:buNone/>
              </a:pPr>
              <a:t>€3.0m</a:t>
            </a:fld>
            <a:endParaRPr lang="en-GB" sz="800">
              <a:latin typeface="+mn-lt"/>
              <a:ea typeface="+mj-ea"/>
              <a:cs typeface="+mj-cs"/>
            </a:endParaRPr>
          </a:p>
        </p:txBody>
      </p:sp>
      <p:cxnSp>
        <p:nvCxnSpPr>
          <p:cNvPr id="6" name="Straight Connector 5">
            <a:extLst>
              <a:ext uri="{FF2B5EF4-FFF2-40B4-BE49-F238E27FC236}">
                <a16:creationId xmlns:a16="http://schemas.microsoft.com/office/drawing/2014/main" id="{72E94D3D-04D6-4FF7-9B2F-0F3A9BFF2B47}"/>
              </a:ext>
            </a:extLst>
          </p:cNvPr>
          <p:cNvCxnSpPr/>
          <p:nvPr>
            <p:custDataLst>
              <p:tags r:id="rId11"/>
            </p:custDataLst>
          </p:nvPr>
        </p:nvCxnSpPr>
        <p:spPr bwMode="auto">
          <a:xfrm flipH="1">
            <a:off x="796925" y="2754313"/>
            <a:ext cx="50800" cy="112712"/>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CC0B21B-9454-4AB5-9D4F-629BBFC9D4DE}"/>
              </a:ext>
            </a:extLst>
          </p:cNvPr>
          <p:cNvCxnSpPr/>
          <p:nvPr>
            <p:custDataLst>
              <p:tags r:id="rId12"/>
            </p:custDataLst>
          </p:nvPr>
        </p:nvCxnSpPr>
        <p:spPr bwMode="auto">
          <a:xfrm>
            <a:off x="4041775" y="2827338"/>
            <a:ext cx="34925" cy="120650"/>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3" name="Espace réservé du texte 2">
            <a:extLst>
              <a:ext uri="{FF2B5EF4-FFF2-40B4-BE49-F238E27FC236}">
                <a16:creationId xmlns:a16="http://schemas.microsoft.com/office/drawing/2014/main" id="{9BE6C142-6548-4245-A60B-D8ACC019FBE6}"/>
              </a:ext>
            </a:extLst>
          </p:cNvPr>
          <p:cNvSpPr>
            <a:spLocks noGrp="1"/>
          </p:cNvSpPr>
          <p:nvPr>
            <p:custDataLst>
              <p:tags r:id="rId13"/>
            </p:custDataLst>
          </p:nvPr>
        </p:nvSpPr>
        <p:spPr bwMode="auto">
          <a:xfrm>
            <a:off x="3027363" y="3522663"/>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C10992F-EAF5-4320-9131-340C489ABCAE}" type="datetime'''''''''J''''''''''''''''''''''''''''''''une'''''''''''''''">
              <a:rPr lang="en-GB" altLang="en-US" sz="800" smtClean="0">
                <a:ea typeface="+mj-ea"/>
                <a:cs typeface="+mj-cs"/>
              </a:rPr>
              <a:pPr marL="0" indent="0" algn="ctr">
                <a:spcBef>
                  <a:spcPct val="0"/>
                </a:spcBef>
                <a:buNone/>
              </a:pPr>
              <a:t>June</a:t>
            </a:fld>
            <a:endParaRPr lang="en-GB" sz="800">
              <a:ea typeface="+mj-ea"/>
              <a:cs typeface="+mj-cs"/>
            </a:endParaRPr>
          </a:p>
        </p:txBody>
      </p:sp>
      <p:sp>
        <p:nvSpPr>
          <p:cNvPr id="39" name="Espace réservé du texte 2">
            <a:extLst>
              <a:ext uri="{FF2B5EF4-FFF2-40B4-BE49-F238E27FC236}">
                <a16:creationId xmlns:a16="http://schemas.microsoft.com/office/drawing/2014/main" id="{40DC2808-CC2C-4E65-8865-84188EDECDE8}"/>
              </a:ext>
            </a:extLst>
          </p:cNvPr>
          <p:cNvSpPr>
            <a:spLocks noGrp="1"/>
          </p:cNvSpPr>
          <p:nvPr>
            <p:custDataLst>
              <p:tags r:id="rId14"/>
            </p:custDataLst>
          </p:nvPr>
        </p:nvSpPr>
        <p:spPr bwMode="auto">
          <a:xfrm>
            <a:off x="1050925" y="3522663"/>
            <a:ext cx="4191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13952BD-4D77-4C64-8A99-763DAEB7C261}" type="datetime'F''''''''''''''''''e''''b''''''''r''ua''''ry'''''''''''''''''">
              <a:rPr lang="en-GB" altLang="en-US" sz="800" smtClean="0">
                <a:ea typeface="+mj-ea"/>
                <a:cs typeface="+mj-cs"/>
              </a:rPr>
              <a:pPr marL="0" indent="0" algn="ctr">
                <a:spcBef>
                  <a:spcPct val="0"/>
                </a:spcBef>
                <a:buNone/>
              </a:pPr>
              <a:t>February</a:t>
            </a:fld>
            <a:endParaRPr lang="en-GB" sz="800">
              <a:ea typeface="+mj-ea"/>
              <a:cs typeface="+mj-cs"/>
            </a:endParaRPr>
          </a:p>
        </p:txBody>
      </p:sp>
      <p:sp useBgFill="1">
        <p:nvSpPr>
          <p:cNvPr id="100" name="Espace réservé du texte 2">
            <a:extLst>
              <a:ext uri="{FF2B5EF4-FFF2-40B4-BE49-F238E27FC236}">
                <a16:creationId xmlns:a16="http://schemas.microsoft.com/office/drawing/2014/main" id="{7953C6A2-6088-4BA3-A8C4-46465AAF1F85}"/>
              </a:ext>
            </a:extLst>
          </p:cNvPr>
          <p:cNvSpPr>
            <a:spLocks noGrp="1"/>
          </p:cNvSpPr>
          <p:nvPr>
            <p:custDataLst>
              <p:tags r:id="rId15"/>
            </p:custDataLst>
          </p:nvPr>
        </p:nvSpPr>
        <p:spPr bwMode="gray">
          <a:xfrm>
            <a:off x="787401" y="2632075"/>
            <a:ext cx="174625" cy="122238"/>
          </a:xfrm>
          <a:prstGeom prst="rect">
            <a:avLst/>
          </a:prstGeom>
          <a:ln>
            <a:noFill/>
          </a:ln>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FFB435CC-3C54-4577-9339-B8FB572114B7}" type="datetime'''1''''''''''''''''''''''''''''''''''''.''''''''''''''3'''">
              <a:rPr lang="en-GB" altLang="en-US" sz="800" smtClean="0">
                <a:effectLst/>
                <a:latin typeface="+mn-lt"/>
                <a:ea typeface="+mj-ea"/>
                <a:cs typeface="+mj-cs"/>
              </a:rPr>
              <a:pPr marL="0" indent="0">
                <a:spcBef>
                  <a:spcPct val="0"/>
                </a:spcBef>
                <a:buNone/>
              </a:pPr>
              <a:t>1.3</a:t>
            </a:fld>
            <a:endParaRPr lang="en-GB" sz="800">
              <a:latin typeface="+mn-lt"/>
              <a:ea typeface="+mj-ea"/>
              <a:cs typeface="+mj-cs"/>
            </a:endParaRPr>
          </a:p>
        </p:txBody>
      </p:sp>
      <p:sp>
        <p:nvSpPr>
          <p:cNvPr id="46" name="Espace réservé du texte 2">
            <a:extLst>
              <a:ext uri="{FF2B5EF4-FFF2-40B4-BE49-F238E27FC236}">
                <a16:creationId xmlns:a16="http://schemas.microsoft.com/office/drawing/2014/main" id="{84192D5B-7BB0-4EE8-A4ED-4090C2671B21}"/>
              </a:ext>
            </a:extLst>
          </p:cNvPr>
          <p:cNvSpPr>
            <a:spLocks noGrp="1"/>
          </p:cNvSpPr>
          <p:nvPr>
            <p:custDataLst>
              <p:tags r:id="rId16"/>
            </p:custDataLst>
          </p:nvPr>
        </p:nvSpPr>
        <p:spPr bwMode="auto">
          <a:xfrm>
            <a:off x="4298950" y="3522663"/>
            <a:ext cx="5064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6108C19-387D-4F3A-B363-5C29183856BD}" type="datetime'S''''e''p''t''e''''''''''''''m''''''''''''''''''be''r'''''">
              <a:rPr lang="en-GB" altLang="en-US" sz="800" smtClean="0">
                <a:ea typeface="+mj-ea"/>
                <a:cs typeface="+mj-cs"/>
              </a:rPr>
              <a:pPr marL="0" indent="0" algn="ctr">
                <a:spcBef>
                  <a:spcPct val="0"/>
                </a:spcBef>
                <a:buNone/>
              </a:pPr>
              <a:t>September</a:t>
            </a:fld>
            <a:endParaRPr lang="en-GB" sz="800">
              <a:ea typeface="+mj-ea"/>
              <a:cs typeface="+mj-cs"/>
            </a:endParaRPr>
          </a:p>
        </p:txBody>
      </p:sp>
      <p:sp>
        <p:nvSpPr>
          <p:cNvPr id="33" name="Espace réservé du texte 2">
            <a:extLst>
              <a:ext uri="{FF2B5EF4-FFF2-40B4-BE49-F238E27FC236}">
                <a16:creationId xmlns:a16="http://schemas.microsoft.com/office/drawing/2014/main" id="{DCE33CC4-9F4D-4C1B-8F1A-7104281D208B}"/>
              </a:ext>
            </a:extLst>
          </p:cNvPr>
          <p:cNvSpPr>
            <a:spLocks noGrp="1"/>
          </p:cNvSpPr>
          <p:nvPr>
            <p:custDataLst>
              <p:tags r:id="rId17"/>
            </p:custDataLst>
          </p:nvPr>
        </p:nvSpPr>
        <p:spPr bwMode="auto">
          <a:xfrm>
            <a:off x="604838" y="3522663"/>
            <a:ext cx="3714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7ED7E09-891D-4644-BCE8-64A31D0ECC67}" type="datetime'J''a''''''''''n''''u''''''''a''''''''''''''''''''r''''''''y'">
              <a:rPr lang="en-GB" altLang="en-US" sz="800" smtClean="0">
                <a:ea typeface="+mj-ea"/>
                <a:cs typeface="+mj-cs"/>
              </a:rPr>
              <a:pPr marL="0" indent="0" algn="ctr">
                <a:spcBef>
                  <a:spcPct val="0"/>
                </a:spcBef>
                <a:buNone/>
              </a:pPr>
              <a:t>January</a:t>
            </a:fld>
            <a:endParaRPr lang="en-GB" sz="800">
              <a:ea typeface="+mj-ea"/>
              <a:cs typeface="+mj-cs"/>
            </a:endParaRPr>
          </a:p>
        </p:txBody>
      </p:sp>
      <p:sp useBgFill="1">
        <p:nvSpPr>
          <p:cNvPr id="101" name="Espace réservé du texte 2">
            <a:extLst>
              <a:ext uri="{FF2B5EF4-FFF2-40B4-BE49-F238E27FC236}">
                <a16:creationId xmlns:a16="http://schemas.microsoft.com/office/drawing/2014/main" id="{5C246DBC-6B32-431A-B4E3-E816AA390BAE}"/>
              </a:ext>
            </a:extLst>
          </p:cNvPr>
          <p:cNvSpPr>
            <a:spLocks noGrp="1"/>
          </p:cNvSpPr>
          <p:nvPr>
            <p:custDataLst>
              <p:tags r:id="rId18"/>
            </p:custDataLst>
          </p:nvPr>
        </p:nvSpPr>
        <p:spPr bwMode="gray">
          <a:xfrm>
            <a:off x="1173164" y="2228850"/>
            <a:ext cx="174625" cy="122238"/>
          </a:xfrm>
          <a:prstGeom prst="rect">
            <a:avLst/>
          </a:prstGeom>
          <a:ln>
            <a:noFill/>
          </a:ln>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D1875D4-7B81-47C5-AB0C-C1A25E9AEA9F}" type="datetime'''''''2''''''''''.''''''''''''''''''''2'''''''''''">
              <a:rPr lang="en-GB" altLang="en-US" sz="800" smtClean="0">
                <a:effectLst/>
                <a:latin typeface="+mn-lt"/>
                <a:ea typeface="+mj-ea"/>
                <a:cs typeface="+mj-cs"/>
              </a:rPr>
              <a:pPr marL="0" indent="0" algn="ctr">
                <a:spcBef>
                  <a:spcPct val="0"/>
                </a:spcBef>
                <a:buNone/>
              </a:pPr>
              <a:t>2.2</a:t>
            </a:fld>
            <a:endParaRPr lang="en-GB" sz="800">
              <a:latin typeface="+mn-lt"/>
              <a:ea typeface="+mj-ea"/>
              <a:cs typeface="+mj-cs"/>
            </a:endParaRPr>
          </a:p>
        </p:txBody>
      </p:sp>
      <p:sp>
        <p:nvSpPr>
          <p:cNvPr id="40" name="Espace réservé du texte 2">
            <a:extLst>
              <a:ext uri="{FF2B5EF4-FFF2-40B4-BE49-F238E27FC236}">
                <a16:creationId xmlns:a16="http://schemas.microsoft.com/office/drawing/2014/main" id="{C4204ABA-1738-4F93-B0C5-A48869911F40}"/>
              </a:ext>
            </a:extLst>
          </p:cNvPr>
          <p:cNvSpPr>
            <a:spLocks noGrp="1"/>
          </p:cNvSpPr>
          <p:nvPr>
            <p:custDataLst>
              <p:tags r:id="rId19"/>
            </p:custDataLst>
          </p:nvPr>
        </p:nvSpPr>
        <p:spPr bwMode="auto">
          <a:xfrm>
            <a:off x="1589088" y="3522663"/>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735BEBD-388B-41D4-973E-2DC7F17AC572}" type="datetime'''''''''''''''''''''''M''a''''''r''''c''''''''''h'''''''''''">
              <a:rPr lang="en-GB" altLang="en-US" sz="800" smtClean="0">
                <a:ea typeface="+mj-ea"/>
                <a:cs typeface="+mj-cs"/>
              </a:rPr>
              <a:pPr marL="0" indent="0" algn="ctr">
                <a:spcBef>
                  <a:spcPct val="0"/>
                </a:spcBef>
                <a:buNone/>
              </a:pPr>
              <a:t>March</a:t>
            </a:fld>
            <a:endParaRPr lang="en-GB" sz="800">
              <a:ea typeface="+mj-ea"/>
              <a:cs typeface="+mj-cs"/>
            </a:endParaRPr>
          </a:p>
        </p:txBody>
      </p:sp>
      <p:sp>
        <p:nvSpPr>
          <p:cNvPr id="41" name="Espace réservé du texte 2">
            <a:extLst>
              <a:ext uri="{FF2B5EF4-FFF2-40B4-BE49-F238E27FC236}">
                <a16:creationId xmlns:a16="http://schemas.microsoft.com/office/drawing/2014/main" id="{B248C310-DB97-47EB-8824-F483EAFE5123}"/>
              </a:ext>
            </a:extLst>
          </p:cNvPr>
          <p:cNvSpPr>
            <a:spLocks noGrp="1"/>
          </p:cNvSpPr>
          <p:nvPr>
            <p:custDataLst>
              <p:tags r:id="rId20"/>
            </p:custDataLst>
          </p:nvPr>
        </p:nvSpPr>
        <p:spPr bwMode="auto">
          <a:xfrm>
            <a:off x="2087563" y="3522663"/>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174A191-2434-4677-8A81-9C40F144EBCA}" type="datetime'''''''''''''''''A''''''''p''''''''''ri''''l'''''">
              <a:rPr lang="en-GB" altLang="en-US" sz="800" smtClean="0">
                <a:ea typeface="+mj-ea"/>
                <a:cs typeface="+mj-cs"/>
              </a:rPr>
              <a:pPr marL="0" indent="0" algn="ctr">
                <a:spcBef>
                  <a:spcPct val="0"/>
                </a:spcBef>
                <a:buNone/>
              </a:pPr>
              <a:t>April</a:t>
            </a:fld>
            <a:endParaRPr lang="en-GB" sz="800">
              <a:ea typeface="+mj-ea"/>
              <a:cs typeface="+mj-cs"/>
            </a:endParaRPr>
          </a:p>
        </p:txBody>
      </p:sp>
      <p:sp>
        <p:nvSpPr>
          <p:cNvPr id="42" name="Espace réservé du texte 2">
            <a:extLst>
              <a:ext uri="{FF2B5EF4-FFF2-40B4-BE49-F238E27FC236}">
                <a16:creationId xmlns:a16="http://schemas.microsoft.com/office/drawing/2014/main" id="{8C259BAD-56A2-452F-85CC-B86A6DE0A0BE}"/>
              </a:ext>
            </a:extLst>
          </p:cNvPr>
          <p:cNvSpPr>
            <a:spLocks noGrp="1"/>
          </p:cNvSpPr>
          <p:nvPr>
            <p:custDataLst>
              <p:tags r:id="rId21"/>
            </p:custDataLst>
          </p:nvPr>
        </p:nvSpPr>
        <p:spPr bwMode="auto">
          <a:xfrm>
            <a:off x="2578100" y="3522663"/>
            <a:ext cx="1889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7D7267B-78DB-4B04-BBA8-89D137009004}" type="datetime'''''''M''''''''''a''''''''''''''y'''">
              <a:rPr lang="en-GB" altLang="en-US" sz="800" smtClean="0">
                <a:ea typeface="+mj-ea"/>
                <a:cs typeface="+mj-cs"/>
              </a:rPr>
              <a:pPr marL="0" indent="0" algn="ctr">
                <a:spcBef>
                  <a:spcPct val="0"/>
                </a:spcBef>
                <a:buNone/>
              </a:pPr>
              <a:t>May</a:t>
            </a:fld>
            <a:endParaRPr lang="en-GB" sz="800">
              <a:ea typeface="+mj-ea"/>
              <a:cs typeface="+mj-cs"/>
            </a:endParaRPr>
          </a:p>
        </p:txBody>
      </p:sp>
      <p:sp>
        <p:nvSpPr>
          <p:cNvPr id="45" name="Espace réservé du texte 2">
            <a:extLst>
              <a:ext uri="{FF2B5EF4-FFF2-40B4-BE49-F238E27FC236}">
                <a16:creationId xmlns:a16="http://schemas.microsoft.com/office/drawing/2014/main" id="{DAE9B56D-C4CE-4662-A80F-260089F9405D}"/>
              </a:ext>
            </a:extLst>
          </p:cNvPr>
          <p:cNvSpPr>
            <a:spLocks noGrp="1"/>
          </p:cNvSpPr>
          <p:nvPr>
            <p:custDataLst>
              <p:tags r:id="rId22"/>
            </p:custDataLst>
          </p:nvPr>
        </p:nvSpPr>
        <p:spPr bwMode="auto">
          <a:xfrm>
            <a:off x="3924300" y="3522663"/>
            <a:ext cx="3159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54786A8-6525-42F0-9594-9F7C3C28184D}" type="datetime'''''A''u''''''''''''g''u''''''''''''''s''''''''''''''''t'">
              <a:rPr lang="en-GB" altLang="en-US" sz="800" smtClean="0">
                <a:ea typeface="+mj-ea"/>
                <a:cs typeface="+mj-cs"/>
              </a:rPr>
              <a:pPr marL="0" indent="0" algn="ctr">
                <a:spcBef>
                  <a:spcPct val="0"/>
                </a:spcBef>
                <a:buNone/>
              </a:pPr>
              <a:t>August</a:t>
            </a:fld>
            <a:endParaRPr lang="en-GB" sz="800">
              <a:ea typeface="+mj-ea"/>
              <a:cs typeface="+mj-cs"/>
            </a:endParaRPr>
          </a:p>
        </p:txBody>
      </p:sp>
      <p:sp>
        <p:nvSpPr>
          <p:cNvPr id="44" name="Espace réservé du texte 2">
            <a:extLst>
              <a:ext uri="{FF2B5EF4-FFF2-40B4-BE49-F238E27FC236}">
                <a16:creationId xmlns:a16="http://schemas.microsoft.com/office/drawing/2014/main" id="{8FCC7424-D3D1-4C63-9A23-5AD1B95B8F01}"/>
              </a:ext>
            </a:extLst>
          </p:cNvPr>
          <p:cNvSpPr>
            <a:spLocks noGrp="1"/>
          </p:cNvSpPr>
          <p:nvPr>
            <p:custDataLst>
              <p:tags r:id="rId23"/>
            </p:custDataLst>
          </p:nvPr>
        </p:nvSpPr>
        <p:spPr bwMode="auto">
          <a:xfrm>
            <a:off x="3513138" y="3522663"/>
            <a:ext cx="1984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9B1873D-E1F2-4F6E-BF68-EACFDA6C3B4B}" type="datetime'J''''u''''''''''''''l''''''''''''''''''y'''''''''''">
              <a:rPr lang="en-GB" altLang="en-US" sz="800" smtClean="0">
                <a:ea typeface="+mj-ea"/>
                <a:cs typeface="+mj-cs"/>
              </a:rPr>
              <a:pPr marL="0" indent="0" algn="ctr">
                <a:spcBef>
                  <a:spcPct val="0"/>
                </a:spcBef>
                <a:buNone/>
              </a:pPr>
              <a:t>July</a:t>
            </a:fld>
            <a:endParaRPr lang="en-GB" sz="800">
              <a:ea typeface="+mj-ea"/>
              <a:cs typeface="+mj-cs"/>
            </a:endParaRPr>
          </a:p>
        </p:txBody>
      </p:sp>
      <p:sp>
        <p:nvSpPr>
          <p:cNvPr id="49" name="Espace réservé du texte 2">
            <a:extLst>
              <a:ext uri="{FF2B5EF4-FFF2-40B4-BE49-F238E27FC236}">
                <a16:creationId xmlns:a16="http://schemas.microsoft.com/office/drawing/2014/main" id="{E118B00C-B19B-4BA2-8B48-8144C2D0B185}"/>
              </a:ext>
            </a:extLst>
          </p:cNvPr>
          <p:cNvSpPr>
            <a:spLocks noGrp="1"/>
          </p:cNvSpPr>
          <p:nvPr>
            <p:custDataLst>
              <p:tags r:id="rId24"/>
            </p:custDataLst>
          </p:nvPr>
        </p:nvSpPr>
        <p:spPr bwMode="auto">
          <a:xfrm>
            <a:off x="5726113" y="3522663"/>
            <a:ext cx="4730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1770482-E6C8-4386-9C3A-E6DE6B210878}" type="datetime'''''''D''''''''e''''c''''''e''''m''''be''''''''r'''''''">
              <a:rPr lang="en-GB" altLang="en-US" sz="800" smtClean="0">
                <a:ea typeface="+mj-ea"/>
                <a:cs typeface="+mj-cs"/>
              </a:rPr>
              <a:pPr marL="0" indent="0" algn="ctr">
                <a:spcBef>
                  <a:spcPct val="0"/>
                </a:spcBef>
                <a:buNone/>
              </a:pPr>
              <a:t>December</a:t>
            </a:fld>
            <a:endParaRPr lang="en-GB" sz="800">
              <a:ea typeface="+mj-ea"/>
              <a:cs typeface="+mj-cs"/>
            </a:endParaRPr>
          </a:p>
        </p:txBody>
      </p:sp>
      <p:sp>
        <p:nvSpPr>
          <p:cNvPr id="47" name="Espace réservé du texte 2">
            <a:extLst>
              <a:ext uri="{FF2B5EF4-FFF2-40B4-BE49-F238E27FC236}">
                <a16:creationId xmlns:a16="http://schemas.microsoft.com/office/drawing/2014/main" id="{4EDBD79B-4AFF-4FCA-8C73-8903C7C69B4F}"/>
              </a:ext>
            </a:extLst>
          </p:cNvPr>
          <p:cNvSpPr>
            <a:spLocks noGrp="1"/>
          </p:cNvSpPr>
          <p:nvPr>
            <p:custDataLst>
              <p:tags r:id="rId25"/>
            </p:custDataLst>
          </p:nvPr>
        </p:nvSpPr>
        <p:spPr bwMode="auto">
          <a:xfrm>
            <a:off x="4833938" y="3522663"/>
            <a:ext cx="3778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9C97966-C3CB-4F2A-B93F-059E82845996}" type="datetime'''''''''O''''ct''''o''ber'''''''''''">
              <a:rPr lang="en-GB" altLang="en-US" sz="800" smtClean="0">
                <a:ea typeface="+mj-ea"/>
                <a:cs typeface="+mj-cs"/>
              </a:rPr>
              <a:pPr marL="0" indent="0" algn="ctr">
                <a:spcBef>
                  <a:spcPct val="0"/>
                </a:spcBef>
                <a:buNone/>
              </a:pPr>
              <a:t>October</a:t>
            </a:fld>
            <a:endParaRPr lang="en-GB" sz="800">
              <a:ea typeface="+mj-ea"/>
              <a:cs typeface="+mj-cs"/>
            </a:endParaRPr>
          </a:p>
        </p:txBody>
      </p:sp>
      <p:sp>
        <p:nvSpPr>
          <p:cNvPr id="48" name="Espace réservé du texte 2">
            <a:extLst>
              <a:ext uri="{FF2B5EF4-FFF2-40B4-BE49-F238E27FC236}">
                <a16:creationId xmlns:a16="http://schemas.microsoft.com/office/drawing/2014/main" id="{6C004DC9-970C-46DC-A335-885F6F2D7E22}"/>
              </a:ext>
            </a:extLst>
          </p:cNvPr>
          <p:cNvSpPr>
            <a:spLocks noGrp="1"/>
          </p:cNvSpPr>
          <p:nvPr>
            <p:custDataLst>
              <p:tags r:id="rId26"/>
            </p:custDataLst>
          </p:nvPr>
        </p:nvSpPr>
        <p:spPr bwMode="auto">
          <a:xfrm>
            <a:off x="5256213" y="3522663"/>
            <a:ext cx="4730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054068F-0027-40EC-994E-BC37E8766C68}" type="datetime'N''''o''''''''''''''''''v''''''''e''''mb''''''''''e''''r'''">
              <a:rPr lang="en-GB" altLang="en-US" sz="800" smtClean="0">
                <a:ea typeface="+mj-ea"/>
                <a:cs typeface="+mj-cs"/>
              </a:rPr>
              <a:pPr marL="0" indent="0" algn="ctr">
                <a:spcBef>
                  <a:spcPct val="0"/>
                </a:spcBef>
                <a:buNone/>
              </a:pPr>
              <a:t>November</a:t>
            </a:fld>
            <a:endParaRPr lang="en-GB" sz="800">
              <a:ea typeface="+mj-ea"/>
              <a:cs typeface="+mj-cs"/>
            </a:endParaRPr>
          </a:p>
        </p:txBody>
      </p:sp>
      <p:cxnSp>
        <p:nvCxnSpPr>
          <p:cNvPr id="477" name="Straight Connector 476">
            <a:extLst>
              <a:ext uri="{FF2B5EF4-FFF2-40B4-BE49-F238E27FC236}">
                <a16:creationId xmlns:a16="http://schemas.microsoft.com/office/drawing/2014/main" id="{5B118F9D-C10A-45B9-AF63-213423F460BC}"/>
              </a:ext>
            </a:extLst>
          </p:cNvPr>
          <p:cNvCxnSpPr/>
          <p:nvPr>
            <p:custDataLst>
              <p:tags r:id="rId27"/>
            </p:custDataLst>
          </p:nvPr>
        </p:nvCxnSpPr>
        <p:spPr bwMode="gray">
          <a:xfrm>
            <a:off x="2670175" y="3721100"/>
            <a:ext cx="123825" cy="0"/>
          </a:xfrm>
          <a:prstGeom prst="line">
            <a:avLst/>
          </a:prstGeom>
          <a:ln w="19050" cap="rnd" cmpd="sng" algn="ctr">
            <a:solidFill>
              <a:schemeClr val="tx2"/>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8" name="Straight Connector 477">
            <a:extLst>
              <a:ext uri="{FF2B5EF4-FFF2-40B4-BE49-F238E27FC236}">
                <a16:creationId xmlns:a16="http://schemas.microsoft.com/office/drawing/2014/main" id="{21BAEC8F-67BD-4F10-92B2-3A5B81D8372A}"/>
              </a:ext>
            </a:extLst>
          </p:cNvPr>
          <p:cNvCxnSpPr/>
          <p:nvPr>
            <p:custDataLst>
              <p:tags r:id="rId28"/>
            </p:custDataLst>
          </p:nvPr>
        </p:nvCxnSpPr>
        <p:spPr bwMode="gray">
          <a:xfrm>
            <a:off x="3181350" y="3721100"/>
            <a:ext cx="123825" cy="0"/>
          </a:xfrm>
          <a:prstGeom prst="line">
            <a:avLst/>
          </a:prstGeom>
          <a:ln w="19050" cap="rnd" cmpd="sng" algn="ctr">
            <a:solidFill>
              <a:schemeClr val="accent4"/>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9" name="Straight Connector 478">
            <a:extLst>
              <a:ext uri="{FF2B5EF4-FFF2-40B4-BE49-F238E27FC236}">
                <a16:creationId xmlns:a16="http://schemas.microsoft.com/office/drawing/2014/main" id="{7D695665-6E65-4E08-B2FC-98DFD81CF8C8}"/>
              </a:ext>
            </a:extLst>
          </p:cNvPr>
          <p:cNvCxnSpPr/>
          <p:nvPr>
            <p:custDataLst>
              <p:tags r:id="rId29"/>
            </p:custDataLst>
          </p:nvPr>
        </p:nvCxnSpPr>
        <p:spPr bwMode="gray">
          <a:xfrm>
            <a:off x="3692525" y="3721100"/>
            <a:ext cx="123825" cy="0"/>
          </a:xfrm>
          <a:prstGeom prst="line">
            <a:avLst/>
          </a:prstGeom>
          <a:ln w="19050" cap="rnd" cmpd="sng" algn="ctr">
            <a:solidFill>
              <a:schemeClr val="accent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8" name="Espace réservé du texte 2">
            <a:extLst>
              <a:ext uri="{FF2B5EF4-FFF2-40B4-BE49-F238E27FC236}">
                <a16:creationId xmlns:a16="http://schemas.microsoft.com/office/drawing/2014/main" id="{11C34AEE-26EF-4C16-AB59-E66BB57CD270}"/>
              </a:ext>
            </a:extLst>
          </p:cNvPr>
          <p:cNvSpPr>
            <a:spLocks noGrp="1"/>
          </p:cNvSpPr>
          <p:nvPr>
            <p:custDataLst>
              <p:tags r:id="rId30"/>
            </p:custDataLst>
          </p:nvPr>
        </p:nvSpPr>
        <p:spPr bwMode="auto">
          <a:xfrm>
            <a:off x="2854325" y="3663950"/>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1495AB46-E601-40D9-A7D3-85E03B2D44BF}" type="datetime'''''''''''''''''''2''''0''1''''''''''''9'''''''''''''">
              <a:rPr lang="en-GB" altLang="en-US" sz="800" smtClean="0">
                <a:ea typeface="+mj-ea"/>
                <a:cs typeface="+mj-cs"/>
              </a:rPr>
              <a:pPr marL="0" indent="0">
                <a:spcBef>
                  <a:spcPct val="0"/>
                </a:spcBef>
                <a:buNone/>
              </a:pPr>
              <a:t>2019</a:t>
            </a:fld>
            <a:endParaRPr lang="en-GB" sz="800">
              <a:ea typeface="+mj-ea"/>
              <a:cs typeface="+mj-cs"/>
            </a:endParaRPr>
          </a:p>
        </p:txBody>
      </p:sp>
      <p:sp>
        <p:nvSpPr>
          <p:cNvPr id="50" name="Espace réservé du texte 2">
            <a:extLst>
              <a:ext uri="{FF2B5EF4-FFF2-40B4-BE49-F238E27FC236}">
                <a16:creationId xmlns:a16="http://schemas.microsoft.com/office/drawing/2014/main" id="{D4B45573-97CE-47E9-8F74-41FF0B3530DC}"/>
              </a:ext>
            </a:extLst>
          </p:cNvPr>
          <p:cNvSpPr>
            <a:spLocks noGrp="1"/>
          </p:cNvSpPr>
          <p:nvPr>
            <p:custDataLst>
              <p:tags r:id="rId31"/>
            </p:custDataLst>
          </p:nvPr>
        </p:nvSpPr>
        <p:spPr bwMode="auto">
          <a:xfrm>
            <a:off x="3365500" y="3663950"/>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A99F1180-4184-468A-9007-23B0AA908437}" type="datetime'''''''''''''''''''''''''2''02''''''''''0'''''''''''''''''''''">
              <a:rPr lang="en-GB" altLang="en-US" sz="800" smtClean="0">
                <a:ea typeface="+mj-ea"/>
                <a:cs typeface="+mj-cs"/>
              </a:rPr>
              <a:pPr marL="0" indent="0">
                <a:spcBef>
                  <a:spcPct val="0"/>
                </a:spcBef>
                <a:buNone/>
              </a:pPr>
              <a:t>2020</a:t>
            </a:fld>
            <a:endParaRPr lang="en-GB" sz="800">
              <a:ea typeface="+mj-ea"/>
              <a:cs typeface="+mj-cs"/>
            </a:endParaRPr>
          </a:p>
        </p:txBody>
      </p:sp>
      <p:sp>
        <p:nvSpPr>
          <p:cNvPr id="51" name="Espace réservé du texte 2">
            <a:extLst>
              <a:ext uri="{FF2B5EF4-FFF2-40B4-BE49-F238E27FC236}">
                <a16:creationId xmlns:a16="http://schemas.microsoft.com/office/drawing/2014/main" id="{ABB75014-C8BE-493D-83B5-80FF03E36A53}"/>
              </a:ext>
            </a:extLst>
          </p:cNvPr>
          <p:cNvSpPr>
            <a:spLocks noGrp="1"/>
          </p:cNvSpPr>
          <p:nvPr>
            <p:custDataLst>
              <p:tags r:id="rId32"/>
            </p:custDataLst>
          </p:nvPr>
        </p:nvSpPr>
        <p:spPr bwMode="auto">
          <a:xfrm>
            <a:off x="3876675" y="3663950"/>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F657365D-6E65-4AB0-9F2D-DCE51E945467}" type="datetime'''''''2''''''''''0''2''''''''''''''1'''">
              <a:rPr lang="en-GB" altLang="en-US" sz="800" smtClean="0">
                <a:ea typeface="+mj-ea"/>
                <a:cs typeface="+mj-cs"/>
              </a:rPr>
              <a:pPr marL="0" indent="0">
                <a:spcBef>
                  <a:spcPct val="0"/>
                </a:spcBef>
                <a:buNone/>
              </a:pPr>
              <a:t>2021</a:t>
            </a:fld>
            <a:endParaRPr lang="en-GB" sz="800">
              <a:ea typeface="+mj-ea"/>
              <a:cs typeface="+mj-cs"/>
            </a:endParaRPr>
          </a:p>
        </p:txBody>
      </p:sp>
      <p:sp>
        <p:nvSpPr>
          <p:cNvPr id="86" name="Rectangle 85" hidden="1">
            <a:extLst>
              <a:ext uri="{FF2B5EF4-FFF2-40B4-BE49-F238E27FC236}">
                <a16:creationId xmlns:a16="http://schemas.microsoft.com/office/drawing/2014/main" id="{FC128C95-E7B7-4880-A46E-8932D941EEE1}"/>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j-lt"/>
              <a:ea typeface="+mj-ea"/>
              <a:cs typeface="+mj-cs"/>
            </a:endParaRPr>
          </a:p>
        </p:txBody>
      </p:sp>
      <p:sp>
        <p:nvSpPr>
          <p:cNvPr id="514" name="Rectangle 513" hidden="1">
            <a:extLst>
              <a:ext uri="{FF2B5EF4-FFF2-40B4-BE49-F238E27FC236}">
                <a16:creationId xmlns:a16="http://schemas.microsoft.com/office/drawing/2014/main" id="{EF33F2E6-0178-416E-BB8E-D26F5B91E53B}"/>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graphicFrame>
        <p:nvGraphicFramePr>
          <p:cNvPr id="143" name="Chart 142">
            <a:extLst>
              <a:ext uri="{FF2B5EF4-FFF2-40B4-BE49-F238E27FC236}">
                <a16:creationId xmlns:a16="http://schemas.microsoft.com/office/drawing/2014/main" id="{DAC1B50A-AD9B-4A62-A1C1-8BE4E834DE85}"/>
              </a:ext>
            </a:extLst>
          </p:cNvPr>
          <p:cNvGraphicFramePr/>
          <p:nvPr>
            <p:custDataLst>
              <p:tags r:id="rId33"/>
            </p:custDataLst>
            <p:extLst>
              <p:ext uri="{D42A27DB-BD31-4B8C-83A1-F6EECF244321}">
                <p14:modId xmlns:p14="http://schemas.microsoft.com/office/powerpoint/2010/main" val="2989055522"/>
              </p:ext>
            </p:extLst>
          </p:nvPr>
        </p:nvGraphicFramePr>
        <p:xfrm>
          <a:off x="708025" y="4267200"/>
          <a:ext cx="5384800" cy="1919288"/>
        </p:xfrm>
        <a:graphic>
          <a:graphicData uri="http://schemas.openxmlformats.org/drawingml/2006/chart">
            <c:chart xmlns:c="http://schemas.openxmlformats.org/drawingml/2006/chart" xmlns:r="http://schemas.openxmlformats.org/officeDocument/2006/relationships" r:id="rId68"/>
          </a:graphicData>
        </a:graphic>
      </p:graphicFrame>
      <p:sp>
        <p:nvSpPr>
          <p:cNvPr id="96" name="Espace réservé du texte 2">
            <a:extLst>
              <a:ext uri="{FF2B5EF4-FFF2-40B4-BE49-F238E27FC236}">
                <a16:creationId xmlns:a16="http://schemas.microsoft.com/office/drawing/2014/main" id="{A7A048B6-64E0-460B-8CB7-4620A873FFE2}"/>
              </a:ext>
            </a:extLst>
          </p:cNvPr>
          <p:cNvSpPr>
            <a:spLocks noGrp="1"/>
          </p:cNvSpPr>
          <p:nvPr>
            <p:custDataLst>
              <p:tags r:id="rId34"/>
            </p:custDataLst>
          </p:nvPr>
        </p:nvSpPr>
        <p:spPr bwMode="gray">
          <a:xfrm>
            <a:off x="555625" y="5118100"/>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BF2C3689-1DCB-44D6-A6C2-5AB40EDB8037}" type="datetime'''''''3''''''''''''0''''''''''''''''''''''''''''''''''%'''''">
              <a:rPr lang="en-GB" altLang="en-US" sz="800" smtClean="0">
                <a:ea typeface="+mj-ea"/>
                <a:cs typeface="+mj-cs"/>
              </a:rPr>
              <a:pPr marL="0" indent="0" algn="r">
                <a:spcBef>
                  <a:spcPct val="0"/>
                </a:spcBef>
                <a:buNone/>
              </a:pPr>
              <a:t>30%</a:t>
            </a:fld>
            <a:endParaRPr lang="en-GB" sz="800">
              <a:latin typeface="+mn-lt"/>
              <a:ea typeface="+mj-ea"/>
              <a:cs typeface="+mj-cs"/>
            </a:endParaRPr>
          </a:p>
        </p:txBody>
      </p:sp>
      <p:sp>
        <p:nvSpPr>
          <p:cNvPr id="91" name="Espace réservé du texte 2">
            <a:extLst>
              <a:ext uri="{FF2B5EF4-FFF2-40B4-BE49-F238E27FC236}">
                <a16:creationId xmlns:a16="http://schemas.microsoft.com/office/drawing/2014/main" id="{091BB287-1793-4C81-A225-DBA6C9D67EA2}"/>
              </a:ext>
            </a:extLst>
          </p:cNvPr>
          <p:cNvSpPr>
            <a:spLocks noGrp="1"/>
          </p:cNvSpPr>
          <p:nvPr>
            <p:custDataLst>
              <p:tags r:id="rId35"/>
            </p:custDataLst>
          </p:nvPr>
        </p:nvSpPr>
        <p:spPr bwMode="gray">
          <a:xfrm>
            <a:off x="609600" y="6043613"/>
            <a:ext cx="1143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BD92E9AE-3506-4841-B8AB-776CB5A32B4D}" type="datetime'''''''''''''''''''''0''''''''''''''''''''''''''''%'''''''''">
              <a:rPr lang="en-GB" altLang="en-US" sz="800" smtClean="0">
                <a:ea typeface="+mj-ea"/>
                <a:cs typeface="+mj-cs"/>
              </a:rPr>
              <a:pPr marL="0" indent="0" algn="r">
                <a:spcBef>
                  <a:spcPct val="0"/>
                </a:spcBef>
                <a:buNone/>
              </a:pPr>
              <a:t>0%</a:t>
            </a:fld>
            <a:endParaRPr lang="en-GB" sz="800">
              <a:latin typeface="+mn-lt"/>
              <a:ea typeface="+mj-ea"/>
              <a:cs typeface="+mj-cs"/>
            </a:endParaRPr>
          </a:p>
        </p:txBody>
      </p:sp>
      <p:sp>
        <p:nvSpPr>
          <p:cNvPr id="94" name="Espace réservé du texte 2">
            <a:extLst>
              <a:ext uri="{FF2B5EF4-FFF2-40B4-BE49-F238E27FC236}">
                <a16:creationId xmlns:a16="http://schemas.microsoft.com/office/drawing/2014/main" id="{C9B2D90E-756D-4D0A-955A-96126C9AC06B}"/>
              </a:ext>
            </a:extLst>
          </p:cNvPr>
          <p:cNvSpPr>
            <a:spLocks noGrp="1"/>
          </p:cNvSpPr>
          <p:nvPr>
            <p:custDataLst>
              <p:tags r:id="rId36"/>
            </p:custDataLst>
          </p:nvPr>
        </p:nvSpPr>
        <p:spPr bwMode="gray">
          <a:xfrm>
            <a:off x="555625" y="5581650"/>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573AE4C7-A3FF-49AC-94E5-A3DC96A10E7E}" type="datetime'''''''''''''''''''''1''''''''''''''''''''''5''''%'''''''''''''">
              <a:rPr lang="en-GB" altLang="en-US" sz="800" smtClean="0">
                <a:ea typeface="+mj-ea"/>
                <a:cs typeface="+mj-cs"/>
              </a:rPr>
              <a:pPr marL="0" indent="0" algn="r">
                <a:spcBef>
                  <a:spcPct val="0"/>
                </a:spcBef>
                <a:buNone/>
              </a:pPr>
              <a:t>15%</a:t>
            </a:fld>
            <a:endParaRPr lang="en-GB" sz="800">
              <a:latin typeface="+mn-lt"/>
              <a:ea typeface="+mj-ea"/>
              <a:cs typeface="+mj-cs"/>
            </a:endParaRPr>
          </a:p>
        </p:txBody>
      </p:sp>
      <p:sp>
        <p:nvSpPr>
          <p:cNvPr id="90" name="Espace réservé du texte 2">
            <a:extLst>
              <a:ext uri="{FF2B5EF4-FFF2-40B4-BE49-F238E27FC236}">
                <a16:creationId xmlns:a16="http://schemas.microsoft.com/office/drawing/2014/main" id="{58D0446C-033C-4D78-BA76-8598551A7442}"/>
              </a:ext>
            </a:extLst>
          </p:cNvPr>
          <p:cNvSpPr>
            <a:spLocks noGrp="1"/>
          </p:cNvSpPr>
          <p:nvPr>
            <p:custDataLst>
              <p:tags r:id="rId37"/>
            </p:custDataLst>
          </p:nvPr>
        </p:nvSpPr>
        <p:spPr bwMode="gray">
          <a:xfrm>
            <a:off x="609600" y="5889625"/>
            <a:ext cx="1143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76E2C1EC-D9D2-4735-A7A5-92033FD75738}" type="datetime'''''''''''''''''''''''''''''''''''''5''''''''''%'''">
              <a:rPr lang="en-GB" altLang="en-US" sz="800" smtClean="0">
                <a:ea typeface="+mj-ea"/>
                <a:cs typeface="+mj-cs"/>
              </a:rPr>
              <a:pPr marL="0" indent="0" algn="r">
                <a:spcBef>
                  <a:spcPct val="0"/>
                </a:spcBef>
                <a:buNone/>
              </a:pPr>
              <a:t>5%</a:t>
            </a:fld>
            <a:endParaRPr lang="en-GB" sz="800">
              <a:latin typeface="+mn-lt"/>
              <a:ea typeface="+mj-ea"/>
              <a:cs typeface="+mj-cs"/>
            </a:endParaRPr>
          </a:p>
        </p:txBody>
      </p:sp>
      <p:sp>
        <p:nvSpPr>
          <p:cNvPr id="95" name="Espace réservé du texte 2">
            <a:extLst>
              <a:ext uri="{FF2B5EF4-FFF2-40B4-BE49-F238E27FC236}">
                <a16:creationId xmlns:a16="http://schemas.microsoft.com/office/drawing/2014/main" id="{B4B87BBA-9E94-4B02-9523-BB5B0FC21A5D}"/>
              </a:ext>
            </a:extLst>
          </p:cNvPr>
          <p:cNvSpPr>
            <a:spLocks noGrp="1"/>
          </p:cNvSpPr>
          <p:nvPr>
            <p:custDataLst>
              <p:tags r:id="rId38"/>
            </p:custDataLst>
          </p:nvPr>
        </p:nvSpPr>
        <p:spPr bwMode="gray">
          <a:xfrm>
            <a:off x="555625" y="5273675"/>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426D5DFE-D4B4-4159-AD5E-BCDA07E31622}" type="datetime'''2''''''5''''''''''''''''''''''''''''''''''''''''%'">
              <a:rPr lang="en-GB" altLang="en-US" sz="800" smtClean="0">
                <a:ea typeface="+mj-ea"/>
                <a:cs typeface="+mj-cs"/>
              </a:rPr>
              <a:pPr marL="0" indent="0" algn="r">
                <a:spcBef>
                  <a:spcPct val="0"/>
                </a:spcBef>
                <a:buNone/>
              </a:pPr>
              <a:t>25%</a:t>
            </a:fld>
            <a:endParaRPr lang="en-GB" sz="800">
              <a:latin typeface="+mn-lt"/>
              <a:ea typeface="+mj-ea"/>
              <a:cs typeface="+mj-cs"/>
            </a:endParaRPr>
          </a:p>
        </p:txBody>
      </p:sp>
      <p:sp>
        <p:nvSpPr>
          <p:cNvPr id="88" name="Espace réservé du texte 2">
            <a:extLst>
              <a:ext uri="{FF2B5EF4-FFF2-40B4-BE49-F238E27FC236}">
                <a16:creationId xmlns:a16="http://schemas.microsoft.com/office/drawing/2014/main" id="{FA25F706-F685-43F2-8278-6BA501DF075A}"/>
              </a:ext>
            </a:extLst>
          </p:cNvPr>
          <p:cNvSpPr>
            <a:spLocks noGrp="1"/>
          </p:cNvSpPr>
          <p:nvPr>
            <p:custDataLst>
              <p:tags r:id="rId39"/>
            </p:custDataLst>
          </p:nvPr>
        </p:nvSpPr>
        <p:spPr bwMode="gray">
          <a:xfrm>
            <a:off x="555625" y="5735638"/>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B907350F-AC0F-4669-959C-EF5E45737255}" type="datetime'''''''''''''''''''''''''''''''''''''1''''''''0''''%'''''''">
              <a:rPr lang="en-GB" altLang="en-US" sz="800" smtClean="0">
                <a:ea typeface="+mj-ea"/>
                <a:cs typeface="+mj-cs"/>
              </a:rPr>
              <a:pPr marL="0" indent="0" algn="r">
                <a:spcBef>
                  <a:spcPct val="0"/>
                </a:spcBef>
                <a:buNone/>
              </a:pPr>
              <a:t>10%</a:t>
            </a:fld>
            <a:endParaRPr lang="en-GB" sz="800">
              <a:latin typeface="+mn-lt"/>
              <a:ea typeface="+mj-ea"/>
              <a:cs typeface="+mj-cs"/>
            </a:endParaRPr>
          </a:p>
        </p:txBody>
      </p:sp>
      <p:sp>
        <p:nvSpPr>
          <p:cNvPr id="93" name="Espace réservé du texte 2">
            <a:extLst>
              <a:ext uri="{FF2B5EF4-FFF2-40B4-BE49-F238E27FC236}">
                <a16:creationId xmlns:a16="http://schemas.microsoft.com/office/drawing/2014/main" id="{2DC5BFCA-DF83-49F4-B35E-D6A8C9968930}"/>
              </a:ext>
            </a:extLst>
          </p:cNvPr>
          <p:cNvSpPr>
            <a:spLocks noGrp="1"/>
          </p:cNvSpPr>
          <p:nvPr>
            <p:custDataLst>
              <p:tags r:id="rId40"/>
            </p:custDataLst>
          </p:nvPr>
        </p:nvSpPr>
        <p:spPr bwMode="gray">
          <a:xfrm>
            <a:off x="555625" y="5427663"/>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82B54EBF-47A3-41E3-ACEF-1A48C840F116}" type="datetime'''''''''''''''''''''''''''2''0''''''''%'''''''''''''''''''''">
              <a:rPr lang="en-GB" altLang="en-US" sz="800" smtClean="0">
                <a:ea typeface="+mj-ea"/>
                <a:cs typeface="+mj-cs"/>
              </a:rPr>
              <a:pPr marL="0" indent="0" algn="r">
                <a:spcBef>
                  <a:spcPct val="0"/>
                </a:spcBef>
                <a:buNone/>
              </a:pPr>
              <a:t>20%</a:t>
            </a:fld>
            <a:endParaRPr lang="en-GB" sz="800">
              <a:latin typeface="+mn-lt"/>
              <a:ea typeface="+mj-ea"/>
              <a:cs typeface="+mj-cs"/>
            </a:endParaRPr>
          </a:p>
        </p:txBody>
      </p:sp>
      <p:sp>
        <p:nvSpPr>
          <p:cNvPr id="89" name="Espace réservé du texte 2">
            <a:extLst>
              <a:ext uri="{FF2B5EF4-FFF2-40B4-BE49-F238E27FC236}">
                <a16:creationId xmlns:a16="http://schemas.microsoft.com/office/drawing/2014/main" id="{79FCF727-DD36-4C9D-9CE7-446AE3A83E90}"/>
              </a:ext>
            </a:extLst>
          </p:cNvPr>
          <p:cNvSpPr>
            <a:spLocks noGrp="1"/>
          </p:cNvSpPr>
          <p:nvPr>
            <p:custDataLst>
              <p:tags r:id="rId41"/>
            </p:custDataLst>
          </p:nvPr>
        </p:nvSpPr>
        <p:spPr bwMode="gray">
          <a:xfrm>
            <a:off x="555625" y="4964113"/>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8A910ECF-04E6-4EE2-9CB9-31C0DB96FB91}" type="datetime'''3''5''%'''''''''''''''''''''">
              <a:rPr lang="en-GB" altLang="en-US" sz="800" smtClean="0">
                <a:ea typeface="+mj-ea"/>
                <a:cs typeface="+mj-cs"/>
              </a:rPr>
              <a:pPr marL="0" indent="0" algn="r">
                <a:spcBef>
                  <a:spcPct val="0"/>
                </a:spcBef>
                <a:buNone/>
              </a:pPr>
              <a:t>35%</a:t>
            </a:fld>
            <a:endParaRPr lang="en-GB" sz="800">
              <a:latin typeface="+mn-lt"/>
              <a:ea typeface="+mj-ea"/>
              <a:cs typeface="+mj-cs"/>
            </a:endParaRPr>
          </a:p>
        </p:txBody>
      </p:sp>
      <p:sp>
        <p:nvSpPr>
          <p:cNvPr id="102" name="Espace réservé du texte 2">
            <a:extLst>
              <a:ext uri="{FF2B5EF4-FFF2-40B4-BE49-F238E27FC236}">
                <a16:creationId xmlns:a16="http://schemas.microsoft.com/office/drawing/2014/main" id="{5651E18D-C44A-42A0-AA50-1D5F96D7A04F}"/>
              </a:ext>
            </a:extLst>
          </p:cNvPr>
          <p:cNvSpPr>
            <a:spLocks noGrp="1"/>
          </p:cNvSpPr>
          <p:nvPr>
            <p:custDataLst>
              <p:tags r:id="rId42"/>
            </p:custDataLst>
          </p:nvPr>
        </p:nvSpPr>
        <p:spPr bwMode="gray">
          <a:xfrm>
            <a:off x="555625" y="4502150"/>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34029EC7-D3E7-4E16-B794-D3595D3BCF39}" type="datetime'''5''''''''0''''''''''''''''''''%'''">
              <a:rPr lang="en-GB" altLang="en-US" sz="800" smtClean="0">
                <a:ea typeface="+mj-ea"/>
                <a:cs typeface="+mj-cs"/>
              </a:rPr>
              <a:pPr marL="0" indent="0" algn="r">
                <a:spcBef>
                  <a:spcPct val="0"/>
                </a:spcBef>
                <a:buNone/>
              </a:pPr>
              <a:t>50%</a:t>
            </a:fld>
            <a:endParaRPr lang="en-GB" sz="800">
              <a:latin typeface="+mn-lt"/>
              <a:ea typeface="+mj-ea"/>
              <a:cs typeface="+mj-cs"/>
            </a:endParaRPr>
          </a:p>
        </p:txBody>
      </p:sp>
      <p:sp>
        <p:nvSpPr>
          <p:cNvPr id="92" name="Espace réservé du texte 2">
            <a:extLst>
              <a:ext uri="{FF2B5EF4-FFF2-40B4-BE49-F238E27FC236}">
                <a16:creationId xmlns:a16="http://schemas.microsoft.com/office/drawing/2014/main" id="{B3EA4067-EEA4-4169-86DC-11B3FC70D93F}"/>
              </a:ext>
            </a:extLst>
          </p:cNvPr>
          <p:cNvSpPr>
            <a:spLocks noGrp="1"/>
          </p:cNvSpPr>
          <p:nvPr>
            <p:custDataLst>
              <p:tags r:id="rId43"/>
            </p:custDataLst>
          </p:nvPr>
        </p:nvSpPr>
        <p:spPr bwMode="gray">
          <a:xfrm>
            <a:off x="555625" y="4810125"/>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DF4CF585-04E3-42EE-83A2-5AE55F3C4434}" type="datetime'4''''''''''''''''''''''''0''%'''''''">
              <a:rPr lang="en-GB" altLang="en-US" sz="800" smtClean="0">
                <a:ea typeface="+mj-ea"/>
                <a:cs typeface="+mj-cs"/>
              </a:rPr>
              <a:pPr marL="0" indent="0" algn="r">
                <a:spcBef>
                  <a:spcPct val="0"/>
                </a:spcBef>
                <a:buNone/>
              </a:pPr>
              <a:t>40%</a:t>
            </a:fld>
            <a:endParaRPr lang="en-GB" sz="800">
              <a:latin typeface="+mn-lt"/>
              <a:ea typeface="+mj-ea"/>
              <a:cs typeface="+mj-cs"/>
            </a:endParaRPr>
          </a:p>
        </p:txBody>
      </p:sp>
      <p:sp>
        <p:nvSpPr>
          <p:cNvPr id="209" name="Espace réservé du texte 2">
            <a:extLst>
              <a:ext uri="{FF2B5EF4-FFF2-40B4-BE49-F238E27FC236}">
                <a16:creationId xmlns:a16="http://schemas.microsoft.com/office/drawing/2014/main" id="{8C480A6E-5F87-410E-B472-80FA8F7DBB03}"/>
              </a:ext>
            </a:extLst>
          </p:cNvPr>
          <p:cNvSpPr>
            <a:spLocks noGrp="1"/>
          </p:cNvSpPr>
          <p:nvPr>
            <p:custDataLst>
              <p:tags r:id="rId44"/>
            </p:custDataLst>
          </p:nvPr>
        </p:nvSpPr>
        <p:spPr bwMode="gray">
          <a:xfrm>
            <a:off x="555626" y="4348163"/>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193139E6-F5F2-4D32-AF05-BDBF46193146}" type="datetime'''''''5''''''''''''5''''''''''''''''''''''''''''%'''''''">
              <a:rPr lang="en-GB" altLang="en-US" sz="800" smtClean="0">
                <a:effectLst/>
                <a:latin typeface="+mn-lt"/>
                <a:ea typeface="+mj-ea"/>
                <a:cs typeface="+mj-cs"/>
              </a:rPr>
              <a:pPr marL="0" indent="0" algn="r">
                <a:spcBef>
                  <a:spcPct val="0"/>
                </a:spcBef>
                <a:buNone/>
              </a:pPr>
              <a:t>55%</a:t>
            </a:fld>
            <a:endParaRPr lang="en-GB" sz="800">
              <a:latin typeface="+mn-lt"/>
              <a:ea typeface="+mj-ea"/>
              <a:cs typeface="+mj-cs"/>
            </a:endParaRPr>
          </a:p>
        </p:txBody>
      </p:sp>
      <p:sp>
        <p:nvSpPr>
          <p:cNvPr id="97" name="Espace réservé du texte 2">
            <a:extLst>
              <a:ext uri="{FF2B5EF4-FFF2-40B4-BE49-F238E27FC236}">
                <a16:creationId xmlns:a16="http://schemas.microsoft.com/office/drawing/2014/main" id="{BA670E07-09F5-49A8-B4F4-686C63F8A1A2}"/>
              </a:ext>
            </a:extLst>
          </p:cNvPr>
          <p:cNvSpPr>
            <a:spLocks noGrp="1"/>
          </p:cNvSpPr>
          <p:nvPr>
            <p:custDataLst>
              <p:tags r:id="rId45"/>
            </p:custDataLst>
          </p:nvPr>
        </p:nvSpPr>
        <p:spPr bwMode="gray">
          <a:xfrm>
            <a:off x="555625" y="4656138"/>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40103232-1D1A-4BD9-AB8F-E695FEF78C6E}" type="datetime'''''4''''''''''''''''''5''''''''''''''''''%'''''''''''''''">
              <a:rPr lang="en-GB" altLang="en-US" sz="800" smtClean="0">
                <a:ea typeface="+mj-ea"/>
                <a:cs typeface="+mj-cs"/>
              </a:rPr>
              <a:pPr marL="0" indent="0" algn="r">
                <a:spcBef>
                  <a:spcPct val="0"/>
                </a:spcBef>
                <a:buNone/>
              </a:pPr>
              <a:t>45%</a:t>
            </a:fld>
            <a:endParaRPr lang="en-GB" sz="800">
              <a:latin typeface="+mn-lt"/>
              <a:ea typeface="+mj-ea"/>
              <a:cs typeface="+mj-cs"/>
            </a:endParaRPr>
          </a:p>
        </p:txBody>
      </p:sp>
      <p:sp>
        <p:nvSpPr>
          <p:cNvPr id="113" name="Espace réservé du texte 2">
            <a:extLst>
              <a:ext uri="{FF2B5EF4-FFF2-40B4-BE49-F238E27FC236}">
                <a16:creationId xmlns:a16="http://schemas.microsoft.com/office/drawing/2014/main" id="{7A7E46E6-A401-4971-8E1A-0291EBCA59D5}"/>
              </a:ext>
            </a:extLst>
          </p:cNvPr>
          <p:cNvSpPr>
            <a:spLocks noGrp="1"/>
          </p:cNvSpPr>
          <p:nvPr>
            <p:custDataLst>
              <p:tags r:id="rId46"/>
            </p:custDataLst>
          </p:nvPr>
        </p:nvSpPr>
        <p:spPr bwMode="auto">
          <a:xfrm>
            <a:off x="3924300" y="6137275"/>
            <a:ext cx="3159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B45D47A-AC59-4936-BA04-EA5682BA9B63}" type="datetime'''''A''''''u''''''''gus''''''''''''''''''''t'''''">
              <a:rPr lang="en-GB" altLang="en-US" sz="800" smtClean="0">
                <a:ea typeface="+mj-ea"/>
                <a:cs typeface="+mj-cs"/>
              </a:rPr>
              <a:pPr marL="0" indent="0" algn="ctr">
                <a:spcBef>
                  <a:spcPct val="0"/>
                </a:spcBef>
                <a:buNone/>
              </a:pPr>
              <a:t>August</a:t>
            </a:fld>
            <a:endParaRPr lang="en-GB" sz="800">
              <a:ea typeface="+mj-ea"/>
              <a:cs typeface="+mj-cs"/>
            </a:endParaRPr>
          </a:p>
        </p:txBody>
      </p:sp>
      <p:sp>
        <p:nvSpPr>
          <p:cNvPr id="111" name="Espace réservé du texte 2">
            <a:extLst>
              <a:ext uri="{FF2B5EF4-FFF2-40B4-BE49-F238E27FC236}">
                <a16:creationId xmlns:a16="http://schemas.microsoft.com/office/drawing/2014/main" id="{680FDD15-F730-459F-8857-C0DBC1E83EB3}"/>
              </a:ext>
            </a:extLst>
          </p:cNvPr>
          <p:cNvSpPr>
            <a:spLocks noGrp="1"/>
          </p:cNvSpPr>
          <p:nvPr>
            <p:custDataLst>
              <p:tags r:id="rId47"/>
            </p:custDataLst>
          </p:nvPr>
        </p:nvSpPr>
        <p:spPr bwMode="auto">
          <a:xfrm>
            <a:off x="604838" y="6137275"/>
            <a:ext cx="3714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589B180-A139-4D52-839C-3C6CE9E5E787}" type="datetime'''''''''J''a''''''''n''''''u''''a''''''r''''''''''''''y'''''''">
              <a:rPr lang="en-GB" altLang="en-US" sz="800" smtClean="0">
                <a:ea typeface="+mj-ea"/>
                <a:cs typeface="+mj-cs"/>
              </a:rPr>
              <a:pPr marL="0" indent="0" algn="ctr">
                <a:spcBef>
                  <a:spcPct val="0"/>
                </a:spcBef>
                <a:buNone/>
              </a:pPr>
              <a:t>January</a:t>
            </a:fld>
            <a:endParaRPr lang="en-GB" sz="800">
              <a:ea typeface="+mj-ea"/>
              <a:cs typeface="+mj-cs"/>
            </a:endParaRPr>
          </a:p>
        </p:txBody>
      </p:sp>
      <p:sp>
        <p:nvSpPr>
          <p:cNvPr id="110" name="Espace réservé du texte 2">
            <a:extLst>
              <a:ext uri="{FF2B5EF4-FFF2-40B4-BE49-F238E27FC236}">
                <a16:creationId xmlns:a16="http://schemas.microsoft.com/office/drawing/2014/main" id="{4279FD00-6FC4-4635-BAE1-1A064426CD60}"/>
              </a:ext>
            </a:extLst>
          </p:cNvPr>
          <p:cNvSpPr>
            <a:spLocks noGrp="1"/>
          </p:cNvSpPr>
          <p:nvPr>
            <p:custDataLst>
              <p:tags r:id="rId48"/>
            </p:custDataLst>
          </p:nvPr>
        </p:nvSpPr>
        <p:spPr bwMode="auto">
          <a:xfrm>
            <a:off x="1050925" y="6137275"/>
            <a:ext cx="4191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F38CADB-459B-4330-933A-98FAA0A3904A}" type="datetime'''Fe''''''''br''ua''''''''r''''''y'''''''''''''''''''''">
              <a:rPr lang="en-GB" altLang="en-US" sz="800" smtClean="0">
                <a:ea typeface="+mj-ea"/>
                <a:cs typeface="+mj-cs"/>
              </a:rPr>
              <a:pPr marL="0" indent="0" algn="ctr">
                <a:spcBef>
                  <a:spcPct val="0"/>
                </a:spcBef>
                <a:buNone/>
              </a:pPr>
              <a:t>February</a:t>
            </a:fld>
            <a:endParaRPr lang="en-GB" sz="800">
              <a:ea typeface="+mj-ea"/>
              <a:cs typeface="+mj-cs"/>
            </a:endParaRPr>
          </a:p>
        </p:txBody>
      </p:sp>
      <p:sp>
        <p:nvSpPr>
          <p:cNvPr id="112" name="Espace réservé du texte 2">
            <a:extLst>
              <a:ext uri="{FF2B5EF4-FFF2-40B4-BE49-F238E27FC236}">
                <a16:creationId xmlns:a16="http://schemas.microsoft.com/office/drawing/2014/main" id="{2C629E2F-D7DF-4067-A6C4-2A89A87E8BF4}"/>
              </a:ext>
            </a:extLst>
          </p:cNvPr>
          <p:cNvSpPr>
            <a:spLocks noGrp="1"/>
          </p:cNvSpPr>
          <p:nvPr>
            <p:custDataLst>
              <p:tags r:id="rId49"/>
            </p:custDataLst>
          </p:nvPr>
        </p:nvSpPr>
        <p:spPr bwMode="auto">
          <a:xfrm>
            <a:off x="1589088" y="6137275"/>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7DAA1C5-DC5E-4199-B496-CF3CD801798D}" type="datetime'M''''''''''''''a''''''''''''''''''''''''''''''''rc''''h'''''">
              <a:rPr lang="en-GB" altLang="en-US" sz="800" smtClean="0">
                <a:ea typeface="+mj-ea"/>
                <a:cs typeface="+mj-cs"/>
              </a:rPr>
              <a:pPr marL="0" indent="0" algn="ctr">
                <a:spcBef>
                  <a:spcPct val="0"/>
                </a:spcBef>
                <a:buNone/>
              </a:pPr>
              <a:t>March</a:t>
            </a:fld>
            <a:endParaRPr lang="en-GB" sz="800">
              <a:ea typeface="+mj-ea"/>
              <a:cs typeface="+mj-cs"/>
            </a:endParaRPr>
          </a:p>
        </p:txBody>
      </p:sp>
      <p:sp>
        <p:nvSpPr>
          <p:cNvPr id="114" name="Espace réservé du texte 2">
            <a:extLst>
              <a:ext uri="{FF2B5EF4-FFF2-40B4-BE49-F238E27FC236}">
                <a16:creationId xmlns:a16="http://schemas.microsoft.com/office/drawing/2014/main" id="{BB09A8F6-3363-4B5C-97F9-78A530776A85}"/>
              </a:ext>
            </a:extLst>
          </p:cNvPr>
          <p:cNvSpPr>
            <a:spLocks noGrp="1"/>
          </p:cNvSpPr>
          <p:nvPr>
            <p:custDataLst>
              <p:tags r:id="rId50"/>
            </p:custDataLst>
          </p:nvPr>
        </p:nvSpPr>
        <p:spPr bwMode="auto">
          <a:xfrm>
            <a:off x="2087563" y="6137275"/>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CF1835B-7D4D-4D49-9C75-5F7F033939FB}" type="datetime'''''''''''''A''''''''''''''p''''''''''r''''''''i''''''l'">
              <a:rPr lang="en-GB" altLang="en-US" sz="800" smtClean="0">
                <a:ea typeface="+mj-ea"/>
                <a:cs typeface="+mj-cs"/>
              </a:rPr>
              <a:pPr marL="0" indent="0" algn="ctr">
                <a:spcBef>
                  <a:spcPct val="0"/>
                </a:spcBef>
                <a:buNone/>
              </a:pPr>
              <a:t>April</a:t>
            </a:fld>
            <a:endParaRPr lang="en-GB" sz="800">
              <a:ea typeface="+mj-ea"/>
              <a:cs typeface="+mj-cs"/>
            </a:endParaRPr>
          </a:p>
        </p:txBody>
      </p:sp>
      <p:sp>
        <p:nvSpPr>
          <p:cNvPr id="116" name="Espace réservé du texte 2">
            <a:extLst>
              <a:ext uri="{FF2B5EF4-FFF2-40B4-BE49-F238E27FC236}">
                <a16:creationId xmlns:a16="http://schemas.microsoft.com/office/drawing/2014/main" id="{46E93E96-DD50-427C-BB39-1B69910BE218}"/>
              </a:ext>
            </a:extLst>
          </p:cNvPr>
          <p:cNvSpPr>
            <a:spLocks noGrp="1"/>
          </p:cNvSpPr>
          <p:nvPr>
            <p:custDataLst>
              <p:tags r:id="rId51"/>
            </p:custDataLst>
          </p:nvPr>
        </p:nvSpPr>
        <p:spPr bwMode="auto">
          <a:xfrm>
            <a:off x="3027363" y="6137275"/>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4BCE1CF-CD7D-4ACE-BE09-EBA4E67B7AF5}" type="datetime'''''''''''''''''Ju''''''n''''e'''''''''''''">
              <a:rPr lang="en-GB" altLang="en-US" sz="800" smtClean="0">
                <a:ea typeface="+mj-ea"/>
                <a:cs typeface="+mj-cs"/>
              </a:rPr>
              <a:pPr marL="0" indent="0" algn="ctr">
                <a:spcBef>
                  <a:spcPct val="0"/>
                </a:spcBef>
                <a:buNone/>
              </a:pPr>
              <a:t>June</a:t>
            </a:fld>
            <a:endParaRPr lang="en-GB" sz="800">
              <a:ea typeface="+mj-ea"/>
              <a:cs typeface="+mj-cs"/>
            </a:endParaRPr>
          </a:p>
        </p:txBody>
      </p:sp>
      <p:sp>
        <p:nvSpPr>
          <p:cNvPr id="115" name="Espace réservé du texte 2">
            <a:extLst>
              <a:ext uri="{FF2B5EF4-FFF2-40B4-BE49-F238E27FC236}">
                <a16:creationId xmlns:a16="http://schemas.microsoft.com/office/drawing/2014/main" id="{9726A78F-87A6-4301-BA6B-EE69DBE0D25B}"/>
              </a:ext>
            </a:extLst>
          </p:cNvPr>
          <p:cNvSpPr>
            <a:spLocks noGrp="1"/>
          </p:cNvSpPr>
          <p:nvPr>
            <p:custDataLst>
              <p:tags r:id="rId52"/>
            </p:custDataLst>
          </p:nvPr>
        </p:nvSpPr>
        <p:spPr bwMode="auto">
          <a:xfrm>
            <a:off x="2578100" y="6137275"/>
            <a:ext cx="1889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D61B597-F62E-49B4-80DA-FDF0F6DF0691}" type="datetime'''''''''M''''a''''''''''''''''''''''''''''''''''''''''y'''''''">
              <a:rPr lang="en-GB" altLang="en-US" sz="800" smtClean="0">
                <a:ea typeface="+mj-ea"/>
                <a:cs typeface="+mj-cs"/>
              </a:rPr>
              <a:pPr marL="0" indent="0" algn="ctr">
                <a:spcBef>
                  <a:spcPct val="0"/>
                </a:spcBef>
                <a:buNone/>
              </a:pPr>
              <a:t>May</a:t>
            </a:fld>
            <a:endParaRPr lang="en-GB" sz="800">
              <a:ea typeface="+mj-ea"/>
              <a:cs typeface="+mj-cs"/>
            </a:endParaRPr>
          </a:p>
        </p:txBody>
      </p:sp>
      <p:sp>
        <p:nvSpPr>
          <p:cNvPr id="121" name="Espace réservé du texte 2">
            <a:extLst>
              <a:ext uri="{FF2B5EF4-FFF2-40B4-BE49-F238E27FC236}">
                <a16:creationId xmlns:a16="http://schemas.microsoft.com/office/drawing/2014/main" id="{A13ADF21-43FB-48AA-8B3C-B3BFE4088EB5}"/>
              </a:ext>
            </a:extLst>
          </p:cNvPr>
          <p:cNvSpPr>
            <a:spLocks noGrp="1"/>
          </p:cNvSpPr>
          <p:nvPr>
            <p:custDataLst>
              <p:tags r:id="rId53"/>
            </p:custDataLst>
          </p:nvPr>
        </p:nvSpPr>
        <p:spPr bwMode="auto">
          <a:xfrm>
            <a:off x="5726113" y="6137275"/>
            <a:ext cx="4730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1B7C6BB-6C2E-471D-96A4-11D468291212}" type="datetime'''''De''''c''''''''e''''m''''''''''''''''b''''e''''r'''">
              <a:rPr lang="en-GB" altLang="en-US" sz="800" smtClean="0">
                <a:ea typeface="+mj-ea"/>
                <a:cs typeface="+mj-cs"/>
              </a:rPr>
              <a:pPr marL="0" indent="0" algn="ctr">
                <a:spcBef>
                  <a:spcPct val="0"/>
                </a:spcBef>
                <a:buNone/>
              </a:pPr>
              <a:t>December</a:t>
            </a:fld>
            <a:endParaRPr lang="en-GB" sz="800">
              <a:ea typeface="+mj-ea"/>
              <a:cs typeface="+mj-cs"/>
            </a:endParaRPr>
          </a:p>
        </p:txBody>
      </p:sp>
      <p:sp>
        <p:nvSpPr>
          <p:cNvPr id="117" name="Espace réservé du texte 2">
            <a:extLst>
              <a:ext uri="{FF2B5EF4-FFF2-40B4-BE49-F238E27FC236}">
                <a16:creationId xmlns:a16="http://schemas.microsoft.com/office/drawing/2014/main" id="{D3C5DE89-F70D-430E-8690-7C012F713CEB}"/>
              </a:ext>
            </a:extLst>
          </p:cNvPr>
          <p:cNvSpPr>
            <a:spLocks noGrp="1"/>
          </p:cNvSpPr>
          <p:nvPr>
            <p:custDataLst>
              <p:tags r:id="rId54"/>
            </p:custDataLst>
          </p:nvPr>
        </p:nvSpPr>
        <p:spPr bwMode="auto">
          <a:xfrm>
            <a:off x="3513138" y="6137275"/>
            <a:ext cx="1984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6B256D9-B641-4C83-8460-48E7FAECD4CB}" type="datetime'''''J''''''''''''''''''''''''''ul''''''''''''''y'''''''''''">
              <a:rPr lang="en-GB" altLang="en-US" sz="800" smtClean="0">
                <a:ea typeface="+mj-ea"/>
                <a:cs typeface="+mj-cs"/>
              </a:rPr>
              <a:pPr marL="0" indent="0" algn="ctr">
                <a:spcBef>
                  <a:spcPct val="0"/>
                </a:spcBef>
                <a:buNone/>
              </a:pPr>
              <a:t>July</a:t>
            </a:fld>
            <a:endParaRPr lang="en-GB" sz="800">
              <a:ea typeface="+mj-ea"/>
              <a:cs typeface="+mj-cs"/>
            </a:endParaRPr>
          </a:p>
        </p:txBody>
      </p:sp>
      <p:sp>
        <p:nvSpPr>
          <p:cNvPr id="118" name="Espace réservé du texte 2">
            <a:extLst>
              <a:ext uri="{FF2B5EF4-FFF2-40B4-BE49-F238E27FC236}">
                <a16:creationId xmlns:a16="http://schemas.microsoft.com/office/drawing/2014/main" id="{21328FA9-1150-4CB3-B2A3-ADBED4449C94}"/>
              </a:ext>
            </a:extLst>
          </p:cNvPr>
          <p:cNvSpPr>
            <a:spLocks noGrp="1"/>
          </p:cNvSpPr>
          <p:nvPr>
            <p:custDataLst>
              <p:tags r:id="rId55"/>
            </p:custDataLst>
          </p:nvPr>
        </p:nvSpPr>
        <p:spPr bwMode="auto">
          <a:xfrm>
            <a:off x="4298950" y="6137275"/>
            <a:ext cx="5064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FF6BB15-DFF7-49B5-8DA1-1830BB74F5BE}" type="datetime'''''''''S''ept''''''''''e''''''m''''''''''''''''''''b''e''r'''">
              <a:rPr lang="en-GB" altLang="en-US" sz="800" smtClean="0">
                <a:ea typeface="+mj-ea"/>
                <a:cs typeface="+mj-cs"/>
              </a:rPr>
              <a:pPr marL="0" indent="0" algn="ctr">
                <a:spcBef>
                  <a:spcPct val="0"/>
                </a:spcBef>
                <a:buNone/>
              </a:pPr>
              <a:t>September</a:t>
            </a:fld>
            <a:endParaRPr lang="en-GB" sz="800">
              <a:ea typeface="+mj-ea"/>
              <a:cs typeface="+mj-cs"/>
            </a:endParaRPr>
          </a:p>
        </p:txBody>
      </p:sp>
      <p:sp>
        <p:nvSpPr>
          <p:cNvPr id="120" name="Espace réservé du texte 2">
            <a:extLst>
              <a:ext uri="{FF2B5EF4-FFF2-40B4-BE49-F238E27FC236}">
                <a16:creationId xmlns:a16="http://schemas.microsoft.com/office/drawing/2014/main" id="{46E61C64-3CBE-41CA-9F57-842B069A9157}"/>
              </a:ext>
            </a:extLst>
          </p:cNvPr>
          <p:cNvSpPr>
            <a:spLocks noGrp="1"/>
          </p:cNvSpPr>
          <p:nvPr>
            <p:custDataLst>
              <p:tags r:id="rId56"/>
            </p:custDataLst>
          </p:nvPr>
        </p:nvSpPr>
        <p:spPr bwMode="auto">
          <a:xfrm>
            <a:off x="4833938" y="6137275"/>
            <a:ext cx="3778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FFF7383-3244-4119-9931-3A225D2DD98F}" type="datetime'''''''''''''''O''ct''o''''''''''b''''e''''''''r'''''''''''">
              <a:rPr lang="en-GB" altLang="en-US" sz="800" smtClean="0">
                <a:ea typeface="+mj-ea"/>
                <a:cs typeface="+mj-cs"/>
              </a:rPr>
              <a:pPr marL="0" indent="0" algn="ctr">
                <a:spcBef>
                  <a:spcPct val="0"/>
                </a:spcBef>
                <a:buNone/>
              </a:pPr>
              <a:t>October</a:t>
            </a:fld>
            <a:endParaRPr lang="en-GB" sz="800">
              <a:ea typeface="+mj-ea"/>
              <a:cs typeface="+mj-cs"/>
            </a:endParaRPr>
          </a:p>
        </p:txBody>
      </p:sp>
      <p:sp>
        <p:nvSpPr>
          <p:cNvPr id="108" name="Espace réservé du texte 2">
            <a:extLst>
              <a:ext uri="{FF2B5EF4-FFF2-40B4-BE49-F238E27FC236}">
                <a16:creationId xmlns:a16="http://schemas.microsoft.com/office/drawing/2014/main" id="{AC32AFEE-FA5A-47CF-933C-7C8D40131F83}"/>
              </a:ext>
            </a:extLst>
          </p:cNvPr>
          <p:cNvSpPr>
            <a:spLocks noGrp="1"/>
          </p:cNvSpPr>
          <p:nvPr>
            <p:custDataLst>
              <p:tags r:id="rId57"/>
            </p:custDataLst>
          </p:nvPr>
        </p:nvSpPr>
        <p:spPr bwMode="auto">
          <a:xfrm>
            <a:off x="5256213" y="6137275"/>
            <a:ext cx="4730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4C1728C-A491-4876-93FD-E5B1E720443A}" type="datetime'''N''''o''''v''e''m''''''''''''''b''''''''''''''e''''''''''r'">
              <a:rPr lang="en-GB" altLang="en-US" sz="800" smtClean="0">
                <a:ea typeface="+mj-ea"/>
                <a:cs typeface="+mj-cs"/>
              </a:rPr>
              <a:pPr marL="0" indent="0" algn="ctr">
                <a:spcBef>
                  <a:spcPct val="0"/>
                </a:spcBef>
                <a:buNone/>
              </a:pPr>
              <a:t>November</a:t>
            </a:fld>
            <a:endParaRPr lang="en-GB" sz="800">
              <a:ea typeface="+mj-ea"/>
              <a:cs typeface="+mj-cs"/>
            </a:endParaRPr>
          </a:p>
        </p:txBody>
      </p:sp>
      <p:cxnSp>
        <p:nvCxnSpPr>
          <p:cNvPr id="124" name="Straight Connector 123">
            <a:extLst>
              <a:ext uri="{FF2B5EF4-FFF2-40B4-BE49-F238E27FC236}">
                <a16:creationId xmlns:a16="http://schemas.microsoft.com/office/drawing/2014/main" id="{E8CF3B2A-61C7-45F7-AF47-348741CC4187}"/>
              </a:ext>
            </a:extLst>
          </p:cNvPr>
          <p:cNvCxnSpPr/>
          <p:nvPr>
            <p:custDataLst>
              <p:tags r:id="rId58"/>
            </p:custDataLst>
          </p:nvPr>
        </p:nvCxnSpPr>
        <p:spPr bwMode="gray">
          <a:xfrm>
            <a:off x="3181350" y="6300788"/>
            <a:ext cx="123825" cy="0"/>
          </a:xfrm>
          <a:prstGeom prst="line">
            <a:avLst/>
          </a:prstGeom>
          <a:ln w="19050" cap="rnd" cmpd="sng" algn="ctr">
            <a:solidFill>
              <a:schemeClr val="accent4"/>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CF796D6D-FE6C-4298-88D8-1B4847E11327}"/>
              </a:ext>
            </a:extLst>
          </p:cNvPr>
          <p:cNvCxnSpPr/>
          <p:nvPr>
            <p:custDataLst>
              <p:tags r:id="rId59"/>
            </p:custDataLst>
          </p:nvPr>
        </p:nvCxnSpPr>
        <p:spPr bwMode="gray">
          <a:xfrm>
            <a:off x="2670175" y="6300788"/>
            <a:ext cx="123825" cy="0"/>
          </a:xfrm>
          <a:prstGeom prst="line">
            <a:avLst/>
          </a:prstGeom>
          <a:ln w="19050" cap="rnd" cmpd="sng" algn="ctr">
            <a:solidFill>
              <a:schemeClr val="tx2"/>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67F173A6-F718-4FD9-92BF-F1407DA85AAF}"/>
              </a:ext>
            </a:extLst>
          </p:cNvPr>
          <p:cNvCxnSpPr/>
          <p:nvPr>
            <p:custDataLst>
              <p:tags r:id="rId60"/>
            </p:custDataLst>
          </p:nvPr>
        </p:nvCxnSpPr>
        <p:spPr bwMode="gray">
          <a:xfrm>
            <a:off x="3692525" y="6300788"/>
            <a:ext cx="123825" cy="0"/>
          </a:xfrm>
          <a:prstGeom prst="line">
            <a:avLst/>
          </a:prstGeom>
          <a:ln w="19050" cap="rnd" cmpd="sng" algn="ctr">
            <a:solidFill>
              <a:schemeClr val="accent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5" name="Espace réservé du texte 2">
            <a:extLst>
              <a:ext uri="{FF2B5EF4-FFF2-40B4-BE49-F238E27FC236}">
                <a16:creationId xmlns:a16="http://schemas.microsoft.com/office/drawing/2014/main" id="{4549245E-6645-4022-AEBB-F431151C7BCA}"/>
              </a:ext>
            </a:extLst>
          </p:cNvPr>
          <p:cNvSpPr>
            <a:spLocks noGrp="1"/>
          </p:cNvSpPr>
          <p:nvPr>
            <p:custDataLst>
              <p:tags r:id="rId61"/>
            </p:custDataLst>
          </p:nvPr>
        </p:nvSpPr>
        <p:spPr bwMode="auto">
          <a:xfrm>
            <a:off x="2854325" y="6243638"/>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DC47E4DA-30F2-44A1-BCED-AC97E4E352D4}" type="datetime'2''''''''''''0''''''''''''''''''''''''''''1''''9'''">
              <a:rPr lang="en-GB" altLang="en-US" sz="800" smtClean="0">
                <a:ea typeface="+mj-ea"/>
                <a:cs typeface="+mj-cs"/>
              </a:rPr>
              <a:pPr marL="0" indent="0">
                <a:spcBef>
                  <a:spcPct val="0"/>
                </a:spcBef>
                <a:buNone/>
              </a:pPr>
              <a:t>2019</a:t>
            </a:fld>
            <a:endParaRPr lang="en-GB" sz="800">
              <a:ea typeface="+mj-ea"/>
              <a:cs typeface="+mj-cs"/>
            </a:endParaRPr>
          </a:p>
        </p:txBody>
      </p:sp>
      <p:sp>
        <p:nvSpPr>
          <p:cNvPr id="126" name="Espace réservé du texte 2">
            <a:extLst>
              <a:ext uri="{FF2B5EF4-FFF2-40B4-BE49-F238E27FC236}">
                <a16:creationId xmlns:a16="http://schemas.microsoft.com/office/drawing/2014/main" id="{C2E0227B-1B9B-4F1B-890B-43AEFA0C4D24}"/>
              </a:ext>
            </a:extLst>
          </p:cNvPr>
          <p:cNvSpPr>
            <a:spLocks noGrp="1"/>
          </p:cNvSpPr>
          <p:nvPr>
            <p:custDataLst>
              <p:tags r:id="rId62"/>
            </p:custDataLst>
          </p:nvPr>
        </p:nvSpPr>
        <p:spPr bwMode="auto">
          <a:xfrm>
            <a:off x="3365500" y="6243638"/>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7BF56309-E596-47F9-B250-AD207D8BA529}" type="datetime'''''2''''''''''''''0''''''''''20'''''''''''''''''">
              <a:rPr lang="en-GB" altLang="en-US" sz="800" smtClean="0">
                <a:ea typeface="+mj-ea"/>
                <a:cs typeface="+mj-cs"/>
              </a:rPr>
              <a:pPr marL="0" indent="0">
                <a:spcBef>
                  <a:spcPct val="0"/>
                </a:spcBef>
                <a:buNone/>
              </a:pPr>
              <a:t>2020</a:t>
            </a:fld>
            <a:endParaRPr lang="en-GB" sz="800">
              <a:ea typeface="+mj-ea"/>
              <a:cs typeface="+mj-cs"/>
            </a:endParaRPr>
          </a:p>
        </p:txBody>
      </p:sp>
      <p:sp>
        <p:nvSpPr>
          <p:cNvPr id="127" name="Espace réservé du texte 2">
            <a:extLst>
              <a:ext uri="{FF2B5EF4-FFF2-40B4-BE49-F238E27FC236}">
                <a16:creationId xmlns:a16="http://schemas.microsoft.com/office/drawing/2014/main" id="{180DB89C-CC17-4807-8DEE-21B94DFE60E1}"/>
              </a:ext>
            </a:extLst>
          </p:cNvPr>
          <p:cNvSpPr>
            <a:spLocks noGrp="1"/>
          </p:cNvSpPr>
          <p:nvPr>
            <p:custDataLst>
              <p:tags r:id="rId63"/>
            </p:custDataLst>
          </p:nvPr>
        </p:nvSpPr>
        <p:spPr bwMode="auto">
          <a:xfrm>
            <a:off x="3876675" y="6243638"/>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DFBB8D70-05CD-478B-BD41-FA744EF105BF}" type="datetime'''''''''''2''''''''''''02''''''''''''''''''1'''">
              <a:rPr lang="en-GB" altLang="en-US" sz="800" smtClean="0">
                <a:ea typeface="+mj-ea"/>
                <a:cs typeface="+mj-cs"/>
              </a:rPr>
              <a:pPr marL="0" indent="0">
                <a:spcBef>
                  <a:spcPct val="0"/>
                </a:spcBef>
                <a:buNone/>
              </a:pPr>
              <a:t>2021</a:t>
            </a:fld>
            <a:endParaRPr lang="en-GB" sz="800">
              <a:ea typeface="+mj-ea"/>
              <a:cs typeface="+mj-cs"/>
            </a:endParaRPr>
          </a:p>
        </p:txBody>
      </p:sp>
      <p:sp>
        <p:nvSpPr>
          <p:cNvPr id="129" name="Rectangle 128">
            <a:extLst>
              <a:ext uri="{FF2B5EF4-FFF2-40B4-BE49-F238E27FC236}">
                <a16:creationId xmlns:a16="http://schemas.microsoft.com/office/drawing/2014/main" id="{BC8DFD8B-6D55-407A-A426-7D28982F60A1}"/>
              </a:ext>
            </a:extLst>
          </p:cNvPr>
          <p:cNvSpPr/>
          <p:nvPr/>
        </p:nvSpPr>
        <p:spPr bwMode="auto">
          <a:xfrm>
            <a:off x="6484776" y="1413135"/>
            <a:ext cx="3220824" cy="243034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28600" indent="-228600" algn="l">
              <a:buClr>
                <a:schemeClr val="tx1"/>
              </a:buClr>
              <a:buFont typeface="+mj-lt"/>
              <a:buAutoNum type="arabicPeriod"/>
            </a:pPr>
            <a:r>
              <a:rPr lang="en-GB" sz="1000" i="0">
                <a:solidFill>
                  <a:schemeClr val="tx2"/>
                </a:solidFill>
              </a:rPr>
              <a:t>Decrease in </a:t>
            </a:r>
            <a:r>
              <a:rPr lang="en-GB" sz="1000" i="0" err="1">
                <a:solidFill>
                  <a:schemeClr val="tx2"/>
                </a:solidFill>
              </a:rPr>
              <a:t>NetNew</a:t>
            </a:r>
            <a:r>
              <a:rPr lang="en-GB" sz="1000" i="0">
                <a:solidFill>
                  <a:schemeClr val="tx2"/>
                </a:solidFill>
              </a:rPr>
              <a:t> creation between 2019 and 2020</a:t>
            </a:r>
            <a:r>
              <a:rPr lang="en-GB" sz="1000" i="0"/>
              <a:t> can be explained by Covid-19 crisis impact</a:t>
            </a:r>
          </a:p>
          <a:p>
            <a:pPr marL="228600" indent="-228600" algn="l">
              <a:buClr>
                <a:schemeClr val="tx1"/>
              </a:buClr>
              <a:buFont typeface="+mj-lt"/>
              <a:buAutoNum type="arabicPeriod"/>
            </a:pPr>
            <a:endParaRPr lang="en-GB" sz="1000" i="0"/>
          </a:p>
          <a:p>
            <a:pPr marL="228600" indent="-228600" algn="l">
              <a:buClr>
                <a:schemeClr val="tx1"/>
              </a:buClr>
              <a:buFont typeface="+mj-lt"/>
              <a:buAutoNum type="arabicPeriod"/>
            </a:pPr>
            <a:r>
              <a:rPr lang="en-GB" sz="1000" i="0">
                <a:solidFill>
                  <a:schemeClr val="tx2"/>
                </a:solidFill>
              </a:rPr>
              <a:t>Very positive trend on pipeline creation in the past 4 months </a:t>
            </a:r>
            <a:r>
              <a:rPr lang="en-GB" sz="1000" i="0"/>
              <a:t>that can be explained by customers realizing that projects need to continue despite Covid-19 crisis</a:t>
            </a:r>
          </a:p>
          <a:p>
            <a:pPr marL="504000" lvl="1" indent="-228600">
              <a:buClr>
                <a:schemeClr val="tx1"/>
              </a:buClr>
              <a:buFont typeface="Arial" panose="020B0604020202020204" pitchFamily="34" charset="0"/>
              <a:buChar char="•"/>
            </a:pPr>
            <a:r>
              <a:rPr lang="en-GB" sz="1000" i="0">
                <a:solidFill>
                  <a:schemeClr val="tx2"/>
                </a:solidFill>
              </a:rPr>
              <a:t>Exceptional</a:t>
            </a:r>
            <a:r>
              <a:rPr lang="en-GB" sz="1000" i="0" baseline="0">
                <a:solidFill>
                  <a:schemeClr val="tx2"/>
                </a:solidFill>
              </a:rPr>
              <a:t> d</a:t>
            </a:r>
            <a:r>
              <a:rPr lang="en-GB" sz="1000" i="0">
                <a:solidFill>
                  <a:schemeClr val="tx2"/>
                </a:solidFill>
              </a:rPr>
              <a:t>ecrease</a:t>
            </a:r>
            <a:r>
              <a:rPr lang="en-GB" sz="1000" i="0" baseline="0">
                <a:solidFill>
                  <a:schemeClr val="tx2"/>
                </a:solidFill>
              </a:rPr>
              <a:t> in December 2020 </a:t>
            </a:r>
            <a:r>
              <a:rPr lang="en-GB" sz="1000" i="0" baseline="0"/>
              <a:t>explained by a higher focus on conversion of opportunities than acquisition of new business</a:t>
            </a:r>
          </a:p>
          <a:p>
            <a:pPr marL="504000" lvl="1" indent="-228600">
              <a:buClr>
                <a:schemeClr val="tx1"/>
              </a:buClr>
              <a:buFont typeface="Arial" panose="020B0604020202020204" pitchFamily="34" charset="0"/>
              <a:buChar char="•"/>
            </a:pPr>
            <a:endParaRPr lang="en-GB" sz="1000" i="0" baseline="0"/>
          </a:p>
          <a:p>
            <a:pPr marL="228600" indent="-228600" algn="l">
              <a:buClr>
                <a:schemeClr val="tx1"/>
              </a:buClr>
              <a:buFont typeface="+mj-lt"/>
              <a:buAutoNum type="arabicPeriod"/>
            </a:pPr>
            <a:r>
              <a:rPr lang="en-GB" sz="1000" i="0" baseline="0">
                <a:solidFill>
                  <a:schemeClr val="tx2"/>
                </a:solidFill>
              </a:rPr>
              <a:t>Expected increase driven by the new sales organization </a:t>
            </a:r>
            <a:r>
              <a:rPr lang="en-GB" sz="1000" i="0" baseline="0"/>
              <a:t>established in February 2021 focusing on </a:t>
            </a:r>
            <a:r>
              <a:rPr lang="en-GB" sz="1000" i="0" baseline="0" err="1"/>
              <a:t>NetNew</a:t>
            </a:r>
            <a:r>
              <a:rPr lang="en-GB" sz="1000" i="0" baseline="0"/>
              <a:t> Business</a:t>
            </a:r>
            <a:endParaRPr lang="en-GB" sz="1000" i="0"/>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130" name="Rectangle 129">
            <a:extLst>
              <a:ext uri="{FF2B5EF4-FFF2-40B4-BE49-F238E27FC236}">
                <a16:creationId xmlns:a16="http://schemas.microsoft.com/office/drawing/2014/main" id="{EB05B27D-7CAF-44C7-A1D3-9851D31278A7}"/>
              </a:ext>
            </a:extLst>
          </p:cNvPr>
          <p:cNvSpPr/>
          <p:nvPr/>
        </p:nvSpPr>
        <p:spPr bwMode="auto">
          <a:xfrm>
            <a:off x="6484776" y="3942424"/>
            <a:ext cx="3220824" cy="243034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28600" marR="0" lvl="0" indent="-228600" defTabSz="914400" eaLnBrk="1" latinLnBrk="0" hangingPunct="1">
              <a:lnSpc>
                <a:spcPct val="100000"/>
              </a:lnSpc>
              <a:buClr>
                <a:schemeClr val="tx1"/>
              </a:buClr>
              <a:buSzTx/>
              <a:buFont typeface="+mj-lt"/>
              <a:buAutoNum type="arabicPeriod"/>
              <a:tabLst/>
              <a:defRPr/>
            </a:pPr>
            <a:r>
              <a:rPr lang="en-GB" sz="1000">
                <a:solidFill>
                  <a:schemeClr val="tx2"/>
                </a:solidFill>
              </a:rPr>
              <a:t>Decrease in won opportunities between 2019 and 2020 </a:t>
            </a:r>
            <a:r>
              <a:rPr lang="en-GB" sz="1000"/>
              <a:t>due to a contraction of the market (Covid-19 crisis)</a:t>
            </a:r>
          </a:p>
          <a:p>
            <a:pPr marL="228600" marR="0" lvl="0" indent="-228600" defTabSz="914400" eaLnBrk="1" latinLnBrk="0" hangingPunct="1">
              <a:lnSpc>
                <a:spcPct val="100000"/>
              </a:lnSpc>
              <a:buClr>
                <a:schemeClr val="tx1"/>
              </a:buClr>
              <a:buSzTx/>
              <a:buFont typeface="+mj-lt"/>
              <a:buAutoNum type="arabicPeriod"/>
              <a:tabLst/>
              <a:defRPr/>
            </a:pPr>
            <a:endParaRPr lang="en-GB" sz="1000"/>
          </a:p>
          <a:p>
            <a:pPr marL="228600" marR="0" lvl="0" indent="-228600" defTabSz="914400" eaLnBrk="1" latinLnBrk="0" hangingPunct="1">
              <a:lnSpc>
                <a:spcPct val="100000"/>
              </a:lnSpc>
              <a:buClr>
                <a:schemeClr val="tx1"/>
              </a:buClr>
              <a:buSzTx/>
              <a:buFont typeface="+mj-lt"/>
              <a:buAutoNum type="arabicPeriod"/>
              <a:tabLst/>
              <a:defRPr/>
            </a:pPr>
            <a:r>
              <a:rPr lang="en-GB" sz="1000">
                <a:solidFill>
                  <a:schemeClr val="tx2"/>
                </a:solidFill>
              </a:rPr>
              <a:t>Increase in lost opportunities between 2019 and 2020</a:t>
            </a:r>
            <a:r>
              <a:rPr lang="en-GB" sz="1000"/>
              <a:t> can be explained:</a:t>
            </a:r>
          </a:p>
          <a:p>
            <a:pPr marL="504000" lvl="1" indent="-228600">
              <a:buClr>
                <a:schemeClr val="tx1"/>
              </a:buClr>
              <a:buFont typeface="Arial" panose="020B0604020202020204" pitchFamily="34" charset="0"/>
              <a:buChar char="•"/>
              <a:defRPr/>
            </a:pPr>
            <a:r>
              <a:rPr lang="en-GB" sz="1000"/>
              <a:t>Lost opportunities were </a:t>
            </a:r>
            <a:r>
              <a:rPr lang="en-GB" sz="1000">
                <a:solidFill>
                  <a:schemeClr val="tx2"/>
                </a:solidFill>
              </a:rPr>
              <a:t>not lost to competitors but due to shift in priorities</a:t>
            </a:r>
            <a:r>
              <a:rPr lang="en-GB" sz="1000"/>
              <a:t> of customers because of the sanitary crisis</a:t>
            </a:r>
          </a:p>
          <a:p>
            <a:pPr marL="504000" lvl="1" indent="-228600">
              <a:buClr>
                <a:schemeClr val="tx1"/>
              </a:buClr>
              <a:buFont typeface="Arial" panose="020B0604020202020204" pitchFamily="34" charset="0"/>
              <a:buChar char="•"/>
              <a:defRPr/>
            </a:pPr>
            <a:r>
              <a:rPr lang="en-GB" sz="1000"/>
              <a:t>Lost opportunities consisted mainly in </a:t>
            </a:r>
            <a:r>
              <a:rPr lang="en-GB" sz="1000">
                <a:solidFill>
                  <a:schemeClr val="tx2"/>
                </a:solidFill>
              </a:rPr>
              <a:t>deals dropped or postponed </a:t>
            </a:r>
            <a:r>
              <a:rPr lang="en-GB" sz="1000"/>
              <a:t>(higher lifetime of opportunities in the salesforce.com database during 2020) by the customers</a:t>
            </a:r>
            <a:endParaRPr lang="en-GB" sz="1000">
              <a:solidFill>
                <a:schemeClr val="tx2"/>
              </a:solidFill>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85" name="Rectangle 84">
            <a:extLst>
              <a:ext uri="{FF2B5EF4-FFF2-40B4-BE49-F238E27FC236}">
                <a16:creationId xmlns:a16="http://schemas.microsoft.com/office/drawing/2014/main" id="{C96333BE-106F-43E8-AD4A-3FCBF53409F7}"/>
              </a:ext>
            </a:extLst>
          </p:cNvPr>
          <p:cNvSpPr/>
          <p:nvPr/>
        </p:nvSpPr>
        <p:spPr bwMode="auto">
          <a:xfrm>
            <a:off x="7134752" y="1142816"/>
            <a:ext cx="1920871" cy="2516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i="1">
                <a:latin typeface="Trebuchet MS" pitchFamily="34" charset="0"/>
              </a:rPr>
              <a:t>Key takeaways</a:t>
            </a:r>
            <a:endParaRPr kumimoji="0" lang="en-GB" sz="1100" b="0" i="1" u="none" strike="noStrike" cap="none" normalizeH="0" baseline="0">
              <a:ln>
                <a:noFill/>
              </a:ln>
              <a:effectLst/>
              <a:latin typeface="Trebuchet MS" pitchFamily="34" charset="0"/>
            </a:endParaRPr>
          </a:p>
        </p:txBody>
      </p:sp>
      <p:sp>
        <p:nvSpPr>
          <p:cNvPr id="32" name="Rectangle 31" hidden="1">
            <a:extLst>
              <a:ext uri="{FF2B5EF4-FFF2-40B4-BE49-F238E27FC236}">
                <a16:creationId xmlns:a16="http://schemas.microsoft.com/office/drawing/2014/main" id="{26314900-FEA8-43DC-A4CF-5F56CEC5EFC3}"/>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grpSp>
        <p:nvGrpSpPr>
          <p:cNvPr id="145" name="Group 53">
            <a:extLst>
              <a:ext uri="{FF2B5EF4-FFF2-40B4-BE49-F238E27FC236}">
                <a16:creationId xmlns:a16="http://schemas.microsoft.com/office/drawing/2014/main" id="{193CEB9A-3299-4CC7-B50E-F2A6B2229C85}"/>
              </a:ext>
            </a:extLst>
          </p:cNvPr>
          <p:cNvGrpSpPr/>
          <p:nvPr/>
        </p:nvGrpSpPr>
        <p:grpSpPr>
          <a:xfrm>
            <a:off x="8448150" y="-11528"/>
            <a:ext cx="1435548" cy="588143"/>
            <a:chOff x="8448150" y="-11528"/>
            <a:chExt cx="1435548" cy="588143"/>
          </a:xfrm>
        </p:grpSpPr>
        <p:pic>
          <p:nvPicPr>
            <p:cNvPr id="146" name="Picture 2" descr="5 ft x 3 ft 150 x 90 cm-DRAPEAU BELGE Belgique 100% Polyester ...">
              <a:extLst>
                <a:ext uri="{FF2B5EF4-FFF2-40B4-BE49-F238E27FC236}">
                  <a16:creationId xmlns:a16="http://schemas.microsoft.com/office/drawing/2014/main" id="{9295D619-A4FD-429F-A58E-D1FA17D3101F}"/>
                </a:ext>
              </a:extLst>
            </p:cNvPr>
            <p:cNvPicPr>
              <a:picLocks noChangeAspect="1" noChangeArrowheads="1"/>
            </p:cNvPicPr>
            <p:nvPr/>
          </p:nvPicPr>
          <p:blipFill rotWithShape="1">
            <a:blip r:embed="rId6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7" name="Picture 2 - 1" descr="Drapeau des Pays-Bas — Wikipédia">
              <a:extLst>
                <a:ext uri="{FF2B5EF4-FFF2-40B4-BE49-F238E27FC236}">
                  <a16:creationId xmlns:a16="http://schemas.microsoft.com/office/drawing/2014/main" id="{700ECF93-F6C3-4712-AADD-BB76BA26037D}"/>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8" name="Picture 2 - 2" descr="Drapeau du Luxembourg">
              <a:extLst>
                <a:ext uri="{FF2B5EF4-FFF2-40B4-BE49-F238E27FC236}">
                  <a16:creationId xmlns:a16="http://schemas.microsoft.com/office/drawing/2014/main" id="{9A136B11-BCF8-465F-A250-C7883917A84B}"/>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49" name="ZoneTexte 18">
              <a:extLst>
                <a:ext uri="{FF2B5EF4-FFF2-40B4-BE49-F238E27FC236}">
                  <a16:creationId xmlns:a16="http://schemas.microsoft.com/office/drawing/2014/main" id="{E244C3BE-6DF8-4479-9D69-A0CC68FF8F39}"/>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nvGrpSpPr>
            <p:cNvPr id="150" name="Groupe 85">
              <a:extLst>
                <a:ext uri="{FF2B5EF4-FFF2-40B4-BE49-F238E27FC236}">
                  <a16:creationId xmlns:a16="http://schemas.microsoft.com/office/drawing/2014/main" id="{B6E0F57F-741A-403D-A215-C8350C28A6D9}"/>
                </a:ext>
              </a:extLst>
            </p:cNvPr>
            <p:cNvGrpSpPr/>
            <p:nvPr/>
          </p:nvGrpSpPr>
          <p:grpSpPr>
            <a:xfrm>
              <a:off x="8448150" y="-11528"/>
              <a:ext cx="1281748" cy="588143"/>
              <a:chOff x="8448150" y="-11528"/>
              <a:chExt cx="1281748" cy="588143"/>
            </a:xfrm>
          </p:grpSpPr>
          <p:sp>
            <p:nvSpPr>
              <p:cNvPr id="151" name="Rectangle : coins arrondis 199">
                <a:extLst>
                  <a:ext uri="{FF2B5EF4-FFF2-40B4-BE49-F238E27FC236}">
                    <a16:creationId xmlns:a16="http://schemas.microsoft.com/office/drawing/2014/main" id="{D5682076-B832-4365-829C-BF96B7B278B8}"/>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52" name="Rectangle : coins arrondis 200">
                <a:extLst>
                  <a:ext uri="{FF2B5EF4-FFF2-40B4-BE49-F238E27FC236}">
                    <a16:creationId xmlns:a16="http://schemas.microsoft.com/office/drawing/2014/main" id="{D8EDD6D0-6499-4CE1-B944-4633A9022EF9}"/>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53" name="Rectangle : coins arrondis 201">
                <a:extLst>
                  <a:ext uri="{FF2B5EF4-FFF2-40B4-BE49-F238E27FC236}">
                    <a16:creationId xmlns:a16="http://schemas.microsoft.com/office/drawing/2014/main" id="{4A130669-77F6-4AE2-B683-078A9E61E3A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54" name="ZoneTexte 18">
                <a:extLst>
                  <a:ext uri="{FF2B5EF4-FFF2-40B4-BE49-F238E27FC236}">
                    <a16:creationId xmlns:a16="http://schemas.microsoft.com/office/drawing/2014/main" id="{16345FB1-D1F2-4136-B329-BD4344E8E69F}"/>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155" name="Graphique 128" descr="Jauge">
                <a:extLst>
                  <a:ext uri="{FF2B5EF4-FFF2-40B4-BE49-F238E27FC236}">
                    <a16:creationId xmlns:a16="http://schemas.microsoft.com/office/drawing/2014/main" id="{79EC712D-5E0C-464C-A013-AAE43838A180}"/>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553764" y="187516"/>
                <a:ext cx="234953" cy="218224"/>
              </a:xfrm>
              <a:prstGeom prst="rect">
                <a:avLst/>
              </a:prstGeom>
              <a:effectLst/>
            </p:spPr>
          </p:pic>
          <p:pic>
            <p:nvPicPr>
              <p:cNvPr id="156" name="Graphique 90" descr="Poignée de main">
                <a:extLst>
                  <a:ext uri="{FF2B5EF4-FFF2-40B4-BE49-F238E27FC236}">
                    <a16:creationId xmlns:a16="http://schemas.microsoft.com/office/drawing/2014/main" id="{3709D539-04D5-4CEA-9D71-76F3E24E2F4D}"/>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8960868" y="152880"/>
                <a:ext cx="256313" cy="287496"/>
              </a:xfrm>
              <a:prstGeom prst="rect">
                <a:avLst/>
              </a:prstGeom>
              <a:effectLst/>
            </p:spPr>
          </p:pic>
          <p:pic>
            <p:nvPicPr>
              <p:cNvPr id="157" name="Graphique 95" descr="Mégaphone">
                <a:extLst>
                  <a:ext uri="{FF2B5EF4-FFF2-40B4-BE49-F238E27FC236}">
                    <a16:creationId xmlns:a16="http://schemas.microsoft.com/office/drawing/2014/main" id="{607C82F9-AEF6-4C74-B47B-31757B33BF92}"/>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389331" y="181519"/>
                <a:ext cx="233011" cy="216420"/>
              </a:xfrm>
              <a:prstGeom prst="rect">
                <a:avLst/>
              </a:prstGeom>
              <a:effectLst/>
            </p:spPr>
          </p:pic>
          <p:sp>
            <p:nvSpPr>
              <p:cNvPr id="158" name="ZoneTexte 18">
                <a:extLst>
                  <a:ext uri="{FF2B5EF4-FFF2-40B4-BE49-F238E27FC236}">
                    <a16:creationId xmlns:a16="http://schemas.microsoft.com/office/drawing/2014/main" id="{0546082F-F7B1-4B44-95C9-0A5AE61522ED}"/>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grpSp>
      </p:grpSp>
    </p:spTree>
    <p:extLst>
      <p:ext uri="{BB962C8B-B14F-4D97-AF65-F5344CB8AC3E}">
        <p14:creationId xmlns:p14="http://schemas.microsoft.com/office/powerpoint/2010/main" val="287067584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C1F0D9F-2738-47BF-BFAF-0705C1F56395}"/>
              </a:ext>
            </a:extLst>
          </p:cNvPr>
          <p:cNvGraphicFramePr>
            <a:graphicFrameLocks noChangeAspect="1"/>
          </p:cNvGraphicFramePr>
          <p:nvPr>
            <p:custDataLst>
              <p:tags r:id="rId1"/>
            </p:custDataLst>
            <p:extLst>
              <p:ext uri="{D42A27DB-BD31-4B8C-83A1-F6EECF244321}">
                <p14:modId xmlns:p14="http://schemas.microsoft.com/office/powerpoint/2010/main" val="39444684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6" imgW="622" imgH="623" progId="TCLayout.ActiveDocument.1">
                  <p:embed/>
                </p:oleObj>
              </mc:Choice>
              <mc:Fallback>
                <p:oleObj name="think-cell Slide" r:id="rId26" imgW="622" imgH="623" progId="TCLayout.ActiveDocument.1">
                  <p:embed/>
                  <p:pic>
                    <p:nvPicPr>
                      <p:cNvPr id="5" name="Object 4" hidden="1">
                        <a:extLst>
                          <a:ext uri="{FF2B5EF4-FFF2-40B4-BE49-F238E27FC236}">
                            <a16:creationId xmlns:a16="http://schemas.microsoft.com/office/drawing/2014/main" id="{3C1F0D9F-2738-47BF-BFAF-0705C1F56395}"/>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70876E0E-5A26-4C0C-92CE-4D73FDCBD156}"/>
              </a:ext>
            </a:extLst>
          </p:cNvPr>
          <p:cNvSpPr>
            <a:spLocks noGrp="1"/>
          </p:cNvSpPr>
          <p:nvPr>
            <p:ph type="title"/>
          </p:nvPr>
        </p:nvSpPr>
        <p:spPr>
          <a:xfrm>
            <a:off x="165599" y="147600"/>
            <a:ext cx="8511675" cy="684000"/>
          </a:xfrm>
        </p:spPr>
        <p:txBody>
          <a:bodyPr vert="horz"/>
          <a:lstStyle/>
          <a:p>
            <a:r>
              <a:rPr lang="en-GB"/>
              <a:t>In terms of </a:t>
            </a:r>
            <a:r>
              <a:rPr lang="en-GB">
                <a:solidFill>
                  <a:schemeClr val="tx2"/>
                </a:solidFill>
              </a:rPr>
              <a:t>commercial pipeline</a:t>
            </a:r>
            <a:r>
              <a:rPr lang="en-GB"/>
              <a:t>,</a:t>
            </a:r>
            <a:r>
              <a:rPr lang="en-GB">
                <a:solidFill>
                  <a:schemeClr val="tx2"/>
                </a:solidFill>
              </a:rPr>
              <a:t> renewal won opportunities </a:t>
            </a:r>
            <a:r>
              <a:rPr lang="en-GB"/>
              <a:t>in Benelux </a:t>
            </a:r>
            <a:r>
              <a:rPr lang="en-GB">
                <a:solidFill>
                  <a:schemeClr val="tx2"/>
                </a:solidFill>
              </a:rPr>
              <a:t>shifted towards a more predictable revenue structure</a:t>
            </a:r>
            <a:r>
              <a:rPr lang="en-GB"/>
              <a:t> with more Rolling and fewer Single and One-off contracts between 2019 and 2020</a:t>
            </a:r>
          </a:p>
        </p:txBody>
      </p:sp>
      <p:sp>
        <p:nvSpPr>
          <p:cNvPr id="3" name="Espace réservé du texte 2">
            <a:extLst>
              <a:ext uri="{FF2B5EF4-FFF2-40B4-BE49-F238E27FC236}">
                <a16:creationId xmlns:a16="http://schemas.microsoft.com/office/drawing/2014/main" id="{BA9C5DAE-8B2F-4E76-943C-FE8549DBB5BD}"/>
              </a:ext>
            </a:extLst>
          </p:cNvPr>
          <p:cNvSpPr>
            <a:spLocks noGrp="1"/>
          </p:cNvSpPr>
          <p:nvPr>
            <p:ph type="body" sz="quarter" idx="10"/>
          </p:nvPr>
        </p:nvSpPr>
        <p:spPr/>
        <p:txBody>
          <a:bodyPr/>
          <a:lstStyle/>
          <a:p>
            <a:r>
              <a:rPr lang="en-GB" sz="800" i="1" kern="0"/>
              <a:t>Sources: eleven research &amp; analysis, company data</a:t>
            </a:r>
            <a:endParaRPr lang="en-GB"/>
          </a:p>
        </p:txBody>
      </p:sp>
      <p:cxnSp>
        <p:nvCxnSpPr>
          <p:cNvPr id="7" name="Straight Connector 6">
            <a:extLst>
              <a:ext uri="{FF2B5EF4-FFF2-40B4-BE49-F238E27FC236}">
                <a16:creationId xmlns:a16="http://schemas.microsoft.com/office/drawing/2014/main" id="{24795BD1-E365-4281-A39E-4AF936F8877B}"/>
              </a:ext>
            </a:extLst>
          </p:cNvPr>
          <p:cNvCxnSpPr/>
          <p:nvPr/>
        </p:nvCxnSpPr>
        <p:spPr bwMode="auto">
          <a:xfrm>
            <a:off x="480767" y="1065229"/>
            <a:ext cx="9134573"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Rectangle 7">
            <a:extLst>
              <a:ext uri="{FF2B5EF4-FFF2-40B4-BE49-F238E27FC236}">
                <a16:creationId xmlns:a16="http://schemas.microsoft.com/office/drawing/2014/main" id="{DE2AB3C2-E72B-4BC3-9539-1C7B324B64A2}"/>
              </a:ext>
            </a:extLst>
          </p:cNvPr>
          <p:cNvSpPr/>
          <p:nvPr/>
        </p:nvSpPr>
        <p:spPr bwMode="auto">
          <a:xfrm>
            <a:off x="2438761" y="933254"/>
            <a:ext cx="5463682" cy="3050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a:solidFill>
                  <a:schemeClr val="tx2"/>
                </a:solidFill>
                <a:latin typeface="Trebuchet MS" pitchFamily="34" charset="0"/>
              </a:rPr>
              <a:t>Key takeaways regarding pipeline evolution in Benelux – Renewal opportunities</a:t>
            </a:r>
            <a:endParaRPr kumimoji="0" lang="en-GB" sz="1100" b="0" i="0" u="none" strike="noStrike" cap="none" normalizeH="0" baseline="0">
              <a:ln>
                <a:noFill/>
              </a:ln>
              <a:solidFill>
                <a:schemeClr val="tx2"/>
              </a:solidFill>
              <a:effectLst/>
              <a:latin typeface="Trebuchet MS" pitchFamily="34" charset="0"/>
            </a:endParaRPr>
          </a:p>
        </p:txBody>
      </p:sp>
      <p:sp>
        <p:nvSpPr>
          <p:cNvPr id="21" name="Rectangle 20">
            <a:extLst>
              <a:ext uri="{FF2B5EF4-FFF2-40B4-BE49-F238E27FC236}">
                <a16:creationId xmlns:a16="http://schemas.microsoft.com/office/drawing/2014/main" id="{DCA66723-C62A-4C81-BF08-FC5E8586617C}"/>
              </a:ext>
            </a:extLst>
          </p:cNvPr>
          <p:cNvSpPr/>
          <p:nvPr/>
        </p:nvSpPr>
        <p:spPr bwMode="auto">
          <a:xfrm>
            <a:off x="365634" y="1402062"/>
            <a:ext cx="5850607" cy="49817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 name="Rectangle 21">
            <a:extLst>
              <a:ext uri="{FF2B5EF4-FFF2-40B4-BE49-F238E27FC236}">
                <a16:creationId xmlns:a16="http://schemas.microsoft.com/office/drawing/2014/main" id="{238C74B2-E355-4355-BA7A-0D5E290DB0C7}"/>
              </a:ext>
            </a:extLst>
          </p:cNvPr>
          <p:cNvSpPr/>
          <p:nvPr/>
        </p:nvSpPr>
        <p:spPr bwMode="auto">
          <a:xfrm>
            <a:off x="6484777" y="1402062"/>
            <a:ext cx="3220824" cy="268487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28600" indent="-228600" algn="l">
              <a:spcBef>
                <a:spcPts val="1200"/>
              </a:spcBef>
              <a:buClr>
                <a:schemeClr val="tx1"/>
              </a:buClr>
              <a:buFont typeface="+mj-lt"/>
              <a:buAutoNum type="arabicPeriod"/>
            </a:pPr>
            <a:r>
              <a:rPr lang="en-GB" sz="1000" i="0" baseline="0">
                <a:solidFill>
                  <a:schemeClr val="tx2"/>
                </a:solidFill>
              </a:rPr>
              <a:t>In March/April 2020, slight decease in successful renewal opportunities </a:t>
            </a:r>
            <a:r>
              <a:rPr lang="en-GB" sz="1000" i="0" baseline="0"/>
              <a:t>because of the </a:t>
            </a:r>
            <a:r>
              <a:rPr lang="en-GB" sz="1000" i="0" baseline="0">
                <a:solidFill>
                  <a:schemeClr val="tx2"/>
                </a:solidFill>
              </a:rPr>
              <a:t>beginning of Covid-19 crisis</a:t>
            </a:r>
          </a:p>
          <a:p>
            <a:pPr marL="228600" indent="-228600" algn="l">
              <a:spcBef>
                <a:spcPts val="1200"/>
              </a:spcBef>
              <a:buClr>
                <a:schemeClr val="tx1"/>
              </a:buClr>
              <a:buFont typeface="+mj-lt"/>
              <a:buAutoNum type="arabicPeriod"/>
            </a:pPr>
            <a:endParaRPr lang="en-GB" sz="1000" i="0" baseline="0"/>
          </a:p>
          <a:p>
            <a:pPr marL="228600" indent="-228600" algn="l">
              <a:spcBef>
                <a:spcPts val="1200"/>
              </a:spcBef>
              <a:buClr>
                <a:schemeClr val="tx1"/>
              </a:buClr>
              <a:buFont typeface="+mj-lt"/>
              <a:buAutoNum type="arabicPeriod"/>
            </a:pPr>
            <a:r>
              <a:rPr lang="en-GB" sz="1000" i="0" baseline="0">
                <a:solidFill>
                  <a:schemeClr val="tx2"/>
                </a:solidFill>
              </a:rPr>
              <a:t>Increase in values and retention rate won opportunities between 2019 and 2020 </a:t>
            </a:r>
            <a:r>
              <a:rPr lang="en-GB" sz="1000" i="0" baseline="0"/>
              <a:t>due to client's will to </a:t>
            </a:r>
            <a:r>
              <a:rPr lang="en-GB" sz="1000" i="0" baseline="0">
                <a:solidFill>
                  <a:schemeClr val="tx2"/>
                </a:solidFill>
              </a:rPr>
              <a:t>minimize risk during the Covid-19 crisis</a:t>
            </a:r>
            <a:r>
              <a:rPr lang="en-GB" sz="1000" i="0" baseline="0"/>
              <a:t> (</a:t>
            </a:r>
            <a:r>
              <a:rPr lang="en-GB" sz="1000" b="0" i="0">
                <a:effectLst/>
                <a:latin typeface="+mn-lt"/>
                <a:ea typeface="+mn-ea"/>
                <a:cs typeface="+mn-cs"/>
              </a:rPr>
              <a:t>no appetite to switch to another data provider</a:t>
            </a:r>
            <a:r>
              <a:rPr lang="en-GB" sz="1000" i="0" baseline="0">
                <a:solidFill>
                  <a:sysClr val="windowText" lastClr="000000"/>
                </a:solidFill>
              </a:rPr>
              <a:t>)</a:t>
            </a:r>
          </a:p>
          <a:p>
            <a:pPr marL="228600" indent="-228600">
              <a:spcBef>
                <a:spcPts val="1200"/>
              </a:spcBef>
              <a:buClr>
                <a:schemeClr val="tx1"/>
              </a:buClr>
              <a:buFont typeface="+mj-lt"/>
              <a:buAutoNum type="arabicPeriod"/>
            </a:pPr>
            <a:endParaRPr lang="en-GB" sz="1000">
              <a:latin typeface="Trebuchet MS" pitchFamily="34" charset="0"/>
            </a:endParaRPr>
          </a:p>
          <a:p>
            <a:pPr lvl="1">
              <a:spcBef>
                <a:spcPts val="1200"/>
              </a:spcBef>
            </a:pPr>
            <a:endParaRPr lang="en-GB" sz="1000">
              <a:latin typeface="Trebuchet MS" pitchFamily="34" charset="0"/>
            </a:endParaRPr>
          </a:p>
          <a:p>
            <a:pPr lvl="1">
              <a:spcBef>
                <a:spcPts val="1200"/>
              </a:spcBef>
            </a:pPr>
            <a:endParaRPr lang="en-GB" sz="1000">
              <a:latin typeface="Trebuchet MS" pitchFamily="34" charset="0"/>
            </a:endParaRPr>
          </a:p>
          <a:p>
            <a:pPr marL="0" marR="0" indent="0" algn="ctr" defTabSz="914400" rtl="0" eaLnBrk="1" fontAlgn="base" latinLnBrk="0" hangingPunct="1">
              <a:lnSpc>
                <a:spcPct val="100000"/>
              </a:lnSpc>
              <a:spcBef>
                <a:spcPts val="120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24" name="Isosceles Triangle 23">
            <a:extLst>
              <a:ext uri="{FF2B5EF4-FFF2-40B4-BE49-F238E27FC236}">
                <a16:creationId xmlns:a16="http://schemas.microsoft.com/office/drawing/2014/main" id="{2CCACDD4-56F7-424F-B1C4-D017D08EFFED}"/>
              </a:ext>
            </a:extLst>
          </p:cNvPr>
          <p:cNvSpPr/>
          <p:nvPr/>
        </p:nvSpPr>
        <p:spPr bwMode="auto">
          <a:xfrm rot="5400000">
            <a:off x="6086298" y="3838424"/>
            <a:ext cx="528509" cy="10905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8" name="Rectangle 27">
            <a:extLst>
              <a:ext uri="{FF2B5EF4-FFF2-40B4-BE49-F238E27FC236}">
                <a16:creationId xmlns:a16="http://schemas.microsoft.com/office/drawing/2014/main" id="{BD3F5A18-9558-4A8A-93B3-D8405027BE75}"/>
              </a:ext>
            </a:extLst>
          </p:cNvPr>
          <p:cNvSpPr/>
          <p:nvPr/>
        </p:nvSpPr>
        <p:spPr bwMode="auto">
          <a:xfrm>
            <a:off x="365633" y="1402062"/>
            <a:ext cx="5850607" cy="241503"/>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Yearly evolution of the won Renewal opportunities </a:t>
            </a:r>
            <a:br>
              <a:rPr lang="en-GB" sz="1000" b="1" i="1">
                <a:latin typeface="Trebuchet MS" panose="020B0603020202020204" pitchFamily="34" charset="0"/>
              </a:rPr>
            </a:br>
            <a:r>
              <a:rPr lang="en-GB" sz="1000" i="1">
                <a:latin typeface="Trebuchet MS" panose="020B0603020202020204" pitchFamily="34" charset="0"/>
              </a:rPr>
              <a:t>(in €m, in %, 2019 - February 2021, Renewal opportunities - Benelux)</a:t>
            </a:r>
            <a:endParaRPr kumimoji="0" lang="en-GB" sz="1000" i="1" u="none" strike="noStrike" kern="1200" cap="none" spc="0" normalizeH="0" baseline="0" noProof="0">
              <a:ln>
                <a:noFill/>
              </a:ln>
              <a:effectLst/>
              <a:uLnTx/>
              <a:uFillTx/>
              <a:latin typeface="Trebuchet MS" panose="020B0603020202020204" pitchFamily="34" charset="0"/>
            </a:endParaRPr>
          </a:p>
        </p:txBody>
      </p:sp>
      <p:graphicFrame>
        <p:nvGraphicFramePr>
          <p:cNvPr id="78" name="Chart 77">
            <a:extLst>
              <a:ext uri="{FF2B5EF4-FFF2-40B4-BE49-F238E27FC236}">
                <a16:creationId xmlns:a16="http://schemas.microsoft.com/office/drawing/2014/main" id="{12FD7BBC-9C24-4826-8BDC-BD75BCF0A3A6}"/>
              </a:ext>
            </a:extLst>
          </p:cNvPr>
          <p:cNvGraphicFramePr/>
          <p:nvPr>
            <p:custDataLst>
              <p:tags r:id="rId2"/>
            </p:custDataLst>
            <p:extLst>
              <p:ext uri="{D42A27DB-BD31-4B8C-83A1-F6EECF244321}">
                <p14:modId xmlns:p14="http://schemas.microsoft.com/office/powerpoint/2010/main" val="485359711"/>
              </p:ext>
            </p:extLst>
          </p:nvPr>
        </p:nvGraphicFramePr>
        <p:xfrm>
          <a:off x="446088" y="1906588"/>
          <a:ext cx="5770562" cy="4097337"/>
        </p:xfrm>
        <a:graphic>
          <a:graphicData uri="http://schemas.openxmlformats.org/drawingml/2006/chart">
            <c:chart xmlns:c="http://schemas.openxmlformats.org/drawingml/2006/chart" xmlns:r="http://schemas.openxmlformats.org/officeDocument/2006/relationships" r:id="rId28"/>
          </a:graphicData>
        </a:graphic>
      </p:graphicFrame>
      <p:sp>
        <p:nvSpPr>
          <p:cNvPr id="119" name="Espace réservé du texte 2">
            <a:extLst>
              <a:ext uri="{FF2B5EF4-FFF2-40B4-BE49-F238E27FC236}">
                <a16:creationId xmlns:a16="http://schemas.microsoft.com/office/drawing/2014/main" id="{E109A5BF-8121-4BBA-A0B4-1285373D5A90}"/>
              </a:ext>
            </a:extLst>
          </p:cNvPr>
          <p:cNvSpPr>
            <a:spLocks noGrp="1"/>
          </p:cNvSpPr>
          <p:nvPr>
            <p:custDataLst>
              <p:tags r:id="rId3"/>
            </p:custDataLst>
          </p:nvPr>
        </p:nvSpPr>
        <p:spPr bwMode="gray">
          <a:xfrm>
            <a:off x="1604963" y="1981200"/>
            <a:ext cx="234950" cy="122238"/>
          </a:xfrm>
          <a:prstGeom prst="rect">
            <a:avLst/>
          </a:prstGeom>
          <a:solidFill>
            <a:schemeClr val="accent4"/>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0572376-3C09-40AD-AD23-4175ABB0B5A8}" type="datetime'''''0''.''0''''%'">
              <a:rPr lang="en-GB" altLang="en-US" sz="800" smtClean="0">
                <a:solidFill>
                  <a:schemeClr val="bg1"/>
                </a:solidFill>
                <a:effectLst/>
                <a:ea typeface="+mj-ea"/>
                <a:cs typeface="+mj-cs"/>
              </a:rPr>
              <a:pPr marL="0" indent="0" algn="ctr">
                <a:spcBef>
                  <a:spcPct val="0"/>
                </a:spcBef>
                <a:buNone/>
              </a:pPr>
              <a:t>0.0%</a:t>
            </a:fld>
            <a:endParaRPr lang="en-GB" sz="800">
              <a:solidFill>
                <a:schemeClr val="bg1"/>
              </a:solidFill>
              <a:ea typeface="+mj-ea"/>
              <a:cs typeface="+mj-cs"/>
            </a:endParaRPr>
          </a:p>
        </p:txBody>
      </p:sp>
      <p:sp>
        <p:nvSpPr>
          <p:cNvPr id="118" name="Espace réservé du texte 2">
            <a:extLst>
              <a:ext uri="{FF2B5EF4-FFF2-40B4-BE49-F238E27FC236}">
                <a16:creationId xmlns:a16="http://schemas.microsoft.com/office/drawing/2014/main" id="{F404EA4F-B938-4976-BDF4-54BC75C5729E}"/>
              </a:ext>
            </a:extLst>
          </p:cNvPr>
          <p:cNvSpPr>
            <a:spLocks noGrp="1"/>
          </p:cNvSpPr>
          <p:nvPr>
            <p:custDataLst>
              <p:tags r:id="rId4"/>
            </p:custDataLst>
          </p:nvPr>
        </p:nvSpPr>
        <p:spPr bwMode="gray">
          <a:xfrm>
            <a:off x="1085850" y="1993900"/>
            <a:ext cx="234950" cy="122238"/>
          </a:xfrm>
          <a:prstGeom prst="rect">
            <a:avLst/>
          </a:prstGeom>
          <a:solidFill>
            <a:schemeClr val="accent2"/>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1E0D22B-E567-4EA9-845F-5974A66FFD9A}" type="datetime'''''''0.''''6''''''''''''''''''''''''%'''''''''''''">
              <a:rPr lang="en-GB" altLang="en-US" sz="800" smtClean="0">
                <a:effectLst/>
                <a:ea typeface="+mj-ea"/>
                <a:cs typeface="+mj-cs"/>
              </a:rPr>
              <a:pPr marL="0" indent="0" algn="ctr">
                <a:spcBef>
                  <a:spcPct val="0"/>
                </a:spcBef>
                <a:buNone/>
              </a:pPr>
              <a:t>0.6%</a:t>
            </a:fld>
            <a:endParaRPr lang="en-GB" sz="800">
              <a:ea typeface="+mj-ea"/>
              <a:cs typeface="+mj-cs"/>
            </a:endParaRPr>
          </a:p>
        </p:txBody>
      </p:sp>
      <p:sp>
        <p:nvSpPr>
          <p:cNvPr id="17" name="Espace réservé du texte 2">
            <a:extLst>
              <a:ext uri="{FF2B5EF4-FFF2-40B4-BE49-F238E27FC236}">
                <a16:creationId xmlns:a16="http://schemas.microsoft.com/office/drawing/2014/main" id="{EDBE0D3F-9AB5-4745-8012-02D8EE25D63E}"/>
              </a:ext>
            </a:extLst>
          </p:cNvPr>
          <p:cNvSpPr>
            <a:spLocks noGrp="1"/>
          </p:cNvSpPr>
          <p:nvPr>
            <p:custDataLst>
              <p:tags r:id="rId5"/>
            </p:custDataLst>
          </p:nvPr>
        </p:nvSpPr>
        <p:spPr bwMode="auto">
          <a:xfrm>
            <a:off x="1347377" y="5994400"/>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797E8E7-6C14-4176-955E-0608DE775D95}" type="datetime'2''''''''''''''0''1''''''9'''''">
              <a:rPr lang="en-GB" altLang="en-US" sz="800" smtClean="0">
                <a:ea typeface="+mj-ea"/>
                <a:cs typeface="+mj-cs"/>
              </a:rPr>
              <a:pPr marL="0" indent="0" algn="ctr">
                <a:spcBef>
                  <a:spcPct val="0"/>
                </a:spcBef>
                <a:buNone/>
              </a:pPr>
              <a:t>2019</a:t>
            </a:fld>
            <a:endParaRPr lang="en-GB" sz="800">
              <a:ea typeface="+mj-ea"/>
              <a:cs typeface="+mj-cs"/>
            </a:endParaRPr>
          </a:p>
        </p:txBody>
      </p:sp>
      <p:sp>
        <p:nvSpPr>
          <p:cNvPr id="167" name="Espace réservé du texte 2">
            <a:extLst>
              <a:ext uri="{FF2B5EF4-FFF2-40B4-BE49-F238E27FC236}">
                <a16:creationId xmlns:a16="http://schemas.microsoft.com/office/drawing/2014/main" id="{6FAE4BD8-22D9-47AE-B636-2BB488081B4D}"/>
              </a:ext>
            </a:extLst>
          </p:cNvPr>
          <p:cNvSpPr>
            <a:spLocks noGrp="1"/>
          </p:cNvSpPr>
          <p:nvPr>
            <p:custDataLst>
              <p:tags r:id="rId6"/>
            </p:custDataLst>
          </p:nvPr>
        </p:nvSpPr>
        <p:spPr bwMode="gray">
          <a:xfrm>
            <a:off x="2934877" y="5838825"/>
            <a:ext cx="273050" cy="122238"/>
          </a:xfrm>
          <a:prstGeom prst="rect">
            <a:avLst/>
          </a:prstGeom>
          <a:solidFill>
            <a:schemeClr val="accent2"/>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58C0B41-3242-41A6-8F7B-74A61D7ACCE5}" type="datetime'''''-''1''''''''''''''''.''''''''''''''''''2''''''''''''''%'">
              <a:rPr lang="en-GB" altLang="en-US" sz="800" smtClean="0">
                <a:effectLst/>
                <a:ea typeface="+mj-ea"/>
                <a:cs typeface="+mj-cs"/>
              </a:rPr>
              <a:pPr marL="0" indent="0" algn="ctr">
                <a:spcBef>
                  <a:spcPct val="0"/>
                </a:spcBef>
                <a:buNone/>
              </a:pPr>
              <a:t>-1.2%</a:t>
            </a:fld>
            <a:endParaRPr lang="en-GB" sz="800">
              <a:latin typeface="+mn-lt"/>
              <a:ea typeface="+mj-ea"/>
              <a:cs typeface="+mj-cs"/>
            </a:endParaRPr>
          </a:p>
        </p:txBody>
      </p:sp>
      <p:sp>
        <p:nvSpPr>
          <p:cNvPr id="104" name="Espace réservé du texte 2">
            <a:extLst>
              <a:ext uri="{FF2B5EF4-FFF2-40B4-BE49-F238E27FC236}">
                <a16:creationId xmlns:a16="http://schemas.microsoft.com/office/drawing/2014/main" id="{C0AE5005-C5BE-4FCF-BCB0-D661859B991F}"/>
              </a:ext>
            </a:extLst>
          </p:cNvPr>
          <p:cNvSpPr>
            <a:spLocks noGrp="1"/>
          </p:cNvSpPr>
          <p:nvPr>
            <p:custDataLst>
              <p:tags r:id="rId7"/>
            </p:custDataLst>
          </p:nvPr>
        </p:nvSpPr>
        <p:spPr bwMode="gray">
          <a:xfrm>
            <a:off x="3453990" y="5811838"/>
            <a:ext cx="273050" cy="122238"/>
          </a:xfrm>
          <a:prstGeom prst="rect">
            <a:avLst/>
          </a:prstGeom>
          <a:solidFill>
            <a:schemeClr val="accent4"/>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66990BA-D1D7-4A15-BC2C-ED72BC82F061}" type="datetime'''''''''''-''''''''''0.''''2''''''''%'''''''''''''''">
              <a:rPr lang="en-GB" altLang="en-US" sz="800" smtClean="0">
                <a:solidFill>
                  <a:schemeClr val="bg1"/>
                </a:solidFill>
                <a:effectLst/>
                <a:ea typeface="+mj-ea"/>
                <a:cs typeface="+mj-cs"/>
              </a:rPr>
              <a:pPr marL="0" indent="0" algn="ctr">
                <a:spcBef>
                  <a:spcPct val="0"/>
                </a:spcBef>
                <a:buNone/>
              </a:pPr>
              <a:t>-0.2%</a:t>
            </a:fld>
            <a:endParaRPr lang="en-GB" sz="800">
              <a:solidFill>
                <a:schemeClr val="bg1"/>
              </a:solidFill>
              <a:latin typeface="+mn-lt"/>
              <a:ea typeface="+mj-ea"/>
              <a:cs typeface="+mj-cs"/>
            </a:endParaRPr>
          </a:p>
        </p:txBody>
      </p:sp>
      <p:sp>
        <p:nvSpPr>
          <p:cNvPr id="18" name="Espace réservé du texte 2">
            <a:extLst>
              <a:ext uri="{FF2B5EF4-FFF2-40B4-BE49-F238E27FC236}">
                <a16:creationId xmlns:a16="http://schemas.microsoft.com/office/drawing/2014/main" id="{9AA72188-5619-41BC-84B6-4512A48CA574}"/>
              </a:ext>
            </a:extLst>
          </p:cNvPr>
          <p:cNvSpPr>
            <a:spLocks noGrp="1"/>
          </p:cNvSpPr>
          <p:nvPr>
            <p:custDataLst>
              <p:tags r:id="rId8"/>
            </p:custDataLst>
          </p:nvPr>
        </p:nvSpPr>
        <p:spPr bwMode="auto">
          <a:xfrm>
            <a:off x="3215865" y="5994400"/>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5763E81-383C-4CA9-A65B-5F24631DC9AD}" type="datetime'''''''''''''''''''''''2''''''0''''20'''''''''''''''''''''''">
              <a:rPr lang="en-GB" altLang="en-US" sz="800" smtClean="0">
                <a:ea typeface="+mj-ea"/>
                <a:cs typeface="+mj-cs"/>
              </a:rPr>
              <a:pPr marL="0" indent="0" algn="ctr">
                <a:spcBef>
                  <a:spcPct val="0"/>
                </a:spcBef>
                <a:buNone/>
              </a:pPr>
              <a:t>2020</a:t>
            </a:fld>
            <a:endParaRPr lang="en-GB" sz="800">
              <a:ea typeface="+mj-ea"/>
              <a:cs typeface="+mj-cs"/>
            </a:endParaRPr>
          </a:p>
        </p:txBody>
      </p:sp>
      <p:sp>
        <p:nvSpPr>
          <p:cNvPr id="212" name="Espace réservé du texte 2">
            <a:extLst>
              <a:ext uri="{FF2B5EF4-FFF2-40B4-BE49-F238E27FC236}">
                <a16:creationId xmlns:a16="http://schemas.microsoft.com/office/drawing/2014/main" id="{295FDFFF-FB22-4EFA-A7AB-842E4F58817D}"/>
              </a:ext>
            </a:extLst>
          </p:cNvPr>
          <p:cNvSpPr>
            <a:spLocks noGrp="1"/>
          </p:cNvSpPr>
          <p:nvPr>
            <p:custDataLst>
              <p:tags r:id="rId9"/>
            </p:custDataLst>
          </p:nvPr>
        </p:nvSpPr>
        <p:spPr bwMode="gray">
          <a:xfrm>
            <a:off x="5081588" y="2022475"/>
            <a:ext cx="234950" cy="122238"/>
          </a:xfrm>
          <a:prstGeom prst="rect">
            <a:avLst/>
          </a:prstGeom>
          <a:solidFill>
            <a:schemeClr val="accent2"/>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08BB2E7-4B39-4261-9EF2-9974554B6A98}" type="datetime'''''''''''''''''''''2''''.''4''''''''''''''''''''%'''''">
              <a:rPr lang="en-GB" altLang="en-US" sz="800" smtClean="0">
                <a:effectLst/>
                <a:ea typeface="+mj-ea"/>
                <a:cs typeface="+mj-cs"/>
              </a:rPr>
              <a:pPr marL="0" indent="0" algn="ctr">
                <a:spcBef>
                  <a:spcPct val="0"/>
                </a:spcBef>
                <a:buNone/>
              </a:pPr>
              <a:t>2.4%</a:t>
            </a:fld>
            <a:endParaRPr lang="en-GB" sz="800">
              <a:latin typeface="+mn-lt"/>
              <a:ea typeface="+mj-ea"/>
              <a:cs typeface="+mj-cs"/>
            </a:endParaRPr>
          </a:p>
        </p:txBody>
      </p:sp>
      <p:sp>
        <p:nvSpPr>
          <p:cNvPr id="352" name="Espace réservé du texte 2">
            <a:extLst>
              <a:ext uri="{FF2B5EF4-FFF2-40B4-BE49-F238E27FC236}">
                <a16:creationId xmlns:a16="http://schemas.microsoft.com/office/drawing/2014/main" id="{47ECCBE8-73F1-45E9-86C7-691B41FA2507}"/>
              </a:ext>
            </a:extLst>
          </p:cNvPr>
          <p:cNvSpPr>
            <a:spLocks noGrp="1"/>
          </p:cNvSpPr>
          <p:nvPr>
            <p:custDataLst>
              <p:tags r:id="rId10"/>
            </p:custDataLst>
          </p:nvPr>
        </p:nvSpPr>
        <p:spPr bwMode="gray">
          <a:xfrm>
            <a:off x="5043488" y="1858963"/>
            <a:ext cx="3127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5B031F7-0314-4C4E-A341-566F1A2C8C78}" type="datetime'€''''''4''''''''''''''''''.6''''''''''''m'''''''">
              <a:rPr lang="en-GB" altLang="en-US" sz="800" smtClean="0">
                <a:ea typeface="+mj-ea"/>
                <a:cs typeface="+mj-cs"/>
              </a:rPr>
              <a:pPr marL="0" indent="0" algn="ctr">
                <a:spcBef>
                  <a:spcPct val="0"/>
                </a:spcBef>
                <a:buNone/>
              </a:pPr>
              <a:t>€4.6m</a:t>
            </a:fld>
            <a:endParaRPr lang="en-GB" sz="800">
              <a:ea typeface="+mj-ea"/>
              <a:cs typeface="+mj-cs"/>
            </a:endParaRPr>
          </a:p>
        </p:txBody>
      </p:sp>
      <p:sp>
        <p:nvSpPr>
          <p:cNvPr id="90" name="Espace réservé du texte 2">
            <a:extLst>
              <a:ext uri="{FF2B5EF4-FFF2-40B4-BE49-F238E27FC236}">
                <a16:creationId xmlns:a16="http://schemas.microsoft.com/office/drawing/2014/main" id="{08DE01B7-4964-4C94-BCC7-509BE65C3D60}"/>
              </a:ext>
            </a:extLst>
          </p:cNvPr>
          <p:cNvSpPr>
            <a:spLocks noGrp="1"/>
          </p:cNvSpPr>
          <p:nvPr>
            <p:custDataLst>
              <p:tags r:id="rId11"/>
            </p:custDataLst>
          </p:nvPr>
        </p:nvSpPr>
        <p:spPr bwMode="gray">
          <a:xfrm>
            <a:off x="5062538" y="5810250"/>
            <a:ext cx="273050" cy="122238"/>
          </a:xfrm>
          <a:prstGeom prst="rect">
            <a:avLst/>
          </a:prstGeom>
          <a:solidFill>
            <a:schemeClr val="accent4"/>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30DF58C-4EE2-49EE-A20C-7FEE3E999BE7}" type="datetime'''''''''''''''''''''-''''''''''''''0''.''''''1''''%'''''''">
              <a:rPr lang="en-GB" altLang="en-US" sz="800" smtClean="0">
                <a:solidFill>
                  <a:schemeClr val="bg1"/>
                </a:solidFill>
                <a:effectLst/>
                <a:ea typeface="+mj-ea"/>
                <a:cs typeface="+mj-cs"/>
              </a:rPr>
              <a:pPr marL="0" indent="0" algn="ctr">
                <a:spcBef>
                  <a:spcPct val="0"/>
                </a:spcBef>
                <a:buNone/>
              </a:pPr>
              <a:t>-0.1%</a:t>
            </a:fld>
            <a:endParaRPr lang="en-GB" sz="800">
              <a:solidFill>
                <a:schemeClr val="bg1"/>
              </a:solidFill>
              <a:ea typeface="+mj-ea"/>
              <a:cs typeface="+mj-cs"/>
            </a:endParaRPr>
          </a:p>
        </p:txBody>
      </p:sp>
      <p:sp>
        <p:nvSpPr>
          <p:cNvPr id="26" name="Espace réservé du texte 2">
            <a:extLst>
              <a:ext uri="{FF2B5EF4-FFF2-40B4-BE49-F238E27FC236}">
                <a16:creationId xmlns:a16="http://schemas.microsoft.com/office/drawing/2014/main" id="{8A8F80DD-1B09-471F-8BF0-98A6B93A6503}"/>
              </a:ext>
            </a:extLst>
          </p:cNvPr>
          <p:cNvSpPr>
            <a:spLocks noGrp="1"/>
          </p:cNvSpPr>
          <p:nvPr>
            <p:custDataLst>
              <p:tags r:id="rId12"/>
            </p:custDataLst>
          </p:nvPr>
        </p:nvSpPr>
        <p:spPr bwMode="auto">
          <a:xfrm>
            <a:off x="5084352" y="5994400"/>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C7F1E5E-43EE-4531-94E1-EADF1BAB8CF0}" type="datetime'''''''''20''''''2''''''''''''''1'''''''''''''''''">
              <a:rPr lang="en-GB" altLang="en-US" sz="800" smtClean="0">
                <a:ea typeface="+mj-ea"/>
                <a:cs typeface="+mj-cs"/>
              </a:rPr>
              <a:pPr marL="0" indent="0" algn="ctr">
                <a:spcBef>
                  <a:spcPct val="0"/>
                </a:spcBef>
                <a:buNone/>
              </a:pPr>
              <a:t>2021</a:t>
            </a:fld>
            <a:endParaRPr lang="en-GB" sz="800">
              <a:ea typeface="+mj-ea"/>
              <a:cs typeface="+mj-cs"/>
            </a:endParaRPr>
          </a:p>
        </p:txBody>
      </p:sp>
      <p:sp>
        <p:nvSpPr>
          <p:cNvPr id="350" name="Espace réservé du texte 2">
            <a:extLst>
              <a:ext uri="{FF2B5EF4-FFF2-40B4-BE49-F238E27FC236}">
                <a16:creationId xmlns:a16="http://schemas.microsoft.com/office/drawing/2014/main" id="{D088C856-B12E-4D2F-BD4B-D06118518BE6}"/>
              </a:ext>
            </a:extLst>
          </p:cNvPr>
          <p:cNvSpPr>
            <a:spLocks noGrp="1"/>
          </p:cNvSpPr>
          <p:nvPr>
            <p:custDataLst>
              <p:tags r:id="rId13"/>
            </p:custDataLst>
          </p:nvPr>
        </p:nvSpPr>
        <p:spPr bwMode="gray">
          <a:xfrm>
            <a:off x="1279525" y="1858963"/>
            <a:ext cx="3667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E3B90BD-CED4-4BC5-9F9A-19D507414755}" type="datetime'''''''''''''''''''''''''''''''''€''42''.''''''''''2''''m'">
              <a:rPr lang="en-GB" altLang="en-US" sz="800" smtClean="0">
                <a:ea typeface="+mj-ea"/>
                <a:cs typeface="+mj-cs"/>
              </a:rPr>
              <a:pPr marL="0" indent="0" algn="ctr">
                <a:spcBef>
                  <a:spcPct val="0"/>
                </a:spcBef>
                <a:buNone/>
              </a:pPr>
              <a:t>€42.2m</a:t>
            </a:fld>
            <a:endParaRPr lang="en-GB" sz="800">
              <a:ea typeface="+mj-ea"/>
              <a:cs typeface="+mj-cs"/>
            </a:endParaRPr>
          </a:p>
        </p:txBody>
      </p:sp>
      <p:sp>
        <p:nvSpPr>
          <p:cNvPr id="351" name="Espace réservé du texte 2">
            <a:extLst>
              <a:ext uri="{FF2B5EF4-FFF2-40B4-BE49-F238E27FC236}">
                <a16:creationId xmlns:a16="http://schemas.microsoft.com/office/drawing/2014/main" id="{DEACA6B6-5A56-4236-A4B2-61FBE374B381}"/>
              </a:ext>
            </a:extLst>
          </p:cNvPr>
          <p:cNvSpPr>
            <a:spLocks noGrp="1"/>
          </p:cNvSpPr>
          <p:nvPr>
            <p:custDataLst>
              <p:tags r:id="rId14"/>
            </p:custDataLst>
          </p:nvPr>
        </p:nvSpPr>
        <p:spPr bwMode="gray">
          <a:xfrm>
            <a:off x="3148013" y="1841500"/>
            <a:ext cx="3667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A2E4F03-213A-43D4-92A0-30461108F29C}" type="datetime'''''''''''€''''''''''4''''''5''''''''''.''''''6''''m'">
              <a:rPr lang="en-GB" altLang="en-US" sz="800" smtClean="0">
                <a:ea typeface="+mj-ea"/>
                <a:cs typeface="+mj-cs"/>
              </a:rPr>
              <a:pPr marL="0" indent="0" algn="ctr">
                <a:spcBef>
                  <a:spcPct val="0"/>
                </a:spcBef>
                <a:buNone/>
              </a:pPr>
              <a:t>€45.6m</a:t>
            </a:fld>
            <a:endParaRPr lang="en-GB" sz="800">
              <a:ea typeface="+mj-ea"/>
              <a:cs typeface="+mj-cs"/>
            </a:endParaRPr>
          </a:p>
        </p:txBody>
      </p:sp>
      <p:sp>
        <p:nvSpPr>
          <p:cNvPr id="110" name="Rectangle 109">
            <a:extLst>
              <a:ext uri="{FF2B5EF4-FFF2-40B4-BE49-F238E27FC236}">
                <a16:creationId xmlns:a16="http://schemas.microsoft.com/office/drawing/2014/main" id="{9B781A5D-D453-4612-B62B-5A6626F253D2}"/>
              </a:ext>
            </a:extLst>
          </p:cNvPr>
          <p:cNvSpPr/>
          <p:nvPr>
            <p:custDataLst>
              <p:tags r:id="rId15"/>
            </p:custDataLst>
          </p:nvPr>
        </p:nvSpPr>
        <p:spPr bwMode="auto">
          <a:xfrm>
            <a:off x="1747838" y="6184900"/>
            <a:ext cx="142875" cy="106363"/>
          </a:xfrm>
          <a:prstGeom prst="rect">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2" name="Rectangle 111">
            <a:extLst>
              <a:ext uri="{FF2B5EF4-FFF2-40B4-BE49-F238E27FC236}">
                <a16:creationId xmlns:a16="http://schemas.microsoft.com/office/drawing/2014/main" id="{31B17A4E-A9E0-4830-A125-DD84AC7104F4}"/>
              </a:ext>
            </a:extLst>
          </p:cNvPr>
          <p:cNvSpPr/>
          <p:nvPr>
            <p:custDataLst>
              <p:tags r:id="rId16"/>
            </p:custDataLst>
          </p:nvPr>
        </p:nvSpPr>
        <p:spPr bwMode="auto">
          <a:xfrm>
            <a:off x="3117850" y="6184900"/>
            <a:ext cx="142875" cy="106363"/>
          </a:xfrm>
          <a:prstGeom prst="rect">
            <a:avLst/>
          </a:prstGeom>
          <a:solidFill>
            <a:schemeClr val="accent1"/>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1" name="Rectangle 110">
            <a:extLst>
              <a:ext uri="{FF2B5EF4-FFF2-40B4-BE49-F238E27FC236}">
                <a16:creationId xmlns:a16="http://schemas.microsoft.com/office/drawing/2014/main" id="{9A86D880-D537-444E-8777-E83D165D2193}"/>
              </a:ext>
            </a:extLst>
          </p:cNvPr>
          <p:cNvSpPr/>
          <p:nvPr>
            <p:custDataLst>
              <p:tags r:id="rId17"/>
            </p:custDataLst>
          </p:nvPr>
        </p:nvSpPr>
        <p:spPr bwMode="auto">
          <a:xfrm>
            <a:off x="2514600" y="6184900"/>
            <a:ext cx="142875" cy="106363"/>
          </a:xfrm>
          <a:prstGeom prst="rect">
            <a:avLst/>
          </a:prstGeom>
          <a:solidFill>
            <a:schemeClr val="bg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3" name="Rectangle 112">
            <a:extLst>
              <a:ext uri="{FF2B5EF4-FFF2-40B4-BE49-F238E27FC236}">
                <a16:creationId xmlns:a16="http://schemas.microsoft.com/office/drawing/2014/main" id="{9D15D41F-52A0-47A8-9235-4F674D0E7831}"/>
              </a:ext>
            </a:extLst>
          </p:cNvPr>
          <p:cNvSpPr/>
          <p:nvPr>
            <p:custDataLst>
              <p:tags r:id="rId18"/>
            </p:custDataLst>
          </p:nvPr>
        </p:nvSpPr>
        <p:spPr bwMode="auto">
          <a:xfrm>
            <a:off x="3683000" y="6184900"/>
            <a:ext cx="142875" cy="106363"/>
          </a:xfrm>
          <a:prstGeom prst="rect">
            <a:avLst/>
          </a:prstGeom>
          <a:solidFill>
            <a:schemeClr val="accent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4" name="Rectangle 113">
            <a:extLst>
              <a:ext uri="{FF2B5EF4-FFF2-40B4-BE49-F238E27FC236}">
                <a16:creationId xmlns:a16="http://schemas.microsoft.com/office/drawing/2014/main" id="{3BFD6E2A-C506-41B8-89DB-3DFF8D053458}"/>
              </a:ext>
            </a:extLst>
          </p:cNvPr>
          <p:cNvSpPr/>
          <p:nvPr>
            <p:custDataLst>
              <p:tags r:id="rId19"/>
            </p:custDataLst>
          </p:nvPr>
        </p:nvSpPr>
        <p:spPr bwMode="auto">
          <a:xfrm>
            <a:off x="4318000" y="6184900"/>
            <a:ext cx="142875" cy="106363"/>
          </a:xfrm>
          <a:prstGeom prst="rect">
            <a:avLst/>
          </a:prstGeom>
          <a:solidFill>
            <a:schemeClr val="accent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7" name="Espace réservé du texte 2">
            <a:extLst>
              <a:ext uri="{FF2B5EF4-FFF2-40B4-BE49-F238E27FC236}">
                <a16:creationId xmlns:a16="http://schemas.microsoft.com/office/drawing/2014/main" id="{A8422859-208B-4710-A913-980073ACC664}"/>
              </a:ext>
            </a:extLst>
          </p:cNvPr>
          <p:cNvSpPr>
            <a:spLocks noGrp="1"/>
          </p:cNvSpPr>
          <p:nvPr>
            <p:custDataLst>
              <p:tags r:id="rId20"/>
            </p:custDataLst>
          </p:nvPr>
        </p:nvSpPr>
        <p:spPr bwMode="auto">
          <a:xfrm>
            <a:off x="3311525" y="6180138"/>
            <a:ext cx="2698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545BD8B6-EF5E-48F7-8405-981A22E69B97}" type="datetime'''S''''''i''n''''''g''''''''''''l''''''''''''e'">
              <a:rPr lang="en-GB" altLang="en-US" sz="800" smtClean="0">
                <a:ea typeface="+mj-ea"/>
                <a:cs typeface="+mj-cs"/>
              </a:rPr>
              <a:pPr marL="0" indent="0">
                <a:spcBef>
                  <a:spcPct val="0"/>
                </a:spcBef>
                <a:buNone/>
              </a:pPr>
              <a:t>Single</a:t>
            </a:fld>
            <a:endParaRPr lang="en-GB" sz="800">
              <a:ea typeface="+mj-ea"/>
              <a:cs typeface="+mj-cs"/>
            </a:endParaRPr>
          </a:p>
        </p:txBody>
      </p:sp>
      <p:sp>
        <p:nvSpPr>
          <p:cNvPr id="106" name="Espace réservé du texte 2">
            <a:extLst>
              <a:ext uri="{FF2B5EF4-FFF2-40B4-BE49-F238E27FC236}">
                <a16:creationId xmlns:a16="http://schemas.microsoft.com/office/drawing/2014/main" id="{4A405289-D6FB-429F-BC8B-C2FEE0E226DE}"/>
              </a:ext>
            </a:extLst>
          </p:cNvPr>
          <p:cNvSpPr>
            <a:spLocks noGrp="1"/>
          </p:cNvSpPr>
          <p:nvPr>
            <p:custDataLst>
              <p:tags r:id="rId21"/>
            </p:custDataLst>
          </p:nvPr>
        </p:nvSpPr>
        <p:spPr bwMode="auto">
          <a:xfrm>
            <a:off x="2708275" y="6180138"/>
            <a:ext cx="3079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C2E8DCC6-DAAC-4031-B3E6-6D0893F8F40E}" type="datetime'''''R''''''''o''''l''''l''''''''i''''''''''n''''''''''g'">
              <a:rPr lang="en-GB" altLang="en-US" sz="800" smtClean="0">
                <a:ea typeface="+mj-ea"/>
                <a:cs typeface="+mj-cs"/>
              </a:rPr>
              <a:pPr marL="0" indent="0">
                <a:spcBef>
                  <a:spcPct val="0"/>
                </a:spcBef>
                <a:buNone/>
              </a:pPr>
              <a:t>Rolling</a:t>
            </a:fld>
            <a:endParaRPr lang="en-GB" sz="800">
              <a:ea typeface="+mj-ea"/>
              <a:cs typeface="+mj-cs"/>
            </a:endParaRPr>
          </a:p>
        </p:txBody>
      </p:sp>
      <p:sp>
        <p:nvSpPr>
          <p:cNvPr id="105" name="Espace réservé du texte 2">
            <a:extLst>
              <a:ext uri="{FF2B5EF4-FFF2-40B4-BE49-F238E27FC236}">
                <a16:creationId xmlns:a16="http://schemas.microsoft.com/office/drawing/2014/main" id="{8F2D4DD1-A653-4C55-91A5-3292DFA3E07C}"/>
              </a:ext>
            </a:extLst>
          </p:cNvPr>
          <p:cNvSpPr>
            <a:spLocks noGrp="1"/>
          </p:cNvSpPr>
          <p:nvPr>
            <p:custDataLst>
              <p:tags r:id="rId22"/>
            </p:custDataLst>
          </p:nvPr>
        </p:nvSpPr>
        <p:spPr bwMode="auto">
          <a:xfrm>
            <a:off x="1941513" y="6180138"/>
            <a:ext cx="47148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D3B8A298-EF19-4A57-86E3-07316D657A75}" type="datetime'M''''u''''''''''''''l''t''''''''''''''''i-''''Ye''a''''''''r'">
              <a:rPr lang="en-GB" altLang="en-US" sz="800" smtClean="0">
                <a:ea typeface="+mj-ea"/>
                <a:cs typeface="+mj-cs"/>
              </a:rPr>
              <a:pPr marL="0" indent="0">
                <a:spcBef>
                  <a:spcPct val="0"/>
                </a:spcBef>
                <a:buNone/>
              </a:pPr>
              <a:t>Multi-Year</a:t>
            </a:fld>
            <a:endParaRPr lang="en-GB" sz="800">
              <a:ea typeface="+mj-ea"/>
              <a:cs typeface="+mj-cs"/>
            </a:endParaRPr>
          </a:p>
        </p:txBody>
      </p:sp>
      <p:sp>
        <p:nvSpPr>
          <p:cNvPr id="108" name="Espace réservé du texte 2">
            <a:extLst>
              <a:ext uri="{FF2B5EF4-FFF2-40B4-BE49-F238E27FC236}">
                <a16:creationId xmlns:a16="http://schemas.microsoft.com/office/drawing/2014/main" id="{92C8D4D3-04C3-42F7-8E90-BDC96EF7768A}"/>
              </a:ext>
            </a:extLst>
          </p:cNvPr>
          <p:cNvSpPr>
            <a:spLocks noGrp="1"/>
          </p:cNvSpPr>
          <p:nvPr>
            <p:custDataLst>
              <p:tags r:id="rId23"/>
            </p:custDataLst>
          </p:nvPr>
        </p:nvSpPr>
        <p:spPr bwMode="auto">
          <a:xfrm>
            <a:off x="3876675" y="6180138"/>
            <a:ext cx="3397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C60ADF1C-A606-45D1-AD3C-B7818E3B1235}" type="datetime'''''''''''''''''''''O''''''''''''''''''ne'''' o''ff'''''''''">
              <a:rPr lang="en-GB" altLang="en-US" sz="800" smtClean="0">
                <a:ea typeface="+mj-ea"/>
                <a:cs typeface="+mj-cs"/>
              </a:rPr>
              <a:pPr marL="0" indent="0">
                <a:spcBef>
                  <a:spcPct val="0"/>
                </a:spcBef>
                <a:buNone/>
              </a:pPr>
              <a:t>One off</a:t>
            </a:fld>
            <a:endParaRPr lang="en-GB" sz="800">
              <a:ea typeface="+mj-ea"/>
              <a:cs typeface="+mj-cs"/>
            </a:endParaRPr>
          </a:p>
        </p:txBody>
      </p:sp>
      <p:sp>
        <p:nvSpPr>
          <p:cNvPr id="103" name="Espace réservé du texte 2">
            <a:extLst>
              <a:ext uri="{FF2B5EF4-FFF2-40B4-BE49-F238E27FC236}">
                <a16:creationId xmlns:a16="http://schemas.microsoft.com/office/drawing/2014/main" id="{E822C877-8649-4C9A-86DA-87B6A1111D8A}"/>
              </a:ext>
            </a:extLst>
          </p:cNvPr>
          <p:cNvSpPr>
            <a:spLocks noGrp="1"/>
          </p:cNvSpPr>
          <p:nvPr>
            <p:custDataLst>
              <p:tags r:id="rId24"/>
            </p:custDataLst>
          </p:nvPr>
        </p:nvSpPr>
        <p:spPr bwMode="auto">
          <a:xfrm>
            <a:off x="4511675" y="6180138"/>
            <a:ext cx="5286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F54547C2-75D4-4F8E-9B88-9445ACC44B95}" type="datetime'N''''''''''''''o''''''''t ''''''''la''''b''''''''''ele''d'">
              <a:rPr lang="en-GB" altLang="en-US" sz="800" smtClean="0">
                <a:ea typeface="+mj-ea"/>
                <a:cs typeface="+mj-cs"/>
              </a:rPr>
              <a:pPr marL="0" indent="0">
                <a:spcBef>
                  <a:spcPct val="0"/>
                </a:spcBef>
                <a:buNone/>
              </a:pPr>
              <a:t>Not labeled</a:t>
            </a:fld>
            <a:endParaRPr lang="en-GB" sz="800">
              <a:ea typeface="+mj-ea"/>
              <a:cs typeface="+mj-cs"/>
            </a:endParaRPr>
          </a:p>
        </p:txBody>
      </p:sp>
      <p:sp>
        <p:nvSpPr>
          <p:cNvPr id="72" name="Rectangle 71">
            <a:extLst>
              <a:ext uri="{FF2B5EF4-FFF2-40B4-BE49-F238E27FC236}">
                <a16:creationId xmlns:a16="http://schemas.microsoft.com/office/drawing/2014/main" id="{C9ED36A6-8FB6-483C-83FB-8CC3B70710F0}"/>
              </a:ext>
            </a:extLst>
          </p:cNvPr>
          <p:cNvSpPr/>
          <p:nvPr/>
        </p:nvSpPr>
        <p:spPr bwMode="auto">
          <a:xfrm>
            <a:off x="7134752" y="1142816"/>
            <a:ext cx="1920871" cy="2516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i="1">
                <a:latin typeface="Trebuchet MS" pitchFamily="34" charset="0"/>
              </a:rPr>
              <a:t>Key takeaways</a:t>
            </a:r>
            <a:endParaRPr kumimoji="0" lang="en-GB" sz="1100" b="0" i="1" u="none" strike="noStrike" cap="none" normalizeH="0" baseline="0">
              <a:ln>
                <a:noFill/>
              </a:ln>
              <a:effectLst/>
              <a:latin typeface="Trebuchet MS" pitchFamily="34" charset="0"/>
            </a:endParaRPr>
          </a:p>
        </p:txBody>
      </p:sp>
      <p:sp>
        <p:nvSpPr>
          <p:cNvPr id="54" name="Speech Bubble: Rectangle 53">
            <a:extLst>
              <a:ext uri="{FF2B5EF4-FFF2-40B4-BE49-F238E27FC236}">
                <a16:creationId xmlns:a16="http://schemas.microsoft.com/office/drawing/2014/main" id="{C5AE1CA5-312C-42C3-82AC-A1ED21C79C4C}"/>
              </a:ext>
            </a:extLst>
          </p:cNvPr>
          <p:cNvSpPr/>
          <p:nvPr/>
        </p:nvSpPr>
        <p:spPr bwMode="auto">
          <a:xfrm>
            <a:off x="5645620" y="5696731"/>
            <a:ext cx="1103104" cy="541350"/>
          </a:xfrm>
          <a:prstGeom prst="wedgeRectCallout">
            <a:avLst>
              <a:gd name="adj1" fmla="val -67457"/>
              <a:gd name="adj2" fmla="val -17522"/>
            </a:avLst>
          </a:prstGeom>
          <a:solidFill>
            <a:schemeClr val="bg1"/>
          </a:solidFill>
          <a:ln w="9525"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itchFamily="34" charset="0"/>
              </a:rPr>
              <a:t>Negative figures comes from customers’ refunds</a:t>
            </a:r>
          </a:p>
        </p:txBody>
      </p:sp>
      <p:grpSp>
        <p:nvGrpSpPr>
          <p:cNvPr id="57" name="Group 53">
            <a:extLst>
              <a:ext uri="{FF2B5EF4-FFF2-40B4-BE49-F238E27FC236}">
                <a16:creationId xmlns:a16="http://schemas.microsoft.com/office/drawing/2014/main" id="{A9710205-B3F4-497D-A3BD-25D724BD746F}"/>
              </a:ext>
            </a:extLst>
          </p:cNvPr>
          <p:cNvGrpSpPr/>
          <p:nvPr/>
        </p:nvGrpSpPr>
        <p:grpSpPr>
          <a:xfrm>
            <a:off x="8448150" y="-11528"/>
            <a:ext cx="1435548" cy="588143"/>
            <a:chOff x="8448150" y="-11528"/>
            <a:chExt cx="1435548" cy="588143"/>
          </a:xfrm>
        </p:grpSpPr>
        <p:pic>
          <p:nvPicPr>
            <p:cNvPr id="58" name="Picture 2" descr="5 ft x 3 ft 150 x 90 cm-DRAPEAU BELGE Belgique 100% Polyester ...">
              <a:extLst>
                <a:ext uri="{FF2B5EF4-FFF2-40B4-BE49-F238E27FC236}">
                  <a16:creationId xmlns:a16="http://schemas.microsoft.com/office/drawing/2014/main" id="{CD66C148-53A9-4F6D-BD9C-0FEF874021D5}"/>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9" name="Picture 2 - 1" descr="Drapeau des Pays-Bas — Wikipédia">
              <a:extLst>
                <a:ext uri="{FF2B5EF4-FFF2-40B4-BE49-F238E27FC236}">
                  <a16:creationId xmlns:a16="http://schemas.microsoft.com/office/drawing/2014/main" id="{56497779-FBCF-4749-95A0-BD8A84881775}"/>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0" name="Picture 2 - 2" descr="Drapeau du Luxembourg">
              <a:extLst>
                <a:ext uri="{FF2B5EF4-FFF2-40B4-BE49-F238E27FC236}">
                  <a16:creationId xmlns:a16="http://schemas.microsoft.com/office/drawing/2014/main" id="{8080BC69-8200-4B40-930C-EC43DB9F17B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1" name="ZoneTexte 18">
              <a:extLst>
                <a:ext uri="{FF2B5EF4-FFF2-40B4-BE49-F238E27FC236}">
                  <a16:creationId xmlns:a16="http://schemas.microsoft.com/office/drawing/2014/main" id="{A897A1FB-2992-44C0-A861-BCD7BBB7CCFB}"/>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nvGrpSpPr>
            <p:cNvPr id="62" name="Groupe 85">
              <a:extLst>
                <a:ext uri="{FF2B5EF4-FFF2-40B4-BE49-F238E27FC236}">
                  <a16:creationId xmlns:a16="http://schemas.microsoft.com/office/drawing/2014/main" id="{CF30CC3B-9747-4F82-8D66-B573D29B9DF7}"/>
                </a:ext>
              </a:extLst>
            </p:cNvPr>
            <p:cNvGrpSpPr/>
            <p:nvPr/>
          </p:nvGrpSpPr>
          <p:grpSpPr>
            <a:xfrm>
              <a:off x="8448150" y="-11528"/>
              <a:ext cx="1281748" cy="588143"/>
              <a:chOff x="8448150" y="-11528"/>
              <a:chExt cx="1281748" cy="588143"/>
            </a:xfrm>
          </p:grpSpPr>
          <p:sp>
            <p:nvSpPr>
              <p:cNvPr id="63" name="Rectangle : coins arrondis 199">
                <a:extLst>
                  <a:ext uri="{FF2B5EF4-FFF2-40B4-BE49-F238E27FC236}">
                    <a16:creationId xmlns:a16="http://schemas.microsoft.com/office/drawing/2014/main" id="{BF84FC1F-7A49-40DD-BF67-D6C54DC5401F}"/>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4" name="Rectangle : coins arrondis 200">
                <a:extLst>
                  <a:ext uri="{FF2B5EF4-FFF2-40B4-BE49-F238E27FC236}">
                    <a16:creationId xmlns:a16="http://schemas.microsoft.com/office/drawing/2014/main" id="{BB0BD19B-4463-49DA-9BDA-A1434ACF282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5" name="Rectangle : coins arrondis 201">
                <a:extLst>
                  <a:ext uri="{FF2B5EF4-FFF2-40B4-BE49-F238E27FC236}">
                    <a16:creationId xmlns:a16="http://schemas.microsoft.com/office/drawing/2014/main" id="{1CF74FA1-4013-43A9-96D5-A1953E3AE3E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6" name="ZoneTexte 18">
                <a:extLst>
                  <a:ext uri="{FF2B5EF4-FFF2-40B4-BE49-F238E27FC236}">
                    <a16:creationId xmlns:a16="http://schemas.microsoft.com/office/drawing/2014/main" id="{1A5C51F7-9A34-4294-B7F1-ABFF453842D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67" name="Graphique 128" descr="Jauge">
                <a:extLst>
                  <a:ext uri="{FF2B5EF4-FFF2-40B4-BE49-F238E27FC236}">
                    <a16:creationId xmlns:a16="http://schemas.microsoft.com/office/drawing/2014/main" id="{96969D09-9603-4C0F-89E7-2DFA0FCE492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553764" y="187516"/>
                <a:ext cx="234953" cy="218224"/>
              </a:xfrm>
              <a:prstGeom prst="rect">
                <a:avLst/>
              </a:prstGeom>
              <a:effectLst/>
            </p:spPr>
          </p:pic>
          <p:pic>
            <p:nvPicPr>
              <p:cNvPr id="68" name="Graphique 90" descr="Poignée de main">
                <a:extLst>
                  <a:ext uri="{FF2B5EF4-FFF2-40B4-BE49-F238E27FC236}">
                    <a16:creationId xmlns:a16="http://schemas.microsoft.com/office/drawing/2014/main" id="{CE948C0A-0BF1-4053-ACE2-340C83829C0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960868" y="152880"/>
                <a:ext cx="256313" cy="287496"/>
              </a:xfrm>
              <a:prstGeom prst="rect">
                <a:avLst/>
              </a:prstGeom>
              <a:effectLst/>
            </p:spPr>
          </p:pic>
          <p:pic>
            <p:nvPicPr>
              <p:cNvPr id="69" name="Graphique 95" descr="Mégaphone">
                <a:extLst>
                  <a:ext uri="{FF2B5EF4-FFF2-40B4-BE49-F238E27FC236}">
                    <a16:creationId xmlns:a16="http://schemas.microsoft.com/office/drawing/2014/main" id="{751624AB-3FC5-4954-A4CE-805B89C8BC36}"/>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389331" y="181519"/>
                <a:ext cx="233011" cy="216420"/>
              </a:xfrm>
              <a:prstGeom prst="rect">
                <a:avLst/>
              </a:prstGeom>
              <a:effectLst/>
            </p:spPr>
          </p:pic>
          <p:sp>
            <p:nvSpPr>
              <p:cNvPr id="70" name="ZoneTexte 18">
                <a:extLst>
                  <a:ext uri="{FF2B5EF4-FFF2-40B4-BE49-F238E27FC236}">
                    <a16:creationId xmlns:a16="http://schemas.microsoft.com/office/drawing/2014/main" id="{E050E220-09D0-4E27-897B-395B47FD7F2D}"/>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grpSp>
      </p:grpSp>
      <p:sp>
        <p:nvSpPr>
          <p:cNvPr id="4" name="Speech Bubble: Rectangle 3">
            <a:extLst>
              <a:ext uri="{FF2B5EF4-FFF2-40B4-BE49-F238E27FC236}">
                <a16:creationId xmlns:a16="http://schemas.microsoft.com/office/drawing/2014/main" id="{487E0790-BAF3-47D0-ABB5-3FE4F00B17D1}"/>
              </a:ext>
            </a:extLst>
          </p:cNvPr>
          <p:cNvSpPr/>
          <p:nvPr/>
        </p:nvSpPr>
        <p:spPr bwMode="auto">
          <a:xfrm>
            <a:off x="7084668" y="4349463"/>
            <a:ext cx="2384246" cy="1803856"/>
          </a:xfrm>
          <a:prstGeom prst="wedgeRectCallout">
            <a:avLst>
              <a:gd name="adj1" fmla="val -57911"/>
              <a:gd name="adj2" fmla="val -23373"/>
            </a:avLst>
          </a:prstGeom>
          <a:solidFill>
            <a:schemeClr val="bg1"/>
          </a:solidFill>
          <a:ln w="9525"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latin typeface="Trebuchet MS" pitchFamily="34" charset="0"/>
              </a:rPr>
              <a:t>Reading insights</a:t>
            </a: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lang="en-GB" sz="1000">
                <a:solidFill>
                  <a:schemeClr val="tx2"/>
                </a:solidFill>
                <a:latin typeface="Trebuchet MS" pitchFamily="34" charset="0"/>
              </a:rPr>
              <a:t>Multi-Year:</a:t>
            </a:r>
            <a:r>
              <a:rPr lang="en-GB" sz="1000">
                <a:latin typeface="Trebuchet MS" pitchFamily="34" charset="0"/>
              </a:rPr>
              <a:t> contract for which several years are already booked</a:t>
            </a: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lang="en-GB" sz="1000">
                <a:solidFill>
                  <a:schemeClr val="tx2"/>
                </a:solidFill>
                <a:latin typeface="Trebuchet MS" pitchFamily="34" charset="0"/>
              </a:rPr>
              <a:t>Rolling: </a:t>
            </a:r>
            <a:r>
              <a:rPr lang="en-GB" sz="1000">
                <a:latin typeface="Trebuchet MS" pitchFamily="34" charset="0"/>
              </a:rPr>
              <a:t>contracts with an annual tacit renewal (associated with cancellation notice period)</a:t>
            </a: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lang="en-GB" sz="1000">
                <a:solidFill>
                  <a:schemeClr val="tx2"/>
                </a:solidFill>
                <a:latin typeface="Trebuchet MS" pitchFamily="34" charset="0"/>
              </a:rPr>
              <a:t>Single-Year</a:t>
            </a:r>
            <a:r>
              <a:rPr lang="en-GB" sz="1000">
                <a:latin typeface="Trebuchet MS" pitchFamily="34" charset="0"/>
              </a:rPr>
              <a:t>: contracts with one year duration only </a:t>
            </a: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lang="en-GB" sz="1000">
                <a:solidFill>
                  <a:schemeClr val="tx2"/>
                </a:solidFill>
                <a:latin typeface="Trebuchet MS" pitchFamily="34" charset="0"/>
              </a:rPr>
              <a:t>One Off</a:t>
            </a:r>
            <a:r>
              <a:rPr lang="en-GB" sz="1000">
                <a:latin typeface="Trebuchet MS" pitchFamily="34" charset="0"/>
              </a:rPr>
              <a:t>: contracts for punctual needs of the clients </a:t>
            </a:r>
            <a:endParaRPr kumimoji="0" lang="en-GB" sz="1000" b="0" i="0" u="none" strike="noStrike" cap="none" normalizeH="0" baseline="0">
              <a:ln>
                <a:noFill/>
              </a:ln>
              <a:solidFill>
                <a:schemeClr val="tx1"/>
              </a:solidFill>
              <a:effectLst/>
              <a:latin typeface="Trebuchet MS" pitchFamily="34" charset="0"/>
            </a:endParaRPr>
          </a:p>
        </p:txBody>
      </p:sp>
    </p:spTree>
    <p:extLst>
      <p:ext uri="{BB962C8B-B14F-4D97-AF65-F5344CB8AC3E}">
        <p14:creationId xmlns:p14="http://schemas.microsoft.com/office/powerpoint/2010/main" val="380908251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AAA3B7-ABDB-440D-8444-581284B19D6B}"/>
              </a:ext>
            </a:extLst>
          </p:cNvPr>
          <p:cNvSpPr/>
          <p:nvPr/>
        </p:nvSpPr>
        <p:spPr bwMode="auto">
          <a:xfrm>
            <a:off x="2199083" y="3622823"/>
            <a:ext cx="7424821" cy="297521"/>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4" y="980464"/>
            <a:ext cx="6813984"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 of Altares’ core assets </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offering and value proposition</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comprehensive offering</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premium value proposition </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Altares’ loyal, resilient and diversified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 of the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French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Benelux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Detailed analyses on Manageo client base</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Highlight of Altares’ other core assets</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structuring partnership with Dun &amp; Bradstreet</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high-quality comprehensive data collection</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fine-tuned operating model</a:t>
            </a:r>
            <a:endPar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a:t>
            </a:r>
            <a:endParaRPr kumimoji="0" lang="en-GB" sz="16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3591584"/>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
        <p:nvSpPr>
          <p:cNvPr id="7" name="ZoneTexte 6">
            <a:extLst>
              <a:ext uri="{FF2B5EF4-FFF2-40B4-BE49-F238E27FC236}">
                <a16:creationId xmlns:a16="http://schemas.microsoft.com/office/drawing/2014/main" id="{9473825C-9565-495C-9166-214B7C576F24}"/>
              </a:ext>
            </a:extLst>
          </p:cNvPr>
          <p:cNvSpPr txBox="1"/>
          <p:nvPr/>
        </p:nvSpPr>
        <p:spPr>
          <a:xfrm>
            <a:off x="8976837" y="1030085"/>
            <a:ext cx="858982" cy="276999"/>
          </a:xfrm>
          <a:prstGeom prst="rect">
            <a:avLst/>
          </a:prstGeom>
          <a:noFill/>
        </p:spPr>
        <p:txBody>
          <a:bodyPr wrap="square" rtlCol="0">
            <a:spAutoFit/>
          </a:bodyPr>
          <a:lstStyle/>
          <a:p>
            <a:r>
              <a:rPr lang="en-GB" sz="1200" i="1">
                <a:latin typeface="+mj-lt"/>
                <a:hlinkClick r:id="rId2" action="ppaction://hlinksldjump"/>
              </a:rPr>
              <a:t>Page 3</a:t>
            </a:r>
            <a:endParaRPr lang="en-GB" sz="1200" i="1">
              <a:latin typeface="+mj-lt"/>
            </a:endParaRPr>
          </a:p>
        </p:txBody>
      </p:sp>
      <p:sp>
        <p:nvSpPr>
          <p:cNvPr id="8" name="ZoneTexte 7">
            <a:extLst>
              <a:ext uri="{FF2B5EF4-FFF2-40B4-BE49-F238E27FC236}">
                <a16:creationId xmlns:a16="http://schemas.microsoft.com/office/drawing/2014/main" id="{9E590943-1E72-4D50-A9A2-98641DBF9A6E}"/>
              </a:ext>
            </a:extLst>
          </p:cNvPr>
          <p:cNvSpPr txBox="1"/>
          <p:nvPr/>
        </p:nvSpPr>
        <p:spPr>
          <a:xfrm>
            <a:off x="8976837" y="1666499"/>
            <a:ext cx="858982" cy="276999"/>
          </a:xfrm>
          <a:prstGeom prst="rect">
            <a:avLst/>
          </a:prstGeom>
          <a:noFill/>
        </p:spPr>
        <p:txBody>
          <a:bodyPr wrap="square" rtlCol="0">
            <a:spAutoFit/>
          </a:bodyPr>
          <a:lstStyle/>
          <a:p>
            <a:r>
              <a:rPr lang="en-GB" sz="1200" i="1">
                <a:latin typeface="+mj-lt"/>
                <a:hlinkClick r:id="rId3" action="ppaction://hlinksldjump"/>
              </a:rPr>
              <a:t>Page 5</a:t>
            </a:r>
            <a:endParaRPr lang="en-GB" sz="1200" i="1">
              <a:latin typeface="+mj-lt"/>
            </a:endParaRPr>
          </a:p>
        </p:txBody>
      </p:sp>
      <p:sp>
        <p:nvSpPr>
          <p:cNvPr id="9" name="ZoneTexte 8">
            <a:extLst>
              <a:ext uri="{FF2B5EF4-FFF2-40B4-BE49-F238E27FC236}">
                <a16:creationId xmlns:a16="http://schemas.microsoft.com/office/drawing/2014/main" id="{A20C4BD5-55FE-4815-8AF5-B487249CD323}"/>
              </a:ext>
            </a:extLst>
          </p:cNvPr>
          <p:cNvSpPr txBox="1"/>
          <p:nvPr/>
        </p:nvSpPr>
        <p:spPr>
          <a:xfrm>
            <a:off x="8976837" y="1991068"/>
            <a:ext cx="858982" cy="276999"/>
          </a:xfrm>
          <a:prstGeom prst="rect">
            <a:avLst/>
          </a:prstGeom>
          <a:noFill/>
        </p:spPr>
        <p:txBody>
          <a:bodyPr wrap="square" rtlCol="0">
            <a:spAutoFit/>
          </a:bodyPr>
          <a:lstStyle/>
          <a:p>
            <a:r>
              <a:rPr lang="en-GB" sz="1200" i="1">
                <a:latin typeface="+mj-lt"/>
                <a:hlinkClick r:id="rId4" action="ppaction://hlinksldjump"/>
              </a:rPr>
              <a:t>Page 16</a:t>
            </a:r>
            <a:endParaRPr lang="en-GB" sz="1200" i="1">
              <a:latin typeface="+mj-lt"/>
            </a:endParaRPr>
          </a:p>
        </p:txBody>
      </p:sp>
      <p:sp>
        <p:nvSpPr>
          <p:cNvPr id="10" name="ZoneTexte 9">
            <a:extLst>
              <a:ext uri="{FF2B5EF4-FFF2-40B4-BE49-F238E27FC236}">
                <a16:creationId xmlns:a16="http://schemas.microsoft.com/office/drawing/2014/main" id="{E30563E3-6932-442A-A612-6B95E7C21505}"/>
              </a:ext>
            </a:extLst>
          </p:cNvPr>
          <p:cNvSpPr txBox="1"/>
          <p:nvPr/>
        </p:nvSpPr>
        <p:spPr>
          <a:xfrm>
            <a:off x="8976837" y="2659333"/>
            <a:ext cx="858982" cy="276999"/>
          </a:xfrm>
          <a:prstGeom prst="rect">
            <a:avLst/>
          </a:prstGeom>
          <a:noFill/>
        </p:spPr>
        <p:txBody>
          <a:bodyPr wrap="square" rtlCol="0">
            <a:spAutoFit/>
          </a:bodyPr>
          <a:lstStyle/>
          <a:p>
            <a:r>
              <a:rPr lang="en-GB" sz="1200" i="1">
                <a:latin typeface="+mj-lt"/>
                <a:hlinkClick r:id="rId5" action="ppaction://hlinksldjump"/>
              </a:rPr>
              <a:t>Page 22</a:t>
            </a:r>
            <a:endParaRPr lang="en-GB" sz="1200" i="1">
              <a:latin typeface="+mj-lt"/>
            </a:endParaRPr>
          </a:p>
        </p:txBody>
      </p:sp>
      <p:sp>
        <p:nvSpPr>
          <p:cNvPr id="11" name="ZoneTexte 10">
            <a:extLst>
              <a:ext uri="{FF2B5EF4-FFF2-40B4-BE49-F238E27FC236}">
                <a16:creationId xmlns:a16="http://schemas.microsoft.com/office/drawing/2014/main" id="{956CDCF3-6880-431A-B464-D027D0DBACE8}"/>
              </a:ext>
            </a:extLst>
          </p:cNvPr>
          <p:cNvSpPr txBox="1"/>
          <p:nvPr/>
        </p:nvSpPr>
        <p:spPr>
          <a:xfrm>
            <a:off x="8976837" y="2973312"/>
            <a:ext cx="858982" cy="276999"/>
          </a:xfrm>
          <a:prstGeom prst="rect">
            <a:avLst/>
          </a:prstGeom>
          <a:noFill/>
        </p:spPr>
        <p:txBody>
          <a:bodyPr wrap="square" rtlCol="0">
            <a:spAutoFit/>
          </a:bodyPr>
          <a:lstStyle/>
          <a:p>
            <a:r>
              <a:rPr lang="en-GB" sz="1200" i="1">
                <a:latin typeface="+mj-lt"/>
                <a:hlinkClick r:id="rId6" action="ppaction://hlinksldjump"/>
              </a:rPr>
              <a:t>Page 27</a:t>
            </a:r>
            <a:endParaRPr lang="en-GB" sz="1200" i="1">
              <a:latin typeface="+mj-lt"/>
            </a:endParaRPr>
          </a:p>
        </p:txBody>
      </p:sp>
      <p:sp>
        <p:nvSpPr>
          <p:cNvPr id="12" name="ZoneTexte 11">
            <a:extLst>
              <a:ext uri="{FF2B5EF4-FFF2-40B4-BE49-F238E27FC236}">
                <a16:creationId xmlns:a16="http://schemas.microsoft.com/office/drawing/2014/main" id="{F1E1B78C-35FF-48DF-BA95-BF97F76667B1}"/>
              </a:ext>
            </a:extLst>
          </p:cNvPr>
          <p:cNvSpPr txBox="1"/>
          <p:nvPr/>
        </p:nvSpPr>
        <p:spPr>
          <a:xfrm>
            <a:off x="8976837" y="3287291"/>
            <a:ext cx="858982" cy="276999"/>
          </a:xfrm>
          <a:prstGeom prst="rect">
            <a:avLst/>
          </a:prstGeom>
          <a:noFill/>
        </p:spPr>
        <p:txBody>
          <a:bodyPr wrap="square" rtlCol="0">
            <a:spAutoFit/>
          </a:bodyPr>
          <a:lstStyle/>
          <a:p>
            <a:r>
              <a:rPr lang="en-GB" sz="1200" i="1">
                <a:latin typeface="+mj-lt"/>
                <a:hlinkClick r:id="rId7" action="ppaction://hlinksldjump"/>
              </a:rPr>
              <a:t>Page 39</a:t>
            </a:r>
            <a:endParaRPr lang="en-GB" sz="1200" i="1">
              <a:latin typeface="+mj-lt"/>
            </a:endParaRPr>
          </a:p>
        </p:txBody>
      </p:sp>
      <p:sp>
        <p:nvSpPr>
          <p:cNvPr id="13" name="ZoneTexte 12">
            <a:extLst>
              <a:ext uri="{FF2B5EF4-FFF2-40B4-BE49-F238E27FC236}">
                <a16:creationId xmlns:a16="http://schemas.microsoft.com/office/drawing/2014/main" id="{C4B171FE-40A8-4E39-B369-6D9D87FE1D3F}"/>
              </a:ext>
            </a:extLst>
          </p:cNvPr>
          <p:cNvSpPr txBox="1"/>
          <p:nvPr/>
        </p:nvSpPr>
        <p:spPr>
          <a:xfrm>
            <a:off x="8976837" y="3601271"/>
            <a:ext cx="858982" cy="276999"/>
          </a:xfrm>
          <a:prstGeom prst="rect">
            <a:avLst/>
          </a:prstGeom>
          <a:noFill/>
        </p:spPr>
        <p:txBody>
          <a:bodyPr wrap="square" rtlCol="0">
            <a:spAutoFit/>
          </a:bodyPr>
          <a:lstStyle/>
          <a:p>
            <a:r>
              <a:rPr lang="en-GB" sz="1200" i="1">
                <a:latin typeface="+mj-lt"/>
                <a:hlinkClick r:id="rId8" action="ppaction://hlinksldjump"/>
              </a:rPr>
              <a:t>Page 51</a:t>
            </a:r>
            <a:endParaRPr lang="en-GB" sz="1200" i="1">
              <a:latin typeface="+mj-lt"/>
            </a:endParaRPr>
          </a:p>
        </p:txBody>
      </p:sp>
      <p:sp>
        <p:nvSpPr>
          <p:cNvPr id="14" name="ZoneTexte 13">
            <a:extLst>
              <a:ext uri="{FF2B5EF4-FFF2-40B4-BE49-F238E27FC236}">
                <a16:creationId xmlns:a16="http://schemas.microsoft.com/office/drawing/2014/main" id="{3D7E28D2-2764-47D0-ABFF-9068863418A4}"/>
              </a:ext>
            </a:extLst>
          </p:cNvPr>
          <p:cNvSpPr txBox="1"/>
          <p:nvPr/>
        </p:nvSpPr>
        <p:spPr>
          <a:xfrm>
            <a:off x="8976837" y="4257178"/>
            <a:ext cx="858982" cy="276999"/>
          </a:xfrm>
          <a:prstGeom prst="rect">
            <a:avLst/>
          </a:prstGeom>
          <a:noFill/>
        </p:spPr>
        <p:txBody>
          <a:bodyPr wrap="square" rtlCol="0">
            <a:spAutoFit/>
          </a:bodyPr>
          <a:lstStyle/>
          <a:p>
            <a:r>
              <a:rPr lang="en-GB" sz="1200" i="1">
                <a:latin typeface="+mj-lt"/>
                <a:hlinkClick r:id="rId9" action="ppaction://hlinksldjump"/>
              </a:rPr>
              <a:t>Page 60</a:t>
            </a:r>
            <a:endParaRPr lang="en-GB" sz="1200" i="1">
              <a:latin typeface="+mj-lt"/>
            </a:endParaRPr>
          </a:p>
        </p:txBody>
      </p:sp>
      <p:sp>
        <p:nvSpPr>
          <p:cNvPr id="15" name="ZoneTexte 14">
            <a:extLst>
              <a:ext uri="{FF2B5EF4-FFF2-40B4-BE49-F238E27FC236}">
                <a16:creationId xmlns:a16="http://schemas.microsoft.com/office/drawing/2014/main" id="{60E68674-D325-4366-AD15-831E3558DB41}"/>
              </a:ext>
            </a:extLst>
          </p:cNvPr>
          <p:cNvSpPr txBox="1"/>
          <p:nvPr/>
        </p:nvSpPr>
        <p:spPr>
          <a:xfrm>
            <a:off x="8976837" y="4578722"/>
            <a:ext cx="858982" cy="276999"/>
          </a:xfrm>
          <a:prstGeom prst="rect">
            <a:avLst/>
          </a:prstGeom>
          <a:noFill/>
        </p:spPr>
        <p:txBody>
          <a:bodyPr wrap="square" rtlCol="0">
            <a:spAutoFit/>
          </a:bodyPr>
          <a:lstStyle/>
          <a:p>
            <a:r>
              <a:rPr lang="en-GB" sz="1200" i="1">
                <a:latin typeface="+mj-lt"/>
                <a:hlinkClick r:id="rId10" action="ppaction://hlinksldjump"/>
              </a:rPr>
              <a:t>Page 62</a:t>
            </a:r>
            <a:endParaRPr lang="en-GB" sz="1200" i="1">
              <a:latin typeface="+mj-lt"/>
            </a:endParaRPr>
          </a:p>
        </p:txBody>
      </p:sp>
      <p:sp>
        <p:nvSpPr>
          <p:cNvPr id="16" name="ZoneTexte 15">
            <a:extLst>
              <a:ext uri="{FF2B5EF4-FFF2-40B4-BE49-F238E27FC236}">
                <a16:creationId xmlns:a16="http://schemas.microsoft.com/office/drawing/2014/main" id="{CA9CB89C-29C4-43C1-95B5-1E9BE726C947}"/>
              </a:ext>
            </a:extLst>
          </p:cNvPr>
          <p:cNvSpPr txBox="1"/>
          <p:nvPr/>
        </p:nvSpPr>
        <p:spPr>
          <a:xfrm>
            <a:off x="8976837" y="4900266"/>
            <a:ext cx="858982" cy="276999"/>
          </a:xfrm>
          <a:prstGeom prst="rect">
            <a:avLst/>
          </a:prstGeom>
          <a:noFill/>
        </p:spPr>
        <p:txBody>
          <a:bodyPr wrap="square" rtlCol="0">
            <a:spAutoFit/>
          </a:bodyPr>
          <a:lstStyle/>
          <a:p>
            <a:r>
              <a:rPr lang="en-GB" sz="1200" i="1">
                <a:latin typeface="+mj-lt"/>
                <a:hlinkClick r:id="rId11" action="ppaction://hlinksldjump"/>
              </a:rPr>
              <a:t>Page 66</a:t>
            </a:r>
            <a:endParaRPr lang="en-GB" sz="1200" i="1">
              <a:latin typeface="+mj-lt"/>
            </a:endParaRPr>
          </a:p>
        </p:txBody>
      </p:sp>
      <p:sp>
        <p:nvSpPr>
          <p:cNvPr id="17" name="ZoneTexte 16">
            <a:extLst>
              <a:ext uri="{FF2B5EF4-FFF2-40B4-BE49-F238E27FC236}">
                <a16:creationId xmlns:a16="http://schemas.microsoft.com/office/drawing/2014/main" id="{2246011B-DD1F-48F0-BBC1-1A7C0BD4CBE5}"/>
              </a:ext>
            </a:extLst>
          </p:cNvPr>
          <p:cNvSpPr txBox="1"/>
          <p:nvPr/>
        </p:nvSpPr>
        <p:spPr>
          <a:xfrm>
            <a:off x="8976837" y="5221811"/>
            <a:ext cx="858982" cy="276999"/>
          </a:xfrm>
          <a:prstGeom prst="rect">
            <a:avLst/>
          </a:prstGeom>
          <a:noFill/>
        </p:spPr>
        <p:txBody>
          <a:bodyPr wrap="square" rtlCol="0">
            <a:spAutoFit/>
          </a:bodyPr>
          <a:lstStyle/>
          <a:p>
            <a:r>
              <a:rPr lang="en-GB" sz="1200" i="1">
                <a:latin typeface="+mj-lt"/>
                <a:hlinkClick r:id="rId12" action="ppaction://hlinksldjump"/>
              </a:rPr>
              <a:t>Page 71</a:t>
            </a:r>
            <a:endParaRPr lang="en-GB" sz="1200" i="1">
              <a:latin typeface="+mj-lt"/>
            </a:endParaRPr>
          </a:p>
        </p:txBody>
      </p:sp>
    </p:spTree>
    <p:extLst>
      <p:ext uri="{BB962C8B-B14F-4D97-AF65-F5344CB8AC3E}">
        <p14:creationId xmlns:p14="http://schemas.microsoft.com/office/powerpoint/2010/main" val="249997183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t 31" hidden="1"/>
          <p:cNvGraphicFramePr>
            <a:graphicFrameLocks noChangeAspect="1"/>
          </p:cNvGraphicFramePr>
          <p:nvPr>
            <p:custDataLst>
              <p:tags r:id="rId1"/>
            </p:custDataLst>
            <p:extLst>
              <p:ext uri="{D42A27DB-BD31-4B8C-83A1-F6EECF244321}">
                <p14:modId xmlns:p14="http://schemas.microsoft.com/office/powerpoint/2010/main" val="5266721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32" name="Objet 3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0E4FDB76-96B2-4D7B-9438-FA0D003F401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5" name="Connecteur droit 208">
            <a:extLst>
              <a:ext uri="{FF2B5EF4-FFF2-40B4-BE49-F238E27FC236}">
                <a16:creationId xmlns:a16="http://schemas.microsoft.com/office/drawing/2014/main" id="{517AA792-2CE9-4776-A370-00661617D626}"/>
              </a:ext>
            </a:extLst>
          </p:cNvPr>
          <p:cNvCxnSpPr>
            <a:cxnSpLocks/>
          </p:cNvCxnSpPr>
          <p:nvPr/>
        </p:nvCxnSpPr>
        <p:spPr bwMode="auto">
          <a:xfrm>
            <a:off x="384975" y="9866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7" name="Rectangle 84">
            <a:extLst>
              <a:ext uri="{FF2B5EF4-FFF2-40B4-BE49-F238E27FC236}">
                <a16:creationId xmlns:a16="http://schemas.microsoft.com/office/drawing/2014/main" id="{DA7EB334-4E23-4A52-9B24-501C78E807EB}"/>
              </a:ext>
            </a:extLst>
          </p:cNvPr>
          <p:cNvSpPr/>
          <p:nvPr/>
        </p:nvSpPr>
        <p:spPr bwMode="auto">
          <a:xfrm>
            <a:off x="3418141" y="850587"/>
            <a:ext cx="2971123" cy="259809"/>
          </a:xfrm>
          <a:prstGeom prst="rect">
            <a:avLst/>
          </a:prstGeom>
          <a:solidFill>
            <a:schemeClr val="bg1"/>
          </a:solidFill>
        </p:spPr>
        <p:txBody>
          <a:bodyPr wrap="square" rtlCol="0">
            <a:noAutofit/>
          </a:bodyPr>
          <a:lstStyle/>
          <a:p>
            <a:pPr algn="ctr"/>
            <a:r>
              <a:rPr lang="en-GB" sz="1100">
                <a:solidFill>
                  <a:schemeClr val="tx2"/>
                </a:solidFill>
                <a:latin typeface="Trebuchet MS" panose="020B0603020202020204" pitchFamily="34" charset="0"/>
              </a:rPr>
              <a:t>Overview of </a:t>
            </a:r>
            <a:r>
              <a:rPr lang="en-GB" sz="1100" err="1">
                <a:solidFill>
                  <a:schemeClr val="tx2"/>
                </a:solidFill>
                <a:latin typeface="Trebuchet MS" panose="020B0603020202020204" pitchFamily="34" charset="0"/>
              </a:rPr>
              <a:t>Altares</a:t>
            </a:r>
            <a:r>
              <a:rPr lang="en-GB" sz="1100">
                <a:solidFill>
                  <a:schemeClr val="tx2"/>
                </a:solidFill>
                <a:latin typeface="Trebuchet MS" panose="020B0603020202020204" pitchFamily="34" charset="0"/>
              </a:rPr>
              <a:t>' top clients for </a:t>
            </a:r>
            <a:r>
              <a:rPr lang="en-GB" sz="1100" err="1">
                <a:solidFill>
                  <a:schemeClr val="tx2"/>
                </a:solidFill>
                <a:latin typeface="Trebuchet MS" panose="020B0603020202020204" pitchFamily="34" charset="0"/>
              </a:rPr>
              <a:t>Manageo</a:t>
            </a:r>
            <a:endParaRPr lang="en-GB" sz="1100">
              <a:solidFill>
                <a:schemeClr val="tx2"/>
              </a:solidFill>
              <a:latin typeface="Trebuchet MS" panose="020B0603020202020204" pitchFamily="34" charset="0"/>
            </a:endParaRPr>
          </a:p>
        </p:txBody>
      </p:sp>
      <p:sp>
        <p:nvSpPr>
          <p:cNvPr id="37" name="Espace réservé du texte 3">
            <a:extLst>
              <a:ext uri="{FF2B5EF4-FFF2-40B4-BE49-F238E27FC236}">
                <a16:creationId xmlns:a16="http://schemas.microsoft.com/office/drawing/2014/main" id="{68ADE3A2-A098-4350-8C54-7492519B587D}"/>
              </a:ext>
            </a:extLst>
          </p:cNvPr>
          <p:cNvSpPr txBox="1">
            <a:spLocks/>
          </p:cNvSpPr>
          <p:nvPr/>
        </p:nvSpPr>
        <p:spPr>
          <a:xfrm>
            <a:off x="1315274" y="6580025"/>
            <a:ext cx="7131600" cy="244800"/>
          </a:xfrm>
          <a:prstGeom prst="rect">
            <a:avLst/>
          </a:prstGeom>
        </p:spPr>
        <p:txBody>
          <a:bodyPr lIns="0" tIns="0" rIns="0" bIns="0"/>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ts val="0"/>
              </a:spcBef>
              <a:buNone/>
            </a:pPr>
            <a:r>
              <a:rPr lang="en-GB" sz="800" i="1" kern="0">
                <a:latin typeface="Trebuchet MS" panose="020B0603020202020204" pitchFamily="34" charset="0"/>
              </a:rPr>
              <a:t>Sources: eleven research &amp; analysis, company data</a:t>
            </a:r>
          </a:p>
        </p:txBody>
      </p:sp>
      <p:sp>
        <p:nvSpPr>
          <p:cNvPr id="60" name="Titre 1">
            <a:extLst>
              <a:ext uri="{FF2B5EF4-FFF2-40B4-BE49-F238E27FC236}">
                <a16:creationId xmlns:a16="http://schemas.microsoft.com/office/drawing/2014/main" id="{ECA532A6-9551-45B1-9166-8989F6767722}"/>
              </a:ext>
            </a:extLst>
          </p:cNvPr>
          <p:cNvSpPr>
            <a:spLocks noGrp="1"/>
          </p:cNvSpPr>
          <p:nvPr>
            <p:ph type="title"/>
          </p:nvPr>
        </p:nvSpPr>
        <p:spPr>
          <a:xfrm>
            <a:off x="165599" y="147600"/>
            <a:ext cx="8388165" cy="684000"/>
          </a:xfrm>
        </p:spPr>
        <p:txBody>
          <a:bodyPr vert="horz"/>
          <a:lstStyle/>
          <a:p>
            <a:r>
              <a:rPr lang="en-GB" b="0" err="1">
                <a:solidFill>
                  <a:schemeClr val="tx2"/>
                </a:solidFill>
                <a:latin typeface="Trebuchet MS" panose="020B0603020202020204" pitchFamily="34" charset="0"/>
              </a:rPr>
              <a:t>Manageo</a:t>
            </a:r>
            <a:r>
              <a:rPr lang="en-GB" b="0">
                <a:solidFill>
                  <a:schemeClr val="tx2"/>
                </a:solidFill>
                <a:latin typeface="Trebuchet MS" panose="020B0603020202020204" pitchFamily="34" charset="0"/>
              </a:rPr>
              <a:t> large customers sale surges </a:t>
            </a:r>
            <a:r>
              <a:rPr lang="en-GB" b="0">
                <a:latin typeface="Trebuchet MS" panose="020B0603020202020204" pitchFamily="34" charset="0"/>
              </a:rPr>
              <a:t>as the share of top client </a:t>
            </a:r>
            <a:r>
              <a:rPr lang="en-GB" b="0">
                <a:solidFill>
                  <a:schemeClr val="tx2"/>
                </a:solidFill>
                <a:latin typeface="Trebuchet MS" panose="020B0603020202020204" pitchFamily="34" charset="0"/>
              </a:rPr>
              <a:t>has been increasingly growing</a:t>
            </a:r>
            <a:endParaRPr lang="en-GB" b="0">
              <a:latin typeface="Trebuchet MS" panose="020B0603020202020204" pitchFamily="34" charset="0"/>
            </a:endParaRPr>
          </a:p>
        </p:txBody>
      </p:sp>
      <mc:AlternateContent xmlns:mc="http://schemas.openxmlformats.org/markup-compatibility/2006" xmlns:cx2="http://schemas.microsoft.com/office/drawing/2015/10/21/chartex">
        <mc:Choice Requires="cx2">
          <p:graphicFrame>
            <p:nvGraphicFramePr>
              <p:cNvPr id="7" name="Chart 6">
                <a:extLst>
                  <a:ext uri="{FF2B5EF4-FFF2-40B4-BE49-F238E27FC236}">
                    <a16:creationId xmlns:a16="http://schemas.microsoft.com/office/drawing/2014/main" id="{8AEFC321-FEBB-4636-BAAC-2381BF71E0E1}"/>
                  </a:ext>
                </a:extLst>
              </p:cNvPr>
              <p:cNvGraphicFramePr/>
              <p:nvPr>
                <p:extLst>
                  <p:ext uri="{D42A27DB-BD31-4B8C-83A1-F6EECF244321}">
                    <p14:modId xmlns:p14="http://schemas.microsoft.com/office/powerpoint/2010/main" val="3391324958"/>
                  </p:ext>
                </p:extLst>
              </p:nvPr>
            </p:nvGraphicFramePr>
            <p:xfrm>
              <a:off x="539173" y="3163325"/>
              <a:ext cx="2363755" cy="2401204"/>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7" name="Chart 6">
                <a:extLst>
                  <a:ext uri="{FF2B5EF4-FFF2-40B4-BE49-F238E27FC236}">
                    <a16:creationId xmlns:a16="http://schemas.microsoft.com/office/drawing/2014/main" id="{8AEFC321-FEBB-4636-BAAC-2381BF71E0E1}"/>
                  </a:ext>
                </a:extLst>
              </p:cNvPr>
              <p:cNvPicPr>
                <a:picLocks noGrp="1" noRot="1" noChangeAspect="1" noMove="1" noResize="1" noEditPoints="1" noAdjustHandles="1" noChangeArrowheads="1" noChangeShapeType="1"/>
              </p:cNvPicPr>
              <p:nvPr/>
            </p:nvPicPr>
            <p:blipFill>
              <a:blip r:embed="rId9"/>
              <a:stretch>
                <a:fillRect/>
              </a:stretch>
            </p:blipFill>
            <p:spPr>
              <a:xfrm>
                <a:off x="539173" y="3163325"/>
                <a:ext cx="2363755" cy="2401204"/>
              </a:xfrm>
              <a:prstGeom prst="rect">
                <a:avLst/>
              </a:prstGeom>
            </p:spPr>
          </p:pic>
        </mc:Fallback>
      </mc:AlternateContent>
      <p:sp>
        <p:nvSpPr>
          <p:cNvPr id="61" name="Rectangle 60">
            <a:extLst>
              <a:ext uri="{FF2B5EF4-FFF2-40B4-BE49-F238E27FC236}">
                <a16:creationId xmlns:a16="http://schemas.microsoft.com/office/drawing/2014/main" id="{71394C2D-6D59-4237-A19B-A41C2AF96069}"/>
              </a:ext>
            </a:extLst>
          </p:cNvPr>
          <p:cNvSpPr/>
          <p:nvPr/>
        </p:nvSpPr>
        <p:spPr bwMode="auto">
          <a:xfrm>
            <a:off x="375406" y="2535320"/>
            <a:ext cx="2687073" cy="244799"/>
          </a:xfrm>
          <a:prstGeom prst="rect">
            <a:avLst/>
          </a:prstGeom>
          <a:solidFill>
            <a:schemeClr val="bg1"/>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GB" sz="1000" b="1" i="1">
                <a:latin typeface="Trebuchet MS" panose="020B0603020202020204" pitchFamily="34" charset="0"/>
              </a:rPr>
              <a:t>B</a:t>
            </a:r>
            <a:r>
              <a:rPr kumimoji="0" lang="en-GB" sz="1000" b="1" i="1" u="none" strike="noStrike" cap="none" normalizeH="0" baseline="0">
                <a:ln>
                  <a:noFill/>
                </a:ln>
                <a:effectLst/>
                <a:latin typeface="Trebuchet MS" panose="020B0603020202020204" pitchFamily="34" charset="0"/>
              </a:rPr>
              <a:t>reakdown of Manageo sales </a:t>
            </a:r>
            <a:r>
              <a:rPr lang="en-GB" sz="1000" b="1" i="1">
                <a:latin typeface="Trebuchet MS" panose="020B0603020202020204" pitchFamily="34" charset="0"/>
              </a:rPr>
              <a:t>across the </a:t>
            </a:r>
            <a:r>
              <a:rPr kumimoji="0" lang="en-GB" sz="1000" b="1" i="1" u="none" strike="noStrike" cap="none" normalizeH="0" baseline="0">
                <a:ln>
                  <a:noFill/>
                </a:ln>
                <a:effectLst/>
                <a:latin typeface="Trebuchet MS" panose="020B0603020202020204" pitchFamily="34" charset="0"/>
              </a:rPr>
              <a:t>client base in % of 2020</a:t>
            </a:r>
          </a:p>
        </p:txBody>
      </p:sp>
      <p:sp>
        <p:nvSpPr>
          <p:cNvPr id="59" name="Rectangle 58">
            <a:extLst>
              <a:ext uri="{FF2B5EF4-FFF2-40B4-BE49-F238E27FC236}">
                <a16:creationId xmlns:a16="http://schemas.microsoft.com/office/drawing/2014/main" id="{38BEDF64-6976-49A4-86EF-4BC84627E963}"/>
              </a:ext>
            </a:extLst>
          </p:cNvPr>
          <p:cNvSpPr/>
          <p:nvPr/>
        </p:nvSpPr>
        <p:spPr bwMode="auto">
          <a:xfrm>
            <a:off x="379622" y="1444688"/>
            <a:ext cx="2682857" cy="816895"/>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sp>
        <p:nvSpPr>
          <p:cNvPr id="91" name="Rectangle 84">
            <a:extLst>
              <a:ext uri="{FF2B5EF4-FFF2-40B4-BE49-F238E27FC236}">
                <a16:creationId xmlns:a16="http://schemas.microsoft.com/office/drawing/2014/main" id="{061A5CD9-62AE-451C-8B74-4F542EC789D7}"/>
              </a:ext>
            </a:extLst>
          </p:cNvPr>
          <p:cNvSpPr/>
          <p:nvPr/>
        </p:nvSpPr>
        <p:spPr bwMode="auto">
          <a:xfrm>
            <a:off x="1314374" y="5583155"/>
            <a:ext cx="1415765" cy="278699"/>
          </a:xfrm>
          <a:prstGeom prst="rect">
            <a:avLst/>
          </a:prstGeom>
          <a:noFill/>
        </p:spPr>
        <p:txBody>
          <a:bodyPr wrap="square" rtlCol="0" anchor="ctr">
            <a:noAutofit/>
          </a:bodyPr>
          <a:lstStyle/>
          <a:p>
            <a:pPr algn="ctr"/>
            <a:r>
              <a:rPr lang="en-GB" sz="1100" i="1">
                <a:solidFill>
                  <a:schemeClr val="tx2"/>
                </a:solidFill>
                <a:latin typeface="Trebuchet MS" panose="020B0603020202020204" pitchFamily="34" charset="0"/>
              </a:rPr>
              <a:t>Total ~ €8.25m</a:t>
            </a:r>
            <a:endParaRPr lang="en-GB" sz="1100" i="1" baseline="30000">
              <a:solidFill>
                <a:schemeClr val="tx2"/>
              </a:solidFill>
              <a:latin typeface="Trebuchet MS" panose="020B0603020202020204" pitchFamily="34" charset="0"/>
            </a:endParaRPr>
          </a:p>
          <a:p>
            <a:pPr algn="ctr"/>
            <a:r>
              <a:rPr lang="en-GB" sz="1100" i="1">
                <a:solidFill>
                  <a:schemeClr val="tx2"/>
                </a:solidFill>
                <a:latin typeface="Trebuchet MS" panose="020B0603020202020204" pitchFamily="34" charset="0"/>
              </a:rPr>
              <a:t>1 821 clients</a:t>
            </a:r>
          </a:p>
        </p:txBody>
      </p:sp>
      <p:sp>
        <p:nvSpPr>
          <p:cNvPr id="11" name="Triangle isocèle 10">
            <a:extLst>
              <a:ext uri="{FF2B5EF4-FFF2-40B4-BE49-F238E27FC236}">
                <a16:creationId xmlns:a16="http://schemas.microsoft.com/office/drawing/2014/main" id="{13D826F1-5C2C-4972-BB0E-B9138835DB8C}"/>
              </a:ext>
            </a:extLst>
          </p:cNvPr>
          <p:cNvSpPr/>
          <p:nvPr/>
        </p:nvSpPr>
        <p:spPr bwMode="auto">
          <a:xfrm rot="5400000">
            <a:off x="1449516" y="3654743"/>
            <a:ext cx="4674560" cy="213960"/>
          </a:xfrm>
          <a:prstGeom prst="triangle">
            <a:avLst/>
          </a:prstGeom>
          <a:solidFill>
            <a:schemeClr val="bg2">
              <a:lumMod val="40000"/>
              <a:lumOff val="6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9" name="Rectangle 48">
            <a:extLst>
              <a:ext uri="{FF2B5EF4-FFF2-40B4-BE49-F238E27FC236}">
                <a16:creationId xmlns:a16="http://schemas.microsoft.com/office/drawing/2014/main" id="{51980939-A209-466C-939B-09860714B1F7}"/>
              </a:ext>
            </a:extLst>
          </p:cNvPr>
          <p:cNvSpPr/>
          <p:nvPr/>
        </p:nvSpPr>
        <p:spPr bwMode="auto">
          <a:xfrm>
            <a:off x="4246122" y="5259446"/>
            <a:ext cx="5331093" cy="107220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Trebuchet MS" pitchFamily="34" charset="0"/>
              </a:rPr>
              <a:t>Comments</a:t>
            </a:r>
          </a:p>
          <a:p>
            <a:pPr marL="171450" indent="-171450">
              <a:spcBef>
                <a:spcPts val="0"/>
              </a:spcBef>
              <a:buClr>
                <a:schemeClr val="tx1"/>
              </a:buClr>
              <a:buFont typeface="Arial" panose="020B0604020202020204" pitchFamily="34" charset="0"/>
              <a:buChar char="•"/>
            </a:pPr>
            <a:r>
              <a:rPr lang="en-GB" sz="1000">
                <a:latin typeface="Trebuchet MS" pitchFamily="34" charset="0"/>
              </a:rPr>
              <a:t>Share of top </a:t>
            </a:r>
            <a:r>
              <a:rPr lang="en-GB" sz="1000">
                <a:solidFill>
                  <a:schemeClr val="tx2"/>
                </a:solidFill>
                <a:latin typeface="Trebuchet MS" pitchFamily="34" charset="0"/>
              </a:rPr>
              <a:t>50 clients </a:t>
            </a:r>
            <a:r>
              <a:rPr lang="en-GB" sz="1000">
                <a:latin typeface="Trebuchet MS" pitchFamily="34" charset="0"/>
              </a:rPr>
              <a:t>within total client base has been</a:t>
            </a:r>
            <a:r>
              <a:rPr lang="en-GB" sz="1000">
                <a:solidFill>
                  <a:schemeClr val="tx2"/>
                </a:solidFill>
                <a:latin typeface="Trebuchet MS" pitchFamily="34" charset="0"/>
              </a:rPr>
              <a:t> increasingly growing in terms of sales generated </a:t>
            </a:r>
            <a:r>
              <a:rPr lang="en-GB" sz="1000">
                <a:latin typeface="Trebuchet MS" pitchFamily="34" charset="0"/>
              </a:rPr>
              <a:t>– from 53% in 2017 to 66% in 2020 (the top 25 clients from 45% in 2017 to 56% in 2020) demonstrating:</a:t>
            </a:r>
          </a:p>
          <a:p>
            <a:pPr marL="628650" lvl="1" indent="-171450">
              <a:spcBef>
                <a:spcPts val="0"/>
              </a:spcBef>
              <a:buClr>
                <a:schemeClr val="tx1"/>
              </a:buClr>
              <a:buFont typeface="Arial" panose="020B0604020202020204" pitchFamily="34" charset="0"/>
              <a:buChar char="•"/>
            </a:pPr>
            <a:r>
              <a:rPr lang="en-GB" sz="1000" err="1">
                <a:solidFill>
                  <a:schemeClr val="tx2"/>
                </a:solidFill>
                <a:latin typeface="Trebuchet MS" pitchFamily="34" charset="0"/>
              </a:rPr>
              <a:t>Manageo’s</a:t>
            </a:r>
            <a:r>
              <a:rPr lang="en-GB" sz="1000">
                <a:solidFill>
                  <a:schemeClr val="tx2"/>
                </a:solidFill>
                <a:latin typeface="Trebuchet MS" pitchFamily="34" charset="0"/>
              </a:rPr>
              <a:t> commercial initiatives to develop key accounts</a:t>
            </a:r>
          </a:p>
          <a:p>
            <a:pPr marL="628650" lvl="1" indent="-171450">
              <a:spcBef>
                <a:spcPts val="0"/>
              </a:spcBef>
              <a:buClr>
                <a:schemeClr val="tx1"/>
              </a:buClr>
              <a:buFont typeface="Arial" panose="020B0604020202020204" pitchFamily="34" charset="0"/>
              <a:buChar char="•"/>
            </a:pPr>
            <a:r>
              <a:rPr lang="en-GB" sz="1000">
                <a:solidFill>
                  <a:schemeClr val="tx2"/>
                </a:solidFill>
                <a:latin typeface="Trebuchet MS" pitchFamily="34" charset="0"/>
              </a:rPr>
              <a:t>Manageo’ strong ability to “farm” its top clients </a:t>
            </a:r>
            <a:endParaRPr lang="en-GB" sz="1000">
              <a:latin typeface="Trebuchet MS" pitchFamily="34" charset="0"/>
            </a:endParaRPr>
          </a:p>
          <a:p>
            <a:pPr marL="171450" indent="-171450">
              <a:spcBef>
                <a:spcPts val="600"/>
              </a:spcBef>
              <a:buClr>
                <a:schemeClr val="tx1"/>
              </a:buClr>
              <a:buFont typeface="Arial" panose="020B0604020202020204" pitchFamily="34" charset="0"/>
              <a:buChar char="•"/>
            </a:pPr>
            <a:endParaRPr lang="en-GB" sz="1000">
              <a:latin typeface="Trebuchet MS" pitchFamily="34" charset="0"/>
            </a:endParaRPr>
          </a:p>
        </p:txBody>
      </p:sp>
      <p:grpSp>
        <p:nvGrpSpPr>
          <p:cNvPr id="50" name="Group 4">
            <a:extLst>
              <a:ext uri="{FF2B5EF4-FFF2-40B4-BE49-F238E27FC236}">
                <a16:creationId xmlns:a16="http://schemas.microsoft.com/office/drawing/2014/main" id="{02607B2D-EB49-4A06-B73C-635E1C67168F}"/>
              </a:ext>
            </a:extLst>
          </p:cNvPr>
          <p:cNvGrpSpPr>
            <a:grpSpLocks noChangeAspect="1"/>
          </p:cNvGrpSpPr>
          <p:nvPr/>
        </p:nvGrpSpPr>
        <p:grpSpPr bwMode="auto">
          <a:xfrm>
            <a:off x="6268004" y="5293056"/>
            <a:ext cx="226868" cy="184867"/>
            <a:chOff x="788" y="869"/>
            <a:chExt cx="740" cy="603"/>
          </a:xfrm>
          <a:solidFill>
            <a:schemeClr val="tx1"/>
          </a:solidFill>
        </p:grpSpPr>
        <p:sp>
          <p:nvSpPr>
            <p:cNvPr id="51" name="Freeform 5">
              <a:extLst>
                <a:ext uri="{FF2B5EF4-FFF2-40B4-BE49-F238E27FC236}">
                  <a16:creationId xmlns:a16="http://schemas.microsoft.com/office/drawing/2014/main" id="{F29ED509-75D5-4A9C-8F9D-53EF4B82BE6F}"/>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6">
              <a:extLst>
                <a:ext uri="{FF2B5EF4-FFF2-40B4-BE49-F238E27FC236}">
                  <a16:creationId xmlns:a16="http://schemas.microsoft.com/office/drawing/2014/main" id="{41AD121D-4149-4D58-A996-5DD18AD4E00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7">
              <a:extLst>
                <a:ext uri="{FF2B5EF4-FFF2-40B4-BE49-F238E27FC236}">
                  <a16:creationId xmlns:a16="http://schemas.microsoft.com/office/drawing/2014/main" id="{CEA33686-3FF6-4762-A12C-C64DA43D502F}"/>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8">
              <a:extLst>
                <a:ext uri="{FF2B5EF4-FFF2-40B4-BE49-F238E27FC236}">
                  <a16:creationId xmlns:a16="http://schemas.microsoft.com/office/drawing/2014/main" id="{B9A12453-C6A5-43A9-B1BD-D1B1AD9A592A}"/>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74" name="Picture 2">
            <a:extLst>
              <a:ext uri="{FF2B5EF4-FFF2-40B4-BE49-F238E27FC236}">
                <a16:creationId xmlns:a16="http://schemas.microsoft.com/office/drawing/2014/main" id="{D1F520F5-2DE8-433F-ADB8-7D56502ECA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8848" y="1679670"/>
            <a:ext cx="1024405" cy="3469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Graphique 7">
            <a:extLst>
              <a:ext uri="{FF2B5EF4-FFF2-40B4-BE49-F238E27FC236}">
                <a16:creationId xmlns:a16="http://schemas.microsoft.com/office/drawing/2014/main" id="{07A4A7C8-4C8D-4B42-A9F6-BBD64D34DA41}"/>
              </a:ext>
            </a:extLst>
          </p:cNvPr>
          <p:cNvGraphicFramePr/>
          <p:nvPr>
            <p:extLst>
              <p:ext uri="{D42A27DB-BD31-4B8C-83A1-F6EECF244321}">
                <p14:modId xmlns:p14="http://schemas.microsoft.com/office/powerpoint/2010/main" val="4082874015"/>
              </p:ext>
            </p:extLst>
          </p:nvPr>
        </p:nvGraphicFramePr>
        <p:xfrm>
          <a:off x="3992915" y="1257438"/>
          <a:ext cx="5751787" cy="172919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75" name="Graphique 74">
            <a:extLst>
              <a:ext uri="{FF2B5EF4-FFF2-40B4-BE49-F238E27FC236}">
                <a16:creationId xmlns:a16="http://schemas.microsoft.com/office/drawing/2014/main" id="{96D87A19-41F1-48BF-AB4F-974F2CDB8687}"/>
              </a:ext>
            </a:extLst>
          </p:cNvPr>
          <p:cNvGraphicFramePr/>
          <p:nvPr>
            <p:extLst>
              <p:ext uri="{D42A27DB-BD31-4B8C-83A1-F6EECF244321}">
                <p14:modId xmlns:p14="http://schemas.microsoft.com/office/powerpoint/2010/main" val="1539158292"/>
              </p:ext>
            </p:extLst>
          </p:nvPr>
        </p:nvGraphicFramePr>
        <p:xfrm>
          <a:off x="3992915" y="3244125"/>
          <a:ext cx="5751787" cy="1992213"/>
        </p:xfrm>
        <a:graphic>
          <a:graphicData uri="http://schemas.openxmlformats.org/drawingml/2006/chart">
            <c:chart xmlns:c="http://schemas.openxmlformats.org/drawingml/2006/chart" xmlns:r="http://schemas.openxmlformats.org/officeDocument/2006/relationships" r:id="rId12"/>
          </a:graphicData>
        </a:graphic>
      </p:graphicFrame>
      <p:sp>
        <p:nvSpPr>
          <p:cNvPr id="76" name="Rectangle 75">
            <a:extLst>
              <a:ext uri="{FF2B5EF4-FFF2-40B4-BE49-F238E27FC236}">
                <a16:creationId xmlns:a16="http://schemas.microsoft.com/office/drawing/2014/main" id="{517E0254-C6A3-42DF-B283-FB3A71FAE715}"/>
              </a:ext>
            </a:extLst>
          </p:cNvPr>
          <p:cNvSpPr/>
          <p:nvPr/>
        </p:nvSpPr>
        <p:spPr bwMode="auto">
          <a:xfrm>
            <a:off x="3933799" y="1081683"/>
            <a:ext cx="5810903" cy="271634"/>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the distribution of </a:t>
            </a:r>
            <a:r>
              <a:rPr lang="en-GB" sz="1000" b="1" i="1" err="1">
                <a:latin typeface="Trebuchet MS" panose="020B0603020202020204" pitchFamily="34" charset="0"/>
              </a:rPr>
              <a:t>Manageo’s</a:t>
            </a:r>
            <a:r>
              <a:rPr lang="en-GB" sz="1000" b="1" i="1">
                <a:latin typeface="Trebuchet MS" panose="020B0603020202020204" pitchFamily="34" charset="0"/>
              </a:rPr>
              <a:t> top clients in the total sales, in % of total sales</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77" name="Rectangle 76">
            <a:extLst>
              <a:ext uri="{FF2B5EF4-FFF2-40B4-BE49-F238E27FC236}">
                <a16:creationId xmlns:a16="http://schemas.microsoft.com/office/drawing/2014/main" id="{1CFF0250-CDD7-482D-835F-3436320F7C69}"/>
              </a:ext>
            </a:extLst>
          </p:cNvPr>
          <p:cNvSpPr/>
          <p:nvPr/>
        </p:nvSpPr>
        <p:spPr bwMode="auto">
          <a:xfrm>
            <a:off x="3933799" y="2986628"/>
            <a:ext cx="5592579" cy="271634"/>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the distribution of </a:t>
            </a:r>
            <a:r>
              <a:rPr lang="en-GB" sz="1000" b="1" i="1" err="1">
                <a:latin typeface="Trebuchet MS" panose="020B0603020202020204" pitchFamily="34" charset="0"/>
              </a:rPr>
              <a:t>Manageo’s</a:t>
            </a:r>
            <a:r>
              <a:rPr lang="en-GB" sz="1000" b="1" i="1">
                <a:latin typeface="Trebuchet MS" panose="020B0603020202020204" pitchFamily="34" charset="0"/>
              </a:rPr>
              <a:t> top clients in the total sales,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pSp>
        <p:nvGrpSpPr>
          <p:cNvPr id="79" name="Groupe 78">
            <a:extLst>
              <a:ext uri="{FF2B5EF4-FFF2-40B4-BE49-F238E27FC236}">
                <a16:creationId xmlns:a16="http://schemas.microsoft.com/office/drawing/2014/main" id="{BD40ACD8-DBE5-4580-8B82-8265E924E63C}"/>
              </a:ext>
            </a:extLst>
          </p:cNvPr>
          <p:cNvGrpSpPr/>
          <p:nvPr/>
        </p:nvGrpSpPr>
        <p:grpSpPr>
          <a:xfrm>
            <a:off x="8448150" y="-11528"/>
            <a:ext cx="1435548" cy="606240"/>
            <a:chOff x="8448150" y="-11528"/>
            <a:chExt cx="1435548" cy="606240"/>
          </a:xfrm>
        </p:grpSpPr>
        <p:grpSp>
          <p:nvGrpSpPr>
            <p:cNvPr id="80" name="Groupe 79">
              <a:extLst>
                <a:ext uri="{FF2B5EF4-FFF2-40B4-BE49-F238E27FC236}">
                  <a16:creationId xmlns:a16="http://schemas.microsoft.com/office/drawing/2014/main" id="{8BF13F99-90C4-40AA-860E-44323294E672}"/>
                </a:ext>
              </a:extLst>
            </p:cNvPr>
            <p:cNvGrpSpPr/>
            <p:nvPr/>
          </p:nvGrpSpPr>
          <p:grpSpPr>
            <a:xfrm>
              <a:off x="8448150" y="-11528"/>
              <a:ext cx="1435548" cy="451904"/>
              <a:chOff x="8448150" y="-11528"/>
              <a:chExt cx="1435548" cy="451904"/>
            </a:xfrm>
          </p:grpSpPr>
          <p:sp>
            <p:nvSpPr>
              <p:cNvPr id="83" name="Rectangle : coins arrondis 199">
                <a:extLst>
                  <a:ext uri="{FF2B5EF4-FFF2-40B4-BE49-F238E27FC236}">
                    <a16:creationId xmlns:a16="http://schemas.microsoft.com/office/drawing/2014/main" id="{2DAF54BE-1919-443C-A0B0-D7272E7E4192}"/>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4" name="Rectangle : coins arrondis 200">
                <a:extLst>
                  <a:ext uri="{FF2B5EF4-FFF2-40B4-BE49-F238E27FC236}">
                    <a16:creationId xmlns:a16="http://schemas.microsoft.com/office/drawing/2014/main" id="{F1228933-CD90-4E17-9E0E-02E67C2FF7BF}"/>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7" name="Rectangle : coins arrondis 201">
                <a:extLst>
                  <a:ext uri="{FF2B5EF4-FFF2-40B4-BE49-F238E27FC236}">
                    <a16:creationId xmlns:a16="http://schemas.microsoft.com/office/drawing/2014/main" id="{F63B2803-19DF-44CC-9DC4-472025143C0A}"/>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9" name="ZoneTexte 18">
                <a:extLst>
                  <a:ext uri="{FF2B5EF4-FFF2-40B4-BE49-F238E27FC236}">
                    <a16:creationId xmlns:a16="http://schemas.microsoft.com/office/drawing/2014/main" id="{C0772B1D-32BD-45C8-9A6C-81AB288A8B4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94" name="Graphique 128" descr="Jauge">
                <a:extLst>
                  <a:ext uri="{FF2B5EF4-FFF2-40B4-BE49-F238E27FC236}">
                    <a16:creationId xmlns:a16="http://schemas.microsoft.com/office/drawing/2014/main" id="{FF2F38BD-AA49-4798-835E-C1EF28C4607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53764" y="187516"/>
                <a:ext cx="234953" cy="218224"/>
              </a:xfrm>
              <a:prstGeom prst="rect">
                <a:avLst/>
              </a:prstGeom>
              <a:effectLst/>
            </p:spPr>
          </p:pic>
          <p:pic>
            <p:nvPicPr>
              <p:cNvPr id="97" name="Graphique 90" descr="Poignée de main">
                <a:extLst>
                  <a:ext uri="{FF2B5EF4-FFF2-40B4-BE49-F238E27FC236}">
                    <a16:creationId xmlns:a16="http://schemas.microsoft.com/office/drawing/2014/main" id="{2844DF1A-31B9-4E3F-9816-E360396D62A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960868" y="152880"/>
                <a:ext cx="256313" cy="287496"/>
              </a:xfrm>
              <a:prstGeom prst="rect">
                <a:avLst/>
              </a:prstGeom>
              <a:effectLst/>
            </p:spPr>
          </p:pic>
          <p:pic>
            <p:nvPicPr>
              <p:cNvPr id="98" name="Graphique 74" descr="Mégaphone">
                <a:extLst>
                  <a:ext uri="{FF2B5EF4-FFF2-40B4-BE49-F238E27FC236}">
                    <a16:creationId xmlns:a16="http://schemas.microsoft.com/office/drawing/2014/main" id="{93BC1105-76B2-4D90-B66C-84588EA0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89331" y="181519"/>
                <a:ext cx="233011" cy="216420"/>
              </a:xfrm>
              <a:prstGeom prst="rect">
                <a:avLst/>
              </a:prstGeom>
              <a:effectLst/>
            </p:spPr>
          </p:pic>
          <p:pic>
            <p:nvPicPr>
              <p:cNvPr id="100" name="Picture 2" descr="Drapeau France">
                <a:extLst>
                  <a:ext uri="{FF2B5EF4-FFF2-40B4-BE49-F238E27FC236}">
                    <a16:creationId xmlns:a16="http://schemas.microsoft.com/office/drawing/2014/main" id="{C658B12A-8019-4C30-B937-BD1078EE34DA}"/>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grpSp>
        <p:pic>
          <p:nvPicPr>
            <p:cNvPr id="82" name="Picture 2">
              <a:extLst>
                <a:ext uri="{FF2B5EF4-FFF2-40B4-BE49-F238E27FC236}">
                  <a16:creationId xmlns:a16="http://schemas.microsoft.com/office/drawing/2014/main" id="{CBC7B8A5-7D47-4B6A-9E38-DD175FC954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27990" y="449606"/>
              <a:ext cx="428463" cy="1451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2857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AAA3B7-ABDB-440D-8444-581284B19D6B}"/>
              </a:ext>
            </a:extLst>
          </p:cNvPr>
          <p:cNvSpPr/>
          <p:nvPr/>
        </p:nvSpPr>
        <p:spPr bwMode="auto">
          <a:xfrm>
            <a:off x="2199083" y="1348923"/>
            <a:ext cx="7424821" cy="648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4" y="980464"/>
            <a:ext cx="6813984"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 of Altares’ core assets </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Altares' offering and value proposition</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Altares’ comprehensive offering</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premium value proposition </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loyal, resilient and diversified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 of the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French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Benelux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Manageo client base</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Highlight of Altares’ other core assets</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structuring partnership with Dun &amp; Bradstreet</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high-quality comprehensive data collection</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fine-tuned operating model</a:t>
            </a:r>
            <a:endPar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a:t>
            </a:r>
            <a:endParaRPr kumimoji="0" lang="en-GB" sz="16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1671344"/>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
        <p:nvSpPr>
          <p:cNvPr id="7" name="ZoneTexte 6">
            <a:extLst>
              <a:ext uri="{FF2B5EF4-FFF2-40B4-BE49-F238E27FC236}">
                <a16:creationId xmlns:a16="http://schemas.microsoft.com/office/drawing/2014/main" id="{418A3D35-85C3-4CED-8666-274850678851}"/>
              </a:ext>
            </a:extLst>
          </p:cNvPr>
          <p:cNvSpPr txBox="1"/>
          <p:nvPr/>
        </p:nvSpPr>
        <p:spPr>
          <a:xfrm>
            <a:off x="8976837" y="1030085"/>
            <a:ext cx="858982" cy="276999"/>
          </a:xfrm>
          <a:prstGeom prst="rect">
            <a:avLst/>
          </a:prstGeom>
          <a:noFill/>
        </p:spPr>
        <p:txBody>
          <a:bodyPr wrap="square" rtlCol="0">
            <a:spAutoFit/>
          </a:bodyPr>
          <a:lstStyle/>
          <a:p>
            <a:r>
              <a:rPr lang="en-GB" sz="1200" i="1">
                <a:latin typeface="+mj-lt"/>
                <a:hlinkClick r:id="rId2" action="ppaction://hlinksldjump"/>
              </a:rPr>
              <a:t>Page 3</a:t>
            </a:r>
            <a:endParaRPr lang="en-GB" sz="1200" i="1">
              <a:latin typeface="+mj-lt"/>
            </a:endParaRPr>
          </a:p>
        </p:txBody>
      </p:sp>
      <p:sp>
        <p:nvSpPr>
          <p:cNvPr id="8" name="ZoneTexte 7">
            <a:extLst>
              <a:ext uri="{FF2B5EF4-FFF2-40B4-BE49-F238E27FC236}">
                <a16:creationId xmlns:a16="http://schemas.microsoft.com/office/drawing/2014/main" id="{D278B351-AB49-4D40-BC82-486DCD29414B}"/>
              </a:ext>
            </a:extLst>
          </p:cNvPr>
          <p:cNvSpPr txBox="1"/>
          <p:nvPr/>
        </p:nvSpPr>
        <p:spPr>
          <a:xfrm>
            <a:off x="8976837" y="1666499"/>
            <a:ext cx="858982" cy="276999"/>
          </a:xfrm>
          <a:prstGeom prst="rect">
            <a:avLst/>
          </a:prstGeom>
          <a:noFill/>
        </p:spPr>
        <p:txBody>
          <a:bodyPr wrap="square" rtlCol="0">
            <a:spAutoFit/>
          </a:bodyPr>
          <a:lstStyle/>
          <a:p>
            <a:r>
              <a:rPr lang="en-GB" sz="1200" i="1">
                <a:latin typeface="+mj-lt"/>
                <a:hlinkClick r:id="rId3" action="ppaction://hlinksldjump"/>
              </a:rPr>
              <a:t>Page 5</a:t>
            </a:r>
            <a:endParaRPr lang="en-GB" sz="1200" i="1">
              <a:latin typeface="+mj-lt"/>
            </a:endParaRPr>
          </a:p>
        </p:txBody>
      </p:sp>
      <p:sp>
        <p:nvSpPr>
          <p:cNvPr id="9" name="ZoneTexte 8">
            <a:extLst>
              <a:ext uri="{FF2B5EF4-FFF2-40B4-BE49-F238E27FC236}">
                <a16:creationId xmlns:a16="http://schemas.microsoft.com/office/drawing/2014/main" id="{7CC82BBB-1DB5-46AB-A874-11A0D963373E}"/>
              </a:ext>
            </a:extLst>
          </p:cNvPr>
          <p:cNvSpPr txBox="1"/>
          <p:nvPr/>
        </p:nvSpPr>
        <p:spPr>
          <a:xfrm>
            <a:off x="8976837" y="1991068"/>
            <a:ext cx="858982" cy="276999"/>
          </a:xfrm>
          <a:prstGeom prst="rect">
            <a:avLst/>
          </a:prstGeom>
          <a:noFill/>
        </p:spPr>
        <p:txBody>
          <a:bodyPr wrap="square" rtlCol="0">
            <a:spAutoFit/>
          </a:bodyPr>
          <a:lstStyle/>
          <a:p>
            <a:r>
              <a:rPr lang="en-GB" sz="1200" i="1">
                <a:latin typeface="+mj-lt"/>
                <a:hlinkClick r:id="rId4" action="ppaction://hlinksldjump"/>
              </a:rPr>
              <a:t>Page 16</a:t>
            </a:r>
            <a:endParaRPr lang="en-GB" sz="1200" i="1">
              <a:latin typeface="+mj-lt"/>
            </a:endParaRPr>
          </a:p>
        </p:txBody>
      </p:sp>
      <p:sp>
        <p:nvSpPr>
          <p:cNvPr id="10" name="ZoneTexte 9">
            <a:extLst>
              <a:ext uri="{FF2B5EF4-FFF2-40B4-BE49-F238E27FC236}">
                <a16:creationId xmlns:a16="http://schemas.microsoft.com/office/drawing/2014/main" id="{2EBF54FD-4814-4A1C-B308-0E1E94107F85}"/>
              </a:ext>
            </a:extLst>
          </p:cNvPr>
          <p:cNvSpPr txBox="1"/>
          <p:nvPr/>
        </p:nvSpPr>
        <p:spPr>
          <a:xfrm>
            <a:off x="8976837" y="2659333"/>
            <a:ext cx="858982" cy="276999"/>
          </a:xfrm>
          <a:prstGeom prst="rect">
            <a:avLst/>
          </a:prstGeom>
          <a:noFill/>
        </p:spPr>
        <p:txBody>
          <a:bodyPr wrap="square" rtlCol="0">
            <a:spAutoFit/>
          </a:bodyPr>
          <a:lstStyle/>
          <a:p>
            <a:r>
              <a:rPr lang="en-GB" sz="1200" i="1">
                <a:latin typeface="+mj-lt"/>
                <a:hlinkClick r:id="rId5" action="ppaction://hlinksldjump"/>
              </a:rPr>
              <a:t>Page 22</a:t>
            </a:r>
            <a:endParaRPr lang="en-GB" sz="1200" i="1">
              <a:latin typeface="+mj-lt"/>
            </a:endParaRPr>
          </a:p>
        </p:txBody>
      </p:sp>
      <p:sp>
        <p:nvSpPr>
          <p:cNvPr id="11" name="ZoneTexte 10">
            <a:extLst>
              <a:ext uri="{FF2B5EF4-FFF2-40B4-BE49-F238E27FC236}">
                <a16:creationId xmlns:a16="http://schemas.microsoft.com/office/drawing/2014/main" id="{A6965769-EE0F-40B6-9477-6B930E3D2CAE}"/>
              </a:ext>
            </a:extLst>
          </p:cNvPr>
          <p:cNvSpPr txBox="1"/>
          <p:nvPr/>
        </p:nvSpPr>
        <p:spPr>
          <a:xfrm>
            <a:off x="8976837" y="2973312"/>
            <a:ext cx="858982" cy="276999"/>
          </a:xfrm>
          <a:prstGeom prst="rect">
            <a:avLst/>
          </a:prstGeom>
          <a:noFill/>
        </p:spPr>
        <p:txBody>
          <a:bodyPr wrap="square" rtlCol="0">
            <a:spAutoFit/>
          </a:bodyPr>
          <a:lstStyle/>
          <a:p>
            <a:r>
              <a:rPr lang="en-GB" sz="1200" i="1">
                <a:latin typeface="+mj-lt"/>
                <a:hlinkClick r:id="rId6" action="ppaction://hlinksldjump"/>
              </a:rPr>
              <a:t>Page 27</a:t>
            </a:r>
            <a:endParaRPr lang="en-GB" sz="1200" i="1">
              <a:latin typeface="+mj-lt"/>
            </a:endParaRPr>
          </a:p>
        </p:txBody>
      </p:sp>
      <p:sp>
        <p:nvSpPr>
          <p:cNvPr id="12" name="ZoneTexte 11">
            <a:extLst>
              <a:ext uri="{FF2B5EF4-FFF2-40B4-BE49-F238E27FC236}">
                <a16:creationId xmlns:a16="http://schemas.microsoft.com/office/drawing/2014/main" id="{6796D034-E73C-45D9-93CA-A5E4DEF42387}"/>
              </a:ext>
            </a:extLst>
          </p:cNvPr>
          <p:cNvSpPr txBox="1"/>
          <p:nvPr/>
        </p:nvSpPr>
        <p:spPr>
          <a:xfrm>
            <a:off x="8976837" y="3287291"/>
            <a:ext cx="858982" cy="276999"/>
          </a:xfrm>
          <a:prstGeom prst="rect">
            <a:avLst/>
          </a:prstGeom>
          <a:noFill/>
        </p:spPr>
        <p:txBody>
          <a:bodyPr wrap="square" rtlCol="0">
            <a:spAutoFit/>
          </a:bodyPr>
          <a:lstStyle/>
          <a:p>
            <a:r>
              <a:rPr lang="en-GB" sz="1200" i="1">
                <a:latin typeface="+mj-lt"/>
                <a:hlinkClick r:id="rId7" action="ppaction://hlinksldjump"/>
              </a:rPr>
              <a:t>Page 39</a:t>
            </a:r>
            <a:endParaRPr lang="en-GB" sz="1200" i="1">
              <a:latin typeface="+mj-lt"/>
            </a:endParaRPr>
          </a:p>
        </p:txBody>
      </p:sp>
      <p:sp>
        <p:nvSpPr>
          <p:cNvPr id="13" name="ZoneTexte 12">
            <a:extLst>
              <a:ext uri="{FF2B5EF4-FFF2-40B4-BE49-F238E27FC236}">
                <a16:creationId xmlns:a16="http://schemas.microsoft.com/office/drawing/2014/main" id="{77808150-8F81-4EAB-A2D5-C716A9E2E718}"/>
              </a:ext>
            </a:extLst>
          </p:cNvPr>
          <p:cNvSpPr txBox="1"/>
          <p:nvPr/>
        </p:nvSpPr>
        <p:spPr>
          <a:xfrm>
            <a:off x="8976837" y="3601271"/>
            <a:ext cx="858982" cy="276999"/>
          </a:xfrm>
          <a:prstGeom prst="rect">
            <a:avLst/>
          </a:prstGeom>
          <a:noFill/>
        </p:spPr>
        <p:txBody>
          <a:bodyPr wrap="square" rtlCol="0">
            <a:spAutoFit/>
          </a:bodyPr>
          <a:lstStyle/>
          <a:p>
            <a:r>
              <a:rPr lang="en-GB" sz="1200" i="1">
                <a:latin typeface="+mj-lt"/>
                <a:hlinkClick r:id="rId8" action="ppaction://hlinksldjump"/>
              </a:rPr>
              <a:t>Page 51</a:t>
            </a:r>
            <a:endParaRPr lang="en-GB" sz="1200" i="1">
              <a:latin typeface="+mj-lt"/>
            </a:endParaRPr>
          </a:p>
        </p:txBody>
      </p:sp>
      <p:sp>
        <p:nvSpPr>
          <p:cNvPr id="14" name="ZoneTexte 13">
            <a:extLst>
              <a:ext uri="{FF2B5EF4-FFF2-40B4-BE49-F238E27FC236}">
                <a16:creationId xmlns:a16="http://schemas.microsoft.com/office/drawing/2014/main" id="{70FD57AD-F10A-4F3E-A461-84F2E18E15A1}"/>
              </a:ext>
            </a:extLst>
          </p:cNvPr>
          <p:cNvSpPr txBox="1"/>
          <p:nvPr/>
        </p:nvSpPr>
        <p:spPr>
          <a:xfrm>
            <a:off x="8976837" y="4257178"/>
            <a:ext cx="858982" cy="276999"/>
          </a:xfrm>
          <a:prstGeom prst="rect">
            <a:avLst/>
          </a:prstGeom>
          <a:noFill/>
        </p:spPr>
        <p:txBody>
          <a:bodyPr wrap="square" rtlCol="0">
            <a:spAutoFit/>
          </a:bodyPr>
          <a:lstStyle/>
          <a:p>
            <a:r>
              <a:rPr lang="en-GB" sz="1200" i="1">
                <a:latin typeface="+mj-lt"/>
                <a:hlinkClick r:id="rId9" action="ppaction://hlinksldjump"/>
              </a:rPr>
              <a:t>Page 60</a:t>
            </a:r>
            <a:endParaRPr lang="en-GB" sz="1200" i="1">
              <a:latin typeface="+mj-lt"/>
            </a:endParaRPr>
          </a:p>
        </p:txBody>
      </p:sp>
      <p:sp>
        <p:nvSpPr>
          <p:cNvPr id="15" name="ZoneTexte 14">
            <a:extLst>
              <a:ext uri="{FF2B5EF4-FFF2-40B4-BE49-F238E27FC236}">
                <a16:creationId xmlns:a16="http://schemas.microsoft.com/office/drawing/2014/main" id="{76545CC4-66B4-44FD-B4B8-FE520A1B78FB}"/>
              </a:ext>
            </a:extLst>
          </p:cNvPr>
          <p:cNvSpPr txBox="1"/>
          <p:nvPr/>
        </p:nvSpPr>
        <p:spPr>
          <a:xfrm>
            <a:off x="8976837" y="4578722"/>
            <a:ext cx="858982" cy="276999"/>
          </a:xfrm>
          <a:prstGeom prst="rect">
            <a:avLst/>
          </a:prstGeom>
          <a:noFill/>
        </p:spPr>
        <p:txBody>
          <a:bodyPr wrap="square" rtlCol="0">
            <a:spAutoFit/>
          </a:bodyPr>
          <a:lstStyle/>
          <a:p>
            <a:r>
              <a:rPr lang="en-GB" sz="1200" i="1">
                <a:latin typeface="+mj-lt"/>
                <a:hlinkClick r:id="rId10" action="ppaction://hlinksldjump"/>
              </a:rPr>
              <a:t>Page 62</a:t>
            </a:r>
            <a:endParaRPr lang="en-GB" sz="1200" i="1">
              <a:latin typeface="+mj-lt"/>
            </a:endParaRPr>
          </a:p>
        </p:txBody>
      </p:sp>
      <p:sp>
        <p:nvSpPr>
          <p:cNvPr id="16" name="ZoneTexte 15">
            <a:extLst>
              <a:ext uri="{FF2B5EF4-FFF2-40B4-BE49-F238E27FC236}">
                <a16:creationId xmlns:a16="http://schemas.microsoft.com/office/drawing/2014/main" id="{1B5F8227-19EE-4E39-B696-64FE92024EE2}"/>
              </a:ext>
            </a:extLst>
          </p:cNvPr>
          <p:cNvSpPr txBox="1"/>
          <p:nvPr/>
        </p:nvSpPr>
        <p:spPr>
          <a:xfrm>
            <a:off x="8976837" y="4900266"/>
            <a:ext cx="858982" cy="276999"/>
          </a:xfrm>
          <a:prstGeom prst="rect">
            <a:avLst/>
          </a:prstGeom>
          <a:noFill/>
        </p:spPr>
        <p:txBody>
          <a:bodyPr wrap="square" rtlCol="0">
            <a:spAutoFit/>
          </a:bodyPr>
          <a:lstStyle/>
          <a:p>
            <a:r>
              <a:rPr lang="en-GB" sz="1200" i="1">
                <a:latin typeface="+mj-lt"/>
                <a:hlinkClick r:id="rId11" action="ppaction://hlinksldjump"/>
              </a:rPr>
              <a:t>Page 66</a:t>
            </a:r>
            <a:endParaRPr lang="en-GB" sz="1200" i="1">
              <a:latin typeface="+mj-lt"/>
            </a:endParaRPr>
          </a:p>
        </p:txBody>
      </p:sp>
      <p:sp>
        <p:nvSpPr>
          <p:cNvPr id="17" name="ZoneTexte 16">
            <a:extLst>
              <a:ext uri="{FF2B5EF4-FFF2-40B4-BE49-F238E27FC236}">
                <a16:creationId xmlns:a16="http://schemas.microsoft.com/office/drawing/2014/main" id="{A988CF4C-BDB3-41BB-B17F-D12ADF1061B4}"/>
              </a:ext>
            </a:extLst>
          </p:cNvPr>
          <p:cNvSpPr txBox="1"/>
          <p:nvPr/>
        </p:nvSpPr>
        <p:spPr>
          <a:xfrm>
            <a:off x="8976837" y="5221811"/>
            <a:ext cx="858982" cy="276999"/>
          </a:xfrm>
          <a:prstGeom prst="rect">
            <a:avLst/>
          </a:prstGeom>
          <a:noFill/>
        </p:spPr>
        <p:txBody>
          <a:bodyPr wrap="square" rtlCol="0">
            <a:spAutoFit/>
          </a:bodyPr>
          <a:lstStyle/>
          <a:p>
            <a:r>
              <a:rPr lang="en-GB" sz="1200" i="1">
                <a:latin typeface="+mj-lt"/>
                <a:hlinkClick r:id="rId12" action="ppaction://hlinksldjump"/>
              </a:rPr>
              <a:t>Page 71</a:t>
            </a:r>
            <a:endParaRPr lang="en-GB" sz="1200" i="1">
              <a:latin typeface="+mj-lt"/>
            </a:endParaRPr>
          </a:p>
        </p:txBody>
      </p:sp>
    </p:spTree>
    <p:extLst>
      <p:ext uri="{BB962C8B-B14F-4D97-AF65-F5344CB8AC3E}">
        <p14:creationId xmlns:p14="http://schemas.microsoft.com/office/powerpoint/2010/main" val="306848728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47553E2-1F42-4008-AE4D-642E20F0812B}"/>
              </a:ext>
            </a:extLst>
          </p:cNvPr>
          <p:cNvGraphicFramePr>
            <a:graphicFrameLocks noChangeAspect="1"/>
          </p:cNvGraphicFramePr>
          <p:nvPr>
            <p:custDataLst>
              <p:tags r:id="rId1"/>
            </p:custDataLst>
            <p:extLst>
              <p:ext uri="{D42A27DB-BD31-4B8C-83A1-F6EECF244321}">
                <p14:modId xmlns:p14="http://schemas.microsoft.com/office/powerpoint/2010/main" val="23810153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622" imgH="623" progId="TCLayout.ActiveDocument.1">
                  <p:embed/>
                </p:oleObj>
              </mc:Choice>
              <mc:Fallback>
                <p:oleObj name="think-cell Slide" r:id="rId3" imgW="622" imgH="623" progId="TCLayout.ActiveDocument.1">
                  <p:embed/>
                  <p:pic>
                    <p:nvPicPr>
                      <p:cNvPr id="5" name="Object 4" hidden="1">
                        <a:extLst>
                          <a:ext uri="{FF2B5EF4-FFF2-40B4-BE49-F238E27FC236}">
                            <a16:creationId xmlns:a16="http://schemas.microsoft.com/office/drawing/2014/main" id="{E47553E2-1F42-4008-AE4D-642E20F081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3C9A8ED1-85F0-420B-94DA-D468D0AA712B}"/>
              </a:ext>
            </a:extLst>
          </p:cNvPr>
          <p:cNvSpPr>
            <a:spLocks noGrp="1"/>
          </p:cNvSpPr>
          <p:nvPr>
            <p:ph type="title"/>
          </p:nvPr>
        </p:nvSpPr>
        <p:spPr>
          <a:xfrm>
            <a:off x="165600" y="147600"/>
            <a:ext cx="8331902" cy="684000"/>
          </a:xfrm>
        </p:spPr>
        <p:txBody>
          <a:bodyPr vert="horz"/>
          <a:lstStyle/>
          <a:p>
            <a:r>
              <a:rPr lang="en-GB" err="1"/>
              <a:t>Manageo’s</a:t>
            </a:r>
            <a:r>
              <a:rPr lang="en-GB"/>
              <a:t> clients combine both </a:t>
            </a:r>
            <a:r>
              <a:rPr lang="en-GB">
                <a:solidFill>
                  <a:schemeClr val="tx2"/>
                </a:solidFill>
              </a:rPr>
              <a:t>communication agencies and corporates</a:t>
            </a:r>
            <a:r>
              <a:rPr lang="en-GB"/>
              <a:t>, addressed with different products</a:t>
            </a:r>
          </a:p>
        </p:txBody>
      </p:sp>
      <p:sp>
        <p:nvSpPr>
          <p:cNvPr id="3" name="Espace réservé du texte 2">
            <a:extLst>
              <a:ext uri="{FF2B5EF4-FFF2-40B4-BE49-F238E27FC236}">
                <a16:creationId xmlns:a16="http://schemas.microsoft.com/office/drawing/2014/main" id="{F385D93A-24C9-4AA3-96F4-89D32F22E34A}"/>
              </a:ext>
            </a:extLst>
          </p:cNvPr>
          <p:cNvSpPr>
            <a:spLocks noGrp="1"/>
          </p:cNvSpPr>
          <p:nvPr>
            <p:ph type="body" sz="quarter" idx="10"/>
          </p:nvPr>
        </p:nvSpPr>
        <p:spPr/>
        <p:txBody>
          <a:bodyPr/>
          <a:lstStyle/>
          <a:p>
            <a:r>
              <a:rPr lang="en-GB" sz="800" i="1" kern="0"/>
              <a:t>Sources: eleven research &amp; analysis, company data</a:t>
            </a:r>
          </a:p>
          <a:p>
            <a:endParaRPr lang="en-GB"/>
          </a:p>
        </p:txBody>
      </p:sp>
      <p:cxnSp>
        <p:nvCxnSpPr>
          <p:cNvPr id="7" name="Connecteur droit 6">
            <a:extLst>
              <a:ext uri="{FF2B5EF4-FFF2-40B4-BE49-F238E27FC236}">
                <a16:creationId xmlns:a16="http://schemas.microsoft.com/office/drawing/2014/main" id="{FCBB6A83-ADD9-4A79-8D9D-5745B774CD56}"/>
              </a:ext>
            </a:extLst>
          </p:cNvPr>
          <p:cNvCxnSpPr>
            <a:cxnSpLocks/>
          </p:cNvCxnSpPr>
          <p:nvPr/>
        </p:nvCxnSpPr>
        <p:spPr bwMode="auto">
          <a:xfrm>
            <a:off x="3893777" y="1120487"/>
            <a:ext cx="557882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Rectangle 7">
            <a:extLst>
              <a:ext uri="{FF2B5EF4-FFF2-40B4-BE49-F238E27FC236}">
                <a16:creationId xmlns:a16="http://schemas.microsoft.com/office/drawing/2014/main" id="{5F33D3B8-FABD-4162-B240-607FA4B28D79}"/>
              </a:ext>
            </a:extLst>
          </p:cNvPr>
          <p:cNvSpPr/>
          <p:nvPr/>
        </p:nvSpPr>
        <p:spPr>
          <a:xfrm>
            <a:off x="5608729" y="977088"/>
            <a:ext cx="2294654" cy="27699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a:latin typeface="Trebuchet MS" panose="020B0603020202020204" pitchFamily="34" charset="0"/>
              </a:rPr>
              <a:t>Highlight on Top 25 clients</a:t>
            </a:r>
          </a:p>
        </p:txBody>
      </p:sp>
      <p:sp>
        <p:nvSpPr>
          <p:cNvPr id="12" name="Triangle isocèle 11">
            <a:extLst>
              <a:ext uri="{FF2B5EF4-FFF2-40B4-BE49-F238E27FC236}">
                <a16:creationId xmlns:a16="http://schemas.microsoft.com/office/drawing/2014/main" id="{D6E14068-D7B8-46CC-BD4B-36A0F3A452A9}"/>
              </a:ext>
            </a:extLst>
          </p:cNvPr>
          <p:cNvSpPr/>
          <p:nvPr/>
        </p:nvSpPr>
        <p:spPr bwMode="auto">
          <a:xfrm rot="5400000">
            <a:off x="1426441" y="3725045"/>
            <a:ext cx="4720709" cy="213960"/>
          </a:xfrm>
          <a:prstGeom prst="triangle">
            <a:avLst/>
          </a:prstGeom>
          <a:solidFill>
            <a:schemeClr val="bg2">
              <a:lumMod val="40000"/>
              <a:lumOff val="6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6" name="Groupe 5">
            <a:extLst>
              <a:ext uri="{FF2B5EF4-FFF2-40B4-BE49-F238E27FC236}">
                <a16:creationId xmlns:a16="http://schemas.microsoft.com/office/drawing/2014/main" id="{A1373340-A459-404A-81E3-6E242B384DE6}"/>
              </a:ext>
            </a:extLst>
          </p:cNvPr>
          <p:cNvGrpSpPr/>
          <p:nvPr/>
        </p:nvGrpSpPr>
        <p:grpSpPr>
          <a:xfrm>
            <a:off x="201788" y="977088"/>
            <a:ext cx="3119048" cy="276999"/>
            <a:chOff x="201788" y="977088"/>
            <a:chExt cx="5578824" cy="276999"/>
          </a:xfrm>
        </p:grpSpPr>
        <p:cxnSp>
          <p:nvCxnSpPr>
            <p:cNvPr id="14" name="Connecteur droit 13">
              <a:extLst>
                <a:ext uri="{FF2B5EF4-FFF2-40B4-BE49-F238E27FC236}">
                  <a16:creationId xmlns:a16="http://schemas.microsoft.com/office/drawing/2014/main" id="{FA9A2A93-B108-4E05-9E50-45518D210D08}"/>
                </a:ext>
              </a:extLst>
            </p:cNvPr>
            <p:cNvCxnSpPr>
              <a:cxnSpLocks/>
            </p:cNvCxnSpPr>
            <p:nvPr/>
          </p:nvCxnSpPr>
          <p:spPr bwMode="auto">
            <a:xfrm>
              <a:off x="201788" y="1120487"/>
              <a:ext cx="557882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5" name="Rectangle 14">
              <a:extLst>
                <a:ext uri="{FF2B5EF4-FFF2-40B4-BE49-F238E27FC236}">
                  <a16:creationId xmlns:a16="http://schemas.microsoft.com/office/drawing/2014/main" id="{4FA8825C-40C9-48A9-A04D-2B6B5283AEB0}"/>
                </a:ext>
              </a:extLst>
            </p:cNvPr>
            <p:cNvSpPr/>
            <p:nvPr/>
          </p:nvSpPr>
          <p:spPr>
            <a:xfrm>
              <a:off x="1143418" y="977088"/>
              <a:ext cx="3695561" cy="27699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a:latin typeface="Trebuchet MS" panose="020B0603020202020204" pitchFamily="34" charset="0"/>
                </a:rPr>
                <a:t>Manageo’s target clients</a:t>
              </a:r>
            </a:p>
          </p:txBody>
        </p:sp>
      </p:grpSp>
      <p:sp>
        <p:nvSpPr>
          <p:cNvPr id="17" name="Rectangle 16">
            <a:extLst>
              <a:ext uri="{FF2B5EF4-FFF2-40B4-BE49-F238E27FC236}">
                <a16:creationId xmlns:a16="http://schemas.microsoft.com/office/drawing/2014/main" id="{BEA5A8B0-D103-4495-AF42-7888BF907FE4}"/>
              </a:ext>
            </a:extLst>
          </p:cNvPr>
          <p:cNvSpPr/>
          <p:nvPr/>
        </p:nvSpPr>
        <p:spPr bwMode="auto">
          <a:xfrm>
            <a:off x="4113582" y="4025705"/>
            <a:ext cx="5463634" cy="2340000"/>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Trebuchet MS" pitchFamily="34" charset="0"/>
              </a:rPr>
              <a:t>Comments</a:t>
            </a:r>
          </a:p>
          <a:p>
            <a:pPr marL="171450" indent="-171450">
              <a:spcBef>
                <a:spcPts val="600"/>
              </a:spcBef>
              <a:buClr>
                <a:schemeClr val="tx1"/>
              </a:buClr>
              <a:buFont typeface="Arial" panose="020B0604020202020204" pitchFamily="34" charset="0"/>
              <a:buChar char="•"/>
            </a:pPr>
            <a:r>
              <a:rPr lang="en-GB" sz="1000">
                <a:latin typeface="Trebuchet MS" pitchFamily="34" charset="0"/>
              </a:rPr>
              <a:t>Manageo has focused on </a:t>
            </a:r>
            <a:r>
              <a:rPr lang="en-GB" sz="1000">
                <a:solidFill>
                  <a:schemeClr val="tx2"/>
                </a:solidFill>
                <a:latin typeface="Trebuchet MS" pitchFamily="34" charset="0"/>
              </a:rPr>
              <a:t>increasing the share of large clients</a:t>
            </a:r>
            <a:r>
              <a:rPr lang="en-GB" sz="1000">
                <a:latin typeface="Trebuchet MS" pitchFamily="34" charset="0"/>
              </a:rPr>
              <a:t> in its portfolio, balanced between communication agencies (~55% of 2020 Top 25) and large corporates (~45%)</a:t>
            </a:r>
          </a:p>
          <a:p>
            <a:pPr marL="171450" indent="-171450">
              <a:spcBef>
                <a:spcPts val="600"/>
              </a:spcBef>
              <a:buClr>
                <a:schemeClr val="tx1"/>
              </a:buClr>
              <a:buFont typeface="Arial" panose="020B0604020202020204" pitchFamily="34" charset="0"/>
              <a:buChar char="•"/>
            </a:pPr>
            <a:r>
              <a:rPr lang="en-GB" sz="1000">
                <a:latin typeface="Trebuchet MS" pitchFamily="34" charset="0"/>
              </a:rPr>
              <a:t>Manageo has invested in their product to make them meet key accounts’ needs</a:t>
            </a:r>
          </a:p>
          <a:p>
            <a:pPr marL="542925" lvl="1" indent="-171450">
              <a:spcBef>
                <a:spcPts val="600"/>
              </a:spcBef>
              <a:buClr>
                <a:schemeClr val="tx1"/>
              </a:buClr>
              <a:buFont typeface="Arial" panose="020B0604020202020204" pitchFamily="34" charset="0"/>
              <a:buChar char="•"/>
            </a:pPr>
            <a:r>
              <a:rPr lang="en-GB" sz="1000">
                <a:latin typeface="Trebuchet MS" pitchFamily="34" charset="0"/>
              </a:rPr>
              <a:t>Investments have been made to improve the </a:t>
            </a:r>
            <a:r>
              <a:rPr lang="en-GB" sz="1000">
                <a:solidFill>
                  <a:schemeClr val="tx2"/>
                </a:solidFill>
                <a:latin typeface="Trebuchet MS" pitchFamily="34" charset="0"/>
              </a:rPr>
              <a:t>functionalities </a:t>
            </a:r>
            <a:r>
              <a:rPr lang="en-GB" sz="1000">
                <a:latin typeface="Trebuchet MS" pitchFamily="34" charset="0"/>
              </a:rPr>
              <a:t>dedicated to key accounts, and to ensure the </a:t>
            </a:r>
            <a:r>
              <a:rPr lang="en-GB" sz="1000">
                <a:solidFill>
                  <a:schemeClr val="tx2"/>
                </a:solidFill>
                <a:latin typeface="Trebuchet MS" pitchFamily="34" charset="0"/>
              </a:rPr>
              <a:t>robustness</a:t>
            </a:r>
            <a:r>
              <a:rPr lang="en-GB" sz="1000">
                <a:latin typeface="Trebuchet MS" pitchFamily="34" charset="0"/>
              </a:rPr>
              <a:t> for large data needs</a:t>
            </a:r>
          </a:p>
          <a:p>
            <a:pPr marL="542925" lvl="1" indent="-171450">
              <a:spcBef>
                <a:spcPts val="600"/>
              </a:spcBef>
              <a:buClr>
                <a:schemeClr val="tx1"/>
              </a:buClr>
              <a:buFont typeface="Arial" panose="020B0604020202020204" pitchFamily="34" charset="0"/>
              <a:buChar char="•"/>
            </a:pPr>
            <a:r>
              <a:rPr lang="en-GB" sz="1000">
                <a:latin typeface="Trebuchet MS" pitchFamily="34" charset="0"/>
              </a:rPr>
              <a:t>The transition from </a:t>
            </a:r>
            <a:r>
              <a:rPr lang="en-GB" sz="1000" err="1">
                <a:latin typeface="Trebuchet MS" pitchFamily="34" charset="0"/>
              </a:rPr>
              <a:t>mLead</a:t>
            </a:r>
            <a:r>
              <a:rPr lang="en-GB" sz="1000">
                <a:latin typeface="Trebuchet MS" pitchFamily="34" charset="0"/>
              </a:rPr>
              <a:t> (direct lead) to </a:t>
            </a:r>
            <a:r>
              <a:rPr lang="en-GB" sz="1000" err="1">
                <a:latin typeface="Trebuchet MS" pitchFamily="34" charset="0"/>
              </a:rPr>
              <a:t>mList</a:t>
            </a:r>
            <a:r>
              <a:rPr lang="en-GB" sz="1000">
                <a:latin typeface="Trebuchet MS" pitchFamily="34" charset="0"/>
              </a:rPr>
              <a:t> (lead generation tool) generates more </a:t>
            </a:r>
            <a:r>
              <a:rPr lang="en-GB" sz="1000">
                <a:solidFill>
                  <a:schemeClr val="tx2"/>
                </a:solidFill>
                <a:latin typeface="Trebuchet MS" pitchFamily="34" charset="0"/>
              </a:rPr>
              <a:t>recurring business</a:t>
            </a:r>
          </a:p>
          <a:p>
            <a:pPr marL="171450" indent="-171450">
              <a:spcBef>
                <a:spcPts val="600"/>
              </a:spcBef>
              <a:buClr>
                <a:schemeClr val="tx1"/>
              </a:buClr>
              <a:buFont typeface="Arial" panose="020B0604020202020204" pitchFamily="34" charset="0"/>
              <a:buChar char="•"/>
            </a:pPr>
            <a:r>
              <a:rPr lang="en-GB" sz="1000">
                <a:latin typeface="Trebuchet MS" pitchFamily="34" charset="0"/>
              </a:rPr>
              <a:t>The </a:t>
            </a:r>
            <a:r>
              <a:rPr lang="en-GB" sz="1000">
                <a:solidFill>
                  <a:schemeClr val="tx2"/>
                </a:solidFill>
                <a:latin typeface="Trebuchet MS" pitchFamily="34" charset="0"/>
              </a:rPr>
              <a:t>organization and the incentives of sales </a:t>
            </a:r>
            <a:r>
              <a:rPr lang="en-GB" sz="1000">
                <a:latin typeface="Trebuchet MS" pitchFamily="34" charset="0"/>
              </a:rPr>
              <a:t>representatives have been improved</a:t>
            </a:r>
          </a:p>
          <a:p>
            <a:pPr marL="542925" lvl="1" indent="-171450">
              <a:spcBef>
                <a:spcPts val="600"/>
              </a:spcBef>
              <a:buClr>
                <a:schemeClr val="tx1"/>
              </a:buClr>
              <a:buFont typeface="Arial" panose="020B0604020202020204" pitchFamily="34" charset="0"/>
              <a:buChar char="•"/>
            </a:pPr>
            <a:r>
              <a:rPr lang="en-GB" sz="1000">
                <a:latin typeface="Trebuchet MS" pitchFamily="34" charset="0"/>
              </a:rPr>
              <a:t>For instance, a middle market team has been set up to target medium-sized companies in telesales, knowing that these companies naturally have less churn than small companies.</a:t>
            </a:r>
          </a:p>
          <a:p>
            <a:pPr marL="171450" indent="-171450">
              <a:spcBef>
                <a:spcPts val="600"/>
              </a:spcBef>
              <a:buClr>
                <a:schemeClr val="tx1"/>
              </a:buClr>
              <a:buFont typeface="Arial" panose="020B0604020202020204" pitchFamily="34" charset="0"/>
              <a:buChar char="•"/>
            </a:pPr>
            <a:endParaRPr lang="en-GB" sz="1000">
              <a:latin typeface="Trebuchet MS" pitchFamily="34" charset="0"/>
            </a:endParaRPr>
          </a:p>
        </p:txBody>
      </p:sp>
      <p:grpSp>
        <p:nvGrpSpPr>
          <p:cNvPr id="18" name="Group 4">
            <a:extLst>
              <a:ext uri="{FF2B5EF4-FFF2-40B4-BE49-F238E27FC236}">
                <a16:creationId xmlns:a16="http://schemas.microsoft.com/office/drawing/2014/main" id="{8213CDC3-CEE1-4C7E-98D4-F402A778D95D}"/>
              </a:ext>
            </a:extLst>
          </p:cNvPr>
          <p:cNvGrpSpPr>
            <a:grpSpLocks noChangeAspect="1"/>
          </p:cNvGrpSpPr>
          <p:nvPr/>
        </p:nvGrpSpPr>
        <p:grpSpPr bwMode="auto">
          <a:xfrm>
            <a:off x="6268004" y="4054211"/>
            <a:ext cx="226868" cy="184867"/>
            <a:chOff x="788" y="869"/>
            <a:chExt cx="740" cy="603"/>
          </a:xfrm>
          <a:solidFill>
            <a:schemeClr val="tx1"/>
          </a:solidFill>
        </p:grpSpPr>
        <p:sp>
          <p:nvSpPr>
            <p:cNvPr id="19" name="Freeform 5">
              <a:extLst>
                <a:ext uri="{FF2B5EF4-FFF2-40B4-BE49-F238E27FC236}">
                  <a16:creationId xmlns:a16="http://schemas.microsoft.com/office/drawing/2014/main" id="{9F246765-8D24-48F5-8632-058B05CB3417}"/>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Rectangle 6">
              <a:extLst>
                <a:ext uri="{FF2B5EF4-FFF2-40B4-BE49-F238E27FC236}">
                  <a16:creationId xmlns:a16="http://schemas.microsoft.com/office/drawing/2014/main" id="{6D95D288-6072-4EFD-AECD-1BA5984A87E8}"/>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7">
              <a:extLst>
                <a:ext uri="{FF2B5EF4-FFF2-40B4-BE49-F238E27FC236}">
                  <a16:creationId xmlns:a16="http://schemas.microsoft.com/office/drawing/2014/main" id="{B4046F61-9BAE-4236-AE2F-BB90D41938AE}"/>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8">
              <a:extLst>
                <a:ext uri="{FF2B5EF4-FFF2-40B4-BE49-F238E27FC236}">
                  <a16:creationId xmlns:a16="http://schemas.microsoft.com/office/drawing/2014/main" id="{60269AAE-CD15-44E1-AAC3-E62B413A6A7F}"/>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mc:AlternateContent xmlns:mc="http://schemas.openxmlformats.org/markup-compatibility/2006" xmlns:cx1="http://schemas.microsoft.com/office/drawing/2015/9/8/chartex">
        <mc:Choice Requires="cx1">
          <p:graphicFrame>
            <p:nvGraphicFramePr>
              <p:cNvPr id="29" name="Chart 27">
                <a:extLst>
                  <a:ext uri="{FF2B5EF4-FFF2-40B4-BE49-F238E27FC236}">
                    <a16:creationId xmlns:a16="http://schemas.microsoft.com/office/drawing/2014/main" id="{2E390F11-FB3D-41B9-AB3C-2CC5D7647F26}"/>
                  </a:ext>
                </a:extLst>
              </p:cNvPr>
              <p:cNvGraphicFramePr/>
              <p:nvPr>
                <p:extLst>
                  <p:ext uri="{D42A27DB-BD31-4B8C-83A1-F6EECF244321}">
                    <p14:modId xmlns:p14="http://schemas.microsoft.com/office/powerpoint/2010/main" val="1441029473"/>
                  </p:ext>
                </p:extLst>
              </p:nvPr>
            </p:nvGraphicFramePr>
            <p:xfrm>
              <a:off x="4043518" y="1522911"/>
              <a:ext cx="5578824" cy="2264187"/>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29" name="Chart 27">
                <a:extLst>
                  <a:ext uri="{FF2B5EF4-FFF2-40B4-BE49-F238E27FC236}">
                    <a16:creationId xmlns:a16="http://schemas.microsoft.com/office/drawing/2014/main" id="{2E390F11-FB3D-41B9-AB3C-2CC5D7647F26}"/>
                  </a:ext>
                </a:extLst>
              </p:cNvPr>
              <p:cNvPicPr>
                <a:picLocks noGrp="1" noRot="1" noChangeAspect="1" noMove="1" noResize="1" noEditPoints="1" noAdjustHandles="1" noChangeArrowheads="1" noChangeShapeType="1"/>
              </p:cNvPicPr>
              <p:nvPr/>
            </p:nvPicPr>
            <p:blipFill>
              <a:blip r:embed="rId7"/>
              <a:stretch>
                <a:fillRect/>
              </a:stretch>
            </p:blipFill>
            <p:spPr>
              <a:xfrm>
                <a:off x="4043518" y="1522911"/>
                <a:ext cx="5578824" cy="2264187"/>
              </a:xfrm>
              <a:prstGeom prst="rect">
                <a:avLst/>
              </a:prstGeom>
            </p:spPr>
          </p:pic>
        </mc:Fallback>
      </mc:AlternateContent>
      <p:sp>
        <p:nvSpPr>
          <p:cNvPr id="30" name="Rectangle 29">
            <a:extLst>
              <a:ext uri="{FF2B5EF4-FFF2-40B4-BE49-F238E27FC236}">
                <a16:creationId xmlns:a16="http://schemas.microsoft.com/office/drawing/2014/main" id="{9F04B7CA-A6B9-4DCA-A914-B5011E3B9ADB}"/>
              </a:ext>
            </a:extLst>
          </p:cNvPr>
          <p:cNvSpPr/>
          <p:nvPr/>
        </p:nvSpPr>
        <p:spPr bwMode="auto">
          <a:xfrm>
            <a:off x="4362104" y="1245510"/>
            <a:ext cx="5110497"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Waterfall of </a:t>
            </a:r>
            <a:r>
              <a:rPr lang="en-GB" sz="1000" b="1" i="1" err="1">
                <a:latin typeface="Trebuchet MS" panose="020B0603020202020204" pitchFamily="34" charset="0"/>
              </a:rPr>
              <a:t>Manageo</a:t>
            </a:r>
            <a:r>
              <a:rPr lang="en-GB" sz="1000" b="1" i="1">
                <a:latin typeface="Trebuchet MS" panose="020B0603020202020204" pitchFamily="34" charset="0"/>
              </a:rPr>
              <a:t> sales of Top 25 clients between 2017 and 2019,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pSp>
        <p:nvGrpSpPr>
          <p:cNvPr id="32" name="Groupe 31">
            <a:extLst>
              <a:ext uri="{FF2B5EF4-FFF2-40B4-BE49-F238E27FC236}">
                <a16:creationId xmlns:a16="http://schemas.microsoft.com/office/drawing/2014/main" id="{37C05515-386C-4751-922E-A7A1CF269791}"/>
              </a:ext>
            </a:extLst>
          </p:cNvPr>
          <p:cNvGrpSpPr/>
          <p:nvPr/>
        </p:nvGrpSpPr>
        <p:grpSpPr>
          <a:xfrm>
            <a:off x="8448150" y="-11528"/>
            <a:ext cx="1435548" cy="606240"/>
            <a:chOff x="8448150" y="-11528"/>
            <a:chExt cx="1435548" cy="606240"/>
          </a:xfrm>
        </p:grpSpPr>
        <p:grpSp>
          <p:nvGrpSpPr>
            <p:cNvPr id="33" name="Groupe 32">
              <a:extLst>
                <a:ext uri="{FF2B5EF4-FFF2-40B4-BE49-F238E27FC236}">
                  <a16:creationId xmlns:a16="http://schemas.microsoft.com/office/drawing/2014/main" id="{ACA8E48C-5535-463B-8421-B03DE55ACE71}"/>
                </a:ext>
              </a:extLst>
            </p:cNvPr>
            <p:cNvGrpSpPr/>
            <p:nvPr/>
          </p:nvGrpSpPr>
          <p:grpSpPr>
            <a:xfrm>
              <a:off x="8448150" y="-11528"/>
              <a:ext cx="1435548" cy="451904"/>
              <a:chOff x="8448150" y="-11528"/>
              <a:chExt cx="1435548" cy="451904"/>
            </a:xfrm>
          </p:grpSpPr>
          <p:sp>
            <p:nvSpPr>
              <p:cNvPr id="35" name="Rectangle : coins arrondis 199">
                <a:extLst>
                  <a:ext uri="{FF2B5EF4-FFF2-40B4-BE49-F238E27FC236}">
                    <a16:creationId xmlns:a16="http://schemas.microsoft.com/office/drawing/2014/main" id="{8ABA88CB-62D4-494E-A4D3-9D6590F1B8B5}"/>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6" name="Rectangle : coins arrondis 200">
                <a:extLst>
                  <a:ext uri="{FF2B5EF4-FFF2-40B4-BE49-F238E27FC236}">
                    <a16:creationId xmlns:a16="http://schemas.microsoft.com/office/drawing/2014/main" id="{764BB4AD-3447-4C28-AD03-0B2FE5CAD7A8}"/>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7" name="Rectangle : coins arrondis 201">
                <a:extLst>
                  <a:ext uri="{FF2B5EF4-FFF2-40B4-BE49-F238E27FC236}">
                    <a16:creationId xmlns:a16="http://schemas.microsoft.com/office/drawing/2014/main" id="{EBC8B209-9F1E-46AC-8F2C-E767E74F0401}"/>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ZoneTexte 18">
                <a:extLst>
                  <a:ext uri="{FF2B5EF4-FFF2-40B4-BE49-F238E27FC236}">
                    <a16:creationId xmlns:a16="http://schemas.microsoft.com/office/drawing/2014/main" id="{C7AD580E-ED73-41CA-829B-F08C8817F166}"/>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39" name="Graphique 128" descr="Jauge">
                <a:extLst>
                  <a:ext uri="{FF2B5EF4-FFF2-40B4-BE49-F238E27FC236}">
                    <a16:creationId xmlns:a16="http://schemas.microsoft.com/office/drawing/2014/main" id="{797AD303-3E10-4DFB-B675-A688D43F6E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40" name="Graphique 90" descr="Poignée de main">
                <a:extLst>
                  <a:ext uri="{FF2B5EF4-FFF2-40B4-BE49-F238E27FC236}">
                    <a16:creationId xmlns:a16="http://schemas.microsoft.com/office/drawing/2014/main" id="{D57EFC38-C343-42D6-A575-331785CB99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41" name="Graphique 74" descr="Mégaphone">
                <a:extLst>
                  <a:ext uri="{FF2B5EF4-FFF2-40B4-BE49-F238E27FC236}">
                    <a16:creationId xmlns:a16="http://schemas.microsoft.com/office/drawing/2014/main" id="{19770FF8-059D-4771-B636-BEF9D34BC88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42" name="Picture 2" descr="Drapeau France">
                <a:extLst>
                  <a:ext uri="{FF2B5EF4-FFF2-40B4-BE49-F238E27FC236}">
                    <a16:creationId xmlns:a16="http://schemas.microsoft.com/office/drawing/2014/main" id="{FD90F419-38CD-4D87-B234-7EF8A84E401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grpSp>
        <p:pic>
          <p:nvPicPr>
            <p:cNvPr id="34" name="Picture 2">
              <a:extLst>
                <a:ext uri="{FF2B5EF4-FFF2-40B4-BE49-F238E27FC236}">
                  <a16:creationId xmlns:a16="http://schemas.microsoft.com/office/drawing/2014/main" id="{D455F46B-18DC-4A97-B83F-6125328FC2D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927990" y="449606"/>
              <a:ext cx="428463" cy="145106"/>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Rectangle 42">
            <a:extLst>
              <a:ext uri="{FF2B5EF4-FFF2-40B4-BE49-F238E27FC236}">
                <a16:creationId xmlns:a16="http://schemas.microsoft.com/office/drawing/2014/main" id="{ECA3126D-1645-4D97-8136-E9E7AFA626A8}"/>
              </a:ext>
            </a:extLst>
          </p:cNvPr>
          <p:cNvSpPr/>
          <p:nvPr/>
        </p:nvSpPr>
        <p:spPr bwMode="auto">
          <a:xfrm>
            <a:off x="206459" y="1471671"/>
            <a:ext cx="3119048" cy="1477343"/>
          </a:xfrm>
          <a:prstGeom prst="rect">
            <a:avLst/>
          </a:prstGeom>
          <a:solidFill>
            <a:srgbClr val="F2F2F2"/>
          </a:solidFill>
          <a:ln w="3175" cap="flat" cmpd="sng" algn="ctr">
            <a:no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algn="ctr"/>
            <a:r>
              <a:rPr lang="en-GB" sz="1100" b="1">
                <a:solidFill>
                  <a:schemeClr val="tx2"/>
                </a:solidFill>
                <a:latin typeface="Trebuchet MS" pitchFamily="34" charset="0"/>
              </a:rPr>
              <a:t>Communication agencies</a:t>
            </a:r>
          </a:p>
          <a:p>
            <a:pPr marL="171450" indent="-171450">
              <a:buFont typeface="Arial" panose="020B0604020202020204" pitchFamily="34" charset="0"/>
              <a:buChar char="•"/>
            </a:pPr>
            <a:endParaRPr lang="en-GB" sz="1100">
              <a:solidFill>
                <a:schemeClr val="tx2"/>
              </a:solidFill>
              <a:latin typeface="Trebuchet MS" pitchFamily="34" charset="0"/>
            </a:endParaRPr>
          </a:p>
          <a:p>
            <a:pPr marL="171450" marR="0" indent="-171450" defTabSz="914400" rtl="0" eaLnBrk="1" fontAlgn="base" latinLnBrk="0" hangingPunct="1">
              <a:lnSpc>
                <a:spcPct val="100000"/>
              </a:lnSpc>
              <a:spcBef>
                <a:spcPct val="0"/>
              </a:spcBef>
              <a:spcAft>
                <a:spcPts val="300"/>
              </a:spcAft>
              <a:buClrTx/>
              <a:buSzTx/>
              <a:buFont typeface="Arial" panose="020B0604020202020204" pitchFamily="34" charset="0"/>
              <a:buChar char="•"/>
              <a:tabLst/>
            </a:pPr>
            <a:r>
              <a:rPr lang="en-GB" sz="1100">
                <a:latin typeface="Trebuchet MS" pitchFamily="34" charset="0"/>
              </a:rPr>
              <a:t>Clients managed by dedicated sales representatives</a:t>
            </a:r>
          </a:p>
          <a:p>
            <a:pPr marL="171450" marR="0" indent="-171450" defTabSz="914400" rtl="0" eaLnBrk="1" fontAlgn="base" latinLnBrk="0" hangingPunct="1">
              <a:lnSpc>
                <a:spcPct val="100000"/>
              </a:lnSpc>
              <a:spcBef>
                <a:spcPct val="0"/>
              </a:spcBef>
              <a:spcAft>
                <a:spcPts val="300"/>
              </a:spcAft>
              <a:buClrTx/>
              <a:buSzTx/>
              <a:buFont typeface="Arial" panose="020B0604020202020204" pitchFamily="34" charset="0"/>
              <a:buChar char="•"/>
              <a:tabLst/>
            </a:pPr>
            <a:r>
              <a:rPr kumimoji="0" lang="en-GB" sz="1100" b="0" i="0" u="none" strike="noStrike" cap="none" normalizeH="0" baseline="0">
                <a:ln>
                  <a:noFill/>
                </a:ln>
                <a:effectLst/>
                <a:latin typeface="Trebuchet MS" pitchFamily="34" charset="0"/>
              </a:rPr>
              <a:t>They mostly need </a:t>
            </a:r>
            <a:r>
              <a:rPr lang="en-GB" sz="1100">
                <a:solidFill>
                  <a:schemeClr val="tx2"/>
                </a:solidFill>
                <a:latin typeface="Trebuchet MS" pitchFamily="34" charset="0"/>
              </a:rPr>
              <a:t>Programmatic</a:t>
            </a:r>
            <a:r>
              <a:rPr lang="en-GB" sz="1100">
                <a:latin typeface="Trebuchet MS" pitchFamily="34" charset="0"/>
              </a:rPr>
              <a:t> tools such as </a:t>
            </a:r>
            <a:r>
              <a:rPr lang="en-GB" sz="1100" err="1">
                <a:latin typeface="Trebuchet MS" pitchFamily="34" charset="0"/>
              </a:rPr>
              <a:t>mAds</a:t>
            </a:r>
            <a:r>
              <a:rPr lang="en-GB" sz="1100">
                <a:latin typeface="Trebuchet MS" pitchFamily="34" charset="0"/>
              </a:rPr>
              <a:t> (~70% of the revenue), as well as </a:t>
            </a:r>
            <a:r>
              <a:rPr lang="en-GB" sz="1100">
                <a:solidFill>
                  <a:schemeClr val="tx2"/>
                </a:solidFill>
                <a:latin typeface="Trebuchet MS" pitchFamily="34" charset="0"/>
              </a:rPr>
              <a:t>Lead generation </a:t>
            </a:r>
            <a:r>
              <a:rPr lang="en-GB" sz="1100">
                <a:latin typeface="Trebuchet MS" pitchFamily="34" charset="0"/>
              </a:rPr>
              <a:t>(marketing performance) products such as </a:t>
            </a:r>
            <a:r>
              <a:rPr lang="en-GB" sz="1100" err="1">
                <a:latin typeface="Trebuchet MS" pitchFamily="34" charset="0"/>
              </a:rPr>
              <a:t>mLead</a:t>
            </a:r>
            <a:r>
              <a:rPr lang="en-GB" sz="1100">
                <a:latin typeface="Trebuchet MS" pitchFamily="34" charset="0"/>
              </a:rPr>
              <a:t> (~30% of the revenue)</a:t>
            </a:r>
          </a:p>
        </p:txBody>
      </p:sp>
      <p:sp>
        <p:nvSpPr>
          <p:cNvPr id="44" name="Rectangle 43">
            <a:extLst>
              <a:ext uri="{FF2B5EF4-FFF2-40B4-BE49-F238E27FC236}">
                <a16:creationId xmlns:a16="http://schemas.microsoft.com/office/drawing/2014/main" id="{C06AF989-349B-42C8-909F-1111B018B887}"/>
              </a:ext>
            </a:extLst>
          </p:cNvPr>
          <p:cNvSpPr/>
          <p:nvPr/>
        </p:nvSpPr>
        <p:spPr bwMode="auto">
          <a:xfrm>
            <a:off x="206459" y="3093355"/>
            <a:ext cx="3119048" cy="1477343"/>
          </a:xfrm>
          <a:prstGeom prst="rect">
            <a:avLst/>
          </a:prstGeom>
          <a:solidFill>
            <a:srgbClr val="F2F2F2"/>
          </a:solidFill>
          <a:ln w="3175" cap="flat" cmpd="sng" algn="ctr">
            <a:no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algn="ctr"/>
            <a:r>
              <a:rPr lang="en-GB" sz="1100" b="1">
                <a:solidFill>
                  <a:schemeClr val="tx2"/>
                </a:solidFill>
                <a:latin typeface="Trebuchet MS" pitchFamily="34" charset="0"/>
              </a:rPr>
              <a:t>Key corporate accounts</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GB" sz="1100" b="0" i="0" u="none" strike="noStrike" cap="none" normalizeH="0" baseline="0">
              <a:ln>
                <a:noFill/>
              </a:ln>
              <a:effectLst/>
              <a:latin typeface="Trebuchet MS" pitchFamily="34" charset="0"/>
            </a:endParaRPr>
          </a:p>
          <a:p>
            <a:pPr marL="171450" marR="0" indent="-171450" defTabSz="914400" rtl="0" eaLnBrk="1" fontAlgn="base" latinLnBrk="0" hangingPunct="1">
              <a:lnSpc>
                <a:spcPct val="100000"/>
              </a:lnSpc>
              <a:spcBef>
                <a:spcPct val="0"/>
              </a:spcBef>
              <a:spcAft>
                <a:spcPts val="300"/>
              </a:spcAft>
              <a:buClrTx/>
              <a:buSzTx/>
              <a:buFont typeface="Arial" panose="020B0604020202020204" pitchFamily="34" charset="0"/>
              <a:buChar char="•"/>
              <a:tabLst/>
            </a:pPr>
            <a:r>
              <a:rPr lang="en-GB" sz="1100">
                <a:latin typeface="Trebuchet MS" pitchFamily="34" charset="0"/>
              </a:rPr>
              <a:t>Clients dedicated sales representatives</a:t>
            </a:r>
          </a:p>
          <a:p>
            <a:pPr marL="171450" marR="0" indent="-171450" defTabSz="914400" rtl="0" eaLnBrk="1" fontAlgn="base" latinLnBrk="0" hangingPunct="1">
              <a:lnSpc>
                <a:spcPct val="100000"/>
              </a:lnSpc>
              <a:spcBef>
                <a:spcPct val="0"/>
              </a:spcBef>
              <a:spcAft>
                <a:spcPts val="300"/>
              </a:spcAft>
              <a:buClrTx/>
              <a:buSzTx/>
              <a:buFont typeface="Arial" panose="020B0604020202020204" pitchFamily="34" charset="0"/>
              <a:buChar char="•"/>
              <a:tabLst/>
            </a:pPr>
            <a:r>
              <a:rPr kumimoji="0" lang="en-GB" sz="1100" b="0" i="0" u="none" strike="noStrike" cap="none" normalizeH="0" baseline="0">
                <a:ln>
                  <a:noFill/>
                </a:ln>
                <a:effectLst/>
                <a:latin typeface="Trebuchet MS" pitchFamily="34" charset="0"/>
              </a:rPr>
              <a:t>They mostly need </a:t>
            </a:r>
            <a:r>
              <a:rPr lang="en-GB" sz="1100">
                <a:solidFill>
                  <a:schemeClr val="tx2"/>
                </a:solidFill>
                <a:latin typeface="Trebuchet MS" pitchFamily="34" charset="0"/>
              </a:rPr>
              <a:t>lead generation</a:t>
            </a:r>
            <a:r>
              <a:rPr lang="en-GB" sz="1100">
                <a:latin typeface="Trebuchet MS" pitchFamily="34" charset="0"/>
              </a:rPr>
              <a:t> with </a:t>
            </a:r>
            <a:r>
              <a:rPr kumimoji="0" lang="en-GB" sz="1100" b="0" i="0" u="none" strike="noStrike" cap="none" normalizeH="0" baseline="0">
                <a:ln>
                  <a:noFill/>
                </a:ln>
                <a:effectLst/>
                <a:latin typeface="Trebuchet MS" pitchFamily="34" charset="0"/>
              </a:rPr>
              <a:t>marketing performance </a:t>
            </a:r>
            <a:r>
              <a:rPr lang="en-GB" sz="1100">
                <a:latin typeface="Trebuchet MS" pitchFamily="34" charset="0"/>
              </a:rPr>
              <a:t>products, such as </a:t>
            </a:r>
            <a:r>
              <a:rPr lang="en-GB" sz="1100" err="1">
                <a:latin typeface="Trebuchet MS" pitchFamily="34" charset="0"/>
              </a:rPr>
              <a:t>mData</a:t>
            </a:r>
            <a:r>
              <a:rPr lang="en-GB" sz="1100">
                <a:latin typeface="Trebuchet MS" pitchFamily="34" charset="0"/>
              </a:rPr>
              <a:t>, </a:t>
            </a:r>
            <a:r>
              <a:rPr lang="en-GB" sz="1100" err="1">
                <a:latin typeface="Trebuchet MS" pitchFamily="34" charset="0"/>
              </a:rPr>
              <a:t>mLead</a:t>
            </a:r>
            <a:r>
              <a:rPr lang="en-GB" sz="1100">
                <a:latin typeface="Trebuchet MS" pitchFamily="34" charset="0"/>
              </a:rPr>
              <a:t>, and files</a:t>
            </a:r>
            <a:endParaRPr kumimoji="0" lang="en-GB" sz="1100" b="0" i="0" u="none" strike="noStrike" cap="none" normalizeH="0" baseline="0">
              <a:ln>
                <a:noFill/>
              </a:ln>
              <a:effectLst/>
              <a:latin typeface="Trebuchet MS" pitchFamily="34" charset="0"/>
            </a:endParaRPr>
          </a:p>
        </p:txBody>
      </p:sp>
      <p:sp>
        <p:nvSpPr>
          <p:cNvPr id="45" name="Rectangle 44">
            <a:extLst>
              <a:ext uri="{FF2B5EF4-FFF2-40B4-BE49-F238E27FC236}">
                <a16:creationId xmlns:a16="http://schemas.microsoft.com/office/drawing/2014/main" id="{BB44DCFF-44D2-4944-B705-557541A50DDB}"/>
              </a:ext>
            </a:extLst>
          </p:cNvPr>
          <p:cNvSpPr/>
          <p:nvPr/>
        </p:nvSpPr>
        <p:spPr bwMode="auto">
          <a:xfrm>
            <a:off x="206459" y="4715038"/>
            <a:ext cx="3119048" cy="1477343"/>
          </a:xfrm>
          <a:prstGeom prst="rect">
            <a:avLst/>
          </a:prstGeom>
          <a:solidFill>
            <a:srgbClr val="F2F2F2"/>
          </a:solidFill>
          <a:ln w="3175" cap="flat" cmpd="sng" algn="ctr">
            <a:no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b="1">
                <a:solidFill>
                  <a:schemeClr val="tx2"/>
                </a:solidFill>
                <a:latin typeface="Trebuchet MS" pitchFamily="34" charset="0"/>
              </a:rPr>
              <a:t>Small and medium corporate clients </a:t>
            </a:r>
          </a:p>
          <a:p>
            <a:pPr marL="0" marR="0" indent="0" algn="ctr" defTabSz="914400" rtl="0" eaLnBrk="1" fontAlgn="base" latinLnBrk="0" hangingPunct="1">
              <a:lnSpc>
                <a:spcPct val="100000"/>
              </a:lnSpc>
              <a:spcBef>
                <a:spcPct val="0"/>
              </a:spcBef>
              <a:spcAft>
                <a:spcPct val="0"/>
              </a:spcAft>
              <a:buClrTx/>
              <a:buSzTx/>
              <a:buFontTx/>
              <a:buNone/>
              <a:tabLst/>
            </a:pPr>
            <a:endParaRPr lang="en-GB" sz="1100">
              <a:solidFill>
                <a:schemeClr val="tx2"/>
              </a:solidFill>
              <a:latin typeface="Trebuchet MS" pitchFamily="34" charset="0"/>
            </a:endParaRPr>
          </a:p>
          <a:p>
            <a:pPr marL="171450" marR="0" indent="-171450" defTabSz="914400" rtl="0" eaLnBrk="1" fontAlgn="base" latinLnBrk="0" hangingPunct="1">
              <a:lnSpc>
                <a:spcPct val="100000"/>
              </a:lnSpc>
              <a:spcBef>
                <a:spcPct val="0"/>
              </a:spcBef>
              <a:spcAft>
                <a:spcPts val="300"/>
              </a:spcAft>
              <a:buClrTx/>
              <a:buSzTx/>
              <a:buFont typeface="Arial" panose="020B0604020202020204" pitchFamily="34" charset="0"/>
              <a:buChar char="•"/>
              <a:tabLst/>
            </a:pPr>
            <a:r>
              <a:rPr kumimoji="0" lang="en-GB" sz="1100" b="0" i="0" u="none" strike="noStrike" cap="none" normalizeH="0" baseline="0">
                <a:ln>
                  <a:noFill/>
                </a:ln>
                <a:effectLst/>
                <a:latin typeface="Trebuchet MS" pitchFamily="34" charset="0"/>
                <a:sym typeface="Wingdings" panose="05000000000000000000" pitchFamily="2" charset="2"/>
              </a:rPr>
              <a:t>Clients via </a:t>
            </a:r>
            <a:r>
              <a:rPr kumimoji="0" lang="en-GB" sz="1100" b="0" i="0" u="none" strike="noStrike" cap="none" normalizeH="0" baseline="0">
                <a:ln>
                  <a:noFill/>
                </a:ln>
                <a:solidFill>
                  <a:schemeClr val="tx2"/>
                </a:solidFill>
                <a:effectLst/>
                <a:latin typeface="Trebuchet MS" pitchFamily="34" charset="0"/>
                <a:sym typeface="Wingdings" panose="05000000000000000000" pitchFamily="2" charset="2"/>
              </a:rPr>
              <a:t>Telesales</a:t>
            </a:r>
            <a:r>
              <a:rPr kumimoji="0" lang="en-GB" sz="1100" b="0" i="0" u="none" strike="noStrike" cap="none" normalizeH="0" baseline="0">
                <a:ln>
                  <a:noFill/>
                </a:ln>
                <a:effectLst/>
                <a:latin typeface="Trebuchet MS" pitchFamily="34" charset="0"/>
                <a:sym typeface="Wingdings" panose="05000000000000000000" pitchFamily="2" charset="2"/>
              </a:rPr>
              <a:t> with specifics sales representatives focused on acquisition</a:t>
            </a:r>
          </a:p>
          <a:p>
            <a:pPr marL="171450" marR="0" indent="-171450" defTabSz="914400" rtl="0" eaLnBrk="1" fontAlgn="base" latinLnBrk="0" hangingPunct="1">
              <a:lnSpc>
                <a:spcPct val="100000"/>
              </a:lnSpc>
              <a:spcBef>
                <a:spcPct val="0"/>
              </a:spcBef>
              <a:spcAft>
                <a:spcPts val="300"/>
              </a:spcAft>
              <a:buClrTx/>
              <a:buSzTx/>
              <a:buFont typeface="Arial" panose="020B0604020202020204" pitchFamily="34" charset="0"/>
              <a:buChar char="•"/>
              <a:tabLst/>
            </a:pPr>
            <a:r>
              <a:rPr lang="en-GB" sz="1100">
                <a:latin typeface="Trebuchet MS" pitchFamily="34" charset="0"/>
                <a:sym typeface="Wingdings" panose="05000000000000000000" pitchFamily="2" charset="2"/>
              </a:rPr>
              <a:t>The flagship product is mostly </a:t>
            </a:r>
            <a:r>
              <a:rPr lang="en-GB" sz="1100" err="1">
                <a:solidFill>
                  <a:schemeClr val="tx2"/>
                </a:solidFill>
                <a:latin typeface="Trebuchet MS" pitchFamily="34" charset="0"/>
                <a:sym typeface="Wingdings" panose="05000000000000000000" pitchFamily="2" charset="2"/>
              </a:rPr>
              <a:t>mList</a:t>
            </a:r>
            <a:r>
              <a:rPr lang="en-GB" sz="1100">
                <a:latin typeface="Trebuchet MS" pitchFamily="34" charset="0"/>
                <a:sym typeface="Wingdings" panose="05000000000000000000" pitchFamily="2" charset="2"/>
              </a:rPr>
              <a:t> (platform for lead generation) with annual contracts</a:t>
            </a:r>
            <a:endParaRPr lang="en-GB" sz="1100">
              <a:latin typeface="Trebuchet MS" pitchFamily="34" charset="0"/>
            </a:endParaRPr>
          </a:p>
          <a:p>
            <a:pPr marL="171450" marR="0" indent="-171450" algn="ctr" defTabSz="914400" rtl="0" eaLnBrk="1" fontAlgn="base" latinLnBrk="0" hangingPunct="1">
              <a:lnSpc>
                <a:spcPct val="100000"/>
              </a:lnSpc>
              <a:spcBef>
                <a:spcPct val="0"/>
              </a:spcBef>
              <a:spcAft>
                <a:spcPct val="0"/>
              </a:spcAft>
              <a:buClrTx/>
              <a:buSzTx/>
              <a:buFont typeface="Wingdings" panose="05000000000000000000" pitchFamily="2" charset="2"/>
              <a:buChar char="è"/>
              <a:tabLst/>
            </a:pPr>
            <a:endParaRPr kumimoji="0" lang="en-GB" sz="1100" b="0" i="0" u="none" strike="noStrike" cap="none" normalizeH="0" baseline="0">
              <a:ln>
                <a:noFill/>
              </a:ln>
              <a:effectLst/>
              <a:latin typeface="Trebuchet MS" pitchFamily="34" charset="0"/>
            </a:endParaRPr>
          </a:p>
        </p:txBody>
      </p:sp>
      <p:pic>
        <p:nvPicPr>
          <p:cNvPr id="9" name="Graphique 8" descr="Bâtiment avec un remplissage uni">
            <a:extLst>
              <a:ext uri="{FF2B5EF4-FFF2-40B4-BE49-F238E27FC236}">
                <a16:creationId xmlns:a16="http://schemas.microsoft.com/office/drawing/2014/main" id="{94D5A993-6364-4C89-8485-CD141700E2E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5405" y="3119254"/>
            <a:ext cx="360866" cy="360866"/>
          </a:xfrm>
          <a:prstGeom prst="rect">
            <a:avLst/>
          </a:prstGeom>
        </p:spPr>
      </p:pic>
      <p:pic>
        <p:nvPicPr>
          <p:cNvPr id="16" name="Graphique 15" descr="Ville avec un remplissage uni">
            <a:extLst>
              <a:ext uri="{FF2B5EF4-FFF2-40B4-BE49-F238E27FC236}">
                <a16:creationId xmlns:a16="http://schemas.microsoft.com/office/drawing/2014/main" id="{F52A4B32-9BC8-4F68-AAEC-4E7F8BC8331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36054" y="4697875"/>
            <a:ext cx="319569" cy="319569"/>
          </a:xfrm>
          <a:prstGeom prst="rect">
            <a:avLst/>
          </a:prstGeom>
        </p:spPr>
      </p:pic>
      <p:pic>
        <p:nvPicPr>
          <p:cNvPr id="24" name="Graphique 23" descr="Mégaphone avec un remplissage uni">
            <a:extLst>
              <a:ext uri="{FF2B5EF4-FFF2-40B4-BE49-F238E27FC236}">
                <a16:creationId xmlns:a16="http://schemas.microsoft.com/office/drawing/2014/main" id="{64A2C674-C707-4FA3-B433-87BAB311346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38040" y="1444962"/>
            <a:ext cx="315597" cy="315597"/>
          </a:xfrm>
          <a:prstGeom prst="rect">
            <a:avLst/>
          </a:prstGeom>
        </p:spPr>
      </p:pic>
    </p:spTree>
    <p:extLst>
      <p:ext uri="{BB962C8B-B14F-4D97-AF65-F5344CB8AC3E}">
        <p14:creationId xmlns:p14="http://schemas.microsoft.com/office/powerpoint/2010/main" val="139390932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5D8A451-9CCF-4721-81BC-4455201434B2}"/>
              </a:ext>
            </a:extLst>
          </p:cNvPr>
          <p:cNvGraphicFramePr>
            <a:graphicFrameLocks noChangeAspect="1"/>
          </p:cNvGraphicFramePr>
          <p:nvPr>
            <p:custDataLst>
              <p:tags r:id="rId1"/>
            </p:custDataLst>
            <p:extLst>
              <p:ext uri="{D42A27DB-BD31-4B8C-83A1-F6EECF244321}">
                <p14:modId xmlns:p14="http://schemas.microsoft.com/office/powerpoint/2010/main" val="7983159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7" name="Object 6" hidden="1">
                        <a:extLst>
                          <a:ext uri="{FF2B5EF4-FFF2-40B4-BE49-F238E27FC236}">
                            <a16:creationId xmlns:a16="http://schemas.microsoft.com/office/drawing/2014/main" id="{D5D8A451-9CCF-4721-81BC-4455201434B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1381AAA-C103-400B-A0E3-B9609C488AF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5" name="Rectangle 4">
            <a:extLst>
              <a:ext uri="{FF2B5EF4-FFF2-40B4-BE49-F238E27FC236}">
                <a16:creationId xmlns:a16="http://schemas.microsoft.com/office/drawing/2014/main" id="{A1AE1010-4DC4-4E84-B9D3-B2CAA7A78AA4}"/>
              </a:ext>
            </a:extLst>
          </p:cNvPr>
          <p:cNvSpPr/>
          <p:nvPr/>
        </p:nvSpPr>
        <p:spPr bwMode="auto">
          <a:xfrm>
            <a:off x="256803" y="1108411"/>
            <a:ext cx="9473095"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le 1">
            <a:extLst>
              <a:ext uri="{FF2B5EF4-FFF2-40B4-BE49-F238E27FC236}">
                <a16:creationId xmlns:a16="http://schemas.microsoft.com/office/drawing/2014/main" id="{356E2121-E170-4E23-BD37-8FBCB6761C4E}"/>
              </a:ext>
            </a:extLst>
          </p:cNvPr>
          <p:cNvSpPr>
            <a:spLocks noGrp="1"/>
          </p:cNvSpPr>
          <p:nvPr>
            <p:ph type="title"/>
          </p:nvPr>
        </p:nvSpPr>
        <p:spPr>
          <a:xfrm>
            <a:off x="165600" y="147600"/>
            <a:ext cx="8388164" cy="684000"/>
          </a:xfrm>
          <a:noFill/>
        </p:spPr>
        <p:txBody>
          <a:bodyPr vert="horz"/>
          <a:lstStyle/>
          <a:p>
            <a:r>
              <a:rPr lang="en-GB" err="1">
                <a:solidFill>
                  <a:schemeClr val="tx2"/>
                </a:solidFill>
                <a:latin typeface="Trebuchet MS" panose="020B0603020202020204" pitchFamily="34" charset="0"/>
              </a:rPr>
              <a:t>Manageo</a:t>
            </a:r>
            <a:r>
              <a:rPr lang="en-GB">
                <a:solidFill>
                  <a:schemeClr val="tx2"/>
                </a:solidFill>
                <a:latin typeface="Trebuchet MS" panose="020B0603020202020204" pitchFamily="34" charset="0"/>
              </a:rPr>
              <a:t> steady growth </a:t>
            </a:r>
            <a:r>
              <a:rPr lang="en-GB">
                <a:latin typeface="Trebuchet MS" panose="020B0603020202020204" pitchFamily="34" charset="0"/>
              </a:rPr>
              <a:t>relies on </a:t>
            </a:r>
            <a:r>
              <a:rPr lang="en-GB">
                <a:solidFill>
                  <a:schemeClr val="tx2"/>
                </a:solidFill>
                <a:latin typeface="Trebuchet MS" panose="020B0603020202020204" pitchFamily="34" charset="0"/>
              </a:rPr>
              <a:t>strong customer acquisition </a:t>
            </a:r>
            <a:r>
              <a:rPr lang="en-GB">
                <a:latin typeface="Trebuchet MS" panose="020B0603020202020204" pitchFamily="34" charset="0"/>
              </a:rPr>
              <a:t>offsetting natural churn over the years as </a:t>
            </a:r>
            <a:r>
              <a:rPr lang="en-GB" err="1">
                <a:latin typeface="Trebuchet MS" panose="020B0603020202020204" pitchFamily="34" charset="0"/>
              </a:rPr>
              <a:t>Manageo’s</a:t>
            </a:r>
            <a:r>
              <a:rPr lang="en-GB">
                <a:latin typeface="Trebuchet MS" panose="020B0603020202020204" pitchFamily="34" charset="0"/>
              </a:rPr>
              <a:t> activity is </a:t>
            </a:r>
            <a:r>
              <a:rPr lang="en-GB">
                <a:solidFill>
                  <a:schemeClr val="tx2"/>
                </a:solidFill>
                <a:latin typeface="Trebuchet MS" panose="020B0603020202020204" pitchFamily="34" charset="0"/>
              </a:rPr>
              <a:t>mainly characterized by one-off products</a:t>
            </a:r>
          </a:p>
        </p:txBody>
      </p:sp>
      <p:sp>
        <p:nvSpPr>
          <p:cNvPr id="3" name="Text Placeholder 2">
            <a:extLst>
              <a:ext uri="{FF2B5EF4-FFF2-40B4-BE49-F238E27FC236}">
                <a16:creationId xmlns:a16="http://schemas.microsoft.com/office/drawing/2014/main" id="{FBD13BD1-B840-4073-A6D1-1E8723FF6B39}"/>
              </a:ext>
            </a:extLst>
          </p:cNvPr>
          <p:cNvSpPr>
            <a:spLocks noGrp="1"/>
          </p:cNvSpPr>
          <p:nvPr>
            <p:ph type="body" sz="quarter" idx="10"/>
          </p:nvPr>
        </p:nvSpPr>
        <p:spPr/>
        <p:txBody>
          <a:bodyPr/>
          <a:lstStyle/>
          <a:p>
            <a:r>
              <a:rPr lang="en-GB"/>
              <a:t>Sources: eleven research &amp; analysis, company data</a:t>
            </a:r>
          </a:p>
        </p:txBody>
      </p:sp>
      <p:sp>
        <p:nvSpPr>
          <p:cNvPr id="8" name="Rectangle : coins arrondis 25">
            <a:extLst>
              <a:ext uri="{FF2B5EF4-FFF2-40B4-BE49-F238E27FC236}">
                <a16:creationId xmlns:a16="http://schemas.microsoft.com/office/drawing/2014/main" id="{A2AC5C70-8EB5-4F0C-A842-AADC34B04F23}"/>
              </a:ext>
            </a:extLst>
          </p:cNvPr>
          <p:cNvSpPr/>
          <p:nvPr/>
        </p:nvSpPr>
        <p:spPr bwMode="auto">
          <a:xfrm>
            <a:off x="414699" y="5226617"/>
            <a:ext cx="5803199" cy="1097673"/>
          </a:xfrm>
          <a:prstGeom prst="roundRect">
            <a:avLst>
              <a:gd name="adj" fmla="val 0"/>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600"/>
              </a:spcAft>
            </a:pPr>
            <a:r>
              <a:rPr lang="en-GB" sz="1000">
                <a:latin typeface="Trebuchet MS" panose="020B0603020202020204" pitchFamily="34" charset="0"/>
              </a:rPr>
              <a:t>Description of categories</a:t>
            </a:r>
          </a:p>
          <a:p>
            <a:pPr marL="171450" indent="-171450">
              <a:buClr>
                <a:schemeClr val="tx1"/>
              </a:buClr>
              <a:buFont typeface="Arial" panose="020B0604020202020204" pitchFamily="34" charset="0"/>
              <a:buChar char="•"/>
            </a:pPr>
            <a:r>
              <a:rPr lang="en-GB" sz="1000">
                <a:solidFill>
                  <a:schemeClr val="tx2"/>
                </a:solidFill>
                <a:latin typeface="Trebuchet MS" panose="020B0603020202020204" pitchFamily="34" charset="0"/>
              </a:rPr>
              <a:t>LFL</a:t>
            </a:r>
            <a:r>
              <a:rPr lang="en-GB" sz="1000">
                <a:latin typeface="Trebuchet MS" panose="020B0603020202020204" pitchFamily="34" charset="0"/>
              </a:rPr>
              <a:t> : All clients that generated revenue in years Y and Y+1 and then includes up-sell, down-sell and sales same as previous </a:t>
            </a:r>
          </a:p>
          <a:p>
            <a:pPr marL="171450" indent="-171450">
              <a:buClr>
                <a:schemeClr val="tx1"/>
              </a:buClr>
              <a:buFont typeface="Arial" panose="020B0604020202020204" pitchFamily="34" charset="0"/>
              <a:buChar char="•"/>
            </a:pPr>
            <a:r>
              <a:rPr lang="en-GB" sz="1000">
                <a:solidFill>
                  <a:schemeClr val="tx2"/>
                </a:solidFill>
                <a:latin typeface="Trebuchet MS" panose="020B0603020202020204" pitchFamily="34" charset="0"/>
              </a:rPr>
              <a:t>Churn </a:t>
            </a:r>
            <a:r>
              <a:rPr lang="en-GB" sz="1000">
                <a:latin typeface="Trebuchet MS" panose="020B0603020202020204" pitchFamily="34" charset="0"/>
              </a:rPr>
              <a:t>: All clients that generated revenue in year Y and not in year Y+1</a:t>
            </a:r>
          </a:p>
          <a:p>
            <a:pPr marL="171450" indent="-171450">
              <a:buClr>
                <a:schemeClr val="tx1"/>
              </a:buClr>
              <a:buFont typeface="Arial" panose="020B0604020202020204" pitchFamily="34" charset="0"/>
              <a:buChar char="•"/>
            </a:pPr>
            <a:r>
              <a:rPr lang="en-GB" sz="1000" err="1">
                <a:solidFill>
                  <a:schemeClr val="tx2"/>
                </a:solidFill>
                <a:latin typeface="Trebuchet MS" panose="020B0603020202020204" pitchFamily="34" charset="0"/>
              </a:rPr>
              <a:t>NewLogos</a:t>
            </a:r>
            <a:r>
              <a:rPr lang="en-GB" sz="1000">
                <a:solidFill>
                  <a:schemeClr val="tx2"/>
                </a:solidFill>
                <a:latin typeface="Trebuchet MS" panose="020B0603020202020204" pitchFamily="34" charset="0"/>
              </a:rPr>
              <a:t> </a:t>
            </a:r>
            <a:r>
              <a:rPr lang="en-GB" sz="1000">
                <a:latin typeface="Trebuchet MS" panose="020B0603020202020204" pitchFamily="34" charset="0"/>
              </a:rPr>
              <a:t>: All clients that generated revenue in year Y and not in year Y-1</a:t>
            </a:r>
            <a:endParaRPr lang="en-GB" sz="1000">
              <a:solidFill>
                <a:schemeClr val="tx2"/>
              </a:solidFill>
              <a:latin typeface="Trebuchet MS" panose="020B0603020202020204" pitchFamily="34" charset="0"/>
            </a:endParaRPr>
          </a:p>
        </p:txBody>
      </p:sp>
      <p:sp>
        <p:nvSpPr>
          <p:cNvPr id="21" name="Rectangle 20">
            <a:extLst>
              <a:ext uri="{FF2B5EF4-FFF2-40B4-BE49-F238E27FC236}">
                <a16:creationId xmlns:a16="http://schemas.microsoft.com/office/drawing/2014/main" id="{8DF558A3-1E6B-42C4-BC10-9D27518050F9}"/>
              </a:ext>
            </a:extLst>
          </p:cNvPr>
          <p:cNvSpPr/>
          <p:nvPr/>
        </p:nvSpPr>
        <p:spPr bwMode="auto">
          <a:xfrm>
            <a:off x="684192" y="1116249"/>
            <a:ext cx="4238626"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Waterfall of </a:t>
            </a:r>
            <a:r>
              <a:rPr lang="en-GB" sz="1000" b="1" i="1" err="1">
                <a:latin typeface="Trebuchet MS" panose="020B0603020202020204" pitchFamily="34" charset="0"/>
              </a:rPr>
              <a:t>Manageo</a:t>
            </a:r>
            <a:r>
              <a:rPr lang="en-GB" sz="1000" b="1" i="1">
                <a:latin typeface="Trebuchet MS" panose="020B0603020202020204" pitchFamily="34" charset="0"/>
              </a:rPr>
              <a:t>’ sales between 2017 and 2020,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2" name="Rectangle 31">
            <a:extLst>
              <a:ext uri="{FF2B5EF4-FFF2-40B4-BE49-F238E27FC236}">
                <a16:creationId xmlns:a16="http://schemas.microsoft.com/office/drawing/2014/main" id="{83672DA3-89ED-4CAE-B6D7-22C414ADECA6}"/>
              </a:ext>
            </a:extLst>
          </p:cNvPr>
          <p:cNvSpPr/>
          <p:nvPr/>
        </p:nvSpPr>
        <p:spPr bwMode="auto">
          <a:xfrm>
            <a:off x="6276976" y="1596507"/>
            <a:ext cx="3396660" cy="4727784"/>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08000" bIns="45720" numCol="1" rtlCol="0" anchor="t" anchorCtr="0" compatLnSpc="1">
            <a:prstTxWarp prst="textNoShape">
              <a:avLst/>
            </a:prstTxWarp>
          </a:bodyPr>
          <a:lstStyle/>
          <a:p>
            <a:pPr algn="ctr">
              <a:spcBef>
                <a:spcPts val="0"/>
              </a:spcBef>
              <a:buClr>
                <a:schemeClr val="tx1"/>
              </a:buClr>
            </a:pPr>
            <a:r>
              <a:rPr lang="en-GB" sz="1000" b="1">
                <a:latin typeface="Trebuchet MS" panose="020B0603020202020204" pitchFamily="34" charset="0"/>
              </a:rPr>
              <a:t>Comments</a:t>
            </a:r>
            <a:endParaRPr lang="en-GB" sz="1000">
              <a:latin typeface="Trebuchet MS" pitchFamily="34" charset="0"/>
            </a:endParaRPr>
          </a:p>
          <a:p>
            <a:pPr marL="228600" indent="-228600">
              <a:spcBef>
                <a:spcPts val="0"/>
              </a:spcBef>
              <a:buClr>
                <a:schemeClr val="tx1"/>
              </a:buClr>
              <a:buFont typeface="Arial" panose="020B0604020202020204" pitchFamily="34" charset="0"/>
              <a:buChar char="•"/>
            </a:pPr>
            <a:endParaRPr lang="en-GB" sz="500">
              <a:latin typeface="Trebuchet MS" pitchFamily="34" charset="0"/>
            </a:endParaRPr>
          </a:p>
          <a:p>
            <a:pPr marL="171450" indent="-171450">
              <a:spcBef>
                <a:spcPts val="0"/>
              </a:spcBef>
              <a:buClr>
                <a:schemeClr val="tx1"/>
              </a:buClr>
              <a:buFont typeface="Arial" panose="020B0604020202020204" pitchFamily="34" charset="0"/>
              <a:buChar char="•"/>
            </a:pPr>
            <a:r>
              <a:rPr lang="en-GB" sz="1000">
                <a:latin typeface="Trebuchet MS" pitchFamily="34" charset="0"/>
              </a:rPr>
              <a:t>Manageo is mainly a </a:t>
            </a:r>
            <a:r>
              <a:rPr lang="en-GB" sz="1000">
                <a:solidFill>
                  <a:schemeClr val="tx2"/>
                </a:solidFill>
                <a:latin typeface="Trebuchet MS" pitchFamily="34" charset="0"/>
              </a:rPr>
              <a:t>business of conquest</a:t>
            </a:r>
            <a:r>
              <a:rPr lang="en-GB" sz="1000">
                <a:latin typeface="Trebuchet MS" pitchFamily="34" charset="0"/>
              </a:rPr>
              <a:t>: the big communication agencies are loyal over time (very little churn), but the corporates generally change providers every two years (i.e. they stay 2 years and come back 2 years later). </a:t>
            </a:r>
          </a:p>
          <a:p>
            <a:pPr marL="171450" indent="-171450">
              <a:spcBef>
                <a:spcPts val="0"/>
              </a:spcBef>
              <a:buClr>
                <a:schemeClr val="tx1"/>
              </a:buClr>
              <a:buFont typeface="Arial" panose="020B0604020202020204" pitchFamily="34" charset="0"/>
              <a:buChar char="•"/>
            </a:pPr>
            <a:r>
              <a:rPr lang="en-GB" sz="1000">
                <a:latin typeface="Trebuchet MS" pitchFamily="34" charset="0"/>
              </a:rPr>
              <a:t>Regarding </a:t>
            </a:r>
            <a:r>
              <a:rPr lang="en-GB" sz="1000">
                <a:solidFill>
                  <a:schemeClr val="tx2"/>
                </a:solidFill>
                <a:latin typeface="Trebuchet MS" pitchFamily="34" charset="0"/>
              </a:rPr>
              <a:t>communication agencies</a:t>
            </a:r>
            <a:r>
              <a:rPr lang="en-GB" sz="1000">
                <a:latin typeface="Trebuchet MS" pitchFamily="34" charset="0"/>
              </a:rPr>
              <a:t>, Manageo has a </a:t>
            </a:r>
            <a:r>
              <a:rPr lang="en-GB" sz="1000">
                <a:solidFill>
                  <a:schemeClr val="tx2"/>
                </a:solidFill>
                <a:latin typeface="Trebuchet MS" pitchFamily="34" charset="0"/>
              </a:rPr>
              <a:t>lot of white space</a:t>
            </a:r>
            <a:endParaRPr lang="en-GB" sz="1000">
              <a:latin typeface="Trebuchet MS" pitchFamily="34" charset="0"/>
            </a:endParaRPr>
          </a:p>
          <a:p>
            <a:pPr marL="628650" lvl="1" indent="-171450">
              <a:spcBef>
                <a:spcPts val="0"/>
              </a:spcBef>
              <a:buClr>
                <a:schemeClr val="tx1"/>
              </a:buClr>
              <a:buFont typeface="Arial" panose="020B0604020202020204" pitchFamily="34" charset="0"/>
              <a:buChar char="•"/>
            </a:pPr>
            <a:r>
              <a:rPr lang="en-GB" sz="1000">
                <a:latin typeface="Trebuchet MS" pitchFamily="34" charset="0"/>
              </a:rPr>
              <a:t>Manageo addresses 100% of the big B2B media agencies (the top 5 being </a:t>
            </a:r>
            <a:r>
              <a:rPr lang="en-GB" sz="1000" err="1">
                <a:latin typeface="Trebuchet MS" pitchFamily="34" charset="0"/>
              </a:rPr>
              <a:t>Dentsu</a:t>
            </a:r>
            <a:r>
              <a:rPr lang="en-GB" sz="1000">
                <a:latin typeface="Trebuchet MS" pitchFamily="34" charset="0"/>
              </a:rPr>
              <a:t>, OMD, HAVAS, Publicis, Group M). These agencies surf on the strongly growing trend of programmatic (despite from the lockdown period in 2020)</a:t>
            </a:r>
          </a:p>
          <a:p>
            <a:pPr marL="628650" lvl="1" indent="-171450">
              <a:spcBef>
                <a:spcPts val="0"/>
              </a:spcBef>
              <a:buClr>
                <a:schemeClr val="tx1"/>
              </a:buClr>
              <a:buFont typeface="Arial" panose="020B0604020202020204" pitchFamily="34" charset="0"/>
              <a:buChar char="•"/>
            </a:pPr>
            <a:r>
              <a:rPr lang="en-GB" sz="1000">
                <a:latin typeface="Trebuchet MS" pitchFamily="34" charset="0"/>
              </a:rPr>
              <a:t>For the past 1.5 years, Manageo has strengthen its commercial strategy over smaller independent agencies and has successfully penetrated their ecosystem</a:t>
            </a:r>
          </a:p>
          <a:p>
            <a:pPr marL="628650" lvl="1" indent="-171450">
              <a:spcBef>
                <a:spcPts val="0"/>
              </a:spcBef>
              <a:buClr>
                <a:schemeClr val="tx1"/>
              </a:buClr>
              <a:buFont typeface="Arial" panose="020B0604020202020204" pitchFamily="34" charset="0"/>
              <a:buChar char="•"/>
            </a:pPr>
            <a:r>
              <a:rPr lang="en-GB" sz="1000">
                <a:latin typeface="Trebuchet MS" pitchFamily="34" charset="0"/>
              </a:rPr>
              <a:t>In addition, Manageo also reaches agencies in other countries with its programmatic offering (Belgium, Switzerland...)</a:t>
            </a:r>
          </a:p>
          <a:p>
            <a:pPr marL="171450" indent="-171450">
              <a:spcBef>
                <a:spcPts val="0"/>
              </a:spcBef>
              <a:buClr>
                <a:schemeClr val="tx1"/>
              </a:buClr>
              <a:buFont typeface="Arial" panose="020B0604020202020204" pitchFamily="34" charset="0"/>
              <a:buChar char="•"/>
            </a:pPr>
            <a:r>
              <a:rPr lang="en-GB" sz="1000">
                <a:latin typeface="Trebuchet MS" pitchFamily="34" charset="0"/>
              </a:rPr>
              <a:t>In 2020, the </a:t>
            </a:r>
            <a:r>
              <a:rPr lang="en-GB" sz="1000" err="1">
                <a:solidFill>
                  <a:schemeClr val="tx2"/>
                </a:solidFill>
                <a:latin typeface="Trebuchet MS" pitchFamily="34" charset="0"/>
              </a:rPr>
              <a:t>Covid</a:t>
            </a:r>
            <a:r>
              <a:rPr lang="en-GB" sz="1000">
                <a:latin typeface="Trebuchet MS" pitchFamily="34" charset="0"/>
              </a:rPr>
              <a:t> stopped growth, that is strongly resuming in 2021</a:t>
            </a:r>
          </a:p>
          <a:p>
            <a:pPr marL="628650" lvl="1" indent="-171450">
              <a:spcBef>
                <a:spcPts val="0"/>
              </a:spcBef>
              <a:buClr>
                <a:schemeClr val="tx1"/>
              </a:buClr>
              <a:buFont typeface="Arial" panose="020B0604020202020204" pitchFamily="34" charset="0"/>
              <a:buChar char="•"/>
            </a:pPr>
            <a:r>
              <a:rPr lang="en-GB" sz="1000">
                <a:latin typeface="Trebuchet MS" pitchFamily="34" charset="0"/>
              </a:rPr>
              <a:t>The drop was stronger in jumbo clients as all the campaigns were stopped (explaining the 2020 </a:t>
            </a:r>
            <a:r>
              <a:rPr lang="en-GB" sz="1000" err="1">
                <a:latin typeface="Trebuchet MS" pitchFamily="34" charset="0"/>
              </a:rPr>
              <a:t>downsell</a:t>
            </a:r>
            <a:r>
              <a:rPr lang="en-GB" sz="1000">
                <a:latin typeface="Trebuchet MS" pitchFamily="34" charset="0"/>
              </a:rPr>
              <a:t> of €-1m on jumbo clients)</a:t>
            </a:r>
          </a:p>
          <a:p>
            <a:pPr marL="628650" lvl="1" indent="-171450">
              <a:spcBef>
                <a:spcPts val="0"/>
              </a:spcBef>
              <a:buClr>
                <a:schemeClr val="tx1"/>
              </a:buClr>
              <a:buFont typeface="Arial" panose="020B0604020202020204" pitchFamily="34" charset="0"/>
              <a:buChar char="•"/>
            </a:pPr>
            <a:r>
              <a:rPr lang="en-GB" sz="1000">
                <a:latin typeface="Trebuchet MS" pitchFamily="34" charset="0"/>
              </a:rPr>
              <a:t>At the same time, Manageo managed to acquire a lot of new logos, especially mid-sized and small communication agencies during the same period</a:t>
            </a:r>
          </a:p>
        </p:txBody>
      </p:sp>
      <p:grpSp>
        <p:nvGrpSpPr>
          <p:cNvPr id="36" name="Group 4">
            <a:extLst>
              <a:ext uri="{FF2B5EF4-FFF2-40B4-BE49-F238E27FC236}">
                <a16:creationId xmlns:a16="http://schemas.microsoft.com/office/drawing/2014/main" id="{FE38731D-45C7-46BF-95F0-141B5655AFB2}"/>
              </a:ext>
            </a:extLst>
          </p:cNvPr>
          <p:cNvGrpSpPr>
            <a:grpSpLocks noChangeAspect="1"/>
          </p:cNvGrpSpPr>
          <p:nvPr/>
        </p:nvGrpSpPr>
        <p:grpSpPr bwMode="auto">
          <a:xfrm>
            <a:off x="7262609" y="1643661"/>
            <a:ext cx="226868" cy="184867"/>
            <a:chOff x="788" y="869"/>
            <a:chExt cx="740" cy="603"/>
          </a:xfrm>
          <a:solidFill>
            <a:schemeClr val="tx1"/>
          </a:solidFill>
        </p:grpSpPr>
        <p:sp>
          <p:nvSpPr>
            <p:cNvPr id="37" name="Freeform 5">
              <a:extLst>
                <a:ext uri="{FF2B5EF4-FFF2-40B4-BE49-F238E27FC236}">
                  <a16:creationId xmlns:a16="http://schemas.microsoft.com/office/drawing/2014/main" id="{01868F54-CC04-4009-8B1E-8F8F1F38B9E6}"/>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Rectangle 6">
              <a:extLst>
                <a:ext uri="{FF2B5EF4-FFF2-40B4-BE49-F238E27FC236}">
                  <a16:creationId xmlns:a16="http://schemas.microsoft.com/office/drawing/2014/main" id="{7219CFDF-0234-4BE8-AA37-DEE46D5B9C44}"/>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Rectangle 7">
              <a:extLst>
                <a:ext uri="{FF2B5EF4-FFF2-40B4-BE49-F238E27FC236}">
                  <a16:creationId xmlns:a16="http://schemas.microsoft.com/office/drawing/2014/main" id="{20E9CC33-2F0E-4F5B-B241-E25CB55885C8}"/>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8">
              <a:extLst>
                <a:ext uri="{FF2B5EF4-FFF2-40B4-BE49-F238E27FC236}">
                  <a16:creationId xmlns:a16="http://schemas.microsoft.com/office/drawing/2014/main" id="{59AEEC01-84F5-4637-88A3-5570D6E36F0D}"/>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4" name="Groupe 83">
            <a:extLst>
              <a:ext uri="{FF2B5EF4-FFF2-40B4-BE49-F238E27FC236}">
                <a16:creationId xmlns:a16="http://schemas.microsoft.com/office/drawing/2014/main" id="{15A86253-F206-4732-B3D4-9986B9269F08}"/>
              </a:ext>
            </a:extLst>
          </p:cNvPr>
          <p:cNvGrpSpPr/>
          <p:nvPr/>
        </p:nvGrpSpPr>
        <p:grpSpPr>
          <a:xfrm>
            <a:off x="8448150" y="-11528"/>
            <a:ext cx="1435548" cy="606240"/>
            <a:chOff x="8448150" y="-11528"/>
            <a:chExt cx="1435548" cy="606240"/>
          </a:xfrm>
        </p:grpSpPr>
        <p:grpSp>
          <p:nvGrpSpPr>
            <p:cNvPr id="70" name="Groupe 69">
              <a:extLst>
                <a:ext uri="{FF2B5EF4-FFF2-40B4-BE49-F238E27FC236}">
                  <a16:creationId xmlns:a16="http://schemas.microsoft.com/office/drawing/2014/main" id="{099C2009-42CE-404A-A790-009323776CCC}"/>
                </a:ext>
              </a:extLst>
            </p:cNvPr>
            <p:cNvGrpSpPr/>
            <p:nvPr/>
          </p:nvGrpSpPr>
          <p:grpSpPr>
            <a:xfrm>
              <a:off x="8448150" y="-11528"/>
              <a:ext cx="1435548" cy="451904"/>
              <a:chOff x="8448150" y="-11528"/>
              <a:chExt cx="1435548" cy="451904"/>
            </a:xfrm>
          </p:grpSpPr>
          <p:sp>
            <p:nvSpPr>
              <p:cNvPr id="72" name="Rectangle : coins arrondis 199">
                <a:extLst>
                  <a:ext uri="{FF2B5EF4-FFF2-40B4-BE49-F238E27FC236}">
                    <a16:creationId xmlns:a16="http://schemas.microsoft.com/office/drawing/2014/main" id="{E499FB98-2E6E-4250-9807-166D499E8538}"/>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3" name="Rectangle : coins arrondis 200">
                <a:extLst>
                  <a:ext uri="{FF2B5EF4-FFF2-40B4-BE49-F238E27FC236}">
                    <a16:creationId xmlns:a16="http://schemas.microsoft.com/office/drawing/2014/main" id="{611CC5DE-9E6F-406B-9595-8EADC6BE87D3}"/>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4" name="Rectangle : coins arrondis 201">
                <a:extLst>
                  <a:ext uri="{FF2B5EF4-FFF2-40B4-BE49-F238E27FC236}">
                    <a16:creationId xmlns:a16="http://schemas.microsoft.com/office/drawing/2014/main" id="{1B87F58E-127E-4A8A-9DCA-2A0E7E8A3523}"/>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5" name="ZoneTexte 18">
                <a:extLst>
                  <a:ext uri="{FF2B5EF4-FFF2-40B4-BE49-F238E27FC236}">
                    <a16:creationId xmlns:a16="http://schemas.microsoft.com/office/drawing/2014/main" id="{E3A38CC3-64C1-45DB-8C1E-4024EC10CFF5}"/>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76" name="Graphique 128" descr="Jauge">
                <a:extLst>
                  <a:ext uri="{FF2B5EF4-FFF2-40B4-BE49-F238E27FC236}">
                    <a16:creationId xmlns:a16="http://schemas.microsoft.com/office/drawing/2014/main" id="{34268161-61D0-44FC-A574-30923E69DF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77" name="Graphique 90" descr="Poignée de main">
                <a:extLst>
                  <a:ext uri="{FF2B5EF4-FFF2-40B4-BE49-F238E27FC236}">
                    <a16:creationId xmlns:a16="http://schemas.microsoft.com/office/drawing/2014/main" id="{2DC1EEAB-CA61-41FD-A87A-7479D65747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78" name="Graphique 74" descr="Mégaphone">
                <a:extLst>
                  <a:ext uri="{FF2B5EF4-FFF2-40B4-BE49-F238E27FC236}">
                    <a16:creationId xmlns:a16="http://schemas.microsoft.com/office/drawing/2014/main" id="{CC66F75F-2DD1-4CE8-BB0C-EA424B92B0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79" name="Picture 2" descr="Drapeau France">
                <a:extLst>
                  <a:ext uri="{FF2B5EF4-FFF2-40B4-BE49-F238E27FC236}">
                    <a16:creationId xmlns:a16="http://schemas.microsoft.com/office/drawing/2014/main" id="{F2D67598-7821-4EA2-9FE3-7E4DC6D01D2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grpSp>
        <p:pic>
          <p:nvPicPr>
            <p:cNvPr id="83" name="Picture 2">
              <a:extLst>
                <a:ext uri="{FF2B5EF4-FFF2-40B4-BE49-F238E27FC236}">
                  <a16:creationId xmlns:a16="http://schemas.microsoft.com/office/drawing/2014/main" id="{BFE31709-7FCF-4875-BE9D-C498BBE1D3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27990" y="449606"/>
              <a:ext cx="428463" cy="14510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Drapeau France">
            <a:extLst>
              <a:ext uri="{FF2B5EF4-FFF2-40B4-BE49-F238E27FC236}">
                <a16:creationId xmlns:a16="http://schemas.microsoft.com/office/drawing/2014/main" id="{7412036F-06A1-44C6-BE93-B7D41DC1C90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414699" y="1259994"/>
            <a:ext cx="180002" cy="108000"/>
          </a:xfrm>
          <a:prstGeom prst="rect">
            <a:avLst/>
          </a:prstGeom>
          <a:solidFill>
            <a:schemeClr val="bg1"/>
          </a:solidFill>
          <a:ln w="9525" cap="flat" cmpd="sng" algn="ctr">
            <a:noFill/>
            <a:prstDash val="solid"/>
            <a:round/>
            <a:headEnd type="none" w="med" len="med"/>
            <a:tailEnd type="none" w="med" len="med"/>
          </a:ln>
          <a:effectLst/>
        </p:spPr>
      </p:pic>
      <mc:AlternateContent xmlns:mc="http://schemas.openxmlformats.org/markup-compatibility/2006" xmlns:cx1="http://schemas.microsoft.com/office/drawing/2015/9/8/chartex">
        <mc:Choice Requires="cx1">
          <p:graphicFrame>
            <p:nvGraphicFramePr>
              <p:cNvPr id="71" name="Chart 70">
                <a:extLst>
                  <a:ext uri="{FF2B5EF4-FFF2-40B4-BE49-F238E27FC236}">
                    <a16:creationId xmlns:a16="http://schemas.microsoft.com/office/drawing/2014/main" id="{99846E0B-DC13-46E8-9E11-43C8614582FF}"/>
                  </a:ext>
                </a:extLst>
              </p:cNvPr>
              <p:cNvGraphicFramePr/>
              <p:nvPr>
                <p:extLst>
                  <p:ext uri="{D42A27DB-BD31-4B8C-83A1-F6EECF244321}">
                    <p14:modId xmlns:p14="http://schemas.microsoft.com/office/powerpoint/2010/main" val="1791606920"/>
                  </p:ext>
                </p:extLst>
              </p:nvPr>
            </p:nvGraphicFramePr>
            <p:xfrm>
              <a:off x="414700" y="1596506"/>
              <a:ext cx="5803200" cy="3532406"/>
            </p:xfrm>
            <a:graphic>
              <a:graphicData uri="http://schemas.microsoft.com/office/drawing/2014/chartex">
                <cx:chart xmlns:cx="http://schemas.microsoft.com/office/drawing/2014/chartex" xmlns:r="http://schemas.openxmlformats.org/officeDocument/2006/relationships" r:id="rId14"/>
              </a:graphicData>
            </a:graphic>
          </p:graphicFrame>
        </mc:Choice>
        <mc:Fallback xmlns="">
          <p:pic>
            <p:nvPicPr>
              <p:cNvPr id="71" name="Chart 70">
                <a:extLst>
                  <a:ext uri="{FF2B5EF4-FFF2-40B4-BE49-F238E27FC236}">
                    <a16:creationId xmlns:a16="http://schemas.microsoft.com/office/drawing/2014/main" id="{99846E0B-DC13-46E8-9E11-43C8614582FF}"/>
                  </a:ext>
                </a:extLst>
              </p:cNvPr>
              <p:cNvPicPr>
                <a:picLocks noGrp="1" noRot="1" noChangeAspect="1" noMove="1" noResize="1" noEditPoints="1" noAdjustHandles="1" noChangeArrowheads="1" noChangeShapeType="1"/>
              </p:cNvPicPr>
              <p:nvPr/>
            </p:nvPicPr>
            <p:blipFill>
              <a:blip r:embed="rId16"/>
              <a:stretch>
                <a:fillRect/>
              </a:stretch>
            </p:blipFill>
            <p:spPr>
              <a:xfrm>
                <a:off x="414700" y="1596506"/>
                <a:ext cx="5803200" cy="3532406"/>
              </a:xfrm>
              <a:prstGeom prst="rect">
                <a:avLst/>
              </a:prstGeom>
            </p:spPr>
          </p:pic>
        </mc:Fallback>
      </mc:AlternateContent>
    </p:spTree>
    <p:extLst>
      <p:ext uri="{BB962C8B-B14F-4D97-AF65-F5344CB8AC3E}">
        <p14:creationId xmlns:p14="http://schemas.microsoft.com/office/powerpoint/2010/main" val="134346843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AC0CC13-A429-4B1D-9536-6F719397E27C}"/>
              </a:ext>
            </a:extLst>
          </p:cNvPr>
          <p:cNvSpPr/>
          <p:nvPr/>
        </p:nvSpPr>
        <p:spPr bwMode="auto">
          <a:xfrm>
            <a:off x="256803" y="955875"/>
            <a:ext cx="9392393" cy="54544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aphicFrame>
        <p:nvGraphicFramePr>
          <p:cNvPr id="70" name="Chart 32">
            <a:extLst>
              <a:ext uri="{FF2B5EF4-FFF2-40B4-BE49-F238E27FC236}">
                <a16:creationId xmlns:a16="http://schemas.microsoft.com/office/drawing/2014/main" id="{06084DB2-7D1D-453D-B630-1163E3D6782B}"/>
              </a:ext>
            </a:extLst>
          </p:cNvPr>
          <p:cNvGraphicFramePr/>
          <p:nvPr>
            <p:extLst>
              <p:ext uri="{D42A27DB-BD31-4B8C-83A1-F6EECF244321}">
                <p14:modId xmlns:p14="http://schemas.microsoft.com/office/powerpoint/2010/main" val="1627423856"/>
              </p:ext>
            </p:extLst>
          </p:nvPr>
        </p:nvGraphicFramePr>
        <p:xfrm>
          <a:off x="5503155" y="1416500"/>
          <a:ext cx="3979495" cy="337569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Objet 5" hidden="1">
            <a:extLst>
              <a:ext uri="{FF2B5EF4-FFF2-40B4-BE49-F238E27FC236}">
                <a16:creationId xmlns:a16="http://schemas.microsoft.com/office/drawing/2014/main" id="{AD8A8315-ACB0-4AFA-BDAB-ACE3EE7940F9}"/>
              </a:ext>
            </a:extLst>
          </p:cNvPr>
          <p:cNvGraphicFramePr>
            <a:graphicFrameLocks noChangeAspect="1"/>
          </p:cNvGraphicFramePr>
          <p:nvPr>
            <p:custDataLst>
              <p:tags r:id="rId1"/>
            </p:custDataLst>
            <p:extLst>
              <p:ext uri="{D42A27DB-BD31-4B8C-83A1-F6EECF244321}">
                <p14:modId xmlns:p14="http://schemas.microsoft.com/office/powerpoint/2010/main" val="11042140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6" name="Objet 5" hidden="1">
                        <a:extLst>
                          <a:ext uri="{FF2B5EF4-FFF2-40B4-BE49-F238E27FC236}">
                            <a16:creationId xmlns:a16="http://schemas.microsoft.com/office/drawing/2014/main" id="{AD8A8315-ACB0-4AFA-BDAB-ACE3EE7940F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854DCEF-5D09-4A27-9C10-DE41FAB26FC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56" name="Rectangle 55">
            <a:extLst>
              <a:ext uri="{FF2B5EF4-FFF2-40B4-BE49-F238E27FC236}">
                <a16:creationId xmlns:a16="http://schemas.microsoft.com/office/drawing/2014/main" id="{3D04210C-A6AE-4263-A4B3-ABED7FE32EE9}"/>
              </a:ext>
            </a:extLst>
          </p:cNvPr>
          <p:cNvSpPr/>
          <p:nvPr/>
        </p:nvSpPr>
        <p:spPr bwMode="auto">
          <a:xfrm>
            <a:off x="356084" y="4873485"/>
            <a:ext cx="9126566" cy="147016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1000" b="1" kern="0">
                <a:latin typeface="Trebuchet MS" panose="020B0603020202020204" pitchFamily="34" charset="0"/>
              </a:rPr>
              <a:t>Comments</a:t>
            </a:r>
          </a:p>
          <a:p>
            <a:pPr marL="171450" indent="-171450">
              <a:spcBef>
                <a:spcPts val="0"/>
              </a:spcBef>
              <a:buClr>
                <a:schemeClr val="tx1"/>
              </a:buClr>
              <a:buFont typeface="Arial" panose="020B0604020202020204" pitchFamily="34" charset="0"/>
              <a:buChar char="•"/>
            </a:pPr>
            <a:r>
              <a:rPr lang="en-GB" sz="1000">
                <a:latin typeface="Trebuchet MS" panose="020B0603020202020204" pitchFamily="34" charset="0"/>
              </a:rPr>
              <a:t>Manageo' customer base has proven its resilience over time </a:t>
            </a:r>
            <a:r>
              <a:rPr lang="en-GB" sz="1000">
                <a:solidFill>
                  <a:schemeClr val="tx2"/>
                </a:solidFill>
                <a:latin typeface="Trebuchet MS" panose="020B0603020202020204" pitchFamily="34" charset="0"/>
              </a:rPr>
              <a:t>as 77% of its 2020 turnover </a:t>
            </a:r>
            <a:r>
              <a:rPr lang="en-GB" sz="1000">
                <a:latin typeface="Trebuchet MS" panose="020B0603020202020204" pitchFamily="34" charset="0"/>
              </a:rPr>
              <a:t>comes from </a:t>
            </a:r>
            <a:r>
              <a:rPr lang="en-GB" sz="1000">
                <a:solidFill>
                  <a:schemeClr val="tx2"/>
                </a:solidFill>
                <a:latin typeface="Trebuchet MS" panose="020B0603020202020204" pitchFamily="34" charset="0"/>
              </a:rPr>
              <a:t>customers acquired prior 2020, and 50% prior 2018, </a:t>
            </a:r>
            <a:r>
              <a:rPr lang="en-GB" sz="1000">
                <a:latin typeface="Trebuchet MS" panose="020B0603020202020204" pitchFamily="34" charset="0"/>
              </a:rPr>
              <a:t>while preserving </a:t>
            </a:r>
            <a:r>
              <a:rPr lang="en-GB" sz="1000">
                <a:solidFill>
                  <a:schemeClr val="tx2"/>
                </a:solidFill>
                <a:latin typeface="Trebuchet MS" panose="020B0603020202020204" pitchFamily="34" charset="0"/>
              </a:rPr>
              <a:t>a robust customer acquisition rate</a:t>
            </a:r>
          </a:p>
          <a:p>
            <a:pPr marL="171450" indent="-171450">
              <a:spcBef>
                <a:spcPts val="0"/>
              </a:spcBef>
              <a:buClr>
                <a:schemeClr val="tx1"/>
              </a:buClr>
              <a:buFont typeface="Arial" panose="020B0604020202020204" pitchFamily="34" charset="0"/>
              <a:buChar char="•"/>
            </a:pPr>
            <a:r>
              <a:rPr lang="en-GB" sz="1000">
                <a:latin typeface="Trebuchet MS" panose="020B0603020202020204" pitchFamily="34" charset="0"/>
              </a:rPr>
              <a:t>Since 2017, Manageo has </a:t>
            </a:r>
            <a:r>
              <a:rPr lang="en-GB" sz="1000">
                <a:solidFill>
                  <a:schemeClr val="tx2"/>
                </a:solidFill>
                <a:latin typeface="Trebuchet MS" panose="020B0603020202020204" pitchFamily="34" charset="0"/>
              </a:rPr>
              <a:t>tightened its customer base </a:t>
            </a:r>
            <a:r>
              <a:rPr lang="en-GB" sz="1000">
                <a:latin typeface="Trebuchet MS" panose="020B0603020202020204" pitchFamily="34" charset="0"/>
              </a:rPr>
              <a:t>from ~2370 in 2017 to ~1960 customers in 2019 but </a:t>
            </a:r>
            <a:r>
              <a:rPr lang="en-GB" sz="1000">
                <a:solidFill>
                  <a:schemeClr val="tx2"/>
                </a:solidFill>
                <a:latin typeface="Trebuchet MS" panose="020B0603020202020204" pitchFamily="34" charset="0"/>
              </a:rPr>
              <a:t>has managed to increase upsell </a:t>
            </a:r>
            <a:r>
              <a:rPr lang="en-GB" sz="1000">
                <a:latin typeface="Trebuchet MS" panose="020B0603020202020204" pitchFamily="34" charset="0"/>
              </a:rPr>
              <a:t>as the </a:t>
            </a:r>
            <a:r>
              <a:rPr lang="en-GB" sz="1000">
                <a:solidFill>
                  <a:schemeClr val="tx2"/>
                </a:solidFill>
                <a:latin typeface="Trebuchet MS" panose="020B0603020202020204" pitchFamily="34" charset="0"/>
              </a:rPr>
              <a:t>total generated revenue increased from ~€8.8m in 2016 to ~€9.5m in 2019</a:t>
            </a:r>
          </a:p>
          <a:p>
            <a:pPr marL="171450" indent="-171450">
              <a:spcBef>
                <a:spcPts val="0"/>
              </a:spcBef>
              <a:buClr>
                <a:schemeClr val="tx1"/>
              </a:buClr>
              <a:buFont typeface="Arial" panose="020B0604020202020204" pitchFamily="34" charset="0"/>
              <a:buChar char="•"/>
            </a:pPr>
            <a:r>
              <a:rPr lang="en-GB" sz="1000">
                <a:latin typeface="Trebuchet MS" panose="020B0603020202020204" pitchFamily="34" charset="0"/>
              </a:rPr>
              <a:t>In 2019, the decrease of the </a:t>
            </a:r>
            <a:r>
              <a:rPr lang="en-GB" sz="1000">
                <a:solidFill>
                  <a:schemeClr val="tx2"/>
                </a:solidFill>
                <a:latin typeface="Trebuchet MS" panose="020B0603020202020204" pitchFamily="34" charset="0"/>
              </a:rPr>
              <a:t>2018 cohort </a:t>
            </a:r>
            <a:r>
              <a:rPr lang="en-GB" sz="1000">
                <a:latin typeface="Trebuchet MS" panose="020B0603020202020204" pitchFamily="34" charset="0"/>
              </a:rPr>
              <a:t>is partially due to the reorganization of communication agencies (a portion of the 2018 cohort might be in the 2019 cohort but not visible due to changes in billings entities)</a:t>
            </a:r>
          </a:p>
          <a:p>
            <a:pPr marL="171450" indent="-171450">
              <a:spcBef>
                <a:spcPts val="0"/>
              </a:spcBef>
              <a:buClr>
                <a:schemeClr val="tx1"/>
              </a:buClr>
              <a:buFont typeface="Arial" panose="020B0604020202020204" pitchFamily="34" charset="0"/>
              <a:buChar char="•"/>
            </a:pPr>
            <a:r>
              <a:rPr lang="en-GB" sz="1000">
                <a:latin typeface="Trebuchet MS" panose="020B0603020202020204" pitchFamily="34" charset="0"/>
              </a:rPr>
              <a:t>In 2020, the impact of </a:t>
            </a:r>
            <a:r>
              <a:rPr lang="en-GB" sz="1000" err="1">
                <a:solidFill>
                  <a:schemeClr val="tx2"/>
                </a:solidFill>
                <a:latin typeface="Trebuchet MS" panose="020B0603020202020204" pitchFamily="34" charset="0"/>
              </a:rPr>
              <a:t>Covid</a:t>
            </a:r>
            <a:r>
              <a:rPr lang="en-GB" sz="1000">
                <a:solidFill>
                  <a:schemeClr val="tx2"/>
                </a:solidFill>
                <a:latin typeface="Trebuchet MS" panose="020B0603020202020204" pitchFamily="34" charset="0"/>
              </a:rPr>
              <a:t> crisis </a:t>
            </a:r>
            <a:r>
              <a:rPr lang="en-GB" sz="1000">
                <a:latin typeface="Trebuchet MS" panose="020B0603020202020204" pitchFamily="34" charset="0"/>
              </a:rPr>
              <a:t>was important due to major contraction in clients’ marketing budgets, but the rebound is already visible </a:t>
            </a:r>
            <a:endParaRPr lang="en-GB" sz="900">
              <a:latin typeface="Trebuchet MS" pitchFamily="34" charset="0"/>
            </a:endParaRPr>
          </a:p>
          <a:p>
            <a:pPr algn="ctr">
              <a:spcBef>
                <a:spcPts val="600"/>
              </a:spcBef>
              <a:buClr>
                <a:schemeClr val="tx1"/>
              </a:buClr>
            </a:pPr>
            <a:endParaRPr lang="en-GB" sz="1000" b="1" kern="0">
              <a:latin typeface="Trebuchet MS" panose="020B0603020202020204" pitchFamily="34" charset="0"/>
            </a:endParaRPr>
          </a:p>
        </p:txBody>
      </p:sp>
      <p:sp>
        <p:nvSpPr>
          <p:cNvPr id="2" name="Title 1">
            <a:extLst>
              <a:ext uri="{FF2B5EF4-FFF2-40B4-BE49-F238E27FC236}">
                <a16:creationId xmlns:a16="http://schemas.microsoft.com/office/drawing/2014/main" id="{7EFDEDFD-03EA-47F3-B974-1CACBD8FA6E2}"/>
              </a:ext>
            </a:extLst>
          </p:cNvPr>
          <p:cNvSpPr>
            <a:spLocks noGrp="1"/>
          </p:cNvSpPr>
          <p:nvPr>
            <p:ph type="title"/>
          </p:nvPr>
        </p:nvSpPr>
        <p:spPr>
          <a:xfrm>
            <a:off x="165599" y="147600"/>
            <a:ext cx="8388165" cy="684000"/>
          </a:xfrm>
          <a:solidFill>
            <a:schemeClr val="bg1"/>
          </a:solidFill>
        </p:spPr>
        <p:txBody>
          <a:bodyPr vert="horz"/>
          <a:lstStyle/>
          <a:p>
            <a:r>
              <a:rPr lang="en-GB" err="1">
                <a:solidFill>
                  <a:schemeClr val="tx2"/>
                </a:solidFill>
                <a:latin typeface="Trebuchet MS" panose="020B0603020202020204" pitchFamily="34" charset="0"/>
              </a:rPr>
              <a:t>Manageo</a:t>
            </a:r>
            <a:r>
              <a:rPr lang="en-GB">
                <a:latin typeface="Trebuchet MS" panose="020B0603020202020204" pitchFamily="34" charset="0"/>
              </a:rPr>
              <a:t> customers dynamics show that </a:t>
            </a:r>
            <a:r>
              <a:rPr lang="en-GB" err="1">
                <a:latin typeface="Trebuchet MS" panose="020B0603020202020204" pitchFamily="34" charset="0"/>
              </a:rPr>
              <a:t>Manageo</a:t>
            </a:r>
            <a:r>
              <a:rPr lang="en-GB">
                <a:latin typeface="Trebuchet MS" panose="020B0603020202020204" pitchFamily="34" charset="0"/>
              </a:rPr>
              <a:t> succeeded in </a:t>
            </a:r>
            <a:r>
              <a:rPr lang="en-GB">
                <a:solidFill>
                  <a:schemeClr val="tx2"/>
                </a:solidFill>
                <a:latin typeface="Trebuchet MS" panose="020B0603020202020204" pitchFamily="34" charset="0"/>
              </a:rPr>
              <a:t>upselling its historical customers </a:t>
            </a:r>
            <a:r>
              <a:rPr lang="en-GB">
                <a:latin typeface="Trebuchet MS" panose="020B0603020202020204" pitchFamily="34" charset="0"/>
              </a:rPr>
              <a:t>and thus </a:t>
            </a:r>
            <a:r>
              <a:rPr lang="en-GB">
                <a:solidFill>
                  <a:schemeClr val="tx2"/>
                </a:solidFill>
                <a:latin typeface="Trebuchet MS" panose="020B0603020202020204" pitchFamily="34" charset="0"/>
              </a:rPr>
              <a:t>increasing its overall booking </a:t>
            </a:r>
            <a:r>
              <a:rPr lang="en-GB">
                <a:latin typeface="Trebuchet MS" panose="020B0603020202020204" pitchFamily="34" charset="0"/>
              </a:rPr>
              <a:t>despite a </a:t>
            </a:r>
            <a:r>
              <a:rPr lang="en-GB">
                <a:solidFill>
                  <a:schemeClr val="tx2"/>
                </a:solidFill>
                <a:latin typeface="Trebuchet MS" panose="020B0603020202020204" pitchFamily="34" charset="0"/>
              </a:rPr>
              <a:t>reduction in the number of clients</a:t>
            </a:r>
          </a:p>
        </p:txBody>
      </p:sp>
      <p:sp>
        <p:nvSpPr>
          <p:cNvPr id="3" name="Text Placeholder 2">
            <a:extLst>
              <a:ext uri="{FF2B5EF4-FFF2-40B4-BE49-F238E27FC236}">
                <a16:creationId xmlns:a16="http://schemas.microsoft.com/office/drawing/2014/main" id="{4FF62979-614C-474A-8BAB-7BBEB6F4CE52}"/>
              </a:ext>
            </a:extLst>
          </p:cNvPr>
          <p:cNvSpPr>
            <a:spLocks noGrp="1"/>
          </p:cNvSpPr>
          <p:nvPr>
            <p:ph type="body" sz="quarter" idx="10"/>
          </p:nvPr>
        </p:nvSpPr>
        <p:spPr/>
        <p:txBody>
          <a:bodyPr/>
          <a:lstStyle/>
          <a:p>
            <a:r>
              <a:rPr lang="en-GB" sz="800" i="1" kern="0"/>
              <a:t>Sources: eleven research &amp; analysis, company data</a:t>
            </a:r>
          </a:p>
          <a:p>
            <a:endParaRPr lang="en-GB"/>
          </a:p>
        </p:txBody>
      </p:sp>
      <p:sp>
        <p:nvSpPr>
          <p:cNvPr id="63" name="Rectangle 62">
            <a:extLst>
              <a:ext uri="{FF2B5EF4-FFF2-40B4-BE49-F238E27FC236}">
                <a16:creationId xmlns:a16="http://schemas.microsoft.com/office/drawing/2014/main" id="{9D8F770D-F6E7-44B0-889F-175908BB5270}"/>
              </a:ext>
            </a:extLst>
          </p:cNvPr>
          <p:cNvSpPr/>
          <p:nvPr/>
        </p:nvSpPr>
        <p:spPr bwMode="auto">
          <a:xfrm>
            <a:off x="5517347" y="952025"/>
            <a:ext cx="3979495"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Manageo’s</a:t>
            </a:r>
            <a:r>
              <a:rPr lang="en-GB" sz="1000" b="1" i="1">
                <a:latin typeface="Trebuchet MS" panose="020B0603020202020204" pitchFamily="34" charset="0"/>
              </a:rPr>
              <a:t> number of clients broken down by customers’ recruitment year</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65" name="Rectangle 64">
            <a:extLst>
              <a:ext uri="{FF2B5EF4-FFF2-40B4-BE49-F238E27FC236}">
                <a16:creationId xmlns:a16="http://schemas.microsoft.com/office/drawing/2014/main" id="{FB2E2AB6-6549-4EE3-85DD-6A07ED6FB51F}"/>
              </a:ext>
            </a:extLst>
          </p:cNvPr>
          <p:cNvSpPr/>
          <p:nvPr/>
        </p:nvSpPr>
        <p:spPr bwMode="auto">
          <a:xfrm>
            <a:off x="585463" y="952025"/>
            <a:ext cx="397949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Manageo’s</a:t>
            </a:r>
            <a:r>
              <a:rPr lang="en-GB" sz="1000" b="1" i="1">
                <a:latin typeface="Trebuchet MS" panose="020B0603020202020204" pitchFamily="34" charset="0"/>
              </a:rPr>
              <a:t> sales broken down by customer recruitment year,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pSp>
        <p:nvGrpSpPr>
          <p:cNvPr id="12" name="Group 4">
            <a:extLst>
              <a:ext uri="{FF2B5EF4-FFF2-40B4-BE49-F238E27FC236}">
                <a16:creationId xmlns:a16="http://schemas.microsoft.com/office/drawing/2014/main" id="{E9AE6511-7906-4A4E-B79B-0B9C13CE98F8}"/>
              </a:ext>
            </a:extLst>
          </p:cNvPr>
          <p:cNvGrpSpPr>
            <a:grpSpLocks noChangeAspect="1"/>
          </p:cNvGrpSpPr>
          <p:nvPr/>
        </p:nvGrpSpPr>
        <p:grpSpPr bwMode="auto">
          <a:xfrm>
            <a:off x="4313279" y="4901288"/>
            <a:ext cx="226868" cy="184867"/>
            <a:chOff x="788" y="869"/>
            <a:chExt cx="740" cy="603"/>
          </a:xfrm>
          <a:solidFill>
            <a:schemeClr val="tx1"/>
          </a:solidFill>
        </p:grpSpPr>
        <p:sp>
          <p:nvSpPr>
            <p:cNvPr id="14" name="Freeform 5">
              <a:extLst>
                <a:ext uri="{FF2B5EF4-FFF2-40B4-BE49-F238E27FC236}">
                  <a16:creationId xmlns:a16="http://schemas.microsoft.com/office/drawing/2014/main" id="{3425F310-0635-4AB7-916E-E09532EF32D1}"/>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6">
              <a:extLst>
                <a:ext uri="{FF2B5EF4-FFF2-40B4-BE49-F238E27FC236}">
                  <a16:creationId xmlns:a16="http://schemas.microsoft.com/office/drawing/2014/main" id="{B3921DDB-F47D-4612-95B4-725084757B4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Rectangle 7">
              <a:extLst>
                <a:ext uri="{FF2B5EF4-FFF2-40B4-BE49-F238E27FC236}">
                  <a16:creationId xmlns:a16="http://schemas.microsoft.com/office/drawing/2014/main" id="{377B1199-4CB2-45CB-8D4B-D933C5DC90BC}"/>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Rectangle 8">
              <a:extLst>
                <a:ext uri="{FF2B5EF4-FFF2-40B4-BE49-F238E27FC236}">
                  <a16:creationId xmlns:a16="http://schemas.microsoft.com/office/drawing/2014/main" id="{B8EDA6D8-9FE1-4D21-A3D1-379F31776FFA}"/>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7" name="Groupe 46">
            <a:extLst>
              <a:ext uri="{FF2B5EF4-FFF2-40B4-BE49-F238E27FC236}">
                <a16:creationId xmlns:a16="http://schemas.microsoft.com/office/drawing/2014/main" id="{4D36B742-EE7E-4344-875B-27860BE8DB32}"/>
              </a:ext>
            </a:extLst>
          </p:cNvPr>
          <p:cNvGrpSpPr/>
          <p:nvPr/>
        </p:nvGrpSpPr>
        <p:grpSpPr>
          <a:xfrm>
            <a:off x="8448150" y="-11528"/>
            <a:ext cx="1435548" cy="606240"/>
            <a:chOff x="8448150" y="-11528"/>
            <a:chExt cx="1435548" cy="606240"/>
          </a:xfrm>
        </p:grpSpPr>
        <p:grpSp>
          <p:nvGrpSpPr>
            <p:cNvPr id="48" name="Groupe 47">
              <a:extLst>
                <a:ext uri="{FF2B5EF4-FFF2-40B4-BE49-F238E27FC236}">
                  <a16:creationId xmlns:a16="http://schemas.microsoft.com/office/drawing/2014/main" id="{10AB53D8-DDAE-412B-9C59-3F2353D0DA43}"/>
                </a:ext>
              </a:extLst>
            </p:cNvPr>
            <p:cNvGrpSpPr/>
            <p:nvPr/>
          </p:nvGrpSpPr>
          <p:grpSpPr>
            <a:xfrm>
              <a:off x="8448150" y="-11528"/>
              <a:ext cx="1435548" cy="451904"/>
              <a:chOff x="8448150" y="-11528"/>
              <a:chExt cx="1435548" cy="451904"/>
            </a:xfrm>
          </p:grpSpPr>
          <p:sp>
            <p:nvSpPr>
              <p:cNvPr id="51" name="Rectangle : coins arrondis 199">
                <a:extLst>
                  <a:ext uri="{FF2B5EF4-FFF2-40B4-BE49-F238E27FC236}">
                    <a16:creationId xmlns:a16="http://schemas.microsoft.com/office/drawing/2014/main" id="{E1B039DF-7D46-4505-8AFD-738CA732B887}"/>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5" name="Rectangle : coins arrondis 200">
                <a:extLst>
                  <a:ext uri="{FF2B5EF4-FFF2-40B4-BE49-F238E27FC236}">
                    <a16:creationId xmlns:a16="http://schemas.microsoft.com/office/drawing/2014/main" id="{6A3B1CC5-1B3A-46D4-883B-F787D6F317E4}"/>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8" name="Rectangle : coins arrondis 201">
                <a:extLst>
                  <a:ext uri="{FF2B5EF4-FFF2-40B4-BE49-F238E27FC236}">
                    <a16:creationId xmlns:a16="http://schemas.microsoft.com/office/drawing/2014/main" id="{49FC0DE9-89C2-4D19-A130-3FE6F98CA78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0" name="ZoneTexte 18">
                <a:extLst>
                  <a:ext uri="{FF2B5EF4-FFF2-40B4-BE49-F238E27FC236}">
                    <a16:creationId xmlns:a16="http://schemas.microsoft.com/office/drawing/2014/main" id="{E688362D-C049-4B7C-BA25-85C8D100D0B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62" name="Graphique 128" descr="Jauge">
                <a:extLst>
                  <a:ext uri="{FF2B5EF4-FFF2-40B4-BE49-F238E27FC236}">
                    <a16:creationId xmlns:a16="http://schemas.microsoft.com/office/drawing/2014/main" id="{91E5A18F-0124-44F9-BCA6-199B1CC20C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64" name="Graphique 90" descr="Poignée de main">
                <a:extLst>
                  <a:ext uri="{FF2B5EF4-FFF2-40B4-BE49-F238E27FC236}">
                    <a16:creationId xmlns:a16="http://schemas.microsoft.com/office/drawing/2014/main" id="{9E226D39-4AB9-448D-A1F0-B9ABD66B24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66" name="Graphique 74" descr="Mégaphone">
                <a:extLst>
                  <a:ext uri="{FF2B5EF4-FFF2-40B4-BE49-F238E27FC236}">
                    <a16:creationId xmlns:a16="http://schemas.microsoft.com/office/drawing/2014/main" id="{FBBA16DF-7678-4307-8F58-601EC55042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67" name="Picture 2" descr="Drapeau France">
                <a:extLst>
                  <a:ext uri="{FF2B5EF4-FFF2-40B4-BE49-F238E27FC236}">
                    <a16:creationId xmlns:a16="http://schemas.microsoft.com/office/drawing/2014/main" id="{4DA86F26-A4B4-4E15-BADE-C0D3A650E75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grpSp>
        <p:pic>
          <p:nvPicPr>
            <p:cNvPr id="50" name="Picture 2">
              <a:extLst>
                <a:ext uri="{FF2B5EF4-FFF2-40B4-BE49-F238E27FC236}">
                  <a16:creationId xmlns:a16="http://schemas.microsoft.com/office/drawing/2014/main" id="{9FAE7C94-EA89-4603-BE65-FFA594539F9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27990" y="449606"/>
              <a:ext cx="428463" cy="145106"/>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3" name="Chart 32">
            <a:extLst>
              <a:ext uri="{FF2B5EF4-FFF2-40B4-BE49-F238E27FC236}">
                <a16:creationId xmlns:a16="http://schemas.microsoft.com/office/drawing/2014/main" id="{5FB86F27-5E12-4E33-A896-2FD7A117D12F}"/>
              </a:ext>
            </a:extLst>
          </p:cNvPr>
          <p:cNvGraphicFramePr/>
          <p:nvPr>
            <p:extLst>
              <p:ext uri="{D42A27DB-BD31-4B8C-83A1-F6EECF244321}">
                <p14:modId xmlns:p14="http://schemas.microsoft.com/office/powerpoint/2010/main" val="3657882044"/>
              </p:ext>
            </p:extLst>
          </p:nvPr>
        </p:nvGraphicFramePr>
        <p:xfrm>
          <a:off x="356083" y="1416500"/>
          <a:ext cx="3979495" cy="3375691"/>
        </p:xfrm>
        <a:graphic>
          <a:graphicData uri="http://schemas.openxmlformats.org/drawingml/2006/chart">
            <c:chart xmlns:c="http://schemas.openxmlformats.org/drawingml/2006/chart" xmlns:r="http://schemas.openxmlformats.org/officeDocument/2006/relationships" r:id="rId15"/>
          </a:graphicData>
        </a:graphic>
      </p:graphicFrame>
      <p:sp>
        <p:nvSpPr>
          <p:cNvPr id="34" name="Rectangle 33">
            <a:extLst>
              <a:ext uri="{FF2B5EF4-FFF2-40B4-BE49-F238E27FC236}">
                <a16:creationId xmlns:a16="http://schemas.microsoft.com/office/drawing/2014/main" id="{E5B914B4-5273-4CE4-84B9-90455D088539}"/>
              </a:ext>
            </a:extLst>
          </p:cNvPr>
          <p:cNvSpPr/>
          <p:nvPr/>
        </p:nvSpPr>
        <p:spPr bwMode="auto">
          <a:xfrm>
            <a:off x="4426713" y="1416500"/>
            <a:ext cx="995226" cy="166007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grpSp>
        <p:nvGrpSpPr>
          <p:cNvPr id="9" name="Group 8">
            <a:extLst>
              <a:ext uri="{FF2B5EF4-FFF2-40B4-BE49-F238E27FC236}">
                <a16:creationId xmlns:a16="http://schemas.microsoft.com/office/drawing/2014/main" id="{C2BD9FB4-1067-4753-B9D6-1F327DDFC42F}"/>
              </a:ext>
            </a:extLst>
          </p:cNvPr>
          <p:cNvGrpSpPr/>
          <p:nvPr/>
        </p:nvGrpSpPr>
        <p:grpSpPr>
          <a:xfrm>
            <a:off x="4522121" y="1978222"/>
            <a:ext cx="579313" cy="123111"/>
            <a:chOff x="4522121" y="1978222"/>
            <a:chExt cx="579313" cy="123111"/>
          </a:xfrm>
        </p:grpSpPr>
        <p:cxnSp>
          <p:nvCxnSpPr>
            <p:cNvPr id="35" name="Straight Connector 34">
              <a:extLst>
                <a:ext uri="{FF2B5EF4-FFF2-40B4-BE49-F238E27FC236}">
                  <a16:creationId xmlns:a16="http://schemas.microsoft.com/office/drawing/2014/main" id="{E7AD8570-E9D9-4147-B61E-55824F83F57C}"/>
                </a:ext>
              </a:extLst>
            </p:cNvPr>
            <p:cNvCxnSpPr>
              <a:cxnSpLocks/>
            </p:cNvCxnSpPr>
            <p:nvPr/>
          </p:nvCxnSpPr>
          <p:spPr bwMode="auto">
            <a:xfrm>
              <a:off x="4522121" y="2032968"/>
              <a:ext cx="207891"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36" name="TextBox 35">
              <a:extLst>
                <a:ext uri="{FF2B5EF4-FFF2-40B4-BE49-F238E27FC236}">
                  <a16:creationId xmlns:a16="http://schemas.microsoft.com/office/drawing/2014/main" id="{0BF5ADFD-4CCC-4A7A-85B2-81DA6D4B17F3}"/>
                </a:ext>
              </a:extLst>
            </p:cNvPr>
            <p:cNvSpPr txBox="1"/>
            <p:nvPr/>
          </p:nvSpPr>
          <p:spPr>
            <a:xfrm>
              <a:off x="4817500" y="1978222"/>
              <a:ext cx="283934" cy="123111"/>
            </a:xfrm>
            <a:prstGeom prst="rect">
              <a:avLst/>
            </a:prstGeom>
            <a:noFill/>
          </p:spPr>
          <p:txBody>
            <a:bodyPr wrap="square" lIns="0" tIns="0" rIns="0" bIns="0" rtlCol="0">
              <a:spAutoFit/>
            </a:bodyPr>
            <a:lstStyle/>
            <a:p>
              <a:r>
                <a:rPr lang="en-GB" sz="800">
                  <a:latin typeface="+mj-lt"/>
                </a:rPr>
                <a:t>&lt;2018</a:t>
              </a:r>
            </a:p>
          </p:txBody>
        </p:sp>
      </p:grpSp>
      <p:grpSp>
        <p:nvGrpSpPr>
          <p:cNvPr id="10" name="Group 9">
            <a:extLst>
              <a:ext uri="{FF2B5EF4-FFF2-40B4-BE49-F238E27FC236}">
                <a16:creationId xmlns:a16="http://schemas.microsoft.com/office/drawing/2014/main" id="{8FAE1442-F0C5-49E1-B8F0-C076F633FDC7}"/>
              </a:ext>
            </a:extLst>
          </p:cNvPr>
          <p:cNvGrpSpPr/>
          <p:nvPr/>
        </p:nvGrpSpPr>
        <p:grpSpPr>
          <a:xfrm>
            <a:off x="4522121" y="2187945"/>
            <a:ext cx="579312" cy="123111"/>
            <a:chOff x="4522121" y="2179396"/>
            <a:chExt cx="579312" cy="123111"/>
          </a:xfrm>
        </p:grpSpPr>
        <p:cxnSp>
          <p:nvCxnSpPr>
            <p:cNvPr id="37" name="Straight Connector 36">
              <a:extLst>
                <a:ext uri="{FF2B5EF4-FFF2-40B4-BE49-F238E27FC236}">
                  <a16:creationId xmlns:a16="http://schemas.microsoft.com/office/drawing/2014/main" id="{AB397BEF-22C0-4E6A-B276-BF6A9CABC351}"/>
                </a:ext>
              </a:extLst>
            </p:cNvPr>
            <p:cNvCxnSpPr>
              <a:cxnSpLocks/>
            </p:cNvCxnSpPr>
            <p:nvPr/>
          </p:nvCxnSpPr>
          <p:spPr bwMode="auto">
            <a:xfrm>
              <a:off x="4522121" y="2234142"/>
              <a:ext cx="207891"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38" name="TextBox 37">
              <a:extLst>
                <a:ext uri="{FF2B5EF4-FFF2-40B4-BE49-F238E27FC236}">
                  <a16:creationId xmlns:a16="http://schemas.microsoft.com/office/drawing/2014/main" id="{28DDA946-DCC8-4D0F-9724-D9257F8F245A}"/>
                </a:ext>
              </a:extLst>
            </p:cNvPr>
            <p:cNvSpPr txBox="1"/>
            <p:nvPr/>
          </p:nvSpPr>
          <p:spPr>
            <a:xfrm>
              <a:off x="4817500" y="2179396"/>
              <a:ext cx="283933" cy="123111"/>
            </a:xfrm>
            <a:prstGeom prst="rect">
              <a:avLst/>
            </a:prstGeom>
            <a:noFill/>
          </p:spPr>
          <p:txBody>
            <a:bodyPr wrap="square" lIns="0" tIns="0" rIns="0" bIns="0" rtlCol="0">
              <a:spAutoFit/>
            </a:bodyPr>
            <a:lstStyle/>
            <a:p>
              <a:r>
                <a:rPr lang="en-GB" sz="800">
                  <a:latin typeface="+mj-lt"/>
                </a:rPr>
                <a:t>2018</a:t>
              </a:r>
            </a:p>
          </p:txBody>
        </p:sp>
      </p:grpSp>
      <p:grpSp>
        <p:nvGrpSpPr>
          <p:cNvPr id="11" name="Group 10">
            <a:extLst>
              <a:ext uri="{FF2B5EF4-FFF2-40B4-BE49-F238E27FC236}">
                <a16:creationId xmlns:a16="http://schemas.microsoft.com/office/drawing/2014/main" id="{3558F525-8A84-4C81-A939-1867347DA03B}"/>
              </a:ext>
            </a:extLst>
          </p:cNvPr>
          <p:cNvGrpSpPr/>
          <p:nvPr/>
        </p:nvGrpSpPr>
        <p:grpSpPr>
          <a:xfrm>
            <a:off x="4522121" y="2397668"/>
            <a:ext cx="579312" cy="123111"/>
            <a:chOff x="4522121" y="2380569"/>
            <a:chExt cx="579312" cy="123111"/>
          </a:xfrm>
        </p:grpSpPr>
        <p:cxnSp>
          <p:nvCxnSpPr>
            <p:cNvPr id="39" name="Straight Connector 38">
              <a:extLst>
                <a:ext uri="{FF2B5EF4-FFF2-40B4-BE49-F238E27FC236}">
                  <a16:creationId xmlns:a16="http://schemas.microsoft.com/office/drawing/2014/main" id="{6480223E-E868-467E-8BE9-FF20EB15FEBE}"/>
                </a:ext>
              </a:extLst>
            </p:cNvPr>
            <p:cNvCxnSpPr>
              <a:cxnSpLocks/>
            </p:cNvCxnSpPr>
            <p:nvPr/>
          </p:nvCxnSpPr>
          <p:spPr bwMode="auto">
            <a:xfrm>
              <a:off x="4522121" y="2435315"/>
              <a:ext cx="207891"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40" name="TextBox 39">
              <a:extLst>
                <a:ext uri="{FF2B5EF4-FFF2-40B4-BE49-F238E27FC236}">
                  <a16:creationId xmlns:a16="http://schemas.microsoft.com/office/drawing/2014/main" id="{BC296C84-2574-45FC-875C-2FB4392A2299}"/>
                </a:ext>
              </a:extLst>
            </p:cNvPr>
            <p:cNvSpPr txBox="1"/>
            <p:nvPr/>
          </p:nvSpPr>
          <p:spPr>
            <a:xfrm>
              <a:off x="4817500" y="2380569"/>
              <a:ext cx="283933" cy="123111"/>
            </a:xfrm>
            <a:prstGeom prst="rect">
              <a:avLst/>
            </a:prstGeom>
            <a:noFill/>
          </p:spPr>
          <p:txBody>
            <a:bodyPr wrap="square" lIns="0" tIns="0" rIns="0" bIns="0" rtlCol="0">
              <a:spAutoFit/>
            </a:bodyPr>
            <a:lstStyle/>
            <a:p>
              <a:r>
                <a:rPr lang="en-GB" sz="800">
                  <a:latin typeface="+mj-lt"/>
                </a:rPr>
                <a:t>2019</a:t>
              </a:r>
            </a:p>
          </p:txBody>
        </p:sp>
      </p:grpSp>
      <p:grpSp>
        <p:nvGrpSpPr>
          <p:cNvPr id="41" name="Group 40">
            <a:extLst>
              <a:ext uri="{FF2B5EF4-FFF2-40B4-BE49-F238E27FC236}">
                <a16:creationId xmlns:a16="http://schemas.microsoft.com/office/drawing/2014/main" id="{897E392E-4FAC-435A-B665-9DAB09604A5D}"/>
              </a:ext>
            </a:extLst>
          </p:cNvPr>
          <p:cNvGrpSpPr/>
          <p:nvPr/>
        </p:nvGrpSpPr>
        <p:grpSpPr>
          <a:xfrm>
            <a:off x="4522121" y="2855894"/>
            <a:ext cx="675609" cy="123111"/>
            <a:chOff x="4490012" y="3450640"/>
            <a:chExt cx="659545" cy="123111"/>
          </a:xfrm>
        </p:grpSpPr>
        <p:cxnSp>
          <p:nvCxnSpPr>
            <p:cNvPr id="42" name="Straight Connector 41">
              <a:extLst>
                <a:ext uri="{FF2B5EF4-FFF2-40B4-BE49-F238E27FC236}">
                  <a16:creationId xmlns:a16="http://schemas.microsoft.com/office/drawing/2014/main" id="{A298FCD7-F2B5-4859-A2A0-C06D09E7FBFE}"/>
                </a:ext>
              </a:extLst>
            </p:cNvPr>
            <p:cNvCxnSpPr>
              <a:cxnSpLocks/>
            </p:cNvCxnSpPr>
            <p:nvPr/>
          </p:nvCxnSpPr>
          <p:spPr bwMode="auto">
            <a:xfrm>
              <a:off x="4490012" y="3512195"/>
              <a:ext cx="202948" cy="0"/>
            </a:xfrm>
            <a:prstGeom prst="line">
              <a:avLst/>
            </a:prstGeom>
            <a:solidFill>
              <a:schemeClr val="bg1"/>
            </a:solidFill>
            <a:ln w="19050" cap="flat" cmpd="sng" algn="ctr">
              <a:solidFill>
                <a:schemeClr val="accent1">
                  <a:lumMod val="75000"/>
                </a:schemeClr>
              </a:solidFill>
              <a:prstDash val="solid"/>
              <a:round/>
              <a:headEnd type="none" w="med" len="med"/>
              <a:tailEnd type="none" w="med" len="med"/>
            </a:ln>
            <a:effectLst/>
          </p:spPr>
        </p:cxnSp>
        <p:sp>
          <p:nvSpPr>
            <p:cNvPr id="43" name="TextBox 42">
              <a:extLst>
                <a:ext uri="{FF2B5EF4-FFF2-40B4-BE49-F238E27FC236}">
                  <a16:creationId xmlns:a16="http://schemas.microsoft.com/office/drawing/2014/main" id="{EE7E150D-CAD4-4DA2-9E6E-BA48E69DDFD3}"/>
                </a:ext>
              </a:extLst>
            </p:cNvPr>
            <p:cNvSpPr txBox="1"/>
            <p:nvPr/>
          </p:nvSpPr>
          <p:spPr>
            <a:xfrm>
              <a:off x="4778368" y="3450640"/>
              <a:ext cx="371189" cy="123111"/>
            </a:xfrm>
            <a:prstGeom prst="rect">
              <a:avLst/>
            </a:prstGeom>
            <a:noFill/>
          </p:spPr>
          <p:txBody>
            <a:bodyPr wrap="square" lIns="0" tIns="0" rIns="0" bIns="0" rtlCol="0">
              <a:spAutoFit/>
            </a:bodyPr>
            <a:lstStyle/>
            <a:p>
              <a:r>
                <a:rPr lang="en-GB" sz="800">
                  <a:latin typeface="+mj-lt"/>
                </a:rPr>
                <a:t>Total</a:t>
              </a:r>
            </a:p>
          </p:txBody>
        </p:sp>
      </p:grpSp>
      <p:sp>
        <p:nvSpPr>
          <p:cNvPr id="44" name="Rectangle 43">
            <a:extLst>
              <a:ext uri="{FF2B5EF4-FFF2-40B4-BE49-F238E27FC236}">
                <a16:creationId xmlns:a16="http://schemas.microsoft.com/office/drawing/2014/main" id="{167BD7B5-F523-4BEA-917F-ABAFBEC0FFDE}"/>
              </a:ext>
            </a:extLst>
          </p:cNvPr>
          <p:cNvSpPr/>
          <p:nvPr/>
        </p:nvSpPr>
        <p:spPr>
          <a:xfrm>
            <a:off x="4426713" y="1443843"/>
            <a:ext cx="995226" cy="507831"/>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 </a:t>
            </a:r>
          </a:p>
        </p:txBody>
      </p:sp>
      <p:cxnSp>
        <p:nvCxnSpPr>
          <p:cNvPr id="49" name="Straight Arrow Connector 48">
            <a:extLst>
              <a:ext uri="{FF2B5EF4-FFF2-40B4-BE49-F238E27FC236}">
                <a16:creationId xmlns:a16="http://schemas.microsoft.com/office/drawing/2014/main" id="{78C70031-8B1E-4BD7-A067-082F49C0B5B7}"/>
              </a:ext>
            </a:extLst>
          </p:cNvPr>
          <p:cNvCxnSpPr>
            <a:cxnSpLocks/>
          </p:cNvCxnSpPr>
          <p:nvPr/>
        </p:nvCxnSpPr>
        <p:spPr bwMode="auto">
          <a:xfrm>
            <a:off x="6479153" y="1614866"/>
            <a:ext cx="1645672" cy="3368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2" name="TextBox 32">
            <a:extLst>
              <a:ext uri="{FF2B5EF4-FFF2-40B4-BE49-F238E27FC236}">
                <a16:creationId xmlns:a16="http://schemas.microsoft.com/office/drawing/2014/main" id="{D13DF9D3-D863-4BEC-B8D7-234004AD8A31}"/>
              </a:ext>
            </a:extLst>
          </p:cNvPr>
          <p:cNvSpPr txBox="1"/>
          <p:nvPr/>
        </p:nvSpPr>
        <p:spPr>
          <a:xfrm>
            <a:off x="6701047" y="1406043"/>
            <a:ext cx="1612093" cy="277001"/>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100" b="1" i="1">
                <a:latin typeface="Trebuchet MS" panose="020B0603020202020204" pitchFamily="34" charset="0"/>
              </a:rPr>
              <a:t>CAGR</a:t>
            </a:r>
            <a:r>
              <a:rPr lang="en-GB" sz="1100" b="1" i="1" baseline="-25000">
                <a:latin typeface="Trebuchet MS" panose="020B0603020202020204" pitchFamily="34" charset="0"/>
              </a:rPr>
              <a:t>17-19</a:t>
            </a:r>
            <a:r>
              <a:rPr lang="en-GB" sz="1200" b="1" i="1">
                <a:latin typeface="Trebuchet MS" panose="020B0603020202020204" pitchFamily="34" charset="0"/>
              </a:rPr>
              <a:t>: -9%</a:t>
            </a:r>
          </a:p>
        </p:txBody>
      </p:sp>
      <p:cxnSp>
        <p:nvCxnSpPr>
          <p:cNvPr id="53" name="Connecteur droit avec flèche 9">
            <a:extLst>
              <a:ext uri="{FF2B5EF4-FFF2-40B4-BE49-F238E27FC236}">
                <a16:creationId xmlns:a16="http://schemas.microsoft.com/office/drawing/2014/main" id="{071E7230-0DAF-4E8E-9A20-9B70AD1182A2}"/>
              </a:ext>
            </a:extLst>
          </p:cNvPr>
          <p:cNvCxnSpPr>
            <a:cxnSpLocks/>
          </p:cNvCxnSpPr>
          <p:nvPr/>
        </p:nvCxnSpPr>
        <p:spPr bwMode="auto">
          <a:xfrm>
            <a:off x="4124326" y="3362036"/>
            <a:ext cx="0" cy="1020708"/>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p:spPr>
      </p:cxnSp>
      <p:sp>
        <p:nvSpPr>
          <p:cNvPr id="54" name="Rectangle 53">
            <a:extLst>
              <a:ext uri="{FF2B5EF4-FFF2-40B4-BE49-F238E27FC236}">
                <a16:creationId xmlns:a16="http://schemas.microsoft.com/office/drawing/2014/main" id="{2B4667C3-C0F6-43CD-9824-272478C1ADEE}"/>
              </a:ext>
            </a:extLst>
          </p:cNvPr>
          <p:cNvSpPr/>
          <p:nvPr/>
        </p:nvSpPr>
        <p:spPr bwMode="auto">
          <a:xfrm>
            <a:off x="4197939" y="3312109"/>
            <a:ext cx="1224000" cy="106828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50% of 2020 revenue were generated by customers recruited prior 2018</a:t>
            </a:r>
            <a:endParaRPr kumimoji="0" lang="en-GB" sz="1000" b="1" i="1" u="none" strike="noStrike" kern="1200" cap="none" spc="0" normalizeH="0" baseline="0" noProof="0">
              <a:ln>
                <a:noFill/>
              </a:ln>
              <a:effectLst/>
              <a:uLnTx/>
              <a:uFillTx/>
              <a:latin typeface="Trebuchet MS" panose="020B0603020202020204" pitchFamily="34" charset="0"/>
            </a:endParaRPr>
          </a:p>
        </p:txBody>
      </p:sp>
      <p:pic>
        <p:nvPicPr>
          <p:cNvPr id="57" name="Picture 2" descr="Drapeau France">
            <a:extLst>
              <a:ext uri="{FF2B5EF4-FFF2-40B4-BE49-F238E27FC236}">
                <a16:creationId xmlns:a16="http://schemas.microsoft.com/office/drawing/2014/main" id="{0D2FC296-FF87-4BC6-99F5-62C86ACB6C4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331132" y="1052587"/>
            <a:ext cx="180002" cy="108000"/>
          </a:xfrm>
          <a:prstGeom prst="rect">
            <a:avLst/>
          </a:prstGeom>
          <a:solidFill>
            <a:schemeClr val="bg1"/>
          </a:solidFill>
          <a:ln w="9525" cap="flat" cmpd="sng" algn="ctr">
            <a:noFill/>
            <a:prstDash val="solid"/>
            <a:round/>
            <a:headEnd type="none" w="med" len="med"/>
            <a:tailEnd type="none" w="med" len="med"/>
          </a:ln>
          <a:effectLst/>
        </p:spPr>
      </p:pic>
      <p:grpSp>
        <p:nvGrpSpPr>
          <p:cNvPr id="61" name="Group 10">
            <a:extLst>
              <a:ext uri="{FF2B5EF4-FFF2-40B4-BE49-F238E27FC236}">
                <a16:creationId xmlns:a16="http://schemas.microsoft.com/office/drawing/2014/main" id="{15419AC3-A5C3-412A-9001-4F6D5E96A576}"/>
              </a:ext>
            </a:extLst>
          </p:cNvPr>
          <p:cNvGrpSpPr/>
          <p:nvPr/>
        </p:nvGrpSpPr>
        <p:grpSpPr>
          <a:xfrm>
            <a:off x="4522121" y="2607076"/>
            <a:ext cx="579312" cy="123111"/>
            <a:chOff x="4522121" y="2380569"/>
            <a:chExt cx="579312" cy="123111"/>
          </a:xfrm>
        </p:grpSpPr>
        <p:cxnSp>
          <p:nvCxnSpPr>
            <p:cNvPr id="68" name="Straight Connector 38">
              <a:extLst>
                <a:ext uri="{FF2B5EF4-FFF2-40B4-BE49-F238E27FC236}">
                  <a16:creationId xmlns:a16="http://schemas.microsoft.com/office/drawing/2014/main" id="{1B17287C-1D5D-425D-901C-3964C84E1A52}"/>
                </a:ext>
              </a:extLst>
            </p:cNvPr>
            <p:cNvCxnSpPr>
              <a:cxnSpLocks/>
            </p:cNvCxnSpPr>
            <p:nvPr/>
          </p:nvCxnSpPr>
          <p:spPr bwMode="auto">
            <a:xfrm>
              <a:off x="4522121" y="2435315"/>
              <a:ext cx="207891" cy="0"/>
            </a:xfrm>
            <a:prstGeom prst="line">
              <a:avLst/>
            </a:prstGeom>
            <a:solidFill>
              <a:schemeClr val="bg1"/>
            </a:solidFill>
            <a:ln w="88900" cap="flat" cmpd="sng" algn="ctr">
              <a:solidFill>
                <a:schemeClr val="bg2">
                  <a:lumMod val="40000"/>
                  <a:lumOff val="60000"/>
                </a:schemeClr>
              </a:solidFill>
              <a:prstDash val="solid"/>
              <a:round/>
              <a:headEnd type="none" w="med" len="med"/>
              <a:tailEnd type="none" w="med" len="med"/>
            </a:ln>
            <a:effectLst/>
          </p:spPr>
        </p:cxnSp>
        <p:sp>
          <p:nvSpPr>
            <p:cNvPr id="69" name="TextBox 39">
              <a:extLst>
                <a:ext uri="{FF2B5EF4-FFF2-40B4-BE49-F238E27FC236}">
                  <a16:creationId xmlns:a16="http://schemas.microsoft.com/office/drawing/2014/main" id="{56599681-D8EF-4100-8D5C-BB1B0E6548CF}"/>
                </a:ext>
              </a:extLst>
            </p:cNvPr>
            <p:cNvSpPr txBox="1"/>
            <p:nvPr/>
          </p:nvSpPr>
          <p:spPr>
            <a:xfrm>
              <a:off x="4817500" y="2380569"/>
              <a:ext cx="283933" cy="123111"/>
            </a:xfrm>
            <a:prstGeom prst="rect">
              <a:avLst/>
            </a:prstGeom>
            <a:noFill/>
          </p:spPr>
          <p:txBody>
            <a:bodyPr wrap="square" lIns="0" tIns="0" rIns="0" bIns="0" rtlCol="0">
              <a:spAutoFit/>
            </a:bodyPr>
            <a:lstStyle/>
            <a:p>
              <a:r>
                <a:rPr lang="en-GB" sz="800">
                  <a:latin typeface="+mj-lt"/>
                </a:rPr>
                <a:t>2020</a:t>
              </a:r>
            </a:p>
          </p:txBody>
        </p:sp>
      </p:grpSp>
    </p:spTree>
    <p:extLst>
      <p:ext uri="{BB962C8B-B14F-4D97-AF65-F5344CB8AC3E}">
        <p14:creationId xmlns:p14="http://schemas.microsoft.com/office/powerpoint/2010/main" val="368319315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1DB3DBB-5599-418B-A231-B7F08D406FF8}"/>
              </a:ext>
            </a:extLst>
          </p:cNvPr>
          <p:cNvGraphicFramePr>
            <a:graphicFrameLocks noChangeAspect="1"/>
          </p:cNvGraphicFramePr>
          <p:nvPr>
            <p:custDataLst>
              <p:tags r:id="rId1"/>
            </p:custDataLst>
            <p:extLst>
              <p:ext uri="{D42A27DB-BD31-4B8C-83A1-F6EECF244321}">
                <p14:modId xmlns:p14="http://schemas.microsoft.com/office/powerpoint/2010/main" val="2844966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40" imgH="541" progId="TCLayout.ActiveDocument.1">
                  <p:embed/>
                </p:oleObj>
              </mc:Choice>
              <mc:Fallback>
                <p:oleObj name="think-cell Slide" r:id="rId5" imgW="540" imgH="541" progId="TCLayout.ActiveDocument.1">
                  <p:embed/>
                  <p:pic>
                    <p:nvPicPr>
                      <p:cNvPr id="6" name="Object 5" hidden="1">
                        <a:extLst>
                          <a:ext uri="{FF2B5EF4-FFF2-40B4-BE49-F238E27FC236}">
                            <a16:creationId xmlns:a16="http://schemas.microsoft.com/office/drawing/2014/main" id="{81DB3DBB-5599-418B-A231-B7F08D406FF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FE4007A-4322-494F-8570-08F1E1CEBE28}"/>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Rectangle 1">
            <a:extLst>
              <a:ext uri="{FF2B5EF4-FFF2-40B4-BE49-F238E27FC236}">
                <a16:creationId xmlns:a16="http://schemas.microsoft.com/office/drawing/2014/main" id="{BD1A72BA-BC92-4F75-A18A-DA60D91E117B}"/>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aphicFrame>
        <p:nvGraphicFramePr>
          <p:cNvPr id="36" name="Chart 35">
            <a:extLst>
              <a:ext uri="{FF2B5EF4-FFF2-40B4-BE49-F238E27FC236}">
                <a16:creationId xmlns:a16="http://schemas.microsoft.com/office/drawing/2014/main" id="{906A83E0-196F-40CC-85C5-35D0F3A88309}"/>
              </a:ext>
            </a:extLst>
          </p:cNvPr>
          <p:cNvGraphicFramePr>
            <a:graphicFrameLocks noChangeAspect="1"/>
          </p:cNvGraphicFramePr>
          <p:nvPr>
            <p:extLst>
              <p:ext uri="{D42A27DB-BD31-4B8C-83A1-F6EECF244321}">
                <p14:modId xmlns:p14="http://schemas.microsoft.com/office/powerpoint/2010/main" val="3424599837"/>
              </p:ext>
            </p:extLst>
          </p:nvPr>
        </p:nvGraphicFramePr>
        <p:xfrm>
          <a:off x="591510" y="1575309"/>
          <a:ext cx="4167316" cy="3263392"/>
        </p:xfrm>
        <a:graphic>
          <a:graphicData uri="http://schemas.openxmlformats.org/drawingml/2006/chart">
            <c:chart xmlns:c="http://schemas.openxmlformats.org/drawingml/2006/chart" xmlns:r="http://schemas.openxmlformats.org/officeDocument/2006/relationships" r:id="rId7"/>
          </a:graphicData>
        </a:graphic>
      </p:graphicFrame>
      <p:sp>
        <p:nvSpPr>
          <p:cNvPr id="50" name="Rectangle 49">
            <a:extLst>
              <a:ext uri="{FF2B5EF4-FFF2-40B4-BE49-F238E27FC236}">
                <a16:creationId xmlns:a16="http://schemas.microsoft.com/office/drawing/2014/main" id="{BDB37B39-FBB6-4E35-9EB1-5883957472DA}"/>
              </a:ext>
            </a:extLst>
          </p:cNvPr>
          <p:cNvSpPr/>
          <p:nvPr/>
        </p:nvSpPr>
        <p:spPr bwMode="auto">
          <a:xfrm>
            <a:off x="591511" y="1108410"/>
            <a:ext cx="4167316"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ARPU broken down by type of products, in €</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26" name="Rectangle 25">
            <a:extLst>
              <a:ext uri="{FF2B5EF4-FFF2-40B4-BE49-F238E27FC236}">
                <a16:creationId xmlns:a16="http://schemas.microsoft.com/office/drawing/2014/main" id="{D83D40EB-3A78-4813-9686-1A8B94D2CF13}"/>
              </a:ext>
            </a:extLst>
          </p:cNvPr>
          <p:cNvSpPr/>
          <p:nvPr/>
        </p:nvSpPr>
        <p:spPr>
          <a:xfrm>
            <a:off x="591510" y="4367028"/>
            <a:ext cx="1058471" cy="507831"/>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 </a:t>
            </a:r>
          </a:p>
        </p:txBody>
      </p:sp>
      <p:sp>
        <p:nvSpPr>
          <p:cNvPr id="18" name="Bulle narrative : rectangle 3">
            <a:extLst>
              <a:ext uri="{FF2B5EF4-FFF2-40B4-BE49-F238E27FC236}">
                <a16:creationId xmlns:a16="http://schemas.microsoft.com/office/drawing/2014/main" id="{5306F885-8467-4812-83BF-91BF6ED5110E}"/>
              </a:ext>
            </a:extLst>
          </p:cNvPr>
          <p:cNvSpPr/>
          <p:nvPr/>
        </p:nvSpPr>
        <p:spPr bwMode="auto">
          <a:xfrm>
            <a:off x="591510" y="4954946"/>
            <a:ext cx="1846890" cy="1366617"/>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1" u="none" strike="noStrike" cap="none" normalizeH="0" baseline="0">
                <a:ln>
                  <a:noFill/>
                </a:ln>
                <a:effectLst/>
                <a:latin typeface="Trebuchet MS" panose="020B0603020202020204" pitchFamily="34" charset="0"/>
              </a:rPr>
              <a:t>Readin</a:t>
            </a:r>
            <a:r>
              <a:rPr lang="en-GB" sz="1000" b="1">
                <a:latin typeface="Trebuchet MS" panose="020B0603020202020204" pitchFamily="34" charset="0"/>
              </a:rPr>
              <a:t>g insights</a:t>
            </a:r>
            <a:endParaRPr kumimoji="0" lang="en-GB" sz="1000" b="1" u="none" strike="noStrike" cap="none" normalizeH="0" baseline="0">
              <a:ln>
                <a:noFill/>
              </a:ln>
              <a:solidFill>
                <a:schemeClr val="bg1">
                  <a:lumMod val="65000"/>
                </a:schemeClr>
              </a:solidFill>
              <a:effectLst/>
              <a:latin typeface="Trebuchet MS" panose="020B0603020202020204" pitchFamily="34" charset="0"/>
            </a:endParaRPr>
          </a:p>
          <a:p>
            <a:pPr marL="171450" indent="-171450">
              <a:spcAft>
                <a:spcPts val="1200"/>
              </a:spcAft>
              <a:buFont typeface="Arial" panose="020B0604020202020204" pitchFamily="34" charset="0"/>
              <a:buChar char="•"/>
            </a:pPr>
            <a:r>
              <a:rPr lang="en-GB" sz="1000">
                <a:latin typeface="Trebuchet MS" panose="020B0603020202020204" pitchFamily="34" charset="0"/>
              </a:rPr>
              <a:t>ARPU is the Average Revenue Per Unit, a unit being a single customer</a:t>
            </a:r>
          </a:p>
          <a:p>
            <a:pPr marL="171450" indent="-171450">
              <a:spcAft>
                <a:spcPts val="600"/>
              </a:spcAft>
              <a:buFont typeface="Arial" panose="020B0604020202020204" pitchFamily="34" charset="0"/>
              <a:buChar char="•"/>
            </a:pPr>
            <a:r>
              <a:rPr lang="en-GB" sz="1000">
                <a:latin typeface="Trebuchet MS" panose="020B0603020202020204" pitchFamily="34" charset="0"/>
              </a:rPr>
              <a:t>Company is the customer referential</a:t>
            </a:r>
          </a:p>
          <a:p>
            <a:pPr marL="0" marR="0" indent="0" algn="ctr" defTabSz="914400" rtl="0" eaLnBrk="1" fontAlgn="base" latinLnBrk="0" hangingPunct="1">
              <a:lnSpc>
                <a:spcPct val="100000"/>
              </a:lnSpc>
              <a:spcBef>
                <a:spcPct val="0"/>
              </a:spcBef>
              <a:spcAft>
                <a:spcPts val="600"/>
              </a:spcAft>
              <a:buClrTx/>
              <a:buSzTx/>
              <a:buFontTx/>
              <a:buNone/>
              <a:tabLst/>
            </a:pPr>
            <a:endParaRPr kumimoji="0" lang="en-GB" sz="1200" b="0" i="0" u="none" strike="noStrike" cap="none" normalizeH="0" baseline="0">
              <a:ln>
                <a:noFill/>
              </a:ln>
              <a:solidFill>
                <a:schemeClr val="bg1">
                  <a:lumMod val="65000"/>
                </a:schemeClr>
              </a:solidFill>
              <a:effectLst/>
              <a:latin typeface="Trebuchet MS" panose="020B0603020202020204" pitchFamily="34" charset="0"/>
            </a:endParaRPr>
          </a:p>
        </p:txBody>
      </p:sp>
      <p:sp>
        <p:nvSpPr>
          <p:cNvPr id="40" name="Rectangle 39">
            <a:extLst>
              <a:ext uri="{FF2B5EF4-FFF2-40B4-BE49-F238E27FC236}">
                <a16:creationId xmlns:a16="http://schemas.microsoft.com/office/drawing/2014/main" id="{1D4D4ECA-F7DD-43F8-8C86-BBB9912BA7B8}"/>
              </a:ext>
            </a:extLst>
          </p:cNvPr>
          <p:cNvSpPr/>
          <p:nvPr/>
        </p:nvSpPr>
        <p:spPr bwMode="auto">
          <a:xfrm>
            <a:off x="5244843" y="1108410"/>
            <a:ext cx="4167316"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ARPU broken down by year, in €</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 name="Titre 2">
            <a:extLst>
              <a:ext uri="{FF2B5EF4-FFF2-40B4-BE49-F238E27FC236}">
                <a16:creationId xmlns:a16="http://schemas.microsoft.com/office/drawing/2014/main" id="{E4275405-17D5-4465-9E93-EFAEB0121919}"/>
              </a:ext>
            </a:extLst>
          </p:cNvPr>
          <p:cNvSpPr>
            <a:spLocks noGrp="1"/>
          </p:cNvSpPr>
          <p:nvPr>
            <p:ph type="title"/>
          </p:nvPr>
        </p:nvSpPr>
        <p:spPr>
          <a:xfrm>
            <a:off x="165599" y="147600"/>
            <a:ext cx="8287519" cy="806288"/>
          </a:xfrm>
        </p:spPr>
        <p:txBody>
          <a:bodyPr vert="horz"/>
          <a:lstStyle/>
          <a:p>
            <a:r>
              <a:rPr lang="en-GB">
                <a:solidFill>
                  <a:schemeClr val="tx2"/>
                </a:solidFill>
                <a:latin typeface="Trebuchet MS" panose="020B0603020202020204" pitchFamily="34" charset="0"/>
              </a:rPr>
              <a:t>ARPU evolution </a:t>
            </a:r>
            <a:r>
              <a:rPr lang="en-GB" sz="1600" b="0" i="0">
                <a:effectLst/>
                <a:latin typeface="Trebuchet MS" panose="020B0603020202020204" pitchFamily="34" charset="0"/>
              </a:rPr>
              <a:t>shows</a:t>
            </a:r>
            <a:r>
              <a:rPr lang="en-GB" sz="1600" b="0" i="0">
                <a:solidFill>
                  <a:schemeClr val="tx2"/>
                </a:solidFill>
                <a:effectLst/>
                <a:latin typeface="Trebuchet MS" panose="020B0603020202020204" pitchFamily="34" charset="0"/>
              </a:rPr>
              <a:t> </a:t>
            </a:r>
            <a:r>
              <a:rPr lang="en-GB" sz="1600" b="0" i="0" err="1">
                <a:solidFill>
                  <a:schemeClr val="tx2"/>
                </a:solidFill>
                <a:effectLst/>
                <a:latin typeface="Trebuchet MS" panose="020B0603020202020204" pitchFamily="34" charset="0"/>
              </a:rPr>
              <a:t>Manageo</a:t>
            </a:r>
            <a:r>
              <a:rPr lang="en-GB" sz="1600" b="0" i="0">
                <a:solidFill>
                  <a:schemeClr val="tx2"/>
                </a:solidFill>
                <a:effectLst/>
                <a:latin typeface="Trebuchet MS" panose="020B0603020202020204" pitchFamily="34" charset="0"/>
              </a:rPr>
              <a:t>' ability to upsell </a:t>
            </a:r>
            <a:r>
              <a:rPr lang="en-GB">
                <a:solidFill>
                  <a:schemeClr val="tx2"/>
                </a:solidFill>
                <a:latin typeface="Trebuchet MS" panose="020B0603020202020204" pitchFamily="34" charset="0"/>
              </a:rPr>
              <a:t>historical accounts </a:t>
            </a:r>
            <a:r>
              <a:rPr lang="en-GB" sz="1600" b="0" i="0">
                <a:effectLst/>
                <a:latin typeface="Trebuchet MS" panose="020B0603020202020204" pitchFamily="34" charset="0"/>
              </a:rPr>
              <a:t>as ARPU </a:t>
            </a:r>
            <a:r>
              <a:rPr lang="en-GB">
                <a:latin typeface="Trebuchet MS" panose="020B0603020202020204" pitchFamily="34" charset="0"/>
              </a:rPr>
              <a:t>of each cohort as well as global ARPU are increasing </a:t>
            </a:r>
            <a:r>
              <a:rPr lang="en-GB" sz="1600" b="0" i="0">
                <a:effectLst/>
                <a:latin typeface="Trebuchet MS" panose="020B0603020202020204" pitchFamily="34" charset="0"/>
              </a:rPr>
              <a:t>every year until </a:t>
            </a:r>
            <a:r>
              <a:rPr lang="en-GB" err="1">
                <a:latin typeface="Trebuchet MS" panose="020B0603020202020204" pitchFamily="34" charset="0"/>
              </a:rPr>
              <a:t>C</a:t>
            </a:r>
            <a:r>
              <a:rPr lang="en-GB" sz="1600" b="0" i="0" err="1">
                <a:effectLst/>
                <a:latin typeface="Trebuchet MS" panose="020B0603020202020204" pitchFamily="34" charset="0"/>
              </a:rPr>
              <a:t>ovid</a:t>
            </a:r>
            <a:r>
              <a:rPr lang="en-GB" sz="1600" b="0" i="0">
                <a:effectLst/>
                <a:latin typeface="Trebuchet MS" panose="020B0603020202020204" pitchFamily="34" charset="0"/>
              </a:rPr>
              <a:t> crisis</a:t>
            </a:r>
            <a:endParaRPr lang="en-GB">
              <a:solidFill>
                <a:schemeClr val="tx2"/>
              </a:solidFill>
              <a:latin typeface="Trebuchet MS" panose="020B0603020202020204" pitchFamily="34" charset="0"/>
            </a:endParaRPr>
          </a:p>
        </p:txBody>
      </p:sp>
      <p:sp>
        <p:nvSpPr>
          <p:cNvPr id="16" name="Espace réservé du texte 15">
            <a:extLst>
              <a:ext uri="{FF2B5EF4-FFF2-40B4-BE49-F238E27FC236}">
                <a16:creationId xmlns:a16="http://schemas.microsoft.com/office/drawing/2014/main" id="{8FCB6FA7-DD5D-461D-B50E-49DE41EE896D}"/>
              </a:ext>
            </a:extLst>
          </p:cNvPr>
          <p:cNvSpPr>
            <a:spLocks noGrp="1"/>
          </p:cNvSpPr>
          <p:nvPr>
            <p:ph type="body" sz="quarter" idx="10"/>
          </p:nvPr>
        </p:nvSpPr>
        <p:spPr/>
        <p:txBody>
          <a:bodyPr/>
          <a:lstStyle/>
          <a:p>
            <a:r>
              <a:rPr lang="en-GB" sz="800" i="1" kern="0"/>
              <a:t>Sources: eleven research &amp; analysis, company data</a:t>
            </a:r>
          </a:p>
          <a:p>
            <a:endParaRPr lang="en-GB"/>
          </a:p>
        </p:txBody>
      </p:sp>
      <p:sp>
        <p:nvSpPr>
          <p:cNvPr id="19" name="Rectangle 18">
            <a:extLst>
              <a:ext uri="{FF2B5EF4-FFF2-40B4-BE49-F238E27FC236}">
                <a16:creationId xmlns:a16="http://schemas.microsoft.com/office/drawing/2014/main" id="{E4F66408-3154-4332-A0D9-EE50DAAB0FA9}"/>
              </a:ext>
            </a:extLst>
          </p:cNvPr>
          <p:cNvSpPr/>
          <p:nvPr/>
        </p:nvSpPr>
        <p:spPr bwMode="auto">
          <a:xfrm>
            <a:off x="2586420" y="4953143"/>
            <a:ext cx="6806470" cy="1366618"/>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b="1">
                <a:latin typeface="Trebuchet MS" panose="020B0603020202020204" pitchFamily="34" charset="0"/>
              </a:rPr>
              <a:t>Comments</a:t>
            </a:r>
            <a:endParaRPr lang="en-GB" sz="1050" b="1">
              <a:latin typeface="Trebuchet MS" panose="020B0603020202020204" pitchFamily="34" charset="0"/>
            </a:endParaRPr>
          </a:p>
          <a:p>
            <a:pPr marL="171450" indent="-171450">
              <a:spcBef>
                <a:spcPts val="400"/>
              </a:spcBef>
              <a:buClr>
                <a:schemeClr val="tx1"/>
              </a:buClr>
              <a:buFont typeface="Arial" panose="020B0604020202020204" pitchFamily="34" charset="0"/>
              <a:buChar char="•"/>
            </a:pPr>
            <a:r>
              <a:rPr lang="en-GB" sz="1050">
                <a:latin typeface="Trebuchet MS" panose="020B0603020202020204" pitchFamily="34" charset="0"/>
              </a:rPr>
              <a:t>ARPU broken down by customer recruitment year shows </a:t>
            </a:r>
            <a:r>
              <a:rPr lang="en-GB" sz="1050">
                <a:solidFill>
                  <a:schemeClr val="tx2"/>
                </a:solidFill>
                <a:latin typeface="Trebuchet MS" panose="020B0603020202020204" pitchFamily="34" charset="0"/>
              </a:rPr>
              <a:t>onboarding around ~€2.5-3k </a:t>
            </a:r>
            <a:r>
              <a:rPr lang="en-GB" sz="1050">
                <a:latin typeface="Trebuchet MS" panose="020B0603020202020204" pitchFamily="34" charset="0"/>
              </a:rPr>
              <a:t>and an </a:t>
            </a:r>
            <a:r>
              <a:rPr lang="en-GB" sz="1050">
                <a:solidFill>
                  <a:schemeClr val="tx2"/>
                </a:solidFill>
                <a:latin typeface="Trebuchet MS" panose="020B0603020202020204" pitchFamily="34" charset="0"/>
              </a:rPr>
              <a:t>increase year-on-year</a:t>
            </a:r>
          </a:p>
          <a:p>
            <a:pPr marL="171450" indent="-171450">
              <a:spcBef>
                <a:spcPts val="400"/>
              </a:spcBef>
              <a:buClr>
                <a:schemeClr val="tx1"/>
              </a:buClr>
              <a:buFont typeface="Arial" panose="020B0604020202020204" pitchFamily="34" charset="0"/>
              <a:buChar char="•"/>
            </a:pPr>
            <a:r>
              <a:rPr lang="en-GB" sz="1050">
                <a:latin typeface="Trebuchet MS" pitchFamily="34" charset="0"/>
              </a:rPr>
              <a:t>The global ARPU confirms the analysis with a value </a:t>
            </a:r>
            <a:r>
              <a:rPr lang="en-GB" sz="1050">
                <a:solidFill>
                  <a:schemeClr val="tx2"/>
                </a:solidFill>
                <a:latin typeface="Trebuchet MS" panose="020B0603020202020204" pitchFamily="34" charset="0"/>
              </a:rPr>
              <a:t>increasing every year besides 2020. </a:t>
            </a:r>
            <a:r>
              <a:rPr lang="en-GB" sz="1050">
                <a:latin typeface="Trebuchet MS" panose="020B0603020202020204" pitchFamily="34" charset="0"/>
              </a:rPr>
              <a:t>This growth has been slightly and temporarily modified with the </a:t>
            </a:r>
            <a:r>
              <a:rPr lang="en-GB" sz="1050" err="1">
                <a:latin typeface="Trebuchet MS" panose="020B0603020202020204" pitchFamily="34" charset="0"/>
              </a:rPr>
              <a:t>Covid</a:t>
            </a:r>
            <a:r>
              <a:rPr lang="en-GB" sz="1050">
                <a:latin typeface="Trebuchet MS" panose="020B0603020202020204" pitchFamily="34" charset="0"/>
              </a:rPr>
              <a:t> Crisis and significant contraction of marketing budgets (CAGR</a:t>
            </a:r>
            <a:r>
              <a:rPr lang="en-GB" sz="1050" baseline="-25000">
                <a:latin typeface="Trebuchet MS" panose="020B0603020202020204" pitchFamily="34" charset="0"/>
              </a:rPr>
              <a:t>17-19</a:t>
            </a:r>
            <a:r>
              <a:rPr lang="en-GB" sz="1050">
                <a:latin typeface="Trebuchet MS" panose="020B0603020202020204" pitchFamily="34" charset="0"/>
              </a:rPr>
              <a:t> of ~14% and CAGR</a:t>
            </a:r>
            <a:r>
              <a:rPr lang="en-GB" sz="1050" baseline="-25000">
                <a:latin typeface="Trebuchet MS" panose="020B0603020202020204" pitchFamily="34" charset="0"/>
              </a:rPr>
              <a:t>17-20</a:t>
            </a:r>
            <a:r>
              <a:rPr lang="en-GB" sz="1050">
                <a:latin typeface="Trebuchet MS" panose="020B0603020202020204" pitchFamily="34" charset="0"/>
              </a:rPr>
              <a:t> of ~7%). </a:t>
            </a:r>
          </a:p>
          <a:p>
            <a:pPr marL="171450" indent="-171450">
              <a:spcBef>
                <a:spcPts val="400"/>
              </a:spcBef>
              <a:buClr>
                <a:schemeClr val="tx1"/>
              </a:buClr>
              <a:buFont typeface="Wingdings" panose="05000000000000000000" pitchFamily="2" charset="2"/>
              <a:buChar char="Ø"/>
            </a:pPr>
            <a:r>
              <a:rPr lang="en-GB" sz="1050">
                <a:latin typeface="Trebuchet MS" panose="020B0603020202020204" pitchFamily="34" charset="0"/>
              </a:rPr>
              <a:t>It confirms Manageo </a:t>
            </a:r>
            <a:r>
              <a:rPr lang="en-GB" sz="1050">
                <a:solidFill>
                  <a:schemeClr val="tx2"/>
                </a:solidFill>
                <a:latin typeface="Trebuchet MS" panose="020B0603020202020204" pitchFamily="34" charset="0"/>
              </a:rPr>
              <a:t>customers’ farming ability</a:t>
            </a:r>
            <a:r>
              <a:rPr lang="en-GB" sz="1050">
                <a:latin typeface="Trebuchet MS" panose="020B0603020202020204" pitchFamily="34" charset="0"/>
              </a:rPr>
              <a:t>, enabling a </a:t>
            </a:r>
            <a:r>
              <a:rPr lang="en-GB" sz="1050">
                <a:solidFill>
                  <a:schemeClr val="tx2"/>
                </a:solidFill>
                <a:latin typeface="Trebuchet MS" panose="020B0603020202020204" pitchFamily="34" charset="0"/>
              </a:rPr>
              <a:t>strong upsell dynamic</a:t>
            </a:r>
          </a:p>
          <a:p>
            <a:pPr algn="ctr">
              <a:spcBef>
                <a:spcPts val="600"/>
              </a:spcBef>
              <a:buClr>
                <a:schemeClr val="tx1"/>
              </a:buClr>
            </a:pPr>
            <a:endParaRPr lang="en-GB" sz="1050">
              <a:latin typeface="Trebuchet MS" panose="020B0603020202020204" pitchFamily="34" charset="0"/>
            </a:endParaRPr>
          </a:p>
        </p:txBody>
      </p:sp>
      <p:pic>
        <p:nvPicPr>
          <p:cNvPr id="7" name="Graphic 6" descr="Lights On">
            <a:extLst>
              <a:ext uri="{FF2B5EF4-FFF2-40B4-BE49-F238E27FC236}">
                <a16:creationId xmlns:a16="http://schemas.microsoft.com/office/drawing/2014/main" id="{293D755D-6598-4892-A8BB-ED0AAD799A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1462" y="4987855"/>
            <a:ext cx="209742" cy="209742"/>
          </a:xfrm>
          <a:prstGeom prst="rect">
            <a:avLst/>
          </a:prstGeom>
        </p:spPr>
      </p:pic>
      <p:grpSp>
        <p:nvGrpSpPr>
          <p:cNvPr id="20" name="Group 4">
            <a:extLst>
              <a:ext uri="{FF2B5EF4-FFF2-40B4-BE49-F238E27FC236}">
                <a16:creationId xmlns:a16="http://schemas.microsoft.com/office/drawing/2014/main" id="{67C874CA-08B6-43EB-AAF5-A401ED6665E0}"/>
              </a:ext>
            </a:extLst>
          </p:cNvPr>
          <p:cNvGrpSpPr>
            <a:grpSpLocks noChangeAspect="1"/>
          </p:cNvGrpSpPr>
          <p:nvPr/>
        </p:nvGrpSpPr>
        <p:grpSpPr bwMode="auto">
          <a:xfrm>
            <a:off x="5131409" y="5000292"/>
            <a:ext cx="226868" cy="184867"/>
            <a:chOff x="788" y="869"/>
            <a:chExt cx="740" cy="603"/>
          </a:xfrm>
          <a:solidFill>
            <a:schemeClr val="tx1"/>
          </a:solidFill>
        </p:grpSpPr>
        <p:sp>
          <p:nvSpPr>
            <p:cNvPr id="21" name="Freeform 5">
              <a:extLst>
                <a:ext uri="{FF2B5EF4-FFF2-40B4-BE49-F238E27FC236}">
                  <a16:creationId xmlns:a16="http://schemas.microsoft.com/office/drawing/2014/main" id="{4266A374-E100-40D7-B73F-28156E6E1301}"/>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6">
              <a:extLst>
                <a:ext uri="{FF2B5EF4-FFF2-40B4-BE49-F238E27FC236}">
                  <a16:creationId xmlns:a16="http://schemas.microsoft.com/office/drawing/2014/main" id="{C7531C03-6CF3-4C68-B0F7-1AF5DED46D67}"/>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Rectangle 7">
              <a:extLst>
                <a:ext uri="{FF2B5EF4-FFF2-40B4-BE49-F238E27FC236}">
                  <a16:creationId xmlns:a16="http://schemas.microsoft.com/office/drawing/2014/main" id="{07D4B324-AAA6-46C7-B8B7-914AFFE06C35}"/>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Rectangle 8">
              <a:extLst>
                <a:ext uri="{FF2B5EF4-FFF2-40B4-BE49-F238E27FC236}">
                  <a16:creationId xmlns:a16="http://schemas.microsoft.com/office/drawing/2014/main" id="{5D8DB234-2796-4624-AED7-BED53C6318C3}"/>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9" name="Groupe 28">
            <a:extLst>
              <a:ext uri="{FF2B5EF4-FFF2-40B4-BE49-F238E27FC236}">
                <a16:creationId xmlns:a16="http://schemas.microsoft.com/office/drawing/2014/main" id="{CCC0302E-9340-4002-ABD4-250094219DFF}"/>
              </a:ext>
            </a:extLst>
          </p:cNvPr>
          <p:cNvGrpSpPr/>
          <p:nvPr/>
        </p:nvGrpSpPr>
        <p:grpSpPr>
          <a:xfrm>
            <a:off x="8448150" y="-11528"/>
            <a:ext cx="1435548" cy="606240"/>
            <a:chOff x="8448150" y="-11528"/>
            <a:chExt cx="1435548" cy="606240"/>
          </a:xfrm>
        </p:grpSpPr>
        <p:grpSp>
          <p:nvGrpSpPr>
            <p:cNvPr id="30" name="Groupe 29">
              <a:extLst>
                <a:ext uri="{FF2B5EF4-FFF2-40B4-BE49-F238E27FC236}">
                  <a16:creationId xmlns:a16="http://schemas.microsoft.com/office/drawing/2014/main" id="{A3D73813-5FC8-4F49-A3D6-22F91FFEECE8}"/>
                </a:ext>
              </a:extLst>
            </p:cNvPr>
            <p:cNvGrpSpPr/>
            <p:nvPr/>
          </p:nvGrpSpPr>
          <p:grpSpPr>
            <a:xfrm>
              <a:off x="8448150" y="-11528"/>
              <a:ext cx="1435548" cy="451904"/>
              <a:chOff x="8448150" y="-11528"/>
              <a:chExt cx="1435548" cy="451904"/>
            </a:xfrm>
          </p:grpSpPr>
          <p:sp>
            <p:nvSpPr>
              <p:cNvPr id="32" name="Rectangle : coins arrondis 199">
                <a:extLst>
                  <a:ext uri="{FF2B5EF4-FFF2-40B4-BE49-F238E27FC236}">
                    <a16:creationId xmlns:a16="http://schemas.microsoft.com/office/drawing/2014/main" id="{5C5C508A-EAD8-4D5D-AF50-D42EC987B3F2}"/>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3" name="Rectangle : coins arrondis 200">
                <a:extLst>
                  <a:ext uri="{FF2B5EF4-FFF2-40B4-BE49-F238E27FC236}">
                    <a16:creationId xmlns:a16="http://schemas.microsoft.com/office/drawing/2014/main" id="{43058EAE-64F5-4851-8E0B-F1E78830F08D}"/>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4" name="Rectangle : coins arrondis 201">
                <a:extLst>
                  <a:ext uri="{FF2B5EF4-FFF2-40B4-BE49-F238E27FC236}">
                    <a16:creationId xmlns:a16="http://schemas.microsoft.com/office/drawing/2014/main" id="{E19AD542-1154-497C-A97E-E3A56FBB7E6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5" name="ZoneTexte 18">
                <a:extLst>
                  <a:ext uri="{FF2B5EF4-FFF2-40B4-BE49-F238E27FC236}">
                    <a16:creationId xmlns:a16="http://schemas.microsoft.com/office/drawing/2014/main" id="{30A10C04-8761-4396-B9EF-FF7AE1B09ACD}"/>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46" name="Graphique 128" descr="Jauge">
                <a:extLst>
                  <a:ext uri="{FF2B5EF4-FFF2-40B4-BE49-F238E27FC236}">
                    <a16:creationId xmlns:a16="http://schemas.microsoft.com/office/drawing/2014/main" id="{68E330F5-89DC-4473-B3E3-4ABDB9ED3F9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3764" y="187516"/>
                <a:ext cx="234953" cy="218224"/>
              </a:xfrm>
              <a:prstGeom prst="rect">
                <a:avLst/>
              </a:prstGeom>
              <a:effectLst/>
            </p:spPr>
          </p:pic>
          <p:pic>
            <p:nvPicPr>
              <p:cNvPr id="47" name="Graphique 90" descr="Poignée de main">
                <a:extLst>
                  <a:ext uri="{FF2B5EF4-FFF2-40B4-BE49-F238E27FC236}">
                    <a16:creationId xmlns:a16="http://schemas.microsoft.com/office/drawing/2014/main" id="{616CE3B4-7A8C-4B2A-B35D-BEC8C621BCC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60868" y="152880"/>
                <a:ext cx="256313" cy="287496"/>
              </a:xfrm>
              <a:prstGeom prst="rect">
                <a:avLst/>
              </a:prstGeom>
              <a:effectLst/>
            </p:spPr>
          </p:pic>
          <p:pic>
            <p:nvPicPr>
              <p:cNvPr id="48" name="Graphique 74" descr="Mégaphone">
                <a:extLst>
                  <a:ext uri="{FF2B5EF4-FFF2-40B4-BE49-F238E27FC236}">
                    <a16:creationId xmlns:a16="http://schemas.microsoft.com/office/drawing/2014/main" id="{1B0C14E3-9C08-414E-A3DA-293EBAA8DEA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89331" y="181519"/>
                <a:ext cx="233011" cy="216420"/>
              </a:xfrm>
              <a:prstGeom prst="rect">
                <a:avLst/>
              </a:prstGeom>
              <a:effectLst/>
            </p:spPr>
          </p:pic>
          <p:pic>
            <p:nvPicPr>
              <p:cNvPr id="49" name="Picture 2" descr="Drapeau France">
                <a:extLst>
                  <a:ext uri="{FF2B5EF4-FFF2-40B4-BE49-F238E27FC236}">
                    <a16:creationId xmlns:a16="http://schemas.microsoft.com/office/drawing/2014/main" id="{3EEA4BAE-F4FB-4734-9B93-CA7F1BD2A19E}"/>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grpSp>
        <p:pic>
          <p:nvPicPr>
            <p:cNvPr id="31" name="Picture 2">
              <a:extLst>
                <a:ext uri="{FF2B5EF4-FFF2-40B4-BE49-F238E27FC236}">
                  <a16:creationId xmlns:a16="http://schemas.microsoft.com/office/drawing/2014/main" id="{9DC9A017-04B9-4BEF-89A0-F04A36A270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927990" y="449606"/>
              <a:ext cx="428463" cy="145106"/>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2" descr="Drapeau France">
            <a:extLst>
              <a:ext uri="{FF2B5EF4-FFF2-40B4-BE49-F238E27FC236}">
                <a16:creationId xmlns:a16="http://schemas.microsoft.com/office/drawing/2014/main" id="{B3856770-1807-437E-AA60-A7FE2E8A1617}"/>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7006" b="16757"/>
          <a:stretch/>
        </p:blipFill>
        <p:spPr bwMode="auto">
          <a:xfrm>
            <a:off x="313839" y="1232056"/>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1" name="Speech Bubble: Rectangle 13">
            <a:extLst>
              <a:ext uri="{FF2B5EF4-FFF2-40B4-BE49-F238E27FC236}">
                <a16:creationId xmlns:a16="http://schemas.microsoft.com/office/drawing/2014/main" id="{D174B145-5B7B-480A-B86E-1A824540241A}"/>
              </a:ext>
            </a:extLst>
          </p:cNvPr>
          <p:cNvSpPr/>
          <p:nvPr/>
        </p:nvSpPr>
        <p:spPr bwMode="auto">
          <a:xfrm>
            <a:off x="1120745" y="3667942"/>
            <a:ext cx="1429646" cy="507831"/>
          </a:xfrm>
          <a:prstGeom prst="wedgeRectCallout">
            <a:avLst>
              <a:gd name="adj1" fmla="val -21459"/>
              <a:gd name="adj2" fmla="val -105612"/>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lang="en-GB" sz="800">
                <a:latin typeface="Trebuchet MS" panose="020B0603020202020204" pitchFamily="34" charset="0"/>
              </a:rPr>
              <a:t>Cohort prior 2018 contains clients recruited several years ago explaining a significantly different ARPU level</a:t>
            </a:r>
            <a:endParaRPr kumimoji="0" lang="en-GB" sz="800" b="0" i="0" u="none" strike="noStrike" cap="none" normalizeH="0" baseline="0">
              <a:ln>
                <a:noFill/>
              </a:ln>
              <a:effectLst/>
              <a:latin typeface="Trebuchet MS" panose="020B0603020202020204" pitchFamily="34" charset="0"/>
            </a:endParaRPr>
          </a:p>
        </p:txBody>
      </p:sp>
      <p:graphicFrame>
        <p:nvGraphicFramePr>
          <p:cNvPr id="42" name="Chart 35">
            <a:extLst>
              <a:ext uri="{FF2B5EF4-FFF2-40B4-BE49-F238E27FC236}">
                <a16:creationId xmlns:a16="http://schemas.microsoft.com/office/drawing/2014/main" id="{D49C9530-11EE-4C95-8790-F47A3098D662}"/>
              </a:ext>
            </a:extLst>
          </p:cNvPr>
          <p:cNvGraphicFramePr>
            <a:graphicFrameLocks noChangeAspect="1"/>
          </p:cNvGraphicFramePr>
          <p:nvPr>
            <p:extLst>
              <p:ext uri="{D42A27DB-BD31-4B8C-83A1-F6EECF244321}">
                <p14:modId xmlns:p14="http://schemas.microsoft.com/office/powerpoint/2010/main" val="1087034287"/>
              </p:ext>
            </p:extLst>
          </p:nvPr>
        </p:nvGraphicFramePr>
        <p:xfrm>
          <a:off x="5188126" y="1575309"/>
          <a:ext cx="4167316" cy="3263392"/>
        </p:xfrm>
        <a:graphic>
          <a:graphicData uri="http://schemas.openxmlformats.org/drawingml/2006/chart">
            <c:chart xmlns:c="http://schemas.openxmlformats.org/drawingml/2006/chart" xmlns:r="http://schemas.openxmlformats.org/officeDocument/2006/relationships" r:id="rId18"/>
          </a:graphicData>
        </a:graphic>
      </p:graphicFrame>
      <p:cxnSp>
        <p:nvCxnSpPr>
          <p:cNvPr id="38" name="Straight Arrow Connector 48">
            <a:extLst>
              <a:ext uri="{FF2B5EF4-FFF2-40B4-BE49-F238E27FC236}">
                <a16:creationId xmlns:a16="http://schemas.microsoft.com/office/drawing/2014/main" id="{995E5C45-8993-41F3-9D0D-525544B39758}"/>
              </a:ext>
            </a:extLst>
          </p:cNvPr>
          <p:cNvCxnSpPr>
            <a:cxnSpLocks/>
          </p:cNvCxnSpPr>
          <p:nvPr/>
        </p:nvCxnSpPr>
        <p:spPr bwMode="auto">
          <a:xfrm flipV="1">
            <a:off x="5965648" y="1795890"/>
            <a:ext cx="1829843" cy="5478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9" name="TextBox 32">
            <a:extLst>
              <a:ext uri="{FF2B5EF4-FFF2-40B4-BE49-F238E27FC236}">
                <a16:creationId xmlns:a16="http://schemas.microsoft.com/office/drawing/2014/main" id="{433ACC23-2F54-4110-BFCB-8AD8285B74CD}"/>
              </a:ext>
            </a:extLst>
          </p:cNvPr>
          <p:cNvSpPr txBox="1"/>
          <p:nvPr/>
        </p:nvSpPr>
        <p:spPr>
          <a:xfrm>
            <a:off x="5965648" y="1724286"/>
            <a:ext cx="1612093" cy="277001"/>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100" b="1" i="1">
                <a:latin typeface="Trebuchet MS" panose="020B0603020202020204" pitchFamily="34" charset="0"/>
              </a:rPr>
              <a:t>CAGR</a:t>
            </a:r>
            <a:r>
              <a:rPr lang="en-GB" sz="1100" b="1" i="1" baseline="-25000">
                <a:latin typeface="Trebuchet MS" panose="020B0603020202020204" pitchFamily="34" charset="0"/>
              </a:rPr>
              <a:t>17-19</a:t>
            </a:r>
            <a:r>
              <a:rPr lang="en-GB" sz="1200" b="1" i="1">
                <a:latin typeface="Trebuchet MS" panose="020B0603020202020204" pitchFamily="34" charset="0"/>
              </a:rPr>
              <a:t>: 14%</a:t>
            </a:r>
          </a:p>
        </p:txBody>
      </p:sp>
    </p:spTree>
    <p:extLst>
      <p:ext uri="{BB962C8B-B14F-4D97-AF65-F5344CB8AC3E}">
        <p14:creationId xmlns:p14="http://schemas.microsoft.com/office/powerpoint/2010/main" val="187814367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2B4CFD0-2433-4B86-85A4-565336307F51}"/>
              </a:ext>
            </a:extLst>
          </p:cNvPr>
          <p:cNvGraphicFramePr>
            <a:graphicFrameLocks noChangeAspect="1"/>
          </p:cNvGraphicFramePr>
          <p:nvPr>
            <p:custDataLst>
              <p:tags r:id="rId1"/>
            </p:custDataLst>
            <p:extLst>
              <p:ext uri="{D42A27DB-BD31-4B8C-83A1-F6EECF244321}">
                <p14:modId xmlns:p14="http://schemas.microsoft.com/office/powerpoint/2010/main" val="19249318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1" imgW="622" imgH="623" progId="TCLayout.ActiveDocument.1">
                  <p:embed/>
                </p:oleObj>
              </mc:Choice>
              <mc:Fallback>
                <p:oleObj name="think-cell Slide" r:id="rId71" imgW="622" imgH="623" progId="TCLayout.ActiveDocument.1">
                  <p:embed/>
                  <p:pic>
                    <p:nvPicPr>
                      <p:cNvPr id="5" name="Object 4" hidden="1">
                        <a:extLst>
                          <a:ext uri="{FF2B5EF4-FFF2-40B4-BE49-F238E27FC236}">
                            <a16:creationId xmlns:a16="http://schemas.microsoft.com/office/drawing/2014/main" id="{02B4CFD0-2433-4B86-85A4-565336307F51}"/>
                          </a:ext>
                        </a:extLst>
                      </p:cNvPr>
                      <p:cNvPicPr/>
                      <p:nvPr/>
                    </p:nvPicPr>
                    <p:blipFill>
                      <a:blip r:embed="rId72"/>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70876E0E-5A26-4C0C-92CE-4D73FDCBD156}"/>
              </a:ext>
            </a:extLst>
          </p:cNvPr>
          <p:cNvSpPr>
            <a:spLocks noGrp="1"/>
          </p:cNvSpPr>
          <p:nvPr>
            <p:ph type="title"/>
          </p:nvPr>
        </p:nvSpPr>
        <p:spPr>
          <a:xfrm>
            <a:off x="165600" y="147600"/>
            <a:ext cx="8308753" cy="684000"/>
          </a:xfrm>
        </p:spPr>
        <p:txBody>
          <a:bodyPr vert="horz"/>
          <a:lstStyle/>
          <a:p>
            <a:r>
              <a:rPr lang="en-GB"/>
              <a:t>In terms of </a:t>
            </a:r>
            <a:r>
              <a:rPr lang="en-GB">
                <a:solidFill>
                  <a:schemeClr val="tx2"/>
                </a:solidFill>
              </a:rPr>
              <a:t>commercial pipeline</a:t>
            </a:r>
            <a:r>
              <a:rPr lang="en-GB"/>
              <a:t>,</a:t>
            </a:r>
            <a:r>
              <a:rPr lang="en-GB">
                <a:solidFill>
                  <a:schemeClr val="tx2"/>
                </a:solidFill>
              </a:rPr>
              <a:t> the creation</a:t>
            </a:r>
            <a:r>
              <a:rPr lang="en-GB"/>
              <a:t> reveals a </a:t>
            </a:r>
            <a:r>
              <a:rPr lang="en-GB">
                <a:solidFill>
                  <a:schemeClr val="tx2"/>
                </a:solidFill>
              </a:rPr>
              <a:t>positive trend </a:t>
            </a:r>
            <a:r>
              <a:rPr lang="en-GB"/>
              <a:t>after the Covid-19 impact in </a:t>
            </a:r>
            <a:r>
              <a:rPr lang="en-GB">
                <a:solidFill>
                  <a:schemeClr val="tx2"/>
                </a:solidFill>
              </a:rPr>
              <a:t>2020 vs. 2019 </a:t>
            </a:r>
            <a:r>
              <a:rPr lang="en-GB"/>
              <a:t>mainly </a:t>
            </a:r>
            <a:r>
              <a:rPr lang="en-GB">
                <a:solidFill>
                  <a:schemeClr val="tx2"/>
                </a:solidFill>
              </a:rPr>
              <a:t>driven by Agencies </a:t>
            </a:r>
            <a:r>
              <a:rPr lang="en-GB"/>
              <a:t>opportunities</a:t>
            </a:r>
          </a:p>
        </p:txBody>
      </p:sp>
      <p:sp>
        <p:nvSpPr>
          <p:cNvPr id="3" name="Espace réservé du texte 2">
            <a:extLst>
              <a:ext uri="{FF2B5EF4-FFF2-40B4-BE49-F238E27FC236}">
                <a16:creationId xmlns:a16="http://schemas.microsoft.com/office/drawing/2014/main" id="{BA9C5DAE-8B2F-4E76-943C-FE8549DBB5BD}"/>
              </a:ext>
            </a:extLst>
          </p:cNvPr>
          <p:cNvSpPr>
            <a:spLocks noGrp="1"/>
          </p:cNvSpPr>
          <p:nvPr>
            <p:ph type="body" sz="quarter" idx="10"/>
          </p:nvPr>
        </p:nvSpPr>
        <p:spPr/>
        <p:txBody>
          <a:bodyPr/>
          <a:lstStyle/>
          <a:p>
            <a:r>
              <a:rPr lang="en-GB" sz="800" i="1" kern="0"/>
              <a:t>Sources: eleven research &amp; analysis, </a:t>
            </a:r>
            <a:r>
              <a:rPr lang="en-GB"/>
              <a:t>company data</a:t>
            </a:r>
          </a:p>
          <a:p>
            <a:endParaRPr lang="en-GB"/>
          </a:p>
        </p:txBody>
      </p:sp>
      <p:cxnSp>
        <p:nvCxnSpPr>
          <p:cNvPr id="7" name="Straight Connector 6">
            <a:extLst>
              <a:ext uri="{FF2B5EF4-FFF2-40B4-BE49-F238E27FC236}">
                <a16:creationId xmlns:a16="http://schemas.microsoft.com/office/drawing/2014/main" id="{51725AF9-D5D2-4588-AFB5-1BE8D8124EF5}"/>
              </a:ext>
            </a:extLst>
          </p:cNvPr>
          <p:cNvCxnSpPr/>
          <p:nvPr/>
        </p:nvCxnSpPr>
        <p:spPr bwMode="auto">
          <a:xfrm>
            <a:off x="480767" y="1065229"/>
            <a:ext cx="9134573"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Rectangle 7">
            <a:extLst>
              <a:ext uri="{FF2B5EF4-FFF2-40B4-BE49-F238E27FC236}">
                <a16:creationId xmlns:a16="http://schemas.microsoft.com/office/drawing/2014/main" id="{E5EDC489-D050-4807-9D46-4F7AC71111F6}"/>
              </a:ext>
            </a:extLst>
          </p:cNvPr>
          <p:cNvSpPr/>
          <p:nvPr/>
        </p:nvSpPr>
        <p:spPr bwMode="auto">
          <a:xfrm>
            <a:off x="2912882" y="933254"/>
            <a:ext cx="4515440" cy="3050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a:solidFill>
                  <a:schemeClr val="tx2"/>
                </a:solidFill>
                <a:latin typeface="Trebuchet MS" pitchFamily="34" charset="0"/>
              </a:rPr>
              <a:t>Key takeaways regarding pipeline evolution for </a:t>
            </a:r>
            <a:r>
              <a:rPr lang="en-GB" sz="1100" err="1">
                <a:solidFill>
                  <a:schemeClr val="tx2"/>
                </a:solidFill>
                <a:latin typeface="Trebuchet MS" pitchFamily="34" charset="0"/>
              </a:rPr>
              <a:t>Manageo</a:t>
            </a:r>
            <a:endParaRPr kumimoji="0" lang="en-GB" sz="1100" b="0" i="0" u="none" strike="noStrike" cap="none" normalizeH="0" baseline="0">
              <a:ln>
                <a:noFill/>
              </a:ln>
              <a:solidFill>
                <a:schemeClr val="tx2"/>
              </a:solidFill>
              <a:effectLst/>
              <a:latin typeface="Trebuchet MS" pitchFamily="34" charset="0"/>
            </a:endParaRPr>
          </a:p>
        </p:txBody>
      </p:sp>
      <p:sp>
        <p:nvSpPr>
          <p:cNvPr id="9" name="Rectangle 8">
            <a:extLst>
              <a:ext uri="{FF2B5EF4-FFF2-40B4-BE49-F238E27FC236}">
                <a16:creationId xmlns:a16="http://schemas.microsoft.com/office/drawing/2014/main" id="{1D41D18C-428D-4DB5-95D2-A0B252973D9C}"/>
              </a:ext>
            </a:extLst>
          </p:cNvPr>
          <p:cNvSpPr/>
          <p:nvPr/>
        </p:nvSpPr>
        <p:spPr bwMode="auto">
          <a:xfrm>
            <a:off x="365634" y="1402062"/>
            <a:ext cx="5850608" cy="244142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Rectangle 9">
            <a:extLst>
              <a:ext uri="{FF2B5EF4-FFF2-40B4-BE49-F238E27FC236}">
                <a16:creationId xmlns:a16="http://schemas.microsoft.com/office/drawing/2014/main" id="{4D360AA9-1D5F-48A6-8F4F-CE8956B1DBB0}"/>
              </a:ext>
            </a:extLst>
          </p:cNvPr>
          <p:cNvSpPr/>
          <p:nvPr/>
        </p:nvSpPr>
        <p:spPr bwMode="auto">
          <a:xfrm>
            <a:off x="6484776" y="1413135"/>
            <a:ext cx="3220824" cy="243034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108000" rIns="91440" bIns="108000" numCol="1" rtlCol="0" anchor="t" anchorCtr="0" compatLnSpc="1">
            <a:prstTxWarp prst="textNoShape">
              <a:avLst/>
            </a:prstTxWarp>
          </a:bodyPr>
          <a:lstStyle/>
          <a:p>
            <a:pPr marL="228600" marR="0" lvl="0" indent="-228600" defTabSz="91440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1000" b="0" i="0">
                <a:solidFill>
                  <a:schemeClr val="tx2"/>
                </a:solidFill>
                <a:effectLst/>
                <a:latin typeface="+mn-lt"/>
                <a:ea typeface="+mn-ea"/>
                <a:cs typeface="+mn-cs"/>
              </a:rPr>
              <a:t>Positive</a:t>
            </a:r>
            <a:r>
              <a:rPr lang="en-GB" sz="1000" b="0" i="0" baseline="0">
                <a:solidFill>
                  <a:schemeClr val="tx2"/>
                </a:solidFill>
                <a:effectLst/>
                <a:latin typeface="+mn-lt"/>
                <a:ea typeface="+mn-ea"/>
                <a:cs typeface="+mn-cs"/>
              </a:rPr>
              <a:t> trend in pipeline creation </a:t>
            </a:r>
            <a:r>
              <a:rPr lang="en-GB" sz="1000" b="0" i="0" baseline="0">
                <a:effectLst/>
                <a:latin typeface="+mn-lt"/>
                <a:ea typeface="+mn-ea"/>
                <a:cs typeface="+mn-cs"/>
              </a:rPr>
              <a:t>starting from Q4 2020 after a </a:t>
            </a:r>
            <a:r>
              <a:rPr lang="en-GB" sz="1000" b="0" i="0" baseline="0">
                <a:solidFill>
                  <a:schemeClr val="tx2"/>
                </a:solidFill>
                <a:effectLst/>
                <a:latin typeface="+mn-lt"/>
                <a:ea typeface="+mn-ea"/>
                <a:cs typeface="+mn-cs"/>
              </a:rPr>
              <a:t>negative impact during the first COVID-19 lockdown</a:t>
            </a:r>
            <a:endParaRPr kumimoji="0" lang="en-GB" sz="1000" b="0" i="0" u="none" strike="noStrike" cap="none" normalizeH="0" baseline="0">
              <a:ln>
                <a:noFill/>
              </a:ln>
              <a:solidFill>
                <a:schemeClr val="tx1"/>
              </a:solidFill>
              <a:effectLst/>
              <a:latin typeface="+mn-lt"/>
            </a:endParaRPr>
          </a:p>
        </p:txBody>
      </p:sp>
      <p:sp>
        <p:nvSpPr>
          <p:cNvPr id="11" name="Rectangle 10">
            <a:extLst>
              <a:ext uri="{FF2B5EF4-FFF2-40B4-BE49-F238E27FC236}">
                <a16:creationId xmlns:a16="http://schemas.microsoft.com/office/drawing/2014/main" id="{293EC07B-A66A-4B98-A35C-E8F5F38A8266}"/>
              </a:ext>
            </a:extLst>
          </p:cNvPr>
          <p:cNvSpPr/>
          <p:nvPr/>
        </p:nvSpPr>
        <p:spPr bwMode="auto">
          <a:xfrm>
            <a:off x="365633" y="3942424"/>
            <a:ext cx="5850607" cy="243034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 name="Rectangle 11">
            <a:extLst>
              <a:ext uri="{FF2B5EF4-FFF2-40B4-BE49-F238E27FC236}">
                <a16:creationId xmlns:a16="http://schemas.microsoft.com/office/drawing/2014/main" id="{A22A53B9-E8CE-4033-BA7E-AD0ECC65E4CE}"/>
              </a:ext>
            </a:extLst>
          </p:cNvPr>
          <p:cNvSpPr/>
          <p:nvPr/>
        </p:nvSpPr>
        <p:spPr bwMode="auto">
          <a:xfrm>
            <a:off x="6484776" y="3942424"/>
            <a:ext cx="3220824" cy="243034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108000" rIns="91440" bIns="108000" numCol="1" rtlCol="0" anchor="t" anchorCtr="0" compatLnSpc="1">
            <a:prstTxWarp prst="textNoShape">
              <a:avLst/>
            </a:prstTxWarp>
          </a:bodyPr>
          <a:lstStyle/>
          <a:p>
            <a:pPr marL="228600" indent="-228600" fontAlgn="ctr">
              <a:buFont typeface="Arial" panose="020B0604020202020204" pitchFamily="34" charset="0"/>
              <a:buChar char="•"/>
            </a:pPr>
            <a:r>
              <a:rPr lang="en-GB" sz="1000" b="0" i="0">
                <a:effectLst/>
                <a:latin typeface="+mn-lt"/>
                <a:ea typeface="+mn-ea"/>
                <a:cs typeface="+mn-cs"/>
              </a:rPr>
              <a:t>Decrease</a:t>
            </a:r>
            <a:r>
              <a:rPr lang="en-GB" sz="1000" b="0" i="0" baseline="0">
                <a:effectLst/>
                <a:latin typeface="+mn-lt"/>
                <a:ea typeface="+mn-ea"/>
                <a:cs typeface="+mn-cs"/>
              </a:rPr>
              <a:t> in pipeline creation between 2019 and 2020 is mainly due to COVID-19, mainly impacting </a:t>
            </a:r>
            <a:r>
              <a:rPr lang="en-GB" sz="1000" b="0" i="0" baseline="0">
                <a:solidFill>
                  <a:schemeClr val="tx2"/>
                </a:solidFill>
                <a:effectLst/>
                <a:latin typeface="+mn-lt"/>
                <a:ea typeface="+mn-ea"/>
                <a:cs typeface="+mn-cs"/>
              </a:rPr>
              <a:t>Key Accounts</a:t>
            </a:r>
          </a:p>
          <a:p>
            <a:pPr marL="171450" indent="-171450" fontAlgn="ctr">
              <a:buFont typeface="Arial" panose="020B0604020202020204" pitchFamily="34" charset="0"/>
              <a:buChar char="•"/>
            </a:pPr>
            <a:endParaRPr lang="en-GB" sz="1000" b="0" i="0" baseline="0">
              <a:solidFill>
                <a:schemeClr val="tx2"/>
              </a:solidFill>
              <a:effectLst/>
              <a:latin typeface="+mn-lt"/>
              <a:ea typeface="+mn-ea"/>
              <a:cs typeface="+mn-cs"/>
            </a:endParaRPr>
          </a:p>
          <a:p>
            <a:pPr marL="228600" indent="-228600" fontAlgn="ctr">
              <a:buFont typeface="Arial" panose="020B0604020202020204" pitchFamily="34" charset="0"/>
              <a:buChar char="•"/>
            </a:pPr>
            <a:r>
              <a:rPr lang="en-GB" sz="1000" b="0" i="0" baseline="0">
                <a:effectLst/>
                <a:latin typeface="+mn-lt"/>
                <a:ea typeface="+mn-ea"/>
                <a:cs typeface="+mn-cs"/>
              </a:rPr>
              <a:t>Positive trend for </a:t>
            </a:r>
            <a:r>
              <a:rPr lang="en-GB" sz="1000" b="0" i="0" baseline="0">
                <a:solidFill>
                  <a:schemeClr val="tx2"/>
                </a:solidFill>
                <a:effectLst/>
                <a:latin typeface="+mn-lt"/>
                <a:ea typeface="+mn-ea"/>
                <a:cs typeface="+mn-cs"/>
              </a:rPr>
              <a:t>Agencies </a:t>
            </a:r>
            <a:r>
              <a:rPr lang="en-GB" sz="1000" b="0" i="0" baseline="0">
                <a:effectLst/>
                <a:latin typeface="+mn-lt"/>
                <a:ea typeface="+mn-ea"/>
                <a:cs typeface="+mn-cs"/>
              </a:rPr>
              <a:t>with a positive growth starting from the end of Q4 driving an increase in won opportunities between 2019 and 2020 despite COVID-19 crisis</a:t>
            </a:r>
            <a:endParaRPr kumimoji="0" lang="en-GB" sz="1000" b="0" i="0" u="none" strike="noStrike" cap="none" normalizeH="0" baseline="0">
              <a:ln>
                <a:noFill/>
              </a:ln>
              <a:solidFill>
                <a:schemeClr val="tx1"/>
              </a:solidFill>
              <a:effectLst/>
              <a:latin typeface="+mn-lt"/>
            </a:endParaRPr>
          </a:p>
        </p:txBody>
      </p:sp>
      <p:sp>
        <p:nvSpPr>
          <p:cNvPr id="17" name="Rectangle 16">
            <a:extLst>
              <a:ext uri="{FF2B5EF4-FFF2-40B4-BE49-F238E27FC236}">
                <a16:creationId xmlns:a16="http://schemas.microsoft.com/office/drawing/2014/main" id="{69DD0249-8BCE-4C4C-A07B-295C5BB3C575}"/>
              </a:ext>
            </a:extLst>
          </p:cNvPr>
          <p:cNvSpPr/>
          <p:nvPr/>
        </p:nvSpPr>
        <p:spPr bwMode="auto">
          <a:xfrm>
            <a:off x="365634" y="1402062"/>
            <a:ext cx="4284605" cy="28264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Monthly evolution of created pipeline</a:t>
            </a:r>
          </a:p>
          <a:p>
            <a:pPr>
              <a:defRPr/>
            </a:pPr>
            <a:r>
              <a:rPr lang="en-GB" sz="1000" i="1">
                <a:latin typeface="Trebuchet MS" panose="020B0603020202020204" pitchFamily="34" charset="0"/>
              </a:rPr>
              <a:t>(in €m, 2019 - 13</a:t>
            </a:r>
            <a:r>
              <a:rPr lang="en-GB" sz="1000" i="1" baseline="30000">
                <a:latin typeface="Trebuchet MS" panose="020B0603020202020204" pitchFamily="34" charset="0"/>
              </a:rPr>
              <a:t>th</a:t>
            </a:r>
            <a:r>
              <a:rPr lang="en-GB" sz="1000" i="1">
                <a:latin typeface="Trebuchet MS" panose="020B0603020202020204" pitchFamily="34" charset="0"/>
              </a:rPr>
              <a:t> Feb. 2021, All opportunities - Manageo)</a:t>
            </a: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122" name="Chart 121">
            <a:extLst>
              <a:ext uri="{FF2B5EF4-FFF2-40B4-BE49-F238E27FC236}">
                <a16:creationId xmlns:a16="http://schemas.microsoft.com/office/drawing/2014/main" id="{DEE645B7-8D5C-42C3-A4F2-0E9971AB25C3}"/>
              </a:ext>
            </a:extLst>
          </p:cNvPr>
          <p:cNvGraphicFramePr/>
          <p:nvPr>
            <p:custDataLst>
              <p:tags r:id="rId2"/>
            </p:custDataLst>
            <p:extLst>
              <p:ext uri="{D42A27DB-BD31-4B8C-83A1-F6EECF244321}">
                <p14:modId xmlns:p14="http://schemas.microsoft.com/office/powerpoint/2010/main" val="2859434157"/>
              </p:ext>
            </p:extLst>
          </p:nvPr>
        </p:nvGraphicFramePr>
        <p:xfrm>
          <a:off x="708025" y="1711325"/>
          <a:ext cx="5337175" cy="1860550"/>
        </p:xfrm>
        <a:graphic>
          <a:graphicData uri="http://schemas.openxmlformats.org/drawingml/2006/chart">
            <c:chart xmlns:c="http://schemas.openxmlformats.org/drawingml/2006/chart" xmlns:r="http://schemas.openxmlformats.org/officeDocument/2006/relationships" r:id="rId73"/>
          </a:graphicData>
        </a:graphic>
      </p:graphicFrame>
      <p:sp>
        <p:nvSpPr>
          <p:cNvPr id="159" name="Espace réservé du texte 2">
            <a:extLst>
              <a:ext uri="{FF2B5EF4-FFF2-40B4-BE49-F238E27FC236}">
                <a16:creationId xmlns:a16="http://schemas.microsoft.com/office/drawing/2014/main" id="{C7D02A9F-6ABC-43BA-92BF-B40F133216C4}"/>
              </a:ext>
            </a:extLst>
          </p:cNvPr>
          <p:cNvSpPr>
            <a:spLocks noGrp="1"/>
          </p:cNvSpPr>
          <p:nvPr>
            <p:custDataLst>
              <p:tags r:id="rId3"/>
            </p:custDataLst>
          </p:nvPr>
        </p:nvSpPr>
        <p:spPr bwMode="gray">
          <a:xfrm>
            <a:off x="439738" y="2581275"/>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38275BBE-7B11-402F-9A9A-45D250B40C7E}" type="datetime'''€''''''''''''''''1''.''5m'''''''''''''''">
              <a:rPr lang="en-GB" altLang="en-US" sz="800" smtClean="0">
                <a:latin typeface="+mn-lt"/>
                <a:ea typeface="+mj-ea"/>
                <a:cs typeface="+mj-cs"/>
              </a:rPr>
              <a:pPr marL="0" indent="0" algn="r">
                <a:spcBef>
                  <a:spcPct val="0"/>
                </a:spcBef>
                <a:buNone/>
              </a:pPr>
              <a:t>€1.5m</a:t>
            </a:fld>
            <a:endParaRPr lang="en-GB" sz="800">
              <a:latin typeface="+mn-lt"/>
              <a:ea typeface="+mj-ea"/>
              <a:cs typeface="+mj-cs"/>
            </a:endParaRPr>
          </a:p>
        </p:txBody>
      </p:sp>
      <p:sp>
        <p:nvSpPr>
          <p:cNvPr id="160" name="Espace réservé du texte 2">
            <a:extLst>
              <a:ext uri="{FF2B5EF4-FFF2-40B4-BE49-F238E27FC236}">
                <a16:creationId xmlns:a16="http://schemas.microsoft.com/office/drawing/2014/main" id="{E553651F-6766-4BD8-890F-3EC93D215217}"/>
              </a:ext>
            </a:extLst>
          </p:cNvPr>
          <p:cNvSpPr>
            <a:spLocks noGrp="1"/>
          </p:cNvSpPr>
          <p:nvPr>
            <p:custDataLst>
              <p:tags r:id="rId4"/>
            </p:custDataLst>
          </p:nvPr>
        </p:nvSpPr>
        <p:spPr bwMode="gray">
          <a:xfrm>
            <a:off x="439738" y="2298700"/>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518BA5A6-2FB6-4A5E-8BB4-2889EB665026}" type="datetime'''''''''''''''''''''€2''.0m'''''''''''''''''''''''''''">
              <a:rPr lang="en-GB" altLang="en-US" sz="800" smtClean="0">
                <a:latin typeface="+mn-lt"/>
                <a:ea typeface="+mj-ea"/>
                <a:cs typeface="+mj-cs"/>
              </a:rPr>
              <a:pPr marL="0" indent="0" algn="r">
                <a:spcBef>
                  <a:spcPct val="0"/>
                </a:spcBef>
                <a:buNone/>
              </a:pPr>
              <a:t>€2.0m</a:t>
            </a:fld>
            <a:endParaRPr lang="en-GB" sz="800">
              <a:latin typeface="+mn-lt"/>
              <a:ea typeface="+mj-ea"/>
              <a:cs typeface="+mj-cs"/>
            </a:endParaRPr>
          </a:p>
        </p:txBody>
      </p:sp>
      <p:sp>
        <p:nvSpPr>
          <p:cNvPr id="158" name="Espace réservé du texte 2">
            <a:extLst>
              <a:ext uri="{FF2B5EF4-FFF2-40B4-BE49-F238E27FC236}">
                <a16:creationId xmlns:a16="http://schemas.microsoft.com/office/drawing/2014/main" id="{41216EE6-3A1B-4363-BF29-88721445CDD0}"/>
              </a:ext>
            </a:extLst>
          </p:cNvPr>
          <p:cNvSpPr>
            <a:spLocks noGrp="1"/>
          </p:cNvSpPr>
          <p:nvPr>
            <p:custDataLst>
              <p:tags r:id="rId5"/>
            </p:custDataLst>
          </p:nvPr>
        </p:nvSpPr>
        <p:spPr bwMode="gray">
          <a:xfrm>
            <a:off x="439738" y="2863850"/>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73120056-8406-4429-9A14-BA3C9556043A}" type="datetime'''''''€1.''''''0''''''''''''''''''''''m'''''''''''''''">
              <a:rPr lang="en-GB" altLang="en-US" sz="800" smtClean="0">
                <a:latin typeface="+mn-lt"/>
                <a:ea typeface="+mj-ea"/>
                <a:cs typeface="+mj-cs"/>
              </a:rPr>
              <a:pPr marL="0" indent="0" algn="r">
                <a:spcBef>
                  <a:spcPct val="0"/>
                </a:spcBef>
                <a:buNone/>
              </a:pPr>
              <a:t>€1.0m</a:t>
            </a:fld>
            <a:endParaRPr lang="en-GB" sz="800">
              <a:latin typeface="+mn-lt"/>
              <a:ea typeface="+mj-ea"/>
              <a:cs typeface="+mj-cs"/>
            </a:endParaRPr>
          </a:p>
        </p:txBody>
      </p:sp>
      <p:sp>
        <p:nvSpPr>
          <p:cNvPr id="162" name="Espace réservé du texte 2">
            <a:extLst>
              <a:ext uri="{FF2B5EF4-FFF2-40B4-BE49-F238E27FC236}">
                <a16:creationId xmlns:a16="http://schemas.microsoft.com/office/drawing/2014/main" id="{93452A94-29AA-4C20-B597-FF8BAB82837F}"/>
              </a:ext>
            </a:extLst>
          </p:cNvPr>
          <p:cNvSpPr>
            <a:spLocks noGrp="1"/>
          </p:cNvSpPr>
          <p:nvPr>
            <p:custDataLst>
              <p:tags r:id="rId6"/>
            </p:custDataLst>
          </p:nvPr>
        </p:nvSpPr>
        <p:spPr bwMode="gray">
          <a:xfrm>
            <a:off x="439738" y="1733550"/>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857BD7BD-1E48-4A85-9715-CE06C4153CEB}" type="datetime'''€3''''''.''''''''''0''''''''''''''''m'''''''''''''''''''">
              <a:rPr lang="en-GB" altLang="en-US" sz="800" smtClean="0">
                <a:latin typeface="+mn-lt"/>
                <a:ea typeface="+mj-ea"/>
                <a:cs typeface="+mj-cs"/>
              </a:rPr>
              <a:pPr marL="0" indent="0" algn="r">
                <a:spcBef>
                  <a:spcPct val="0"/>
                </a:spcBef>
                <a:buNone/>
              </a:pPr>
              <a:t>€3.0m</a:t>
            </a:fld>
            <a:endParaRPr lang="en-GB" sz="800">
              <a:latin typeface="+mn-lt"/>
              <a:ea typeface="+mj-ea"/>
              <a:cs typeface="+mj-cs"/>
            </a:endParaRPr>
          </a:p>
        </p:txBody>
      </p:sp>
      <p:sp>
        <p:nvSpPr>
          <p:cNvPr id="161" name="Espace réservé du texte 2">
            <a:extLst>
              <a:ext uri="{FF2B5EF4-FFF2-40B4-BE49-F238E27FC236}">
                <a16:creationId xmlns:a16="http://schemas.microsoft.com/office/drawing/2014/main" id="{D609C65F-54BF-4529-8302-A9829A33DFA9}"/>
              </a:ext>
            </a:extLst>
          </p:cNvPr>
          <p:cNvSpPr>
            <a:spLocks noGrp="1"/>
          </p:cNvSpPr>
          <p:nvPr>
            <p:custDataLst>
              <p:tags r:id="rId7"/>
            </p:custDataLst>
          </p:nvPr>
        </p:nvSpPr>
        <p:spPr bwMode="gray">
          <a:xfrm>
            <a:off x="439738" y="2016125"/>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257DEA0E-B8EB-4DD9-AA1F-FE4C03C00789}" type="datetime'''€2''''''''''''''''''.''''''''''5''''''''''''''''m'''''''''">
              <a:rPr lang="en-GB" altLang="en-US" sz="800" smtClean="0">
                <a:latin typeface="+mn-lt"/>
                <a:ea typeface="+mj-ea"/>
                <a:cs typeface="+mj-cs"/>
              </a:rPr>
              <a:pPr marL="0" indent="0" algn="r">
                <a:spcBef>
                  <a:spcPct val="0"/>
                </a:spcBef>
                <a:buNone/>
              </a:pPr>
              <a:t>€2.5m</a:t>
            </a:fld>
            <a:endParaRPr lang="en-GB" sz="800">
              <a:latin typeface="+mn-lt"/>
              <a:ea typeface="+mj-ea"/>
              <a:cs typeface="+mj-cs"/>
            </a:endParaRPr>
          </a:p>
        </p:txBody>
      </p:sp>
      <p:sp>
        <p:nvSpPr>
          <p:cNvPr id="157" name="Espace réservé du texte 2">
            <a:extLst>
              <a:ext uri="{FF2B5EF4-FFF2-40B4-BE49-F238E27FC236}">
                <a16:creationId xmlns:a16="http://schemas.microsoft.com/office/drawing/2014/main" id="{BA05A7D8-FE45-4397-BD51-A8CD7F734EE5}"/>
              </a:ext>
            </a:extLst>
          </p:cNvPr>
          <p:cNvSpPr>
            <a:spLocks noGrp="1"/>
          </p:cNvSpPr>
          <p:nvPr>
            <p:custDataLst>
              <p:tags r:id="rId8"/>
            </p:custDataLst>
          </p:nvPr>
        </p:nvSpPr>
        <p:spPr bwMode="gray">
          <a:xfrm>
            <a:off x="439738" y="3146425"/>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95E031F8-67FC-4BC6-A0DE-7E65C059A444}" type="datetime'''€0''''''''''''''''''''''''''''''''.''''''5''''''m'''">
              <a:rPr lang="en-GB" altLang="en-US" sz="800" smtClean="0">
                <a:latin typeface="+mn-lt"/>
                <a:ea typeface="+mj-ea"/>
                <a:cs typeface="+mj-cs"/>
              </a:rPr>
              <a:pPr marL="0" indent="0" algn="r">
                <a:spcBef>
                  <a:spcPct val="0"/>
                </a:spcBef>
                <a:buNone/>
              </a:pPr>
              <a:t>€0.5m</a:t>
            </a:fld>
            <a:endParaRPr lang="en-GB" sz="800">
              <a:latin typeface="+mn-lt"/>
              <a:ea typeface="+mj-ea"/>
              <a:cs typeface="+mj-cs"/>
            </a:endParaRPr>
          </a:p>
        </p:txBody>
      </p:sp>
      <p:sp>
        <p:nvSpPr>
          <p:cNvPr id="22" name="Espace réservé du texte 2">
            <a:extLst>
              <a:ext uri="{FF2B5EF4-FFF2-40B4-BE49-F238E27FC236}">
                <a16:creationId xmlns:a16="http://schemas.microsoft.com/office/drawing/2014/main" id="{B59629F5-4DB3-4AD3-8637-5D035E0140C6}"/>
              </a:ext>
            </a:extLst>
          </p:cNvPr>
          <p:cNvSpPr>
            <a:spLocks noGrp="1"/>
          </p:cNvSpPr>
          <p:nvPr>
            <p:custDataLst>
              <p:tags r:id="rId9"/>
            </p:custDataLst>
          </p:nvPr>
        </p:nvSpPr>
        <p:spPr bwMode="gray">
          <a:xfrm>
            <a:off x="439738" y="3429000"/>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C3FB38BC-82DF-40F9-BB55-D2FFA87909B3}" type="datetime'''''''''''€''''''''''''''''0''''''.''''''''''''0''m'''''''">
              <a:rPr lang="en-GB" altLang="en-US" sz="800" smtClean="0">
                <a:latin typeface="+mn-lt"/>
                <a:ea typeface="+mj-ea"/>
                <a:cs typeface="+mj-cs"/>
              </a:rPr>
              <a:pPr marL="0" indent="0" algn="r">
                <a:spcBef>
                  <a:spcPct val="0"/>
                </a:spcBef>
                <a:buNone/>
              </a:pPr>
              <a:t>€0.0m</a:t>
            </a:fld>
            <a:endParaRPr lang="en-GB" sz="800">
              <a:latin typeface="+mn-lt"/>
              <a:ea typeface="+mj-ea"/>
              <a:cs typeface="+mj-cs"/>
            </a:endParaRPr>
          </a:p>
        </p:txBody>
      </p:sp>
      <p:sp>
        <p:nvSpPr>
          <p:cNvPr id="48" name="Espace réservé du texte 2">
            <a:extLst>
              <a:ext uri="{FF2B5EF4-FFF2-40B4-BE49-F238E27FC236}">
                <a16:creationId xmlns:a16="http://schemas.microsoft.com/office/drawing/2014/main" id="{B8C35846-6C64-4F6D-A533-06052876A6A8}"/>
              </a:ext>
            </a:extLst>
          </p:cNvPr>
          <p:cNvSpPr>
            <a:spLocks noGrp="1"/>
          </p:cNvSpPr>
          <p:nvPr>
            <p:custDataLst>
              <p:tags r:id="rId10"/>
            </p:custDataLst>
          </p:nvPr>
        </p:nvSpPr>
        <p:spPr bwMode="auto">
          <a:xfrm>
            <a:off x="5256213" y="3522663"/>
            <a:ext cx="4730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4B9D95C-4563-4F4E-885C-E46D6A73A497}" type="datetime'N''o''''''v''''''e''''''''''m''b''e''''''''r'''''''">
              <a:rPr lang="en-GB" altLang="en-US" sz="800" smtClean="0">
                <a:ea typeface="+mj-ea"/>
                <a:cs typeface="+mj-cs"/>
              </a:rPr>
              <a:pPr marL="0" indent="0" algn="ctr">
                <a:spcBef>
                  <a:spcPct val="0"/>
                </a:spcBef>
                <a:buNone/>
              </a:pPr>
              <a:t>November</a:t>
            </a:fld>
            <a:endParaRPr lang="en-GB" sz="800">
              <a:ea typeface="+mj-ea"/>
              <a:cs typeface="+mj-cs"/>
            </a:endParaRPr>
          </a:p>
        </p:txBody>
      </p:sp>
      <p:sp>
        <p:nvSpPr>
          <p:cNvPr id="39" name="Espace réservé du texte 2">
            <a:extLst>
              <a:ext uri="{FF2B5EF4-FFF2-40B4-BE49-F238E27FC236}">
                <a16:creationId xmlns:a16="http://schemas.microsoft.com/office/drawing/2014/main" id="{34EBE1B5-50B9-4F0D-B0B8-576C8A54B197}"/>
              </a:ext>
            </a:extLst>
          </p:cNvPr>
          <p:cNvSpPr>
            <a:spLocks noGrp="1"/>
          </p:cNvSpPr>
          <p:nvPr>
            <p:custDataLst>
              <p:tags r:id="rId11"/>
            </p:custDataLst>
          </p:nvPr>
        </p:nvSpPr>
        <p:spPr bwMode="auto">
          <a:xfrm>
            <a:off x="3027363" y="3522663"/>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03DBB9D-1499-4D59-8347-70913BCAA49E}" type="datetime'''''''''''''''''''Ju''''n''''e'''''''''">
              <a:rPr lang="en-GB" altLang="en-US" sz="800" smtClean="0">
                <a:ea typeface="+mj-ea"/>
                <a:cs typeface="+mj-cs"/>
              </a:rPr>
              <a:pPr marL="0" indent="0" algn="ctr">
                <a:spcBef>
                  <a:spcPct val="0"/>
                </a:spcBef>
                <a:buNone/>
              </a:pPr>
              <a:t>June</a:t>
            </a:fld>
            <a:endParaRPr lang="en-GB" sz="800">
              <a:ea typeface="+mj-ea"/>
              <a:cs typeface="+mj-cs"/>
            </a:endParaRPr>
          </a:p>
        </p:txBody>
      </p:sp>
      <p:sp>
        <p:nvSpPr>
          <p:cNvPr id="100" name="Espace réservé du texte 2">
            <a:extLst>
              <a:ext uri="{FF2B5EF4-FFF2-40B4-BE49-F238E27FC236}">
                <a16:creationId xmlns:a16="http://schemas.microsoft.com/office/drawing/2014/main" id="{F3B7AB92-949B-46ED-9F2A-D8646FA4125E}"/>
              </a:ext>
            </a:extLst>
          </p:cNvPr>
          <p:cNvSpPr>
            <a:spLocks noGrp="1"/>
          </p:cNvSpPr>
          <p:nvPr>
            <p:custDataLst>
              <p:tags r:id="rId12"/>
            </p:custDataLst>
          </p:nvPr>
        </p:nvSpPr>
        <p:spPr bwMode="gray">
          <a:xfrm>
            <a:off x="3994151" y="2965450"/>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4C3BBFE-7D01-4F31-BA6E-EBC392720F5E}" type="datetime'''''''''''''''1''''''''''''''''''.''''''''''0'''">
              <a:rPr lang="en-US" altLang="en-US" sz="800" smtClean="0">
                <a:effectLst/>
                <a:latin typeface="+mn-lt"/>
                <a:ea typeface="+mj-ea"/>
                <a:cs typeface="+mj-cs"/>
              </a:rPr>
              <a:pPr marL="0" indent="0" algn="ctr">
                <a:spcBef>
                  <a:spcPct val="0"/>
                </a:spcBef>
                <a:buNone/>
              </a:pPr>
              <a:t>1.0</a:t>
            </a:fld>
            <a:endParaRPr lang="en-US" sz="800">
              <a:latin typeface="+mn-lt"/>
              <a:ea typeface="+mj-ea"/>
              <a:cs typeface="+mj-cs"/>
            </a:endParaRPr>
          </a:p>
        </p:txBody>
      </p:sp>
      <p:sp>
        <p:nvSpPr>
          <p:cNvPr id="97" name="Espace réservé du texte 2">
            <a:extLst>
              <a:ext uri="{FF2B5EF4-FFF2-40B4-BE49-F238E27FC236}">
                <a16:creationId xmlns:a16="http://schemas.microsoft.com/office/drawing/2014/main" id="{A25B02DF-781B-4D76-9908-CDF2A7E9AD55}"/>
              </a:ext>
            </a:extLst>
          </p:cNvPr>
          <p:cNvSpPr>
            <a:spLocks noGrp="1"/>
          </p:cNvSpPr>
          <p:nvPr>
            <p:custDataLst>
              <p:tags r:id="rId13"/>
            </p:custDataLst>
          </p:nvPr>
        </p:nvSpPr>
        <p:spPr bwMode="gray">
          <a:xfrm>
            <a:off x="3054351" y="2371725"/>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E9E2D2E-B723-424C-A49F-C3001EF62F19}" type="datetime'''1''''''.''''''''''''''''''''''''''''''''''''''7'">
              <a:rPr lang="en-US" altLang="en-US" sz="800" smtClean="0">
                <a:effectLst/>
                <a:latin typeface="+mn-lt"/>
                <a:ea typeface="+mj-ea"/>
                <a:cs typeface="+mj-cs"/>
              </a:rPr>
              <a:pPr marL="0" indent="0" algn="ctr">
                <a:spcBef>
                  <a:spcPct val="0"/>
                </a:spcBef>
                <a:buNone/>
              </a:pPr>
              <a:t>1.7</a:t>
            </a:fld>
            <a:endParaRPr lang="en-US" sz="800">
              <a:latin typeface="+mn-lt"/>
              <a:ea typeface="+mj-ea"/>
              <a:cs typeface="+mj-cs"/>
            </a:endParaRPr>
          </a:p>
        </p:txBody>
      </p:sp>
      <p:sp>
        <p:nvSpPr>
          <p:cNvPr id="31" name="Espace réservé du texte 2">
            <a:extLst>
              <a:ext uri="{FF2B5EF4-FFF2-40B4-BE49-F238E27FC236}">
                <a16:creationId xmlns:a16="http://schemas.microsoft.com/office/drawing/2014/main" id="{CF9F58F8-DB69-4B2E-B99B-AB8185EAAFA3}"/>
              </a:ext>
            </a:extLst>
          </p:cNvPr>
          <p:cNvSpPr>
            <a:spLocks noGrp="1"/>
          </p:cNvSpPr>
          <p:nvPr>
            <p:custDataLst>
              <p:tags r:id="rId14"/>
            </p:custDataLst>
          </p:nvPr>
        </p:nvSpPr>
        <p:spPr bwMode="auto">
          <a:xfrm>
            <a:off x="604838" y="3522663"/>
            <a:ext cx="3714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5FDAFBC-9E24-4B38-9F8C-F64C0A878C3F}" type="datetime'''J''''''''''a''n''u''''a''r''''y'''''''''''''''">
              <a:rPr lang="en-GB" altLang="en-US" sz="800" smtClean="0">
                <a:ea typeface="+mj-ea"/>
                <a:cs typeface="+mj-cs"/>
              </a:rPr>
              <a:pPr marL="0" indent="0" algn="ctr">
                <a:spcBef>
                  <a:spcPct val="0"/>
                </a:spcBef>
                <a:buNone/>
              </a:pPr>
              <a:t>January</a:t>
            </a:fld>
            <a:endParaRPr lang="en-GB" sz="800">
              <a:ea typeface="+mj-ea"/>
              <a:cs typeface="+mj-cs"/>
            </a:endParaRPr>
          </a:p>
        </p:txBody>
      </p:sp>
      <p:sp>
        <p:nvSpPr>
          <p:cNvPr id="29" name="Espace réservé du texte 2">
            <a:extLst>
              <a:ext uri="{FF2B5EF4-FFF2-40B4-BE49-F238E27FC236}">
                <a16:creationId xmlns:a16="http://schemas.microsoft.com/office/drawing/2014/main" id="{B6780A0E-ECE2-4D90-9E1F-E91647679E5B}"/>
              </a:ext>
            </a:extLst>
          </p:cNvPr>
          <p:cNvSpPr>
            <a:spLocks noGrp="1"/>
          </p:cNvSpPr>
          <p:nvPr>
            <p:custDataLst>
              <p:tags r:id="rId15"/>
            </p:custDataLst>
          </p:nvPr>
        </p:nvSpPr>
        <p:spPr bwMode="auto">
          <a:xfrm>
            <a:off x="1050925" y="3522663"/>
            <a:ext cx="4191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4914E88-D2CC-4ED5-8F44-D28CD50AD75C}" type="datetime'''''''''F''''''eb''''''''''''r''''''u''''''''a''''ry'''''''''">
              <a:rPr lang="en-GB" altLang="en-US" sz="800" smtClean="0">
                <a:ea typeface="+mj-ea"/>
                <a:cs typeface="+mj-cs"/>
              </a:rPr>
              <a:pPr marL="0" indent="0" algn="ctr">
                <a:spcBef>
                  <a:spcPct val="0"/>
                </a:spcBef>
                <a:buNone/>
              </a:pPr>
              <a:t>February</a:t>
            </a:fld>
            <a:endParaRPr lang="en-GB" sz="800">
              <a:ea typeface="+mj-ea"/>
              <a:cs typeface="+mj-cs"/>
            </a:endParaRPr>
          </a:p>
        </p:txBody>
      </p:sp>
      <p:sp>
        <p:nvSpPr>
          <p:cNvPr id="99" name="Espace réservé du texte 2">
            <a:extLst>
              <a:ext uri="{FF2B5EF4-FFF2-40B4-BE49-F238E27FC236}">
                <a16:creationId xmlns:a16="http://schemas.microsoft.com/office/drawing/2014/main" id="{64FBD52F-913C-4353-82FC-6ADD367C4FD7}"/>
              </a:ext>
            </a:extLst>
          </p:cNvPr>
          <p:cNvSpPr>
            <a:spLocks noGrp="1"/>
          </p:cNvSpPr>
          <p:nvPr>
            <p:custDataLst>
              <p:tags r:id="rId16"/>
            </p:custDataLst>
          </p:nvPr>
        </p:nvSpPr>
        <p:spPr bwMode="gray">
          <a:xfrm>
            <a:off x="3524251" y="2254250"/>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B10957D-57AE-4A23-9D5D-BDE02BC36AE6}" type="datetime'''''''''1''''''''''''''''''.''''''''''9'''">
              <a:rPr lang="en-US" altLang="en-US" sz="800" smtClean="0">
                <a:effectLst/>
                <a:latin typeface="+mn-lt"/>
                <a:ea typeface="+mj-ea"/>
                <a:cs typeface="+mj-cs"/>
              </a:rPr>
              <a:pPr marL="0" indent="0" algn="ctr">
                <a:spcBef>
                  <a:spcPct val="0"/>
                </a:spcBef>
                <a:buNone/>
              </a:pPr>
              <a:t>1.9</a:t>
            </a:fld>
            <a:endParaRPr lang="en-US" sz="800">
              <a:latin typeface="+mn-lt"/>
              <a:ea typeface="+mj-ea"/>
              <a:cs typeface="+mj-cs"/>
            </a:endParaRPr>
          </a:p>
        </p:txBody>
      </p:sp>
      <p:sp>
        <p:nvSpPr>
          <p:cNvPr id="88" name="Espace réservé du texte 2">
            <a:extLst>
              <a:ext uri="{FF2B5EF4-FFF2-40B4-BE49-F238E27FC236}">
                <a16:creationId xmlns:a16="http://schemas.microsoft.com/office/drawing/2014/main" id="{7A57A845-3A7F-4C93-90A8-51D8B2460C31}"/>
              </a:ext>
            </a:extLst>
          </p:cNvPr>
          <p:cNvSpPr>
            <a:spLocks noGrp="1"/>
          </p:cNvSpPr>
          <p:nvPr>
            <p:custDataLst>
              <p:tags r:id="rId17"/>
            </p:custDataLst>
          </p:nvPr>
        </p:nvSpPr>
        <p:spPr bwMode="gray">
          <a:xfrm>
            <a:off x="1173164" y="2501900"/>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D72C354-5631-45D8-81B6-26C9A2987942}" type="datetime'''''''''''''''''''''''''''''1.''''''''''8'''''">
              <a:rPr lang="en-US" altLang="en-US" sz="800" smtClean="0">
                <a:effectLst/>
                <a:latin typeface="+mn-lt"/>
                <a:ea typeface="+mj-ea"/>
                <a:cs typeface="+mj-cs"/>
              </a:rPr>
              <a:pPr marL="0" indent="0" algn="ctr">
                <a:spcBef>
                  <a:spcPct val="0"/>
                </a:spcBef>
                <a:buNone/>
              </a:pPr>
              <a:t>1.8</a:t>
            </a:fld>
            <a:endParaRPr lang="en-US" sz="800">
              <a:latin typeface="+mn-lt"/>
              <a:ea typeface="+mj-ea"/>
              <a:cs typeface="+mj-cs"/>
            </a:endParaRPr>
          </a:p>
        </p:txBody>
      </p:sp>
      <p:sp>
        <p:nvSpPr>
          <p:cNvPr id="33" name="Espace réservé du texte 2">
            <a:extLst>
              <a:ext uri="{FF2B5EF4-FFF2-40B4-BE49-F238E27FC236}">
                <a16:creationId xmlns:a16="http://schemas.microsoft.com/office/drawing/2014/main" id="{2F86C0F4-110B-4E29-9168-B06B0F41AADC}"/>
              </a:ext>
            </a:extLst>
          </p:cNvPr>
          <p:cNvSpPr>
            <a:spLocks noGrp="1"/>
          </p:cNvSpPr>
          <p:nvPr>
            <p:custDataLst>
              <p:tags r:id="rId18"/>
            </p:custDataLst>
          </p:nvPr>
        </p:nvSpPr>
        <p:spPr bwMode="auto">
          <a:xfrm>
            <a:off x="1589088" y="3522663"/>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AA6163D-88C7-4048-B546-E1AAF48A9E4E}" type="datetime'''''Ma''''''''r''''''''''''''''''''''''c''h'''''''''">
              <a:rPr lang="en-GB" altLang="en-US" sz="800" smtClean="0">
                <a:ea typeface="+mj-ea"/>
                <a:cs typeface="+mj-cs"/>
              </a:rPr>
              <a:pPr marL="0" indent="0" algn="ctr">
                <a:spcBef>
                  <a:spcPct val="0"/>
                </a:spcBef>
                <a:buNone/>
              </a:pPr>
              <a:t>March</a:t>
            </a:fld>
            <a:endParaRPr lang="en-GB" sz="800">
              <a:ea typeface="+mj-ea"/>
              <a:cs typeface="+mj-cs"/>
            </a:endParaRPr>
          </a:p>
        </p:txBody>
      </p:sp>
      <p:sp>
        <p:nvSpPr>
          <p:cNvPr id="36" name="Espace réservé du texte 2">
            <a:extLst>
              <a:ext uri="{FF2B5EF4-FFF2-40B4-BE49-F238E27FC236}">
                <a16:creationId xmlns:a16="http://schemas.microsoft.com/office/drawing/2014/main" id="{FD87BF49-5A64-4A33-B9B4-84802C91E7E5}"/>
              </a:ext>
            </a:extLst>
          </p:cNvPr>
          <p:cNvSpPr>
            <a:spLocks noGrp="1"/>
          </p:cNvSpPr>
          <p:nvPr>
            <p:custDataLst>
              <p:tags r:id="rId19"/>
            </p:custDataLst>
          </p:nvPr>
        </p:nvSpPr>
        <p:spPr bwMode="auto">
          <a:xfrm>
            <a:off x="2578100" y="3522663"/>
            <a:ext cx="1889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5E7248B-D5B5-4830-BD90-B67A74C010DE}" type="datetime'''''''''''''M''''''''''''''''''''''''''a''''''y'''''''''">
              <a:rPr lang="en-GB" altLang="en-US" sz="800" smtClean="0">
                <a:ea typeface="+mj-ea"/>
                <a:cs typeface="+mj-cs"/>
              </a:rPr>
              <a:pPr marL="0" indent="0" algn="ctr">
                <a:spcBef>
                  <a:spcPct val="0"/>
                </a:spcBef>
                <a:buNone/>
              </a:pPr>
              <a:t>May</a:t>
            </a:fld>
            <a:endParaRPr lang="en-GB" sz="800">
              <a:ea typeface="+mj-ea"/>
              <a:cs typeface="+mj-cs"/>
            </a:endParaRPr>
          </a:p>
        </p:txBody>
      </p:sp>
      <p:sp>
        <p:nvSpPr>
          <p:cNvPr id="34" name="Espace réservé du texte 2">
            <a:extLst>
              <a:ext uri="{FF2B5EF4-FFF2-40B4-BE49-F238E27FC236}">
                <a16:creationId xmlns:a16="http://schemas.microsoft.com/office/drawing/2014/main" id="{B63467D7-8370-4350-93BC-14E1E79B9A81}"/>
              </a:ext>
            </a:extLst>
          </p:cNvPr>
          <p:cNvSpPr>
            <a:spLocks noGrp="1"/>
          </p:cNvSpPr>
          <p:nvPr>
            <p:custDataLst>
              <p:tags r:id="rId20"/>
            </p:custDataLst>
          </p:nvPr>
        </p:nvSpPr>
        <p:spPr bwMode="auto">
          <a:xfrm>
            <a:off x="2087563" y="3522663"/>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70BC2AC-2026-4D98-8BB6-EF37F6659747}" type="datetime'A''''pr''''''i''''''''''''''''''''''l'''''''''''''">
              <a:rPr lang="en-GB" altLang="en-US" sz="800" smtClean="0">
                <a:ea typeface="+mj-ea"/>
                <a:cs typeface="+mj-cs"/>
              </a:rPr>
              <a:pPr marL="0" indent="0" algn="ctr">
                <a:spcBef>
                  <a:spcPct val="0"/>
                </a:spcBef>
                <a:buNone/>
              </a:pPr>
              <a:t>April</a:t>
            </a:fld>
            <a:endParaRPr lang="en-GB" sz="800">
              <a:ea typeface="+mj-ea"/>
              <a:cs typeface="+mj-cs"/>
            </a:endParaRPr>
          </a:p>
        </p:txBody>
      </p:sp>
      <p:sp>
        <p:nvSpPr>
          <p:cNvPr id="49" name="Espace réservé du texte 2">
            <a:extLst>
              <a:ext uri="{FF2B5EF4-FFF2-40B4-BE49-F238E27FC236}">
                <a16:creationId xmlns:a16="http://schemas.microsoft.com/office/drawing/2014/main" id="{62EC1B93-0582-43FA-850A-56EEB2F04BCC}"/>
              </a:ext>
            </a:extLst>
          </p:cNvPr>
          <p:cNvSpPr>
            <a:spLocks noGrp="1"/>
          </p:cNvSpPr>
          <p:nvPr>
            <p:custDataLst>
              <p:tags r:id="rId21"/>
            </p:custDataLst>
          </p:nvPr>
        </p:nvSpPr>
        <p:spPr bwMode="auto">
          <a:xfrm>
            <a:off x="5726113" y="3522663"/>
            <a:ext cx="4730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9EF6CB1-8D3F-4728-8E7A-4A55F9B08A50}" type="datetime'''''''''''D''''e''''''''c''''''''''e''''''''''''mber'">
              <a:rPr lang="en-GB" altLang="en-US" sz="800" smtClean="0">
                <a:ea typeface="+mj-ea"/>
                <a:cs typeface="+mj-cs"/>
              </a:rPr>
              <a:pPr marL="0" indent="0" algn="ctr">
                <a:spcBef>
                  <a:spcPct val="0"/>
                </a:spcBef>
                <a:buNone/>
              </a:pPr>
              <a:t>December</a:t>
            </a:fld>
            <a:endParaRPr lang="en-GB" sz="800">
              <a:ea typeface="+mj-ea"/>
              <a:cs typeface="+mj-cs"/>
            </a:endParaRPr>
          </a:p>
        </p:txBody>
      </p:sp>
      <p:sp>
        <p:nvSpPr>
          <p:cNvPr id="40" name="Espace réservé du texte 2">
            <a:extLst>
              <a:ext uri="{FF2B5EF4-FFF2-40B4-BE49-F238E27FC236}">
                <a16:creationId xmlns:a16="http://schemas.microsoft.com/office/drawing/2014/main" id="{35D6DB89-3091-4EF4-8537-6639C8CA3726}"/>
              </a:ext>
            </a:extLst>
          </p:cNvPr>
          <p:cNvSpPr>
            <a:spLocks noGrp="1"/>
          </p:cNvSpPr>
          <p:nvPr>
            <p:custDataLst>
              <p:tags r:id="rId22"/>
            </p:custDataLst>
          </p:nvPr>
        </p:nvSpPr>
        <p:spPr bwMode="auto">
          <a:xfrm>
            <a:off x="3513138" y="3522663"/>
            <a:ext cx="1984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6E2C6F2-48E4-442D-81EE-3DBB8859D2AA}" type="datetime'''''J''''''''''''''''''''''''''u''l''''''''''''y'''''''''">
              <a:rPr lang="en-GB" altLang="en-US" sz="800" smtClean="0">
                <a:ea typeface="+mj-ea"/>
                <a:cs typeface="+mj-cs"/>
              </a:rPr>
              <a:pPr marL="0" indent="0" algn="ctr">
                <a:spcBef>
                  <a:spcPct val="0"/>
                </a:spcBef>
                <a:buNone/>
              </a:pPr>
              <a:t>July</a:t>
            </a:fld>
            <a:endParaRPr lang="en-GB" sz="800">
              <a:ea typeface="+mj-ea"/>
              <a:cs typeface="+mj-cs"/>
            </a:endParaRPr>
          </a:p>
        </p:txBody>
      </p:sp>
      <p:sp>
        <p:nvSpPr>
          <p:cNvPr id="95" name="Espace réservé du texte 2">
            <a:extLst>
              <a:ext uri="{FF2B5EF4-FFF2-40B4-BE49-F238E27FC236}">
                <a16:creationId xmlns:a16="http://schemas.microsoft.com/office/drawing/2014/main" id="{3841D16F-64A9-4814-87F8-32B248F88E85}"/>
              </a:ext>
            </a:extLst>
          </p:cNvPr>
          <p:cNvSpPr>
            <a:spLocks noGrp="1"/>
          </p:cNvSpPr>
          <p:nvPr>
            <p:custDataLst>
              <p:tags r:id="rId23"/>
            </p:custDataLst>
          </p:nvPr>
        </p:nvSpPr>
        <p:spPr bwMode="gray">
          <a:xfrm>
            <a:off x="2584451" y="2711450"/>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09BE3A1-B4C1-4173-BC9A-7D58929FE0DA}" type="datetime'''''''''''''''''''''1''''''''.''''''''''''''''1'">
              <a:rPr lang="en-US" altLang="en-US" sz="800" smtClean="0">
                <a:effectLst/>
                <a:latin typeface="+mn-lt"/>
                <a:ea typeface="+mj-ea"/>
                <a:cs typeface="+mj-cs"/>
              </a:rPr>
              <a:pPr marL="0" indent="0" algn="ctr">
                <a:spcBef>
                  <a:spcPct val="0"/>
                </a:spcBef>
                <a:buNone/>
              </a:pPr>
              <a:t>1.1</a:t>
            </a:fld>
            <a:endParaRPr lang="en-US" sz="800">
              <a:latin typeface="+mn-lt"/>
              <a:ea typeface="+mj-ea"/>
              <a:cs typeface="+mj-cs"/>
            </a:endParaRPr>
          </a:p>
        </p:txBody>
      </p:sp>
      <p:sp>
        <p:nvSpPr>
          <p:cNvPr id="42" name="Espace réservé du texte 2">
            <a:extLst>
              <a:ext uri="{FF2B5EF4-FFF2-40B4-BE49-F238E27FC236}">
                <a16:creationId xmlns:a16="http://schemas.microsoft.com/office/drawing/2014/main" id="{C403D4C6-8C13-4D6A-B055-38E4A0387F97}"/>
              </a:ext>
            </a:extLst>
          </p:cNvPr>
          <p:cNvSpPr>
            <a:spLocks noGrp="1"/>
          </p:cNvSpPr>
          <p:nvPr>
            <p:custDataLst>
              <p:tags r:id="rId24"/>
            </p:custDataLst>
          </p:nvPr>
        </p:nvSpPr>
        <p:spPr bwMode="auto">
          <a:xfrm>
            <a:off x="3924300" y="3522663"/>
            <a:ext cx="3159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6CB59B8-B2B5-475B-B742-AD09C0C0F957}" type="datetime'A''''u''''gu''''''''''s''''''''''''''t'''''''''''''''''">
              <a:rPr lang="en-GB" altLang="en-US" sz="800" smtClean="0">
                <a:ea typeface="+mj-ea"/>
                <a:cs typeface="+mj-cs"/>
              </a:rPr>
              <a:pPr marL="0" indent="0" algn="ctr">
                <a:spcBef>
                  <a:spcPct val="0"/>
                </a:spcBef>
                <a:buNone/>
              </a:pPr>
              <a:t>August</a:t>
            </a:fld>
            <a:endParaRPr lang="en-GB" sz="800">
              <a:ea typeface="+mj-ea"/>
              <a:cs typeface="+mj-cs"/>
            </a:endParaRPr>
          </a:p>
        </p:txBody>
      </p:sp>
      <p:sp>
        <p:nvSpPr>
          <p:cNvPr id="44" name="Espace réservé du texte 2">
            <a:extLst>
              <a:ext uri="{FF2B5EF4-FFF2-40B4-BE49-F238E27FC236}">
                <a16:creationId xmlns:a16="http://schemas.microsoft.com/office/drawing/2014/main" id="{7230C248-CAF3-4E5E-9CBF-AC28D046D5AA}"/>
              </a:ext>
            </a:extLst>
          </p:cNvPr>
          <p:cNvSpPr>
            <a:spLocks noGrp="1"/>
          </p:cNvSpPr>
          <p:nvPr>
            <p:custDataLst>
              <p:tags r:id="rId25"/>
            </p:custDataLst>
          </p:nvPr>
        </p:nvSpPr>
        <p:spPr bwMode="auto">
          <a:xfrm>
            <a:off x="4298950" y="3522663"/>
            <a:ext cx="5064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E7FD2A9-C87E-4F07-92E2-8ABB48D759E9}" type="datetime'''''S''''''''''''ep''''te''''''''''''m''b''''e''r'''''''">
              <a:rPr lang="en-GB" altLang="en-US" sz="800" smtClean="0">
                <a:ea typeface="+mj-ea"/>
                <a:cs typeface="+mj-cs"/>
              </a:rPr>
              <a:pPr marL="0" indent="0" algn="ctr">
                <a:spcBef>
                  <a:spcPct val="0"/>
                </a:spcBef>
                <a:buNone/>
              </a:pPr>
              <a:t>September</a:t>
            </a:fld>
            <a:endParaRPr lang="en-GB" sz="800">
              <a:ea typeface="+mj-ea"/>
              <a:cs typeface="+mj-cs"/>
            </a:endParaRPr>
          </a:p>
        </p:txBody>
      </p:sp>
      <p:sp>
        <p:nvSpPr>
          <p:cNvPr id="46" name="Espace réservé du texte 2">
            <a:extLst>
              <a:ext uri="{FF2B5EF4-FFF2-40B4-BE49-F238E27FC236}">
                <a16:creationId xmlns:a16="http://schemas.microsoft.com/office/drawing/2014/main" id="{4A7DE8ED-4F7F-4F59-A943-769A177A1BEE}"/>
              </a:ext>
            </a:extLst>
          </p:cNvPr>
          <p:cNvSpPr>
            <a:spLocks noGrp="1"/>
          </p:cNvSpPr>
          <p:nvPr>
            <p:custDataLst>
              <p:tags r:id="rId26"/>
            </p:custDataLst>
          </p:nvPr>
        </p:nvSpPr>
        <p:spPr bwMode="auto">
          <a:xfrm>
            <a:off x="4833938" y="3522663"/>
            <a:ext cx="3778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CFE7742-2557-4D67-8453-50D82901B245}" type="datetime'''O''''''''''c''''''''''to''''''''''''''be''r'''''''''''">
              <a:rPr lang="en-GB" altLang="en-US" sz="800" smtClean="0">
                <a:ea typeface="+mj-ea"/>
                <a:cs typeface="+mj-cs"/>
              </a:rPr>
              <a:pPr marL="0" indent="0" algn="ctr">
                <a:spcBef>
                  <a:spcPct val="0"/>
                </a:spcBef>
                <a:buNone/>
              </a:pPr>
              <a:t>October</a:t>
            </a:fld>
            <a:endParaRPr lang="en-GB" sz="800">
              <a:ea typeface="+mj-ea"/>
              <a:cs typeface="+mj-cs"/>
            </a:endParaRPr>
          </a:p>
        </p:txBody>
      </p:sp>
      <p:sp>
        <p:nvSpPr>
          <p:cNvPr id="84" name="Espace réservé du texte 2">
            <a:extLst>
              <a:ext uri="{FF2B5EF4-FFF2-40B4-BE49-F238E27FC236}">
                <a16:creationId xmlns:a16="http://schemas.microsoft.com/office/drawing/2014/main" id="{A00369BE-B86B-4A37-8F6C-794A834BCB73}"/>
              </a:ext>
            </a:extLst>
          </p:cNvPr>
          <p:cNvSpPr>
            <a:spLocks noGrp="1"/>
          </p:cNvSpPr>
          <p:nvPr>
            <p:custDataLst>
              <p:tags r:id="rId27"/>
            </p:custDataLst>
          </p:nvPr>
        </p:nvSpPr>
        <p:spPr bwMode="gray">
          <a:xfrm>
            <a:off x="815976" y="2713038"/>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E277046-5AE1-4F69-B378-B8DAD9E33083}" type="datetime'''''1''''.''''''''''''''''''''5'''''''''''''''''''''''">
              <a:rPr lang="en-US" altLang="en-US" sz="800" smtClean="0">
                <a:effectLst/>
                <a:latin typeface="+mn-lt"/>
                <a:ea typeface="+mj-ea"/>
                <a:cs typeface="+mj-cs"/>
              </a:rPr>
              <a:pPr marL="0" indent="0" algn="ctr">
                <a:spcBef>
                  <a:spcPct val="0"/>
                </a:spcBef>
                <a:buNone/>
              </a:pPr>
              <a:t>1.5</a:t>
            </a:fld>
            <a:endParaRPr lang="en-US" sz="800">
              <a:latin typeface="+mn-lt"/>
              <a:ea typeface="+mj-ea"/>
              <a:cs typeface="+mj-cs"/>
            </a:endParaRPr>
          </a:p>
        </p:txBody>
      </p:sp>
      <p:sp>
        <p:nvSpPr>
          <p:cNvPr id="85" name="Espace réservé du texte 2">
            <a:extLst>
              <a:ext uri="{FF2B5EF4-FFF2-40B4-BE49-F238E27FC236}">
                <a16:creationId xmlns:a16="http://schemas.microsoft.com/office/drawing/2014/main" id="{8705522D-928D-4AA6-B132-67F79A5ECFB6}"/>
              </a:ext>
            </a:extLst>
          </p:cNvPr>
          <p:cNvSpPr>
            <a:spLocks noGrp="1"/>
          </p:cNvSpPr>
          <p:nvPr>
            <p:custDataLst>
              <p:tags r:id="rId28"/>
            </p:custDataLst>
          </p:nvPr>
        </p:nvSpPr>
        <p:spPr bwMode="gray">
          <a:xfrm>
            <a:off x="815976" y="2366963"/>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193DC48-6837-41F6-8A42-369AE37B85FE}" type="datetime'''2''''''''''.''''''''''''''''''1'''''''">
              <a:rPr lang="en-US" altLang="en-US" sz="800" smtClean="0">
                <a:effectLst/>
                <a:latin typeface="+mn-lt"/>
                <a:ea typeface="+mj-ea"/>
                <a:cs typeface="+mj-cs"/>
              </a:rPr>
              <a:pPr marL="0" indent="0" algn="ctr">
                <a:spcBef>
                  <a:spcPct val="0"/>
                </a:spcBef>
                <a:buNone/>
              </a:pPr>
              <a:t>2.1</a:t>
            </a:fld>
            <a:endParaRPr lang="en-US" sz="800">
              <a:latin typeface="+mn-lt"/>
              <a:ea typeface="+mj-ea"/>
              <a:cs typeface="+mj-cs"/>
            </a:endParaRPr>
          </a:p>
        </p:txBody>
      </p:sp>
      <p:sp>
        <p:nvSpPr>
          <p:cNvPr id="86" name="Espace réservé du texte 2">
            <a:extLst>
              <a:ext uri="{FF2B5EF4-FFF2-40B4-BE49-F238E27FC236}">
                <a16:creationId xmlns:a16="http://schemas.microsoft.com/office/drawing/2014/main" id="{BB90F932-A103-4AD9-9004-DB4544E1AFDF}"/>
              </a:ext>
            </a:extLst>
          </p:cNvPr>
          <p:cNvSpPr>
            <a:spLocks noGrp="1"/>
          </p:cNvSpPr>
          <p:nvPr>
            <p:custDataLst>
              <p:tags r:id="rId29"/>
            </p:custDataLst>
          </p:nvPr>
        </p:nvSpPr>
        <p:spPr bwMode="gray">
          <a:xfrm>
            <a:off x="815976" y="1738313"/>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1F38EFF-F8D4-4E0D-B358-37B2BC23B605}" type="datetime'''2''''''''''''''''''''''''''''''''''''.''''''''8'''''''">
              <a:rPr lang="en-US" altLang="en-US" sz="800" smtClean="0">
                <a:effectLst/>
                <a:latin typeface="+mn-lt"/>
                <a:ea typeface="+mj-ea"/>
                <a:cs typeface="+mj-cs"/>
              </a:rPr>
              <a:pPr marL="0" indent="0" algn="ctr">
                <a:spcBef>
                  <a:spcPct val="0"/>
                </a:spcBef>
                <a:buNone/>
              </a:pPr>
              <a:t>2.8</a:t>
            </a:fld>
            <a:endParaRPr lang="en-US" sz="800">
              <a:latin typeface="+mn-lt"/>
              <a:ea typeface="+mj-ea"/>
              <a:cs typeface="+mj-cs"/>
            </a:endParaRPr>
          </a:p>
        </p:txBody>
      </p:sp>
      <p:sp>
        <p:nvSpPr>
          <p:cNvPr id="87" name="Espace réservé du texte 2">
            <a:extLst>
              <a:ext uri="{FF2B5EF4-FFF2-40B4-BE49-F238E27FC236}">
                <a16:creationId xmlns:a16="http://schemas.microsoft.com/office/drawing/2014/main" id="{D2455C55-533E-47C6-8B16-0A7BAA0379C8}"/>
              </a:ext>
            </a:extLst>
          </p:cNvPr>
          <p:cNvSpPr>
            <a:spLocks noGrp="1"/>
          </p:cNvSpPr>
          <p:nvPr>
            <p:custDataLst>
              <p:tags r:id="rId30"/>
            </p:custDataLst>
          </p:nvPr>
        </p:nvSpPr>
        <p:spPr bwMode="gray">
          <a:xfrm>
            <a:off x="1173164" y="2201863"/>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7DA04BF-A01A-4FF2-8D09-6072EEB9D8CB}" type="datetime'''''''''''''''''''2''''''''''''''''.''0'''''''''''''''''''''">
              <a:rPr lang="en-US" altLang="en-US" sz="800" smtClean="0">
                <a:effectLst/>
                <a:latin typeface="+mn-lt"/>
                <a:ea typeface="+mj-ea"/>
                <a:cs typeface="+mj-cs"/>
              </a:rPr>
              <a:pPr marL="0" indent="0" algn="ctr">
                <a:spcBef>
                  <a:spcPct val="0"/>
                </a:spcBef>
                <a:buNone/>
              </a:pPr>
              <a:t>2.0</a:t>
            </a:fld>
            <a:endParaRPr lang="en-US" sz="800">
              <a:latin typeface="+mn-lt"/>
              <a:ea typeface="+mj-ea"/>
              <a:cs typeface="+mj-cs"/>
            </a:endParaRPr>
          </a:p>
        </p:txBody>
      </p:sp>
      <p:sp>
        <p:nvSpPr>
          <p:cNvPr id="89" name="Espace réservé du texte 2">
            <a:extLst>
              <a:ext uri="{FF2B5EF4-FFF2-40B4-BE49-F238E27FC236}">
                <a16:creationId xmlns:a16="http://schemas.microsoft.com/office/drawing/2014/main" id="{C4693B57-2D6E-4603-8F33-C88E7D580CEB}"/>
              </a:ext>
            </a:extLst>
          </p:cNvPr>
          <p:cNvSpPr>
            <a:spLocks noGrp="1"/>
          </p:cNvSpPr>
          <p:nvPr>
            <p:custDataLst>
              <p:tags r:id="rId31"/>
            </p:custDataLst>
          </p:nvPr>
        </p:nvSpPr>
        <p:spPr bwMode="gray">
          <a:xfrm>
            <a:off x="1173164" y="3030538"/>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760E5EA-3ABA-4A86-82A1-DED99F220F60}" type="datetime'''''''''0''''''''''.''''''''9'''''''''''''">
              <a:rPr lang="en-US" altLang="en-US" sz="800" smtClean="0">
                <a:effectLst/>
                <a:latin typeface="+mn-lt"/>
                <a:ea typeface="+mj-ea"/>
                <a:cs typeface="+mj-cs"/>
              </a:rPr>
              <a:pPr marL="0" indent="0" algn="ctr">
                <a:spcBef>
                  <a:spcPct val="0"/>
                </a:spcBef>
                <a:buNone/>
              </a:pPr>
              <a:t>0.9</a:t>
            </a:fld>
            <a:endParaRPr lang="en-US" sz="800">
              <a:latin typeface="+mn-lt"/>
              <a:ea typeface="+mj-ea"/>
              <a:cs typeface="+mj-cs"/>
            </a:endParaRPr>
          </a:p>
        </p:txBody>
      </p:sp>
      <p:sp>
        <p:nvSpPr>
          <p:cNvPr id="90" name="Espace réservé du texte 2">
            <a:extLst>
              <a:ext uri="{FF2B5EF4-FFF2-40B4-BE49-F238E27FC236}">
                <a16:creationId xmlns:a16="http://schemas.microsoft.com/office/drawing/2014/main" id="{3DF860F8-5A6E-459A-B025-72B0E1B83BBB}"/>
              </a:ext>
            </a:extLst>
          </p:cNvPr>
          <p:cNvSpPr>
            <a:spLocks noGrp="1"/>
          </p:cNvSpPr>
          <p:nvPr>
            <p:custDataLst>
              <p:tags r:id="rId32"/>
            </p:custDataLst>
          </p:nvPr>
        </p:nvSpPr>
        <p:spPr bwMode="gray">
          <a:xfrm>
            <a:off x="1643064" y="1868488"/>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4527701-7927-44DE-84E0-AA2E9EBC3EA8}" type="datetime'''''''''''''''''''''''''''2''''''''''''''''.6'''''''''''''''">
              <a:rPr lang="en-US" altLang="en-US" sz="800" smtClean="0">
                <a:effectLst/>
                <a:latin typeface="+mn-lt"/>
                <a:ea typeface="+mj-ea"/>
                <a:cs typeface="+mj-cs"/>
              </a:rPr>
              <a:pPr marL="0" indent="0" algn="ctr">
                <a:spcBef>
                  <a:spcPct val="0"/>
                </a:spcBef>
                <a:buNone/>
              </a:pPr>
              <a:t>2.6</a:t>
            </a:fld>
            <a:endParaRPr lang="en-US" sz="800">
              <a:latin typeface="+mn-lt"/>
              <a:ea typeface="+mj-ea"/>
              <a:cs typeface="+mj-cs"/>
            </a:endParaRPr>
          </a:p>
        </p:txBody>
      </p:sp>
      <p:sp>
        <p:nvSpPr>
          <p:cNvPr id="103" name="Espace réservé du texte 2">
            <a:extLst>
              <a:ext uri="{FF2B5EF4-FFF2-40B4-BE49-F238E27FC236}">
                <a16:creationId xmlns:a16="http://schemas.microsoft.com/office/drawing/2014/main" id="{8108D787-AEA1-463D-BBF5-97D2D1475C1A}"/>
              </a:ext>
            </a:extLst>
          </p:cNvPr>
          <p:cNvSpPr>
            <a:spLocks noGrp="1"/>
          </p:cNvSpPr>
          <p:nvPr>
            <p:custDataLst>
              <p:tags r:id="rId33"/>
            </p:custDataLst>
          </p:nvPr>
        </p:nvSpPr>
        <p:spPr bwMode="gray">
          <a:xfrm>
            <a:off x="4464051" y="2149475"/>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3893EED-5267-4976-9F95-4B8BB3B43056}" type="datetime'''2.''''''1'''''''''''''''''''''''">
              <a:rPr lang="en-US" altLang="en-US" sz="800" smtClean="0">
                <a:effectLst/>
                <a:latin typeface="+mn-lt"/>
                <a:ea typeface="+mj-ea"/>
                <a:cs typeface="+mj-cs"/>
              </a:rPr>
              <a:pPr marL="0" indent="0" algn="ctr">
                <a:spcBef>
                  <a:spcPct val="0"/>
                </a:spcBef>
                <a:buNone/>
              </a:pPr>
              <a:t>2.1</a:t>
            </a:fld>
            <a:endParaRPr lang="en-US" sz="800">
              <a:latin typeface="+mn-lt"/>
              <a:ea typeface="+mj-ea"/>
              <a:cs typeface="+mj-cs"/>
            </a:endParaRPr>
          </a:p>
        </p:txBody>
      </p:sp>
      <p:sp>
        <p:nvSpPr>
          <p:cNvPr id="91" name="Espace réservé du texte 2">
            <a:extLst>
              <a:ext uri="{FF2B5EF4-FFF2-40B4-BE49-F238E27FC236}">
                <a16:creationId xmlns:a16="http://schemas.microsoft.com/office/drawing/2014/main" id="{51BEF75B-6449-4EE5-B141-FD842A32691F}"/>
              </a:ext>
            </a:extLst>
          </p:cNvPr>
          <p:cNvSpPr>
            <a:spLocks noGrp="1"/>
          </p:cNvSpPr>
          <p:nvPr>
            <p:custDataLst>
              <p:tags r:id="rId34"/>
            </p:custDataLst>
          </p:nvPr>
        </p:nvSpPr>
        <p:spPr bwMode="gray">
          <a:xfrm>
            <a:off x="1643064" y="2381250"/>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1A3DFD3-93DC-4CE7-A3A6-57C2C51F1F2B}" type="datetime'''''''''''''''''''''''''''''''''''''''''''''1''''''.7'''''">
              <a:rPr lang="en-US" altLang="en-US" sz="800" smtClean="0">
                <a:effectLst/>
                <a:latin typeface="+mn-lt"/>
                <a:ea typeface="+mj-ea"/>
                <a:cs typeface="+mj-cs"/>
              </a:rPr>
              <a:pPr marL="0" indent="0" algn="ctr">
                <a:spcBef>
                  <a:spcPct val="0"/>
                </a:spcBef>
                <a:buNone/>
              </a:pPr>
              <a:t>1.7</a:t>
            </a:fld>
            <a:endParaRPr lang="en-US" sz="800">
              <a:latin typeface="+mn-lt"/>
              <a:ea typeface="+mj-ea"/>
              <a:cs typeface="+mj-cs"/>
            </a:endParaRPr>
          </a:p>
        </p:txBody>
      </p:sp>
      <p:sp>
        <p:nvSpPr>
          <p:cNvPr id="92" name="Espace réservé du texte 2">
            <a:extLst>
              <a:ext uri="{FF2B5EF4-FFF2-40B4-BE49-F238E27FC236}">
                <a16:creationId xmlns:a16="http://schemas.microsoft.com/office/drawing/2014/main" id="{C66B1F80-1408-441D-832C-25852CDDE9B1}"/>
              </a:ext>
            </a:extLst>
          </p:cNvPr>
          <p:cNvSpPr>
            <a:spLocks noGrp="1"/>
          </p:cNvSpPr>
          <p:nvPr>
            <p:custDataLst>
              <p:tags r:id="rId35"/>
            </p:custDataLst>
          </p:nvPr>
        </p:nvSpPr>
        <p:spPr bwMode="gray">
          <a:xfrm>
            <a:off x="2181226" y="2424113"/>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E82DBDC3-E443-4AD6-B15E-FDCA1F155F4E}" type="datetime'''''''''''''''1''''''.''''''''''''''''5'''''''''''''''''''''''">
              <a:rPr lang="en-US" altLang="en-US" sz="800" smtClean="0">
                <a:effectLst/>
                <a:latin typeface="+mn-lt"/>
                <a:ea typeface="+mj-ea"/>
                <a:cs typeface="+mj-cs"/>
              </a:rPr>
              <a:pPr marL="0" indent="0">
                <a:spcBef>
                  <a:spcPct val="0"/>
                </a:spcBef>
                <a:buNone/>
              </a:pPr>
              <a:t>1.5</a:t>
            </a:fld>
            <a:endParaRPr lang="en-US" sz="800">
              <a:latin typeface="+mn-lt"/>
              <a:ea typeface="+mj-ea"/>
              <a:cs typeface="+mj-cs"/>
            </a:endParaRPr>
          </a:p>
        </p:txBody>
      </p:sp>
      <p:sp>
        <p:nvSpPr>
          <p:cNvPr id="93" name="Espace réservé du texte 2">
            <a:extLst>
              <a:ext uri="{FF2B5EF4-FFF2-40B4-BE49-F238E27FC236}">
                <a16:creationId xmlns:a16="http://schemas.microsoft.com/office/drawing/2014/main" id="{0D867463-FF20-4EAF-9D5E-DAC2BF4C0B69}"/>
              </a:ext>
            </a:extLst>
          </p:cNvPr>
          <p:cNvSpPr>
            <a:spLocks noGrp="1"/>
          </p:cNvSpPr>
          <p:nvPr>
            <p:custDataLst>
              <p:tags r:id="rId36"/>
            </p:custDataLst>
          </p:nvPr>
        </p:nvSpPr>
        <p:spPr bwMode="gray">
          <a:xfrm>
            <a:off x="2114551" y="2749550"/>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4EF0B94-0AF7-45DD-A45A-34E4CDA2A2BD}" type="datetime'''''''''''''''''''1''''''''''''''''''''.''0'">
              <a:rPr lang="en-US" altLang="en-US" sz="800" smtClean="0">
                <a:effectLst/>
                <a:latin typeface="+mn-lt"/>
                <a:ea typeface="+mj-ea"/>
                <a:cs typeface="+mj-cs"/>
              </a:rPr>
              <a:pPr marL="0" indent="0" algn="ctr">
                <a:spcBef>
                  <a:spcPct val="0"/>
                </a:spcBef>
                <a:buNone/>
              </a:pPr>
              <a:t>1.0</a:t>
            </a:fld>
            <a:endParaRPr lang="en-US" sz="800">
              <a:latin typeface="+mn-lt"/>
              <a:ea typeface="+mj-ea"/>
              <a:cs typeface="+mj-cs"/>
            </a:endParaRPr>
          </a:p>
        </p:txBody>
      </p:sp>
      <p:sp>
        <p:nvSpPr>
          <p:cNvPr id="96" name="Espace réservé du texte 2">
            <a:extLst>
              <a:ext uri="{FF2B5EF4-FFF2-40B4-BE49-F238E27FC236}">
                <a16:creationId xmlns:a16="http://schemas.microsoft.com/office/drawing/2014/main" id="{738109C5-9277-4DD3-AA12-8623A47FACE7}"/>
              </a:ext>
            </a:extLst>
          </p:cNvPr>
          <p:cNvSpPr>
            <a:spLocks noGrp="1"/>
          </p:cNvSpPr>
          <p:nvPr>
            <p:custDataLst>
              <p:tags r:id="rId37"/>
            </p:custDataLst>
          </p:nvPr>
        </p:nvSpPr>
        <p:spPr bwMode="gray">
          <a:xfrm>
            <a:off x="3054351" y="1939925"/>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C45FAFD-64D3-44B9-8403-D84535781946}" type="datetime'2''''''''''''''''''''.''''4'''''">
              <a:rPr lang="en-US" altLang="en-US" sz="800" smtClean="0">
                <a:effectLst/>
                <a:latin typeface="+mn-lt"/>
                <a:ea typeface="+mj-ea"/>
                <a:cs typeface="+mj-cs"/>
              </a:rPr>
              <a:pPr marL="0" indent="0" algn="ctr">
                <a:spcBef>
                  <a:spcPct val="0"/>
                </a:spcBef>
                <a:buNone/>
              </a:pPr>
              <a:t>2.4</a:t>
            </a:fld>
            <a:endParaRPr lang="en-US" sz="800">
              <a:latin typeface="+mn-lt"/>
              <a:ea typeface="+mj-ea"/>
              <a:cs typeface="+mj-cs"/>
            </a:endParaRPr>
          </a:p>
        </p:txBody>
      </p:sp>
      <p:sp>
        <p:nvSpPr>
          <p:cNvPr id="94" name="Espace réservé du texte 2">
            <a:extLst>
              <a:ext uri="{FF2B5EF4-FFF2-40B4-BE49-F238E27FC236}">
                <a16:creationId xmlns:a16="http://schemas.microsoft.com/office/drawing/2014/main" id="{0CB52B98-A92D-4E47-BF28-BDC391798BB8}"/>
              </a:ext>
            </a:extLst>
          </p:cNvPr>
          <p:cNvSpPr>
            <a:spLocks noGrp="1"/>
          </p:cNvSpPr>
          <p:nvPr>
            <p:custDataLst>
              <p:tags r:id="rId38"/>
            </p:custDataLst>
          </p:nvPr>
        </p:nvSpPr>
        <p:spPr bwMode="gray">
          <a:xfrm>
            <a:off x="2584451" y="2305050"/>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C978968-1A6B-4B14-BA8E-DDB10F0A3B13}" type="datetime'''''1''''''''''.8'''''''''''''''''''''''''''''''''''''''">
              <a:rPr lang="en-US" altLang="en-US" sz="800" smtClean="0">
                <a:effectLst/>
                <a:latin typeface="+mn-lt"/>
                <a:ea typeface="+mj-ea"/>
                <a:cs typeface="+mj-cs"/>
              </a:rPr>
              <a:pPr marL="0" indent="0" algn="ctr">
                <a:spcBef>
                  <a:spcPct val="0"/>
                </a:spcBef>
                <a:buNone/>
              </a:pPr>
              <a:t>1.8</a:t>
            </a:fld>
            <a:endParaRPr lang="en-US" sz="800">
              <a:latin typeface="+mn-lt"/>
              <a:ea typeface="+mj-ea"/>
              <a:cs typeface="+mj-cs"/>
            </a:endParaRPr>
          </a:p>
        </p:txBody>
      </p:sp>
      <p:sp>
        <p:nvSpPr>
          <p:cNvPr id="98" name="Espace réservé du texte 2">
            <a:extLst>
              <a:ext uri="{FF2B5EF4-FFF2-40B4-BE49-F238E27FC236}">
                <a16:creationId xmlns:a16="http://schemas.microsoft.com/office/drawing/2014/main" id="{451265C1-CD33-4D32-908C-42CD1F2DCA66}"/>
              </a:ext>
            </a:extLst>
          </p:cNvPr>
          <p:cNvSpPr>
            <a:spLocks noGrp="1"/>
          </p:cNvSpPr>
          <p:nvPr>
            <p:custDataLst>
              <p:tags r:id="rId39"/>
            </p:custDataLst>
          </p:nvPr>
        </p:nvSpPr>
        <p:spPr bwMode="gray">
          <a:xfrm>
            <a:off x="3460751" y="2492375"/>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F290DCD3-5456-4000-8B10-E339FAB3D729}" type="datetime'''''''''1''''''''''''''.''''''''''''''''''''''8'''''''''''">
              <a:rPr lang="en-US" altLang="en-US" sz="800" smtClean="0">
                <a:effectLst/>
                <a:latin typeface="+mn-lt"/>
                <a:ea typeface="+mj-ea"/>
                <a:cs typeface="+mj-cs"/>
              </a:rPr>
              <a:pPr marL="0" indent="0">
                <a:spcBef>
                  <a:spcPct val="0"/>
                </a:spcBef>
                <a:buNone/>
              </a:pPr>
              <a:t>1.8</a:t>
            </a:fld>
            <a:endParaRPr lang="en-US" sz="800">
              <a:latin typeface="+mn-lt"/>
              <a:ea typeface="+mj-ea"/>
              <a:cs typeface="+mj-cs"/>
            </a:endParaRPr>
          </a:p>
        </p:txBody>
      </p:sp>
      <p:sp>
        <p:nvSpPr>
          <p:cNvPr id="101" name="Espace réservé du texte 2">
            <a:extLst>
              <a:ext uri="{FF2B5EF4-FFF2-40B4-BE49-F238E27FC236}">
                <a16:creationId xmlns:a16="http://schemas.microsoft.com/office/drawing/2014/main" id="{338EFF6E-BAC2-478A-8DDF-008FB8AC8838}"/>
              </a:ext>
            </a:extLst>
          </p:cNvPr>
          <p:cNvSpPr>
            <a:spLocks noGrp="1"/>
          </p:cNvSpPr>
          <p:nvPr>
            <p:custDataLst>
              <p:tags r:id="rId40"/>
            </p:custDataLst>
          </p:nvPr>
        </p:nvSpPr>
        <p:spPr bwMode="gray">
          <a:xfrm>
            <a:off x="3997326" y="2622550"/>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BC4807F7-F50B-481F-A5BE-3331CE651931}" type="datetime'''''1.''''''''''1'''''''''''''">
              <a:rPr lang="en-US" altLang="en-US" sz="800" smtClean="0">
                <a:effectLst/>
                <a:latin typeface="+mn-lt"/>
                <a:ea typeface="+mj-ea"/>
                <a:cs typeface="+mj-cs"/>
              </a:rPr>
              <a:pPr marL="0" indent="0">
                <a:spcBef>
                  <a:spcPct val="0"/>
                </a:spcBef>
                <a:buNone/>
              </a:pPr>
              <a:t>1.1</a:t>
            </a:fld>
            <a:endParaRPr lang="en-US" sz="800">
              <a:latin typeface="+mn-lt"/>
              <a:ea typeface="+mj-ea"/>
              <a:cs typeface="+mj-cs"/>
            </a:endParaRPr>
          </a:p>
        </p:txBody>
      </p:sp>
      <p:sp>
        <p:nvSpPr>
          <p:cNvPr id="102" name="Espace réservé du texte 2">
            <a:extLst>
              <a:ext uri="{FF2B5EF4-FFF2-40B4-BE49-F238E27FC236}">
                <a16:creationId xmlns:a16="http://schemas.microsoft.com/office/drawing/2014/main" id="{BC692329-6FE1-480E-8891-BB3A752BED1F}"/>
              </a:ext>
            </a:extLst>
          </p:cNvPr>
          <p:cNvSpPr>
            <a:spLocks noGrp="1"/>
          </p:cNvSpPr>
          <p:nvPr>
            <p:custDataLst>
              <p:tags r:id="rId41"/>
            </p:custDataLst>
          </p:nvPr>
        </p:nvSpPr>
        <p:spPr bwMode="gray">
          <a:xfrm>
            <a:off x="4497389" y="2460625"/>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E01582E8-1968-4D66-8CBA-415D24F3C45E}" type="datetime'1''''''''''''''''''''''''''''''''''''''.''''''''''9'''''''''''">
              <a:rPr lang="en-US" altLang="en-US" sz="800" smtClean="0">
                <a:effectLst/>
                <a:latin typeface="+mn-lt"/>
                <a:ea typeface="+mj-ea"/>
                <a:cs typeface="+mj-cs"/>
              </a:rPr>
              <a:pPr marL="0" indent="0">
                <a:spcBef>
                  <a:spcPct val="0"/>
                </a:spcBef>
                <a:buNone/>
              </a:pPr>
              <a:t>1.9</a:t>
            </a:fld>
            <a:endParaRPr lang="en-US" sz="800">
              <a:latin typeface="+mn-lt"/>
              <a:ea typeface="+mj-ea"/>
              <a:cs typeface="+mj-cs"/>
            </a:endParaRPr>
          </a:p>
        </p:txBody>
      </p:sp>
      <p:sp>
        <p:nvSpPr>
          <p:cNvPr id="104" name="Espace réservé du texte 2">
            <a:extLst>
              <a:ext uri="{FF2B5EF4-FFF2-40B4-BE49-F238E27FC236}">
                <a16:creationId xmlns:a16="http://schemas.microsoft.com/office/drawing/2014/main" id="{29E20196-4E30-457C-9EE6-ECEBD4249294}"/>
              </a:ext>
            </a:extLst>
          </p:cNvPr>
          <p:cNvSpPr>
            <a:spLocks noGrp="1"/>
          </p:cNvSpPr>
          <p:nvPr>
            <p:custDataLst>
              <p:tags r:id="rId42"/>
            </p:custDataLst>
          </p:nvPr>
        </p:nvSpPr>
        <p:spPr bwMode="gray">
          <a:xfrm>
            <a:off x="4935539" y="2544763"/>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28E67F6-AD24-4077-9A58-5C6236987C57}" type="datetime'''''''''''''''''''''''''1''''''''''.8'''''''''''''''''''">
              <a:rPr lang="en-US" altLang="en-US" sz="800" smtClean="0">
                <a:effectLst/>
                <a:latin typeface="+mn-lt"/>
                <a:ea typeface="+mj-ea"/>
                <a:cs typeface="+mj-cs"/>
              </a:rPr>
              <a:pPr marL="0" indent="0" algn="ctr">
                <a:spcBef>
                  <a:spcPct val="0"/>
                </a:spcBef>
                <a:buNone/>
              </a:pPr>
              <a:t>1.8</a:t>
            </a:fld>
            <a:endParaRPr lang="en-US" sz="800">
              <a:latin typeface="+mn-lt"/>
              <a:ea typeface="+mj-ea"/>
              <a:cs typeface="+mj-cs"/>
            </a:endParaRPr>
          </a:p>
        </p:txBody>
      </p:sp>
      <p:sp>
        <p:nvSpPr>
          <p:cNvPr id="105" name="Espace réservé du texte 2">
            <a:extLst>
              <a:ext uri="{FF2B5EF4-FFF2-40B4-BE49-F238E27FC236}">
                <a16:creationId xmlns:a16="http://schemas.microsoft.com/office/drawing/2014/main" id="{BF40A2C0-F2B6-4AE4-BD8B-F267047037B7}"/>
              </a:ext>
            </a:extLst>
          </p:cNvPr>
          <p:cNvSpPr>
            <a:spLocks noGrp="1"/>
          </p:cNvSpPr>
          <p:nvPr>
            <p:custDataLst>
              <p:tags r:id="rId43"/>
            </p:custDataLst>
          </p:nvPr>
        </p:nvSpPr>
        <p:spPr bwMode="gray">
          <a:xfrm>
            <a:off x="4935539" y="2228850"/>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BDBF38F-CC6D-4442-B231-AC8F1B6EA581}" type="datetime'''''''''''''''''''''''1''''''''''''''.''''''''9'''''">
              <a:rPr lang="en-US" altLang="en-US" sz="800" smtClean="0">
                <a:effectLst/>
                <a:latin typeface="+mn-lt"/>
                <a:ea typeface="+mj-ea"/>
                <a:cs typeface="+mj-cs"/>
              </a:rPr>
              <a:pPr marL="0" indent="0" algn="ctr">
                <a:spcBef>
                  <a:spcPct val="0"/>
                </a:spcBef>
                <a:buNone/>
              </a:pPr>
              <a:t>1.9</a:t>
            </a:fld>
            <a:endParaRPr lang="en-US" sz="800">
              <a:latin typeface="+mn-lt"/>
              <a:ea typeface="+mj-ea"/>
              <a:cs typeface="+mj-cs"/>
            </a:endParaRPr>
          </a:p>
        </p:txBody>
      </p:sp>
      <p:sp>
        <p:nvSpPr>
          <p:cNvPr id="117" name="Espace réservé du texte 2">
            <a:extLst>
              <a:ext uri="{FF2B5EF4-FFF2-40B4-BE49-F238E27FC236}">
                <a16:creationId xmlns:a16="http://schemas.microsoft.com/office/drawing/2014/main" id="{8A7D4847-D379-4FEF-88C3-6B5D31F3AA9E}"/>
              </a:ext>
            </a:extLst>
          </p:cNvPr>
          <p:cNvSpPr>
            <a:spLocks noGrp="1"/>
          </p:cNvSpPr>
          <p:nvPr>
            <p:custDataLst>
              <p:tags r:id="rId44"/>
            </p:custDataLst>
          </p:nvPr>
        </p:nvSpPr>
        <p:spPr bwMode="gray">
          <a:xfrm>
            <a:off x="5405439" y="2620963"/>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0188089-B928-427D-8DBC-13A51784ECF0}" type="datetime'''''''''''''''1''''''''''''''''''''.''''''''''6'''''''''">
              <a:rPr lang="en-US" altLang="en-US" sz="800" smtClean="0">
                <a:effectLst/>
                <a:latin typeface="+mn-lt"/>
                <a:ea typeface="+mj-ea"/>
                <a:cs typeface="+mj-cs"/>
              </a:rPr>
              <a:pPr marL="0" indent="0" algn="ctr">
                <a:spcBef>
                  <a:spcPct val="0"/>
                </a:spcBef>
                <a:buNone/>
              </a:pPr>
              <a:t>1.6</a:t>
            </a:fld>
            <a:endParaRPr lang="en-US" sz="800">
              <a:latin typeface="+mn-lt"/>
              <a:ea typeface="+mj-ea"/>
              <a:cs typeface="+mj-cs"/>
            </a:endParaRPr>
          </a:p>
        </p:txBody>
      </p:sp>
      <p:sp>
        <p:nvSpPr>
          <p:cNvPr id="118" name="Espace réservé du texte 2">
            <a:extLst>
              <a:ext uri="{FF2B5EF4-FFF2-40B4-BE49-F238E27FC236}">
                <a16:creationId xmlns:a16="http://schemas.microsoft.com/office/drawing/2014/main" id="{B2330A4A-F2E2-4A09-A2E8-9B9354ADF103}"/>
              </a:ext>
            </a:extLst>
          </p:cNvPr>
          <p:cNvSpPr>
            <a:spLocks noGrp="1"/>
          </p:cNvSpPr>
          <p:nvPr>
            <p:custDataLst>
              <p:tags r:id="rId45"/>
            </p:custDataLst>
          </p:nvPr>
        </p:nvSpPr>
        <p:spPr bwMode="gray">
          <a:xfrm>
            <a:off x="5405439" y="2239963"/>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A10A53C-1BF3-42B2-A3A5-31823F444048}" type="datetime'''1.''''''''''''''''''''9'''''''''''''''''''''''''''">
              <a:rPr lang="en-US" altLang="en-US" sz="800" smtClean="0">
                <a:effectLst/>
                <a:latin typeface="+mn-lt"/>
                <a:ea typeface="+mj-ea"/>
                <a:cs typeface="+mj-cs"/>
              </a:rPr>
              <a:pPr marL="0" indent="0" algn="ctr">
                <a:spcBef>
                  <a:spcPct val="0"/>
                </a:spcBef>
                <a:buNone/>
              </a:pPr>
              <a:t>1.9</a:t>
            </a:fld>
            <a:endParaRPr lang="en-US" sz="800">
              <a:latin typeface="+mn-lt"/>
              <a:ea typeface="+mj-ea"/>
              <a:cs typeface="+mj-cs"/>
            </a:endParaRPr>
          </a:p>
        </p:txBody>
      </p:sp>
      <p:sp>
        <p:nvSpPr>
          <p:cNvPr id="120" name="Espace réservé du texte 2">
            <a:extLst>
              <a:ext uri="{FF2B5EF4-FFF2-40B4-BE49-F238E27FC236}">
                <a16:creationId xmlns:a16="http://schemas.microsoft.com/office/drawing/2014/main" id="{36523CBA-3006-40CE-A5C5-7A0731FA55BE}"/>
              </a:ext>
            </a:extLst>
          </p:cNvPr>
          <p:cNvSpPr>
            <a:spLocks noGrp="1"/>
          </p:cNvSpPr>
          <p:nvPr>
            <p:custDataLst>
              <p:tags r:id="rId46"/>
            </p:custDataLst>
          </p:nvPr>
        </p:nvSpPr>
        <p:spPr bwMode="gray">
          <a:xfrm>
            <a:off x="5875339" y="2360613"/>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7FA7353-C27D-4F9A-9E02-2D2D6E417748}" type="datetime'''''''''''''1''''''''''''.''7'''''''">
              <a:rPr lang="en-US" altLang="en-US" sz="800" smtClean="0">
                <a:effectLst/>
                <a:latin typeface="+mn-lt"/>
                <a:ea typeface="+mj-ea"/>
                <a:cs typeface="+mj-cs"/>
              </a:rPr>
              <a:pPr marL="0" indent="0" algn="ctr">
                <a:spcBef>
                  <a:spcPct val="0"/>
                </a:spcBef>
                <a:buNone/>
              </a:pPr>
              <a:t>1.7</a:t>
            </a:fld>
            <a:endParaRPr lang="en-US" sz="800">
              <a:latin typeface="+mn-lt"/>
              <a:ea typeface="+mj-ea"/>
              <a:cs typeface="+mj-cs"/>
            </a:endParaRPr>
          </a:p>
        </p:txBody>
      </p:sp>
      <p:sp>
        <p:nvSpPr>
          <p:cNvPr id="121" name="Espace réservé du texte 2">
            <a:extLst>
              <a:ext uri="{FF2B5EF4-FFF2-40B4-BE49-F238E27FC236}">
                <a16:creationId xmlns:a16="http://schemas.microsoft.com/office/drawing/2014/main" id="{EE577BC0-56A2-4BFB-9EFE-5733899232D8}"/>
              </a:ext>
            </a:extLst>
          </p:cNvPr>
          <p:cNvSpPr>
            <a:spLocks noGrp="1"/>
          </p:cNvSpPr>
          <p:nvPr>
            <p:custDataLst>
              <p:tags r:id="rId47"/>
            </p:custDataLst>
          </p:nvPr>
        </p:nvSpPr>
        <p:spPr bwMode="gray">
          <a:xfrm>
            <a:off x="5875339" y="1952625"/>
            <a:ext cx="1746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E724BC2-3256-4072-9C08-2F49A9BC4E8F}" type="datetime'''''2''''.''''''''''''''''''''''''''''''''''''4'">
              <a:rPr lang="en-US" altLang="en-US" sz="800" smtClean="0">
                <a:effectLst/>
                <a:latin typeface="+mn-lt"/>
                <a:ea typeface="+mj-ea"/>
                <a:cs typeface="+mj-cs"/>
              </a:rPr>
              <a:pPr marL="0" indent="0" algn="ctr">
                <a:spcBef>
                  <a:spcPct val="0"/>
                </a:spcBef>
                <a:buNone/>
              </a:pPr>
              <a:t>2.4</a:t>
            </a:fld>
            <a:endParaRPr lang="en-US" sz="800">
              <a:latin typeface="+mn-lt"/>
              <a:ea typeface="+mj-ea"/>
              <a:cs typeface="+mj-cs"/>
            </a:endParaRPr>
          </a:p>
        </p:txBody>
      </p:sp>
      <p:cxnSp>
        <p:nvCxnSpPr>
          <p:cNvPr id="50" name="Straight Connector 49">
            <a:extLst>
              <a:ext uri="{FF2B5EF4-FFF2-40B4-BE49-F238E27FC236}">
                <a16:creationId xmlns:a16="http://schemas.microsoft.com/office/drawing/2014/main" id="{792A87B2-6F7F-4DF4-9949-A08BA02B5CF3}"/>
              </a:ext>
            </a:extLst>
          </p:cNvPr>
          <p:cNvCxnSpPr/>
          <p:nvPr>
            <p:custDataLst>
              <p:tags r:id="rId48"/>
            </p:custDataLst>
          </p:nvPr>
        </p:nvCxnSpPr>
        <p:spPr bwMode="gray">
          <a:xfrm>
            <a:off x="2608263" y="3719513"/>
            <a:ext cx="123825" cy="0"/>
          </a:xfrm>
          <a:prstGeom prst="line">
            <a:avLst/>
          </a:prstGeom>
          <a:ln w="19050" cap="rnd" cmpd="sng" algn="ctr">
            <a:solidFill>
              <a:schemeClr val="tx2"/>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D39C9CA-5542-4C1C-8062-204372AA4582}"/>
              </a:ext>
            </a:extLst>
          </p:cNvPr>
          <p:cNvCxnSpPr/>
          <p:nvPr>
            <p:custDataLst>
              <p:tags r:id="rId49"/>
            </p:custDataLst>
          </p:nvPr>
        </p:nvCxnSpPr>
        <p:spPr bwMode="gray">
          <a:xfrm>
            <a:off x="3119438" y="3719513"/>
            <a:ext cx="123825" cy="0"/>
          </a:xfrm>
          <a:prstGeom prst="line">
            <a:avLst/>
          </a:prstGeom>
          <a:ln w="19050" cap="rnd" cmpd="sng" algn="ctr">
            <a:solidFill>
              <a:schemeClr val="accent4"/>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3DF55FEE-EB94-42EF-8092-313D37D0ADA9}"/>
              </a:ext>
            </a:extLst>
          </p:cNvPr>
          <p:cNvCxnSpPr/>
          <p:nvPr>
            <p:custDataLst>
              <p:tags r:id="rId50"/>
            </p:custDataLst>
          </p:nvPr>
        </p:nvCxnSpPr>
        <p:spPr bwMode="gray">
          <a:xfrm>
            <a:off x="3630613" y="3719513"/>
            <a:ext cx="123825" cy="0"/>
          </a:xfrm>
          <a:prstGeom prst="line">
            <a:avLst/>
          </a:prstGeom>
          <a:ln w="19050" cap="rnd" cmpd="sng" algn="ctr">
            <a:solidFill>
              <a:schemeClr val="accent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5" name="Espace réservé du texte 2">
            <a:extLst>
              <a:ext uri="{FF2B5EF4-FFF2-40B4-BE49-F238E27FC236}">
                <a16:creationId xmlns:a16="http://schemas.microsoft.com/office/drawing/2014/main" id="{5BABF1A9-09C2-44BD-B04C-23E2C6E7C1F0}"/>
              </a:ext>
            </a:extLst>
          </p:cNvPr>
          <p:cNvSpPr>
            <a:spLocks noGrp="1"/>
          </p:cNvSpPr>
          <p:nvPr>
            <p:custDataLst>
              <p:tags r:id="rId51"/>
            </p:custDataLst>
          </p:nvPr>
        </p:nvSpPr>
        <p:spPr bwMode="auto">
          <a:xfrm>
            <a:off x="3303588" y="3662363"/>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D1C21C12-D75A-47F4-A296-231C6ACB2AC3}" type="datetime'2''''''''0''''''''2''''0'''''''">
              <a:rPr lang="en-GB" altLang="en-US" sz="800" smtClean="0">
                <a:ea typeface="+mj-ea"/>
                <a:cs typeface="+mj-cs"/>
              </a:rPr>
              <a:pPr marL="0" indent="0">
                <a:spcBef>
                  <a:spcPct val="0"/>
                </a:spcBef>
                <a:buNone/>
              </a:pPr>
              <a:t>2020</a:t>
            </a:fld>
            <a:endParaRPr lang="en-GB" sz="800">
              <a:ea typeface="+mj-ea"/>
              <a:cs typeface="+mj-cs"/>
            </a:endParaRPr>
          </a:p>
        </p:txBody>
      </p:sp>
      <p:sp>
        <p:nvSpPr>
          <p:cNvPr id="53" name="Espace réservé du texte 2">
            <a:extLst>
              <a:ext uri="{FF2B5EF4-FFF2-40B4-BE49-F238E27FC236}">
                <a16:creationId xmlns:a16="http://schemas.microsoft.com/office/drawing/2014/main" id="{E17C9390-8EB5-4AB3-9400-682054136392}"/>
              </a:ext>
            </a:extLst>
          </p:cNvPr>
          <p:cNvSpPr>
            <a:spLocks noGrp="1"/>
          </p:cNvSpPr>
          <p:nvPr>
            <p:custDataLst>
              <p:tags r:id="rId52"/>
            </p:custDataLst>
          </p:nvPr>
        </p:nvSpPr>
        <p:spPr bwMode="auto">
          <a:xfrm>
            <a:off x="2792413" y="3662363"/>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A7A62614-AF25-4E84-A3A8-35A517E92C8C}" type="datetime'''''''''''''''''''''20''''19'''''''''''''''''''''''">
              <a:rPr lang="en-GB" altLang="en-US" sz="800" smtClean="0">
                <a:ea typeface="+mj-ea"/>
                <a:cs typeface="+mj-cs"/>
              </a:rPr>
              <a:pPr marL="0" indent="0">
                <a:spcBef>
                  <a:spcPct val="0"/>
                </a:spcBef>
                <a:buNone/>
              </a:pPr>
              <a:t>2019</a:t>
            </a:fld>
            <a:endParaRPr lang="en-GB" sz="800">
              <a:ea typeface="+mj-ea"/>
              <a:cs typeface="+mj-cs"/>
            </a:endParaRPr>
          </a:p>
        </p:txBody>
      </p:sp>
      <p:sp>
        <p:nvSpPr>
          <p:cNvPr id="54" name="Espace réservé du texte 2">
            <a:extLst>
              <a:ext uri="{FF2B5EF4-FFF2-40B4-BE49-F238E27FC236}">
                <a16:creationId xmlns:a16="http://schemas.microsoft.com/office/drawing/2014/main" id="{50C54DBB-0E4A-4026-A37A-4D13E0DDD59F}"/>
              </a:ext>
            </a:extLst>
          </p:cNvPr>
          <p:cNvSpPr>
            <a:spLocks noGrp="1"/>
          </p:cNvSpPr>
          <p:nvPr>
            <p:custDataLst>
              <p:tags r:id="rId53"/>
            </p:custDataLst>
          </p:nvPr>
        </p:nvSpPr>
        <p:spPr bwMode="auto">
          <a:xfrm>
            <a:off x="3814763" y="3662363"/>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9B5C2462-2006-4019-B08C-3F16F5CD6938}" type="datetime'''''2''''''''''0''''''''2''1'''''''''''''">
              <a:rPr lang="en-GB" altLang="en-US" sz="800" smtClean="0">
                <a:ea typeface="+mj-ea"/>
                <a:cs typeface="+mj-cs"/>
              </a:rPr>
              <a:pPr marL="0" indent="0">
                <a:spcBef>
                  <a:spcPct val="0"/>
                </a:spcBef>
                <a:buNone/>
              </a:pPr>
              <a:t>2021</a:t>
            </a:fld>
            <a:endParaRPr lang="en-GB" sz="800">
              <a:ea typeface="+mj-ea"/>
              <a:cs typeface="+mj-cs"/>
            </a:endParaRPr>
          </a:p>
        </p:txBody>
      </p:sp>
      <p:sp>
        <p:nvSpPr>
          <p:cNvPr id="182" name="Rectangle 181">
            <a:extLst>
              <a:ext uri="{FF2B5EF4-FFF2-40B4-BE49-F238E27FC236}">
                <a16:creationId xmlns:a16="http://schemas.microsoft.com/office/drawing/2014/main" id="{B717DABD-74FF-4724-B2EB-C989823950D8}"/>
              </a:ext>
            </a:extLst>
          </p:cNvPr>
          <p:cNvSpPr/>
          <p:nvPr/>
        </p:nvSpPr>
        <p:spPr bwMode="auto">
          <a:xfrm>
            <a:off x="365634" y="3983356"/>
            <a:ext cx="4284605" cy="28264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Yearly evolution of created pipeline by customer category</a:t>
            </a:r>
          </a:p>
          <a:p>
            <a:pPr>
              <a:defRPr/>
            </a:pPr>
            <a:r>
              <a:rPr lang="en-GB" sz="1000" i="1">
                <a:latin typeface="Trebuchet MS" panose="020B0603020202020204" pitchFamily="34" charset="0"/>
              </a:rPr>
              <a:t>(in €m, 2019 - 13</a:t>
            </a:r>
            <a:r>
              <a:rPr lang="en-GB" sz="1000" i="1" baseline="30000">
                <a:latin typeface="Trebuchet MS" panose="020B0603020202020204" pitchFamily="34" charset="0"/>
              </a:rPr>
              <a:t>th</a:t>
            </a:r>
            <a:r>
              <a:rPr lang="en-GB" sz="1000" i="1">
                <a:latin typeface="Trebuchet MS" panose="020B0603020202020204" pitchFamily="34" charset="0"/>
              </a:rPr>
              <a:t> Feb. 2021, All opportunities - Manageo)</a:t>
            </a: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124" name="Chart 123">
            <a:extLst>
              <a:ext uri="{FF2B5EF4-FFF2-40B4-BE49-F238E27FC236}">
                <a16:creationId xmlns:a16="http://schemas.microsoft.com/office/drawing/2014/main" id="{2336F40A-37B9-4C74-B079-BD486A81E8F4}"/>
              </a:ext>
            </a:extLst>
          </p:cNvPr>
          <p:cNvGraphicFramePr/>
          <p:nvPr>
            <p:custDataLst>
              <p:tags r:id="rId54"/>
            </p:custDataLst>
            <p:extLst>
              <p:ext uri="{D42A27DB-BD31-4B8C-83A1-F6EECF244321}">
                <p14:modId xmlns:p14="http://schemas.microsoft.com/office/powerpoint/2010/main" val="3141507684"/>
              </p:ext>
            </p:extLst>
          </p:nvPr>
        </p:nvGraphicFramePr>
        <p:xfrm>
          <a:off x="428625" y="4394200"/>
          <a:ext cx="5770563" cy="1608138"/>
        </p:xfrm>
        <a:graphic>
          <a:graphicData uri="http://schemas.openxmlformats.org/drawingml/2006/chart">
            <c:chart xmlns:c="http://schemas.openxmlformats.org/drawingml/2006/chart" xmlns:r="http://schemas.openxmlformats.org/officeDocument/2006/relationships" r:id="rId74"/>
          </a:graphicData>
        </a:graphic>
      </p:graphicFrame>
      <p:sp>
        <p:nvSpPr>
          <p:cNvPr id="195" name="Espace réservé du texte 2">
            <a:extLst>
              <a:ext uri="{FF2B5EF4-FFF2-40B4-BE49-F238E27FC236}">
                <a16:creationId xmlns:a16="http://schemas.microsoft.com/office/drawing/2014/main" id="{8AA2AC46-F513-4F8A-A594-44D12A64BF45}"/>
              </a:ext>
            </a:extLst>
          </p:cNvPr>
          <p:cNvSpPr>
            <a:spLocks noGrp="1"/>
          </p:cNvSpPr>
          <p:nvPr>
            <p:custDataLst>
              <p:tags r:id="rId55"/>
            </p:custDataLst>
          </p:nvPr>
        </p:nvSpPr>
        <p:spPr bwMode="gray">
          <a:xfrm>
            <a:off x="5026025" y="4329113"/>
            <a:ext cx="3127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3164FE1-3D00-40C2-B5EA-BF8831FF11D9}" type="datetime'''''''''€''''''''3'''''''''''''''',7''''m'">
              <a:rPr lang="en-GB" altLang="en-US" sz="800" smtClean="0">
                <a:ea typeface="+mj-ea"/>
                <a:cs typeface="+mj-cs"/>
              </a:rPr>
              <a:pPr marL="0" indent="0" algn="ctr">
                <a:spcBef>
                  <a:spcPct val="0"/>
                </a:spcBef>
                <a:buNone/>
              </a:pPr>
              <a:t>€3,7m</a:t>
            </a:fld>
            <a:endParaRPr lang="en-GB" sz="800">
              <a:ea typeface="+mj-ea"/>
              <a:cs typeface="+mj-cs"/>
            </a:endParaRPr>
          </a:p>
        </p:txBody>
      </p:sp>
      <p:sp>
        <p:nvSpPr>
          <p:cNvPr id="193" name="Espace réservé du texte 2">
            <a:extLst>
              <a:ext uri="{FF2B5EF4-FFF2-40B4-BE49-F238E27FC236}">
                <a16:creationId xmlns:a16="http://schemas.microsoft.com/office/drawing/2014/main" id="{372E11E5-31FF-4D5A-914C-443A2DAA3E44}"/>
              </a:ext>
            </a:extLst>
          </p:cNvPr>
          <p:cNvSpPr>
            <a:spLocks noGrp="1"/>
          </p:cNvSpPr>
          <p:nvPr>
            <p:custDataLst>
              <p:tags r:id="rId56"/>
            </p:custDataLst>
          </p:nvPr>
        </p:nvSpPr>
        <p:spPr bwMode="gray">
          <a:xfrm>
            <a:off x="1262063" y="4329113"/>
            <a:ext cx="3667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7BF4677-518D-4A59-8062-926936389B10}" type="datetime'''''''''''''''''''''€2''1'',''''''''6''''''''''''m'''''">
              <a:rPr lang="en-GB" altLang="en-US" sz="800" smtClean="0">
                <a:ea typeface="+mj-ea"/>
                <a:cs typeface="+mj-cs"/>
              </a:rPr>
              <a:pPr marL="0" indent="0" algn="ctr">
                <a:spcBef>
                  <a:spcPct val="0"/>
                </a:spcBef>
                <a:buNone/>
              </a:pPr>
              <a:t>€21,6m</a:t>
            </a:fld>
            <a:endParaRPr lang="en-GB" sz="800">
              <a:ea typeface="+mj-ea"/>
              <a:cs typeface="+mj-cs"/>
            </a:endParaRPr>
          </a:p>
        </p:txBody>
      </p:sp>
      <p:sp>
        <p:nvSpPr>
          <p:cNvPr id="190" name="Espace réservé du texte 2">
            <a:extLst>
              <a:ext uri="{FF2B5EF4-FFF2-40B4-BE49-F238E27FC236}">
                <a16:creationId xmlns:a16="http://schemas.microsoft.com/office/drawing/2014/main" id="{37720F60-F4AD-45F5-B384-4409A691A7E4}"/>
              </a:ext>
            </a:extLst>
          </p:cNvPr>
          <p:cNvSpPr>
            <a:spLocks noGrp="1"/>
          </p:cNvSpPr>
          <p:nvPr>
            <p:custDataLst>
              <p:tags r:id="rId57"/>
            </p:custDataLst>
          </p:nvPr>
        </p:nvSpPr>
        <p:spPr bwMode="auto">
          <a:xfrm>
            <a:off x="3198813" y="5953125"/>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EA8D66E-3A9A-4655-BF0B-7B4389F053C9}" type="datetime'''''''''''''''''''''2''''''''0''''20'''''''''">
              <a:rPr lang="en-GB" altLang="en-US" sz="800" smtClean="0">
                <a:ea typeface="+mj-ea"/>
                <a:cs typeface="+mj-cs"/>
              </a:rPr>
              <a:pPr marL="0" indent="0" algn="ctr">
                <a:spcBef>
                  <a:spcPct val="0"/>
                </a:spcBef>
                <a:buNone/>
              </a:pPr>
              <a:t>2020</a:t>
            </a:fld>
            <a:endParaRPr lang="en-GB" sz="800">
              <a:ea typeface="+mj-ea"/>
              <a:cs typeface="+mj-cs"/>
            </a:endParaRPr>
          </a:p>
        </p:txBody>
      </p:sp>
      <p:sp>
        <p:nvSpPr>
          <p:cNvPr id="185" name="Espace réservé du texte 2">
            <a:extLst>
              <a:ext uri="{FF2B5EF4-FFF2-40B4-BE49-F238E27FC236}">
                <a16:creationId xmlns:a16="http://schemas.microsoft.com/office/drawing/2014/main" id="{F0FE9F18-34F8-446B-AD4E-C9AB70DB46C2}"/>
              </a:ext>
            </a:extLst>
          </p:cNvPr>
          <p:cNvSpPr>
            <a:spLocks noGrp="1"/>
          </p:cNvSpPr>
          <p:nvPr>
            <p:custDataLst>
              <p:tags r:id="rId58"/>
            </p:custDataLst>
          </p:nvPr>
        </p:nvSpPr>
        <p:spPr bwMode="auto">
          <a:xfrm>
            <a:off x="1330325" y="5953125"/>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191BBE7-F083-4279-B78A-465B810B3D14}" type="datetime'2''''''0''''''''''''1''''''''''''''''''9'''''''">
              <a:rPr lang="en-GB" altLang="en-US" sz="800" smtClean="0">
                <a:ea typeface="+mj-ea"/>
                <a:cs typeface="+mj-cs"/>
              </a:rPr>
              <a:pPr marL="0" indent="0" algn="ctr">
                <a:spcBef>
                  <a:spcPct val="0"/>
                </a:spcBef>
                <a:buNone/>
              </a:pPr>
              <a:t>2019</a:t>
            </a:fld>
            <a:endParaRPr lang="en-GB" sz="800">
              <a:ea typeface="+mj-ea"/>
              <a:cs typeface="+mj-cs"/>
            </a:endParaRPr>
          </a:p>
        </p:txBody>
      </p:sp>
      <p:sp>
        <p:nvSpPr>
          <p:cNvPr id="192" name="Espace réservé du texte 2">
            <a:extLst>
              <a:ext uri="{FF2B5EF4-FFF2-40B4-BE49-F238E27FC236}">
                <a16:creationId xmlns:a16="http://schemas.microsoft.com/office/drawing/2014/main" id="{04B59105-3873-4FC9-8C3F-227B68479EAE}"/>
              </a:ext>
            </a:extLst>
          </p:cNvPr>
          <p:cNvSpPr>
            <a:spLocks noGrp="1"/>
          </p:cNvSpPr>
          <p:nvPr>
            <p:custDataLst>
              <p:tags r:id="rId59"/>
            </p:custDataLst>
          </p:nvPr>
        </p:nvSpPr>
        <p:spPr bwMode="auto">
          <a:xfrm>
            <a:off x="5067300" y="5953125"/>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77DEFC2-53C3-4591-9B3D-8F731E1346F3}" type="datetime'''''''''''''''''''''''''''''''''''20''''2''''''1'">
              <a:rPr lang="en-GB" altLang="en-US" sz="800" smtClean="0">
                <a:ea typeface="+mj-ea"/>
                <a:cs typeface="+mj-cs"/>
              </a:rPr>
              <a:pPr marL="0" indent="0" algn="ctr">
                <a:spcBef>
                  <a:spcPct val="0"/>
                </a:spcBef>
                <a:buNone/>
              </a:pPr>
              <a:t>2021</a:t>
            </a:fld>
            <a:endParaRPr lang="en-GB" sz="800">
              <a:ea typeface="+mj-ea"/>
              <a:cs typeface="+mj-cs"/>
            </a:endParaRPr>
          </a:p>
        </p:txBody>
      </p:sp>
      <p:sp>
        <p:nvSpPr>
          <p:cNvPr id="184" name="Espace réservé du texte 2">
            <a:extLst>
              <a:ext uri="{FF2B5EF4-FFF2-40B4-BE49-F238E27FC236}">
                <a16:creationId xmlns:a16="http://schemas.microsoft.com/office/drawing/2014/main" id="{196417A3-C676-4AC1-B597-7F1CF0F4F110}"/>
              </a:ext>
            </a:extLst>
          </p:cNvPr>
          <p:cNvSpPr>
            <a:spLocks noGrp="1"/>
          </p:cNvSpPr>
          <p:nvPr>
            <p:custDataLst>
              <p:tags r:id="rId60"/>
            </p:custDataLst>
          </p:nvPr>
        </p:nvSpPr>
        <p:spPr bwMode="gray">
          <a:xfrm>
            <a:off x="5064125" y="4464050"/>
            <a:ext cx="234950" cy="122238"/>
          </a:xfrm>
          <a:prstGeom prst="rect">
            <a:avLst/>
          </a:prstGeom>
          <a:solidFill>
            <a:schemeClr val="accent2"/>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96BFD6F-5DB7-4F84-B317-7580A9B48296}" type="datetime'6,''''''''''''''''5''''''''''''''''''''''%'">
              <a:rPr lang="en-GB" altLang="en-US" sz="800" smtClean="0">
                <a:effectLst/>
                <a:ea typeface="+mj-ea"/>
                <a:cs typeface="+mj-cs"/>
              </a:rPr>
              <a:pPr marL="0" indent="0" algn="ctr">
                <a:spcBef>
                  <a:spcPct val="0"/>
                </a:spcBef>
                <a:buNone/>
              </a:pPr>
              <a:t>6,5%</a:t>
            </a:fld>
            <a:endParaRPr lang="en-GB" sz="800">
              <a:latin typeface="+mn-lt"/>
              <a:ea typeface="+mj-ea"/>
              <a:cs typeface="+mj-cs"/>
            </a:endParaRPr>
          </a:p>
        </p:txBody>
      </p:sp>
      <p:sp>
        <p:nvSpPr>
          <p:cNvPr id="194" name="Espace réservé du texte 2">
            <a:extLst>
              <a:ext uri="{FF2B5EF4-FFF2-40B4-BE49-F238E27FC236}">
                <a16:creationId xmlns:a16="http://schemas.microsoft.com/office/drawing/2014/main" id="{091C44FF-8027-4FEB-8081-279C8DE03387}"/>
              </a:ext>
            </a:extLst>
          </p:cNvPr>
          <p:cNvSpPr>
            <a:spLocks noGrp="1"/>
          </p:cNvSpPr>
          <p:nvPr>
            <p:custDataLst>
              <p:tags r:id="rId61"/>
            </p:custDataLst>
          </p:nvPr>
        </p:nvSpPr>
        <p:spPr bwMode="gray">
          <a:xfrm>
            <a:off x="3130550" y="4329113"/>
            <a:ext cx="3667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218F66F-0D23-4ECA-806A-D63DD822FA3A}" type="datetime'''''''''''''''€''''''''''2''''''''0'''''''',7''m'''">
              <a:rPr lang="en-GB" altLang="en-US" sz="800" smtClean="0">
                <a:ea typeface="+mj-ea"/>
                <a:cs typeface="+mj-cs"/>
              </a:rPr>
              <a:pPr marL="0" indent="0" algn="ctr">
                <a:spcBef>
                  <a:spcPct val="0"/>
                </a:spcBef>
                <a:buNone/>
              </a:pPr>
              <a:t>€20,7m</a:t>
            </a:fld>
            <a:endParaRPr lang="en-GB" sz="800">
              <a:ea typeface="+mj-ea"/>
              <a:cs typeface="+mj-cs"/>
            </a:endParaRPr>
          </a:p>
        </p:txBody>
      </p:sp>
      <p:sp>
        <p:nvSpPr>
          <p:cNvPr id="196" name="Rectangle 195">
            <a:extLst>
              <a:ext uri="{FF2B5EF4-FFF2-40B4-BE49-F238E27FC236}">
                <a16:creationId xmlns:a16="http://schemas.microsoft.com/office/drawing/2014/main" id="{1F545F56-AB7E-41FC-99BC-574A9BF335C8}"/>
              </a:ext>
            </a:extLst>
          </p:cNvPr>
          <p:cNvSpPr/>
          <p:nvPr>
            <p:custDataLst>
              <p:tags r:id="rId62"/>
            </p:custDataLst>
          </p:nvPr>
        </p:nvSpPr>
        <p:spPr bwMode="auto">
          <a:xfrm>
            <a:off x="4583113" y="6178550"/>
            <a:ext cx="142875" cy="106363"/>
          </a:xfrm>
          <a:prstGeom prst="rect">
            <a:avLst/>
          </a:prstGeom>
          <a:solidFill>
            <a:schemeClr val="accent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7" name="Rectangle 196">
            <a:extLst>
              <a:ext uri="{FF2B5EF4-FFF2-40B4-BE49-F238E27FC236}">
                <a16:creationId xmlns:a16="http://schemas.microsoft.com/office/drawing/2014/main" id="{93D3D2F5-1813-4E41-9646-EBFB56CD9D65}"/>
              </a:ext>
            </a:extLst>
          </p:cNvPr>
          <p:cNvSpPr/>
          <p:nvPr>
            <p:custDataLst>
              <p:tags r:id="rId63"/>
            </p:custDataLst>
          </p:nvPr>
        </p:nvSpPr>
        <p:spPr bwMode="auto">
          <a:xfrm>
            <a:off x="2528888" y="6178550"/>
            <a:ext cx="142875" cy="106363"/>
          </a:xfrm>
          <a:prstGeom prst="rect">
            <a:avLst/>
          </a:prstGeom>
          <a:solidFill>
            <a:schemeClr val="bg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76" name="Rectangle 275">
            <a:extLst>
              <a:ext uri="{FF2B5EF4-FFF2-40B4-BE49-F238E27FC236}">
                <a16:creationId xmlns:a16="http://schemas.microsoft.com/office/drawing/2014/main" id="{C8B36407-109E-4451-A87F-F5E7FE851D7E}"/>
              </a:ext>
            </a:extLst>
          </p:cNvPr>
          <p:cNvSpPr/>
          <p:nvPr>
            <p:custDataLst>
              <p:tags r:id="rId64"/>
            </p:custDataLst>
          </p:nvPr>
        </p:nvSpPr>
        <p:spPr bwMode="auto">
          <a:xfrm>
            <a:off x="1835150" y="6178550"/>
            <a:ext cx="142875" cy="106363"/>
          </a:xfrm>
          <a:prstGeom prst="rect">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8" name="Rectangle 197">
            <a:extLst>
              <a:ext uri="{FF2B5EF4-FFF2-40B4-BE49-F238E27FC236}">
                <a16:creationId xmlns:a16="http://schemas.microsoft.com/office/drawing/2014/main" id="{D9F3A62F-385C-4EC4-A9D6-19BD14100B4C}"/>
              </a:ext>
            </a:extLst>
          </p:cNvPr>
          <p:cNvSpPr/>
          <p:nvPr>
            <p:custDataLst>
              <p:tags r:id="rId65"/>
            </p:custDataLst>
          </p:nvPr>
        </p:nvSpPr>
        <p:spPr bwMode="auto">
          <a:xfrm>
            <a:off x="3427413" y="6178550"/>
            <a:ext cx="142875" cy="106363"/>
          </a:xfrm>
          <a:prstGeom prst="rect">
            <a:avLst/>
          </a:prstGeom>
          <a:solidFill>
            <a:schemeClr val="accent1"/>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01" name="Espace réservé du texte 2">
            <a:extLst>
              <a:ext uri="{FF2B5EF4-FFF2-40B4-BE49-F238E27FC236}">
                <a16:creationId xmlns:a16="http://schemas.microsoft.com/office/drawing/2014/main" id="{C9F2E723-B709-4A04-9634-41BC9E815C14}"/>
              </a:ext>
            </a:extLst>
          </p:cNvPr>
          <p:cNvSpPr>
            <a:spLocks noGrp="1"/>
          </p:cNvSpPr>
          <p:nvPr>
            <p:custDataLst>
              <p:tags r:id="rId66"/>
            </p:custDataLst>
          </p:nvPr>
        </p:nvSpPr>
        <p:spPr bwMode="auto">
          <a:xfrm>
            <a:off x="2722563" y="6173788"/>
            <a:ext cx="60325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FFF3DA30-F528-4B68-B2B8-7CF36F0B1264}" type="datetime'''''''K''ey'''' ''''Ac''''''''''''''co''''u''''''nt''''''''s'">
              <a:rPr lang="en-GB" altLang="en-US" sz="800" smtClean="0">
                <a:ea typeface="+mj-ea"/>
                <a:cs typeface="+mj-cs"/>
              </a:rPr>
              <a:pPr marL="0" indent="0">
                <a:spcBef>
                  <a:spcPct val="0"/>
                </a:spcBef>
                <a:buNone/>
              </a:pPr>
              <a:t>Key Accounts</a:t>
            </a:fld>
            <a:endParaRPr lang="en-GB" sz="800">
              <a:ea typeface="+mj-ea"/>
              <a:cs typeface="+mj-cs"/>
            </a:endParaRPr>
          </a:p>
        </p:txBody>
      </p:sp>
      <p:sp>
        <p:nvSpPr>
          <p:cNvPr id="273" name="Espace réservé du texte 2">
            <a:extLst>
              <a:ext uri="{FF2B5EF4-FFF2-40B4-BE49-F238E27FC236}">
                <a16:creationId xmlns:a16="http://schemas.microsoft.com/office/drawing/2014/main" id="{6869556D-3892-4034-AD18-B364F78AF0C9}"/>
              </a:ext>
            </a:extLst>
          </p:cNvPr>
          <p:cNvSpPr>
            <a:spLocks noGrp="1"/>
          </p:cNvSpPr>
          <p:nvPr>
            <p:custDataLst>
              <p:tags r:id="rId67"/>
            </p:custDataLst>
          </p:nvPr>
        </p:nvSpPr>
        <p:spPr bwMode="auto">
          <a:xfrm>
            <a:off x="2028825" y="6173788"/>
            <a:ext cx="3984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0DB85D61-7663-47DC-A237-2EF8EC959771}" type="datetime'''''''''''A''''''ge''n''''''''''ci''''''''e''''''''''s'">
              <a:rPr lang="en-GB" altLang="en-US" sz="800" smtClean="0">
                <a:ea typeface="+mj-ea"/>
                <a:cs typeface="+mj-cs"/>
              </a:rPr>
              <a:pPr marL="0" indent="0">
                <a:spcBef>
                  <a:spcPct val="0"/>
                </a:spcBef>
                <a:buNone/>
              </a:pPr>
              <a:t>Agencies</a:t>
            </a:fld>
            <a:endParaRPr lang="en-GB" sz="800">
              <a:ea typeface="+mj-ea"/>
              <a:cs typeface="+mj-cs"/>
            </a:endParaRPr>
          </a:p>
        </p:txBody>
      </p:sp>
      <p:sp>
        <p:nvSpPr>
          <p:cNvPr id="202" name="Espace réservé du texte 2">
            <a:extLst>
              <a:ext uri="{FF2B5EF4-FFF2-40B4-BE49-F238E27FC236}">
                <a16:creationId xmlns:a16="http://schemas.microsoft.com/office/drawing/2014/main" id="{E6ACA34E-B3ED-4187-90AE-49F834DCA25F}"/>
              </a:ext>
            </a:extLst>
          </p:cNvPr>
          <p:cNvSpPr>
            <a:spLocks noGrp="1"/>
          </p:cNvSpPr>
          <p:nvPr>
            <p:custDataLst>
              <p:tags r:id="rId68"/>
            </p:custDataLst>
          </p:nvPr>
        </p:nvSpPr>
        <p:spPr bwMode="auto">
          <a:xfrm>
            <a:off x="3621088" y="6173788"/>
            <a:ext cx="8604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03B12AD8-4A14-467E-BF9F-4395F94BDB3B}" type="datetime'''''''''Tel''e''s''a''l''''es ''''r''e''''n''ewal''''s'''''''">
              <a:rPr lang="en-GB" altLang="en-US" sz="800" smtClean="0">
                <a:ea typeface="+mj-ea"/>
                <a:cs typeface="+mj-cs"/>
              </a:rPr>
              <a:pPr marL="0" indent="0">
                <a:spcBef>
                  <a:spcPct val="0"/>
                </a:spcBef>
                <a:buNone/>
              </a:pPr>
              <a:t>Telesales renewals</a:t>
            </a:fld>
            <a:endParaRPr lang="en-GB" sz="800">
              <a:ea typeface="+mj-ea"/>
              <a:cs typeface="+mj-cs"/>
            </a:endParaRPr>
          </a:p>
        </p:txBody>
      </p:sp>
      <p:sp>
        <p:nvSpPr>
          <p:cNvPr id="205" name="Espace réservé du texte 2">
            <a:extLst>
              <a:ext uri="{FF2B5EF4-FFF2-40B4-BE49-F238E27FC236}">
                <a16:creationId xmlns:a16="http://schemas.microsoft.com/office/drawing/2014/main" id="{0DA36C90-B326-45F4-A7C2-5981C65783A6}"/>
              </a:ext>
            </a:extLst>
          </p:cNvPr>
          <p:cNvSpPr>
            <a:spLocks noGrp="1"/>
          </p:cNvSpPr>
          <p:nvPr>
            <p:custDataLst>
              <p:tags r:id="rId69"/>
            </p:custDataLst>
          </p:nvPr>
        </p:nvSpPr>
        <p:spPr bwMode="auto">
          <a:xfrm>
            <a:off x="4776788" y="6173788"/>
            <a:ext cx="422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F2D76F59-E39C-4330-A940-7C89EE95B626}" type="datetime'''Tele''''''''''''''s''''''a''''l''''''''''e''''s'''''''">
              <a:rPr lang="en-GB" altLang="en-US" sz="800" smtClean="0">
                <a:ea typeface="+mj-ea"/>
                <a:cs typeface="+mj-cs"/>
              </a:rPr>
              <a:pPr marL="0" indent="0">
                <a:spcBef>
                  <a:spcPct val="0"/>
                </a:spcBef>
                <a:buNone/>
              </a:pPr>
              <a:t>Telesales</a:t>
            </a:fld>
            <a:endParaRPr lang="en-GB" sz="800">
              <a:ea typeface="+mj-ea"/>
              <a:cs typeface="+mj-cs"/>
            </a:endParaRPr>
          </a:p>
        </p:txBody>
      </p:sp>
      <p:sp>
        <p:nvSpPr>
          <p:cNvPr id="62" name="Rectangle 61">
            <a:extLst>
              <a:ext uri="{FF2B5EF4-FFF2-40B4-BE49-F238E27FC236}">
                <a16:creationId xmlns:a16="http://schemas.microsoft.com/office/drawing/2014/main" id="{CC412128-4A67-4167-8F9F-483B32F56CD1}"/>
              </a:ext>
            </a:extLst>
          </p:cNvPr>
          <p:cNvSpPr/>
          <p:nvPr/>
        </p:nvSpPr>
        <p:spPr bwMode="auto">
          <a:xfrm>
            <a:off x="7134752" y="1142816"/>
            <a:ext cx="1920871" cy="2516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i="1">
                <a:latin typeface="Trebuchet MS" pitchFamily="34" charset="0"/>
              </a:rPr>
              <a:t>Key takeaways</a:t>
            </a:r>
            <a:endParaRPr kumimoji="0" lang="en-GB" sz="1100" b="0" i="1" u="none" strike="noStrike" cap="none" normalizeH="0" baseline="0">
              <a:ln>
                <a:noFill/>
              </a:ln>
              <a:effectLst/>
              <a:latin typeface="Trebuchet MS" pitchFamily="34" charset="0"/>
            </a:endParaRPr>
          </a:p>
        </p:txBody>
      </p:sp>
      <p:sp>
        <p:nvSpPr>
          <p:cNvPr id="63" name="Speech Bubble: Rectangle 62">
            <a:extLst>
              <a:ext uri="{FF2B5EF4-FFF2-40B4-BE49-F238E27FC236}">
                <a16:creationId xmlns:a16="http://schemas.microsoft.com/office/drawing/2014/main" id="{07B961EB-F4CC-4A67-9EF6-86F9EA530C47}"/>
              </a:ext>
            </a:extLst>
          </p:cNvPr>
          <p:cNvSpPr/>
          <p:nvPr/>
        </p:nvSpPr>
        <p:spPr bwMode="auto">
          <a:xfrm>
            <a:off x="1473158" y="3108402"/>
            <a:ext cx="1213414" cy="305577"/>
          </a:xfrm>
          <a:prstGeom prst="wedgeRectCallout">
            <a:avLst>
              <a:gd name="adj1" fmla="val -58560"/>
              <a:gd name="adj2" fmla="val -56504"/>
            </a:avLst>
          </a:prstGeom>
          <a:solidFill>
            <a:schemeClr val="bg1"/>
          </a:solidFill>
          <a:ln w="9525"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itchFamily="34" charset="0"/>
              </a:rPr>
              <a:t>For February 2021, data only until 13/02</a:t>
            </a:r>
          </a:p>
        </p:txBody>
      </p:sp>
      <p:sp>
        <p:nvSpPr>
          <p:cNvPr id="64" name="Speech Bubble: Rectangle 63">
            <a:extLst>
              <a:ext uri="{FF2B5EF4-FFF2-40B4-BE49-F238E27FC236}">
                <a16:creationId xmlns:a16="http://schemas.microsoft.com/office/drawing/2014/main" id="{DB0AE931-EE47-48D4-A723-28D9BA1D6854}"/>
              </a:ext>
            </a:extLst>
          </p:cNvPr>
          <p:cNvSpPr/>
          <p:nvPr/>
        </p:nvSpPr>
        <p:spPr bwMode="auto">
          <a:xfrm>
            <a:off x="5520636" y="6023777"/>
            <a:ext cx="1103104" cy="277797"/>
          </a:xfrm>
          <a:prstGeom prst="wedgeRectCallout">
            <a:avLst>
              <a:gd name="adj1" fmla="val -63139"/>
              <a:gd name="adj2" fmla="val -40711"/>
            </a:avLst>
          </a:prstGeom>
          <a:solidFill>
            <a:schemeClr val="bg1"/>
          </a:solidFill>
          <a:ln w="9525"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itchFamily="34" charset="0"/>
              </a:rPr>
              <a:t>Data until February 13</a:t>
            </a:r>
            <a:r>
              <a:rPr kumimoji="0" lang="en-GB" sz="800" b="0" i="1" u="none" strike="noStrike" cap="none" normalizeH="0" baseline="30000">
                <a:ln>
                  <a:noFill/>
                </a:ln>
                <a:solidFill>
                  <a:schemeClr val="tx1"/>
                </a:solidFill>
                <a:effectLst/>
                <a:latin typeface="Trebuchet MS" pitchFamily="34" charset="0"/>
              </a:rPr>
              <a:t>th</a:t>
            </a:r>
            <a:r>
              <a:rPr kumimoji="0" lang="en-GB" sz="800" b="0" i="1" u="none" strike="noStrike" cap="none" normalizeH="0" baseline="0">
                <a:ln>
                  <a:noFill/>
                </a:ln>
                <a:solidFill>
                  <a:schemeClr val="tx1"/>
                </a:solidFill>
                <a:effectLst/>
                <a:latin typeface="Trebuchet MS" pitchFamily="34" charset="0"/>
              </a:rPr>
              <a:t> for 2021</a:t>
            </a:r>
          </a:p>
        </p:txBody>
      </p:sp>
      <p:grpSp>
        <p:nvGrpSpPr>
          <p:cNvPr id="67" name="Groupe 66">
            <a:extLst>
              <a:ext uri="{FF2B5EF4-FFF2-40B4-BE49-F238E27FC236}">
                <a16:creationId xmlns:a16="http://schemas.microsoft.com/office/drawing/2014/main" id="{C340E15B-B624-4584-8BCE-C634CEA10F95}"/>
              </a:ext>
            </a:extLst>
          </p:cNvPr>
          <p:cNvGrpSpPr/>
          <p:nvPr/>
        </p:nvGrpSpPr>
        <p:grpSpPr>
          <a:xfrm>
            <a:off x="8448150" y="-11528"/>
            <a:ext cx="1435548" cy="606240"/>
            <a:chOff x="8448150" y="-11528"/>
            <a:chExt cx="1435548" cy="606240"/>
          </a:xfrm>
        </p:grpSpPr>
        <p:grpSp>
          <p:nvGrpSpPr>
            <p:cNvPr id="68" name="Groupe 67">
              <a:extLst>
                <a:ext uri="{FF2B5EF4-FFF2-40B4-BE49-F238E27FC236}">
                  <a16:creationId xmlns:a16="http://schemas.microsoft.com/office/drawing/2014/main" id="{C643B8CC-F0CE-44C1-BFE6-23210405851A}"/>
                </a:ext>
              </a:extLst>
            </p:cNvPr>
            <p:cNvGrpSpPr/>
            <p:nvPr/>
          </p:nvGrpSpPr>
          <p:grpSpPr>
            <a:xfrm>
              <a:off x="8448150" y="-11528"/>
              <a:ext cx="1435548" cy="451904"/>
              <a:chOff x="8448150" y="-11528"/>
              <a:chExt cx="1435548" cy="451904"/>
            </a:xfrm>
          </p:grpSpPr>
          <p:sp>
            <p:nvSpPr>
              <p:cNvPr id="70" name="Rectangle : coins arrondis 199">
                <a:extLst>
                  <a:ext uri="{FF2B5EF4-FFF2-40B4-BE49-F238E27FC236}">
                    <a16:creationId xmlns:a16="http://schemas.microsoft.com/office/drawing/2014/main" id="{9275037F-FDCE-4F5D-B1CF-07117034EB6E}"/>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1" name="Rectangle : coins arrondis 200">
                <a:extLst>
                  <a:ext uri="{FF2B5EF4-FFF2-40B4-BE49-F238E27FC236}">
                    <a16:creationId xmlns:a16="http://schemas.microsoft.com/office/drawing/2014/main" id="{9CF05E26-3EBD-4113-A648-8944F40EC8A4}"/>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2" name="Rectangle : coins arrondis 201">
                <a:extLst>
                  <a:ext uri="{FF2B5EF4-FFF2-40B4-BE49-F238E27FC236}">
                    <a16:creationId xmlns:a16="http://schemas.microsoft.com/office/drawing/2014/main" id="{F6680A02-5531-42CB-B32A-A5460A119F0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3" name="ZoneTexte 18">
                <a:extLst>
                  <a:ext uri="{FF2B5EF4-FFF2-40B4-BE49-F238E27FC236}">
                    <a16:creationId xmlns:a16="http://schemas.microsoft.com/office/drawing/2014/main" id="{D296119F-17BD-4102-ADA7-C0D5F21FF2E0}"/>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74" name="Graphique 128" descr="Jauge">
                <a:extLst>
                  <a:ext uri="{FF2B5EF4-FFF2-40B4-BE49-F238E27FC236}">
                    <a16:creationId xmlns:a16="http://schemas.microsoft.com/office/drawing/2014/main" id="{FCE80C51-81CC-4355-A5F0-20FA78C04124}"/>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8553764" y="187516"/>
                <a:ext cx="234953" cy="218224"/>
              </a:xfrm>
              <a:prstGeom prst="rect">
                <a:avLst/>
              </a:prstGeom>
              <a:effectLst/>
            </p:spPr>
          </p:pic>
          <p:pic>
            <p:nvPicPr>
              <p:cNvPr id="75" name="Graphique 90" descr="Poignée de main">
                <a:extLst>
                  <a:ext uri="{FF2B5EF4-FFF2-40B4-BE49-F238E27FC236}">
                    <a16:creationId xmlns:a16="http://schemas.microsoft.com/office/drawing/2014/main" id="{3CC50400-F734-4A1E-8649-EFE7D887BDB8}"/>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8960868" y="152880"/>
                <a:ext cx="256313" cy="287496"/>
              </a:xfrm>
              <a:prstGeom prst="rect">
                <a:avLst/>
              </a:prstGeom>
              <a:effectLst/>
            </p:spPr>
          </p:pic>
          <p:pic>
            <p:nvPicPr>
              <p:cNvPr id="76" name="Graphique 74" descr="Mégaphone">
                <a:extLst>
                  <a:ext uri="{FF2B5EF4-FFF2-40B4-BE49-F238E27FC236}">
                    <a16:creationId xmlns:a16="http://schemas.microsoft.com/office/drawing/2014/main" id="{EE9CF8CF-8822-4779-BD87-862BD9758027}"/>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9389331" y="181519"/>
                <a:ext cx="233011" cy="216420"/>
              </a:xfrm>
              <a:prstGeom prst="rect">
                <a:avLst/>
              </a:prstGeom>
              <a:effectLst/>
            </p:spPr>
          </p:pic>
          <p:pic>
            <p:nvPicPr>
              <p:cNvPr id="77" name="Picture 2" descr="Drapeau France">
                <a:extLst>
                  <a:ext uri="{FF2B5EF4-FFF2-40B4-BE49-F238E27FC236}">
                    <a16:creationId xmlns:a16="http://schemas.microsoft.com/office/drawing/2014/main" id="{93A949F8-FF28-4F7A-ACFA-5C5B466B4EE3}"/>
                  </a:ext>
                </a:extLst>
              </p:cNvPr>
              <p:cNvPicPr>
                <a:picLocks noChangeAspect="1" noChangeArrowheads="1"/>
              </p:cNvPicPr>
              <p:nvPr/>
            </p:nvPicPr>
            <p:blipFill rotWithShape="1">
              <a:blip r:embed="rId81">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grpSp>
        <p:pic>
          <p:nvPicPr>
            <p:cNvPr id="69" name="Picture 2">
              <a:extLst>
                <a:ext uri="{FF2B5EF4-FFF2-40B4-BE49-F238E27FC236}">
                  <a16:creationId xmlns:a16="http://schemas.microsoft.com/office/drawing/2014/main" id="{C964B677-24B4-4CAA-BF21-F947332FA910}"/>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8927990" y="449606"/>
              <a:ext cx="428463" cy="145106"/>
            </a:xfrm>
            <a:prstGeom prst="rect">
              <a:avLst/>
            </a:prstGeom>
            <a:noFill/>
            <a:extLst>
              <a:ext uri="{909E8E84-426E-40DD-AFC4-6F175D3DCCD1}">
                <a14:hiddenFill xmlns:a14="http://schemas.microsoft.com/office/drawing/2010/main">
                  <a:solidFill>
                    <a:srgbClr val="FFFFFF"/>
                  </a:solidFill>
                </a14:hiddenFill>
              </a:ext>
            </a:extLst>
          </p:spPr>
        </p:pic>
      </p:grpSp>
      <p:sp>
        <p:nvSpPr>
          <p:cNvPr id="129" name="Isosceles Triangle 128">
            <a:extLst>
              <a:ext uri="{FF2B5EF4-FFF2-40B4-BE49-F238E27FC236}">
                <a16:creationId xmlns:a16="http://schemas.microsoft.com/office/drawing/2014/main" id="{864BECD0-9BCA-423A-92CA-72DDE8641ABC}"/>
              </a:ext>
            </a:extLst>
          </p:cNvPr>
          <p:cNvSpPr/>
          <p:nvPr/>
        </p:nvSpPr>
        <p:spPr bwMode="auto">
          <a:xfrm rot="5400000">
            <a:off x="6086297" y="2573781"/>
            <a:ext cx="528509" cy="10905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0" name="Isosceles Triangle 129">
            <a:extLst>
              <a:ext uri="{FF2B5EF4-FFF2-40B4-BE49-F238E27FC236}">
                <a16:creationId xmlns:a16="http://schemas.microsoft.com/office/drawing/2014/main" id="{554B52E9-1D55-4308-B72B-CA92F0151769}"/>
              </a:ext>
            </a:extLst>
          </p:cNvPr>
          <p:cNvSpPr/>
          <p:nvPr/>
        </p:nvSpPr>
        <p:spPr bwMode="auto">
          <a:xfrm rot="5400000">
            <a:off x="6086297" y="5103070"/>
            <a:ext cx="528509" cy="10905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9" name="Speech Bubble: Rectangle 78">
            <a:extLst>
              <a:ext uri="{FF2B5EF4-FFF2-40B4-BE49-F238E27FC236}">
                <a16:creationId xmlns:a16="http://schemas.microsoft.com/office/drawing/2014/main" id="{43C2C244-3A53-4510-B48B-7A10E15B8CC9}"/>
              </a:ext>
            </a:extLst>
          </p:cNvPr>
          <p:cNvSpPr/>
          <p:nvPr/>
        </p:nvSpPr>
        <p:spPr bwMode="auto">
          <a:xfrm>
            <a:off x="6848476" y="5390190"/>
            <a:ext cx="2126605" cy="1175096"/>
          </a:xfrm>
          <a:prstGeom prst="wedgeRectCallout">
            <a:avLst>
              <a:gd name="adj1" fmla="val -57636"/>
              <a:gd name="adj2" fmla="val 15011"/>
            </a:avLst>
          </a:prstGeom>
          <a:solidFill>
            <a:schemeClr val="bg1"/>
          </a:solidFill>
          <a:ln w="9525"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latin typeface="Trebuchet MS" pitchFamily="34" charset="0"/>
              </a:rPr>
              <a:t>Reading insights</a:t>
            </a:r>
            <a:endParaRPr lang="en-GB" sz="1000">
              <a:solidFill>
                <a:schemeClr val="tx2"/>
              </a:solidFill>
              <a:latin typeface="Trebuchet MS" pitchFamily="34" charset="0"/>
            </a:endParaRP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lang="en-GB" sz="1000">
                <a:solidFill>
                  <a:schemeClr val="tx2"/>
                </a:solidFill>
                <a:latin typeface="Trebuchet MS" pitchFamily="34" charset="0"/>
              </a:rPr>
              <a:t>Agencies: </a:t>
            </a:r>
            <a:r>
              <a:rPr lang="en-GB" sz="1000">
                <a:latin typeface="Trebuchet MS" pitchFamily="34" charset="0"/>
              </a:rPr>
              <a:t>large communication agencies</a:t>
            </a: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kumimoji="0" lang="en-GB" sz="1000" b="0" i="0" u="none" strike="noStrike" cap="none" normalizeH="0" baseline="0">
                <a:ln>
                  <a:noFill/>
                </a:ln>
                <a:solidFill>
                  <a:schemeClr val="tx2"/>
                </a:solidFill>
                <a:effectLst/>
                <a:latin typeface="Trebuchet MS" pitchFamily="34" charset="0"/>
              </a:rPr>
              <a:t>Key accounts:</a:t>
            </a:r>
            <a:r>
              <a:rPr lang="en-GB" sz="1000">
                <a:solidFill>
                  <a:schemeClr val="tx2"/>
                </a:solidFill>
                <a:latin typeface="Trebuchet MS" pitchFamily="34" charset="0"/>
              </a:rPr>
              <a:t> </a:t>
            </a:r>
            <a:r>
              <a:rPr lang="en-GB" sz="1000">
                <a:latin typeface="Trebuchet MS" pitchFamily="34" charset="0"/>
              </a:rPr>
              <a:t>large corporate companies</a:t>
            </a:r>
            <a:endParaRPr kumimoji="0" lang="en-GB" sz="1000" b="0" i="0" u="none" strike="noStrike" cap="none" normalizeH="0" baseline="0">
              <a:ln>
                <a:noFill/>
              </a:ln>
              <a:effectLst/>
              <a:latin typeface="Trebuchet MS" pitchFamily="34" charset="0"/>
            </a:endParaRP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kumimoji="0" lang="en-GB" sz="1000" b="0" i="0" u="none" strike="noStrike" cap="none" normalizeH="0" baseline="0">
                <a:ln>
                  <a:noFill/>
                </a:ln>
                <a:solidFill>
                  <a:schemeClr val="tx2"/>
                </a:solidFill>
                <a:effectLst/>
                <a:latin typeface="Trebuchet MS" pitchFamily="34" charset="0"/>
              </a:rPr>
              <a:t>Telesales: </a:t>
            </a:r>
            <a:r>
              <a:rPr kumimoji="0" lang="en-GB" sz="1000" b="0" i="0" u="none" strike="noStrike" cap="none" normalizeH="0" baseline="0">
                <a:ln>
                  <a:noFill/>
                </a:ln>
                <a:effectLst/>
                <a:latin typeface="Trebuchet MS" pitchFamily="34" charset="0"/>
              </a:rPr>
              <a:t>call </a:t>
            </a:r>
            <a:r>
              <a:rPr kumimoji="0" lang="en-GB" sz="1000" b="0" i="0" u="none" strike="noStrike" cap="none" normalizeH="0" baseline="0" err="1">
                <a:ln>
                  <a:noFill/>
                </a:ln>
                <a:effectLst/>
                <a:latin typeface="Trebuchet MS" pitchFamily="34" charset="0"/>
              </a:rPr>
              <a:t>centers</a:t>
            </a:r>
            <a:r>
              <a:rPr kumimoji="0" lang="en-GB" sz="1000" b="0" i="0" u="none" strike="noStrike" cap="none" normalizeH="0" baseline="0">
                <a:ln>
                  <a:noFill/>
                </a:ln>
                <a:effectLst/>
                <a:latin typeface="Trebuchet MS" pitchFamily="34" charset="0"/>
              </a:rPr>
              <a:t> companies</a:t>
            </a: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endParaRPr kumimoji="0" lang="en-GB" sz="1000" b="0" i="0" u="none" strike="noStrike" cap="none" normalizeH="0" baseline="0">
              <a:ln>
                <a:noFill/>
              </a:ln>
              <a:solidFill>
                <a:schemeClr val="tx1"/>
              </a:solidFill>
              <a:effectLst/>
              <a:latin typeface="Trebuchet MS" pitchFamily="34" charset="0"/>
            </a:endParaRPr>
          </a:p>
        </p:txBody>
      </p:sp>
    </p:spTree>
    <p:extLst>
      <p:ext uri="{BB962C8B-B14F-4D97-AF65-F5344CB8AC3E}">
        <p14:creationId xmlns:p14="http://schemas.microsoft.com/office/powerpoint/2010/main" val="840146839"/>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B2AC15-CB99-4E87-B156-9FCBB55AF080}"/>
              </a:ext>
            </a:extLst>
          </p:cNvPr>
          <p:cNvGraphicFramePr>
            <a:graphicFrameLocks noChangeAspect="1"/>
          </p:cNvGraphicFramePr>
          <p:nvPr>
            <p:custDataLst>
              <p:tags r:id="rId1"/>
            </p:custDataLst>
            <p:extLst>
              <p:ext uri="{D42A27DB-BD31-4B8C-83A1-F6EECF244321}">
                <p14:modId xmlns:p14="http://schemas.microsoft.com/office/powerpoint/2010/main" val="38787315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8" imgW="622" imgH="623" progId="TCLayout.ActiveDocument.1">
                  <p:embed/>
                </p:oleObj>
              </mc:Choice>
              <mc:Fallback>
                <p:oleObj name="think-cell Slide" r:id="rId58" imgW="622" imgH="623" progId="TCLayout.ActiveDocument.1">
                  <p:embed/>
                  <p:pic>
                    <p:nvPicPr>
                      <p:cNvPr id="5" name="Object 4" hidden="1">
                        <a:extLst>
                          <a:ext uri="{FF2B5EF4-FFF2-40B4-BE49-F238E27FC236}">
                            <a16:creationId xmlns:a16="http://schemas.microsoft.com/office/drawing/2014/main" id="{2FB2AC15-CB99-4E87-B156-9FCBB55AF080}"/>
                          </a:ext>
                        </a:extLst>
                      </p:cNvPr>
                      <p:cNvPicPr/>
                      <p:nvPr/>
                    </p:nvPicPr>
                    <p:blipFill>
                      <a:blip r:embed="rId59"/>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70876E0E-5A26-4C0C-92CE-4D73FDCBD156}"/>
              </a:ext>
            </a:extLst>
          </p:cNvPr>
          <p:cNvSpPr>
            <a:spLocks noGrp="1"/>
          </p:cNvSpPr>
          <p:nvPr>
            <p:ph type="title"/>
          </p:nvPr>
        </p:nvSpPr>
        <p:spPr>
          <a:xfrm>
            <a:off x="165600" y="147600"/>
            <a:ext cx="8287519" cy="684000"/>
          </a:xfrm>
        </p:spPr>
        <p:txBody>
          <a:bodyPr vert="horz"/>
          <a:lstStyle/>
          <a:p>
            <a:r>
              <a:rPr lang="en-GB"/>
              <a:t>In terms of </a:t>
            </a:r>
            <a:r>
              <a:rPr lang="en-GB">
                <a:solidFill>
                  <a:schemeClr val="tx2"/>
                </a:solidFill>
              </a:rPr>
              <a:t>commercial pipeline </a:t>
            </a:r>
            <a:r>
              <a:rPr lang="en-GB"/>
              <a:t>(CRM), Covid-19 had a </a:t>
            </a:r>
            <a:r>
              <a:rPr lang="en-GB">
                <a:solidFill>
                  <a:schemeClr val="tx2"/>
                </a:solidFill>
              </a:rPr>
              <a:t>negative impact on Manageo conversion and retention rates </a:t>
            </a:r>
            <a:r>
              <a:rPr lang="en-GB"/>
              <a:t>but that can be explained by the </a:t>
            </a:r>
            <a:r>
              <a:rPr lang="en-GB">
                <a:solidFill>
                  <a:schemeClr val="tx2"/>
                </a:solidFill>
              </a:rPr>
              <a:t>global economic conditions </a:t>
            </a:r>
            <a:r>
              <a:rPr lang="en-GB"/>
              <a:t>and thus that is expected to be a one-off event</a:t>
            </a:r>
            <a:endParaRPr lang="en-GB">
              <a:solidFill>
                <a:schemeClr val="tx2"/>
              </a:solidFill>
              <a:highlight>
                <a:srgbClr val="FFFF00"/>
              </a:highlight>
            </a:endParaRPr>
          </a:p>
        </p:txBody>
      </p:sp>
      <p:sp>
        <p:nvSpPr>
          <p:cNvPr id="3" name="Espace réservé du texte 2">
            <a:extLst>
              <a:ext uri="{FF2B5EF4-FFF2-40B4-BE49-F238E27FC236}">
                <a16:creationId xmlns:a16="http://schemas.microsoft.com/office/drawing/2014/main" id="{BA9C5DAE-8B2F-4E76-943C-FE8549DBB5BD}"/>
              </a:ext>
            </a:extLst>
          </p:cNvPr>
          <p:cNvSpPr>
            <a:spLocks noGrp="1"/>
          </p:cNvSpPr>
          <p:nvPr>
            <p:ph type="body" sz="quarter" idx="10"/>
          </p:nvPr>
        </p:nvSpPr>
        <p:spPr/>
        <p:txBody>
          <a:bodyPr/>
          <a:lstStyle/>
          <a:p>
            <a:r>
              <a:rPr lang="en-GB" sz="800" i="1" kern="0"/>
              <a:t>Sources: eleven research &amp; analysis, </a:t>
            </a:r>
            <a:r>
              <a:rPr lang="en-GB"/>
              <a:t>company data</a:t>
            </a:r>
          </a:p>
          <a:p>
            <a:r>
              <a:rPr lang="en-GB"/>
              <a:t>1. NetNew incl. Telesales 2. Renewals incl.</a:t>
            </a:r>
            <a:r>
              <a:rPr kumimoji="0" lang="en-GB" sz="800" b="0" i="1" u="none" strike="noStrike" cap="none" normalizeH="0" baseline="0">
                <a:ln>
                  <a:noFill/>
                </a:ln>
                <a:solidFill>
                  <a:schemeClr val="tx1"/>
                </a:solidFill>
                <a:effectLst/>
                <a:latin typeface="Trebuchet MS" pitchFamily="34" charset="0"/>
              </a:rPr>
              <a:t> Agencies, Key Accounts and Telesales renewals</a:t>
            </a:r>
            <a:r>
              <a:rPr lang="en-GB"/>
              <a:t> </a:t>
            </a:r>
          </a:p>
        </p:txBody>
      </p:sp>
      <p:cxnSp>
        <p:nvCxnSpPr>
          <p:cNvPr id="7" name="Straight Connector 6">
            <a:extLst>
              <a:ext uri="{FF2B5EF4-FFF2-40B4-BE49-F238E27FC236}">
                <a16:creationId xmlns:a16="http://schemas.microsoft.com/office/drawing/2014/main" id="{51725AF9-D5D2-4588-AFB5-1BE8D8124EF5}"/>
              </a:ext>
            </a:extLst>
          </p:cNvPr>
          <p:cNvCxnSpPr/>
          <p:nvPr/>
        </p:nvCxnSpPr>
        <p:spPr bwMode="auto">
          <a:xfrm>
            <a:off x="480767" y="1065229"/>
            <a:ext cx="9134573"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Rectangle 7">
            <a:extLst>
              <a:ext uri="{FF2B5EF4-FFF2-40B4-BE49-F238E27FC236}">
                <a16:creationId xmlns:a16="http://schemas.microsoft.com/office/drawing/2014/main" id="{E5EDC489-D050-4807-9D46-4F7AC71111F6}"/>
              </a:ext>
            </a:extLst>
          </p:cNvPr>
          <p:cNvSpPr/>
          <p:nvPr/>
        </p:nvSpPr>
        <p:spPr bwMode="auto">
          <a:xfrm>
            <a:off x="2912882" y="933254"/>
            <a:ext cx="4515440" cy="3050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a:solidFill>
                  <a:schemeClr val="tx2"/>
                </a:solidFill>
                <a:latin typeface="Trebuchet MS" pitchFamily="34" charset="0"/>
              </a:rPr>
              <a:t>Key takeaways regarding pipeline evolution for </a:t>
            </a:r>
            <a:r>
              <a:rPr lang="en-GB" sz="1100" err="1">
                <a:solidFill>
                  <a:schemeClr val="tx2"/>
                </a:solidFill>
                <a:latin typeface="Trebuchet MS" pitchFamily="34" charset="0"/>
              </a:rPr>
              <a:t>Manageo</a:t>
            </a:r>
            <a:endParaRPr kumimoji="0" lang="en-GB" sz="1100" b="0" i="0" u="none" strike="noStrike" cap="none" normalizeH="0" baseline="0">
              <a:ln>
                <a:noFill/>
              </a:ln>
              <a:solidFill>
                <a:schemeClr val="tx2"/>
              </a:solidFill>
              <a:effectLst/>
              <a:latin typeface="Trebuchet MS" pitchFamily="34" charset="0"/>
            </a:endParaRPr>
          </a:p>
        </p:txBody>
      </p:sp>
      <p:sp>
        <p:nvSpPr>
          <p:cNvPr id="15" name="Rectangle 14">
            <a:extLst>
              <a:ext uri="{FF2B5EF4-FFF2-40B4-BE49-F238E27FC236}">
                <a16:creationId xmlns:a16="http://schemas.microsoft.com/office/drawing/2014/main" id="{FC5FA975-5F47-416B-8F51-1A4F3D880DAC}"/>
              </a:ext>
            </a:extLst>
          </p:cNvPr>
          <p:cNvSpPr/>
          <p:nvPr/>
        </p:nvSpPr>
        <p:spPr bwMode="auto">
          <a:xfrm>
            <a:off x="365634" y="1402062"/>
            <a:ext cx="5850608" cy="244142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 name="Rectangle 15">
            <a:extLst>
              <a:ext uri="{FF2B5EF4-FFF2-40B4-BE49-F238E27FC236}">
                <a16:creationId xmlns:a16="http://schemas.microsoft.com/office/drawing/2014/main" id="{69691EC1-B187-47B9-AC1A-38039B4A0260}"/>
              </a:ext>
            </a:extLst>
          </p:cNvPr>
          <p:cNvSpPr/>
          <p:nvPr/>
        </p:nvSpPr>
        <p:spPr bwMode="auto">
          <a:xfrm>
            <a:off x="6484776" y="1413135"/>
            <a:ext cx="3220824" cy="243034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108000" rIns="91440" bIns="108000" numCol="1" rtlCol="0" anchor="t" anchorCtr="0" compatLnSpc="1">
            <a:prstTxWarp prst="textNoShape">
              <a:avLst/>
            </a:prstTxWarp>
          </a:bodyPr>
          <a:lstStyle/>
          <a:p>
            <a:pPr marL="228600" indent="-228600" fontAlgn="auto">
              <a:spcBef>
                <a:spcPts val="0"/>
              </a:spcBef>
              <a:spcAft>
                <a:spcPts val="0"/>
              </a:spcAft>
              <a:buClr>
                <a:schemeClr val="tx1"/>
              </a:buClr>
              <a:buFont typeface="Arial" panose="020B0604020202020204" pitchFamily="34" charset="0"/>
              <a:buChar char="•"/>
              <a:defRPr/>
            </a:pPr>
            <a:r>
              <a:rPr lang="en-GB" sz="1000">
                <a:solidFill>
                  <a:schemeClr val="tx2"/>
                </a:solidFill>
                <a:latin typeface="+mn-lt"/>
                <a:cs typeface="+mn-cs"/>
              </a:rPr>
              <a:t>Negative impact of COVID crisis on Telesales </a:t>
            </a:r>
            <a:r>
              <a:rPr lang="en-GB" sz="1000">
                <a:latin typeface="+mn-lt"/>
                <a:cs typeface="+mn-cs"/>
              </a:rPr>
              <a:t>acquisition of new business in both </a:t>
            </a:r>
            <a:r>
              <a:rPr lang="en-GB" sz="1000">
                <a:solidFill>
                  <a:schemeClr val="tx2"/>
                </a:solidFill>
                <a:latin typeface="+mn-lt"/>
                <a:cs typeface="+mn-cs"/>
              </a:rPr>
              <a:t>value and conversion rates</a:t>
            </a:r>
            <a:r>
              <a:rPr lang="en-GB" sz="1000">
                <a:latin typeface="+mn-lt"/>
                <a:cs typeface="+mn-cs"/>
              </a:rPr>
              <a:t> (low figure for conversion rates is explained by the high volume of opportunities and the nature of Telesales business itself)</a:t>
            </a:r>
            <a:endParaRPr kumimoji="0" lang="en-GB" sz="1000" b="0" i="0" u="none" strike="noStrike" cap="none" normalizeH="0" baseline="0">
              <a:ln>
                <a:noFill/>
              </a:ln>
              <a:solidFill>
                <a:schemeClr val="tx1"/>
              </a:solidFill>
              <a:effectLst/>
              <a:latin typeface="+mn-lt"/>
            </a:endParaRPr>
          </a:p>
        </p:txBody>
      </p:sp>
      <p:sp>
        <p:nvSpPr>
          <p:cNvPr id="17" name="Rectangle 16">
            <a:extLst>
              <a:ext uri="{FF2B5EF4-FFF2-40B4-BE49-F238E27FC236}">
                <a16:creationId xmlns:a16="http://schemas.microsoft.com/office/drawing/2014/main" id="{8EE4747D-BC16-4E0B-A9FD-E7CD72495FE0}"/>
              </a:ext>
            </a:extLst>
          </p:cNvPr>
          <p:cNvSpPr/>
          <p:nvPr/>
        </p:nvSpPr>
        <p:spPr bwMode="auto">
          <a:xfrm>
            <a:off x="365633" y="3942424"/>
            <a:ext cx="5850607" cy="243034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8" name="Rectangle 17">
            <a:extLst>
              <a:ext uri="{FF2B5EF4-FFF2-40B4-BE49-F238E27FC236}">
                <a16:creationId xmlns:a16="http://schemas.microsoft.com/office/drawing/2014/main" id="{437823BD-3080-422B-A4E0-4E7416F29B39}"/>
              </a:ext>
            </a:extLst>
          </p:cNvPr>
          <p:cNvSpPr/>
          <p:nvPr/>
        </p:nvSpPr>
        <p:spPr bwMode="auto">
          <a:xfrm>
            <a:off x="6484776" y="3942424"/>
            <a:ext cx="3220824" cy="243034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108000" rIns="91440" bIns="108000" numCol="1" rtlCol="0" anchor="t" anchorCtr="0" compatLnSpc="1">
            <a:prstTxWarp prst="textNoShape">
              <a:avLst/>
            </a:prstTxWarp>
          </a:bodyPr>
          <a:lstStyle/>
          <a:p>
            <a:pPr marL="228600" marR="0" lvl="0" indent="-228600" algn="l" defTabSz="91440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1000" b="0" i="0">
                <a:solidFill>
                  <a:schemeClr val="tx2"/>
                </a:solidFill>
                <a:effectLst/>
                <a:latin typeface="+mn-lt"/>
                <a:ea typeface="+mn-ea"/>
                <a:cs typeface="+mn-cs"/>
              </a:rPr>
              <a:t>Negative</a:t>
            </a:r>
            <a:r>
              <a:rPr lang="en-GB" sz="1000" b="0" i="0" baseline="0">
                <a:solidFill>
                  <a:schemeClr val="tx2"/>
                </a:solidFill>
                <a:effectLst/>
                <a:latin typeface="+mn-lt"/>
                <a:ea typeface="+mn-ea"/>
                <a:cs typeface="+mn-cs"/>
              </a:rPr>
              <a:t> impact during the lockdown </a:t>
            </a:r>
            <a:r>
              <a:rPr lang="en-GB" sz="1000" b="0" i="0" baseline="0">
                <a:effectLst/>
                <a:latin typeface="+mn-lt"/>
                <a:ea typeface="+mn-ea"/>
                <a:cs typeface="+mn-cs"/>
              </a:rPr>
              <a:t>period that can be explained by the </a:t>
            </a:r>
            <a:r>
              <a:rPr lang="en-GB" sz="1000" b="0" i="0" baseline="0">
                <a:solidFill>
                  <a:schemeClr val="tx2"/>
                </a:solidFill>
                <a:effectLst/>
                <a:latin typeface="+mn-lt"/>
                <a:ea typeface="+mn-ea"/>
                <a:cs typeface="+mn-cs"/>
              </a:rPr>
              <a:t>slowdown in business and in </a:t>
            </a:r>
            <a:r>
              <a:rPr lang="en-GB" sz="1000">
                <a:solidFill>
                  <a:schemeClr val="tx2"/>
                </a:solidFill>
                <a:latin typeface="+mn-lt"/>
                <a:cs typeface="+mn-cs"/>
              </a:rPr>
              <a:t>marketing campaign in the market</a:t>
            </a:r>
            <a:endParaRPr lang="en-GB" sz="1000" b="0" i="0" baseline="0">
              <a:solidFill>
                <a:schemeClr val="tx2"/>
              </a:solidFill>
              <a:effectLst/>
              <a:latin typeface="+mn-lt"/>
              <a:ea typeface="+mn-ea"/>
              <a:cs typeface="+mn-cs"/>
            </a:endParaRPr>
          </a:p>
          <a:p>
            <a:pPr marL="228600" marR="0" lvl="0" indent="-228600" algn="l" defTabSz="91440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GB" sz="1000" b="0" i="0" baseline="0">
              <a:solidFill>
                <a:schemeClr val="tx2"/>
              </a:solidFill>
              <a:effectLst/>
              <a:latin typeface="+mn-lt"/>
              <a:ea typeface="+mn-ea"/>
              <a:cs typeface="+mn-cs"/>
            </a:endParaRPr>
          </a:p>
          <a:p>
            <a:pPr marL="228600" marR="0" lvl="0" indent="-228600" algn="l" defTabSz="91440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1000" b="0" i="0" baseline="0">
                <a:effectLst/>
                <a:latin typeface="+mn-lt"/>
                <a:ea typeface="+mn-ea"/>
                <a:cs typeface="+mn-cs"/>
              </a:rPr>
              <a:t>Positive </a:t>
            </a:r>
            <a:r>
              <a:rPr lang="en-GB" sz="1000" b="0" i="0" baseline="0">
                <a:solidFill>
                  <a:schemeClr val="tx2"/>
                </a:solidFill>
                <a:effectLst/>
                <a:latin typeface="+mn-lt"/>
                <a:ea typeface="+mn-ea"/>
                <a:cs typeface="+mn-cs"/>
              </a:rPr>
              <a:t>growth in renewals mainly driven by Agencies with cross-sell and upsell of products</a:t>
            </a:r>
          </a:p>
          <a:p>
            <a:pPr marL="228600" marR="0" lvl="0" indent="-228600" algn="l" defTabSz="91440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GB" sz="1000" b="0" i="0" baseline="0">
              <a:solidFill>
                <a:schemeClr val="tx2"/>
              </a:solidFill>
              <a:effectLst/>
              <a:latin typeface="+mn-lt"/>
              <a:ea typeface="+mn-ea"/>
              <a:cs typeface="+mn-cs"/>
            </a:endParaRPr>
          </a:p>
          <a:p>
            <a:pPr marL="228600" marR="0" lvl="0" indent="-228600" algn="l" defTabSz="91440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1000" b="0" i="0" baseline="0">
                <a:effectLst/>
                <a:latin typeface="+mn-lt"/>
                <a:ea typeface="+mn-ea"/>
                <a:cs typeface="+mn-cs"/>
              </a:rPr>
              <a:t>2020 Q4 and January 2021 figures give confidence in a </a:t>
            </a:r>
            <a:r>
              <a:rPr lang="en-GB" sz="1000" b="0" i="0" baseline="0">
                <a:solidFill>
                  <a:schemeClr val="tx2"/>
                </a:solidFill>
                <a:effectLst/>
                <a:latin typeface="+mn-lt"/>
                <a:ea typeface="+mn-ea"/>
                <a:cs typeface="+mn-cs"/>
              </a:rPr>
              <a:t>steady positive growth</a:t>
            </a:r>
            <a:endParaRPr kumimoji="0" lang="en-GB" sz="1000" b="0" i="0" u="none" strike="noStrike" cap="none" normalizeH="0" baseline="0">
              <a:ln>
                <a:noFill/>
              </a:ln>
              <a:solidFill>
                <a:schemeClr val="tx1"/>
              </a:solidFill>
              <a:effectLst/>
              <a:latin typeface="+mn-lt"/>
            </a:endParaRPr>
          </a:p>
        </p:txBody>
      </p:sp>
      <p:sp>
        <p:nvSpPr>
          <p:cNvPr id="19" name="Rectangle 18">
            <a:extLst>
              <a:ext uri="{FF2B5EF4-FFF2-40B4-BE49-F238E27FC236}">
                <a16:creationId xmlns:a16="http://schemas.microsoft.com/office/drawing/2014/main" id="{1C072315-48C2-4FE3-A9A5-F5435B491BFE}"/>
              </a:ext>
            </a:extLst>
          </p:cNvPr>
          <p:cNvSpPr/>
          <p:nvPr/>
        </p:nvSpPr>
        <p:spPr bwMode="auto">
          <a:xfrm>
            <a:off x="365634" y="1411587"/>
            <a:ext cx="5581955" cy="28264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Monthly evolution of the conversion rate - (3-Month rolling average)</a:t>
            </a:r>
            <a:br>
              <a:rPr lang="en-GB" sz="1000" b="1" i="1">
                <a:latin typeface="Trebuchet MS" panose="020B0603020202020204" pitchFamily="34" charset="0"/>
              </a:rPr>
            </a:br>
            <a:r>
              <a:rPr lang="en-GB" sz="1000" i="1">
                <a:latin typeface="Trebuchet MS" panose="020B0603020202020204" pitchFamily="34" charset="0"/>
              </a:rPr>
              <a:t>(in %, March 2019 - 13</a:t>
            </a:r>
            <a:r>
              <a:rPr lang="en-GB" sz="1000" i="1" baseline="30000">
                <a:latin typeface="Trebuchet MS" panose="020B0603020202020204" pitchFamily="34" charset="0"/>
              </a:rPr>
              <a:t>th</a:t>
            </a:r>
            <a:r>
              <a:rPr lang="en-GB" sz="1000" i="1">
                <a:latin typeface="Trebuchet MS" panose="020B0603020202020204" pitchFamily="34" charset="0"/>
              </a:rPr>
              <a:t> Feb. 2021, </a:t>
            </a:r>
            <a:r>
              <a:rPr lang="en-GB" sz="1000" i="1" err="1">
                <a:latin typeface="Trebuchet MS" panose="020B0603020202020204" pitchFamily="34" charset="0"/>
              </a:rPr>
              <a:t>NetNew</a:t>
            </a:r>
            <a:r>
              <a:rPr lang="en-GB" sz="1000" i="1">
                <a:latin typeface="Trebuchet MS" panose="020B0603020202020204" pitchFamily="34" charset="0"/>
              </a:rPr>
              <a:t> opportunities</a:t>
            </a:r>
            <a:r>
              <a:rPr lang="en-GB" sz="1000" i="1" baseline="30000">
                <a:latin typeface="Trebuchet MS" panose="020B0603020202020204" pitchFamily="34" charset="0"/>
              </a:rPr>
              <a:t>1</a:t>
            </a:r>
            <a:r>
              <a:rPr lang="en-GB" sz="1000" i="1">
                <a:latin typeface="Trebuchet MS" panose="020B0603020202020204" pitchFamily="34" charset="0"/>
              </a:rPr>
              <a:t> - Manageo)</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20" name="Rectangle 19">
            <a:extLst>
              <a:ext uri="{FF2B5EF4-FFF2-40B4-BE49-F238E27FC236}">
                <a16:creationId xmlns:a16="http://schemas.microsoft.com/office/drawing/2014/main" id="{860A8E55-40C7-4C05-9E3C-B0B3E97F756A}"/>
              </a:ext>
            </a:extLst>
          </p:cNvPr>
          <p:cNvSpPr/>
          <p:nvPr/>
        </p:nvSpPr>
        <p:spPr bwMode="auto">
          <a:xfrm>
            <a:off x="365633" y="3942424"/>
            <a:ext cx="5850607" cy="534368"/>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spAutoFit/>
          </a:bodyPr>
          <a:lstStyle/>
          <a:p>
            <a:pPr>
              <a:defRPr/>
            </a:pPr>
            <a:r>
              <a:rPr lang="en-GB" sz="1000" b="1" i="1">
                <a:latin typeface="Trebuchet MS" panose="020B0603020202020204" pitchFamily="34" charset="0"/>
              </a:rPr>
              <a:t>Monthly evolution of the retention rate - (3-Month rolling average)</a:t>
            </a:r>
            <a:br>
              <a:rPr lang="en-GB" sz="1000" b="1" i="1">
                <a:latin typeface="Trebuchet MS" panose="020B0603020202020204" pitchFamily="34" charset="0"/>
              </a:rPr>
            </a:br>
            <a:r>
              <a:rPr lang="en-GB" sz="1000" i="1">
                <a:latin typeface="Trebuchet MS" panose="020B0603020202020204" pitchFamily="34" charset="0"/>
              </a:rPr>
              <a:t>(in %, March 2019 - 13</a:t>
            </a:r>
            <a:r>
              <a:rPr lang="en-GB" sz="1000" i="1" baseline="30000">
                <a:latin typeface="Trebuchet MS" panose="020B0603020202020204" pitchFamily="34" charset="0"/>
              </a:rPr>
              <a:t>th</a:t>
            </a:r>
            <a:r>
              <a:rPr lang="en-GB" sz="1000" i="1">
                <a:latin typeface="Trebuchet MS" panose="020B0603020202020204" pitchFamily="34" charset="0"/>
              </a:rPr>
              <a:t> Feb. 2021, Renewal opportunities</a:t>
            </a:r>
            <a:r>
              <a:rPr lang="en-GB" sz="1000" i="1" baseline="30000">
                <a:latin typeface="Trebuchet MS" panose="020B0603020202020204" pitchFamily="34" charset="0"/>
              </a:rPr>
              <a:t>2</a:t>
            </a:r>
            <a:r>
              <a:rPr lang="en-GB" sz="1000" i="1">
                <a:latin typeface="Trebuchet MS" panose="020B0603020202020204" pitchFamily="34" charset="0"/>
              </a:rPr>
              <a:t> - Manageo)</a:t>
            </a:r>
            <a:endParaRPr kumimoji="0" lang="en-GB" sz="1000" b="1" i="1" u="none" strike="noStrike" kern="1200" cap="none" spc="0" normalizeH="0" baseline="0" noProof="0">
              <a:ln>
                <a:noFill/>
              </a:ln>
              <a:effectLst/>
              <a:uLnTx/>
              <a:uFillTx/>
              <a:latin typeface="Trebuchet MS" panose="020B0603020202020204" pitchFamily="34" charset="0"/>
            </a:endParaRPr>
          </a:p>
          <a:p>
            <a:pPr marL="0" marR="0" lvl="0" indent="0" defTabSz="914400" rtl="0" eaLnBrk="1" fontAlgn="base" latinLnBrk="0" hangingPunct="1">
              <a:lnSpc>
                <a:spcPct val="100000"/>
              </a:lnSpc>
              <a:spcBef>
                <a:spcPct val="0"/>
              </a:spcBef>
              <a:spcAft>
                <a:spcPct val="0"/>
              </a:spcAft>
              <a:buClrTx/>
              <a:buSzTx/>
              <a:buFontTx/>
              <a:buNone/>
              <a:tabLst/>
              <a:defRPr/>
            </a:pP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124" name="Chart 123">
            <a:extLst>
              <a:ext uri="{FF2B5EF4-FFF2-40B4-BE49-F238E27FC236}">
                <a16:creationId xmlns:a16="http://schemas.microsoft.com/office/drawing/2014/main" id="{DA185CD6-A823-4930-A0B7-ECC295E7FC3C}"/>
              </a:ext>
            </a:extLst>
          </p:cNvPr>
          <p:cNvGraphicFramePr/>
          <p:nvPr>
            <p:custDataLst>
              <p:tags r:id="rId2"/>
            </p:custDataLst>
            <p:extLst>
              <p:ext uri="{D42A27DB-BD31-4B8C-83A1-F6EECF244321}">
                <p14:modId xmlns:p14="http://schemas.microsoft.com/office/powerpoint/2010/main" val="2163354232"/>
              </p:ext>
            </p:extLst>
          </p:nvPr>
        </p:nvGraphicFramePr>
        <p:xfrm>
          <a:off x="708025" y="4254500"/>
          <a:ext cx="5384800" cy="1931988"/>
        </p:xfrm>
        <a:graphic>
          <a:graphicData uri="http://schemas.openxmlformats.org/drawingml/2006/chart">
            <c:chart xmlns:c="http://schemas.openxmlformats.org/drawingml/2006/chart" xmlns:r="http://schemas.openxmlformats.org/officeDocument/2006/relationships" r:id="rId60"/>
          </a:graphicData>
        </a:graphic>
      </p:graphicFrame>
      <p:sp>
        <p:nvSpPr>
          <p:cNvPr id="26" name="Espace réservé du texte 2">
            <a:extLst>
              <a:ext uri="{FF2B5EF4-FFF2-40B4-BE49-F238E27FC236}">
                <a16:creationId xmlns:a16="http://schemas.microsoft.com/office/drawing/2014/main" id="{84FE1831-A249-4CB3-8608-39739D978FD3}"/>
              </a:ext>
            </a:extLst>
          </p:cNvPr>
          <p:cNvSpPr>
            <a:spLocks noGrp="1"/>
          </p:cNvSpPr>
          <p:nvPr>
            <p:custDataLst>
              <p:tags r:id="rId3"/>
            </p:custDataLst>
          </p:nvPr>
        </p:nvSpPr>
        <p:spPr bwMode="gray">
          <a:xfrm>
            <a:off x="555625" y="5559425"/>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FCD85CC0-3D09-414E-B833-0186473AAB23}" type="datetime'''2''''''''''''''''''''''''''''''''''0''''''''''''''''''''%'">
              <a:rPr lang="en-GB" altLang="en-US" sz="800" smtClean="0">
                <a:latin typeface="+mn-lt"/>
                <a:ea typeface="+mj-ea"/>
                <a:cs typeface="+mj-cs"/>
              </a:rPr>
              <a:pPr marL="0" indent="0" algn="r">
                <a:spcBef>
                  <a:spcPct val="0"/>
                </a:spcBef>
                <a:buNone/>
              </a:pPr>
              <a:t>20%</a:t>
            </a:fld>
            <a:endParaRPr lang="en-GB" sz="800">
              <a:latin typeface="+mn-lt"/>
              <a:ea typeface="+mj-ea"/>
              <a:cs typeface="+mj-cs"/>
            </a:endParaRPr>
          </a:p>
        </p:txBody>
      </p:sp>
      <p:sp>
        <p:nvSpPr>
          <p:cNvPr id="23" name="Espace réservé du texte 2">
            <a:extLst>
              <a:ext uri="{FF2B5EF4-FFF2-40B4-BE49-F238E27FC236}">
                <a16:creationId xmlns:a16="http://schemas.microsoft.com/office/drawing/2014/main" id="{EEF3146E-C3A3-4172-997E-725B7D32B90D}"/>
              </a:ext>
            </a:extLst>
          </p:cNvPr>
          <p:cNvSpPr>
            <a:spLocks noGrp="1"/>
          </p:cNvSpPr>
          <p:nvPr>
            <p:custDataLst>
              <p:tags r:id="rId4"/>
            </p:custDataLst>
          </p:nvPr>
        </p:nvSpPr>
        <p:spPr bwMode="gray">
          <a:xfrm>
            <a:off x="609600" y="6043613"/>
            <a:ext cx="1143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54A4E19B-447D-4C25-BBBC-C7168618EFC2}" type="datetime'''''''''0''''%'''''''''''''''''''''''''''''''''''''">
              <a:rPr lang="en-GB" altLang="en-US" sz="800" smtClean="0">
                <a:latin typeface="+mn-lt"/>
                <a:ea typeface="+mj-ea"/>
                <a:cs typeface="+mj-cs"/>
              </a:rPr>
              <a:pPr marL="0" indent="0" algn="r">
                <a:spcBef>
                  <a:spcPct val="0"/>
                </a:spcBef>
                <a:buNone/>
              </a:pPr>
              <a:t>0%</a:t>
            </a:fld>
            <a:endParaRPr lang="en-GB" sz="800">
              <a:latin typeface="+mn-lt"/>
              <a:ea typeface="+mj-ea"/>
              <a:cs typeface="+mj-cs"/>
            </a:endParaRPr>
          </a:p>
        </p:txBody>
      </p:sp>
      <p:sp>
        <p:nvSpPr>
          <p:cNvPr id="61" name="Espace réservé du texte 2">
            <a:extLst>
              <a:ext uri="{FF2B5EF4-FFF2-40B4-BE49-F238E27FC236}">
                <a16:creationId xmlns:a16="http://schemas.microsoft.com/office/drawing/2014/main" id="{D35C0189-63E3-49D8-AE90-2FD8DC28F4E3}"/>
              </a:ext>
            </a:extLst>
          </p:cNvPr>
          <p:cNvSpPr>
            <a:spLocks noGrp="1"/>
          </p:cNvSpPr>
          <p:nvPr>
            <p:custDataLst>
              <p:tags r:id="rId5"/>
            </p:custDataLst>
          </p:nvPr>
        </p:nvSpPr>
        <p:spPr bwMode="gray">
          <a:xfrm>
            <a:off x="555626" y="4591050"/>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FCCD2491-D6BD-4982-9BE6-D6C3B5D5FE5D}" type="datetime'''''''''''''''6''0''''''''''''''''''''''''''''%'">
              <a:rPr lang="en-GB" altLang="en-US" sz="800" smtClean="0">
                <a:effectLst/>
                <a:latin typeface="+mn-lt"/>
                <a:ea typeface="+mj-ea"/>
                <a:cs typeface="+mj-cs"/>
              </a:rPr>
              <a:pPr marL="0" indent="0" algn="r">
                <a:spcBef>
                  <a:spcPct val="0"/>
                </a:spcBef>
                <a:buNone/>
              </a:pPr>
              <a:t>60%</a:t>
            </a:fld>
            <a:endParaRPr lang="en-GB" sz="800">
              <a:latin typeface="+mn-lt"/>
              <a:ea typeface="+mj-ea"/>
              <a:cs typeface="+mj-cs"/>
            </a:endParaRPr>
          </a:p>
        </p:txBody>
      </p:sp>
      <p:sp>
        <p:nvSpPr>
          <p:cNvPr id="29" name="Espace réservé du texte 2">
            <a:extLst>
              <a:ext uri="{FF2B5EF4-FFF2-40B4-BE49-F238E27FC236}">
                <a16:creationId xmlns:a16="http://schemas.microsoft.com/office/drawing/2014/main" id="{5DAAC752-5B0D-4FA2-96F4-715D3D7AE336}"/>
              </a:ext>
            </a:extLst>
          </p:cNvPr>
          <p:cNvSpPr>
            <a:spLocks noGrp="1"/>
          </p:cNvSpPr>
          <p:nvPr>
            <p:custDataLst>
              <p:tags r:id="rId6"/>
            </p:custDataLst>
          </p:nvPr>
        </p:nvSpPr>
        <p:spPr bwMode="gray">
          <a:xfrm>
            <a:off x="555625" y="5075238"/>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4825FAD4-10D1-40AF-9006-AFE295C817CA}" type="datetime'''''''''''4''''''''''''0''''''''''%'''">
              <a:rPr lang="en-GB" altLang="en-US" sz="800" smtClean="0">
                <a:latin typeface="+mn-lt"/>
                <a:ea typeface="+mj-ea"/>
                <a:cs typeface="+mj-cs"/>
              </a:rPr>
              <a:pPr marL="0" indent="0" algn="r">
                <a:spcBef>
                  <a:spcPct val="0"/>
                </a:spcBef>
                <a:buNone/>
              </a:pPr>
              <a:t>40%</a:t>
            </a:fld>
            <a:endParaRPr lang="en-GB" sz="800">
              <a:latin typeface="+mn-lt"/>
              <a:ea typeface="+mj-ea"/>
              <a:cs typeface="+mj-cs"/>
            </a:endParaRPr>
          </a:p>
        </p:txBody>
      </p:sp>
      <p:sp>
        <p:nvSpPr>
          <p:cNvPr id="22" name="Espace réservé du texte 2">
            <a:extLst>
              <a:ext uri="{FF2B5EF4-FFF2-40B4-BE49-F238E27FC236}">
                <a16:creationId xmlns:a16="http://schemas.microsoft.com/office/drawing/2014/main" id="{5931FFEA-3348-47FF-B75D-769D1ED336C3}"/>
              </a:ext>
            </a:extLst>
          </p:cNvPr>
          <p:cNvSpPr>
            <a:spLocks noGrp="1"/>
          </p:cNvSpPr>
          <p:nvPr>
            <p:custDataLst>
              <p:tags r:id="rId7"/>
            </p:custDataLst>
          </p:nvPr>
        </p:nvSpPr>
        <p:spPr bwMode="gray">
          <a:xfrm>
            <a:off x="555625" y="5800725"/>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A37D7342-AAC2-484F-81EB-A760DECC5913}" type="datetime'''1''''''''''''''''''''''''''''0''''''''%'''''''''''''">
              <a:rPr lang="en-GB" altLang="en-US" sz="800" smtClean="0">
                <a:latin typeface="+mn-lt"/>
                <a:ea typeface="+mj-ea"/>
                <a:cs typeface="+mj-cs"/>
              </a:rPr>
              <a:pPr marL="0" indent="0" algn="r">
                <a:spcBef>
                  <a:spcPct val="0"/>
                </a:spcBef>
                <a:buNone/>
              </a:pPr>
              <a:t>10%</a:t>
            </a:fld>
            <a:endParaRPr lang="en-GB" sz="800">
              <a:latin typeface="+mn-lt"/>
              <a:ea typeface="+mj-ea"/>
              <a:cs typeface="+mj-cs"/>
            </a:endParaRPr>
          </a:p>
        </p:txBody>
      </p:sp>
      <p:sp>
        <p:nvSpPr>
          <p:cNvPr id="21" name="Espace réservé du texte 2">
            <a:extLst>
              <a:ext uri="{FF2B5EF4-FFF2-40B4-BE49-F238E27FC236}">
                <a16:creationId xmlns:a16="http://schemas.microsoft.com/office/drawing/2014/main" id="{F04EE220-5E50-4340-B0A5-56296C1FCE65}"/>
              </a:ext>
            </a:extLst>
          </p:cNvPr>
          <p:cNvSpPr>
            <a:spLocks noGrp="1"/>
          </p:cNvSpPr>
          <p:nvPr>
            <p:custDataLst>
              <p:tags r:id="rId8"/>
            </p:custDataLst>
          </p:nvPr>
        </p:nvSpPr>
        <p:spPr bwMode="gray">
          <a:xfrm>
            <a:off x="555625" y="5316538"/>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75AB2CFE-6D5E-4F67-894C-771FDBA39CFF}" type="datetime'''3''''''''''''''''''0''''%'''''''''''''''''''''''''''''''">
              <a:rPr lang="en-GB" altLang="en-US" sz="800" smtClean="0">
                <a:latin typeface="+mn-lt"/>
                <a:ea typeface="+mj-ea"/>
                <a:cs typeface="+mj-cs"/>
              </a:rPr>
              <a:pPr marL="0" indent="0" algn="r">
                <a:spcBef>
                  <a:spcPct val="0"/>
                </a:spcBef>
                <a:buNone/>
              </a:pPr>
              <a:t>30%</a:t>
            </a:fld>
            <a:endParaRPr lang="en-GB" sz="800">
              <a:latin typeface="+mn-lt"/>
              <a:ea typeface="+mj-ea"/>
              <a:cs typeface="+mj-cs"/>
            </a:endParaRPr>
          </a:p>
        </p:txBody>
      </p:sp>
      <p:sp>
        <p:nvSpPr>
          <p:cNvPr id="62" name="Espace réservé du texte 2">
            <a:extLst>
              <a:ext uri="{FF2B5EF4-FFF2-40B4-BE49-F238E27FC236}">
                <a16:creationId xmlns:a16="http://schemas.microsoft.com/office/drawing/2014/main" id="{96B8A7A5-172A-4D99-9F33-D59FF19955AD}"/>
              </a:ext>
            </a:extLst>
          </p:cNvPr>
          <p:cNvSpPr>
            <a:spLocks noGrp="1"/>
          </p:cNvSpPr>
          <p:nvPr>
            <p:custDataLst>
              <p:tags r:id="rId9"/>
            </p:custDataLst>
          </p:nvPr>
        </p:nvSpPr>
        <p:spPr bwMode="gray">
          <a:xfrm>
            <a:off x="555626" y="4348163"/>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F3935788-D724-4737-8967-2CFD92248316}" type="datetime'''''''''''''''''''''7''''0''''''%'''''''''''''''''''''''''''">
              <a:rPr lang="en-GB" altLang="en-US" sz="800" smtClean="0">
                <a:effectLst/>
                <a:latin typeface="+mn-lt"/>
                <a:ea typeface="+mj-ea"/>
                <a:cs typeface="+mj-cs"/>
              </a:rPr>
              <a:pPr marL="0" indent="0" algn="r">
                <a:spcBef>
                  <a:spcPct val="0"/>
                </a:spcBef>
                <a:buNone/>
              </a:pPr>
              <a:t>70%</a:t>
            </a:fld>
            <a:endParaRPr lang="en-GB" sz="800">
              <a:latin typeface="+mn-lt"/>
              <a:ea typeface="+mj-ea"/>
              <a:cs typeface="+mj-cs"/>
            </a:endParaRPr>
          </a:p>
        </p:txBody>
      </p:sp>
      <p:sp>
        <p:nvSpPr>
          <p:cNvPr id="31" name="Espace réservé du texte 2">
            <a:extLst>
              <a:ext uri="{FF2B5EF4-FFF2-40B4-BE49-F238E27FC236}">
                <a16:creationId xmlns:a16="http://schemas.microsoft.com/office/drawing/2014/main" id="{14F6FF1B-51AA-4CBC-A926-EE5CAF631FC3}"/>
              </a:ext>
            </a:extLst>
          </p:cNvPr>
          <p:cNvSpPr>
            <a:spLocks noGrp="1"/>
          </p:cNvSpPr>
          <p:nvPr>
            <p:custDataLst>
              <p:tags r:id="rId10"/>
            </p:custDataLst>
          </p:nvPr>
        </p:nvSpPr>
        <p:spPr bwMode="gray">
          <a:xfrm>
            <a:off x="555625" y="4832350"/>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C7C8E512-5C66-477C-BBB7-D8FFC4BCE7E3}" type="datetime'''''''''''''''''''''''50''''''''''%'''''">
              <a:rPr lang="en-GB" altLang="en-US" sz="800" smtClean="0">
                <a:latin typeface="+mn-lt"/>
                <a:ea typeface="+mj-ea"/>
                <a:cs typeface="+mj-cs"/>
              </a:rPr>
              <a:pPr marL="0" indent="0" algn="r">
                <a:spcBef>
                  <a:spcPct val="0"/>
                </a:spcBef>
                <a:buNone/>
              </a:pPr>
              <a:t>50%</a:t>
            </a:fld>
            <a:endParaRPr lang="en-GB" sz="800">
              <a:latin typeface="+mn-lt"/>
              <a:ea typeface="+mj-ea"/>
              <a:cs typeface="+mj-cs"/>
            </a:endParaRPr>
          </a:p>
        </p:txBody>
      </p:sp>
      <p:sp>
        <p:nvSpPr>
          <p:cNvPr id="43" name="Espace réservé du texte 2">
            <a:extLst>
              <a:ext uri="{FF2B5EF4-FFF2-40B4-BE49-F238E27FC236}">
                <a16:creationId xmlns:a16="http://schemas.microsoft.com/office/drawing/2014/main" id="{E3E2C872-7FB5-4A49-8C20-564AC40EB304}"/>
              </a:ext>
            </a:extLst>
          </p:cNvPr>
          <p:cNvSpPr>
            <a:spLocks noGrp="1"/>
          </p:cNvSpPr>
          <p:nvPr>
            <p:custDataLst>
              <p:tags r:id="rId11"/>
            </p:custDataLst>
          </p:nvPr>
        </p:nvSpPr>
        <p:spPr bwMode="auto">
          <a:xfrm>
            <a:off x="4833938" y="6137275"/>
            <a:ext cx="3778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EE03B50-5FE9-49D6-ADE1-AF27B41649A4}" type="datetime'''''''O''c''t''''''''o''''b''''''''e''''''''r'''''''''''''''''">
              <a:rPr lang="en-GB" altLang="en-US" sz="800" smtClean="0">
                <a:ea typeface="+mj-ea"/>
                <a:cs typeface="+mj-cs"/>
              </a:rPr>
              <a:pPr marL="0" indent="0" algn="ctr">
                <a:spcBef>
                  <a:spcPct val="0"/>
                </a:spcBef>
                <a:buNone/>
              </a:pPr>
              <a:t>October</a:t>
            </a:fld>
            <a:endParaRPr lang="en-GB" sz="800">
              <a:ea typeface="+mj-ea"/>
              <a:cs typeface="+mj-cs"/>
            </a:endParaRPr>
          </a:p>
        </p:txBody>
      </p:sp>
      <p:sp>
        <p:nvSpPr>
          <p:cNvPr id="34" name="Espace réservé du texte 2">
            <a:extLst>
              <a:ext uri="{FF2B5EF4-FFF2-40B4-BE49-F238E27FC236}">
                <a16:creationId xmlns:a16="http://schemas.microsoft.com/office/drawing/2014/main" id="{AA3E5866-6C6F-447F-823E-FEDB2397152D}"/>
              </a:ext>
            </a:extLst>
          </p:cNvPr>
          <p:cNvSpPr>
            <a:spLocks noGrp="1"/>
          </p:cNvSpPr>
          <p:nvPr>
            <p:custDataLst>
              <p:tags r:id="rId12"/>
            </p:custDataLst>
          </p:nvPr>
        </p:nvSpPr>
        <p:spPr bwMode="auto">
          <a:xfrm>
            <a:off x="604838" y="6137275"/>
            <a:ext cx="3714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E41C0D7-ECB6-4603-BE83-510D67A7CC68}" type="datetime'''''J''an''''''u''a''''''''''''''''''''''r''''''''''''''y'">
              <a:rPr lang="en-GB" altLang="en-US" sz="800" smtClean="0">
                <a:ea typeface="+mj-ea"/>
                <a:cs typeface="+mj-cs"/>
              </a:rPr>
              <a:pPr marL="0" indent="0" algn="ctr">
                <a:spcBef>
                  <a:spcPct val="0"/>
                </a:spcBef>
                <a:buNone/>
              </a:pPr>
              <a:t>January</a:t>
            </a:fld>
            <a:endParaRPr lang="en-GB" sz="800">
              <a:ea typeface="+mj-ea"/>
              <a:cs typeface="+mj-cs"/>
            </a:endParaRPr>
          </a:p>
        </p:txBody>
      </p:sp>
      <p:sp>
        <p:nvSpPr>
          <p:cNvPr id="33" name="Espace réservé du texte 2">
            <a:extLst>
              <a:ext uri="{FF2B5EF4-FFF2-40B4-BE49-F238E27FC236}">
                <a16:creationId xmlns:a16="http://schemas.microsoft.com/office/drawing/2014/main" id="{2CC05C84-D534-4FF7-B3D8-8FCDD6448EC9}"/>
              </a:ext>
            </a:extLst>
          </p:cNvPr>
          <p:cNvSpPr>
            <a:spLocks noGrp="1"/>
          </p:cNvSpPr>
          <p:nvPr>
            <p:custDataLst>
              <p:tags r:id="rId13"/>
            </p:custDataLst>
          </p:nvPr>
        </p:nvSpPr>
        <p:spPr bwMode="auto">
          <a:xfrm>
            <a:off x="1050925" y="6137275"/>
            <a:ext cx="4191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90579A5-5870-413A-849B-1EC5EADAA45F}" type="datetime'''''''''''''''''F''''''''e''b''r''''''u''ar''''''''''y'''''''">
              <a:rPr lang="en-GB" altLang="en-US" sz="800" smtClean="0">
                <a:ea typeface="+mj-ea"/>
                <a:cs typeface="+mj-cs"/>
              </a:rPr>
              <a:pPr marL="0" indent="0" algn="ctr">
                <a:spcBef>
                  <a:spcPct val="0"/>
                </a:spcBef>
                <a:buNone/>
              </a:pPr>
              <a:t>February</a:t>
            </a:fld>
            <a:endParaRPr lang="en-GB" sz="800">
              <a:ea typeface="+mj-ea"/>
              <a:cs typeface="+mj-cs"/>
            </a:endParaRPr>
          </a:p>
        </p:txBody>
      </p:sp>
      <p:sp>
        <p:nvSpPr>
          <p:cNvPr id="35" name="Espace réservé du texte 2">
            <a:extLst>
              <a:ext uri="{FF2B5EF4-FFF2-40B4-BE49-F238E27FC236}">
                <a16:creationId xmlns:a16="http://schemas.microsoft.com/office/drawing/2014/main" id="{51837322-03A8-4441-B48D-2F96BAC09F42}"/>
              </a:ext>
            </a:extLst>
          </p:cNvPr>
          <p:cNvSpPr>
            <a:spLocks noGrp="1"/>
          </p:cNvSpPr>
          <p:nvPr>
            <p:custDataLst>
              <p:tags r:id="rId14"/>
            </p:custDataLst>
          </p:nvPr>
        </p:nvSpPr>
        <p:spPr bwMode="auto">
          <a:xfrm>
            <a:off x="1589088" y="6137275"/>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199BB8F-3175-4217-98A0-0FF3305B0731}" type="datetime'''''''M''a''''''''''''''''''''''''''''r''''''''''''''ch'">
              <a:rPr lang="en-GB" altLang="en-US" sz="800" smtClean="0">
                <a:ea typeface="+mj-ea"/>
                <a:cs typeface="+mj-cs"/>
              </a:rPr>
              <a:pPr marL="0" indent="0" algn="ctr">
                <a:spcBef>
                  <a:spcPct val="0"/>
                </a:spcBef>
                <a:buNone/>
              </a:pPr>
              <a:t>March</a:t>
            </a:fld>
            <a:endParaRPr lang="en-GB" sz="800">
              <a:ea typeface="+mj-ea"/>
              <a:cs typeface="+mj-cs"/>
            </a:endParaRPr>
          </a:p>
        </p:txBody>
      </p:sp>
      <p:sp>
        <p:nvSpPr>
          <p:cNvPr id="42" name="Espace réservé du texte 2">
            <a:extLst>
              <a:ext uri="{FF2B5EF4-FFF2-40B4-BE49-F238E27FC236}">
                <a16:creationId xmlns:a16="http://schemas.microsoft.com/office/drawing/2014/main" id="{47EED796-166D-41A1-9D14-1BFAA1B8193E}"/>
              </a:ext>
            </a:extLst>
          </p:cNvPr>
          <p:cNvSpPr>
            <a:spLocks noGrp="1"/>
          </p:cNvSpPr>
          <p:nvPr>
            <p:custDataLst>
              <p:tags r:id="rId15"/>
            </p:custDataLst>
          </p:nvPr>
        </p:nvSpPr>
        <p:spPr bwMode="auto">
          <a:xfrm>
            <a:off x="4298950" y="6137275"/>
            <a:ext cx="5064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8CBDBC3-3A5E-4027-A5FE-6A03C0115700}" type="datetime'''''''Se''''''pt''''''''''''''''e''''m''b''''''e''r'''''">
              <a:rPr lang="en-GB" altLang="en-US" sz="800" smtClean="0">
                <a:ea typeface="+mj-ea"/>
                <a:cs typeface="+mj-cs"/>
              </a:rPr>
              <a:pPr marL="0" indent="0" algn="ctr">
                <a:spcBef>
                  <a:spcPct val="0"/>
                </a:spcBef>
                <a:buNone/>
              </a:pPr>
              <a:t>September</a:t>
            </a:fld>
            <a:endParaRPr lang="en-GB" sz="800">
              <a:ea typeface="+mj-ea"/>
              <a:cs typeface="+mj-cs"/>
            </a:endParaRPr>
          </a:p>
        </p:txBody>
      </p:sp>
      <p:sp>
        <p:nvSpPr>
          <p:cNvPr id="36" name="Espace réservé du texte 2">
            <a:extLst>
              <a:ext uri="{FF2B5EF4-FFF2-40B4-BE49-F238E27FC236}">
                <a16:creationId xmlns:a16="http://schemas.microsoft.com/office/drawing/2014/main" id="{E873F7FF-23F3-4905-8CBD-18AC45F40C0F}"/>
              </a:ext>
            </a:extLst>
          </p:cNvPr>
          <p:cNvSpPr>
            <a:spLocks noGrp="1"/>
          </p:cNvSpPr>
          <p:nvPr>
            <p:custDataLst>
              <p:tags r:id="rId16"/>
            </p:custDataLst>
          </p:nvPr>
        </p:nvSpPr>
        <p:spPr bwMode="auto">
          <a:xfrm>
            <a:off x="2087563" y="6137275"/>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66DFFEA-A7B4-41D2-952B-8E0B973A3A3A}" type="datetime'Ap''''''''''''ri''''''''''''''''''''''''''''''''''''''''''l'">
              <a:rPr lang="en-GB" altLang="en-US" sz="800" smtClean="0">
                <a:ea typeface="+mj-ea"/>
                <a:cs typeface="+mj-cs"/>
              </a:rPr>
              <a:pPr marL="0" indent="0" algn="ctr">
                <a:spcBef>
                  <a:spcPct val="0"/>
                </a:spcBef>
                <a:buNone/>
              </a:pPr>
              <a:t>April</a:t>
            </a:fld>
            <a:endParaRPr lang="en-GB" sz="800">
              <a:ea typeface="+mj-ea"/>
              <a:cs typeface="+mj-cs"/>
            </a:endParaRPr>
          </a:p>
        </p:txBody>
      </p:sp>
      <p:sp>
        <p:nvSpPr>
          <p:cNvPr id="37" name="Espace réservé du texte 2">
            <a:extLst>
              <a:ext uri="{FF2B5EF4-FFF2-40B4-BE49-F238E27FC236}">
                <a16:creationId xmlns:a16="http://schemas.microsoft.com/office/drawing/2014/main" id="{D97AB27C-5271-477B-8A4C-429AE37EC807}"/>
              </a:ext>
            </a:extLst>
          </p:cNvPr>
          <p:cNvSpPr>
            <a:spLocks noGrp="1"/>
          </p:cNvSpPr>
          <p:nvPr>
            <p:custDataLst>
              <p:tags r:id="rId17"/>
            </p:custDataLst>
          </p:nvPr>
        </p:nvSpPr>
        <p:spPr bwMode="auto">
          <a:xfrm>
            <a:off x="2578100" y="6137275"/>
            <a:ext cx="1889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8DD0D75-9058-437C-97BB-FDD95AFDE34C}" type="datetime'''''''''''''''M''''a''''''''''y'''''''''''''''''''''''''''''">
              <a:rPr lang="en-GB" altLang="en-US" sz="800" smtClean="0">
                <a:ea typeface="+mj-ea"/>
                <a:cs typeface="+mj-cs"/>
              </a:rPr>
              <a:pPr marL="0" indent="0" algn="ctr">
                <a:spcBef>
                  <a:spcPct val="0"/>
                </a:spcBef>
                <a:buNone/>
              </a:pPr>
              <a:t>May</a:t>
            </a:fld>
            <a:endParaRPr lang="en-GB" sz="800">
              <a:ea typeface="+mj-ea"/>
              <a:cs typeface="+mj-cs"/>
            </a:endParaRPr>
          </a:p>
        </p:txBody>
      </p:sp>
      <p:sp>
        <p:nvSpPr>
          <p:cNvPr id="39" name="Espace réservé du texte 2">
            <a:extLst>
              <a:ext uri="{FF2B5EF4-FFF2-40B4-BE49-F238E27FC236}">
                <a16:creationId xmlns:a16="http://schemas.microsoft.com/office/drawing/2014/main" id="{027B4DE8-A3C7-40AD-BC75-3237D96DD223}"/>
              </a:ext>
            </a:extLst>
          </p:cNvPr>
          <p:cNvSpPr>
            <a:spLocks noGrp="1"/>
          </p:cNvSpPr>
          <p:nvPr>
            <p:custDataLst>
              <p:tags r:id="rId18"/>
            </p:custDataLst>
          </p:nvPr>
        </p:nvSpPr>
        <p:spPr bwMode="auto">
          <a:xfrm>
            <a:off x="3027363" y="6137275"/>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B9AA7B9-E673-4F1B-A899-C65FE28FD07E}" type="datetime'''''J''''''''''''''''''''''''''''''un''e'''''''''">
              <a:rPr lang="en-GB" altLang="en-US" sz="800" smtClean="0">
                <a:ea typeface="+mj-ea"/>
                <a:cs typeface="+mj-cs"/>
              </a:rPr>
              <a:pPr marL="0" indent="0" algn="ctr">
                <a:spcBef>
                  <a:spcPct val="0"/>
                </a:spcBef>
                <a:buNone/>
              </a:pPr>
              <a:t>June</a:t>
            </a:fld>
            <a:endParaRPr lang="en-GB" sz="800">
              <a:ea typeface="+mj-ea"/>
              <a:cs typeface="+mj-cs"/>
            </a:endParaRPr>
          </a:p>
        </p:txBody>
      </p:sp>
      <p:sp>
        <p:nvSpPr>
          <p:cNvPr id="40" name="Espace réservé du texte 2">
            <a:extLst>
              <a:ext uri="{FF2B5EF4-FFF2-40B4-BE49-F238E27FC236}">
                <a16:creationId xmlns:a16="http://schemas.microsoft.com/office/drawing/2014/main" id="{E6B11A18-D704-4054-AA56-7E812243AE6C}"/>
              </a:ext>
            </a:extLst>
          </p:cNvPr>
          <p:cNvSpPr>
            <a:spLocks noGrp="1"/>
          </p:cNvSpPr>
          <p:nvPr>
            <p:custDataLst>
              <p:tags r:id="rId19"/>
            </p:custDataLst>
          </p:nvPr>
        </p:nvSpPr>
        <p:spPr bwMode="auto">
          <a:xfrm>
            <a:off x="3513138" y="6137275"/>
            <a:ext cx="1984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DFDEC3D-07EA-4495-9EB4-BB6ED8305BFE}" type="datetime'''''''''J''''''''''''''''u''''l''''''y'''''''''''''''''">
              <a:rPr lang="en-GB" altLang="en-US" sz="800" smtClean="0">
                <a:ea typeface="+mj-ea"/>
                <a:cs typeface="+mj-cs"/>
              </a:rPr>
              <a:pPr marL="0" indent="0" algn="ctr">
                <a:spcBef>
                  <a:spcPct val="0"/>
                </a:spcBef>
                <a:buNone/>
              </a:pPr>
              <a:t>July</a:t>
            </a:fld>
            <a:endParaRPr lang="en-GB" sz="800">
              <a:ea typeface="+mj-ea"/>
              <a:cs typeface="+mj-cs"/>
            </a:endParaRPr>
          </a:p>
        </p:txBody>
      </p:sp>
      <p:sp>
        <p:nvSpPr>
          <p:cNvPr id="41" name="Espace réservé du texte 2">
            <a:extLst>
              <a:ext uri="{FF2B5EF4-FFF2-40B4-BE49-F238E27FC236}">
                <a16:creationId xmlns:a16="http://schemas.microsoft.com/office/drawing/2014/main" id="{FD8AE2C3-EF8D-4DC6-B21F-E7982C3C25E1}"/>
              </a:ext>
            </a:extLst>
          </p:cNvPr>
          <p:cNvSpPr>
            <a:spLocks noGrp="1"/>
          </p:cNvSpPr>
          <p:nvPr>
            <p:custDataLst>
              <p:tags r:id="rId20"/>
            </p:custDataLst>
          </p:nvPr>
        </p:nvSpPr>
        <p:spPr bwMode="auto">
          <a:xfrm>
            <a:off x="3924300" y="6137275"/>
            <a:ext cx="3159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B3BD431-C36C-4B7D-B4DD-F3D46B7BEA2D}" type="datetime'''''A''''''''u''''g''''''''''''''u''''s''''''''''t'''">
              <a:rPr lang="en-GB" altLang="en-US" sz="800" smtClean="0">
                <a:ea typeface="+mj-ea"/>
                <a:cs typeface="+mj-cs"/>
              </a:rPr>
              <a:pPr marL="0" indent="0" algn="ctr">
                <a:spcBef>
                  <a:spcPct val="0"/>
                </a:spcBef>
                <a:buNone/>
              </a:pPr>
              <a:t>August</a:t>
            </a:fld>
            <a:endParaRPr lang="en-GB" sz="800">
              <a:ea typeface="+mj-ea"/>
              <a:cs typeface="+mj-cs"/>
            </a:endParaRPr>
          </a:p>
        </p:txBody>
      </p:sp>
      <p:sp>
        <p:nvSpPr>
          <p:cNvPr id="44" name="Espace réservé du texte 2">
            <a:extLst>
              <a:ext uri="{FF2B5EF4-FFF2-40B4-BE49-F238E27FC236}">
                <a16:creationId xmlns:a16="http://schemas.microsoft.com/office/drawing/2014/main" id="{FCB4F35A-134A-44AE-86EB-F88F6B8377B1}"/>
              </a:ext>
            </a:extLst>
          </p:cNvPr>
          <p:cNvSpPr>
            <a:spLocks noGrp="1"/>
          </p:cNvSpPr>
          <p:nvPr>
            <p:custDataLst>
              <p:tags r:id="rId21"/>
            </p:custDataLst>
          </p:nvPr>
        </p:nvSpPr>
        <p:spPr bwMode="auto">
          <a:xfrm>
            <a:off x="5256213" y="6137275"/>
            <a:ext cx="4730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BC97010-472B-45A1-8FB3-3C740D29C4A1}" type="datetime'''''''N''''''o''''v''em''''b''''e''''''r'''''''''''">
              <a:rPr lang="en-GB" altLang="en-US" sz="800" smtClean="0">
                <a:ea typeface="+mj-ea"/>
                <a:cs typeface="+mj-cs"/>
              </a:rPr>
              <a:pPr marL="0" indent="0" algn="ctr">
                <a:spcBef>
                  <a:spcPct val="0"/>
                </a:spcBef>
                <a:buNone/>
              </a:pPr>
              <a:t>November</a:t>
            </a:fld>
            <a:endParaRPr lang="en-GB" sz="800">
              <a:ea typeface="+mj-ea"/>
              <a:cs typeface="+mj-cs"/>
            </a:endParaRPr>
          </a:p>
        </p:txBody>
      </p:sp>
      <p:sp>
        <p:nvSpPr>
          <p:cNvPr id="38" name="Espace réservé du texte 2">
            <a:extLst>
              <a:ext uri="{FF2B5EF4-FFF2-40B4-BE49-F238E27FC236}">
                <a16:creationId xmlns:a16="http://schemas.microsoft.com/office/drawing/2014/main" id="{A4F8486A-306E-4C54-8DBE-81957FFD55D3}"/>
              </a:ext>
            </a:extLst>
          </p:cNvPr>
          <p:cNvSpPr>
            <a:spLocks noGrp="1"/>
          </p:cNvSpPr>
          <p:nvPr>
            <p:custDataLst>
              <p:tags r:id="rId22"/>
            </p:custDataLst>
          </p:nvPr>
        </p:nvSpPr>
        <p:spPr bwMode="auto">
          <a:xfrm>
            <a:off x="5726113" y="6137275"/>
            <a:ext cx="4730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0A786C6-FD28-418C-A888-1FDBB98A43CC}" type="datetime'''''''D''ece''''''''''mb''''''e''r'''''''''''''''''''''''">
              <a:rPr lang="en-GB" altLang="en-US" sz="800" smtClean="0">
                <a:ea typeface="+mj-ea"/>
                <a:cs typeface="+mj-cs"/>
              </a:rPr>
              <a:pPr marL="0" indent="0" algn="ctr">
                <a:spcBef>
                  <a:spcPct val="0"/>
                </a:spcBef>
                <a:buNone/>
              </a:pPr>
              <a:t>December</a:t>
            </a:fld>
            <a:endParaRPr lang="en-GB" sz="800">
              <a:ea typeface="+mj-ea"/>
              <a:cs typeface="+mj-cs"/>
            </a:endParaRPr>
          </a:p>
        </p:txBody>
      </p:sp>
      <p:cxnSp>
        <p:nvCxnSpPr>
          <p:cNvPr id="50" name="Straight Connector 49">
            <a:extLst>
              <a:ext uri="{FF2B5EF4-FFF2-40B4-BE49-F238E27FC236}">
                <a16:creationId xmlns:a16="http://schemas.microsoft.com/office/drawing/2014/main" id="{DA92F730-B8CE-404D-9514-15EC19AC0524}"/>
              </a:ext>
            </a:extLst>
          </p:cNvPr>
          <p:cNvCxnSpPr/>
          <p:nvPr>
            <p:custDataLst>
              <p:tags r:id="rId23"/>
            </p:custDataLst>
          </p:nvPr>
        </p:nvCxnSpPr>
        <p:spPr bwMode="gray">
          <a:xfrm>
            <a:off x="3181350" y="6300788"/>
            <a:ext cx="123825" cy="0"/>
          </a:xfrm>
          <a:prstGeom prst="line">
            <a:avLst/>
          </a:prstGeom>
          <a:ln w="19050" cap="rnd" cmpd="sng" algn="ctr">
            <a:solidFill>
              <a:schemeClr val="accent4"/>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02D40277-0A81-44DD-90A6-036C079960B3}"/>
              </a:ext>
            </a:extLst>
          </p:cNvPr>
          <p:cNvCxnSpPr/>
          <p:nvPr>
            <p:custDataLst>
              <p:tags r:id="rId24"/>
            </p:custDataLst>
          </p:nvPr>
        </p:nvCxnSpPr>
        <p:spPr bwMode="gray">
          <a:xfrm>
            <a:off x="2670175" y="6300788"/>
            <a:ext cx="123825" cy="0"/>
          </a:xfrm>
          <a:prstGeom prst="line">
            <a:avLst/>
          </a:prstGeom>
          <a:ln w="19050" cap="rnd" cmpd="sng" algn="ctr">
            <a:solidFill>
              <a:schemeClr val="tx2"/>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5C3EFF7-E3F8-46C9-8134-862BC4F75642}"/>
              </a:ext>
            </a:extLst>
          </p:cNvPr>
          <p:cNvCxnSpPr/>
          <p:nvPr>
            <p:custDataLst>
              <p:tags r:id="rId25"/>
            </p:custDataLst>
          </p:nvPr>
        </p:nvCxnSpPr>
        <p:spPr bwMode="gray">
          <a:xfrm>
            <a:off x="3692525" y="6300788"/>
            <a:ext cx="123825" cy="0"/>
          </a:xfrm>
          <a:prstGeom prst="line">
            <a:avLst/>
          </a:prstGeom>
          <a:ln w="19050" cap="rnd" cmpd="sng" algn="ctr">
            <a:solidFill>
              <a:schemeClr val="accent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1" name="Espace réservé du texte 2">
            <a:extLst>
              <a:ext uri="{FF2B5EF4-FFF2-40B4-BE49-F238E27FC236}">
                <a16:creationId xmlns:a16="http://schemas.microsoft.com/office/drawing/2014/main" id="{42DFEEB3-13A9-4177-A2FA-E6352DDC62CA}"/>
              </a:ext>
            </a:extLst>
          </p:cNvPr>
          <p:cNvSpPr>
            <a:spLocks noGrp="1"/>
          </p:cNvSpPr>
          <p:nvPr>
            <p:custDataLst>
              <p:tags r:id="rId26"/>
            </p:custDataLst>
          </p:nvPr>
        </p:nvSpPr>
        <p:spPr bwMode="auto">
          <a:xfrm>
            <a:off x="2854325" y="6243638"/>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5539B41A-F695-4979-88F7-775AE899119A}" type="datetime'''''''''''''''''''2''''''''''0''''''''19'''''''''''''''''">
              <a:rPr lang="en-GB" altLang="en-US" sz="800" smtClean="0">
                <a:ea typeface="+mj-ea"/>
                <a:cs typeface="+mj-cs"/>
              </a:rPr>
              <a:pPr marL="0" indent="0">
                <a:spcBef>
                  <a:spcPct val="0"/>
                </a:spcBef>
                <a:buNone/>
              </a:pPr>
              <a:t>2019</a:t>
            </a:fld>
            <a:endParaRPr lang="en-GB" sz="800">
              <a:ea typeface="+mj-ea"/>
              <a:cs typeface="+mj-cs"/>
            </a:endParaRPr>
          </a:p>
        </p:txBody>
      </p:sp>
      <p:sp>
        <p:nvSpPr>
          <p:cNvPr id="52" name="Espace réservé du texte 2">
            <a:extLst>
              <a:ext uri="{FF2B5EF4-FFF2-40B4-BE49-F238E27FC236}">
                <a16:creationId xmlns:a16="http://schemas.microsoft.com/office/drawing/2014/main" id="{B5A977CC-EB8D-4CB6-8408-F944CFD61F02}"/>
              </a:ext>
            </a:extLst>
          </p:cNvPr>
          <p:cNvSpPr>
            <a:spLocks noGrp="1"/>
          </p:cNvSpPr>
          <p:nvPr>
            <p:custDataLst>
              <p:tags r:id="rId27"/>
            </p:custDataLst>
          </p:nvPr>
        </p:nvSpPr>
        <p:spPr bwMode="auto">
          <a:xfrm>
            <a:off x="3876675" y="6243638"/>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A67181CD-8B31-4DED-8F81-457949B11425}" type="datetime'''''2''''''''''''''0''''''''''''2''''1'''''''''''''''''''''">
              <a:rPr lang="en-GB" altLang="en-US" sz="800" smtClean="0">
                <a:ea typeface="+mj-ea"/>
                <a:cs typeface="+mj-cs"/>
              </a:rPr>
              <a:pPr marL="0" indent="0">
                <a:spcBef>
                  <a:spcPct val="0"/>
                </a:spcBef>
                <a:buNone/>
              </a:pPr>
              <a:t>2021</a:t>
            </a:fld>
            <a:endParaRPr lang="en-GB" sz="800">
              <a:ea typeface="+mj-ea"/>
              <a:cs typeface="+mj-cs"/>
            </a:endParaRPr>
          </a:p>
        </p:txBody>
      </p:sp>
      <p:sp>
        <p:nvSpPr>
          <p:cNvPr id="53" name="Espace réservé du texte 2">
            <a:extLst>
              <a:ext uri="{FF2B5EF4-FFF2-40B4-BE49-F238E27FC236}">
                <a16:creationId xmlns:a16="http://schemas.microsoft.com/office/drawing/2014/main" id="{98402510-8EFB-44B9-B9E9-EBB8F3CED086}"/>
              </a:ext>
            </a:extLst>
          </p:cNvPr>
          <p:cNvSpPr>
            <a:spLocks noGrp="1"/>
          </p:cNvSpPr>
          <p:nvPr>
            <p:custDataLst>
              <p:tags r:id="rId28"/>
            </p:custDataLst>
          </p:nvPr>
        </p:nvSpPr>
        <p:spPr bwMode="auto">
          <a:xfrm>
            <a:off x="3365500" y="6243638"/>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33EBEA4D-E094-40C3-8F28-9946619235BF}" type="datetime'''''''''''2''''''''''''''02''''''''''''''''0'''">
              <a:rPr lang="en-GB" altLang="en-US" sz="800" smtClean="0">
                <a:ea typeface="+mj-ea"/>
                <a:cs typeface="+mj-cs"/>
              </a:rPr>
              <a:pPr marL="0" indent="0">
                <a:spcBef>
                  <a:spcPct val="0"/>
                </a:spcBef>
                <a:buNone/>
              </a:pPr>
              <a:t>2020</a:t>
            </a:fld>
            <a:endParaRPr lang="en-GB" sz="800">
              <a:ea typeface="+mj-ea"/>
              <a:cs typeface="+mj-cs"/>
            </a:endParaRPr>
          </a:p>
        </p:txBody>
      </p:sp>
      <p:graphicFrame>
        <p:nvGraphicFramePr>
          <p:cNvPr id="125" name="Chart 124">
            <a:extLst>
              <a:ext uri="{FF2B5EF4-FFF2-40B4-BE49-F238E27FC236}">
                <a16:creationId xmlns:a16="http://schemas.microsoft.com/office/drawing/2014/main" id="{100E19F9-507D-4BE3-B325-9E3781C9293A}"/>
              </a:ext>
            </a:extLst>
          </p:cNvPr>
          <p:cNvGraphicFramePr/>
          <p:nvPr>
            <p:custDataLst>
              <p:tags r:id="rId29"/>
            </p:custDataLst>
            <p:extLst>
              <p:ext uri="{D42A27DB-BD31-4B8C-83A1-F6EECF244321}">
                <p14:modId xmlns:p14="http://schemas.microsoft.com/office/powerpoint/2010/main" val="552977894"/>
              </p:ext>
            </p:extLst>
          </p:nvPr>
        </p:nvGraphicFramePr>
        <p:xfrm>
          <a:off x="708025" y="1760538"/>
          <a:ext cx="5384800" cy="1860550"/>
        </p:xfrm>
        <a:graphic>
          <a:graphicData uri="http://schemas.openxmlformats.org/drawingml/2006/chart">
            <c:chart xmlns:c="http://schemas.openxmlformats.org/drawingml/2006/chart" xmlns:r="http://schemas.openxmlformats.org/officeDocument/2006/relationships" r:id="rId61"/>
          </a:graphicData>
        </a:graphic>
      </p:graphicFrame>
      <p:sp>
        <p:nvSpPr>
          <p:cNvPr id="88" name="Espace réservé du texte 2">
            <a:extLst>
              <a:ext uri="{FF2B5EF4-FFF2-40B4-BE49-F238E27FC236}">
                <a16:creationId xmlns:a16="http://schemas.microsoft.com/office/drawing/2014/main" id="{E8372289-2245-4CAB-B239-E0B311906A95}"/>
              </a:ext>
            </a:extLst>
          </p:cNvPr>
          <p:cNvSpPr>
            <a:spLocks noGrp="1"/>
          </p:cNvSpPr>
          <p:nvPr>
            <p:custDataLst>
              <p:tags r:id="rId30"/>
            </p:custDataLst>
          </p:nvPr>
        </p:nvSpPr>
        <p:spPr bwMode="gray">
          <a:xfrm>
            <a:off x="609600" y="3478213"/>
            <a:ext cx="1143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90C21DD6-A722-469A-9E90-EE3F50F92D0F}" type="datetime'''''''''''''0''''''''''''''''''''''''''''''''''''''''''''%'''">
              <a:rPr lang="en-GB" altLang="en-US" sz="800" smtClean="0">
                <a:latin typeface="+mn-lt"/>
                <a:ea typeface="+mj-ea"/>
                <a:cs typeface="+mj-cs"/>
              </a:rPr>
              <a:pPr marL="0" indent="0" algn="r">
                <a:spcBef>
                  <a:spcPct val="0"/>
                </a:spcBef>
                <a:buNone/>
              </a:pPr>
              <a:t>0%</a:t>
            </a:fld>
            <a:endParaRPr lang="en-GB" sz="800">
              <a:latin typeface="+mn-lt"/>
              <a:ea typeface="+mj-ea"/>
              <a:cs typeface="+mj-cs"/>
            </a:endParaRPr>
          </a:p>
        </p:txBody>
      </p:sp>
      <p:sp>
        <p:nvSpPr>
          <p:cNvPr id="89" name="Espace réservé du texte 2">
            <a:extLst>
              <a:ext uri="{FF2B5EF4-FFF2-40B4-BE49-F238E27FC236}">
                <a16:creationId xmlns:a16="http://schemas.microsoft.com/office/drawing/2014/main" id="{1C44EBCB-421E-40E4-A160-962F18B059BE}"/>
              </a:ext>
            </a:extLst>
          </p:cNvPr>
          <p:cNvSpPr>
            <a:spLocks noGrp="1"/>
          </p:cNvSpPr>
          <p:nvPr>
            <p:custDataLst>
              <p:tags r:id="rId31"/>
            </p:custDataLst>
          </p:nvPr>
        </p:nvSpPr>
        <p:spPr bwMode="gray">
          <a:xfrm>
            <a:off x="555625" y="3054350"/>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9A2CCF48-28F4-424A-AC9D-A322ECAC1202}" type="datetime'''1''''''''''''''''''''''''''''''''''0''%'''''''''">
              <a:rPr lang="en-GB" altLang="en-US" sz="800" smtClean="0">
                <a:latin typeface="+mn-lt"/>
                <a:ea typeface="+mj-ea"/>
                <a:cs typeface="+mj-cs"/>
              </a:rPr>
              <a:pPr marL="0" indent="0" algn="r">
                <a:spcBef>
                  <a:spcPct val="0"/>
                </a:spcBef>
                <a:buNone/>
              </a:pPr>
              <a:t>10%</a:t>
            </a:fld>
            <a:endParaRPr lang="en-GB" sz="800">
              <a:latin typeface="+mn-lt"/>
              <a:ea typeface="+mj-ea"/>
              <a:cs typeface="+mj-cs"/>
            </a:endParaRPr>
          </a:p>
        </p:txBody>
      </p:sp>
      <p:sp>
        <p:nvSpPr>
          <p:cNvPr id="79" name="Espace réservé du texte 2">
            <a:extLst>
              <a:ext uri="{FF2B5EF4-FFF2-40B4-BE49-F238E27FC236}">
                <a16:creationId xmlns:a16="http://schemas.microsoft.com/office/drawing/2014/main" id="{BFA1A4D2-2228-4606-9E7E-535CA224D574}"/>
              </a:ext>
            </a:extLst>
          </p:cNvPr>
          <p:cNvSpPr>
            <a:spLocks noGrp="1"/>
          </p:cNvSpPr>
          <p:nvPr>
            <p:custDataLst>
              <p:tags r:id="rId32"/>
            </p:custDataLst>
          </p:nvPr>
        </p:nvSpPr>
        <p:spPr bwMode="gray">
          <a:xfrm>
            <a:off x="609600" y="3267075"/>
            <a:ext cx="1143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3E61E60F-63A2-4604-9326-56D9DEAE3E67}" type="datetime'''''''''''''''''''''''5''''''''''''''''''''''''''''''''%'''">
              <a:rPr lang="en-GB" altLang="en-US" sz="800" smtClean="0">
                <a:effectLst/>
                <a:latin typeface="+mn-lt"/>
                <a:ea typeface="+mj-ea"/>
                <a:cs typeface="+mj-cs"/>
              </a:rPr>
              <a:pPr marL="0" indent="0" algn="r">
                <a:spcBef>
                  <a:spcPct val="0"/>
                </a:spcBef>
                <a:buNone/>
              </a:pPr>
              <a:t>5%</a:t>
            </a:fld>
            <a:endParaRPr lang="en-GB" sz="800">
              <a:latin typeface="+mn-lt"/>
              <a:ea typeface="+mj-ea"/>
              <a:cs typeface="+mj-cs"/>
            </a:endParaRPr>
          </a:p>
        </p:txBody>
      </p:sp>
      <p:sp>
        <p:nvSpPr>
          <p:cNvPr id="80" name="Espace réservé du texte 2">
            <a:extLst>
              <a:ext uri="{FF2B5EF4-FFF2-40B4-BE49-F238E27FC236}">
                <a16:creationId xmlns:a16="http://schemas.microsoft.com/office/drawing/2014/main" id="{92AC5B82-6314-4FAA-83DE-33C77A534563}"/>
              </a:ext>
            </a:extLst>
          </p:cNvPr>
          <p:cNvSpPr>
            <a:spLocks noGrp="1"/>
          </p:cNvSpPr>
          <p:nvPr>
            <p:custDataLst>
              <p:tags r:id="rId33"/>
            </p:custDataLst>
          </p:nvPr>
        </p:nvSpPr>
        <p:spPr bwMode="gray">
          <a:xfrm>
            <a:off x="555626" y="2843213"/>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68593D6D-ABF4-40F3-8E77-8A8BA2232A38}" type="datetime'''''''''''''1''''''''''''''''''''''''5''''''''''%'''''''''">
              <a:rPr lang="en-GB" altLang="en-US" sz="800" smtClean="0">
                <a:effectLst/>
                <a:latin typeface="+mn-lt"/>
                <a:ea typeface="+mj-ea"/>
                <a:cs typeface="+mj-cs"/>
              </a:rPr>
              <a:pPr marL="0" indent="0" algn="r">
                <a:spcBef>
                  <a:spcPct val="0"/>
                </a:spcBef>
                <a:buNone/>
              </a:pPr>
              <a:t>15%</a:t>
            </a:fld>
            <a:endParaRPr lang="en-GB" sz="800">
              <a:latin typeface="+mn-lt"/>
              <a:ea typeface="+mj-ea"/>
              <a:cs typeface="+mj-cs"/>
            </a:endParaRPr>
          </a:p>
        </p:txBody>
      </p:sp>
      <p:sp>
        <p:nvSpPr>
          <p:cNvPr id="90" name="Espace réservé du texte 2">
            <a:extLst>
              <a:ext uri="{FF2B5EF4-FFF2-40B4-BE49-F238E27FC236}">
                <a16:creationId xmlns:a16="http://schemas.microsoft.com/office/drawing/2014/main" id="{61C6A25A-F741-4367-8CEE-42A170B1E52F}"/>
              </a:ext>
            </a:extLst>
          </p:cNvPr>
          <p:cNvSpPr>
            <a:spLocks noGrp="1"/>
          </p:cNvSpPr>
          <p:nvPr>
            <p:custDataLst>
              <p:tags r:id="rId34"/>
            </p:custDataLst>
          </p:nvPr>
        </p:nvSpPr>
        <p:spPr bwMode="gray">
          <a:xfrm>
            <a:off x="555625" y="2630488"/>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E2DB7A32-A2AF-44BD-A9A8-B7E2C5C3A8AF}" type="datetime'''''''''''''''''''''''''2''''''''0''%'''''''''''''''''''''''">
              <a:rPr lang="en-GB" altLang="en-US" sz="800" smtClean="0">
                <a:latin typeface="+mn-lt"/>
                <a:ea typeface="+mj-ea"/>
                <a:cs typeface="+mj-cs"/>
              </a:rPr>
              <a:pPr marL="0" indent="0" algn="r">
                <a:spcBef>
                  <a:spcPct val="0"/>
                </a:spcBef>
                <a:buNone/>
              </a:pPr>
              <a:t>20%</a:t>
            </a:fld>
            <a:endParaRPr lang="en-GB" sz="800">
              <a:latin typeface="+mn-lt"/>
              <a:ea typeface="+mj-ea"/>
              <a:cs typeface="+mj-cs"/>
            </a:endParaRPr>
          </a:p>
        </p:txBody>
      </p:sp>
      <p:sp>
        <p:nvSpPr>
          <p:cNvPr id="82" name="Espace réservé du texte 2">
            <a:extLst>
              <a:ext uri="{FF2B5EF4-FFF2-40B4-BE49-F238E27FC236}">
                <a16:creationId xmlns:a16="http://schemas.microsoft.com/office/drawing/2014/main" id="{51AF0A1C-E834-420B-AB9E-821F6E9C70E0}"/>
              </a:ext>
            </a:extLst>
          </p:cNvPr>
          <p:cNvSpPr>
            <a:spLocks noGrp="1"/>
          </p:cNvSpPr>
          <p:nvPr>
            <p:custDataLst>
              <p:tags r:id="rId35"/>
            </p:custDataLst>
          </p:nvPr>
        </p:nvSpPr>
        <p:spPr bwMode="gray">
          <a:xfrm>
            <a:off x="555626" y="1995488"/>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50EE978C-7880-4F4F-9C5D-0AEAFC94641D}" type="datetime'''''''''''3''''''''5''''''%'''''''''''''''''''''''''''''">
              <a:rPr lang="en-GB" altLang="en-US" sz="800" smtClean="0">
                <a:effectLst/>
                <a:latin typeface="+mn-lt"/>
                <a:ea typeface="+mj-ea"/>
                <a:cs typeface="+mj-cs"/>
              </a:rPr>
              <a:pPr marL="0" indent="0" algn="r">
                <a:spcBef>
                  <a:spcPct val="0"/>
                </a:spcBef>
                <a:buNone/>
              </a:pPr>
              <a:t>35%</a:t>
            </a:fld>
            <a:endParaRPr lang="en-GB" sz="800">
              <a:latin typeface="+mn-lt"/>
              <a:ea typeface="+mj-ea"/>
              <a:cs typeface="+mj-cs"/>
            </a:endParaRPr>
          </a:p>
        </p:txBody>
      </p:sp>
      <p:sp>
        <p:nvSpPr>
          <p:cNvPr id="91" name="Espace réservé du texte 2">
            <a:extLst>
              <a:ext uri="{FF2B5EF4-FFF2-40B4-BE49-F238E27FC236}">
                <a16:creationId xmlns:a16="http://schemas.microsoft.com/office/drawing/2014/main" id="{C9B493EF-1865-4610-9AC7-2AAB7313EF94}"/>
              </a:ext>
            </a:extLst>
          </p:cNvPr>
          <p:cNvSpPr>
            <a:spLocks noGrp="1"/>
          </p:cNvSpPr>
          <p:nvPr>
            <p:custDataLst>
              <p:tags r:id="rId36"/>
            </p:custDataLst>
          </p:nvPr>
        </p:nvSpPr>
        <p:spPr bwMode="gray">
          <a:xfrm>
            <a:off x="555625" y="2206625"/>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77EA02CA-1C4A-4522-87B2-ACE139607FDA}" type="datetime'''''''''''''''''''''''3''''0%'''''''''''''''''''''''''">
              <a:rPr lang="en-GB" altLang="en-US" sz="800" smtClean="0">
                <a:latin typeface="+mn-lt"/>
                <a:ea typeface="+mj-ea"/>
                <a:cs typeface="+mj-cs"/>
              </a:rPr>
              <a:pPr marL="0" indent="0" algn="r">
                <a:spcBef>
                  <a:spcPct val="0"/>
                </a:spcBef>
                <a:buNone/>
              </a:pPr>
              <a:t>30%</a:t>
            </a:fld>
            <a:endParaRPr lang="en-GB" sz="800">
              <a:latin typeface="+mn-lt"/>
              <a:ea typeface="+mj-ea"/>
              <a:cs typeface="+mj-cs"/>
            </a:endParaRPr>
          </a:p>
        </p:txBody>
      </p:sp>
      <p:sp>
        <p:nvSpPr>
          <p:cNvPr id="81" name="Espace réservé du texte 2">
            <a:extLst>
              <a:ext uri="{FF2B5EF4-FFF2-40B4-BE49-F238E27FC236}">
                <a16:creationId xmlns:a16="http://schemas.microsoft.com/office/drawing/2014/main" id="{E8FBDB4C-7767-48C7-A1B4-9E8D9A25F1EA}"/>
              </a:ext>
            </a:extLst>
          </p:cNvPr>
          <p:cNvSpPr>
            <a:spLocks noGrp="1"/>
          </p:cNvSpPr>
          <p:nvPr>
            <p:custDataLst>
              <p:tags r:id="rId37"/>
            </p:custDataLst>
          </p:nvPr>
        </p:nvSpPr>
        <p:spPr bwMode="gray">
          <a:xfrm>
            <a:off x="555626" y="2419350"/>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8C8D5BFE-3B01-4FF5-8728-00A36165A96B}" type="datetime'''''''''''''''''''2''''5''''''''''''''%'''''''''''">
              <a:rPr lang="en-GB" altLang="en-US" sz="800" smtClean="0">
                <a:effectLst/>
                <a:latin typeface="+mn-lt"/>
                <a:ea typeface="+mj-ea"/>
                <a:cs typeface="+mj-cs"/>
              </a:rPr>
              <a:pPr marL="0" indent="0" algn="r">
                <a:spcBef>
                  <a:spcPct val="0"/>
                </a:spcBef>
                <a:buNone/>
              </a:pPr>
              <a:t>25%</a:t>
            </a:fld>
            <a:endParaRPr lang="en-GB" sz="800">
              <a:latin typeface="+mn-lt"/>
              <a:ea typeface="+mj-ea"/>
              <a:cs typeface="+mj-cs"/>
            </a:endParaRPr>
          </a:p>
        </p:txBody>
      </p:sp>
      <p:sp>
        <p:nvSpPr>
          <p:cNvPr id="92" name="Espace réservé du texte 2">
            <a:extLst>
              <a:ext uri="{FF2B5EF4-FFF2-40B4-BE49-F238E27FC236}">
                <a16:creationId xmlns:a16="http://schemas.microsoft.com/office/drawing/2014/main" id="{A1F68F8F-5211-4E6D-9113-C07487005402}"/>
              </a:ext>
            </a:extLst>
          </p:cNvPr>
          <p:cNvSpPr>
            <a:spLocks noGrp="1"/>
          </p:cNvSpPr>
          <p:nvPr>
            <p:custDataLst>
              <p:tags r:id="rId38"/>
            </p:custDataLst>
          </p:nvPr>
        </p:nvSpPr>
        <p:spPr bwMode="gray">
          <a:xfrm>
            <a:off x="555625" y="1782763"/>
            <a:ext cx="1682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A95DDB38-62D3-4731-934B-FBCA314EA876}" type="datetime'''''''''''''4''''''''''''''''0%'''''''''''''''''">
              <a:rPr lang="en-GB" altLang="en-US" sz="800" smtClean="0">
                <a:latin typeface="+mn-lt"/>
                <a:ea typeface="+mj-ea"/>
                <a:cs typeface="+mj-cs"/>
              </a:rPr>
              <a:pPr marL="0" indent="0" algn="r">
                <a:spcBef>
                  <a:spcPct val="0"/>
                </a:spcBef>
                <a:buNone/>
              </a:pPr>
              <a:t>40%</a:t>
            </a:fld>
            <a:endParaRPr lang="en-GB" sz="800">
              <a:latin typeface="+mn-lt"/>
              <a:ea typeface="+mj-ea"/>
              <a:cs typeface="+mj-cs"/>
            </a:endParaRPr>
          </a:p>
        </p:txBody>
      </p:sp>
      <p:sp>
        <p:nvSpPr>
          <p:cNvPr id="102" name="Espace réservé du texte 2">
            <a:extLst>
              <a:ext uri="{FF2B5EF4-FFF2-40B4-BE49-F238E27FC236}">
                <a16:creationId xmlns:a16="http://schemas.microsoft.com/office/drawing/2014/main" id="{FF045FCA-4785-4EEA-B7E8-83E55C6AB3D1}"/>
              </a:ext>
            </a:extLst>
          </p:cNvPr>
          <p:cNvSpPr>
            <a:spLocks noGrp="1"/>
          </p:cNvSpPr>
          <p:nvPr>
            <p:custDataLst>
              <p:tags r:id="rId39"/>
            </p:custDataLst>
          </p:nvPr>
        </p:nvSpPr>
        <p:spPr bwMode="auto">
          <a:xfrm>
            <a:off x="3027363" y="3571875"/>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BC9B1C0-A972-4D5A-BCFE-3E46ACF225C3}" type="datetime'J''''''''''u''''''''''''''''''''''''''n''''''''''''e'''''''''">
              <a:rPr lang="en-GB" altLang="en-US" sz="800" smtClean="0">
                <a:ea typeface="+mj-ea"/>
                <a:cs typeface="+mj-cs"/>
              </a:rPr>
              <a:pPr marL="0" indent="0" algn="ctr">
                <a:spcBef>
                  <a:spcPct val="0"/>
                </a:spcBef>
                <a:buNone/>
              </a:pPr>
              <a:t>June</a:t>
            </a:fld>
            <a:endParaRPr lang="en-GB" sz="800">
              <a:ea typeface="+mj-ea"/>
              <a:cs typeface="+mj-cs"/>
            </a:endParaRPr>
          </a:p>
        </p:txBody>
      </p:sp>
      <p:sp>
        <p:nvSpPr>
          <p:cNvPr id="98" name="Espace réservé du texte 2">
            <a:extLst>
              <a:ext uri="{FF2B5EF4-FFF2-40B4-BE49-F238E27FC236}">
                <a16:creationId xmlns:a16="http://schemas.microsoft.com/office/drawing/2014/main" id="{8E400355-E00E-4184-9A45-EE7A538FBF27}"/>
              </a:ext>
            </a:extLst>
          </p:cNvPr>
          <p:cNvSpPr>
            <a:spLocks noGrp="1"/>
          </p:cNvSpPr>
          <p:nvPr>
            <p:custDataLst>
              <p:tags r:id="rId40"/>
            </p:custDataLst>
          </p:nvPr>
        </p:nvSpPr>
        <p:spPr bwMode="auto">
          <a:xfrm>
            <a:off x="604838" y="3571875"/>
            <a:ext cx="3714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D64F0DB-368E-4269-A0D5-0A44CDCE3C4B}" type="datetime'Ja''''''''''''''nu''''''a''r''y'''''">
              <a:rPr lang="en-GB" altLang="en-US" sz="800" smtClean="0">
                <a:ea typeface="+mj-ea"/>
                <a:cs typeface="+mj-cs"/>
              </a:rPr>
              <a:pPr marL="0" indent="0" algn="ctr">
                <a:spcBef>
                  <a:spcPct val="0"/>
                </a:spcBef>
                <a:buNone/>
              </a:pPr>
              <a:t>January</a:t>
            </a:fld>
            <a:endParaRPr lang="en-GB" sz="800">
              <a:ea typeface="+mj-ea"/>
              <a:cs typeface="+mj-cs"/>
            </a:endParaRPr>
          </a:p>
        </p:txBody>
      </p:sp>
      <p:sp>
        <p:nvSpPr>
          <p:cNvPr id="99" name="Espace réservé du texte 2">
            <a:extLst>
              <a:ext uri="{FF2B5EF4-FFF2-40B4-BE49-F238E27FC236}">
                <a16:creationId xmlns:a16="http://schemas.microsoft.com/office/drawing/2014/main" id="{BF962EF9-ED80-4C87-8B79-6EABBF95BF3C}"/>
              </a:ext>
            </a:extLst>
          </p:cNvPr>
          <p:cNvSpPr>
            <a:spLocks noGrp="1"/>
          </p:cNvSpPr>
          <p:nvPr>
            <p:custDataLst>
              <p:tags r:id="rId41"/>
            </p:custDataLst>
          </p:nvPr>
        </p:nvSpPr>
        <p:spPr bwMode="auto">
          <a:xfrm>
            <a:off x="1050925" y="3571875"/>
            <a:ext cx="4191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D837DB4-7C64-4AB2-8E40-3DAB7497F9D5}" type="datetime'''F''''''e''''''''b''''''r''''''''''''ua''''''r''y'''''''">
              <a:rPr lang="en-GB" altLang="en-US" sz="800" smtClean="0">
                <a:ea typeface="+mj-ea"/>
                <a:cs typeface="+mj-cs"/>
              </a:rPr>
              <a:pPr marL="0" indent="0" algn="ctr">
                <a:spcBef>
                  <a:spcPct val="0"/>
                </a:spcBef>
                <a:buNone/>
              </a:pPr>
              <a:t>February</a:t>
            </a:fld>
            <a:endParaRPr lang="en-GB" sz="800">
              <a:ea typeface="+mj-ea"/>
              <a:cs typeface="+mj-cs"/>
            </a:endParaRPr>
          </a:p>
        </p:txBody>
      </p:sp>
      <p:sp>
        <p:nvSpPr>
          <p:cNvPr id="100" name="Espace réservé du texte 2">
            <a:extLst>
              <a:ext uri="{FF2B5EF4-FFF2-40B4-BE49-F238E27FC236}">
                <a16:creationId xmlns:a16="http://schemas.microsoft.com/office/drawing/2014/main" id="{34B00E87-804F-4EFC-8004-8D06101AC086}"/>
              </a:ext>
            </a:extLst>
          </p:cNvPr>
          <p:cNvSpPr>
            <a:spLocks noGrp="1"/>
          </p:cNvSpPr>
          <p:nvPr>
            <p:custDataLst>
              <p:tags r:id="rId42"/>
            </p:custDataLst>
          </p:nvPr>
        </p:nvSpPr>
        <p:spPr bwMode="auto">
          <a:xfrm>
            <a:off x="1589088" y="3571875"/>
            <a:ext cx="2841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BA10E8E-788B-4857-B84F-E6FD5730B31A}" type="datetime'M''''''a''''''rc''''''''h'''''">
              <a:rPr lang="en-GB" altLang="en-US" sz="800" smtClean="0">
                <a:ea typeface="+mj-ea"/>
                <a:cs typeface="+mj-cs"/>
              </a:rPr>
              <a:pPr marL="0" indent="0" algn="ctr">
                <a:spcBef>
                  <a:spcPct val="0"/>
                </a:spcBef>
                <a:buNone/>
              </a:pPr>
              <a:t>March</a:t>
            </a:fld>
            <a:endParaRPr lang="en-GB" sz="800">
              <a:ea typeface="+mj-ea"/>
              <a:cs typeface="+mj-cs"/>
            </a:endParaRPr>
          </a:p>
        </p:txBody>
      </p:sp>
      <p:sp>
        <p:nvSpPr>
          <p:cNvPr id="101" name="Espace réservé du texte 2">
            <a:extLst>
              <a:ext uri="{FF2B5EF4-FFF2-40B4-BE49-F238E27FC236}">
                <a16:creationId xmlns:a16="http://schemas.microsoft.com/office/drawing/2014/main" id="{362EF973-BFC1-40C9-8E9F-E39BD00CCF9D}"/>
              </a:ext>
            </a:extLst>
          </p:cNvPr>
          <p:cNvSpPr>
            <a:spLocks noGrp="1"/>
          </p:cNvSpPr>
          <p:nvPr>
            <p:custDataLst>
              <p:tags r:id="rId43"/>
            </p:custDataLst>
          </p:nvPr>
        </p:nvSpPr>
        <p:spPr bwMode="auto">
          <a:xfrm>
            <a:off x="2087563" y="3571875"/>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9CBCED4-24A8-41AB-B233-1F09ED173A30}" type="datetime'''A''''pri''l'''''''''''''''''''''''''''''''''">
              <a:rPr lang="en-GB" altLang="en-US" sz="800" smtClean="0">
                <a:ea typeface="+mj-ea"/>
                <a:cs typeface="+mj-cs"/>
              </a:rPr>
              <a:pPr marL="0" indent="0" algn="ctr">
                <a:spcBef>
                  <a:spcPct val="0"/>
                </a:spcBef>
                <a:buNone/>
              </a:pPr>
              <a:t>April</a:t>
            </a:fld>
            <a:endParaRPr lang="en-GB" sz="800">
              <a:ea typeface="+mj-ea"/>
              <a:cs typeface="+mj-cs"/>
            </a:endParaRPr>
          </a:p>
        </p:txBody>
      </p:sp>
      <p:sp>
        <p:nvSpPr>
          <p:cNvPr id="104" name="Espace réservé du texte 2">
            <a:extLst>
              <a:ext uri="{FF2B5EF4-FFF2-40B4-BE49-F238E27FC236}">
                <a16:creationId xmlns:a16="http://schemas.microsoft.com/office/drawing/2014/main" id="{B254F49C-7EE2-435E-9527-483715001E4C}"/>
              </a:ext>
            </a:extLst>
          </p:cNvPr>
          <p:cNvSpPr>
            <a:spLocks noGrp="1"/>
          </p:cNvSpPr>
          <p:nvPr>
            <p:custDataLst>
              <p:tags r:id="rId44"/>
            </p:custDataLst>
          </p:nvPr>
        </p:nvSpPr>
        <p:spPr bwMode="auto">
          <a:xfrm>
            <a:off x="3924300" y="3571875"/>
            <a:ext cx="3159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01E1393-E48A-4E96-BF34-FE96B50FEC8C}" type="datetime'''''''A''''''''''u''''''''''''g''''u''''s''''''''t'''''''''">
              <a:rPr lang="en-GB" altLang="en-US" sz="800" smtClean="0">
                <a:ea typeface="+mj-ea"/>
                <a:cs typeface="+mj-cs"/>
              </a:rPr>
              <a:pPr marL="0" indent="0" algn="ctr">
                <a:spcBef>
                  <a:spcPct val="0"/>
                </a:spcBef>
                <a:buNone/>
              </a:pPr>
              <a:t>August</a:t>
            </a:fld>
            <a:endParaRPr lang="en-GB" sz="800">
              <a:ea typeface="+mj-ea"/>
              <a:cs typeface="+mj-cs"/>
            </a:endParaRPr>
          </a:p>
        </p:txBody>
      </p:sp>
      <p:sp>
        <p:nvSpPr>
          <p:cNvPr id="97" name="Espace réservé du texte 2">
            <a:extLst>
              <a:ext uri="{FF2B5EF4-FFF2-40B4-BE49-F238E27FC236}">
                <a16:creationId xmlns:a16="http://schemas.microsoft.com/office/drawing/2014/main" id="{2D30E95E-E74D-4A04-8C95-D0F45D3A1050}"/>
              </a:ext>
            </a:extLst>
          </p:cNvPr>
          <p:cNvSpPr>
            <a:spLocks noGrp="1"/>
          </p:cNvSpPr>
          <p:nvPr>
            <p:custDataLst>
              <p:tags r:id="rId45"/>
            </p:custDataLst>
          </p:nvPr>
        </p:nvSpPr>
        <p:spPr bwMode="auto">
          <a:xfrm>
            <a:off x="2578100" y="3571875"/>
            <a:ext cx="1889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EBD9620-B7BE-44CD-9623-C17D2E5910FD}" type="datetime'''''''''''''''''''''''''M''a''''''''''''y'''''''''">
              <a:rPr lang="en-GB" altLang="en-US" sz="800" smtClean="0">
                <a:ea typeface="+mj-ea"/>
                <a:cs typeface="+mj-cs"/>
              </a:rPr>
              <a:pPr marL="0" indent="0" algn="ctr">
                <a:spcBef>
                  <a:spcPct val="0"/>
                </a:spcBef>
                <a:buNone/>
              </a:pPr>
              <a:t>May</a:t>
            </a:fld>
            <a:endParaRPr lang="en-GB" sz="800">
              <a:ea typeface="+mj-ea"/>
              <a:cs typeface="+mj-cs"/>
            </a:endParaRPr>
          </a:p>
        </p:txBody>
      </p:sp>
      <p:sp>
        <p:nvSpPr>
          <p:cNvPr id="103" name="Espace réservé du texte 2">
            <a:extLst>
              <a:ext uri="{FF2B5EF4-FFF2-40B4-BE49-F238E27FC236}">
                <a16:creationId xmlns:a16="http://schemas.microsoft.com/office/drawing/2014/main" id="{9968328E-F95D-4A9B-B906-872B8AE8EEBA}"/>
              </a:ext>
            </a:extLst>
          </p:cNvPr>
          <p:cNvSpPr>
            <a:spLocks noGrp="1"/>
          </p:cNvSpPr>
          <p:nvPr>
            <p:custDataLst>
              <p:tags r:id="rId46"/>
            </p:custDataLst>
          </p:nvPr>
        </p:nvSpPr>
        <p:spPr bwMode="auto">
          <a:xfrm>
            <a:off x="3513138" y="3571875"/>
            <a:ext cx="1984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0D49841-1B3C-499A-87F4-AB5C31271045}" type="datetime'''''''J''''''''''u''l''''''''y'''''''''''''''''''">
              <a:rPr lang="en-GB" altLang="en-US" sz="800" smtClean="0">
                <a:ea typeface="+mj-ea"/>
                <a:cs typeface="+mj-cs"/>
              </a:rPr>
              <a:pPr marL="0" indent="0" algn="ctr">
                <a:spcBef>
                  <a:spcPct val="0"/>
                </a:spcBef>
                <a:buNone/>
              </a:pPr>
              <a:t>July</a:t>
            </a:fld>
            <a:endParaRPr lang="en-GB" sz="800">
              <a:ea typeface="+mj-ea"/>
              <a:cs typeface="+mj-cs"/>
            </a:endParaRPr>
          </a:p>
        </p:txBody>
      </p:sp>
      <p:sp>
        <p:nvSpPr>
          <p:cNvPr id="105" name="Espace réservé du texte 2">
            <a:extLst>
              <a:ext uri="{FF2B5EF4-FFF2-40B4-BE49-F238E27FC236}">
                <a16:creationId xmlns:a16="http://schemas.microsoft.com/office/drawing/2014/main" id="{F41A7DBE-F8F2-442C-88EF-759DAC48E9F2}"/>
              </a:ext>
            </a:extLst>
          </p:cNvPr>
          <p:cNvSpPr>
            <a:spLocks noGrp="1"/>
          </p:cNvSpPr>
          <p:nvPr>
            <p:custDataLst>
              <p:tags r:id="rId47"/>
            </p:custDataLst>
          </p:nvPr>
        </p:nvSpPr>
        <p:spPr bwMode="auto">
          <a:xfrm>
            <a:off x="4298950" y="3571875"/>
            <a:ext cx="5064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13F816B-5BB1-4C6C-A499-4FAFFF1843F9}" type="datetime'''''S''''''''e''''''''''''''''p''''''t''''e''m''be''r'''''">
              <a:rPr lang="en-GB" altLang="en-US" sz="800" smtClean="0">
                <a:ea typeface="+mj-ea"/>
                <a:cs typeface="+mj-cs"/>
              </a:rPr>
              <a:pPr marL="0" indent="0" algn="ctr">
                <a:spcBef>
                  <a:spcPct val="0"/>
                </a:spcBef>
                <a:buNone/>
              </a:pPr>
              <a:t>September</a:t>
            </a:fld>
            <a:endParaRPr lang="en-GB" sz="800">
              <a:ea typeface="+mj-ea"/>
              <a:cs typeface="+mj-cs"/>
            </a:endParaRPr>
          </a:p>
        </p:txBody>
      </p:sp>
      <p:sp>
        <p:nvSpPr>
          <p:cNvPr id="106" name="Espace réservé du texte 2">
            <a:extLst>
              <a:ext uri="{FF2B5EF4-FFF2-40B4-BE49-F238E27FC236}">
                <a16:creationId xmlns:a16="http://schemas.microsoft.com/office/drawing/2014/main" id="{8B734CE6-609F-4DF2-80C1-98B81CA6496E}"/>
              </a:ext>
            </a:extLst>
          </p:cNvPr>
          <p:cNvSpPr>
            <a:spLocks noGrp="1"/>
          </p:cNvSpPr>
          <p:nvPr>
            <p:custDataLst>
              <p:tags r:id="rId48"/>
            </p:custDataLst>
          </p:nvPr>
        </p:nvSpPr>
        <p:spPr bwMode="auto">
          <a:xfrm>
            <a:off x="4833938" y="3571875"/>
            <a:ext cx="3778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5460564-79D9-4E92-BBBC-30FEB798C7B3}" type="datetime'O''''''''c''t''''''''''o''b''''''e''''''''''r'''">
              <a:rPr lang="en-GB" altLang="en-US" sz="800" smtClean="0">
                <a:ea typeface="+mj-ea"/>
                <a:cs typeface="+mj-cs"/>
              </a:rPr>
              <a:pPr marL="0" indent="0" algn="ctr">
                <a:spcBef>
                  <a:spcPct val="0"/>
                </a:spcBef>
                <a:buNone/>
              </a:pPr>
              <a:t>October</a:t>
            </a:fld>
            <a:endParaRPr lang="en-GB" sz="800">
              <a:ea typeface="+mj-ea"/>
              <a:cs typeface="+mj-cs"/>
            </a:endParaRPr>
          </a:p>
        </p:txBody>
      </p:sp>
      <p:sp>
        <p:nvSpPr>
          <p:cNvPr id="107" name="Espace réservé du texte 2">
            <a:extLst>
              <a:ext uri="{FF2B5EF4-FFF2-40B4-BE49-F238E27FC236}">
                <a16:creationId xmlns:a16="http://schemas.microsoft.com/office/drawing/2014/main" id="{67D32364-5153-4A90-BE44-EB7AE21A3615}"/>
              </a:ext>
            </a:extLst>
          </p:cNvPr>
          <p:cNvSpPr>
            <a:spLocks noGrp="1"/>
          </p:cNvSpPr>
          <p:nvPr>
            <p:custDataLst>
              <p:tags r:id="rId49"/>
            </p:custDataLst>
          </p:nvPr>
        </p:nvSpPr>
        <p:spPr bwMode="auto">
          <a:xfrm>
            <a:off x="5256213" y="3571875"/>
            <a:ext cx="4730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6E884EB-A99A-4C81-B919-F77BD00B6750}" type="datetime'''''''''''''''N''''o''''v''''e''''''''m''b''''''''''''e''r'">
              <a:rPr lang="en-GB" altLang="en-US" sz="800" smtClean="0">
                <a:ea typeface="+mj-ea"/>
                <a:cs typeface="+mj-cs"/>
              </a:rPr>
              <a:pPr marL="0" indent="0" algn="ctr">
                <a:spcBef>
                  <a:spcPct val="0"/>
                </a:spcBef>
                <a:buNone/>
              </a:pPr>
              <a:t>November</a:t>
            </a:fld>
            <a:endParaRPr lang="en-GB" sz="800">
              <a:ea typeface="+mj-ea"/>
              <a:cs typeface="+mj-cs"/>
            </a:endParaRPr>
          </a:p>
        </p:txBody>
      </p:sp>
      <p:sp>
        <p:nvSpPr>
          <p:cNvPr id="108" name="Espace réservé du texte 2">
            <a:extLst>
              <a:ext uri="{FF2B5EF4-FFF2-40B4-BE49-F238E27FC236}">
                <a16:creationId xmlns:a16="http://schemas.microsoft.com/office/drawing/2014/main" id="{44959C56-4FCC-4C90-8A75-3F602DF3BE40}"/>
              </a:ext>
            </a:extLst>
          </p:cNvPr>
          <p:cNvSpPr>
            <a:spLocks noGrp="1"/>
          </p:cNvSpPr>
          <p:nvPr>
            <p:custDataLst>
              <p:tags r:id="rId50"/>
            </p:custDataLst>
          </p:nvPr>
        </p:nvSpPr>
        <p:spPr bwMode="auto">
          <a:xfrm>
            <a:off x="5726113" y="3571875"/>
            <a:ext cx="4730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4FC6558-C8EE-4660-800C-178FD9A599DF}" type="datetime'''''D''''''''''''e''ce''''''''''mb''''''''er'''''">
              <a:rPr lang="en-GB" altLang="en-US" sz="800" smtClean="0">
                <a:ea typeface="+mj-ea"/>
                <a:cs typeface="+mj-cs"/>
              </a:rPr>
              <a:pPr marL="0" indent="0" algn="ctr">
                <a:spcBef>
                  <a:spcPct val="0"/>
                </a:spcBef>
                <a:buNone/>
              </a:pPr>
              <a:t>December</a:t>
            </a:fld>
            <a:endParaRPr lang="en-GB" sz="800">
              <a:ea typeface="+mj-ea"/>
              <a:cs typeface="+mj-cs"/>
            </a:endParaRPr>
          </a:p>
        </p:txBody>
      </p:sp>
      <p:cxnSp>
        <p:nvCxnSpPr>
          <p:cNvPr id="113" name="Straight Connector 112">
            <a:extLst>
              <a:ext uri="{FF2B5EF4-FFF2-40B4-BE49-F238E27FC236}">
                <a16:creationId xmlns:a16="http://schemas.microsoft.com/office/drawing/2014/main" id="{5C14E2D2-9B93-4138-BB4E-02A58540A843}"/>
              </a:ext>
            </a:extLst>
          </p:cNvPr>
          <p:cNvCxnSpPr/>
          <p:nvPr>
            <p:custDataLst>
              <p:tags r:id="rId51"/>
            </p:custDataLst>
          </p:nvPr>
        </p:nvCxnSpPr>
        <p:spPr bwMode="gray">
          <a:xfrm>
            <a:off x="2670175" y="3735388"/>
            <a:ext cx="123825" cy="0"/>
          </a:xfrm>
          <a:prstGeom prst="line">
            <a:avLst/>
          </a:prstGeom>
          <a:ln w="19050" cap="rnd" cmpd="sng" algn="ctr">
            <a:solidFill>
              <a:schemeClr val="tx2"/>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4BE90319-2590-4F3B-AEFB-C982E17EF5A3}"/>
              </a:ext>
            </a:extLst>
          </p:cNvPr>
          <p:cNvCxnSpPr/>
          <p:nvPr>
            <p:custDataLst>
              <p:tags r:id="rId52"/>
            </p:custDataLst>
          </p:nvPr>
        </p:nvCxnSpPr>
        <p:spPr bwMode="gray">
          <a:xfrm>
            <a:off x="3181350" y="3735388"/>
            <a:ext cx="123825" cy="0"/>
          </a:xfrm>
          <a:prstGeom prst="line">
            <a:avLst/>
          </a:prstGeom>
          <a:ln w="19050" cap="rnd" cmpd="sng" algn="ctr">
            <a:solidFill>
              <a:schemeClr val="accent4"/>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ED400EEE-A708-4486-A513-32EF359EE329}"/>
              </a:ext>
            </a:extLst>
          </p:cNvPr>
          <p:cNvCxnSpPr/>
          <p:nvPr>
            <p:custDataLst>
              <p:tags r:id="rId53"/>
            </p:custDataLst>
          </p:nvPr>
        </p:nvCxnSpPr>
        <p:spPr bwMode="gray">
          <a:xfrm>
            <a:off x="3692525" y="3735388"/>
            <a:ext cx="123825" cy="0"/>
          </a:xfrm>
          <a:prstGeom prst="line">
            <a:avLst/>
          </a:prstGeom>
          <a:ln w="19050" cap="rnd" cmpd="sng" algn="ctr">
            <a:solidFill>
              <a:schemeClr val="accent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7" name="Espace réservé du texte 2">
            <a:extLst>
              <a:ext uri="{FF2B5EF4-FFF2-40B4-BE49-F238E27FC236}">
                <a16:creationId xmlns:a16="http://schemas.microsoft.com/office/drawing/2014/main" id="{90E8E032-DB95-4F92-83B5-71DFCFA5B2F2}"/>
              </a:ext>
            </a:extLst>
          </p:cNvPr>
          <p:cNvSpPr>
            <a:spLocks noGrp="1"/>
          </p:cNvSpPr>
          <p:nvPr>
            <p:custDataLst>
              <p:tags r:id="rId54"/>
            </p:custDataLst>
          </p:nvPr>
        </p:nvSpPr>
        <p:spPr bwMode="auto">
          <a:xfrm>
            <a:off x="2854325" y="3678238"/>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767986B6-E697-486C-839D-4B5AE6DA891C}" type="datetime'''2''''''''0''1''9'''''''''''''''''''''''''''''">
              <a:rPr lang="en-GB" altLang="en-US" sz="800" smtClean="0">
                <a:ea typeface="+mj-ea"/>
                <a:cs typeface="+mj-cs"/>
              </a:rPr>
              <a:pPr marL="0" indent="0">
                <a:spcBef>
                  <a:spcPct val="0"/>
                </a:spcBef>
                <a:buNone/>
              </a:pPr>
              <a:t>2019</a:t>
            </a:fld>
            <a:endParaRPr lang="en-GB" sz="800">
              <a:ea typeface="+mj-ea"/>
              <a:cs typeface="+mj-cs"/>
            </a:endParaRPr>
          </a:p>
        </p:txBody>
      </p:sp>
      <p:sp>
        <p:nvSpPr>
          <p:cNvPr id="118" name="Espace réservé du texte 2">
            <a:extLst>
              <a:ext uri="{FF2B5EF4-FFF2-40B4-BE49-F238E27FC236}">
                <a16:creationId xmlns:a16="http://schemas.microsoft.com/office/drawing/2014/main" id="{C45CE56E-8DF2-473D-9DB0-973F93932001}"/>
              </a:ext>
            </a:extLst>
          </p:cNvPr>
          <p:cNvSpPr>
            <a:spLocks noGrp="1"/>
          </p:cNvSpPr>
          <p:nvPr>
            <p:custDataLst>
              <p:tags r:id="rId55"/>
            </p:custDataLst>
          </p:nvPr>
        </p:nvSpPr>
        <p:spPr bwMode="auto">
          <a:xfrm>
            <a:off x="3876675" y="3678238"/>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F3F53ADE-F2D6-4276-BDC8-67783AE74824}" type="datetime'''''''''''''''''''2''02''''''''''''''''''''''1'''''''''''''''">
              <a:rPr lang="en-GB" altLang="en-US" sz="800" smtClean="0">
                <a:ea typeface="+mj-ea"/>
                <a:cs typeface="+mj-cs"/>
              </a:rPr>
              <a:pPr marL="0" indent="0">
                <a:spcBef>
                  <a:spcPct val="0"/>
                </a:spcBef>
                <a:buNone/>
              </a:pPr>
              <a:t>2021</a:t>
            </a:fld>
            <a:endParaRPr lang="en-GB" sz="800">
              <a:ea typeface="+mj-ea"/>
              <a:cs typeface="+mj-cs"/>
            </a:endParaRPr>
          </a:p>
        </p:txBody>
      </p:sp>
      <p:sp>
        <p:nvSpPr>
          <p:cNvPr id="116" name="Espace réservé du texte 2">
            <a:extLst>
              <a:ext uri="{FF2B5EF4-FFF2-40B4-BE49-F238E27FC236}">
                <a16:creationId xmlns:a16="http://schemas.microsoft.com/office/drawing/2014/main" id="{8A3C6EF4-B679-497E-9B7B-BE0BA08257DC}"/>
              </a:ext>
            </a:extLst>
          </p:cNvPr>
          <p:cNvSpPr>
            <a:spLocks noGrp="1"/>
          </p:cNvSpPr>
          <p:nvPr>
            <p:custDataLst>
              <p:tags r:id="rId56"/>
            </p:custDataLst>
          </p:nvPr>
        </p:nvSpPr>
        <p:spPr bwMode="auto">
          <a:xfrm>
            <a:off x="3365500" y="3678238"/>
            <a:ext cx="2159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6BB7B6DA-02DC-4C48-A2BE-DADA35AEDB46}" type="datetime'''''2''02''''''''''''''0'''''''''''''''''''''''''''">
              <a:rPr lang="en-GB" altLang="en-US" sz="800" smtClean="0">
                <a:ea typeface="+mj-ea"/>
                <a:cs typeface="+mj-cs"/>
              </a:rPr>
              <a:pPr marL="0" indent="0">
                <a:spcBef>
                  <a:spcPct val="0"/>
                </a:spcBef>
                <a:buNone/>
              </a:pPr>
              <a:t>2020</a:t>
            </a:fld>
            <a:endParaRPr lang="en-GB" sz="800">
              <a:ea typeface="+mj-ea"/>
              <a:cs typeface="+mj-cs"/>
            </a:endParaRPr>
          </a:p>
        </p:txBody>
      </p:sp>
      <p:sp>
        <p:nvSpPr>
          <p:cNvPr id="76" name="Speech Bubble: Rectangle 75">
            <a:extLst>
              <a:ext uri="{FF2B5EF4-FFF2-40B4-BE49-F238E27FC236}">
                <a16:creationId xmlns:a16="http://schemas.microsoft.com/office/drawing/2014/main" id="{4C5DDCA1-B13A-4838-9CE9-4264BA1AB64D}"/>
              </a:ext>
            </a:extLst>
          </p:cNvPr>
          <p:cNvSpPr/>
          <p:nvPr/>
        </p:nvSpPr>
        <p:spPr bwMode="auto">
          <a:xfrm>
            <a:off x="830931" y="5249329"/>
            <a:ext cx="1256631" cy="348584"/>
          </a:xfrm>
          <a:prstGeom prst="wedgeRectCallout">
            <a:avLst>
              <a:gd name="adj1" fmla="val -16595"/>
              <a:gd name="adj2" fmla="val -80256"/>
            </a:avLst>
          </a:prstGeom>
          <a:solidFill>
            <a:schemeClr val="bg1"/>
          </a:solidFill>
          <a:ln w="9525"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itchFamily="34" charset="0"/>
              </a:rPr>
              <a:t>For February 2021, data only until 13/02</a:t>
            </a:r>
          </a:p>
        </p:txBody>
      </p:sp>
      <p:sp>
        <p:nvSpPr>
          <p:cNvPr id="84" name="Rectangle 83">
            <a:extLst>
              <a:ext uri="{FF2B5EF4-FFF2-40B4-BE49-F238E27FC236}">
                <a16:creationId xmlns:a16="http://schemas.microsoft.com/office/drawing/2014/main" id="{6509D37E-3C1E-41B0-B4BE-02E58D4BBB81}"/>
              </a:ext>
            </a:extLst>
          </p:cNvPr>
          <p:cNvSpPr/>
          <p:nvPr/>
        </p:nvSpPr>
        <p:spPr bwMode="auto">
          <a:xfrm>
            <a:off x="7134752" y="1142816"/>
            <a:ext cx="1920871" cy="2516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i="1">
                <a:latin typeface="Trebuchet MS" pitchFamily="34" charset="0"/>
              </a:rPr>
              <a:t>Key takeaways</a:t>
            </a:r>
            <a:endParaRPr kumimoji="0" lang="en-GB" sz="1100" b="0" i="1" u="none" strike="noStrike" cap="none" normalizeH="0" baseline="0">
              <a:ln>
                <a:noFill/>
              </a:ln>
              <a:effectLst/>
              <a:latin typeface="Trebuchet MS" pitchFamily="34" charset="0"/>
            </a:endParaRPr>
          </a:p>
        </p:txBody>
      </p:sp>
      <p:grpSp>
        <p:nvGrpSpPr>
          <p:cNvPr id="85" name="Groupe 84">
            <a:extLst>
              <a:ext uri="{FF2B5EF4-FFF2-40B4-BE49-F238E27FC236}">
                <a16:creationId xmlns:a16="http://schemas.microsoft.com/office/drawing/2014/main" id="{D7BC59B4-6696-44F6-B6C0-42C594A853D7}"/>
              </a:ext>
            </a:extLst>
          </p:cNvPr>
          <p:cNvGrpSpPr/>
          <p:nvPr/>
        </p:nvGrpSpPr>
        <p:grpSpPr>
          <a:xfrm>
            <a:off x="8448150" y="-11528"/>
            <a:ext cx="1435548" cy="606240"/>
            <a:chOff x="8448150" y="-11528"/>
            <a:chExt cx="1435548" cy="606240"/>
          </a:xfrm>
        </p:grpSpPr>
        <p:grpSp>
          <p:nvGrpSpPr>
            <p:cNvPr id="86" name="Groupe 85">
              <a:extLst>
                <a:ext uri="{FF2B5EF4-FFF2-40B4-BE49-F238E27FC236}">
                  <a16:creationId xmlns:a16="http://schemas.microsoft.com/office/drawing/2014/main" id="{3B9B75FB-3178-49AD-A4DC-C2A9BE2A2408}"/>
                </a:ext>
              </a:extLst>
            </p:cNvPr>
            <p:cNvGrpSpPr/>
            <p:nvPr/>
          </p:nvGrpSpPr>
          <p:grpSpPr>
            <a:xfrm>
              <a:off x="8448150" y="-11528"/>
              <a:ext cx="1435548" cy="451904"/>
              <a:chOff x="8448150" y="-11528"/>
              <a:chExt cx="1435548" cy="451904"/>
            </a:xfrm>
          </p:grpSpPr>
          <p:sp>
            <p:nvSpPr>
              <p:cNvPr id="93" name="Rectangle : coins arrondis 199">
                <a:extLst>
                  <a:ext uri="{FF2B5EF4-FFF2-40B4-BE49-F238E27FC236}">
                    <a16:creationId xmlns:a16="http://schemas.microsoft.com/office/drawing/2014/main" id="{3A820C87-1DC7-48C7-9D8A-F7A1C8B796E3}"/>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4" name="Rectangle : coins arrondis 200">
                <a:extLst>
                  <a:ext uri="{FF2B5EF4-FFF2-40B4-BE49-F238E27FC236}">
                    <a16:creationId xmlns:a16="http://schemas.microsoft.com/office/drawing/2014/main" id="{7813E204-BCA8-48A5-AC49-7EF43E6FFC0D}"/>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5" name="Rectangle : coins arrondis 201">
                <a:extLst>
                  <a:ext uri="{FF2B5EF4-FFF2-40B4-BE49-F238E27FC236}">
                    <a16:creationId xmlns:a16="http://schemas.microsoft.com/office/drawing/2014/main" id="{BCAC042E-9E11-412E-9952-FDE8912BDA0C}"/>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6" name="ZoneTexte 18">
                <a:extLst>
                  <a:ext uri="{FF2B5EF4-FFF2-40B4-BE49-F238E27FC236}">
                    <a16:creationId xmlns:a16="http://schemas.microsoft.com/office/drawing/2014/main" id="{30B417AF-01FE-478E-9A6D-CFECBC45C570}"/>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109" name="Graphique 128" descr="Jauge">
                <a:extLst>
                  <a:ext uri="{FF2B5EF4-FFF2-40B4-BE49-F238E27FC236}">
                    <a16:creationId xmlns:a16="http://schemas.microsoft.com/office/drawing/2014/main" id="{F5C2CC95-7DC5-40FD-9B8D-0A72DE95D23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8553764" y="187516"/>
                <a:ext cx="234953" cy="218224"/>
              </a:xfrm>
              <a:prstGeom prst="rect">
                <a:avLst/>
              </a:prstGeom>
              <a:effectLst/>
            </p:spPr>
          </p:pic>
          <p:pic>
            <p:nvPicPr>
              <p:cNvPr id="110" name="Graphique 90" descr="Poignée de main">
                <a:extLst>
                  <a:ext uri="{FF2B5EF4-FFF2-40B4-BE49-F238E27FC236}">
                    <a16:creationId xmlns:a16="http://schemas.microsoft.com/office/drawing/2014/main" id="{5C1886B8-AFF7-4F8B-AF3E-869560E6D2CA}"/>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8960868" y="152880"/>
                <a:ext cx="256313" cy="287496"/>
              </a:xfrm>
              <a:prstGeom prst="rect">
                <a:avLst/>
              </a:prstGeom>
              <a:effectLst/>
            </p:spPr>
          </p:pic>
          <p:pic>
            <p:nvPicPr>
              <p:cNvPr id="111" name="Graphique 74" descr="Mégaphone">
                <a:extLst>
                  <a:ext uri="{FF2B5EF4-FFF2-40B4-BE49-F238E27FC236}">
                    <a16:creationId xmlns:a16="http://schemas.microsoft.com/office/drawing/2014/main" id="{48C088B5-8449-40FF-8D35-06D88806AD0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9389331" y="181519"/>
                <a:ext cx="233011" cy="216420"/>
              </a:xfrm>
              <a:prstGeom prst="rect">
                <a:avLst/>
              </a:prstGeom>
              <a:effectLst/>
            </p:spPr>
          </p:pic>
          <p:pic>
            <p:nvPicPr>
              <p:cNvPr id="112" name="Picture 2" descr="Drapeau France">
                <a:extLst>
                  <a:ext uri="{FF2B5EF4-FFF2-40B4-BE49-F238E27FC236}">
                    <a16:creationId xmlns:a16="http://schemas.microsoft.com/office/drawing/2014/main" id="{5D80C192-80A5-45DD-860E-7E3CAF05499F}"/>
                  </a:ext>
                </a:extLst>
              </p:cNvPr>
              <p:cNvPicPr>
                <a:picLocks noChangeAspect="1" noChangeArrowheads="1"/>
              </p:cNvPicPr>
              <p:nvPr/>
            </p:nvPicPr>
            <p:blipFill rotWithShape="1">
              <a:blip r:embed="rId6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grpSp>
        <p:pic>
          <p:nvPicPr>
            <p:cNvPr id="87" name="Picture 2">
              <a:extLst>
                <a:ext uri="{FF2B5EF4-FFF2-40B4-BE49-F238E27FC236}">
                  <a16:creationId xmlns:a16="http://schemas.microsoft.com/office/drawing/2014/main" id="{5446C41D-74A0-4599-939B-6512841D967E}"/>
                </a:ext>
              </a:extLst>
            </p:cNvPr>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8927990" y="449606"/>
              <a:ext cx="428463" cy="14510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hidden="1">
            <a:extLst>
              <a:ext uri="{FF2B5EF4-FFF2-40B4-BE49-F238E27FC236}">
                <a16:creationId xmlns:a16="http://schemas.microsoft.com/office/drawing/2014/main" id="{26EEC3DD-F0BA-4049-B71C-30EBF698D8A2}"/>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Trebuchet MS" panose="020B0603020202020204" pitchFamily="34" charset="0"/>
              <a:ea typeface="+mj-ea"/>
              <a:cs typeface="+mj-cs"/>
            </a:endParaRPr>
          </a:p>
        </p:txBody>
      </p:sp>
      <p:sp>
        <p:nvSpPr>
          <p:cNvPr id="119" name="Speech Bubble: Rectangle 75">
            <a:extLst>
              <a:ext uri="{FF2B5EF4-FFF2-40B4-BE49-F238E27FC236}">
                <a16:creationId xmlns:a16="http://schemas.microsoft.com/office/drawing/2014/main" id="{F0E033BB-79F9-4F10-88BB-0D8F0F025FDB}"/>
              </a:ext>
            </a:extLst>
          </p:cNvPr>
          <p:cNvSpPr/>
          <p:nvPr/>
        </p:nvSpPr>
        <p:spPr bwMode="auto">
          <a:xfrm>
            <a:off x="830931" y="3192227"/>
            <a:ext cx="1256631" cy="316895"/>
          </a:xfrm>
          <a:prstGeom prst="wedgeRectCallout">
            <a:avLst>
              <a:gd name="adj1" fmla="val -15125"/>
              <a:gd name="adj2" fmla="val -78683"/>
            </a:avLst>
          </a:prstGeom>
          <a:solidFill>
            <a:schemeClr val="bg1"/>
          </a:solidFill>
          <a:ln w="9525"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itchFamily="34" charset="0"/>
              </a:rPr>
              <a:t>For February 2021, data only until 13/02</a:t>
            </a:r>
          </a:p>
        </p:txBody>
      </p:sp>
      <p:sp>
        <p:nvSpPr>
          <p:cNvPr id="121" name="Isosceles Triangle 120">
            <a:extLst>
              <a:ext uri="{FF2B5EF4-FFF2-40B4-BE49-F238E27FC236}">
                <a16:creationId xmlns:a16="http://schemas.microsoft.com/office/drawing/2014/main" id="{17F4C6AB-6A82-461E-9CFA-F1A462393C7A}"/>
              </a:ext>
            </a:extLst>
          </p:cNvPr>
          <p:cNvSpPr/>
          <p:nvPr/>
        </p:nvSpPr>
        <p:spPr bwMode="auto">
          <a:xfrm rot="5400000">
            <a:off x="6086297" y="2573781"/>
            <a:ext cx="528509" cy="10905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2" name="Isosceles Triangle 121">
            <a:extLst>
              <a:ext uri="{FF2B5EF4-FFF2-40B4-BE49-F238E27FC236}">
                <a16:creationId xmlns:a16="http://schemas.microsoft.com/office/drawing/2014/main" id="{7F547C7B-49ED-4B84-8D68-F7AC916D9FEF}"/>
              </a:ext>
            </a:extLst>
          </p:cNvPr>
          <p:cNvSpPr/>
          <p:nvPr/>
        </p:nvSpPr>
        <p:spPr bwMode="auto">
          <a:xfrm rot="5400000">
            <a:off x="6086297" y="5103070"/>
            <a:ext cx="528509" cy="10905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Tree>
    <p:extLst>
      <p:ext uri="{BB962C8B-B14F-4D97-AF65-F5344CB8AC3E}">
        <p14:creationId xmlns:p14="http://schemas.microsoft.com/office/powerpoint/2010/main" val="23108969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AAA3B7-ABDB-440D-8444-581284B19D6B}"/>
              </a:ext>
            </a:extLst>
          </p:cNvPr>
          <p:cNvSpPr/>
          <p:nvPr/>
        </p:nvSpPr>
        <p:spPr bwMode="auto">
          <a:xfrm>
            <a:off x="2199083" y="3926755"/>
            <a:ext cx="7424821" cy="648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4" y="980464"/>
            <a:ext cx="6813984"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 of Altares’ core assets </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offering and value proposition</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comprehensive offering</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premium value proposition </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loyal, resilient and diversified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 of the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French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Benelux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Manageo client base</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Highlight of Altares’ other core assets</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Altares’ structuring partnership with Dun &amp; Bradstreet</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high-quality comprehensive data collection</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fine-tuned operating model</a:t>
            </a:r>
            <a:endPar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a:t>
            </a:r>
            <a:endParaRPr kumimoji="0" lang="en-GB" sz="16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4251984"/>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
        <p:nvSpPr>
          <p:cNvPr id="7" name="ZoneTexte 6">
            <a:extLst>
              <a:ext uri="{FF2B5EF4-FFF2-40B4-BE49-F238E27FC236}">
                <a16:creationId xmlns:a16="http://schemas.microsoft.com/office/drawing/2014/main" id="{218A5A38-9C7D-41F5-A791-05B7B7667784}"/>
              </a:ext>
            </a:extLst>
          </p:cNvPr>
          <p:cNvSpPr txBox="1"/>
          <p:nvPr/>
        </p:nvSpPr>
        <p:spPr>
          <a:xfrm>
            <a:off x="8976837" y="1030085"/>
            <a:ext cx="858982" cy="276999"/>
          </a:xfrm>
          <a:prstGeom prst="rect">
            <a:avLst/>
          </a:prstGeom>
          <a:noFill/>
        </p:spPr>
        <p:txBody>
          <a:bodyPr wrap="square" rtlCol="0">
            <a:spAutoFit/>
          </a:bodyPr>
          <a:lstStyle/>
          <a:p>
            <a:r>
              <a:rPr lang="en-GB" sz="1200" i="1">
                <a:latin typeface="+mj-lt"/>
                <a:hlinkClick r:id="rId2" action="ppaction://hlinksldjump"/>
              </a:rPr>
              <a:t>Page 3</a:t>
            </a:r>
            <a:endParaRPr lang="en-GB" sz="1200" i="1">
              <a:latin typeface="+mj-lt"/>
            </a:endParaRPr>
          </a:p>
        </p:txBody>
      </p:sp>
      <p:sp>
        <p:nvSpPr>
          <p:cNvPr id="8" name="ZoneTexte 7">
            <a:extLst>
              <a:ext uri="{FF2B5EF4-FFF2-40B4-BE49-F238E27FC236}">
                <a16:creationId xmlns:a16="http://schemas.microsoft.com/office/drawing/2014/main" id="{3BE21FC2-9133-4432-9B45-07D90D00B243}"/>
              </a:ext>
            </a:extLst>
          </p:cNvPr>
          <p:cNvSpPr txBox="1"/>
          <p:nvPr/>
        </p:nvSpPr>
        <p:spPr>
          <a:xfrm>
            <a:off x="8976837" y="1666499"/>
            <a:ext cx="858982" cy="276999"/>
          </a:xfrm>
          <a:prstGeom prst="rect">
            <a:avLst/>
          </a:prstGeom>
          <a:noFill/>
        </p:spPr>
        <p:txBody>
          <a:bodyPr wrap="square" rtlCol="0">
            <a:spAutoFit/>
          </a:bodyPr>
          <a:lstStyle/>
          <a:p>
            <a:r>
              <a:rPr lang="en-GB" sz="1200" i="1">
                <a:latin typeface="+mj-lt"/>
                <a:hlinkClick r:id="rId3" action="ppaction://hlinksldjump"/>
              </a:rPr>
              <a:t>Page 5</a:t>
            </a:r>
            <a:endParaRPr lang="en-GB" sz="1200" i="1">
              <a:latin typeface="+mj-lt"/>
            </a:endParaRPr>
          </a:p>
        </p:txBody>
      </p:sp>
      <p:sp>
        <p:nvSpPr>
          <p:cNvPr id="9" name="ZoneTexte 8">
            <a:extLst>
              <a:ext uri="{FF2B5EF4-FFF2-40B4-BE49-F238E27FC236}">
                <a16:creationId xmlns:a16="http://schemas.microsoft.com/office/drawing/2014/main" id="{3CE13702-2D2D-42F3-B82E-B23740FFF876}"/>
              </a:ext>
            </a:extLst>
          </p:cNvPr>
          <p:cNvSpPr txBox="1"/>
          <p:nvPr/>
        </p:nvSpPr>
        <p:spPr>
          <a:xfrm>
            <a:off x="8976837" y="1991068"/>
            <a:ext cx="858982" cy="276999"/>
          </a:xfrm>
          <a:prstGeom prst="rect">
            <a:avLst/>
          </a:prstGeom>
          <a:noFill/>
        </p:spPr>
        <p:txBody>
          <a:bodyPr wrap="square" rtlCol="0">
            <a:spAutoFit/>
          </a:bodyPr>
          <a:lstStyle/>
          <a:p>
            <a:r>
              <a:rPr lang="en-GB" sz="1200" i="1">
                <a:latin typeface="+mj-lt"/>
                <a:hlinkClick r:id="rId4" action="ppaction://hlinksldjump"/>
              </a:rPr>
              <a:t>Page 16</a:t>
            </a:r>
            <a:endParaRPr lang="en-GB" sz="1200" i="1">
              <a:latin typeface="+mj-lt"/>
            </a:endParaRPr>
          </a:p>
        </p:txBody>
      </p:sp>
      <p:sp>
        <p:nvSpPr>
          <p:cNvPr id="10" name="ZoneTexte 9">
            <a:extLst>
              <a:ext uri="{FF2B5EF4-FFF2-40B4-BE49-F238E27FC236}">
                <a16:creationId xmlns:a16="http://schemas.microsoft.com/office/drawing/2014/main" id="{EE3FBBD5-61E9-44DF-99A2-D0B6CC411621}"/>
              </a:ext>
            </a:extLst>
          </p:cNvPr>
          <p:cNvSpPr txBox="1"/>
          <p:nvPr/>
        </p:nvSpPr>
        <p:spPr>
          <a:xfrm>
            <a:off x="8976837" y="2659333"/>
            <a:ext cx="858982" cy="276999"/>
          </a:xfrm>
          <a:prstGeom prst="rect">
            <a:avLst/>
          </a:prstGeom>
          <a:noFill/>
        </p:spPr>
        <p:txBody>
          <a:bodyPr wrap="square" rtlCol="0">
            <a:spAutoFit/>
          </a:bodyPr>
          <a:lstStyle/>
          <a:p>
            <a:r>
              <a:rPr lang="en-GB" sz="1200" i="1">
                <a:latin typeface="+mj-lt"/>
                <a:hlinkClick r:id="rId5" action="ppaction://hlinksldjump"/>
              </a:rPr>
              <a:t>Page 22</a:t>
            </a:r>
            <a:endParaRPr lang="en-GB" sz="1200" i="1">
              <a:latin typeface="+mj-lt"/>
            </a:endParaRPr>
          </a:p>
        </p:txBody>
      </p:sp>
      <p:sp>
        <p:nvSpPr>
          <p:cNvPr id="11" name="ZoneTexte 10">
            <a:extLst>
              <a:ext uri="{FF2B5EF4-FFF2-40B4-BE49-F238E27FC236}">
                <a16:creationId xmlns:a16="http://schemas.microsoft.com/office/drawing/2014/main" id="{9983D18F-8B3F-488F-8AA7-734F85F20833}"/>
              </a:ext>
            </a:extLst>
          </p:cNvPr>
          <p:cNvSpPr txBox="1"/>
          <p:nvPr/>
        </p:nvSpPr>
        <p:spPr>
          <a:xfrm>
            <a:off x="8976837" y="2973312"/>
            <a:ext cx="858982" cy="276999"/>
          </a:xfrm>
          <a:prstGeom prst="rect">
            <a:avLst/>
          </a:prstGeom>
          <a:noFill/>
        </p:spPr>
        <p:txBody>
          <a:bodyPr wrap="square" rtlCol="0">
            <a:spAutoFit/>
          </a:bodyPr>
          <a:lstStyle/>
          <a:p>
            <a:r>
              <a:rPr lang="en-GB" sz="1200" i="1">
                <a:latin typeface="+mj-lt"/>
                <a:hlinkClick r:id="rId6" action="ppaction://hlinksldjump"/>
              </a:rPr>
              <a:t>Page 27</a:t>
            </a:r>
            <a:endParaRPr lang="en-GB" sz="1200" i="1">
              <a:latin typeface="+mj-lt"/>
            </a:endParaRPr>
          </a:p>
        </p:txBody>
      </p:sp>
      <p:sp>
        <p:nvSpPr>
          <p:cNvPr id="12" name="ZoneTexte 11">
            <a:extLst>
              <a:ext uri="{FF2B5EF4-FFF2-40B4-BE49-F238E27FC236}">
                <a16:creationId xmlns:a16="http://schemas.microsoft.com/office/drawing/2014/main" id="{E4656D51-2BCA-4E41-BC56-8238AA73EC05}"/>
              </a:ext>
            </a:extLst>
          </p:cNvPr>
          <p:cNvSpPr txBox="1"/>
          <p:nvPr/>
        </p:nvSpPr>
        <p:spPr>
          <a:xfrm>
            <a:off x="8976837" y="3287291"/>
            <a:ext cx="858982" cy="276999"/>
          </a:xfrm>
          <a:prstGeom prst="rect">
            <a:avLst/>
          </a:prstGeom>
          <a:noFill/>
        </p:spPr>
        <p:txBody>
          <a:bodyPr wrap="square" rtlCol="0">
            <a:spAutoFit/>
          </a:bodyPr>
          <a:lstStyle/>
          <a:p>
            <a:r>
              <a:rPr lang="en-GB" sz="1200" i="1">
                <a:latin typeface="+mj-lt"/>
                <a:hlinkClick r:id="rId7" action="ppaction://hlinksldjump"/>
              </a:rPr>
              <a:t>Page 39</a:t>
            </a:r>
            <a:endParaRPr lang="en-GB" sz="1200" i="1">
              <a:latin typeface="+mj-lt"/>
            </a:endParaRPr>
          </a:p>
        </p:txBody>
      </p:sp>
      <p:sp>
        <p:nvSpPr>
          <p:cNvPr id="13" name="ZoneTexte 12">
            <a:extLst>
              <a:ext uri="{FF2B5EF4-FFF2-40B4-BE49-F238E27FC236}">
                <a16:creationId xmlns:a16="http://schemas.microsoft.com/office/drawing/2014/main" id="{47C110EC-83DB-4724-803B-8C9F6EEBE661}"/>
              </a:ext>
            </a:extLst>
          </p:cNvPr>
          <p:cNvSpPr txBox="1"/>
          <p:nvPr/>
        </p:nvSpPr>
        <p:spPr>
          <a:xfrm>
            <a:off x="8976837" y="3601271"/>
            <a:ext cx="858982" cy="276999"/>
          </a:xfrm>
          <a:prstGeom prst="rect">
            <a:avLst/>
          </a:prstGeom>
          <a:noFill/>
        </p:spPr>
        <p:txBody>
          <a:bodyPr wrap="square" rtlCol="0">
            <a:spAutoFit/>
          </a:bodyPr>
          <a:lstStyle/>
          <a:p>
            <a:r>
              <a:rPr lang="en-GB" sz="1200" i="1">
                <a:latin typeface="+mj-lt"/>
                <a:hlinkClick r:id="rId8" action="ppaction://hlinksldjump"/>
              </a:rPr>
              <a:t>Page 51</a:t>
            </a:r>
            <a:endParaRPr lang="en-GB" sz="1200" i="1">
              <a:latin typeface="+mj-lt"/>
            </a:endParaRPr>
          </a:p>
        </p:txBody>
      </p:sp>
      <p:sp>
        <p:nvSpPr>
          <p:cNvPr id="14" name="ZoneTexte 13">
            <a:extLst>
              <a:ext uri="{FF2B5EF4-FFF2-40B4-BE49-F238E27FC236}">
                <a16:creationId xmlns:a16="http://schemas.microsoft.com/office/drawing/2014/main" id="{B089DFDA-4FA6-41BC-A937-75025271D225}"/>
              </a:ext>
            </a:extLst>
          </p:cNvPr>
          <p:cNvSpPr txBox="1"/>
          <p:nvPr/>
        </p:nvSpPr>
        <p:spPr>
          <a:xfrm>
            <a:off x="8976837" y="4257178"/>
            <a:ext cx="858982" cy="276999"/>
          </a:xfrm>
          <a:prstGeom prst="rect">
            <a:avLst/>
          </a:prstGeom>
          <a:noFill/>
        </p:spPr>
        <p:txBody>
          <a:bodyPr wrap="square" rtlCol="0">
            <a:spAutoFit/>
          </a:bodyPr>
          <a:lstStyle/>
          <a:p>
            <a:r>
              <a:rPr lang="en-GB" sz="1200" i="1">
                <a:latin typeface="+mj-lt"/>
                <a:hlinkClick r:id="rId9" action="ppaction://hlinksldjump"/>
              </a:rPr>
              <a:t>Page 60</a:t>
            </a:r>
            <a:endParaRPr lang="en-GB" sz="1200" i="1">
              <a:latin typeface="+mj-lt"/>
            </a:endParaRPr>
          </a:p>
        </p:txBody>
      </p:sp>
      <p:sp>
        <p:nvSpPr>
          <p:cNvPr id="15" name="ZoneTexte 14">
            <a:extLst>
              <a:ext uri="{FF2B5EF4-FFF2-40B4-BE49-F238E27FC236}">
                <a16:creationId xmlns:a16="http://schemas.microsoft.com/office/drawing/2014/main" id="{96D32F6A-34B8-42B0-B81B-82FAD7F9EBFE}"/>
              </a:ext>
            </a:extLst>
          </p:cNvPr>
          <p:cNvSpPr txBox="1"/>
          <p:nvPr/>
        </p:nvSpPr>
        <p:spPr>
          <a:xfrm>
            <a:off x="8976837" y="4578722"/>
            <a:ext cx="858982" cy="276999"/>
          </a:xfrm>
          <a:prstGeom prst="rect">
            <a:avLst/>
          </a:prstGeom>
          <a:noFill/>
        </p:spPr>
        <p:txBody>
          <a:bodyPr wrap="square" rtlCol="0">
            <a:spAutoFit/>
          </a:bodyPr>
          <a:lstStyle/>
          <a:p>
            <a:r>
              <a:rPr lang="en-GB" sz="1200" i="1">
                <a:latin typeface="+mj-lt"/>
                <a:hlinkClick r:id="rId10" action="ppaction://hlinksldjump"/>
              </a:rPr>
              <a:t>Page 62</a:t>
            </a:r>
            <a:endParaRPr lang="en-GB" sz="1200" i="1">
              <a:latin typeface="+mj-lt"/>
            </a:endParaRPr>
          </a:p>
        </p:txBody>
      </p:sp>
      <p:sp>
        <p:nvSpPr>
          <p:cNvPr id="16" name="ZoneTexte 15">
            <a:extLst>
              <a:ext uri="{FF2B5EF4-FFF2-40B4-BE49-F238E27FC236}">
                <a16:creationId xmlns:a16="http://schemas.microsoft.com/office/drawing/2014/main" id="{0F55B7CC-EBFE-4296-8D54-0C93BCB0D82D}"/>
              </a:ext>
            </a:extLst>
          </p:cNvPr>
          <p:cNvSpPr txBox="1"/>
          <p:nvPr/>
        </p:nvSpPr>
        <p:spPr>
          <a:xfrm>
            <a:off x="8976837" y="4900266"/>
            <a:ext cx="858982" cy="276999"/>
          </a:xfrm>
          <a:prstGeom prst="rect">
            <a:avLst/>
          </a:prstGeom>
          <a:noFill/>
        </p:spPr>
        <p:txBody>
          <a:bodyPr wrap="square" rtlCol="0">
            <a:spAutoFit/>
          </a:bodyPr>
          <a:lstStyle/>
          <a:p>
            <a:r>
              <a:rPr lang="en-GB" sz="1200" i="1">
                <a:latin typeface="+mj-lt"/>
                <a:hlinkClick r:id="rId11" action="ppaction://hlinksldjump"/>
              </a:rPr>
              <a:t>Page 66</a:t>
            </a:r>
            <a:endParaRPr lang="en-GB" sz="1200" i="1">
              <a:latin typeface="+mj-lt"/>
            </a:endParaRPr>
          </a:p>
        </p:txBody>
      </p:sp>
      <p:sp>
        <p:nvSpPr>
          <p:cNvPr id="17" name="ZoneTexte 16">
            <a:extLst>
              <a:ext uri="{FF2B5EF4-FFF2-40B4-BE49-F238E27FC236}">
                <a16:creationId xmlns:a16="http://schemas.microsoft.com/office/drawing/2014/main" id="{081F1952-9660-48AF-A195-0F4A7E0D0712}"/>
              </a:ext>
            </a:extLst>
          </p:cNvPr>
          <p:cNvSpPr txBox="1"/>
          <p:nvPr/>
        </p:nvSpPr>
        <p:spPr>
          <a:xfrm>
            <a:off x="8976837" y="5221811"/>
            <a:ext cx="858982" cy="276999"/>
          </a:xfrm>
          <a:prstGeom prst="rect">
            <a:avLst/>
          </a:prstGeom>
          <a:noFill/>
        </p:spPr>
        <p:txBody>
          <a:bodyPr wrap="square" rtlCol="0">
            <a:spAutoFit/>
          </a:bodyPr>
          <a:lstStyle/>
          <a:p>
            <a:r>
              <a:rPr lang="en-GB" sz="1200" i="1">
                <a:latin typeface="+mj-lt"/>
                <a:hlinkClick r:id="rId12" action="ppaction://hlinksldjump"/>
              </a:rPr>
              <a:t>Page 71</a:t>
            </a:r>
            <a:endParaRPr lang="en-GB" sz="1200" i="1">
              <a:latin typeface="+mj-lt"/>
            </a:endParaRPr>
          </a:p>
        </p:txBody>
      </p:sp>
    </p:spTree>
    <p:extLst>
      <p:ext uri="{BB962C8B-B14F-4D97-AF65-F5344CB8AC3E}">
        <p14:creationId xmlns:p14="http://schemas.microsoft.com/office/powerpoint/2010/main" val="49576990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F488C6A4-2F49-4251-A67F-9B2DC404F49B}"/>
              </a:ext>
            </a:extLst>
          </p:cNvPr>
          <p:cNvGraphicFramePr>
            <a:graphicFrameLocks noChangeAspect="1"/>
          </p:cNvGraphicFramePr>
          <p:nvPr>
            <p:custDataLst>
              <p:tags r:id="rId1"/>
            </p:custDataLst>
            <p:extLst>
              <p:ext uri="{D42A27DB-BD31-4B8C-83A1-F6EECF244321}">
                <p14:modId xmlns:p14="http://schemas.microsoft.com/office/powerpoint/2010/main" val="922445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6" imgH="423" progId="TCLayout.ActiveDocument.1">
                  <p:embed/>
                </p:oleObj>
              </mc:Choice>
              <mc:Fallback>
                <p:oleObj name="think-cell Slide" r:id="rId6" imgW="416" imgH="423" progId="TCLayout.ActiveDocument.1">
                  <p:embed/>
                  <p:pic>
                    <p:nvPicPr>
                      <p:cNvPr id="16" name="Object 15" hidden="1">
                        <a:extLst>
                          <a:ext uri="{FF2B5EF4-FFF2-40B4-BE49-F238E27FC236}">
                            <a16:creationId xmlns:a16="http://schemas.microsoft.com/office/drawing/2014/main" id="{F488C6A4-2F49-4251-A67F-9B2DC404F49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2D4CC542-7931-47B7-A8FA-05158BB84B9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1" name="Rectangle 10" hidden="1">
            <a:extLst>
              <a:ext uri="{FF2B5EF4-FFF2-40B4-BE49-F238E27FC236}">
                <a16:creationId xmlns:a16="http://schemas.microsoft.com/office/drawing/2014/main" id="{90015CC8-CE99-4FDE-A790-86EAF4C4CB59}"/>
              </a:ext>
            </a:extLst>
          </p:cNvPr>
          <p:cNvSpPr/>
          <p:nvPr>
            <p:custDataLst>
              <p:tags r:id="rId3"/>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2" name="Rectangle 21">
            <a:extLst>
              <a:ext uri="{FF2B5EF4-FFF2-40B4-BE49-F238E27FC236}">
                <a16:creationId xmlns:a16="http://schemas.microsoft.com/office/drawing/2014/main" id="{5E3D3F8C-458F-419A-A4E3-A37B87321A31}"/>
              </a:ext>
            </a:extLst>
          </p:cNvPr>
          <p:cNvSpPr/>
          <p:nvPr/>
        </p:nvSpPr>
        <p:spPr bwMode="auto">
          <a:xfrm>
            <a:off x="5692322" y="2004287"/>
            <a:ext cx="4131294" cy="364941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le 1">
            <a:extLst>
              <a:ext uri="{FF2B5EF4-FFF2-40B4-BE49-F238E27FC236}">
                <a16:creationId xmlns:a16="http://schemas.microsoft.com/office/drawing/2014/main" id="{308DDB91-34A9-4FB9-9304-FB2088A28173}"/>
              </a:ext>
            </a:extLst>
          </p:cNvPr>
          <p:cNvSpPr>
            <a:spLocks noGrp="1"/>
          </p:cNvSpPr>
          <p:nvPr>
            <p:ph type="title"/>
          </p:nvPr>
        </p:nvSpPr>
        <p:spPr>
          <a:xfrm>
            <a:off x="165601" y="147600"/>
            <a:ext cx="8301169" cy="684000"/>
          </a:xfrm>
        </p:spPr>
        <p:txBody>
          <a:bodyPr vert="horz"/>
          <a:lstStyle/>
          <a:p>
            <a:r>
              <a:rPr lang="en-GB" err="1">
                <a:latin typeface="Trebuchet MS" panose="020B0603020202020204" pitchFamily="34" charset="0"/>
              </a:rPr>
              <a:t>Altares</a:t>
            </a:r>
            <a:r>
              <a:rPr lang="en-GB">
                <a:latin typeface="Trebuchet MS" panose="020B0603020202020204" pitchFamily="34" charset="0"/>
              </a:rPr>
              <a:t> has an </a:t>
            </a:r>
            <a:r>
              <a:rPr lang="en-GB">
                <a:solidFill>
                  <a:schemeClr val="tx2"/>
                </a:solidFill>
                <a:latin typeface="Trebuchet MS" panose="020B0603020202020204" pitchFamily="34" charset="0"/>
              </a:rPr>
              <a:t>historical partnership </a:t>
            </a:r>
            <a:r>
              <a:rPr lang="en-GB">
                <a:latin typeface="Trebuchet MS" panose="020B0603020202020204" pitchFamily="34" charset="0"/>
              </a:rPr>
              <a:t>- running until 2031 – with </a:t>
            </a:r>
            <a:r>
              <a:rPr lang="en-GB">
                <a:solidFill>
                  <a:schemeClr val="tx2"/>
                </a:solidFill>
                <a:latin typeface="Trebuchet MS" panose="020B0603020202020204" pitchFamily="34" charset="0"/>
              </a:rPr>
              <a:t>Dun &amp; Bradstreet </a:t>
            </a:r>
            <a:r>
              <a:rPr lang="en-GB">
                <a:latin typeface="Trebuchet MS" panose="020B0603020202020204" pitchFamily="34" charset="0"/>
              </a:rPr>
              <a:t>enabling </a:t>
            </a:r>
            <a:r>
              <a:rPr lang="en-GB" err="1">
                <a:latin typeface="Trebuchet MS" panose="020B0603020202020204" pitchFamily="34" charset="0"/>
              </a:rPr>
              <a:t>Altares</a:t>
            </a:r>
            <a:r>
              <a:rPr lang="en-GB">
                <a:latin typeface="Trebuchet MS" panose="020B0603020202020204" pitchFamily="34" charset="0"/>
              </a:rPr>
              <a:t> to benefit from D&amp;B </a:t>
            </a:r>
            <a:r>
              <a:rPr lang="en-GB">
                <a:solidFill>
                  <a:schemeClr val="tx2"/>
                </a:solidFill>
                <a:latin typeface="Trebuchet MS" panose="020B0603020202020204" pitchFamily="34" charset="0"/>
              </a:rPr>
              <a:t>international data </a:t>
            </a:r>
            <a:r>
              <a:rPr lang="en-GB">
                <a:latin typeface="Trebuchet MS" panose="020B0603020202020204" pitchFamily="34" charset="0"/>
              </a:rPr>
              <a:t>and a very </a:t>
            </a:r>
            <a:r>
              <a:rPr lang="en-GB">
                <a:solidFill>
                  <a:schemeClr val="tx2"/>
                </a:solidFill>
                <a:latin typeface="Trebuchet MS" panose="020B0603020202020204" pitchFamily="34" charset="0"/>
              </a:rPr>
              <a:t>strong worldwide brand image</a:t>
            </a:r>
            <a:br>
              <a:rPr lang="en-GB">
                <a:solidFill>
                  <a:schemeClr val="tx2"/>
                </a:solidFill>
                <a:latin typeface="Trebuchet MS" panose="020B0603020202020204" pitchFamily="34" charset="0"/>
              </a:rPr>
            </a:br>
            <a:endParaRPr lang="en-GB">
              <a:solidFill>
                <a:schemeClr val="tx2"/>
              </a:solidFill>
              <a:latin typeface="Trebuchet MS" panose="020B0603020202020204" pitchFamily="34" charset="0"/>
            </a:endParaRPr>
          </a:p>
        </p:txBody>
      </p:sp>
      <p:sp>
        <p:nvSpPr>
          <p:cNvPr id="3" name="Text Placeholder 2">
            <a:extLst>
              <a:ext uri="{FF2B5EF4-FFF2-40B4-BE49-F238E27FC236}">
                <a16:creationId xmlns:a16="http://schemas.microsoft.com/office/drawing/2014/main" id="{43473453-BFC5-46F1-B35F-FFD72814F389}"/>
              </a:ext>
            </a:extLst>
          </p:cNvPr>
          <p:cNvSpPr>
            <a:spLocks noGrp="1"/>
          </p:cNvSpPr>
          <p:nvPr>
            <p:ph type="body" sz="quarter" idx="10"/>
          </p:nvPr>
        </p:nvSpPr>
        <p:spPr/>
        <p:txBody>
          <a:bodyPr/>
          <a:lstStyle/>
          <a:p>
            <a:r>
              <a:rPr lang="en-GB" sz="800" i="1" kern="0"/>
              <a:t>Sources: eleven research &amp; analysis, </a:t>
            </a:r>
            <a:r>
              <a:rPr lang="en-GB"/>
              <a:t>D&amp;B website</a:t>
            </a:r>
          </a:p>
        </p:txBody>
      </p:sp>
      <p:cxnSp>
        <p:nvCxnSpPr>
          <p:cNvPr id="8" name="Connecteur droit 4">
            <a:extLst>
              <a:ext uri="{FF2B5EF4-FFF2-40B4-BE49-F238E27FC236}">
                <a16:creationId xmlns:a16="http://schemas.microsoft.com/office/drawing/2014/main" id="{243442E1-3A3C-4796-8A2C-38A5B92C6C7A}"/>
              </a:ext>
            </a:extLst>
          </p:cNvPr>
          <p:cNvCxnSpPr>
            <a:cxnSpLocks/>
          </p:cNvCxnSpPr>
          <p:nvPr/>
        </p:nvCxnSpPr>
        <p:spPr bwMode="auto">
          <a:xfrm>
            <a:off x="194217" y="1284274"/>
            <a:ext cx="517240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 name="ZoneTexte 12">
            <a:extLst>
              <a:ext uri="{FF2B5EF4-FFF2-40B4-BE49-F238E27FC236}">
                <a16:creationId xmlns:a16="http://schemas.microsoft.com/office/drawing/2014/main" id="{39A5BB14-A08B-4421-9CEB-EEF0A33094A6}"/>
              </a:ext>
            </a:extLst>
          </p:cNvPr>
          <p:cNvSpPr txBox="1"/>
          <p:nvPr/>
        </p:nvSpPr>
        <p:spPr>
          <a:xfrm>
            <a:off x="696111" y="1006218"/>
            <a:ext cx="4199392" cy="556112"/>
          </a:xfrm>
          <a:prstGeom prst="rect">
            <a:avLst/>
          </a:prstGeom>
          <a:solidFill>
            <a:schemeClr val="bg1"/>
          </a:solidFill>
        </p:spPr>
        <p:txBody>
          <a:bodyPr wrap="square" rtlCol="0">
            <a:noAutofit/>
          </a:bodyPr>
          <a:lstStyle/>
          <a:p>
            <a:pPr algn="ctr"/>
            <a:r>
              <a:rPr lang="en-GB" sz="1100">
                <a:latin typeface="Trebuchet MS" panose="020B0603020202020204" pitchFamily="34" charset="0"/>
              </a:rPr>
              <a:t>D&amp;B is an international company that has developed a partnership business model in Europe based on a win-win dependency</a:t>
            </a:r>
          </a:p>
        </p:txBody>
      </p:sp>
      <p:cxnSp>
        <p:nvCxnSpPr>
          <p:cNvPr id="21" name="Connecteur droit 4">
            <a:extLst>
              <a:ext uri="{FF2B5EF4-FFF2-40B4-BE49-F238E27FC236}">
                <a16:creationId xmlns:a16="http://schemas.microsoft.com/office/drawing/2014/main" id="{F8DB0DC1-C948-4F93-99B0-0A97D24C5E14}"/>
              </a:ext>
            </a:extLst>
          </p:cNvPr>
          <p:cNvCxnSpPr>
            <a:cxnSpLocks/>
          </p:cNvCxnSpPr>
          <p:nvPr/>
        </p:nvCxnSpPr>
        <p:spPr bwMode="auto">
          <a:xfrm>
            <a:off x="6200761" y="1284274"/>
            <a:ext cx="3398073"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6" name="ZoneTexte 12">
            <a:extLst>
              <a:ext uri="{FF2B5EF4-FFF2-40B4-BE49-F238E27FC236}">
                <a16:creationId xmlns:a16="http://schemas.microsoft.com/office/drawing/2014/main" id="{A083C2CB-6B66-43AE-8CD4-F15C82A32BAE}"/>
              </a:ext>
            </a:extLst>
          </p:cNvPr>
          <p:cNvSpPr txBox="1"/>
          <p:nvPr/>
        </p:nvSpPr>
        <p:spPr>
          <a:xfrm>
            <a:off x="6465677" y="1082336"/>
            <a:ext cx="2868241" cy="403877"/>
          </a:xfrm>
          <a:prstGeom prst="rect">
            <a:avLst/>
          </a:prstGeom>
          <a:solidFill>
            <a:schemeClr val="bg1"/>
          </a:solidFill>
        </p:spPr>
        <p:txBody>
          <a:bodyPr wrap="square" rtlCol="0">
            <a:noAutofit/>
          </a:bodyPr>
          <a:lstStyle/>
          <a:p>
            <a:pPr algn="ctr"/>
            <a:r>
              <a:rPr lang="en-GB" sz="1100">
                <a:latin typeface="Trebuchet MS" panose="020B0603020202020204" pitchFamily="34" charset="0"/>
              </a:rPr>
              <a:t>Organization of the international D&amp;B network </a:t>
            </a:r>
          </a:p>
        </p:txBody>
      </p:sp>
      <p:sp>
        <p:nvSpPr>
          <p:cNvPr id="34" name="Rectangle: Rounded Corners 33">
            <a:extLst>
              <a:ext uri="{FF2B5EF4-FFF2-40B4-BE49-F238E27FC236}">
                <a16:creationId xmlns:a16="http://schemas.microsoft.com/office/drawing/2014/main" id="{42749CE1-F976-4E34-BD45-E4C7BAA779DF}"/>
              </a:ext>
            </a:extLst>
          </p:cNvPr>
          <p:cNvSpPr>
            <a:spLocks/>
          </p:cNvSpPr>
          <p:nvPr/>
        </p:nvSpPr>
        <p:spPr bwMode="auto">
          <a:xfrm>
            <a:off x="186753" y="4886567"/>
            <a:ext cx="5308142" cy="984354"/>
          </a:xfrm>
          <a:prstGeom prst="round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b="1">
                <a:latin typeface="Trebuchet MS" pitchFamily="34" charset="0"/>
              </a:rPr>
              <a:t>Local partners</a:t>
            </a:r>
            <a:endParaRPr kumimoji="0" lang="en-GB" sz="1200" b="1" i="0" u="none" strike="noStrike" cap="none" normalizeH="0" baseline="0">
              <a:ln>
                <a:noFill/>
              </a:ln>
              <a:solidFill>
                <a:schemeClr val="tx1"/>
              </a:solidFill>
              <a:effectLst/>
              <a:latin typeface="Trebuchet MS" pitchFamily="34" charset="0"/>
            </a:endParaRPr>
          </a:p>
        </p:txBody>
      </p:sp>
      <p:sp>
        <p:nvSpPr>
          <p:cNvPr id="5" name="Rectangle: Rounded Corners 4">
            <a:extLst>
              <a:ext uri="{FF2B5EF4-FFF2-40B4-BE49-F238E27FC236}">
                <a16:creationId xmlns:a16="http://schemas.microsoft.com/office/drawing/2014/main" id="{E61E1964-8E0A-4C2F-8CFE-027A6DD3E5EC}"/>
              </a:ext>
            </a:extLst>
          </p:cNvPr>
          <p:cNvSpPr>
            <a:spLocks/>
          </p:cNvSpPr>
          <p:nvPr/>
        </p:nvSpPr>
        <p:spPr bwMode="auto">
          <a:xfrm>
            <a:off x="186753" y="2221502"/>
            <a:ext cx="5308142" cy="804310"/>
          </a:xfrm>
          <a:prstGeom prst="round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7" name="Picture 2" descr="Dun &amp; Bradstreet - Bâtir des relations">
            <a:extLst>
              <a:ext uri="{FF2B5EF4-FFF2-40B4-BE49-F238E27FC236}">
                <a16:creationId xmlns:a16="http://schemas.microsoft.com/office/drawing/2014/main" id="{139FBF7A-290C-4EA2-9510-6BAFA6A488D8}"/>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1829" y="2421151"/>
            <a:ext cx="2817991" cy="405012"/>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Rounded Corners 39">
            <a:extLst>
              <a:ext uri="{FF2B5EF4-FFF2-40B4-BE49-F238E27FC236}">
                <a16:creationId xmlns:a16="http://schemas.microsoft.com/office/drawing/2014/main" id="{AD76D71F-7BFB-487D-9010-B9B9268D511B}"/>
              </a:ext>
            </a:extLst>
          </p:cNvPr>
          <p:cNvSpPr/>
          <p:nvPr/>
        </p:nvSpPr>
        <p:spPr bwMode="auto">
          <a:xfrm>
            <a:off x="3899391" y="4991591"/>
            <a:ext cx="1099549" cy="595588"/>
          </a:xfrm>
          <a:prstGeom prst="round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4098" name="Picture 2">
            <a:extLst>
              <a:ext uri="{FF2B5EF4-FFF2-40B4-BE49-F238E27FC236}">
                <a16:creationId xmlns:a16="http://schemas.microsoft.com/office/drawing/2014/main" id="{4520AA3D-7127-4C2F-9E49-870C9FBE54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46625" y="5134321"/>
            <a:ext cx="605081" cy="3101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BFFFB9AA-9177-46B5-8E31-3B471A9A8FEA}"/>
              </a:ext>
            </a:extLst>
          </p:cNvPr>
          <p:cNvSpPr/>
          <p:nvPr/>
        </p:nvSpPr>
        <p:spPr bwMode="auto">
          <a:xfrm>
            <a:off x="531062" y="4991591"/>
            <a:ext cx="1099549" cy="595588"/>
          </a:xfrm>
          <a:prstGeom prst="round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3" name="Rectangle: Rounded Corners 32">
            <a:extLst>
              <a:ext uri="{FF2B5EF4-FFF2-40B4-BE49-F238E27FC236}">
                <a16:creationId xmlns:a16="http://schemas.microsoft.com/office/drawing/2014/main" id="{EA36A826-37D6-4A88-9C8D-2E4FA5045E29}"/>
              </a:ext>
            </a:extLst>
          </p:cNvPr>
          <p:cNvSpPr/>
          <p:nvPr/>
        </p:nvSpPr>
        <p:spPr bwMode="auto">
          <a:xfrm>
            <a:off x="2215226" y="4991590"/>
            <a:ext cx="1099549" cy="595588"/>
          </a:xfrm>
          <a:prstGeom prst="round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27" name="Straight Arrow Connector 26">
            <a:extLst>
              <a:ext uri="{FF2B5EF4-FFF2-40B4-BE49-F238E27FC236}">
                <a16:creationId xmlns:a16="http://schemas.microsoft.com/office/drawing/2014/main" id="{50EA0B45-EEA0-425E-8BA2-464450AE1C4A}"/>
              </a:ext>
            </a:extLst>
          </p:cNvPr>
          <p:cNvCxnSpPr>
            <a:cxnSpLocks/>
          </p:cNvCxnSpPr>
          <p:nvPr/>
        </p:nvCxnSpPr>
        <p:spPr bwMode="auto">
          <a:xfrm>
            <a:off x="986306" y="3143979"/>
            <a:ext cx="0" cy="1624422"/>
          </a:xfrm>
          <a:prstGeom prst="straightConnector1">
            <a:avLst/>
          </a:prstGeom>
          <a:solidFill>
            <a:schemeClr val="accent1"/>
          </a:solidFill>
          <a:ln w="38100" cap="flat" cmpd="sng" algn="ctr">
            <a:solidFill>
              <a:schemeClr val="tx2"/>
            </a:solidFill>
            <a:prstDash val="solid"/>
            <a:round/>
            <a:headEnd type="none" w="med" len="med"/>
            <a:tailEnd type="triangle"/>
          </a:ln>
          <a:effectLst/>
        </p:spPr>
      </p:cxnSp>
      <p:sp>
        <p:nvSpPr>
          <p:cNvPr id="28" name="TextBox 27">
            <a:extLst>
              <a:ext uri="{FF2B5EF4-FFF2-40B4-BE49-F238E27FC236}">
                <a16:creationId xmlns:a16="http://schemas.microsoft.com/office/drawing/2014/main" id="{73DC6A84-33D6-401C-AE86-49BE97A54EE0}"/>
              </a:ext>
            </a:extLst>
          </p:cNvPr>
          <p:cNvSpPr txBox="1"/>
          <p:nvPr/>
        </p:nvSpPr>
        <p:spPr>
          <a:xfrm>
            <a:off x="455399" y="3599935"/>
            <a:ext cx="1061815" cy="557451"/>
          </a:xfrm>
          <a:prstGeom prst="rect">
            <a:avLst/>
          </a:prstGeom>
          <a:solidFill>
            <a:schemeClr val="bg1"/>
          </a:solidFill>
        </p:spPr>
        <p:txBody>
          <a:bodyPr wrap="square" lIns="0" tIns="36000" rIns="0" bIns="36000" rtlCol="0">
            <a:spAutoFit/>
          </a:bodyPr>
          <a:lstStyle/>
          <a:p>
            <a:pPr algn="ctr"/>
            <a:r>
              <a:rPr lang="en-GB" sz="1050">
                <a:solidFill>
                  <a:schemeClr val="tx2"/>
                </a:solidFill>
                <a:latin typeface="Trebuchet MS" panose="020B0603020202020204" pitchFamily="34" charset="0"/>
              </a:rPr>
              <a:t>Right to distribute D&amp;B’s products</a:t>
            </a:r>
          </a:p>
        </p:txBody>
      </p:sp>
      <p:cxnSp>
        <p:nvCxnSpPr>
          <p:cNvPr id="45" name="Straight Arrow Connector 44">
            <a:extLst>
              <a:ext uri="{FF2B5EF4-FFF2-40B4-BE49-F238E27FC236}">
                <a16:creationId xmlns:a16="http://schemas.microsoft.com/office/drawing/2014/main" id="{3C5DC402-E7D1-4550-98AB-A3889B736D18}"/>
              </a:ext>
            </a:extLst>
          </p:cNvPr>
          <p:cNvCxnSpPr>
            <a:cxnSpLocks/>
          </p:cNvCxnSpPr>
          <p:nvPr/>
        </p:nvCxnSpPr>
        <p:spPr bwMode="auto">
          <a:xfrm>
            <a:off x="1958459" y="3143979"/>
            <a:ext cx="0" cy="1624422"/>
          </a:xfrm>
          <a:prstGeom prst="straightConnector1">
            <a:avLst/>
          </a:prstGeom>
          <a:solidFill>
            <a:schemeClr val="accent1"/>
          </a:solidFill>
          <a:ln w="38100" cap="flat" cmpd="sng" algn="ctr">
            <a:solidFill>
              <a:schemeClr val="tx2"/>
            </a:solidFill>
            <a:prstDash val="solid"/>
            <a:round/>
            <a:headEnd type="none" w="med" len="med"/>
            <a:tailEnd type="triangle"/>
          </a:ln>
          <a:effectLst/>
        </p:spPr>
      </p:cxnSp>
      <p:sp>
        <p:nvSpPr>
          <p:cNvPr id="46" name="TextBox 45">
            <a:extLst>
              <a:ext uri="{FF2B5EF4-FFF2-40B4-BE49-F238E27FC236}">
                <a16:creationId xmlns:a16="http://schemas.microsoft.com/office/drawing/2014/main" id="{7AA171B6-D675-4A57-8F2E-A610989ACE3E}"/>
              </a:ext>
            </a:extLst>
          </p:cNvPr>
          <p:cNvSpPr txBox="1"/>
          <p:nvPr/>
        </p:nvSpPr>
        <p:spPr>
          <a:xfrm>
            <a:off x="1440945" y="3693365"/>
            <a:ext cx="1061815" cy="395868"/>
          </a:xfrm>
          <a:prstGeom prst="rect">
            <a:avLst/>
          </a:prstGeom>
          <a:solidFill>
            <a:schemeClr val="bg1"/>
          </a:solidFill>
        </p:spPr>
        <p:txBody>
          <a:bodyPr wrap="square" lIns="0" tIns="36000" rIns="0" bIns="36000" rtlCol="0">
            <a:spAutoFit/>
          </a:bodyPr>
          <a:lstStyle/>
          <a:p>
            <a:pPr algn="ctr"/>
            <a:r>
              <a:rPr lang="en-GB" sz="1050">
                <a:solidFill>
                  <a:schemeClr val="tx2"/>
                </a:solidFill>
                <a:latin typeface="Trebuchet MS" panose="020B0603020202020204" pitchFamily="34" charset="0"/>
              </a:rPr>
              <a:t>International data </a:t>
            </a:r>
          </a:p>
        </p:txBody>
      </p:sp>
      <p:cxnSp>
        <p:nvCxnSpPr>
          <p:cNvPr id="30" name="Straight Arrow Connector 29">
            <a:extLst>
              <a:ext uri="{FF2B5EF4-FFF2-40B4-BE49-F238E27FC236}">
                <a16:creationId xmlns:a16="http://schemas.microsoft.com/office/drawing/2014/main" id="{0487546A-00AC-4DC9-AD2A-3C78FDBA26B9}"/>
              </a:ext>
            </a:extLst>
          </p:cNvPr>
          <p:cNvCxnSpPr>
            <a:cxnSpLocks/>
          </p:cNvCxnSpPr>
          <p:nvPr/>
        </p:nvCxnSpPr>
        <p:spPr bwMode="auto">
          <a:xfrm flipV="1">
            <a:off x="3578340" y="3143979"/>
            <a:ext cx="0" cy="1624422"/>
          </a:xfrm>
          <a:prstGeom prst="straightConnector1">
            <a:avLst/>
          </a:prstGeom>
          <a:solidFill>
            <a:schemeClr val="accent1"/>
          </a:solidFill>
          <a:ln w="38100" cap="flat" cmpd="sng" algn="ctr">
            <a:solidFill>
              <a:schemeClr val="accent1"/>
            </a:solidFill>
            <a:prstDash val="solid"/>
            <a:round/>
            <a:headEnd type="none" w="med" len="med"/>
            <a:tailEnd type="triangle"/>
          </a:ln>
          <a:effectLst/>
        </p:spPr>
      </p:cxnSp>
      <p:cxnSp>
        <p:nvCxnSpPr>
          <p:cNvPr id="49" name="Straight Arrow Connector 48">
            <a:extLst>
              <a:ext uri="{FF2B5EF4-FFF2-40B4-BE49-F238E27FC236}">
                <a16:creationId xmlns:a16="http://schemas.microsoft.com/office/drawing/2014/main" id="{BB5B9C8E-9201-47D0-8521-13722C1737C1}"/>
              </a:ext>
            </a:extLst>
          </p:cNvPr>
          <p:cNvCxnSpPr>
            <a:cxnSpLocks/>
          </p:cNvCxnSpPr>
          <p:nvPr/>
        </p:nvCxnSpPr>
        <p:spPr bwMode="auto">
          <a:xfrm flipV="1">
            <a:off x="4709363" y="3143979"/>
            <a:ext cx="0" cy="1624422"/>
          </a:xfrm>
          <a:prstGeom prst="straightConnector1">
            <a:avLst/>
          </a:prstGeom>
          <a:solidFill>
            <a:schemeClr val="accent1"/>
          </a:solidFill>
          <a:ln w="38100" cap="flat" cmpd="sng" algn="ctr">
            <a:solidFill>
              <a:schemeClr val="accent1"/>
            </a:solidFill>
            <a:prstDash val="solid"/>
            <a:round/>
            <a:headEnd type="none" w="med" len="med"/>
            <a:tailEnd type="triangle"/>
          </a:ln>
          <a:effectLst/>
        </p:spPr>
      </p:cxnSp>
      <p:sp>
        <p:nvSpPr>
          <p:cNvPr id="50" name="TextBox 49">
            <a:extLst>
              <a:ext uri="{FF2B5EF4-FFF2-40B4-BE49-F238E27FC236}">
                <a16:creationId xmlns:a16="http://schemas.microsoft.com/office/drawing/2014/main" id="{0FB08CBD-9AC5-4851-A5BD-5BCC4F8EF6F4}"/>
              </a:ext>
            </a:extLst>
          </p:cNvPr>
          <p:cNvSpPr txBox="1"/>
          <p:nvPr/>
        </p:nvSpPr>
        <p:spPr>
          <a:xfrm>
            <a:off x="3047433" y="3693365"/>
            <a:ext cx="1061815" cy="395868"/>
          </a:xfrm>
          <a:prstGeom prst="rect">
            <a:avLst/>
          </a:prstGeom>
          <a:solidFill>
            <a:schemeClr val="bg1"/>
          </a:solidFill>
        </p:spPr>
        <p:txBody>
          <a:bodyPr wrap="square" lIns="0" tIns="36000" rIns="0" bIns="36000" rtlCol="0">
            <a:spAutoFit/>
          </a:bodyPr>
          <a:lstStyle/>
          <a:p>
            <a:pPr algn="ctr"/>
            <a:r>
              <a:rPr lang="en-GB" sz="1050">
                <a:solidFill>
                  <a:schemeClr val="accent1"/>
                </a:solidFill>
                <a:latin typeface="Trebuchet MS" panose="020B0603020202020204" pitchFamily="34" charset="0"/>
              </a:rPr>
              <a:t>Locally collected data </a:t>
            </a:r>
          </a:p>
        </p:txBody>
      </p:sp>
      <p:sp>
        <p:nvSpPr>
          <p:cNvPr id="51" name="TextBox 50">
            <a:extLst>
              <a:ext uri="{FF2B5EF4-FFF2-40B4-BE49-F238E27FC236}">
                <a16:creationId xmlns:a16="http://schemas.microsoft.com/office/drawing/2014/main" id="{8B73B36D-0053-41C7-8D55-C6A881E58ECC}"/>
              </a:ext>
            </a:extLst>
          </p:cNvPr>
          <p:cNvSpPr txBox="1"/>
          <p:nvPr/>
        </p:nvSpPr>
        <p:spPr>
          <a:xfrm>
            <a:off x="4178455" y="3496670"/>
            <a:ext cx="1061815" cy="557451"/>
          </a:xfrm>
          <a:prstGeom prst="rect">
            <a:avLst/>
          </a:prstGeom>
          <a:solidFill>
            <a:schemeClr val="bg1"/>
          </a:solidFill>
        </p:spPr>
        <p:txBody>
          <a:bodyPr wrap="square" lIns="0" tIns="36000" rIns="0" bIns="36000" rtlCol="0">
            <a:spAutoFit/>
          </a:bodyPr>
          <a:lstStyle>
            <a:defPPr>
              <a:defRPr lang="en-US"/>
            </a:defPPr>
            <a:lvl1pPr algn="ctr">
              <a:defRPr sz="1200">
                <a:solidFill>
                  <a:schemeClr val="accent1"/>
                </a:solidFill>
                <a:latin typeface="+mj-lt"/>
              </a:defRPr>
            </a:lvl1pPr>
          </a:lstStyle>
          <a:p>
            <a:r>
              <a:rPr lang="en-GB" sz="1050">
                <a:latin typeface="Trebuchet MS" panose="020B0603020202020204" pitchFamily="34" charset="0"/>
              </a:rPr>
              <a:t>Restricted activity in D&amp;B’s other locations</a:t>
            </a:r>
          </a:p>
        </p:txBody>
      </p:sp>
      <p:pic>
        <p:nvPicPr>
          <p:cNvPr id="35842" name="Picture 2" descr="Icône italie, drapeau, drapeaux">
            <a:extLst>
              <a:ext uri="{FF2B5EF4-FFF2-40B4-BE49-F238E27FC236}">
                <a16:creationId xmlns:a16="http://schemas.microsoft.com/office/drawing/2014/main" id="{622F792D-B41C-4EA0-A47B-BB0D49F969E9}"/>
              </a:ext>
            </a:extLst>
          </p:cNvPr>
          <p:cNvPicPr>
            <a:picLocks noChangeArrowheads="1"/>
          </p:cNvPicPr>
          <p:nvPr/>
        </p:nvPicPr>
        <p:blipFill rotWithShape="1">
          <a:blip r:embed="rId10">
            <a:extLst>
              <a:ext uri="{28A0092B-C50C-407E-A947-70E740481C1C}">
                <a14:useLocalDpi xmlns:a14="http://schemas.microsoft.com/office/drawing/2010/main" val="0"/>
              </a:ext>
            </a:extLst>
          </a:blip>
          <a:srcRect t="23305" b="23052"/>
          <a:stretch/>
        </p:blipFill>
        <p:spPr bwMode="auto">
          <a:xfrm>
            <a:off x="4795817" y="4923857"/>
            <a:ext cx="360000" cy="253312"/>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42">
            <a:extLst>
              <a:ext uri="{FF2B5EF4-FFF2-40B4-BE49-F238E27FC236}">
                <a16:creationId xmlns:a16="http://schemas.microsoft.com/office/drawing/2014/main" id="{0EB19500-0479-46FD-BF0D-D7C3D925604E}"/>
              </a:ext>
            </a:extLst>
          </p:cNvPr>
          <p:cNvCxnSpPr/>
          <p:nvPr/>
        </p:nvCxnSpPr>
        <p:spPr bwMode="auto">
          <a:xfrm flipH="1">
            <a:off x="5731793" y="1418546"/>
            <a:ext cx="0" cy="487872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48" name="Rectangle 47">
            <a:extLst>
              <a:ext uri="{FF2B5EF4-FFF2-40B4-BE49-F238E27FC236}">
                <a16:creationId xmlns:a16="http://schemas.microsoft.com/office/drawing/2014/main" id="{DA39BB39-71E7-4B02-8DA6-400CE4DC2842}"/>
              </a:ext>
            </a:extLst>
          </p:cNvPr>
          <p:cNvSpPr/>
          <p:nvPr/>
        </p:nvSpPr>
        <p:spPr bwMode="auto">
          <a:xfrm>
            <a:off x="7674954" y="5156595"/>
            <a:ext cx="2153091" cy="2476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grpSp>
        <p:nvGrpSpPr>
          <p:cNvPr id="52" name="Groupe 51">
            <a:extLst>
              <a:ext uri="{FF2B5EF4-FFF2-40B4-BE49-F238E27FC236}">
                <a16:creationId xmlns:a16="http://schemas.microsoft.com/office/drawing/2014/main" id="{17AC9F58-46EF-44F0-8B46-347F0899FBCA}"/>
              </a:ext>
            </a:extLst>
          </p:cNvPr>
          <p:cNvGrpSpPr/>
          <p:nvPr/>
        </p:nvGrpSpPr>
        <p:grpSpPr>
          <a:xfrm>
            <a:off x="6458462" y="5958712"/>
            <a:ext cx="2875456" cy="370831"/>
            <a:chOff x="621784" y="6185427"/>
            <a:chExt cx="2875456" cy="370831"/>
          </a:xfrm>
        </p:grpSpPr>
        <p:sp>
          <p:nvSpPr>
            <p:cNvPr id="53" name="Rectangle 52">
              <a:extLst>
                <a:ext uri="{FF2B5EF4-FFF2-40B4-BE49-F238E27FC236}">
                  <a16:creationId xmlns:a16="http://schemas.microsoft.com/office/drawing/2014/main" id="{527B38DD-6F64-4934-ABE7-C2FA8096D557}"/>
                </a:ext>
              </a:extLst>
            </p:cNvPr>
            <p:cNvSpPr/>
            <p:nvPr/>
          </p:nvSpPr>
          <p:spPr bwMode="auto">
            <a:xfrm>
              <a:off x="621784" y="6278800"/>
              <a:ext cx="252000" cy="144000"/>
            </a:xfrm>
            <a:prstGeom prst="rect">
              <a:avLst/>
            </a:prstGeom>
            <a:solidFill>
              <a:srgbClr val="4396B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sp>
          <p:nvSpPr>
            <p:cNvPr id="54" name="Rectangle 53">
              <a:extLst>
                <a:ext uri="{FF2B5EF4-FFF2-40B4-BE49-F238E27FC236}">
                  <a16:creationId xmlns:a16="http://schemas.microsoft.com/office/drawing/2014/main" id="{5DC5F897-DE98-4082-8A11-CBDF6EB9C83E}"/>
                </a:ext>
              </a:extLst>
            </p:cNvPr>
            <p:cNvSpPr/>
            <p:nvPr/>
          </p:nvSpPr>
          <p:spPr bwMode="auto">
            <a:xfrm>
              <a:off x="1337577" y="6278800"/>
              <a:ext cx="252000" cy="144000"/>
            </a:xfrm>
            <a:prstGeom prst="rect">
              <a:avLst/>
            </a:prstGeom>
            <a:solidFill>
              <a:srgbClr val="4E4E50"/>
            </a:solidFill>
            <a:ln w="9525" cap="flat" cmpd="sng" algn="ctr">
              <a:solidFill>
                <a:srgbClr val="49494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sp>
          <p:nvSpPr>
            <p:cNvPr id="55" name="ZoneTexte 54">
              <a:extLst>
                <a:ext uri="{FF2B5EF4-FFF2-40B4-BE49-F238E27FC236}">
                  <a16:creationId xmlns:a16="http://schemas.microsoft.com/office/drawing/2014/main" id="{E043D22F-F003-4FDF-A8BC-A7E7F368CB45}"/>
                </a:ext>
              </a:extLst>
            </p:cNvPr>
            <p:cNvSpPr txBox="1"/>
            <p:nvPr/>
          </p:nvSpPr>
          <p:spPr>
            <a:xfrm>
              <a:off x="837390" y="6217704"/>
              <a:ext cx="518160" cy="338554"/>
            </a:xfrm>
            <a:prstGeom prst="rect">
              <a:avLst/>
            </a:prstGeom>
            <a:noFill/>
          </p:spPr>
          <p:txBody>
            <a:bodyPr wrap="square" rtlCol="0">
              <a:spAutoFit/>
            </a:bodyPr>
            <a:lstStyle/>
            <a:p>
              <a:r>
                <a:rPr lang="en-GB" sz="800">
                  <a:latin typeface="+mj-lt"/>
                </a:rPr>
                <a:t>D&amp;B owned</a:t>
              </a:r>
            </a:p>
          </p:txBody>
        </p:sp>
        <p:sp>
          <p:nvSpPr>
            <p:cNvPr id="56" name="ZoneTexte 55">
              <a:extLst>
                <a:ext uri="{FF2B5EF4-FFF2-40B4-BE49-F238E27FC236}">
                  <a16:creationId xmlns:a16="http://schemas.microsoft.com/office/drawing/2014/main" id="{DCA8E462-289F-4A4E-BC94-1A5D5E9EE50A}"/>
                </a:ext>
              </a:extLst>
            </p:cNvPr>
            <p:cNvSpPr txBox="1"/>
            <p:nvPr/>
          </p:nvSpPr>
          <p:spPr>
            <a:xfrm>
              <a:off x="1589577" y="6185427"/>
              <a:ext cx="781973" cy="338554"/>
            </a:xfrm>
            <a:prstGeom prst="rect">
              <a:avLst/>
            </a:prstGeom>
            <a:noFill/>
          </p:spPr>
          <p:txBody>
            <a:bodyPr wrap="square" rtlCol="0">
              <a:spAutoFit/>
            </a:bodyPr>
            <a:lstStyle/>
            <a:p>
              <a:r>
                <a:rPr lang="en-GB" sz="800">
                  <a:latin typeface="+mj-lt"/>
                </a:rPr>
                <a:t>Partner owned</a:t>
              </a:r>
            </a:p>
          </p:txBody>
        </p:sp>
        <p:sp>
          <p:nvSpPr>
            <p:cNvPr id="60" name="Rectangle 59">
              <a:extLst>
                <a:ext uri="{FF2B5EF4-FFF2-40B4-BE49-F238E27FC236}">
                  <a16:creationId xmlns:a16="http://schemas.microsoft.com/office/drawing/2014/main" id="{F44C3293-8D06-4BDA-90D9-888D37C6CE49}"/>
                </a:ext>
              </a:extLst>
            </p:cNvPr>
            <p:cNvSpPr/>
            <p:nvPr/>
          </p:nvSpPr>
          <p:spPr bwMode="auto">
            <a:xfrm>
              <a:off x="2211267" y="6278800"/>
              <a:ext cx="252000" cy="144000"/>
            </a:xfrm>
            <a:prstGeom prst="rect">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sp>
          <p:nvSpPr>
            <p:cNvPr id="61" name="ZoneTexte 60">
              <a:extLst>
                <a:ext uri="{FF2B5EF4-FFF2-40B4-BE49-F238E27FC236}">
                  <a16:creationId xmlns:a16="http://schemas.microsoft.com/office/drawing/2014/main" id="{40EFC281-37EC-4C2E-A2F2-EC168E0B943B}"/>
                </a:ext>
              </a:extLst>
            </p:cNvPr>
            <p:cNvSpPr txBox="1"/>
            <p:nvPr/>
          </p:nvSpPr>
          <p:spPr>
            <a:xfrm>
              <a:off x="2463267" y="6243078"/>
              <a:ext cx="1033973" cy="215444"/>
            </a:xfrm>
            <a:prstGeom prst="rect">
              <a:avLst/>
            </a:prstGeom>
            <a:noFill/>
          </p:spPr>
          <p:txBody>
            <a:bodyPr wrap="square" rtlCol="0">
              <a:spAutoFit/>
            </a:bodyPr>
            <a:lstStyle/>
            <a:p>
              <a:r>
                <a:rPr lang="en-GB" sz="800">
                  <a:latin typeface="+mj-lt"/>
                </a:rPr>
                <a:t>Correspondents</a:t>
              </a:r>
            </a:p>
          </p:txBody>
        </p:sp>
      </p:grpSp>
      <p:sp>
        <p:nvSpPr>
          <p:cNvPr id="14" name="ZoneTexte 13">
            <a:extLst>
              <a:ext uri="{FF2B5EF4-FFF2-40B4-BE49-F238E27FC236}">
                <a16:creationId xmlns:a16="http://schemas.microsoft.com/office/drawing/2014/main" id="{47F8B9AE-21B2-4FA8-A3DE-16AF7F72F8F9}"/>
              </a:ext>
            </a:extLst>
          </p:cNvPr>
          <p:cNvSpPr txBox="1"/>
          <p:nvPr/>
        </p:nvSpPr>
        <p:spPr>
          <a:xfrm>
            <a:off x="5970211" y="1751369"/>
            <a:ext cx="3786677" cy="1938992"/>
          </a:xfrm>
          <a:prstGeom prst="rect">
            <a:avLst/>
          </a:prstGeom>
          <a:noFill/>
        </p:spPr>
        <p:txBody>
          <a:bodyPr wrap="square" rtlCol="0">
            <a:spAutoFit/>
          </a:bodyPr>
          <a:lstStyle/>
          <a:p>
            <a:r>
              <a:rPr lang="en-GB" sz="1000">
                <a:latin typeface="Trebuchet MS" panose="020B0603020202020204" pitchFamily="34" charset="0"/>
              </a:rPr>
              <a:t>D&amp;B international network is organized around </a:t>
            </a:r>
            <a:r>
              <a:rPr lang="en-GB" sz="1000">
                <a:solidFill>
                  <a:schemeClr val="tx2"/>
                </a:solidFill>
                <a:latin typeface="Trebuchet MS" panose="020B0603020202020204" pitchFamily="34" charset="0"/>
              </a:rPr>
              <a:t>four types of structures</a:t>
            </a:r>
            <a:r>
              <a:rPr lang="en-GB" sz="1000">
                <a:latin typeface="Trebuchet MS" panose="020B0603020202020204" pitchFamily="34" charset="0"/>
              </a:rPr>
              <a:t>: </a:t>
            </a:r>
          </a:p>
          <a:p>
            <a:endParaRPr lang="en-GB" sz="1000">
              <a:latin typeface="Trebuchet MS" panose="020B0603020202020204" pitchFamily="34" charset="0"/>
            </a:endParaRPr>
          </a:p>
          <a:p>
            <a:pPr marL="228600" indent="-228600">
              <a:buFont typeface="+mj-lt"/>
              <a:buAutoNum type="arabicPeriod"/>
            </a:pPr>
            <a:r>
              <a:rPr lang="en-GB" sz="1000">
                <a:solidFill>
                  <a:schemeClr val="tx2"/>
                </a:solidFill>
                <a:latin typeface="Trebuchet MS" panose="020B0603020202020204" pitchFamily="34" charset="0"/>
              </a:rPr>
              <a:t>Own subsidiaries: </a:t>
            </a:r>
            <a:r>
              <a:rPr lang="en-GB" sz="1000">
                <a:latin typeface="Trebuchet MS" panose="020B0603020202020204" pitchFamily="34" charset="0"/>
              </a:rPr>
              <a:t>17 subsidiaries including the United Kingdom, Canada, Germany and East of Europe...</a:t>
            </a:r>
          </a:p>
          <a:p>
            <a:pPr marL="228600" indent="-228600">
              <a:buFont typeface="+mj-lt"/>
              <a:buAutoNum type="arabicPeriod"/>
            </a:pPr>
            <a:endParaRPr lang="en-GB" sz="1000">
              <a:solidFill>
                <a:schemeClr val="tx2"/>
              </a:solidFill>
              <a:latin typeface="Trebuchet MS" panose="020B0603020202020204" pitchFamily="34" charset="0"/>
            </a:endParaRPr>
          </a:p>
          <a:p>
            <a:pPr marL="228600" indent="-228600">
              <a:buFont typeface="+mj-lt"/>
              <a:buAutoNum type="arabicPeriod"/>
            </a:pPr>
            <a:r>
              <a:rPr lang="en-GB" sz="1000">
                <a:solidFill>
                  <a:schemeClr val="tx2"/>
                </a:solidFill>
                <a:latin typeface="Trebuchet MS" panose="020B0603020202020204" pitchFamily="34" charset="0"/>
              </a:rPr>
              <a:t>Exclusive partners: </a:t>
            </a:r>
            <a:r>
              <a:rPr lang="en-GB" sz="1000">
                <a:latin typeface="Trebuchet MS" panose="020B0603020202020204" pitchFamily="34" charset="0"/>
              </a:rPr>
              <a:t>the main exclusive partners are </a:t>
            </a:r>
            <a:r>
              <a:rPr lang="en-GB" sz="1000" err="1">
                <a:latin typeface="Trebuchet MS" panose="020B0603020202020204" pitchFamily="34" charset="0"/>
              </a:rPr>
              <a:t>Altares</a:t>
            </a:r>
            <a:r>
              <a:rPr lang="en-GB" sz="1000">
                <a:latin typeface="Trebuchet MS" panose="020B0603020202020204" pitchFamily="34" charset="0"/>
              </a:rPr>
              <a:t>, Informa, </a:t>
            </a:r>
            <a:r>
              <a:rPr lang="en-GB" sz="1000" err="1">
                <a:latin typeface="Trebuchet MS" panose="020B0603020202020204" pitchFamily="34" charset="0"/>
              </a:rPr>
              <a:t>Icap</a:t>
            </a:r>
            <a:r>
              <a:rPr lang="en-GB" sz="1000">
                <a:latin typeface="Trebuchet MS" panose="020B0603020202020204" pitchFamily="34" charset="0"/>
              </a:rPr>
              <a:t> ... </a:t>
            </a:r>
          </a:p>
          <a:p>
            <a:pPr marL="228600" indent="-228600">
              <a:buFont typeface="+mj-lt"/>
              <a:buAutoNum type="arabicPeriod"/>
            </a:pPr>
            <a:endParaRPr lang="en-GB" sz="1000">
              <a:latin typeface="Trebuchet MS" panose="020B0603020202020204" pitchFamily="34" charset="0"/>
            </a:endParaRPr>
          </a:p>
          <a:p>
            <a:pPr marL="228600" indent="-228600">
              <a:buFont typeface="+mj-lt"/>
              <a:buAutoNum type="arabicPeriod"/>
            </a:pPr>
            <a:r>
              <a:rPr lang="en-GB" sz="1000">
                <a:solidFill>
                  <a:schemeClr val="tx2"/>
                </a:solidFill>
                <a:latin typeface="Trebuchet MS" panose="020B0603020202020204" pitchFamily="34" charset="0"/>
              </a:rPr>
              <a:t>Correspondents: </a:t>
            </a:r>
            <a:r>
              <a:rPr lang="en-GB" sz="1000">
                <a:latin typeface="Trebuchet MS" panose="020B0603020202020204" pitchFamily="34" charset="0"/>
              </a:rPr>
              <a:t>9 correspondents including Chile, Venezuela, Iceland, Estonia...</a:t>
            </a:r>
          </a:p>
          <a:p>
            <a:pPr marL="228600" indent="-228600">
              <a:buFont typeface="+mj-lt"/>
              <a:buAutoNum type="arabicPeriod"/>
            </a:pPr>
            <a:endParaRPr lang="en-GB" sz="1000">
              <a:latin typeface="Trebuchet MS" panose="020B0603020202020204" pitchFamily="34" charset="0"/>
            </a:endParaRPr>
          </a:p>
        </p:txBody>
      </p:sp>
      <p:grpSp>
        <p:nvGrpSpPr>
          <p:cNvPr id="47" name="Groupe 66">
            <a:extLst>
              <a:ext uri="{FF2B5EF4-FFF2-40B4-BE49-F238E27FC236}">
                <a16:creationId xmlns:a16="http://schemas.microsoft.com/office/drawing/2014/main" id="{EEB49352-963B-44CA-AF9E-F0A102B9B385}"/>
              </a:ext>
            </a:extLst>
          </p:cNvPr>
          <p:cNvGrpSpPr/>
          <p:nvPr/>
        </p:nvGrpSpPr>
        <p:grpSpPr>
          <a:xfrm>
            <a:off x="8448150" y="-11528"/>
            <a:ext cx="1435548" cy="588143"/>
            <a:chOff x="8448150" y="-11528"/>
            <a:chExt cx="1435548" cy="588143"/>
          </a:xfrm>
        </p:grpSpPr>
        <p:sp>
          <p:nvSpPr>
            <p:cNvPr id="57" name="Rectangle : coins arrondis 199">
              <a:extLst>
                <a:ext uri="{FF2B5EF4-FFF2-40B4-BE49-F238E27FC236}">
                  <a16:creationId xmlns:a16="http://schemas.microsoft.com/office/drawing/2014/main" id="{D84114BE-6388-4778-9E60-8DE84322841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8" name="Rectangle : coins arrondis 200">
              <a:extLst>
                <a:ext uri="{FF2B5EF4-FFF2-40B4-BE49-F238E27FC236}">
                  <a16:creationId xmlns:a16="http://schemas.microsoft.com/office/drawing/2014/main" id="{2C19AC48-3984-4CE4-A14D-B0F9D81FB69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9" name="Rectangle : coins arrondis 201">
              <a:extLst>
                <a:ext uri="{FF2B5EF4-FFF2-40B4-BE49-F238E27FC236}">
                  <a16:creationId xmlns:a16="http://schemas.microsoft.com/office/drawing/2014/main" id="{9A5E030B-349A-4E48-8B58-B78F7E7921E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2" name="ZoneTexte 18">
              <a:extLst>
                <a:ext uri="{FF2B5EF4-FFF2-40B4-BE49-F238E27FC236}">
                  <a16:creationId xmlns:a16="http://schemas.microsoft.com/office/drawing/2014/main" id="{1CE405E6-2306-4111-8285-7B4BD8FFF755}"/>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Partnership with D&amp;B</a:t>
              </a:r>
            </a:p>
          </p:txBody>
        </p:sp>
        <p:pic>
          <p:nvPicPr>
            <p:cNvPr id="63" name="Graphique 128" descr="Jauge">
              <a:extLst>
                <a:ext uri="{FF2B5EF4-FFF2-40B4-BE49-F238E27FC236}">
                  <a16:creationId xmlns:a16="http://schemas.microsoft.com/office/drawing/2014/main" id="{D085FC49-8796-487F-9C1A-608AB3EF70A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53764" y="187516"/>
              <a:ext cx="234953" cy="218224"/>
            </a:xfrm>
            <a:prstGeom prst="rect">
              <a:avLst/>
            </a:prstGeom>
            <a:effectLst/>
          </p:spPr>
        </p:pic>
        <p:pic>
          <p:nvPicPr>
            <p:cNvPr id="64" name="Graphique 90" descr="Poignée de main">
              <a:extLst>
                <a:ext uri="{FF2B5EF4-FFF2-40B4-BE49-F238E27FC236}">
                  <a16:creationId xmlns:a16="http://schemas.microsoft.com/office/drawing/2014/main" id="{BE315118-525D-4855-950A-0CE34F10B02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60868" y="152880"/>
              <a:ext cx="256313" cy="287496"/>
            </a:xfrm>
            <a:prstGeom prst="rect">
              <a:avLst/>
            </a:prstGeom>
            <a:effectLst/>
          </p:spPr>
        </p:pic>
        <p:pic>
          <p:nvPicPr>
            <p:cNvPr id="65" name="Graphique 96" descr="Mégaphone">
              <a:extLst>
                <a:ext uri="{FF2B5EF4-FFF2-40B4-BE49-F238E27FC236}">
                  <a16:creationId xmlns:a16="http://schemas.microsoft.com/office/drawing/2014/main" id="{B2088D01-BF38-4E9D-AEAD-571BE525E08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89331" y="181519"/>
              <a:ext cx="233011" cy="216420"/>
            </a:xfrm>
            <a:prstGeom prst="rect">
              <a:avLst/>
            </a:prstGeom>
            <a:effectLst/>
          </p:spPr>
        </p:pic>
        <p:pic>
          <p:nvPicPr>
            <p:cNvPr id="66" name="Picture 2" descr="Drapeau France">
              <a:extLst>
                <a:ext uri="{FF2B5EF4-FFF2-40B4-BE49-F238E27FC236}">
                  <a16:creationId xmlns:a16="http://schemas.microsoft.com/office/drawing/2014/main" id="{94B6513E-BFC4-47BF-8BA3-4A129D84EF28}"/>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7" name="Picture 2" descr="5 ft x 3 ft 150 x 90 cm-DRAPEAU BELGE Belgique 100% Polyester ...">
              <a:extLst>
                <a:ext uri="{FF2B5EF4-FFF2-40B4-BE49-F238E27FC236}">
                  <a16:creationId xmlns:a16="http://schemas.microsoft.com/office/drawing/2014/main" id="{8EA6C4E7-4788-42AE-BCD8-442428756EDA}"/>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8" name="Picture 2 - 1" descr="Drapeau des Pays-Bas — Wikipédia">
              <a:extLst>
                <a:ext uri="{FF2B5EF4-FFF2-40B4-BE49-F238E27FC236}">
                  <a16:creationId xmlns:a16="http://schemas.microsoft.com/office/drawing/2014/main" id="{FD8C81EF-44A9-495A-9230-A0E158AAE4E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9" name="Picture 2 - 2" descr="Drapeau du Luxembourg">
              <a:extLst>
                <a:ext uri="{FF2B5EF4-FFF2-40B4-BE49-F238E27FC236}">
                  <a16:creationId xmlns:a16="http://schemas.microsoft.com/office/drawing/2014/main" id="{1747EA3E-4E31-4434-B869-A70E9304414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70" name="ZoneTexte 18">
              <a:extLst>
                <a:ext uri="{FF2B5EF4-FFF2-40B4-BE49-F238E27FC236}">
                  <a16:creationId xmlns:a16="http://schemas.microsoft.com/office/drawing/2014/main" id="{F0E165F4-EEAE-42A9-BAA3-EF25E2C18EDD}"/>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pic>
        <p:nvPicPr>
          <p:cNvPr id="4" name="Picture 2" descr="Altares D&amp;B | La plus grande base de données commerciale du monde">
            <a:extLst>
              <a:ext uri="{FF2B5EF4-FFF2-40B4-BE49-F238E27FC236}">
                <a16:creationId xmlns:a16="http://schemas.microsoft.com/office/drawing/2014/main" id="{AEE1968E-CC84-415B-81C9-7818EAB0D47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63658" y="4975990"/>
            <a:ext cx="630542" cy="63263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e 17">
            <a:extLst>
              <a:ext uri="{FF2B5EF4-FFF2-40B4-BE49-F238E27FC236}">
                <a16:creationId xmlns:a16="http://schemas.microsoft.com/office/drawing/2014/main" id="{F1A46ED2-E620-4C08-87AF-62877967261E}"/>
              </a:ext>
            </a:extLst>
          </p:cNvPr>
          <p:cNvGrpSpPr/>
          <p:nvPr/>
        </p:nvGrpSpPr>
        <p:grpSpPr>
          <a:xfrm>
            <a:off x="1451765" y="4954634"/>
            <a:ext cx="499745" cy="722078"/>
            <a:chOff x="1390675" y="4697440"/>
            <a:chExt cx="731676" cy="961085"/>
          </a:xfrm>
        </p:grpSpPr>
        <p:pic>
          <p:nvPicPr>
            <p:cNvPr id="71" name="Picture 10" descr="A picture containing drawing&#10;&#10;Description automatically generated">
              <a:extLst>
                <a:ext uri="{FF2B5EF4-FFF2-40B4-BE49-F238E27FC236}">
                  <a16:creationId xmlns:a16="http://schemas.microsoft.com/office/drawing/2014/main" id="{D8A26C1E-E942-4738-A3DB-F2FFA337FEE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762351" y="5026702"/>
              <a:ext cx="360000" cy="239999"/>
            </a:xfrm>
            <a:prstGeom prst="roundRect">
              <a:avLst/>
            </a:prstGeom>
          </p:spPr>
        </p:pic>
        <p:pic>
          <p:nvPicPr>
            <p:cNvPr id="72" name="Picture 8">
              <a:extLst>
                <a:ext uri="{FF2B5EF4-FFF2-40B4-BE49-F238E27FC236}">
                  <a16:creationId xmlns:a16="http://schemas.microsoft.com/office/drawing/2014/main" id="{1DA4DB32-32A8-42C2-A1D7-54E85CA109F6}"/>
                </a:ext>
              </a:extLst>
            </p:cNvPr>
            <p:cNvPicPr>
              <a:picLocks noChangeAspect="1"/>
            </p:cNvPicPr>
            <p:nvPr/>
          </p:nvPicPr>
          <p:blipFill>
            <a:blip r:embed="rId23"/>
            <a:stretch>
              <a:fillRect/>
            </a:stretch>
          </p:blipFill>
          <p:spPr>
            <a:xfrm>
              <a:off x="1762351" y="5294177"/>
              <a:ext cx="360000" cy="239999"/>
            </a:xfrm>
            <a:prstGeom prst="roundRect">
              <a:avLst/>
            </a:prstGeom>
            <a:ln>
              <a:solidFill>
                <a:schemeClr val="bg1">
                  <a:lumMod val="85000"/>
                </a:schemeClr>
              </a:solidFill>
            </a:ln>
          </p:spPr>
        </p:pic>
        <p:pic>
          <p:nvPicPr>
            <p:cNvPr id="73" name="Picture 11">
              <a:extLst>
                <a:ext uri="{FF2B5EF4-FFF2-40B4-BE49-F238E27FC236}">
                  <a16:creationId xmlns:a16="http://schemas.microsoft.com/office/drawing/2014/main" id="{742144EE-CF86-4E6D-AE01-31E83CED8874}"/>
                </a:ext>
              </a:extLst>
            </p:cNvPr>
            <p:cNvPicPr>
              <a:picLocks noChangeAspect="1"/>
            </p:cNvPicPr>
            <p:nvPr/>
          </p:nvPicPr>
          <p:blipFill>
            <a:blip r:embed="rId24"/>
            <a:stretch>
              <a:fillRect/>
            </a:stretch>
          </p:blipFill>
          <p:spPr>
            <a:xfrm>
              <a:off x="1762351" y="4759507"/>
              <a:ext cx="360000" cy="239718"/>
            </a:xfrm>
            <a:prstGeom prst="roundRect">
              <a:avLst/>
            </a:prstGeom>
          </p:spPr>
        </p:pic>
        <p:pic>
          <p:nvPicPr>
            <p:cNvPr id="75" name="Picture 2" descr="5 ft x 3 ft 150 x 90 cm-DRAPEAU BELGE Belgique 100% Polyester ...">
              <a:extLst>
                <a:ext uri="{FF2B5EF4-FFF2-40B4-BE49-F238E27FC236}">
                  <a16:creationId xmlns:a16="http://schemas.microsoft.com/office/drawing/2014/main" id="{4131B0EB-6D62-414A-B855-8661201E814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973"/>
            <a:stretch/>
          </p:blipFill>
          <p:spPr bwMode="auto">
            <a:xfrm>
              <a:off x="1390675" y="4945135"/>
              <a:ext cx="360000" cy="216998"/>
            </a:xfrm>
            <a:prstGeom prst="rect">
              <a:avLst/>
            </a:prstGeom>
            <a:solidFill>
              <a:schemeClr val="bg1"/>
            </a:solidFill>
            <a:ln w="9525" cap="flat" cmpd="sng" algn="ctr">
              <a:noFill/>
              <a:prstDash val="solid"/>
              <a:round/>
              <a:headEnd type="none" w="med" len="med"/>
              <a:tailEnd type="none" w="med" len="med"/>
            </a:ln>
            <a:effectLst/>
          </p:spPr>
        </p:pic>
        <p:pic>
          <p:nvPicPr>
            <p:cNvPr id="76" name="Picture 2 - 1" descr="Drapeau des Pays-Bas — Wikipédia">
              <a:extLst>
                <a:ext uri="{FF2B5EF4-FFF2-40B4-BE49-F238E27FC236}">
                  <a16:creationId xmlns:a16="http://schemas.microsoft.com/office/drawing/2014/main" id="{B08BBFC9-F5B2-425F-949C-99264E358BB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90675" y="5193830"/>
              <a:ext cx="360000" cy="216999"/>
            </a:xfrm>
            <a:prstGeom prst="rect">
              <a:avLst/>
            </a:prstGeom>
            <a:solidFill>
              <a:schemeClr val="bg1"/>
            </a:solidFill>
            <a:ln w="9525" cap="flat" cmpd="sng" algn="ctr">
              <a:noFill/>
              <a:prstDash val="solid"/>
              <a:round/>
              <a:headEnd type="none" w="med" len="med"/>
              <a:tailEnd type="none" w="med" len="med"/>
            </a:ln>
            <a:effectLst/>
          </p:spPr>
        </p:pic>
        <p:pic>
          <p:nvPicPr>
            <p:cNvPr id="77" name="Picture 2 - 2" descr="Drapeau du Luxembourg">
              <a:extLst>
                <a:ext uri="{FF2B5EF4-FFF2-40B4-BE49-F238E27FC236}">
                  <a16:creationId xmlns:a16="http://schemas.microsoft.com/office/drawing/2014/main" id="{771795DE-047C-47E7-972C-1519B932089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90675" y="5442527"/>
              <a:ext cx="360000" cy="215998"/>
            </a:xfrm>
            <a:prstGeom prst="rect">
              <a:avLst/>
            </a:prstGeom>
            <a:solidFill>
              <a:schemeClr val="bg1"/>
            </a:solidFill>
            <a:ln w="9525" cap="flat" cmpd="sng" algn="ctr">
              <a:noFill/>
              <a:prstDash val="solid"/>
              <a:round/>
              <a:headEnd type="none" w="med" len="med"/>
              <a:tailEnd type="none" w="med" len="med"/>
            </a:ln>
            <a:effectLst/>
          </p:spPr>
        </p:pic>
        <p:pic>
          <p:nvPicPr>
            <p:cNvPr id="78" name="Picture 2" descr="Drapeau France">
              <a:extLst>
                <a:ext uri="{FF2B5EF4-FFF2-40B4-BE49-F238E27FC236}">
                  <a16:creationId xmlns:a16="http://schemas.microsoft.com/office/drawing/2014/main" id="{28B226B4-F427-4C01-996D-6ECE3622443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7006" b="16757"/>
            <a:stretch/>
          </p:blipFill>
          <p:spPr bwMode="auto">
            <a:xfrm>
              <a:off x="1390675" y="4697440"/>
              <a:ext cx="360000" cy="215998"/>
            </a:xfrm>
            <a:prstGeom prst="rect">
              <a:avLst/>
            </a:prstGeom>
            <a:solidFill>
              <a:schemeClr val="bg1"/>
            </a:solidFill>
            <a:ln w="9525" cap="flat" cmpd="sng" algn="ctr">
              <a:noFill/>
              <a:prstDash val="solid"/>
              <a:round/>
              <a:headEnd type="none" w="med" len="med"/>
              <a:tailEnd type="none" w="med" len="med"/>
            </a:ln>
            <a:effectLst/>
          </p:spPr>
        </p:pic>
      </p:grpSp>
      <p:sp>
        <p:nvSpPr>
          <p:cNvPr id="25" name="ZoneTexte 24">
            <a:extLst>
              <a:ext uri="{FF2B5EF4-FFF2-40B4-BE49-F238E27FC236}">
                <a16:creationId xmlns:a16="http://schemas.microsoft.com/office/drawing/2014/main" id="{9ACEC744-08B5-49AF-AC32-22685CC93FBA}"/>
              </a:ext>
            </a:extLst>
          </p:cNvPr>
          <p:cNvSpPr txBox="1"/>
          <p:nvPr/>
        </p:nvSpPr>
        <p:spPr>
          <a:xfrm>
            <a:off x="3256848" y="5065512"/>
            <a:ext cx="530906" cy="276999"/>
          </a:xfrm>
          <a:prstGeom prst="rect">
            <a:avLst/>
          </a:prstGeom>
          <a:noFill/>
        </p:spPr>
        <p:txBody>
          <a:bodyPr wrap="square" rtlCol="0">
            <a:spAutoFit/>
          </a:bodyPr>
          <a:lstStyle/>
          <a:p>
            <a:r>
              <a:rPr lang="en-GB" sz="1200">
                <a:latin typeface="+mj-lt"/>
              </a:rPr>
              <a:t>…</a:t>
            </a:r>
          </a:p>
        </p:txBody>
      </p:sp>
      <p:sp>
        <p:nvSpPr>
          <p:cNvPr id="79" name="ZoneTexte 78">
            <a:extLst>
              <a:ext uri="{FF2B5EF4-FFF2-40B4-BE49-F238E27FC236}">
                <a16:creationId xmlns:a16="http://schemas.microsoft.com/office/drawing/2014/main" id="{745BB4E8-6FE1-4F1A-B94B-DD76502F5ACE}"/>
              </a:ext>
            </a:extLst>
          </p:cNvPr>
          <p:cNvSpPr txBox="1"/>
          <p:nvPr/>
        </p:nvSpPr>
        <p:spPr>
          <a:xfrm>
            <a:off x="4929835" y="5065512"/>
            <a:ext cx="530906" cy="276999"/>
          </a:xfrm>
          <a:prstGeom prst="rect">
            <a:avLst/>
          </a:prstGeom>
          <a:noFill/>
        </p:spPr>
        <p:txBody>
          <a:bodyPr wrap="square" rtlCol="0">
            <a:spAutoFit/>
          </a:bodyPr>
          <a:lstStyle/>
          <a:p>
            <a:r>
              <a:rPr lang="en-GB" sz="1200">
                <a:latin typeface="+mj-lt"/>
              </a:rPr>
              <a:t>…</a:t>
            </a:r>
          </a:p>
        </p:txBody>
      </p:sp>
      <p:sp>
        <p:nvSpPr>
          <p:cNvPr id="80" name="ZoneTexte 79">
            <a:extLst>
              <a:ext uri="{FF2B5EF4-FFF2-40B4-BE49-F238E27FC236}">
                <a16:creationId xmlns:a16="http://schemas.microsoft.com/office/drawing/2014/main" id="{325E8329-4C95-4C5F-88DE-51ACE94EFC7B}"/>
              </a:ext>
            </a:extLst>
          </p:cNvPr>
          <p:cNvSpPr txBox="1"/>
          <p:nvPr/>
        </p:nvSpPr>
        <p:spPr>
          <a:xfrm>
            <a:off x="149112" y="1717719"/>
            <a:ext cx="5385251" cy="400110"/>
          </a:xfrm>
          <a:prstGeom prst="rect">
            <a:avLst/>
          </a:prstGeom>
          <a:noFill/>
        </p:spPr>
        <p:txBody>
          <a:bodyPr wrap="square">
            <a:spAutoFit/>
          </a:bodyPr>
          <a:lstStyle/>
          <a:p>
            <a:r>
              <a:rPr lang="en-GB" sz="1000">
                <a:solidFill>
                  <a:schemeClr val="tx2"/>
                </a:solidFill>
                <a:latin typeface="Trebuchet MS" panose="020B0603020202020204" pitchFamily="34" charset="0"/>
              </a:rPr>
              <a:t>Dun &amp; Bradstreet </a:t>
            </a:r>
            <a:r>
              <a:rPr lang="en-GB" sz="1000">
                <a:latin typeface="Trebuchet MS" panose="020B0603020202020204" pitchFamily="34" charset="0"/>
              </a:rPr>
              <a:t>is an American global </a:t>
            </a:r>
            <a:r>
              <a:rPr lang="en-GB" sz="1000">
                <a:solidFill>
                  <a:schemeClr val="tx2"/>
                </a:solidFill>
                <a:latin typeface="Trebuchet MS" panose="020B0603020202020204" pitchFamily="34" charset="0"/>
              </a:rPr>
              <a:t>Credit risk information leader </a:t>
            </a:r>
            <a:r>
              <a:rPr lang="en-GB" sz="1000">
                <a:latin typeface="Trebuchet MS" panose="020B0603020202020204" pitchFamily="34" charset="0"/>
              </a:rPr>
              <a:t>that operates in Europe through </a:t>
            </a:r>
            <a:r>
              <a:rPr lang="en-GB" sz="1000">
                <a:solidFill>
                  <a:schemeClr val="tx2"/>
                </a:solidFill>
                <a:latin typeface="Trebuchet MS" panose="020B0603020202020204" pitchFamily="34" charset="0"/>
              </a:rPr>
              <a:t>exclusive partnerships </a:t>
            </a:r>
            <a:r>
              <a:rPr lang="en-GB" sz="1000">
                <a:latin typeface="Trebuchet MS" panose="020B0603020202020204" pitchFamily="34" charset="0"/>
              </a:rPr>
              <a:t>based on </a:t>
            </a:r>
            <a:r>
              <a:rPr lang="en-GB" sz="1000">
                <a:solidFill>
                  <a:schemeClr val="tx2"/>
                </a:solidFill>
                <a:latin typeface="Trebuchet MS" panose="020B0603020202020204" pitchFamily="34" charset="0"/>
              </a:rPr>
              <a:t>mutual </a:t>
            </a:r>
            <a:r>
              <a:rPr lang="en-GB" sz="1000">
                <a:latin typeface="Trebuchet MS" panose="020B0603020202020204" pitchFamily="34" charset="0"/>
              </a:rPr>
              <a:t>and</a:t>
            </a:r>
            <a:r>
              <a:rPr lang="en-GB" sz="1000">
                <a:solidFill>
                  <a:schemeClr val="tx2"/>
                </a:solidFill>
                <a:latin typeface="Trebuchet MS" panose="020B0603020202020204" pitchFamily="34" charset="0"/>
              </a:rPr>
              <a:t> win-win dependency</a:t>
            </a:r>
            <a:endParaRPr lang="en-GB" sz="1000"/>
          </a:p>
        </p:txBody>
      </p:sp>
      <p:sp>
        <p:nvSpPr>
          <p:cNvPr id="31" name="Bulle narrative : rectangle 30">
            <a:extLst>
              <a:ext uri="{FF2B5EF4-FFF2-40B4-BE49-F238E27FC236}">
                <a16:creationId xmlns:a16="http://schemas.microsoft.com/office/drawing/2014/main" id="{4160ED34-1CDC-466F-86D3-1CF9B160B5E4}"/>
              </a:ext>
            </a:extLst>
          </p:cNvPr>
          <p:cNvSpPr/>
          <p:nvPr/>
        </p:nvSpPr>
        <p:spPr bwMode="auto">
          <a:xfrm>
            <a:off x="523615" y="5927188"/>
            <a:ext cx="1292214" cy="403928"/>
          </a:xfrm>
          <a:prstGeom prst="wedgeRectCallout">
            <a:avLst>
              <a:gd name="adj1" fmla="val -9842"/>
              <a:gd name="adj2" fmla="val -163496"/>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tx1"/>
                </a:solidFill>
                <a:effectLst/>
                <a:latin typeface="Trebuchet MS" pitchFamily="34" charset="0"/>
              </a:rPr>
              <a:t>Renewed contract until 2031</a:t>
            </a:r>
          </a:p>
        </p:txBody>
      </p:sp>
      <p:pic>
        <p:nvPicPr>
          <p:cNvPr id="1028" name="Picture 4" descr="Résultat de recherche d'images pour &quot;informa dun &amp; bradstreet logo&quot;">
            <a:extLst>
              <a:ext uri="{FF2B5EF4-FFF2-40B4-BE49-F238E27FC236}">
                <a16:creationId xmlns:a16="http://schemas.microsoft.com/office/drawing/2014/main" id="{6D16D68A-2DD8-4698-BDEA-32A985766C41}"/>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b="37837"/>
          <a:stretch/>
        </p:blipFill>
        <p:spPr bwMode="auto">
          <a:xfrm>
            <a:off x="2330560" y="5202014"/>
            <a:ext cx="834948" cy="1724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rapeau de l'Espagne">
            <a:extLst>
              <a:ext uri="{FF2B5EF4-FFF2-40B4-BE49-F238E27FC236}">
                <a16:creationId xmlns:a16="http://schemas.microsoft.com/office/drawing/2014/main" id="{138B43CD-139A-42E5-A6CC-994F55FAB4F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077236" y="4952050"/>
            <a:ext cx="360000" cy="240000"/>
          </a:xfrm>
          <a:prstGeom prst="rect">
            <a:avLst/>
          </a:prstGeom>
          <a:noFill/>
          <a:extLst>
            <a:ext uri="{909E8E84-426E-40DD-AFC4-6F175D3DCCD1}">
              <a14:hiddenFill xmlns:a14="http://schemas.microsoft.com/office/drawing/2010/main">
                <a:solidFill>
                  <a:srgbClr val="FFFFFF"/>
                </a:solidFill>
              </a14:hiddenFill>
            </a:ext>
          </a:extLst>
        </p:spPr>
      </p:pic>
      <p:grpSp>
        <p:nvGrpSpPr>
          <p:cNvPr id="379" name="Groupe 378">
            <a:extLst>
              <a:ext uri="{FF2B5EF4-FFF2-40B4-BE49-F238E27FC236}">
                <a16:creationId xmlns:a16="http://schemas.microsoft.com/office/drawing/2014/main" id="{92A76FE7-70D4-40D4-81D5-616C8398B66D}"/>
              </a:ext>
            </a:extLst>
          </p:cNvPr>
          <p:cNvGrpSpPr>
            <a:grpSpLocks noChangeAspect="1"/>
          </p:cNvGrpSpPr>
          <p:nvPr/>
        </p:nvGrpSpPr>
        <p:grpSpPr>
          <a:xfrm>
            <a:off x="6120620" y="3757793"/>
            <a:ext cx="3338642" cy="1955103"/>
            <a:chOff x="1827440" y="1434419"/>
            <a:chExt cx="6557741" cy="3840134"/>
          </a:xfrm>
        </p:grpSpPr>
        <p:sp>
          <p:nvSpPr>
            <p:cNvPr id="380" name="Freeform 296">
              <a:extLst>
                <a:ext uri="{FF2B5EF4-FFF2-40B4-BE49-F238E27FC236}">
                  <a16:creationId xmlns:a16="http://schemas.microsoft.com/office/drawing/2014/main" id="{09F5D369-B21E-456B-8A7A-4B9D1C635908}"/>
                </a:ext>
              </a:extLst>
            </p:cNvPr>
            <p:cNvSpPr>
              <a:spLocks/>
            </p:cNvSpPr>
            <p:nvPr/>
          </p:nvSpPr>
          <p:spPr bwMode="auto">
            <a:xfrm>
              <a:off x="5212457" y="2963581"/>
              <a:ext cx="39659" cy="78419"/>
            </a:xfrm>
            <a:custGeom>
              <a:avLst/>
              <a:gdLst>
                <a:gd name="T0" fmla="*/ 0 w 20000"/>
                <a:gd name="T1" fmla="*/ 4940 h 20000"/>
                <a:gd name="T2" fmla="*/ 3810 w 20000"/>
                <a:gd name="T3" fmla="*/ 1928 h 20000"/>
                <a:gd name="T4" fmla="*/ 7381 w 20000"/>
                <a:gd name="T5" fmla="*/ 0 h 20000"/>
                <a:gd name="T6" fmla="*/ 15952 w 20000"/>
                <a:gd name="T7" fmla="*/ 3133 h 20000"/>
                <a:gd name="T8" fmla="*/ 15952 w 20000"/>
                <a:gd name="T9" fmla="*/ 4940 h 20000"/>
                <a:gd name="T10" fmla="*/ 15952 w 20000"/>
                <a:gd name="T11" fmla="*/ 6145 h 20000"/>
                <a:gd name="T12" fmla="*/ 15952 w 20000"/>
                <a:gd name="T13" fmla="*/ 8072 h 20000"/>
                <a:gd name="T14" fmla="*/ 17381 w 20000"/>
                <a:gd name="T15" fmla="*/ 9880 h 20000"/>
                <a:gd name="T16" fmla="*/ 19762 w 20000"/>
                <a:gd name="T17" fmla="*/ 13012 h 20000"/>
                <a:gd name="T18" fmla="*/ 15952 w 20000"/>
                <a:gd name="T19" fmla="*/ 17952 h 20000"/>
                <a:gd name="T20" fmla="*/ 11190 w 20000"/>
                <a:gd name="T21" fmla="*/ 19880 h 20000"/>
                <a:gd name="T22" fmla="*/ 11190 w 20000"/>
                <a:gd name="T23" fmla="*/ 19277 h 20000"/>
                <a:gd name="T24" fmla="*/ 7381 w 20000"/>
                <a:gd name="T25" fmla="*/ 16747 h 20000"/>
                <a:gd name="T26" fmla="*/ 1429 w 20000"/>
                <a:gd name="T27" fmla="*/ 14940 h 20000"/>
                <a:gd name="T28" fmla="*/ 3810 w 20000"/>
                <a:gd name="T29" fmla="*/ 14940 h 20000"/>
                <a:gd name="T30" fmla="*/ 3810 w 20000"/>
                <a:gd name="T31" fmla="*/ 11807 h 20000"/>
                <a:gd name="T32" fmla="*/ 4762 w 20000"/>
                <a:gd name="T33" fmla="*/ 11084 h 20000"/>
                <a:gd name="T34" fmla="*/ 3810 w 20000"/>
                <a:gd name="T35" fmla="*/ 9880 h 20000"/>
                <a:gd name="T36" fmla="*/ 3810 w 20000"/>
                <a:gd name="T37" fmla="*/ 6867 h 20000"/>
                <a:gd name="T38" fmla="*/ 0 w 20000"/>
                <a:gd name="T39" fmla="*/ 494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00" h="20000">
                  <a:moveTo>
                    <a:pt x="0" y="4940"/>
                  </a:moveTo>
                  <a:lnTo>
                    <a:pt x="3810" y="1928"/>
                  </a:lnTo>
                  <a:lnTo>
                    <a:pt x="7381" y="0"/>
                  </a:lnTo>
                  <a:lnTo>
                    <a:pt x="15952" y="3133"/>
                  </a:lnTo>
                  <a:lnTo>
                    <a:pt x="15952" y="4940"/>
                  </a:lnTo>
                  <a:lnTo>
                    <a:pt x="15952" y="6145"/>
                  </a:lnTo>
                  <a:lnTo>
                    <a:pt x="15952" y="8072"/>
                  </a:lnTo>
                  <a:lnTo>
                    <a:pt x="17381" y="9880"/>
                  </a:lnTo>
                  <a:lnTo>
                    <a:pt x="19762" y="13012"/>
                  </a:lnTo>
                  <a:lnTo>
                    <a:pt x="15952" y="17952"/>
                  </a:lnTo>
                  <a:lnTo>
                    <a:pt x="11190" y="19880"/>
                  </a:lnTo>
                  <a:lnTo>
                    <a:pt x="11190" y="19277"/>
                  </a:lnTo>
                  <a:lnTo>
                    <a:pt x="7381" y="16747"/>
                  </a:lnTo>
                  <a:lnTo>
                    <a:pt x="1429" y="14940"/>
                  </a:lnTo>
                  <a:lnTo>
                    <a:pt x="3810" y="14940"/>
                  </a:lnTo>
                  <a:lnTo>
                    <a:pt x="3810" y="11807"/>
                  </a:lnTo>
                  <a:lnTo>
                    <a:pt x="4762" y="11084"/>
                  </a:lnTo>
                  <a:lnTo>
                    <a:pt x="3810" y="9880"/>
                  </a:lnTo>
                  <a:lnTo>
                    <a:pt x="3810" y="6867"/>
                  </a:lnTo>
                  <a:lnTo>
                    <a:pt x="0" y="4940"/>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1" name="Freeform 295">
              <a:extLst>
                <a:ext uri="{FF2B5EF4-FFF2-40B4-BE49-F238E27FC236}">
                  <a16:creationId xmlns:a16="http://schemas.microsoft.com/office/drawing/2014/main" id="{6A69A159-1BC3-4FC1-95CE-402E7ED6CBDA}"/>
                </a:ext>
              </a:extLst>
            </p:cNvPr>
            <p:cNvSpPr>
              <a:spLocks/>
            </p:cNvSpPr>
            <p:nvPr/>
          </p:nvSpPr>
          <p:spPr bwMode="auto">
            <a:xfrm>
              <a:off x="4891685" y="2730701"/>
              <a:ext cx="71153" cy="52279"/>
            </a:xfrm>
            <a:custGeom>
              <a:avLst/>
              <a:gdLst>
                <a:gd name="T0" fmla="*/ 0 w 20000"/>
                <a:gd name="T1" fmla="*/ 3670 h 20000"/>
                <a:gd name="T2" fmla="*/ 3421 w 20000"/>
                <a:gd name="T3" fmla="*/ 734 h 20000"/>
                <a:gd name="T4" fmla="*/ 4868 w 20000"/>
                <a:gd name="T5" fmla="*/ 734 h 20000"/>
                <a:gd name="T6" fmla="*/ 5395 w 20000"/>
                <a:gd name="T7" fmla="*/ 2936 h 20000"/>
                <a:gd name="T8" fmla="*/ 6711 w 20000"/>
                <a:gd name="T9" fmla="*/ 734 h 20000"/>
                <a:gd name="T10" fmla="*/ 8816 w 20000"/>
                <a:gd name="T11" fmla="*/ 0 h 20000"/>
                <a:gd name="T12" fmla="*/ 10921 w 20000"/>
                <a:gd name="T13" fmla="*/ 0 h 20000"/>
                <a:gd name="T14" fmla="*/ 13684 w 20000"/>
                <a:gd name="T15" fmla="*/ 734 h 20000"/>
                <a:gd name="T16" fmla="*/ 16447 w 20000"/>
                <a:gd name="T17" fmla="*/ 2936 h 20000"/>
                <a:gd name="T18" fmla="*/ 15789 w 20000"/>
                <a:gd name="T19" fmla="*/ 5688 h 20000"/>
                <a:gd name="T20" fmla="*/ 19079 w 20000"/>
                <a:gd name="T21" fmla="*/ 7523 h 20000"/>
                <a:gd name="T22" fmla="*/ 19868 w 20000"/>
                <a:gd name="T23" fmla="*/ 12294 h 20000"/>
                <a:gd name="T24" fmla="*/ 17763 w 20000"/>
                <a:gd name="T25" fmla="*/ 13211 h 20000"/>
                <a:gd name="T26" fmla="*/ 16447 w 20000"/>
                <a:gd name="T27" fmla="*/ 15046 h 20000"/>
                <a:gd name="T28" fmla="*/ 16447 w 20000"/>
                <a:gd name="T29" fmla="*/ 19817 h 20000"/>
                <a:gd name="T30" fmla="*/ 15789 w 20000"/>
                <a:gd name="T31" fmla="*/ 19817 h 20000"/>
                <a:gd name="T32" fmla="*/ 12368 w 20000"/>
                <a:gd name="T33" fmla="*/ 17982 h 20000"/>
                <a:gd name="T34" fmla="*/ 10921 w 20000"/>
                <a:gd name="T35" fmla="*/ 13211 h 20000"/>
                <a:gd name="T36" fmla="*/ 10263 w 20000"/>
                <a:gd name="T37" fmla="*/ 16147 h 20000"/>
                <a:gd name="T38" fmla="*/ 5395 w 20000"/>
                <a:gd name="T39" fmla="*/ 10459 h 20000"/>
                <a:gd name="T40" fmla="*/ 4868 w 20000"/>
                <a:gd name="T41" fmla="*/ 8624 h 20000"/>
                <a:gd name="T42" fmla="*/ 3421 w 20000"/>
                <a:gd name="T43" fmla="*/ 5688 h 20000"/>
                <a:gd name="T44" fmla="*/ 2105 w 20000"/>
                <a:gd name="T45" fmla="*/ 7523 h 20000"/>
                <a:gd name="T46" fmla="*/ 0 w 20000"/>
                <a:gd name="T47" fmla="*/ 5688 h 20000"/>
                <a:gd name="T48" fmla="*/ 0 w 20000"/>
                <a:gd name="T49" fmla="*/ 367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00" h="20000">
                  <a:moveTo>
                    <a:pt x="0" y="3670"/>
                  </a:moveTo>
                  <a:lnTo>
                    <a:pt x="3421" y="734"/>
                  </a:lnTo>
                  <a:lnTo>
                    <a:pt x="4868" y="734"/>
                  </a:lnTo>
                  <a:lnTo>
                    <a:pt x="5395" y="2936"/>
                  </a:lnTo>
                  <a:lnTo>
                    <a:pt x="6711" y="734"/>
                  </a:lnTo>
                  <a:lnTo>
                    <a:pt x="8816" y="0"/>
                  </a:lnTo>
                  <a:lnTo>
                    <a:pt x="10921" y="0"/>
                  </a:lnTo>
                  <a:lnTo>
                    <a:pt x="13684" y="734"/>
                  </a:lnTo>
                  <a:lnTo>
                    <a:pt x="16447" y="2936"/>
                  </a:lnTo>
                  <a:lnTo>
                    <a:pt x="15789" y="5688"/>
                  </a:lnTo>
                  <a:lnTo>
                    <a:pt x="19079" y="7523"/>
                  </a:lnTo>
                  <a:lnTo>
                    <a:pt x="19868" y="12294"/>
                  </a:lnTo>
                  <a:lnTo>
                    <a:pt x="17763" y="13211"/>
                  </a:lnTo>
                  <a:lnTo>
                    <a:pt x="16447" y="15046"/>
                  </a:lnTo>
                  <a:lnTo>
                    <a:pt x="16447" y="19817"/>
                  </a:lnTo>
                  <a:lnTo>
                    <a:pt x="15789" y="19817"/>
                  </a:lnTo>
                  <a:lnTo>
                    <a:pt x="12368" y="17982"/>
                  </a:lnTo>
                  <a:lnTo>
                    <a:pt x="10921" y="13211"/>
                  </a:lnTo>
                  <a:lnTo>
                    <a:pt x="10263" y="16147"/>
                  </a:lnTo>
                  <a:lnTo>
                    <a:pt x="5395" y="10459"/>
                  </a:lnTo>
                  <a:lnTo>
                    <a:pt x="4868" y="8624"/>
                  </a:lnTo>
                  <a:lnTo>
                    <a:pt x="3421" y="5688"/>
                  </a:lnTo>
                  <a:lnTo>
                    <a:pt x="2105" y="7523"/>
                  </a:lnTo>
                  <a:lnTo>
                    <a:pt x="0" y="5688"/>
                  </a:lnTo>
                  <a:lnTo>
                    <a:pt x="0" y="367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2" name="Freeform 294">
              <a:extLst>
                <a:ext uri="{FF2B5EF4-FFF2-40B4-BE49-F238E27FC236}">
                  <a16:creationId xmlns:a16="http://schemas.microsoft.com/office/drawing/2014/main" id="{9DAEAB18-9D3D-47B4-9CB0-DB2B8366E662}"/>
                </a:ext>
              </a:extLst>
            </p:cNvPr>
            <p:cNvSpPr>
              <a:spLocks/>
            </p:cNvSpPr>
            <p:nvPr/>
          </p:nvSpPr>
          <p:spPr bwMode="auto">
            <a:xfrm>
              <a:off x="5277778" y="2925560"/>
              <a:ext cx="114311" cy="73666"/>
            </a:xfrm>
            <a:custGeom>
              <a:avLst/>
              <a:gdLst>
                <a:gd name="T0" fmla="*/ 0 w 20000"/>
                <a:gd name="T1" fmla="*/ 0 h 20000"/>
                <a:gd name="T2" fmla="*/ 1306 w 20000"/>
                <a:gd name="T3" fmla="*/ 513 h 20000"/>
                <a:gd name="T4" fmla="*/ 898 w 20000"/>
                <a:gd name="T5" fmla="*/ 1795 h 20000"/>
                <a:gd name="T6" fmla="*/ 898 w 20000"/>
                <a:gd name="T7" fmla="*/ 3333 h 20000"/>
                <a:gd name="T8" fmla="*/ 3020 w 20000"/>
                <a:gd name="T9" fmla="*/ 1795 h 20000"/>
                <a:gd name="T10" fmla="*/ 4653 w 20000"/>
                <a:gd name="T11" fmla="*/ 3333 h 20000"/>
                <a:gd name="T12" fmla="*/ 5551 w 20000"/>
                <a:gd name="T13" fmla="*/ 3333 h 20000"/>
                <a:gd name="T14" fmla="*/ 7673 w 20000"/>
                <a:gd name="T15" fmla="*/ 3333 h 20000"/>
                <a:gd name="T16" fmla="*/ 9714 w 20000"/>
                <a:gd name="T17" fmla="*/ 3846 h 20000"/>
                <a:gd name="T18" fmla="*/ 10204 w 20000"/>
                <a:gd name="T19" fmla="*/ 3333 h 20000"/>
                <a:gd name="T20" fmla="*/ 11837 w 20000"/>
                <a:gd name="T21" fmla="*/ 1795 h 20000"/>
                <a:gd name="T22" fmla="*/ 15265 w 20000"/>
                <a:gd name="T23" fmla="*/ 0 h 20000"/>
                <a:gd name="T24" fmla="*/ 15673 w 20000"/>
                <a:gd name="T25" fmla="*/ 513 h 20000"/>
                <a:gd name="T26" fmla="*/ 18612 w 20000"/>
                <a:gd name="T27" fmla="*/ 513 h 20000"/>
                <a:gd name="T28" fmla="*/ 19020 w 20000"/>
                <a:gd name="T29" fmla="*/ 1795 h 20000"/>
                <a:gd name="T30" fmla="*/ 19918 w 20000"/>
                <a:gd name="T31" fmla="*/ 1795 h 20000"/>
                <a:gd name="T32" fmla="*/ 19918 w 20000"/>
                <a:gd name="T33" fmla="*/ 5256 h 20000"/>
                <a:gd name="T34" fmla="*/ 19020 w 20000"/>
                <a:gd name="T35" fmla="*/ 5256 h 20000"/>
                <a:gd name="T36" fmla="*/ 17714 w 20000"/>
                <a:gd name="T37" fmla="*/ 7308 h 20000"/>
                <a:gd name="T38" fmla="*/ 18612 w 20000"/>
                <a:gd name="T39" fmla="*/ 10513 h 20000"/>
                <a:gd name="T40" fmla="*/ 17388 w 20000"/>
                <a:gd name="T41" fmla="*/ 11795 h 20000"/>
                <a:gd name="T42" fmla="*/ 19020 w 20000"/>
                <a:gd name="T43" fmla="*/ 14615 h 20000"/>
                <a:gd name="T44" fmla="*/ 17714 w 20000"/>
                <a:gd name="T45" fmla="*/ 14615 h 20000"/>
                <a:gd name="T46" fmla="*/ 16571 w 20000"/>
                <a:gd name="T47" fmla="*/ 13846 h 20000"/>
                <a:gd name="T48" fmla="*/ 13551 w 20000"/>
                <a:gd name="T49" fmla="*/ 15897 h 20000"/>
                <a:gd name="T50" fmla="*/ 13061 w 20000"/>
                <a:gd name="T51" fmla="*/ 15897 h 20000"/>
                <a:gd name="T52" fmla="*/ 13061 w 20000"/>
                <a:gd name="T53" fmla="*/ 19103 h 20000"/>
                <a:gd name="T54" fmla="*/ 11020 w 20000"/>
                <a:gd name="T55" fmla="*/ 19872 h 20000"/>
                <a:gd name="T56" fmla="*/ 9714 w 20000"/>
                <a:gd name="T57" fmla="*/ 19103 h 20000"/>
                <a:gd name="T58" fmla="*/ 8490 w 20000"/>
                <a:gd name="T59" fmla="*/ 19103 h 20000"/>
                <a:gd name="T60" fmla="*/ 7673 w 20000"/>
                <a:gd name="T61" fmla="*/ 17821 h 20000"/>
                <a:gd name="T62" fmla="*/ 2204 w 20000"/>
                <a:gd name="T63" fmla="*/ 19103 h 20000"/>
                <a:gd name="T64" fmla="*/ 2204 w 20000"/>
                <a:gd name="T65" fmla="*/ 15897 h 20000"/>
                <a:gd name="T66" fmla="*/ 0 w 20000"/>
                <a:gd name="T67" fmla="*/ 12564 h 20000"/>
                <a:gd name="T68" fmla="*/ 898 w 20000"/>
                <a:gd name="T69" fmla="*/ 11795 h 20000"/>
                <a:gd name="T70" fmla="*/ 0 w 20000"/>
                <a:gd name="T71" fmla="*/ 10513 h 20000"/>
                <a:gd name="T72" fmla="*/ 0 w 20000"/>
                <a:gd name="T73" fmla="*/ 9231 h 20000"/>
                <a:gd name="T74" fmla="*/ 898 w 20000"/>
                <a:gd name="T75" fmla="*/ 8590 h 20000"/>
                <a:gd name="T76" fmla="*/ 1306 w 20000"/>
                <a:gd name="T77" fmla="*/ 7308 h 20000"/>
                <a:gd name="T78" fmla="*/ 898 w 20000"/>
                <a:gd name="T79" fmla="*/ 5897 h 20000"/>
                <a:gd name="T80" fmla="*/ 0 w 20000"/>
                <a:gd name="T81" fmla="*/ 3846 h 20000"/>
                <a:gd name="T82" fmla="*/ 0 w 20000"/>
                <a:gd name="T83"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000" h="20000">
                  <a:moveTo>
                    <a:pt x="0" y="0"/>
                  </a:moveTo>
                  <a:lnTo>
                    <a:pt x="1306" y="513"/>
                  </a:lnTo>
                  <a:lnTo>
                    <a:pt x="898" y="1795"/>
                  </a:lnTo>
                  <a:lnTo>
                    <a:pt x="898" y="3333"/>
                  </a:lnTo>
                  <a:lnTo>
                    <a:pt x="3020" y="1795"/>
                  </a:lnTo>
                  <a:lnTo>
                    <a:pt x="4653" y="3333"/>
                  </a:lnTo>
                  <a:lnTo>
                    <a:pt x="5551" y="3333"/>
                  </a:lnTo>
                  <a:lnTo>
                    <a:pt x="7673" y="3333"/>
                  </a:lnTo>
                  <a:lnTo>
                    <a:pt x="9714" y="3846"/>
                  </a:lnTo>
                  <a:lnTo>
                    <a:pt x="10204" y="3333"/>
                  </a:lnTo>
                  <a:lnTo>
                    <a:pt x="11837" y="1795"/>
                  </a:lnTo>
                  <a:lnTo>
                    <a:pt x="15265" y="0"/>
                  </a:lnTo>
                  <a:lnTo>
                    <a:pt x="15673" y="513"/>
                  </a:lnTo>
                  <a:lnTo>
                    <a:pt x="18612" y="513"/>
                  </a:lnTo>
                  <a:lnTo>
                    <a:pt x="19020" y="1795"/>
                  </a:lnTo>
                  <a:lnTo>
                    <a:pt x="19918" y="1795"/>
                  </a:lnTo>
                  <a:lnTo>
                    <a:pt x="19918" y="5256"/>
                  </a:lnTo>
                  <a:lnTo>
                    <a:pt x="19020" y="5256"/>
                  </a:lnTo>
                  <a:lnTo>
                    <a:pt x="17714" y="7308"/>
                  </a:lnTo>
                  <a:lnTo>
                    <a:pt x="18612" y="10513"/>
                  </a:lnTo>
                  <a:lnTo>
                    <a:pt x="17388" y="11795"/>
                  </a:lnTo>
                  <a:lnTo>
                    <a:pt x="19020" y="14615"/>
                  </a:lnTo>
                  <a:lnTo>
                    <a:pt x="17714" y="14615"/>
                  </a:lnTo>
                  <a:lnTo>
                    <a:pt x="16571" y="13846"/>
                  </a:lnTo>
                  <a:lnTo>
                    <a:pt x="13551" y="15897"/>
                  </a:lnTo>
                  <a:lnTo>
                    <a:pt x="13061" y="15897"/>
                  </a:lnTo>
                  <a:lnTo>
                    <a:pt x="13061" y="19103"/>
                  </a:lnTo>
                  <a:lnTo>
                    <a:pt x="11020" y="19872"/>
                  </a:lnTo>
                  <a:lnTo>
                    <a:pt x="9714" y="19103"/>
                  </a:lnTo>
                  <a:lnTo>
                    <a:pt x="8490" y="19103"/>
                  </a:lnTo>
                  <a:lnTo>
                    <a:pt x="7673" y="17821"/>
                  </a:lnTo>
                  <a:lnTo>
                    <a:pt x="2204" y="19103"/>
                  </a:lnTo>
                  <a:lnTo>
                    <a:pt x="2204" y="15897"/>
                  </a:lnTo>
                  <a:lnTo>
                    <a:pt x="0" y="12564"/>
                  </a:lnTo>
                  <a:lnTo>
                    <a:pt x="898" y="11795"/>
                  </a:lnTo>
                  <a:lnTo>
                    <a:pt x="0" y="10513"/>
                  </a:lnTo>
                  <a:lnTo>
                    <a:pt x="0" y="9231"/>
                  </a:lnTo>
                  <a:lnTo>
                    <a:pt x="898" y="8590"/>
                  </a:lnTo>
                  <a:lnTo>
                    <a:pt x="1306" y="7308"/>
                  </a:lnTo>
                  <a:lnTo>
                    <a:pt x="898" y="5897"/>
                  </a:lnTo>
                  <a:lnTo>
                    <a:pt x="0" y="3846"/>
                  </a:lnTo>
                  <a:lnTo>
                    <a:pt x="0"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3" name="Freeform 293">
              <a:extLst>
                <a:ext uri="{FF2B5EF4-FFF2-40B4-BE49-F238E27FC236}">
                  <a16:creationId xmlns:a16="http://schemas.microsoft.com/office/drawing/2014/main" id="{AAC5E320-E4BA-4CA2-AE42-85C6F4703FBD}"/>
                </a:ext>
              </a:extLst>
            </p:cNvPr>
            <p:cNvSpPr>
              <a:spLocks/>
            </p:cNvSpPr>
            <p:nvPr/>
          </p:nvSpPr>
          <p:spPr bwMode="auto">
            <a:xfrm>
              <a:off x="4990833" y="2565548"/>
              <a:ext cx="51323" cy="64161"/>
            </a:xfrm>
            <a:custGeom>
              <a:avLst/>
              <a:gdLst>
                <a:gd name="T0" fmla="*/ 2569 w 20000"/>
                <a:gd name="T1" fmla="*/ 19111 h 20000"/>
                <a:gd name="T2" fmla="*/ 2569 w 20000"/>
                <a:gd name="T3" fmla="*/ 13778 h 20000"/>
                <a:gd name="T4" fmla="*/ 734 w 20000"/>
                <a:gd name="T5" fmla="*/ 12296 h 20000"/>
                <a:gd name="T6" fmla="*/ 0 w 20000"/>
                <a:gd name="T7" fmla="*/ 13778 h 20000"/>
                <a:gd name="T8" fmla="*/ 0 w 20000"/>
                <a:gd name="T9" fmla="*/ 7556 h 20000"/>
                <a:gd name="T10" fmla="*/ 0 w 20000"/>
                <a:gd name="T11" fmla="*/ 3852 h 20000"/>
                <a:gd name="T12" fmla="*/ 2569 w 20000"/>
                <a:gd name="T13" fmla="*/ 5333 h 20000"/>
                <a:gd name="T14" fmla="*/ 3670 w 20000"/>
                <a:gd name="T15" fmla="*/ 1481 h 20000"/>
                <a:gd name="T16" fmla="*/ 7523 w 20000"/>
                <a:gd name="T17" fmla="*/ 2963 h 20000"/>
                <a:gd name="T18" fmla="*/ 7523 w 20000"/>
                <a:gd name="T19" fmla="*/ 0 h 20000"/>
                <a:gd name="T20" fmla="*/ 13211 w 20000"/>
                <a:gd name="T21" fmla="*/ 0 h 20000"/>
                <a:gd name="T22" fmla="*/ 15963 w 20000"/>
                <a:gd name="T23" fmla="*/ 3852 h 20000"/>
                <a:gd name="T24" fmla="*/ 19817 w 20000"/>
                <a:gd name="T25" fmla="*/ 5333 h 20000"/>
                <a:gd name="T26" fmla="*/ 17982 w 20000"/>
                <a:gd name="T27" fmla="*/ 7556 h 20000"/>
                <a:gd name="T28" fmla="*/ 15046 w 20000"/>
                <a:gd name="T29" fmla="*/ 7556 h 20000"/>
                <a:gd name="T30" fmla="*/ 15046 w 20000"/>
                <a:gd name="T31" fmla="*/ 9037 h 20000"/>
                <a:gd name="T32" fmla="*/ 15046 w 20000"/>
                <a:gd name="T33" fmla="*/ 9926 h 20000"/>
                <a:gd name="T34" fmla="*/ 13211 w 20000"/>
                <a:gd name="T35" fmla="*/ 12296 h 20000"/>
                <a:gd name="T36" fmla="*/ 10459 w 20000"/>
                <a:gd name="T37" fmla="*/ 13778 h 20000"/>
                <a:gd name="T38" fmla="*/ 10459 w 20000"/>
                <a:gd name="T39" fmla="*/ 17630 h 20000"/>
                <a:gd name="T40" fmla="*/ 10459 w 20000"/>
                <a:gd name="T41" fmla="*/ 19852 h 20000"/>
                <a:gd name="T42" fmla="*/ 7523 w 20000"/>
                <a:gd name="T43" fmla="*/ 19852 h 20000"/>
                <a:gd name="T44" fmla="*/ 2569 w 20000"/>
                <a:gd name="T45" fmla="*/ 1911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00" h="20000">
                  <a:moveTo>
                    <a:pt x="2569" y="19111"/>
                  </a:moveTo>
                  <a:lnTo>
                    <a:pt x="2569" y="13778"/>
                  </a:lnTo>
                  <a:lnTo>
                    <a:pt x="734" y="12296"/>
                  </a:lnTo>
                  <a:lnTo>
                    <a:pt x="0" y="13778"/>
                  </a:lnTo>
                  <a:lnTo>
                    <a:pt x="0" y="7556"/>
                  </a:lnTo>
                  <a:lnTo>
                    <a:pt x="0" y="3852"/>
                  </a:lnTo>
                  <a:lnTo>
                    <a:pt x="2569" y="5333"/>
                  </a:lnTo>
                  <a:lnTo>
                    <a:pt x="3670" y="1481"/>
                  </a:lnTo>
                  <a:lnTo>
                    <a:pt x="7523" y="2963"/>
                  </a:lnTo>
                  <a:lnTo>
                    <a:pt x="7523" y="0"/>
                  </a:lnTo>
                  <a:lnTo>
                    <a:pt x="13211" y="0"/>
                  </a:lnTo>
                  <a:lnTo>
                    <a:pt x="15963" y="3852"/>
                  </a:lnTo>
                  <a:lnTo>
                    <a:pt x="19817" y="5333"/>
                  </a:lnTo>
                  <a:lnTo>
                    <a:pt x="17982" y="7556"/>
                  </a:lnTo>
                  <a:lnTo>
                    <a:pt x="15046" y="7556"/>
                  </a:lnTo>
                  <a:lnTo>
                    <a:pt x="15046" y="9037"/>
                  </a:lnTo>
                  <a:lnTo>
                    <a:pt x="15046" y="9926"/>
                  </a:lnTo>
                  <a:lnTo>
                    <a:pt x="13211" y="12296"/>
                  </a:lnTo>
                  <a:lnTo>
                    <a:pt x="10459" y="13778"/>
                  </a:lnTo>
                  <a:lnTo>
                    <a:pt x="10459" y="17630"/>
                  </a:lnTo>
                  <a:lnTo>
                    <a:pt x="10459" y="19852"/>
                  </a:lnTo>
                  <a:lnTo>
                    <a:pt x="7523" y="19852"/>
                  </a:lnTo>
                  <a:lnTo>
                    <a:pt x="2569" y="19111"/>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4" name="Freeform 292">
              <a:extLst>
                <a:ext uri="{FF2B5EF4-FFF2-40B4-BE49-F238E27FC236}">
                  <a16:creationId xmlns:a16="http://schemas.microsoft.com/office/drawing/2014/main" id="{D2CEABC3-AC5D-4900-B8F5-A97F6AFCF12C}"/>
                </a:ext>
              </a:extLst>
            </p:cNvPr>
            <p:cNvSpPr>
              <a:spLocks/>
            </p:cNvSpPr>
            <p:nvPr/>
          </p:nvSpPr>
          <p:spPr bwMode="auto">
            <a:xfrm>
              <a:off x="5043323" y="2595251"/>
              <a:ext cx="26828" cy="33268"/>
            </a:xfrm>
            <a:custGeom>
              <a:avLst/>
              <a:gdLst>
                <a:gd name="T0" fmla="*/ 14138 w 20000"/>
                <a:gd name="T1" fmla="*/ 19710 h 20000"/>
                <a:gd name="T2" fmla="*/ 12414 w 20000"/>
                <a:gd name="T3" fmla="*/ 19710 h 20000"/>
                <a:gd name="T4" fmla="*/ 8966 w 20000"/>
                <a:gd name="T5" fmla="*/ 13623 h 20000"/>
                <a:gd name="T6" fmla="*/ 0 w 20000"/>
                <a:gd name="T7" fmla="*/ 4638 h 20000"/>
                <a:gd name="T8" fmla="*/ 3448 w 20000"/>
                <a:gd name="T9" fmla="*/ 4638 h 20000"/>
                <a:gd name="T10" fmla="*/ 5517 w 20000"/>
                <a:gd name="T11" fmla="*/ 1739 h 20000"/>
                <a:gd name="T12" fmla="*/ 8966 w 20000"/>
                <a:gd name="T13" fmla="*/ 4638 h 20000"/>
                <a:gd name="T14" fmla="*/ 12414 w 20000"/>
                <a:gd name="T15" fmla="*/ 1739 h 20000"/>
                <a:gd name="T16" fmla="*/ 14138 w 20000"/>
                <a:gd name="T17" fmla="*/ 0 h 20000"/>
                <a:gd name="T18" fmla="*/ 17586 w 20000"/>
                <a:gd name="T19" fmla="*/ 0 h 20000"/>
                <a:gd name="T20" fmla="*/ 19655 w 20000"/>
                <a:gd name="T21" fmla="*/ 6087 h 20000"/>
                <a:gd name="T22" fmla="*/ 14138 w 20000"/>
                <a:gd name="T23" fmla="*/ 8986 h 20000"/>
                <a:gd name="T24" fmla="*/ 17586 w 20000"/>
                <a:gd name="T25" fmla="*/ 12174 h 20000"/>
                <a:gd name="T26" fmla="*/ 14138 w 20000"/>
                <a:gd name="T27" fmla="*/ 13623 h 20000"/>
                <a:gd name="T28" fmla="*/ 14138 w 20000"/>
                <a:gd name="T29" fmla="*/ 1971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00" h="20000">
                  <a:moveTo>
                    <a:pt x="14138" y="19710"/>
                  </a:moveTo>
                  <a:lnTo>
                    <a:pt x="12414" y="19710"/>
                  </a:lnTo>
                  <a:lnTo>
                    <a:pt x="8966" y="13623"/>
                  </a:lnTo>
                  <a:lnTo>
                    <a:pt x="0" y="4638"/>
                  </a:lnTo>
                  <a:lnTo>
                    <a:pt x="3448" y="4638"/>
                  </a:lnTo>
                  <a:lnTo>
                    <a:pt x="5517" y="1739"/>
                  </a:lnTo>
                  <a:lnTo>
                    <a:pt x="8966" y="4638"/>
                  </a:lnTo>
                  <a:lnTo>
                    <a:pt x="12414" y="1739"/>
                  </a:lnTo>
                  <a:lnTo>
                    <a:pt x="14138" y="0"/>
                  </a:lnTo>
                  <a:lnTo>
                    <a:pt x="17586" y="0"/>
                  </a:lnTo>
                  <a:lnTo>
                    <a:pt x="19655" y="6087"/>
                  </a:lnTo>
                  <a:lnTo>
                    <a:pt x="14138" y="8986"/>
                  </a:lnTo>
                  <a:lnTo>
                    <a:pt x="17586" y="12174"/>
                  </a:lnTo>
                  <a:lnTo>
                    <a:pt x="14138" y="13623"/>
                  </a:lnTo>
                  <a:lnTo>
                    <a:pt x="14138" y="1971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5" name="Freeform 291">
              <a:extLst>
                <a:ext uri="{FF2B5EF4-FFF2-40B4-BE49-F238E27FC236}">
                  <a16:creationId xmlns:a16="http://schemas.microsoft.com/office/drawing/2014/main" id="{27855FFD-F74D-4C3C-AC0D-51FDB4FDE3E3}"/>
                </a:ext>
              </a:extLst>
            </p:cNvPr>
            <p:cNvSpPr>
              <a:spLocks/>
            </p:cNvSpPr>
            <p:nvPr/>
          </p:nvSpPr>
          <p:spPr bwMode="auto">
            <a:xfrm>
              <a:off x="5018827" y="2609509"/>
              <a:ext cx="17497" cy="13070"/>
            </a:xfrm>
            <a:custGeom>
              <a:avLst/>
              <a:gdLst>
                <a:gd name="T0" fmla="*/ 19474 w 20000"/>
                <a:gd name="T1" fmla="*/ 19286 h 20000"/>
                <a:gd name="T2" fmla="*/ 11053 w 20000"/>
                <a:gd name="T3" fmla="*/ 19286 h 20000"/>
                <a:gd name="T4" fmla="*/ 5789 w 20000"/>
                <a:gd name="T5" fmla="*/ 11429 h 20000"/>
                <a:gd name="T6" fmla="*/ 0 w 20000"/>
                <a:gd name="T7" fmla="*/ 7857 h 20000"/>
                <a:gd name="T8" fmla="*/ 13684 w 20000"/>
                <a:gd name="T9" fmla="*/ 0 h 20000"/>
                <a:gd name="T10" fmla="*/ 19474 w 20000"/>
                <a:gd name="T11" fmla="*/ 19286 h 20000"/>
              </a:gdLst>
              <a:ahLst/>
              <a:cxnLst>
                <a:cxn ang="0">
                  <a:pos x="T0" y="T1"/>
                </a:cxn>
                <a:cxn ang="0">
                  <a:pos x="T2" y="T3"/>
                </a:cxn>
                <a:cxn ang="0">
                  <a:pos x="T4" y="T5"/>
                </a:cxn>
                <a:cxn ang="0">
                  <a:pos x="T6" y="T7"/>
                </a:cxn>
                <a:cxn ang="0">
                  <a:pos x="T8" y="T9"/>
                </a:cxn>
                <a:cxn ang="0">
                  <a:pos x="T10" y="T11"/>
                </a:cxn>
              </a:cxnLst>
              <a:rect l="0" t="0" r="r" b="b"/>
              <a:pathLst>
                <a:path w="20000" h="20000">
                  <a:moveTo>
                    <a:pt x="19474" y="19286"/>
                  </a:moveTo>
                  <a:lnTo>
                    <a:pt x="11053" y="19286"/>
                  </a:lnTo>
                  <a:lnTo>
                    <a:pt x="5789" y="11429"/>
                  </a:lnTo>
                  <a:lnTo>
                    <a:pt x="0" y="7857"/>
                  </a:lnTo>
                  <a:lnTo>
                    <a:pt x="13684" y="0"/>
                  </a:lnTo>
                  <a:lnTo>
                    <a:pt x="19474" y="19286"/>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6" name="Freeform 290">
              <a:extLst>
                <a:ext uri="{FF2B5EF4-FFF2-40B4-BE49-F238E27FC236}">
                  <a16:creationId xmlns:a16="http://schemas.microsoft.com/office/drawing/2014/main" id="{9D8E0892-F139-4C49-A841-97961016BCC5}"/>
                </a:ext>
              </a:extLst>
            </p:cNvPr>
            <p:cNvSpPr>
              <a:spLocks/>
            </p:cNvSpPr>
            <p:nvPr/>
          </p:nvSpPr>
          <p:spPr bwMode="auto">
            <a:xfrm>
              <a:off x="5043323" y="2627332"/>
              <a:ext cx="12831" cy="8317"/>
            </a:xfrm>
            <a:custGeom>
              <a:avLst/>
              <a:gdLst>
                <a:gd name="T0" fmla="*/ 11852 w 20000"/>
                <a:gd name="T1" fmla="*/ 18824 h 20000"/>
                <a:gd name="T2" fmla="*/ 0 w 20000"/>
                <a:gd name="T3" fmla="*/ 18824 h 20000"/>
                <a:gd name="T4" fmla="*/ 7407 w 20000"/>
                <a:gd name="T5" fmla="*/ 0 h 20000"/>
                <a:gd name="T6" fmla="*/ 11852 w 20000"/>
                <a:gd name="T7" fmla="*/ 5882 h 20000"/>
                <a:gd name="T8" fmla="*/ 19259 w 20000"/>
                <a:gd name="T9" fmla="*/ 5882 h 20000"/>
                <a:gd name="T10" fmla="*/ 19259 w 20000"/>
                <a:gd name="T11" fmla="*/ 18824 h 20000"/>
                <a:gd name="T12" fmla="*/ 11852 w 20000"/>
                <a:gd name="T13" fmla="*/ 18824 h 20000"/>
              </a:gdLst>
              <a:ahLst/>
              <a:cxnLst>
                <a:cxn ang="0">
                  <a:pos x="T0" y="T1"/>
                </a:cxn>
                <a:cxn ang="0">
                  <a:pos x="T2" y="T3"/>
                </a:cxn>
                <a:cxn ang="0">
                  <a:pos x="T4" y="T5"/>
                </a:cxn>
                <a:cxn ang="0">
                  <a:pos x="T6" y="T7"/>
                </a:cxn>
                <a:cxn ang="0">
                  <a:pos x="T8" y="T9"/>
                </a:cxn>
                <a:cxn ang="0">
                  <a:pos x="T10" y="T11"/>
                </a:cxn>
                <a:cxn ang="0">
                  <a:pos x="T12" y="T13"/>
                </a:cxn>
              </a:cxnLst>
              <a:rect l="0" t="0" r="r" b="b"/>
              <a:pathLst>
                <a:path w="20000" h="20000">
                  <a:moveTo>
                    <a:pt x="11852" y="18824"/>
                  </a:moveTo>
                  <a:lnTo>
                    <a:pt x="0" y="18824"/>
                  </a:lnTo>
                  <a:lnTo>
                    <a:pt x="7407" y="0"/>
                  </a:lnTo>
                  <a:lnTo>
                    <a:pt x="11852" y="5882"/>
                  </a:lnTo>
                  <a:lnTo>
                    <a:pt x="19259" y="5882"/>
                  </a:lnTo>
                  <a:lnTo>
                    <a:pt x="19259" y="18824"/>
                  </a:lnTo>
                  <a:lnTo>
                    <a:pt x="11852" y="1882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7" name="Freeform 289">
              <a:extLst>
                <a:ext uri="{FF2B5EF4-FFF2-40B4-BE49-F238E27FC236}">
                  <a16:creationId xmlns:a16="http://schemas.microsoft.com/office/drawing/2014/main" id="{0EBCA9B0-4A39-45FB-A9B6-10DA5206DDD5}"/>
                </a:ext>
              </a:extLst>
            </p:cNvPr>
            <p:cNvSpPr>
              <a:spLocks/>
            </p:cNvSpPr>
            <p:nvPr/>
          </p:nvSpPr>
          <p:spPr bwMode="auto">
            <a:xfrm>
              <a:off x="4953507" y="2627332"/>
              <a:ext cx="172634" cy="213869"/>
            </a:xfrm>
            <a:custGeom>
              <a:avLst/>
              <a:gdLst>
                <a:gd name="T0" fmla="*/ 6450 w 20000"/>
                <a:gd name="T1" fmla="*/ 177 h 20000"/>
                <a:gd name="T2" fmla="*/ 8130 w 20000"/>
                <a:gd name="T3" fmla="*/ 710 h 20000"/>
                <a:gd name="T4" fmla="*/ 8130 w 20000"/>
                <a:gd name="T5" fmla="*/ 1375 h 20000"/>
                <a:gd name="T6" fmla="*/ 9539 w 20000"/>
                <a:gd name="T7" fmla="*/ 1818 h 20000"/>
                <a:gd name="T8" fmla="*/ 10081 w 20000"/>
                <a:gd name="T9" fmla="*/ 2971 h 20000"/>
                <a:gd name="T10" fmla="*/ 11762 w 20000"/>
                <a:gd name="T11" fmla="*/ 2084 h 20000"/>
                <a:gd name="T12" fmla="*/ 14038 w 20000"/>
                <a:gd name="T13" fmla="*/ 1818 h 20000"/>
                <a:gd name="T14" fmla="*/ 16260 w 20000"/>
                <a:gd name="T15" fmla="*/ 2971 h 20000"/>
                <a:gd name="T16" fmla="*/ 18266 w 20000"/>
                <a:gd name="T17" fmla="*/ 4789 h 20000"/>
                <a:gd name="T18" fmla="*/ 17073 w 20000"/>
                <a:gd name="T19" fmla="*/ 5721 h 20000"/>
                <a:gd name="T20" fmla="*/ 18266 w 20000"/>
                <a:gd name="T21" fmla="*/ 6874 h 20000"/>
                <a:gd name="T22" fmla="*/ 19079 w 20000"/>
                <a:gd name="T23" fmla="*/ 7982 h 20000"/>
                <a:gd name="T24" fmla="*/ 19350 w 20000"/>
                <a:gd name="T25" fmla="*/ 9623 h 20000"/>
                <a:gd name="T26" fmla="*/ 19350 w 20000"/>
                <a:gd name="T27" fmla="*/ 10510 h 20000"/>
                <a:gd name="T28" fmla="*/ 18266 w 20000"/>
                <a:gd name="T29" fmla="*/ 10998 h 20000"/>
                <a:gd name="T30" fmla="*/ 13496 w 20000"/>
                <a:gd name="T31" fmla="*/ 12151 h 20000"/>
                <a:gd name="T32" fmla="*/ 13496 w 20000"/>
                <a:gd name="T33" fmla="*/ 13304 h 20000"/>
                <a:gd name="T34" fmla="*/ 14580 w 20000"/>
                <a:gd name="T35" fmla="*/ 14412 h 20000"/>
                <a:gd name="T36" fmla="*/ 16260 w 20000"/>
                <a:gd name="T37" fmla="*/ 15344 h 20000"/>
                <a:gd name="T38" fmla="*/ 17073 w 20000"/>
                <a:gd name="T39" fmla="*/ 16497 h 20000"/>
                <a:gd name="T40" fmla="*/ 15393 w 20000"/>
                <a:gd name="T41" fmla="*/ 17650 h 20000"/>
                <a:gd name="T42" fmla="*/ 15989 w 20000"/>
                <a:gd name="T43" fmla="*/ 19468 h 20000"/>
                <a:gd name="T44" fmla="*/ 14038 w 20000"/>
                <a:gd name="T45" fmla="*/ 19246 h 20000"/>
                <a:gd name="T46" fmla="*/ 12629 w 20000"/>
                <a:gd name="T47" fmla="*/ 19468 h 20000"/>
                <a:gd name="T48" fmla="*/ 10949 w 20000"/>
                <a:gd name="T49" fmla="*/ 19468 h 20000"/>
                <a:gd name="T50" fmla="*/ 10081 w 20000"/>
                <a:gd name="T51" fmla="*/ 19956 h 20000"/>
                <a:gd name="T52" fmla="*/ 8130 w 20000"/>
                <a:gd name="T53" fmla="*/ 19246 h 20000"/>
                <a:gd name="T54" fmla="*/ 7317 w 20000"/>
                <a:gd name="T55" fmla="*/ 19246 h 20000"/>
                <a:gd name="T56" fmla="*/ 6721 w 20000"/>
                <a:gd name="T57" fmla="*/ 18758 h 20000"/>
                <a:gd name="T58" fmla="*/ 5854 w 20000"/>
                <a:gd name="T59" fmla="*/ 18758 h 20000"/>
                <a:gd name="T60" fmla="*/ 5312 w 20000"/>
                <a:gd name="T61" fmla="*/ 19468 h 20000"/>
                <a:gd name="T62" fmla="*/ 4444 w 20000"/>
                <a:gd name="T63" fmla="*/ 19468 h 20000"/>
                <a:gd name="T64" fmla="*/ 3631 w 20000"/>
                <a:gd name="T65" fmla="*/ 19468 h 20000"/>
                <a:gd name="T66" fmla="*/ 3089 w 20000"/>
                <a:gd name="T67" fmla="*/ 18315 h 20000"/>
                <a:gd name="T68" fmla="*/ 5041 w 20000"/>
                <a:gd name="T69" fmla="*/ 15787 h 20000"/>
                <a:gd name="T70" fmla="*/ 1409 w 20000"/>
                <a:gd name="T71" fmla="*/ 14412 h 20000"/>
                <a:gd name="T72" fmla="*/ 542 w 20000"/>
                <a:gd name="T73" fmla="*/ 13304 h 20000"/>
                <a:gd name="T74" fmla="*/ 542 w 20000"/>
                <a:gd name="T75" fmla="*/ 11441 h 20000"/>
                <a:gd name="T76" fmla="*/ 867 w 20000"/>
                <a:gd name="T77" fmla="*/ 9623 h 20000"/>
                <a:gd name="T78" fmla="*/ 867 w 20000"/>
                <a:gd name="T79" fmla="*/ 7982 h 20000"/>
                <a:gd name="T80" fmla="*/ 1409 w 20000"/>
                <a:gd name="T81" fmla="*/ 6164 h 20000"/>
                <a:gd name="T82" fmla="*/ 2764 w 20000"/>
                <a:gd name="T83" fmla="*/ 5055 h 20000"/>
                <a:gd name="T84" fmla="*/ 4228 w 20000"/>
                <a:gd name="T85" fmla="*/ 3636 h 20000"/>
                <a:gd name="T86" fmla="*/ 5041 w 20000"/>
                <a:gd name="T87" fmla="*/ 3193 h 20000"/>
                <a:gd name="T88" fmla="*/ 5312 w 20000"/>
                <a:gd name="T89" fmla="*/ 2971 h 20000"/>
                <a:gd name="T90" fmla="*/ 5312 w 20000"/>
                <a:gd name="T91" fmla="*/ 2084 h 20000"/>
                <a:gd name="T92" fmla="*/ 5312 w 20000"/>
                <a:gd name="T93" fmla="*/ 887 h 20000"/>
                <a:gd name="T94" fmla="*/ 4228 w 20000"/>
                <a:gd name="T95" fmla="*/ 177 h 20000"/>
                <a:gd name="T96" fmla="*/ 5041 w 20000"/>
                <a:gd name="T97"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000" h="20000">
                  <a:moveTo>
                    <a:pt x="5041" y="0"/>
                  </a:moveTo>
                  <a:lnTo>
                    <a:pt x="6450" y="177"/>
                  </a:lnTo>
                  <a:lnTo>
                    <a:pt x="7317" y="177"/>
                  </a:lnTo>
                  <a:lnTo>
                    <a:pt x="8130" y="710"/>
                  </a:lnTo>
                  <a:lnTo>
                    <a:pt x="8130" y="887"/>
                  </a:lnTo>
                  <a:lnTo>
                    <a:pt x="8130" y="1375"/>
                  </a:lnTo>
                  <a:lnTo>
                    <a:pt x="8726" y="1818"/>
                  </a:lnTo>
                  <a:lnTo>
                    <a:pt x="9539" y="1818"/>
                  </a:lnTo>
                  <a:lnTo>
                    <a:pt x="10407" y="1818"/>
                  </a:lnTo>
                  <a:lnTo>
                    <a:pt x="10081" y="2971"/>
                  </a:lnTo>
                  <a:lnTo>
                    <a:pt x="11220" y="2971"/>
                  </a:lnTo>
                  <a:lnTo>
                    <a:pt x="11762" y="2084"/>
                  </a:lnTo>
                  <a:lnTo>
                    <a:pt x="13496" y="887"/>
                  </a:lnTo>
                  <a:lnTo>
                    <a:pt x="14038" y="1818"/>
                  </a:lnTo>
                  <a:lnTo>
                    <a:pt x="15989" y="2528"/>
                  </a:lnTo>
                  <a:lnTo>
                    <a:pt x="16260" y="2971"/>
                  </a:lnTo>
                  <a:lnTo>
                    <a:pt x="17724" y="3636"/>
                  </a:lnTo>
                  <a:lnTo>
                    <a:pt x="18266" y="4789"/>
                  </a:lnTo>
                  <a:lnTo>
                    <a:pt x="17073" y="5499"/>
                  </a:lnTo>
                  <a:lnTo>
                    <a:pt x="17073" y="5721"/>
                  </a:lnTo>
                  <a:lnTo>
                    <a:pt x="18482" y="6608"/>
                  </a:lnTo>
                  <a:lnTo>
                    <a:pt x="18266" y="6874"/>
                  </a:lnTo>
                  <a:lnTo>
                    <a:pt x="18482" y="7982"/>
                  </a:lnTo>
                  <a:lnTo>
                    <a:pt x="19079" y="7982"/>
                  </a:lnTo>
                  <a:lnTo>
                    <a:pt x="19079" y="8514"/>
                  </a:lnTo>
                  <a:lnTo>
                    <a:pt x="19350" y="9623"/>
                  </a:lnTo>
                  <a:lnTo>
                    <a:pt x="19946" y="9845"/>
                  </a:lnTo>
                  <a:lnTo>
                    <a:pt x="19350" y="10510"/>
                  </a:lnTo>
                  <a:lnTo>
                    <a:pt x="18482" y="10510"/>
                  </a:lnTo>
                  <a:lnTo>
                    <a:pt x="18266" y="10998"/>
                  </a:lnTo>
                  <a:lnTo>
                    <a:pt x="14038" y="12594"/>
                  </a:lnTo>
                  <a:lnTo>
                    <a:pt x="13496" y="12151"/>
                  </a:lnTo>
                  <a:lnTo>
                    <a:pt x="13496" y="12594"/>
                  </a:lnTo>
                  <a:lnTo>
                    <a:pt x="13496" y="13304"/>
                  </a:lnTo>
                  <a:lnTo>
                    <a:pt x="14580" y="13525"/>
                  </a:lnTo>
                  <a:lnTo>
                    <a:pt x="14580" y="14412"/>
                  </a:lnTo>
                  <a:lnTo>
                    <a:pt x="15989" y="15122"/>
                  </a:lnTo>
                  <a:lnTo>
                    <a:pt x="16260" y="15344"/>
                  </a:lnTo>
                  <a:lnTo>
                    <a:pt x="17073" y="16231"/>
                  </a:lnTo>
                  <a:lnTo>
                    <a:pt x="17073" y="16497"/>
                  </a:lnTo>
                  <a:lnTo>
                    <a:pt x="17073" y="17428"/>
                  </a:lnTo>
                  <a:lnTo>
                    <a:pt x="15393" y="17650"/>
                  </a:lnTo>
                  <a:lnTo>
                    <a:pt x="15393" y="18758"/>
                  </a:lnTo>
                  <a:lnTo>
                    <a:pt x="15989" y="19468"/>
                  </a:lnTo>
                  <a:lnTo>
                    <a:pt x="15393" y="19246"/>
                  </a:lnTo>
                  <a:lnTo>
                    <a:pt x="14038" y="19246"/>
                  </a:lnTo>
                  <a:lnTo>
                    <a:pt x="13496" y="19468"/>
                  </a:lnTo>
                  <a:lnTo>
                    <a:pt x="12629" y="19468"/>
                  </a:lnTo>
                  <a:lnTo>
                    <a:pt x="11220" y="19956"/>
                  </a:lnTo>
                  <a:lnTo>
                    <a:pt x="10949" y="19468"/>
                  </a:lnTo>
                  <a:lnTo>
                    <a:pt x="10081" y="19468"/>
                  </a:lnTo>
                  <a:lnTo>
                    <a:pt x="10081" y="19956"/>
                  </a:lnTo>
                  <a:lnTo>
                    <a:pt x="8726" y="19468"/>
                  </a:lnTo>
                  <a:lnTo>
                    <a:pt x="8130" y="19246"/>
                  </a:lnTo>
                  <a:lnTo>
                    <a:pt x="7534" y="19246"/>
                  </a:lnTo>
                  <a:lnTo>
                    <a:pt x="7317" y="19246"/>
                  </a:lnTo>
                  <a:lnTo>
                    <a:pt x="6721" y="19246"/>
                  </a:lnTo>
                  <a:lnTo>
                    <a:pt x="6721" y="18758"/>
                  </a:lnTo>
                  <a:lnTo>
                    <a:pt x="6450" y="18758"/>
                  </a:lnTo>
                  <a:lnTo>
                    <a:pt x="5854" y="18758"/>
                  </a:lnTo>
                  <a:lnTo>
                    <a:pt x="5312" y="19246"/>
                  </a:lnTo>
                  <a:lnTo>
                    <a:pt x="5312" y="19468"/>
                  </a:lnTo>
                  <a:lnTo>
                    <a:pt x="5041" y="19468"/>
                  </a:lnTo>
                  <a:lnTo>
                    <a:pt x="4444" y="19468"/>
                  </a:lnTo>
                  <a:lnTo>
                    <a:pt x="4228" y="19468"/>
                  </a:lnTo>
                  <a:lnTo>
                    <a:pt x="3631" y="19468"/>
                  </a:lnTo>
                  <a:lnTo>
                    <a:pt x="3089" y="19468"/>
                  </a:lnTo>
                  <a:lnTo>
                    <a:pt x="3089" y="18315"/>
                  </a:lnTo>
                  <a:lnTo>
                    <a:pt x="4228" y="16940"/>
                  </a:lnTo>
                  <a:lnTo>
                    <a:pt x="5041" y="15787"/>
                  </a:lnTo>
                  <a:lnTo>
                    <a:pt x="3631" y="15344"/>
                  </a:lnTo>
                  <a:lnTo>
                    <a:pt x="1409" y="14412"/>
                  </a:lnTo>
                  <a:lnTo>
                    <a:pt x="1409" y="13525"/>
                  </a:lnTo>
                  <a:lnTo>
                    <a:pt x="542" y="13304"/>
                  </a:lnTo>
                  <a:lnTo>
                    <a:pt x="867" y="12594"/>
                  </a:lnTo>
                  <a:lnTo>
                    <a:pt x="542" y="11441"/>
                  </a:lnTo>
                  <a:lnTo>
                    <a:pt x="542" y="10510"/>
                  </a:lnTo>
                  <a:lnTo>
                    <a:pt x="867" y="9623"/>
                  </a:lnTo>
                  <a:lnTo>
                    <a:pt x="0" y="8514"/>
                  </a:lnTo>
                  <a:lnTo>
                    <a:pt x="867" y="7982"/>
                  </a:lnTo>
                  <a:lnTo>
                    <a:pt x="1680" y="7982"/>
                  </a:lnTo>
                  <a:lnTo>
                    <a:pt x="1409" y="6164"/>
                  </a:lnTo>
                  <a:lnTo>
                    <a:pt x="2222" y="6164"/>
                  </a:lnTo>
                  <a:lnTo>
                    <a:pt x="2764" y="5055"/>
                  </a:lnTo>
                  <a:lnTo>
                    <a:pt x="2222" y="3636"/>
                  </a:lnTo>
                  <a:lnTo>
                    <a:pt x="4228" y="3636"/>
                  </a:lnTo>
                  <a:lnTo>
                    <a:pt x="4444" y="4346"/>
                  </a:lnTo>
                  <a:lnTo>
                    <a:pt x="5041" y="3193"/>
                  </a:lnTo>
                  <a:lnTo>
                    <a:pt x="5854" y="3193"/>
                  </a:lnTo>
                  <a:lnTo>
                    <a:pt x="5312" y="2971"/>
                  </a:lnTo>
                  <a:lnTo>
                    <a:pt x="5854" y="2084"/>
                  </a:lnTo>
                  <a:lnTo>
                    <a:pt x="5312" y="2084"/>
                  </a:lnTo>
                  <a:lnTo>
                    <a:pt x="5312" y="1818"/>
                  </a:lnTo>
                  <a:lnTo>
                    <a:pt x="5312" y="887"/>
                  </a:lnTo>
                  <a:lnTo>
                    <a:pt x="5041" y="177"/>
                  </a:lnTo>
                  <a:lnTo>
                    <a:pt x="4228" y="177"/>
                  </a:lnTo>
                  <a:lnTo>
                    <a:pt x="4444" y="0"/>
                  </a:lnTo>
                  <a:lnTo>
                    <a:pt x="5041" y="0"/>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8" name="Freeform 288">
              <a:extLst>
                <a:ext uri="{FF2B5EF4-FFF2-40B4-BE49-F238E27FC236}">
                  <a16:creationId xmlns:a16="http://schemas.microsoft.com/office/drawing/2014/main" id="{35E9F527-3EF1-4B81-8530-88197058710A}"/>
                </a:ext>
              </a:extLst>
            </p:cNvPr>
            <p:cNvSpPr>
              <a:spLocks/>
            </p:cNvSpPr>
            <p:nvPr/>
          </p:nvSpPr>
          <p:spPr bwMode="auto">
            <a:xfrm>
              <a:off x="5182129" y="2121176"/>
              <a:ext cx="214625" cy="351695"/>
            </a:xfrm>
            <a:custGeom>
              <a:avLst/>
              <a:gdLst>
                <a:gd name="T0" fmla="*/ 12321 w 20000"/>
                <a:gd name="T1" fmla="*/ 2514 h 20000"/>
                <a:gd name="T2" fmla="*/ 13666 w 20000"/>
                <a:gd name="T3" fmla="*/ 3622 h 20000"/>
                <a:gd name="T4" fmla="*/ 13666 w 20000"/>
                <a:gd name="T5" fmla="*/ 5297 h 20000"/>
                <a:gd name="T6" fmla="*/ 15445 w 20000"/>
                <a:gd name="T7" fmla="*/ 9054 h 20000"/>
                <a:gd name="T8" fmla="*/ 15445 w 20000"/>
                <a:gd name="T9" fmla="*/ 9757 h 20000"/>
                <a:gd name="T10" fmla="*/ 16139 w 20000"/>
                <a:gd name="T11" fmla="*/ 10189 h 20000"/>
                <a:gd name="T12" fmla="*/ 17050 w 20000"/>
                <a:gd name="T13" fmla="*/ 10892 h 20000"/>
                <a:gd name="T14" fmla="*/ 18178 w 20000"/>
                <a:gd name="T15" fmla="*/ 12703 h 20000"/>
                <a:gd name="T16" fmla="*/ 19957 w 20000"/>
                <a:gd name="T17" fmla="*/ 13405 h 20000"/>
                <a:gd name="T18" fmla="*/ 14100 w 20000"/>
                <a:gd name="T19" fmla="*/ 18324 h 20000"/>
                <a:gd name="T20" fmla="*/ 11410 w 20000"/>
                <a:gd name="T21" fmla="*/ 18595 h 20000"/>
                <a:gd name="T22" fmla="*/ 8503 w 20000"/>
                <a:gd name="T23" fmla="*/ 19270 h 20000"/>
                <a:gd name="T24" fmla="*/ 5380 w 20000"/>
                <a:gd name="T25" fmla="*/ 19432 h 20000"/>
                <a:gd name="T26" fmla="*/ 6030 w 20000"/>
                <a:gd name="T27" fmla="*/ 19270 h 20000"/>
                <a:gd name="T28" fmla="*/ 5813 w 20000"/>
                <a:gd name="T29" fmla="*/ 19270 h 20000"/>
                <a:gd name="T30" fmla="*/ 5380 w 20000"/>
                <a:gd name="T31" fmla="*/ 18730 h 20000"/>
                <a:gd name="T32" fmla="*/ 3774 w 20000"/>
                <a:gd name="T33" fmla="*/ 18595 h 20000"/>
                <a:gd name="T34" fmla="*/ 3124 w 20000"/>
                <a:gd name="T35" fmla="*/ 17595 h 20000"/>
                <a:gd name="T36" fmla="*/ 3124 w 20000"/>
                <a:gd name="T37" fmla="*/ 16784 h 20000"/>
                <a:gd name="T38" fmla="*/ 2907 w 20000"/>
                <a:gd name="T39" fmla="*/ 15784 h 20000"/>
                <a:gd name="T40" fmla="*/ 2473 w 20000"/>
                <a:gd name="T41" fmla="*/ 14243 h 20000"/>
                <a:gd name="T42" fmla="*/ 3124 w 20000"/>
                <a:gd name="T43" fmla="*/ 13405 h 20000"/>
                <a:gd name="T44" fmla="*/ 4252 w 20000"/>
                <a:gd name="T45" fmla="*/ 13135 h 20000"/>
                <a:gd name="T46" fmla="*/ 4685 w 20000"/>
                <a:gd name="T47" fmla="*/ 12703 h 20000"/>
                <a:gd name="T48" fmla="*/ 5380 w 20000"/>
                <a:gd name="T49" fmla="*/ 12297 h 20000"/>
                <a:gd name="T50" fmla="*/ 6725 w 20000"/>
                <a:gd name="T51" fmla="*/ 10595 h 20000"/>
                <a:gd name="T52" fmla="*/ 7809 w 20000"/>
                <a:gd name="T53" fmla="*/ 9757 h 20000"/>
                <a:gd name="T54" fmla="*/ 8243 w 20000"/>
                <a:gd name="T55" fmla="*/ 9378 h 20000"/>
                <a:gd name="T56" fmla="*/ 7158 w 20000"/>
                <a:gd name="T57" fmla="*/ 8216 h 20000"/>
                <a:gd name="T58" fmla="*/ 6030 w 20000"/>
                <a:gd name="T59" fmla="*/ 7946 h 20000"/>
                <a:gd name="T60" fmla="*/ 5380 w 20000"/>
                <a:gd name="T61" fmla="*/ 7000 h 20000"/>
                <a:gd name="T62" fmla="*/ 4946 w 20000"/>
                <a:gd name="T63" fmla="*/ 5459 h 20000"/>
                <a:gd name="T64" fmla="*/ 5380 w 20000"/>
                <a:gd name="T65" fmla="*/ 5027 h 20000"/>
                <a:gd name="T66" fmla="*/ 4685 w 20000"/>
                <a:gd name="T67" fmla="*/ 3919 h 20000"/>
                <a:gd name="T68" fmla="*/ 2473 w 20000"/>
                <a:gd name="T69" fmla="*/ 3189 h 20000"/>
                <a:gd name="T70" fmla="*/ 0 w 20000"/>
                <a:gd name="T71" fmla="*/ 2081 h 20000"/>
                <a:gd name="T72" fmla="*/ 607 w 20000"/>
                <a:gd name="T73" fmla="*/ 2081 h 20000"/>
                <a:gd name="T74" fmla="*/ 607 w 20000"/>
                <a:gd name="T75" fmla="*/ 1649 h 20000"/>
                <a:gd name="T76" fmla="*/ 2907 w 20000"/>
                <a:gd name="T77" fmla="*/ 2514 h 20000"/>
                <a:gd name="T78" fmla="*/ 4685 w 20000"/>
                <a:gd name="T79" fmla="*/ 2514 h 20000"/>
                <a:gd name="T80" fmla="*/ 5813 w 20000"/>
                <a:gd name="T81" fmla="*/ 2514 h 20000"/>
                <a:gd name="T82" fmla="*/ 6725 w 20000"/>
                <a:gd name="T83" fmla="*/ 2784 h 20000"/>
                <a:gd name="T84" fmla="*/ 7592 w 20000"/>
                <a:gd name="T85" fmla="*/ 2351 h 20000"/>
                <a:gd name="T86" fmla="*/ 7592 w 20000"/>
                <a:gd name="T87" fmla="*/ 973 h 20000"/>
                <a:gd name="T88" fmla="*/ 8937 w 20000"/>
                <a:gd name="T89" fmla="*/ 270 h 20000"/>
                <a:gd name="T90" fmla="*/ 10542 w 20000"/>
                <a:gd name="T91" fmla="*/ 0 h 20000"/>
                <a:gd name="T92" fmla="*/ 11887 w 20000"/>
                <a:gd name="T93" fmla="*/ 541 h 20000"/>
                <a:gd name="T94" fmla="*/ 12321 w 20000"/>
                <a:gd name="T95" fmla="*/ 137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00" h="20000">
                  <a:moveTo>
                    <a:pt x="11887" y="2081"/>
                  </a:moveTo>
                  <a:lnTo>
                    <a:pt x="12321" y="2514"/>
                  </a:lnTo>
                  <a:lnTo>
                    <a:pt x="12581" y="3189"/>
                  </a:lnTo>
                  <a:lnTo>
                    <a:pt x="13666" y="3622"/>
                  </a:lnTo>
                  <a:lnTo>
                    <a:pt x="14360" y="4027"/>
                  </a:lnTo>
                  <a:lnTo>
                    <a:pt x="13666" y="5297"/>
                  </a:lnTo>
                  <a:lnTo>
                    <a:pt x="15879" y="7676"/>
                  </a:lnTo>
                  <a:lnTo>
                    <a:pt x="15445" y="9054"/>
                  </a:lnTo>
                  <a:lnTo>
                    <a:pt x="15445" y="9378"/>
                  </a:lnTo>
                  <a:lnTo>
                    <a:pt x="15445" y="9757"/>
                  </a:lnTo>
                  <a:lnTo>
                    <a:pt x="16139" y="9757"/>
                  </a:lnTo>
                  <a:lnTo>
                    <a:pt x="16139" y="10189"/>
                  </a:lnTo>
                  <a:lnTo>
                    <a:pt x="16139" y="10595"/>
                  </a:lnTo>
                  <a:lnTo>
                    <a:pt x="17050" y="10892"/>
                  </a:lnTo>
                  <a:lnTo>
                    <a:pt x="16573" y="12027"/>
                  </a:lnTo>
                  <a:lnTo>
                    <a:pt x="18178" y="12703"/>
                  </a:lnTo>
                  <a:lnTo>
                    <a:pt x="18829" y="12865"/>
                  </a:lnTo>
                  <a:lnTo>
                    <a:pt x="19957" y="13405"/>
                  </a:lnTo>
                  <a:lnTo>
                    <a:pt x="17744" y="15622"/>
                  </a:lnTo>
                  <a:lnTo>
                    <a:pt x="14100" y="18324"/>
                  </a:lnTo>
                  <a:lnTo>
                    <a:pt x="13449" y="18595"/>
                  </a:lnTo>
                  <a:lnTo>
                    <a:pt x="11410" y="18595"/>
                  </a:lnTo>
                  <a:lnTo>
                    <a:pt x="10108" y="19000"/>
                  </a:lnTo>
                  <a:lnTo>
                    <a:pt x="8503" y="19270"/>
                  </a:lnTo>
                  <a:lnTo>
                    <a:pt x="6464" y="19973"/>
                  </a:lnTo>
                  <a:lnTo>
                    <a:pt x="5380" y="19432"/>
                  </a:lnTo>
                  <a:lnTo>
                    <a:pt x="5380" y="19270"/>
                  </a:lnTo>
                  <a:lnTo>
                    <a:pt x="6030" y="19270"/>
                  </a:lnTo>
                  <a:lnTo>
                    <a:pt x="6030" y="18730"/>
                  </a:lnTo>
                  <a:lnTo>
                    <a:pt x="5813" y="19270"/>
                  </a:lnTo>
                  <a:lnTo>
                    <a:pt x="5380" y="19000"/>
                  </a:lnTo>
                  <a:lnTo>
                    <a:pt x="5380" y="18730"/>
                  </a:lnTo>
                  <a:lnTo>
                    <a:pt x="4685" y="18595"/>
                  </a:lnTo>
                  <a:lnTo>
                    <a:pt x="3774" y="18595"/>
                  </a:lnTo>
                  <a:lnTo>
                    <a:pt x="3557" y="18324"/>
                  </a:lnTo>
                  <a:lnTo>
                    <a:pt x="3124" y="17595"/>
                  </a:lnTo>
                  <a:lnTo>
                    <a:pt x="3557" y="17459"/>
                  </a:lnTo>
                  <a:lnTo>
                    <a:pt x="3124" y="16784"/>
                  </a:lnTo>
                  <a:lnTo>
                    <a:pt x="3557" y="16784"/>
                  </a:lnTo>
                  <a:lnTo>
                    <a:pt x="2907" y="15784"/>
                  </a:lnTo>
                  <a:lnTo>
                    <a:pt x="2473" y="14514"/>
                  </a:lnTo>
                  <a:lnTo>
                    <a:pt x="2473" y="14243"/>
                  </a:lnTo>
                  <a:lnTo>
                    <a:pt x="3124" y="13838"/>
                  </a:lnTo>
                  <a:lnTo>
                    <a:pt x="3124" y="13405"/>
                  </a:lnTo>
                  <a:lnTo>
                    <a:pt x="3557" y="13405"/>
                  </a:lnTo>
                  <a:lnTo>
                    <a:pt x="4252" y="13135"/>
                  </a:lnTo>
                  <a:lnTo>
                    <a:pt x="3774" y="12865"/>
                  </a:lnTo>
                  <a:lnTo>
                    <a:pt x="4685" y="12703"/>
                  </a:lnTo>
                  <a:lnTo>
                    <a:pt x="4685" y="12432"/>
                  </a:lnTo>
                  <a:lnTo>
                    <a:pt x="5380" y="12297"/>
                  </a:lnTo>
                  <a:lnTo>
                    <a:pt x="5813" y="11595"/>
                  </a:lnTo>
                  <a:lnTo>
                    <a:pt x="6725" y="10595"/>
                  </a:lnTo>
                  <a:lnTo>
                    <a:pt x="7158" y="10189"/>
                  </a:lnTo>
                  <a:lnTo>
                    <a:pt x="7809" y="9757"/>
                  </a:lnTo>
                  <a:lnTo>
                    <a:pt x="8503" y="9757"/>
                  </a:lnTo>
                  <a:lnTo>
                    <a:pt x="8243" y="9378"/>
                  </a:lnTo>
                  <a:lnTo>
                    <a:pt x="8243" y="8649"/>
                  </a:lnTo>
                  <a:lnTo>
                    <a:pt x="7158" y="8216"/>
                  </a:lnTo>
                  <a:lnTo>
                    <a:pt x="6725" y="7946"/>
                  </a:lnTo>
                  <a:lnTo>
                    <a:pt x="6030" y="7946"/>
                  </a:lnTo>
                  <a:lnTo>
                    <a:pt x="5813" y="7541"/>
                  </a:lnTo>
                  <a:lnTo>
                    <a:pt x="5380" y="7000"/>
                  </a:lnTo>
                  <a:lnTo>
                    <a:pt x="5813" y="5865"/>
                  </a:lnTo>
                  <a:lnTo>
                    <a:pt x="4946" y="5459"/>
                  </a:lnTo>
                  <a:lnTo>
                    <a:pt x="4946" y="5297"/>
                  </a:lnTo>
                  <a:lnTo>
                    <a:pt x="5380" y="5027"/>
                  </a:lnTo>
                  <a:lnTo>
                    <a:pt x="4685" y="4730"/>
                  </a:lnTo>
                  <a:lnTo>
                    <a:pt x="4685" y="3919"/>
                  </a:lnTo>
                  <a:lnTo>
                    <a:pt x="3557" y="3189"/>
                  </a:lnTo>
                  <a:lnTo>
                    <a:pt x="2473" y="3189"/>
                  </a:lnTo>
                  <a:lnTo>
                    <a:pt x="1128" y="2784"/>
                  </a:lnTo>
                  <a:lnTo>
                    <a:pt x="0" y="2081"/>
                  </a:lnTo>
                  <a:lnTo>
                    <a:pt x="0" y="1811"/>
                  </a:lnTo>
                  <a:lnTo>
                    <a:pt x="607" y="2081"/>
                  </a:lnTo>
                  <a:lnTo>
                    <a:pt x="174" y="1649"/>
                  </a:lnTo>
                  <a:lnTo>
                    <a:pt x="607" y="1649"/>
                  </a:lnTo>
                  <a:lnTo>
                    <a:pt x="1779" y="1811"/>
                  </a:lnTo>
                  <a:lnTo>
                    <a:pt x="2907" y="2514"/>
                  </a:lnTo>
                  <a:lnTo>
                    <a:pt x="3774" y="2514"/>
                  </a:lnTo>
                  <a:lnTo>
                    <a:pt x="4685" y="2514"/>
                  </a:lnTo>
                  <a:lnTo>
                    <a:pt x="4946" y="2351"/>
                  </a:lnTo>
                  <a:lnTo>
                    <a:pt x="5813" y="2514"/>
                  </a:lnTo>
                  <a:lnTo>
                    <a:pt x="6464" y="2784"/>
                  </a:lnTo>
                  <a:lnTo>
                    <a:pt x="6725" y="2784"/>
                  </a:lnTo>
                  <a:lnTo>
                    <a:pt x="6725" y="2351"/>
                  </a:lnTo>
                  <a:lnTo>
                    <a:pt x="7592" y="2351"/>
                  </a:lnTo>
                  <a:lnTo>
                    <a:pt x="7592" y="1649"/>
                  </a:lnTo>
                  <a:lnTo>
                    <a:pt x="7592" y="973"/>
                  </a:lnTo>
                  <a:lnTo>
                    <a:pt x="8243" y="270"/>
                  </a:lnTo>
                  <a:lnTo>
                    <a:pt x="8937" y="270"/>
                  </a:lnTo>
                  <a:lnTo>
                    <a:pt x="9414" y="270"/>
                  </a:lnTo>
                  <a:lnTo>
                    <a:pt x="10542" y="0"/>
                  </a:lnTo>
                  <a:lnTo>
                    <a:pt x="10759" y="270"/>
                  </a:lnTo>
                  <a:lnTo>
                    <a:pt x="11887" y="541"/>
                  </a:lnTo>
                  <a:lnTo>
                    <a:pt x="12581" y="973"/>
                  </a:lnTo>
                  <a:lnTo>
                    <a:pt x="12321" y="1378"/>
                  </a:lnTo>
                  <a:lnTo>
                    <a:pt x="11887" y="2081"/>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9" name="Freeform 287">
              <a:extLst>
                <a:ext uri="{FF2B5EF4-FFF2-40B4-BE49-F238E27FC236}">
                  <a16:creationId xmlns:a16="http://schemas.microsoft.com/office/drawing/2014/main" id="{E050266C-3AA1-4C5C-8C37-1C96ECD896F4}"/>
                </a:ext>
              </a:extLst>
            </p:cNvPr>
            <p:cNvSpPr>
              <a:spLocks/>
            </p:cNvSpPr>
            <p:nvPr/>
          </p:nvSpPr>
          <p:spPr bwMode="auto">
            <a:xfrm>
              <a:off x="4745880" y="2740207"/>
              <a:ext cx="251952" cy="231692"/>
            </a:xfrm>
            <a:custGeom>
              <a:avLst/>
              <a:gdLst>
                <a:gd name="T0" fmla="*/ 11519 w 20000"/>
                <a:gd name="T1" fmla="*/ 451 h 20000"/>
                <a:gd name="T2" fmla="*/ 12481 w 20000"/>
                <a:gd name="T3" fmla="*/ 451 h 20000"/>
                <a:gd name="T4" fmla="*/ 13074 w 20000"/>
                <a:gd name="T5" fmla="*/ 1516 h 20000"/>
                <a:gd name="T6" fmla="*/ 14593 w 20000"/>
                <a:gd name="T7" fmla="*/ 2131 h 20000"/>
                <a:gd name="T8" fmla="*/ 15963 w 20000"/>
                <a:gd name="T9" fmla="*/ 3607 h 20000"/>
                <a:gd name="T10" fmla="*/ 16889 w 20000"/>
                <a:gd name="T11" fmla="*/ 3607 h 20000"/>
                <a:gd name="T12" fmla="*/ 19000 w 20000"/>
                <a:gd name="T13" fmla="*/ 4467 h 20000"/>
                <a:gd name="T14" fmla="*/ 19407 w 20000"/>
                <a:gd name="T15" fmla="*/ 5943 h 20000"/>
                <a:gd name="T16" fmla="*/ 18630 w 20000"/>
                <a:gd name="T17" fmla="*/ 8279 h 20000"/>
                <a:gd name="T18" fmla="*/ 18074 w 20000"/>
                <a:gd name="T19" fmla="*/ 8893 h 20000"/>
                <a:gd name="T20" fmla="*/ 16889 w 20000"/>
                <a:gd name="T21" fmla="*/ 10820 h 20000"/>
                <a:gd name="T22" fmla="*/ 17481 w 20000"/>
                <a:gd name="T23" fmla="*/ 10820 h 20000"/>
                <a:gd name="T24" fmla="*/ 18444 w 20000"/>
                <a:gd name="T25" fmla="*/ 12090 h 20000"/>
                <a:gd name="T26" fmla="*/ 18444 w 20000"/>
                <a:gd name="T27" fmla="*/ 13770 h 20000"/>
                <a:gd name="T28" fmla="*/ 18074 w 20000"/>
                <a:gd name="T29" fmla="*/ 14221 h 20000"/>
                <a:gd name="T30" fmla="*/ 19000 w 20000"/>
                <a:gd name="T31" fmla="*/ 16107 h 20000"/>
                <a:gd name="T32" fmla="*/ 19407 w 20000"/>
                <a:gd name="T33" fmla="*/ 16516 h 20000"/>
                <a:gd name="T34" fmla="*/ 19000 w 20000"/>
                <a:gd name="T35" fmla="*/ 17172 h 20000"/>
                <a:gd name="T36" fmla="*/ 18630 w 20000"/>
                <a:gd name="T37" fmla="*/ 17172 h 20000"/>
                <a:gd name="T38" fmla="*/ 18074 w 20000"/>
                <a:gd name="T39" fmla="*/ 17623 h 20000"/>
                <a:gd name="T40" fmla="*/ 17481 w 20000"/>
                <a:gd name="T41" fmla="*/ 18689 h 20000"/>
                <a:gd name="T42" fmla="*/ 15593 w 20000"/>
                <a:gd name="T43" fmla="*/ 18279 h 20000"/>
                <a:gd name="T44" fmla="*/ 15000 w 20000"/>
                <a:gd name="T45" fmla="*/ 17828 h 20000"/>
                <a:gd name="T46" fmla="*/ 14407 w 20000"/>
                <a:gd name="T47" fmla="*/ 17623 h 20000"/>
                <a:gd name="T48" fmla="*/ 13444 w 20000"/>
                <a:gd name="T49" fmla="*/ 17623 h 20000"/>
                <a:gd name="T50" fmla="*/ 12111 w 20000"/>
                <a:gd name="T51" fmla="*/ 18689 h 20000"/>
                <a:gd name="T52" fmla="*/ 11519 w 20000"/>
                <a:gd name="T53" fmla="*/ 19959 h 20000"/>
                <a:gd name="T54" fmla="*/ 9407 w 20000"/>
                <a:gd name="T55" fmla="*/ 19303 h 20000"/>
                <a:gd name="T56" fmla="*/ 8481 w 20000"/>
                <a:gd name="T57" fmla="*/ 19303 h 20000"/>
                <a:gd name="T58" fmla="*/ 5370 w 20000"/>
                <a:gd name="T59" fmla="*/ 18689 h 20000"/>
                <a:gd name="T60" fmla="*/ 5370 w 20000"/>
                <a:gd name="T61" fmla="*/ 15287 h 20000"/>
                <a:gd name="T62" fmla="*/ 5370 w 20000"/>
                <a:gd name="T63" fmla="*/ 14426 h 20000"/>
                <a:gd name="T64" fmla="*/ 6370 w 20000"/>
                <a:gd name="T65" fmla="*/ 13770 h 20000"/>
                <a:gd name="T66" fmla="*/ 5370 w 20000"/>
                <a:gd name="T67" fmla="*/ 12500 h 20000"/>
                <a:gd name="T68" fmla="*/ 4037 w 20000"/>
                <a:gd name="T69" fmla="*/ 10000 h 20000"/>
                <a:gd name="T70" fmla="*/ 3481 w 20000"/>
                <a:gd name="T71" fmla="*/ 8730 h 20000"/>
                <a:gd name="T72" fmla="*/ 778 w 20000"/>
                <a:gd name="T73" fmla="*/ 7623 h 20000"/>
                <a:gd name="T74" fmla="*/ 778 w 20000"/>
                <a:gd name="T75" fmla="*/ 7049 h 20000"/>
                <a:gd name="T76" fmla="*/ 1000 w 20000"/>
                <a:gd name="T77" fmla="*/ 6557 h 20000"/>
                <a:gd name="T78" fmla="*/ 0 w 20000"/>
                <a:gd name="T79" fmla="*/ 6393 h 20000"/>
                <a:gd name="T80" fmla="*/ 1370 w 20000"/>
                <a:gd name="T81" fmla="*/ 5533 h 20000"/>
                <a:gd name="T82" fmla="*/ 2519 w 20000"/>
                <a:gd name="T83" fmla="*/ 5533 h 20000"/>
                <a:gd name="T84" fmla="*/ 3852 w 20000"/>
                <a:gd name="T85" fmla="*/ 5943 h 20000"/>
                <a:gd name="T86" fmla="*/ 5000 w 20000"/>
                <a:gd name="T87" fmla="*/ 5943 h 20000"/>
                <a:gd name="T88" fmla="*/ 4407 w 20000"/>
                <a:gd name="T89" fmla="*/ 3197 h 20000"/>
                <a:gd name="T90" fmla="*/ 5593 w 20000"/>
                <a:gd name="T91" fmla="*/ 3197 h 20000"/>
                <a:gd name="T92" fmla="*/ 6370 w 20000"/>
                <a:gd name="T93" fmla="*/ 4262 h 20000"/>
                <a:gd name="T94" fmla="*/ 7481 w 20000"/>
                <a:gd name="T95" fmla="*/ 3607 h 20000"/>
                <a:gd name="T96" fmla="*/ 9407 w 20000"/>
                <a:gd name="T97" fmla="*/ 2787 h 20000"/>
                <a:gd name="T98" fmla="*/ 9630 w 20000"/>
                <a:gd name="T99" fmla="*/ 45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00" h="20000">
                  <a:moveTo>
                    <a:pt x="11519" y="0"/>
                  </a:moveTo>
                  <a:lnTo>
                    <a:pt x="11519" y="451"/>
                  </a:lnTo>
                  <a:lnTo>
                    <a:pt x="12111" y="861"/>
                  </a:lnTo>
                  <a:lnTo>
                    <a:pt x="12481" y="451"/>
                  </a:lnTo>
                  <a:lnTo>
                    <a:pt x="12889" y="1107"/>
                  </a:lnTo>
                  <a:lnTo>
                    <a:pt x="13074" y="1516"/>
                  </a:lnTo>
                  <a:lnTo>
                    <a:pt x="14407" y="2787"/>
                  </a:lnTo>
                  <a:lnTo>
                    <a:pt x="14593" y="2131"/>
                  </a:lnTo>
                  <a:lnTo>
                    <a:pt x="15000" y="3197"/>
                  </a:lnTo>
                  <a:lnTo>
                    <a:pt x="15963" y="3607"/>
                  </a:lnTo>
                  <a:lnTo>
                    <a:pt x="16148" y="3607"/>
                  </a:lnTo>
                  <a:lnTo>
                    <a:pt x="16889" y="3607"/>
                  </a:lnTo>
                  <a:lnTo>
                    <a:pt x="17481" y="3607"/>
                  </a:lnTo>
                  <a:lnTo>
                    <a:pt x="19000" y="4467"/>
                  </a:lnTo>
                  <a:lnTo>
                    <a:pt x="19963" y="4877"/>
                  </a:lnTo>
                  <a:lnTo>
                    <a:pt x="19407" y="5943"/>
                  </a:lnTo>
                  <a:lnTo>
                    <a:pt x="18630" y="7213"/>
                  </a:lnTo>
                  <a:lnTo>
                    <a:pt x="18630" y="8279"/>
                  </a:lnTo>
                  <a:lnTo>
                    <a:pt x="18074" y="8279"/>
                  </a:lnTo>
                  <a:lnTo>
                    <a:pt x="18074" y="8893"/>
                  </a:lnTo>
                  <a:lnTo>
                    <a:pt x="17481" y="9754"/>
                  </a:lnTo>
                  <a:lnTo>
                    <a:pt x="16889" y="10820"/>
                  </a:lnTo>
                  <a:lnTo>
                    <a:pt x="16889" y="11066"/>
                  </a:lnTo>
                  <a:lnTo>
                    <a:pt x="17481" y="10820"/>
                  </a:lnTo>
                  <a:lnTo>
                    <a:pt x="18074" y="11475"/>
                  </a:lnTo>
                  <a:lnTo>
                    <a:pt x="18444" y="12090"/>
                  </a:lnTo>
                  <a:lnTo>
                    <a:pt x="18074" y="12090"/>
                  </a:lnTo>
                  <a:lnTo>
                    <a:pt x="18444" y="13770"/>
                  </a:lnTo>
                  <a:lnTo>
                    <a:pt x="17704" y="13770"/>
                  </a:lnTo>
                  <a:lnTo>
                    <a:pt x="18074" y="14221"/>
                  </a:lnTo>
                  <a:lnTo>
                    <a:pt x="18444" y="15943"/>
                  </a:lnTo>
                  <a:lnTo>
                    <a:pt x="19000" y="16107"/>
                  </a:lnTo>
                  <a:lnTo>
                    <a:pt x="19593" y="16107"/>
                  </a:lnTo>
                  <a:lnTo>
                    <a:pt x="19407" y="16516"/>
                  </a:lnTo>
                  <a:lnTo>
                    <a:pt x="19407" y="16967"/>
                  </a:lnTo>
                  <a:lnTo>
                    <a:pt x="19000" y="17172"/>
                  </a:lnTo>
                  <a:lnTo>
                    <a:pt x="18630" y="16967"/>
                  </a:lnTo>
                  <a:lnTo>
                    <a:pt x="18630" y="17172"/>
                  </a:lnTo>
                  <a:lnTo>
                    <a:pt x="18630" y="17623"/>
                  </a:lnTo>
                  <a:lnTo>
                    <a:pt x="18074" y="17623"/>
                  </a:lnTo>
                  <a:lnTo>
                    <a:pt x="17481" y="17828"/>
                  </a:lnTo>
                  <a:lnTo>
                    <a:pt x="17481" y="18689"/>
                  </a:lnTo>
                  <a:lnTo>
                    <a:pt x="16148" y="18689"/>
                  </a:lnTo>
                  <a:lnTo>
                    <a:pt x="15593" y="18279"/>
                  </a:lnTo>
                  <a:lnTo>
                    <a:pt x="15370" y="17828"/>
                  </a:lnTo>
                  <a:lnTo>
                    <a:pt x="15000" y="17828"/>
                  </a:lnTo>
                  <a:lnTo>
                    <a:pt x="14407" y="17828"/>
                  </a:lnTo>
                  <a:lnTo>
                    <a:pt x="14407" y="17623"/>
                  </a:lnTo>
                  <a:lnTo>
                    <a:pt x="13630" y="17623"/>
                  </a:lnTo>
                  <a:lnTo>
                    <a:pt x="13444" y="17623"/>
                  </a:lnTo>
                  <a:lnTo>
                    <a:pt x="13074" y="17828"/>
                  </a:lnTo>
                  <a:lnTo>
                    <a:pt x="12111" y="18689"/>
                  </a:lnTo>
                  <a:lnTo>
                    <a:pt x="12111" y="19713"/>
                  </a:lnTo>
                  <a:lnTo>
                    <a:pt x="11519" y="19959"/>
                  </a:lnTo>
                  <a:lnTo>
                    <a:pt x="10593" y="19713"/>
                  </a:lnTo>
                  <a:lnTo>
                    <a:pt x="9407" y="19303"/>
                  </a:lnTo>
                  <a:lnTo>
                    <a:pt x="8481" y="18893"/>
                  </a:lnTo>
                  <a:lnTo>
                    <a:pt x="8481" y="19303"/>
                  </a:lnTo>
                  <a:lnTo>
                    <a:pt x="7481" y="19303"/>
                  </a:lnTo>
                  <a:lnTo>
                    <a:pt x="5370" y="18689"/>
                  </a:lnTo>
                  <a:lnTo>
                    <a:pt x="4778" y="17623"/>
                  </a:lnTo>
                  <a:lnTo>
                    <a:pt x="5370" y="15287"/>
                  </a:lnTo>
                  <a:lnTo>
                    <a:pt x="5593" y="14836"/>
                  </a:lnTo>
                  <a:lnTo>
                    <a:pt x="5370" y="14426"/>
                  </a:lnTo>
                  <a:lnTo>
                    <a:pt x="5593" y="12746"/>
                  </a:lnTo>
                  <a:lnTo>
                    <a:pt x="6370" y="13770"/>
                  </a:lnTo>
                  <a:lnTo>
                    <a:pt x="5963" y="12746"/>
                  </a:lnTo>
                  <a:lnTo>
                    <a:pt x="5370" y="12500"/>
                  </a:lnTo>
                  <a:lnTo>
                    <a:pt x="5370" y="11475"/>
                  </a:lnTo>
                  <a:lnTo>
                    <a:pt x="4037" y="10000"/>
                  </a:lnTo>
                  <a:lnTo>
                    <a:pt x="4037" y="8893"/>
                  </a:lnTo>
                  <a:lnTo>
                    <a:pt x="3481" y="8730"/>
                  </a:lnTo>
                  <a:lnTo>
                    <a:pt x="2519" y="8279"/>
                  </a:lnTo>
                  <a:lnTo>
                    <a:pt x="778" y="7623"/>
                  </a:lnTo>
                  <a:lnTo>
                    <a:pt x="407" y="7049"/>
                  </a:lnTo>
                  <a:lnTo>
                    <a:pt x="778" y="7049"/>
                  </a:lnTo>
                  <a:lnTo>
                    <a:pt x="407" y="6557"/>
                  </a:lnTo>
                  <a:lnTo>
                    <a:pt x="1000" y="6557"/>
                  </a:lnTo>
                  <a:lnTo>
                    <a:pt x="778" y="6393"/>
                  </a:lnTo>
                  <a:lnTo>
                    <a:pt x="0" y="6393"/>
                  </a:lnTo>
                  <a:lnTo>
                    <a:pt x="407" y="5943"/>
                  </a:lnTo>
                  <a:lnTo>
                    <a:pt x="1370" y="5533"/>
                  </a:lnTo>
                  <a:lnTo>
                    <a:pt x="1926" y="5533"/>
                  </a:lnTo>
                  <a:lnTo>
                    <a:pt x="2519" y="5533"/>
                  </a:lnTo>
                  <a:lnTo>
                    <a:pt x="3481" y="6393"/>
                  </a:lnTo>
                  <a:lnTo>
                    <a:pt x="3852" y="5943"/>
                  </a:lnTo>
                  <a:lnTo>
                    <a:pt x="4407" y="5943"/>
                  </a:lnTo>
                  <a:lnTo>
                    <a:pt x="5000" y="5943"/>
                  </a:lnTo>
                  <a:lnTo>
                    <a:pt x="4778" y="4467"/>
                  </a:lnTo>
                  <a:lnTo>
                    <a:pt x="4407" y="3197"/>
                  </a:lnTo>
                  <a:lnTo>
                    <a:pt x="5000" y="3197"/>
                  </a:lnTo>
                  <a:lnTo>
                    <a:pt x="5593" y="3197"/>
                  </a:lnTo>
                  <a:lnTo>
                    <a:pt x="5593" y="3852"/>
                  </a:lnTo>
                  <a:lnTo>
                    <a:pt x="6370" y="4262"/>
                  </a:lnTo>
                  <a:lnTo>
                    <a:pt x="7111" y="4262"/>
                  </a:lnTo>
                  <a:lnTo>
                    <a:pt x="7481" y="3607"/>
                  </a:lnTo>
                  <a:lnTo>
                    <a:pt x="8074" y="3197"/>
                  </a:lnTo>
                  <a:lnTo>
                    <a:pt x="9407" y="2787"/>
                  </a:lnTo>
                  <a:lnTo>
                    <a:pt x="9630" y="2131"/>
                  </a:lnTo>
                  <a:lnTo>
                    <a:pt x="9630" y="451"/>
                  </a:lnTo>
                  <a:lnTo>
                    <a:pt x="11519"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solidFill>
                  <a:schemeClr val="accent1"/>
                </a:solidFill>
              </a:endParaRPr>
            </a:p>
          </p:txBody>
        </p:sp>
        <p:sp>
          <p:nvSpPr>
            <p:cNvPr id="390" name="Freeform 286">
              <a:extLst>
                <a:ext uri="{FF2B5EF4-FFF2-40B4-BE49-F238E27FC236}">
                  <a16:creationId xmlns:a16="http://schemas.microsoft.com/office/drawing/2014/main" id="{B63E9E7E-57F9-4F51-AC6A-AAD36D084953}"/>
                </a:ext>
              </a:extLst>
            </p:cNvPr>
            <p:cNvSpPr>
              <a:spLocks/>
            </p:cNvSpPr>
            <p:nvPr/>
          </p:nvSpPr>
          <p:spPr bwMode="auto">
            <a:xfrm>
              <a:off x="5004830" y="2956452"/>
              <a:ext cx="25662" cy="42774"/>
            </a:xfrm>
            <a:custGeom>
              <a:avLst/>
              <a:gdLst>
                <a:gd name="T0" fmla="*/ 11852 w 20000"/>
                <a:gd name="T1" fmla="*/ 0 h 20000"/>
                <a:gd name="T2" fmla="*/ 15926 w 20000"/>
                <a:gd name="T3" fmla="*/ 0 h 20000"/>
                <a:gd name="T4" fmla="*/ 15926 w 20000"/>
                <a:gd name="T5" fmla="*/ 1348 h 20000"/>
                <a:gd name="T6" fmla="*/ 15926 w 20000"/>
                <a:gd name="T7" fmla="*/ 3596 h 20000"/>
                <a:gd name="T8" fmla="*/ 19630 w 20000"/>
                <a:gd name="T9" fmla="*/ 5843 h 20000"/>
                <a:gd name="T10" fmla="*/ 19630 w 20000"/>
                <a:gd name="T11" fmla="*/ 9213 h 20000"/>
                <a:gd name="T12" fmla="*/ 19630 w 20000"/>
                <a:gd name="T13" fmla="*/ 10562 h 20000"/>
                <a:gd name="T14" fmla="*/ 15926 w 20000"/>
                <a:gd name="T15" fmla="*/ 12809 h 20000"/>
                <a:gd name="T16" fmla="*/ 15926 w 20000"/>
                <a:gd name="T17" fmla="*/ 15056 h 20000"/>
                <a:gd name="T18" fmla="*/ 15926 w 20000"/>
                <a:gd name="T19" fmla="*/ 16180 h 20000"/>
                <a:gd name="T20" fmla="*/ 11852 w 20000"/>
                <a:gd name="T21" fmla="*/ 18427 h 20000"/>
                <a:gd name="T22" fmla="*/ 11852 w 20000"/>
                <a:gd name="T23" fmla="*/ 19775 h 20000"/>
                <a:gd name="T24" fmla="*/ 10000 w 20000"/>
                <a:gd name="T25" fmla="*/ 19775 h 20000"/>
                <a:gd name="T26" fmla="*/ 5926 w 20000"/>
                <a:gd name="T27" fmla="*/ 19775 h 20000"/>
                <a:gd name="T28" fmla="*/ 4074 w 20000"/>
                <a:gd name="T29" fmla="*/ 18427 h 20000"/>
                <a:gd name="T30" fmla="*/ 5926 w 20000"/>
                <a:gd name="T31" fmla="*/ 18427 h 20000"/>
                <a:gd name="T32" fmla="*/ 5926 w 20000"/>
                <a:gd name="T33" fmla="*/ 16180 h 20000"/>
                <a:gd name="T34" fmla="*/ 4074 w 20000"/>
                <a:gd name="T35" fmla="*/ 16180 h 20000"/>
                <a:gd name="T36" fmla="*/ 4074 w 20000"/>
                <a:gd name="T37" fmla="*/ 15056 h 20000"/>
                <a:gd name="T38" fmla="*/ 0 w 20000"/>
                <a:gd name="T39" fmla="*/ 15056 h 20000"/>
                <a:gd name="T40" fmla="*/ 4074 w 20000"/>
                <a:gd name="T41" fmla="*/ 12809 h 20000"/>
                <a:gd name="T42" fmla="*/ 4074 w 20000"/>
                <a:gd name="T43" fmla="*/ 10562 h 20000"/>
                <a:gd name="T44" fmla="*/ 0 w 20000"/>
                <a:gd name="T45" fmla="*/ 10562 h 20000"/>
                <a:gd name="T46" fmla="*/ 0 w 20000"/>
                <a:gd name="T47" fmla="*/ 9213 h 20000"/>
                <a:gd name="T48" fmla="*/ 4074 w 20000"/>
                <a:gd name="T49" fmla="*/ 9213 h 20000"/>
                <a:gd name="T50" fmla="*/ 0 w 20000"/>
                <a:gd name="T51" fmla="*/ 6966 h 20000"/>
                <a:gd name="T52" fmla="*/ 4074 w 20000"/>
                <a:gd name="T53" fmla="*/ 6966 h 20000"/>
                <a:gd name="T54" fmla="*/ 4074 w 20000"/>
                <a:gd name="T55" fmla="*/ 5843 h 20000"/>
                <a:gd name="T56" fmla="*/ 5926 w 20000"/>
                <a:gd name="T57" fmla="*/ 3596 h 20000"/>
                <a:gd name="T58" fmla="*/ 10000 w 20000"/>
                <a:gd name="T59" fmla="*/ 3596 h 20000"/>
                <a:gd name="T60" fmla="*/ 11852 w 20000"/>
                <a:gd name="T61" fmla="*/ 3596 h 20000"/>
                <a:gd name="T62" fmla="*/ 11852 w 20000"/>
                <a:gd name="T63" fmla="*/ 1348 h 20000"/>
                <a:gd name="T64" fmla="*/ 11852 w 20000"/>
                <a:gd name="T65"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00" h="20000">
                  <a:moveTo>
                    <a:pt x="11852" y="0"/>
                  </a:moveTo>
                  <a:lnTo>
                    <a:pt x="15926" y="0"/>
                  </a:lnTo>
                  <a:lnTo>
                    <a:pt x="15926" y="1348"/>
                  </a:lnTo>
                  <a:lnTo>
                    <a:pt x="15926" y="3596"/>
                  </a:lnTo>
                  <a:lnTo>
                    <a:pt x="19630" y="5843"/>
                  </a:lnTo>
                  <a:lnTo>
                    <a:pt x="19630" y="9213"/>
                  </a:lnTo>
                  <a:lnTo>
                    <a:pt x="19630" y="10562"/>
                  </a:lnTo>
                  <a:lnTo>
                    <a:pt x="15926" y="12809"/>
                  </a:lnTo>
                  <a:lnTo>
                    <a:pt x="15926" y="15056"/>
                  </a:lnTo>
                  <a:lnTo>
                    <a:pt x="15926" y="16180"/>
                  </a:lnTo>
                  <a:lnTo>
                    <a:pt x="11852" y="18427"/>
                  </a:lnTo>
                  <a:lnTo>
                    <a:pt x="11852" y="19775"/>
                  </a:lnTo>
                  <a:lnTo>
                    <a:pt x="10000" y="19775"/>
                  </a:lnTo>
                  <a:lnTo>
                    <a:pt x="5926" y="19775"/>
                  </a:lnTo>
                  <a:lnTo>
                    <a:pt x="4074" y="18427"/>
                  </a:lnTo>
                  <a:lnTo>
                    <a:pt x="5926" y="18427"/>
                  </a:lnTo>
                  <a:lnTo>
                    <a:pt x="5926" y="16180"/>
                  </a:lnTo>
                  <a:lnTo>
                    <a:pt x="4074" y="16180"/>
                  </a:lnTo>
                  <a:lnTo>
                    <a:pt x="4074" y="15056"/>
                  </a:lnTo>
                  <a:lnTo>
                    <a:pt x="0" y="15056"/>
                  </a:lnTo>
                  <a:lnTo>
                    <a:pt x="4074" y="12809"/>
                  </a:lnTo>
                  <a:lnTo>
                    <a:pt x="4074" y="10562"/>
                  </a:lnTo>
                  <a:lnTo>
                    <a:pt x="0" y="10562"/>
                  </a:lnTo>
                  <a:lnTo>
                    <a:pt x="0" y="9213"/>
                  </a:lnTo>
                  <a:lnTo>
                    <a:pt x="4074" y="9213"/>
                  </a:lnTo>
                  <a:lnTo>
                    <a:pt x="0" y="6966"/>
                  </a:lnTo>
                  <a:lnTo>
                    <a:pt x="4074" y="6966"/>
                  </a:lnTo>
                  <a:lnTo>
                    <a:pt x="4074" y="5843"/>
                  </a:lnTo>
                  <a:lnTo>
                    <a:pt x="5926" y="3596"/>
                  </a:lnTo>
                  <a:lnTo>
                    <a:pt x="10000" y="3596"/>
                  </a:lnTo>
                  <a:lnTo>
                    <a:pt x="11852" y="3596"/>
                  </a:lnTo>
                  <a:lnTo>
                    <a:pt x="11852" y="1348"/>
                  </a:lnTo>
                  <a:lnTo>
                    <a:pt x="11852"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1" name="Freeform 285">
              <a:extLst>
                <a:ext uri="{FF2B5EF4-FFF2-40B4-BE49-F238E27FC236}">
                  <a16:creationId xmlns:a16="http://schemas.microsoft.com/office/drawing/2014/main" id="{BC639A02-B9AB-450A-B93B-941CC184EC88}"/>
                </a:ext>
              </a:extLst>
            </p:cNvPr>
            <p:cNvSpPr>
              <a:spLocks/>
            </p:cNvSpPr>
            <p:nvPr/>
          </p:nvSpPr>
          <p:spPr bwMode="auto">
            <a:xfrm>
              <a:off x="4727217" y="2512080"/>
              <a:ext cx="145806" cy="259019"/>
            </a:xfrm>
            <a:custGeom>
              <a:avLst/>
              <a:gdLst>
                <a:gd name="T0" fmla="*/ 641 w 20000"/>
                <a:gd name="T1" fmla="*/ 19596 h 20000"/>
                <a:gd name="T2" fmla="*/ 3974 w 20000"/>
                <a:gd name="T3" fmla="*/ 17647 h 20000"/>
                <a:gd name="T4" fmla="*/ 6987 w 20000"/>
                <a:gd name="T5" fmla="*/ 17500 h 20000"/>
                <a:gd name="T6" fmla="*/ 6667 w 20000"/>
                <a:gd name="T7" fmla="*/ 16912 h 20000"/>
                <a:gd name="T8" fmla="*/ 3974 w 20000"/>
                <a:gd name="T9" fmla="*/ 16140 h 20000"/>
                <a:gd name="T10" fmla="*/ 2372 w 20000"/>
                <a:gd name="T11" fmla="*/ 15993 h 20000"/>
                <a:gd name="T12" fmla="*/ 5000 w 20000"/>
                <a:gd name="T13" fmla="*/ 13676 h 20000"/>
                <a:gd name="T14" fmla="*/ 3333 w 20000"/>
                <a:gd name="T15" fmla="*/ 13676 h 20000"/>
                <a:gd name="T16" fmla="*/ 6026 w 20000"/>
                <a:gd name="T17" fmla="*/ 12904 h 20000"/>
                <a:gd name="T18" fmla="*/ 7628 w 20000"/>
                <a:gd name="T19" fmla="*/ 12169 h 20000"/>
                <a:gd name="T20" fmla="*/ 7628 w 20000"/>
                <a:gd name="T21" fmla="*/ 11029 h 20000"/>
                <a:gd name="T22" fmla="*/ 6667 w 20000"/>
                <a:gd name="T23" fmla="*/ 9669 h 20000"/>
                <a:gd name="T24" fmla="*/ 7628 w 20000"/>
                <a:gd name="T25" fmla="*/ 8934 h 20000"/>
                <a:gd name="T26" fmla="*/ 5000 w 20000"/>
                <a:gd name="T27" fmla="*/ 9081 h 20000"/>
                <a:gd name="T28" fmla="*/ 2372 w 20000"/>
                <a:gd name="T29" fmla="*/ 9081 h 20000"/>
                <a:gd name="T30" fmla="*/ 3333 w 20000"/>
                <a:gd name="T31" fmla="*/ 7206 h 20000"/>
                <a:gd name="T32" fmla="*/ 1667 w 20000"/>
                <a:gd name="T33" fmla="*/ 6654 h 20000"/>
                <a:gd name="T34" fmla="*/ 1026 w 20000"/>
                <a:gd name="T35" fmla="*/ 7022 h 20000"/>
                <a:gd name="T36" fmla="*/ 2372 w 20000"/>
                <a:gd name="T37" fmla="*/ 4926 h 20000"/>
                <a:gd name="T38" fmla="*/ 0 w 20000"/>
                <a:gd name="T39" fmla="*/ 4559 h 20000"/>
                <a:gd name="T40" fmla="*/ 1667 w 20000"/>
                <a:gd name="T41" fmla="*/ 3235 h 20000"/>
                <a:gd name="T42" fmla="*/ 1026 w 20000"/>
                <a:gd name="T43" fmla="*/ 2096 h 20000"/>
                <a:gd name="T44" fmla="*/ 2372 w 20000"/>
                <a:gd name="T45" fmla="*/ 1103 h 20000"/>
                <a:gd name="T46" fmla="*/ 3333 w 20000"/>
                <a:gd name="T47" fmla="*/ 0 h 20000"/>
                <a:gd name="T48" fmla="*/ 7628 w 20000"/>
                <a:gd name="T49" fmla="*/ 0 h 20000"/>
                <a:gd name="T50" fmla="*/ 5256 w 20000"/>
                <a:gd name="T51" fmla="*/ 1691 h 20000"/>
                <a:gd name="T52" fmla="*/ 5000 w 20000"/>
                <a:gd name="T53" fmla="*/ 2647 h 20000"/>
                <a:gd name="T54" fmla="*/ 10256 w 20000"/>
                <a:gd name="T55" fmla="*/ 2463 h 20000"/>
                <a:gd name="T56" fmla="*/ 9615 w 20000"/>
                <a:gd name="T57" fmla="*/ 3971 h 20000"/>
                <a:gd name="T58" fmla="*/ 8654 w 20000"/>
                <a:gd name="T59" fmla="*/ 5699 h 20000"/>
                <a:gd name="T60" fmla="*/ 6667 w 20000"/>
                <a:gd name="T61" fmla="*/ 6434 h 20000"/>
                <a:gd name="T62" fmla="*/ 11282 w 20000"/>
                <a:gd name="T63" fmla="*/ 7978 h 20000"/>
                <a:gd name="T64" fmla="*/ 14936 w 20000"/>
                <a:gd name="T65" fmla="*/ 10662 h 20000"/>
                <a:gd name="T66" fmla="*/ 14936 w 20000"/>
                <a:gd name="T67" fmla="*/ 11985 h 20000"/>
                <a:gd name="T68" fmla="*/ 15577 w 20000"/>
                <a:gd name="T69" fmla="*/ 13493 h 20000"/>
                <a:gd name="T70" fmla="*/ 16603 w 20000"/>
                <a:gd name="T71" fmla="*/ 13676 h 20000"/>
                <a:gd name="T72" fmla="*/ 19936 w 20000"/>
                <a:gd name="T73" fmla="*/ 14412 h 20000"/>
                <a:gd name="T74" fmla="*/ 17949 w 20000"/>
                <a:gd name="T75" fmla="*/ 16140 h 20000"/>
                <a:gd name="T76" fmla="*/ 16603 w 20000"/>
                <a:gd name="T77" fmla="*/ 16912 h 20000"/>
                <a:gd name="T78" fmla="*/ 17949 w 20000"/>
                <a:gd name="T79" fmla="*/ 18088 h 20000"/>
                <a:gd name="T80" fmla="*/ 13910 w 20000"/>
                <a:gd name="T81" fmla="*/ 18088 h 20000"/>
                <a:gd name="T82" fmla="*/ 10256 w 20000"/>
                <a:gd name="T83" fmla="*/ 18456 h 20000"/>
                <a:gd name="T84" fmla="*/ 6667 w 20000"/>
                <a:gd name="T85" fmla="*/ 18640 h 20000"/>
                <a:gd name="T86" fmla="*/ 4359 w 20000"/>
                <a:gd name="T87" fmla="*/ 1937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00" h="20000">
                  <a:moveTo>
                    <a:pt x="1667" y="19963"/>
                  </a:moveTo>
                  <a:lnTo>
                    <a:pt x="641" y="19596"/>
                  </a:lnTo>
                  <a:lnTo>
                    <a:pt x="2372" y="19007"/>
                  </a:lnTo>
                  <a:lnTo>
                    <a:pt x="3974" y="17647"/>
                  </a:lnTo>
                  <a:lnTo>
                    <a:pt x="5000" y="17500"/>
                  </a:lnTo>
                  <a:lnTo>
                    <a:pt x="6987" y="17500"/>
                  </a:lnTo>
                  <a:lnTo>
                    <a:pt x="8013" y="16544"/>
                  </a:lnTo>
                  <a:lnTo>
                    <a:pt x="6667" y="16912"/>
                  </a:lnTo>
                  <a:lnTo>
                    <a:pt x="4359" y="16544"/>
                  </a:lnTo>
                  <a:lnTo>
                    <a:pt x="3974" y="16140"/>
                  </a:lnTo>
                  <a:lnTo>
                    <a:pt x="2628" y="16544"/>
                  </a:lnTo>
                  <a:lnTo>
                    <a:pt x="2372" y="15993"/>
                  </a:lnTo>
                  <a:lnTo>
                    <a:pt x="5000" y="14632"/>
                  </a:lnTo>
                  <a:lnTo>
                    <a:pt x="5000" y="13676"/>
                  </a:lnTo>
                  <a:lnTo>
                    <a:pt x="3974" y="13676"/>
                  </a:lnTo>
                  <a:lnTo>
                    <a:pt x="3333" y="13676"/>
                  </a:lnTo>
                  <a:lnTo>
                    <a:pt x="3974" y="13493"/>
                  </a:lnTo>
                  <a:lnTo>
                    <a:pt x="6026" y="12904"/>
                  </a:lnTo>
                  <a:lnTo>
                    <a:pt x="8013" y="12904"/>
                  </a:lnTo>
                  <a:lnTo>
                    <a:pt x="7628" y="12169"/>
                  </a:lnTo>
                  <a:lnTo>
                    <a:pt x="7628" y="11397"/>
                  </a:lnTo>
                  <a:lnTo>
                    <a:pt x="7628" y="11029"/>
                  </a:lnTo>
                  <a:lnTo>
                    <a:pt x="6987" y="11029"/>
                  </a:lnTo>
                  <a:lnTo>
                    <a:pt x="6667" y="9669"/>
                  </a:lnTo>
                  <a:lnTo>
                    <a:pt x="6667" y="9522"/>
                  </a:lnTo>
                  <a:lnTo>
                    <a:pt x="7628" y="8934"/>
                  </a:lnTo>
                  <a:lnTo>
                    <a:pt x="6667" y="8934"/>
                  </a:lnTo>
                  <a:lnTo>
                    <a:pt x="5000" y="9081"/>
                  </a:lnTo>
                  <a:lnTo>
                    <a:pt x="3333" y="9522"/>
                  </a:lnTo>
                  <a:lnTo>
                    <a:pt x="2372" y="9081"/>
                  </a:lnTo>
                  <a:lnTo>
                    <a:pt x="3333" y="7574"/>
                  </a:lnTo>
                  <a:lnTo>
                    <a:pt x="3333" y="7206"/>
                  </a:lnTo>
                  <a:lnTo>
                    <a:pt x="3333" y="6654"/>
                  </a:lnTo>
                  <a:lnTo>
                    <a:pt x="1667" y="6654"/>
                  </a:lnTo>
                  <a:lnTo>
                    <a:pt x="1026" y="7978"/>
                  </a:lnTo>
                  <a:lnTo>
                    <a:pt x="1026" y="7022"/>
                  </a:lnTo>
                  <a:lnTo>
                    <a:pt x="1026" y="5699"/>
                  </a:lnTo>
                  <a:lnTo>
                    <a:pt x="2372" y="4926"/>
                  </a:lnTo>
                  <a:lnTo>
                    <a:pt x="1026" y="5110"/>
                  </a:lnTo>
                  <a:lnTo>
                    <a:pt x="0" y="4559"/>
                  </a:lnTo>
                  <a:lnTo>
                    <a:pt x="1026" y="3971"/>
                  </a:lnTo>
                  <a:lnTo>
                    <a:pt x="1667" y="3235"/>
                  </a:lnTo>
                  <a:lnTo>
                    <a:pt x="641" y="3015"/>
                  </a:lnTo>
                  <a:lnTo>
                    <a:pt x="1026" y="2096"/>
                  </a:lnTo>
                  <a:lnTo>
                    <a:pt x="2372" y="1691"/>
                  </a:lnTo>
                  <a:lnTo>
                    <a:pt x="2372" y="1103"/>
                  </a:lnTo>
                  <a:lnTo>
                    <a:pt x="2628" y="1103"/>
                  </a:lnTo>
                  <a:lnTo>
                    <a:pt x="3333" y="0"/>
                  </a:lnTo>
                  <a:lnTo>
                    <a:pt x="5256" y="147"/>
                  </a:lnTo>
                  <a:lnTo>
                    <a:pt x="7628" y="0"/>
                  </a:lnTo>
                  <a:lnTo>
                    <a:pt x="7628" y="956"/>
                  </a:lnTo>
                  <a:lnTo>
                    <a:pt x="5256" y="1691"/>
                  </a:lnTo>
                  <a:lnTo>
                    <a:pt x="5256" y="2096"/>
                  </a:lnTo>
                  <a:lnTo>
                    <a:pt x="5000" y="2647"/>
                  </a:lnTo>
                  <a:lnTo>
                    <a:pt x="6667" y="2463"/>
                  </a:lnTo>
                  <a:lnTo>
                    <a:pt x="10256" y="2463"/>
                  </a:lnTo>
                  <a:lnTo>
                    <a:pt x="10897" y="3015"/>
                  </a:lnTo>
                  <a:lnTo>
                    <a:pt x="9615" y="3971"/>
                  </a:lnTo>
                  <a:lnTo>
                    <a:pt x="8013" y="5478"/>
                  </a:lnTo>
                  <a:lnTo>
                    <a:pt x="8654" y="5699"/>
                  </a:lnTo>
                  <a:lnTo>
                    <a:pt x="7628" y="6066"/>
                  </a:lnTo>
                  <a:lnTo>
                    <a:pt x="6667" y="6434"/>
                  </a:lnTo>
                  <a:lnTo>
                    <a:pt x="8654" y="6434"/>
                  </a:lnTo>
                  <a:lnTo>
                    <a:pt x="11282" y="7978"/>
                  </a:lnTo>
                  <a:lnTo>
                    <a:pt x="12949" y="9669"/>
                  </a:lnTo>
                  <a:lnTo>
                    <a:pt x="14936" y="10662"/>
                  </a:lnTo>
                  <a:lnTo>
                    <a:pt x="15577" y="11985"/>
                  </a:lnTo>
                  <a:lnTo>
                    <a:pt x="14936" y="11985"/>
                  </a:lnTo>
                  <a:lnTo>
                    <a:pt x="16282" y="13125"/>
                  </a:lnTo>
                  <a:lnTo>
                    <a:pt x="15577" y="13493"/>
                  </a:lnTo>
                  <a:lnTo>
                    <a:pt x="16282" y="14044"/>
                  </a:lnTo>
                  <a:lnTo>
                    <a:pt x="16603" y="13676"/>
                  </a:lnTo>
                  <a:lnTo>
                    <a:pt x="17949" y="13493"/>
                  </a:lnTo>
                  <a:lnTo>
                    <a:pt x="19936" y="14412"/>
                  </a:lnTo>
                  <a:lnTo>
                    <a:pt x="18910" y="15993"/>
                  </a:lnTo>
                  <a:lnTo>
                    <a:pt x="17949" y="16140"/>
                  </a:lnTo>
                  <a:lnTo>
                    <a:pt x="17308" y="16544"/>
                  </a:lnTo>
                  <a:lnTo>
                    <a:pt x="16603" y="16912"/>
                  </a:lnTo>
                  <a:lnTo>
                    <a:pt x="18910" y="17096"/>
                  </a:lnTo>
                  <a:lnTo>
                    <a:pt x="17949" y="18088"/>
                  </a:lnTo>
                  <a:lnTo>
                    <a:pt x="16282" y="18456"/>
                  </a:lnTo>
                  <a:lnTo>
                    <a:pt x="13910" y="18088"/>
                  </a:lnTo>
                  <a:lnTo>
                    <a:pt x="12949" y="18088"/>
                  </a:lnTo>
                  <a:lnTo>
                    <a:pt x="10256" y="18456"/>
                  </a:lnTo>
                  <a:lnTo>
                    <a:pt x="8013" y="18456"/>
                  </a:lnTo>
                  <a:lnTo>
                    <a:pt x="6667" y="18640"/>
                  </a:lnTo>
                  <a:lnTo>
                    <a:pt x="5256" y="19375"/>
                  </a:lnTo>
                  <a:lnTo>
                    <a:pt x="4359" y="19375"/>
                  </a:lnTo>
                  <a:lnTo>
                    <a:pt x="1667" y="19963"/>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2" name="Freeform 284">
              <a:extLst>
                <a:ext uri="{FF2B5EF4-FFF2-40B4-BE49-F238E27FC236}">
                  <a16:creationId xmlns:a16="http://schemas.microsoft.com/office/drawing/2014/main" id="{159AA284-DC9A-408E-87BA-E6ABFADDA17B}"/>
                </a:ext>
              </a:extLst>
            </p:cNvPr>
            <p:cNvSpPr>
              <a:spLocks/>
            </p:cNvSpPr>
            <p:nvPr/>
          </p:nvSpPr>
          <p:spPr bwMode="auto">
            <a:xfrm>
              <a:off x="4693390" y="2616638"/>
              <a:ext cx="46658" cy="38021"/>
            </a:xfrm>
            <a:custGeom>
              <a:avLst/>
              <a:gdLst>
                <a:gd name="T0" fmla="*/ 5253 w 20000"/>
                <a:gd name="T1" fmla="*/ 5316 h 20000"/>
                <a:gd name="T2" fmla="*/ 8283 w 20000"/>
                <a:gd name="T3" fmla="*/ 2785 h 20000"/>
                <a:gd name="T4" fmla="*/ 13535 w 20000"/>
                <a:gd name="T5" fmla="*/ 0 h 20000"/>
                <a:gd name="T6" fmla="*/ 14545 w 20000"/>
                <a:gd name="T7" fmla="*/ 0 h 20000"/>
                <a:gd name="T8" fmla="*/ 17778 w 20000"/>
                <a:gd name="T9" fmla="*/ 6582 h 20000"/>
                <a:gd name="T10" fmla="*/ 16566 w 20000"/>
                <a:gd name="T11" fmla="*/ 9367 h 20000"/>
                <a:gd name="T12" fmla="*/ 17778 w 20000"/>
                <a:gd name="T13" fmla="*/ 9367 h 20000"/>
                <a:gd name="T14" fmla="*/ 19798 w 20000"/>
                <a:gd name="T15" fmla="*/ 15696 h 20000"/>
                <a:gd name="T16" fmla="*/ 14545 w 20000"/>
                <a:gd name="T17" fmla="*/ 19747 h 20000"/>
                <a:gd name="T18" fmla="*/ 13535 w 20000"/>
                <a:gd name="T19" fmla="*/ 17215 h 20000"/>
                <a:gd name="T20" fmla="*/ 11515 w 20000"/>
                <a:gd name="T21" fmla="*/ 17215 h 20000"/>
                <a:gd name="T22" fmla="*/ 6263 w 20000"/>
                <a:gd name="T23" fmla="*/ 10380 h 20000"/>
                <a:gd name="T24" fmla="*/ 6263 w 20000"/>
                <a:gd name="T25" fmla="*/ 13165 h 20000"/>
                <a:gd name="T26" fmla="*/ 6263 w 20000"/>
                <a:gd name="T27" fmla="*/ 15696 h 20000"/>
                <a:gd name="T28" fmla="*/ 5253 w 20000"/>
                <a:gd name="T29" fmla="*/ 17215 h 20000"/>
                <a:gd name="T30" fmla="*/ 1212 w 20000"/>
                <a:gd name="T31" fmla="*/ 15696 h 20000"/>
                <a:gd name="T32" fmla="*/ 0 w 20000"/>
                <a:gd name="T33" fmla="*/ 10380 h 20000"/>
                <a:gd name="T34" fmla="*/ 1212 w 20000"/>
                <a:gd name="T35" fmla="*/ 9367 h 20000"/>
                <a:gd name="T36" fmla="*/ 1212 w 20000"/>
                <a:gd name="T37" fmla="*/ 6582 h 20000"/>
                <a:gd name="T38" fmla="*/ 5253 w 20000"/>
                <a:gd name="T39" fmla="*/ 531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00" h="20000">
                  <a:moveTo>
                    <a:pt x="5253" y="5316"/>
                  </a:moveTo>
                  <a:lnTo>
                    <a:pt x="8283" y="2785"/>
                  </a:lnTo>
                  <a:lnTo>
                    <a:pt x="13535" y="0"/>
                  </a:lnTo>
                  <a:lnTo>
                    <a:pt x="14545" y="0"/>
                  </a:lnTo>
                  <a:lnTo>
                    <a:pt x="17778" y="6582"/>
                  </a:lnTo>
                  <a:lnTo>
                    <a:pt x="16566" y="9367"/>
                  </a:lnTo>
                  <a:lnTo>
                    <a:pt x="17778" y="9367"/>
                  </a:lnTo>
                  <a:lnTo>
                    <a:pt x="19798" y="15696"/>
                  </a:lnTo>
                  <a:lnTo>
                    <a:pt x="14545" y="19747"/>
                  </a:lnTo>
                  <a:lnTo>
                    <a:pt x="13535" y="17215"/>
                  </a:lnTo>
                  <a:lnTo>
                    <a:pt x="11515" y="17215"/>
                  </a:lnTo>
                  <a:lnTo>
                    <a:pt x="6263" y="10380"/>
                  </a:lnTo>
                  <a:lnTo>
                    <a:pt x="6263" y="13165"/>
                  </a:lnTo>
                  <a:lnTo>
                    <a:pt x="6263" y="15696"/>
                  </a:lnTo>
                  <a:lnTo>
                    <a:pt x="5253" y="17215"/>
                  </a:lnTo>
                  <a:lnTo>
                    <a:pt x="1212" y="15696"/>
                  </a:lnTo>
                  <a:lnTo>
                    <a:pt x="0" y="10380"/>
                  </a:lnTo>
                  <a:lnTo>
                    <a:pt x="1212" y="9367"/>
                  </a:lnTo>
                  <a:lnTo>
                    <a:pt x="1212" y="6582"/>
                  </a:lnTo>
                  <a:lnTo>
                    <a:pt x="5253" y="5316"/>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3" name="Freeform 283">
              <a:extLst>
                <a:ext uri="{FF2B5EF4-FFF2-40B4-BE49-F238E27FC236}">
                  <a16:creationId xmlns:a16="http://schemas.microsoft.com/office/drawing/2014/main" id="{1126A837-3852-44A1-91F2-6C21BE3E8526}"/>
                </a:ext>
              </a:extLst>
            </p:cNvPr>
            <p:cNvSpPr>
              <a:spLocks/>
            </p:cNvSpPr>
            <p:nvPr/>
          </p:nvSpPr>
          <p:spPr bwMode="auto">
            <a:xfrm>
              <a:off x="4712053" y="2519209"/>
              <a:ext cx="12831" cy="20199"/>
            </a:xfrm>
            <a:custGeom>
              <a:avLst/>
              <a:gdLst>
                <a:gd name="T0" fmla="*/ 0 w 20000"/>
                <a:gd name="T1" fmla="*/ 19524 h 20000"/>
                <a:gd name="T2" fmla="*/ 0 w 20000"/>
                <a:gd name="T3" fmla="*/ 14286 h 20000"/>
                <a:gd name="T4" fmla="*/ 0 w 20000"/>
                <a:gd name="T5" fmla="*/ 11905 h 20000"/>
                <a:gd name="T6" fmla="*/ 0 w 20000"/>
                <a:gd name="T7" fmla="*/ 6667 h 20000"/>
                <a:gd name="T8" fmla="*/ 4444 w 20000"/>
                <a:gd name="T9" fmla="*/ 6667 h 20000"/>
                <a:gd name="T10" fmla="*/ 4444 w 20000"/>
                <a:gd name="T11" fmla="*/ 4762 h 20000"/>
                <a:gd name="T12" fmla="*/ 19259 w 20000"/>
                <a:gd name="T13" fmla="*/ 0 h 20000"/>
                <a:gd name="T14" fmla="*/ 19259 w 20000"/>
                <a:gd name="T15" fmla="*/ 4762 h 20000"/>
                <a:gd name="T16" fmla="*/ 11852 w 20000"/>
                <a:gd name="T17" fmla="*/ 11905 h 20000"/>
                <a:gd name="T18" fmla="*/ 19259 w 20000"/>
                <a:gd name="T19" fmla="*/ 11905 h 20000"/>
                <a:gd name="T20" fmla="*/ 11852 w 20000"/>
                <a:gd name="T21" fmla="*/ 14286 h 20000"/>
                <a:gd name="T22" fmla="*/ 0 w 20000"/>
                <a:gd name="T23" fmla="*/ 19524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00" h="20000">
                  <a:moveTo>
                    <a:pt x="0" y="19524"/>
                  </a:moveTo>
                  <a:lnTo>
                    <a:pt x="0" y="14286"/>
                  </a:lnTo>
                  <a:lnTo>
                    <a:pt x="0" y="11905"/>
                  </a:lnTo>
                  <a:lnTo>
                    <a:pt x="0" y="6667"/>
                  </a:lnTo>
                  <a:lnTo>
                    <a:pt x="4444" y="6667"/>
                  </a:lnTo>
                  <a:lnTo>
                    <a:pt x="4444" y="4762"/>
                  </a:lnTo>
                  <a:lnTo>
                    <a:pt x="19259" y="0"/>
                  </a:lnTo>
                  <a:lnTo>
                    <a:pt x="19259" y="4762"/>
                  </a:lnTo>
                  <a:lnTo>
                    <a:pt x="11852" y="11905"/>
                  </a:lnTo>
                  <a:lnTo>
                    <a:pt x="19259" y="11905"/>
                  </a:lnTo>
                  <a:lnTo>
                    <a:pt x="11852" y="14286"/>
                  </a:lnTo>
                  <a:lnTo>
                    <a:pt x="0" y="19524"/>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4" name="Freeform 282">
              <a:extLst>
                <a:ext uri="{FF2B5EF4-FFF2-40B4-BE49-F238E27FC236}">
                  <a16:creationId xmlns:a16="http://schemas.microsoft.com/office/drawing/2014/main" id="{F458B4F0-24FE-44D7-88CB-49A957FCCF2A}"/>
                </a:ext>
              </a:extLst>
            </p:cNvPr>
            <p:cNvSpPr>
              <a:spLocks/>
            </p:cNvSpPr>
            <p:nvPr/>
          </p:nvSpPr>
          <p:spPr bwMode="auto">
            <a:xfrm>
              <a:off x="4715552" y="2542972"/>
              <a:ext cx="19830" cy="15446"/>
            </a:xfrm>
            <a:custGeom>
              <a:avLst/>
              <a:gdLst>
                <a:gd name="T0" fmla="*/ 16667 w 20000"/>
                <a:gd name="T1" fmla="*/ 19375 h 20000"/>
                <a:gd name="T2" fmla="*/ 11905 w 20000"/>
                <a:gd name="T3" fmla="*/ 19375 h 20000"/>
                <a:gd name="T4" fmla="*/ 16667 w 20000"/>
                <a:gd name="T5" fmla="*/ 19375 h 20000"/>
                <a:gd name="T6" fmla="*/ 9524 w 20000"/>
                <a:gd name="T7" fmla="*/ 19375 h 20000"/>
                <a:gd name="T8" fmla="*/ 4762 w 20000"/>
                <a:gd name="T9" fmla="*/ 9375 h 20000"/>
                <a:gd name="T10" fmla="*/ 0 w 20000"/>
                <a:gd name="T11" fmla="*/ 9375 h 20000"/>
                <a:gd name="T12" fmla="*/ 4762 w 20000"/>
                <a:gd name="T13" fmla="*/ 0 h 20000"/>
                <a:gd name="T14" fmla="*/ 9524 w 20000"/>
                <a:gd name="T15" fmla="*/ 3750 h 20000"/>
                <a:gd name="T16" fmla="*/ 9524 w 20000"/>
                <a:gd name="T17" fmla="*/ 0 h 20000"/>
                <a:gd name="T18" fmla="*/ 11905 w 20000"/>
                <a:gd name="T19" fmla="*/ 0 h 20000"/>
                <a:gd name="T20" fmla="*/ 11905 w 20000"/>
                <a:gd name="T21" fmla="*/ 13125 h 20000"/>
                <a:gd name="T22" fmla="*/ 19524 w 20000"/>
                <a:gd name="T23" fmla="*/ 13125 h 20000"/>
                <a:gd name="T24" fmla="*/ 16667 w 20000"/>
                <a:gd name="T25" fmla="*/ 1937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00" h="20000">
                  <a:moveTo>
                    <a:pt x="16667" y="19375"/>
                  </a:moveTo>
                  <a:lnTo>
                    <a:pt x="11905" y="19375"/>
                  </a:lnTo>
                  <a:lnTo>
                    <a:pt x="16667" y="19375"/>
                  </a:lnTo>
                  <a:lnTo>
                    <a:pt x="9524" y="19375"/>
                  </a:lnTo>
                  <a:lnTo>
                    <a:pt x="4762" y="9375"/>
                  </a:lnTo>
                  <a:lnTo>
                    <a:pt x="0" y="9375"/>
                  </a:lnTo>
                  <a:lnTo>
                    <a:pt x="4762" y="0"/>
                  </a:lnTo>
                  <a:lnTo>
                    <a:pt x="9524" y="3750"/>
                  </a:lnTo>
                  <a:lnTo>
                    <a:pt x="9524" y="0"/>
                  </a:lnTo>
                  <a:lnTo>
                    <a:pt x="11905" y="0"/>
                  </a:lnTo>
                  <a:lnTo>
                    <a:pt x="11905" y="13125"/>
                  </a:lnTo>
                  <a:lnTo>
                    <a:pt x="19524" y="13125"/>
                  </a:lnTo>
                  <a:lnTo>
                    <a:pt x="16667" y="19375"/>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5" name="Freeform 281">
              <a:extLst>
                <a:ext uri="{FF2B5EF4-FFF2-40B4-BE49-F238E27FC236}">
                  <a16:creationId xmlns:a16="http://schemas.microsoft.com/office/drawing/2014/main" id="{A834E8FD-169B-4DAC-9BD1-B673BB84FE3A}"/>
                </a:ext>
              </a:extLst>
            </p:cNvPr>
            <p:cNvSpPr>
              <a:spLocks/>
            </p:cNvSpPr>
            <p:nvPr/>
          </p:nvSpPr>
          <p:spPr bwMode="auto">
            <a:xfrm>
              <a:off x="4808868" y="2447919"/>
              <a:ext cx="12831" cy="24952"/>
            </a:xfrm>
            <a:custGeom>
              <a:avLst/>
              <a:gdLst>
                <a:gd name="T0" fmla="*/ 7407 w 20000"/>
                <a:gd name="T1" fmla="*/ 19615 h 20000"/>
                <a:gd name="T2" fmla="*/ 7407 w 20000"/>
                <a:gd name="T3" fmla="*/ 11923 h 20000"/>
                <a:gd name="T4" fmla="*/ 0 w 20000"/>
                <a:gd name="T5" fmla="*/ 9615 h 20000"/>
                <a:gd name="T6" fmla="*/ 7407 w 20000"/>
                <a:gd name="T7" fmla="*/ 9615 h 20000"/>
                <a:gd name="T8" fmla="*/ 0 w 20000"/>
                <a:gd name="T9" fmla="*/ 2308 h 20000"/>
                <a:gd name="T10" fmla="*/ 11852 w 20000"/>
                <a:gd name="T11" fmla="*/ 0 h 20000"/>
                <a:gd name="T12" fmla="*/ 11852 w 20000"/>
                <a:gd name="T13" fmla="*/ 5769 h 20000"/>
                <a:gd name="T14" fmla="*/ 19259 w 20000"/>
                <a:gd name="T15" fmla="*/ 11923 h 20000"/>
                <a:gd name="T16" fmla="*/ 7407 w 20000"/>
                <a:gd name="T17" fmla="*/ 1961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00" h="20000">
                  <a:moveTo>
                    <a:pt x="7407" y="19615"/>
                  </a:moveTo>
                  <a:lnTo>
                    <a:pt x="7407" y="11923"/>
                  </a:lnTo>
                  <a:lnTo>
                    <a:pt x="0" y="9615"/>
                  </a:lnTo>
                  <a:lnTo>
                    <a:pt x="7407" y="9615"/>
                  </a:lnTo>
                  <a:lnTo>
                    <a:pt x="0" y="2308"/>
                  </a:lnTo>
                  <a:lnTo>
                    <a:pt x="11852" y="0"/>
                  </a:lnTo>
                  <a:lnTo>
                    <a:pt x="11852" y="5769"/>
                  </a:lnTo>
                  <a:lnTo>
                    <a:pt x="19259" y="11923"/>
                  </a:lnTo>
                  <a:lnTo>
                    <a:pt x="7407" y="19615"/>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6" name="Freeform 280">
              <a:extLst>
                <a:ext uri="{FF2B5EF4-FFF2-40B4-BE49-F238E27FC236}">
                  <a16:creationId xmlns:a16="http://schemas.microsoft.com/office/drawing/2014/main" id="{754B6D4C-077A-4B8F-88BD-EB40DA27CEF8}"/>
                </a:ext>
              </a:extLst>
            </p:cNvPr>
            <p:cNvSpPr>
              <a:spLocks/>
            </p:cNvSpPr>
            <p:nvPr/>
          </p:nvSpPr>
          <p:spPr bwMode="auto">
            <a:xfrm>
              <a:off x="4712053" y="2390888"/>
              <a:ext cx="12831" cy="13070"/>
            </a:xfrm>
            <a:custGeom>
              <a:avLst/>
              <a:gdLst>
                <a:gd name="T0" fmla="*/ 11852 w 20000"/>
                <a:gd name="T1" fmla="*/ 19259 h 20000"/>
                <a:gd name="T2" fmla="*/ 0 w 20000"/>
                <a:gd name="T3" fmla="*/ 7407 h 20000"/>
                <a:gd name="T4" fmla="*/ 4444 w 20000"/>
                <a:gd name="T5" fmla="*/ 0 h 20000"/>
                <a:gd name="T6" fmla="*/ 19259 w 20000"/>
                <a:gd name="T7" fmla="*/ 11852 h 20000"/>
                <a:gd name="T8" fmla="*/ 11852 w 20000"/>
                <a:gd name="T9" fmla="*/ 19259 h 20000"/>
              </a:gdLst>
              <a:ahLst/>
              <a:cxnLst>
                <a:cxn ang="0">
                  <a:pos x="T0" y="T1"/>
                </a:cxn>
                <a:cxn ang="0">
                  <a:pos x="T2" y="T3"/>
                </a:cxn>
                <a:cxn ang="0">
                  <a:pos x="T4" y="T5"/>
                </a:cxn>
                <a:cxn ang="0">
                  <a:pos x="T6" y="T7"/>
                </a:cxn>
                <a:cxn ang="0">
                  <a:pos x="T8" y="T9"/>
                </a:cxn>
              </a:cxnLst>
              <a:rect l="0" t="0" r="r" b="b"/>
              <a:pathLst>
                <a:path w="20000" h="20000">
                  <a:moveTo>
                    <a:pt x="11852" y="19259"/>
                  </a:moveTo>
                  <a:lnTo>
                    <a:pt x="0" y="7407"/>
                  </a:lnTo>
                  <a:lnTo>
                    <a:pt x="4444" y="0"/>
                  </a:lnTo>
                  <a:lnTo>
                    <a:pt x="19259" y="11852"/>
                  </a:lnTo>
                  <a:lnTo>
                    <a:pt x="11852" y="19259"/>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7" name="Freeform 279">
              <a:extLst>
                <a:ext uri="{FF2B5EF4-FFF2-40B4-BE49-F238E27FC236}">
                  <a16:creationId xmlns:a16="http://schemas.microsoft.com/office/drawing/2014/main" id="{7F3003BE-6A5B-4ECA-938B-EA8F5A2C1FD3}"/>
                </a:ext>
              </a:extLst>
            </p:cNvPr>
            <p:cNvSpPr>
              <a:spLocks/>
            </p:cNvSpPr>
            <p:nvPr/>
          </p:nvSpPr>
          <p:spPr bwMode="auto">
            <a:xfrm>
              <a:off x="4778540" y="2494258"/>
              <a:ext cx="12831" cy="8317"/>
            </a:xfrm>
            <a:custGeom>
              <a:avLst/>
              <a:gdLst>
                <a:gd name="T0" fmla="*/ 19259 w 20000"/>
                <a:gd name="T1" fmla="*/ 18824 h 20000"/>
                <a:gd name="T2" fmla="*/ 0 w 20000"/>
                <a:gd name="T3" fmla="*/ 18824 h 20000"/>
                <a:gd name="T4" fmla="*/ 0 w 20000"/>
                <a:gd name="T5" fmla="*/ 0 h 20000"/>
                <a:gd name="T6" fmla="*/ 7407 w 20000"/>
                <a:gd name="T7" fmla="*/ 11765 h 20000"/>
                <a:gd name="T8" fmla="*/ 19259 w 20000"/>
                <a:gd name="T9" fmla="*/ 11765 h 20000"/>
                <a:gd name="T10" fmla="*/ 19259 w 20000"/>
                <a:gd name="T11" fmla="*/ 18824 h 20000"/>
              </a:gdLst>
              <a:ahLst/>
              <a:cxnLst>
                <a:cxn ang="0">
                  <a:pos x="T0" y="T1"/>
                </a:cxn>
                <a:cxn ang="0">
                  <a:pos x="T2" y="T3"/>
                </a:cxn>
                <a:cxn ang="0">
                  <a:pos x="T4" y="T5"/>
                </a:cxn>
                <a:cxn ang="0">
                  <a:pos x="T6" y="T7"/>
                </a:cxn>
                <a:cxn ang="0">
                  <a:pos x="T8" y="T9"/>
                </a:cxn>
                <a:cxn ang="0">
                  <a:pos x="T10" y="T11"/>
                </a:cxn>
              </a:cxnLst>
              <a:rect l="0" t="0" r="r" b="b"/>
              <a:pathLst>
                <a:path w="20000" h="20000">
                  <a:moveTo>
                    <a:pt x="19259" y="18824"/>
                  </a:moveTo>
                  <a:lnTo>
                    <a:pt x="0" y="18824"/>
                  </a:lnTo>
                  <a:lnTo>
                    <a:pt x="0" y="0"/>
                  </a:lnTo>
                  <a:lnTo>
                    <a:pt x="7407" y="11765"/>
                  </a:lnTo>
                  <a:lnTo>
                    <a:pt x="19259" y="11765"/>
                  </a:lnTo>
                  <a:lnTo>
                    <a:pt x="19259" y="18824"/>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8" name="Freeform 278">
              <a:extLst>
                <a:ext uri="{FF2B5EF4-FFF2-40B4-BE49-F238E27FC236}">
                  <a16:creationId xmlns:a16="http://schemas.microsoft.com/office/drawing/2014/main" id="{8A8A91D1-5496-4298-93FF-0356493DAC6E}"/>
                </a:ext>
              </a:extLst>
            </p:cNvPr>
            <p:cNvSpPr>
              <a:spLocks/>
            </p:cNvSpPr>
            <p:nvPr/>
          </p:nvSpPr>
          <p:spPr bwMode="auto">
            <a:xfrm>
              <a:off x="4705055" y="2551290"/>
              <a:ext cx="3499" cy="8317"/>
            </a:xfrm>
            <a:custGeom>
              <a:avLst/>
              <a:gdLst>
                <a:gd name="T0" fmla="*/ 17143 w 20000"/>
                <a:gd name="T1" fmla="*/ 18824 h 20000"/>
                <a:gd name="T2" fmla="*/ 0 w 20000"/>
                <a:gd name="T3" fmla="*/ 18824 h 20000"/>
                <a:gd name="T4" fmla="*/ 0 w 20000"/>
                <a:gd name="T5" fmla="*/ 0 h 20000"/>
                <a:gd name="T6" fmla="*/ 17143 w 20000"/>
                <a:gd name="T7" fmla="*/ 7059 h 20000"/>
                <a:gd name="T8" fmla="*/ 17143 w 20000"/>
                <a:gd name="T9" fmla="*/ 18824 h 20000"/>
              </a:gdLst>
              <a:ahLst/>
              <a:cxnLst>
                <a:cxn ang="0">
                  <a:pos x="T0" y="T1"/>
                </a:cxn>
                <a:cxn ang="0">
                  <a:pos x="T2" y="T3"/>
                </a:cxn>
                <a:cxn ang="0">
                  <a:pos x="T4" y="T5"/>
                </a:cxn>
                <a:cxn ang="0">
                  <a:pos x="T6" y="T7"/>
                </a:cxn>
                <a:cxn ang="0">
                  <a:pos x="T8" y="T9"/>
                </a:cxn>
              </a:cxnLst>
              <a:rect l="0" t="0" r="r" b="b"/>
              <a:pathLst>
                <a:path w="20000" h="20000">
                  <a:moveTo>
                    <a:pt x="17143" y="18824"/>
                  </a:moveTo>
                  <a:lnTo>
                    <a:pt x="0" y="18824"/>
                  </a:lnTo>
                  <a:lnTo>
                    <a:pt x="0" y="0"/>
                  </a:lnTo>
                  <a:lnTo>
                    <a:pt x="17143" y="7059"/>
                  </a:lnTo>
                  <a:lnTo>
                    <a:pt x="17143" y="18824"/>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9" name="Freeform 277">
              <a:extLst>
                <a:ext uri="{FF2B5EF4-FFF2-40B4-BE49-F238E27FC236}">
                  <a16:creationId xmlns:a16="http://schemas.microsoft.com/office/drawing/2014/main" id="{97A52C3A-1C30-4B32-B4A1-0B90DAFBB1FF}"/>
                </a:ext>
              </a:extLst>
            </p:cNvPr>
            <p:cNvSpPr>
              <a:spLocks/>
            </p:cNvSpPr>
            <p:nvPr/>
          </p:nvSpPr>
          <p:spPr bwMode="auto">
            <a:xfrm>
              <a:off x="4700389" y="2542972"/>
              <a:ext cx="8165" cy="3565"/>
            </a:xfrm>
            <a:custGeom>
              <a:avLst/>
              <a:gdLst>
                <a:gd name="T0" fmla="*/ 18824 w 20000"/>
                <a:gd name="T1" fmla="*/ 17143 h 20000"/>
                <a:gd name="T2" fmla="*/ 0 w 20000"/>
                <a:gd name="T3" fmla="*/ 0 h 20000"/>
                <a:gd name="T4" fmla="*/ 18824 w 20000"/>
                <a:gd name="T5" fmla="*/ 0 h 20000"/>
                <a:gd name="T6" fmla="*/ 18824 w 20000"/>
                <a:gd name="T7" fmla="*/ 17143 h 20000"/>
              </a:gdLst>
              <a:ahLst/>
              <a:cxnLst>
                <a:cxn ang="0">
                  <a:pos x="T0" y="T1"/>
                </a:cxn>
                <a:cxn ang="0">
                  <a:pos x="T2" y="T3"/>
                </a:cxn>
                <a:cxn ang="0">
                  <a:pos x="T4" y="T5"/>
                </a:cxn>
                <a:cxn ang="0">
                  <a:pos x="T6" y="T7"/>
                </a:cxn>
              </a:cxnLst>
              <a:rect l="0" t="0" r="r" b="b"/>
              <a:pathLst>
                <a:path w="20000" h="20000">
                  <a:moveTo>
                    <a:pt x="18824" y="17143"/>
                  </a:moveTo>
                  <a:lnTo>
                    <a:pt x="0" y="0"/>
                  </a:lnTo>
                  <a:lnTo>
                    <a:pt x="18824" y="0"/>
                  </a:lnTo>
                  <a:lnTo>
                    <a:pt x="18824" y="17143"/>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0" name="Freeform 276">
              <a:extLst>
                <a:ext uri="{FF2B5EF4-FFF2-40B4-BE49-F238E27FC236}">
                  <a16:creationId xmlns:a16="http://schemas.microsoft.com/office/drawing/2014/main" id="{2802CE25-881E-402F-B92D-BF573092C53E}"/>
                </a:ext>
              </a:extLst>
            </p:cNvPr>
            <p:cNvSpPr>
              <a:spLocks/>
            </p:cNvSpPr>
            <p:nvPr/>
          </p:nvSpPr>
          <p:spPr bwMode="auto">
            <a:xfrm>
              <a:off x="4643233" y="2615450"/>
              <a:ext cx="85151" cy="111687"/>
            </a:xfrm>
            <a:custGeom>
              <a:avLst/>
              <a:gdLst>
                <a:gd name="T0" fmla="*/ 12527 w 20000"/>
                <a:gd name="T1" fmla="*/ 2564 h 20000"/>
                <a:gd name="T2" fmla="*/ 11868 w 20000"/>
                <a:gd name="T3" fmla="*/ 3932 h 20000"/>
                <a:gd name="T4" fmla="*/ 14725 w 20000"/>
                <a:gd name="T5" fmla="*/ 6154 h 20000"/>
                <a:gd name="T6" fmla="*/ 15385 w 20000"/>
                <a:gd name="T7" fmla="*/ 4872 h 20000"/>
                <a:gd name="T8" fmla="*/ 18132 w 20000"/>
                <a:gd name="T9" fmla="*/ 6154 h 20000"/>
                <a:gd name="T10" fmla="*/ 19890 w 20000"/>
                <a:gd name="T11" fmla="*/ 7009 h 20000"/>
                <a:gd name="T12" fmla="*/ 18132 w 20000"/>
                <a:gd name="T13" fmla="*/ 7009 h 20000"/>
                <a:gd name="T14" fmla="*/ 19231 w 20000"/>
                <a:gd name="T15" fmla="*/ 10598 h 20000"/>
                <a:gd name="T16" fmla="*/ 19231 w 20000"/>
                <a:gd name="T17" fmla="*/ 13248 h 20000"/>
                <a:gd name="T18" fmla="*/ 18132 w 20000"/>
                <a:gd name="T19" fmla="*/ 14957 h 20000"/>
                <a:gd name="T20" fmla="*/ 15385 w 20000"/>
                <a:gd name="T21" fmla="*/ 17265 h 20000"/>
                <a:gd name="T22" fmla="*/ 9560 w 20000"/>
                <a:gd name="T23" fmla="*/ 18974 h 20000"/>
                <a:gd name="T24" fmla="*/ 8022 w 20000"/>
                <a:gd name="T25" fmla="*/ 18974 h 20000"/>
                <a:gd name="T26" fmla="*/ 3297 w 20000"/>
                <a:gd name="T27" fmla="*/ 19915 h 20000"/>
                <a:gd name="T28" fmla="*/ 3297 w 20000"/>
                <a:gd name="T29" fmla="*/ 18547 h 20000"/>
                <a:gd name="T30" fmla="*/ 440 w 20000"/>
                <a:gd name="T31" fmla="*/ 17607 h 20000"/>
                <a:gd name="T32" fmla="*/ 0 w 20000"/>
                <a:gd name="T33" fmla="*/ 17265 h 20000"/>
                <a:gd name="T34" fmla="*/ 2857 w 20000"/>
                <a:gd name="T35" fmla="*/ 16325 h 20000"/>
                <a:gd name="T36" fmla="*/ 3297 w 20000"/>
                <a:gd name="T37" fmla="*/ 14957 h 20000"/>
                <a:gd name="T38" fmla="*/ 7363 w 20000"/>
                <a:gd name="T39" fmla="*/ 14103 h 20000"/>
                <a:gd name="T40" fmla="*/ 5055 w 20000"/>
                <a:gd name="T41" fmla="*/ 14103 h 20000"/>
                <a:gd name="T42" fmla="*/ 4505 w 20000"/>
                <a:gd name="T43" fmla="*/ 13248 h 20000"/>
                <a:gd name="T44" fmla="*/ 6264 w 20000"/>
                <a:gd name="T45" fmla="*/ 11453 h 20000"/>
                <a:gd name="T46" fmla="*/ 1648 w 20000"/>
                <a:gd name="T47" fmla="*/ 9231 h 20000"/>
                <a:gd name="T48" fmla="*/ 4505 w 20000"/>
                <a:gd name="T49" fmla="*/ 8376 h 20000"/>
                <a:gd name="T50" fmla="*/ 2857 w 20000"/>
                <a:gd name="T51" fmla="*/ 6154 h 20000"/>
                <a:gd name="T52" fmla="*/ 2857 w 20000"/>
                <a:gd name="T53" fmla="*/ 5726 h 20000"/>
                <a:gd name="T54" fmla="*/ 6264 w 20000"/>
                <a:gd name="T55" fmla="*/ 6154 h 20000"/>
                <a:gd name="T56" fmla="*/ 9121 w 20000"/>
                <a:gd name="T57" fmla="*/ 5726 h 20000"/>
                <a:gd name="T58" fmla="*/ 10769 w 20000"/>
                <a:gd name="T59" fmla="*/ 3932 h 20000"/>
                <a:gd name="T60" fmla="*/ 8022 w 20000"/>
                <a:gd name="T61" fmla="*/ 3504 h 20000"/>
                <a:gd name="T62" fmla="*/ 9560 w 20000"/>
                <a:gd name="T63" fmla="*/ 2222 h 20000"/>
                <a:gd name="T64" fmla="*/ 14725 w 20000"/>
                <a:gd name="T65" fmla="*/ 0 h 20000"/>
                <a:gd name="T66" fmla="*/ 14725 w 20000"/>
                <a:gd name="T67" fmla="*/ 2222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000" h="20000">
                  <a:moveTo>
                    <a:pt x="14725" y="2222"/>
                  </a:moveTo>
                  <a:lnTo>
                    <a:pt x="12527" y="2564"/>
                  </a:lnTo>
                  <a:lnTo>
                    <a:pt x="12527" y="3504"/>
                  </a:lnTo>
                  <a:lnTo>
                    <a:pt x="11868" y="3932"/>
                  </a:lnTo>
                  <a:lnTo>
                    <a:pt x="12527" y="5726"/>
                  </a:lnTo>
                  <a:lnTo>
                    <a:pt x="14725" y="6154"/>
                  </a:lnTo>
                  <a:lnTo>
                    <a:pt x="15385" y="5726"/>
                  </a:lnTo>
                  <a:lnTo>
                    <a:pt x="15385" y="4872"/>
                  </a:lnTo>
                  <a:lnTo>
                    <a:pt x="15385" y="3932"/>
                  </a:lnTo>
                  <a:lnTo>
                    <a:pt x="18132" y="6154"/>
                  </a:lnTo>
                  <a:lnTo>
                    <a:pt x="19231" y="6154"/>
                  </a:lnTo>
                  <a:lnTo>
                    <a:pt x="19890" y="7009"/>
                  </a:lnTo>
                  <a:lnTo>
                    <a:pt x="19231" y="7863"/>
                  </a:lnTo>
                  <a:lnTo>
                    <a:pt x="18132" y="7009"/>
                  </a:lnTo>
                  <a:lnTo>
                    <a:pt x="19231" y="9231"/>
                  </a:lnTo>
                  <a:lnTo>
                    <a:pt x="19231" y="10598"/>
                  </a:lnTo>
                  <a:lnTo>
                    <a:pt x="19231" y="11453"/>
                  </a:lnTo>
                  <a:lnTo>
                    <a:pt x="19231" y="13248"/>
                  </a:lnTo>
                  <a:lnTo>
                    <a:pt x="18132" y="14103"/>
                  </a:lnTo>
                  <a:lnTo>
                    <a:pt x="18132" y="14957"/>
                  </a:lnTo>
                  <a:lnTo>
                    <a:pt x="18132" y="17265"/>
                  </a:lnTo>
                  <a:lnTo>
                    <a:pt x="15385" y="17265"/>
                  </a:lnTo>
                  <a:lnTo>
                    <a:pt x="11868" y="17607"/>
                  </a:lnTo>
                  <a:lnTo>
                    <a:pt x="9560" y="18974"/>
                  </a:lnTo>
                  <a:lnTo>
                    <a:pt x="9560" y="18547"/>
                  </a:lnTo>
                  <a:lnTo>
                    <a:pt x="8022" y="18974"/>
                  </a:lnTo>
                  <a:lnTo>
                    <a:pt x="5055" y="19915"/>
                  </a:lnTo>
                  <a:lnTo>
                    <a:pt x="3297" y="19915"/>
                  </a:lnTo>
                  <a:lnTo>
                    <a:pt x="1648" y="19915"/>
                  </a:lnTo>
                  <a:lnTo>
                    <a:pt x="3297" y="18547"/>
                  </a:lnTo>
                  <a:lnTo>
                    <a:pt x="440" y="18547"/>
                  </a:lnTo>
                  <a:lnTo>
                    <a:pt x="440" y="17607"/>
                  </a:lnTo>
                  <a:lnTo>
                    <a:pt x="2857" y="17265"/>
                  </a:lnTo>
                  <a:lnTo>
                    <a:pt x="0" y="17265"/>
                  </a:lnTo>
                  <a:lnTo>
                    <a:pt x="440" y="16325"/>
                  </a:lnTo>
                  <a:lnTo>
                    <a:pt x="2857" y="16325"/>
                  </a:lnTo>
                  <a:lnTo>
                    <a:pt x="2857" y="15470"/>
                  </a:lnTo>
                  <a:lnTo>
                    <a:pt x="3297" y="14957"/>
                  </a:lnTo>
                  <a:lnTo>
                    <a:pt x="6264" y="14103"/>
                  </a:lnTo>
                  <a:lnTo>
                    <a:pt x="7363" y="14103"/>
                  </a:lnTo>
                  <a:lnTo>
                    <a:pt x="6264" y="13248"/>
                  </a:lnTo>
                  <a:lnTo>
                    <a:pt x="5055" y="14103"/>
                  </a:lnTo>
                  <a:lnTo>
                    <a:pt x="3297" y="14103"/>
                  </a:lnTo>
                  <a:lnTo>
                    <a:pt x="4505" y="13248"/>
                  </a:lnTo>
                  <a:lnTo>
                    <a:pt x="5055" y="11880"/>
                  </a:lnTo>
                  <a:lnTo>
                    <a:pt x="6264" y="11453"/>
                  </a:lnTo>
                  <a:lnTo>
                    <a:pt x="3297" y="10598"/>
                  </a:lnTo>
                  <a:lnTo>
                    <a:pt x="1648" y="9231"/>
                  </a:lnTo>
                  <a:lnTo>
                    <a:pt x="3297" y="8376"/>
                  </a:lnTo>
                  <a:lnTo>
                    <a:pt x="4505" y="8376"/>
                  </a:lnTo>
                  <a:lnTo>
                    <a:pt x="3297" y="7863"/>
                  </a:lnTo>
                  <a:lnTo>
                    <a:pt x="2857" y="6154"/>
                  </a:lnTo>
                  <a:lnTo>
                    <a:pt x="1648" y="7009"/>
                  </a:lnTo>
                  <a:lnTo>
                    <a:pt x="2857" y="5726"/>
                  </a:lnTo>
                  <a:lnTo>
                    <a:pt x="4505" y="5726"/>
                  </a:lnTo>
                  <a:lnTo>
                    <a:pt x="6264" y="6154"/>
                  </a:lnTo>
                  <a:lnTo>
                    <a:pt x="8022" y="5726"/>
                  </a:lnTo>
                  <a:lnTo>
                    <a:pt x="9121" y="5726"/>
                  </a:lnTo>
                  <a:lnTo>
                    <a:pt x="9560" y="4872"/>
                  </a:lnTo>
                  <a:lnTo>
                    <a:pt x="10769" y="3932"/>
                  </a:lnTo>
                  <a:lnTo>
                    <a:pt x="10769" y="3504"/>
                  </a:lnTo>
                  <a:lnTo>
                    <a:pt x="8022" y="3504"/>
                  </a:lnTo>
                  <a:lnTo>
                    <a:pt x="9121" y="2564"/>
                  </a:lnTo>
                  <a:lnTo>
                    <a:pt x="9560" y="2222"/>
                  </a:lnTo>
                  <a:lnTo>
                    <a:pt x="12527" y="342"/>
                  </a:lnTo>
                  <a:lnTo>
                    <a:pt x="14725" y="0"/>
                  </a:lnTo>
                  <a:lnTo>
                    <a:pt x="16484" y="342"/>
                  </a:lnTo>
                  <a:lnTo>
                    <a:pt x="14725" y="2222"/>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1" name="Freeform 275">
              <a:extLst>
                <a:ext uri="{FF2B5EF4-FFF2-40B4-BE49-F238E27FC236}">
                  <a16:creationId xmlns:a16="http://schemas.microsoft.com/office/drawing/2014/main" id="{83D42CEB-6018-4119-97A9-F1BE721EBB47}"/>
                </a:ext>
              </a:extLst>
            </p:cNvPr>
            <p:cNvSpPr>
              <a:spLocks/>
            </p:cNvSpPr>
            <p:nvPr/>
          </p:nvSpPr>
          <p:spPr bwMode="auto">
            <a:xfrm>
              <a:off x="4429774" y="2234050"/>
              <a:ext cx="184298" cy="114063"/>
            </a:xfrm>
            <a:custGeom>
              <a:avLst/>
              <a:gdLst>
                <a:gd name="T0" fmla="*/ 7342 w 20000"/>
                <a:gd name="T1" fmla="*/ 18583 h 20000"/>
                <a:gd name="T2" fmla="*/ 2582 w 20000"/>
                <a:gd name="T3" fmla="*/ 17333 h 20000"/>
                <a:gd name="T4" fmla="*/ 3089 w 20000"/>
                <a:gd name="T5" fmla="*/ 16000 h 20000"/>
                <a:gd name="T6" fmla="*/ 3392 w 20000"/>
                <a:gd name="T7" fmla="*/ 12917 h 20000"/>
                <a:gd name="T8" fmla="*/ 1013 w 20000"/>
                <a:gd name="T9" fmla="*/ 10750 h 20000"/>
                <a:gd name="T10" fmla="*/ 2582 w 20000"/>
                <a:gd name="T11" fmla="*/ 9500 h 20000"/>
                <a:gd name="T12" fmla="*/ 5266 w 20000"/>
                <a:gd name="T13" fmla="*/ 9083 h 20000"/>
                <a:gd name="T14" fmla="*/ 3899 w 20000"/>
                <a:gd name="T15" fmla="*/ 8167 h 20000"/>
                <a:gd name="T16" fmla="*/ 3089 w 20000"/>
                <a:gd name="T17" fmla="*/ 5583 h 20000"/>
                <a:gd name="T18" fmla="*/ 0 w 20000"/>
                <a:gd name="T19" fmla="*/ 6083 h 20000"/>
                <a:gd name="T20" fmla="*/ 1823 w 20000"/>
                <a:gd name="T21" fmla="*/ 5583 h 20000"/>
                <a:gd name="T22" fmla="*/ 1316 w 20000"/>
                <a:gd name="T23" fmla="*/ 3917 h 20000"/>
                <a:gd name="T24" fmla="*/ 2076 w 20000"/>
                <a:gd name="T25" fmla="*/ 1750 h 20000"/>
                <a:gd name="T26" fmla="*/ 3899 w 20000"/>
                <a:gd name="T27" fmla="*/ 3417 h 20000"/>
                <a:gd name="T28" fmla="*/ 4456 w 20000"/>
                <a:gd name="T29" fmla="*/ 0 h 20000"/>
                <a:gd name="T30" fmla="*/ 5468 w 20000"/>
                <a:gd name="T31" fmla="*/ 5583 h 20000"/>
                <a:gd name="T32" fmla="*/ 6785 w 20000"/>
                <a:gd name="T33" fmla="*/ 5583 h 20000"/>
                <a:gd name="T34" fmla="*/ 7848 w 20000"/>
                <a:gd name="T35" fmla="*/ 6083 h 20000"/>
                <a:gd name="T36" fmla="*/ 8152 w 20000"/>
                <a:gd name="T37" fmla="*/ 2583 h 20000"/>
                <a:gd name="T38" fmla="*/ 9418 w 20000"/>
                <a:gd name="T39" fmla="*/ 4750 h 20000"/>
                <a:gd name="T40" fmla="*/ 10228 w 20000"/>
                <a:gd name="T41" fmla="*/ 2583 h 20000"/>
                <a:gd name="T42" fmla="*/ 12051 w 20000"/>
                <a:gd name="T43" fmla="*/ 4750 h 20000"/>
                <a:gd name="T44" fmla="*/ 12810 w 20000"/>
                <a:gd name="T45" fmla="*/ 3917 h 20000"/>
                <a:gd name="T46" fmla="*/ 14430 w 20000"/>
                <a:gd name="T47" fmla="*/ 3417 h 20000"/>
                <a:gd name="T48" fmla="*/ 14937 w 20000"/>
                <a:gd name="T49" fmla="*/ 1333 h 20000"/>
                <a:gd name="T50" fmla="*/ 16253 w 20000"/>
                <a:gd name="T51" fmla="*/ 2583 h 20000"/>
                <a:gd name="T52" fmla="*/ 17570 w 20000"/>
                <a:gd name="T53" fmla="*/ 3417 h 20000"/>
                <a:gd name="T54" fmla="*/ 17873 w 20000"/>
                <a:gd name="T55" fmla="*/ 5583 h 20000"/>
                <a:gd name="T56" fmla="*/ 19949 w 20000"/>
                <a:gd name="T57" fmla="*/ 8167 h 20000"/>
                <a:gd name="T58" fmla="*/ 19646 w 20000"/>
                <a:gd name="T59" fmla="*/ 10333 h 20000"/>
                <a:gd name="T60" fmla="*/ 18380 w 20000"/>
                <a:gd name="T61" fmla="*/ 12917 h 20000"/>
                <a:gd name="T62" fmla="*/ 16253 w 20000"/>
                <a:gd name="T63" fmla="*/ 15167 h 20000"/>
                <a:gd name="T64" fmla="*/ 13367 w 20000"/>
                <a:gd name="T65" fmla="*/ 18167 h 20000"/>
                <a:gd name="T66" fmla="*/ 9924 w 20000"/>
                <a:gd name="T67" fmla="*/ 19917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000" h="20000">
                  <a:moveTo>
                    <a:pt x="9924" y="19917"/>
                  </a:moveTo>
                  <a:lnTo>
                    <a:pt x="7342" y="18583"/>
                  </a:lnTo>
                  <a:lnTo>
                    <a:pt x="6025" y="17333"/>
                  </a:lnTo>
                  <a:lnTo>
                    <a:pt x="2582" y="17333"/>
                  </a:lnTo>
                  <a:lnTo>
                    <a:pt x="2582" y="16000"/>
                  </a:lnTo>
                  <a:lnTo>
                    <a:pt x="3089" y="16000"/>
                  </a:lnTo>
                  <a:lnTo>
                    <a:pt x="4456" y="14667"/>
                  </a:lnTo>
                  <a:lnTo>
                    <a:pt x="3392" y="12917"/>
                  </a:lnTo>
                  <a:lnTo>
                    <a:pt x="3392" y="10750"/>
                  </a:lnTo>
                  <a:lnTo>
                    <a:pt x="1013" y="10750"/>
                  </a:lnTo>
                  <a:lnTo>
                    <a:pt x="506" y="10333"/>
                  </a:lnTo>
                  <a:lnTo>
                    <a:pt x="2582" y="9500"/>
                  </a:lnTo>
                  <a:lnTo>
                    <a:pt x="4709" y="9500"/>
                  </a:lnTo>
                  <a:lnTo>
                    <a:pt x="5266" y="9083"/>
                  </a:lnTo>
                  <a:lnTo>
                    <a:pt x="4709" y="9083"/>
                  </a:lnTo>
                  <a:lnTo>
                    <a:pt x="3899" y="8167"/>
                  </a:lnTo>
                  <a:lnTo>
                    <a:pt x="4709" y="6917"/>
                  </a:lnTo>
                  <a:lnTo>
                    <a:pt x="3089" y="5583"/>
                  </a:lnTo>
                  <a:lnTo>
                    <a:pt x="1316" y="6917"/>
                  </a:lnTo>
                  <a:lnTo>
                    <a:pt x="0" y="6083"/>
                  </a:lnTo>
                  <a:lnTo>
                    <a:pt x="1013" y="4750"/>
                  </a:lnTo>
                  <a:lnTo>
                    <a:pt x="1823" y="5583"/>
                  </a:lnTo>
                  <a:lnTo>
                    <a:pt x="2076" y="4750"/>
                  </a:lnTo>
                  <a:lnTo>
                    <a:pt x="1316" y="3917"/>
                  </a:lnTo>
                  <a:lnTo>
                    <a:pt x="1823" y="3417"/>
                  </a:lnTo>
                  <a:lnTo>
                    <a:pt x="2076" y="1750"/>
                  </a:lnTo>
                  <a:lnTo>
                    <a:pt x="3089" y="3417"/>
                  </a:lnTo>
                  <a:lnTo>
                    <a:pt x="3899" y="3417"/>
                  </a:lnTo>
                  <a:lnTo>
                    <a:pt x="3089" y="1333"/>
                  </a:lnTo>
                  <a:lnTo>
                    <a:pt x="4456" y="0"/>
                  </a:lnTo>
                  <a:lnTo>
                    <a:pt x="6025" y="2583"/>
                  </a:lnTo>
                  <a:lnTo>
                    <a:pt x="5468" y="5583"/>
                  </a:lnTo>
                  <a:lnTo>
                    <a:pt x="6025" y="7333"/>
                  </a:lnTo>
                  <a:lnTo>
                    <a:pt x="6785" y="5583"/>
                  </a:lnTo>
                  <a:lnTo>
                    <a:pt x="7342" y="6083"/>
                  </a:lnTo>
                  <a:lnTo>
                    <a:pt x="7848" y="6083"/>
                  </a:lnTo>
                  <a:lnTo>
                    <a:pt x="7848" y="3417"/>
                  </a:lnTo>
                  <a:lnTo>
                    <a:pt x="8152" y="2583"/>
                  </a:lnTo>
                  <a:lnTo>
                    <a:pt x="8911" y="5583"/>
                  </a:lnTo>
                  <a:lnTo>
                    <a:pt x="9418" y="4750"/>
                  </a:lnTo>
                  <a:lnTo>
                    <a:pt x="9418" y="3417"/>
                  </a:lnTo>
                  <a:lnTo>
                    <a:pt x="10228" y="2583"/>
                  </a:lnTo>
                  <a:lnTo>
                    <a:pt x="11038" y="3917"/>
                  </a:lnTo>
                  <a:lnTo>
                    <a:pt x="12051" y="4750"/>
                  </a:lnTo>
                  <a:lnTo>
                    <a:pt x="11544" y="2583"/>
                  </a:lnTo>
                  <a:lnTo>
                    <a:pt x="12810" y="3917"/>
                  </a:lnTo>
                  <a:lnTo>
                    <a:pt x="13620" y="2583"/>
                  </a:lnTo>
                  <a:lnTo>
                    <a:pt x="14430" y="3417"/>
                  </a:lnTo>
                  <a:lnTo>
                    <a:pt x="14937" y="2583"/>
                  </a:lnTo>
                  <a:lnTo>
                    <a:pt x="14937" y="1333"/>
                  </a:lnTo>
                  <a:lnTo>
                    <a:pt x="15696" y="500"/>
                  </a:lnTo>
                  <a:lnTo>
                    <a:pt x="16253" y="2583"/>
                  </a:lnTo>
                  <a:lnTo>
                    <a:pt x="18380" y="1750"/>
                  </a:lnTo>
                  <a:lnTo>
                    <a:pt x="17570" y="3417"/>
                  </a:lnTo>
                  <a:lnTo>
                    <a:pt x="18380" y="3417"/>
                  </a:lnTo>
                  <a:lnTo>
                    <a:pt x="17873" y="5583"/>
                  </a:lnTo>
                  <a:lnTo>
                    <a:pt x="18380" y="5583"/>
                  </a:lnTo>
                  <a:lnTo>
                    <a:pt x="19949" y="8167"/>
                  </a:lnTo>
                  <a:lnTo>
                    <a:pt x="19949" y="9500"/>
                  </a:lnTo>
                  <a:lnTo>
                    <a:pt x="19646" y="10333"/>
                  </a:lnTo>
                  <a:lnTo>
                    <a:pt x="19139" y="12583"/>
                  </a:lnTo>
                  <a:lnTo>
                    <a:pt x="18380" y="12917"/>
                  </a:lnTo>
                  <a:lnTo>
                    <a:pt x="17873" y="14667"/>
                  </a:lnTo>
                  <a:lnTo>
                    <a:pt x="16253" y="15167"/>
                  </a:lnTo>
                  <a:lnTo>
                    <a:pt x="14430" y="16333"/>
                  </a:lnTo>
                  <a:lnTo>
                    <a:pt x="13367" y="18167"/>
                  </a:lnTo>
                  <a:lnTo>
                    <a:pt x="11544" y="19417"/>
                  </a:lnTo>
                  <a:lnTo>
                    <a:pt x="9924" y="19917"/>
                  </a:lnTo>
                  <a:close/>
                </a:path>
              </a:pathLst>
            </a:custGeom>
            <a:solidFill>
              <a:schemeClr val="bg1">
                <a:lumMod val="50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2" name="Freeform 274">
              <a:extLst>
                <a:ext uri="{FF2B5EF4-FFF2-40B4-BE49-F238E27FC236}">
                  <a16:creationId xmlns:a16="http://schemas.microsoft.com/office/drawing/2014/main" id="{9436A521-0F55-47E4-B2D5-B750B9F526BE}"/>
                </a:ext>
              </a:extLst>
            </p:cNvPr>
            <p:cNvSpPr>
              <a:spLocks/>
            </p:cNvSpPr>
            <p:nvPr/>
          </p:nvSpPr>
          <p:spPr bwMode="auto">
            <a:xfrm>
              <a:off x="4968671" y="2848330"/>
              <a:ext cx="232122" cy="238820"/>
            </a:xfrm>
            <a:custGeom>
              <a:avLst/>
              <a:gdLst>
                <a:gd name="T0" fmla="*/ 7470 w 20000"/>
                <a:gd name="T1" fmla="*/ 636 h 20000"/>
                <a:gd name="T2" fmla="*/ 8514 w 20000"/>
                <a:gd name="T3" fmla="*/ 0 h 20000"/>
                <a:gd name="T4" fmla="*/ 10161 w 20000"/>
                <a:gd name="T5" fmla="*/ 636 h 20000"/>
                <a:gd name="T6" fmla="*/ 11406 w 20000"/>
                <a:gd name="T7" fmla="*/ 1431 h 20000"/>
                <a:gd name="T8" fmla="*/ 12249 w 20000"/>
                <a:gd name="T9" fmla="*/ 2664 h 20000"/>
                <a:gd name="T10" fmla="*/ 12249 w 20000"/>
                <a:gd name="T11" fmla="*/ 3698 h 20000"/>
                <a:gd name="T12" fmla="*/ 11245 w 20000"/>
                <a:gd name="T13" fmla="*/ 3062 h 20000"/>
                <a:gd name="T14" fmla="*/ 10602 w 20000"/>
                <a:gd name="T15" fmla="*/ 3300 h 20000"/>
                <a:gd name="T16" fmla="*/ 9116 w 20000"/>
                <a:gd name="T17" fmla="*/ 3897 h 20000"/>
                <a:gd name="T18" fmla="*/ 9116 w 20000"/>
                <a:gd name="T19" fmla="*/ 4930 h 20000"/>
                <a:gd name="T20" fmla="*/ 11406 w 20000"/>
                <a:gd name="T21" fmla="*/ 8032 h 20000"/>
                <a:gd name="T22" fmla="*/ 14940 w 20000"/>
                <a:gd name="T23" fmla="*/ 11292 h 20000"/>
                <a:gd name="T24" fmla="*/ 15783 w 20000"/>
                <a:gd name="T25" fmla="*/ 11690 h 20000"/>
                <a:gd name="T26" fmla="*/ 15582 w 20000"/>
                <a:gd name="T27" fmla="*/ 12326 h 20000"/>
                <a:gd name="T28" fmla="*/ 18474 w 20000"/>
                <a:gd name="T29" fmla="*/ 13559 h 20000"/>
                <a:gd name="T30" fmla="*/ 19960 w 20000"/>
                <a:gd name="T31" fmla="*/ 15626 h 20000"/>
                <a:gd name="T32" fmla="*/ 18876 w 20000"/>
                <a:gd name="T33" fmla="*/ 15229 h 20000"/>
                <a:gd name="T34" fmla="*/ 17430 w 20000"/>
                <a:gd name="T35" fmla="*/ 14394 h 20000"/>
                <a:gd name="T36" fmla="*/ 16586 w 20000"/>
                <a:gd name="T37" fmla="*/ 16064 h 20000"/>
                <a:gd name="T38" fmla="*/ 17430 w 20000"/>
                <a:gd name="T39" fmla="*/ 16223 h 20000"/>
                <a:gd name="T40" fmla="*/ 16827 w 20000"/>
                <a:gd name="T41" fmla="*/ 17853 h 20000"/>
                <a:gd name="T42" fmla="*/ 16185 w 20000"/>
                <a:gd name="T43" fmla="*/ 19563 h 20000"/>
                <a:gd name="T44" fmla="*/ 15582 w 20000"/>
                <a:gd name="T45" fmla="*/ 19324 h 20000"/>
                <a:gd name="T46" fmla="*/ 15783 w 20000"/>
                <a:gd name="T47" fmla="*/ 18330 h 20000"/>
                <a:gd name="T48" fmla="*/ 15181 w 20000"/>
                <a:gd name="T49" fmla="*/ 15229 h 20000"/>
                <a:gd name="T50" fmla="*/ 14137 w 20000"/>
                <a:gd name="T51" fmla="*/ 14990 h 20000"/>
                <a:gd name="T52" fmla="*/ 13896 w 20000"/>
                <a:gd name="T53" fmla="*/ 13956 h 20000"/>
                <a:gd name="T54" fmla="*/ 12892 w 20000"/>
                <a:gd name="T55" fmla="*/ 13559 h 20000"/>
                <a:gd name="T56" fmla="*/ 12249 w 20000"/>
                <a:gd name="T57" fmla="*/ 13360 h 20000"/>
                <a:gd name="T58" fmla="*/ 10763 w 20000"/>
                <a:gd name="T59" fmla="*/ 12565 h 20000"/>
                <a:gd name="T60" fmla="*/ 8715 w 20000"/>
                <a:gd name="T61" fmla="*/ 10895 h 20000"/>
                <a:gd name="T62" fmla="*/ 7470 w 20000"/>
                <a:gd name="T63" fmla="*/ 9662 h 20000"/>
                <a:gd name="T64" fmla="*/ 6225 w 20000"/>
                <a:gd name="T65" fmla="*/ 9264 h 20000"/>
                <a:gd name="T66" fmla="*/ 6225 w 20000"/>
                <a:gd name="T67" fmla="*/ 8191 h 20000"/>
                <a:gd name="T68" fmla="*/ 5382 w 20000"/>
                <a:gd name="T69" fmla="*/ 6561 h 20000"/>
                <a:gd name="T70" fmla="*/ 3534 w 20000"/>
                <a:gd name="T71" fmla="*/ 6402 h 20000"/>
                <a:gd name="T72" fmla="*/ 2048 w 20000"/>
                <a:gd name="T73" fmla="*/ 7396 h 20000"/>
                <a:gd name="T74" fmla="*/ 1888 w 20000"/>
                <a:gd name="T75" fmla="*/ 6958 h 20000"/>
                <a:gd name="T76" fmla="*/ 1446 w 20000"/>
                <a:gd name="T77" fmla="*/ 6561 h 20000"/>
                <a:gd name="T78" fmla="*/ 402 w 20000"/>
                <a:gd name="T79" fmla="*/ 4692 h 20000"/>
                <a:gd name="T80" fmla="*/ 803 w 20000"/>
                <a:gd name="T81" fmla="*/ 4294 h 20000"/>
                <a:gd name="T82" fmla="*/ 803 w 20000"/>
                <a:gd name="T83" fmla="*/ 2664 h 20000"/>
                <a:gd name="T84" fmla="*/ 2048 w 20000"/>
                <a:gd name="T85" fmla="*/ 2664 h 20000"/>
                <a:gd name="T86" fmla="*/ 4177 w 20000"/>
                <a:gd name="T87" fmla="*/ 2266 h 20000"/>
                <a:gd name="T88" fmla="*/ 4337 w 20000"/>
                <a:gd name="T89" fmla="*/ 1431 h 20000"/>
                <a:gd name="T90" fmla="*/ 5181 w 20000"/>
                <a:gd name="T91" fmla="*/ 1630 h 20000"/>
                <a:gd name="T92" fmla="*/ 5823 w 20000"/>
                <a:gd name="T93" fmla="*/ 2028 h 20000"/>
                <a:gd name="T94" fmla="*/ 6225 w 20000"/>
                <a:gd name="T95" fmla="*/ 143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00" h="20000">
                  <a:moveTo>
                    <a:pt x="6426" y="636"/>
                  </a:moveTo>
                  <a:lnTo>
                    <a:pt x="7470" y="636"/>
                  </a:lnTo>
                  <a:lnTo>
                    <a:pt x="7470" y="0"/>
                  </a:lnTo>
                  <a:lnTo>
                    <a:pt x="8514" y="0"/>
                  </a:lnTo>
                  <a:lnTo>
                    <a:pt x="9116" y="0"/>
                  </a:lnTo>
                  <a:lnTo>
                    <a:pt x="10161" y="636"/>
                  </a:lnTo>
                  <a:lnTo>
                    <a:pt x="11245" y="1431"/>
                  </a:lnTo>
                  <a:lnTo>
                    <a:pt x="11406" y="1431"/>
                  </a:lnTo>
                  <a:lnTo>
                    <a:pt x="11245" y="1630"/>
                  </a:lnTo>
                  <a:lnTo>
                    <a:pt x="12249" y="2664"/>
                  </a:lnTo>
                  <a:lnTo>
                    <a:pt x="12450" y="3300"/>
                  </a:lnTo>
                  <a:lnTo>
                    <a:pt x="12249" y="3698"/>
                  </a:lnTo>
                  <a:lnTo>
                    <a:pt x="11406" y="3300"/>
                  </a:lnTo>
                  <a:lnTo>
                    <a:pt x="11245" y="3062"/>
                  </a:lnTo>
                  <a:lnTo>
                    <a:pt x="10602" y="3062"/>
                  </a:lnTo>
                  <a:lnTo>
                    <a:pt x="10602" y="3300"/>
                  </a:lnTo>
                  <a:lnTo>
                    <a:pt x="9759" y="3698"/>
                  </a:lnTo>
                  <a:lnTo>
                    <a:pt x="9116" y="3897"/>
                  </a:lnTo>
                  <a:lnTo>
                    <a:pt x="9518" y="4692"/>
                  </a:lnTo>
                  <a:lnTo>
                    <a:pt x="9116" y="4930"/>
                  </a:lnTo>
                  <a:lnTo>
                    <a:pt x="9116" y="5765"/>
                  </a:lnTo>
                  <a:lnTo>
                    <a:pt x="11406" y="8032"/>
                  </a:lnTo>
                  <a:lnTo>
                    <a:pt x="12892" y="10298"/>
                  </a:lnTo>
                  <a:lnTo>
                    <a:pt x="14940" y="11292"/>
                  </a:lnTo>
                  <a:lnTo>
                    <a:pt x="15582" y="11292"/>
                  </a:lnTo>
                  <a:lnTo>
                    <a:pt x="15783" y="11690"/>
                  </a:lnTo>
                  <a:lnTo>
                    <a:pt x="15582" y="11928"/>
                  </a:lnTo>
                  <a:lnTo>
                    <a:pt x="15582" y="12326"/>
                  </a:lnTo>
                  <a:lnTo>
                    <a:pt x="16827" y="12962"/>
                  </a:lnTo>
                  <a:lnTo>
                    <a:pt x="18474" y="13559"/>
                  </a:lnTo>
                  <a:lnTo>
                    <a:pt x="19960" y="14990"/>
                  </a:lnTo>
                  <a:lnTo>
                    <a:pt x="19960" y="15626"/>
                  </a:lnTo>
                  <a:lnTo>
                    <a:pt x="19317" y="15626"/>
                  </a:lnTo>
                  <a:lnTo>
                    <a:pt x="18876" y="15229"/>
                  </a:lnTo>
                  <a:lnTo>
                    <a:pt x="18474" y="14592"/>
                  </a:lnTo>
                  <a:lnTo>
                    <a:pt x="17430" y="14394"/>
                  </a:lnTo>
                  <a:lnTo>
                    <a:pt x="17229" y="14592"/>
                  </a:lnTo>
                  <a:lnTo>
                    <a:pt x="16586" y="16064"/>
                  </a:lnTo>
                  <a:lnTo>
                    <a:pt x="17229" y="16223"/>
                  </a:lnTo>
                  <a:lnTo>
                    <a:pt x="17430" y="16223"/>
                  </a:lnTo>
                  <a:lnTo>
                    <a:pt x="17871" y="17694"/>
                  </a:lnTo>
                  <a:lnTo>
                    <a:pt x="16827" y="17853"/>
                  </a:lnTo>
                  <a:lnTo>
                    <a:pt x="16827" y="18728"/>
                  </a:lnTo>
                  <a:lnTo>
                    <a:pt x="16185" y="19563"/>
                  </a:lnTo>
                  <a:lnTo>
                    <a:pt x="15582" y="19960"/>
                  </a:lnTo>
                  <a:lnTo>
                    <a:pt x="15582" y="19324"/>
                  </a:lnTo>
                  <a:lnTo>
                    <a:pt x="15783" y="18926"/>
                  </a:lnTo>
                  <a:lnTo>
                    <a:pt x="15783" y="18330"/>
                  </a:lnTo>
                  <a:lnTo>
                    <a:pt x="16185" y="17853"/>
                  </a:lnTo>
                  <a:lnTo>
                    <a:pt x="15181" y="15229"/>
                  </a:lnTo>
                  <a:lnTo>
                    <a:pt x="14940" y="15229"/>
                  </a:lnTo>
                  <a:lnTo>
                    <a:pt x="14137" y="14990"/>
                  </a:lnTo>
                  <a:lnTo>
                    <a:pt x="14137" y="14592"/>
                  </a:lnTo>
                  <a:lnTo>
                    <a:pt x="13896" y="13956"/>
                  </a:lnTo>
                  <a:lnTo>
                    <a:pt x="13052" y="13956"/>
                  </a:lnTo>
                  <a:lnTo>
                    <a:pt x="12892" y="13559"/>
                  </a:lnTo>
                  <a:lnTo>
                    <a:pt x="12450" y="13559"/>
                  </a:lnTo>
                  <a:lnTo>
                    <a:pt x="12249" y="13360"/>
                  </a:lnTo>
                  <a:lnTo>
                    <a:pt x="12249" y="12565"/>
                  </a:lnTo>
                  <a:lnTo>
                    <a:pt x="10763" y="12565"/>
                  </a:lnTo>
                  <a:lnTo>
                    <a:pt x="9759" y="12326"/>
                  </a:lnTo>
                  <a:lnTo>
                    <a:pt x="8715" y="10895"/>
                  </a:lnTo>
                  <a:lnTo>
                    <a:pt x="8514" y="10696"/>
                  </a:lnTo>
                  <a:lnTo>
                    <a:pt x="7470" y="9662"/>
                  </a:lnTo>
                  <a:lnTo>
                    <a:pt x="6827" y="9264"/>
                  </a:lnTo>
                  <a:lnTo>
                    <a:pt x="6225" y="9264"/>
                  </a:lnTo>
                  <a:lnTo>
                    <a:pt x="6426" y="8628"/>
                  </a:lnTo>
                  <a:lnTo>
                    <a:pt x="6225" y="8191"/>
                  </a:lnTo>
                  <a:lnTo>
                    <a:pt x="5823" y="7396"/>
                  </a:lnTo>
                  <a:lnTo>
                    <a:pt x="5382" y="6561"/>
                  </a:lnTo>
                  <a:lnTo>
                    <a:pt x="4337" y="6402"/>
                  </a:lnTo>
                  <a:lnTo>
                    <a:pt x="3534" y="6402"/>
                  </a:lnTo>
                  <a:lnTo>
                    <a:pt x="2691" y="6561"/>
                  </a:lnTo>
                  <a:lnTo>
                    <a:pt x="2048" y="7396"/>
                  </a:lnTo>
                  <a:lnTo>
                    <a:pt x="1888" y="7396"/>
                  </a:lnTo>
                  <a:lnTo>
                    <a:pt x="1888" y="6958"/>
                  </a:lnTo>
                  <a:lnTo>
                    <a:pt x="2048" y="6561"/>
                  </a:lnTo>
                  <a:lnTo>
                    <a:pt x="1446" y="6561"/>
                  </a:lnTo>
                  <a:lnTo>
                    <a:pt x="803" y="6402"/>
                  </a:lnTo>
                  <a:lnTo>
                    <a:pt x="402" y="4692"/>
                  </a:lnTo>
                  <a:lnTo>
                    <a:pt x="0" y="4294"/>
                  </a:lnTo>
                  <a:lnTo>
                    <a:pt x="803" y="4294"/>
                  </a:lnTo>
                  <a:lnTo>
                    <a:pt x="402" y="2664"/>
                  </a:lnTo>
                  <a:lnTo>
                    <a:pt x="803" y="2664"/>
                  </a:lnTo>
                  <a:lnTo>
                    <a:pt x="1888" y="2266"/>
                  </a:lnTo>
                  <a:lnTo>
                    <a:pt x="2048" y="2664"/>
                  </a:lnTo>
                  <a:lnTo>
                    <a:pt x="2691" y="2028"/>
                  </a:lnTo>
                  <a:lnTo>
                    <a:pt x="4177" y="2266"/>
                  </a:lnTo>
                  <a:lnTo>
                    <a:pt x="4337" y="2028"/>
                  </a:lnTo>
                  <a:lnTo>
                    <a:pt x="4337" y="1431"/>
                  </a:lnTo>
                  <a:lnTo>
                    <a:pt x="4779" y="1431"/>
                  </a:lnTo>
                  <a:lnTo>
                    <a:pt x="5181" y="1630"/>
                  </a:lnTo>
                  <a:lnTo>
                    <a:pt x="5382" y="1630"/>
                  </a:lnTo>
                  <a:lnTo>
                    <a:pt x="5823" y="2028"/>
                  </a:lnTo>
                  <a:lnTo>
                    <a:pt x="5823" y="1431"/>
                  </a:lnTo>
                  <a:lnTo>
                    <a:pt x="6225" y="1431"/>
                  </a:lnTo>
                  <a:lnTo>
                    <a:pt x="6426" y="636"/>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3" name="Freeform 273">
              <a:extLst>
                <a:ext uri="{FF2B5EF4-FFF2-40B4-BE49-F238E27FC236}">
                  <a16:creationId xmlns:a16="http://schemas.microsoft.com/office/drawing/2014/main" id="{54C310E2-2484-4363-B6C6-785B674B08CD}"/>
                </a:ext>
              </a:extLst>
            </p:cNvPr>
            <p:cNvSpPr>
              <a:spLocks/>
            </p:cNvSpPr>
            <p:nvPr/>
          </p:nvSpPr>
          <p:spPr bwMode="auto">
            <a:xfrm>
              <a:off x="5086481" y="3080021"/>
              <a:ext cx="55989" cy="35645"/>
            </a:xfrm>
            <a:custGeom>
              <a:avLst/>
              <a:gdLst>
                <a:gd name="T0" fmla="*/ 18167 w 20000"/>
                <a:gd name="T1" fmla="*/ 19730 h 20000"/>
                <a:gd name="T2" fmla="*/ 13833 w 20000"/>
                <a:gd name="T3" fmla="*/ 18108 h 20000"/>
                <a:gd name="T4" fmla="*/ 12000 w 20000"/>
                <a:gd name="T5" fmla="*/ 15405 h 20000"/>
                <a:gd name="T6" fmla="*/ 8667 w 20000"/>
                <a:gd name="T7" fmla="*/ 12703 h 20000"/>
                <a:gd name="T8" fmla="*/ 2667 w 20000"/>
                <a:gd name="T9" fmla="*/ 8378 h 20000"/>
                <a:gd name="T10" fmla="*/ 0 w 20000"/>
                <a:gd name="T11" fmla="*/ 7027 h 20000"/>
                <a:gd name="T12" fmla="*/ 0 w 20000"/>
                <a:gd name="T13" fmla="*/ 1622 h 20000"/>
                <a:gd name="T14" fmla="*/ 1833 w 20000"/>
                <a:gd name="T15" fmla="*/ 0 h 20000"/>
                <a:gd name="T16" fmla="*/ 2667 w 20000"/>
                <a:gd name="T17" fmla="*/ 1622 h 20000"/>
                <a:gd name="T18" fmla="*/ 4500 w 20000"/>
                <a:gd name="T19" fmla="*/ 0 h 20000"/>
                <a:gd name="T20" fmla="*/ 5167 w 20000"/>
                <a:gd name="T21" fmla="*/ 0 h 20000"/>
                <a:gd name="T22" fmla="*/ 9500 w 20000"/>
                <a:gd name="T23" fmla="*/ 1622 h 20000"/>
                <a:gd name="T24" fmla="*/ 19833 w 20000"/>
                <a:gd name="T25" fmla="*/ 0 h 20000"/>
                <a:gd name="T26" fmla="*/ 19833 w 20000"/>
                <a:gd name="T27" fmla="*/ 4324 h 20000"/>
                <a:gd name="T28" fmla="*/ 18167 w 20000"/>
                <a:gd name="T29" fmla="*/ 8378 h 20000"/>
                <a:gd name="T30" fmla="*/ 19833 w 20000"/>
                <a:gd name="T31" fmla="*/ 15405 h 20000"/>
                <a:gd name="T32" fmla="*/ 18167 w 20000"/>
                <a:gd name="T33" fmla="*/ 1973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00" h="20000">
                  <a:moveTo>
                    <a:pt x="18167" y="19730"/>
                  </a:moveTo>
                  <a:lnTo>
                    <a:pt x="13833" y="18108"/>
                  </a:lnTo>
                  <a:lnTo>
                    <a:pt x="12000" y="15405"/>
                  </a:lnTo>
                  <a:lnTo>
                    <a:pt x="8667" y="12703"/>
                  </a:lnTo>
                  <a:lnTo>
                    <a:pt x="2667" y="8378"/>
                  </a:lnTo>
                  <a:lnTo>
                    <a:pt x="0" y="7027"/>
                  </a:lnTo>
                  <a:lnTo>
                    <a:pt x="0" y="1622"/>
                  </a:lnTo>
                  <a:lnTo>
                    <a:pt x="1833" y="0"/>
                  </a:lnTo>
                  <a:lnTo>
                    <a:pt x="2667" y="1622"/>
                  </a:lnTo>
                  <a:lnTo>
                    <a:pt x="4500" y="0"/>
                  </a:lnTo>
                  <a:lnTo>
                    <a:pt x="5167" y="0"/>
                  </a:lnTo>
                  <a:lnTo>
                    <a:pt x="9500" y="1622"/>
                  </a:lnTo>
                  <a:lnTo>
                    <a:pt x="19833" y="0"/>
                  </a:lnTo>
                  <a:lnTo>
                    <a:pt x="19833" y="4324"/>
                  </a:lnTo>
                  <a:lnTo>
                    <a:pt x="18167" y="8378"/>
                  </a:lnTo>
                  <a:lnTo>
                    <a:pt x="19833" y="15405"/>
                  </a:lnTo>
                  <a:lnTo>
                    <a:pt x="18167" y="1973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4" name="Freeform 272">
              <a:extLst>
                <a:ext uri="{FF2B5EF4-FFF2-40B4-BE49-F238E27FC236}">
                  <a16:creationId xmlns:a16="http://schemas.microsoft.com/office/drawing/2014/main" id="{11391CAD-8B36-46E9-B4F3-5A37E16756AA}"/>
                </a:ext>
              </a:extLst>
            </p:cNvPr>
            <p:cNvSpPr>
              <a:spLocks/>
            </p:cNvSpPr>
            <p:nvPr/>
          </p:nvSpPr>
          <p:spPr bwMode="auto">
            <a:xfrm>
              <a:off x="4997831" y="3003978"/>
              <a:ext cx="34993" cy="57032"/>
            </a:xfrm>
            <a:custGeom>
              <a:avLst/>
              <a:gdLst>
                <a:gd name="T0" fmla="*/ 8378 w 20000"/>
                <a:gd name="T1" fmla="*/ 19833 h 20000"/>
                <a:gd name="T2" fmla="*/ 4324 w 20000"/>
                <a:gd name="T3" fmla="*/ 18167 h 20000"/>
                <a:gd name="T4" fmla="*/ 4324 w 20000"/>
                <a:gd name="T5" fmla="*/ 13667 h 20000"/>
                <a:gd name="T6" fmla="*/ 4324 w 20000"/>
                <a:gd name="T7" fmla="*/ 13000 h 20000"/>
                <a:gd name="T8" fmla="*/ 4324 w 20000"/>
                <a:gd name="T9" fmla="*/ 9500 h 20000"/>
                <a:gd name="T10" fmla="*/ 4324 w 20000"/>
                <a:gd name="T11" fmla="*/ 8500 h 20000"/>
                <a:gd name="T12" fmla="*/ 0 w 20000"/>
                <a:gd name="T13" fmla="*/ 4333 h 20000"/>
                <a:gd name="T14" fmla="*/ 1622 w 20000"/>
                <a:gd name="T15" fmla="*/ 2667 h 20000"/>
                <a:gd name="T16" fmla="*/ 4324 w 20000"/>
                <a:gd name="T17" fmla="*/ 2667 h 20000"/>
                <a:gd name="T18" fmla="*/ 12703 w 20000"/>
                <a:gd name="T19" fmla="*/ 0 h 20000"/>
                <a:gd name="T20" fmla="*/ 15676 w 20000"/>
                <a:gd name="T21" fmla="*/ 0 h 20000"/>
                <a:gd name="T22" fmla="*/ 19730 w 20000"/>
                <a:gd name="T23" fmla="*/ 6167 h 20000"/>
                <a:gd name="T24" fmla="*/ 18378 w 20000"/>
                <a:gd name="T25" fmla="*/ 6833 h 20000"/>
                <a:gd name="T26" fmla="*/ 18378 w 20000"/>
                <a:gd name="T27" fmla="*/ 8500 h 20000"/>
                <a:gd name="T28" fmla="*/ 15676 w 20000"/>
                <a:gd name="T29" fmla="*/ 18167 h 20000"/>
                <a:gd name="T30" fmla="*/ 11622 w 20000"/>
                <a:gd name="T31" fmla="*/ 16333 h 20000"/>
                <a:gd name="T32" fmla="*/ 8378 w 20000"/>
                <a:gd name="T33" fmla="*/ 19833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00" h="20000">
                  <a:moveTo>
                    <a:pt x="8378" y="19833"/>
                  </a:moveTo>
                  <a:lnTo>
                    <a:pt x="4324" y="18167"/>
                  </a:lnTo>
                  <a:lnTo>
                    <a:pt x="4324" y="13667"/>
                  </a:lnTo>
                  <a:lnTo>
                    <a:pt x="4324" y="13000"/>
                  </a:lnTo>
                  <a:lnTo>
                    <a:pt x="4324" y="9500"/>
                  </a:lnTo>
                  <a:lnTo>
                    <a:pt x="4324" y="8500"/>
                  </a:lnTo>
                  <a:lnTo>
                    <a:pt x="0" y="4333"/>
                  </a:lnTo>
                  <a:lnTo>
                    <a:pt x="1622" y="2667"/>
                  </a:lnTo>
                  <a:lnTo>
                    <a:pt x="4324" y="2667"/>
                  </a:lnTo>
                  <a:lnTo>
                    <a:pt x="12703" y="0"/>
                  </a:lnTo>
                  <a:lnTo>
                    <a:pt x="15676" y="0"/>
                  </a:lnTo>
                  <a:lnTo>
                    <a:pt x="19730" y="6167"/>
                  </a:lnTo>
                  <a:lnTo>
                    <a:pt x="18378" y="6833"/>
                  </a:lnTo>
                  <a:lnTo>
                    <a:pt x="18378" y="8500"/>
                  </a:lnTo>
                  <a:lnTo>
                    <a:pt x="15676" y="18167"/>
                  </a:lnTo>
                  <a:lnTo>
                    <a:pt x="11622" y="16333"/>
                  </a:lnTo>
                  <a:lnTo>
                    <a:pt x="8378" y="19833"/>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5" name="Freeform 271">
              <a:extLst>
                <a:ext uri="{FF2B5EF4-FFF2-40B4-BE49-F238E27FC236}">
                  <a16:creationId xmlns:a16="http://schemas.microsoft.com/office/drawing/2014/main" id="{8B69000C-1A18-400F-AED1-BB5557AB1A05}"/>
                </a:ext>
              </a:extLst>
            </p:cNvPr>
            <p:cNvSpPr>
              <a:spLocks/>
            </p:cNvSpPr>
            <p:nvPr/>
          </p:nvSpPr>
          <p:spPr bwMode="auto">
            <a:xfrm>
              <a:off x="4948841" y="2761594"/>
              <a:ext cx="17497" cy="20199"/>
            </a:xfrm>
            <a:custGeom>
              <a:avLst/>
              <a:gdLst>
                <a:gd name="T0" fmla="*/ 0 w 20000"/>
                <a:gd name="T1" fmla="*/ 19524 h 20000"/>
                <a:gd name="T2" fmla="*/ 0 w 20000"/>
                <a:gd name="T3" fmla="*/ 7143 h 20000"/>
                <a:gd name="T4" fmla="*/ 5405 w 20000"/>
                <a:gd name="T5" fmla="*/ 2857 h 20000"/>
                <a:gd name="T6" fmla="*/ 14054 w 20000"/>
                <a:gd name="T7" fmla="*/ 0 h 20000"/>
                <a:gd name="T8" fmla="*/ 10811 w 20000"/>
                <a:gd name="T9" fmla="*/ 7143 h 20000"/>
                <a:gd name="T10" fmla="*/ 19459 w 20000"/>
                <a:gd name="T11" fmla="*/ 10000 h 20000"/>
                <a:gd name="T12" fmla="*/ 19459 w 20000"/>
                <a:gd name="T13" fmla="*/ 19524 h 20000"/>
                <a:gd name="T14" fmla="*/ 10811 w 20000"/>
                <a:gd name="T15" fmla="*/ 19524 h 20000"/>
                <a:gd name="T16" fmla="*/ 0 w 20000"/>
                <a:gd name="T17" fmla="*/ 19524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00" h="20000">
                  <a:moveTo>
                    <a:pt x="0" y="19524"/>
                  </a:moveTo>
                  <a:lnTo>
                    <a:pt x="0" y="7143"/>
                  </a:lnTo>
                  <a:lnTo>
                    <a:pt x="5405" y="2857"/>
                  </a:lnTo>
                  <a:lnTo>
                    <a:pt x="14054" y="0"/>
                  </a:lnTo>
                  <a:lnTo>
                    <a:pt x="10811" y="7143"/>
                  </a:lnTo>
                  <a:lnTo>
                    <a:pt x="19459" y="10000"/>
                  </a:lnTo>
                  <a:lnTo>
                    <a:pt x="19459" y="19524"/>
                  </a:lnTo>
                  <a:lnTo>
                    <a:pt x="10811" y="19524"/>
                  </a:lnTo>
                  <a:lnTo>
                    <a:pt x="0" y="1952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6" name="Freeform 270">
              <a:extLst>
                <a:ext uri="{FF2B5EF4-FFF2-40B4-BE49-F238E27FC236}">
                  <a16:creationId xmlns:a16="http://schemas.microsoft.com/office/drawing/2014/main" id="{741764B5-8D33-4652-8970-914DEB5F321A}"/>
                </a:ext>
              </a:extLst>
            </p:cNvPr>
            <p:cNvSpPr>
              <a:spLocks/>
            </p:cNvSpPr>
            <p:nvPr/>
          </p:nvSpPr>
          <p:spPr bwMode="auto">
            <a:xfrm>
              <a:off x="5120308" y="3131112"/>
              <a:ext cx="5832" cy="8317"/>
            </a:xfrm>
            <a:custGeom>
              <a:avLst/>
              <a:gdLst>
                <a:gd name="T0" fmla="*/ 18333 w 20000"/>
                <a:gd name="T1" fmla="*/ 18824 h 20000"/>
                <a:gd name="T2" fmla="*/ 0 w 20000"/>
                <a:gd name="T3" fmla="*/ 0 h 20000"/>
                <a:gd name="T4" fmla="*/ 18333 w 20000"/>
                <a:gd name="T5" fmla="*/ 7059 h 20000"/>
                <a:gd name="T6" fmla="*/ 18333 w 20000"/>
                <a:gd name="T7" fmla="*/ 18824 h 20000"/>
              </a:gdLst>
              <a:ahLst/>
              <a:cxnLst>
                <a:cxn ang="0">
                  <a:pos x="T0" y="T1"/>
                </a:cxn>
                <a:cxn ang="0">
                  <a:pos x="T2" y="T3"/>
                </a:cxn>
                <a:cxn ang="0">
                  <a:pos x="T4" y="T5"/>
                </a:cxn>
                <a:cxn ang="0">
                  <a:pos x="T6" y="T7"/>
                </a:cxn>
              </a:cxnLst>
              <a:rect l="0" t="0" r="r" b="b"/>
              <a:pathLst>
                <a:path w="20000" h="20000">
                  <a:moveTo>
                    <a:pt x="18333" y="18824"/>
                  </a:moveTo>
                  <a:lnTo>
                    <a:pt x="0" y="0"/>
                  </a:lnTo>
                  <a:lnTo>
                    <a:pt x="18333" y="7059"/>
                  </a:lnTo>
                  <a:lnTo>
                    <a:pt x="18333" y="1882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7" name="Freeform 269">
              <a:extLst>
                <a:ext uri="{FF2B5EF4-FFF2-40B4-BE49-F238E27FC236}">
                  <a16:creationId xmlns:a16="http://schemas.microsoft.com/office/drawing/2014/main" id="{6BC26A15-75B7-46B2-BABE-FEE5D60DAD05}"/>
                </a:ext>
              </a:extLst>
            </p:cNvPr>
            <p:cNvSpPr>
              <a:spLocks/>
            </p:cNvSpPr>
            <p:nvPr/>
          </p:nvSpPr>
          <p:spPr bwMode="auto">
            <a:xfrm>
              <a:off x="4908016" y="2666541"/>
              <a:ext cx="69987" cy="84360"/>
            </a:xfrm>
            <a:custGeom>
              <a:avLst/>
              <a:gdLst>
                <a:gd name="T0" fmla="*/ 0 w 20000"/>
                <a:gd name="T1" fmla="*/ 15706 h 20000"/>
                <a:gd name="T2" fmla="*/ 0 w 20000"/>
                <a:gd name="T3" fmla="*/ 14124 h 20000"/>
                <a:gd name="T4" fmla="*/ 1867 w 20000"/>
                <a:gd name="T5" fmla="*/ 12881 h 20000"/>
                <a:gd name="T6" fmla="*/ 5467 w 20000"/>
                <a:gd name="T7" fmla="*/ 12881 h 20000"/>
                <a:gd name="T8" fmla="*/ 2667 w 20000"/>
                <a:gd name="T9" fmla="*/ 12316 h 20000"/>
                <a:gd name="T10" fmla="*/ 1867 w 20000"/>
                <a:gd name="T11" fmla="*/ 11073 h 20000"/>
                <a:gd name="T12" fmla="*/ 4000 w 20000"/>
                <a:gd name="T13" fmla="*/ 8136 h 20000"/>
                <a:gd name="T14" fmla="*/ 5467 w 20000"/>
                <a:gd name="T15" fmla="*/ 3503 h 20000"/>
                <a:gd name="T16" fmla="*/ 7600 w 20000"/>
                <a:gd name="T17" fmla="*/ 6441 h 20000"/>
                <a:gd name="T18" fmla="*/ 8933 w 20000"/>
                <a:gd name="T19" fmla="*/ 9266 h 20000"/>
                <a:gd name="T20" fmla="*/ 10933 w 20000"/>
                <a:gd name="T21" fmla="*/ 10621 h 20000"/>
                <a:gd name="T22" fmla="*/ 9600 w 20000"/>
                <a:gd name="T23" fmla="*/ 7571 h 20000"/>
                <a:gd name="T24" fmla="*/ 10933 w 20000"/>
                <a:gd name="T25" fmla="*/ 5311 h 20000"/>
                <a:gd name="T26" fmla="*/ 9600 w 20000"/>
                <a:gd name="T27" fmla="*/ 5311 h 20000"/>
                <a:gd name="T28" fmla="*/ 9600 w 20000"/>
                <a:gd name="T29" fmla="*/ 3503 h 20000"/>
                <a:gd name="T30" fmla="*/ 13067 w 20000"/>
                <a:gd name="T31" fmla="*/ 1808 h 20000"/>
                <a:gd name="T32" fmla="*/ 16400 w 20000"/>
                <a:gd name="T33" fmla="*/ 678 h 20000"/>
                <a:gd name="T34" fmla="*/ 17200 w 20000"/>
                <a:gd name="T35" fmla="*/ 2938 h 20000"/>
                <a:gd name="T36" fmla="*/ 17200 w 20000"/>
                <a:gd name="T37" fmla="*/ 1808 h 20000"/>
                <a:gd name="T38" fmla="*/ 18533 w 20000"/>
                <a:gd name="T39" fmla="*/ 0 h 20000"/>
                <a:gd name="T40" fmla="*/ 19867 w 20000"/>
                <a:gd name="T41" fmla="*/ 3503 h 20000"/>
                <a:gd name="T42" fmla="*/ 18533 w 20000"/>
                <a:gd name="T43" fmla="*/ 6441 h 20000"/>
                <a:gd name="T44" fmla="*/ 16400 w 20000"/>
                <a:gd name="T45" fmla="*/ 6441 h 20000"/>
                <a:gd name="T46" fmla="*/ 17200 w 20000"/>
                <a:gd name="T47" fmla="*/ 11073 h 20000"/>
                <a:gd name="T48" fmla="*/ 15067 w 20000"/>
                <a:gd name="T49" fmla="*/ 11073 h 20000"/>
                <a:gd name="T50" fmla="*/ 13067 w 20000"/>
                <a:gd name="T51" fmla="*/ 12316 h 20000"/>
                <a:gd name="T52" fmla="*/ 15067 w 20000"/>
                <a:gd name="T53" fmla="*/ 15254 h 20000"/>
                <a:gd name="T54" fmla="*/ 14400 w 20000"/>
                <a:gd name="T55" fmla="*/ 17514 h 20000"/>
                <a:gd name="T56" fmla="*/ 14400 w 20000"/>
                <a:gd name="T57" fmla="*/ 19887 h 20000"/>
                <a:gd name="T58" fmla="*/ 10933 w 20000"/>
                <a:gd name="T59" fmla="*/ 18757 h 20000"/>
                <a:gd name="T60" fmla="*/ 11733 w 20000"/>
                <a:gd name="T61" fmla="*/ 16949 h 20000"/>
                <a:gd name="T62" fmla="*/ 8933 w 20000"/>
                <a:gd name="T63" fmla="*/ 15706 h 20000"/>
                <a:gd name="T64" fmla="*/ 6133 w 20000"/>
                <a:gd name="T65" fmla="*/ 15254 h 20000"/>
                <a:gd name="T66" fmla="*/ 4000 w 20000"/>
                <a:gd name="T67" fmla="*/ 15254 h 20000"/>
                <a:gd name="T68" fmla="*/ 1867 w 20000"/>
                <a:gd name="T69" fmla="*/ 15706 h 20000"/>
                <a:gd name="T70" fmla="*/ 533 w 20000"/>
                <a:gd name="T71" fmla="*/ 16949 h 20000"/>
                <a:gd name="T72" fmla="*/ 0 w 20000"/>
                <a:gd name="T73" fmla="*/ 1570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00" h="20000">
                  <a:moveTo>
                    <a:pt x="0" y="15706"/>
                  </a:moveTo>
                  <a:lnTo>
                    <a:pt x="0" y="14124"/>
                  </a:lnTo>
                  <a:lnTo>
                    <a:pt x="1867" y="12881"/>
                  </a:lnTo>
                  <a:lnTo>
                    <a:pt x="5467" y="12881"/>
                  </a:lnTo>
                  <a:lnTo>
                    <a:pt x="2667" y="12316"/>
                  </a:lnTo>
                  <a:lnTo>
                    <a:pt x="1867" y="11073"/>
                  </a:lnTo>
                  <a:lnTo>
                    <a:pt x="4000" y="8136"/>
                  </a:lnTo>
                  <a:lnTo>
                    <a:pt x="5467" y="3503"/>
                  </a:lnTo>
                  <a:lnTo>
                    <a:pt x="7600" y="6441"/>
                  </a:lnTo>
                  <a:lnTo>
                    <a:pt x="8933" y="9266"/>
                  </a:lnTo>
                  <a:lnTo>
                    <a:pt x="10933" y="10621"/>
                  </a:lnTo>
                  <a:lnTo>
                    <a:pt x="9600" y="7571"/>
                  </a:lnTo>
                  <a:lnTo>
                    <a:pt x="10933" y="5311"/>
                  </a:lnTo>
                  <a:lnTo>
                    <a:pt x="9600" y="5311"/>
                  </a:lnTo>
                  <a:lnTo>
                    <a:pt x="9600" y="3503"/>
                  </a:lnTo>
                  <a:lnTo>
                    <a:pt x="13067" y="1808"/>
                  </a:lnTo>
                  <a:lnTo>
                    <a:pt x="16400" y="678"/>
                  </a:lnTo>
                  <a:lnTo>
                    <a:pt x="17200" y="2938"/>
                  </a:lnTo>
                  <a:lnTo>
                    <a:pt x="17200" y="1808"/>
                  </a:lnTo>
                  <a:lnTo>
                    <a:pt x="18533" y="0"/>
                  </a:lnTo>
                  <a:lnTo>
                    <a:pt x="19867" y="3503"/>
                  </a:lnTo>
                  <a:lnTo>
                    <a:pt x="18533" y="6441"/>
                  </a:lnTo>
                  <a:lnTo>
                    <a:pt x="16400" y="6441"/>
                  </a:lnTo>
                  <a:lnTo>
                    <a:pt x="17200" y="11073"/>
                  </a:lnTo>
                  <a:lnTo>
                    <a:pt x="15067" y="11073"/>
                  </a:lnTo>
                  <a:lnTo>
                    <a:pt x="13067" y="12316"/>
                  </a:lnTo>
                  <a:lnTo>
                    <a:pt x="15067" y="15254"/>
                  </a:lnTo>
                  <a:lnTo>
                    <a:pt x="14400" y="17514"/>
                  </a:lnTo>
                  <a:lnTo>
                    <a:pt x="14400" y="19887"/>
                  </a:lnTo>
                  <a:lnTo>
                    <a:pt x="10933" y="18757"/>
                  </a:lnTo>
                  <a:lnTo>
                    <a:pt x="11733" y="16949"/>
                  </a:lnTo>
                  <a:lnTo>
                    <a:pt x="8933" y="15706"/>
                  </a:lnTo>
                  <a:lnTo>
                    <a:pt x="6133" y="15254"/>
                  </a:lnTo>
                  <a:lnTo>
                    <a:pt x="4000" y="15254"/>
                  </a:lnTo>
                  <a:lnTo>
                    <a:pt x="1867" y="15706"/>
                  </a:lnTo>
                  <a:lnTo>
                    <a:pt x="533" y="16949"/>
                  </a:lnTo>
                  <a:lnTo>
                    <a:pt x="0" y="15706"/>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8" name="Freeform 268">
              <a:extLst>
                <a:ext uri="{FF2B5EF4-FFF2-40B4-BE49-F238E27FC236}">
                  <a16:creationId xmlns:a16="http://schemas.microsoft.com/office/drawing/2014/main" id="{20B87AF5-C0B6-4D1F-8727-9F0D5F3E29D9}"/>
                </a:ext>
              </a:extLst>
            </p:cNvPr>
            <p:cNvSpPr>
              <a:spLocks/>
            </p:cNvSpPr>
            <p:nvPr/>
          </p:nvSpPr>
          <p:spPr bwMode="auto">
            <a:xfrm>
              <a:off x="4927845" y="2086719"/>
              <a:ext cx="417586" cy="447937"/>
            </a:xfrm>
            <a:custGeom>
              <a:avLst/>
              <a:gdLst>
                <a:gd name="T0" fmla="*/ 18616 w 20000"/>
                <a:gd name="T1" fmla="*/ 2293 h 20000"/>
                <a:gd name="T2" fmla="*/ 16741 w 20000"/>
                <a:gd name="T3" fmla="*/ 1741 h 20000"/>
                <a:gd name="T4" fmla="*/ 15603 w 20000"/>
                <a:gd name="T5" fmla="*/ 3376 h 20000"/>
                <a:gd name="T6" fmla="*/ 14554 w 20000"/>
                <a:gd name="T7" fmla="*/ 3503 h 20000"/>
                <a:gd name="T8" fmla="*/ 12232 w 20000"/>
                <a:gd name="T9" fmla="*/ 2845 h 20000"/>
                <a:gd name="T10" fmla="*/ 11674 w 20000"/>
                <a:gd name="T11" fmla="*/ 3503 h 20000"/>
                <a:gd name="T12" fmla="*/ 10402 w 20000"/>
                <a:gd name="T13" fmla="*/ 3843 h 20000"/>
                <a:gd name="T14" fmla="*/ 9219 w 20000"/>
                <a:gd name="T15" fmla="*/ 4713 h 20000"/>
                <a:gd name="T16" fmla="*/ 8304 w 20000"/>
                <a:gd name="T17" fmla="*/ 6921 h 20000"/>
                <a:gd name="T18" fmla="*/ 7254 w 20000"/>
                <a:gd name="T19" fmla="*/ 10106 h 20000"/>
                <a:gd name="T20" fmla="*/ 6473 w 20000"/>
                <a:gd name="T21" fmla="*/ 10977 h 20000"/>
                <a:gd name="T22" fmla="*/ 6116 w 20000"/>
                <a:gd name="T23" fmla="*/ 13524 h 20000"/>
                <a:gd name="T24" fmla="*/ 6339 w 20000"/>
                <a:gd name="T25" fmla="*/ 15605 h 20000"/>
                <a:gd name="T26" fmla="*/ 6116 w 20000"/>
                <a:gd name="T27" fmla="*/ 17346 h 20000"/>
                <a:gd name="T28" fmla="*/ 4955 w 20000"/>
                <a:gd name="T29" fmla="*/ 17346 h 20000"/>
                <a:gd name="T30" fmla="*/ 4844 w 20000"/>
                <a:gd name="T31" fmla="*/ 18132 h 20000"/>
                <a:gd name="T32" fmla="*/ 3460 w 20000"/>
                <a:gd name="T33" fmla="*/ 19342 h 20000"/>
                <a:gd name="T34" fmla="*/ 580 w 20000"/>
                <a:gd name="T35" fmla="*/ 18556 h 20000"/>
                <a:gd name="T36" fmla="*/ 692 w 20000"/>
                <a:gd name="T37" fmla="*/ 18132 h 20000"/>
                <a:gd name="T38" fmla="*/ 915 w 20000"/>
                <a:gd name="T39" fmla="*/ 17346 h 20000"/>
                <a:gd name="T40" fmla="*/ 692 w 20000"/>
                <a:gd name="T41" fmla="*/ 17028 h 20000"/>
                <a:gd name="T42" fmla="*/ 89 w 20000"/>
                <a:gd name="T43" fmla="*/ 15605 h 20000"/>
                <a:gd name="T44" fmla="*/ 1964 w 20000"/>
                <a:gd name="T45" fmla="*/ 15372 h 20000"/>
                <a:gd name="T46" fmla="*/ 89 w 20000"/>
                <a:gd name="T47" fmla="*/ 15053 h 20000"/>
                <a:gd name="T48" fmla="*/ 1272 w 20000"/>
                <a:gd name="T49" fmla="*/ 14480 h 20000"/>
                <a:gd name="T50" fmla="*/ 915 w 20000"/>
                <a:gd name="T51" fmla="*/ 13822 h 20000"/>
                <a:gd name="T52" fmla="*/ 915 w 20000"/>
                <a:gd name="T53" fmla="*/ 13524 h 20000"/>
                <a:gd name="T54" fmla="*/ 1607 w 20000"/>
                <a:gd name="T55" fmla="*/ 12951 h 20000"/>
                <a:gd name="T56" fmla="*/ 2545 w 20000"/>
                <a:gd name="T57" fmla="*/ 12611 h 20000"/>
                <a:gd name="T58" fmla="*/ 3013 w 20000"/>
                <a:gd name="T59" fmla="*/ 12081 h 20000"/>
                <a:gd name="T60" fmla="*/ 5201 w 20000"/>
                <a:gd name="T61" fmla="*/ 11189 h 20000"/>
                <a:gd name="T62" fmla="*/ 4286 w 20000"/>
                <a:gd name="T63" fmla="*/ 11189 h 20000"/>
                <a:gd name="T64" fmla="*/ 5201 w 20000"/>
                <a:gd name="T65" fmla="*/ 10106 h 20000"/>
                <a:gd name="T66" fmla="*/ 5893 w 20000"/>
                <a:gd name="T67" fmla="*/ 9002 h 20000"/>
                <a:gd name="T68" fmla="*/ 5893 w 20000"/>
                <a:gd name="T69" fmla="*/ 8450 h 20000"/>
                <a:gd name="T70" fmla="*/ 7254 w 20000"/>
                <a:gd name="T71" fmla="*/ 7240 h 20000"/>
                <a:gd name="T72" fmla="*/ 8214 w 20000"/>
                <a:gd name="T73" fmla="*/ 6030 h 20000"/>
                <a:gd name="T74" fmla="*/ 8214 w 20000"/>
                <a:gd name="T75" fmla="*/ 5711 h 20000"/>
                <a:gd name="T76" fmla="*/ 7612 w 20000"/>
                <a:gd name="T77" fmla="*/ 5159 h 20000"/>
                <a:gd name="T78" fmla="*/ 8772 w 20000"/>
                <a:gd name="T79" fmla="*/ 4926 h 20000"/>
                <a:gd name="T80" fmla="*/ 9710 w 20000"/>
                <a:gd name="T81" fmla="*/ 4289 h 20000"/>
                <a:gd name="T82" fmla="*/ 9219 w 20000"/>
                <a:gd name="T83" fmla="*/ 3843 h 20000"/>
                <a:gd name="T84" fmla="*/ 9219 w 20000"/>
                <a:gd name="T85" fmla="*/ 3376 h 20000"/>
                <a:gd name="T86" fmla="*/ 10960 w 20000"/>
                <a:gd name="T87" fmla="*/ 2951 h 20000"/>
                <a:gd name="T88" fmla="*/ 11183 w 20000"/>
                <a:gd name="T89" fmla="*/ 2633 h 20000"/>
                <a:gd name="T90" fmla="*/ 11897 w 20000"/>
                <a:gd name="T91" fmla="*/ 2633 h 20000"/>
                <a:gd name="T92" fmla="*/ 12813 w 20000"/>
                <a:gd name="T93" fmla="*/ 1741 h 20000"/>
                <a:gd name="T94" fmla="*/ 13638 w 20000"/>
                <a:gd name="T95" fmla="*/ 1529 h 20000"/>
                <a:gd name="T96" fmla="*/ 14330 w 20000"/>
                <a:gd name="T97" fmla="*/ 637 h 20000"/>
                <a:gd name="T98" fmla="*/ 15134 w 20000"/>
                <a:gd name="T99" fmla="*/ 1423 h 20000"/>
                <a:gd name="T100" fmla="*/ 16161 w 20000"/>
                <a:gd name="T101" fmla="*/ 1083 h 20000"/>
                <a:gd name="T102" fmla="*/ 16518 w 20000"/>
                <a:gd name="T103" fmla="*/ 0 h 20000"/>
                <a:gd name="T104" fmla="*/ 17567 w 20000"/>
                <a:gd name="T105" fmla="*/ 637 h 20000"/>
                <a:gd name="T106" fmla="*/ 18259 w 20000"/>
                <a:gd name="T107" fmla="*/ 552 h 20000"/>
                <a:gd name="T108" fmla="*/ 19531 w 20000"/>
                <a:gd name="T109" fmla="*/ 1083 h 20000"/>
                <a:gd name="T110" fmla="*/ 19063 w 20000"/>
                <a:gd name="T111" fmla="*/ 174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000" h="20000">
                  <a:moveTo>
                    <a:pt x="19531" y="2081"/>
                  </a:moveTo>
                  <a:lnTo>
                    <a:pt x="19174" y="2081"/>
                  </a:lnTo>
                  <a:lnTo>
                    <a:pt x="18259" y="3163"/>
                  </a:lnTo>
                  <a:lnTo>
                    <a:pt x="18482" y="2633"/>
                  </a:lnTo>
                  <a:lnTo>
                    <a:pt x="18616" y="2293"/>
                  </a:lnTo>
                  <a:lnTo>
                    <a:pt x="18259" y="1975"/>
                  </a:lnTo>
                  <a:lnTo>
                    <a:pt x="17679" y="1741"/>
                  </a:lnTo>
                  <a:lnTo>
                    <a:pt x="17567" y="1529"/>
                  </a:lnTo>
                  <a:lnTo>
                    <a:pt x="16987" y="1741"/>
                  </a:lnTo>
                  <a:lnTo>
                    <a:pt x="16741" y="1741"/>
                  </a:lnTo>
                  <a:lnTo>
                    <a:pt x="16384" y="1741"/>
                  </a:lnTo>
                  <a:lnTo>
                    <a:pt x="16049" y="2293"/>
                  </a:lnTo>
                  <a:lnTo>
                    <a:pt x="16049" y="2845"/>
                  </a:lnTo>
                  <a:lnTo>
                    <a:pt x="16049" y="3376"/>
                  </a:lnTo>
                  <a:lnTo>
                    <a:pt x="15603" y="3376"/>
                  </a:lnTo>
                  <a:lnTo>
                    <a:pt x="15603" y="3715"/>
                  </a:lnTo>
                  <a:lnTo>
                    <a:pt x="15469" y="3715"/>
                  </a:lnTo>
                  <a:lnTo>
                    <a:pt x="15134" y="3503"/>
                  </a:lnTo>
                  <a:lnTo>
                    <a:pt x="14688" y="3376"/>
                  </a:lnTo>
                  <a:lnTo>
                    <a:pt x="14554" y="3503"/>
                  </a:lnTo>
                  <a:lnTo>
                    <a:pt x="14085" y="3503"/>
                  </a:lnTo>
                  <a:lnTo>
                    <a:pt x="13638" y="3503"/>
                  </a:lnTo>
                  <a:lnTo>
                    <a:pt x="13058" y="2951"/>
                  </a:lnTo>
                  <a:lnTo>
                    <a:pt x="12455" y="2845"/>
                  </a:lnTo>
                  <a:lnTo>
                    <a:pt x="12232" y="2845"/>
                  </a:lnTo>
                  <a:lnTo>
                    <a:pt x="12455" y="3163"/>
                  </a:lnTo>
                  <a:lnTo>
                    <a:pt x="12143" y="2951"/>
                  </a:lnTo>
                  <a:lnTo>
                    <a:pt x="12143" y="3163"/>
                  </a:lnTo>
                  <a:lnTo>
                    <a:pt x="11674" y="3163"/>
                  </a:lnTo>
                  <a:lnTo>
                    <a:pt x="11674" y="3503"/>
                  </a:lnTo>
                  <a:lnTo>
                    <a:pt x="11674" y="3843"/>
                  </a:lnTo>
                  <a:lnTo>
                    <a:pt x="11897" y="4055"/>
                  </a:lnTo>
                  <a:lnTo>
                    <a:pt x="11674" y="4289"/>
                  </a:lnTo>
                  <a:lnTo>
                    <a:pt x="10960" y="4055"/>
                  </a:lnTo>
                  <a:lnTo>
                    <a:pt x="10402" y="3843"/>
                  </a:lnTo>
                  <a:lnTo>
                    <a:pt x="10268" y="4055"/>
                  </a:lnTo>
                  <a:lnTo>
                    <a:pt x="10268" y="4374"/>
                  </a:lnTo>
                  <a:lnTo>
                    <a:pt x="10268" y="4713"/>
                  </a:lnTo>
                  <a:lnTo>
                    <a:pt x="9710" y="4607"/>
                  </a:lnTo>
                  <a:lnTo>
                    <a:pt x="9219" y="4713"/>
                  </a:lnTo>
                  <a:lnTo>
                    <a:pt x="9219" y="5159"/>
                  </a:lnTo>
                  <a:lnTo>
                    <a:pt x="8884" y="5499"/>
                  </a:lnTo>
                  <a:lnTo>
                    <a:pt x="9129" y="6030"/>
                  </a:lnTo>
                  <a:lnTo>
                    <a:pt x="8884" y="6157"/>
                  </a:lnTo>
                  <a:lnTo>
                    <a:pt x="8304" y="6921"/>
                  </a:lnTo>
                  <a:lnTo>
                    <a:pt x="8304" y="7240"/>
                  </a:lnTo>
                  <a:lnTo>
                    <a:pt x="7857" y="7580"/>
                  </a:lnTo>
                  <a:lnTo>
                    <a:pt x="7857" y="8662"/>
                  </a:lnTo>
                  <a:lnTo>
                    <a:pt x="7612" y="9321"/>
                  </a:lnTo>
                  <a:lnTo>
                    <a:pt x="7254" y="10106"/>
                  </a:lnTo>
                  <a:lnTo>
                    <a:pt x="7612" y="10318"/>
                  </a:lnTo>
                  <a:lnTo>
                    <a:pt x="7612" y="10446"/>
                  </a:lnTo>
                  <a:lnTo>
                    <a:pt x="7612" y="10977"/>
                  </a:lnTo>
                  <a:lnTo>
                    <a:pt x="6808" y="10743"/>
                  </a:lnTo>
                  <a:lnTo>
                    <a:pt x="6473" y="10977"/>
                  </a:lnTo>
                  <a:lnTo>
                    <a:pt x="5893" y="11529"/>
                  </a:lnTo>
                  <a:lnTo>
                    <a:pt x="5893" y="12081"/>
                  </a:lnTo>
                  <a:lnTo>
                    <a:pt x="6116" y="12399"/>
                  </a:lnTo>
                  <a:lnTo>
                    <a:pt x="5893" y="12739"/>
                  </a:lnTo>
                  <a:lnTo>
                    <a:pt x="6116" y="13524"/>
                  </a:lnTo>
                  <a:lnTo>
                    <a:pt x="6339" y="14480"/>
                  </a:lnTo>
                  <a:lnTo>
                    <a:pt x="6473" y="14713"/>
                  </a:lnTo>
                  <a:lnTo>
                    <a:pt x="6808" y="15053"/>
                  </a:lnTo>
                  <a:lnTo>
                    <a:pt x="6696" y="15372"/>
                  </a:lnTo>
                  <a:lnTo>
                    <a:pt x="6339" y="15605"/>
                  </a:lnTo>
                  <a:lnTo>
                    <a:pt x="6696" y="16263"/>
                  </a:lnTo>
                  <a:lnTo>
                    <a:pt x="6696" y="16688"/>
                  </a:lnTo>
                  <a:lnTo>
                    <a:pt x="6473" y="17240"/>
                  </a:lnTo>
                  <a:lnTo>
                    <a:pt x="6116" y="17240"/>
                  </a:lnTo>
                  <a:lnTo>
                    <a:pt x="6116" y="17346"/>
                  </a:lnTo>
                  <a:lnTo>
                    <a:pt x="5893" y="17558"/>
                  </a:lnTo>
                  <a:lnTo>
                    <a:pt x="5893" y="18556"/>
                  </a:lnTo>
                  <a:lnTo>
                    <a:pt x="5424" y="18429"/>
                  </a:lnTo>
                  <a:lnTo>
                    <a:pt x="4955" y="18132"/>
                  </a:lnTo>
                  <a:lnTo>
                    <a:pt x="4955" y="17346"/>
                  </a:lnTo>
                  <a:lnTo>
                    <a:pt x="4955" y="17240"/>
                  </a:lnTo>
                  <a:lnTo>
                    <a:pt x="4844" y="17346"/>
                  </a:lnTo>
                  <a:lnTo>
                    <a:pt x="4844" y="17686"/>
                  </a:lnTo>
                  <a:lnTo>
                    <a:pt x="4621" y="17686"/>
                  </a:lnTo>
                  <a:lnTo>
                    <a:pt x="4844" y="18132"/>
                  </a:lnTo>
                  <a:lnTo>
                    <a:pt x="4375" y="18556"/>
                  </a:lnTo>
                  <a:lnTo>
                    <a:pt x="4040" y="18217"/>
                  </a:lnTo>
                  <a:lnTo>
                    <a:pt x="3929" y="18429"/>
                  </a:lnTo>
                  <a:lnTo>
                    <a:pt x="4040" y="18556"/>
                  </a:lnTo>
                  <a:lnTo>
                    <a:pt x="3460" y="19342"/>
                  </a:lnTo>
                  <a:lnTo>
                    <a:pt x="3013" y="19873"/>
                  </a:lnTo>
                  <a:lnTo>
                    <a:pt x="1964" y="19979"/>
                  </a:lnTo>
                  <a:lnTo>
                    <a:pt x="1272" y="19639"/>
                  </a:lnTo>
                  <a:lnTo>
                    <a:pt x="580" y="19002"/>
                  </a:lnTo>
                  <a:lnTo>
                    <a:pt x="580" y="18556"/>
                  </a:lnTo>
                  <a:lnTo>
                    <a:pt x="1049" y="18769"/>
                  </a:lnTo>
                  <a:lnTo>
                    <a:pt x="915" y="18429"/>
                  </a:lnTo>
                  <a:lnTo>
                    <a:pt x="1049" y="17898"/>
                  </a:lnTo>
                  <a:lnTo>
                    <a:pt x="915" y="17898"/>
                  </a:lnTo>
                  <a:lnTo>
                    <a:pt x="692" y="18132"/>
                  </a:lnTo>
                  <a:lnTo>
                    <a:pt x="357" y="18429"/>
                  </a:lnTo>
                  <a:lnTo>
                    <a:pt x="89" y="18132"/>
                  </a:lnTo>
                  <a:lnTo>
                    <a:pt x="580" y="17558"/>
                  </a:lnTo>
                  <a:lnTo>
                    <a:pt x="692" y="17558"/>
                  </a:lnTo>
                  <a:lnTo>
                    <a:pt x="915" y="17346"/>
                  </a:lnTo>
                  <a:lnTo>
                    <a:pt x="692" y="17346"/>
                  </a:lnTo>
                  <a:lnTo>
                    <a:pt x="1049" y="17028"/>
                  </a:lnTo>
                  <a:lnTo>
                    <a:pt x="1607" y="16476"/>
                  </a:lnTo>
                  <a:lnTo>
                    <a:pt x="915" y="16688"/>
                  </a:lnTo>
                  <a:lnTo>
                    <a:pt x="692" y="17028"/>
                  </a:lnTo>
                  <a:lnTo>
                    <a:pt x="580" y="16688"/>
                  </a:lnTo>
                  <a:lnTo>
                    <a:pt x="357" y="17028"/>
                  </a:lnTo>
                  <a:lnTo>
                    <a:pt x="357" y="16476"/>
                  </a:lnTo>
                  <a:lnTo>
                    <a:pt x="89" y="15924"/>
                  </a:lnTo>
                  <a:lnTo>
                    <a:pt x="89" y="15605"/>
                  </a:lnTo>
                  <a:lnTo>
                    <a:pt x="1272" y="15605"/>
                  </a:lnTo>
                  <a:lnTo>
                    <a:pt x="1964" y="15605"/>
                  </a:lnTo>
                  <a:lnTo>
                    <a:pt x="2188" y="15372"/>
                  </a:lnTo>
                  <a:lnTo>
                    <a:pt x="1964" y="15265"/>
                  </a:lnTo>
                  <a:lnTo>
                    <a:pt x="1964" y="15372"/>
                  </a:lnTo>
                  <a:lnTo>
                    <a:pt x="1607" y="15372"/>
                  </a:lnTo>
                  <a:lnTo>
                    <a:pt x="1272" y="15372"/>
                  </a:lnTo>
                  <a:lnTo>
                    <a:pt x="357" y="15372"/>
                  </a:lnTo>
                  <a:lnTo>
                    <a:pt x="89" y="15265"/>
                  </a:lnTo>
                  <a:lnTo>
                    <a:pt x="89" y="15053"/>
                  </a:lnTo>
                  <a:lnTo>
                    <a:pt x="357" y="14926"/>
                  </a:lnTo>
                  <a:lnTo>
                    <a:pt x="0" y="14713"/>
                  </a:lnTo>
                  <a:lnTo>
                    <a:pt x="357" y="14480"/>
                  </a:lnTo>
                  <a:lnTo>
                    <a:pt x="1049" y="14480"/>
                  </a:lnTo>
                  <a:lnTo>
                    <a:pt x="1272" y="14480"/>
                  </a:lnTo>
                  <a:lnTo>
                    <a:pt x="692" y="14161"/>
                  </a:lnTo>
                  <a:lnTo>
                    <a:pt x="89" y="14161"/>
                  </a:lnTo>
                  <a:lnTo>
                    <a:pt x="89" y="13949"/>
                  </a:lnTo>
                  <a:lnTo>
                    <a:pt x="580" y="13949"/>
                  </a:lnTo>
                  <a:lnTo>
                    <a:pt x="915" y="13822"/>
                  </a:lnTo>
                  <a:lnTo>
                    <a:pt x="1607" y="13609"/>
                  </a:lnTo>
                  <a:lnTo>
                    <a:pt x="1607" y="13822"/>
                  </a:lnTo>
                  <a:lnTo>
                    <a:pt x="1830" y="13822"/>
                  </a:lnTo>
                  <a:lnTo>
                    <a:pt x="1607" y="13524"/>
                  </a:lnTo>
                  <a:lnTo>
                    <a:pt x="915" y="13524"/>
                  </a:lnTo>
                  <a:lnTo>
                    <a:pt x="915" y="13270"/>
                  </a:lnTo>
                  <a:lnTo>
                    <a:pt x="1607" y="13057"/>
                  </a:lnTo>
                  <a:lnTo>
                    <a:pt x="1830" y="13270"/>
                  </a:lnTo>
                  <a:lnTo>
                    <a:pt x="2411" y="12951"/>
                  </a:lnTo>
                  <a:lnTo>
                    <a:pt x="1607" y="12951"/>
                  </a:lnTo>
                  <a:lnTo>
                    <a:pt x="1607" y="12739"/>
                  </a:lnTo>
                  <a:lnTo>
                    <a:pt x="2188" y="12951"/>
                  </a:lnTo>
                  <a:lnTo>
                    <a:pt x="2768" y="13057"/>
                  </a:lnTo>
                  <a:lnTo>
                    <a:pt x="2411" y="12739"/>
                  </a:lnTo>
                  <a:lnTo>
                    <a:pt x="2545" y="12611"/>
                  </a:lnTo>
                  <a:lnTo>
                    <a:pt x="3103" y="12951"/>
                  </a:lnTo>
                  <a:lnTo>
                    <a:pt x="3013" y="12611"/>
                  </a:lnTo>
                  <a:lnTo>
                    <a:pt x="2768" y="12399"/>
                  </a:lnTo>
                  <a:lnTo>
                    <a:pt x="3013" y="12399"/>
                  </a:lnTo>
                  <a:lnTo>
                    <a:pt x="3013" y="12081"/>
                  </a:lnTo>
                  <a:lnTo>
                    <a:pt x="3929" y="11635"/>
                  </a:lnTo>
                  <a:lnTo>
                    <a:pt x="4040" y="12081"/>
                  </a:lnTo>
                  <a:lnTo>
                    <a:pt x="4844" y="11868"/>
                  </a:lnTo>
                  <a:lnTo>
                    <a:pt x="5201" y="11316"/>
                  </a:lnTo>
                  <a:lnTo>
                    <a:pt x="5201" y="11189"/>
                  </a:lnTo>
                  <a:lnTo>
                    <a:pt x="5201" y="10977"/>
                  </a:lnTo>
                  <a:lnTo>
                    <a:pt x="4844" y="11316"/>
                  </a:lnTo>
                  <a:lnTo>
                    <a:pt x="4286" y="11868"/>
                  </a:lnTo>
                  <a:lnTo>
                    <a:pt x="3683" y="11529"/>
                  </a:lnTo>
                  <a:lnTo>
                    <a:pt x="4286" y="11189"/>
                  </a:lnTo>
                  <a:lnTo>
                    <a:pt x="4286" y="10977"/>
                  </a:lnTo>
                  <a:lnTo>
                    <a:pt x="4844" y="10318"/>
                  </a:lnTo>
                  <a:lnTo>
                    <a:pt x="5201" y="10446"/>
                  </a:lnTo>
                  <a:lnTo>
                    <a:pt x="5424" y="10106"/>
                  </a:lnTo>
                  <a:lnTo>
                    <a:pt x="5201" y="10106"/>
                  </a:lnTo>
                  <a:lnTo>
                    <a:pt x="5558" y="9533"/>
                  </a:lnTo>
                  <a:lnTo>
                    <a:pt x="5781" y="9214"/>
                  </a:lnTo>
                  <a:lnTo>
                    <a:pt x="6116" y="9321"/>
                  </a:lnTo>
                  <a:lnTo>
                    <a:pt x="6339" y="9002"/>
                  </a:lnTo>
                  <a:lnTo>
                    <a:pt x="5893" y="9002"/>
                  </a:lnTo>
                  <a:lnTo>
                    <a:pt x="5893" y="8896"/>
                  </a:lnTo>
                  <a:lnTo>
                    <a:pt x="5781" y="9002"/>
                  </a:lnTo>
                  <a:lnTo>
                    <a:pt x="5781" y="8450"/>
                  </a:lnTo>
                  <a:lnTo>
                    <a:pt x="6116" y="8662"/>
                  </a:lnTo>
                  <a:lnTo>
                    <a:pt x="5893" y="8450"/>
                  </a:lnTo>
                  <a:lnTo>
                    <a:pt x="6116" y="8004"/>
                  </a:lnTo>
                  <a:lnTo>
                    <a:pt x="6473" y="8004"/>
                  </a:lnTo>
                  <a:lnTo>
                    <a:pt x="6339" y="7580"/>
                  </a:lnTo>
                  <a:lnTo>
                    <a:pt x="7254" y="7452"/>
                  </a:lnTo>
                  <a:lnTo>
                    <a:pt x="7254" y="7240"/>
                  </a:lnTo>
                  <a:lnTo>
                    <a:pt x="6339" y="7452"/>
                  </a:lnTo>
                  <a:lnTo>
                    <a:pt x="6339" y="6921"/>
                  </a:lnTo>
                  <a:lnTo>
                    <a:pt x="6696" y="6369"/>
                  </a:lnTo>
                  <a:lnTo>
                    <a:pt x="7031" y="6030"/>
                  </a:lnTo>
                  <a:lnTo>
                    <a:pt x="8214" y="6030"/>
                  </a:lnTo>
                  <a:lnTo>
                    <a:pt x="8214" y="5817"/>
                  </a:lnTo>
                  <a:lnTo>
                    <a:pt x="7254" y="5817"/>
                  </a:lnTo>
                  <a:lnTo>
                    <a:pt x="7857" y="5499"/>
                  </a:lnTo>
                  <a:lnTo>
                    <a:pt x="7969" y="5499"/>
                  </a:lnTo>
                  <a:lnTo>
                    <a:pt x="8214" y="5711"/>
                  </a:lnTo>
                  <a:lnTo>
                    <a:pt x="8214" y="5499"/>
                  </a:lnTo>
                  <a:lnTo>
                    <a:pt x="7969" y="5244"/>
                  </a:lnTo>
                  <a:lnTo>
                    <a:pt x="8214" y="5159"/>
                  </a:lnTo>
                  <a:lnTo>
                    <a:pt x="7857" y="5244"/>
                  </a:lnTo>
                  <a:lnTo>
                    <a:pt x="7612" y="5159"/>
                  </a:lnTo>
                  <a:lnTo>
                    <a:pt x="8214" y="4926"/>
                  </a:lnTo>
                  <a:lnTo>
                    <a:pt x="8304" y="4926"/>
                  </a:lnTo>
                  <a:lnTo>
                    <a:pt x="8304" y="4713"/>
                  </a:lnTo>
                  <a:lnTo>
                    <a:pt x="8772" y="4713"/>
                  </a:lnTo>
                  <a:lnTo>
                    <a:pt x="8772" y="4926"/>
                  </a:lnTo>
                  <a:lnTo>
                    <a:pt x="8884" y="4713"/>
                  </a:lnTo>
                  <a:lnTo>
                    <a:pt x="8772" y="4713"/>
                  </a:lnTo>
                  <a:lnTo>
                    <a:pt x="8884" y="4289"/>
                  </a:lnTo>
                  <a:lnTo>
                    <a:pt x="9219" y="4289"/>
                  </a:lnTo>
                  <a:lnTo>
                    <a:pt x="9710" y="4289"/>
                  </a:lnTo>
                  <a:lnTo>
                    <a:pt x="9710" y="4055"/>
                  </a:lnTo>
                  <a:lnTo>
                    <a:pt x="9219" y="4289"/>
                  </a:lnTo>
                  <a:lnTo>
                    <a:pt x="8884" y="4289"/>
                  </a:lnTo>
                  <a:lnTo>
                    <a:pt x="9129" y="3843"/>
                  </a:lnTo>
                  <a:lnTo>
                    <a:pt x="9219" y="3843"/>
                  </a:lnTo>
                  <a:lnTo>
                    <a:pt x="9710" y="3503"/>
                  </a:lnTo>
                  <a:lnTo>
                    <a:pt x="9710" y="3376"/>
                  </a:lnTo>
                  <a:lnTo>
                    <a:pt x="9821" y="3163"/>
                  </a:lnTo>
                  <a:lnTo>
                    <a:pt x="9710" y="3163"/>
                  </a:lnTo>
                  <a:lnTo>
                    <a:pt x="9219" y="3376"/>
                  </a:lnTo>
                  <a:lnTo>
                    <a:pt x="9129" y="3163"/>
                  </a:lnTo>
                  <a:lnTo>
                    <a:pt x="9219" y="2845"/>
                  </a:lnTo>
                  <a:lnTo>
                    <a:pt x="10402" y="2633"/>
                  </a:lnTo>
                  <a:lnTo>
                    <a:pt x="10737" y="2951"/>
                  </a:lnTo>
                  <a:lnTo>
                    <a:pt x="10960" y="2951"/>
                  </a:lnTo>
                  <a:lnTo>
                    <a:pt x="10960" y="2845"/>
                  </a:lnTo>
                  <a:lnTo>
                    <a:pt x="10625" y="2845"/>
                  </a:lnTo>
                  <a:lnTo>
                    <a:pt x="10402" y="2420"/>
                  </a:lnTo>
                  <a:lnTo>
                    <a:pt x="10960" y="2081"/>
                  </a:lnTo>
                  <a:lnTo>
                    <a:pt x="11183" y="2633"/>
                  </a:lnTo>
                  <a:lnTo>
                    <a:pt x="11183" y="2293"/>
                  </a:lnTo>
                  <a:lnTo>
                    <a:pt x="11317" y="2081"/>
                  </a:lnTo>
                  <a:lnTo>
                    <a:pt x="11540" y="2845"/>
                  </a:lnTo>
                  <a:lnTo>
                    <a:pt x="11674" y="2845"/>
                  </a:lnTo>
                  <a:lnTo>
                    <a:pt x="11897" y="2633"/>
                  </a:lnTo>
                  <a:lnTo>
                    <a:pt x="11674" y="2293"/>
                  </a:lnTo>
                  <a:lnTo>
                    <a:pt x="12143" y="2081"/>
                  </a:lnTo>
                  <a:lnTo>
                    <a:pt x="12232" y="1975"/>
                  </a:lnTo>
                  <a:lnTo>
                    <a:pt x="12813" y="2293"/>
                  </a:lnTo>
                  <a:lnTo>
                    <a:pt x="12813" y="1741"/>
                  </a:lnTo>
                  <a:lnTo>
                    <a:pt x="12455" y="1741"/>
                  </a:lnTo>
                  <a:lnTo>
                    <a:pt x="12143" y="1423"/>
                  </a:lnTo>
                  <a:lnTo>
                    <a:pt x="12701" y="1423"/>
                  </a:lnTo>
                  <a:lnTo>
                    <a:pt x="13415" y="1423"/>
                  </a:lnTo>
                  <a:lnTo>
                    <a:pt x="13638" y="1529"/>
                  </a:lnTo>
                  <a:lnTo>
                    <a:pt x="13973" y="1210"/>
                  </a:lnTo>
                  <a:lnTo>
                    <a:pt x="13973" y="637"/>
                  </a:lnTo>
                  <a:lnTo>
                    <a:pt x="14330" y="1083"/>
                  </a:lnTo>
                  <a:lnTo>
                    <a:pt x="14554" y="870"/>
                  </a:lnTo>
                  <a:lnTo>
                    <a:pt x="14330" y="637"/>
                  </a:lnTo>
                  <a:lnTo>
                    <a:pt x="14554" y="297"/>
                  </a:lnTo>
                  <a:lnTo>
                    <a:pt x="15134" y="297"/>
                  </a:lnTo>
                  <a:lnTo>
                    <a:pt x="15469" y="297"/>
                  </a:lnTo>
                  <a:lnTo>
                    <a:pt x="15134" y="870"/>
                  </a:lnTo>
                  <a:lnTo>
                    <a:pt x="15134" y="1423"/>
                  </a:lnTo>
                  <a:lnTo>
                    <a:pt x="15246" y="1529"/>
                  </a:lnTo>
                  <a:lnTo>
                    <a:pt x="15246" y="1210"/>
                  </a:lnTo>
                  <a:lnTo>
                    <a:pt x="16049" y="297"/>
                  </a:lnTo>
                  <a:lnTo>
                    <a:pt x="16049" y="637"/>
                  </a:lnTo>
                  <a:lnTo>
                    <a:pt x="16161" y="1083"/>
                  </a:lnTo>
                  <a:lnTo>
                    <a:pt x="16384" y="870"/>
                  </a:lnTo>
                  <a:lnTo>
                    <a:pt x="16518" y="637"/>
                  </a:lnTo>
                  <a:lnTo>
                    <a:pt x="16741" y="552"/>
                  </a:lnTo>
                  <a:lnTo>
                    <a:pt x="16384" y="297"/>
                  </a:lnTo>
                  <a:lnTo>
                    <a:pt x="16518" y="0"/>
                  </a:lnTo>
                  <a:lnTo>
                    <a:pt x="17098" y="0"/>
                  </a:lnTo>
                  <a:lnTo>
                    <a:pt x="17567" y="85"/>
                  </a:lnTo>
                  <a:lnTo>
                    <a:pt x="17567" y="297"/>
                  </a:lnTo>
                  <a:lnTo>
                    <a:pt x="17098" y="552"/>
                  </a:lnTo>
                  <a:lnTo>
                    <a:pt x="17567" y="637"/>
                  </a:lnTo>
                  <a:lnTo>
                    <a:pt x="17098" y="870"/>
                  </a:lnTo>
                  <a:lnTo>
                    <a:pt x="17567" y="870"/>
                  </a:lnTo>
                  <a:lnTo>
                    <a:pt x="17902" y="297"/>
                  </a:lnTo>
                  <a:lnTo>
                    <a:pt x="18013" y="297"/>
                  </a:lnTo>
                  <a:lnTo>
                    <a:pt x="18259" y="552"/>
                  </a:lnTo>
                  <a:lnTo>
                    <a:pt x="18482" y="297"/>
                  </a:lnTo>
                  <a:lnTo>
                    <a:pt x="19063" y="637"/>
                  </a:lnTo>
                  <a:lnTo>
                    <a:pt x="18839" y="637"/>
                  </a:lnTo>
                  <a:lnTo>
                    <a:pt x="19174" y="637"/>
                  </a:lnTo>
                  <a:lnTo>
                    <a:pt x="19531" y="1083"/>
                  </a:lnTo>
                  <a:lnTo>
                    <a:pt x="19063" y="1423"/>
                  </a:lnTo>
                  <a:lnTo>
                    <a:pt x="17902" y="1423"/>
                  </a:lnTo>
                  <a:lnTo>
                    <a:pt x="18482" y="1529"/>
                  </a:lnTo>
                  <a:lnTo>
                    <a:pt x="18839" y="1975"/>
                  </a:lnTo>
                  <a:lnTo>
                    <a:pt x="19063" y="1741"/>
                  </a:lnTo>
                  <a:lnTo>
                    <a:pt x="19397" y="1741"/>
                  </a:lnTo>
                  <a:lnTo>
                    <a:pt x="19754" y="1975"/>
                  </a:lnTo>
                  <a:lnTo>
                    <a:pt x="19978" y="2081"/>
                  </a:lnTo>
                  <a:lnTo>
                    <a:pt x="19531" y="2081"/>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9" name="Freeform 267">
              <a:extLst>
                <a:ext uri="{FF2B5EF4-FFF2-40B4-BE49-F238E27FC236}">
                  <a16:creationId xmlns:a16="http://schemas.microsoft.com/office/drawing/2014/main" id="{98A0085E-FF94-41F6-9CB9-399EAAD1F39C}"/>
                </a:ext>
              </a:extLst>
            </p:cNvPr>
            <p:cNvSpPr>
              <a:spLocks/>
            </p:cNvSpPr>
            <p:nvPr/>
          </p:nvSpPr>
          <p:spPr bwMode="auto">
            <a:xfrm>
              <a:off x="5092314" y="2165137"/>
              <a:ext cx="22162" cy="20199"/>
            </a:xfrm>
            <a:custGeom>
              <a:avLst/>
              <a:gdLst>
                <a:gd name="T0" fmla="*/ 1702 w 20000"/>
                <a:gd name="T1" fmla="*/ 19524 h 20000"/>
                <a:gd name="T2" fmla="*/ 0 w 20000"/>
                <a:gd name="T3" fmla="*/ 11905 h 20000"/>
                <a:gd name="T4" fmla="*/ 8511 w 20000"/>
                <a:gd name="T5" fmla="*/ 0 h 20000"/>
                <a:gd name="T6" fmla="*/ 13191 w 20000"/>
                <a:gd name="T7" fmla="*/ 7143 h 20000"/>
                <a:gd name="T8" fmla="*/ 17447 w 20000"/>
                <a:gd name="T9" fmla="*/ 0 h 20000"/>
                <a:gd name="T10" fmla="*/ 19574 w 20000"/>
                <a:gd name="T11" fmla="*/ 7143 h 20000"/>
                <a:gd name="T12" fmla="*/ 8511 w 20000"/>
                <a:gd name="T13" fmla="*/ 17143 h 20000"/>
                <a:gd name="T14" fmla="*/ 6809 w 20000"/>
                <a:gd name="T15" fmla="*/ 19524 h 20000"/>
                <a:gd name="T16" fmla="*/ 1702 w 20000"/>
                <a:gd name="T17" fmla="*/ 19524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00" h="20000">
                  <a:moveTo>
                    <a:pt x="1702" y="19524"/>
                  </a:moveTo>
                  <a:lnTo>
                    <a:pt x="0" y="11905"/>
                  </a:lnTo>
                  <a:lnTo>
                    <a:pt x="8511" y="0"/>
                  </a:lnTo>
                  <a:lnTo>
                    <a:pt x="13191" y="7143"/>
                  </a:lnTo>
                  <a:lnTo>
                    <a:pt x="17447" y="0"/>
                  </a:lnTo>
                  <a:lnTo>
                    <a:pt x="19574" y="7143"/>
                  </a:lnTo>
                  <a:lnTo>
                    <a:pt x="8511" y="17143"/>
                  </a:lnTo>
                  <a:lnTo>
                    <a:pt x="6809" y="19524"/>
                  </a:lnTo>
                  <a:lnTo>
                    <a:pt x="1702" y="1952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0" name="Freeform 266">
              <a:extLst>
                <a:ext uri="{FF2B5EF4-FFF2-40B4-BE49-F238E27FC236}">
                  <a16:creationId xmlns:a16="http://schemas.microsoft.com/office/drawing/2014/main" id="{1938344F-F03F-4B5B-9B87-DE7DC5C77992}"/>
                </a:ext>
              </a:extLst>
            </p:cNvPr>
            <p:cNvSpPr>
              <a:spLocks/>
            </p:cNvSpPr>
            <p:nvPr/>
          </p:nvSpPr>
          <p:spPr bwMode="auto">
            <a:xfrm>
              <a:off x="5079482" y="2162761"/>
              <a:ext cx="12831" cy="15446"/>
            </a:xfrm>
            <a:custGeom>
              <a:avLst/>
              <a:gdLst>
                <a:gd name="T0" fmla="*/ 11429 w 20000"/>
                <a:gd name="T1" fmla="*/ 19375 h 20000"/>
                <a:gd name="T2" fmla="*/ 4286 w 20000"/>
                <a:gd name="T3" fmla="*/ 19375 h 20000"/>
                <a:gd name="T4" fmla="*/ 19286 w 20000"/>
                <a:gd name="T5" fmla="*/ 13125 h 20000"/>
                <a:gd name="T6" fmla="*/ 11429 w 20000"/>
                <a:gd name="T7" fmla="*/ 13125 h 20000"/>
                <a:gd name="T8" fmla="*/ 0 w 20000"/>
                <a:gd name="T9" fmla="*/ 19375 h 20000"/>
                <a:gd name="T10" fmla="*/ 0 w 20000"/>
                <a:gd name="T11" fmla="*/ 9375 h 20000"/>
                <a:gd name="T12" fmla="*/ 11429 w 20000"/>
                <a:gd name="T13" fmla="*/ 9375 h 20000"/>
                <a:gd name="T14" fmla="*/ 11429 w 20000"/>
                <a:gd name="T15" fmla="*/ 0 h 20000"/>
                <a:gd name="T16" fmla="*/ 19286 w 20000"/>
                <a:gd name="T17" fmla="*/ 3750 h 20000"/>
                <a:gd name="T18" fmla="*/ 19286 w 20000"/>
                <a:gd name="T19" fmla="*/ 13125 h 20000"/>
                <a:gd name="T20" fmla="*/ 11429 w 20000"/>
                <a:gd name="T21" fmla="*/ 1937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00" h="20000">
                  <a:moveTo>
                    <a:pt x="11429" y="19375"/>
                  </a:moveTo>
                  <a:lnTo>
                    <a:pt x="4286" y="19375"/>
                  </a:lnTo>
                  <a:lnTo>
                    <a:pt x="19286" y="13125"/>
                  </a:lnTo>
                  <a:lnTo>
                    <a:pt x="11429" y="13125"/>
                  </a:lnTo>
                  <a:lnTo>
                    <a:pt x="0" y="19375"/>
                  </a:lnTo>
                  <a:lnTo>
                    <a:pt x="0" y="9375"/>
                  </a:lnTo>
                  <a:lnTo>
                    <a:pt x="11429" y="9375"/>
                  </a:lnTo>
                  <a:lnTo>
                    <a:pt x="11429" y="0"/>
                  </a:lnTo>
                  <a:lnTo>
                    <a:pt x="19286" y="3750"/>
                  </a:lnTo>
                  <a:lnTo>
                    <a:pt x="19286" y="13125"/>
                  </a:lnTo>
                  <a:lnTo>
                    <a:pt x="11429" y="1937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1" name="Freeform 265">
              <a:extLst>
                <a:ext uri="{FF2B5EF4-FFF2-40B4-BE49-F238E27FC236}">
                  <a16:creationId xmlns:a16="http://schemas.microsoft.com/office/drawing/2014/main" id="{EF3F76AA-23CC-45B5-BE89-00A2D0666434}"/>
                </a:ext>
              </a:extLst>
            </p:cNvPr>
            <p:cNvSpPr>
              <a:spLocks/>
            </p:cNvSpPr>
            <p:nvPr/>
          </p:nvSpPr>
          <p:spPr bwMode="auto">
            <a:xfrm>
              <a:off x="5024660" y="2797238"/>
              <a:ext cx="144639" cy="68913"/>
            </a:xfrm>
            <a:custGeom>
              <a:avLst/>
              <a:gdLst>
                <a:gd name="T0" fmla="*/ 10611 w 20000"/>
                <a:gd name="T1" fmla="*/ 2192 h 20000"/>
                <a:gd name="T2" fmla="*/ 12283 w 20000"/>
                <a:gd name="T3" fmla="*/ 3562 h 20000"/>
                <a:gd name="T4" fmla="*/ 13248 w 20000"/>
                <a:gd name="T5" fmla="*/ 3562 h 20000"/>
                <a:gd name="T6" fmla="*/ 14598 w 20000"/>
                <a:gd name="T7" fmla="*/ 0 h 20000"/>
                <a:gd name="T8" fmla="*/ 16270 w 20000"/>
                <a:gd name="T9" fmla="*/ 1370 h 20000"/>
                <a:gd name="T10" fmla="*/ 18907 w 20000"/>
                <a:gd name="T11" fmla="*/ 2192 h 20000"/>
                <a:gd name="T12" fmla="*/ 18907 w 20000"/>
                <a:gd name="T13" fmla="*/ 5616 h 20000"/>
                <a:gd name="T14" fmla="*/ 19936 w 20000"/>
                <a:gd name="T15" fmla="*/ 7808 h 20000"/>
                <a:gd name="T16" fmla="*/ 19936 w 20000"/>
                <a:gd name="T17" fmla="*/ 9178 h 20000"/>
                <a:gd name="T18" fmla="*/ 19293 w 20000"/>
                <a:gd name="T19" fmla="*/ 10685 h 20000"/>
                <a:gd name="T20" fmla="*/ 18264 w 20000"/>
                <a:gd name="T21" fmla="*/ 10685 h 20000"/>
                <a:gd name="T22" fmla="*/ 17621 w 20000"/>
                <a:gd name="T23" fmla="*/ 10685 h 20000"/>
                <a:gd name="T24" fmla="*/ 18264 w 20000"/>
                <a:gd name="T25" fmla="*/ 11233 h 20000"/>
                <a:gd name="T26" fmla="*/ 18264 w 20000"/>
                <a:gd name="T27" fmla="*/ 16301 h 20000"/>
                <a:gd name="T28" fmla="*/ 17299 w 20000"/>
                <a:gd name="T29" fmla="*/ 17123 h 20000"/>
                <a:gd name="T30" fmla="*/ 17299 w 20000"/>
                <a:gd name="T31" fmla="*/ 18493 h 20000"/>
                <a:gd name="T32" fmla="*/ 16270 w 20000"/>
                <a:gd name="T33" fmla="*/ 18493 h 20000"/>
                <a:gd name="T34" fmla="*/ 13248 w 20000"/>
                <a:gd name="T35" fmla="*/ 19863 h 20000"/>
                <a:gd name="T36" fmla="*/ 10611 w 20000"/>
                <a:gd name="T37" fmla="*/ 19863 h 20000"/>
                <a:gd name="T38" fmla="*/ 10354 w 20000"/>
                <a:gd name="T39" fmla="*/ 19863 h 20000"/>
                <a:gd name="T40" fmla="*/ 8617 w 20000"/>
                <a:gd name="T41" fmla="*/ 17123 h 20000"/>
                <a:gd name="T42" fmla="*/ 6945 w 20000"/>
                <a:gd name="T43" fmla="*/ 14932 h 20000"/>
                <a:gd name="T44" fmla="*/ 5981 w 20000"/>
                <a:gd name="T45" fmla="*/ 14932 h 20000"/>
                <a:gd name="T46" fmla="*/ 4309 w 20000"/>
                <a:gd name="T47" fmla="*/ 14932 h 20000"/>
                <a:gd name="T48" fmla="*/ 4309 w 20000"/>
                <a:gd name="T49" fmla="*/ 17123 h 20000"/>
                <a:gd name="T50" fmla="*/ 2637 w 20000"/>
                <a:gd name="T51" fmla="*/ 17123 h 20000"/>
                <a:gd name="T52" fmla="*/ 2315 w 20000"/>
                <a:gd name="T53" fmla="*/ 17123 h 20000"/>
                <a:gd name="T54" fmla="*/ 2315 w 20000"/>
                <a:gd name="T55" fmla="*/ 16301 h 20000"/>
                <a:gd name="T56" fmla="*/ 900 w 20000"/>
                <a:gd name="T57" fmla="*/ 16301 h 20000"/>
                <a:gd name="T58" fmla="*/ 900 w 20000"/>
                <a:gd name="T59" fmla="*/ 14932 h 20000"/>
                <a:gd name="T60" fmla="*/ 643 w 20000"/>
                <a:gd name="T61" fmla="*/ 14932 h 20000"/>
                <a:gd name="T62" fmla="*/ 0 w 20000"/>
                <a:gd name="T63" fmla="*/ 13425 h 20000"/>
                <a:gd name="T64" fmla="*/ 0 w 20000"/>
                <a:gd name="T65" fmla="*/ 12877 h 20000"/>
                <a:gd name="T66" fmla="*/ 643 w 20000"/>
                <a:gd name="T67" fmla="*/ 11233 h 20000"/>
                <a:gd name="T68" fmla="*/ 2315 w 20000"/>
                <a:gd name="T69" fmla="*/ 12877 h 20000"/>
                <a:gd name="T70" fmla="*/ 2315 w 20000"/>
                <a:gd name="T71" fmla="*/ 11233 h 20000"/>
                <a:gd name="T72" fmla="*/ 3280 w 20000"/>
                <a:gd name="T73" fmla="*/ 11233 h 20000"/>
                <a:gd name="T74" fmla="*/ 3666 w 20000"/>
                <a:gd name="T75" fmla="*/ 12877 h 20000"/>
                <a:gd name="T76" fmla="*/ 5273 w 20000"/>
                <a:gd name="T77" fmla="*/ 11233 h 20000"/>
                <a:gd name="T78" fmla="*/ 6302 w 20000"/>
                <a:gd name="T79" fmla="*/ 11233 h 20000"/>
                <a:gd name="T80" fmla="*/ 6945 w 20000"/>
                <a:gd name="T81" fmla="*/ 10685 h 20000"/>
                <a:gd name="T82" fmla="*/ 8617 w 20000"/>
                <a:gd name="T83" fmla="*/ 10685 h 20000"/>
                <a:gd name="T84" fmla="*/ 9325 w 20000"/>
                <a:gd name="T85" fmla="*/ 11233 h 20000"/>
                <a:gd name="T86" fmla="*/ 8617 w 20000"/>
                <a:gd name="T87" fmla="*/ 9178 h 20000"/>
                <a:gd name="T88" fmla="*/ 8617 w 20000"/>
                <a:gd name="T89" fmla="*/ 5616 h 20000"/>
                <a:gd name="T90" fmla="*/ 10611 w 20000"/>
                <a:gd name="T91" fmla="*/ 5068 h 20000"/>
                <a:gd name="T92" fmla="*/ 10611 w 20000"/>
                <a:gd name="T93" fmla="*/ 2192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00" h="20000">
                  <a:moveTo>
                    <a:pt x="10611" y="2192"/>
                  </a:moveTo>
                  <a:lnTo>
                    <a:pt x="12283" y="3562"/>
                  </a:lnTo>
                  <a:lnTo>
                    <a:pt x="13248" y="3562"/>
                  </a:lnTo>
                  <a:lnTo>
                    <a:pt x="14598" y="0"/>
                  </a:lnTo>
                  <a:lnTo>
                    <a:pt x="16270" y="1370"/>
                  </a:lnTo>
                  <a:lnTo>
                    <a:pt x="18907" y="2192"/>
                  </a:lnTo>
                  <a:lnTo>
                    <a:pt x="18907" y="5616"/>
                  </a:lnTo>
                  <a:lnTo>
                    <a:pt x="19936" y="7808"/>
                  </a:lnTo>
                  <a:lnTo>
                    <a:pt x="19936" y="9178"/>
                  </a:lnTo>
                  <a:lnTo>
                    <a:pt x="19293" y="10685"/>
                  </a:lnTo>
                  <a:lnTo>
                    <a:pt x="18264" y="10685"/>
                  </a:lnTo>
                  <a:lnTo>
                    <a:pt x="17621" y="10685"/>
                  </a:lnTo>
                  <a:lnTo>
                    <a:pt x="18264" y="11233"/>
                  </a:lnTo>
                  <a:lnTo>
                    <a:pt x="18264" y="16301"/>
                  </a:lnTo>
                  <a:lnTo>
                    <a:pt x="17299" y="17123"/>
                  </a:lnTo>
                  <a:lnTo>
                    <a:pt x="17299" y="18493"/>
                  </a:lnTo>
                  <a:lnTo>
                    <a:pt x="16270" y="18493"/>
                  </a:lnTo>
                  <a:lnTo>
                    <a:pt x="13248" y="19863"/>
                  </a:lnTo>
                  <a:lnTo>
                    <a:pt x="10611" y="19863"/>
                  </a:lnTo>
                  <a:lnTo>
                    <a:pt x="10354" y="19863"/>
                  </a:lnTo>
                  <a:lnTo>
                    <a:pt x="8617" y="17123"/>
                  </a:lnTo>
                  <a:lnTo>
                    <a:pt x="6945" y="14932"/>
                  </a:lnTo>
                  <a:lnTo>
                    <a:pt x="5981" y="14932"/>
                  </a:lnTo>
                  <a:lnTo>
                    <a:pt x="4309" y="14932"/>
                  </a:lnTo>
                  <a:lnTo>
                    <a:pt x="4309" y="17123"/>
                  </a:lnTo>
                  <a:lnTo>
                    <a:pt x="2637" y="17123"/>
                  </a:lnTo>
                  <a:lnTo>
                    <a:pt x="2315" y="17123"/>
                  </a:lnTo>
                  <a:lnTo>
                    <a:pt x="2315" y="16301"/>
                  </a:lnTo>
                  <a:lnTo>
                    <a:pt x="900" y="16301"/>
                  </a:lnTo>
                  <a:lnTo>
                    <a:pt x="900" y="14932"/>
                  </a:lnTo>
                  <a:lnTo>
                    <a:pt x="643" y="14932"/>
                  </a:lnTo>
                  <a:lnTo>
                    <a:pt x="0" y="13425"/>
                  </a:lnTo>
                  <a:lnTo>
                    <a:pt x="0" y="12877"/>
                  </a:lnTo>
                  <a:lnTo>
                    <a:pt x="643" y="11233"/>
                  </a:lnTo>
                  <a:lnTo>
                    <a:pt x="2315" y="12877"/>
                  </a:lnTo>
                  <a:lnTo>
                    <a:pt x="2315" y="11233"/>
                  </a:lnTo>
                  <a:lnTo>
                    <a:pt x="3280" y="11233"/>
                  </a:lnTo>
                  <a:lnTo>
                    <a:pt x="3666" y="12877"/>
                  </a:lnTo>
                  <a:lnTo>
                    <a:pt x="5273" y="11233"/>
                  </a:lnTo>
                  <a:lnTo>
                    <a:pt x="6302" y="11233"/>
                  </a:lnTo>
                  <a:lnTo>
                    <a:pt x="6945" y="10685"/>
                  </a:lnTo>
                  <a:lnTo>
                    <a:pt x="8617" y="10685"/>
                  </a:lnTo>
                  <a:lnTo>
                    <a:pt x="9325" y="11233"/>
                  </a:lnTo>
                  <a:lnTo>
                    <a:pt x="8617" y="9178"/>
                  </a:lnTo>
                  <a:lnTo>
                    <a:pt x="8617" y="5616"/>
                  </a:lnTo>
                  <a:lnTo>
                    <a:pt x="10611" y="5068"/>
                  </a:lnTo>
                  <a:lnTo>
                    <a:pt x="10611" y="2192"/>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2" name="Freeform 264">
              <a:extLst>
                <a:ext uri="{FF2B5EF4-FFF2-40B4-BE49-F238E27FC236}">
                  <a16:creationId xmlns:a16="http://schemas.microsoft.com/office/drawing/2014/main" id="{D8B1AC95-3243-43BC-9A9F-97E2908DBC30}"/>
                </a:ext>
              </a:extLst>
            </p:cNvPr>
            <p:cNvSpPr>
              <a:spLocks/>
            </p:cNvSpPr>
            <p:nvPr/>
          </p:nvSpPr>
          <p:spPr bwMode="auto">
            <a:xfrm>
              <a:off x="5101645" y="2629708"/>
              <a:ext cx="195962" cy="162778"/>
            </a:xfrm>
            <a:custGeom>
              <a:avLst/>
              <a:gdLst>
                <a:gd name="T0" fmla="*/ 10309 w 20000"/>
                <a:gd name="T1" fmla="*/ 933 h 20000"/>
                <a:gd name="T2" fmla="*/ 16722 w 20000"/>
                <a:gd name="T3" fmla="*/ 933 h 20000"/>
                <a:gd name="T4" fmla="*/ 17957 w 20000"/>
                <a:gd name="T5" fmla="*/ 3615 h 20000"/>
                <a:gd name="T6" fmla="*/ 18670 w 20000"/>
                <a:gd name="T7" fmla="*/ 5481 h 20000"/>
                <a:gd name="T8" fmla="*/ 19192 w 20000"/>
                <a:gd name="T9" fmla="*/ 7289 h 20000"/>
                <a:gd name="T10" fmla="*/ 17482 w 20000"/>
                <a:gd name="T11" fmla="*/ 8455 h 20000"/>
                <a:gd name="T12" fmla="*/ 18670 w 20000"/>
                <a:gd name="T13" fmla="*/ 10029 h 20000"/>
                <a:gd name="T14" fmla="*/ 19192 w 20000"/>
                <a:gd name="T15" fmla="*/ 11837 h 20000"/>
                <a:gd name="T16" fmla="*/ 19952 w 20000"/>
                <a:gd name="T17" fmla="*/ 13586 h 20000"/>
                <a:gd name="T18" fmla="*/ 17197 w 20000"/>
                <a:gd name="T19" fmla="*/ 18134 h 20000"/>
                <a:gd name="T20" fmla="*/ 17482 w 20000"/>
                <a:gd name="T21" fmla="*/ 19592 h 20000"/>
                <a:gd name="T22" fmla="*/ 17197 w 20000"/>
                <a:gd name="T23" fmla="*/ 19942 h 20000"/>
                <a:gd name="T24" fmla="*/ 16722 w 20000"/>
                <a:gd name="T25" fmla="*/ 19592 h 20000"/>
                <a:gd name="T26" fmla="*/ 15487 w 20000"/>
                <a:gd name="T27" fmla="*/ 19009 h 20000"/>
                <a:gd name="T28" fmla="*/ 14489 w 20000"/>
                <a:gd name="T29" fmla="*/ 18717 h 20000"/>
                <a:gd name="T30" fmla="*/ 14014 w 20000"/>
                <a:gd name="T31" fmla="*/ 19009 h 20000"/>
                <a:gd name="T32" fmla="*/ 13302 w 20000"/>
                <a:gd name="T33" fmla="*/ 19009 h 20000"/>
                <a:gd name="T34" fmla="*/ 12067 w 20000"/>
                <a:gd name="T35" fmla="*/ 19592 h 20000"/>
                <a:gd name="T36" fmla="*/ 11591 w 20000"/>
                <a:gd name="T37" fmla="*/ 19009 h 20000"/>
                <a:gd name="T38" fmla="*/ 11306 w 20000"/>
                <a:gd name="T39" fmla="*/ 18134 h 20000"/>
                <a:gd name="T40" fmla="*/ 10309 w 20000"/>
                <a:gd name="T41" fmla="*/ 18717 h 20000"/>
                <a:gd name="T42" fmla="*/ 9359 w 20000"/>
                <a:gd name="T43" fmla="*/ 17551 h 20000"/>
                <a:gd name="T44" fmla="*/ 9359 w 20000"/>
                <a:gd name="T45" fmla="*/ 17201 h 20000"/>
                <a:gd name="T46" fmla="*/ 7601 w 20000"/>
                <a:gd name="T47" fmla="*/ 16618 h 20000"/>
                <a:gd name="T48" fmla="*/ 7601 w 20000"/>
                <a:gd name="T49" fmla="*/ 16327 h 20000"/>
                <a:gd name="T50" fmla="*/ 6888 w 20000"/>
                <a:gd name="T51" fmla="*/ 15743 h 20000"/>
                <a:gd name="T52" fmla="*/ 6128 w 20000"/>
                <a:gd name="T53" fmla="*/ 16327 h 20000"/>
                <a:gd name="T54" fmla="*/ 5653 w 20000"/>
                <a:gd name="T55" fmla="*/ 16327 h 20000"/>
                <a:gd name="T56" fmla="*/ 4941 w 20000"/>
                <a:gd name="T57" fmla="*/ 15743 h 20000"/>
                <a:gd name="T58" fmla="*/ 4941 w 20000"/>
                <a:gd name="T59" fmla="*/ 15102 h 20000"/>
                <a:gd name="T60" fmla="*/ 4941 w 20000"/>
                <a:gd name="T61" fmla="*/ 14810 h 20000"/>
                <a:gd name="T62" fmla="*/ 4466 w 20000"/>
                <a:gd name="T63" fmla="*/ 14810 h 20000"/>
                <a:gd name="T64" fmla="*/ 3230 w 20000"/>
                <a:gd name="T65" fmla="*/ 14227 h 20000"/>
                <a:gd name="T66" fmla="*/ 3230 w 20000"/>
                <a:gd name="T67" fmla="*/ 13586 h 20000"/>
                <a:gd name="T68" fmla="*/ 2470 w 20000"/>
                <a:gd name="T69" fmla="*/ 13586 h 20000"/>
                <a:gd name="T70" fmla="*/ 1948 w 20000"/>
                <a:gd name="T71" fmla="*/ 13586 h 20000"/>
                <a:gd name="T72" fmla="*/ 2470 w 20000"/>
                <a:gd name="T73" fmla="*/ 12653 h 20000"/>
                <a:gd name="T74" fmla="*/ 1948 w 20000"/>
                <a:gd name="T75" fmla="*/ 12420 h 20000"/>
                <a:gd name="T76" fmla="*/ 1758 w 20000"/>
                <a:gd name="T77" fmla="*/ 10904 h 20000"/>
                <a:gd name="T78" fmla="*/ 1758 w 20000"/>
                <a:gd name="T79" fmla="*/ 10262 h 20000"/>
                <a:gd name="T80" fmla="*/ 1235 w 20000"/>
                <a:gd name="T81" fmla="*/ 10262 h 20000"/>
                <a:gd name="T82" fmla="*/ 998 w 20000"/>
                <a:gd name="T83" fmla="*/ 8746 h 20000"/>
                <a:gd name="T84" fmla="*/ 1235 w 20000"/>
                <a:gd name="T85" fmla="*/ 8455 h 20000"/>
                <a:gd name="T86" fmla="*/ 0 w 20000"/>
                <a:gd name="T87" fmla="*/ 7289 h 20000"/>
                <a:gd name="T88" fmla="*/ 0 w 20000"/>
                <a:gd name="T89" fmla="*/ 6939 h 20000"/>
                <a:gd name="T90" fmla="*/ 998 w 20000"/>
                <a:gd name="T91" fmla="*/ 6064 h 20000"/>
                <a:gd name="T92" fmla="*/ 523 w 20000"/>
                <a:gd name="T93" fmla="*/ 4548 h 20000"/>
                <a:gd name="T94" fmla="*/ 998 w 20000"/>
                <a:gd name="T95" fmla="*/ 3965 h 20000"/>
                <a:gd name="T96" fmla="*/ 1235 w 20000"/>
                <a:gd name="T97" fmla="*/ 3965 h 20000"/>
                <a:gd name="T98" fmla="*/ 1235 w 20000"/>
                <a:gd name="T99" fmla="*/ 3032 h 20000"/>
                <a:gd name="T100" fmla="*/ 3705 w 20000"/>
                <a:gd name="T101" fmla="*/ 2157 h 20000"/>
                <a:gd name="T102" fmla="*/ 4181 w 20000"/>
                <a:gd name="T103" fmla="*/ 933 h 20000"/>
                <a:gd name="T104" fmla="*/ 4941 w 20000"/>
                <a:gd name="T105" fmla="*/ 641 h 20000"/>
                <a:gd name="T106" fmla="*/ 5178 w 20000"/>
                <a:gd name="T107" fmla="*/ 641 h 20000"/>
                <a:gd name="T108" fmla="*/ 7601 w 20000"/>
                <a:gd name="T109" fmla="*/ 0 h 20000"/>
                <a:gd name="T110" fmla="*/ 8171 w 20000"/>
                <a:gd name="T111" fmla="*/ 933 h 20000"/>
                <a:gd name="T112" fmla="*/ 8361 w 20000"/>
                <a:gd name="T113" fmla="*/ 1574 h 20000"/>
                <a:gd name="T114" fmla="*/ 9359 w 20000"/>
                <a:gd name="T115" fmla="*/ 1574 h 20000"/>
                <a:gd name="T116" fmla="*/ 10119 w 20000"/>
                <a:gd name="T117" fmla="*/ 2157 h 20000"/>
                <a:gd name="T118" fmla="*/ 10309 w 20000"/>
                <a:gd name="T119" fmla="*/ 933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00" h="20000">
                  <a:moveTo>
                    <a:pt x="10309" y="933"/>
                  </a:moveTo>
                  <a:lnTo>
                    <a:pt x="16722" y="933"/>
                  </a:lnTo>
                  <a:lnTo>
                    <a:pt x="17957" y="3615"/>
                  </a:lnTo>
                  <a:lnTo>
                    <a:pt x="18670" y="5481"/>
                  </a:lnTo>
                  <a:lnTo>
                    <a:pt x="19192" y="7289"/>
                  </a:lnTo>
                  <a:lnTo>
                    <a:pt x="17482" y="8455"/>
                  </a:lnTo>
                  <a:lnTo>
                    <a:pt x="18670" y="10029"/>
                  </a:lnTo>
                  <a:lnTo>
                    <a:pt x="19192" y="11837"/>
                  </a:lnTo>
                  <a:lnTo>
                    <a:pt x="19952" y="13586"/>
                  </a:lnTo>
                  <a:lnTo>
                    <a:pt x="17197" y="18134"/>
                  </a:lnTo>
                  <a:lnTo>
                    <a:pt x="17482" y="19592"/>
                  </a:lnTo>
                  <a:lnTo>
                    <a:pt x="17197" y="19942"/>
                  </a:lnTo>
                  <a:lnTo>
                    <a:pt x="16722" y="19592"/>
                  </a:lnTo>
                  <a:lnTo>
                    <a:pt x="15487" y="19009"/>
                  </a:lnTo>
                  <a:lnTo>
                    <a:pt x="14489" y="18717"/>
                  </a:lnTo>
                  <a:lnTo>
                    <a:pt x="14014" y="19009"/>
                  </a:lnTo>
                  <a:lnTo>
                    <a:pt x="13302" y="19009"/>
                  </a:lnTo>
                  <a:lnTo>
                    <a:pt x="12067" y="19592"/>
                  </a:lnTo>
                  <a:lnTo>
                    <a:pt x="11591" y="19009"/>
                  </a:lnTo>
                  <a:lnTo>
                    <a:pt x="11306" y="18134"/>
                  </a:lnTo>
                  <a:lnTo>
                    <a:pt x="10309" y="18717"/>
                  </a:lnTo>
                  <a:lnTo>
                    <a:pt x="9359" y="17551"/>
                  </a:lnTo>
                  <a:lnTo>
                    <a:pt x="9359" y="17201"/>
                  </a:lnTo>
                  <a:lnTo>
                    <a:pt x="7601" y="16618"/>
                  </a:lnTo>
                  <a:lnTo>
                    <a:pt x="7601" y="16327"/>
                  </a:lnTo>
                  <a:lnTo>
                    <a:pt x="6888" y="15743"/>
                  </a:lnTo>
                  <a:lnTo>
                    <a:pt x="6128" y="16327"/>
                  </a:lnTo>
                  <a:lnTo>
                    <a:pt x="5653" y="16327"/>
                  </a:lnTo>
                  <a:lnTo>
                    <a:pt x="4941" y="15743"/>
                  </a:lnTo>
                  <a:lnTo>
                    <a:pt x="4941" y="15102"/>
                  </a:lnTo>
                  <a:lnTo>
                    <a:pt x="4941" y="14810"/>
                  </a:lnTo>
                  <a:lnTo>
                    <a:pt x="4466" y="14810"/>
                  </a:lnTo>
                  <a:lnTo>
                    <a:pt x="3230" y="14227"/>
                  </a:lnTo>
                  <a:lnTo>
                    <a:pt x="3230" y="13586"/>
                  </a:lnTo>
                  <a:lnTo>
                    <a:pt x="2470" y="13586"/>
                  </a:lnTo>
                  <a:lnTo>
                    <a:pt x="1948" y="13586"/>
                  </a:lnTo>
                  <a:lnTo>
                    <a:pt x="2470" y="12653"/>
                  </a:lnTo>
                  <a:lnTo>
                    <a:pt x="1948" y="12420"/>
                  </a:lnTo>
                  <a:lnTo>
                    <a:pt x="1758" y="10904"/>
                  </a:lnTo>
                  <a:lnTo>
                    <a:pt x="1758" y="10262"/>
                  </a:lnTo>
                  <a:lnTo>
                    <a:pt x="1235" y="10262"/>
                  </a:lnTo>
                  <a:lnTo>
                    <a:pt x="998" y="8746"/>
                  </a:lnTo>
                  <a:lnTo>
                    <a:pt x="1235" y="8455"/>
                  </a:lnTo>
                  <a:lnTo>
                    <a:pt x="0" y="7289"/>
                  </a:lnTo>
                  <a:lnTo>
                    <a:pt x="0" y="6939"/>
                  </a:lnTo>
                  <a:lnTo>
                    <a:pt x="998" y="6064"/>
                  </a:lnTo>
                  <a:lnTo>
                    <a:pt x="523" y="4548"/>
                  </a:lnTo>
                  <a:lnTo>
                    <a:pt x="998" y="3965"/>
                  </a:lnTo>
                  <a:lnTo>
                    <a:pt x="1235" y="3965"/>
                  </a:lnTo>
                  <a:lnTo>
                    <a:pt x="1235" y="3032"/>
                  </a:lnTo>
                  <a:lnTo>
                    <a:pt x="3705" y="2157"/>
                  </a:lnTo>
                  <a:lnTo>
                    <a:pt x="4181" y="933"/>
                  </a:lnTo>
                  <a:lnTo>
                    <a:pt x="4941" y="641"/>
                  </a:lnTo>
                  <a:lnTo>
                    <a:pt x="5178" y="641"/>
                  </a:lnTo>
                  <a:lnTo>
                    <a:pt x="7601" y="0"/>
                  </a:lnTo>
                  <a:lnTo>
                    <a:pt x="8171" y="933"/>
                  </a:lnTo>
                  <a:lnTo>
                    <a:pt x="8361" y="1574"/>
                  </a:lnTo>
                  <a:lnTo>
                    <a:pt x="9359" y="1574"/>
                  </a:lnTo>
                  <a:lnTo>
                    <a:pt x="10119" y="2157"/>
                  </a:lnTo>
                  <a:lnTo>
                    <a:pt x="10309" y="933"/>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3" name="Freeform 263">
              <a:extLst>
                <a:ext uri="{FF2B5EF4-FFF2-40B4-BE49-F238E27FC236}">
                  <a16:creationId xmlns:a16="http://schemas.microsoft.com/office/drawing/2014/main" id="{CC171035-0405-4F9D-AC59-5959BD1174E8}"/>
                </a:ext>
              </a:extLst>
            </p:cNvPr>
            <p:cNvSpPr>
              <a:spLocks/>
            </p:cNvSpPr>
            <p:nvPr/>
          </p:nvSpPr>
          <p:spPr bwMode="auto">
            <a:xfrm>
              <a:off x="4649065" y="2976651"/>
              <a:ext cx="66487" cy="130698"/>
            </a:xfrm>
            <a:custGeom>
              <a:avLst/>
              <a:gdLst>
                <a:gd name="T0" fmla="*/ 4366 w 20000"/>
                <a:gd name="T1" fmla="*/ 0 h 20000"/>
                <a:gd name="T2" fmla="*/ 5915 w 20000"/>
                <a:gd name="T3" fmla="*/ 436 h 20000"/>
                <a:gd name="T4" fmla="*/ 8169 w 20000"/>
                <a:gd name="T5" fmla="*/ 0 h 20000"/>
                <a:gd name="T6" fmla="*/ 9577 w 20000"/>
                <a:gd name="T7" fmla="*/ 1164 h 20000"/>
                <a:gd name="T8" fmla="*/ 11831 w 20000"/>
                <a:gd name="T9" fmla="*/ 1164 h 20000"/>
                <a:gd name="T10" fmla="*/ 14085 w 20000"/>
                <a:gd name="T11" fmla="*/ 1164 h 20000"/>
                <a:gd name="T12" fmla="*/ 16901 w 20000"/>
                <a:gd name="T13" fmla="*/ 1164 h 20000"/>
                <a:gd name="T14" fmla="*/ 19014 w 20000"/>
                <a:gd name="T15" fmla="*/ 1891 h 20000"/>
                <a:gd name="T16" fmla="*/ 19859 w 20000"/>
                <a:gd name="T17" fmla="*/ 2255 h 20000"/>
                <a:gd name="T18" fmla="*/ 16901 w 20000"/>
                <a:gd name="T19" fmla="*/ 4873 h 20000"/>
                <a:gd name="T20" fmla="*/ 16901 w 20000"/>
                <a:gd name="T21" fmla="*/ 6836 h 20000"/>
                <a:gd name="T22" fmla="*/ 15493 w 20000"/>
                <a:gd name="T23" fmla="*/ 9818 h 20000"/>
                <a:gd name="T24" fmla="*/ 13239 w 20000"/>
                <a:gd name="T25" fmla="*/ 9818 h 20000"/>
                <a:gd name="T26" fmla="*/ 14085 w 20000"/>
                <a:gd name="T27" fmla="*/ 12073 h 20000"/>
                <a:gd name="T28" fmla="*/ 14085 w 20000"/>
                <a:gd name="T29" fmla="*/ 12800 h 20000"/>
                <a:gd name="T30" fmla="*/ 14085 w 20000"/>
                <a:gd name="T31" fmla="*/ 13891 h 20000"/>
                <a:gd name="T32" fmla="*/ 15493 w 20000"/>
                <a:gd name="T33" fmla="*/ 15055 h 20000"/>
                <a:gd name="T34" fmla="*/ 15493 w 20000"/>
                <a:gd name="T35" fmla="*/ 15782 h 20000"/>
                <a:gd name="T36" fmla="*/ 13239 w 20000"/>
                <a:gd name="T37" fmla="*/ 16945 h 20000"/>
                <a:gd name="T38" fmla="*/ 13239 w 20000"/>
                <a:gd name="T39" fmla="*/ 19200 h 20000"/>
                <a:gd name="T40" fmla="*/ 8169 w 20000"/>
                <a:gd name="T41" fmla="*/ 19927 h 20000"/>
                <a:gd name="T42" fmla="*/ 5915 w 20000"/>
                <a:gd name="T43" fmla="*/ 19200 h 20000"/>
                <a:gd name="T44" fmla="*/ 2254 w 20000"/>
                <a:gd name="T45" fmla="*/ 19200 h 20000"/>
                <a:gd name="T46" fmla="*/ 3803 w 20000"/>
                <a:gd name="T47" fmla="*/ 18036 h 20000"/>
                <a:gd name="T48" fmla="*/ 3803 w 20000"/>
                <a:gd name="T49" fmla="*/ 14691 h 20000"/>
                <a:gd name="T50" fmla="*/ 3803 w 20000"/>
                <a:gd name="T51" fmla="*/ 13891 h 20000"/>
                <a:gd name="T52" fmla="*/ 2254 w 20000"/>
                <a:gd name="T53" fmla="*/ 13891 h 20000"/>
                <a:gd name="T54" fmla="*/ 2254 w 20000"/>
                <a:gd name="T55" fmla="*/ 13091 h 20000"/>
                <a:gd name="T56" fmla="*/ 0 w 20000"/>
                <a:gd name="T57" fmla="*/ 13091 h 20000"/>
                <a:gd name="T58" fmla="*/ 1549 w 20000"/>
                <a:gd name="T59" fmla="*/ 10909 h 20000"/>
                <a:gd name="T60" fmla="*/ 2254 w 20000"/>
                <a:gd name="T61" fmla="*/ 10109 h 20000"/>
                <a:gd name="T62" fmla="*/ 5915 w 20000"/>
                <a:gd name="T63" fmla="*/ 5236 h 20000"/>
                <a:gd name="T64" fmla="*/ 4366 w 20000"/>
                <a:gd name="T65"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00" h="20000">
                  <a:moveTo>
                    <a:pt x="4366" y="0"/>
                  </a:moveTo>
                  <a:lnTo>
                    <a:pt x="5915" y="436"/>
                  </a:lnTo>
                  <a:lnTo>
                    <a:pt x="8169" y="0"/>
                  </a:lnTo>
                  <a:lnTo>
                    <a:pt x="9577" y="1164"/>
                  </a:lnTo>
                  <a:lnTo>
                    <a:pt x="11831" y="1164"/>
                  </a:lnTo>
                  <a:lnTo>
                    <a:pt x="14085" y="1164"/>
                  </a:lnTo>
                  <a:lnTo>
                    <a:pt x="16901" y="1164"/>
                  </a:lnTo>
                  <a:lnTo>
                    <a:pt x="19014" y="1891"/>
                  </a:lnTo>
                  <a:lnTo>
                    <a:pt x="19859" y="2255"/>
                  </a:lnTo>
                  <a:lnTo>
                    <a:pt x="16901" y="4873"/>
                  </a:lnTo>
                  <a:lnTo>
                    <a:pt x="16901" y="6836"/>
                  </a:lnTo>
                  <a:lnTo>
                    <a:pt x="15493" y="9818"/>
                  </a:lnTo>
                  <a:lnTo>
                    <a:pt x="13239" y="9818"/>
                  </a:lnTo>
                  <a:lnTo>
                    <a:pt x="14085" y="12073"/>
                  </a:lnTo>
                  <a:lnTo>
                    <a:pt x="14085" y="12800"/>
                  </a:lnTo>
                  <a:lnTo>
                    <a:pt x="14085" y="13891"/>
                  </a:lnTo>
                  <a:lnTo>
                    <a:pt x="15493" y="15055"/>
                  </a:lnTo>
                  <a:lnTo>
                    <a:pt x="15493" y="15782"/>
                  </a:lnTo>
                  <a:lnTo>
                    <a:pt x="13239" y="16945"/>
                  </a:lnTo>
                  <a:lnTo>
                    <a:pt x="13239" y="19200"/>
                  </a:lnTo>
                  <a:lnTo>
                    <a:pt x="8169" y="19927"/>
                  </a:lnTo>
                  <a:lnTo>
                    <a:pt x="5915" y="19200"/>
                  </a:lnTo>
                  <a:lnTo>
                    <a:pt x="2254" y="19200"/>
                  </a:lnTo>
                  <a:lnTo>
                    <a:pt x="3803" y="18036"/>
                  </a:lnTo>
                  <a:lnTo>
                    <a:pt x="3803" y="14691"/>
                  </a:lnTo>
                  <a:lnTo>
                    <a:pt x="3803" y="13891"/>
                  </a:lnTo>
                  <a:lnTo>
                    <a:pt x="2254" y="13891"/>
                  </a:lnTo>
                  <a:lnTo>
                    <a:pt x="2254" y="13091"/>
                  </a:lnTo>
                  <a:lnTo>
                    <a:pt x="0" y="13091"/>
                  </a:lnTo>
                  <a:lnTo>
                    <a:pt x="1549" y="10909"/>
                  </a:lnTo>
                  <a:lnTo>
                    <a:pt x="2254" y="10109"/>
                  </a:lnTo>
                  <a:lnTo>
                    <a:pt x="5915" y="5236"/>
                  </a:lnTo>
                  <a:lnTo>
                    <a:pt x="4366"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solidFill>
                  <a:schemeClr val="accent1"/>
                </a:solidFill>
              </a:endParaRPr>
            </a:p>
          </p:txBody>
        </p:sp>
        <p:sp>
          <p:nvSpPr>
            <p:cNvPr id="414" name="Freeform 262">
              <a:extLst>
                <a:ext uri="{FF2B5EF4-FFF2-40B4-BE49-F238E27FC236}">
                  <a16:creationId xmlns:a16="http://schemas.microsoft.com/office/drawing/2014/main" id="{ADC9017F-3555-4E4D-A595-C482CA47816B}"/>
                </a:ext>
              </a:extLst>
            </p:cNvPr>
            <p:cNvSpPr>
              <a:spLocks/>
            </p:cNvSpPr>
            <p:nvPr/>
          </p:nvSpPr>
          <p:spPr bwMode="auto">
            <a:xfrm>
              <a:off x="5234620" y="2816249"/>
              <a:ext cx="177299" cy="123569"/>
            </a:xfrm>
            <a:custGeom>
              <a:avLst/>
              <a:gdLst>
                <a:gd name="T0" fmla="*/ 11979 w 20000"/>
                <a:gd name="T1" fmla="*/ 846 h 20000"/>
                <a:gd name="T2" fmla="*/ 13668 w 20000"/>
                <a:gd name="T3" fmla="*/ 0 h 20000"/>
                <a:gd name="T4" fmla="*/ 16095 w 20000"/>
                <a:gd name="T5" fmla="*/ 5231 h 20000"/>
                <a:gd name="T6" fmla="*/ 16359 w 20000"/>
                <a:gd name="T7" fmla="*/ 5231 h 20000"/>
                <a:gd name="T8" fmla="*/ 16939 w 20000"/>
                <a:gd name="T9" fmla="*/ 11615 h 20000"/>
                <a:gd name="T10" fmla="*/ 17784 w 20000"/>
                <a:gd name="T11" fmla="*/ 12769 h 20000"/>
                <a:gd name="T12" fmla="*/ 19947 w 20000"/>
                <a:gd name="T13" fmla="*/ 11615 h 20000"/>
                <a:gd name="T14" fmla="*/ 19947 w 20000"/>
                <a:gd name="T15" fmla="*/ 14308 h 20000"/>
                <a:gd name="T16" fmla="*/ 18575 w 20000"/>
                <a:gd name="T17" fmla="*/ 14769 h 20000"/>
                <a:gd name="T18" fmla="*/ 18575 w 20000"/>
                <a:gd name="T19" fmla="*/ 13538 h 20000"/>
                <a:gd name="T20" fmla="*/ 18311 w 20000"/>
                <a:gd name="T21" fmla="*/ 13538 h 20000"/>
                <a:gd name="T22" fmla="*/ 18311 w 20000"/>
                <a:gd name="T23" fmla="*/ 14769 h 20000"/>
                <a:gd name="T24" fmla="*/ 18311 w 20000"/>
                <a:gd name="T25" fmla="*/ 15538 h 20000"/>
                <a:gd name="T26" fmla="*/ 18311 w 20000"/>
                <a:gd name="T27" fmla="*/ 16385 h 20000"/>
                <a:gd name="T28" fmla="*/ 17784 w 20000"/>
                <a:gd name="T29" fmla="*/ 18692 h 20000"/>
                <a:gd name="T30" fmla="*/ 17150 w 20000"/>
                <a:gd name="T31" fmla="*/ 18692 h 20000"/>
                <a:gd name="T32" fmla="*/ 16939 w 20000"/>
                <a:gd name="T33" fmla="*/ 17923 h 20000"/>
                <a:gd name="T34" fmla="*/ 14987 w 20000"/>
                <a:gd name="T35" fmla="*/ 17923 h 20000"/>
                <a:gd name="T36" fmla="*/ 14776 w 20000"/>
                <a:gd name="T37" fmla="*/ 17615 h 20000"/>
                <a:gd name="T38" fmla="*/ 12507 w 20000"/>
                <a:gd name="T39" fmla="*/ 18692 h 20000"/>
                <a:gd name="T40" fmla="*/ 11451 w 20000"/>
                <a:gd name="T41" fmla="*/ 19538 h 20000"/>
                <a:gd name="T42" fmla="*/ 11187 w 20000"/>
                <a:gd name="T43" fmla="*/ 19923 h 20000"/>
                <a:gd name="T44" fmla="*/ 9815 w 20000"/>
                <a:gd name="T45" fmla="*/ 19538 h 20000"/>
                <a:gd name="T46" fmla="*/ 8496 w 20000"/>
                <a:gd name="T47" fmla="*/ 19538 h 20000"/>
                <a:gd name="T48" fmla="*/ 7863 w 20000"/>
                <a:gd name="T49" fmla="*/ 19538 h 20000"/>
                <a:gd name="T50" fmla="*/ 6807 w 20000"/>
                <a:gd name="T51" fmla="*/ 18692 h 20000"/>
                <a:gd name="T52" fmla="*/ 5488 w 20000"/>
                <a:gd name="T53" fmla="*/ 19538 h 20000"/>
                <a:gd name="T54" fmla="*/ 5488 w 20000"/>
                <a:gd name="T55" fmla="*/ 18692 h 20000"/>
                <a:gd name="T56" fmla="*/ 5699 w 20000"/>
                <a:gd name="T57" fmla="*/ 17923 h 20000"/>
                <a:gd name="T58" fmla="*/ 4908 w 20000"/>
                <a:gd name="T59" fmla="*/ 17615 h 20000"/>
                <a:gd name="T60" fmla="*/ 4327 w 20000"/>
                <a:gd name="T61" fmla="*/ 16385 h 20000"/>
                <a:gd name="T62" fmla="*/ 4908 w 20000"/>
                <a:gd name="T63" fmla="*/ 15538 h 20000"/>
                <a:gd name="T64" fmla="*/ 4327 w 20000"/>
                <a:gd name="T65" fmla="*/ 15538 h 20000"/>
                <a:gd name="T66" fmla="*/ 4063 w 20000"/>
                <a:gd name="T67" fmla="*/ 16385 h 20000"/>
                <a:gd name="T68" fmla="*/ 3219 w 20000"/>
                <a:gd name="T69" fmla="*/ 15538 h 20000"/>
                <a:gd name="T70" fmla="*/ 2164 w 20000"/>
                <a:gd name="T71" fmla="*/ 14769 h 20000"/>
                <a:gd name="T72" fmla="*/ 2164 w 20000"/>
                <a:gd name="T73" fmla="*/ 14308 h 20000"/>
                <a:gd name="T74" fmla="*/ 2164 w 20000"/>
                <a:gd name="T75" fmla="*/ 12769 h 20000"/>
                <a:gd name="T76" fmla="*/ 528 w 20000"/>
                <a:gd name="T77" fmla="*/ 11615 h 20000"/>
                <a:gd name="T78" fmla="*/ 528 w 20000"/>
                <a:gd name="T79" fmla="*/ 10385 h 20000"/>
                <a:gd name="T80" fmla="*/ 0 w 20000"/>
                <a:gd name="T81" fmla="*/ 9154 h 20000"/>
                <a:gd name="T82" fmla="*/ 1055 w 20000"/>
                <a:gd name="T83" fmla="*/ 9154 h 20000"/>
                <a:gd name="T84" fmla="*/ 1055 w 20000"/>
                <a:gd name="T85" fmla="*/ 8385 h 20000"/>
                <a:gd name="T86" fmla="*/ 1900 w 20000"/>
                <a:gd name="T87" fmla="*/ 8000 h 20000"/>
                <a:gd name="T88" fmla="*/ 1900 w 20000"/>
                <a:gd name="T89" fmla="*/ 7231 h 20000"/>
                <a:gd name="T90" fmla="*/ 2164 w 20000"/>
                <a:gd name="T91" fmla="*/ 6000 h 20000"/>
                <a:gd name="T92" fmla="*/ 2691 w 20000"/>
                <a:gd name="T93" fmla="*/ 3154 h 20000"/>
                <a:gd name="T94" fmla="*/ 3536 w 20000"/>
                <a:gd name="T95" fmla="*/ 2000 h 20000"/>
                <a:gd name="T96" fmla="*/ 4327 w 20000"/>
                <a:gd name="T97" fmla="*/ 1231 h 20000"/>
                <a:gd name="T98" fmla="*/ 4908 w 20000"/>
                <a:gd name="T99" fmla="*/ 846 h 20000"/>
                <a:gd name="T100" fmla="*/ 5699 w 20000"/>
                <a:gd name="T101" fmla="*/ 846 h 20000"/>
                <a:gd name="T102" fmla="*/ 9815 w 20000"/>
                <a:gd name="T103" fmla="*/ 2000 h 20000"/>
                <a:gd name="T104" fmla="*/ 11979 w 20000"/>
                <a:gd name="T105" fmla="*/ 84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00" h="20000">
                  <a:moveTo>
                    <a:pt x="11979" y="846"/>
                  </a:moveTo>
                  <a:lnTo>
                    <a:pt x="13668" y="0"/>
                  </a:lnTo>
                  <a:lnTo>
                    <a:pt x="16095" y="5231"/>
                  </a:lnTo>
                  <a:lnTo>
                    <a:pt x="16359" y="5231"/>
                  </a:lnTo>
                  <a:lnTo>
                    <a:pt x="16939" y="11615"/>
                  </a:lnTo>
                  <a:lnTo>
                    <a:pt x="17784" y="12769"/>
                  </a:lnTo>
                  <a:lnTo>
                    <a:pt x="19947" y="11615"/>
                  </a:lnTo>
                  <a:lnTo>
                    <a:pt x="19947" y="14308"/>
                  </a:lnTo>
                  <a:lnTo>
                    <a:pt x="18575" y="14769"/>
                  </a:lnTo>
                  <a:lnTo>
                    <a:pt x="18575" y="13538"/>
                  </a:lnTo>
                  <a:lnTo>
                    <a:pt x="18311" y="13538"/>
                  </a:lnTo>
                  <a:lnTo>
                    <a:pt x="18311" y="14769"/>
                  </a:lnTo>
                  <a:lnTo>
                    <a:pt x="18311" y="15538"/>
                  </a:lnTo>
                  <a:lnTo>
                    <a:pt x="18311" y="16385"/>
                  </a:lnTo>
                  <a:lnTo>
                    <a:pt x="17784" y="18692"/>
                  </a:lnTo>
                  <a:lnTo>
                    <a:pt x="17150" y="18692"/>
                  </a:lnTo>
                  <a:lnTo>
                    <a:pt x="16939" y="17923"/>
                  </a:lnTo>
                  <a:lnTo>
                    <a:pt x="14987" y="17923"/>
                  </a:lnTo>
                  <a:lnTo>
                    <a:pt x="14776" y="17615"/>
                  </a:lnTo>
                  <a:lnTo>
                    <a:pt x="12507" y="18692"/>
                  </a:lnTo>
                  <a:lnTo>
                    <a:pt x="11451" y="19538"/>
                  </a:lnTo>
                  <a:lnTo>
                    <a:pt x="11187" y="19923"/>
                  </a:lnTo>
                  <a:lnTo>
                    <a:pt x="9815" y="19538"/>
                  </a:lnTo>
                  <a:lnTo>
                    <a:pt x="8496" y="19538"/>
                  </a:lnTo>
                  <a:lnTo>
                    <a:pt x="7863" y="19538"/>
                  </a:lnTo>
                  <a:lnTo>
                    <a:pt x="6807" y="18692"/>
                  </a:lnTo>
                  <a:lnTo>
                    <a:pt x="5488" y="19538"/>
                  </a:lnTo>
                  <a:lnTo>
                    <a:pt x="5488" y="18692"/>
                  </a:lnTo>
                  <a:lnTo>
                    <a:pt x="5699" y="17923"/>
                  </a:lnTo>
                  <a:lnTo>
                    <a:pt x="4908" y="17615"/>
                  </a:lnTo>
                  <a:lnTo>
                    <a:pt x="4327" y="16385"/>
                  </a:lnTo>
                  <a:lnTo>
                    <a:pt x="4908" y="15538"/>
                  </a:lnTo>
                  <a:lnTo>
                    <a:pt x="4327" y="15538"/>
                  </a:lnTo>
                  <a:lnTo>
                    <a:pt x="4063" y="16385"/>
                  </a:lnTo>
                  <a:lnTo>
                    <a:pt x="3219" y="15538"/>
                  </a:lnTo>
                  <a:lnTo>
                    <a:pt x="2164" y="14769"/>
                  </a:lnTo>
                  <a:lnTo>
                    <a:pt x="2164" y="14308"/>
                  </a:lnTo>
                  <a:lnTo>
                    <a:pt x="2164" y="12769"/>
                  </a:lnTo>
                  <a:lnTo>
                    <a:pt x="528" y="11615"/>
                  </a:lnTo>
                  <a:lnTo>
                    <a:pt x="528" y="10385"/>
                  </a:lnTo>
                  <a:lnTo>
                    <a:pt x="0" y="9154"/>
                  </a:lnTo>
                  <a:lnTo>
                    <a:pt x="1055" y="9154"/>
                  </a:lnTo>
                  <a:lnTo>
                    <a:pt x="1055" y="8385"/>
                  </a:lnTo>
                  <a:lnTo>
                    <a:pt x="1900" y="8000"/>
                  </a:lnTo>
                  <a:lnTo>
                    <a:pt x="1900" y="7231"/>
                  </a:lnTo>
                  <a:lnTo>
                    <a:pt x="2164" y="6000"/>
                  </a:lnTo>
                  <a:lnTo>
                    <a:pt x="2691" y="3154"/>
                  </a:lnTo>
                  <a:lnTo>
                    <a:pt x="3536" y="2000"/>
                  </a:lnTo>
                  <a:lnTo>
                    <a:pt x="4327" y="1231"/>
                  </a:lnTo>
                  <a:lnTo>
                    <a:pt x="4908" y="846"/>
                  </a:lnTo>
                  <a:lnTo>
                    <a:pt x="5699" y="846"/>
                  </a:lnTo>
                  <a:lnTo>
                    <a:pt x="9815" y="2000"/>
                  </a:lnTo>
                  <a:lnTo>
                    <a:pt x="11979" y="846"/>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5" name="Freeform 261">
              <a:extLst>
                <a:ext uri="{FF2B5EF4-FFF2-40B4-BE49-F238E27FC236}">
                  <a16:creationId xmlns:a16="http://schemas.microsoft.com/office/drawing/2014/main" id="{1778C809-E89B-483D-AD22-6F686F47A272}"/>
                </a:ext>
              </a:extLst>
            </p:cNvPr>
            <p:cNvSpPr>
              <a:spLocks/>
            </p:cNvSpPr>
            <p:nvPr/>
          </p:nvSpPr>
          <p:spPr bwMode="auto">
            <a:xfrm>
              <a:off x="5040990" y="2158008"/>
              <a:ext cx="205294" cy="458630"/>
            </a:xfrm>
            <a:custGeom>
              <a:avLst/>
              <a:gdLst>
                <a:gd name="T0" fmla="*/ 16190 w 20000"/>
                <a:gd name="T1" fmla="*/ 851 h 20000"/>
                <a:gd name="T2" fmla="*/ 18549 w 20000"/>
                <a:gd name="T3" fmla="*/ 2033 h 20000"/>
                <a:gd name="T4" fmla="*/ 18776 w 20000"/>
                <a:gd name="T5" fmla="*/ 2593 h 20000"/>
                <a:gd name="T6" fmla="*/ 19683 w 20000"/>
                <a:gd name="T7" fmla="*/ 4191 h 20000"/>
                <a:gd name="T8" fmla="*/ 18549 w 20000"/>
                <a:gd name="T9" fmla="*/ 4710 h 20000"/>
                <a:gd name="T10" fmla="*/ 15692 w 20000"/>
                <a:gd name="T11" fmla="*/ 5373 h 20000"/>
                <a:gd name="T12" fmla="*/ 15510 w 20000"/>
                <a:gd name="T13" fmla="*/ 6452 h 20000"/>
                <a:gd name="T14" fmla="*/ 15510 w 20000"/>
                <a:gd name="T15" fmla="*/ 7303 h 20000"/>
                <a:gd name="T16" fmla="*/ 13651 w 20000"/>
                <a:gd name="T17" fmla="*/ 8278 h 20000"/>
                <a:gd name="T18" fmla="*/ 12698 w 20000"/>
                <a:gd name="T19" fmla="*/ 8485 h 20000"/>
                <a:gd name="T20" fmla="*/ 11247 w 20000"/>
                <a:gd name="T21" fmla="*/ 9232 h 20000"/>
                <a:gd name="T22" fmla="*/ 10794 w 20000"/>
                <a:gd name="T23" fmla="*/ 9336 h 20000"/>
                <a:gd name="T24" fmla="*/ 10113 w 20000"/>
                <a:gd name="T25" fmla="*/ 9876 h 20000"/>
                <a:gd name="T26" fmla="*/ 10113 w 20000"/>
                <a:gd name="T27" fmla="*/ 10954 h 20000"/>
                <a:gd name="T28" fmla="*/ 9841 w 20000"/>
                <a:gd name="T29" fmla="*/ 11494 h 20000"/>
                <a:gd name="T30" fmla="*/ 10794 w 20000"/>
                <a:gd name="T31" fmla="*/ 12780 h 20000"/>
                <a:gd name="T32" fmla="*/ 12698 w 20000"/>
                <a:gd name="T33" fmla="*/ 13320 h 20000"/>
                <a:gd name="T34" fmla="*/ 12426 w 20000"/>
                <a:gd name="T35" fmla="*/ 14710 h 20000"/>
                <a:gd name="T36" fmla="*/ 11247 w 20000"/>
                <a:gd name="T37" fmla="*/ 14917 h 20000"/>
                <a:gd name="T38" fmla="*/ 8934 w 20000"/>
                <a:gd name="T39" fmla="*/ 15477 h 20000"/>
                <a:gd name="T40" fmla="*/ 9841 w 20000"/>
                <a:gd name="T41" fmla="*/ 16411 h 20000"/>
                <a:gd name="T42" fmla="*/ 9388 w 20000"/>
                <a:gd name="T43" fmla="*/ 17822 h 20000"/>
                <a:gd name="T44" fmla="*/ 6349 w 20000"/>
                <a:gd name="T45" fmla="*/ 19108 h 20000"/>
                <a:gd name="T46" fmla="*/ 5850 w 20000"/>
                <a:gd name="T47" fmla="*/ 19544 h 20000"/>
                <a:gd name="T48" fmla="*/ 3991 w 20000"/>
                <a:gd name="T49" fmla="*/ 19979 h 20000"/>
                <a:gd name="T50" fmla="*/ 2812 w 20000"/>
                <a:gd name="T51" fmla="*/ 18900 h 20000"/>
                <a:gd name="T52" fmla="*/ 3265 w 20000"/>
                <a:gd name="T53" fmla="*/ 18568 h 20000"/>
                <a:gd name="T54" fmla="*/ 1859 w 20000"/>
                <a:gd name="T55" fmla="*/ 17178 h 20000"/>
                <a:gd name="T56" fmla="*/ 952 w 20000"/>
                <a:gd name="T57" fmla="*/ 15996 h 20000"/>
                <a:gd name="T58" fmla="*/ 0 w 20000"/>
                <a:gd name="T59" fmla="*/ 15021 h 20000"/>
                <a:gd name="T60" fmla="*/ 952 w 20000"/>
                <a:gd name="T61" fmla="*/ 14066 h 20000"/>
                <a:gd name="T62" fmla="*/ 2132 w 20000"/>
                <a:gd name="T63" fmla="*/ 13734 h 20000"/>
                <a:gd name="T64" fmla="*/ 1859 w 20000"/>
                <a:gd name="T65" fmla="*/ 12137 h 20000"/>
                <a:gd name="T66" fmla="*/ 2132 w 20000"/>
                <a:gd name="T67" fmla="*/ 11286 h 20000"/>
                <a:gd name="T68" fmla="*/ 952 w 20000"/>
                <a:gd name="T69" fmla="*/ 9336 h 20000"/>
                <a:gd name="T70" fmla="*/ 952 w 20000"/>
                <a:gd name="T71" fmla="*/ 8154 h 20000"/>
                <a:gd name="T72" fmla="*/ 4444 w 20000"/>
                <a:gd name="T73" fmla="*/ 7635 h 20000"/>
                <a:gd name="T74" fmla="*/ 3719 w 20000"/>
                <a:gd name="T75" fmla="*/ 6784 h 20000"/>
                <a:gd name="T76" fmla="*/ 4943 w 20000"/>
                <a:gd name="T77" fmla="*/ 4295 h 20000"/>
                <a:gd name="T78" fmla="*/ 7029 w 20000"/>
                <a:gd name="T79" fmla="*/ 2905 h 20000"/>
                <a:gd name="T80" fmla="*/ 7710 w 20000"/>
                <a:gd name="T81" fmla="*/ 1950 h 20000"/>
                <a:gd name="T82" fmla="*/ 9841 w 20000"/>
                <a:gd name="T83" fmla="*/ 1494 h 20000"/>
                <a:gd name="T84" fmla="*/ 10113 w 20000"/>
                <a:gd name="T85" fmla="*/ 643 h 20000"/>
                <a:gd name="T86" fmla="*/ 13152 w 20000"/>
                <a:gd name="T87" fmla="*/ 851 h 20000"/>
                <a:gd name="T88" fmla="*/ 12698 w 20000"/>
                <a:gd name="T89"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00" h="20000">
                  <a:moveTo>
                    <a:pt x="13651" y="0"/>
                  </a:moveTo>
                  <a:lnTo>
                    <a:pt x="14785" y="539"/>
                  </a:lnTo>
                  <a:lnTo>
                    <a:pt x="16190" y="851"/>
                  </a:lnTo>
                  <a:lnTo>
                    <a:pt x="17370" y="851"/>
                  </a:lnTo>
                  <a:lnTo>
                    <a:pt x="18549" y="1411"/>
                  </a:lnTo>
                  <a:lnTo>
                    <a:pt x="18549" y="2033"/>
                  </a:lnTo>
                  <a:lnTo>
                    <a:pt x="19229" y="2261"/>
                  </a:lnTo>
                  <a:lnTo>
                    <a:pt x="18776" y="2469"/>
                  </a:lnTo>
                  <a:lnTo>
                    <a:pt x="18776" y="2593"/>
                  </a:lnTo>
                  <a:lnTo>
                    <a:pt x="19683" y="2905"/>
                  </a:lnTo>
                  <a:lnTo>
                    <a:pt x="19229" y="3776"/>
                  </a:lnTo>
                  <a:lnTo>
                    <a:pt x="19683" y="4191"/>
                  </a:lnTo>
                  <a:lnTo>
                    <a:pt x="19955" y="4502"/>
                  </a:lnTo>
                  <a:lnTo>
                    <a:pt x="18549" y="4502"/>
                  </a:lnTo>
                  <a:lnTo>
                    <a:pt x="18549" y="4710"/>
                  </a:lnTo>
                  <a:lnTo>
                    <a:pt x="16916" y="4502"/>
                  </a:lnTo>
                  <a:lnTo>
                    <a:pt x="16689" y="5166"/>
                  </a:lnTo>
                  <a:lnTo>
                    <a:pt x="15692" y="5373"/>
                  </a:lnTo>
                  <a:lnTo>
                    <a:pt x="16190" y="5602"/>
                  </a:lnTo>
                  <a:lnTo>
                    <a:pt x="15692" y="6017"/>
                  </a:lnTo>
                  <a:lnTo>
                    <a:pt x="15510" y="6452"/>
                  </a:lnTo>
                  <a:lnTo>
                    <a:pt x="15692" y="6535"/>
                  </a:lnTo>
                  <a:lnTo>
                    <a:pt x="16190" y="6784"/>
                  </a:lnTo>
                  <a:lnTo>
                    <a:pt x="15510" y="7303"/>
                  </a:lnTo>
                  <a:lnTo>
                    <a:pt x="15011" y="7842"/>
                  </a:lnTo>
                  <a:lnTo>
                    <a:pt x="14785" y="7946"/>
                  </a:lnTo>
                  <a:lnTo>
                    <a:pt x="13651" y="8278"/>
                  </a:lnTo>
                  <a:lnTo>
                    <a:pt x="13152" y="8154"/>
                  </a:lnTo>
                  <a:lnTo>
                    <a:pt x="13152" y="8278"/>
                  </a:lnTo>
                  <a:lnTo>
                    <a:pt x="12698" y="8485"/>
                  </a:lnTo>
                  <a:lnTo>
                    <a:pt x="12426" y="8817"/>
                  </a:lnTo>
                  <a:lnTo>
                    <a:pt x="11701" y="8817"/>
                  </a:lnTo>
                  <a:lnTo>
                    <a:pt x="11247" y="9232"/>
                  </a:lnTo>
                  <a:lnTo>
                    <a:pt x="11701" y="9336"/>
                  </a:lnTo>
                  <a:lnTo>
                    <a:pt x="11247" y="9336"/>
                  </a:lnTo>
                  <a:lnTo>
                    <a:pt x="10794" y="9336"/>
                  </a:lnTo>
                  <a:lnTo>
                    <a:pt x="10794" y="9876"/>
                  </a:lnTo>
                  <a:lnTo>
                    <a:pt x="10567" y="9876"/>
                  </a:lnTo>
                  <a:lnTo>
                    <a:pt x="10113" y="9876"/>
                  </a:lnTo>
                  <a:lnTo>
                    <a:pt x="10113" y="10104"/>
                  </a:lnTo>
                  <a:lnTo>
                    <a:pt x="10113" y="10415"/>
                  </a:lnTo>
                  <a:lnTo>
                    <a:pt x="10113" y="10954"/>
                  </a:lnTo>
                  <a:lnTo>
                    <a:pt x="10113" y="11058"/>
                  </a:lnTo>
                  <a:lnTo>
                    <a:pt x="9841" y="11058"/>
                  </a:lnTo>
                  <a:lnTo>
                    <a:pt x="9841" y="11494"/>
                  </a:lnTo>
                  <a:lnTo>
                    <a:pt x="9841" y="11909"/>
                  </a:lnTo>
                  <a:lnTo>
                    <a:pt x="10567" y="12676"/>
                  </a:lnTo>
                  <a:lnTo>
                    <a:pt x="10794" y="12780"/>
                  </a:lnTo>
                  <a:lnTo>
                    <a:pt x="11247" y="12676"/>
                  </a:lnTo>
                  <a:lnTo>
                    <a:pt x="11973" y="13195"/>
                  </a:lnTo>
                  <a:lnTo>
                    <a:pt x="12698" y="13320"/>
                  </a:lnTo>
                  <a:lnTo>
                    <a:pt x="13152" y="13859"/>
                  </a:lnTo>
                  <a:lnTo>
                    <a:pt x="11973" y="14378"/>
                  </a:lnTo>
                  <a:lnTo>
                    <a:pt x="12426" y="14710"/>
                  </a:lnTo>
                  <a:lnTo>
                    <a:pt x="11701" y="14917"/>
                  </a:lnTo>
                  <a:lnTo>
                    <a:pt x="11701" y="15021"/>
                  </a:lnTo>
                  <a:lnTo>
                    <a:pt x="11247" y="14917"/>
                  </a:lnTo>
                  <a:lnTo>
                    <a:pt x="10567" y="15228"/>
                  </a:lnTo>
                  <a:lnTo>
                    <a:pt x="9841" y="15477"/>
                  </a:lnTo>
                  <a:lnTo>
                    <a:pt x="8934" y="15477"/>
                  </a:lnTo>
                  <a:lnTo>
                    <a:pt x="9841" y="15560"/>
                  </a:lnTo>
                  <a:lnTo>
                    <a:pt x="9841" y="16100"/>
                  </a:lnTo>
                  <a:lnTo>
                    <a:pt x="9841" y="16411"/>
                  </a:lnTo>
                  <a:lnTo>
                    <a:pt x="9388" y="16639"/>
                  </a:lnTo>
                  <a:lnTo>
                    <a:pt x="9841" y="16846"/>
                  </a:lnTo>
                  <a:lnTo>
                    <a:pt x="9388" y="17822"/>
                  </a:lnTo>
                  <a:lnTo>
                    <a:pt x="8707" y="18900"/>
                  </a:lnTo>
                  <a:lnTo>
                    <a:pt x="6803" y="18900"/>
                  </a:lnTo>
                  <a:lnTo>
                    <a:pt x="6349" y="19108"/>
                  </a:lnTo>
                  <a:lnTo>
                    <a:pt x="5669" y="19212"/>
                  </a:lnTo>
                  <a:lnTo>
                    <a:pt x="5669" y="19419"/>
                  </a:lnTo>
                  <a:lnTo>
                    <a:pt x="5850" y="19544"/>
                  </a:lnTo>
                  <a:lnTo>
                    <a:pt x="5669" y="19979"/>
                  </a:lnTo>
                  <a:lnTo>
                    <a:pt x="4943" y="19979"/>
                  </a:lnTo>
                  <a:lnTo>
                    <a:pt x="3991" y="19979"/>
                  </a:lnTo>
                  <a:lnTo>
                    <a:pt x="3719" y="19979"/>
                  </a:lnTo>
                  <a:lnTo>
                    <a:pt x="3719" y="19419"/>
                  </a:lnTo>
                  <a:lnTo>
                    <a:pt x="2812" y="18900"/>
                  </a:lnTo>
                  <a:lnTo>
                    <a:pt x="3265" y="18672"/>
                  </a:lnTo>
                  <a:lnTo>
                    <a:pt x="2812" y="18568"/>
                  </a:lnTo>
                  <a:lnTo>
                    <a:pt x="3265" y="18568"/>
                  </a:lnTo>
                  <a:lnTo>
                    <a:pt x="3265" y="18237"/>
                  </a:lnTo>
                  <a:lnTo>
                    <a:pt x="2585" y="17822"/>
                  </a:lnTo>
                  <a:lnTo>
                    <a:pt x="1859" y="17178"/>
                  </a:lnTo>
                  <a:lnTo>
                    <a:pt x="952" y="16639"/>
                  </a:lnTo>
                  <a:lnTo>
                    <a:pt x="1406" y="16328"/>
                  </a:lnTo>
                  <a:lnTo>
                    <a:pt x="952" y="15996"/>
                  </a:lnTo>
                  <a:lnTo>
                    <a:pt x="726" y="16100"/>
                  </a:lnTo>
                  <a:lnTo>
                    <a:pt x="272" y="15788"/>
                  </a:lnTo>
                  <a:lnTo>
                    <a:pt x="0" y="15021"/>
                  </a:lnTo>
                  <a:lnTo>
                    <a:pt x="0" y="14917"/>
                  </a:lnTo>
                  <a:lnTo>
                    <a:pt x="952" y="15021"/>
                  </a:lnTo>
                  <a:lnTo>
                    <a:pt x="952" y="14066"/>
                  </a:lnTo>
                  <a:lnTo>
                    <a:pt x="1406" y="13859"/>
                  </a:lnTo>
                  <a:lnTo>
                    <a:pt x="1406" y="13734"/>
                  </a:lnTo>
                  <a:lnTo>
                    <a:pt x="2132" y="13734"/>
                  </a:lnTo>
                  <a:lnTo>
                    <a:pt x="2585" y="13195"/>
                  </a:lnTo>
                  <a:lnTo>
                    <a:pt x="2585" y="12780"/>
                  </a:lnTo>
                  <a:lnTo>
                    <a:pt x="1859" y="12137"/>
                  </a:lnTo>
                  <a:lnTo>
                    <a:pt x="2585" y="11909"/>
                  </a:lnTo>
                  <a:lnTo>
                    <a:pt x="2812" y="11598"/>
                  </a:lnTo>
                  <a:lnTo>
                    <a:pt x="2132" y="11286"/>
                  </a:lnTo>
                  <a:lnTo>
                    <a:pt x="1859" y="11058"/>
                  </a:lnTo>
                  <a:lnTo>
                    <a:pt x="1406" y="10104"/>
                  </a:lnTo>
                  <a:lnTo>
                    <a:pt x="952" y="9336"/>
                  </a:lnTo>
                  <a:lnTo>
                    <a:pt x="1406" y="9025"/>
                  </a:lnTo>
                  <a:lnTo>
                    <a:pt x="952" y="8693"/>
                  </a:lnTo>
                  <a:lnTo>
                    <a:pt x="952" y="8154"/>
                  </a:lnTo>
                  <a:lnTo>
                    <a:pt x="2132" y="7635"/>
                  </a:lnTo>
                  <a:lnTo>
                    <a:pt x="2812" y="7407"/>
                  </a:lnTo>
                  <a:lnTo>
                    <a:pt x="4444" y="7635"/>
                  </a:lnTo>
                  <a:lnTo>
                    <a:pt x="4444" y="7095"/>
                  </a:lnTo>
                  <a:lnTo>
                    <a:pt x="4444" y="6992"/>
                  </a:lnTo>
                  <a:lnTo>
                    <a:pt x="3719" y="6784"/>
                  </a:lnTo>
                  <a:lnTo>
                    <a:pt x="4444" y="6017"/>
                  </a:lnTo>
                  <a:lnTo>
                    <a:pt x="4943" y="5373"/>
                  </a:lnTo>
                  <a:lnTo>
                    <a:pt x="4943" y="4295"/>
                  </a:lnTo>
                  <a:lnTo>
                    <a:pt x="5850" y="3983"/>
                  </a:lnTo>
                  <a:lnTo>
                    <a:pt x="5850" y="3651"/>
                  </a:lnTo>
                  <a:lnTo>
                    <a:pt x="7029" y="2905"/>
                  </a:lnTo>
                  <a:lnTo>
                    <a:pt x="7528" y="2801"/>
                  </a:lnTo>
                  <a:lnTo>
                    <a:pt x="7029" y="2261"/>
                  </a:lnTo>
                  <a:lnTo>
                    <a:pt x="7710" y="1950"/>
                  </a:lnTo>
                  <a:lnTo>
                    <a:pt x="7710" y="1494"/>
                  </a:lnTo>
                  <a:lnTo>
                    <a:pt x="8707" y="1411"/>
                  </a:lnTo>
                  <a:lnTo>
                    <a:pt x="9841" y="1494"/>
                  </a:lnTo>
                  <a:lnTo>
                    <a:pt x="9841" y="1183"/>
                  </a:lnTo>
                  <a:lnTo>
                    <a:pt x="9841" y="851"/>
                  </a:lnTo>
                  <a:lnTo>
                    <a:pt x="10113" y="643"/>
                  </a:lnTo>
                  <a:lnTo>
                    <a:pt x="11247" y="851"/>
                  </a:lnTo>
                  <a:lnTo>
                    <a:pt x="12698" y="1079"/>
                  </a:lnTo>
                  <a:lnTo>
                    <a:pt x="13152" y="851"/>
                  </a:lnTo>
                  <a:lnTo>
                    <a:pt x="12698" y="643"/>
                  </a:lnTo>
                  <a:lnTo>
                    <a:pt x="12698" y="332"/>
                  </a:lnTo>
                  <a:lnTo>
                    <a:pt x="12698" y="0"/>
                  </a:lnTo>
                  <a:lnTo>
                    <a:pt x="13651" y="0"/>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6" name="Freeform 260">
              <a:extLst>
                <a:ext uri="{FF2B5EF4-FFF2-40B4-BE49-F238E27FC236}">
                  <a16:creationId xmlns:a16="http://schemas.microsoft.com/office/drawing/2014/main" id="{D13F0B8C-F44D-4EDC-AB96-3ED55E8F3935}"/>
                </a:ext>
              </a:extLst>
            </p:cNvPr>
            <p:cNvSpPr>
              <a:spLocks/>
            </p:cNvSpPr>
            <p:nvPr/>
          </p:nvSpPr>
          <p:spPr bwMode="auto">
            <a:xfrm>
              <a:off x="5169299" y="2533467"/>
              <a:ext cx="15163" cy="33268"/>
            </a:xfrm>
            <a:custGeom>
              <a:avLst/>
              <a:gdLst>
                <a:gd name="T0" fmla="*/ 3750 w 20000"/>
                <a:gd name="T1" fmla="*/ 19710 h 20000"/>
                <a:gd name="T2" fmla="*/ 0 w 20000"/>
                <a:gd name="T3" fmla="*/ 6087 h 20000"/>
                <a:gd name="T4" fmla="*/ 9375 w 20000"/>
                <a:gd name="T5" fmla="*/ 0 h 20000"/>
                <a:gd name="T6" fmla="*/ 19375 w 20000"/>
                <a:gd name="T7" fmla="*/ 0 h 20000"/>
                <a:gd name="T8" fmla="*/ 16250 w 20000"/>
                <a:gd name="T9" fmla="*/ 3188 h 20000"/>
                <a:gd name="T10" fmla="*/ 16250 w 20000"/>
                <a:gd name="T11" fmla="*/ 10725 h 20000"/>
                <a:gd name="T12" fmla="*/ 16250 w 20000"/>
                <a:gd name="T13" fmla="*/ 12174 h 20000"/>
                <a:gd name="T14" fmla="*/ 3750 w 20000"/>
                <a:gd name="T15" fmla="*/ 19710 h 20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00" h="20000">
                  <a:moveTo>
                    <a:pt x="3750" y="19710"/>
                  </a:moveTo>
                  <a:lnTo>
                    <a:pt x="0" y="6087"/>
                  </a:lnTo>
                  <a:lnTo>
                    <a:pt x="9375" y="0"/>
                  </a:lnTo>
                  <a:lnTo>
                    <a:pt x="19375" y="0"/>
                  </a:lnTo>
                  <a:lnTo>
                    <a:pt x="16250" y="3188"/>
                  </a:lnTo>
                  <a:lnTo>
                    <a:pt x="16250" y="10725"/>
                  </a:lnTo>
                  <a:lnTo>
                    <a:pt x="16250" y="12174"/>
                  </a:lnTo>
                  <a:lnTo>
                    <a:pt x="3750" y="1971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7" name="Freeform 259">
              <a:extLst>
                <a:ext uri="{FF2B5EF4-FFF2-40B4-BE49-F238E27FC236}">
                  <a16:creationId xmlns:a16="http://schemas.microsoft.com/office/drawing/2014/main" id="{10466934-3E7A-4448-8D58-73C66A0C789C}"/>
                </a:ext>
              </a:extLst>
            </p:cNvPr>
            <p:cNvSpPr>
              <a:spLocks/>
            </p:cNvSpPr>
            <p:nvPr/>
          </p:nvSpPr>
          <p:spPr bwMode="auto">
            <a:xfrm>
              <a:off x="5142470" y="2551290"/>
              <a:ext cx="8165" cy="35645"/>
            </a:xfrm>
            <a:custGeom>
              <a:avLst/>
              <a:gdLst>
                <a:gd name="T0" fmla="*/ 0 w 20000"/>
                <a:gd name="T1" fmla="*/ 19730 h 20000"/>
                <a:gd name="T2" fmla="*/ 0 w 20000"/>
                <a:gd name="T3" fmla="*/ 14054 h 20000"/>
                <a:gd name="T4" fmla="*/ 7059 w 20000"/>
                <a:gd name="T5" fmla="*/ 7027 h 20000"/>
                <a:gd name="T6" fmla="*/ 7059 w 20000"/>
                <a:gd name="T7" fmla="*/ 1622 h 20000"/>
                <a:gd name="T8" fmla="*/ 18824 w 20000"/>
                <a:gd name="T9" fmla="*/ 0 h 20000"/>
                <a:gd name="T10" fmla="*/ 7059 w 20000"/>
                <a:gd name="T11" fmla="*/ 8378 h 20000"/>
                <a:gd name="T12" fmla="*/ 0 w 20000"/>
                <a:gd name="T13" fmla="*/ 19730 h 20000"/>
              </a:gdLst>
              <a:ahLst/>
              <a:cxnLst>
                <a:cxn ang="0">
                  <a:pos x="T0" y="T1"/>
                </a:cxn>
                <a:cxn ang="0">
                  <a:pos x="T2" y="T3"/>
                </a:cxn>
                <a:cxn ang="0">
                  <a:pos x="T4" y="T5"/>
                </a:cxn>
                <a:cxn ang="0">
                  <a:pos x="T6" y="T7"/>
                </a:cxn>
                <a:cxn ang="0">
                  <a:pos x="T8" y="T9"/>
                </a:cxn>
                <a:cxn ang="0">
                  <a:pos x="T10" y="T11"/>
                </a:cxn>
                <a:cxn ang="0">
                  <a:pos x="T12" y="T13"/>
                </a:cxn>
              </a:cxnLst>
              <a:rect l="0" t="0" r="r" b="b"/>
              <a:pathLst>
                <a:path w="20000" h="20000">
                  <a:moveTo>
                    <a:pt x="0" y="19730"/>
                  </a:moveTo>
                  <a:lnTo>
                    <a:pt x="0" y="14054"/>
                  </a:lnTo>
                  <a:lnTo>
                    <a:pt x="7059" y="7027"/>
                  </a:lnTo>
                  <a:lnTo>
                    <a:pt x="7059" y="1622"/>
                  </a:lnTo>
                  <a:lnTo>
                    <a:pt x="18824" y="0"/>
                  </a:lnTo>
                  <a:lnTo>
                    <a:pt x="7059" y="8378"/>
                  </a:lnTo>
                  <a:lnTo>
                    <a:pt x="0" y="1973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8" name="Freeform 258">
              <a:extLst>
                <a:ext uri="{FF2B5EF4-FFF2-40B4-BE49-F238E27FC236}">
                  <a16:creationId xmlns:a16="http://schemas.microsoft.com/office/drawing/2014/main" id="{C2D6F612-C3AF-4676-ADEC-B41B8E391720}"/>
                </a:ext>
              </a:extLst>
            </p:cNvPr>
            <p:cNvSpPr>
              <a:spLocks/>
            </p:cNvSpPr>
            <p:nvPr/>
          </p:nvSpPr>
          <p:spPr bwMode="auto">
            <a:xfrm>
              <a:off x="5110977" y="2616638"/>
              <a:ext cx="8165" cy="10694"/>
            </a:xfrm>
            <a:custGeom>
              <a:avLst/>
              <a:gdLst>
                <a:gd name="T0" fmla="*/ 5882 w 20000"/>
                <a:gd name="T1" fmla="*/ 19091 h 20000"/>
                <a:gd name="T2" fmla="*/ 0 w 20000"/>
                <a:gd name="T3" fmla="*/ 10000 h 20000"/>
                <a:gd name="T4" fmla="*/ 0 w 20000"/>
                <a:gd name="T5" fmla="*/ 0 h 20000"/>
                <a:gd name="T6" fmla="*/ 18824 w 20000"/>
                <a:gd name="T7" fmla="*/ 10000 h 20000"/>
                <a:gd name="T8" fmla="*/ 5882 w 20000"/>
                <a:gd name="T9" fmla="*/ 19091 h 20000"/>
              </a:gdLst>
              <a:ahLst/>
              <a:cxnLst>
                <a:cxn ang="0">
                  <a:pos x="T0" y="T1"/>
                </a:cxn>
                <a:cxn ang="0">
                  <a:pos x="T2" y="T3"/>
                </a:cxn>
                <a:cxn ang="0">
                  <a:pos x="T4" y="T5"/>
                </a:cxn>
                <a:cxn ang="0">
                  <a:pos x="T6" y="T7"/>
                </a:cxn>
                <a:cxn ang="0">
                  <a:pos x="T8" y="T9"/>
                </a:cxn>
              </a:cxnLst>
              <a:rect l="0" t="0" r="r" b="b"/>
              <a:pathLst>
                <a:path w="20000" h="20000">
                  <a:moveTo>
                    <a:pt x="5882" y="19091"/>
                  </a:moveTo>
                  <a:lnTo>
                    <a:pt x="0" y="10000"/>
                  </a:lnTo>
                  <a:lnTo>
                    <a:pt x="0" y="0"/>
                  </a:lnTo>
                  <a:lnTo>
                    <a:pt x="18824" y="10000"/>
                  </a:lnTo>
                  <a:lnTo>
                    <a:pt x="5882" y="19091"/>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9" name="Freeform 257">
              <a:extLst>
                <a:ext uri="{FF2B5EF4-FFF2-40B4-BE49-F238E27FC236}">
                  <a16:creationId xmlns:a16="http://schemas.microsoft.com/office/drawing/2014/main" id="{18861964-CB0B-471E-8C27-B6A8C1191CDE}"/>
                </a:ext>
              </a:extLst>
            </p:cNvPr>
            <p:cNvSpPr>
              <a:spLocks/>
            </p:cNvSpPr>
            <p:nvPr/>
          </p:nvSpPr>
          <p:spPr bwMode="auto">
            <a:xfrm>
              <a:off x="4958172" y="2828131"/>
              <a:ext cx="85151" cy="52279"/>
            </a:xfrm>
            <a:custGeom>
              <a:avLst/>
              <a:gdLst>
                <a:gd name="T0" fmla="*/ 5137 w 20000"/>
                <a:gd name="T1" fmla="*/ 2909 h 20000"/>
                <a:gd name="T2" fmla="*/ 6230 w 20000"/>
                <a:gd name="T3" fmla="*/ 2909 h 20000"/>
                <a:gd name="T4" fmla="*/ 7432 w 20000"/>
                <a:gd name="T5" fmla="*/ 2909 h 20000"/>
                <a:gd name="T6" fmla="*/ 7978 w 20000"/>
                <a:gd name="T7" fmla="*/ 2909 h 20000"/>
                <a:gd name="T8" fmla="*/ 9071 w 20000"/>
                <a:gd name="T9" fmla="*/ 2909 h 20000"/>
                <a:gd name="T10" fmla="*/ 9617 w 20000"/>
                <a:gd name="T11" fmla="*/ 2909 h 20000"/>
                <a:gd name="T12" fmla="*/ 9617 w 20000"/>
                <a:gd name="T13" fmla="*/ 2000 h 20000"/>
                <a:gd name="T14" fmla="*/ 10710 w 20000"/>
                <a:gd name="T15" fmla="*/ 0 h 20000"/>
                <a:gd name="T16" fmla="*/ 11913 w 20000"/>
                <a:gd name="T17" fmla="*/ 0 h 20000"/>
                <a:gd name="T18" fmla="*/ 12459 w 20000"/>
                <a:gd name="T19" fmla="*/ 0 h 20000"/>
                <a:gd name="T20" fmla="*/ 12459 w 20000"/>
                <a:gd name="T21" fmla="*/ 2000 h 20000"/>
                <a:gd name="T22" fmla="*/ 13661 w 20000"/>
                <a:gd name="T23" fmla="*/ 2000 h 20000"/>
                <a:gd name="T24" fmla="*/ 14098 w 20000"/>
                <a:gd name="T25" fmla="*/ 2000 h 20000"/>
                <a:gd name="T26" fmla="*/ 15410 w 20000"/>
                <a:gd name="T27" fmla="*/ 2000 h 20000"/>
                <a:gd name="T28" fmla="*/ 16503 w 20000"/>
                <a:gd name="T29" fmla="*/ 2909 h 20000"/>
                <a:gd name="T30" fmla="*/ 15410 w 20000"/>
                <a:gd name="T31" fmla="*/ 4909 h 20000"/>
                <a:gd name="T32" fmla="*/ 15410 w 20000"/>
                <a:gd name="T33" fmla="*/ 5636 h 20000"/>
                <a:gd name="T34" fmla="*/ 16503 w 20000"/>
                <a:gd name="T35" fmla="*/ 7636 h 20000"/>
                <a:gd name="T36" fmla="*/ 16940 w 20000"/>
                <a:gd name="T37" fmla="*/ 7636 h 20000"/>
                <a:gd name="T38" fmla="*/ 16940 w 20000"/>
                <a:gd name="T39" fmla="*/ 9455 h 20000"/>
                <a:gd name="T40" fmla="*/ 18142 w 20000"/>
                <a:gd name="T41" fmla="*/ 9455 h 20000"/>
                <a:gd name="T42" fmla="*/ 19235 w 20000"/>
                <a:gd name="T43" fmla="*/ 10545 h 20000"/>
                <a:gd name="T44" fmla="*/ 19891 w 20000"/>
                <a:gd name="T45" fmla="*/ 10545 h 20000"/>
                <a:gd name="T46" fmla="*/ 19235 w 20000"/>
                <a:gd name="T47" fmla="*/ 14182 h 20000"/>
                <a:gd name="T48" fmla="*/ 18142 w 20000"/>
                <a:gd name="T49" fmla="*/ 14182 h 20000"/>
                <a:gd name="T50" fmla="*/ 18142 w 20000"/>
                <a:gd name="T51" fmla="*/ 16909 h 20000"/>
                <a:gd name="T52" fmla="*/ 16940 w 20000"/>
                <a:gd name="T53" fmla="*/ 15091 h 20000"/>
                <a:gd name="T54" fmla="*/ 16503 w 20000"/>
                <a:gd name="T55" fmla="*/ 15091 h 20000"/>
                <a:gd name="T56" fmla="*/ 15410 w 20000"/>
                <a:gd name="T57" fmla="*/ 14182 h 20000"/>
                <a:gd name="T58" fmla="*/ 14098 w 20000"/>
                <a:gd name="T59" fmla="*/ 14182 h 20000"/>
                <a:gd name="T60" fmla="*/ 14098 w 20000"/>
                <a:gd name="T61" fmla="*/ 16909 h 20000"/>
                <a:gd name="T62" fmla="*/ 13661 w 20000"/>
                <a:gd name="T63" fmla="*/ 18000 h 20000"/>
                <a:gd name="T64" fmla="*/ 9617 w 20000"/>
                <a:gd name="T65" fmla="*/ 16909 h 20000"/>
                <a:gd name="T66" fmla="*/ 7978 w 20000"/>
                <a:gd name="T67" fmla="*/ 19818 h 20000"/>
                <a:gd name="T68" fmla="*/ 7432 w 20000"/>
                <a:gd name="T69" fmla="*/ 18000 h 20000"/>
                <a:gd name="T70" fmla="*/ 4481 w 20000"/>
                <a:gd name="T71" fmla="*/ 19818 h 20000"/>
                <a:gd name="T72" fmla="*/ 3388 w 20000"/>
                <a:gd name="T73" fmla="*/ 16909 h 20000"/>
                <a:gd name="T74" fmla="*/ 1749 w 20000"/>
                <a:gd name="T75" fmla="*/ 14182 h 20000"/>
                <a:gd name="T76" fmla="*/ 0 w 20000"/>
                <a:gd name="T77" fmla="*/ 15091 h 20000"/>
                <a:gd name="T78" fmla="*/ 0 w 20000"/>
                <a:gd name="T79" fmla="*/ 14182 h 20000"/>
                <a:gd name="T80" fmla="*/ 1749 w 20000"/>
                <a:gd name="T81" fmla="*/ 9455 h 20000"/>
                <a:gd name="T82" fmla="*/ 3388 w 20000"/>
                <a:gd name="T83" fmla="*/ 5636 h 20000"/>
                <a:gd name="T84" fmla="*/ 3388 w 20000"/>
                <a:gd name="T85" fmla="*/ 2909 h 20000"/>
                <a:gd name="T86" fmla="*/ 5137 w 20000"/>
                <a:gd name="T87" fmla="*/ 2909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00" h="20000">
                  <a:moveTo>
                    <a:pt x="5137" y="2909"/>
                  </a:moveTo>
                  <a:lnTo>
                    <a:pt x="6230" y="2909"/>
                  </a:lnTo>
                  <a:lnTo>
                    <a:pt x="7432" y="2909"/>
                  </a:lnTo>
                  <a:lnTo>
                    <a:pt x="7978" y="2909"/>
                  </a:lnTo>
                  <a:lnTo>
                    <a:pt x="9071" y="2909"/>
                  </a:lnTo>
                  <a:lnTo>
                    <a:pt x="9617" y="2909"/>
                  </a:lnTo>
                  <a:lnTo>
                    <a:pt x="9617" y="2000"/>
                  </a:lnTo>
                  <a:lnTo>
                    <a:pt x="10710" y="0"/>
                  </a:lnTo>
                  <a:lnTo>
                    <a:pt x="11913" y="0"/>
                  </a:lnTo>
                  <a:lnTo>
                    <a:pt x="12459" y="0"/>
                  </a:lnTo>
                  <a:lnTo>
                    <a:pt x="12459" y="2000"/>
                  </a:lnTo>
                  <a:lnTo>
                    <a:pt x="13661" y="2000"/>
                  </a:lnTo>
                  <a:lnTo>
                    <a:pt x="14098" y="2000"/>
                  </a:lnTo>
                  <a:lnTo>
                    <a:pt x="15410" y="2000"/>
                  </a:lnTo>
                  <a:lnTo>
                    <a:pt x="16503" y="2909"/>
                  </a:lnTo>
                  <a:lnTo>
                    <a:pt x="15410" y="4909"/>
                  </a:lnTo>
                  <a:lnTo>
                    <a:pt x="15410" y="5636"/>
                  </a:lnTo>
                  <a:lnTo>
                    <a:pt x="16503" y="7636"/>
                  </a:lnTo>
                  <a:lnTo>
                    <a:pt x="16940" y="7636"/>
                  </a:lnTo>
                  <a:lnTo>
                    <a:pt x="16940" y="9455"/>
                  </a:lnTo>
                  <a:lnTo>
                    <a:pt x="18142" y="9455"/>
                  </a:lnTo>
                  <a:lnTo>
                    <a:pt x="19235" y="10545"/>
                  </a:lnTo>
                  <a:lnTo>
                    <a:pt x="19891" y="10545"/>
                  </a:lnTo>
                  <a:lnTo>
                    <a:pt x="19235" y="14182"/>
                  </a:lnTo>
                  <a:lnTo>
                    <a:pt x="18142" y="14182"/>
                  </a:lnTo>
                  <a:lnTo>
                    <a:pt x="18142" y="16909"/>
                  </a:lnTo>
                  <a:lnTo>
                    <a:pt x="16940" y="15091"/>
                  </a:lnTo>
                  <a:lnTo>
                    <a:pt x="16503" y="15091"/>
                  </a:lnTo>
                  <a:lnTo>
                    <a:pt x="15410" y="14182"/>
                  </a:lnTo>
                  <a:lnTo>
                    <a:pt x="14098" y="14182"/>
                  </a:lnTo>
                  <a:lnTo>
                    <a:pt x="14098" y="16909"/>
                  </a:lnTo>
                  <a:lnTo>
                    <a:pt x="13661" y="18000"/>
                  </a:lnTo>
                  <a:lnTo>
                    <a:pt x="9617" y="16909"/>
                  </a:lnTo>
                  <a:lnTo>
                    <a:pt x="7978" y="19818"/>
                  </a:lnTo>
                  <a:lnTo>
                    <a:pt x="7432" y="18000"/>
                  </a:lnTo>
                  <a:lnTo>
                    <a:pt x="4481" y="19818"/>
                  </a:lnTo>
                  <a:lnTo>
                    <a:pt x="3388" y="16909"/>
                  </a:lnTo>
                  <a:lnTo>
                    <a:pt x="1749" y="14182"/>
                  </a:lnTo>
                  <a:lnTo>
                    <a:pt x="0" y="15091"/>
                  </a:lnTo>
                  <a:lnTo>
                    <a:pt x="0" y="14182"/>
                  </a:lnTo>
                  <a:lnTo>
                    <a:pt x="1749" y="9455"/>
                  </a:lnTo>
                  <a:lnTo>
                    <a:pt x="3388" y="5636"/>
                  </a:lnTo>
                  <a:lnTo>
                    <a:pt x="3388" y="2909"/>
                  </a:lnTo>
                  <a:lnTo>
                    <a:pt x="5137" y="2909"/>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0" name="Freeform 256">
              <a:extLst>
                <a:ext uri="{FF2B5EF4-FFF2-40B4-BE49-F238E27FC236}">
                  <a16:creationId xmlns:a16="http://schemas.microsoft.com/office/drawing/2014/main" id="{6C274665-9274-47A8-9BBF-0600E07B5B6B}"/>
                </a:ext>
              </a:extLst>
            </p:cNvPr>
            <p:cNvSpPr>
              <a:spLocks/>
            </p:cNvSpPr>
            <p:nvPr/>
          </p:nvSpPr>
          <p:spPr bwMode="auto">
            <a:xfrm>
              <a:off x="4657230" y="2937441"/>
              <a:ext cx="247286" cy="194858"/>
            </a:xfrm>
            <a:custGeom>
              <a:avLst/>
              <a:gdLst>
                <a:gd name="T0" fmla="*/ 12703 w 20000"/>
                <a:gd name="T1" fmla="*/ 2005 h 20000"/>
                <a:gd name="T2" fmla="*/ 15879 w 20000"/>
                <a:gd name="T3" fmla="*/ 2787 h 20000"/>
                <a:gd name="T4" fmla="*/ 16824 w 20000"/>
                <a:gd name="T5" fmla="*/ 2787 h 20000"/>
                <a:gd name="T6" fmla="*/ 18034 w 20000"/>
                <a:gd name="T7" fmla="*/ 3276 h 20000"/>
                <a:gd name="T8" fmla="*/ 19584 w 20000"/>
                <a:gd name="T9" fmla="*/ 3276 h 20000"/>
                <a:gd name="T10" fmla="*/ 19584 w 20000"/>
                <a:gd name="T11" fmla="*/ 4010 h 20000"/>
                <a:gd name="T12" fmla="*/ 18979 w 20000"/>
                <a:gd name="T13" fmla="*/ 5575 h 20000"/>
                <a:gd name="T14" fmla="*/ 16824 w 20000"/>
                <a:gd name="T15" fmla="*/ 6797 h 20000"/>
                <a:gd name="T16" fmla="*/ 15879 w 20000"/>
                <a:gd name="T17" fmla="*/ 7286 h 20000"/>
                <a:gd name="T18" fmla="*/ 15274 w 20000"/>
                <a:gd name="T19" fmla="*/ 9340 h 20000"/>
                <a:gd name="T20" fmla="*/ 14329 w 20000"/>
                <a:gd name="T21" fmla="*/ 11589 h 20000"/>
                <a:gd name="T22" fmla="*/ 14858 w 20000"/>
                <a:gd name="T23" fmla="*/ 13399 h 20000"/>
                <a:gd name="T24" fmla="*/ 13724 w 20000"/>
                <a:gd name="T25" fmla="*/ 14670 h 20000"/>
                <a:gd name="T26" fmla="*/ 13308 w 20000"/>
                <a:gd name="T27" fmla="*/ 15892 h 20000"/>
                <a:gd name="T28" fmla="*/ 12136 w 20000"/>
                <a:gd name="T29" fmla="*/ 16186 h 20000"/>
                <a:gd name="T30" fmla="*/ 11153 w 20000"/>
                <a:gd name="T31" fmla="*/ 18191 h 20000"/>
                <a:gd name="T32" fmla="*/ 10397 w 20000"/>
                <a:gd name="T33" fmla="*/ 17946 h 20000"/>
                <a:gd name="T34" fmla="*/ 9792 w 20000"/>
                <a:gd name="T35" fmla="*/ 18191 h 20000"/>
                <a:gd name="T36" fmla="*/ 8809 w 20000"/>
                <a:gd name="T37" fmla="*/ 18191 h 20000"/>
                <a:gd name="T38" fmla="*/ 7259 w 20000"/>
                <a:gd name="T39" fmla="*/ 18680 h 20000"/>
                <a:gd name="T40" fmla="*/ 5671 w 20000"/>
                <a:gd name="T41" fmla="*/ 19951 h 20000"/>
                <a:gd name="T42" fmla="*/ 4121 w 20000"/>
                <a:gd name="T43" fmla="*/ 18191 h 20000"/>
                <a:gd name="T44" fmla="*/ 3176 w 20000"/>
                <a:gd name="T45" fmla="*/ 16968 h 20000"/>
                <a:gd name="T46" fmla="*/ 2949 w 20000"/>
                <a:gd name="T47" fmla="*/ 15403 h 20000"/>
                <a:gd name="T48" fmla="*/ 3554 w 20000"/>
                <a:gd name="T49" fmla="*/ 14181 h 20000"/>
                <a:gd name="T50" fmla="*/ 3176 w 20000"/>
                <a:gd name="T51" fmla="*/ 12665 h 20000"/>
                <a:gd name="T52" fmla="*/ 2949 w 20000"/>
                <a:gd name="T53" fmla="*/ 10611 h 20000"/>
                <a:gd name="T54" fmla="*/ 3932 w 20000"/>
                <a:gd name="T55" fmla="*/ 8606 h 20000"/>
                <a:gd name="T56" fmla="*/ 4726 w 20000"/>
                <a:gd name="T57" fmla="*/ 5575 h 20000"/>
                <a:gd name="T58" fmla="*/ 3932 w 20000"/>
                <a:gd name="T59" fmla="*/ 4792 h 20000"/>
                <a:gd name="T60" fmla="*/ 2571 w 20000"/>
                <a:gd name="T61" fmla="*/ 4792 h 20000"/>
                <a:gd name="T62" fmla="*/ 1588 w 20000"/>
                <a:gd name="T63" fmla="*/ 4010 h 20000"/>
                <a:gd name="T64" fmla="*/ 605 w 20000"/>
                <a:gd name="T65" fmla="*/ 4010 h 20000"/>
                <a:gd name="T66" fmla="*/ 605 w 20000"/>
                <a:gd name="T67" fmla="*/ 2787 h 20000"/>
                <a:gd name="T68" fmla="*/ 416 w 20000"/>
                <a:gd name="T69" fmla="*/ 2298 h 20000"/>
                <a:gd name="T70" fmla="*/ 605 w 20000"/>
                <a:gd name="T71" fmla="*/ 782 h 20000"/>
                <a:gd name="T72" fmla="*/ 1588 w 20000"/>
                <a:gd name="T73" fmla="*/ 196 h 20000"/>
                <a:gd name="T74" fmla="*/ 2949 w 20000"/>
                <a:gd name="T75" fmla="*/ 196 h 20000"/>
                <a:gd name="T76" fmla="*/ 5482 w 20000"/>
                <a:gd name="T77" fmla="*/ 196 h 20000"/>
                <a:gd name="T78" fmla="*/ 8809 w 20000"/>
                <a:gd name="T79" fmla="*/ 782 h 20000"/>
                <a:gd name="T80" fmla="*/ 12136 w 20000"/>
                <a:gd name="T81" fmla="*/ 782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00" h="20000">
                  <a:moveTo>
                    <a:pt x="12136" y="782"/>
                  </a:moveTo>
                  <a:lnTo>
                    <a:pt x="12703" y="2005"/>
                  </a:lnTo>
                  <a:lnTo>
                    <a:pt x="14858" y="2787"/>
                  </a:lnTo>
                  <a:lnTo>
                    <a:pt x="15879" y="2787"/>
                  </a:lnTo>
                  <a:lnTo>
                    <a:pt x="15879" y="2298"/>
                  </a:lnTo>
                  <a:lnTo>
                    <a:pt x="16824" y="2787"/>
                  </a:lnTo>
                  <a:lnTo>
                    <a:pt x="17429" y="3521"/>
                  </a:lnTo>
                  <a:lnTo>
                    <a:pt x="18034" y="3276"/>
                  </a:lnTo>
                  <a:lnTo>
                    <a:pt x="18979" y="3521"/>
                  </a:lnTo>
                  <a:lnTo>
                    <a:pt x="19584" y="3276"/>
                  </a:lnTo>
                  <a:lnTo>
                    <a:pt x="19962" y="3521"/>
                  </a:lnTo>
                  <a:lnTo>
                    <a:pt x="19584" y="4010"/>
                  </a:lnTo>
                  <a:lnTo>
                    <a:pt x="19584" y="4792"/>
                  </a:lnTo>
                  <a:lnTo>
                    <a:pt x="18979" y="5575"/>
                  </a:lnTo>
                  <a:lnTo>
                    <a:pt x="18034" y="6797"/>
                  </a:lnTo>
                  <a:lnTo>
                    <a:pt x="16824" y="6797"/>
                  </a:lnTo>
                  <a:lnTo>
                    <a:pt x="16257" y="7286"/>
                  </a:lnTo>
                  <a:lnTo>
                    <a:pt x="15879" y="7286"/>
                  </a:lnTo>
                  <a:lnTo>
                    <a:pt x="15879" y="8606"/>
                  </a:lnTo>
                  <a:lnTo>
                    <a:pt x="15274" y="9340"/>
                  </a:lnTo>
                  <a:lnTo>
                    <a:pt x="13913" y="10856"/>
                  </a:lnTo>
                  <a:lnTo>
                    <a:pt x="14329" y="11589"/>
                  </a:lnTo>
                  <a:lnTo>
                    <a:pt x="14858" y="12861"/>
                  </a:lnTo>
                  <a:lnTo>
                    <a:pt x="14858" y="13399"/>
                  </a:lnTo>
                  <a:lnTo>
                    <a:pt x="14329" y="13888"/>
                  </a:lnTo>
                  <a:lnTo>
                    <a:pt x="13724" y="14670"/>
                  </a:lnTo>
                  <a:lnTo>
                    <a:pt x="13308" y="15403"/>
                  </a:lnTo>
                  <a:lnTo>
                    <a:pt x="13308" y="15892"/>
                  </a:lnTo>
                  <a:lnTo>
                    <a:pt x="12930" y="16186"/>
                  </a:lnTo>
                  <a:lnTo>
                    <a:pt x="12136" y="16186"/>
                  </a:lnTo>
                  <a:lnTo>
                    <a:pt x="11380" y="16968"/>
                  </a:lnTo>
                  <a:lnTo>
                    <a:pt x="11153" y="18191"/>
                  </a:lnTo>
                  <a:lnTo>
                    <a:pt x="10775" y="17946"/>
                  </a:lnTo>
                  <a:lnTo>
                    <a:pt x="10397" y="17946"/>
                  </a:lnTo>
                  <a:lnTo>
                    <a:pt x="10208" y="18191"/>
                  </a:lnTo>
                  <a:lnTo>
                    <a:pt x="9792" y="18191"/>
                  </a:lnTo>
                  <a:lnTo>
                    <a:pt x="9225" y="18191"/>
                  </a:lnTo>
                  <a:lnTo>
                    <a:pt x="8809" y="18191"/>
                  </a:lnTo>
                  <a:lnTo>
                    <a:pt x="8053" y="18191"/>
                  </a:lnTo>
                  <a:lnTo>
                    <a:pt x="7259" y="18680"/>
                  </a:lnTo>
                  <a:lnTo>
                    <a:pt x="6654" y="18680"/>
                  </a:lnTo>
                  <a:lnTo>
                    <a:pt x="5671" y="19951"/>
                  </a:lnTo>
                  <a:lnTo>
                    <a:pt x="4499" y="19218"/>
                  </a:lnTo>
                  <a:lnTo>
                    <a:pt x="4121" y="18191"/>
                  </a:lnTo>
                  <a:lnTo>
                    <a:pt x="4121" y="17457"/>
                  </a:lnTo>
                  <a:lnTo>
                    <a:pt x="3176" y="16968"/>
                  </a:lnTo>
                  <a:lnTo>
                    <a:pt x="2949" y="16968"/>
                  </a:lnTo>
                  <a:lnTo>
                    <a:pt x="2949" y="15403"/>
                  </a:lnTo>
                  <a:lnTo>
                    <a:pt x="3554" y="14670"/>
                  </a:lnTo>
                  <a:lnTo>
                    <a:pt x="3554" y="14181"/>
                  </a:lnTo>
                  <a:lnTo>
                    <a:pt x="3176" y="13399"/>
                  </a:lnTo>
                  <a:lnTo>
                    <a:pt x="3176" y="12665"/>
                  </a:lnTo>
                  <a:lnTo>
                    <a:pt x="3176" y="12176"/>
                  </a:lnTo>
                  <a:lnTo>
                    <a:pt x="2949" y="10611"/>
                  </a:lnTo>
                  <a:lnTo>
                    <a:pt x="3554" y="10611"/>
                  </a:lnTo>
                  <a:lnTo>
                    <a:pt x="3932" y="8606"/>
                  </a:lnTo>
                  <a:lnTo>
                    <a:pt x="3932" y="7286"/>
                  </a:lnTo>
                  <a:lnTo>
                    <a:pt x="4726" y="5575"/>
                  </a:lnTo>
                  <a:lnTo>
                    <a:pt x="4499" y="5281"/>
                  </a:lnTo>
                  <a:lnTo>
                    <a:pt x="3932" y="4792"/>
                  </a:lnTo>
                  <a:lnTo>
                    <a:pt x="3176" y="4792"/>
                  </a:lnTo>
                  <a:lnTo>
                    <a:pt x="2571" y="4792"/>
                  </a:lnTo>
                  <a:lnTo>
                    <a:pt x="1966" y="4792"/>
                  </a:lnTo>
                  <a:lnTo>
                    <a:pt x="1588" y="4010"/>
                  </a:lnTo>
                  <a:lnTo>
                    <a:pt x="1021" y="4303"/>
                  </a:lnTo>
                  <a:lnTo>
                    <a:pt x="605" y="4010"/>
                  </a:lnTo>
                  <a:lnTo>
                    <a:pt x="1021" y="3521"/>
                  </a:lnTo>
                  <a:lnTo>
                    <a:pt x="605" y="2787"/>
                  </a:lnTo>
                  <a:lnTo>
                    <a:pt x="416" y="2787"/>
                  </a:lnTo>
                  <a:lnTo>
                    <a:pt x="416" y="2298"/>
                  </a:lnTo>
                  <a:lnTo>
                    <a:pt x="0" y="978"/>
                  </a:lnTo>
                  <a:lnTo>
                    <a:pt x="605" y="782"/>
                  </a:lnTo>
                  <a:lnTo>
                    <a:pt x="1588" y="782"/>
                  </a:lnTo>
                  <a:lnTo>
                    <a:pt x="1588" y="196"/>
                  </a:lnTo>
                  <a:lnTo>
                    <a:pt x="2155" y="0"/>
                  </a:lnTo>
                  <a:lnTo>
                    <a:pt x="2949" y="196"/>
                  </a:lnTo>
                  <a:lnTo>
                    <a:pt x="4499" y="196"/>
                  </a:lnTo>
                  <a:lnTo>
                    <a:pt x="5482" y="196"/>
                  </a:lnTo>
                  <a:lnTo>
                    <a:pt x="7070" y="782"/>
                  </a:lnTo>
                  <a:lnTo>
                    <a:pt x="8809" y="782"/>
                  </a:lnTo>
                  <a:lnTo>
                    <a:pt x="10397" y="782"/>
                  </a:lnTo>
                  <a:lnTo>
                    <a:pt x="12136" y="782"/>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1" name="Freeform 255">
              <a:extLst>
                <a:ext uri="{FF2B5EF4-FFF2-40B4-BE49-F238E27FC236}">
                  <a16:creationId xmlns:a16="http://schemas.microsoft.com/office/drawing/2014/main" id="{9CAB7BB8-FA0D-40AA-B2F7-EC2E73637052}"/>
                </a:ext>
              </a:extLst>
            </p:cNvPr>
            <p:cNvSpPr>
              <a:spLocks/>
            </p:cNvSpPr>
            <p:nvPr/>
          </p:nvSpPr>
          <p:spPr bwMode="auto">
            <a:xfrm>
              <a:off x="4885853" y="3034871"/>
              <a:ext cx="22163" cy="15446"/>
            </a:xfrm>
            <a:custGeom>
              <a:avLst/>
              <a:gdLst>
                <a:gd name="T0" fmla="*/ 10833 w 20000"/>
                <a:gd name="T1" fmla="*/ 19375 h 20000"/>
                <a:gd name="T2" fmla="*/ 8333 w 20000"/>
                <a:gd name="T3" fmla="*/ 16250 h 20000"/>
                <a:gd name="T4" fmla="*/ 8333 w 20000"/>
                <a:gd name="T5" fmla="*/ 9375 h 20000"/>
                <a:gd name="T6" fmla="*/ 0 w 20000"/>
                <a:gd name="T7" fmla="*/ 9375 h 20000"/>
                <a:gd name="T8" fmla="*/ 10833 w 20000"/>
                <a:gd name="T9" fmla="*/ 0 h 20000"/>
                <a:gd name="T10" fmla="*/ 10833 w 20000"/>
                <a:gd name="T11" fmla="*/ 6875 h 20000"/>
                <a:gd name="T12" fmla="*/ 19583 w 20000"/>
                <a:gd name="T13" fmla="*/ 6875 h 20000"/>
                <a:gd name="T14" fmla="*/ 15000 w 20000"/>
                <a:gd name="T15" fmla="*/ 9375 h 20000"/>
                <a:gd name="T16" fmla="*/ 10833 w 20000"/>
                <a:gd name="T17" fmla="*/ 1937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00" h="20000">
                  <a:moveTo>
                    <a:pt x="10833" y="19375"/>
                  </a:moveTo>
                  <a:lnTo>
                    <a:pt x="8333" y="16250"/>
                  </a:lnTo>
                  <a:lnTo>
                    <a:pt x="8333" y="9375"/>
                  </a:lnTo>
                  <a:lnTo>
                    <a:pt x="0" y="9375"/>
                  </a:lnTo>
                  <a:lnTo>
                    <a:pt x="10833" y="0"/>
                  </a:lnTo>
                  <a:lnTo>
                    <a:pt x="10833" y="6875"/>
                  </a:lnTo>
                  <a:lnTo>
                    <a:pt x="19583" y="6875"/>
                  </a:lnTo>
                  <a:lnTo>
                    <a:pt x="15000" y="9375"/>
                  </a:lnTo>
                  <a:lnTo>
                    <a:pt x="10833" y="1937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2" name="Freeform 254">
              <a:extLst>
                <a:ext uri="{FF2B5EF4-FFF2-40B4-BE49-F238E27FC236}">
                  <a16:creationId xmlns:a16="http://schemas.microsoft.com/office/drawing/2014/main" id="{8D9A1585-D97D-45DC-831C-92AC478817F7}"/>
                </a:ext>
              </a:extLst>
            </p:cNvPr>
            <p:cNvSpPr>
              <a:spLocks/>
            </p:cNvSpPr>
            <p:nvPr/>
          </p:nvSpPr>
          <p:spPr bwMode="auto">
            <a:xfrm>
              <a:off x="4910348" y="3030118"/>
              <a:ext cx="8165" cy="4753"/>
            </a:xfrm>
            <a:custGeom>
              <a:avLst/>
              <a:gdLst>
                <a:gd name="T0" fmla="*/ 18824 w 20000"/>
                <a:gd name="T1" fmla="*/ 18182 h 20000"/>
                <a:gd name="T2" fmla="*/ 0 w 20000"/>
                <a:gd name="T3" fmla="*/ 0 h 20000"/>
                <a:gd name="T4" fmla="*/ 18824 w 20000"/>
                <a:gd name="T5" fmla="*/ 0 h 20000"/>
                <a:gd name="T6" fmla="*/ 18824 w 20000"/>
                <a:gd name="T7" fmla="*/ 18182 h 20000"/>
              </a:gdLst>
              <a:ahLst/>
              <a:cxnLst>
                <a:cxn ang="0">
                  <a:pos x="T0" y="T1"/>
                </a:cxn>
                <a:cxn ang="0">
                  <a:pos x="T2" y="T3"/>
                </a:cxn>
                <a:cxn ang="0">
                  <a:pos x="T4" y="T5"/>
                </a:cxn>
                <a:cxn ang="0">
                  <a:pos x="T6" y="T7"/>
                </a:cxn>
              </a:cxnLst>
              <a:rect l="0" t="0" r="r" b="b"/>
              <a:pathLst>
                <a:path w="20000" h="20000">
                  <a:moveTo>
                    <a:pt x="18824" y="18182"/>
                  </a:moveTo>
                  <a:lnTo>
                    <a:pt x="0" y="0"/>
                  </a:lnTo>
                  <a:lnTo>
                    <a:pt x="18824" y="0"/>
                  </a:lnTo>
                  <a:lnTo>
                    <a:pt x="18824" y="18182"/>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3" name="Freeform 253">
              <a:extLst>
                <a:ext uri="{FF2B5EF4-FFF2-40B4-BE49-F238E27FC236}">
                  <a16:creationId xmlns:a16="http://schemas.microsoft.com/office/drawing/2014/main" id="{CBE8EC45-8553-4368-960C-593C5F496938}"/>
                </a:ext>
              </a:extLst>
            </p:cNvPr>
            <p:cNvSpPr>
              <a:spLocks/>
            </p:cNvSpPr>
            <p:nvPr/>
          </p:nvSpPr>
          <p:spPr bwMode="auto">
            <a:xfrm>
              <a:off x="4860191" y="3055070"/>
              <a:ext cx="8165" cy="7129"/>
            </a:xfrm>
            <a:custGeom>
              <a:avLst/>
              <a:gdLst>
                <a:gd name="T0" fmla="*/ 18824 w 20000"/>
                <a:gd name="T1" fmla="*/ 18750 h 20000"/>
                <a:gd name="T2" fmla="*/ 0 w 20000"/>
                <a:gd name="T3" fmla="*/ 12500 h 20000"/>
                <a:gd name="T4" fmla="*/ 18824 w 20000"/>
                <a:gd name="T5" fmla="*/ 0 h 20000"/>
                <a:gd name="T6" fmla="*/ 18824 w 20000"/>
                <a:gd name="T7" fmla="*/ 18750 h 20000"/>
              </a:gdLst>
              <a:ahLst/>
              <a:cxnLst>
                <a:cxn ang="0">
                  <a:pos x="T0" y="T1"/>
                </a:cxn>
                <a:cxn ang="0">
                  <a:pos x="T2" y="T3"/>
                </a:cxn>
                <a:cxn ang="0">
                  <a:pos x="T4" y="T5"/>
                </a:cxn>
                <a:cxn ang="0">
                  <a:pos x="T6" y="T7"/>
                </a:cxn>
              </a:cxnLst>
              <a:rect l="0" t="0" r="r" b="b"/>
              <a:pathLst>
                <a:path w="20000" h="20000">
                  <a:moveTo>
                    <a:pt x="18824" y="18750"/>
                  </a:moveTo>
                  <a:lnTo>
                    <a:pt x="0" y="12500"/>
                  </a:lnTo>
                  <a:lnTo>
                    <a:pt x="18824" y="0"/>
                  </a:lnTo>
                  <a:lnTo>
                    <a:pt x="18824" y="1875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4" name="Freeform 252">
              <a:extLst>
                <a:ext uri="{FF2B5EF4-FFF2-40B4-BE49-F238E27FC236}">
                  <a16:creationId xmlns:a16="http://schemas.microsoft.com/office/drawing/2014/main" id="{237B16D8-2D32-4E9D-97EB-704A7FA7E915}"/>
                </a:ext>
              </a:extLst>
            </p:cNvPr>
            <p:cNvSpPr>
              <a:spLocks/>
            </p:cNvSpPr>
            <p:nvPr/>
          </p:nvSpPr>
          <p:spPr bwMode="auto">
            <a:xfrm>
              <a:off x="4864857" y="2963581"/>
              <a:ext cx="15164" cy="8317"/>
            </a:xfrm>
            <a:custGeom>
              <a:avLst/>
              <a:gdLst>
                <a:gd name="T0" fmla="*/ 0 w 20000"/>
                <a:gd name="T1" fmla="*/ 0 h 20000"/>
                <a:gd name="T2" fmla="*/ 9375 w 20000"/>
                <a:gd name="T3" fmla="*/ 18824 h 20000"/>
                <a:gd name="T4" fmla="*/ 19375 w 20000"/>
                <a:gd name="T5" fmla="*/ 11765 h 20000"/>
                <a:gd name="T6" fmla="*/ 0 w 20000"/>
                <a:gd name="T7" fmla="*/ 0 h 20000"/>
              </a:gdLst>
              <a:ahLst/>
              <a:cxnLst>
                <a:cxn ang="0">
                  <a:pos x="T0" y="T1"/>
                </a:cxn>
                <a:cxn ang="0">
                  <a:pos x="T2" y="T3"/>
                </a:cxn>
                <a:cxn ang="0">
                  <a:pos x="T4" y="T5"/>
                </a:cxn>
                <a:cxn ang="0">
                  <a:pos x="T6" y="T7"/>
                </a:cxn>
              </a:cxnLst>
              <a:rect l="0" t="0" r="r" b="b"/>
              <a:pathLst>
                <a:path w="20000" h="20000">
                  <a:moveTo>
                    <a:pt x="0" y="0"/>
                  </a:moveTo>
                  <a:lnTo>
                    <a:pt x="9375" y="18824"/>
                  </a:lnTo>
                  <a:lnTo>
                    <a:pt x="19375" y="11765"/>
                  </a:lnTo>
                  <a:lnTo>
                    <a:pt x="0"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5" name="Freeform 251">
              <a:extLst>
                <a:ext uri="{FF2B5EF4-FFF2-40B4-BE49-F238E27FC236}">
                  <a16:creationId xmlns:a16="http://schemas.microsoft.com/office/drawing/2014/main" id="{D872B24B-022D-453A-93A8-97CB149D512D}"/>
                </a:ext>
              </a:extLst>
            </p:cNvPr>
            <p:cNvSpPr>
              <a:spLocks/>
            </p:cNvSpPr>
            <p:nvPr/>
          </p:nvSpPr>
          <p:spPr bwMode="auto">
            <a:xfrm>
              <a:off x="5352430" y="2976651"/>
              <a:ext cx="380260" cy="155649"/>
            </a:xfrm>
            <a:custGeom>
              <a:avLst/>
              <a:gdLst>
                <a:gd name="T0" fmla="*/ 1031 w 20000"/>
                <a:gd name="T1" fmla="*/ 0 h 20000"/>
                <a:gd name="T2" fmla="*/ 1767 w 20000"/>
                <a:gd name="T3" fmla="*/ 367 h 20000"/>
                <a:gd name="T4" fmla="*/ 2822 w 20000"/>
                <a:gd name="T5" fmla="*/ 2875 h 20000"/>
                <a:gd name="T6" fmla="*/ 4074 w 20000"/>
                <a:gd name="T7" fmla="*/ 2875 h 20000"/>
                <a:gd name="T8" fmla="*/ 5080 w 20000"/>
                <a:gd name="T9" fmla="*/ 3486 h 20000"/>
                <a:gd name="T10" fmla="*/ 5988 w 20000"/>
                <a:gd name="T11" fmla="*/ 1896 h 20000"/>
                <a:gd name="T12" fmla="*/ 7387 w 20000"/>
                <a:gd name="T13" fmla="*/ 367 h 20000"/>
                <a:gd name="T14" fmla="*/ 8785 w 20000"/>
                <a:gd name="T15" fmla="*/ 0 h 20000"/>
                <a:gd name="T16" fmla="*/ 9031 w 20000"/>
                <a:gd name="T17" fmla="*/ 367 h 20000"/>
                <a:gd name="T18" fmla="*/ 10037 w 20000"/>
                <a:gd name="T19" fmla="*/ 1590 h 20000"/>
                <a:gd name="T20" fmla="*/ 10699 w 20000"/>
                <a:gd name="T21" fmla="*/ 1896 h 20000"/>
                <a:gd name="T22" fmla="*/ 11706 w 20000"/>
                <a:gd name="T23" fmla="*/ 3486 h 20000"/>
                <a:gd name="T24" fmla="*/ 12344 w 20000"/>
                <a:gd name="T25" fmla="*/ 3486 h 20000"/>
                <a:gd name="T26" fmla="*/ 13988 w 20000"/>
                <a:gd name="T27" fmla="*/ 3486 h 20000"/>
                <a:gd name="T28" fmla="*/ 15755 w 20000"/>
                <a:gd name="T29" fmla="*/ 1590 h 20000"/>
                <a:gd name="T30" fmla="*/ 18061 w 20000"/>
                <a:gd name="T31" fmla="*/ 2508 h 20000"/>
                <a:gd name="T32" fmla="*/ 18307 w 20000"/>
                <a:gd name="T33" fmla="*/ 5994 h 20000"/>
                <a:gd name="T34" fmla="*/ 18822 w 20000"/>
                <a:gd name="T35" fmla="*/ 8257 h 20000"/>
                <a:gd name="T36" fmla="*/ 19460 w 20000"/>
                <a:gd name="T37" fmla="*/ 12355 h 20000"/>
                <a:gd name="T38" fmla="*/ 19706 w 20000"/>
                <a:gd name="T39" fmla="*/ 14251 h 20000"/>
                <a:gd name="T40" fmla="*/ 19460 w 20000"/>
                <a:gd name="T41" fmla="*/ 15841 h 20000"/>
                <a:gd name="T42" fmla="*/ 17816 w 20000"/>
                <a:gd name="T43" fmla="*/ 14862 h 20000"/>
                <a:gd name="T44" fmla="*/ 17055 w 20000"/>
                <a:gd name="T45" fmla="*/ 15229 h 20000"/>
                <a:gd name="T46" fmla="*/ 16147 w 20000"/>
                <a:gd name="T47" fmla="*/ 15841 h 20000"/>
                <a:gd name="T48" fmla="*/ 14748 w 20000"/>
                <a:gd name="T49" fmla="*/ 17431 h 20000"/>
                <a:gd name="T50" fmla="*/ 13104 w 20000"/>
                <a:gd name="T51" fmla="*/ 16820 h 20000"/>
                <a:gd name="T52" fmla="*/ 11951 w 20000"/>
                <a:gd name="T53" fmla="*/ 17431 h 20000"/>
                <a:gd name="T54" fmla="*/ 11436 w 20000"/>
                <a:gd name="T55" fmla="*/ 16820 h 20000"/>
                <a:gd name="T56" fmla="*/ 11436 w 20000"/>
                <a:gd name="T57" fmla="*/ 19021 h 20000"/>
                <a:gd name="T58" fmla="*/ 10798 w 20000"/>
                <a:gd name="T59" fmla="*/ 19939 h 20000"/>
                <a:gd name="T60" fmla="*/ 10429 w 20000"/>
                <a:gd name="T61" fmla="*/ 18349 h 20000"/>
                <a:gd name="T62" fmla="*/ 10699 w 20000"/>
                <a:gd name="T63" fmla="*/ 16820 h 20000"/>
                <a:gd name="T64" fmla="*/ 9031 w 20000"/>
                <a:gd name="T65" fmla="*/ 16820 h 20000"/>
                <a:gd name="T66" fmla="*/ 7387 w 20000"/>
                <a:gd name="T67" fmla="*/ 19327 h 20000"/>
                <a:gd name="T68" fmla="*/ 6626 w 20000"/>
                <a:gd name="T69" fmla="*/ 18349 h 20000"/>
                <a:gd name="T70" fmla="*/ 4982 w 20000"/>
                <a:gd name="T71" fmla="*/ 17431 h 20000"/>
                <a:gd name="T72" fmla="*/ 4712 w 20000"/>
                <a:gd name="T73" fmla="*/ 19021 h 20000"/>
                <a:gd name="T74" fmla="*/ 3436 w 20000"/>
                <a:gd name="T75" fmla="*/ 19021 h 20000"/>
                <a:gd name="T76" fmla="*/ 2675 w 20000"/>
                <a:gd name="T77" fmla="*/ 17431 h 20000"/>
                <a:gd name="T78" fmla="*/ 2307 w 20000"/>
                <a:gd name="T79" fmla="*/ 17737 h 20000"/>
                <a:gd name="T80" fmla="*/ 1669 w 20000"/>
                <a:gd name="T81" fmla="*/ 17431 h 20000"/>
                <a:gd name="T82" fmla="*/ 1399 w 20000"/>
                <a:gd name="T83" fmla="*/ 16820 h 20000"/>
                <a:gd name="T84" fmla="*/ 1669 w 20000"/>
                <a:gd name="T85" fmla="*/ 16208 h 20000"/>
                <a:gd name="T86" fmla="*/ 1276 w 20000"/>
                <a:gd name="T87" fmla="*/ 15841 h 20000"/>
                <a:gd name="T88" fmla="*/ 1276 w 20000"/>
                <a:gd name="T89" fmla="*/ 13639 h 20000"/>
                <a:gd name="T90" fmla="*/ 147 w 20000"/>
                <a:gd name="T91" fmla="*/ 12722 h 20000"/>
                <a:gd name="T92" fmla="*/ 147 w 20000"/>
                <a:gd name="T93" fmla="*/ 11743 h 20000"/>
                <a:gd name="T94" fmla="*/ 663 w 20000"/>
                <a:gd name="T95" fmla="*/ 12355 h 20000"/>
                <a:gd name="T96" fmla="*/ 761 w 20000"/>
                <a:gd name="T97" fmla="*/ 11743 h 20000"/>
                <a:gd name="T98" fmla="*/ 761 w 20000"/>
                <a:gd name="T99" fmla="*/ 10765 h 20000"/>
                <a:gd name="T100" fmla="*/ 761 w 20000"/>
                <a:gd name="T101" fmla="*/ 8563 h 20000"/>
                <a:gd name="T102" fmla="*/ 0 w 20000"/>
                <a:gd name="T103" fmla="*/ 6972 h 20000"/>
                <a:gd name="T104" fmla="*/ 1031 w 20000"/>
                <a:gd name="T105" fmla="*/ 5749 h 20000"/>
                <a:gd name="T106" fmla="*/ 1669 w 20000"/>
                <a:gd name="T107" fmla="*/ 5749 h 20000"/>
                <a:gd name="T108" fmla="*/ 2061 w 20000"/>
                <a:gd name="T109" fmla="*/ 5749 h 20000"/>
                <a:gd name="T110" fmla="*/ 2822 w 20000"/>
                <a:gd name="T111" fmla="*/ 5076 h 20000"/>
                <a:gd name="T112" fmla="*/ 3313 w 20000"/>
                <a:gd name="T113" fmla="*/ 4098 h 20000"/>
                <a:gd name="T114" fmla="*/ 1276 w 20000"/>
                <a:gd name="T115" fmla="*/ 4098 h 20000"/>
                <a:gd name="T116" fmla="*/ 393 w 20000"/>
                <a:gd name="T117" fmla="*/ 5749 h 20000"/>
                <a:gd name="T118" fmla="*/ 0 w 20000"/>
                <a:gd name="T119" fmla="*/ 5749 h 20000"/>
                <a:gd name="T120" fmla="*/ 0 w 20000"/>
                <a:gd name="T121" fmla="*/ 4465 h 20000"/>
                <a:gd name="T122" fmla="*/ 393 w 20000"/>
                <a:gd name="T123" fmla="*/ 2875 h 20000"/>
                <a:gd name="T124" fmla="*/ 663 w 20000"/>
                <a:gd name="T125" fmla="*/ 189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0" h="20000">
                  <a:moveTo>
                    <a:pt x="147" y="979"/>
                  </a:moveTo>
                  <a:lnTo>
                    <a:pt x="1031" y="0"/>
                  </a:lnTo>
                  <a:lnTo>
                    <a:pt x="1399" y="367"/>
                  </a:lnTo>
                  <a:lnTo>
                    <a:pt x="1767" y="367"/>
                  </a:lnTo>
                  <a:lnTo>
                    <a:pt x="1669" y="1590"/>
                  </a:lnTo>
                  <a:lnTo>
                    <a:pt x="2822" y="2875"/>
                  </a:lnTo>
                  <a:lnTo>
                    <a:pt x="3951" y="2875"/>
                  </a:lnTo>
                  <a:lnTo>
                    <a:pt x="4074" y="2875"/>
                  </a:lnTo>
                  <a:lnTo>
                    <a:pt x="4466" y="3486"/>
                  </a:lnTo>
                  <a:lnTo>
                    <a:pt x="5080" y="3486"/>
                  </a:lnTo>
                  <a:lnTo>
                    <a:pt x="5325" y="2508"/>
                  </a:lnTo>
                  <a:lnTo>
                    <a:pt x="5988" y="1896"/>
                  </a:lnTo>
                  <a:lnTo>
                    <a:pt x="6626" y="979"/>
                  </a:lnTo>
                  <a:lnTo>
                    <a:pt x="7387" y="367"/>
                  </a:lnTo>
                  <a:lnTo>
                    <a:pt x="8785" y="367"/>
                  </a:lnTo>
                  <a:lnTo>
                    <a:pt x="8785" y="0"/>
                  </a:lnTo>
                  <a:lnTo>
                    <a:pt x="9031" y="0"/>
                  </a:lnTo>
                  <a:lnTo>
                    <a:pt x="9031" y="367"/>
                  </a:lnTo>
                  <a:lnTo>
                    <a:pt x="9669" y="1590"/>
                  </a:lnTo>
                  <a:lnTo>
                    <a:pt x="10037" y="1590"/>
                  </a:lnTo>
                  <a:lnTo>
                    <a:pt x="10699" y="2508"/>
                  </a:lnTo>
                  <a:lnTo>
                    <a:pt x="10699" y="1896"/>
                  </a:lnTo>
                  <a:lnTo>
                    <a:pt x="10798" y="2508"/>
                  </a:lnTo>
                  <a:lnTo>
                    <a:pt x="11706" y="3486"/>
                  </a:lnTo>
                  <a:lnTo>
                    <a:pt x="11951" y="2875"/>
                  </a:lnTo>
                  <a:lnTo>
                    <a:pt x="12344" y="3486"/>
                  </a:lnTo>
                  <a:lnTo>
                    <a:pt x="13497" y="2875"/>
                  </a:lnTo>
                  <a:lnTo>
                    <a:pt x="13988" y="3486"/>
                  </a:lnTo>
                  <a:lnTo>
                    <a:pt x="15018" y="2875"/>
                  </a:lnTo>
                  <a:lnTo>
                    <a:pt x="15755" y="1590"/>
                  </a:lnTo>
                  <a:lnTo>
                    <a:pt x="17301" y="979"/>
                  </a:lnTo>
                  <a:lnTo>
                    <a:pt x="18061" y="2508"/>
                  </a:lnTo>
                  <a:lnTo>
                    <a:pt x="18307" y="4098"/>
                  </a:lnTo>
                  <a:lnTo>
                    <a:pt x="18307" y="5994"/>
                  </a:lnTo>
                  <a:lnTo>
                    <a:pt x="19337" y="6972"/>
                  </a:lnTo>
                  <a:lnTo>
                    <a:pt x="18822" y="8257"/>
                  </a:lnTo>
                  <a:lnTo>
                    <a:pt x="19337" y="10765"/>
                  </a:lnTo>
                  <a:lnTo>
                    <a:pt x="19460" y="12355"/>
                  </a:lnTo>
                  <a:lnTo>
                    <a:pt x="19460" y="12722"/>
                  </a:lnTo>
                  <a:lnTo>
                    <a:pt x="19706" y="14251"/>
                  </a:lnTo>
                  <a:lnTo>
                    <a:pt x="19975" y="15841"/>
                  </a:lnTo>
                  <a:lnTo>
                    <a:pt x="19460" y="15841"/>
                  </a:lnTo>
                  <a:lnTo>
                    <a:pt x="18429" y="15229"/>
                  </a:lnTo>
                  <a:lnTo>
                    <a:pt x="17816" y="14862"/>
                  </a:lnTo>
                  <a:lnTo>
                    <a:pt x="17301" y="15841"/>
                  </a:lnTo>
                  <a:lnTo>
                    <a:pt x="17055" y="15229"/>
                  </a:lnTo>
                  <a:lnTo>
                    <a:pt x="16663" y="15841"/>
                  </a:lnTo>
                  <a:lnTo>
                    <a:pt x="16147" y="15841"/>
                  </a:lnTo>
                  <a:lnTo>
                    <a:pt x="15656" y="15841"/>
                  </a:lnTo>
                  <a:lnTo>
                    <a:pt x="14748" y="17431"/>
                  </a:lnTo>
                  <a:lnTo>
                    <a:pt x="13988" y="17431"/>
                  </a:lnTo>
                  <a:lnTo>
                    <a:pt x="13104" y="16820"/>
                  </a:lnTo>
                  <a:lnTo>
                    <a:pt x="12466" y="17431"/>
                  </a:lnTo>
                  <a:lnTo>
                    <a:pt x="11951" y="17431"/>
                  </a:lnTo>
                  <a:lnTo>
                    <a:pt x="11706" y="16820"/>
                  </a:lnTo>
                  <a:lnTo>
                    <a:pt x="11436" y="16820"/>
                  </a:lnTo>
                  <a:lnTo>
                    <a:pt x="11436" y="18349"/>
                  </a:lnTo>
                  <a:lnTo>
                    <a:pt x="11436" y="19021"/>
                  </a:lnTo>
                  <a:lnTo>
                    <a:pt x="11337" y="19327"/>
                  </a:lnTo>
                  <a:lnTo>
                    <a:pt x="10798" y="19939"/>
                  </a:lnTo>
                  <a:lnTo>
                    <a:pt x="10699" y="19327"/>
                  </a:lnTo>
                  <a:lnTo>
                    <a:pt x="10429" y="18349"/>
                  </a:lnTo>
                  <a:lnTo>
                    <a:pt x="10699" y="17431"/>
                  </a:lnTo>
                  <a:lnTo>
                    <a:pt x="10699" y="16820"/>
                  </a:lnTo>
                  <a:lnTo>
                    <a:pt x="10037" y="17737"/>
                  </a:lnTo>
                  <a:lnTo>
                    <a:pt x="9031" y="16820"/>
                  </a:lnTo>
                  <a:lnTo>
                    <a:pt x="8393" y="19021"/>
                  </a:lnTo>
                  <a:lnTo>
                    <a:pt x="7387" y="19327"/>
                  </a:lnTo>
                  <a:lnTo>
                    <a:pt x="6748" y="19327"/>
                  </a:lnTo>
                  <a:lnTo>
                    <a:pt x="6626" y="18349"/>
                  </a:lnTo>
                  <a:lnTo>
                    <a:pt x="5472" y="17431"/>
                  </a:lnTo>
                  <a:lnTo>
                    <a:pt x="4982" y="17431"/>
                  </a:lnTo>
                  <a:lnTo>
                    <a:pt x="4982" y="19021"/>
                  </a:lnTo>
                  <a:lnTo>
                    <a:pt x="4712" y="19021"/>
                  </a:lnTo>
                  <a:lnTo>
                    <a:pt x="4074" y="19327"/>
                  </a:lnTo>
                  <a:lnTo>
                    <a:pt x="3436" y="19021"/>
                  </a:lnTo>
                  <a:lnTo>
                    <a:pt x="3313" y="17737"/>
                  </a:lnTo>
                  <a:lnTo>
                    <a:pt x="2675" y="17431"/>
                  </a:lnTo>
                  <a:lnTo>
                    <a:pt x="2429" y="17431"/>
                  </a:lnTo>
                  <a:lnTo>
                    <a:pt x="2307" y="17737"/>
                  </a:lnTo>
                  <a:lnTo>
                    <a:pt x="1669" y="17737"/>
                  </a:lnTo>
                  <a:lnTo>
                    <a:pt x="1669" y="17431"/>
                  </a:lnTo>
                  <a:lnTo>
                    <a:pt x="2429" y="16820"/>
                  </a:lnTo>
                  <a:lnTo>
                    <a:pt x="1399" y="16820"/>
                  </a:lnTo>
                  <a:lnTo>
                    <a:pt x="1276" y="16208"/>
                  </a:lnTo>
                  <a:lnTo>
                    <a:pt x="1669" y="16208"/>
                  </a:lnTo>
                  <a:lnTo>
                    <a:pt x="1669" y="15841"/>
                  </a:lnTo>
                  <a:lnTo>
                    <a:pt x="1276" y="15841"/>
                  </a:lnTo>
                  <a:lnTo>
                    <a:pt x="1276" y="14862"/>
                  </a:lnTo>
                  <a:lnTo>
                    <a:pt x="1276" y="13639"/>
                  </a:lnTo>
                  <a:lnTo>
                    <a:pt x="761" y="12722"/>
                  </a:lnTo>
                  <a:lnTo>
                    <a:pt x="147" y="12722"/>
                  </a:lnTo>
                  <a:lnTo>
                    <a:pt x="393" y="12355"/>
                  </a:lnTo>
                  <a:lnTo>
                    <a:pt x="147" y="11743"/>
                  </a:lnTo>
                  <a:lnTo>
                    <a:pt x="393" y="11743"/>
                  </a:lnTo>
                  <a:lnTo>
                    <a:pt x="663" y="12355"/>
                  </a:lnTo>
                  <a:lnTo>
                    <a:pt x="1031" y="12355"/>
                  </a:lnTo>
                  <a:lnTo>
                    <a:pt x="761" y="11743"/>
                  </a:lnTo>
                  <a:lnTo>
                    <a:pt x="1031" y="10765"/>
                  </a:lnTo>
                  <a:lnTo>
                    <a:pt x="761" y="10765"/>
                  </a:lnTo>
                  <a:lnTo>
                    <a:pt x="663" y="9480"/>
                  </a:lnTo>
                  <a:lnTo>
                    <a:pt x="761" y="8563"/>
                  </a:lnTo>
                  <a:lnTo>
                    <a:pt x="0" y="8563"/>
                  </a:lnTo>
                  <a:lnTo>
                    <a:pt x="0" y="6972"/>
                  </a:lnTo>
                  <a:lnTo>
                    <a:pt x="663" y="5994"/>
                  </a:lnTo>
                  <a:lnTo>
                    <a:pt x="1031" y="5749"/>
                  </a:lnTo>
                  <a:lnTo>
                    <a:pt x="1669" y="5994"/>
                  </a:lnTo>
                  <a:lnTo>
                    <a:pt x="1669" y="5749"/>
                  </a:lnTo>
                  <a:lnTo>
                    <a:pt x="1767" y="5076"/>
                  </a:lnTo>
                  <a:lnTo>
                    <a:pt x="2061" y="5749"/>
                  </a:lnTo>
                  <a:lnTo>
                    <a:pt x="2822" y="5749"/>
                  </a:lnTo>
                  <a:lnTo>
                    <a:pt x="2822" y="5076"/>
                  </a:lnTo>
                  <a:lnTo>
                    <a:pt x="3706" y="4098"/>
                  </a:lnTo>
                  <a:lnTo>
                    <a:pt x="3313" y="4098"/>
                  </a:lnTo>
                  <a:lnTo>
                    <a:pt x="2307" y="3486"/>
                  </a:lnTo>
                  <a:lnTo>
                    <a:pt x="1276" y="4098"/>
                  </a:lnTo>
                  <a:lnTo>
                    <a:pt x="1031" y="4465"/>
                  </a:lnTo>
                  <a:lnTo>
                    <a:pt x="393" y="5749"/>
                  </a:lnTo>
                  <a:lnTo>
                    <a:pt x="0" y="6606"/>
                  </a:lnTo>
                  <a:lnTo>
                    <a:pt x="0" y="5749"/>
                  </a:lnTo>
                  <a:lnTo>
                    <a:pt x="393" y="4465"/>
                  </a:lnTo>
                  <a:lnTo>
                    <a:pt x="0" y="4465"/>
                  </a:lnTo>
                  <a:lnTo>
                    <a:pt x="393" y="4098"/>
                  </a:lnTo>
                  <a:lnTo>
                    <a:pt x="393" y="2875"/>
                  </a:lnTo>
                  <a:lnTo>
                    <a:pt x="663" y="2508"/>
                  </a:lnTo>
                  <a:lnTo>
                    <a:pt x="663" y="1896"/>
                  </a:lnTo>
                  <a:lnTo>
                    <a:pt x="147" y="979"/>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6" name="Freeform 250">
              <a:extLst>
                <a:ext uri="{FF2B5EF4-FFF2-40B4-BE49-F238E27FC236}">
                  <a16:creationId xmlns:a16="http://schemas.microsoft.com/office/drawing/2014/main" id="{93851706-FFDA-4B3A-9C86-3FF08F622652}"/>
                </a:ext>
              </a:extLst>
            </p:cNvPr>
            <p:cNvSpPr>
              <a:spLocks/>
            </p:cNvSpPr>
            <p:nvPr/>
          </p:nvSpPr>
          <p:spPr bwMode="auto">
            <a:xfrm>
              <a:off x="5151802" y="2809120"/>
              <a:ext cx="125976" cy="77231"/>
            </a:xfrm>
            <a:custGeom>
              <a:avLst/>
              <a:gdLst>
                <a:gd name="T0" fmla="*/ 17630 w 20000"/>
                <a:gd name="T1" fmla="*/ 1358 h 20000"/>
                <a:gd name="T2" fmla="*/ 19926 w 20000"/>
                <a:gd name="T3" fmla="*/ 3333 h 20000"/>
                <a:gd name="T4" fmla="*/ 19185 w 20000"/>
                <a:gd name="T5" fmla="*/ 3827 h 20000"/>
                <a:gd name="T6" fmla="*/ 18000 w 20000"/>
                <a:gd name="T7" fmla="*/ 5062 h 20000"/>
                <a:gd name="T8" fmla="*/ 16889 w 20000"/>
                <a:gd name="T9" fmla="*/ 7037 h 20000"/>
                <a:gd name="T10" fmla="*/ 16148 w 20000"/>
                <a:gd name="T11" fmla="*/ 11605 h 20000"/>
                <a:gd name="T12" fmla="*/ 15704 w 20000"/>
                <a:gd name="T13" fmla="*/ 13457 h 20000"/>
                <a:gd name="T14" fmla="*/ 15704 w 20000"/>
                <a:gd name="T15" fmla="*/ 14815 h 20000"/>
                <a:gd name="T16" fmla="*/ 14519 w 20000"/>
                <a:gd name="T17" fmla="*/ 15432 h 20000"/>
                <a:gd name="T18" fmla="*/ 14519 w 20000"/>
                <a:gd name="T19" fmla="*/ 16667 h 20000"/>
                <a:gd name="T20" fmla="*/ 13037 w 20000"/>
                <a:gd name="T21" fmla="*/ 16667 h 20000"/>
                <a:gd name="T22" fmla="*/ 10741 w 20000"/>
                <a:gd name="T23" fmla="*/ 16667 h 20000"/>
                <a:gd name="T24" fmla="*/ 10000 w 20000"/>
                <a:gd name="T25" fmla="*/ 17407 h 20000"/>
                <a:gd name="T26" fmla="*/ 7704 w 20000"/>
                <a:gd name="T27" fmla="*/ 17407 h 20000"/>
                <a:gd name="T28" fmla="*/ 6889 w 20000"/>
                <a:gd name="T29" fmla="*/ 18642 h 20000"/>
                <a:gd name="T30" fmla="*/ 6519 w 20000"/>
                <a:gd name="T31" fmla="*/ 19877 h 20000"/>
                <a:gd name="T32" fmla="*/ 3778 w 20000"/>
                <a:gd name="T33" fmla="*/ 18642 h 20000"/>
                <a:gd name="T34" fmla="*/ 1926 w 20000"/>
                <a:gd name="T35" fmla="*/ 16667 h 20000"/>
                <a:gd name="T36" fmla="*/ 1481 w 20000"/>
                <a:gd name="T37" fmla="*/ 16667 h 20000"/>
                <a:gd name="T38" fmla="*/ 1481 w 20000"/>
                <a:gd name="T39" fmla="*/ 14815 h 20000"/>
                <a:gd name="T40" fmla="*/ 741 w 20000"/>
                <a:gd name="T41" fmla="*/ 13457 h 20000"/>
                <a:gd name="T42" fmla="*/ 741 w 20000"/>
                <a:gd name="T43" fmla="*/ 11605 h 20000"/>
                <a:gd name="T44" fmla="*/ 741 w 20000"/>
                <a:gd name="T45" fmla="*/ 7037 h 20000"/>
                <a:gd name="T46" fmla="*/ 0 w 20000"/>
                <a:gd name="T47" fmla="*/ 6543 h 20000"/>
                <a:gd name="T48" fmla="*/ 741 w 20000"/>
                <a:gd name="T49" fmla="*/ 6543 h 20000"/>
                <a:gd name="T50" fmla="*/ 1926 w 20000"/>
                <a:gd name="T51" fmla="*/ 6543 h 20000"/>
                <a:gd name="T52" fmla="*/ 2667 w 20000"/>
                <a:gd name="T53" fmla="*/ 5062 h 20000"/>
                <a:gd name="T54" fmla="*/ 2667 w 20000"/>
                <a:gd name="T55" fmla="*/ 3827 h 20000"/>
                <a:gd name="T56" fmla="*/ 3037 w 20000"/>
                <a:gd name="T57" fmla="*/ 5062 h 20000"/>
                <a:gd name="T58" fmla="*/ 5704 w 20000"/>
                <a:gd name="T59" fmla="*/ 6543 h 20000"/>
                <a:gd name="T60" fmla="*/ 7704 w 20000"/>
                <a:gd name="T61" fmla="*/ 3827 h 20000"/>
                <a:gd name="T62" fmla="*/ 10000 w 20000"/>
                <a:gd name="T63" fmla="*/ 1975 h 20000"/>
                <a:gd name="T64" fmla="*/ 10741 w 20000"/>
                <a:gd name="T65" fmla="*/ 1975 h 20000"/>
                <a:gd name="T66" fmla="*/ 13037 w 20000"/>
                <a:gd name="T67" fmla="*/ 0 h 20000"/>
                <a:gd name="T68" fmla="*/ 13778 w 20000"/>
                <a:gd name="T69" fmla="*/ 0 h 20000"/>
                <a:gd name="T70" fmla="*/ 15704 w 20000"/>
                <a:gd name="T71" fmla="*/ 0 h 20000"/>
                <a:gd name="T72" fmla="*/ 16148 w 20000"/>
                <a:gd name="T73" fmla="*/ 1358 h 20000"/>
                <a:gd name="T74" fmla="*/ 17630 w 20000"/>
                <a:gd name="T75" fmla="*/ 135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00" h="20000">
                  <a:moveTo>
                    <a:pt x="17630" y="1358"/>
                  </a:moveTo>
                  <a:lnTo>
                    <a:pt x="19926" y="3333"/>
                  </a:lnTo>
                  <a:lnTo>
                    <a:pt x="19185" y="3827"/>
                  </a:lnTo>
                  <a:lnTo>
                    <a:pt x="18000" y="5062"/>
                  </a:lnTo>
                  <a:lnTo>
                    <a:pt x="16889" y="7037"/>
                  </a:lnTo>
                  <a:lnTo>
                    <a:pt x="16148" y="11605"/>
                  </a:lnTo>
                  <a:lnTo>
                    <a:pt x="15704" y="13457"/>
                  </a:lnTo>
                  <a:lnTo>
                    <a:pt x="15704" y="14815"/>
                  </a:lnTo>
                  <a:lnTo>
                    <a:pt x="14519" y="15432"/>
                  </a:lnTo>
                  <a:lnTo>
                    <a:pt x="14519" y="16667"/>
                  </a:lnTo>
                  <a:lnTo>
                    <a:pt x="13037" y="16667"/>
                  </a:lnTo>
                  <a:lnTo>
                    <a:pt x="10741" y="16667"/>
                  </a:lnTo>
                  <a:lnTo>
                    <a:pt x="10000" y="17407"/>
                  </a:lnTo>
                  <a:lnTo>
                    <a:pt x="7704" y="17407"/>
                  </a:lnTo>
                  <a:lnTo>
                    <a:pt x="6889" y="18642"/>
                  </a:lnTo>
                  <a:lnTo>
                    <a:pt x="6519" y="19877"/>
                  </a:lnTo>
                  <a:lnTo>
                    <a:pt x="3778" y="18642"/>
                  </a:lnTo>
                  <a:lnTo>
                    <a:pt x="1926" y="16667"/>
                  </a:lnTo>
                  <a:lnTo>
                    <a:pt x="1481" y="16667"/>
                  </a:lnTo>
                  <a:lnTo>
                    <a:pt x="1481" y="14815"/>
                  </a:lnTo>
                  <a:lnTo>
                    <a:pt x="741" y="13457"/>
                  </a:lnTo>
                  <a:lnTo>
                    <a:pt x="741" y="11605"/>
                  </a:lnTo>
                  <a:lnTo>
                    <a:pt x="741" y="7037"/>
                  </a:lnTo>
                  <a:lnTo>
                    <a:pt x="0" y="6543"/>
                  </a:lnTo>
                  <a:lnTo>
                    <a:pt x="741" y="6543"/>
                  </a:lnTo>
                  <a:lnTo>
                    <a:pt x="1926" y="6543"/>
                  </a:lnTo>
                  <a:lnTo>
                    <a:pt x="2667" y="5062"/>
                  </a:lnTo>
                  <a:lnTo>
                    <a:pt x="2667" y="3827"/>
                  </a:lnTo>
                  <a:lnTo>
                    <a:pt x="3037" y="5062"/>
                  </a:lnTo>
                  <a:lnTo>
                    <a:pt x="5704" y="6543"/>
                  </a:lnTo>
                  <a:lnTo>
                    <a:pt x="7704" y="3827"/>
                  </a:lnTo>
                  <a:lnTo>
                    <a:pt x="10000" y="1975"/>
                  </a:lnTo>
                  <a:lnTo>
                    <a:pt x="10741" y="1975"/>
                  </a:lnTo>
                  <a:lnTo>
                    <a:pt x="13037" y="0"/>
                  </a:lnTo>
                  <a:lnTo>
                    <a:pt x="13778" y="0"/>
                  </a:lnTo>
                  <a:lnTo>
                    <a:pt x="15704" y="0"/>
                  </a:lnTo>
                  <a:lnTo>
                    <a:pt x="16148" y="1358"/>
                  </a:lnTo>
                  <a:lnTo>
                    <a:pt x="17630" y="1358"/>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7" name="Freeform 249">
              <a:extLst>
                <a:ext uri="{FF2B5EF4-FFF2-40B4-BE49-F238E27FC236}">
                  <a16:creationId xmlns:a16="http://schemas.microsoft.com/office/drawing/2014/main" id="{E50B7497-95A4-4C4F-8DB7-3CE74D68FBF6}"/>
                </a:ext>
              </a:extLst>
            </p:cNvPr>
            <p:cNvSpPr>
              <a:spLocks/>
            </p:cNvSpPr>
            <p:nvPr/>
          </p:nvSpPr>
          <p:spPr bwMode="auto">
            <a:xfrm>
              <a:off x="5480739" y="3138241"/>
              <a:ext cx="44325" cy="27327"/>
            </a:xfrm>
            <a:custGeom>
              <a:avLst/>
              <a:gdLst>
                <a:gd name="T0" fmla="*/ 7660 w 20000"/>
                <a:gd name="T1" fmla="*/ 19655 h 20000"/>
                <a:gd name="T2" fmla="*/ 2128 w 20000"/>
                <a:gd name="T3" fmla="*/ 17931 h 20000"/>
                <a:gd name="T4" fmla="*/ 0 w 20000"/>
                <a:gd name="T5" fmla="*/ 10690 h 20000"/>
                <a:gd name="T6" fmla="*/ 2128 w 20000"/>
                <a:gd name="T7" fmla="*/ 10690 h 20000"/>
                <a:gd name="T8" fmla="*/ 3404 w 20000"/>
                <a:gd name="T9" fmla="*/ 9310 h 20000"/>
                <a:gd name="T10" fmla="*/ 5532 w 20000"/>
                <a:gd name="T11" fmla="*/ 9310 h 20000"/>
                <a:gd name="T12" fmla="*/ 7660 w 20000"/>
                <a:gd name="T13" fmla="*/ 5517 h 20000"/>
                <a:gd name="T14" fmla="*/ 10851 w 20000"/>
                <a:gd name="T15" fmla="*/ 5517 h 20000"/>
                <a:gd name="T16" fmla="*/ 19787 w 20000"/>
                <a:gd name="T17" fmla="*/ 0 h 20000"/>
                <a:gd name="T18" fmla="*/ 16383 w 20000"/>
                <a:gd name="T19" fmla="*/ 9310 h 20000"/>
                <a:gd name="T20" fmla="*/ 16383 w 20000"/>
                <a:gd name="T21" fmla="*/ 10690 h 20000"/>
                <a:gd name="T22" fmla="*/ 14255 w 20000"/>
                <a:gd name="T23" fmla="*/ 10690 h 20000"/>
                <a:gd name="T24" fmla="*/ 10851 w 20000"/>
                <a:gd name="T25" fmla="*/ 17931 h 20000"/>
                <a:gd name="T26" fmla="*/ 7660 w 20000"/>
                <a:gd name="T27" fmla="*/ 17931 h 20000"/>
                <a:gd name="T28" fmla="*/ 7660 w 20000"/>
                <a:gd name="T29" fmla="*/ 1965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00" h="20000">
                  <a:moveTo>
                    <a:pt x="7660" y="19655"/>
                  </a:moveTo>
                  <a:lnTo>
                    <a:pt x="2128" y="17931"/>
                  </a:lnTo>
                  <a:lnTo>
                    <a:pt x="0" y="10690"/>
                  </a:lnTo>
                  <a:lnTo>
                    <a:pt x="2128" y="10690"/>
                  </a:lnTo>
                  <a:lnTo>
                    <a:pt x="3404" y="9310"/>
                  </a:lnTo>
                  <a:lnTo>
                    <a:pt x="5532" y="9310"/>
                  </a:lnTo>
                  <a:lnTo>
                    <a:pt x="7660" y="5517"/>
                  </a:lnTo>
                  <a:lnTo>
                    <a:pt x="10851" y="5517"/>
                  </a:lnTo>
                  <a:lnTo>
                    <a:pt x="19787" y="0"/>
                  </a:lnTo>
                  <a:lnTo>
                    <a:pt x="16383" y="9310"/>
                  </a:lnTo>
                  <a:lnTo>
                    <a:pt x="16383" y="10690"/>
                  </a:lnTo>
                  <a:lnTo>
                    <a:pt x="14255" y="10690"/>
                  </a:lnTo>
                  <a:lnTo>
                    <a:pt x="10851" y="17931"/>
                  </a:lnTo>
                  <a:lnTo>
                    <a:pt x="7660" y="17931"/>
                  </a:lnTo>
                  <a:lnTo>
                    <a:pt x="7660" y="1965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8" name="Freeform 248">
              <a:extLst>
                <a:ext uri="{FF2B5EF4-FFF2-40B4-BE49-F238E27FC236}">
                  <a16:creationId xmlns:a16="http://schemas.microsoft.com/office/drawing/2014/main" id="{ADE2C5E0-8483-4BE8-BA53-68A38ECD952B}"/>
                </a:ext>
              </a:extLst>
            </p:cNvPr>
            <p:cNvSpPr>
              <a:spLocks/>
            </p:cNvSpPr>
            <p:nvPr/>
          </p:nvSpPr>
          <p:spPr bwMode="auto">
            <a:xfrm>
              <a:off x="5234620" y="2983780"/>
              <a:ext cx="130642" cy="135450"/>
            </a:xfrm>
            <a:custGeom>
              <a:avLst/>
              <a:gdLst>
                <a:gd name="T0" fmla="*/ 13238 w 20000"/>
                <a:gd name="T1" fmla="*/ 1123 h 20000"/>
                <a:gd name="T2" fmla="*/ 15089 w 20000"/>
                <a:gd name="T3" fmla="*/ 1825 h 20000"/>
                <a:gd name="T4" fmla="*/ 18007 w 20000"/>
                <a:gd name="T5" fmla="*/ 1825 h 20000"/>
                <a:gd name="T6" fmla="*/ 18434 w 20000"/>
                <a:gd name="T7" fmla="*/ 0 h 20000"/>
                <a:gd name="T8" fmla="*/ 19929 w 20000"/>
                <a:gd name="T9" fmla="*/ 1825 h 20000"/>
                <a:gd name="T10" fmla="*/ 19146 w 20000"/>
                <a:gd name="T11" fmla="*/ 3579 h 20000"/>
                <a:gd name="T12" fmla="*/ 18007 w 20000"/>
                <a:gd name="T13" fmla="*/ 4702 h 20000"/>
                <a:gd name="T14" fmla="*/ 15089 w 20000"/>
                <a:gd name="T15" fmla="*/ 3579 h 20000"/>
                <a:gd name="T16" fmla="*/ 13238 w 20000"/>
                <a:gd name="T17" fmla="*/ 3579 h 20000"/>
                <a:gd name="T18" fmla="*/ 12171 w 20000"/>
                <a:gd name="T19" fmla="*/ 4000 h 20000"/>
                <a:gd name="T20" fmla="*/ 12171 w 20000"/>
                <a:gd name="T21" fmla="*/ 6456 h 20000"/>
                <a:gd name="T22" fmla="*/ 10605 w 20000"/>
                <a:gd name="T23" fmla="*/ 5754 h 20000"/>
                <a:gd name="T24" fmla="*/ 11459 w 20000"/>
                <a:gd name="T25" fmla="*/ 6877 h 20000"/>
                <a:gd name="T26" fmla="*/ 7687 w 20000"/>
                <a:gd name="T27" fmla="*/ 5474 h 20000"/>
                <a:gd name="T28" fmla="*/ 8470 w 20000"/>
                <a:gd name="T29" fmla="*/ 4702 h 20000"/>
                <a:gd name="T30" fmla="*/ 7402 w 20000"/>
                <a:gd name="T31" fmla="*/ 6877 h 20000"/>
                <a:gd name="T32" fmla="*/ 8470 w 20000"/>
                <a:gd name="T33" fmla="*/ 11228 h 20000"/>
                <a:gd name="T34" fmla="*/ 9181 w 20000"/>
                <a:gd name="T35" fmla="*/ 11579 h 20000"/>
                <a:gd name="T36" fmla="*/ 12171 w 20000"/>
                <a:gd name="T37" fmla="*/ 15930 h 20000"/>
                <a:gd name="T38" fmla="*/ 9181 w 20000"/>
                <a:gd name="T39" fmla="*/ 15228 h 20000"/>
                <a:gd name="T40" fmla="*/ 9609 w 20000"/>
                <a:gd name="T41" fmla="*/ 17053 h 20000"/>
                <a:gd name="T42" fmla="*/ 9609 w 20000"/>
                <a:gd name="T43" fmla="*/ 18807 h 20000"/>
                <a:gd name="T44" fmla="*/ 9609 w 20000"/>
                <a:gd name="T45" fmla="*/ 19930 h 20000"/>
                <a:gd name="T46" fmla="*/ 7687 w 20000"/>
                <a:gd name="T47" fmla="*/ 19228 h 20000"/>
                <a:gd name="T48" fmla="*/ 7402 w 20000"/>
                <a:gd name="T49" fmla="*/ 19930 h 20000"/>
                <a:gd name="T50" fmla="*/ 5480 w 20000"/>
                <a:gd name="T51" fmla="*/ 18105 h 20000"/>
                <a:gd name="T52" fmla="*/ 5480 w 20000"/>
                <a:gd name="T53" fmla="*/ 18807 h 20000"/>
                <a:gd name="T54" fmla="*/ 4769 w 20000"/>
                <a:gd name="T55" fmla="*/ 16351 h 20000"/>
                <a:gd name="T56" fmla="*/ 4342 w 20000"/>
                <a:gd name="T57" fmla="*/ 14175 h 20000"/>
                <a:gd name="T58" fmla="*/ 8470 w 20000"/>
                <a:gd name="T59" fmla="*/ 14526 h 20000"/>
                <a:gd name="T60" fmla="*/ 7402 w 20000"/>
                <a:gd name="T61" fmla="*/ 13053 h 20000"/>
                <a:gd name="T62" fmla="*/ 2918 w 20000"/>
                <a:gd name="T63" fmla="*/ 13404 h 20000"/>
                <a:gd name="T64" fmla="*/ 2918 w 20000"/>
                <a:gd name="T65" fmla="*/ 11228 h 20000"/>
                <a:gd name="T66" fmla="*/ 1851 w 20000"/>
                <a:gd name="T67" fmla="*/ 10526 h 20000"/>
                <a:gd name="T68" fmla="*/ 1423 w 20000"/>
                <a:gd name="T69" fmla="*/ 7579 h 20000"/>
                <a:gd name="T70" fmla="*/ 3630 w 20000"/>
                <a:gd name="T71" fmla="*/ 3579 h 20000"/>
                <a:gd name="T72" fmla="*/ 5907 w 20000"/>
                <a:gd name="T73" fmla="*/ 2175 h 20000"/>
                <a:gd name="T74" fmla="*/ 8470 w 20000"/>
                <a:gd name="T75" fmla="*/ 182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00" h="20000">
                  <a:moveTo>
                    <a:pt x="8470" y="1825"/>
                  </a:moveTo>
                  <a:lnTo>
                    <a:pt x="13238" y="1123"/>
                  </a:lnTo>
                  <a:lnTo>
                    <a:pt x="13950" y="1825"/>
                  </a:lnTo>
                  <a:lnTo>
                    <a:pt x="15089" y="1825"/>
                  </a:lnTo>
                  <a:lnTo>
                    <a:pt x="16157" y="2175"/>
                  </a:lnTo>
                  <a:lnTo>
                    <a:pt x="18007" y="1825"/>
                  </a:lnTo>
                  <a:lnTo>
                    <a:pt x="18007" y="0"/>
                  </a:lnTo>
                  <a:lnTo>
                    <a:pt x="18434" y="0"/>
                  </a:lnTo>
                  <a:lnTo>
                    <a:pt x="19929" y="1123"/>
                  </a:lnTo>
                  <a:lnTo>
                    <a:pt x="19929" y="1825"/>
                  </a:lnTo>
                  <a:lnTo>
                    <a:pt x="19146" y="2175"/>
                  </a:lnTo>
                  <a:lnTo>
                    <a:pt x="19146" y="3579"/>
                  </a:lnTo>
                  <a:lnTo>
                    <a:pt x="18007" y="4000"/>
                  </a:lnTo>
                  <a:lnTo>
                    <a:pt x="18007" y="4702"/>
                  </a:lnTo>
                  <a:lnTo>
                    <a:pt x="17295" y="4000"/>
                  </a:lnTo>
                  <a:lnTo>
                    <a:pt x="15089" y="3579"/>
                  </a:lnTo>
                  <a:lnTo>
                    <a:pt x="14377" y="2877"/>
                  </a:lnTo>
                  <a:lnTo>
                    <a:pt x="13238" y="3579"/>
                  </a:lnTo>
                  <a:lnTo>
                    <a:pt x="12527" y="3579"/>
                  </a:lnTo>
                  <a:lnTo>
                    <a:pt x="12171" y="4000"/>
                  </a:lnTo>
                  <a:lnTo>
                    <a:pt x="10605" y="4702"/>
                  </a:lnTo>
                  <a:lnTo>
                    <a:pt x="12171" y="6456"/>
                  </a:lnTo>
                  <a:lnTo>
                    <a:pt x="11459" y="5754"/>
                  </a:lnTo>
                  <a:lnTo>
                    <a:pt x="10605" y="5754"/>
                  </a:lnTo>
                  <a:lnTo>
                    <a:pt x="11459" y="6456"/>
                  </a:lnTo>
                  <a:lnTo>
                    <a:pt x="11459" y="6877"/>
                  </a:lnTo>
                  <a:lnTo>
                    <a:pt x="9609" y="6456"/>
                  </a:lnTo>
                  <a:lnTo>
                    <a:pt x="7687" y="5474"/>
                  </a:lnTo>
                  <a:lnTo>
                    <a:pt x="8470" y="5474"/>
                  </a:lnTo>
                  <a:lnTo>
                    <a:pt x="8470" y="4702"/>
                  </a:lnTo>
                  <a:lnTo>
                    <a:pt x="7402" y="5474"/>
                  </a:lnTo>
                  <a:lnTo>
                    <a:pt x="7402" y="6877"/>
                  </a:lnTo>
                  <a:lnTo>
                    <a:pt x="9609" y="9754"/>
                  </a:lnTo>
                  <a:lnTo>
                    <a:pt x="8470" y="11228"/>
                  </a:lnTo>
                  <a:lnTo>
                    <a:pt x="7402" y="11228"/>
                  </a:lnTo>
                  <a:lnTo>
                    <a:pt x="9181" y="11579"/>
                  </a:lnTo>
                  <a:lnTo>
                    <a:pt x="11459" y="13404"/>
                  </a:lnTo>
                  <a:lnTo>
                    <a:pt x="12171" y="15930"/>
                  </a:lnTo>
                  <a:lnTo>
                    <a:pt x="10320" y="14526"/>
                  </a:lnTo>
                  <a:lnTo>
                    <a:pt x="9181" y="15228"/>
                  </a:lnTo>
                  <a:lnTo>
                    <a:pt x="10320" y="17053"/>
                  </a:lnTo>
                  <a:lnTo>
                    <a:pt x="9609" y="17053"/>
                  </a:lnTo>
                  <a:lnTo>
                    <a:pt x="7687" y="15930"/>
                  </a:lnTo>
                  <a:lnTo>
                    <a:pt x="9609" y="18807"/>
                  </a:lnTo>
                  <a:lnTo>
                    <a:pt x="9609" y="19228"/>
                  </a:lnTo>
                  <a:lnTo>
                    <a:pt x="9609" y="19930"/>
                  </a:lnTo>
                  <a:lnTo>
                    <a:pt x="7687" y="18807"/>
                  </a:lnTo>
                  <a:lnTo>
                    <a:pt x="7687" y="19228"/>
                  </a:lnTo>
                  <a:lnTo>
                    <a:pt x="7687" y="19930"/>
                  </a:lnTo>
                  <a:lnTo>
                    <a:pt x="7402" y="19930"/>
                  </a:lnTo>
                  <a:lnTo>
                    <a:pt x="6619" y="18105"/>
                  </a:lnTo>
                  <a:lnTo>
                    <a:pt x="5480" y="18105"/>
                  </a:lnTo>
                  <a:lnTo>
                    <a:pt x="5907" y="19228"/>
                  </a:lnTo>
                  <a:lnTo>
                    <a:pt x="5480" y="18807"/>
                  </a:lnTo>
                  <a:lnTo>
                    <a:pt x="4769" y="17404"/>
                  </a:lnTo>
                  <a:lnTo>
                    <a:pt x="4769" y="16351"/>
                  </a:lnTo>
                  <a:lnTo>
                    <a:pt x="2918" y="15228"/>
                  </a:lnTo>
                  <a:lnTo>
                    <a:pt x="4342" y="14175"/>
                  </a:lnTo>
                  <a:lnTo>
                    <a:pt x="5907" y="13404"/>
                  </a:lnTo>
                  <a:lnTo>
                    <a:pt x="8470" y="14526"/>
                  </a:lnTo>
                  <a:lnTo>
                    <a:pt x="9181" y="14175"/>
                  </a:lnTo>
                  <a:lnTo>
                    <a:pt x="7402" y="13053"/>
                  </a:lnTo>
                  <a:lnTo>
                    <a:pt x="5907" y="13053"/>
                  </a:lnTo>
                  <a:lnTo>
                    <a:pt x="2918" y="13404"/>
                  </a:lnTo>
                  <a:lnTo>
                    <a:pt x="1851" y="11228"/>
                  </a:lnTo>
                  <a:lnTo>
                    <a:pt x="2918" y="11228"/>
                  </a:lnTo>
                  <a:lnTo>
                    <a:pt x="2918" y="10526"/>
                  </a:lnTo>
                  <a:lnTo>
                    <a:pt x="1851" y="10526"/>
                  </a:lnTo>
                  <a:lnTo>
                    <a:pt x="0" y="8702"/>
                  </a:lnTo>
                  <a:lnTo>
                    <a:pt x="1423" y="7579"/>
                  </a:lnTo>
                  <a:lnTo>
                    <a:pt x="2562" y="4702"/>
                  </a:lnTo>
                  <a:lnTo>
                    <a:pt x="3630" y="3579"/>
                  </a:lnTo>
                  <a:lnTo>
                    <a:pt x="5480" y="3579"/>
                  </a:lnTo>
                  <a:lnTo>
                    <a:pt x="5907" y="2175"/>
                  </a:lnTo>
                  <a:lnTo>
                    <a:pt x="7402" y="2877"/>
                  </a:lnTo>
                  <a:lnTo>
                    <a:pt x="8470" y="182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9" name="Freeform 247">
              <a:extLst>
                <a:ext uri="{FF2B5EF4-FFF2-40B4-BE49-F238E27FC236}">
                  <a16:creationId xmlns:a16="http://schemas.microsoft.com/office/drawing/2014/main" id="{D25E5F0E-B9D8-4C16-BAC1-93570BD4883E}"/>
                </a:ext>
              </a:extLst>
            </p:cNvPr>
            <p:cNvSpPr>
              <a:spLocks/>
            </p:cNvSpPr>
            <p:nvPr/>
          </p:nvSpPr>
          <p:spPr bwMode="auto">
            <a:xfrm>
              <a:off x="5304606" y="3138241"/>
              <a:ext cx="55989" cy="15446"/>
            </a:xfrm>
            <a:custGeom>
              <a:avLst/>
              <a:gdLst>
                <a:gd name="T0" fmla="*/ 10333 w 20000"/>
                <a:gd name="T1" fmla="*/ 19375 h 20000"/>
                <a:gd name="T2" fmla="*/ 8667 w 20000"/>
                <a:gd name="T3" fmla="*/ 16250 h 20000"/>
                <a:gd name="T4" fmla="*/ 3500 w 20000"/>
                <a:gd name="T5" fmla="*/ 16250 h 20000"/>
                <a:gd name="T6" fmla="*/ 0 w 20000"/>
                <a:gd name="T7" fmla="*/ 16250 h 20000"/>
                <a:gd name="T8" fmla="*/ 0 w 20000"/>
                <a:gd name="T9" fmla="*/ 6875 h 20000"/>
                <a:gd name="T10" fmla="*/ 3500 w 20000"/>
                <a:gd name="T11" fmla="*/ 6875 h 20000"/>
                <a:gd name="T12" fmla="*/ 4500 w 20000"/>
                <a:gd name="T13" fmla="*/ 0 h 20000"/>
                <a:gd name="T14" fmla="*/ 6167 w 20000"/>
                <a:gd name="T15" fmla="*/ 9375 h 20000"/>
                <a:gd name="T16" fmla="*/ 10333 w 20000"/>
                <a:gd name="T17" fmla="*/ 9375 h 20000"/>
                <a:gd name="T18" fmla="*/ 11333 w 20000"/>
                <a:gd name="T19" fmla="*/ 9375 h 20000"/>
                <a:gd name="T20" fmla="*/ 15500 w 20000"/>
                <a:gd name="T21" fmla="*/ 9375 h 20000"/>
                <a:gd name="T22" fmla="*/ 17167 w 20000"/>
                <a:gd name="T23" fmla="*/ 16250 h 20000"/>
                <a:gd name="T24" fmla="*/ 19833 w 20000"/>
                <a:gd name="T25" fmla="*/ 16250 h 20000"/>
                <a:gd name="T26" fmla="*/ 19833 w 20000"/>
                <a:gd name="T27" fmla="*/ 19375 h 20000"/>
                <a:gd name="T28" fmla="*/ 10333 w 20000"/>
                <a:gd name="T29" fmla="*/ 1937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00" h="20000">
                  <a:moveTo>
                    <a:pt x="10333" y="19375"/>
                  </a:moveTo>
                  <a:lnTo>
                    <a:pt x="8667" y="16250"/>
                  </a:lnTo>
                  <a:lnTo>
                    <a:pt x="3500" y="16250"/>
                  </a:lnTo>
                  <a:lnTo>
                    <a:pt x="0" y="16250"/>
                  </a:lnTo>
                  <a:lnTo>
                    <a:pt x="0" y="6875"/>
                  </a:lnTo>
                  <a:lnTo>
                    <a:pt x="3500" y="6875"/>
                  </a:lnTo>
                  <a:lnTo>
                    <a:pt x="4500" y="0"/>
                  </a:lnTo>
                  <a:lnTo>
                    <a:pt x="6167" y="9375"/>
                  </a:lnTo>
                  <a:lnTo>
                    <a:pt x="10333" y="9375"/>
                  </a:lnTo>
                  <a:lnTo>
                    <a:pt x="11333" y="9375"/>
                  </a:lnTo>
                  <a:lnTo>
                    <a:pt x="15500" y="9375"/>
                  </a:lnTo>
                  <a:lnTo>
                    <a:pt x="17167" y="16250"/>
                  </a:lnTo>
                  <a:lnTo>
                    <a:pt x="19833" y="16250"/>
                  </a:lnTo>
                  <a:lnTo>
                    <a:pt x="19833" y="19375"/>
                  </a:lnTo>
                  <a:lnTo>
                    <a:pt x="10333" y="1937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0" name="Freeform 246">
              <a:extLst>
                <a:ext uri="{FF2B5EF4-FFF2-40B4-BE49-F238E27FC236}">
                  <a16:creationId xmlns:a16="http://schemas.microsoft.com/office/drawing/2014/main" id="{5294567E-60A4-43EC-A21B-D37A797A9D41}"/>
                </a:ext>
              </a:extLst>
            </p:cNvPr>
            <p:cNvSpPr>
              <a:spLocks/>
            </p:cNvSpPr>
            <p:nvPr/>
          </p:nvSpPr>
          <p:spPr bwMode="auto">
            <a:xfrm>
              <a:off x="5295275" y="3055070"/>
              <a:ext cx="26828" cy="27327"/>
            </a:xfrm>
            <a:custGeom>
              <a:avLst/>
              <a:gdLst>
                <a:gd name="T0" fmla="*/ 10690 w 20000"/>
                <a:gd name="T1" fmla="*/ 14138 h 20000"/>
                <a:gd name="T2" fmla="*/ 5517 w 20000"/>
                <a:gd name="T3" fmla="*/ 8966 h 20000"/>
                <a:gd name="T4" fmla="*/ 0 w 20000"/>
                <a:gd name="T5" fmla="*/ 3448 h 20000"/>
                <a:gd name="T6" fmla="*/ 2069 w 20000"/>
                <a:gd name="T7" fmla="*/ 0 h 20000"/>
                <a:gd name="T8" fmla="*/ 6897 w 20000"/>
                <a:gd name="T9" fmla="*/ 5172 h 20000"/>
                <a:gd name="T10" fmla="*/ 14138 w 20000"/>
                <a:gd name="T11" fmla="*/ 5172 h 20000"/>
                <a:gd name="T12" fmla="*/ 16207 w 20000"/>
                <a:gd name="T13" fmla="*/ 14138 h 20000"/>
                <a:gd name="T14" fmla="*/ 19655 w 20000"/>
                <a:gd name="T15" fmla="*/ 17586 h 20000"/>
                <a:gd name="T16" fmla="*/ 19655 w 20000"/>
                <a:gd name="T17" fmla="*/ 19655 h 20000"/>
                <a:gd name="T18" fmla="*/ 16207 w 20000"/>
                <a:gd name="T19" fmla="*/ 19655 h 20000"/>
                <a:gd name="T20" fmla="*/ 10690 w 20000"/>
                <a:gd name="T21" fmla="*/ 1413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00" h="20000">
                  <a:moveTo>
                    <a:pt x="10690" y="14138"/>
                  </a:moveTo>
                  <a:lnTo>
                    <a:pt x="5517" y="8966"/>
                  </a:lnTo>
                  <a:lnTo>
                    <a:pt x="0" y="3448"/>
                  </a:lnTo>
                  <a:lnTo>
                    <a:pt x="2069" y="0"/>
                  </a:lnTo>
                  <a:lnTo>
                    <a:pt x="6897" y="5172"/>
                  </a:lnTo>
                  <a:lnTo>
                    <a:pt x="14138" y="5172"/>
                  </a:lnTo>
                  <a:lnTo>
                    <a:pt x="16207" y="14138"/>
                  </a:lnTo>
                  <a:lnTo>
                    <a:pt x="19655" y="17586"/>
                  </a:lnTo>
                  <a:lnTo>
                    <a:pt x="19655" y="19655"/>
                  </a:lnTo>
                  <a:lnTo>
                    <a:pt x="16207" y="19655"/>
                  </a:lnTo>
                  <a:lnTo>
                    <a:pt x="10690" y="14138"/>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1" name="Freeform 245">
              <a:extLst>
                <a:ext uri="{FF2B5EF4-FFF2-40B4-BE49-F238E27FC236}">
                  <a16:creationId xmlns:a16="http://schemas.microsoft.com/office/drawing/2014/main" id="{A4206FC9-90C9-4F3E-9D50-65416207ACBE}"/>
                </a:ext>
              </a:extLst>
            </p:cNvPr>
            <p:cNvSpPr>
              <a:spLocks/>
            </p:cNvSpPr>
            <p:nvPr/>
          </p:nvSpPr>
          <p:spPr bwMode="auto">
            <a:xfrm>
              <a:off x="5345431" y="3047941"/>
              <a:ext cx="15164" cy="8317"/>
            </a:xfrm>
            <a:custGeom>
              <a:avLst/>
              <a:gdLst>
                <a:gd name="T0" fmla="*/ 19375 w 20000"/>
                <a:gd name="T1" fmla="*/ 18824 h 20000"/>
                <a:gd name="T2" fmla="*/ 9375 w 20000"/>
                <a:gd name="T3" fmla="*/ 18824 h 20000"/>
                <a:gd name="T4" fmla="*/ 9375 w 20000"/>
                <a:gd name="T5" fmla="*/ 5882 h 20000"/>
                <a:gd name="T6" fmla="*/ 3750 w 20000"/>
                <a:gd name="T7" fmla="*/ 18824 h 20000"/>
                <a:gd name="T8" fmla="*/ 0 w 20000"/>
                <a:gd name="T9" fmla="*/ 5882 h 20000"/>
                <a:gd name="T10" fmla="*/ 13125 w 20000"/>
                <a:gd name="T11" fmla="*/ 0 h 20000"/>
                <a:gd name="T12" fmla="*/ 19375 w 20000"/>
                <a:gd name="T13" fmla="*/ 5882 h 20000"/>
                <a:gd name="T14" fmla="*/ 19375 w 20000"/>
                <a:gd name="T15" fmla="*/ 18824 h 20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00" h="20000">
                  <a:moveTo>
                    <a:pt x="19375" y="18824"/>
                  </a:moveTo>
                  <a:lnTo>
                    <a:pt x="9375" y="18824"/>
                  </a:lnTo>
                  <a:lnTo>
                    <a:pt x="9375" y="5882"/>
                  </a:lnTo>
                  <a:lnTo>
                    <a:pt x="3750" y="18824"/>
                  </a:lnTo>
                  <a:lnTo>
                    <a:pt x="0" y="5882"/>
                  </a:lnTo>
                  <a:lnTo>
                    <a:pt x="13125" y="0"/>
                  </a:lnTo>
                  <a:lnTo>
                    <a:pt x="19375" y="5882"/>
                  </a:lnTo>
                  <a:lnTo>
                    <a:pt x="19375" y="1882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2" name="Freeform 244">
              <a:extLst>
                <a:ext uri="{FF2B5EF4-FFF2-40B4-BE49-F238E27FC236}">
                  <a16:creationId xmlns:a16="http://schemas.microsoft.com/office/drawing/2014/main" id="{F8042BB6-3DFB-4212-8A86-54D83A585A9F}"/>
                </a:ext>
              </a:extLst>
            </p:cNvPr>
            <p:cNvSpPr>
              <a:spLocks/>
            </p:cNvSpPr>
            <p:nvPr/>
          </p:nvSpPr>
          <p:spPr bwMode="auto">
            <a:xfrm>
              <a:off x="5392089" y="3123983"/>
              <a:ext cx="8165" cy="9505"/>
            </a:xfrm>
            <a:custGeom>
              <a:avLst/>
              <a:gdLst>
                <a:gd name="T0" fmla="*/ 0 w 20000"/>
                <a:gd name="T1" fmla="*/ 19048 h 20000"/>
                <a:gd name="T2" fmla="*/ 0 w 20000"/>
                <a:gd name="T3" fmla="*/ 3810 h 20000"/>
                <a:gd name="T4" fmla="*/ 18824 w 20000"/>
                <a:gd name="T5" fmla="*/ 0 h 20000"/>
                <a:gd name="T6" fmla="*/ 11765 w 20000"/>
                <a:gd name="T7" fmla="*/ 13333 h 20000"/>
                <a:gd name="T8" fmla="*/ 0 w 20000"/>
                <a:gd name="T9" fmla="*/ 19048 h 20000"/>
              </a:gdLst>
              <a:ahLst/>
              <a:cxnLst>
                <a:cxn ang="0">
                  <a:pos x="T0" y="T1"/>
                </a:cxn>
                <a:cxn ang="0">
                  <a:pos x="T2" y="T3"/>
                </a:cxn>
                <a:cxn ang="0">
                  <a:pos x="T4" y="T5"/>
                </a:cxn>
                <a:cxn ang="0">
                  <a:pos x="T6" y="T7"/>
                </a:cxn>
                <a:cxn ang="0">
                  <a:pos x="T8" y="T9"/>
                </a:cxn>
              </a:cxnLst>
              <a:rect l="0" t="0" r="r" b="b"/>
              <a:pathLst>
                <a:path w="20000" h="20000">
                  <a:moveTo>
                    <a:pt x="0" y="19048"/>
                  </a:moveTo>
                  <a:lnTo>
                    <a:pt x="0" y="3810"/>
                  </a:lnTo>
                  <a:lnTo>
                    <a:pt x="18824" y="0"/>
                  </a:lnTo>
                  <a:lnTo>
                    <a:pt x="11765" y="13333"/>
                  </a:lnTo>
                  <a:lnTo>
                    <a:pt x="0" y="19048"/>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3" name="Freeform 243">
              <a:extLst>
                <a:ext uri="{FF2B5EF4-FFF2-40B4-BE49-F238E27FC236}">
                  <a16:creationId xmlns:a16="http://schemas.microsoft.com/office/drawing/2014/main" id="{08F5286D-14A9-4BCF-9E12-DE79762D96D6}"/>
                </a:ext>
              </a:extLst>
            </p:cNvPr>
            <p:cNvSpPr>
              <a:spLocks/>
            </p:cNvSpPr>
            <p:nvPr/>
          </p:nvSpPr>
          <p:spPr bwMode="auto">
            <a:xfrm>
              <a:off x="5347764" y="3066951"/>
              <a:ext cx="8165" cy="8317"/>
            </a:xfrm>
            <a:custGeom>
              <a:avLst/>
              <a:gdLst>
                <a:gd name="T0" fmla="*/ 18824 w 20000"/>
                <a:gd name="T1" fmla="*/ 18824 h 20000"/>
                <a:gd name="T2" fmla="*/ 0 w 20000"/>
                <a:gd name="T3" fmla="*/ 18824 h 20000"/>
                <a:gd name="T4" fmla="*/ 11765 w 20000"/>
                <a:gd name="T5" fmla="*/ 18824 h 20000"/>
                <a:gd name="T6" fmla="*/ 0 w 20000"/>
                <a:gd name="T7" fmla="*/ 0 h 20000"/>
                <a:gd name="T8" fmla="*/ 11765 w 20000"/>
                <a:gd name="T9" fmla="*/ 11765 h 20000"/>
                <a:gd name="T10" fmla="*/ 18824 w 20000"/>
                <a:gd name="T11" fmla="*/ 18824 h 20000"/>
              </a:gdLst>
              <a:ahLst/>
              <a:cxnLst>
                <a:cxn ang="0">
                  <a:pos x="T0" y="T1"/>
                </a:cxn>
                <a:cxn ang="0">
                  <a:pos x="T2" y="T3"/>
                </a:cxn>
                <a:cxn ang="0">
                  <a:pos x="T4" y="T5"/>
                </a:cxn>
                <a:cxn ang="0">
                  <a:pos x="T6" y="T7"/>
                </a:cxn>
                <a:cxn ang="0">
                  <a:pos x="T8" y="T9"/>
                </a:cxn>
                <a:cxn ang="0">
                  <a:pos x="T10" y="T11"/>
                </a:cxn>
              </a:cxnLst>
              <a:rect l="0" t="0" r="r" b="b"/>
              <a:pathLst>
                <a:path w="20000" h="20000">
                  <a:moveTo>
                    <a:pt x="18824" y="18824"/>
                  </a:moveTo>
                  <a:lnTo>
                    <a:pt x="0" y="18824"/>
                  </a:lnTo>
                  <a:lnTo>
                    <a:pt x="11765" y="18824"/>
                  </a:lnTo>
                  <a:lnTo>
                    <a:pt x="0" y="0"/>
                  </a:lnTo>
                  <a:lnTo>
                    <a:pt x="11765" y="11765"/>
                  </a:lnTo>
                  <a:lnTo>
                    <a:pt x="18824" y="1882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4" name="Freeform 242">
              <a:extLst>
                <a:ext uri="{FF2B5EF4-FFF2-40B4-BE49-F238E27FC236}">
                  <a16:creationId xmlns:a16="http://schemas.microsoft.com/office/drawing/2014/main" id="{57706C45-5B01-4D51-9B4B-04E54FC25435}"/>
                </a:ext>
              </a:extLst>
            </p:cNvPr>
            <p:cNvSpPr>
              <a:spLocks/>
            </p:cNvSpPr>
            <p:nvPr/>
          </p:nvSpPr>
          <p:spPr bwMode="auto">
            <a:xfrm>
              <a:off x="4980335" y="2937441"/>
              <a:ext cx="4666" cy="8317"/>
            </a:xfrm>
            <a:custGeom>
              <a:avLst/>
              <a:gdLst>
                <a:gd name="T0" fmla="*/ 18182 w 20000"/>
                <a:gd name="T1" fmla="*/ 5882 h 20000"/>
                <a:gd name="T2" fmla="*/ 0 w 20000"/>
                <a:gd name="T3" fmla="*/ 5882 h 20000"/>
                <a:gd name="T4" fmla="*/ 0 w 20000"/>
                <a:gd name="T5" fmla="*/ 18824 h 20000"/>
                <a:gd name="T6" fmla="*/ 0 w 20000"/>
                <a:gd name="T7" fmla="*/ 5882 h 20000"/>
                <a:gd name="T8" fmla="*/ 0 w 20000"/>
                <a:gd name="T9" fmla="*/ 0 h 20000"/>
                <a:gd name="T10" fmla="*/ 18182 w 20000"/>
                <a:gd name="T11" fmla="*/ 5882 h 20000"/>
              </a:gdLst>
              <a:ahLst/>
              <a:cxnLst>
                <a:cxn ang="0">
                  <a:pos x="T0" y="T1"/>
                </a:cxn>
                <a:cxn ang="0">
                  <a:pos x="T2" y="T3"/>
                </a:cxn>
                <a:cxn ang="0">
                  <a:pos x="T4" y="T5"/>
                </a:cxn>
                <a:cxn ang="0">
                  <a:pos x="T6" y="T7"/>
                </a:cxn>
                <a:cxn ang="0">
                  <a:pos x="T8" y="T9"/>
                </a:cxn>
                <a:cxn ang="0">
                  <a:pos x="T10" y="T11"/>
                </a:cxn>
              </a:cxnLst>
              <a:rect l="0" t="0" r="r" b="b"/>
              <a:pathLst>
                <a:path w="20000" h="20000">
                  <a:moveTo>
                    <a:pt x="18182" y="5882"/>
                  </a:moveTo>
                  <a:lnTo>
                    <a:pt x="0" y="5882"/>
                  </a:lnTo>
                  <a:lnTo>
                    <a:pt x="0" y="18824"/>
                  </a:lnTo>
                  <a:lnTo>
                    <a:pt x="0" y="5882"/>
                  </a:lnTo>
                  <a:lnTo>
                    <a:pt x="0" y="0"/>
                  </a:lnTo>
                  <a:lnTo>
                    <a:pt x="18182" y="5882"/>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5" name="Freeform 241">
              <a:extLst>
                <a:ext uri="{FF2B5EF4-FFF2-40B4-BE49-F238E27FC236}">
                  <a16:creationId xmlns:a16="http://schemas.microsoft.com/office/drawing/2014/main" id="{F32CA6F1-159B-423C-9219-95B10C51702E}"/>
                </a:ext>
              </a:extLst>
            </p:cNvPr>
            <p:cNvSpPr>
              <a:spLocks/>
            </p:cNvSpPr>
            <p:nvPr/>
          </p:nvSpPr>
          <p:spPr bwMode="auto">
            <a:xfrm>
              <a:off x="5030492" y="2853082"/>
              <a:ext cx="10498" cy="3564"/>
            </a:xfrm>
            <a:custGeom>
              <a:avLst/>
              <a:gdLst>
                <a:gd name="T0" fmla="*/ 19091 w 20000"/>
                <a:gd name="T1" fmla="*/ 17143 h 20000"/>
                <a:gd name="T2" fmla="*/ 10000 w 20000"/>
                <a:gd name="T3" fmla="*/ 0 h 20000"/>
                <a:gd name="T4" fmla="*/ 0 w 20000"/>
                <a:gd name="T5" fmla="*/ 0 h 20000"/>
                <a:gd name="T6" fmla="*/ 19091 w 20000"/>
                <a:gd name="T7" fmla="*/ 0 h 20000"/>
                <a:gd name="T8" fmla="*/ 19091 w 20000"/>
                <a:gd name="T9" fmla="*/ 17143 h 20000"/>
              </a:gdLst>
              <a:ahLst/>
              <a:cxnLst>
                <a:cxn ang="0">
                  <a:pos x="T0" y="T1"/>
                </a:cxn>
                <a:cxn ang="0">
                  <a:pos x="T2" y="T3"/>
                </a:cxn>
                <a:cxn ang="0">
                  <a:pos x="T4" y="T5"/>
                </a:cxn>
                <a:cxn ang="0">
                  <a:pos x="T6" y="T7"/>
                </a:cxn>
                <a:cxn ang="0">
                  <a:pos x="T8" y="T9"/>
                </a:cxn>
              </a:cxnLst>
              <a:rect l="0" t="0" r="r" b="b"/>
              <a:pathLst>
                <a:path w="20000" h="20000">
                  <a:moveTo>
                    <a:pt x="19091" y="17143"/>
                  </a:moveTo>
                  <a:lnTo>
                    <a:pt x="10000" y="0"/>
                  </a:lnTo>
                  <a:lnTo>
                    <a:pt x="0" y="0"/>
                  </a:lnTo>
                  <a:lnTo>
                    <a:pt x="19091" y="0"/>
                  </a:lnTo>
                  <a:lnTo>
                    <a:pt x="19091" y="17143"/>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6" name="Freeform 240">
              <a:extLst>
                <a:ext uri="{FF2B5EF4-FFF2-40B4-BE49-F238E27FC236}">
                  <a16:creationId xmlns:a16="http://schemas.microsoft.com/office/drawing/2014/main" id="{65AA33DF-6C2A-40C1-87E4-6B736FE3F82A}"/>
                </a:ext>
              </a:extLst>
            </p:cNvPr>
            <p:cNvSpPr>
              <a:spLocks/>
            </p:cNvSpPr>
            <p:nvPr/>
          </p:nvSpPr>
          <p:spPr bwMode="auto">
            <a:xfrm>
              <a:off x="5695364" y="2995662"/>
              <a:ext cx="87484" cy="59408"/>
            </a:xfrm>
            <a:custGeom>
              <a:avLst/>
              <a:gdLst>
                <a:gd name="T0" fmla="*/ 8770 w 20000"/>
                <a:gd name="T1" fmla="*/ 18095 h 20000"/>
                <a:gd name="T2" fmla="*/ 5561 w 20000"/>
                <a:gd name="T3" fmla="*/ 11429 h 20000"/>
                <a:gd name="T4" fmla="*/ 1070 w 20000"/>
                <a:gd name="T5" fmla="*/ 9048 h 20000"/>
                <a:gd name="T6" fmla="*/ 1070 w 20000"/>
                <a:gd name="T7" fmla="*/ 4127 h 20000"/>
                <a:gd name="T8" fmla="*/ 0 w 20000"/>
                <a:gd name="T9" fmla="*/ 0 h 20000"/>
                <a:gd name="T10" fmla="*/ 15508 w 20000"/>
                <a:gd name="T11" fmla="*/ 952 h 20000"/>
                <a:gd name="T12" fmla="*/ 16043 w 20000"/>
                <a:gd name="T13" fmla="*/ 8254 h 20000"/>
                <a:gd name="T14" fmla="*/ 19893 w 20000"/>
                <a:gd name="T15" fmla="*/ 9048 h 20000"/>
                <a:gd name="T16" fmla="*/ 17754 w 20000"/>
                <a:gd name="T17" fmla="*/ 11429 h 20000"/>
                <a:gd name="T18" fmla="*/ 18824 w 20000"/>
                <a:gd name="T19" fmla="*/ 18095 h 20000"/>
                <a:gd name="T20" fmla="*/ 15508 w 20000"/>
                <a:gd name="T21" fmla="*/ 19841 h 20000"/>
                <a:gd name="T22" fmla="*/ 8770 w 20000"/>
                <a:gd name="T23" fmla="*/ 1809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00" h="20000">
                  <a:moveTo>
                    <a:pt x="8770" y="18095"/>
                  </a:moveTo>
                  <a:lnTo>
                    <a:pt x="5561" y="11429"/>
                  </a:lnTo>
                  <a:lnTo>
                    <a:pt x="1070" y="9048"/>
                  </a:lnTo>
                  <a:lnTo>
                    <a:pt x="1070" y="4127"/>
                  </a:lnTo>
                  <a:lnTo>
                    <a:pt x="0" y="0"/>
                  </a:lnTo>
                  <a:lnTo>
                    <a:pt x="15508" y="952"/>
                  </a:lnTo>
                  <a:lnTo>
                    <a:pt x="16043" y="8254"/>
                  </a:lnTo>
                  <a:lnTo>
                    <a:pt x="19893" y="9048"/>
                  </a:lnTo>
                  <a:lnTo>
                    <a:pt x="17754" y="11429"/>
                  </a:lnTo>
                  <a:lnTo>
                    <a:pt x="18824" y="18095"/>
                  </a:lnTo>
                  <a:lnTo>
                    <a:pt x="15508" y="19841"/>
                  </a:lnTo>
                  <a:lnTo>
                    <a:pt x="8770" y="1809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7" name="Freeform 239">
              <a:extLst>
                <a:ext uri="{FF2B5EF4-FFF2-40B4-BE49-F238E27FC236}">
                  <a16:creationId xmlns:a16="http://schemas.microsoft.com/office/drawing/2014/main" id="{62F266AD-2B54-475E-B785-2EB7EA377D68}"/>
                </a:ext>
              </a:extLst>
            </p:cNvPr>
            <p:cNvSpPr>
              <a:spLocks/>
            </p:cNvSpPr>
            <p:nvPr/>
          </p:nvSpPr>
          <p:spPr bwMode="auto">
            <a:xfrm>
              <a:off x="5763018" y="2983780"/>
              <a:ext cx="66488" cy="78419"/>
            </a:xfrm>
            <a:custGeom>
              <a:avLst/>
              <a:gdLst>
                <a:gd name="T0" fmla="*/ 8873 w 20000"/>
                <a:gd name="T1" fmla="*/ 0 h 20000"/>
                <a:gd name="T2" fmla="*/ 13803 w 20000"/>
                <a:gd name="T3" fmla="*/ 4940 h 20000"/>
                <a:gd name="T4" fmla="*/ 19859 w 20000"/>
                <a:gd name="T5" fmla="*/ 6867 h 20000"/>
                <a:gd name="T6" fmla="*/ 13803 w 20000"/>
                <a:gd name="T7" fmla="*/ 9398 h 20000"/>
                <a:gd name="T8" fmla="*/ 13803 w 20000"/>
                <a:gd name="T9" fmla="*/ 13012 h 20000"/>
                <a:gd name="T10" fmla="*/ 13803 w 20000"/>
                <a:gd name="T11" fmla="*/ 14940 h 20000"/>
                <a:gd name="T12" fmla="*/ 12394 w 20000"/>
                <a:gd name="T13" fmla="*/ 14337 h 20000"/>
                <a:gd name="T14" fmla="*/ 10282 w 20000"/>
                <a:gd name="T15" fmla="*/ 14940 h 20000"/>
                <a:gd name="T16" fmla="*/ 12394 w 20000"/>
                <a:gd name="T17" fmla="*/ 19880 h 20000"/>
                <a:gd name="T18" fmla="*/ 4366 w 20000"/>
                <a:gd name="T19" fmla="*/ 16747 h 20000"/>
                <a:gd name="T20" fmla="*/ 2958 w 20000"/>
                <a:gd name="T21" fmla="*/ 11807 h 20000"/>
                <a:gd name="T22" fmla="*/ 5775 w 20000"/>
                <a:gd name="T23" fmla="*/ 9880 h 20000"/>
                <a:gd name="T24" fmla="*/ 845 w 20000"/>
                <a:gd name="T25" fmla="*/ 9398 h 20000"/>
                <a:gd name="T26" fmla="*/ 0 w 20000"/>
                <a:gd name="T27" fmla="*/ 3735 h 20000"/>
                <a:gd name="T28" fmla="*/ 0 w 20000"/>
                <a:gd name="T29" fmla="*/ 1205 h 20000"/>
                <a:gd name="T30" fmla="*/ 8873 w 20000"/>
                <a:gd name="T31"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00" h="20000">
                  <a:moveTo>
                    <a:pt x="8873" y="0"/>
                  </a:moveTo>
                  <a:lnTo>
                    <a:pt x="13803" y="4940"/>
                  </a:lnTo>
                  <a:lnTo>
                    <a:pt x="19859" y="6867"/>
                  </a:lnTo>
                  <a:lnTo>
                    <a:pt x="13803" y="9398"/>
                  </a:lnTo>
                  <a:lnTo>
                    <a:pt x="13803" y="13012"/>
                  </a:lnTo>
                  <a:lnTo>
                    <a:pt x="13803" y="14940"/>
                  </a:lnTo>
                  <a:lnTo>
                    <a:pt x="12394" y="14337"/>
                  </a:lnTo>
                  <a:lnTo>
                    <a:pt x="10282" y="14940"/>
                  </a:lnTo>
                  <a:lnTo>
                    <a:pt x="12394" y="19880"/>
                  </a:lnTo>
                  <a:lnTo>
                    <a:pt x="4366" y="16747"/>
                  </a:lnTo>
                  <a:lnTo>
                    <a:pt x="2958" y="11807"/>
                  </a:lnTo>
                  <a:lnTo>
                    <a:pt x="5775" y="9880"/>
                  </a:lnTo>
                  <a:lnTo>
                    <a:pt x="845" y="9398"/>
                  </a:lnTo>
                  <a:lnTo>
                    <a:pt x="0" y="3735"/>
                  </a:lnTo>
                  <a:lnTo>
                    <a:pt x="0" y="1205"/>
                  </a:lnTo>
                  <a:lnTo>
                    <a:pt x="8873"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8" name="Freeform 238">
              <a:extLst>
                <a:ext uri="{FF2B5EF4-FFF2-40B4-BE49-F238E27FC236}">
                  <a16:creationId xmlns:a16="http://schemas.microsoft.com/office/drawing/2014/main" id="{ED8851B3-4347-4338-81DE-1AB70D5B1DBA}"/>
                </a:ext>
              </a:extLst>
            </p:cNvPr>
            <p:cNvSpPr>
              <a:spLocks/>
            </p:cNvSpPr>
            <p:nvPr/>
          </p:nvSpPr>
          <p:spPr bwMode="auto">
            <a:xfrm>
              <a:off x="5273112" y="2590499"/>
              <a:ext cx="181965" cy="150897"/>
            </a:xfrm>
            <a:custGeom>
              <a:avLst/>
              <a:gdLst>
                <a:gd name="T0" fmla="*/ 1902 w 20000"/>
                <a:gd name="T1" fmla="*/ 18044 h 20000"/>
                <a:gd name="T2" fmla="*/ 1337 w 20000"/>
                <a:gd name="T3" fmla="*/ 16025 h 20000"/>
                <a:gd name="T4" fmla="*/ 0 w 20000"/>
                <a:gd name="T5" fmla="*/ 14385 h 20000"/>
                <a:gd name="T6" fmla="*/ 1902 w 20000"/>
                <a:gd name="T7" fmla="*/ 13123 h 20000"/>
                <a:gd name="T8" fmla="*/ 1337 w 20000"/>
                <a:gd name="T9" fmla="*/ 11104 h 20000"/>
                <a:gd name="T10" fmla="*/ 514 w 20000"/>
                <a:gd name="T11" fmla="*/ 9148 h 20000"/>
                <a:gd name="T12" fmla="*/ 3445 w 20000"/>
                <a:gd name="T13" fmla="*/ 7508 h 20000"/>
                <a:gd name="T14" fmla="*/ 5347 w 20000"/>
                <a:gd name="T15" fmla="*/ 5237 h 20000"/>
                <a:gd name="T16" fmla="*/ 5861 w 20000"/>
                <a:gd name="T17" fmla="*/ 1956 h 20000"/>
                <a:gd name="T18" fmla="*/ 9049 w 20000"/>
                <a:gd name="T19" fmla="*/ 631 h 20000"/>
                <a:gd name="T20" fmla="*/ 10129 w 20000"/>
                <a:gd name="T21" fmla="*/ 0 h 20000"/>
                <a:gd name="T22" fmla="*/ 15681 w 20000"/>
                <a:gd name="T23" fmla="*/ 1009 h 20000"/>
                <a:gd name="T24" fmla="*/ 17326 w 20000"/>
                <a:gd name="T25" fmla="*/ 6877 h 20000"/>
                <a:gd name="T26" fmla="*/ 19177 w 20000"/>
                <a:gd name="T27" fmla="*/ 9148 h 20000"/>
                <a:gd name="T28" fmla="*/ 19949 w 20000"/>
                <a:gd name="T29" fmla="*/ 12744 h 20000"/>
                <a:gd name="T30" fmla="*/ 18098 w 20000"/>
                <a:gd name="T31" fmla="*/ 11735 h 20000"/>
                <a:gd name="T32" fmla="*/ 17326 w 20000"/>
                <a:gd name="T33" fmla="*/ 12114 h 20000"/>
                <a:gd name="T34" fmla="*/ 18612 w 20000"/>
                <a:gd name="T35" fmla="*/ 15331 h 20000"/>
                <a:gd name="T36" fmla="*/ 18098 w 20000"/>
                <a:gd name="T37" fmla="*/ 18675 h 20000"/>
                <a:gd name="T38" fmla="*/ 16504 w 20000"/>
                <a:gd name="T39" fmla="*/ 18675 h 20000"/>
                <a:gd name="T40" fmla="*/ 15681 w 20000"/>
                <a:gd name="T41" fmla="*/ 19621 h 20000"/>
                <a:gd name="T42" fmla="*/ 15681 w 20000"/>
                <a:gd name="T43" fmla="*/ 19937 h 20000"/>
                <a:gd name="T44" fmla="*/ 11671 w 20000"/>
                <a:gd name="T45" fmla="*/ 18927 h 20000"/>
                <a:gd name="T46" fmla="*/ 11671 w 20000"/>
                <a:gd name="T47" fmla="*/ 18044 h 20000"/>
                <a:gd name="T48" fmla="*/ 3445 w 20000"/>
                <a:gd name="T49" fmla="*/ 18675 h 20000"/>
                <a:gd name="T50" fmla="*/ 2674 w 20000"/>
                <a:gd name="T51" fmla="*/ 18044 h 20000"/>
                <a:gd name="T52" fmla="*/ 1902 w 20000"/>
                <a:gd name="T53" fmla="*/ 18044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000" h="20000">
                  <a:moveTo>
                    <a:pt x="1902" y="18044"/>
                  </a:moveTo>
                  <a:lnTo>
                    <a:pt x="1337" y="16025"/>
                  </a:lnTo>
                  <a:lnTo>
                    <a:pt x="0" y="14385"/>
                  </a:lnTo>
                  <a:lnTo>
                    <a:pt x="1902" y="13123"/>
                  </a:lnTo>
                  <a:lnTo>
                    <a:pt x="1337" y="11104"/>
                  </a:lnTo>
                  <a:lnTo>
                    <a:pt x="514" y="9148"/>
                  </a:lnTo>
                  <a:lnTo>
                    <a:pt x="3445" y="7508"/>
                  </a:lnTo>
                  <a:lnTo>
                    <a:pt x="5347" y="5237"/>
                  </a:lnTo>
                  <a:lnTo>
                    <a:pt x="5861" y="1956"/>
                  </a:lnTo>
                  <a:lnTo>
                    <a:pt x="9049" y="631"/>
                  </a:lnTo>
                  <a:lnTo>
                    <a:pt x="10129" y="0"/>
                  </a:lnTo>
                  <a:lnTo>
                    <a:pt x="15681" y="1009"/>
                  </a:lnTo>
                  <a:lnTo>
                    <a:pt x="17326" y="6877"/>
                  </a:lnTo>
                  <a:lnTo>
                    <a:pt x="19177" y="9148"/>
                  </a:lnTo>
                  <a:lnTo>
                    <a:pt x="19949" y="12744"/>
                  </a:lnTo>
                  <a:lnTo>
                    <a:pt x="18098" y="11735"/>
                  </a:lnTo>
                  <a:lnTo>
                    <a:pt x="17326" y="12114"/>
                  </a:lnTo>
                  <a:lnTo>
                    <a:pt x="18612" y="15331"/>
                  </a:lnTo>
                  <a:lnTo>
                    <a:pt x="18098" y="18675"/>
                  </a:lnTo>
                  <a:lnTo>
                    <a:pt x="16504" y="18675"/>
                  </a:lnTo>
                  <a:lnTo>
                    <a:pt x="15681" y="19621"/>
                  </a:lnTo>
                  <a:lnTo>
                    <a:pt x="15681" y="19937"/>
                  </a:lnTo>
                  <a:lnTo>
                    <a:pt x="11671" y="18927"/>
                  </a:lnTo>
                  <a:lnTo>
                    <a:pt x="11671" y="18044"/>
                  </a:lnTo>
                  <a:lnTo>
                    <a:pt x="3445" y="18675"/>
                  </a:lnTo>
                  <a:lnTo>
                    <a:pt x="2674" y="18044"/>
                  </a:lnTo>
                  <a:lnTo>
                    <a:pt x="1902" y="1804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9" name="Freeform 237">
              <a:extLst>
                <a:ext uri="{FF2B5EF4-FFF2-40B4-BE49-F238E27FC236}">
                  <a16:creationId xmlns:a16="http://schemas.microsoft.com/office/drawing/2014/main" id="{4258ADD6-59B2-48F2-A7A6-791A4D768C5C}"/>
                </a:ext>
              </a:extLst>
            </p:cNvPr>
            <p:cNvSpPr>
              <a:spLocks/>
            </p:cNvSpPr>
            <p:nvPr/>
          </p:nvSpPr>
          <p:spPr bwMode="auto">
            <a:xfrm>
              <a:off x="5257948" y="2474059"/>
              <a:ext cx="82817" cy="64161"/>
            </a:xfrm>
            <a:custGeom>
              <a:avLst/>
              <a:gdLst>
                <a:gd name="T0" fmla="*/ 4633 w 20000"/>
                <a:gd name="T1" fmla="*/ 18235 h 20000"/>
                <a:gd name="T2" fmla="*/ 4633 w 20000"/>
                <a:gd name="T3" fmla="*/ 13824 h 20000"/>
                <a:gd name="T4" fmla="*/ 3503 w 20000"/>
                <a:gd name="T5" fmla="*/ 15294 h 20000"/>
                <a:gd name="T6" fmla="*/ 1130 w 20000"/>
                <a:gd name="T7" fmla="*/ 9853 h 20000"/>
                <a:gd name="T8" fmla="*/ 0 w 20000"/>
                <a:gd name="T9" fmla="*/ 5441 h 20000"/>
                <a:gd name="T10" fmla="*/ 10621 w 20000"/>
                <a:gd name="T11" fmla="*/ 0 h 20000"/>
                <a:gd name="T12" fmla="*/ 16384 w 20000"/>
                <a:gd name="T13" fmla="*/ 1471 h 20000"/>
                <a:gd name="T14" fmla="*/ 15254 w 20000"/>
                <a:gd name="T15" fmla="*/ 2353 h 20000"/>
                <a:gd name="T16" fmla="*/ 16949 w 20000"/>
                <a:gd name="T17" fmla="*/ 7500 h 20000"/>
                <a:gd name="T18" fmla="*/ 16949 w 20000"/>
                <a:gd name="T19" fmla="*/ 11471 h 20000"/>
                <a:gd name="T20" fmla="*/ 19887 w 20000"/>
                <a:gd name="T21" fmla="*/ 17500 h 20000"/>
                <a:gd name="T22" fmla="*/ 15254 w 20000"/>
                <a:gd name="T23" fmla="*/ 19853 h 20000"/>
                <a:gd name="T24" fmla="*/ 8814 w 20000"/>
                <a:gd name="T25" fmla="*/ 18235 h 20000"/>
                <a:gd name="T26" fmla="*/ 4633 w 20000"/>
                <a:gd name="T27" fmla="*/ 1823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00" h="20000">
                  <a:moveTo>
                    <a:pt x="4633" y="18235"/>
                  </a:moveTo>
                  <a:lnTo>
                    <a:pt x="4633" y="13824"/>
                  </a:lnTo>
                  <a:lnTo>
                    <a:pt x="3503" y="15294"/>
                  </a:lnTo>
                  <a:lnTo>
                    <a:pt x="1130" y="9853"/>
                  </a:lnTo>
                  <a:lnTo>
                    <a:pt x="0" y="5441"/>
                  </a:lnTo>
                  <a:lnTo>
                    <a:pt x="10621" y="0"/>
                  </a:lnTo>
                  <a:lnTo>
                    <a:pt x="16384" y="1471"/>
                  </a:lnTo>
                  <a:lnTo>
                    <a:pt x="15254" y="2353"/>
                  </a:lnTo>
                  <a:lnTo>
                    <a:pt x="16949" y="7500"/>
                  </a:lnTo>
                  <a:lnTo>
                    <a:pt x="16949" y="11471"/>
                  </a:lnTo>
                  <a:lnTo>
                    <a:pt x="19887" y="17500"/>
                  </a:lnTo>
                  <a:lnTo>
                    <a:pt x="15254" y="19853"/>
                  </a:lnTo>
                  <a:lnTo>
                    <a:pt x="8814" y="18235"/>
                  </a:lnTo>
                  <a:lnTo>
                    <a:pt x="4633" y="18235"/>
                  </a:lnTo>
                  <a:close/>
                </a:path>
              </a:pathLst>
            </a:custGeom>
            <a:solidFill>
              <a:schemeClr val="bg1">
                <a:lumMod val="50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0" name="Freeform 236">
              <a:extLst>
                <a:ext uri="{FF2B5EF4-FFF2-40B4-BE49-F238E27FC236}">
                  <a16:creationId xmlns:a16="http://schemas.microsoft.com/office/drawing/2014/main" id="{29D36F38-E4D8-4983-A5EB-B8B9C0B14872}"/>
                </a:ext>
              </a:extLst>
            </p:cNvPr>
            <p:cNvSpPr>
              <a:spLocks/>
            </p:cNvSpPr>
            <p:nvPr/>
          </p:nvSpPr>
          <p:spPr bwMode="auto">
            <a:xfrm>
              <a:off x="5618379" y="2939818"/>
              <a:ext cx="145806" cy="59408"/>
            </a:xfrm>
            <a:custGeom>
              <a:avLst/>
              <a:gdLst>
                <a:gd name="T0" fmla="*/ 10641 w 20000"/>
                <a:gd name="T1" fmla="*/ 18889 h 20000"/>
                <a:gd name="T2" fmla="*/ 8654 w 20000"/>
                <a:gd name="T3" fmla="*/ 14921 h 20000"/>
                <a:gd name="T4" fmla="*/ 4615 w 20000"/>
                <a:gd name="T5" fmla="*/ 16508 h 20000"/>
                <a:gd name="T6" fmla="*/ 4615 w 20000"/>
                <a:gd name="T7" fmla="*/ 10794 h 20000"/>
                <a:gd name="T8" fmla="*/ 3013 w 20000"/>
                <a:gd name="T9" fmla="*/ 4286 h 20000"/>
                <a:gd name="T10" fmla="*/ 0 w 20000"/>
                <a:gd name="T11" fmla="*/ 0 h 20000"/>
                <a:gd name="T12" fmla="*/ 9615 w 20000"/>
                <a:gd name="T13" fmla="*/ 0 h 20000"/>
                <a:gd name="T14" fmla="*/ 17628 w 20000"/>
                <a:gd name="T15" fmla="*/ 10794 h 20000"/>
                <a:gd name="T16" fmla="*/ 19936 w 20000"/>
                <a:gd name="T17" fmla="*/ 16508 h 20000"/>
                <a:gd name="T18" fmla="*/ 19936 w 20000"/>
                <a:gd name="T19" fmla="*/ 19841 h 20000"/>
                <a:gd name="T20" fmla="*/ 10641 w 20000"/>
                <a:gd name="T21" fmla="*/ 18889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00" h="20000">
                  <a:moveTo>
                    <a:pt x="10641" y="18889"/>
                  </a:moveTo>
                  <a:lnTo>
                    <a:pt x="8654" y="14921"/>
                  </a:lnTo>
                  <a:lnTo>
                    <a:pt x="4615" y="16508"/>
                  </a:lnTo>
                  <a:lnTo>
                    <a:pt x="4615" y="10794"/>
                  </a:lnTo>
                  <a:lnTo>
                    <a:pt x="3013" y="4286"/>
                  </a:lnTo>
                  <a:lnTo>
                    <a:pt x="0" y="0"/>
                  </a:lnTo>
                  <a:lnTo>
                    <a:pt x="9615" y="0"/>
                  </a:lnTo>
                  <a:lnTo>
                    <a:pt x="17628" y="10794"/>
                  </a:lnTo>
                  <a:lnTo>
                    <a:pt x="19936" y="16508"/>
                  </a:lnTo>
                  <a:lnTo>
                    <a:pt x="19936" y="19841"/>
                  </a:lnTo>
                  <a:lnTo>
                    <a:pt x="10641" y="18889"/>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1" name="Freeform 235">
              <a:extLst>
                <a:ext uri="{FF2B5EF4-FFF2-40B4-BE49-F238E27FC236}">
                  <a16:creationId xmlns:a16="http://schemas.microsoft.com/office/drawing/2014/main" id="{F12A1045-C259-4531-A132-FC1E4B1FF298}"/>
                </a:ext>
              </a:extLst>
            </p:cNvPr>
            <p:cNvSpPr>
              <a:spLocks/>
            </p:cNvSpPr>
            <p:nvPr/>
          </p:nvSpPr>
          <p:spPr bwMode="auto">
            <a:xfrm>
              <a:off x="5219455" y="2531091"/>
              <a:ext cx="152804" cy="73666"/>
            </a:xfrm>
            <a:custGeom>
              <a:avLst/>
              <a:gdLst>
                <a:gd name="T0" fmla="*/ 0 w 20000"/>
                <a:gd name="T1" fmla="*/ 13846 h 20000"/>
                <a:gd name="T2" fmla="*/ 976 w 20000"/>
                <a:gd name="T3" fmla="*/ 5256 h 20000"/>
                <a:gd name="T4" fmla="*/ 3476 w 20000"/>
                <a:gd name="T5" fmla="*/ 513 h 20000"/>
                <a:gd name="T6" fmla="*/ 5671 w 20000"/>
                <a:gd name="T7" fmla="*/ 7308 h 20000"/>
                <a:gd name="T8" fmla="*/ 6585 w 20000"/>
                <a:gd name="T9" fmla="*/ 7308 h 20000"/>
                <a:gd name="T10" fmla="*/ 7561 w 20000"/>
                <a:gd name="T11" fmla="*/ 6026 h 20000"/>
                <a:gd name="T12" fmla="*/ 7561 w 20000"/>
                <a:gd name="T13" fmla="*/ 513 h 20000"/>
                <a:gd name="T14" fmla="*/ 9817 w 20000"/>
                <a:gd name="T15" fmla="*/ 513 h 20000"/>
                <a:gd name="T16" fmla="*/ 13293 w 20000"/>
                <a:gd name="T17" fmla="*/ 2051 h 20000"/>
                <a:gd name="T18" fmla="*/ 15793 w 20000"/>
                <a:gd name="T19" fmla="*/ 0 h 20000"/>
                <a:gd name="T20" fmla="*/ 17683 w 20000"/>
                <a:gd name="T21" fmla="*/ 513 h 20000"/>
                <a:gd name="T22" fmla="*/ 19939 w 20000"/>
                <a:gd name="T23" fmla="*/ 6026 h 20000"/>
                <a:gd name="T24" fmla="*/ 18963 w 20000"/>
                <a:gd name="T25" fmla="*/ 15897 h 20000"/>
                <a:gd name="T26" fmla="*/ 17683 w 20000"/>
                <a:gd name="T27" fmla="*/ 17179 h 20000"/>
                <a:gd name="T28" fmla="*/ 13902 w 20000"/>
                <a:gd name="T29" fmla="*/ 19872 h 20000"/>
                <a:gd name="T30" fmla="*/ 12683 w 20000"/>
                <a:gd name="T31" fmla="*/ 17821 h 20000"/>
                <a:gd name="T32" fmla="*/ 11707 w 20000"/>
                <a:gd name="T33" fmla="*/ 17179 h 20000"/>
                <a:gd name="T34" fmla="*/ 10122 w 20000"/>
                <a:gd name="T35" fmla="*/ 14615 h 20000"/>
                <a:gd name="T36" fmla="*/ 6585 w 20000"/>
                <a:gd name="T37" fmla="*/ 12564 h 20000"/>
                <a:gd name="T38" fmla="*/ 4085 w 20000"/>
                <a:gd name="T39" fmla="*/ 12564 h 20000"/>
                <a:gd name="T40" fmla="*/ 0 w 20000"/>
                <a:gd name="T41" fmla="*/ 1384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00" h="20000">
                  <a:moveTo>
                    <a:pt x="0" y="13846"/>
                  </a:moveTo>
                  <a:lnTo>
                    <a:pt x="976" y="5256"/>
                  </a:lnTo>
                  <a:lnTo>
                    <a:pt x="3476" y="513"/>
                  </a:lnTo>
                  <a:lnTo>
                    <a:pt x="5671" y="7308"/>
                  </a:lnTo>
                  <a:lnTo>
                    <a:pt x="6585" y="7308"/>
                  </a:lnTo>
                  <a:lnTo>
                    <a:pt x="7561" y="6026"/>
                  </a:lnTo>
                  <a:lnTo>
                    <a:pt x="7561" y="513"/>
                  </a:lnTo>
                  <a:lnTo>
                    <a:pt x="9817" y="513"/>
                  </a:lnTo>
                  <a:lnTo>
                    <a:pt x="13293" y="2051"/>
                  </a:lnTo>
                  <a:lnTo>
                    <a:pt x="15793" y="0"/>
                  </a:lnTo>
                  <a:lnTo>
                    <a:pt x="17683" y="513"/>
                  </a:lnTo>
                  <a:lnTo>
                    <a:pt x="19939" y="6026"/>
                  </a:lnTo>
                  <a:lnTo>
                    <a:pt x="18963" y="15897"/>
                  </a:lnTo>
                  <a:lnTo>
                    <a:pt x="17683" y="17179"/>
                  </a:lnTo>
                  <a:lnTo>
                    <a:pt x="13902" y="19872"/>
                  </a:lnTo>
                  <a:lnTo>
                    <a:pt x="12683" y="17821"/>
                  </a:lnTo>
                  <a:lnTo>
                    <a:pt x="11707" y="17179"/>
                  </a:lnTo>
                  <a:lnTo>
                    <a:pt x="10122" y="14615"/>
                  </a:lnTo>
                  <a:lnTo>
                    <a:pt x="6585" y="12564"/>
                  </a:lnTo>
                  <a:lnTo>
                    <a:pt x="4085" y="12564"/>
                  </a:lnTo>
                  <a:lnTo>
                    <a:pt x="0" y="13846"/>
                  </a:lnTo>
                  <a:close/>
                </a:path>
              </a:pathLst>
            </a:custGeom>
            <a:solidFill>
              <a:schemeClr val="bg1">
                <a:lumMod val="50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2" name="Freeform 234">
              <a:extLst>
                <a:ext uri="{FF2B5EF4-FFF2-40B4-BE49-F238E27FC236}">
                  <a16:creationId xmlns:a16="http://schemas.microsoft.com/office/drawing/2014/main" id="{42B5553A-669C-4DDA-81AF-98F761B0C604}"/>
                </a:ext>
              </a:extLst>
            </p:cNvPr>
            <p:cNvSpPr>
              <a:spLocks/>
            </p:cNvSpPr>
            <p:nvPr/>
          </p:nvSpPr>
          <p:spPr bwMode="auto">
            <a:xfrm>
              <a:off x="5203125" y="2578617"/>
              <a:ext cx="123643" cy="81983"/>
            </a:xfrm>
            <a:custGeom>
              <a:avLst/>
              <a:gdLst>
                <a:gd name="T0" fmla="*/ 12075 w 20000"/>
                <a:gd name="T1" fmla="*/ 19884 h 20000"/>
                <a:gd name="T2" fmla="*/ 10189 w 20000"/>
                <a:gd name="T3" fmla="*/ 14419 h 20000"/>
                <a:gd name="T4" fmla="*/ 0 w 20000"/>
                <a:gd name="T5" fmla="*/ 14419 h 20000"/>
                <a:gd name="T6" fmla="*/ 2038 w 20000"/>
                <a:gd name="T7" fmla="*/ 12558 h 20000"/>
                <a:gd name="T8" fmla="*/ 0 w 20000"/>
                <a:gd name="T9" fmla="*/ 13953 h 20000"/>
                <a:gd name="T10" fmla="*/ 830 w 20000"/>
                <a:gd name="T11" fmla="*/ 12093 h 20000"/>
                <a:gd name="T12" fmla="*/ 4679 w 20000"/>
                <a:gd name="T13" fmla="*/ 12093 h 20000"/>
                <a:gd name="T14" fmla="*/ 2792 w 20000"/>
                <a:gd name="T15" fmla="*/ 1163 h 20000"/>
                <a:gd name="T16" fmla="*/ 7849 w 20000"/>
                <a:gd name="T17" fmla="*/ 0 h 20000"/>
                <a:gd name="T18" fmla="*/ 10943 w 20000"/>
                <a:gd name="T19" fmla="*/ 0 h 20000"/>
                <a:gd name="T20" fmla="*/ 15321 w 20000"/>
                <a:gd name="T21" fmla="*/ 1860 h 20000"/>
                <a:gd name="T22" fmla="*/ 17208 w 20000"/>
                <a:gd name="T23" fmla="*/ 4186 h 20000"/>
                <a:gd name="T24" fmla="*/ 18415 w 20000"/>
                <a:gd name="T25" fmla="*/ 4767 h 20000"/>
                <a:gd name="T26" fmla="*/ 19925 w 20000"/>
                <a:gd name="T27" fmla="*/ 6628 h 20000"/>
                <a:gd name="T28" fmla="*/ 19170 w 20000"/>
                <a:gd name="T29" fmla="*/ 12558 h 20000"/>
                <a:gd name="T30" fmla="*/ 16377 w 20000"/>
                <a:gd name="T31" fmla="*/ 16860 h 20000"/>
                <a:gd name="T32" fmla="*/ 12075 w 20000"/>
                <a:gd name="T33" fmla="*/ 19884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00" h="20000">
                  <a:moveTo>
                    <a:pt x="12075" y="19884"/>
                  </a:moveTo>
                  <a:lnTo>
                    <a:pt x="10189" y="14419"/>
                  </a:lnTo>
                  <a:lnTo>
                    <a:pt x="0" y="14419"/>
                  </a:lnTo>
                  <a:lnTo>
                    <a:pt x="2038" y="12558"/>
                  </a:lnTo>
                  <a:lnTo>
                    <a:pt x="0" y="13953"/>
                  </a:lnTo>
                  <a:lnTo>
                    <a:pt x="830" y="12093"/>
                  </a:lnTo>
                  <a:lnTo>
                    <a:pt x="4679" y="12093"/>
                  </a:lnTo>
                  <a:lnTo>
                    <a:pt x="2792" y="1163"/>
                  </a:lnTo>
                  <a:lnTo>
                    <a:pt x="7849" y="0"/>
                  </a:lnTo>
                  <a:lnTo>
                    <a:pt x="10943" y="0"/>
                  </a:lnTo>
                  <a:lnTo>
                    <a:pt x="15321" y="1860"/>
                  </a:lnTo>
                  <a:lnTo>
                    <a:pt x="17208" y="4186"/>
                  </a:lnTo>
                  <a:lnTo>
                    <a:pt x="18415" y="4767"/>
                  </a:lnTo>
                  <a:lnTo>
                    <a:pt x="19925" y="6628"/>
                  </a:lnTo>
                  <a:lnTo>
                    <a:pt x="19170" y="12558"/>
                  </a:lnTo>
                  <a:lnTo>
                    <a:pt x="16377" y="16860"/>
                  </a:lnTo>
                  <a:lnTo>
                    <a:pt x="12075" y="19884"/>
                  </a:lnTo>
                  <a:close/>
                </a:path>
              </a:pathLst>
            </a:custGeom>
            <a:solidFill>
              <a:schemeClr val="bg1">
                <a:lumMod val="50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3" name="Freeform 233">
              <a:extLst>
                <a:ext uri="{FF2B5EF4-FFF2-40B4-BE49-F238E27FC236}">
                  <a16:creationId xmlns:a16="http://schemas.microsoft.com/office/drawing/2014/main" id="{748111EA-003A-472A-84E8-76C9CAAF8363}"/>
                </a:ext>
              </a:extLst>
            </p:cNvPr>
            <p:cNvSpPr>
              <a:spLocks/>
            </p:cNvSpPr>
            <p:nvPr/>
          </p:nvSpPr>
          <p:spPr bwMode="auto">
            <a:xfrm>
              <a:off x="5354763" y="2816249"/>
              <a:ext cx="67654" cy="72478"/>
            </a:xfrm>
            <a:custGeom>
              <a:avLst/>
              <a:gdLst>
                <a:gd name="T0" fmla="*/ 0 w 20000"/>
                <a:gd name="T1" fmla="*/ 0 h 20000"/>
                <a:gd name="T2" fmla="*/ 6986 w 20000"/>
                <a:gd name="T3" fmla="*/ 2105 h 20000"/>
                <a:gd name="T4" fmla="*/ 10685 w 20000"/>
                <a:gd name="T5" fmla="*/ 2105 h 20000"/>
                <a:gd name="T6" fmla="*/ 14247 w 20000"/>
                <a:gd name="T7" fmla="*/ 7500 h 20000"/>
                <a:gd name="T8" fmla="*/ 14932 w 20000"/>
                <a:gd name="T9" fmla="*/ 10263 h 20000"/>
                <a:gd name="T10" fmla="*/ 19863 w 20000"/>
                <a:gd name="T11" fmla="*/ 13684 h 20000"/>
                <a:gd name="T12" fmla="*/ 12877 w 20000"/>
                <a:gd name="T13" fmla="*/ 14474 h 20000"/>
                <a:gd name="T14" fmla="*/ 10685 w 20000"/>
                <a:gd name="T15" fmla="*/ 16447 h 20000"/>
                <a:gd name="T16" fmla="*/ 8493 w 20000"/>
                <a:gd name="T17" fmla="*/ 19868 h 20000"/>
                <a:gd name="T18" fmla="*/ 6986 w 20000"/>
                <a:gd name="T19" fmla="*/ 8947 h 20000"/>
                <a:gd name="T20" fmla="*/ 6438 w 20000"/>
                <a:gd name="T21" fmla="*/ 8947 h 20000"/>
                <a:gd name="T22" fmla="*/ 0 w 20000"/>
                <a:gd name="T23"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00" h="20000">
                  <a:moveTo>
                    <a:pt x="0" y="0"/>
                  </a:moveTo>
                  <a:lnTo>
                    <a:pt x="6986" y="2105"/>
                  </a:lnTo>
                  <a:lnTo>
                    <a:pt x="10685" y="2105"/>
                  </a:lnTo>
                  <a:lnTo>
                    <a:pt x="14247" y="7500"/>
                  </a:lnTo>
                  <a:lnTo>
                    <a:pt x="14932" y="10263"/>
                  </a:lnTo>
                  <a:lnTo>
                    <a:pt x="19863" y="13684"/>
                  </a:lnTo>
                  <a:lnTo>
                    <a:pt x="12877" y="14474"/>
                  </a:lnTo>
                  <a:lnTo>
                    <a:pt x="10685" y="16447"/>
                  </a:lnTo>
                  <a:lnTo>
                    <a:pt x="8493" y="19868"/>
                  </a:lnTo>
                  <a:lnTo>
                    <a:pt x="6986" y="8947"/>
                  </a:lnTo>
                  <a:lnTo>
                    <a:pt x="6438" y="8947"/>
                  </a:lnTo>
                  <a:lnTo>
                    <a:pt x="0"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4" name="Freeform 232">
              <a:extLst>
                <a:ext uri="{FF2B5EF4-FFF2-40B4-BE49-F238E27FC236}">
                  <a16:creationId xmlns:a16="http://schemas.microsoft.com/office/drawing/2014/main" id="{96099C82-D0C6-4EF2-86BC-53CC09896B94}"/>
                </a:ext>
              </a:extLst>
            </p:cNvPr>
            <p:cNvSpPr>
              <a:spLocks/>
            </p:cNvSpPr>
            <p:nvPr/>
          </p:nvSpPr>
          <p:spPr bwMode="auto">
            <a:xfrm>
              <a:off x="5309272" y="1597197"/>
              <a:ext cx="2771468" cy="1392524"/>
            </a:xfrm>
            <a:custGeom>
              <a:avLst/>
              <a:gdLst>
                <a:gd name="T0" fmla="*/ 1603 w 20000"/>
                <a:gd name="T1" fmla="*/ 8692 h 20000"/>
                <a:gd name="T2" fmla="*/ 1148 w 20000"/>
                <a:gd name="T3" fmla="*/ 9710 h 20000"/>
                <a:gd name="T4" fmla="*/ 1741 w 20000"/>
                <a:gd name="T5" fmla="*/ 7948 h 20000"/>
                <a:gd name="T6" fmla="*/ 2875 w 20000"/>
                <a:gd name="T7" fmla="*/ 7812 h 20000"/>
                <a:gd name="T8" fmla="*/ 3380 w 20000"/>
                <a:gd name="T9" fmla="*/ 7661 h 20000"/>
                <a:gd name="T10" fmla="*/ 4586 w 20000"/>
                <a:gd name="T11" fmla="*/ 7033 h 20000"/>
                <a:gd name="T12" fmla="*/ 4391 w 20000"/>
                <a:gd name="T13" fmla="*/ 5579 h 20000"/>
                <a:gd name="T14" fmla="*/ 5178 w 20000"/>
                <a:gd name="T15" fmla="*/ 8228 h 20000"/>
                <a:gd name="T16" fmla="*/ 6118 w 20000"/>
                <a:gd name="T17" fmla="*/ 7491 h 20000"/>
                <a:gd name="T18" fmla="*/ 4983 w 20000"/>
                <a:gd name="T19" fmla="*/ 4841 h 20000"/>
                <a:gd name="T20" fmla="*/ 5859 w 20000"/>
                <a:gd name="T21" fmla="*/ 5189 h 20000"/>
                <a:gd name="T22" fmla="*/ 6259 w 20000"/>
                <a:gd name="T23" fmla="*/ 5934 h 20000"/>
                <a:gd name="T24" fmla="*/ 6222 w 20000"/>
                <a:gd name="T25" fmla="*/ 3988 h 20000"/>
                <a:gd name="T26" fmla="*/ 6051 w 20000"/>
                <a:gd name="T27" fmla="*/ 3073 h 20000"/>
                <a:gd name="T28" fmla="*/ 6902 w 20000"/>
                <a:gd name="T29" fmla="*/ 2219 h 20000"/>
                <a:gd name="T30" fmla="*/ 7165 w 20000"/>
                <a:gd name="T31" fmla="*/ 1311 h 20000"/>
                <a:gd name="T32" fmla="*/ 7549 w 20000"/>
                <a:gd name="T33" fmla="*/ 990 h 20000"/>
                <a:gd name="T34" fmla="*/ 8700 w 20000"/>
                <a:gd name="T35" fmla="*/ 1379 h 20000"/>
                <a:gd name="T36" fmla="*/ 8316 w 20000"/>
                <a:gd name="T37" fmla="*/ 2970 h 20000"/>
                <a:gd name="T38" fmla="*/ 8818 w 20000"/>
                <a:gd name="T39" fmla="*/ 2684 h 20000"/>
                <a:gd name="T40" fmla="*/ 9414 w 20000"/>
                <a:gd name="T41" fmla="*/ 2506 h 20000"/>
                <a:gd name="T42" fmla="*/ 10202 w 20000"/>
                <a:gd name="T43" fmla="*/ 1939 h 20000"/>
                <a:gd name="T44" fmla="*/ 11246 w 20000"/>
                <a:gd name="T45" fmla="*/ 2608 h 20000"/>
                <a:gd name="T46" fmla="*/ 12364 w 20000"/>
                <a:gd name="T47" fmla="*/ 2048 h 20000"/>
                <a:gd name="T48" fmla="*/ 13040 w 20000"/>
                <a:gd name="T49" fmla="*/ 990 h 20000"/>
                <a:gd name="T50" fmla="*/ 13407 w 20000"/>
                <a:gd name="T51" fmla="*/ 990 h 20000"/>
                <a:gd name="T52" fmla="*/ 15502 w 20000"/>
                <a:gd name="T53" fmla="*/ 1550 h 20000"/>
                <a:gd name="T54" fmla="*/ 16475 w 20000"/>
                <a:gd name="T55" fmla="*/ 669 h 20000"/>
                <a:gd name="T56" fmla="*/ 18657 w 20000"/>
                <a:gd name="T57" fmla="*/ 526 h 20000"/>
                <a:gd name="T58" fmla="*/ 19354 w 20000"/>
                <a:gd name="T59" fmla="*/ 635 h 20000"/>
                <a:gd name="T60" fmla="*/ 19997 w 20000"/>
                <a:gd name="T61" fmla="*/ 2581 h 20000"/>
                <a:gd name="T62" fmla="*/ 18966 w 20000"/>
                <a:gd name="T63" fmla="*/ 2219 h 20000"/>
                <a:gd name="T64" fmla="*/ 18532 w 20000"/>
                <a:gd name="T65" fmla="*/ 2970 h 20000"/>
                <a:gd name="T66" fmla="*/ 19108 w 20000"/>
                <a:gd name="T67" fmla="*/ 3878 h 20000"/>
                <a:gd name="T68" fmla="*/ 18848 w 20000"/>
                <a:gd name="T69" fmla="*/ 5900 h 20000"/>
                <a:gd name="T70" fmla="*/ 18290 w 20000"/>
                <a:gd name="T71" fmla="*/ 6958 h 20000"/>
                <a:gd name="T72" fmla="*/ 18098 w 20000"/>
                <a:gd name="T73" fmla="*/ 8863 h 20000"/>
                <a:gd name="T74" fmla="*/ 18465 w 20000"/>
                <a:gd name="T75" fmla="*/ 10953 h 20000"/>
                <a:gd name="T76" fmla="*/ 17384 w 20000"/>
                <a:gd name="T77" fmla="*/ 9990 h 20000"/>
                <a:gd name="T78" fmla="*/ 17663 w 20000"/>
                <a:gd name="T79" fmla="*/ 5756 h 20000"/>
                <a:gd name="T80" fmla="*/ 17242 w 20000"/>
                <a:gd name="T81" fmla="*/ 7060 h 20000"/>
                <a:gd name="T82" fmla="*/ 16599 w 20000"/>
                <a:gd name="T83" fmla="*/ 8720 h 20000"/>
                <a:gd name="T84" fmla="*/ 15916 w 20000"/>
                <a:gd name="T85" fmla="*/ 8904 h 20000"/>
                <a:gd name="T86" fmla="*/ 15131 w 20000"/>
                <a:gd name="T87" fmla="*/ 12571 h 20000"/>
                <a:gd name="T88" fmla="*/ 15778 w 20000"/>
                <a:gd name="T89" fmla="*/ 12714 h 20000"/>
                <a:gd name="T90" fmla="*/ 15185 w 20000"/>
                <a:gd name="T91" fmla="*/ 18334 h 20000"/>
                <a:gd name="T92" fmla="*/ 15131 w 20000"/>
                <a:gd name="T93" fmla="*/ 15575 h 20000"/>
                <a:gd name="T94" fmla="*/ 13721 w 20000"/>
                <a:gd name="T95" fmla="*/ 13424 h 20000"/>
                <a:gd name="T96" fmla="*/ 12990 w 20000"/>
                <a:gd name="T97" fmla="*/ 14906 h 20000"/>
                <a:gd name="T98" fmla="*/ 11488 w 20000"/>
                <a:gd name="T99" fmla="*/ 15541 h 20000"/>
                <a:gd name="T100" fmla="*/ 10148 w 20000"/>
                <a:gd name="T101" fmla="*/ 15753 h 20000"/>
                <a:gd name="T102" fmla="*/ 8771 w 20000"/>
                <a:gd name="T103" fmla="*/ 16217 h 20000"/>
                <a:gd name="T104" fmla="*/ 4758 w 20000"/>
                <a:gd name="T105" fmla="*/ 14660 h 20000"/>
                <a:gd name="T106" fmla="*/ 3118 w 20000"/>
                <a:gd name="T107" fmla="*/ 18791 h 20000"/>
                <a:gd name="T108" fmla="*/ 2091 w 20000"/>
                <a:gd name="T109" fmla="*/ 19078 h 20000"/>
                <a:gd name="T110" fmla="*/ 1832 w 20000"/>
                <a:gd name="T111" fmla="*/ 16886 h 20000"/>
                <a:gd name="T112" fmla="*/ 455 w 20000"/>
                <a:gd name="T113" fmla="*/ 13745 h 20000"/>
                <a:gd name="T114" fmla="*/ 313 w 20000"/>
                <a:gd name="T115" fmla="*/ 12332 h 20000"/>
                <a:gd name="T116" fmla="*/ 276 w 20000"/>
                <a:gd name="T117" fmla="*/ 999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000" h="20000">
                  <a:moveTo>
                    <a:pt x="138" y="7702"/>
                  </a:moveTo>
                  <a:lnTo>
                    <a:pt x="192" y="7702"/>
                  </a:lnTo>
                  <a:lnTo>
                    <a:pt x="259" y="7702"/>
                  </a:lnTo>
                  <a:lnTo>
                    <a:pt x="226" y="7661"/>
                  </a:lnTo>
                  <a:lnTo>
                    <a:pt x="488" y="7661"/>
                  </a:lnTo>
                  <a:lnTo>
                    <a:pt x="401" y="7702"/>
                  </a:lnTo>
                  <a:lnTo>
                    <a:pt x="542" y="7771"/>
                  </a:lnTo>
                  <a:lnTo>
                    <a:pt x="542" y="7948"/>
                  </a:lnTo>
                  <a:lnTo>
                    <a:pt x="556" y="7812"/>
                  </a:lnTo>
                  <a:lnTo>
                    <a:pt x="785" y="7812"/>
                  </a:lnTo>
                  <a:lnTo>
                    <a:pt x="1377" y="8262"/>
                  </a:lnTo>
                  <a:lnTo>
                    <a:pt x="1603" y="8692"/>
                  </a:lnTo>
                  <a:lnTo>
                    <a:pt x="1465" y="9082"/>
                  </a:lnTo>
                  <a:lnTo>
                    <a:pt x="1273" y="9252"/>
                  </a:lnTo>
                  <a:lnTo>
                    <a:pt x="488" y="8795"/>
                  </a:lnTo>
                  <a:lnTo>
                    <a:pt x="872" y="9430"/>
                  </a:lnTo>
                  <a:lnTo>
                    <a:pt x="852" y="9710"/>
                  </a:lnTo>
                  <a:lnTo>
                    <a:pt x="923" y="10174"/>
                  </a:lnTo>
                  <a:lnTo>
                    <a:pt x="1273" y="10454"/>
                  </a:lnTo>
                  <a:lnTo>
                    <a:pt x="1360" y="10386"/>
                  </a:lnTo>
                  <a:lnTo>
                    <a:pt x="1290" y="10174"/>
                  </a:lnTo>
                  <a:lnTo>
                    <a:pt x="1219" y="10099"/>
                  </a:lnTo>
                  <a:lnTo>
                    <a:pt x="1094" y="9894"/>
                  </a:lnTo>
                  <a:lnTo>
                    <a:pt x="1148" y="9710"/>
                  </a:lnTo>
                  <a:lnTo>
                    <a:pt x="1323" y="9894"/>
                  </a:lnTo>
                  <a:lnTo>
                    <a:pt x="1323" y="9990"/>
                  </a:lnTo>
                  <a:lnTo>
                    <a:pt x="1636" y="9990"/>
                  </a:lnTo>
                  <a:lnTo>
                    <a:pt x="1498" y="9464"/>
                  </a:lnTo>
                  <a:lnTo>
                    <a:pt x="1586" y="9252"/>
                  </a:lnTo>
                  <a:lnTo>
                    <a:pt x="1727" y="8972"/>
                  </a:lnTo>
                  <a:lnTo>
                    <a:pt x="1879" y="8972"/>
                  </a:lnTo>
                  <a:lnTo>
                    <a:pt x="2003" y="9150"/>
                  </a:lnTo>
                  <a:lnTo>
                    <a:pt x="2003" y="8720"/>
                  </a:lnTo>
                  <a:lnTo>
                    <a:pt x="1879" y="8549"/>
                  </a:lnTo>
                  <a:lnTo>
                    <a:pt x="1865" y="8051"/>
                  </a:lnTo>
                  <a:lnTo>
                    <a:pt x="1741" y="7948"/>
                  </a:lnTo>
                  <a:lnTo>
                    <a:pt x="2091" y="7982"/>
                  </a:lnTo>
                  <a:lnTo>
                    <a:pt x="2195" y="8228"/>
                  </a:lnTo>
                  <a:lnTo>
                    <a:pt x="2024" y="8330"/>
                  </a:lnTo>
                  <a:lnTo>
                    <a:pt x="2024" y="8440"/>
                  </a:lnTo>
                  <a:lnTo>
                    <a:pt x="2229" y="8720"/>
                  </a:lnTo>
                  <a:lnTo>
                    <a:pt x="2370" y="8617"/>
                  </a:lnTo>
                  <a:lnTo>
                    <a:pt x="2370" y="8330"/>
                  </a:lnTo>
                  <a:lnTo>
                    <a:pt x="2475" y="8262"/>
                  </a:lnTo>
                  <a:lnTo>
                    <a:pt x="2424" y="8160"/>
                  </a:lnTo>
                  <a:lnTo>
                    <a:pt x="2788" y="7771"/>
                  </a:lnTo>
                  <a:lnTo>
                    <a:pt x="2842" y="7948"/>
                  </a:lnTo>
                  <a:lnTo>
                    <a:pt x="2875" y="7812"/>
                  </a:lnTo>
                  <a:lnTo>
                    <a:pt x="2822" y="7771"/>
                  </a:lnTo>
                  <a:lnTo>
                    <a:pt x="2980" y="7525"/>
                  </a:lnTo>
                  <a:lnTo>
                    <a:pt x="3051" y="7525"/>
                  </a:lnTo>
                  <a:lnTo>
                    <a:pt x="2966" y="7593"/>
                  </a:lnTo>
                  <a:lnTo>
                    <a:pt x="3013" y="7812"/>
                  </a:lnTo>
                  <a:lnTo>
                    <a:pt x="2966" y="7982"/>
                  </a:lnTo>
                  <a:lnTo>
                    <a:pt x="2980" y="8051"/>
                  </a:lnTo>
                  <a:lnTo>
                    <a:pt x="3104" y="7880"/>
                  </a:lnTo>
                  <a:lnTo>
                    <a:pt x="3155" y="7948"/>
                  </a:lnTo>
                  <a:lnTo>
                    <a:pt x="3155" y="7702"/>
                  </a:lnTo>
                  <a:lnTo>
                    <a:pt x="3242" y="7661"/>
                  </a:lnTo>
                  <a:lnTo>
                    <a:pt x="3380" y="7661"/>
                  </a:lnTo>
                  <a:lnTo>
                    <a:pt x="3606" y="7422"/>
                  </a:lnTo>
                  <a:lnTo>
                    <a:pt x="3660" y="7702"/>
                  </a:lnTo>
                  <a:lnTo>
                    <a:pt x="3710" y="7702"/>
                  </a:lnTo>
                  <a:lnTo>
                    <a:pt x="3710" y="7525"/>
                  </a:lnTo>
                  <a:lnTo>
                    <a:pt x="3801" y="7422"/>
                  </a:lnTo>
                  <a:lnTo>
                    <a:pt x="3660" y="7060"/>
                  </a:lnTo>
                  <a:lnTo>
                    <a:pt x="3697" y="6958"/>
                  </a:lnTo>
                  <a:lnTo>
                    <a:pt x="4219" y="7060"/>
                  </a:lnTo>
                  <a:lnTo>
                    <a:pt x="4569" y="7238"/>
                  </a:lnTo>
                  <a:lnTo>
                    <a:pt x="4758" y="7525"/>
                  </a:lnTo>
                  <a:lnTo>
                    <a:pt x="4791" y="7129"/>
                  </a:lnTo>
                  <a:lnTo>
                    <a:pt x="4586" y="7033"/>
                  </a:lnTo>
                  <a:lnTo>
                    <a:pt x="4586" y="6849"/>
                  </a:lnTo>
                  <a:lnTo>
                    <a:pt x="4428" y="6849"/>
                  </a:lnTo>
                  <a:lnTo>
                    <a:pt x="4391" y="6671"/>
                  </a:lnTo>
                  <a:lnTo>
                    <a:pt x="4428" y="6671"/>
                  </a:lnTo>
                  <a:lnTo>
                    <a:pt x="4444" y="6637"/>
                  </a:lnTo>
                  <a:lnTo>
                    <a:pt x="4377" y="6221"/>
                  </a:lnTo>
                  <a:lnTo>
                    <a:pt x="4306" y="6323"/>
                  </a:lnTo>
                  <a:lnTo>
                    <a:pt x="4306" y="6111"/>
                  </a:lnTo>
                  <a:lnTo>
                    <a:pt x="4253" y="6180"/>
                  </a:lnTo>
                  <a:lnTo>
                    <a:pt x="4290" y="6002"/>
                  </a:lnTo>
                  <a:lnTo>
                    <a:pt x="4377" y="5900"/>
                  </a:lnTo>
                  <a:lnTo>
                    <a:pt x="4391" y="5579"/>
                  </a:lnTo>
                  <a:lnTo>
                    <a:pt x="4343" y="5012"/>
                  </a:lnTo>
                  <a:lnTo>
                    <a:pt x="4758" y="5012"/>
                  </a:lnTo>
                  <a:lnTo>
                    <a:pt x="4811" y="5299"/>
                  </a:lnTo>
                  <a:lnTo>
                    <a:pt x="4811" y="5722"/>
                  </a:lnTo>
                  <a:lnTo>
                    <a:pt x="4983" y="6043"/>
                  </a:lnTo>
                  <a:lnTo>
                    <a:pt x="5212" y="7060"/>
                  </a:lnTo>
                  <a:lnTo>
                    <a:pt x="5387" y="7204"/>
                  </a:lnTo>
                  <a:lnTo>
                    <a:pt x="5316" y="7313"/>
                  </a:lnTo>
                  <a:lnTo>
                    <a:pt x="5387" y="7593"/>
                  </a:lnTo>
                  <a:lnTo>
                    <a:pt x="5266" y="7982"/>
                  </a:lnTo>
                  <a:lnTo>
                    <a:pt x="5300" y="8119"/>
                  </a:lnTo>
                  <a:lnTo>
                    <a:pt x="5178" y="8228"/>
                  </a:lnTo>
                  <a:lnTo>
                    <a:pt x="5074" y="8051"/>
                  </a:lnTo>
                  <a:lnTo>
                    <a:pt x="4933" y="8160"/>
                  </a:lnTo>
                  <a:lnTo>
                    <a:pt x="5162" y="8330"/>
                  </a:lnTo>
                  <a:lnTo>
                    <a:pt x="5438" y="8262"/>
                  </a:lnTo>
                  <a:lnTo>
                    <a:pt x="5404" y="8119"/>
                  </a:lnTo>
                  <a:lnTo>
                    <a:pt x="5542" y="7880"/>
                  </a:lnTo>
                  <a:lnTo>
                    <a:pt x="5576" y="7525"/>
                  </a:lnTo>
                  <a:lnTo>
                    <a:pt x="5438" y="7060"/>
                  </a:lnTo>
                  <a:lnTo>
                    <a:pt x="5667" y="6849"/>
                  </a:lnTo>
                  <a:lnTo>
                    <a:pt x="5805" y="7033"/>
                  </a:lnTo>
                  <a:lnTo>
                    <a:pt x="5859" y="7422"/>
                  </a:lnTo>
                  <a:lnTo>
                    <a:pt x="6118" y="7491"/>
                  </a:lnTo>
                  <a:lnTo>
                    <a:pt x="5912" y="7422"/>
                  </a:lnTo>
                  <a:lnTo>
                    <a:pt x="5892" y="7204"/>
                  </a:lnTo>
                  <a:lnTo>
                    <a:pt x="5912" y="7129"/>
                  </a:lnTo>
                  <a:lnTo>
                    <a:pt x="5805" y="6849"/>
                  </a:lnTo>
                  <a:lnTo>
                    <a:pt x="5525" y="6740"/>
                  </a:lnTo>
                  <a:lnTo>
                    <a:pt x="5316" y="6924"/>
                  </a:lnTo>
                  <a:lnTo>
                    <a:pt x="5212" y="6501"/>
                  </a:lnTo>
                  <a:lnTo>
                    <a:pt x="5178" y="6002"/>
                  </a:lnTo>
                  <a:lnTo>
                    <a:pt x="4949" y="5722"/>
                  </a:lnTo>
                  <a:lnTo>
                    <a:pt x="4949" y="5469"/>
                  </a:lnTo>
                  <a:lnTo>
                    <a:pt x="5037" y="5367"/>
                  </a:lnTo>
                  <a:lnTo>
                    <a:pt x="4983" y="4841"/>
                  </a:lnTo>
                  <a:lnTo>
                    <a:pt x="5162" y="5189"/>
                  </a:lnTo>
                  <a:lnTo>
                    <a:pt x="5162" y="5442"/>
                  </a:lnTo>
                  <a:lnTo>
                    <a:pt x="5212" y="5654"/>
                  </a:lnTo>
                  <a:lnTo>
                    <a:pt x="5316" y="5722"/>
                  </a:lnTo>
                  <a:lnTo>
                    <a:pt x="5721" y="5831"/>
                  </a:lnTo>
                  <a:lnTo>
                    <a:pt x="5246" y="5367"/>
                  </a:lnTo>
                  <a:lnTo>
                    <a:pt x="5266" y="5258"/>
                  </a:lnTo>
                  <a:lnTo>
                    <a:pt x="5492" y="5258"/>
                  </a:lnTo>
                  <a:lnTo>
                    <a:pt x="5387" y="5189"/>
                  </a:lnTo>
                  <a:lnTo>
                    <a:pt x="5438" y="5012"/>
                  </a:lnTo>
                  <a:lnTo>
                    <a:pt x="5542" y="4978"/>
                  </a:lnTo>
                  <a:lnTo>
                    <a:pt x="5859" y="5189"/>
                  </a:lnTo>
                  <a:lnTo>
                    <a:pt x="6084" y="5189"/>
                  </a:lnTo>
                  <a:lnTo>
                    <a:pt x="6084" y="5367"/>
                  </a:lnTo>
                  <a:lnTo>
                    <a:pt x="6030" y="5442"/>
                  </a:lnTo>
                  <a:lnTo>
                    <a:pt x="6051" y="5579"/>
                  </a:lnTo>
                  <a:lnTo>
                    <a:pt x="6135" y="5756"/>
                  </a:lnTo>
                  <a:lnTo>
                    <a:pt x="6135" y="5654"/>
                  </a:lnTo>
                  <a:lnTo>
                    <a:pt x="6222" y="6043"/>
                  </a:lnTo>
                  <a:lnTo>
                    <a:pt x="6347" y="6111"/>
                  </a:lnTo>
                  <a:lnTo>
                    <a:pt x="6505" y="6221"/>
                  </a:lnTo>
                  <a:lnTo>
                    <a:pt x="6572" y="6111"/>
                  </a:lnTo>
                  <a:lnTo>
                    <a:pt x="6347" y="6043"/>
                  </a:lnTo>
                  <a:lnTo>
                    <a:pt x="6259" y="5934"/>
                  </a:lnTo>
                  <a:lnTo>
                    <a:pt x="6313" y="5756"/>
                  </a:lnTo>
                  <a:lnTo>
                    <a:pt x="6135" y="5469"/>
                  </a:lnTo>
                  <a:lnTo>
                    <a:pt x="6084" y="5162"/>
                  </a:lnTo>
                  <a:lnTo>
                    <a:pt x="5980" y="5087"/>
                  </a:lnTo>
                  <a:lnTo>
                    <a:pt x="5892" y="4910"/>
                  </a:lnTo>
                  <a:lnTo>
                    <a:pt x="5684" y="4841"/>
                  </a:lnTo>
                  <a:lnTo>
                    <a:pt x="5542" y="4561"/>
                  </a:lnTo>
                  <a:lnTo>
                    <a:pt x="5492" y="4268"/>
                  </a:lnTo>
                  <a:lnTo>
                    <a:pt x="6135" y="3878"/>
                  </a:lnTo>
                  <a:lnTo>
                    <a:pt x="6168" y="3960"/>
                  </a:lnTo>
                  <a:lnTo>
                    <a:pt x="6135" y="4063"/>
                  </a:lnTo>
                  <a:lnTo>
                    <a:pt x="6222" y="3988"/>
                  </a:lnTo>
                  <a:lnTo>
                    <a:pt x="6118" y="3708"/>
                  </a:lnTo>
                  <a:lnTo>
                    <a:pt x="6222" y="3776"/>
                  </a:lnTo>
                  <a:lnTo>
                    <a:pt x="6209" y="3708"/>
                  </a:lnTo>
                  <a:lnTo>
                    <a:pt x="5946" y="3598"/>
                  </a:lnTo>
                  <a:lnTo>
                    <a:pt x="6051" y="3496"/>
                  </a:lnTo>
                  <a:lnTo>
                    <a:pt x="5912" y="3428"/>
                  </a:lnTo>
                  <a:lnTo>
                    <a:pt x="5912" y="3319"/>
                  </a:lnTo>
                  <a:lnTo>
                    <a:pt x="5980" y="3319"/>
                  </a:lnTo>
                  <a:lnTo>
                    <a:pt x="5997" y="3141"/>
                  </a:lnTo>
                  <a:lnTo>
                    <a:pt x="6051" y="3141"/>
                  </a:lnTo>
                  <a:lnTo>
                    <a:pt x="5912" y="3073"/>
                  </a:lnTo>
                  <a:lnTo>
                    <a:pt x="6051" y="3073"/>
                  </a:lnTo>
                  <a:lnTo>
                    <a:pt x="6084" y="2684"/>
                  </a:lnTo>
                  <a:lnTo>
                    <a:pt x="6118" y="2786"/>
                  </a:lnTo>
                  <a:lnTo>
                    <a:pt x="6209" y="2608"/>
                  </a:lnTo>
                  <a:lnTo>
                    <a:pt x="6397" y="2581"/>
                  </a:lnTo>
                  <a:lnTo>
                    <a:pt x="6397" y="2472"/>
                  </a:lnTo>
                  <a:lnTo>
                    <a:pt x="6589" y="2301"/>
                  </a:lnTo>
                  <a:lnTo>
                    <a:pt x="6451" y="2219"/>
                  </a:lnTo>
                  <a:lnTo>
                    <a:pt x="6623" y="2117"/>
                  </a:lnTo>
                  <a:lnTo>
                    <a:pt x="6801" y="2048"/>
                  </a:lnTo>
                  <a:lnTo>
                    <a:pt x="6801" y="2219"/>
                  </a:lnTo>
                  <a:lnTo>
                    <a:pt x="6902" y="2117"/>
                  </a:lnTo>
                  <a:lnTo>
                    <a:pt x="6902" y="2219"/>
                  </a:lnTo>
                  <a:lnTo>
                    <a:pt x="6953" y="2048"/>
                  </a:lnTo>
                  <a:lnTo>
                    <a:pt x="6993" y="2048"/>
                  </a:lnTo>
                  <a:lnTo>
                    <a:pt x="7007" y="1728"/>
                  </a:lnTo>
                  <a:lnTo>
                    <a:pt x="7044" y="1871"/>
                  </a:lnTo>
                  <a:lnTo>
                    <a:pt x="7131" y="1837"/>
                  </a:lnTo>
                  <a:lnTo>
                    <a:pt x="6902" y="1482"/>
                  </a:lnTo>
                  <a:lnTo>
                    <a:pt x="7044" y="1550"/>
                  </a:lnTo>
                  <a:lnTo>
                    <a:pt x="7165" y="1407"/>
                  </a:lnTo>
                  <a:lnTo>
                    <a:pt x="7357" y="1482"/>
                  </a:lnTo>
                  <a:lnTo>
                    <a:pt x="7357" y="1202"/>
                  </a:lnTo>
                  <a:lnTo>
                    <a:pt x="7236" y="1379"/>
                  </a:lnTo>
                  <a:lnTo>
                    <a:pt x="7165" y="1311"/>
                  </a:lnTo>
                  <a:lnTo>
                    <a:pt x="7044" y="1093"/>
                  </a:lnTo>
                  <a:lnTo>
                    <a:pt x="7007" y="457"/>
                  </a:lnTo>
                  <a:lnTo>
                    <a:pt x="7077" y="348"/>
                  </a:lnTo>
                  <a:lnTo>
                    <a:pt x="7215" y="389"/>
                  </a:lnTo>
                  <a:lnTo>
                    <a:pt x="7269" y="560"/>
                  </a:lnTo>
                  <a:lnTo>
                    <a:pt x="7182" y="737"/>
                  </a:lnTo>
                  <a:lnTo>
                    <a:pt x="7303" y="813"/>
                  </a:lnTo>
                  <a:lnTo>
                    <a:pt x="7323" y="737"/>
                  </a:lnTo>
                  <a:lnTo>
                    <a:pt x="7374" y="813"/>
                  </a:lnTo>
                  <a:lnTo>
                    <a:pt x="7407" y="990"/>
                  </a:lnTo>
                  <a:lnTo>
                    <a:pt x="7461" y="847"/>
                  </a:lnTo>
                  <a:lnTo>
                    <a:pt x="7549" y="990"/>
                  </a:lnTo>
                  <a:lnTo>
                    <a:pt x="7586" y="1311"/>
                  </a:lnTo>
                  <a:lnTo>
                    <a:pt x="7670" y="1202"/>
                  </a:lnTo>
                  <a:lnTo>
                    <a:pt x="7636" y="1017"/>
                  </a:lnTo>
                  <a:lnTo>
                    <a:pt x="7862" y="847"/>
                  </a:lnTo>
                  <a:lnTo>
                    <a:pt x="7949" y="990"/>
                  </a:lnTo>
                  <a:lnTo>
                    <a:pt x="7949" y="847"/>
                  </a:lnTo>
                  <a:lnTo>
                    <a:pt x="8141" y="737"/>
                  </a:lnTo>
                  <a:lnTo>
                    <a:pt x="8455" y="915"/>
                  </a:lnTo>
                  <a:lnTo>
                    <a:pt x="8508" y="1017"/>
                  </a:lnTo>
                  <a:lnTo>
                    <a:pt x="8508" y="915"/>
                  </a:lnTo>
                  <a:lnTo>
                    <a:pt x="8680" y="1093"/>
                  </a:lnTo>
                  <a:lnTo>
                    <a:pt x="8700" y="1379"/>
                  </a:lnTo>
                  <a:lnTo>
                    <a:pt x="8542" y="1270"/>
                  </a:lnTo>
                  <a:lnTo>
                    <a:pt x="8630" y="1482"/>
                  </a:lnTo>
                  <a:lnTo>
                    <a:pt x="8680" y="1407"/>
                  </a:lnTo>
                  <a:lnTo>
                    <a:pt x="8785" y="1550"/>
                  </a:lnTo>
                  <a:lnTo>
                    <a:pt x="8771" y="1939"/>
                  </a:lnTo>
                  <a:lnTo>
                    <a:pt x="8785" y="2008"/>
                  </a:lnTo>
                  <a:lnTo>
                    <a:pt x="8700" y="2048"/>
                  </a:lnTo>
                  <a:lnTo>
                    <a:pt x="8680" y="2328"/>
                  </a:lnTo>
                  <a:lnTo>
                    <a:pt x="8542" y="2397"/>
                  </a:lnTo>
                  <a:lnTo>
                    <a:pt x="8630" y="2472"/>
                  </a:lnTo>
                  <a:lnTo>
                    <a:pt x="8404" y="2970"/>
                  </a:lnTo>
                  <a:lnTo>
                    <a:pt x="8316" y="2970"/>
                  </a:lnTo>
                  <a:lnTo>
                    <a:pt x="8333" y="3039"/>
                  </a:lnTo>
                  <a:lnTo>
                    <a:pt x="8316" y="3530"/>
                  </a:lnTo>
                  <a:lnTo>
                    <a:pt x="8475" y="3428"/>
                  </a:lnTo>
                  <a:lnTo>
                    <a:pt x="8404" y="3360"/>
                  </a:lnTo>
                  <a:lnTo>
                    <a:pt x="8542" y="3141"/>
                  </a:lnTo>
                  <a:lnTo>
                    <a:pt x="8562" y="3209"/>
                  </a:lnTo>
                  <a:lnTo>
                    <a:pt x="8562" y="3073"/>
                  </a:lnTo>
                  <a:lnTo>
                    <a:pt x="8700" y="3039"/>
                  </a:lnTo>
                  <a:lnTo>
                    <a:pt x="8680" y="2895"/>
                  </a:lnTo>
                  <a:lnTo>
                    <a:pt x="8818" y="2970"/>
                  </a:lnTo>
                  <a:lnTo>
                    <a:pt x="8963" y="2684"/>
                  </a:lnTo>
                  <a:lnTo>
                    <a:pt x="8818" y="2684"/>
                  </a:lnTo>
                  <a:lnTo>
                    <a:pt x="8700" y="2786"/>
                  </a:lnTo>
                  <a:lnTo>
                    <a:pt x="8680" y="2684"/>
                  </a:lnTo>
                  <a:lnTo>
                    <a:pt x="8700" y="2506"/>
                  </a:lnTo>
                  <a:lnTo>
                    <a:pt x="8963" y="2472"/>
                  </a:lnTo>
                  <a:lnTo>
                    <a:pt x="8963" y="2581"/>
                  </a:lnTo>
                  <a:lnTo>
                    <a:pt x="9101" y="2581"/>
                  </a:lnTo>
                  <a:lnTo>
                    <a:pt x="9101" y="2472"/>
                  </a:lnTo>
                  <a:lnTo>
                    <a:pt x="9205" y="2581"/>
                  </a:lnTo>
                  <a:lnTo>
                    <a:pt x="9327" y="2895"/>
                  </a:lnTo>
                  <a:lnTo>
                    <a:pt x="9380" y="2752"/>
                  </a:lnTo>
                  <a:lnTo>
                    <a:pt x="9273" y="2608"/>
                  </a:lnTo>
                  <a:lnTo>
                    <a:pt x="9414" y="2506"/>
                  </a:lnTo>
                  <a:lnTo>
                    <a:pt x="9781" y="2328"/>
                  </a:lnTo>
                  <a:lnTo>
                    <a:pt x="9798" y="2397"/>
                  </a:lnTo>
                  <a:lnTo>
                    <a:pt x="9747" y="2472"/>
                  </a:lnTo>
                  <a:lnTo>
                    <a:pt x="9781" y="2581"/>
                  </a:lnTo>
                  <a:lnTo>
                    <a:pt x="10007" y="2581"/>
                  </a:lnTo>
                  <a:lnTo>
                    <a:pt x="9973" y="2506"/>
                  </a:lnTo>
                  <a:lnTo>
                    <a:pt x="10057" y="2472"/>
                  </a:lnTo>
                  <a:lnTo>
                    <a:pt x="10236" y="2397"/>
                  </a:lnTo>
                  <a:lnTo>
                    <a:pt x="10340" y="2151"/>
                  </a:lnTo>
                  <a:lnTo>
                    <a:pt x="10148" y="2048"/>
                  </a:lnTo>
                  <a:lnTo>
                    <a:pt x="10148" y="1871"/>
                  </a:lnTo>
                  <a:lnTo>
                    <a:pt x="10202" y="1939"/>
                  </a:lnTo>
                  <a:lnTo>
                    <a:pt x="10202" y="1837"/>
                  </a:lnTo>
                  <a:lnTo>
                    <a:pt x="10286" y="1728"/>
                  </a:lnTo>
                  <a:lnTo>
                    <a:pt x="10428" y="1837"/>
                  </a:lnTo>
                  <a:lnTo>
                    <a:pt x="10933" y="1769"/>
                  </a:lnTo>
                  <a:lnTo>
                    <a:pt x="10966" y="1871"/>
                  </a:lnTo>
                  <a:lnTo>
                    <a:pt x="10879" y="2008"/>
                  </a:lnTo>
                  <a:lnTo>
                    <a:pt x="10896" y="2117"/>
                  </a:lnTo>
                  <a:lnTo>
                    <a:pt x="10791" y="2397"/>
                  </a:lnTo>
                  <a:lnTo>
                    <a:pt x="10896" y="2608"/>
                  </a:lnTo>
                  <a:lnTo>
                    <a:pt x="10966" y="2608"/>
                  </a:lnTo>
                  <a:lnTo>
                    <a:pt x="10879" y="2397"/>
                  </a:lnTo>
                  <a:lnTo>
                    <a:pt x="11246" y="2608"/>
                  </a:lnTo>
                  <a:lnTo>
                    <a:pt x="11246" y="2472"/>
                  </a:lnTo>
                  <a:lnTo>
                    <a:pt x="11350" y="2581"/>
                  </a:lnTo>
                  <a:lnTo>
                    <a:pt x="11296" y="2684"/>
                  </a:lnTo>
                  <a:lnTo>
                    <a:pt x="11751" y="3039"/>
                  </a:lnTo>
                  <a:lnTo>
                    <a:pt x="11785" y="2970"/>
                  </a:lnTo>
                  <a:lnTo>
                    <a:pt x="11751" y="2608"/>
                  </a:lnTo>
                  <a:lnTo>
                    <a:pt x="11626" y="2219"/>
                  </a:lnTo>
                  <a:lnTo>
                    <a:pt x="11889" y="2472"/>
                  </a:lnTo>
                  <a:lnTo>
                    <a:pt x="11993" y="2397"/>
                  </a:lnTo>
                  <a:lnTo>
                    <a:pt x="12081" y="2151"/>
                  </a:lnTo>
                  <a:lnTo>
                    <a:pt x="12431" y="2301"/>
                  </a:lnTo>
                  <a:lnTo>
                    <a:pt x="12364" y="2048"/>
                  </a:lnTo>
                  <a:lnTo>
                    <a:pt x="12397" y="1939"/>
                  </a:lnTo>
                  <a:lnTo>
                    <a:pt x="12515" y="2048"/>
                  </a:lnTo>
                  <a:lnTo>
                    <a:pt x="12569" y="1871"/>
                  </a:lnTo>
                  <a:lnTo>
                    <a:pt x="12397" y="1769"/>
                  </a:lnTo>
                  <a:lnTo>
                    <a:pt x="12431" y="1728"/>
                  </a:lnTo>
                  <a:lnTo>
                    <a:pt x="12364" y="1591"/>
                  </a:lnTo>
                  <a:lnTo>
                    <a:pt x="12310" y="1659"/>
                  </a:lnTo>
                  <a:lnTo>
                    <a:pt x="12256" y="1482"/>
                  </a:lnTo>
                  <a:lnTo>
                    <a:pt x="12397" y="1379"/>
                  </a:lnTo>
                  <a:lnTo>
                    <a:pt x="12256" y="1127"/>
                  </a:lnTo>
                  <a:lnTo>
                    <a:pt x="12256" y="1093"/>
                  </a:lnTo>
                  <a:lnTo>
                    <a:pt x="13040" y="990"/>
                  </a:lnTo>
                  <a:lnTo>
                    <a:pt x="13108" y="1093"/>
                  </a:lnTo>
                  <a:lnTo>
                    <a:pt x="12936" y="1017"/>
                  </a:lnTo>
                  <a:lnTo>
                    <a:pt x="12902" y="1270"/>
                  </a:lnTo>
                  <a:lnTo>
                    <a:pt x="13024" y="1127"/>
                  </a:lnTo>
                  <a:lnTo>
                    <a:pt x="13074" y="1270"/>
                  </a:lnTo>
                  <a:lnTo>
                    <a:pt x="12990" y="1311"/>
                  </a:lnTo>
                  <a:lnTo>
                    <a:pt x="13108" y="1482"/>
                  </a:lnTo>
                  <a:lnTo>
                    <a:pt x="13128" y="915"/>
                  </a:lnTo>
                  <a:lnTo>
                    <a:pt x="13444" y="847"/>
                  </a:lnTo>
                  <a:lnTo>
                    <a:pt x="13545" y="990"/>
                  </a:lnTo>
                  <a:lnTo>
                    <a:pt x="13545" y="1017"/>
                  </a:lnTo>
                  <a:lnTo>
                    <a:pt x="13407" y="990"/>
                  </a:lnTo>
                  <a:lnTo>
                    <a:pt x="13444" y="1093"/>
                  </a:lnTo>
                  <a:lnTo>
                    <a:pt x="13754" y="1202"/>
                  </a:lnTo>
                  <a:lnTo>
                    <a:pt x="13774" y="1379"/>
                  </a:lnTo>
                  <a:lnTo>
                    <a:pt x="13808" y="1202"/>
                  </a:lnTo>
                  <a:lnTo>
                    <a:pt x="14051" y="1311"/>
                  </a:lnTo>
                  <a:lnTo>
                    <a:pt x="14000" y="1379"/>
                  </a:lnTo>
                  <a:lnTo>
                    <a:pt x="14175" y="1407"/>
                  </a:lnTo>
                  <a:lnTo>
                    <a:pt x="14505" y="915"/>
                  </a:lnTo>
                  <a:lnTo>
                    <a:pt x="14785" y="847"/>
                  </a:lnTo>
                  <a:lnTo>
                    <a:pt x="15081" y="990"/>
                  </a:lnTo>
                  <a:lnTo>
                    <a:pt x="15273" y="1407"/>
                  </a:lnTo>
                  <a:lnTo>
                    <a:pt x="15502" y="1550"/>
                  </a:lnTo>
                  <a:lnTo>
                    <a:pt x="15502" y="1379"/>
                  </a:lnTo>
                  <a:lnTo>
                    <a:pt x="15586" y="1550"/>
                  </a:lnTo>
                  <a:lnTo>
                    <a:pt x="15586" y="1311"/>
                  </a:lnTo>
                  <a:lnTo>
                    <a:pt x="15778" y="1093"/>
                  </a:lnTo>
                  <a:lnTo>
                    <a:pt x="15916" y="1127"/>
                  </a:lnTo>
                  <a:lnTo>
                    <a:pt x="16145" y="1017"/>
                  </a:lnTo>
                  <a:lnTo>
                    <a:pt x="16178" y="813"/>
                  </a:lnTo>
                  <a:lnTo>
                    <a:pt x="16404" y="1017"/>
                  </a:lnTo>
                  <a:lnTo>
                    <a:pt x="16791" y="1127"/>
                  </a:lnTo>
                  <a:lnTo>
                    <a:pt x="16700" y="847"/>
                  </a:lnTo>
                  <a:lnTo>
                    <a:pt x="16562" y="635"/>
                  </a:lnTo>
                  <a:lnTo>
                    <a:pt x="16475" y="669"/>
                  </a:lnTo>
                  <a:lnTo>
                    <a:pt x="16475" y="526"/>
                  </a:lnTo>
                  <a:lnTo>
                    <a:pt x="16370" y="280"/>
                  </a:lnTo>
                  <a:lnTo>
                    <a:pt x="16771" y="280"/>
                  </a:lnTo>
                  <a:lnTo>
                    <a:pt x="17017" y="0"/>
                  </a:lnTo>
                  <a:lnTo>
                    <a:pt x="17101" y="68"/>
                  </a:lnTo>
                  <a:lnTo>
                    <a:pt x="17067" y="0"/>
                  </a:lnTo>
                  <a:lnTo>
                    <a:pt x="17801" y="178"/>
                  </a:lnTo>
                  <a:lnTo>
                    <a:pt x="17835" y="68"/>
                  </a:lnTo>
                  <a:lnTo>
                    <a:pt x="18098" y="280"/>
                  </a:lnTo>
                  <a:lnTo>
                    <a:pt x="18532" y="457"/>
                  </a:lnTo>
                  <a:lnTo>
                    <a:pt x="18670" y="635"/>
                  </a:lnTo>
                  <a:lnTo>
                    <a:pt x="18657" y="526"/>
                  </a:lnTo>
                  <a:lnTo>
                    <a:pt x="18882" y="669"/>
                  </a:lnTo>
                  <a:lnTo>
                    <a:pt x="19074" y="1093"/>
                  </a:lnTo>
                  <a:lnTo>
                    <a:pt x="19249" y="1270"/>
                  </a:lnTo>
                  <a:lnTo>
                    <a:pt x="19249" y="1127"/>
                  </a:lnTo>
                  <a:lnTo>
                    <a:pt x="19303" y="1311"/>
                  </a:lnTo>
                  <a:lnTo>
                    <a:pt x="19249" y="1017"/>
                  </a:lnTo>
                  <a:lnTo>
                    <a:pt x="19020" y="737"/>
                  </a:lnTo>
                  <a:lnTo>
                    <a:pt x="19108" y="737"/>
                  </a:lnTo>
                  <a:lnTo>
                    <a:pt x="19212" y="813"/>
                  </a:lnTo>
                  <a:lnTo>
                    <a:pt x="19266" y="737"/>
                  </a:lnTo>
                  <a:lnTo>
                    <a:pt x="19212" y="669"/>
                  </a:lnTo>
                  <a:lnTo>
                    <a:pt x="19354" y="635"/>
                  </a:lnTo>
                  <a:lnTo>
                    <a:pt x="19859" y="990"/>
                  </a:lnTo>
                  <a:lnTo>
                    <a:pt x="19805" y="1270"/>
                  </a:lnTo>
                  <a:lnTo>
                    <a:pt x="19896" y="1482"/>
                  </a:lnTo>
                  <a:lnTo>
                    <a:pt x="19700" y="1311"/>
                  </a:lnTo>
                  <a:lnTo>
                    <a:pt x="19859" y="1659"/>
                  </a:lnTo>
                  <a:lnTo>
                    <a:pt x="19579" y="1591"/>
                  </a:lnTo>
                  <a:lnTo>
                    <a:pt x="19717" y="1728"/>
                  </a:lnTo>
                  <a:lnTo>
                    <a:pt x="19751" y="1837"/>
                  </a:lnTo>
                  <a:lnTo>
                    <a:pt x="19717" y="1939"/>
                  </a:lnTo>
                  <a:lnTo>
                    <a:pt x="19842" y="2048"/>
                  </a:lnTo>
                  <a:lnTo>
                    <a:pt x="19791" y="2328"/>
                  </a:lnTo>
                  <a:lnTo>
                    <a:pt x="19997" y="2581"/>
                  </a:lnTo>
                  <a:lnTo>
                    <a:pt x="19929" y="2506"/>
                  </a:lnTo>
                  <a:lnTo>
                    <a:pt x="19943" y="2752"/>
                  </a:lnTo>
                  <a:lnTo>
                    <a:pt x="19805" y="2506"/>
                  </a:lnTo>
                  <a:lnTo>
                    <a:pt x="19859" y="2752"/>
                  </a:lnTo>
                  <a:lnTo>
                    <a:pt x="19579" y="2397"/>
                  </a:lnTo>
                  <a:lnTo>
                    <a:pt x="19562" y="2506"/>
                  </a:lnTo>
                  <a:lnTo>
                    <a:pt x="19421" y="2397"/>
                  </a:lnTo>
                  <a:lnTo>
                    <a:pt x="19266" y="2048"/>
                  </a:lnTo>
                  <a:lnTo>
                    <a:pt x="19125" y="2048"/>
                  </a:lnTo>
                  <a:lnTo>
                    <a:pt x="19108" y="1939"/>
                  </a:lnTo>
                  <a:lnTo>
                    <a:pt x="19108" y="2151"/>
                  </a:lnTo>
                  <a:lnTo>
                    <a:pt x="18966" y="2219"/>
                  </a:lnTo>
                  <a:lnTo>
                    <a:pt x="18795" y="1939"/>
                  </a:lnTo>
                  <a:lnTo>
                    <a:pt x="18710" y="1550"/>
                  </a:lnTo>
                  <a:lnTo>
                    <a:pt x="18744" y="1769"/>
                  </a:lnTo>
                  <a:lnTo>
                    <a:pt x="18657" y="1659"/>
                  </a:lnTo>
                  <a:lnTo>
                    <a:pt x="18670" y="1769"/>
                  </a:lnTo>
                  <a:lnTo>
                    <a:pt x="18657" y="1837"/>
                  </a:lnTo>
                  <a:lnTo>
                    <a:pt x="18882" y="2328"/>
                  </a:lnTo>
                  <a:lnTo>
                    <a:pt x="18899" y="2970"/>
                  </a:lnTo>
                  <a:lnTo>
                    <a:pt x="18882" y="3209"/>
                  </a:lnTo>
                  <a:lnTo>
                    <a:pt x="18848" y="3141"/>
                  </a:lnTo>
                  <a:lnTo>
                    <a:pt x="18761" y="3209"/>
                  </a:lnTo>
                  <a:lnTo>
                    <a:pt x="18532" y="2970"/>
                  </a:lnTo>
                  <a:lnTo>
                    <a:pt x="18481" y="3073"/>
                  </a:lnTo>
                  <a:lnTo>
                    <a:pt x="18603" y="3039"/>
                  </a:lnTo>
                  <a:lnTo>
                    <a:pt x="18620" y="3141"/>
                  </a:lnTo>
                  <a:lnTo>
                    <a:pt x="18519" y="3141"/>
                  </a:lnTo>
                  <a:lnTo>
                    <a:pt x="18566" y="3496"/>
                  </a:lnTo>
                  <a:lnTo>
                    <a:pt x="18657" y="3209"/>
                  </a:lnTo>
                  <a:lnTo>
                    <a:pt x="18828" y="3496"/>
                  </a:lnTo>
                  <a:lnTo>
                    <a:pt x="18882" y="3360"/>
                  </a:lnTo>
                  <a:lnTo>
                    <a:pt x="18966" y="3530"/>
                  </a:lnTo>
                  <a:lnTo>
                    <a:pt x="18966" y="3639"/>
                  </a:lnTo>
                  <a:lnTo>
                    <a:pt x="19020" y="3639"/>
                  </a:lnTo>
                  <a:lnTo>
                    <a:pt x="19108" y="3878"/>
                  </a:lnTo>
                  <a:lnTo>
                    <a:pt x="19074" y="3878"/>
                  </a:lnTo>
                  <a:lnTo>
                    <a:pt x="19074" y="3988"/>
                  </a:lnTo>
                  <a:lnTo>
                    <a:pt x="19125" y="3988"/>
                  </a:lnTo>
                  <a:lnTo>
                    <a:pt x="19421" y="4452"/>
                  </a:lnTo>
                  <a:lnTo>
                    <a:pt x="19441" y="4841"/>
                  </a:lnTo>
                  <a:lnTo>
                    <a:pt x="19158" y="4630"/>
                  </a:lnTo>
                  <a:lnTo>
                    <a:pt x="19195" y="4800"/>
                  </a:lnTo>
                  <a:lnTo>
                    <a:pt x="18987" y="5189"/>
                  </a:lnTo>
                  <a:lnTo>
                    <a:pt x="18966" y="5545"/>
                  </a:lnTo>
                  <a:lnTo>
                    <a:pt x="18899" y="5654"/>
                  </a:lnTo>
                  <a:lnTo>
                    <a:pt x="18848" y="5579"/>
                  </a:lnTo>
                  <a:lnTo>
                    <a:pt x="18848" y="5900"/>
                  </a:lnTo>
                  <a:lnTo>
                    <a:pt x="18828" y="5900"/>
                  </a:lnTo>
                  <a:lnTo>
                    <a:pt x="18848" y="5934"/>
                  </a:lnTo>
                  <a:lnTo>
                    <a:pt x="18828" y="6002"/>
                  </a:lnTo>
                  <a:lnTo>
                    <a:pt x="18848" y="6180"/>
                  </a:lnTo>
                  <a:lnTo>
                    <a:pt x="18795" y="6180"/>
                  </a:lnTo>
                  <a:lnTo>
                    <a:pt x="18828" y="6221"/>
                  </a:lnTo>
                  <a:lnTo>
                    <a:pt x="18744" y="6740"/>
                  </a:lnTo>
                  <a:lnTo>
                    <a:pt x="18795" y="7060"/>
                  </a:lnTo>
                  <a:lnTo>
                    <a:pt x="18710" y="7033"/>
                  </a:lnTo>
                  <a:lnTo>
                    <a:pt x="18519" y="6671"/>
                  </a:lnTo>
                  <a:lnTo>
                    <a:pt x="18394" y="6740"/>
                  </a:lnTo>
                  <a:lnTo>
                    <a:pt x="18290" y="6958"/>
                  </a:lnTo>
                  <a:lnTo>
                    <a:pt x="18256" y="7491"/>
                  </a:lnTo>
                  <a:lnTo>
                    <a:pt x="18168" y="6958"/>
                  </a:lnTo>
                  <a:lnTo>
                    <a:pt x="18098" y="7525"/>
                  </a:lnTo>
                  <a:lnTo>
                    <a:pt x="18010" y="7422"/>
                  </a:lnTo>
                  <a:lnTo>
                    <a:pt x="17926" y="7491"/>
                  </a:lnTo>
                  <a:lnTo>
                    <a:pt x="17886" y="7593"/>
                  </a:lnTo>
                  <a:lnTo>
                    <a:pt x="18010" y="8051"/>
                  </a:lnTo>
                  <a:lnTo>
                    <a:pt x="17939" y="8051"/>
                  </a:lnTo>
                  <a:lnTo>
                    <a:pt x="17976" y="8617"/>
                  </a:lnTo>
                  <a:lnTo>
                    <a:pt x="18064" y="8904"/>
                  </a:lnTo>
                  <a:lnTo>
                    <a:pt x="18114" y="8972"/>
                  </a:lnTo>
                  <a:lnTo>
                    <a:pt x="18098" y="8863"/>
                  </a:lnTo>
                  <a:lnTo>
                    <a:pt x="18236" y="8904"/>
                  </a:lnTo>
                  <a:lnTo>
                    <a:pt x="18290" y="9464"/>
                  </a:lnTo>
                  <a:lnTo>
                    <a:pt x="18306" y="9607"/>
                  </a:lnTo>
                  <a:lnTo>
                    <a:pt x="18374" y="9539"/>
                  </a:lnTo>
                  <a:lnTo>
                    <a:pt x="18465" y="9894"/>
                  </a:lnTo>
                  <a:lnTo>
                    <a:pt x="18428" y="9990"/>
                  </a:lnTo>
                  <a:lnTo>
                    <a:pt x="18374" y="9921"/>
                  </a:lnTo>
                  <a:lnTo>
                    <a:pt x="18374" y="9642"/>
                  </a:lnTo>
                  <a:lnTo>
                    <a:pt x="18306" y="9751"/>
                  </a:lnTo>
                  <a:lnTo>
                    <a:pt x="18374" y="10563"/>
                  </a:lnTo>
                  <a:lnTo>
                    <a:pt x="18481" y="10741"/>
                  </a:lnTo>
                  <a:lnTo>
                    <a:pt x="18465" y="10953"/>
                  </a:lnTo>
                  <a:lnTo>
                    <a:pt x="18374" y="10912"/>
                  </a:lnTo>
                  <a:lnTo>
                    <a:pt x="18290" y="11192"/>
                  </a:lnTo>
                  <a:lnTo>
                    <a:pt x="18306" y="11512"/>
                  </a:lnTo>
                  <a:lnTo>
                    <a:pt x="18428" y="11833"/>
                  </a:lnTo>
                  <a:lnTo>
                    <a:pt x="18340" y="11833"/>
                  </a:lnTo>
                  <a:lnTo>
                    <a:pt x="18256" y="11970"/>
                  </a:lnTo>
                  <a:lnTo>
                    <a:pt x="18202" y="11943"/>
                  </a:lnTo>
                  <a:lnTo>
                    <a:pt x="18290" y="12571"/>
                  </a:lnTo>
                  <a:lnTo>
                    <a:pt x="18290" y="12864"/>
                  </a:lnTo>
                  <a:lnTo>
                    <a:pt x="18202" y="13247"/>
                  </a:lnTo>
                  <a:lnTo>
                    <a:pt x="17556" y="10843"/>
                  </a:lnTo>
                  <a:lnTo>
                    <a:pt x="17384" y="9990"/>
                  </a:lnTo>
                  <a:lnTo>
                    <a:pt x="17438" y="9539"/>
                  </a:lnTo>
                  <a:lnTo>
                    <a:pt x="17367" y="9184"/>
                  </a:lnTo>
                  <a:lnTo>
                    <a:pt x="17438" y="9252"/>
                  </a:lnTo>
                  <a:lnTo>
                    <a:pt x="17438" y="9082"/>
                  </a:lnTo>
                  <a:lnTo>
                    <a:pt x="17505" y="9013"/>
                  </a:lnTo>
                  <a:lnTo>
                    <a:pt x="17609" y="7880"/>
                  </a:lnTo>
                  <a:lnTo>
                    <a:pt x="17609" y="7238"/>
                  </a:lnTo>
                  <a:lnTo>
                    <a:pt x="17781" y="6849"/>
                  </a:lnTo>
                  <a:lnTo>
                    <a:pt x="17697" y="6780"/>
                  </a:lnTo>
                  <a:lnTo>
                    <a:pt x="17731" y="6637"/>
                  </a:lnTo>
                  <a:lnTo>
                    <a:pt x="17556" y="5900"/>
                  </a:lnTo>
                  <a:lnTo>
                    <a:pt x="17663" y="5756"/>
                  </a:lnTo>
                  <a:lnTo>
                    <a:pt x="17697" y="5722"/>
                  </a:lnTo>
                  <a:lnTo>
                    <a:pt x="17522" y="5579"/>
                  </a:lnTo>
                  <a:lnTo>
                    <a:pt x="17418" y="5756"/>
                  </a:lnTo>
                  <a:lnTo>
                    <a:pt x="17522" y="6323"/>
                  </a:lnTo>
                  <a:lnTo>
                    <a:pt x="17576" y="6391"/>
                  </a:lnTo>
                  <a:lnTo>
                    <a:pt x="17556" y="6501"/>
                  </a:lnTo>
                  <a:lnTo>
                    <a:pt x="17505" y="6391"/>
                  </a:lnTo>
                  <a:lnTo>
                    <a:pt x="17471" y="6460"/>
                  </a:lnTo>
                  <a:lnTo>
                    <a:pt x="17384" y="7129"/>
                  </a:lnTo>
                  <a:lnTo>
                    <a:pt x="17330" y="7238"/>
                  </a:lnTo>
                  <a:lnTo>
                    <a:pt x="17293" y="7033"/>
                  </a:lnTo>
                  <a:lnTo>
                    <a:pt x="17242" y="7060"/>
                  </a:lnTo>
                  <a:lnTo>
                    <a:pt x="17141" y="6391"/>
                  </a:lnTo>
                  <a:lnTo>
                    <a:pt x="17067" y="6637"/>
                  </a:lnTo>
                  <a:lnTo>
                    <a:pt x="16963" y="6501"/>
                  </a:lnTo>
                  <a:lnTo>
                    <a:pt x="16879" y="6740"/>
                  </a:lnTo>
                  <a:lnTo>
                    <a:pt x="16791" y="6671"/>
                  </a:lnTo>
                  <a:lnTo>
                    <a:pt x="16700" y="8119"/>
                  </a:lnTo>
                  <a:lnTo>
                    <a:pt x="16737" y="8412"/>
                  </a:lnTo>
                  <a:lnTo>
                    <a:pt x="16845" y="8330"/>
                  </a:lnTo>
                  <a:lnTo>
                    <a:pt x="16912" y="8515"/>
                  </a:lnTo>
                  <a:lnTo>
                    <a:pt x="16687" y="8549"/>
                  </a:lnTo>
                  <a:lnTo>
                    <a:pt x="16650" y="8795"/>
                  </a:lnTo>
                  <a:lnTo>
                    <a:pt x="16599" y="8720"/>
                  </a:lnTo>
                  <a:lnTo>
                    <a:pt x="16458" y="8904"/>
                  </a:lnTo>
                  <a:lnTo>
                    <a:pt x="16404" y="8795"/>
                  </a:lnTo>
                  <a:lnTo>
                    <a:pt x="16549" y="8617"/>
                  </a:lnTo>
                  <a:lnTo>
                    <a:pt x="16370" y="8515"/>
                  </a:lnTo>
                  <a:lnTo>
                    <a:pt x="16320" y="8515"/>
                  </a:lnTo>
                  <a:lnTo>
                    <a:pt x="16320" y="8617"/>
                  </a:lnTo>
                  <a:lnTo>
                    <a:pt x="16108" y="8515"/>
                  </a:lnTo>
                  <a:lnTo>
                    <a:pt x="16054" y="8617"/>
                  </a:lnTo>
                  <a:lnTo>
                    <a:pt x="16054" y="8795"/>
                  </a:lnTo>
                  <a:lnTo>
                    <a:pt x="16040" y="8863"/>
                  </a:lnTo>
                  <a:lnTo>
                    <a:pt x="15970" y="8795"/>
                  </a:lnTo>
                  <a:lnTo>
                    <a:pt x="15916" y="8904"/>
                  </a:lnTo>
                  <a:lnTo>
                    <a:pt x="15744" y="8863"/>
                  </a:lnTo>
                  <a:lnTo>
                    <a:pt x="15724" y="9013"/>
                  </a:lnTo>
                  <a:lnTo>
                    <a:pt x="15673" y="8904"/>
                  </a:lnTo>
                  <a:lnTo>
                    <a:pt x="15310" y="9082"/>
                  </a:lnTo>
                  <a:lnTo>
                    <a:pt x="15013" y="10843"/>
                  </a:lnTo>
                  <a:lnTo>
                    <a:pt x="15013" y="10953"/>
                  </a:lnTo>
                  <a:lnTo>
                    <a:pt x="15081" y="11021"/>
                  </a:lnTo>
                  <a:lnTo>
                    <a:pt x="14993" y="11089"/>
                  </a:lnTo>
                  <a:lnTo>
                    <a:pt x="14822" y="12113"/>
                  </a:lnTo>
                  <a:lnTo>
                    <a:pt x="14939" y="12154"/>
                  </a:lnTo>
                  <a:lnTo>
                    <a:pt x="15081" y="12113"/>
                  </a:lnTo>
                  <a:lnTo>
                    <a:pt x="15131" y="12571"/>
                  </a:lnTo>
                  <a:lnTo>
                    <a:pt x="15185" y="12434"/>
                  </a:lnTo>
                  <a:lnTo>
                    <a:pt x="15152" y="12332"/>
                  </a:lnTo>
                  <a:lnTo>
                    <a:pt x="15219" y="12223"/>
                  </a:lnTo>
                  <a:lnTo>
                    <a:pt x="15239" y="12612"/>
                  </a:lnTo>
                  <a:lnTo>
                    <a:pt x="15360" y="12400"/>
                  </a:lnTo>
                  <a:lnTo>
                    <a:pt x="15377" y="12612"/>
                  </a:lnTo>
                  <a:lnTo>
                    <a:pt x="15414" y="12434"/>
                  </a:lnTo>
                  <a:lnTo>
                    <a:pt x="15360" y="12154"/>
                  </a:lnTo>
                  <a:lnTo>
                    <a:pt x="15515" y="12113"/>
                  </a:lnTo>
                  <a:lnTo>
                    <a:pt x="15832" y="12612"/>
                  </a:lnTo>
                  <a:lnTo>
                    <a:pt x="15832" y="12714"/>
                  </a:lnTo>
                  <a:lnTo>
                    <a:pt x="15778" y="12714"/>
                  </a:lnTo>
                  <a:lnTo>
                    <a:pt x="15953" y="13172"/>
                  </a:lnTo>
                  <a:lnTo>
                    <a:pt x="15916" y="13602"/>
                  </a:lnTo>
                  <a:lnTo>
                    <a:pt x="16108" y="15193"/>
                  </a:lnTo>
                  <a:lnTo>
                    <a:pt x="16007" y="15862"/>
                  </a:lnTo>
                  <a:lnTo>
                    <a:pt x="16007" y="16422"/>
                  </a:lnTo>
                  <a:lnTo>
                    <a:pt x="15811" y="17596"/>
                  </a:lnTo>
                  <a:lnTo>
                    <a:pt x="15640" y="17986"/>
                  </a:lnTo>
                  <a:lnTo>
                    <a:pt x="15515" y="18054"/>
                  </a:lnTo>
                  <a:lnTo>
                    <a:pt x="15414" y="17986"/>
                  </a:lnTo>
                  <a:lnTo>
                    <a:pt x="15377" y="17876"/>
                  </a:lnTo>
                  <a:lnTo>
                    <a:pt x="15310" y="17876"/>
                  </a:lnTo>
                  <a:lnTo>
                    <a:pt x="15185" y="18334"/>
                  </a:lnTo>
                  <a:lnTo>
                    <a:pt x="15185" y="18266"/>
                  </a:lnTo>
                  <a:lnTo>
                    <a:pt x="15185" y="18156"/>
                  </a:lnTo>
                  <a:lnTo>
                    <a:pt x="15219" y="17801"/>
                  </a:lnTo>
                  <a:lnTo>
                    <a:pt x="15098" y="17132"/>
                  </a:lnTo>
                  <a:lnTo>
                    <a:pt x="15185" y="16886"/>
                  </a:lnTo>
                  <a:lnTo>
                    <a:pt x="15360" y="17023"/>
                  </a:lnTo>
                  <a:lnTo>
                    <a:pt x="15360" y="16033"/>
                  </a:lnTo>
                  <a:lnTo>
                    <a:pt x="15377" y="15930"/>
                  </a:lnTo>
                  <a:lnTo>
                    <a:pt x="15377" y="15644"/>
                  </a:lnTo>
                  <a:lnTo>
                    <a:pt x="15377" y="15364"/>
                  </a:lnTo>
                  <a:lnTo>
                    <a:pt x="15273" y="15473"/>
                  </a:lnTo>
                  <a:lnTo>
                    <a:pt x="15131" y="15575"/>
                  </a:lnTo>
                  <a:lnTo>
                    <a:pt x="15081" y="15753"/>
                  </a:lnTo>
                  <a:lnTo>
                    <a:pt x="14939" y="15821"/>
                  </a:lnTo>
                  <a:lnTo>
                    <a:pt x="14872" y="15821"/>
                  </a:lnTo>
                  <a:lnTo>
                    <a:pt x="14731" y="15261"/>
                  </a:lnTo>
                  <a:lnTo>
                    <a:pt x="14505" y="15015"/>
                  </a:lnTo>
                  <a:lnTo>
                    <a:pt x="14421" y="15015"/>
                  </a:lnTo>
                  <a:lnTo>
                    <a:pt x="14279" y="15015"/>
                  </a:lnTo>
                  <a:lnTo>
                    <a:pt x="14229" y="14906"/>
                  </a:lnTo>
                  <a:lnTo>
                    <a:pt x="14175" y="14735"/>
                  </a:lnTo>
                  <a:lnTo>
                    <a:pt x="14088" y="14374"/>
                  </a:lnTo>
                  <a:lnTo>
                    <a:pt x="13983" y="14162"/>
                  </a:lnTo>
                  <a:lnTo>
                    <a:pt x="13721" y="13424"/>
                  </a:lnTo>
                  <a:lnTo>
                    <a:pt x="13670" y="13349"/>
                  </a:lnTo>
                  <a:lnTo>
                    <a:pt x="13582" y="13315"/>
                  </a:lnTo>
                  <a:lnTo>
                    <a:pt x="13407" y="13247"/>
                  </a:lnTo>
                  <a:lnTo>
                    <a:pt x="13320" y="13172"/>
                  </a:lnTo>
                  <a:lnTo>
                    <a:pt x="13253" y="13247"/>
                  </a:lnTo>
                  <a:lnTo>
                    <a:pt x="12990" y="13452"/>
                  </a:lnTo>
                  <a:lnTo>
                    <a:pt x="12936" y="13745"/>
                  </a:lnTo>
                  <a:lnTo>
                    <a:pt x="12990" y="13745"/>
                  </a:lnTo>
                  <a:lnTo>
                    <a:pt x="13040" y="13882"/>
                  </a:lnTo>
                  <a:lnTo>
                    <a:pt x="13074" y="13991"/>
                  </a:lnTo>
                  <a:lnTo>
                    <a:pt x="13024" y="14551"/>
                  </a:lnTo>
                  <a:lnTo>
                    <a:pt x="12990" y="14906"/>
                  </a:lnTo>
                  <a:lnTo>
                    <a:pt x="13040" y="15084"/>
                  </a:lnTo>
                  <a:lnTo>
                    <a:pt x="12902" y="15364"/>
                  </a:lnTo>
                  <a:lnTo>
                    <a:pt x="12798" y="15295"/>
                  </a:lnTo>
                  <a:lnTo>
                    <a:pt x="12727" y="15295"/>
                  </a:lnTo>
                  <a:lnTo>
                    <a:pt x="12569" y="15295"/>
                  </a:lnTo>
                  <a:lnTo>
                    <a:pt x="12310" y="15125"/>
                  </a:lnTo>
                  <a:lnTo>
                    <a:pt x="12219" y="15541"/>
                  </a:lnTo>
                  <a:lnTo>
                    <a:pt x="11923" y="15753"/>
                  </a:lnTo>
                  <a:lnTo>
                    <a:pt x="11717" y="15753"/>
                  </a:lnTo>
                  <a:lnTo>
                    <a:pt x="11626" y="15753"/>
                  </a:lnTo>
                  <a:lnTo>
                    <a:pt x="11525" y="15644"/>
                  </a:lnTo>
                  <a:lnTo>
                    <a:pt x="11488" y="15541"/>
                  </a:lnTo>
                  <a:lnTo>
                    <a:pt x="11246" y="15364"/>
                  </a:lnTo>
                  <a:lnTo>
                    <a:pt x="11125" y="15295"/>
                  </a:lnTo>
                  <a:lnTo>
                    <a:pt x="10879" y="15473"/>
                  </a:lnTo>
                  <a:lnTo>
                    <a:pt x="10741" y="15473"/>
                  </a:lnTo>
                  <a:lnTo>
                    <a:pt x="10532" y="15015"/>
                  </a:lnTo>
                  <a:lnTo>
                    <a:pt x="10094" y="14804"/>
                  </a:lnTo>
                  <a:lnTo>
                    <a:pt x="10094" y="14906"/>
                  </a:lnTo>
                  <a:lnTo>
                    <a:pt x="10024" y="15084"/>
                  </a:lnTo>
                  <a:lnTo>
                    <a:pt x="10007" y="15125"/>
                  </a:lnTo>
                  <a:lnTo>
                    <a:pt x="10057" y="15405"/>
                  </a:lnTo>
                  <a:lnTo>
                    <a:pt x="10094" y="15575"/>
                  </a:lnTo>
                  <a:lnTo>
                    <a:pt x="10148" y="15753"/>
                  </a:lnTo>
                  <a:lnTo>
                    <a:pt x="9886" y="15821"/>
                  </a:lnTo>
                  <a:lnTo>
                    <a:pt x="9694" y="15821"/>
                  </a:lnTo>
                  <a:lnTo>
                    <a:pt x="9569" y="15753"/>
                  </a:lnTo>
                  <a:lnTo>
                    <a:pt x="9556" y="15575"/>
                  </a:lnTo>
                  <a:lnTo>
                    <a:pt x="9380" y="15644"/>
                  </a:lnTo>
                  <a:lnTo>
                    <a:pt x="9327" y="15541"/>
                  </a:lnTo>
                  <a:lnTo>
                    <a:pt x="9155" y="15575"/>
                  </a:lnTo>
                  <a:lnTo>
                    <a:pt x="9067" y="15685"/>
                  </a:lnTo>
                  <a:lnTo>
                    <a:pt x="9047" y="15753"/>
                  </a:lnTo>
                  <a:lnTo>
                    <a:pt x="8963" y="15930"/>
                  </a:lnTo>
                  <a:lnTo>
                    <a:pt x="8963" y="16033"/>
                  </a:lnTo>
                  <a:lnTo>
                    <a:pt x="8771" y="16217"/>
                  </a:lnTo>
                  <a:lnTo>
                    <a:pt x="8734" y="16320"/>
                  </a:lnTo>
                  <a:lnTo>
                    <a:pt x="8646" y="16395"/>
                  </a:lnTo>
                  <a:lnTo>
                    <a:pt x="8404" y="16285"/>
                  </a:lnTo>
                  <a:lnTo>
                    <a:pt x="8141" y="16033"/>
                  </a:lnTo>
                  <a:lnTo>
                    <a:pt x="7737" y="15930"/>
                  </a:lnTo>
                  <a:lnTo>
                    <a:pt x="7441" y="15295"/>
                  </a:lnTo>
                  <a:lnTo>
                    <a:pt x="6953" y="14660"/>
                  </a:lnTo>
                  <a:lnTo>
                    <a:pt x="6505" y="14804"/>
                  </a:lnTo>
                  <a:lnTo>
                    <a:pt x="6209" y="14271"/>
                  </a:lnTo>
                  <a:lnTo>
                    <a:pt x="5805" y="14483"/>
                  </a:lnTo>
                  <a:lnTo>
                    <a:pt x="5387" y="14442"/>
                  </a:lnTo>
                  <a:lnTo>
                    <a:pt x="4758" y="14660"/>
                  </a:lnTo>
                  <a:lnTo>
                    <a:pt x="4653" y="15821"/>
                  </a:lnTo>
                  <a:lnTo>
                    <a:pt x="4758" y="16320"/>
                  </a:lnTo>
                  <a:lnTo>
                    <a:pt x="3835" y="16108"/>
                  </a:lnTo>
                  <a:lnTo>
                    <a:pt x="3488" y="15930"/>
                  </a:lnTo>
                  <a:lnTo>
                    <a:pt x="3189" y="16033"/>
                  </a:lnTo>
                  <a:lnTo>
                    <a:pt x="3013" y="17064"/>
                  </a:lnTo>
                  <a:lnTo>
                    <a:pt x="3155" y="17064"/>
                  </a:lnTo>
                  <a:lnTo>
                    <a:pt x="3330" y="18054"/>
                  </a:lnTo>
                  <a:lnTo>
                    <a:pt x="3468" y="18054"/>
                  </a:lnTo>
                  <a:lnTo>
                    <a:pt x="3347" y="18266"/>
                  </a:lnTo>
                  <a:lnTo>
                    <a:pt x="3209" y="18334"/>
                  </a:lnTo>
                  <a:lnTo>
                    <a:pt x="3118" y="18791"/>
                  </a:lnTo>
                  <a:lnTo>
                    <a:pt x="3209" y="18791"/>
                  </a:lnTo>
                  <a:lnTo>
                    <a:pt x="3155" y="18826"/>
                  </a:lnTo>
                  <a:lnTo>
                    <a:pt x="3242" y="18976"/>
                  </a:lnTo>
                  <a:lnTo>
                    <a:pt x="3276" y="19078"/>
                  </a:lnTo>
                  <a:lnTo>
                    <a:pt x="3276" y="19358"/>
                  </a:lnTo>
                  <a:lnTo>
                    <a:pt x="3347" y="19577"/>
                  </a:lnTo>
                  <a:lnTo>
                    <a:pt x="3488" y="19925"/>
                  </a:lnTo>
                  <a:lnTo>
                    <a:pt x="3276" y="19993"/>
                  </a:lnTo>
                  <a:lnTo>
                    <a:pt x="3155" y="19747"/>
                  </a:lnTo>
                  <a:lnTo>
                    <a:pt x="2737" y="19283"/>
                  </a:lnTo>
                  <a:lnTo>
                    <a:pt x="2229" y="19283"/>
                  </a:lnTo>
                  <a:lnTo>
                    <a:pt x="2091" y="19078"/>
                  </a:lnTo>
                  <a:lnTo>
                    <a:pt x="1970" y="18894"/>
                  </a:lnTo>
                  <a:lnTo>
                    <a:pt x="1778" y="18655"/>
                  </a:lnTo>
                  <a:lnTo>
                    <a:pt x="1778" y="18546"/>
                  </a:lnTo>
                  <a:lnTo>
                    <a:pt x="1970" y="18054"/>
                  </a:lnTo>
                  <a:lnTo>
                    <a:pt x="2057" y="18054"/>
                  </a:lnTo>
                  <a:lnTo>
                    <a:pt x="2091" y="17801"/>
                  </a:lnTo>
                  <a:lnTo>
                    <a:pt x="2024" y="17692"/>
                  </a:lnTo>
                  <a:lnTo>
                    <a:pt x="1879" y="17876"/>
                  </a:lnTo>
                  <a:lnTo>
                    <a:pt x="1832" y="17692"/>
                  </a:lnTo>
                  <a:lnTo>
                    <a:pt x="2162" y="17487"/>
                  </a:lnTo>
                  <a:lnTo>
                    <a:pt x="2057" y="16886"/>
                  </a:lnTo>
                  <a:lnTo>
                    <a:pt x="1832" y="16886"/>
                  </a:lnTo>
                  <a:lnTo>
                    <a:pt x="1586" y="16497"/>
                  </a:lnTo>
                  <a:lnTo>
                    <a:pt x="1239" y="16422"/>
                  </a:lnTo>
                  <a:lnTo>
                    <a:pt x="923" y="16285"/>
                  </a:lnTo>
                  <a:lnTo>
                    <a:pt x="956" y="15930"/>
                  </a:lnTo>
                  <a:lnTo>
                    <a:pt x="872" y="15575"/>
                  </a:lnTo>
                  <a:lnTo>
                    <a:pt x="923" y="15541"/>
                  </a:lnTo>
                  <a:lnTo>
                    <a:pt x="1044" y="15644"/>
                  </a:lnTo>
                  <a:lnTo>
                    <a:pt x="993" y="15261"/>
                  </a:lnTo>
                  <a:lnTo>
                    <a:pt x="872" y="15015"/>
                  </a:lnTo>
                  <a:lnTo>
                    <a:pt x="764" y="14374"/>
                  </a:lnTo>
                  <a:lnTo>
                    <a:pt x="401" y="14271"/>
                  </a:lnTo>
                  <a:lnTo>
                    <a:pt x="455" y="13745"/>
                  </a:lnTo>
                  <a:lnTo>
                    <a:pt x="330" y="13452"/>
                  </a:lnTo>
                  <a:lnTo>
                    <a:pt x="226" y="13424"/>
                  </a:lnTo>
                  <a:lnTo>
                    <a:pt x="138" y="13144"/>
                  </a:lnTo>
                  <a:lnTo>
                    <a:pt x="138" y="12960"/>
                  </a:lnTo>
                  <a:lnTo>
                    <a:pt x="88" y="12714"/>
                  </a:lnTo>
                  <a:lnTo>
                    <a:pt x="121" y="12680"/>
                  </a:lnTo>
                  <a:lnTo>
                    <a:pt x="192" y="12680"/>
                  </a:lnTo>
                  <a:lnTo>
                    <a:pt x="192" y="12571"/>
                  </a:lnTo>
                  <a:lnTo>
                    <a:pt x="330" y="12434"/>
                  </a:lnTo>
                  <a:lnTo>
                    <a:pt x="488" y="12503"/>
                  </a:lnTo>
                  <a:lnTo>
                    <a:pt x="418" y="12332"/>
                  </a:lnTo>
                  <a:lnTo>
                    <a:pt x="313" y="12332"/>
                  </a:lnTo>
                  <a:lnTo>
                    <a:pt x="259" y="12045"/>
                  </a:lnTo>
                  <a:lnTo>
                    <a:pt x="172" y="12154"/>
                  </a:lnTo>
                  <a:lnTo>
                    <a:pt x="455" y="11478"/>
                  </a:lnTo>
                  <a:lnTo>
                    <a:pt x="626" y="10912"/>
                  </a:lnTo>
                  <a:lnTo>
                    <a:pt x="542" y="10775"/>
                  </a:lnTo>
                  <a:lnTo>
                    <a:pt x="488" y="10741"/>
                  </a:lnTo>
                  <a:lnTo>
                    <a:pt x="364" y="10563"/>
                  </a:lnTo>
                  <a:lnTo>
                    <a:pt x="401" y="10283"/>
                  </a:lnTo>
                  <a:lnTo>
                    <a:pt x="330" y="10208"/>
                  </a:lnTo>
                  <a:lnTo>
                    <a:pt x="330" y="10099"/>
                  </a:lnTo>
                  <a:lnTo>
                    <a:pt x="330" y="9990"/>
                  </a:lnTo>
                  <a:lnTo>
                    <a:pt x="276" y="9990"/>
                  </a:lnTo>
                  <a:lnTo>
                    <a:pt x="276" y="9894"/>
                  </a:lnTo>
                  <a:lnTo>
                    <a:pt x="276" y="9819"/>
                  </a:lnTo>
                  <a:lnTo>
                    <a:pt x="313" y="9464"/>
                  </a:lnTo>
                  <a:lnTo>
                    <a:pt x="138" y="8863"/>
                  </a:lnTo>
                  <a:lnTo>
                    <a:pt x="192" y="8549"/>
                  </a:lnTo>
                  <a:lnTo>
                    <a:pt x="138" y="8440"/>
                  </a:lnTo>
                  <a:lnTo>
                    <a:pt x="54" y="8330"/>
                  </a:lnTo>
                  <a:lnTo>
                    <a:pt x="34" y="8160"/>
                  </a:lnTo>
                  <a:lnTo>
                    <a:pt x="0" y="8051"/>
                  </a:lnTo>
                  <a:lnTo>
                    <a:pt x="138" y="7702"/>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5" name="Freeform 231">
              <a:extLst>
                <a:ext uri="{FF2B5EF4-FFF2-40B4-BE49-F238E27FC236}">
                  <a16:creationId xmlns:a16="http://schemas.microsoft.com/office/drawing/2014/main" id="{503514BB-E4D9-47C4-8963-41550AAE00C6}"/>
                </a:ext>
              </a:extLst>
            </p:cNvPr>
            <p:cNvSpPr>
              <a:spLocks/>
            </p:cNvSpPr>
            <p:nvPr/>
          </p:nvSpPr>
          <p:spPr bwMode="auto">
            <a:xfrm>
              <a:off x="5263780" y="2725949"/>
              <a:ext cx="346434" cy="192482"/>
            </a:xfrm>
            <a:custGeom>
              <a:avLst/>
              <a:gdLst>
                <a:gd name="T0" fmla="*/ 15364 w 20000"/>
                <a:gd name="T1" fmla="*/ 13531 h 20000"/>
                <a:gd name="T2" fmla="*/ 15067 w 20000"/>
                <a:gd name="T3" fmla="*/ 14074 h 20000"/>
                <a:gd name="T4" fmla="*/ 14124 w 20000"/>
                <a:gd name="T5" fmla="*/ 16593 h 20000"/>
                <a:gd name="T6" fmla="*/ 16496 w 20000"/>
                <a:gd name="T7" fmla="*/ 17630 h 20000"/>
                <a:gd name="T8" fmla="*/ 15364 w 20000"/>
                <a:gd name="T9" fmla="*/ 17630 h 20000"/>
                <a:gd name="T10" fmla="*/ 13531 w 20000"/>
                <a:gd name="T11" fmla="*/ 19951 h 20000"/>
                <a:gd name="T12" fmla="*/ 12992 w 20000"/>
                <a:gd name="T13" fmla="*/ 18123 h 20000"/>
                <a:gd name="T14" fmla="*/ 11752 w 20000"/>
                <a:gd name="T15" fmla="*/ 16840 h 20000"/>
                <a:gd name="T16" fmla="*/ 12992 w 20000"/>
                <a:gd name="T17" fmla="*/ 15605 h 20000"/>
                <a:gd name="T18" fmla="*/ 11024 w 20000"/>
                <a:gd name="T19" fmla="*/ 14815 h 20000"/>
                <a:gd name="T20" fmla="*/ 11024 w 20000"/>
                <a:gd name="T21" fmla="*/ 14074 h 20000"/>
                <a:gd name="T22" fmla="*/ 10755 w 20000"/>
                <a:gd name="T23" fmla="*/ 12790 h 20000"/>
                <a:gd name="T24" fmla="*/ 10620 w 20000"/>
                <a:gd name="T25" fmla="*/ 13284 h 20000"/>
                <a:gd name="T26" fmla="*/ 9650 w 20000"/>
                <a:gd name="T27" fmla="*/ 13531 h 20000"/>
                <a:gd name="T28" fmla="*/ 8518 w 20000"/>
                <a:gd name="T29" fmla="*/ 16840 h 20000"/>
                <a:gd name="T30" fmla="*/ 7008 w 20000"/>
                <a:gd name="T31" fmla="*/ 16840 h 20000"/>
                <a:gd name="T32" fmla="*/ 7844 w 20000"/>
                <a:gd name="T33" fmla="*/ 14815 h 20000"/>
                <a:gd name="T34" fmla="*/ 8248 w 20000"/>
                <a:gd name="T35" fmla="*/ 13284 h 20000"/>
                <a:gd name="T36" fmla="*/ 7412 w 20000"/>
                <a:gd name="T37" fmla="*/ 10173 h 20000"/>
                <a:gd name="T38" fmla="*/ 5310 w 20000"/>
                <a:gd name="T39" fmla="*/ 9432 h 20000"/>
                <a:gd name="T40" fmla="*/ 3369 w 20000"/>
                <a:gd name="T41" fmla="*/ 10667 h 20000"/>
                <a:gd name="T42" fmla="*/ 836 w 20000"/>
                <a:gd name="T43" fmla="*/ 9975 h 20000"/>
                <a:gd name="T44" fmla="*/ 431 w 20000"/>
                <a:gd name="T45" fmla="*/ 6864 h 20000"/>
                <a:gd name="T46" fmla="*/ 431 w 20000"/>
                <a:gd name="T47" fmla="*/ 5333 h 20000"/>
                <a:gd name="T48" fmla="*/ 1563 w 20000"/>
                <a:gd name="T49" fmla="*/ 0 h 20000"/>
                <a:gd name="T50" fmla="*/ 2372 w 20000"/>
                <a:gd name="T51" fmla="*/ 494 h 20000"/>
                <a:gd name="T52" fmla="*/ 6685 w 20000"/>
                <a:gd name="T53" fmla="*/ 741 h 20000"/>
                <a:gd name="T54" fmla="*/ 8787 w 20000"/>
                <a:gd name="T55" fmla="*/ 1284 h 20000"/>
                <a:gd name="T56" fmla="*/ 10054 w 20000"/>
                <a:gd name="T57" fmla="*/ 494 h 20000"/>
                <a:gd name="T58" fmla="*/ 15364 w 20000"/>
                <a:gd name="T59" fmla="*/ 2025 h 20000"/>
                <a:gd name="T60" fmla="*/ 19137 w 20000"/>
                <a:gd name="T61" fmla="*/ 4840 h 20000"/>
                <a:gd name="T62" fmla="*/ 17332 w 20000"/>
                <a:gd name="T63" fmla="*/ 10667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00" h="20000">
                  <a:moveTo>
                    <a:pt x="17709" y="12000"/>
                  </a:moveTo>
                  <a:lnTo>
                    <a:pt x="15364" y="13531"/>
                  </a:lnTo>
                  <a:lnTo>
                    <a:pt x="15499" y="15605"/>
                  </a:lnTo>
                  <a:lnTo>
                    <a:pt x="15067" y="14074"/>
                  </a:lnTo>
                  <a:lnTo>
                    <a:pt x="13962" y="15309"/>
                  </a:lnTo>
                  <a:lnTo>
                    <a:pt x="14124" y="16593"/>
                  </a:lnTo>
                  <a:lnTo>
                    <a:pt x="16199" y="17333"/>
                  </a:lnTo>
                  <a:lnTo>
                    <a:pt x="16496" y="17630"/>
                  </a:lnTo>
                  <a:lnTo>
                    <a:pt x="15903" y="17630"/>
                  </a:lnTo>
                  <a:lnTo>
                    <a:pt x="15364" y="17630"/>
                  </a:lnTo>
                  <a:lnTo>
                    <a:pt x="14663" y="18617"/>
                  </a:lnTo>
                  <a:lnTo>
                    <a:pt x="13531" y="19951"/>
                  </a:lnTo>
                  <a:lnTo>
                    <a:pt x="12857" y="19407"/>
                  </a:lnTo>
                  <a:lnTo>
                    <a:pt x="12992" y="18123"/>
                  </a:lnTo>
                  <a:lnTo>
                    <a:pt x="12156" y="17333"/>
                  </a:lnTo>
                  <a:lnTo>
                    <a:pt x="11752" y="16840"/>
                  </a:lnTo>
                  <a:lnTo>
                    <a:pt x="12156" y="16593"/>
                  </a:lnTo>
                  <a:lnTo>
                    <a:pt x="12992" y="15605"/>
                  </a:lnTo>
                  <a:lnTo>
                    <a:pt x="12857" y="15309"/>
                  </a:lnTo>
                  <a:lnTo>
                    <a:pt x="11024" y="14815"/>
                  </a:lnTo>
                  <a:lnTo>
                    <a:pt x="10755" y="14074"/>
                  </a:lnTo>
                  <a:lnTo>
                    <a:pt x="11024" y="14074"/>
                  </a:lnTo>
                  <a:lnTo>
                    <a:pt x="11159" y="14074"/>
                  </a:lnTo>
                  <a:lnTo>
                    <a:pt x="10755" y="12790"/>
                  </a:lnTo>
                  <a:lnTo>
                    <a:pt x="10755" y="13531"/>
                  </a:lnTo>
                  <a:lnTo>
                    <a:pt x="10620" y="13284"/>
                  </a:lnTo>
                  <a:lnTo>
                    <a:pt x="10323" y="13284"/>
                  </a:lnTo>
                  <a:lnTo>
                    <a:pt x="9650" y="13531"/>
                  </a:lnTo>
                  <a:lnTo>
                    <a:pt x="8949" y="15605"/>
                  </a:lnTo>
                  <a:lnTo>
                    <a:pt x="8518" y="16840"/>
                  </a:lnTo>
                  <a:lnTo>
                    <a:pt x="7412" y="17630"/>
                  </a:lnTo>
                  <a:lnTo>
                    <a:pt x="7008" y="16840"/>
                  </a:lnTo>
                  <a:lnTo>
                    <a:pt x="7412" y="15605"/>
                  </a:lnTo>
                  <a:lnTo>
                    <a:pt x="7844" y="14815"/>
                  </a:lnTo>
                  <a:lnTo>
                    <a:pt x="9218" y="14568"/>
                  </a:lnTo>
                  <a:lnTo>
                    <a:pt x="8248" y="13284"/>
                  </a:lnTo>
                  <a:lnTo>
                    <a:pt x="8113" y="12247"/>
                  </a:lnTo>
                  <a:lnTo>
                    <a:pt x="7412" y="10173"/>
                  </a:lnTo>
                  <a:lnTo>
                    <a:pt x="6685" y="10173"/>
                  </a:lnTo>
                  <a:lnTo>
                    <a:pt x="5310" y="9432"/>
                  </a:lnTo>
                  <a:lnTo>
                    <a:pt x="4474" y="9975"/>
                  </a:lnTo>
                  <a:lnTo>
                    <a:pt x="3369" y="10667"/>
                  </a:lnTo>
                  <a:lnTo>
                    <a:pt x="1267" y="9975"/>
                  </a:lnTo>
                  <a:lnTo>
                    <a:pt x="836" y="9975"/>
                  </a:lnTo>
                  <a:lnTo>
                    <a:pt x="0" y="9185"/>
                  </a:lnTo>
                  <a:lnTo>
                    <a:pt x="431" y="6864"/>
                  </a:lnTo>
                  <a:lnTo>
                    <a:pt x="566" y="6617"/>
                  </a:lnTo>
                  <a:lnTo>
                    <a:pt x="431" y="5333"/>
                  </a:lnTo>
                  <a:lnTo>
                    <a:pt x="1995" y="1481"/>
                  </a:lnTo>
                  <a:lnTo>
                    <a:pt x="1563" y="0"/>
                  </a:lnTo>
                  <a:lnTo>
                    <a:pt x="1995" y="0"/>
                  </a:lnTo>
                  <a:lnTo>
                    <a:pt x="2372" y="494"/>
                  </a:lnTo>
                  <a:lnTo>
                    <a:pt x="6685" y="0"/>
                  </a:lnTo>
                  <a:lnTo>
                    <a:pt x="6685" y="741"/>
                  </a:lnTo>
                  <a:lnTo>
                    <a:pt x="8787" y="1481"/>
                  </a:lnTo>
                  <a:lnTo>
                    <a:pt x="8787" y="1284"/>
                  </a:lnTo>
                  <a:lnTo>
                    <a:pt x="9218" y="494"/>
                  </a:lnTo>
                  <a:lnTo>
                    <a:pt x="10054" y="494"/>
                  </a:lnTo>
                  <a:lnTo>
                    <a:pt x="12588" y="1481"/>
                  </a:lnTo>
                  <a:lnTo>
                    <a:pt x="15364" y="2025"/>
                  </a:lnTo>
                  <a:lnTo>
                    <a:pt x="17332" y="4840"/>
                  </a:lnTo>
                  <a:lnTo>
                    <a:pt x="19137" y="4840"/>
                  </a:lnTo>
                  <a:lnTo>
                    <a:pt x="19973" y="9185"/>
                  </a:lnTo>
                  <a:lnTo>
                    <a:pt x="17332" y="10667"/>
                  </a:lnTo>
                  <a:lnTo>
                    <a:pt x="17709" y="1200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6" name="Freeform 230">
              <a:extLst>
                <a:ext uri="{FF2B5EF4-FFF2-40B4-BE49-F238E27FC236}">
                  <a16:creationId xmlns:a16="http://schemas.microsoft.com/office/drawing/2014/main" id="{72DA9A22-2591-4399-9A51-12B748288415}"/>
                </a:ext>
              </a:extLst>
            </p:cNvPr>
            <p:cNvSpPr>
              <a:spLocks/>
            </p:cNvSpPr>
            <p:nvPr/>
          </p:nvSpPr>
          <p:spPr bwMode="auto">
            <a:xfrm>
              <a:off x="5099312" y="2853082"/>
              <a:ext cx="62988" cy="35645"/>
            </a:xfrm>
            <a:custGeom>
              <a:avLst/>
              <a:gdLst>
                <a:gd name="T0" fmla="*/ 593 w 20000"/>
                <a:gd name="T1" fmla="*/ 7027 h 20000"/>
                <a:gd name="T2" fmla="*/ 6815 w 20000"/>
                <a:gd name="T3" fmla="*/ 7027 h 20000"/>
                <a:gd name="T4" fmla="*/ 13778 w 20000"/>
                <a:gd name="T5" fmla="*/ 4324 h 20000"/>
                <a:gd name="T6" fmla="*/ 16000 w 20000"/>
                <a:gd name="T7" fmla="*/ 4324 h 20000"/>
                <a:gd name="T8" fmla="*/ 16000 w 20000"/>
                <a:gd name="T9" fmla="*/ 1622 h 20000"/>
                <a:gd name="T10" fmla="*/ 18370 w 20000"/>
                <a:gd name="T11" fmla="*/ 0 h 20000"/>
                <a:gd name="T12" fmla="*/ 18370 w 20000"/>
                <a:gd name="T13" fmla="*/ 4324 h 20000"/>
                <a:gd name="T14" fmla="*/ 19852 w 20000"/>
                <a:gd name="T15" fmla="*/ 7027 h 20000"/>
                <a:gd name="T16" fmla="*/ 19852 w 20000"/>
                <a:gd name="T17" fmla="*/ 11081 h 20000"/>
                <a:gd name="T18" fmla="*/ 16000 w 20000"/>
                <a:gd name="T19" fmla="*/ 15405 h 20000"/>
                <a:gd name="T20" fmla="*/ 13778 w 20000"/>
                <a:gd name="T21" fmla="*/ 19730 h 20000"/>
                <a:gd name="T22" fmla="*/ 8444 w 20000"/>
                <a:gd name="T23" fmla="*/ 18108 h 20000"/>
                <a:gd name="T24" fmla="*/ 4444 w 20000"/>
                <a:gd name="T25" fmla="*/ 19730 h 20000"/>
                <a:gd name="T26" fmla="*/ 3852 w 20000"/>
                <a:gd name="T27" fmla="*/ 15405 h 20000"/>
                <a:gd name="T28" fmla="*/ 0 w 20000"/>
                <a:gd name="T29" fmla="*/ 8378 h 20000"/>
                <a:gd name="T30" fmla="*/ 593 w 20000"/>
                <a:gd name="T31" fmla="*/ 7027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00" h="20000">
                  <a:moveTo>
                    <a:pt x="593" y="7027"/>
                  </a:moveTo>
                  <a:lnTo>
                    <a:pt x="6815" y="7027"/>
                  </a:lnTo>
                  <a:lnTo>
                    <a:pt x="13778" y="4324"/>
                  </a:lnTo>
                  <a:lnTo>
                    <a:pt x="16000" y="4324"/>
                  </a:lnTo>
                  <a:lnTo>
                    <a:pt x="16000" y="1622"/>
                  </a:lnTo>
                  <a:lnTo>
                    <a:pt x="18370" y="0"/>
                  </a:lnTo>
                  <a:lnTo>
                    <a:pt x="18370" y="4324"/>
                  </a:lnTo>
                  <a:lnTo>
                    <a:pt x="19852" y="7027"/>
                  </a:lnTo>
                  <a:lnTo>
                    <a:pt x="19852" y="11081"/>
                  </a:lnTo>
                  <a:lnTo>
                    <a:pt x="16000" y="15405"/>
                  </a:lnTo>
                  <a:lnTo>
                    <a:pt x="13778" y="19730"/>
                  </a:lnTo>
                  <a:lnTo>
                    <a:pt x="8444" y="18108"/>
                  </a:lnTo>
                  <a:lnTo>
                    <a:pt x="4444" y="19730"/>
                  </a:lnTo>
                  <a:lnTo>
                    <a:pt x="3852" y="15405"/>
                  </a:lnTo>
                  <a:lnTo>
                    <a:pt x="0" y="8378"/>
                  </a:lnTo>
                  <a:lnTo>
                    <a:pt x="593" y="7027"/>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7" name="Freeform 229">
              <a:extLst>
                <a:ext uri="{FF2B5EF4-FFF2-40B4-BE49-F238E27FC236}">
                  <a16:creationId xmlns:a16="http://schemas.microsoft.com/office/drawing/2014/main" id="{3CDA8819-860E-4444-BBAB-C8F2DF2CC492}"/>
                </a:ext>
              </a:extLst>
            </p:cNvPr>
            <p:cNvSpPr>
              <a:spLocks/>
            </p:cNvSpPr>
            <p:nvPr/>
          </p:nvSpPr>
          <p:spPr bwMode="auto">
            <a:xfrm>
              <a:off x="5099312" y="2873281"/>
              <a:ext cx="109646" cy="86736"/>
            </a:xfrm>
            <a:custGeom>
              <a:avLst/>
              <a:gdLst>
                <a:gd name="T0" fmla="*/ 11453 w 20000"/>
                <a:gd name="T1" fmla="*/ 0 h 20000"/>
                <a:gd name="T2" fmla="*/ 11880 w 20000"/>
                <a:gd name="T3" fmla="*/ 0 h 20000"/>
                <a:gd name="T4" fmla="*/ 14103 w 20000"/>
                <a:gd name="T5" fmla="*/ 1749 h 20000"/>
                <a:gd name="T6" fmla="*/ 17265 w 20000"/>
                <a:gd name="T7" fmla="*/ 2842 h 20000"/>
                <a:gd name="T8" fmla="*/ 17607 w 20000"/>
                <a:gd name="T9" fmla="*/ 1749 h 20000"/>
                <a:gd name="T10" fmla="*/ 18547 w 20000"/>
                <a:gd name="T11" fmla="*/ 656 h 20000"/>
                <a:gd name="T12" fmla="*/ 18974 w 20000"/>
                <a:gd name="T13" fmla="*/ 3388 h 20000"/>
                <a:gd name="T14" fmla="*/ 19915 w 20000"/>
                <a:gd name="T15" fmla="*/ 7322 h 20000"/>
                <a:gd name="T16" fmla="*/ 18547 w 20000"/>
                <a:gd name="T17" fmla="*/ 7322 h 20000"/>
                <a:gd name="T18" fmla="*/ 14103 w 20000"/>
                <a:gd name="T19" fmla="*/ 7322 h 20000"/>
                <a:gd name="T20" fmla="*/ 9744 w 20000"/>
                <a:gd name="T21" fmla="*/ 7322 h 20000"/>
                <a:gd name="T22" fmla="*/ 11453 w 20000"/>
                <a:gd name="T23" fmla="*/ 12459 h 20000"/>
                <a:gd name="T24" fmla="*/ 15043 w 20000"/>
                <a:gd name="T25" fmla="*/ 16940 h 20000"/>
                <a:gd name="T26" fmla="*/ 15043 w 20000"/>
                <a:gd name="T27" fmla="*/ 19891 h 20000"/>
                <a:gd name="T28" fmla="*/ 12735 w 20000"/>
                <a:gd name="T29" fmla="*/ 16940 h 20000"/>
                <a:gd name="T30" fmla="*/ 10598 w 20000"/>
                <a:gd name="T31" fmla="*/ 16503 h 20000"/>
                <a:gd name="T32" fmla="*/ 9231 w 20000"/>
                <a:gd name="T33" fmla="*/ 16940 h 20000"/>
                <a:gd name="T34" fmla="*/ 5726 w 20000"/>
                <a:gd name="T35" fmla="*/ 12459 h 20000"/>
                <a:gd name="T36" fmla="*/ 7863 w 20000"/>
                <a:gd name="T37" fmla="*/ 11913 h 20000"/>
                <a:gd name="T38" fmla="*/ 4872 w 20000"/>
                <a:gd name="T39" fmla="*/ 9071 h 20000"/>
                <a:gd name="T40" fmla="*/ 4872 w 20000"/>
                <a:gd name="T41" fmla="*/ 7322 h 20000"/>
                <a:gd name="T42" fmla="*/ 2564 w 20000"/>
                <a:gd name="T43" fmla="*/ 5137 h 20000"/>
                <a:gd name="T44" fmla="*/ 1368 w 20000"/>
                <a:gd name="T45" fmla="*/ 7978 h 20000"/>
                <a:gd name="T46" fmla="*/ 0 w 20000"/>
                <a:gd name="T47" fmla="*/ 4481 h 20000"/>
                <a:gd name="T48" fmla="*/ 342 w 20000"/>
                <a:gd name="T49" fmla="*/ 3388 h 20000"/>
                <a:gd name="T50" fmla="*/ 2222 w 20000"/>
                <a:gd name="T51" fmla="*/ 4481 h 20000"/>
                <a:gd name="T52" fmla="*/ 2564 w 20000"/>
                <a:gd name="T53" fmla="*/ 3388 h 20000"/>
                <a:gd name="T54" fmla="*/ 4872 w 20000"/>
                <a:gd name="T55" fmla="*/ 2842 h 20000"/>
                <a:gd name="T56" fmla="*/ 7863 w 20000"/>
                <a:gd name="T57" fmla="*/ 3388 h 20000"/>
                <a:gd name="T58" fmla="*/ 9231 w 20000"/>
                <a:gd name="T59" fmla="*/ 1749 h 20000"/>
                <a:gd name="T60" fmla="*/ 11453 w 20000"/>
                <a:gd name="T61"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00" h="20000">
                  <a:moveTo>
                    <a:pt x="11453" y="0"/>
                  </a:moveTo>
                  <a:lnTo>
                    <a:pt x="11880" y="0"/>
                  </a:lnTo>
                  <a:lnTo>
                    <a:pt x="14103" y="1749"/>
                  </a:lnTo>
                  <a:lnTo>
                    <a:pt x="17265" y="2842"/>
                  </a:lnTo>
                  <a:lnTo>
                    <a:pt x="17607" y="1749"/>
                  </a:lnTo>
                  <a:lnTo>
                    <a:pt x="18547" y="656"/>
                  </a:lnTo>
                  <a:lnTo>
                    <a:pt x="18974" y="3388"/>
                  </a:lnTo>
                  <a:lnTo>
                    <a:pt x="19915" y="7322"/>
                  </a:lnTo>
                  <a:lnTo>
                    <a:pt x="18547" y="7322"/>
                  </a:lnTo>
                  <a:lnTo>
                    <a:pt x="14103" y="7322"/>
                  </a:lnTo>
                  <a:lnTo>
                    <a:pt x="9744" y="7322"/>
                  </a:lnTo>
                  <a:lnTo>
                    <a:pt x="11453" y="12459"/>
                  </a:lnTo>
                  <a:lnTo>
                    <a:pt x="15043" y="16940"/>
                  </a:lnTo>
                  <a:lnTo>
                    <a:pt x="15043" y="19891"/>
                  </a:lnTo>
                  <a:lnTo>
                    <a:pt x="12735" y="16940"/>
                  </a:lnTo>
                  <a:lnTo>
                    <a:pt x="10598" y="16503"/>
                  </a:lnTo>
                  <a:lnTo>
                    <a:pt x="9231" y="16940"/>
                  </a:lnTo>
                  <a:lnTo>
                    <a:pt x="5726" y="12459"/>
                  </a:lnTo>
                  <a:lnTo>
                    <a:pt x="7863" y="11913"/>
                  </a:lnTo>
                  <a:lnTo>
                    <a:pt x="4872" y="9071"/>
                  </a:lnTo>
                  <a:lnTo>
                    <a:pt x="4872" y="7322"/>
                  </a:lnTo>
                  <a:lnTo>
                    <a:pt x="2564" y="5137"/>
                  </a:lnTo>
                  <a:lnTo>
                    <a:pt x="1368" y="7978"/>
                  </a:lnTo>
                  <a:lnTo>
                    <a:pt x="0" y="4481"/>
                  </a:lnTo>
                  <a:lnTo>
                    <a:pt x="342" y="3388"/>
                  </a:lnTo>
                  <a:lnTo>
                    <a:pt x="2222" y="4481"/>
                  </a:lnTo>
                  <a:lnTo>
                    <a:pt x="2564" y="3388"/>
                  </a:lnTo>
                  <a:lnTo>
                    <a:pt x="4872" y="2842"/>
                  </a:lnTo>
                  <a:lnTo>
                    <a:pt x="7863" y="3388"/>
                  </a:lnTo>
                  <a:lnTo>
                    <a:pt x="9231" y="1749"/>
                  </a:lnTo>
                  <a:lnTo>
                    <a:pt x="11453" y="0"/>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8" name="Freeform 228">
              <a:extLst>
                <a:ext uri="{FF2B5EF4-FFF2-40B4-BE49-F238E27FC236}">
                  <a16:creationId xmlns:a16="http://schemas.microsoft.com/office/drawing/2014/main" id="{1C8FF006-8A71-491D-9982-E1C9C529396C}"/>
                </a:ext>
              </a:extLst>
            </p:cNvPr>
            <p:cNvSpPr>
              <a:spLocks/>
            </p:cNvSpPr>
            <p:nvPr/>
          </p:nvSpPr>
          <p:spPr bwMode="auto">
            <a:xfrm>
              <a:off x="5151802" y="2904173"/>
              <a:ext cx="67654" cy="64161"/>
            </a:xfrm>
            <a:custGeom>
              <a:avLst/>
              <a:gdLst>
                <a:gd name="T0" fmla="*/ 14795 w 20000"/>
                <a:gd name="T1" fmla="*/ 19853 h 20000"/>
                <a:gd name="T2" fmla="*/ 10548 w 20000"/>
                <a:gd name="T3" fmla="*/ 18382 h 20000"/>
                <a:gd name="T4" fmla="*/ 5616 w 20000"/>
                <a:gd name="T5" fmla="*/ 16912 h 20000"/>
                <a:gd name="T6" fmla="*/ 5616 w 20000"/>
                <a:gd name="T7" fmla="*/ 16029 h 20000"/>
                <a:gd name="T8" fmla="*/ 8493 w 20000"/>
                <a:gd name="T9" fmla="*/ 16912 h 20000"/>
                <a:gd name="T10" fmla="*/ 8493 w 20000"/>
                <a:gd name="T11" fmla="*/ 12941 h 20000"/>
                <a:gd name="T12" fmla="*/ 2740 w 20000"/>
                <a:gd name="T13" fmla="*/ 6912 h 20000"/>
                <a:gd name="T14" fmla="*/ 0 w 20000"/>
                <a:gd name="T15" fmla="*/ 0 h 20000"/>
                <a:gd name="T16" fmla="*/ 6986 w 20000"/>
                <a:gd name="T17" fmla="*/ 0 h 20000"/>
                <a:gd name="T18" fmla="*/ 14247 w 20000"/>
                <a:gd name="T19" fmla="*/ 0 h 20000"/>
                <a:gd name="T20" fmla="*/ 16301 w 20000"/>
                <a:gd name="T21" fmla="*/ 0 h 20000"/>
                <a:gd name="T22" fmla="*/ 19863 w 20000"/>
                <a:gd name="T23" fmla="*/ 0 h 20000"/>
                <a:gd name="T24" fmla="*/ 18493 w 20000"/>
                <a:gd name="T25" fmla="*/ 4559 h 20000"/>
                <a:gd name="T26" fmla="*/ 19863 w 20000"/>
                <a:gd name="T27" fmla="*/ 8382 h 20000"/>
                <a:gd name="T28" fmla="*/ 19863 w 20000"/>
                <a:gd name="T29" fmla="*/ 12353 h 20000"/>
                <a:gd name="T30" fmla="*/ 16301 w 20000"/>
                <a:gd name="T31" fmla="*/ 16029 h 20000"/>
                <a:gd name="T32" fmla="*/ 14795 w 20000"/>
                <a:gd name="T33" fmla="*/ 19853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00" h="20000">
                  <a:moveTo>
                    <a:pt x="14795" y="19853"/>
                  </a:moveTo>
                  <a:lnTo>
                    <a:pt x="10548" y="18382"/>
                  </a:lnTo>
                  <a:lnTo>
                    <a:pt x="5616" y="16912"/>
                  </a:lnTo>
                  <a:lnTo>
                    <a:pt x="5616" y="16029"/>
                  </a:lnTo>
                  <a:lnTo>
                    <a:pt x="8493" y="16912"/>
                  </a:lnTo>
                  <a:lnTo>
                    <a:pt x="8493" y="12941"/>
                  </a:lnTo>
                  <a:lnTo>
                    <a:pt x="2740" y="6912"/>
                  </a:lnTo>
                  <a:lnTo>
                    <a:pt x="0" y="0"/>
                  </a:lnTo>
                  <a:lnTo>
                    <a:pt x="6986" y="0"/>
                  </a:lnTo>
                  <a:lnTo>
                    <a:pt x="14247" y="0"/>
                  </a:lnTo>
                  <a:lnTo>
                    <a:pt x="16301" y="0"/>
                  </a:lnTo>
                  <a:lnTo>
                    <a:pt x="19863" y="0"/>
                  </a:lnTo>
                  <a:lnTo>
                    <a:pt x="18493" y="4559"/>
                  </a:lnTo>
                  <a:lnTo>
                    <a:pt x="19863" y="8382"/>
                  </a:lnTo>
                  <a:lnTo>
                    <a:pt x="19863" y="12353"/>
                  </a:lnTo>
                  <a:lnTo>
                    <a:pt x="16301" y="16029"/>
                  </a:lnTo>
                  <a:lnTo>
                    <a:pt x="14795" y="19853"/>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9" name="Freeform 227">
              <a:extLst>
                <a:ext uri="{FF2B5EF4-FFF2-40B4-BE49-F238E27FC236}">
                  <a16:creationId xmlns:a16="http://schemas.microsoft.com/office/drawing/2014/main" id="{315AFEB6-2418-4195-A0E9-A90686D216B0}"/>
                </a:ext>
              </a:extLst>
            </p:cNvPr>
            <p:cNvSpPr>
              <a:spLocks/>
            </p:cNvSpPr>
            <p:nvPr/>
          </p:nvSpPr>
          <p:spPr bwMode="auto">
            <a:xfrm>
              <a:off x="5200792" y="2873281"/>
              <a:ext cx="53656" cy="32081"/>
            </a:xfrm>
            <a:custGeom>
              <a:avLst/>
              <a:gdLst>
                <a:gd name="T0" fmla="*/ 0 w 20000"/>
                <a:gd name="T1" fmla="*/ 1765 h 20000"/>
                <a:gd name="T2" fmla="*/ 5391 w 20000"/>
                <a:gd name="T3" fmla="*/ 1765 h 20000"/>
                <a:gd name="T4" fmla="*/ 7130 w 20000"/>
                <a:gd name="T5" fmla="*/ 0 h 20000"/>
                <a:gd name="T6" fmla="*/ 12696 w 20000"/>
                <a:gd name="T7" fmla="*/ 0 h 20000"/>
                <a:gd name="T8" fmla="*/ 14435 w 20000"/>
                <a:gd name="T9" fmla="*/ 4706 h 20000"/>
                <a:gd name="T10" fmla="*/ 14435 w 20000"/>
                <a:gd name="T11" fmla="*/ 9118 h 20000"/>
                <a:gd name="T12" fmla="*/ 19826 w 20000"/>
                <a:gd name="T13" fmla="*/ 13824 h 20000"/>
                <a:gd name="T14" fmla="*/ 19826 w 20000"/>
                <a:gd name="T15" fmla="*/ 19706 h 20000"/>
                <a:gd name="T16" fmla="*/ 17043 w 20000"/>
                <a:gd name="T17" fmla="*/ 19706 h 20000"/>
                <a:gd name="T18" fmla="*/ 12696 w 20000"/>
                <a:gd name="T19" fmla="*/ 16765 h 20000"/>
                <a:gd name="T20" fmla="*/ 7130 w 20000"/>
                <a:gd name="T21" fmla="*/ 19706 h 20000"/>
                <a:gd name="T22" fmla="*/ 2783 w 20000"/>
                <a:gd name="T23" fmla="*/ 19706 h 20000"/>
                <a:gd name="T24" fmla="*/ 696 w 20000"/>
                <a:gd name="T25" fmla="*/ 9118 h 20000"/>
                <a:gd name="T26" fmla="*/ 0 w 20000"/>
                <a:gd name="T27" fmla="*/ 176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00" h="20000">
                  <a:moveTo>
                    <a:pt x="0" y="1765"/>
                  </a:moveTo>
                  <a:lnTo>
                    <a:pt x="5391" y="1765"/>
                  </a:lnTo>
                  <a:lnTo>
                    <a:pt x="7130" y="0"/>
                  </a:lnTo>
                  <a:lnTo>
                    <a:pt x="12696" y="0"/>
                  </a:lnTo>
                  <a:lnTo>
                    <a:pt x="14435" y="4706"/>
                  </a:lnTo>
                  <a:lnTo>
                    <a:pt x="14435" y="9118"/>
                  </a:lnTo>
                  <a:lnTo>
                    <a:pt x="19826" y="13824"/>
                  </a:lnTo>
                  <a:lnTo>
                    <a:pt x="19826" y="19706"/>
                  </a:lnTo>
                  <a:lnTo>
                    <a:pt x="17043" y="19706"/>
                  </a:lnTo>
                  <a:lnTo>
                    <a:pt x="12696" y="16765"/>
                  </a:lnTo>
                  <a:lnTo>
                    <a:pt x="7130" y="19706"/>
                  </a:lnTo>
                  <a:lnTo>
                    <a:pt x="2783" y="19706"/>
                  </a:lnTo>
                  <a:lnTo>
                    <a:pt x="696" y="9118"/>
                  </a:lnTo>
                  <a:lnTo>
                    <a:pt x="0" y="176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0" name="Freeform 226">
              <a:extLst>
                <a:ext uri="{FF2B5EF4-FFF2-40B4-BE49-F238E27FC236}">
                  <a16:creationId xmlns:a16="http://schemas.microsoft.com/office/drawing/2014/main" id="{92A86216-EEAB-410B-8D0D-F929835739AC}"/>
                </a:ext>
              </a:extLst>
            </p:cNvPr>
            <p:cNvSpPr>
              <a:spLocks/>
            </p:cNvSpPr>
            <p:nvPr/>
          </p:nvSpPr>
          <p:spPr bwMode="auto">
            <a:xfrm>
              <a:off x="5214790" y="2899420"/>
              <a:ext cx="69987" cy="77231"/>
            </a:xfrm>
            <a:custGeom>
              <a:avLst/>
              <a:gdLst>
                <a:gd name="T0" fmla="*/ 10933 w 20000"/>
                <a:gd name="T1" fmla="*/ 1235 h 20000"/>
                <a:gd name="T2" fmla="*/ 10933 w 20000"/>
                <a:gd name="T3" fmla="*/ 1975 h 20000"/>
                <a:gd name="T4" fmla="*/ 13600 w 20000"/>
                <a:gd name="T5" fmla="*/ 3210 h 20000"/>
                <a:gd name="T6" fmla="*/ 15733 w 20000"/>
                <a:gd name="T7" fmla="*/ 4568 h 20000"/>
                <a:gd name="T8" fmla="*/ 16400 w 20000"/>
                <a:gd name="T9" fmla="*/ 3210 h 20000"/>
                <a:gd name="T10" fmla="*/ 17733 w 20000"/>
                <a:gd name="T11" fmla="*/ 3210 h 20000"/>
                <a:gd name="T12" fmla="*/ 16400 w 20000"/>
                <a:gd name="T13" fmla="*/ 4568 h 20000"/>
                <a:gd name="T14" fmla="*/ 17733 w 20000"/>
                <a:gd name="T15" fmla="*/ 6543 h 20000"/>
                <a:gd name="T16" fmla="*/ 17733 w 20000"/>
                <a:gd name="T17" fmla="*/ 10247 h 20000"/>
                <a:gd name="T18" fmla="*/ 19200 w 20000"/>
                <a:gd name="T19" fmla="*/ 12099 h 20000"/>
                <a:gd name="T20" fmla="*/ 19867 w 20000"/>
                <a:gd name="T21" fmla="*/ 13457 h 20000"/>
                <a:gd name="T22" fmla="*/ 19200 w 20000"/>
                <a:gd name="T23" fmla="*/ 14815 h 20000"/>
                <a:gd name="T24" fmla="*/ 17733 w 20000"/>
                <a:gd name="T25" fmla="*/ 15432 h 20000"/>
                <a:gd name="T26" fmla="*/ 17733 w 20000"/>
                <a:gd name="T27" fmla="*/ 16667 h 20000"/>
                <a:gd name="T28" fmla="*/ 19200 w 20000"/>
                <a:gd name="T29" fmla="*/ 17901 h 20000"/>
                <a:gd name="T30" fmla="*/ 17733 w 20000"/>
                <a:gd name="T31" fmla="*/ 18642 h 20000"/>
                <a:gd name="T32" fmla="*/ 12267 w 20000"/>
                <a:gd name="T33" fmla="*/ 19877 h 20000"/>
                <a:gd name="T34" fmla="*/ 14400 w 20000"/>
                <a:gd name="T35" fmla="*/ 17901 h 20000"/>
                <a:gd name="T36" fmla="*/ 12267 w 20000"/>
                <a:gd name="T37" fmla="*/ 14815 h 20000"/>
                <a:gd name="T38" fmla="*/ 8933 w 20000"/>
                <a:gd name="T39" fmla="*/ 14815 h 20000"/>
                <a:gd name="T40" fmla="*/ 8133 w 20000"/>
                <a:gd name="T41" fmla="*/ 15432 h 20000"/>
                <a:gd name="T42" fmla="*/ 4800 w 20000"/>
                <a:gd name="T43" fmla="*/ 12099 h 20000"/>
                <a:gd name="T44" fmla="*/ 1333 w 20000"/>
                <a:gd name="T45" fmla="*/ 11605 h 20000"/>
                <a:gd name="T46" fmla="*/ 1333 w 20000"/>
                <a:gd name="T47" fmla="*/ 8272 h 20000"/>
                <a:gd name="T48" fmla="*/ 0 w 20000"/>
                <a:gd name="T49" fmla="*/ 5062 h 20000"/>
                <a:gd name="T50" fmla="*/ 1333 w 20000"/>
                <a:gd name="T51" fmla="*/ 1235 h 20000"/>
                <a:gd name="T52" fmla="*/ 5467 w 20000"/>
                <a:gd name="T53" fmla="*/ 0 h 20000"/>
                <a:gd name="T54" fmla="*/ 8933 w 20000"/>
                <a:gd name="T55" fmla="*/ 1235 h 20000"/>
                <a:gd name="T56" fmla="*/ 10933 w 20000"/>
                <a:gd name="T57" fmla="*/ 123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00" h="20000">
                  <a:moveTo>
                    <a:pt x="10933" y="1235"/>
                  </a:moveTo>
                  <a:lnTo>
                    <a:pt x="10933" y="1975"/>
                  </a:lnTo>
                  <a:lnTo>
                    <a:pt x="13600" y="3210"/>
                  </a:lnTo>
                  <a:lnTo>
                    <a:pt x="15733" y="4568"/>
                  </a:lnTo>
                  <a:lnTo>
                    <a:pt x="16400" y="3210"/>
                  </a:lnTo>
                  <a:lnTo>
                    <a:pt x="17733" y="3210"/>
                  </a:lnTo>
                  <a:lnTo>
                    <a:pt x="16400" y="4568"/>
                  </a:lnTo>
                  <a:lnTo>
                    <a:pt x="17733" y="6543"/>
                  </a:lnTo>
                  <a:lnTo>
                    <a:pt x="17733" y="10247"/>
                  </a:lnTo>
                  <a:lnTo>
                    <a:pt x="19200" y="12099"/>
                  </a:lnTo>
                  <a:lnTo>
                    <a:pt x="19867" y="13457"/>
                  </a:lnTo>
                  <a:lnTo>
                    <a:pt x="19200" y="14815"/>
                  </a:lnTo>
                  <a:lnTo>
                    <a:pt x="17733" y="15432"/>
                  </a:lnTo>
                  <a:lnTo>
                    <a:pt x="17733" y="16667"/>
                  </a:lnTo>
                  <a:lnTo>
                    <a:pt x="19200" y="17901"/>
                  </a:lnTo>
                  <a:lnTo>
                    <a:pt x="17733" y="18642"/>
                  </a:lnTo>
                  <a:lnTo>
                    <a:pt x="12267" y="19877"/>
                  </a:lnTo>
                  <a:lnTo>
                    <a:pt x="14400" y="17901"/>
                  </a:lnTo>
                  <a:lnTo>
                    <a:pt x="12267" y="14815"/>
                  </a:lnTo>
                  <a:lnTo>
                    <a:pt x="8933" y="14815"/>
                  </a:lnTo>
                  <a:lnTo>
                    <a:pt x="8133" y="15432"/>
                  </a:lnTo>
                  <a:lnTo>
                    <a:pt x="4800" y="12099"/>
                  </a:lnTo>
                  <a:lnTo>
                    <a:pt x="1333" y="11605"/>
                  </a:lnTo>
                  <a:lnTo>
                    <a:pt x="1333" y="8272"/>
                  </a:lnTo>
                  <a:lnTo>
                    <a:pt x="0" y="5062"/>
                  </a:lnTo>
                  <a:lnTo>
                    <a:pt x="1333" y="1235"/>
                  </a:lnTo>
                  <a:lnTo>
                    <a:pt x="5467" y="0"/>
                  </a:lnTo>
                  <a:lnTo>
                    <a:pt x="8933" y="1235"/>
                  </a:lnTo>
                  <a:lnTo>
                    <a:pt x="10933" y="1235"/>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1" name="Freeform 225">
              <a:extLst>
                <a:ext uri="{FF2B5EF4-FFF2-40B4-BE49-F238E27FC236}">
                  <a16:creationId xmlns:a16="http://schemas.microsoft.com/office/drawing/2014/main" id="{53F80D92-230E-4854-9EEE-3C94863A22B5}"/>
                </a:ext>
              </a:extLst>
            </p:cNvPr>
            <p:cNvSpPr>
              <a:spLocks/>
            </p:cNvSpPr>
            <p:nvPr/>
          </p:nvSpPr>
          <p:spPr bwMode="auto">
            <a:xfrm>
              <a:off x="5200792" y="2944570"/>
              <a:ext cx="44325" cy="40397"/>
            </a:xfrm>
            <a:custGeom>
              <a:avLst/>
              <a:gdLst>
                <a:gd name="T0" fmla="*/ 12128 w 20000"/>
                <a:gd name="T1" fmla="*/ 9762 h 20000"/>
                <a:gd name="T2" fmla="*/ 8723 w 20000"/>
                <a:gd name="T3" fmla="*/ 13571 h 20000"/>
                <a:gd name="T4" fmla="*/ 5532 w 20000"/>
                <a:gd name="T5" fmla="*/ 19762 h 20000"/>
                <a:gd name="T6" fmla="*/ 0 w 20000"/>
                <a:gd name="T7" fmla="*/ 12381 h 20000"/>
                <a:gd name="T8" fmla="*/ 851 w 20000"/>
                <a:gd name="T9" fmla="*/ 12381 h 20000"/>
                <a:gd name="T10" fmla="*/ 3404 w 20000"/>
                <a:gd name="T11" fmla="*/ 6190 h 20000"/>
                <a:gd name="T12" fmla="*/ 8723 w 20000"/>
                <a:gd name="T13" fmla="*/ 0 h 20000"/>
                <a:gd name="T14" fmla="*/ 14255 w 20000"/>
                <a:gd name="T15" fmla="*/ 952 h 20000"/>
                <a:gd name="T16" fmla="*/ 19787 w 20000"/>
                <a:gd name="T17" fmla="*/ 7381 h 20000"/>
                <a:gd name="T18" fmla="*/ 17660 w 20000"/>
                <a:gd name="T19" fmla="*/ 9762 h 20000"/>
                <a:gd name="T20" fmla="*/ 12128 w 20000"/>
                <a:gd name="T21" fmla="*/ 9762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00" h="20000">
                  <a:moveTo>
                    <a:pt x="12128" y="9762"/>
                  </a:moveTo>
                  <a:lnTo>
                    <a:pt x="8723" y="13571"/>
                  </a:lnTo>
                  <a:lnTo>
                    <a:pt x="5532" y="19762"/>
                  </a:lnTo>
                  <a:lnTo>
                    <a:pt x="0" y="12381"/>
                  </a:lnTo>
                  <a:lnTo>
                    <a:pt x="851" y="12381"/>
                  </a:lnTo>
                  <a:lnTo>
                    <a:pt x="3404" y="6190"/>
                  </a:lnTo>
                  <a:lnTo>
                    <a:pt x="8723" y="0"/>
                  </a:lnTo>
                  <a:lnTo>
                    <a:pt x="14255" y="952"/>
                  </a:lnTo>
                  <a:lnTo>
                    <a:pt x="19787" y="7381"/>
                  </a:lnTo>
                  <a:lnTo>
                    <a:pt x="17660" y="9762"/>
                  </a:lnTo>
                  <a:lnTo>
                    <a:pt x="12128" y="9762"/>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2" name="Freeform 224">
              <a:extLst>
                <a:ext uri="{FF2B5EF4-FFF2-40B4-BE49-F238E27FC236}">
                  <a16:creationId xmlns:a16="http://schemas.microsoft.com/office/drawing/2014/main" id="{811726FA-EE02-4F54-B2C6-6827665160F9}"/>
                </a:ext>
              </a:extLst>
            </p:cNvPr>
            <p:cNvSpPr>
              <a:spLocks/>
            </p:cNvSpPr>
            <p:nvPr/>
          </p:nvSpPr>
          <p:spPr bwMode="auto">
            <a:xfrm>
              <a:off x="5227621" y="2956452"/>
              <a:ext cx="39659" cy="32081"/>
            </a:xfrm>
            <a:custGeom>
              <a:avLst/>
              <a:gdLst>
                <a:gd name="T0" fmla="*/ 15952 w 20000"/>
                <a:gd name="T1" fmla="*/ 12059 h 20000"/>
                <a:gd name="T2" fmla="*/ 8571 w 20000"/>
                <a:gd name="T3" fmla="*/ 19706 h 20000"/>
                <a:gd name="T4" fmla="*/ 8571 w 20000"/>
                <a:gd name="T5" fmla="*/ 16765 h 20000"/>
                <a:gd name="T6" fmla="*/ 8571 w 20000"/>
                <a:gd name="T7" fmla="*/ 12059 h 20000"/>
                <a:gd name="T8" fmla="*/ 0 w 20000"/>
                <a:gd name="T9" fmla="*/ 4706 h 20000"/>
                <a:gd name="T10" fmla="*/ 6190 w 20000"/>
                <a:gd name="T11" fmla="*/ 4706 h 20000"/>
                <a:gd name="T12" fmla="*/ 8571 w 20000"/>
                <a:gd name="T13" fmla="*/ 1765 h 20000"/>
                <a:gd name="T14" fmla="*/ 9762 w 20000"/>
                <a:gd name="T15" fmla="*/ 0 h 20000"/>
                <a:gd name="T16" fmla="*/ 15952 w 20000"/>
                <a:gd name="T17" fmla="*/ 0 h 20000"/>
                <a:gd name="T18" fmla="*/ 19762 w 20000"/>
                <a:gd name="T19" fmla="*/ 7647 h 20000"/>
                <a:gd name="T20" fmla="*/ 15952 w 20000"/>
                <a:gd name="T21" fmla="*/ 12059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00" h="20000">
                  <a:moveTo>
                    <a:pt x="15952" y="12059"/>
                  </a:moveTo>
                  <a:lnTo>
                    <a:pt x="8571" y="19706"/>
                  </a:lnTo>
                  <a:lnTo>
                    <a:pt x="8571" y="16765"/>
                  </a:lnTo>
                  <a:lnTo>
                    <a:pt x="8571" y="12059"/>
                  </a:lnTo>
                  <a:lnTo>
                    <a:pt x="0" y="4706"/>
                  </a:lnTo>
                  <a:lnTo>
                    <a:pt x="6190" y="4706"/>
                  </a:lnTo>
                  <a:lnTo>
                    <a:pt x="8571" y="1765"/>
                  </a:lnTo>
                  <a:lnTo>
                    <a:pt x="9762" y="0"/>
                  </a:lnTo>
                  <a:lnTo>
                    <a:pt x="15952" y="0"/>
                  </a:lnTo>
                  <a:lnTo>
                    <a:pt x="19762" y="7647"/>
                  </a:lnTo>
                  <a:lnTo>
                    <a:pt x="15952" y="12059"/>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3" name="Freeform 223">
              <a:extLst>
                <a:ext uri="{FF2B5EF4-FFF2-40B4-BE49-F238E27FC236}">
                  <a16:creationId xmlns:a16="http://schemas.microsoft.com/office/drawing/2014/main" id="{14BF6755-C628-4655-83F4-8D5B73646F03}"/>
                </a:ext>
              </a:extLst>
            </p:cNvPr>
            <p:cNvSpPr>
              <a:spLocks/>
            </p:cNvSpPr>
            <p:nvPr/>
          </p:nvSpPr>
          <p:spPr bwMode="auto">
            <a:xfrm>
              <a:off x="5243951" y="2971898"/>
              <a:ext cx="46658" cy="45150"/>
            </a:xfrm>
            <a:custGeom>
              <a:avLst/>
              <a:gdLst>
                <a:gd name="T0" fmla="*/ 14400 w 20000"/>
                <a:gd name="T1" fmla="*/ 0 h 20000"/>
                <a:gd name="T2" fmla="*/ 19800 w 20000"/>
                <a:gd name="T3" fmla="*/ 5532 h 20000"/>
                <a:gd name="T4" fmla="*/ 19800 w 20000"/>
                <a:gd name="T5" fmla="*/ 10851 h 20000"/>
                <a:gd name="T6" fmla="*/ 16600 w 20000"/>
                <a:gd name="T7" fmla="*/ 14255 h 20000"/>
                <a:gd name="T8" fmla="*/ 12400 w 20000"/>
                <a:gd name="T9" fmla="*/ 12128 h 20000"/>
                <a:gd name="T10" fmla="*/ 11400 w 20000"/>
                <a:gd name="T11" fmla="*/ 16383 h 20000"/>
                <a:gd name="T12" fmla="*/ 6200 w 20000"/>
                <a:gd name="T13" fmla="*/ 16383 h 20000"/>
                <a:gd name="T14" fmla="*/ 3200 w 20000"/>
                <a:gd name="T15" fmla="*/ 19787 h 20000"/>
                <a:gd name="T16" fmla="*/ 1200 w 20000"/>
                <a:gd name="T17" fmla="*/ 14255 h 20000"/>
                <a:gd name="T18" fmla="*/ 0 w 20000"/>
                <a:gd name="T19" fmla="*/ 10851 h 20000"/>
                <a:gd name="T20" fmla="*/ 0 w 20000"/>
                <a:gd name="T21" fmla="*/ 7660 h 20000"/>
                <a:gd name="T22" fmla="*/ 6200 w 20000"/>
                <a:gd name="T23" fmla="*/ 2128 h 20000"/>
                <a:gd name="T24" fmla="*/ 14400 w 20000"/>
                <a:gd name="T25"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00" h="20000">
                  <a:moveTo>
                    <a:pt x="14400" y="0"/>
                  </a:moveTo>
                  <a:lnTo>
                    <a:pt x="19800" y="5532"/>
                  </a:lnTo>
                  <a:lnTo>
                    <a:pt x="19800" y="10851"/>
                  </a:lnTo>
                  <a:lnTo>
                    <a:pt x="16600" y="14255"/>
                  </a:lnTo>
                  <a:lnTo>
                    <a:pt x="12400" y="12128"/>
                  </a:lnTo>
                  <a:lnTo>
                    <a:pt x="11400" y="16383"/>
                  </a:lnTo>
                  <a:lnTo>
                    <a:pt x="6200" y="16383"/>
                  </a:lnTo>
                  <a:lnTo>
                    <a:pt x="3200" y="19787"/>
                  </a:lnTo>
                  <a:lnTo>
                    <a:pt x="1200" y="14255"/>
                  </a:lnTo>
                  <a:lnTo>
                    <a:pt x="0" y="10851"/>
                  </a:lnTo>
                  <a:lnTo>
                    <a:pt x="0" y="7660"/>
                  </a:lnTo>
                  <a:lnTo>
                    <a:pt x="6200" y="2128"/>
                  </a:lnTo>
                  <a:lnTo>
                    <a:pt x="14400"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4" name="Freeform 222">
              <a:extLst>
                <a:ext uri="{FF2B5EF4-FFF2-40B4-BE49-F238E27FC236}">
                  <a16:creationId xmlns:a16="http://schemas.microsoft.com/office/drawing/2014/main" id="{C763C362-9C9A-4A7E-B77E-06A9626F2C7B}"/>
                </a:ext>
              </a:extLst>
            </p:cNvPr>
            <p:cNvSpPr>
              <a:spLocks/>
            </p:cNvSpPr>
            <p:nvPr/>
          </p:nvSpPr>
          <p:spPr bwMode="auto">
            <a:xfrm>
              <a:off x="5161133" y="2772287"/>
              <a:ext cx="109646" cy="61784"/>
            </a:xfrm>
            <a:custGeom>
              <a:avLst/>
              <a:gdLst>
                <a:gd name="T0" fmla="*/ 5812 w 20000"/>
                <a:gd name="T1" fmla="*/ 0 h 20000"/>
                <a:gd name="T2" fmla="*/ 7521 w 20000"/>
                <a:gd name="T3" fmla="*/ 3077 h 20000"/>
                <a:gd name="T4" fmla="*/ 9316 w 20000"/>
                <a:gd name="T5" fmla="*/ 1538 h 20000"/>
                <a:gd name="T6" fmla="*/ 9829 w 20000"/>
                <a:gd name="T7" fmla="*/ 4000 h 20000"/>
                <a:gd name="T8" fmla="*/ 10684 w 20000"/>
                <a:gd name="T9" fmla="*/ 5538 h 20000"/>
                <a:gd name="T10" fmla="*/ 12821 w 20000"/>
                <a:gd name="T11" fmla="*/ 4000 h 20000"/>
                <a:gd name="T12" fmla="*/ 14188 w 20000"/>
                <a:gd name="T13" fmla="*/ 4000 h 20000"/>
                <a:gd name="T14" fmla="*/ 15043 w 20000"/>
                <a:gd name="T15" fmla="*/ 3077 h 20000"/>
                <a:gd name="T16" fmla="*/ 16838 w 20000"/>
                <a:gd name="T17" fmla="*/ 4000 h 20000"/>
                <a:gd name="T18" fmla="*/ 19060 w 20000"/>
                <a:gd name="T19" fmla="*/ 5538 h 20000"/>
                <a:gd name="T20" fmla="*/ 19915 w 20000"/>
                <a:gd name="T21" fmla="*/ 6308 h 20000"/>
                <a:gd name="T22" fmla="*/ 18547 w 20000"/>
                <a:gd name="T23" fmla="*/ 13538 h 20000"/>
                <a:gd name="T24" fmla="*/ 16838 w 20000"/>
                <a:gd name="T25" fmla="*/ 13538 h 20000"/>
                <a:gd name="T26" fmla="*/ 16410 w 20000"/>
                <a:gd name="T27" fmla="*/ 11846 h 20000"/>
                <a:gd name="T28" fmla="*/ 14188 w 20000"/>
                <a:gd name="T29" fmla="*/ 11846 h 20000"/>
                <a:gd name="T30" fmla="*/ 13333 w 20000"/>
                <a:gd name="T31" fmla="*/ 11846 h 20000"/>
                <a:gd name="T32" fmla="*/ 10684 w 20000"/>
                <a:gd name="T33" fmla="*/ 14154 h 20000"/>
                <a:gd name="T34" fmla="*/ 9829 w 20000"/>
                <a:gd name="T35" fmla="*/ 14154 h 20000"/>
                <a:gd name="T36" fmla="*/ 7179 w 20000"/>
                <a:gd name="T37" fmla="*/ 16615 h 20000"/>
                <a:gd name="T38" fmla="*/ 4872 w 20000"/>
                <a:gd name="T39" fmla="*/ 19846 h 20000"/>
                <a:gd name="T40" fmla="*/ 1795 w 20000"/>
                <a:gd name="T41" fmla="*/ 18154 h 20000"/>
                <a:gd name="T42" fmla="*/ 1368 w 20000"/>
                <a:gd name="T43" fmla="*/ 16615 h 20000"/>
                <a:gd name="T44" fmla="*/ 0 w 20000"/>
                <a:gd name="T45" fmla="*/ 14154 h 20000"/>
                <a:gd name="T46" fmla="*/ 0 w 20000"/>
                <a:gd name="T47" fmla="*/ 10308 h 20000"/>
                <a:gd name="T48" fmla="*/ 5812 w 20000"/>
                <a:gd name="T49"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00" h="20000">
                  <a:moveTo>
                    <a:pt x="5812" y="0"/>
                  </a:moveTo>
                  <a:lnTo>
                    <a:pt x="7521" y="3077"/>
                  </a:lnTo>
                  <a:lnTo>
                    <a:pt x="9316" y="1538"/>
                  </a:lnTo>
                  <a:lnTo>
                    <a:pt x="9829" y="4000"/>
                  </a:lnTo>
                  <a:lnTo>
                    <a:pt x="10684" y="5538"/>
                  </a:lnTo>
                  <a:lnTo>
                    <a:pt x="12821" y="4000"/>
                  </a:lnTo>
                  <a:lnTo>
                    <a:pt x="14188" y="4000"/>
                  </a:lnTo>
                  <a:lnTo>
                    <a:pt x="15043" y="3077"/>
                  </a:lnTo>
                  <a:lnTo>
                    <a:pt x="16838" y="4000"/>
                  </a:lnTo>
                  <a:lnTo>
                    <a:pt x="19060" y="5538"/>
                  </a:lnTo>
                  <a:lnTo>
                    <a:pt x="19915" y="6308"/>
                  </a:lnTo>
                  <a:lnTo>
                    <a:pt x="18547" y="13538"/>
                  </a:lnTo>
                  <a:lnTo>
                    <a:pt x="16838" y="13538"/>
                  </a:lnTo>
                  <a:lnTo>
                    <a:pt x="16410" y="11846"/>
                  </a:lnTo>
                  <a:lnTo>
                    <a:pt x="14188" y="11846"/>
                  </a:lnTo>
                  <a:lnTo>
                    <a:pt x="13333" y="11846"/>
                  </a:lnTo>
                  <a:lnTo>
                    <a:pt x="10684" y="14154"/>
                  </a:lnTo>
                  <a:lnTo>
                    <a:pt x="9829" y="14154"/>
                  </a:lnTo>
                  <a:lnTo>
                    <a:pt x="7179" y="16615"/>
                  </a:lnTo>
                  <a:lnTo>
                    <a:pt x="4872" y="19846"/>
                  </a:lnTo>
                  <a:lnTo>
                    <a:pt x="1795" y="18154"/>
                  </a:lnTo>
                  <a:lnTo>
                    <a:pt x="1368" y="16615"/>
                  </a:lnTo>
                  <a:lnTo>
                    <a:pt x="0" y="14154"/>
                  </a:lnTo>
                  <a:lnTo>
                    <a:pt x="0" y="10308"/>
                  </a:lnTo>
                  <a:lnTo>
                    <a:pt x="5812" y="0"/>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5" name="Freeform 221">
              <a:extLst>
                <a:ext uri="{FF2B5EF4-FFF2-40B4-BE49-F238E27FC236}">
                  <a16:creationId xmlns:a16="http://schemas.microsoft.com/office/drawing/2014/main" id="{62354462-E6B2-4121-A53A-A948A6B60879}"/>
                </a:ext>
              </a:extLst>
            </p:cNvPr>
            <p:cNvSpPr>
              <a:spLocks/>
            </p:cNvSpPr>
            <p:nvPr/>
          </p:nvSpPr>
          <p:spPr bwMode="auto">
            <a:xfrm>
              <a:off x="5070151" y="2740207"/>
              <a:ext cx="123643" cy="68913"/>
            </a:xfrm>
            <a:custGeom>
              <a:avLst/>
              <a:gdLst>
                <a:gd name="T0" fmla="*/ 6943 w 20000"/>
                <a:gd name="T1" fmla="*/ 0 h 20000"/>
                <a:gd name="T2" fmla="*/ 8151 w 20000"/>
                <a:gd name="T3" fmla="*/ 0 h 20000"/>
                <a:gd name="T4" fmla="*/ 8981 w 20000"/>
                <a:gd name="T5" fmla="*/ 0 h 20000"/>
                <a:gd name="T6" fmla="*/ 10189 w 20000"/>
                <a:gd name="T7" fmla="*/ 0 h 20000"/>
                <a:gd name="T8" fmla="*/ 10189 w 20000"/>
                <a:gd name="T9" fmla="*/ 1507 h 20000"/>
                <a:gd name="T10" fmla="*/ 12075 w 20000"/>
                <a:gd name="T11" fmla="*/ 2877 h 20000"/>
                <a:gd name="T12" fmla="*/ 12830 w 20000"/>
                <a:gd name="T13" fmla="*/ 2877 h 20000"/>
                <a:gd name="T14" fmla="*/ 12830 w 20000"/>
                <a:gd name="T15" fmla="*/ 3699 h 20000"/>
                <a:gd name="T16" fmla="*/ 12830 w 20000"/>
                <a:gd name="T17" fmla="*/ 5068 h 20000"/>
                <a:gd name="T18" fmla="*/ 14038 w 20000"/>
                <a:gd name="T19" fmla="*/ 6438 h 20000"/>
                <a:gd name="T20" fmla="*/ 14792 w 20000"/>
                <a:gd name="T21" fmla="*/ 6438 h 20000"/>
                <a:gd name="T22" fmla="*/ 16000 w 20000"/>
                <a:gd name="T23" fmla="*/ 5068 h 20000"/>
                <a:gd name="T24" fmla="*/ 17132 w 20000"/>
                <a:gd name="T25" fmla="*/ 6438 h 20000"/>
                <a:gd name="T26" fmla="*/ 17132 w 20000"/>
                <a:gd name="T27" fmla="*/ 7123 h 20000"/>
                <a:gd name="T28" fmla="*/ 19925 w 20000"/>
                <a:gd name="T29" fmla="*/ 8493 h 20000"/>
                <a:gd name="T30" fmla="*/ 19925 w 20000"/>
                <a:gd name="T31" fmla="*/ 9315 h 20000"/>
                <a:gd name="T32" fmla="*/ 14792 w 20000"/>
                <a:gd name="T33" fmla="*/ 18493 h 20000"/>
                <a:gd name="T34" fmla="*/ 11698 w 20000"/>
                <a:gd name="T35" fmla="*/ 17671 h 20000"/>
                <a:gd name="T36" fmla="*/ 9736 w 20000"/>
                <a:gd name="T37" fmla="*/ 16301 h 20000"/>
                <a:gd name="T38" fmla="*/ 8151 w 20000"/>
                <a:gd name="T39" fmla="*/ 19863 h 20000"/>
                <a:gd name="T40" fmla="*/ 6943 w 20000"/>
                <a:gd name="T41" fmla="*/ 19863 h 20000"/>
                <a:gd name="T42" fmla="*/ 5057 w 20000"/>
                <a:gd name="T43" fmla="*/ 18493 h 20000"/>
                <a:gd name="T44" fmla="*/ 5057 w 20000"/>
                <a:gd name="T45" fmla="*/ 17671 h 20000"/>
                <a:gd name="T46" fmla="*/ 3849 w 20000"/>
                <a:gd name="T47" fmla="*/ 14932 h 20000"/>
                <a:gd name="T48" fmla="*/ 3547 w 20000"/>
                <a:gd name="T49" fmla="*/ 14247 h 20000"/>
                <a:gd name="T50" fmla="*/ 1509 w 20000"/>
                <a:gd name="T51" fmla="*/ 12055 h 20000"/>
                <a:gd name="T52" fmla="*/ 1509 w 20000"/>
                <a:gd name="T53" fmla="*/ 9315 h 20000"/>
                <a:gd name="T54" fmla="*/ 0 w 20000"/>
                <a:gd name="T55" fmla="*/ 8493 h 20000"/>
                <a:gd name="T56" fmla="*/ 0 w 20000"/>
                <a:gd name="T57" fmla="*/ 6438 h 20000"/>
                <a:gd name="T58" fmla="*/ 0 w 20000"/>
                <a:gd name="T59" fmla="*/ 5068 h 20000"/>
                <a:gd name="T60" fmla="*/ 755 w 20000"/>
                <a:gd name="T61" fmla="*/ 6438 h 20000"/>
                <a:gd name="T62" fmla="*/ 6642 w 20000"/>
                <a:gd name="T63" fmla="*/ 1507 h 20000"/>
                <a:gd name="T64" fmla="*/ 6943 w 20000"/>
                <a:gd name="T65"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00" h="20000">
                  <a:moveTo>
                    <a:pt x="6943" y="0"/>
                  </a:moveTo>
                  <a:lnTo>
                    <a:pt x="8151" y="0"/>
                  </a:lnTo>
                  <a:lnTo>
                    <a:pt x="8981" y="0"/>
                  </a:lnTo>
                  <a:lnTo>
                    <a:pt x="10189" y="0"/>
                  </a:lnTo>
                  <a:lnTo>
                    <a:pt x="10189" y="1507"/>
                  </a:lnTo>
                  <a:lnTo>
                    <a:pt x="12075" y="2877"/>
                  </a:lnTo>
                  <a:lnTo>
                    <a:pt x="12830" y="2877"/>
                  </a:lnTo>
                  <a:lnTo>
                    <a:pt x="12830" y="3699"/>
                  </a:lnTo>
                  <a:lnTo>
                    <a:pt x="12830" y="5068"/>
                  </a:lnTo>
                  <a:lnTo>
                    <a:pt x="14038" y="6438"/>
                  </a:lnTo>
                  <a:lnTo>
                    <a:pt x="14792" y="6438"/>
                  </a:lnTo>
                  <a:lnTo>
                    <a:pt x="16000" y="5068"/>
                  </a:lnTo>
                  <a:lnTo>
                    <a:pt x="17132" y="6438"/>
                  </a:lnTo>
                  <a:lnTo>
                    <a:pt x="17132" y="7123"/>
                  </a:lnTo>
                  <a:lnTo>
                    <a:pt x="19925" y="8493"/>
                  </a:lnTo>
                  <a:lnTo>
                    <a:pt x="19925" y="9315"/>
                  </a:lnTo>
                  <a:lnTo>
                    <a:pt x="14792" y="18493"/>
                  </a:lnTo>
                  <a:lnTo>
                    <a:pt x="11698" y="17671"/>
                  </a:lnTo>
                  <a:lnTo>
                    <a:pt x="9736" y="16301"/>
                  </a:lnTo>
                  <a:lnTo>
                    <a:pt x="8151" y="19863"/>
                  </a:lnTo>
                  <a:lnTo>
                    <a:pt x="6943" y="19863"/>
                  </a:lnTo>
                  <a:lnTo>
                    <a:pt x="5057" y="18493"/>
                  </a:lnTo>
                  <a:lnTo>
                    <a:pt x="5057" y="17671"/>
                  </a:lnTo>
                  <a:lnTo>
                    <a:pt x="3849" y="14932"/>
                  </a:lnTo>
                  <a:lnTo>
                    <a:pt x="3547" y="14247"/>
                  </a:lnTo>
                  <a:lnTo>
                    <a:pt x="1509" y="12055"/>
                  </a:lnTo>
                  <a:lnTo>
                    <a:pt x="1509" y="9315"/>
                  </a:lnTo>
                  <a:lnTo>
                    <a:pt x="0" y="8493"/>
                  </a:lnTo>
                  <a:lnTo>
                    <a:pt x="0" y="6438"/>
                  </a:lnTo>
                  <a:lnTo>
                    <a:pt x="0" y="5068"/>
                  </a:lnTo>
                  <a:lnTo>
                    <a:pt x="755" y="6438"/>
                  </a:lnTo>
                  <a:lnTo>
                    <a:pt x="6642" y="1507"/>
                  </a:lnTo>
                  <a:lnTo>
                    <a:pt x="6943" y="0"/>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6" name="Freeform 220">
              <a:extLst>
                <a:ext uri="{FF2B5EF4-FFF2-40B4-BE49-F238E27FC236}">
                  <a16:creationId xmlns:a16="http://schemas.microsoft.com/office/drawing/2014/main" id="{6F9A1552-BD14-4F13-83BF-367026FF753E}"/>
                </a:ext>
              </a:extLst>
            </p:cNvPr>
            <p:cNvSpPr>
              <a:spLocks/>
            </p:cNvSpPr>
            <p:nvPr/>
          </p:nvSpPr>
          <p:spPr bwMode="auto">
            <a:xfrm>
              <a:off x="6055795" y="3050317"/>
              <a:ext cx="272948" cy="231691"/>
            </a:xfrm>
            <a:custGeom>
              <a:avLst/>
              <a:gdLst>
                <a:gd name="T0" fmla="*/ 14471 w 20000"/>
                <a:gd name="T1" fmla="*/ 861 h 20000"/>
                <a:gd name="T2" fmla="*/ 15358 w 20000"/>
                <a:gd name="T3" fmla="*/ 4262 h 20000"/>
                <a:gd name="T4" fmla="*/ 17133 w 20000"/>
                <a:gd name="T5" fmla="*/ 2787 h 20000"/>
                <a:gd name="T6" fmla="*/ 19078 w 20000"/>
                <a:gd name="T7" fmla="*/ 2541 h 20000"/>
                <a:gd name="T8" fmla="*/ 19966 w 20000"/>
                <a:gd name="T9" fmla="*/ 2787 h 20000"/>
                <a:gd name="T10" fmla="*/ 19625 w 20000"/>
                <a:gd name="T11" fmla="*/ 3197 h 20000"/>
                <a:gd name="T12" fmla="*/ 17679 w 20000"/>
                <a:gd name="T13" fmla="*/ 3607 h 20000"/>
                <a:gd name="T14" fmla="*/ 15904 w 20000"/>
                <a:gd name="T15" fmla="*/ 4467 h 20000"/>
                <a:gd name="T16" fmla="*/ 15904 w 20000"/>
                <a:gd name="T17" fmla="*/ 6967 h 20000"/>
                <a:gd name="T18" fmla="*/ 15358 w 20000"/>
                <a:gd name="T19" fmla="*/ 8893 h 20000"/>
                <a:gd name="T20" fmla="*/ 14471 w 20000"/>
                <a:gd name="T21" fmla="*/ 9959 h 20000"/>
                <a:gd name="T22" fmla="*/ 14334 w 20000"/>
                <a:gd name="T23" fmla="*/ 10820 h 20000"/>
                <a:gd name="T24" fmla="*/ 13618 w 20000"/>
                <a:gd name="T25" fmla="*/ 12090 h 20000"/>
                <a:gd name="T26" fmla="*/ 13413 w 20000"/>
                <a:gd name="T27" fmla="*/ 13770 h 20000"/>
                <a:gd name="T28" fmla="*/ 13072 w 20000"/>
                <a:gd name="T29" fmla="*/ 15492 h 20000"/>
                <a:gd name="T30" fmla="*/ 12218 w 20000"/>
                <a:gd name="T31" fmla="*/ 15287 h 20000"/>
                <a:gd name="T32" fmla="*/ 11331 w 20000"/>
                <a:gd name="T33" fmla="*/ 15287 h 20000"/>
                <a:gd name="T34" fmla="*/ 10273 w 20000"/>
                <a:gd name="T35" fmla="*/ 15902 h 20000"/>
                <a:gd name="T36" fmla="*/ 9727 w 20000"/>
                <a:gd name="T37" fmla="*/ 16107 h 20000"/>
                <a:gd name="T38" fmla="*/ 9386 w 20000"/>
                <a:gd name="T39" fmla="*/ 18689 h 20000"/>
                <a:gd name="T40" fmla="*/ 6212 w 20000"/>
                <a:gd name="T41" fmla="*/ 19713 h 20000"/>
                <a:gd name="T42" fmla="*/ 4778 w 20000"/>
                <a:gd name="T43" fmla="*/ 19959 h 20000"/>
                <a:gd name="T44" fmla="*/ 1604 w 20000"/>
                <a:gd name="T45" fmla="*/ 19303 h 20000"/>
                <a:gd name="T46" fmla="*/ 2457 w 20000"/>
                <a:gd name="T47" fmla="*/ 16967 h 20000"/>
                <a:gd name="T48" fmla="*/ 922 w 20000"/>
                <a:gd name="T49" fmla="*/ 15492 h 20000"/>
                <a:gd name="T50" fmla="*/ 205 w 20000"/>
                <a:gd name="T51" fmla="*/ 12090 h 20000"/>
                <a:gd name="T52" fmla="*/ 205 w 20000"/>
                <a:gd name="T53" fmla="*/ 11066 h 20000"/>
                <a:gd name="T54" fmla="*/ 546 w 20000"/>
                <a:gd name="T55" fmla="*/ 9754 h 20000"/>
                <a:gd name="T56" fmla="*/ 546 w 20000"/>
                <a:gd name="T57" fmla="*/ 8074 h 20000"/>
                <a:gd name="T58" fmla="*/ 2321 w 20000"/>
                <a:gd name="T59" fmla="*/ 7213 h 20000"/>
                <a:gd name="T60" fmla="*/ 3720 w 20000"/>
                <a:gd name="T61" fmla="*/ 6557 h 20000"/>
                <a:gd name="T62" fmla="*/ 5666 w 20000"/>
                <a:gd name="T63" fmla="*/ 4877 h 20000"/>
                <a:gd name="T64" fmla="*/ 6724 w 20000"/>
                <a:gd name="T65" fmla="*/ 2787 h 20000"/>
                <a:gd name="T66" fmla="*/ 9898 w 20000"/>
                <a:gd name="T67" fmla="*/ 3852 h 20000"/>
                <a:gd name="T68" fmla="*/ 11672 w 20000"/>
                <a:gd name="T69" fmla="*/ 3197 h 20000"/>
                <a:gd name="T70" fmla="*/ 13413 w 20000"/>
                <a:gd name="T71" fmla="*/ 1926 h 20000"/>
                <a:gd name="T72" fmla="*/ 13618 w 20000"/>
                <a:gd name="T73"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00" h="20000">
                  <a:moveTo>
                    <a:pt x="13618" y="0"/>
                  </a:moveTo>
                  <a:lnTo>
                    <a:pt x="14471" y="861"/>
                  </a:lnTo>
                  <a:lnTo>
                    <a:pt x="14881" y="1066"/>
                  </a:lnTo>
                  <a:lnTo>
                    <a:pt x="15358" y="4262"/>
                  </a:lnTo>
                  <a:lnTo>
                    <a:pt x="16280" y="3607"/>
                  </a:lnTo>
                  <a:lnTo>
                    <a:pt x="17133" y="2787"/>
                  </a:lnTo>
                  <a:lnTo>
                    <a:pt x="18225" y="2131"/>
                  </a:lnTo>
                  <a:lnTo>
                    <a:pt x="19078" y="2541"/>
                  </a:lnTo>
                  <a:lnTo>
                    <a:pt x="19420" y="2541"/>
                  </a:lnTo>
                  <a:lnTo>
                    <a:pt x="19966" y="2787"/>
                  </a:lnTo>
                  <a:lnTo>
                    <a:pt x="19420" y="2787"/>
                  </a:lnTo>
                  <a:lnTo>
                    <a:pt x="19625" y="3197"/>
                  </a:lnTo>
                  <a:lnTo>
                    <a:pt x="19966" y="3607"/>
                  </a:lnTo>
                  <a:lnTo>
                    <a:pt x="17679" y="3607"/>
                  </a:lnTo>
                  <a:lnTo>
                    <a:pt x="16792" y="3852"/>
                  </a:lnTo>
                  <a:lnTo>
                    <a:pt x="15904" y="4467"/>
                  </a:lnTo>
                  <a:lnTo>
                    <a:pt x="15734" y="5287"/>
                  </a:lnTo>
                  <a:lnTo>
                    <a:pt x="15904" y="6967"/>
                  </a:lnTo>
                  <a:lnTo>
                    <a:pt x="15734" y="8279"/>
                  </a:lnTo>
                  <a:lnTo>
                    <a:pt x="15358" y="8893"/>
                  </a:lnTo>
                  <a:lnTo>
                    <a:pt x="15734" y="9959"/>
                  </a:lnTo>
                  <a:lnTo>
                    <a:pt x="14471" y="9959"/>
                  </a:lnTo>
                  <a:lnTo>
                    <a:pt x="13959" y="9959"/>
                  </a:lnTo>
                  <a:lnTo>
                    <a:pt x="14334" y="10820"/>
                  </a:lnTo>
                  <a:lnTo>
                    <a:pt x="14471" y="11475"/>
                  </a:lnTo>
                  <a:lnTo>
                    <a:pt x="13618" y="12090"/>
                  </a:lnTo>
                  <a:lnTo>
                    <a:pt x="13618" y="13156"/>
                  </a:lnTo>
                  <a:lnTo>
                    <a:pt x="13413" y="13770"/>
                  </a:lnTo>
                  <a:lnTo>
                    <a:pt x="13618" y="14836"/>
                  </a:lnTo>
                  <a:lnTo>
                    <a:pt x="13072" y="15492"/>
                  </a:lnTo>
                  <a:lnTo>
                    <a:pt x="12560" y="15287"/>
                  </a:lnTo>
                  <a:lnTo>
                    <a:pt x="12218" y="15287"/>
                  </a:lnTo>
                  <a:lnTo>
                    <a:pt x="11672" y="14836"/>
                  </a:lnTo>
                  <a:lnTo>
                    <a:pt x="11331" y="15287"/>
                  </a:lnTo>
                  <a:lnTo>
                    <a:pt x="11126" y="15902"/>
                  </a:lnTo>
                  <a:lnTo>
                    <a:pt x="10273" y="15902"/>
                  </a:lnTo>
                  <a:lnTo>
                    <a:pt x="9898" y="15902"/>
                  </a:lnTo>
                  <a:lnTo>
                    <a:pt x="9727" y="16107"/>
                  </a:lnTo>
                  <a:lnTo>
                    <a:pt x="9386" y="16516"/>
                  </a:lnTo>
                  <a:lnTo>
                    <a:pt x="9386" y="18689"/>
                  </a:lnTo>
                  <a:lnTo>
                    <a:pt x="7611" y="19303"/>
                  </a:lnTo>
                  <a:lnTo>
                    <a:pt x="6212" y="19713"/>
                  </a:lnTo>
                  <a:lnTo>
                    <a:pt x="5666" y="19959"/>
                  </a:lnTo>
                  <a:lnTo>
                    <a:pt x="4778" y="19959"/>
                  </a:lnTo>
                  <a:lnTo>
                    <a:pt x="3720" y="19959"/>
                  </a:lnTo>
                  <a:lnTo>
                    <a:pt x="1604" y="19303"/>
                  </a:lnTo>
                  <a:lnTo>
                    <a:pt x="1945" y="17828"/>
                  </a:lnTo>
                  <a:lnTo>
                    <a:pt x="2457" y="16967"/>
                  </a:lnTo>
                  <a:lnTo>
                    <a:pt x="2321" y="15902"/>
                  </a:lnTo>
                  <a:lnTo>
                    <a:pt x="922" y="15492"/>
                  </a:lnTo>
                  <a:lnTo>
                    <a:pt x="922" y="13770"/>
                  </a:lnTo>
                  <a:lnTo>
                    <a:pt x="205" y="12090"/>
                  </a:lnTo>
                  <a:lnTo>
                    <a:pt x="546" y="11475"/>
                  </a:lnTo>
                  <a:lnTo>
                    <a:pt x="205" y="11066"/>
                  </a:lnTo>
                  <a:lnTo>
                    <a:pt x="0" y="9959"/>
                  </a:lnTo>
                  <a:lnTo>
                    <a:pt x="546" y="9754"/>
                  </a:lnTo>
                  <a:lnTo>
                    <a:pt x="205" y="9344"/>
                  </a:lnTo>
                  <a:lnTo>
                    <a:pt x="546" y="8074"/>
                  </a:lnTo>
                  <a:lnTo>
                    <a:pt x="546" y="6557"/>
                  </a:lnTo>
                  <a:lnTo>
                    <a:pt x="2321" y="7213"/>
                  </a:lnTo>
                  <a:lnTo>
                    <a:pt x="2321" y="8074"/>
                  </a:lnTo>
                  <a:lnTo>
                    <a:pt x="3720" y="6557"/>
                  </a:lnTo>
                  <a:lnTo>
                    <a:pt x="3379" y="6393"/>
                  </a:lnTo>
                  <a:lnTo>
                    <a:pt x="5666" y="4877"/>
                  </a:lnTo>
                  <a:lnTo>
                    <a:pt x="5666" y="3197"/>
                  </a:lnTo>
                  <a:lnTo>
                    <a:pt x="6724" y="2787"/>
                  </a:lnTo>
                  <a:lnTo>
                    <a:pt x="7952" y="3197"/>
                  </a:lnTo>
                  <a:lnTo>
                    <a:pt x="9898" y="3852"/>
                  </a:lnTo>
                  <a:lnTo>
                    <a:pt x="11331" y="2787"/>
                  </a:lnTo>
                  <a:lnTo>
                    <a:pt x="11672" y="3197"/>
                  </a:lnTo>
                  <a:lnTo>
                    <a:pt x="12014" y="2541"/>
                  </a:lnTo>
                  <a:lnTo>
                    <a:pt x="13413" y="1926"/>
                  </a:lnTo>
                  <a:lnTo>
                    <a:pt x="13072" y="1516"/>
                  </a:lnTo>
                  <a:lnTo>
                    <a:pt x="13618"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7" name="Freeform 219">
              <a:extLst>
                <a:ext uri="{FF2B5EF4-FFF2-40B4-BE49-F238E27FC236}">
                  <a16:creationId xmlns:a16="http://schemas.microsoft.com/office/drawing/2014/main" id="{22C811B6-6C3A-477A-8CDD-AC6558054F72}"/>
                </a:ext>
              </a:extLst>
            </p:cNvPr>
            <p:cNvSpPr>
              <a:spLocks/>
            </p:cNvSpPr>
            <p:nvPr/>
          </p:nvSpPr>
          <p:spPr bwMode="auto">
            <a:xfrm>
              <a:off x="6640183" y="3340228"/>
              <a:ext cx="101481" cy="128321"/>
            </a:xfrm>
            <a:custGeom>
              <a:avLst/>
              <a:gdLst>
                <a:gd name="T0" fmla="*/ 6147 w 20000"/>
                <a:gd name="T1" fmla="*/ 17704 h 20000"/>
                <a:gd name="T2" fmla="*/ 3303 w 20000"/>
                <a:gd name="T3" fmla="*/ 10741 h 20000"/>
                <a:gd name="T4" fmla="*/ 3761 w 20000"/>
                <a:gd name="T5" fmla="*/ 8815 h 20000"/>
                <a:gd name="T6" fmla="*/ 1284 w 20000"/>
                <a:gd name="T7" fmla="*/ 8074 h 20000"/>
                <a:gd name="T8" fmla="*/ 0 w 20000"/>
                <a:gd name="T9" fmla="*/ 6963 h 20000"/>
                <a:gd name="T10" fmla="*/ 1284 w 20000"/>
                <a:gd name="T11" fmla="*/ 6519 h 20000"/>
                <a:gd name="T12" fmla="*/ 1284 w 20000"/>
                <a:gd name="T13" fmla="*/ 4963 h 20000"/>
                <a:gd name="T14" fmla="*/ 3761 w 20000"/>
                <a:gd name="T15" fmla="*/ 4963 h 20000"/>
                <a:gd name="T16" fmla="*/ 2385 w 20000"/>
                <a:gd name="T17" fmla="*/ 3778 h 20000"/>
                <a:gd name="T18" fmla="*/ 1284 w 20000"/>
                <a:gd name="T19" fmla="*/ 3778 h 20000"/>
                <a:gd name="T20" fmla="*/ 0 w 20000"/>
                <a:gd name="T21" fmla="*/ 2741 h 20000"/>
                <a:gd name="T22" fmla="*/ 917 w 20000"/>
                <a:gd name="T23" fmla="*/ 0 h 20000"/>
                <a:gd name="T24" fmla="*/ 2385 w 20000"/>
                <a:gd name="T25" fmla="*/ 0 h 20000"/>
                <a:gd name="T26" fmla="*/ 4679 w 20000"/>
                <a:gd name="T27" fmla="*/ 1556 h 20000"/>
                <a:gd name="T28" fmla="*/ 7064 w 20000"/>
                <a:gd name="T29" fmla="*/ 2741 h 20000"/>
                <a:gd name="T30" fmla="*/ 7523 w 20000"/>
                <a:gd name="T31" fmla="*/ 4593 h 20000"/>
                <a:gd name="T32" fmla="*/ 7064 w 20000"/>
                <a:gd name="T33" fmla="*/ 4963 h 20000"/>
                <a:gd name="T34" fmla="*/ 16147 w 20000"/>
                <a:gd name="T35" fmla="*/ 4593 h 20000"/>
                <a:gd name="T36" fmla="*/ 17064 w 20000"/>
                <a:gd name="T37" fmla="*/ 5778 h 20000"/>
                <a:gd name="T38" fmla="*/ 16147 w 20000"/>
                <a:gd name="T39" fmla="*/ 6519 h 20000"/>
                <a:gd name="T40" fmla="*/ 16147 w 20000"/>
                <a:gd name="T41" fmla="*/ 7704 h 20000"/>
                <a:gd name="T42" fmla="*/ 13670 w 20000"/>
                <a:gd name="T43" fmla="*/ 8074 h 20000"/>
                <a:gd name="T44" fmla="*/ 13303 w 20000"/>
                <a:gd name="T45" fmla="*/ 9556 h 20000"/>
                <a:gd name="T46" fmla="*/ 12202 w 20000"/>
                <a:gd name="T47" fmla="*/ 10000 h 20000"/>
                <a:gd name="T48" fmla="*/ 13303 w 20000"/>
                <a:gd name="T49" fmla="*/ 12667 h 20000"/>
                <a:gd name="T50" fmla="*/ 13670 w 20000"/>
                <a:gd name="T51" fmla="*/ 12667 h 20000"/>
                <a:gd name="T52" fmla="*/ 14679 w 20000"/>
                <a:gd name="T53" fmla="*/ 13037 h 20000"/>
                <a:gd name="T54" fmla="*/ 15138 w 20000"/>
                <a:gd name="T55" fmla="*/ 13037 h 20000"/>
                <a:gd name="T56" fmla="*/ 17064 w 20000"/>
                <a:gd name="T57" fmla="*/ 11481 h 20000"/>
                <a:gd name="T58" fmla="*/ 17064 w 20000"/>
                <a:gd name="T59" fmla="*/ 13037 h 20000"/>
                <a:gd name="T60" fmla="*/ 18440 w 20000"/>
                <a:gd name="T61" fmla="*/ 14519 h 20000"/>
                <a:gd name="T62" fmla="*/ 19358 w 20000"/>
                <a:gd name="T63" fmla="*/ 16148 h 20000"/>
                <a:gd name="T64" fmla="*/ 19908 w 20000"/>
                <a:gd name="T65" fmla="*/ 19926 h 20000"/>
                <a:gd name="T66" fmla="*/ 18440 w 20000"/>
                <a:gd name="T67" fmla="*/ 19556 h 20000"/>
                <a:gd name="T68" fmla="*/ 17431 w 20000"/>
                <a:gd name="T69" fmla="*/ 19926 h 20000"/>
                <a:gd name="T70" fmla="*/ 17064 w 20000"/>
                <a:gd name="T71" fmla="*/ 18000 h 20000"/>
                <a:gd name="T72" fmla="*/ 16147 w 20000"/>
                <a:gd name="T73" fmla="*/ 15704 h 20000"/>
                <a:gd name="T74" fmla="*/ 13670 w 20000"/>
                <a:gd name="T75" fmla="*/ 13778 h 20000"/>
                <a:gd name="T76" fmla="*/ 11284 w 20000"/>
                <a:gd name="T77" fmla="*/ 13037 h 20000"/>
                <a:gd name="T78" fmla="*/ 10826 w 20000"/>
                <a:gd name="T79" fmla="*/ 11481 h 20000"/>
                <a:gd name="T80" fmla="*/ 8440 w 20000"/>
                <a:gd name="T81" fmla="*/ 10741 h 20000"/>
                <a:gd name="T82" fmla="*/ 8440 w 20000"/>
                <a:gd name="T83" fmla="*/ 11926 h 20000"/>
                <a:gd name="T84" fmla="*/ 9908 w 20000"/>
                <a:gd name="T85" fmla="*/ 11926 h 20000"/>
                <a:gd name="T86" fmla="*/ 10826 w 20000"/>
                <a:gd name="T87" fmla="*/ 13778 h 20000"/>
                <a:gd name="T88" fmla="*/ 9908 w 20000"/>
                <a:gd name="T89" fmla="*/ 14519 h 20000"/>
                <a:gd name="T90" fmla="*/ 10826 w 20000"/>
                <a:gd name="T91" fmla="*/ 15704 h 20000"/>
                <a:gd name="T92" fmla="*/ 9908 w 20000"/>
                <a:gd name="T93" fmla="*/ 17704 h 20000"/>
                <a:gd name="T94" fmla="*/ 8440 w 20000"/>
                <a:gd name="T95" fmla="*/ 16148 h 20000"/>
                <a:gd name="T96" fmla="*/ 8440 w 20000"/>
                <a:gd name="T97" fmla="*/ 15704 h 20000"/>
                <a:gd name="T98" fmla="*/ 7523 w 20000"/>
                <a:gd name="T99" fmla="*/ 16148 h 20000"/>
                <a:gd name="T100" fmla="*/ 8440 w 20000"/>
                <a:gd name="T101" fmla="*/ 17704 h 20000"/>
                <a:gd name="T102" fmla="*/ 7064 w 20000"/>
                <a:gd name="T103" fmla="*/ 17704 h 20000"/>
                <a:gd name="T104" fmla="*/ 6147 w 20000"/>
                <a:gd name="T105" fmla="*/ 17704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00" h="20000">
                  <a:moveTo>
                    <a:pt x="6147" y="17704"/>
                  </a:moveTo>
                  <a:lnTo>
                    <a:pt x="3303" y="10741"/>
                  </a:lnTo>
                  <a:lnTo>
                    <a:pt x="3761" y="8815"/>
                  </a:lnTo>
                  <a:lnTo>
                    <a:pt x="1284" y="8074"/>
                  </a:lnTo>
                  <a:lnTo>
                    <a:pt x="0" y="6963"/>
                  </a:lnTo>
                  <a:lnTo>
                    <a:pt x="1284" y="6519"/>
                  </a:lnTo>
                  <a:lnTo>
                    <a:pt x="1284" y="4963"/>
                  </a:lnTo>
                  <a:lnTo>
                    <a:pt x="3761" y="4963"/>
                  </a:lnTo>
                  <a:lnTo>
                    <a:pt x="2385" y="3778"/>
                  </a:lnTo>
                  <a:lnTo>
                    <a:pt x="1284" y="3778"/>
                  </a:lnTo>
                  <a:lnTo>
                    <a:pt x="0" y="2741"/>
                  </a:lnTo>
                  <a:lnTo>
                    <a:pt x="917" y="0"/>
                  </a:lnTo>
                  <a:lnTo>
                    <a:pt x="2385" y="0"/>
                  </a:lnTo>
                  <a:lnTo>
                    <a:pt x="4679" y="1556"/>
                  </a:lnTo>
                  <a:lnTo>
                    <a:pt x="7064" y="2741"/>
                  </a:lnTo>
                  <a:lnTo>
                    <a:pt x="7523" y="4593"/>
                  </a:lnTo>
                  <a:lnTo>
                    <a:pt x="7064" y="4963"/>
                  </a:lnTo>
                  <a:lnTo>
                    <a:pt x="16147" y="4593"/>
                  </a:lnTo>
                  <a:lnTo>
                    <a:pt x="17064" y="5778"/>
                  </a:lnTo>
                  <a:lnTo>
                    <a:pt x="16147" y="6519"/>
                  </a:lnTo>
                  <a:lnTo>
                    <a:pt x="16147" y="7704"/>
                  </a:lnTo>
                  <a:lnTo>
                    <a:pt x="13670" y="8074"/>
                  </a:lnTo>
                  <a:lnTo>
                    <a:pt x="13303" y="9556"/>
                  </a:lnTo>
                  <a:lnTo>
                    <a:pt x="12202" y="10000"/>
                  </a:lnTo>
                  <a:lnTo>
                    <a:pt x="13303" y="12667"/>
                  </a:lnTo>
                  <a:lnTo>
                    <a:pt x="13670" y="12667"/>
                  </a:lnTo>
                  <a:lnTo>
                    <a:pt x="14679" y="13037"/>
                  </a:lnTo>
                  <a:lnTo>
                    <a:pt x="15138" y="13037"/>
                  </a:lnTo>
                  <a:lnTo>
                    <a:pt x="17064" y="11481"/>
                  </a:lnTo>
                  <a:lnTo>
                    <a:pt x="17064" y="13037"/>
                  </a:lnTo>
                  <a:lnTo>
                    <a:pt x="18440" y="14519"/>
                  </a:lnTo>
                  <a:lnTo>
                    <a:pt x="19358" y="16148"/>
                  </a:lnTo>
                  <a:lnTo>
                    <a:pt x="19908" y="19926"/>
                  </a:lnTo>
                  <a:lnTo>
                    <a:pt x="18440" y="19556"/>
                  </a:lnTo>
                  <a:lnTo>
                    <a:pt x="17431" y="19926"/>
                  </a:lnTo>
                  <a:lnTo>
                    <a:pt x="17064" y="18000"/>
                  </a:lnTo>
                  <a:lnTo>
                    <a:pt x="16147" y="15704"/>
                  </a:lnTo>
                  <a:lnTo>
                    <a:pt x="13670" y="13778"/>
                  </a:lnTo>
                  <a:lnTo>
                    <a:pt x="11284" y="13037"/>
                  </a:lnTo>
                  <a:lnTo>
                    <a:pt x="10826" y="11481"/>
                  </a:lnTo>
                  <a:lnTo>
                    <a:pt x="8440" y="10741"/>
                  </a:lnTo>
                  <a:lnTo>
                    <a:pt x="8440" y="11926"/>
                  </a:lnTo>
                  <a:lnTo>
                    <a:pt x="9908" y="11926"/>
                  </a:lnTo>
                  <a:lnTo>
                    <a:pt x="10826" y="13778"/>
                  </a:lnTo>
                  <a:lnTo>
                    <a:pt x="9908" y="14519"/>
                  </a:lnTo>
                  <a:lnTo>
                    <a:pt x="10826" y="15704"/>
                  </a:lnTo>
                  <a:lnTo>
                    <a:pt x="9908" y="17704"/>
                  </a:lnTo>
                  <a:lnTo>
                    <a:pt x="8440" y="16148"/>
                  </a:lnTo>
                  <a:lnTo>
                    <a:pt x="8440" y="15704"/>
                  </a:lnTo>
                  <a:lnTo>
                    <a:pt x="7523" y="16148"/>
                  </a:lnTo>
                  <a:lnTo>
                    <a:pt x="8440" y="17704"/>
                  </a:lnTo>
                  <a:lnTo>
                    <a:pt x="7064" y="17704"/>
                  </a:lnTo>
                  <a:lnTo>
                    <a:pt x="6147" y="1770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8" name="Freeform 218">
              <a:extLst>
                <a:ext uri="{FF2B5EF4-FFF2-40B4-BE49-F238E27FC236}">
                  <a16:creationId xmlns:a16="http://schemas.microsoft.com/office/drawing/2014/main" id="{C81F93C8-4C6F-47B0-82FA-EB7B1A7D38F3}"/>
                </a:ext>
              </a:extLst>
            </p:cNvPr>
            <p:cNvSpPr>
              <a:spLocks/>
            </p:cNvSpPr>
            <p:nvPr/>
          </p:nvSpPr>
          <p:spPr bwMode="auto">
            <a:xfrm>
              <a:off x="6647181" y="3301018"/>
              <a:ext cx="68820" cy="32081"/>
            </a:xfrm>
            <a:custGeom>
              <a:avLst/>
              <a:gdLst>
                <a:gd name="T0" fmla="*/ 0 w 20000"/>
                <a:gd name="T1" fmla="*/ 10588 h 20000"/>
                <a:gd name="T2" fmla="*/ 3673 w 20000"/>
                <a:gd name="T3" fmla="*/ 7647 h 20000"/>
                <a:gd name="T4" fmla="*/ 5034 w 20000"/>
                <a:gd name="T5" fmla="*/ 0 h 20000"/>
                <a:gd name="T6" fmla="*/ 8435 w 20000"/>
                <a:gd name="T7" fmla="*/ 2941 h 20000"/>
                <a:gd name="T8" fmla="*/ 12789 w 20000"/>
                <a:gd name="T9" fmla="*/ 2941 h 20000"/>
                <a:gd name="T10" fmla="*/ 14150 w 20000"/>
                <a:gd name="T11" fmla="*/ 0 h 20000"/>
                <a:gd name="T12" fmla="*/ 16190 w 20000"/>
                <a:gd name="T13" fmla="*/ 4706 h 20000"/>
                <a:gd name="T14" fmla="*/ 16190 w 20000"/>
                <a:gd name="T15" fmla="*/ 10588 h 20000"/>
                <a:gd name="T16" fmla="*/ 18367 w 20000"/>
                <a:gd name="T17" fmla="*/ 12059 h 20000"/>
                <a:gd name="T18" fmla="*/ 19864 w 20000"/>
                <a:gd name="T19" fmla="*/ 19706 h 20000"/>
                <a:gd name="T20" fmla="*/ 10612 w 20000"/>
                <a:gd name="T21" fmla="*/ 19706 h 20000"/>
                <a:gd name="T22" fmla="*/ 10612 w 20000"/>
                <a:gd name="T23" fmla="*/ 17941 h 20000"/>
                <a:gd name="T24" fmla="*/ 7075 w 20000"/>
                <a:gd name="T25" fmla="*/ 19706 h 20000"/>
                <a:gd name="T26" fmla="*/ 2857 w 20000"/>
                <a:gd name="T27" fmla="*/ 17941 h 20000"/>
                <a:gd name="T28" fmla="*/ 0 w 20000"/>
                <a:gd name="T29" fmla="*/ 15000 h 20000"/>
                <a:gd name="T30" fmla="*/ 0 w 20000"/>
                <a:gd name="T31" fmla="*/ 1058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00" h="20000">
                  <a:moveTo>
                    <a:pt x="0" y="10588"/>
                  </a:moveTo>
                  <a:lnTo>
                    <a:pt x="3673" y="7647"/>
                  </a:lnTo>
                  <a:lnTo>
                    <a:pt x="5034" y="0"/>
                  </a:lnTo>
                  <a:lnTo>
                    <a:pt x="8435" y="2941"/>
                  </a:lnTo>
                  <a:lnTo>
                    <a:pt x="12789" y="2941"/>
                  </a:lnTo>
                  <a:lnTo>
                    <a:pt x="14150" y="0"/>
                  </a:lnTo>
                  <a:lnTo>
                    <a:pt x="16190" y="4706"/>
                  </a:lnTo>
                  <a:lnTo>
                    <a:pt x="16190" y="10588"/>
                  </a:lnTo>
                  <a:lnTo>
                    <a:pt x="18367" y="12059"/>
                  </a:lnTo>
                  <a:lnTo>
                    <a:pt x="19864" y="19706"/>
                  </a:lnTo>
                  <a:lnTo>
                    <a:pt x="10612" y="19706"/>
                  </a:lnTo>
                  <a:lnTo>
                    <a:pt x="10612" y="17941"/>
                  </a:lnTo>
                  <a:lnTo>
                    <a:pt x="7075" y="19706"/>
                  </a:lnTo>
                  <a:lnTo>
                    <a:pt x="2857" y="17941"/>
                  </a:lnTo>
                  <a:lnTo>
                    <a:pt x="0" y="15000"/>
                  </a:lnTo>
                  <a:lnTo>
                    <a:pt x="0" y="10588"/>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9" name="Freeform 217">
              <a:extLst>
                <a:ext uri="{FF2B5EF4-FFF2-40B4-BE49-F238E27FC236}">
                  <a16:creationId xmlns:a16="http://schemas.microsoft.com/office/drawing/2014/main" id="{07457644-E680-439F-8DA9-DC2A53DC539F}"/>
                </a:ext>
              </a:extLst>
            </p:cNvPr>
            <p:cNvSpPr>
              <a:spLocks/>
            </p:cNvSpPr>
            <p:nvPr/>
          </p:nvSpPr>
          <p:spPr bwMode="auto">
            <a:xfrm>
              <a:off x="6729999" y="3293889"/>
              <a:ext cx="188964" cy="425361"/>
            </a:xfrm>
            <a:custGeom>
              <a:avLst/>
              <a:gdLst>
                <a:gd name="T0" fmla="*/ 1823 w 20000"/>
                <a:gd name="T1" fmla="*/ 7031 h 20000"/>
                <a:gd name="T2" fmla="*/ 2069 w 20000"/>
                <a:gd name="T3" fmla="*/ 6004 h 20000"/>
                <a:gd name="T4" fmla="*/ 3350 w 20000"/>
                <a:gd name="T5" fmla="*/ 5067 h 20000"/>
                <a:gd name="T6" fmla="*/ 4138 w 20000"/>
                <a:gd name="T7" fmla="*/ 3683 h 20000"/>
                <a:gd name="T8" fmla="*/ 5123 w 20000"/>
                <a:gd name="T9" fmla="*/ 3013 h 20000"/>
                <a:gd name="T10" fmla="*/ 6650 w 20000"/>
                <a:gd name="T11" fmla="*/ 1496 h 20000"/>
                <a:gd name="T12" fmla="*/ 8670 w 20000"/>
                <a:gd name="T13" fmla="*/ 1496 h 20000"/>
                <a:gd name="T14" fmla="*/ 8670 w 20000"/>
                <a:gd name="T15" fmla="*/ 692 h 20000"/>
                <a:gd name="T16" fmla="*/ 9458 w 20000"/>
                <a:gd name="T17" fmla="*/ 357 h 20000"/>
                <a:gd name="T18" fmla="*/ 10788 w 20000"/>
                <a:gd name="T19" fmla="*/ 0 h 20000"/>
                <a:gd name="T20" fmla="*/ 11773 w 20000"/>
                <a:gd name="T21" fmla="*/ 915 h 20000"/>
                <a:gd name="T22" fmla="*/ 13300 w 20000"/>
                <a:gd name="T23" fmla="*/ 2768 h 20000"/>
                <a:gd name="T24" fmla="*/ 12808 w 20000"/>
                <a:gd name="T25" fmla="*/ 3326 h 20000"/>
                <a:gd name="T26" fmla="*/ 11281 w 20000"/>
                <a:gd name="T27" fmla="*/ 3683 h 20000"/>
                <a:gd name="T28" fmla="*/ 10788 w 20000"/>
                <a:gd name="T29" fmla="*/ 4152 h 20000"/>
                <a:gd name="T30" fmla="*/ 11773 w 20000"/>
                <a:gd name="T31" fmla="*/ 5067 h 20000"/>
                <a:gd name="T32" fmla="*/ 12808 w 20000"/>
                <a:gd name="T33" fmla="*/ 4844 h 20000"/>
                <a:gd name="T34" fmla="*/ 13793 w 20000"/>
                <a:gd name="T35" fmla="*/ 5067 h 20000"/>
                <a:gd name="T36" fmla="*/ 14581 w 20000"/>
                <a:gd name="T37" fmla="*/ 6004 h 20000"/>
                <a:gd name="T38" fmla="*/ 15813 w 20000"/>
                <a:gd name="T39" fmla="*/ 6563 h 20000"/>
                <a:gd name="T40" fmla="*/ 17340 w 20000"/>
                <a:gd name="T41" fmla="*/ 7254 h 20000"/>
                <a:gd name="T42" fmla="*/ 17340 w 20000"/>
                <a:gd name="T43" fmla="*/ 7612 h 20000"/>
                <a:gd name="T44" fmla="*/ 18670 w 20000"/>
                <a:gd name="T45" fmla="*/ 7857 h 20000"/>
                <a:gd name="T46" fmla="*/ 19163 w 20000"/>
                <a:gd name="T47" fmla="*/ 8080 h 20000"/>
                <a:gd name="T48" fmla="*/ 19163 w 20000"/>
                <a:gd name="T49" fmla="*/ 8438 h 20000"/>
                <a:gd name="T50" fmla="*/ 17931 w 20000"/>
                <a:gd name="T51" fmla="*/ 8772 h 20000"/>
                <a:gd name="T52" fmla="*/ 16108 w 20000"/>
                <a:gd name="T53" fmla="*/ 9353 h 20000"/>
                <a:gd name="T54" fmla="*/ 15813 w 20000"/>
                <a:gd name="T55" fmla="*/ 9442 h 20000"/>
                <a:gd name="T56" fmla="*/ 13300 w 20000"/>
                <a:gd name="T57" fmla="*/ 9933 h 20000"/>
                <a:gd name="T58" fmla="*/ 12808 w 20000"/>
                <a:gd name="T59" fmla="*/ 10848 h 20000"/>
                <a:gd name="T60" fmla="*/ 12512 w 20000"/>
                <a:gd name="T61" fmla="*/ 11183 h 20000"/>
                <a:gd name="T62" fmla="*/ 13300 w 20000"/>
                <a:gd name="T63" fmla="*/ 11540 h 20000"/>
                <a:gd name="T64" fmla="*/ 15320 w 20000"/>
                <a:gd name="T65" fmla="*/ 13036 h 20000"/>
                <a:gd name="T66" fmla="*/ 15320 w 20000"/>
                <a:gd name="T67" fmla="*/ 13862 h 20000"/>
                <a:gd name="T68" fmla="*/ 14828 w 20000"/>
                <a:gd name="T69" fmla="*/ 14777 h 20000"/>
                <a:gd name="T70" fmla="*/ 17143 w 20000"/>
                <a:gd name="T71" fmla="*/ 16272 h 20000"/>
                <a:gd name="T72" fmla="*/ 17931 w 20000"/>
                <a:gd name="T73" fmla="*/ 17879 h 20000"/>
                <a:gd name="T74" fmla="*/ 16601 w 20000"/>
                <a:gd name="T75" fmla="*/ 19397 h 20000"/>
                <a:gd name="T76" fmla="*/ 16108 w 20000"/>
                <a:gd name="T77" fmla="*/ 19978 h 20000"/>
                <a:gd name="T78" fmla="*/ 16108 w 20000"/>
                <a:gd name="T79" fmla="*/ 19063 h 20000"/>
                <a:gd name="T80" fmla="*/ 15813 w 20000"/>
                <a:gd name="T81" fmla="*/ 18125 h 20000"/>
                <a:gd name="T82" fmla="*/ 16108 w 20000"/>
                <a:gd name="T83" fmla="*/ 16964 h 20000"/>
                <a:gd name="T84" fmla="*/ 14828 w 20000"/>
                <a:gd name="T85" fmla="*/ 16272 h 20000"/>
                <a:gd name="T86" fmla="*/ 14089 w 20000"/>
                <a:gd name="T87" fmla="*/ 15357 h 20000"/>
                <a:gd name="T88" fmla="*/ 13300 w 20000"/>
                <a:gd name="T89" fmla="*/ 13638 h 20000"/>
                <a:gd name="T90" fmla="*/ 12512 w 20000"/>
                <a:gd name="T91" fmla="*/ 13036 h 20000"/>
                <a:gd name="T92" fmla="*/ 11773 w 20000"/>
                <a:gd name="T93" fmla="*/ 12366 h 20000"/>
                <a:gd name="T94" fmla="*/ 11281 w 20000"/>
                <a:gd name="T95" fmla="*/ 13036 h 20000"/>
                <a:gd name="T96" fmla="*/ 8670 w 20000"/>
                <a:gd name="T97" fmla="*/ 13862 h 20000"/>
                <a:gd name="T98" fmla="*/ 7438 w 20000"/>
                <a:gd name="T99" fmla="*/ 13862 h 20000"/>
                <a:gd name="T100" fmla="*/ 7438 w 20000"/>
                <a:gd name="T101" fmla="*/ 13862 h 20000"/>
                <a:gd name="T102" fmla="*/ 6650 w 20000"/>
                <a:gd name="T103" fmla="*/ 13638 h 20000"/>
                <a:gd name="T104" fmla="*/ 5862 w 20000"/>
                <a:gd name="T105" fmla="*/ 12679 h 20000"/>
                <a:gd name="T106" fmla="*/ 5862 w 20000"/>
                <a:gd name="T107" fmla="*/ 11183 h 20000"/>
                <a:gd name="T108" fmla="*/ 4631 w 20000"/>
                <a:gd name="T109" fmla="*/ 10625 h 20000"/>
                <a:gd name="T110" fmla="*/ 4138 w 20000"/>
                <a:gd name="T111" fmla="*/ 10268 h 20000"/>
                <a:gd name="T112" fmla="*/ 3350 w 20000"/>
                <a:gd name="T113" fmla="*/ 9710 h 20000"/>
                <a:gd name="T114" fmla="*/ 2562 w 20000"/>
                <a:gd name="T115" fmla="*/ 9129 h 20000"/>
                <a:gd name="T116" fmla="*/ 1330 w 20000"/>
                <a:gd name="T117" fmla="*/ 8996 h 20000"/>
                <a:gd name="T118" fmla="*/ 542 w 20000"/>
                <a:gd name="T119" fmla="*/ 8080 h 20000"/>
                <a:gd name="T120" fmla="*/ 1034 w 20000"/>
                <a:gd name="T121" fmla="*/ 703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000" h="20000">
                  <a:moveTo>
                    <a:pt x="1034" y="7031"/>
                  </a:moveTo>
                  <a:lnTo>
                    <a:pt x="1823" y="7031"/>
                  </a:lnTo>
                  <a:lnTo>
                    <a:pt x="1330" y="6116"/>
                  </a:lnTo>
                  <a:lnTo>
                    <a:pt x="2069" y="6004"/>
                  </a:lnTo>
                  <a:lnTo>
                    <a:pt x="2069" y="5067"/>
                  </a:lnTo>
                  <a:lnTo>
                    <a:pt x="3350" y="5067"/>
                  </a:lnTo>
                  <a:lnTo>
                    <a:pt x="4138" y="4286"/>
                  </a:lnTo>
                  <a:lnTo>
                    <a:pt x="4138" y="3683"/>
                  </a:lnTo>
                  <a:lnTo>
                    <a:pt x="4138" y="3326"/>
                  </a:lnTo>
                  <a:lnTo>
                    <a:pt x="5123" y="3013"/>
                  </a:lnTo>
                  <a:lnTo>
                    <a:pt x="5123" y="2188"/>
                  </a:lnTo>
                  <a:lnTo>
                    <a:pt x="6650" y="1496"/>
                  </a:lnTo>
                  <a:lnTo>
                    <a:pt x="8473" y="1272"/>
                  </a:lnTo>
                  <a:lnTo>
                    <a:pt x="8670" y="1496"/>
                  </a:lnTo>
                  <a:lnTo>
                    <a:pt x="9212" y="1272"/>
                  </a:lnTo>
                  <a:lnTo>
                    <a:pt x="8670" y="692"/>
                  </a:lnTo>
                  <a:lnTo>
                    <a:pt x="9212" y="357"/>
                  </a:lnTo>
                  <a:lnTo>
                    <a:pt x="9458" y="357"/>
                  </a:lnTo>
                  <a:lnTo>
                    <a:pt x="9458" y="0"/>
                  </a:lnTo>
                  <a:lnTo>
                    <a:pt x="10788" y="0"/>
                  </a:lnTo>
                  <a:lnTo>
                    <a:pt x="11773" y="580"/>
                  </a:lnTo>
                  <a:lnTo>
                    <a:pt x="11773" y="915"/>
                  </a:lnTo>
                  <a:lnTo>
                    <a:pt x="12512" y="915"/>
                  </a:lnTo>
                  <a:lnTo>
                    <a:pt x="13300" y="2768"/>
                  </a:lnTo>
                  <a:lnTo>
                    <a:pt x="12808" y="3237"/>
                  </a:lnTo>
                  <a:lnTo>
                    <a:pt x="12808" y="3326"/>
                  </a:lnTo>
                  <a:lnTo>
                    <a:pt x="12512" y="3326"/>
                  </a:lnTo>
                  <a:lnTo>
                    <a:pt x="11281" y="3683"/>
                  </a:lnTo>
                  <a:lnTo>
                    <a:pt x="11773" y="4152"/>
                  </a:lnTo>
                  <a:lnTo>
                    <a:pt x="10788" y="4152"/>
                  </a:lnTo>
                  <a:lnTo>
                    <a:pt x="11281" y="4621"/>
                  </a:lnTo>
                  <a:lnTo>
                    <a:pt x="11773" y="5067"/>
                  </a:lnTo>
                  <a:lnTo>
                    <a:pt x="12512" y="4844"/>
                  </a:lnTo>
                  <a:lnTo>
                    <a:pt x="12808" y="4844"/>
                  </a:lnTo>
                  <a:lnTo>
                    <a:pt x="14089" y="4844"/>
                  </a:lnTo>
                  <a:lnTo>
                    <a:pt x="13793" y="5067"/>
                  </a:lnTo>
                  <a:lnTo>
                    <a:pt x="14089" y="5201"/>
                  </a:lnTo>
                  <a:lnTo>
                    <a:pt x="14581" y="6004"/>
                  </a:lnTo>
                  <a:lnTo>
                    <a:pt x="15813" y="6004"/>
                  </a:lnTo>
                  <a:lnTo>
                    <a:pt x="15813" y="6563"/>
                  </a:lnTo>
                  <a:lnTo>
                    <a:pt x="15320" y="7031"/>
                  </a:lnTo>
                  <a:lnTo>
                    <a:pt x="17340" y="7254"/>
                  </a:lnTo>
                  <a:lnTo>
                    <a:pt x="17340" y="7522"/>
                  </a:lnTo>
                  <a:lnTo>
                    <a:pt x="17340" y="7612"/>
                  </a:lnTo>
                  <a:lnTo>
                    <a:pt x="17931" y="7612"/>
                  </a:lnTo>
                  <a:lnTo>
                    <a:pt x="18670" y="7857"/>
                  </a:lnTo>
                  <a:lnTo>
                    <a:pt x="19951" y="7857"/>
                  </a:lnTo>
                  <a:lnTo>
                    <a:pt x="19163" y="8080"/>
                  </a:lnTo>
                  <a:lnTo>
                    <a:pt x="18670" y="8192"/>
                  </a:lnTo>
                  <a:lnTo>
                    <a:pt x="19163" y="8438"/>
                  </a:lnTo>
                  <a:lnTo>
                    <a:pt x="18128" y="8527"/>
                  </a:lnTo>
                  <a:lnTo>
                    <a:pt x="17931" y="8772"/>
                  </a:lnTo>
                  <a:lnTo>
                    <a:pt x="16601" y="8996"/>
                  </a:lnTo>
                  <a:lnTo>
                    <a:pt x="16108" y="9353"/>
                  </a:lnTo>
                  <a:lnTo>
                    <a:pt x="15320" y="9129"/>
                  </a:lnTo>
                  <a:lnTo>
                    <a:pt x="15813" y="9442"/>
                  </a:lnTo>
                  <a:lnTo>
                    <a:pt x="13793" y="9710"/>
                  </a:lnTo>
                  <a:lnTo>
                    <a:pt x="13300" y="9933"/>
                  </a:lnTo>
                  <a:lnTo>
                    <a:pt x="12808" y="10268"/>
                  </a:lnTo>
                  <a:lnTo>
                    <a:pt x="12808" y="10848"/>
                  </a:lnTo>
                  <a:lnTo>
                    <a:pt x="12512" y="10960"/>
                  </a:lnTo>
                  <a:lnTo>
                    <a:pt x="12512" y="11183"/>
                  </a:lnTo>
                  <a:lnTo>
                    <a:pt x="12808" y="11183"/>
                  </a:lnTo>
                  <a:lnTo>
                    <a:pt x="13300" y="11540"/>
                  </a:lnTo>
                  <a:lnTo>
                    <a:pt x="14828" y="12679"/>
                  </a:lnTo>
                  <a:lnTo>
                    <a:pt x="15320" y="13036"/>
                  </a:lnTo>
                  <a:lnTo>
                    <a:pt x="15813" y="13638"/>
                  </a:lnTo>
                  <a:lnTo>
                    <a:pt x="15320" y="13862"/>
                  </a:lnTo>
                  <a:lnTo>
                    <a:pt x="15320" y="14308"/>
                  </a:lnTo>
                  <a:lnTo>
                    <a:pt x="14828" y="14777"/>
                  </a:lnTo>
                  <a:lnTo>
                    <a:pt x="14828" y="15134"/>
                  </a:lnTo>
                  <a:lnTo>
                    <a:pt x="17143" y="16272"/>
                  </a:lnTo>
                  <a:lnTo>
                    <a:pt x="17143" y="16741"/>
                  </a:lnTo>
                  <a:lnTo>
                    <a:pt x="17931" y="17879"/>
                  </a:lnTo>
                  <a:lnTo>
                    <a:pt x="17340" y="18482"/>
                  </a:lnTo>
                  <a:lnTo>
                    <a:pt x="16601" y="19397"/>
                  </a:lnTo>
                  <a:lnTo>
                    <a:pt x="16601" y="19754"/>
                  </a:lnTo>
                  <a:lnTo>
                    <a:pt x="16108" y="19978"/>
                  </a:lnTo>
                  <a:lnTo>
                    <a:pt x="15813" y="19397"/>
                  </a:lnTo>
                  <a:lnTo>
                    <a:pt x="16108" y="19063"/>
                  </a:lnTo>
                  <a:lnTo>
                    <a:pt x="16108" y="18125"/>
                  </a:lnTo>
                  <a:lnTo>
                    <a:pt x="15813" y="18125"/>
                  </a:lnTo>
                  <a:lnTo>
                    <a:pt x="16108" y="17879"/>
                  </a:lnTo>
                  <a:lnTo>
                    <a:pt x="16108" y="16964"/>
                  </a:lnTo>
                  <a:lnTo>
                    <a:pt x="14828" y="15826"/>
                  </a:lnTo>
                  <a:lnTo>
                    <a:pt x="14828" y="16272"/>
                  </a:lnTo>
                  <a:lnTo>
                    <a:pt x="14581" y="16272"/>
                  </a:lnTo>
                  <a:lnTo>
                    <a:pt x="14089" y="15357"/>
                  </a:lnTo>
                  <a:lnTo>
                    <a:pt x="13793" y="14308"/>
                  </a:lnTo>
                  <a:lnTo>
                    <a:pt x="13300" y="13638"/>
                  </a:lnTo>
                  <a:lnTo>
                    <a:pt x="13300" y="13036"/>
                  </a:lnTo>
                  <a:lnTo>
                    <a:pt x="12512" y="13036"/>
                  </a:lnTo>
                  <a:lnTo>
                    <a:pt x="12020" y="12679"/>
                  </a:lnTo>
                  <a:lnTo>
                    <a:pt x="11773" y="12366"/>
                  </a:lnTo>
                  <a:lnTo>
                    <a:pt x="11281" y="12455"/>
                  </a:lnTo>
                  <a:lnTo>
                    <a:pt x="11281" y="13036"/>
                  </a:lnTo>
                  <a:lnTo>
                    <a:pt x="10493" y="13393"/>
                  </a:lnTo>
                  <a:lnTo>
                    <a:pt x="8670" y="13862"/>
                  </a:lnTo>
                  <a:lnTo>
                    <a:pt x="8473" y="13973"/>
                  </a:lnTo>
                  <a:lnTo>
                    <a:pt x="7438" y="13862"/>
                  </a:lnTo>
                  <a:lnTo>
                    <a:pt x="7931" y="13638"/>
                  </a:lnTo>
                  <a:lnTo>
                    <a:pt x="7438" y="13862"/>
                  </a:lnTo>
                  <a:lnTo>
                    <a:pt x="6650" y="13862"/>
                  </a:lnTo>
                  <a:lnTo>
                    <a:pt x="6650" y="13638"/>
                  </a:lnTo>
                  <a:lnTo>
                    <a:pt x="5862" y="13862"/>
                  </a:lnTo>
                  <a:lnTo>
                    <a:pt x="5862" y="12679"/>
                  </a:lnTo>
                  <a:lnTo>
                    <a:pt x="6453" y="11763"/>
                  </a:lnTo>
                  <a:lnTo>
                    <a:pt x="5862" y="11183"/>
                  </a:lnTo>
                  <a:lnTo>
                    <a:pt x="4631" y="10491"/>
                  </a:lnTo>
                  <a:lnTo>
                    <a:pt x="4631" y="10625"/>
                  </a:lnTo>
                  <a:lnTo>
                    <a:pt x="3350" y="10045"/>
                  </a:lnTo>
                  <a:lnTo>
                    <a:pt x="4138" y="10268"/>
                  </a:lnTo>
                  <a:lnTo>
                    <a:pt x="4631" y="10045"/>
                  </a:lnTo>
                  <a:lnTo>
                    <a:pt x="3350" y="9710"/>
                  </a:lnTo>
                  <a:lnTo>
                    <a:pt x="3054" y="9353"/>
                  </a:lnTo>
                  <a:lnTo>
                    <a:pt x="2562" y="9129"/>
                  </a:lnTo>
                  <a:lnTo>
                    <a:pt x="1823" y="8996"/>
                  </a:lnTo>
                  <a:lnTo>
                    <a:pt x="1330" y="8996"/>
                  </a:lnTo>
                  <a:lnTo>
                    <a:pt x="0" y="8192"/>
                  </a:lnTo>
                  <a:lnTo>
                    <a:pt x="542" y="8080"/>
                  </a:lnTo>
                  <a:lnTo>
                    <a:pt x="1330" y="8192"/>
                  </a:lnTo>
                  <a:lnTo>
                    <a:pt x="1034" y="7031"/>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0" name="Freeform 216">
              <a:extLst>
                <a:ext uri="{FF2B5EF4-FFF2-40B4-BE49-F238E27FC236}">
                  <a16:creationId xmlns:a16="http://schemas.microsoft.com/office/drawing/2014/main" id="{C51BFF95-AFAF-49F5-9A87-EFF86AF6FBAE}"/>
                </a:ext>
              </a:extLst>
            </p:cNvPr>
            <p:cNvSpPr>
              <a:spLocks/>
            </p:cNvSpPr>
            <p:nvPr/>
          </p:nvSpPr>
          <p:spPr bwMode="auto">
            <a:xfrm>
              <a:off x="7215239" y="3829750"/>
              <a:ext cx="19829" cy="24951"/>
            </a:xfrm>
            <a:custGeom>
              <a:avLst/>
              <a:gdLst>
                <a:gd name="T0" fmla="*/ 0 w 20000"/>
                <a:gd name="T1" fmla="*/ 5769 h 20000"/>
                <a:gd name="T2" fmla="*/ 11905 w 20000"/>
                <a:gd name="T3" fmla="*/ 0 h 20000"/>
                <a:gd name="T4" fmla="*/ 11905 w 20000"/>
                <a:gd name="T5" fmla="*/ 5769 h 20000"/>
                <a:gd name="T6" fmla="*/ 19524 w 20000"/>
                <a:gd name="T7" fmla="*/ 13462 h 20000"/>
                <a:gd name="T8" fmla="*/ 11905 w 20000"/>
                <a:gd name="T9" fmla="*/ 13462 h 20000"/>
                <a:gd name="T10" fmla="*/ 2857 w 20000"/>
                <a:gd name="T11" fmla="*/ 19615 h 20000"/>
                <a:gd name="T12" fmla="*/ 0 w 20000"/>
                <a:gd name="T13" fmla="*/ 5769 h 20000"/>
              </a:gdLst>
              <a:ahLst/>
              <a:cxnLst>
                <a:cxn ang="0">
                  <a:pos x="T0" y="T1"/>
                </a:cxn>
                <a:cxn ang="0">
                  <a:pos x="T2" y="T3"/>
                </a:cxn>
                <a:cxn ang="0">
                  <a:pos x="T4" y="T5"/>
                </a:cxn>
                <a:cxn ang="0">
                  <a:pos x="T6" y="T7"/>
                </a:cxn>
                <a:cxn ang="0">
                  <a:pos x="T8" y="T9"/>
                </a:cxn>
                <a:cxn ang="0">
                  <a:pos x="T10" y="T11"/>
                </a:cxn>
                <a:cxn ang="0">
                  <a:pos x="T12" y="T13"/>
                </a:cxn>
              </a:cxnLst>
              <a:rect l="0" t="0" r="r" b="b"/>
              <a:pathLst>
                <a:path w="20000" h="20000">
                  <a:moveTo>
                    <a:pt x="0" y="5769"/>
                  </a:moveTo>
                  <a:lnTo>
                    <a:pt x="11905" y="0"/>
                  </a:lnTo>
                  <a:lnTo>
                    <a:pt x="11905" y="5769"/>
                  </a:lnTo>
                  <a:lnTo>
                    <a:pt x="19524" y="13462"/>
                  </a:lnTo>
                  <a:lnTo>
                    <a:pt x="11905" y="13462"/>
                  </a:lnTo>
                  <a:lnTo>
                    <a:pt x="2857" y="19615"/>
                  </a:lnTo>
                  <a:lnTo>
                    <a:pt x="0" y="5769"/>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1" name="Freeform 215">
              <a:extLst>
                <a:ext uri="{FF2B5EF4-FFF2-40B4-BE49-F238E27FC236}">
                  <a16:creationId xmlns:a16="http://schemas.microsoft.com/office/drawing/2014/main" id="{FF24E9C9-2FD3-484D-A503-4D220E15EF91}"/>
                </a:ext>
              </a:extLst>
            </p:cNvPr>
            <p:cNvSpPr>
              <a:spLocks/>
            </p:cNvSpPr>
            <p:nvPr/>
          </p:nvSpPr>
          <p:spPr bwMode="auto">
            <a:xfrm>
              <a:off x="7300389" y="3358050"/>
              <a:ext cx="37326" cy="86736"/>
            </a:xfrm>
            <a:custGeom>
              <a:avLst/>
              <a:gdLst>
                <a:gd name="T0" fmla="*/ 10380 w 20000"/>
                <a:gd name="T1" fmla="*/ 19890 h 20000"/>
                <a:gd name="T2" fmla="*/ 9114 w 20000"/>
                <a:gd name="T3" fmla="*/ 19890 h 20000"/>
                <a:gd name="T4" fmla="*/ 9114 w 20000"/>
                <a:gd name="T5" fmla="*/ 18132 h 20000"/>
                <a:gd name="T6" fmla="*/ 4051 w 20000"/>
                <a:gd name="T7" fmla="*/ 16484 h 20000"/>
                <a:gd name="T8" fmla="*/ 0 w 20000"/>
                <a:gd name="T9" fmla="*/ 12967 h 20000"/>
                <a:gd name="T10" fmla="*/ 0 w 20000"/>
                <a:gd name="T11" fmla="*/ 10220 h 20000"/>
                <a:gd name="T12" fmla="*/ 2532 w 20000"/>
                <a:gd name="T13" fmla="*/ 8022 h 20000"/>
                <a:gd name="T14" fmla="*/ 9114 w 20000"/>
                <a:gd name="T15" fmla="*/ 1648 h 20000"/>
                <a:gd name="T16" fmla="*/ 12911 w 20000"/>
                <a:gd name="T17" fmla="*/ 0 h 20000"/>
                <a:gd name="T18" fmla="*/ 19747 w 20000"/>
                <a:gd name="T19" fmla="*/ 1648 h 20000"/>
                <a:gd name="T20" fmla="*/ 19747 w 20000"/>
                <a:gd name="T21" fmla="*/ 4505 h 20000"/>
                <a:gd name="T22" fmla="*/ 16962 w 20000"/>
                <a:gd name="T23" fmla="*/ 6264 h 20000"/>
                <a:gd name="T24" fmla="*/ 15696 w 20000"/>
                <a:gd name="T25" fmla="*/ 12967 h 20000"/>
                <a:gd name="T26" fmla="*/ 12911 w 20000"/>
                <a:gd name="T27" fmla="*/ 16484 h 20000"/>
                <a:gd name="T28" fmla="*/ 10380 w 20000"/>
                <a:gd name="T29" fmla="*/ 1989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00" h="20000">
                  <a:moveTo>
                    <a:pt x="10380" y="19890"/>
                  </a:moveTo>
                  <a:lnTo>
                    <a:pt x="9114" y="19890"/>
                  </a:lnTo>
                  <a:lnTo>
                    <a:pt x="9114" y="18132"/>
                  </a:lnTo>
                  <a:lnTo>
                    <a:pt x="4051" y="16484"/>
                  </a:lnTo>
                  <a:lnTo>
                    <a:pt x="0" y="12967"/>
                  </a:lnTo>
                  <a:lnTo>
                    <a:pt x="0" y="10220"/>
                  </a:lnTo>
                  <a:lnTo>
                    <a:pt x="2532" y="8022"/>
                  </a:lnTo>
                  <a:lnTo>
                    <a:pt x="9114" y="1648"/>
                  </a:lnTo>
                  <a:lnTo>
                    <a:pt x="12911" y="0"/>
                  </a:lnTo>
                  <a:lnTo>
                    <a:pt x="19747" y="1648"/>
                  </a:lnTo>
                  <a:lnTo>
                    <a:pt x="19747" y="4505"/>
                  </a:lnTo>
                  <a:lnTo>
                    <a:pt x="16962" y="6264"/>
                  </a:lnTo>
                  <a:lnTo>
                    <a:pt x="15696" y="12967"/>
                  </a:lnTo>
                  <a:lnTo>
                    <a:pt x="12911" y="16484"/>
                  </a:lnTo>
                  <a:lnTo>
                    <a:pt x="10380" y="1989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2" name="Freeform 214">
              <a:extLst>
                <a:ext uri="{FF2B5EF4-FFF2-40B4-BE49-F238E27FC236}">
                  <a16:creationId xmlns:a16="http://schemas.microsoft.com/office/drawing/2014/main" id="{99DABA58-6A61-4563-9621-517EFB647C09}"/>
                </a:ext>
              </a:extLst>
            </p:cNvPr>
            <p:cNvSpPr>
              <a:spLocks/>
            </p:cNvSpPr>
            <p:nvPr/>
          </p:nvSpPr>
          <p:spPr bwMode="auto">
            <a:xfrm>
              <a:off x="6297249" y="2514456"/>
              <a:ext cx="1143114" cy="971915"/>
            </a:xfrm>
            <a:custGeom>
              <a:avLst/>
              <a:gdLst>
                <a:gd name="T0" fmla="*/ 16612 w 20000"/>
                <a:gd name="T1" fmla="*/ 1418 h 20000"/>
                <a:gd name="T2" fmla="*/ 18424 w 20000"/>
                <a:gd name="T3" fmla="*/ 2983 h 20000"/>
                <a:gd name="T4" fmla="*/ 19992 w 20000"/>
                <a:gd name="T5" fmla="*/ 3540 h 20000"/>
                <a:gd name="T6" fmla="*/ 19527 w 20000"/>
                <a:gd name="T7" fmla="*/ 7139 h 20000"/>
                <a:gd name="T8" fmla="*/ 18939 w 20000"/>
                <a:gd name="T9" fmla="*/ 7697 h 20000"/>
                <a:gd name="T10" fmla="*/ 18220 w 20000"/>
                <a:gd name="T11" fmla="*/ 7941 h 20000"/>
                <a:gd name="T12" fmla="*/ 17159 w 20000"/>
                <a:gd name="T13" fmla="*/ 9418 h 20000"/>
                <a:gd name="T14" fmla="*/ 16743 w 20000"/>
                <a:gd name="T15" fmla="*/ 9418 h 20000"/>
                <a:gd name="T16" fmla="*/ 15853 w 20000"/>
                <a:gd name="T17" fmla="*/ 9672 h 20000"/>
                <a:gd name="T18" fmla="*/ 16057 w 20000"/>
                <a:gd name="T19" fmla="*/ 10836 h 20000"/>
                <a:gd name="T20" fmla="*/ 17331 w 20000"/>
                <a:gd name="T21" fmla="*/ 10631 h 20000"/>
                <a:gd name="T22" fmla="*/ 16400 w 20000"/>
                <a:gd name="T23" fmla="*/ 12293 h 20000"/>
                <a:gd name="T24" fmla="*/ 17290 w 20000"/>
                <a:gd name="T25" fmla="*/ 13819 h 20000"/>
                <a:gd name="T26" fmla="*/ 17412 w 20000"/>
                <a:gd name="T27" fmla="*/ 14680 h 20000"/>
                <a:gd name="T28" fmla="*/ 17837 w 20000"/>
                <a:gd name="T29" fmla="*/ 14973 h 20000"/>
                <a:gd name="T30" fmla="*/ 17673 w 20000"/>
                <a:gd name="T31" fmla="*/ 15531 h 20000"/>
                <a:gd name="T32" fmla="*/ 17331 w 20000"/>
                <a:gd name="T33" fmla="*/ 16597 h 20000"/>
                <a:gd name="T34" fmla="*/ 17078 w 20000"/>
                <a:gd name="T35" fmla="*/ 17614 h 20000"/>
                <a:gd name="T36" fmla="*/ 16269 w 20000"/>
                <a:gd name="T37" fmla="*/ 18670 h 20000"/>
                <a:gd name="T38" fmla="*/ 15216 w 20000"/>
                <a:gd name="T39" fmla="*/ 18670 h 20000"/>
                <a:gd name="T40" fmla="*/ 14416 w 20000"/>
                <a:gd name="T41" fmla="*/ 19491 h 20000"/>
                <a:gd name="T42" fmla="*/ 13951 w 20000"/>
                <a:gd name="T43" fmla="*/ 19491 h 20000"/>
                <a:gd name="T44" fmla="*/ 13437 w 20000"/>
                <a:gd name="T45" fmla="*/ 19374 h 20000"/>
                <a:gd name="T46" fmla="*/ 12433 w 20000"/>
                <a:gd name="T47" fmla="*/ 18670 h 20000"/>
                <a:gd name="T48" fmla="*/ 11535 w 20000"/>
                <a:gd name="T49" fmla="*/ 18826 h 20000"/>
                <a:gd name="T50" fmla="*/ 11078 w 20000"/>
                <a:gd name="T51" fmla="*/ 19589 h 20000"/>
                <a:gd name="T52" fmla="*/ 10441 w 20000"/>
                <a:gd name="T53" fmla="*/ 19227 h 20000"/>
                <a:gd name="T54" fmla="*/ 9894 w 20000"/>
                <a:gd name="T55" fmla="*/ 18171 h 20000"/>
                <a:gd name="T56" fmla="*/ 9429 w 20000"/>
                <a:gd name="T57" fmla="*/ 17653 h 20000"/>
                <a:gd name="T58" fmla="*/ 9510 w 20000"/>
                <a:gd name="T59" fmla="*/ 16293 h 20000"/>
                <a:gd name="T60" fmla="*/ 8751 w 20000"/>
                <a:gd name="T61" fmla="*/ 16039 h 20000"/>
                <a:gd name="T62" fmla="*/ 8408 w 20000"/>
                <a:gd name="T63" fmla="*/ 15736 h 20000"/>
                <a:gd name="T64" fmla="*/ 7445 w 20000"/>
                <a:gd name="T65" fmla="*/ 16293 h 20000"/>
                <a:gd name="T66" fmla="*/ 6343 w 20000"/>
                <a:gd name="T67" fmla="*/ 16450 h 20000"/>
                <a:gd name="T68" fmla="*/ 4906 w 20000"/>
                <a:gd name="T69" fmla="*/ 16196 h 20000"/>
                <a:gd name="T70" fmla="*/ 4139 w 20000"/>
                <a:gd name="T71" fmla="*/ 15795 h 20000"/>
                <a:gd name="T72" fmla="*/ 2318 w 20000"/>
                <a:gd name="T73" fmla="*/ 14416 h 20000"/>
                <a:gd name="T74" fmla="*/ 2449 w 20000"/>
                <a:gd name="T75" fmla="*/ 13770 h 20000"/>
                <a:gd name="T76" fmla="*/ 1437 w 20000"/>
                <a:gd name="T77" fmla="*/ 12293 h 20000"/>
                <a:gd name="T78" fmla="*/ 669 w 20000"/>
                <a:gd name="T79" fmla="*/ 11540 h 20000"/>
                <a:gd name="T80" fmla="*/ 416 w 20000"/>
                <a:gd name="T81" fmla="*/ 9917 h 20000"/>
                <a:gd name="T82" fmla="*/ 2114 w 20000"/>
                <a:gd name="T83" fmla="*/ 8900 h 20000"/>
                <a:gd name="T84" fmla="*/ 2449 w 20000"/>
                <a:gd name="T85" fmla="*/ 6778 h 20000"/>
                <a:gd name="T86" fmla="*/ 3673 w 20000"/>
                <a:gd name="T87" fmla="*/ 4606 h 20000"/>
                <a:gd name="T88" fmla="*/ 4571 w 20000"/>
                <a:gd name="T89" fmla="*/ 5115 h 20000"/>
                <a:gd name="T90" fmla="*/ 5322 w 20000"/>
                <a:gd name="T91" fmla="*/ 6377 h 20000"/>
                <a:gd name="T92" fmla="*/ 7012 w 20000"/>
                <a:gd name="T93" fmla="*/ 7394 h 20000"/>
                <a:gd name="T94" fmla="*/ 8751 w 20000"/>
                <a:gd name="T95" fmla="*/ 8196 h 20000"/>
                <a:gd name="T96" fmla="*/ 10784 w 20000"/>
                <a:gd name="T97" fmla="*/ 8597 h 20000"/>
                <a:gd name="T98" fmla="*/ 12767 w 20000"/>
                <a:gd name="T99" fmla="*/ 6885 h 20000"/>
                <a:gd name="T100" fmla="*/ 13437 w 20000"/>
                <a:gd name="T101" fmla="*/ 6328 h 20000"/>
                <a:gd name="T102" fmla="*/ 14286 w 20000"/>
                <a:gd name="T103" fmla="*/ 5418 h 20000"/>
                <a:gd name="T104" fmla="*/ 15176 w 20000"/>
                <a:gd name="T105" fmla="*/ 4919 h 20000"/>
                <a:gd name="T106" fmla="*/ 13951 w 20000"/>
                <a:gd name="T107" fmla="*/ 4362 h 20000"/>
                <a:gd name="T108" fmla="*/ 13567 w 20000"/>
                <a:gd name="T109" fmla="*/ 3042 h 20000"/>
                <a:gd name="T110" fmla="*/ 14335 w 20000"/>
                <a:gd name="T111" fmla="*/ 1017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000" h="20000">
                  <a:moveTo>
                    <a:pt x="14841" y="108"/>
                  </a:moveTo>
                  <a:lnTo>
                    <a:pt x="15004" y="0"/>
                  </a:lnTo>
                  <a:lnTo>
                    <a:pt x="15216" y="108"/>
                  </a:lnTo>
                  <a:lnTo>
                    <a:pt x="15641" y="205"/>
                  </a:lnTo>
                  <a:lnTo>
                    <a:pt x="15853" y="254"/>
                  </a:lnTo>
                  <a:lnTo>
                    <a:pt x="15976" y="362"/>
                  </a:lnTo>
                  <a:lnTo>
                    <a:pt x="16612" y="1418"/>
                  </a:lnTo>
                  <a:lnTo>
                    <a:pt x="16873" y="1721"/>
                  </a:lnTo>
                  <a:lnTo>
                    <a:pt x="17078" y="2230"/>
                  </a:lnTo>
                  <a:lnTo>
                    <a:pt x="17208" y="2484"/>
                  </a:lnTo>
                  <a:lnTo>
                    <a:pt x="17331" y="2641"/>
                  </a:lnTo>
                  <a:lnTo>
                    <a:pt x="17673" y="2641"/>
                  </a:lnTo>
                  <a:lnTo>
                    <a:pt x="17878" y="2641"/>
                  </a:lnTo>
                  <a:lnTo>
                    <a:pt x="18424" y="2983"/>
                  </a:lnTo>
                  <a:lnTo>
                    <a:pt x="18776" y="3795"/>
                  </a:lnTo>
                  <a:lnTo>
                    <a:pt x="18939" y="3795"/>
                  </a:lnTo>
                  <a:lnTo>
                    <a:pt x="19273" y="3697"/>
                  </a:lnTo>
                  <a:lnTo>
                    <a:pt x="19396" y="3443"/>
                  </a:lnTo>
                  <a:lnTo>
                    <a:pt x="19739" y="3296"/>
                  </a:lnTo>
                  <a:lnTo>
                    <a:pt x="19992" y="3139"/>
                  </a:lnTo>
                  <a:lnTo>
                    <a:pt x="19992" y="3540"/>
                  </a:lnTo>
                  <a:lnTo>
                    <a:pt x="19992" y="3941"/>
                  </a:lnTo>
                  <a:lnTo>
                    <a:pt x="19951" y="4098"/>
                  </a:lnTo>
                  <a:lnTo>
                    <a:pt x="19951" y="5516"/>
                  </a:lnTo>
                  <a:lnTo>
                    <a:pt x="19527" y="5320"/>
                  </a:lnTo>
                  <a:lnTo>
                    <a:pt x="19314" y="5672"/>
                  </a:lnTo>
                  <a:lnTo>
                    <a:pt x="19608" y="6631"/>
                  </a:lnTo>
                  <a:lnTo>
                    <a:pt x="19527" y="7139"/>
                  </a:lnTo>
                  <a:lnTo>
                    <a:pt x="19527" y="7296"/>
                  </a:lnTo>
                  <a:lnTo>
                    <a:pt x="19396" y="7139"/>
                  </a:lnTo>
                  <a:lnTo>
                    <a:pt x="19273" y="7042"/>
                  </a:lnTo>
                  <a:lnTo>
                    <a:pt x="19273" y="7296"/>
                  </a:lnTo>
                  <a:lnTo>
                    <a:pt x="19110" y="7443"/>
                  </a:lnTo>
                  <a:lnTo>
                    <a:pt x="19061" y="7638"/>
                  </a:lnTo>
                  <a:lnTo>
                    <a:pt x="18939" y="7697"/>
                  </a:lnTo>
                  <a:lnTo>
                    <a:pt x="18776" y="7795"/>
                  </a:lnTo>
                  <a:lnTo>
                    <a:pt x="18776" y="7844"/>
                  </a:lnTo>
                  <a:lnTo>
                    <a:pt x="18857" y="8039"/>
                  </a:lnTo>
                  <a:lnTo>
                    <a:pt x="18727" y="8039"/>
                  </a:lnTo>
                  <a:lnTo>
                    <a:pt x="18514" y="8039"/>
                  </a:lnTo>
                  <a:lnTo>
                    <a:pt x="18392" y="7844"/>
                  </a:lnTo>
                  <a:lnTo>
                    <a:pt x="18220" y="7941"/>
                  </a:lnTo>
                  <a:lnTo>
                    <a:pt x="18220" y="8196"/>
                  </a:lnTo>
                  <a:lnTo>
                    <a:pt x="18180" y="8352"/>
                  </a:lnTo>
                  <a:lnTo>
                    <a:pt x="18049" y="8499"/>
                  </a:lnTo>
                  <a:lnTo>
                    <a:pt x="17755" y="8753"/>
                  </a:lnTo>
                  <a:lnTo>
                    <a:pt x="17624" y="9164"/>
                  </a:lnTo>
                  <a:lnTo>
                    <a:pt x="17331" y="9262"/>
                  </a:lnTo>
                  <a:lnTo>
                    <a:pt x="17159" y="9418"/>
                  </a:lnTo>
                  <a:lnTo>
                    <a:pt x="16955" y="9672"/>
                  </a:lnTo>
                  <a:lnTo>
                    <a:pt x="16743" y="9917"/>
                  </a:lnTo>
                  <a:lnTo>
                    <a:pt x="16653" y="9819"/>
                  </a:lnTo>
                  <a:lnTo>
                    <a:pt x="16776" y="9672"/>
                  </a:lnTo>
                  <a:lnTo>
                    <a:pt x="16776" y="9565"/>
                  </a:lnTo>
                  <a:lnTo>
                    <a:pt x="16873" y="9516"/>
                  </a:lnTo>
                  <a:lnTo>
                    <a:pt x="16743" y="9418"/>
                  </a:lnTo>
                  <a:lnTo>
                    <a:pt x="16653" y="9262"/>
                  </a:lnTo>
                  <a:lnTo>
                    <a:pt x="16873" y="8753"/>
                  </a:lnTo>
                  <a:lnTo>
                    <a:pt x="16612" y="8499"/>
                  </a:lnTo>
                  <a:lnTo>
                    <a:pt x="16318" y="8704"/>
                  </a:lnTo>
                  <a:lnTo>
                    <a:pt x="16106" y="9164"/>
                  </a:lnTo>
                  <a:lnTo>
                    <a:pt x="15894" y="9418"/>
                  </a:lnTo>
                  <a:lnTo>
                    <a:pt x="15853" y="9672"/>
                  </a:lnTo>
                  <a:lnTo>
                    <a:pt x="15722" y="9770"/>
                  </a:lnTo>
                  <a:lnTo>
                    <a:pt x="15429" y="9770"/>
                  </a:lnTo>
                  <a:lnTo>
                    <a:pt x="15510" y="10171"/>
                  </a:lnTo>
                  <a:lnTo>
                    <a:pt x="15641" y="10474"/>
                  </a:lnTo>
                  <a:lnTo>
                    <a:pt x="15771" y="10435"/>
                  </a:lnTo>
                  <a:lnTo>
                    <a:pt x="15976" y="10572"/>
                  </a:lnTo>
                  <a:lnTo>
                    <a:pt x="16057" y="10836"/>
                  </a:lnTo>
                  <a:lnTo>
                    <a:pt x="16188" y="10983"/>
                  </a:lnTo>
                  <a:lnTo>
                    <a:pt x="16318" y="10875"/>
                  </a:lnTo>
                  <a:lnTo>
                    <a:pt x="16522" y="10631"/>
                  </a:lnTo>
                  <a:lnTo>
                    <a:pt x="16653" y="10474"/>
                  </a:lnTo>
                  <a:lnTo>
                    <a:pt x="16955" y="10631"/>
                  </a:lnTo>
                  <a:lnTo>
                    <a:pt x="17159" y="10631"/>
                  </a:lnTo>
                  <a:lnTo>
                    <a:pt x="17331" y="10631"/>
                  </a:lnTo>
                  <a:lnTo>
                    <a:pt x="17331" y="10983"/>
                  </a:lnTo>
                  <a:lnTo>
                    <a:pt x="17159" y="10875"/>
                  </a:lnTo>
                  <a:lnTo>
                    <a:pt x="16776" y="11139"/>
                  </a:lnTo>
                  <a:lnTo>
                    <a:pt x="16873" y="11237"/>
                  </a:lnTo>
                  <a:lnTo>
                    <a:pt x="16612" y="11638"/>
                  </a:lnTo>
                  <a:lnTo>
                    <a:pt x="16400" y="12039"/>
                  </a:lnTo>
                  <a:lnTo>
                    <a:pt x="16400" y="12293"/>
                  </a:lnTo>
                  <a:lnTo>
                    <a:pt x="16776" y="12557"/>
                  </a:lnTo>
                  <a:lnTo>
                    <a:pt x="17078" y="13154"/>
                  </a:lnTo>
                  <a:lnTo>
                    <a:pt x="17208" y="13262"/>
                  </a:lnTo>
                  <a:lnTo>
                    <a:pt x="17290" y="13516"/>
                  </a:lnTo>
                  <a:lnTo>
                    <a:pt x="17494" y="13770"/>
                  </a:lnTo>
                  <a:lnTo>
                    <a:pt x="17624" y="13917"/>
                  </a:lnTo>
                  <a:lnTo>
                    <a:pt x="17290" y="13819"/>
                  </a:lnTo>
                  <a:lnTo>
                    <a:pt x="17159" y="13770"/>
                  </a:lnTo>
                  <a:lnTo>
                    <a:pt x="17078" y="13819"/>
                  </a:lnTo>
                  <a:lnTo>
                    <a:pt x="17208" y="13819"/>
                  </a:lnTo>
                  <a:lnTo>
                    <a:pt x="17412" y="14073"/>
                  </a:lnTo>
                  <a:lnTo>
                    <a:pt x="17673" y="14416"/>
                  </a:lnTo>
                  <a:lnTo>
                    <a:pt x="17494" y="14474"/>
                  </a:lnTo>
                  <a:lnTo>
                    <a:pt x="17412" y="14680"/>
                  </a:lnTo>
                  <a:lnTo>
                    <a:pt x="17208" y="14680"/>
                  </a:lnTo>
                  <a:lnTo>
                    <a:pt x="17159" y="14826"/>
                  </a:lnTo>
                  <a:lnTo>
                    <a:pt x="17290" y="14729"/>
                  </a:lnTo>
                  <a:lnTo>
                    <a:pt x="17290" y="14875"/>
                  </a:lnTo>
                  <a:lnTo>
                    <a:pt x="17543" y="14729"/>
                  </a:lnTo>
                  <a:lnTo>
                    <a:pt x="17755" y="14875"/>
                  </a:lnTo>
                  <a:lnTo>
                    <a:pt x="17837" y="14973"/>
                  </a:lnTo>
                  <a:lnTo>
                    <a:pt x="17673" y="15130"/>
                  </a:lnTo>
                  <a:lnTo>
                    <a:pt x="17837" y="15130"/>
                  </a:lnTo>
                  <a:lnTo>
                    <a:pt x="17837" y="15276"/>
                  </a:lnTo>
                  <a:lnTo>
                    <a:pt x="17673" y="15276"/>
                  </a:lnTo>
                  <a:lnTo>
                    <a:pt x="17755" y="15374"/>
                  </a:lnTo>
                  <a:lnTo>
                    <a:pt x="17755" y="15531"/>
                  </a:lnTo>
                  <a:lnTo>
                    <a:pt x="17673" y="15531"/>
                  </a:lnTo>
                  <a:lnTo>
                    <a:pt x="17673" y="15638"/>
                  </a:lnTo>
                  <a:lnTo>
                    <a:pt x="17837" y="15736"/>
                  </a:lnTo>
                  <a:lnTo>
                    <a:pt x="17673" y="15795"/>
                  </a:lnTo>
                  <a:lnTo>
                    <a:pt x="17673" y="15736"/>
                  </a:lnTo>
                  <a:lnTo>
                    <a:pt x="17624" y="15795"/>
                  </a:lnTo>
                  <a:lnTo>
                    <a:pt x="17494" y="16196"/>
                  </a:lnTo>
                  <a:lnTo>
                    <a:pt x="17331" y="16597"/>
                  </a:lnTo>
                  <a:lnTo>
                    <a:pt x="17208" y="16597"/>
                  </a:lnTo>
                  <a:lnTo>
                    <a:pt x="17208" y="16694"/>
                  </a:lnTo>
                  <a:lnTo>
                    <a:pt x="17290" y="16792"/>
                  </a:lnTo>
                  <a:lnTo>
                    <a:pt x="17208" y="16949"/>
                  </a:lnTo>
                  <a:lnTo>
                    <a:pt x="17208" y="17213"/>
                  </a:lnTo>
                  <a:lnTo>
                    <a:pt x="17208" y="17359"/>
                  </a:lnTo>
                  <a:lnTo>
                    <a:pt x="17078" y="17614"/>
                  </a:lnTo>
                  <a:lnTo>
                    <a:pt x="16955" y="17770"/>
                  </a:lnTo>
                  <a:lnTo>
                    <a:pt x="16743" y="17868"/>
                  </a:lnTo>
                  <a:lnTo>
                    <a:pt x="16776" y="17917"/>
                  </a:lnTo>
                  <a:lnTo>
                    <a:pt x="16612" y="18171"/>
                  </a:lnTo>
                  <a:lnTo>
                    <a:pt x="16441" y="18269"/>
                  </a:lnTo>
                  <a:lnTo>
                    <a:pt x="16400" y="18269"/>
                  </a:lnTo>
                  <a:lnTo>
                    <a:pt x="16269" y="18670"/>
                  </a:lnTo>
                  <a:lnTo>
                    <a:pt x="15976" y="18729"/>
                  </a:lnTo>
                  <a:lnTo>
                    <a:pt x="15894" y="18826"/>
                  </a:lnTo>
                  <a:lnTo>
                    <a:pt x="15771" y="18729"/>
                  </a:lnTo>
                  <a:lnTo>
                    <a:pt x="15722" y="18826"/>
                  </a:lnTo>
                  <a:lnTo>
                    <a:pt x="15641" y="18729"/>
                  </a:lnTo>
                  <a:lnTo>
                    <a:pt x="15429" y="18924"/>
                  </a:lnTo>
                  <a:lnTo>
                    <a:pt x="15216" y="18670"/>
                  </a:lnTo>
                  <a:lnTo>
                    <a:pt x="15306" y="19071"/>
                  </a:lnTo>
                  <a:lnTo>
                    <a:pt x="14955" y="19227"/>
                  </a:lnTo>
                  <a:lnTo>
                    <a:pt x="14873" y="19130"/>
                  </a:lnTo>
                  <a:lnTo>
                    <a:pt x="14873" y="19227"/>
                  </a:lnTo>
                  <a:lnTo>
                    <a:pt x="14751" y="19335"/>
                  </a:lnTo>
                  <a:lnTo>
                    <a:pt x="14620" y="19374"/>
                  </a:lnTo>
                  <a:lnTo>
                    <a:pt x="14416" y="19491"/>
                  </a:lnTo>
                  <a:lnTo>
                    <a:pt x="14204" y="19589"/>
                  </a:lnTo>
                  <a:lnTo>
                    <a:pt x="14204" y="19491"/>
                  </a:lnTo>
                  <a:lnTo>
                    <a:pt x="14122" y="19736"/>
                  </a:lnTo>
                  <a:lnTo>
                    <a:pt x="14286" y="19892"/>
                  </a:lnTo>
                  <a:lnTo>
                    <a:pt x="14073" y="19990"/>
                  </a:lnTo>
                  <a:lnTo>
                    <a:pt x="13992" y="19628"/>
                  </a:lnTo>
                  <a:lnTo>
                    <a:pt x="13951" y="19491"/>
                  </a:lnTo>
                  <a:lnTo>
                    <a:pt x="14073" y="19374"/>
                  </a:lnTo>
                  <a:lnTo>
                    <a:pt x="13869" y="19227"/>
                  </a:lnTo>
                  <a:lnTo>
                    <a:pt x="13780" y="19374"/>
                  </a:lnTo>
                  <a:lnTo>
                    <a:pt x="13649" y="19335"/>
                  </a:lnTo>
                  <a:lnTo>
                    <a:pt x="13527" y="19227"/>
                  </a:lnTo>
                  <a:lnTo>
                    <a:pt x="13437" y="19227"/>
                  </a:lnTo>
                  <a:lnTo>
                    <a:pt x="13437" y="19374"/>
                  </a:lnTo>
                  <a:lnTo>
                    <a:pt x="13314" y="19374"/>
                  </a:lnTo>
                  <a:lnTo>
                    <a:pt x="13233" y="19335"/>
                  </a:lnTo>
                  <a:lnTo>
                    <a:pt x="13061" y="19374"/>
                  </a:lnTo>
                  <a:lnTo>
                    <a:pt x="12767" y="18973"/>
                  </a:lnTo>
                  <a:lnTo>
                    <a:pt x="12849" y="18729"/>
                  </a:lnTo>
                  <a:lnTo>
                    <a:pt x="12767" y="18729"/>
                  </a:lnTo>
                  <a:lnTo>
                    <a:pt x="12433" y="18670"/>
                  </a:lnTo>
                  <a:lnTo>
                    <a:pt x="12302" y="18513"/>
                  </a:lnTo>
                  <a:lnTo>
                    <a:pt x="12090" y="18572"/>
                  </a:lnTo>
                  <a:lnTo>
                    <a:pt x="12090" y="18729"/>
                  </a:lnTo>
                  <a:lnTo>
                    <a:pt x="11878" y="18826"/>
                  </a:lnTo>
                  <a:lnTo>
                    <a:pt x="11796" y="18973"/>
                  </a:lnTo>
                  <a:lnTo>
                    <a:pt x="11665" y="18826"/>
                  </a:lnTo>
                  <a:lnTo>
                    <a:pt x="11535" y="18826"/>
                  </a:lnTo>
                  <a:lnTo>
                    <a:pt x="11453" y="18924"/>
                  </a:lnTo>
                  <a:lnTo>
                    <a:pt x="11331" y="18924"/>
                  </a:lnTo>
                  <a:lnTo>
                    <a:pt x="11282" y="18924"/>
                  </a:lnTo>
                  <a:lnTo>
                    <a:pt x="11200" y="18973"/>
                  </a:lnTo>
                  <a:lnTo>
                    <a:pt x="11078" y="18973"/>
                  </a:lnTo>
                  <a:lnTo>
                    <a:pt x="10988" y="19071"/>
                  </a:lnTo>
                  <a:lnTo>
                    <a:pt x="11078" y="19589"/>
                  </a:lnTo>
                  <a:lnTo>
                    <a:pt x="10865" y="19589"/>
                  </a:lnTo>
                  <a:lnTo>
                    <a:pt x="10865" y="19491"/>
                  </a:lnTo>
                  <a:lnTo>
                    <a:pt x="10653" y="19491"/>
                  </a:lnTo>
                  <a:lnTo>
                    <a:pt x="10531" y="19374"/>
                  </a:lnTo>
                  <a:lnTo>
                    <a:pt x="10441" y="19374"/>
                  </a:lnTo>
                  <a:lnTo>
                    <a:pt x="10441" y="19335"/>
                  </a:lnTo>
                  <a:lnTo>
                    <a:pt x="10441" y="19227"/>
                  </a:lnTo>
                  <a:lnTo>
                    <a:pt x="10098" y="19130"/>
                  </a:lnTo>
                  <a:lnTo>
                    <a:pt x="10180" y="18924"/>
                  </a:lnTo>
                  <a:lnTo>
                    <a:pt x="10180" y="18670"/>
                  </a:lnTo>
                  <a:lnTo>
                    <a:pt x="9976" y="18670"/>
                  </a:lnTo>
                  <a:lnTo>
                    <a:pt x="9894" y="18318"/>
                  </a:lnTo>
                  <a:lnTo>
                    <a:pt x="9845" y="18269"/>
                  </a:lnTo>
                  <a:lnTo>
                    <a:pt x="9894" y="18171"/>
                  </a:lnTo>
                  <a:lnTo>
                    <a:pt x="9682" y="18171"/>
                  </a:lnTo>
                  <a:lnTo>
                    <a:pt x="9633" y="18171"/>
                  </a:lnTo>
                  <a:lnTo>
                    <a:pt x="9510" y="18269"/>
                  </a:lnTo>
                  <a:lnTo>
                    <a:pt x="9429" y="18073"/>
                  </a:lnTo>
                  <a:lnTo>
                    <a:pt x="9347" y="17868"/>
                  </a:lnTo>
                  <a:lnTo>
                    <a:pt x="9510" y="17868"/>
                  </a:lnTo>
                  <a:lnTo>
                    <a:pt x="9429" y="17653"/>
                  </a:lnTo>
                  <a:lnTo>
                    <a:pt x="9633" y="17506"/>
                  </a:lnTo>
                  <a:lnTo>
                    <a:pt x="9682" y="17506"/>
                  </a:lnTo>
                  <a:lnTo>
                    <a:pt x="9682" y="17457"/>
                  </a:lnTo>
                  <a:lnTo>
                    <a:pt x="9763" y="17252"/>
                  </a:lnTo>
                  <a:lnTo>
                    <a:pt x="9633" y="16450"/>
                  </a:lnTo>
                  <a:lnTo>
                    <a:pt x="9510" y="16450"/>
                  </a:lnTo>
                  <a:lnTo>
                    <a:pt x="9510" y="16293"/>
                  </a:lnTo>
                  <a:lnTo>
                    <a:pt x="9347" y="16039"/>
                  </a:lnTo>
                  <a:lnTo>
                    <a:pt x="9127" y="16039"/>
                  </a:lnTo>
                  <a:lnTo>
                    <a:pt x="9127" y="16196"/>
                  </a:lnTo>
                  <a:lnTo>
                    <a:pt x="8996" y="16039"/>
                  </a:lnTo>
                  <a:lnTo>
                    <a:pt x="8873" y="16039"/>
                  </a:lnTo>
                  <a:lnTo>
                    <a:pt x="8873" y="15941"/>
                  </a:lnTo>
                  <a:lnTo>
                    <a:pt x="8751" y="16039"/>
                  </a:lnTo>
                  <a:lnTo>
                    <a:pt x="8792" y="15892"/>
                  </a:lnTo>
                  <a:lnTo>
                    <a:pt x="8792" y="15736"/>
                  </a:lnTo>
                  <a:lnTo>
                    <a:pt x="8661" y="15736"/>
                  </a:lnTo>
                  <a:lnTo>
                    <a:pt x="8751" y="15531"/>
                  </a:lnTo>
                  <a:lnTo>
                    <a:pt x="8661" y="15491"/>
                  </a:lnTo>
                  <a:lnTo>
                    <a:pt x="8539" y="15531"/>
                  </a:lnTo>
                  <a:lnTo>
                    <a:pt x="8408" y="15736"/>
                  </a:lnTo>
                  <a:lnTo>
                    <a:pt x="8073" y="15638"/>
                  </a:lnTo>
                  <a:lnTo>
                    <a:pt x="7910" y="15736"/>
                  </a:lnTo>
                  <a:lnTo>
                    <a:pt x="7861" y="15892"/>
                  </a:lnTo>
                  <a:lnTo>
                    <a:pt x="7559" y="15941"/>
                  </a:lnTo>
                  <a:lnTo>
                    <a:pt x="7559" y="16137"/>
                  </a:lnTo>
                  <a:lnTo>
                    <a:pt x="7527" y="16196"/>
                  </a:lnTo>
                  <a:lnTo>
                    <a:pt x="7445" y="16293"/>
                  </a:lnTo>
                  <a:lnTo>
                    <a:pt x="7224" y="16352"/>
                  </a:lnTo>
                  <a:lnTo>
                    <a:pt x="7094" y="16352"/>
                  </a:lnTo>
                  <a:lnTo>
                    <a:pt x="6971" y="16196"/>
                  </a:lnTo>
                  <a:lnTo>
                    <a:pt x="6890" y="16293"/>
                  </a:lnTo>
                  <a:lnTo>
                    <a:pt x="6637" y="16293"/>
                  </a:lnTo>
                  <a:lnTo>
                    <a:pt x="6424" y="16196"/>
                  </a:lnTo>
                  <a:lnTo>
                    <a:pt x="6343" y="16450"/>
                  </a:lnTo>
                  <a:lnTo>
                    <a:pt x="6122" y="16548"/>
                  </a:lnTo>
                  <a:lnTo>
                    <a:pt x="6122" y="16293"/>
                  </a:lnTo>
                  <a:lnTo>
                    <a:pt x="5918" y="16352"/>
                  </a:lnTo>
                  <a:lnTo>
                    <a:pt x="5535" y="16352"/>
                  </a:lnTo>
                  <a:lnTo>
                    <a:pt x="5322" y="16293"/>
                  </a:lnTo>
                  <a:lnTo>
                    <a:pt x="5241" y="16352"/>
                  </a:lnTo>
                  <a:lnTo>
                    <a:pt x="4906" y="16196"/>
                  </a:lnTo>
                  <a:lnTo>
                    <a:pt x="4776" y="16196"/>
                  </a:lnTo>
                  <a:lnTo>
                    <a:pt x="4776" y="15941"/>
                  </a:lnTo>
                  <a:lnTo>
                    <a:pt x="4653" y="16039"/>
                  </a:lnTo>
                  <a:lnTo>
                    <a:pt x="4441" y="15941"/>
                  </a:lnTo>
                  <a:lnTo>
                    <a:pt x="4351" y="15736"/>
                  </a:lnTo>
                  <a:lnTo>
                    <a:pt x="4220" y="15736"/>
                  </a:lnTo>
                  <a:lnTo>
                    <a:pt x="4139" y="15795"/>
                  </a:lnTo>
                  <a:lnTo>
                    <a:pt x="4016" y="15531"/>
                  </a:lnTo>
                  <a:lnTo>
                    <a:pt x="3420" y="15237"/>
                  </a:lnTo>
                  <a:lnTo>
                    <a:pt x="3208" y="15130"/>
                  </a:lnTo>
                  <a:lnTo>
                    <a:pt x="2751" y="14826"/>
                  </a:lnTo>
                  <a:lnTo>
                    <a:pt x="2669" y="14729"/>
                  </a:lnTo>
                  <a:lnTo>
                    <a:pt x="2449" y="14826"/>
                  </a:lnTo>
                  <a:lnTo>
                    <a:pt x="2318" y="14416"/>
                  </a:lnTo>
                  <a:lnTo>
                    <a:pt x="2318" y="14220"/>
                  </a:lnTo>
                  <a:lnTo>
                    <a:pt x="2237" y="14220"/>
                  </a:lnTo>
                  <a:lnTo>
                    <a:pt x="2196" y="14073"/>
                  </a:lnTo>
                  <a:lnTo>
                    <a:pt x="2237" y="14015"/>
                  </a:lnTo>
                  <a:lnTo>
                    <a:pt x="2367" y="14171"/>
                  </a:lnTo>
                  <a:lnTo>
                    <a:pt x="2571" y="13917"/>
                  </a:lnTo>
                  <a:lnTo>
                    <a:pt x="2449" y="13770"/>
                  </a:lnTo>
                  <a:lnTo>
                    <a:pt x="2318" y="13672"/>
                  </a:lnTo>
                  <a:lnTo>
                    <a:pt x="2237" y="13359"/>
                  </a:lnTo>
                  <a:lnTo>
                    <a:pt x="2196" y="13154"/>
                  </a:lnTo>
                  <a:lnTo>
                    <a:pt x="2114" y="12958"/>
                  </a:lnTo>
                  <a:lnTo>
                    <a:pt x="1853" y="12597"/>
                  </a:lnTo>
                  <a:lnTo>
                    <a:pt x="1771" y="12597"/>
                  </a:lnTo>
                  <a:lnTo>
                    <a:pt x="1437" y="12293"/>
                  </a:lnTo>
                  <a:lnTo>
                    <a:pt x="1224" y="12039"/>
                  </a:lnTo>
                  <a:lnTo>
                    <a:pt x="759" y="11795"/>
                  </a:lnTo>
                  <a:lnTo>
                    <a:pt x="547" y="11892"/>
                  </a:lnTo>
                  <a:lnTo>
                    <a:pt x="465" y="11795"/>
                  </a:lnTo>
                  <a:lnTo>
                    <a:pt x="416" y="11697"/>
                  </a:lnTo>
                  <a:lnTo>
                    <a:pt x="547" y="11697"/>
                  </a:lnTo>
                  <a:lnTo>
                    <a:pt x="669" y="11540"/>
                  </a:lnTo>
                  <a:lnTo>
                    <a:pt x="465" y="10983"/>
                  </a:lnTo>
                  <a:lnTo>
                    <a:pt x="253" y="10875"/>
                  </a:lnTo>
                  <a:lnTo>
                    <a:pt x="131" y="10875"/>
                  </a:lnTo>
                  <a:lnTo>
                    <a:pt x="0" y="10474"/>
                  </a:lnTo>
                  <a:lnTo>
                    <a:pt x="131" y="10474"/>
                  </a:lnTo>
                  <a:lnTo>
                    <a:pt x="82" y="10171"/>
                  </a:lnTo>
                  <a:lnTo>
                    <a:pt x="416" y="9917"/>
                  </a:lnTo>
                  <a:lnTo>
                    <a:pt x="588" y="9819"/>
                  </a:lnTo>
                  <a:lnTo>
                    <a:pt x="669" y="9917"/>
                  </a:lnTo>
                  <a:lnTo>
                    <a:pt x="971" y="9819"/>
                  </a:lnTo>
                  <a:lnTo>
                    <a:pt x="1012" y="9565"/>
                  </a:lnTo>
                  <a:lnTo>
                    <a:pt x="1437" y="9516"/>
                  </a:lnTo>
                  <a:lnTo>
                    <a:pt x="1567" y="9262"/>
                  </a:lnTo>
                  <a:lnTo>
                    <a:pt x="2114" y="8900"/>
                  </a:lnTo>
                  <a:lnTo>
                    <a:pt x="2196" y="8196"/>
                  </a:lnTo>
                  <a:lnTo>
                    <a:pt x="1853" y="7296"/>
                  </a:lnTo>
                  <a:lnTo>
                    <a:pt x="1690" y="7296"/>
                  </a:lnTo>
                  <a:lnTo>
                    <a:pt x="2237" y="6983"/>
                  </a:lnTo>
                  <a:lnTo>
                    <a:pt x="2449" y="7042"/>
                  </a:lnTo>
                  <a:lnTo>
                    <a:pt x="2571" y="6885"/>
                  </a:lnTo>
                  <a:lnTo>
                    <a:pt x="2449" y="6778"/>
                  </a:lnTo>
                  <a:lnTo>
                    <a:pt x="2539" y="5917"/>
                  </a:lnTo>
                  <a:lnTo>
                    <a:pt x="3257" y="5917"/>
                  </a:lnTo>
                  <a:lnTo>
                    <a:pt x="3420" y="5721"/>
                  </a:lnTo>
                  <a:lnTo>
                    <a:pt x="3257" y="5115"/>
                  </a:lnTo>
                  <a:lnTo>
                    <a:pt x="3469" y="5017"/>
                  </a:lnTo>
                  <a:lnTo>
                    <a:pt x="3633" y="4919"/>
                  </a:lnTo>
                  <a:lnTo>
                    <a:pt x="3673" y="4606"/>
                  </a:lnTo>
                  <a:lnTo>
                    <a:pt x="3886" y="4499"/>
                  </a:lnTo>
                  <a:lnTo>
                    <a:pt x="3886" y="4763"/>
                  </a:lnTo>
                  <a:lnTo>
                    <a:pt x="4016" y="4861"/>
                  </a:lnTo>
                  <a:lnTo>
                    <a:pt x="4098" y="4919"/>
                  </a:lnTo>
                  <a:lnTo>
                    <a:pt x="4220" y="5017"/>
                  </a:lnTo>
                  <a:lnTo>
                    <a:pt x="4441" y="5320"/>
                  </a:lnTo>
                  <a:lnTo>
                    <a:pt x="4571" y="5115"/>
                  </a:lnTo>
                  <a:lnTo>
                    <a:pt x="4653" y="5164"/>
                  </a:lnTo>
                  <a:lnTo>
                    <a:pt x="4694" y="5320"/>
                  </a:lnTo>
                  <a:lnTo>
                    <a:pt x="4776" y="5262"/>
                  </a:lnTo>
                  <a:lnTo>
                    <a:pt x="5029" y="5565"/>
                  </a:lnTo>
                  <a:lnTo>
                    <a:pt x="5241" y="5917"/>
                  </a:lnTo>
                  <a:lnTo>
                    <a:pt x="5241" y="6181"/>
                  </a:lnTo>
                  <a:lnTo>
                    <a:pt x="5322" y="6377"/>
                  </a:lnTo>
                  <a:lnTo>
                    <a:pt x="5241" y="6474"/>
                  </a:lnTo>
                  <a:lnTo>
                    <a:pt x="5322" y="6738"/>
                  </a:lnTo>
                  <a:lnTo>
                    <a:pt x="5657" y="6885"/>
                  </a:lnTo>
                  <a:lnTo>
                    <a:pt x="6122" y="6983"/>
                  </a:lnTo>
                  <a:lnTo>
                    <a:pt x="6343" y="6983"/>
                  </a:lnTo>
                  <a:lnTo>
                    <a:pt x="6678" y="7237"/>
                  </a:lnTo>
                  <a:lnTo>
                    <a:pt x="7012" y="7394"/>
                  </a:lnTo>
                  <a:lnTo>
                    <a:pt x="7094" y="7394"/>
                  </a:lnTo>
                  <a:lnTo>
                    <a:pt x="7224" y="7540"/>
                  </a:lnTo>
                  <a:lnTo>
                    <a:pt x="7445" y="8039"/>
                  </a:lnTo>
                  <a:lnTo>
                    <a:pt x="7649" y="8303"/>
                  </a:lnTo>
                  <a:lnTo>
                    <a:pt x="7992" y="8303"/>
                  </a:lnTo>
                  <a:lnTo>
                    <a:pt x="8073" y="8196"/>
                  </a:lnTo>
                  <a:lnTo>
                    <a:pt x="8751" y="8196"/>
                  </a:lnTo>
                  <a:lnTo>
                    <a:pt x="8873" y="8098"/>
                  </a:lnTo>
                  <a:lnTo>
                    <a:pt x="9429" y="8098"/>
                  </a:lnTo>
                  <a:lnTo>
                    <a:pt x="9551" y="8303"/>
                  </a:lnTo>
                  <a:lnTo>
                    <a:pt x="10229" y="8499"/>
                  </a:lnTo>
                  <a:lnTo>
                    <a:pt x="10441" y="8499"/>
                  </a:lnTo>
                  <a:lnTo>
                    <a:pt x="10563" y="8597"/>
                  </a:lnTo>
                  <a:lnTo>
                    <a:pt x="10784" y="8597"/>
                  </a:lnTo>
                  <a:lnTo>
                    <a:pt x="11200" y="8196"/>
                  </a:lnTo>
                  <a:lnTo>
                    <a:pt x="12212" y="8039"/>
                  </a:lnTo>
                  <a:lnTo>
                    <a:pt x="12335" y="7844"/>
                  </a:lnTo>
                  <a:lnTo>
                    <a:pt x="12514" y="7697"/>
                  </a:lnTo>
                  <a:lnTo>
                    <a:pt x="12555" y="7394"/>
                  </a:lnTo>
                  <a:lnTo>
                    <a:pt x="12767" y="7237"/>
                  </a:lnTo>
                  <a:lnTo>
                    <a:pt x="12767" y="6885"/>
                  </a:lnTo>
                  <a:lnTo>
                    <a:pt x="12637" y="6738"/>
                  </a:lnTo>
                  <a:lnTo>
                    <a:pt x="12637" y="6474"/>
                  </a:lnTo>
                  <a:lnTo>
                    <a:pt x="12686" y="6328"/>
                  </a:lnTo>
                  <a:lnTo>
                    <a:pt x="12849" y="6377"/>
                  </a:lnTo>
                  <a:lnTo>
                    <a:pt x="13102" y="6377"/>
                  </a:lnTo>
                  <a:lnTo>
                    <a:pt x="13404" y="6377"/>
                  </a:lnTo>
                  <a:lnTo>
                    <a:pt x="13437" y="6328"/>
                  </a:lnTo>
                  <a:lnTo>
                    <a:pt x="13527" y="5976"/>
                  </a:lnTo>
                  <a:lnTo>
                    <a:pt x="13739" y="5976"/>
                  </a:lnTo>
                  <a:lnTo>
                    <a:pt x="13992" y="5672"/>
                  </a:lnTo>
                  <a:lnTo>
                    <a:pt x="13992" y="5516"/>
                  </a:lnTo>
                  <a:lnTo>
                    <a:pt x="14122" y="5320"/>
                  </a:lnTo>
                  <a:lnTo>
                    <a:pt x="14204" y="5320"/>
                  </a:lnTo>
                  <a:lnTo>
                    <a:pt x="14286" y="5418"/>
                  </a:lnTo>
                  <a:lnTo>
                    <a:pt x="14335" y="5418"/>
                  </a:lnTo>
                  <a:lnTo>
                    <a:pt x="14335" y="5262"/>
                  </a:lnTo>
                  <a:lnTo>
                    <a:pt x="14416" y="5262"/>
                  </a:lnTo>
                  <a:lnTo>
                    <a:pt x="14539" y="5017"/>
                  </a:lnTo>
                  <a:lnTo>
                    <a:pt x="14841" y="4919"/>
                  </a:lnTo>
                  <a:lnTo>
                    <a:pt x="15086" y="5017"/>
                  </a:lnTo>
                  <a:lnTo>
                    <a:pt x="15176" y="4919"/>
                  </a:lnTo>
                  <a:lnTo>
                    <a:pt x="15004" y="4655"/>
                  </a:lnTo>
                  <a:lnTo>
                    <a:pt x="14873" y="4499"/>
                  </a:lnTo>
                  <a:lnTo>
                    <a:pt x="14620" y="4254"/>
                  </a:lnTo>
                  <a:lnTo>
                    <a:pt x="14416" y="4098"/>
                  </a:lnTo>
                  <a:lnTo>
                    <a:pt x="14204" y="4205"/>
                  </a:lnTo>
                  <a:lnTo>
                    <a:pt x="14073" y="4460"/>
                  </a:lnTo>
                  <a:lnTo>
                    <a:pt x="13951" y="4362"/>
                  </a:lnTo>
                  <a:lnTo>
                    <a:pt x="13739" y="4362"/>
                  </a:lnTo>
                  <a:lnTo>
                    <a:pt x="13649" y="4460"/>
                  </a:lnTo>
                  <a:lnTo>
                    <a:pt x="13437" y="4205"/>
                  </a:lnTo>
                  <a:lnTo>
                    <a:pt x="13527" y="4098"/>
                  </a:lnTo>
                  <a:lnTo>
                    <a:pt x="13527" y="3941"/>
                  </a:lnTo>
                  <a:lnTo>
                    <a:pt x="13527" y="3296"/>
                  </a:lnTo>
                  <a:lnTo>
                    <a:pt x="13567" y="3042"/>
                  </a:lnTo>
                  <a:lnTo>
                    <a:pt x="13739" y="3042"/>
                  </a:lnTo>
                  <a:lnTo>
                    <a:pt x="13992" y="3139"/>
                  </a:lnTo>
                  <a:lnTo>
                    <a:pt x="14335" y="2738"/>
                  </a:lnTo>
                  <a:lnTo>
                    <a:pt x="14204" y="2484"/>
                  </a:lnTo>
                  <a:lnTo>
                    <a:pt x="14286" y="1976"/>
                  </a:lnTo>
                  <a:lnTo>
                    <a:pt x="14416" y="1164"/>
                  </a:lnTo>
                  <a:lnTo>
                    <a:pt x="14335" y="1017"/>
                  </a:lnTo>
                  <a:lnTo>
                    <a:pt x="14204" y="822"/>
                  </a:lnTo>
                  <a:lnTo>
                    <a:pt x="14073" y="822"/>
                  </a:lnTo>
                  <a:lnTo>
                    <a:pt x="14204" y="401"/>
                  </a:lnTo>
                  <a:lnTo>
                    <a:pt x="14841" y="108"/>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3" name="Freeform 213">
              <a:extLst>
                <a:ext uri="{FF2B5EF4-FFF2-40B4-BE49-F238E27FC236}">
                  <a16:creationId xmlns:a16="http://schemas.microsoft.com/office/drawing/2014/main" id="{59DFF2D6-6A3C-446B-83E9-EDF052840FD7}"/>
                </a:ext>
              </a:extLst>
            </p:cNvPr>
            <p:cNvSpPr>
              <a:spLocks/>
            </p:cNvSpPr>
            <p:nvPr/>
          </p:nvSpPr>
          <p:spPr bwMode="auto">
            <a:xfrm>
              <a:off x="6238926" y="3126359"/>
              <a:ext cx="580888" cy="636854"/>
            </a:xfrm>
            <a:custGeom>
              <a:avLst/>
              <a:gdLst>
                <a:gd name="T0" fmla="*/ 6318 w 20000"/>
                <a:gd name="T1" fmla="*/ 850 h 20000"/>
                <a:gd name="T2" fmla="*/ 7074 w 20000"/>
                <a:gd name="T3" fmla="*/ 2013 h 20000"/>
                <a:gd name="T4" fmla="*/ 6415 w 20000"/>
                <a:gd name="T5" fmla="*/ 2476 h 20000"/>
                <a:gd name="T6" fmla="*/ 7251 w 20000"/>
                <a:gd name="T7" fmla="*/ 3236 h 20000"/>
                <a:gd name="T8" fmla="*/ 7926 w 20000"/>
                <a:gd name="T9" fmla="*/ 4638 h 20000"/>
                <a:gd name="T10" fmla="*/ 8585 w 20000"/>
                <a:gd name="T11" fmla="*/ 5488 h 20000"/>
                <a:gd name="T12" fmla="*/ 11158 w 20000"/>
                <a:gd name="T13" fmla="*/ 6249 h 20000"/>
                <a:gd name="T14" fmla="*/ 12235 w 20000"/>
                <a:gd name="T15" fmla="*/ 6711 h 20000"/>
                <a:gd name="T16" fmla="*/ 12990 w 20000"/>
                <a:gd name="T17" fmla="*/ 6861 h 20000"/>
                <a:gd name="T18" fmla="*/ 14068 w 20000"/>
                <a:gd name="T19" fmla="*/ 5638 h 20000"/>
                <a:gd name="T20" fmla="*/ 14904 w 20000"/>
                <a:gd name="T21" fmla="*/ 6488 h 20000"/>
                <a:gd name="T22" fmla="*/ 16238 w 20000"/>
                <a:gd name="T23" fmla="*/ 6100 h 20000"/>
                <a:gd name="T24" fmla="*/ 16672 w 20000"/>
                <a:gd name="T25" fmla="*/ 5638 h 20000"/>
                <a:gd name="T26" fmla="*/ 17492 w 20000"/>
                <a:gd name="T27" fmla="*/ 5026 h 20000"/>
                <a:gd name="T28" fmla="*/ 18810 w 20000"/>
                <a:gd name="T29" fmla="*/ 4474 h 20000"/>
                <a:gd name="T30" fmla="*/ 19325 w 20000"/>
                <a:gd name="T31" fmla="*/ 4787 h 20000"/>
                <a:gd name="T32" fmla="*/ 19486 w 20000"/>
                <a:gd name="T33" fmla="*/ 5250 h 20000"/>
                <a:gd name="T34" fmla="*/ 19727 w 20000"/>
                <a:gd name="T35" fmla="*/ 5712 h 20000"/>
                <a:gd name="T36" fmla="*/ 19068 w 20000"/>
                <a:gd name="T37" fmla="*/ 6249 h 20000"/>
                <a:gd name="T38" fmla="*/ 18248 w 20000"/>
                <a:gd name="T39" fmla="*/ 7711 h 20000"/>
                <a:gd name="T40" fmla="*/ 17588 w 20000"/>
                <a:gd name="T41" fmla="*/ 9262 h 20000"/>
                <a:gd name="T42" fmla="*/ 17074 w 20000"/>
                <a:gd name="T43" fmla="*/ 9650 h 20000"/>
                <a:gd name="T44" fmla="*/ 16415 w 20000"/>
                <a:gd name="T45" fmla="*/ 9336 h 20000"/>
                <a:gd name="T46" fmla="*/ 16158 w 20000"/>
                <a:gd name="T47" fmla="*/ 8650 h 20000"/>
                <a:gd name="T48" fmla="*/ 16833 w 20000"/>
                <a:gd name="T49" fmla="*/ 7875 h 20000"/>
                <a:gd name="T50" fmla="*/ 15064 w 20000"/>
                <a:gd name="T51" fmla="*/ 7263 h 20000"/>
                <a:gd name="T52" fmla="*/ 13842 w 20000"/>
                <a:gd name="T53" fmla="*/ 7263 h 20000"/>
                <a:gd name="T54" fmla="*/ 14068 w 20000"/>
                <a:gd name="T55" fmla="*/ 7711 h 20000"/>
                <a:gd name="T56" fmla="*/ 14502 w 20000"/>
                <a:gd name="T57" fmla="*/ 8501 h 20000"/>
                <a:gd name="T58" fmla="*/ 14502 w 20000"/>
                <a:gd name="T59" fmla="*/ 10112 h 20000"/>
                <a:gd name="T60" fmla="*/ 14003 w 20000"/>
                <a:gd name="T61" fmla="*/ 9963 h 20000"/>
                <a:gd name="T62" fmla="*/ 13151 w 20000"/>
                <a:gd name="T63" fmla="*/ 10723 h 20000"/>
                <a:gd name="T64" fmla="*/ 12910 w 20000"/>
                <a:gd name="T65" fmla="*/ 11738 h 20000"/>
                <a:gd name="T66" fmla="*/ 12235 w 20000"/>
                <a:gd name="T67" fmla="*/ 11887 h 20000"/>
                <a:gd name="T68" fmla="*/ 10161 w 20000"/>
                <a:gd name="T69" fmla="*/ 13900 h 20000"/>
                <a:gd name="T70" fmla="*/ 9244 w 20000"/>
                <a:gd name="T71" fmla="*/ 14601 h 20000"/>
                <a:gd name="T72" fmla="*/ 8842 w 20000"/>
                <a:gd name="T73" fmla="*/ 15600 h 20000"/>
                <a:gd name="T74" fmla="*/ 9003 w 20000"/>
                <a:gd name="T75" fmla="*/ 16585 h 20000"/>
                <a:gd name="T76" fmla="*/ 8328 w 20000"/>
                <a:gd name="T77" fmla="*/ 18449 h 20000"/>
                <a:gd name="T78" fmla="*/ 7749 w 20000"/>
                <a:gd name="T79" fmla="*/ 19224 h 20000"/>
                <a:gd name="T80" fmla="*/ 6158 w 20000"/>
                <a:gd name="T81" fmla="*/ 18747 h 20000"/>
                <a:gd name="T82" fmla="*/ 4839 w 20000"/>
                <a:gd name="T83" fmla="*/ 16122 h 20000"/>
                <a:gd name="T84" fmla="*/ 3328 w 20000"/>
                <a:gd name="T85" fmla="*/ 12349 h 20000"/>
                <a:gd name="T86" fmla="*/ 3087 w 20000"/>
                <a:gd name="T87" fmla="*/ 10664 h 20000"/>
                <a:gd name="T88" fmla="*/ 3167 w 20000"/>
                <a:gd name="T89" fmla="*/ 10112 h 20000"/>
                <a:gd name="T90" fmla="*/ 2508 w 20000"/>
                <a:gd name="T91" fmla="*/ 10336 h 20000"/>
                <a:gd name="T92" fmla="*/ 1350 w 20000"/>
                <a:gd name="T93" fmla="*/ 10887 h 20000"/>
                <a:gd name="T94" fmla="*/ 1350 w 20000"/>
                <a:gd name="T95" fmla="*/ 9500 h 20000"/>
                <a:gd name="T96" fmla="*/ 96 w 20000"/>
                <a:gd name="T97" fmla="*/ 8874 h 20000"/>
                <a:gd name="T98" fmla="*/ 257 w 20000"/>
                <a:gd name="T99" fmla="*/ 8650 h 20000"/>
                <a:gd name="T100" fmla="*/ 1592 w 20000"/>
                <a:gd name="T101" fmla="*/ 8650 h 20000"/>
                <a:gd name="T102" fmla="*/ 1093 w 20000"/>
                <a:gd name="T103" fmla="*/ 7412 h 20000"/>
                <a:gd name="T104" fmla="*/ 1093 w 20000"/>
                <a:gd name="T105" fmla="*/ 5861 h 20000"/>
                <a:gd name="T106" fmla="*/ 2251 w 20000"/>
                <a:gd name="T107" fmla="*/ 5638 h 20000"/>
                <a:gd name="T108" fmla="*/ 3087 w 20000"/>
                <a:gd name="T109" fmla="*/ 4400 h 20000"/>
                <a:gd name="T110" fmla="*/ 3585 w 20000"/>
                <a:gd name="T111" fmla="*/ 3013 h 20000"/>
                <a:gd name="T112" fmla="*/ 3585 w 20000"/>
                <a:gd name="T113" fmla="*/ 2237 h 20000"/>
                <a:gd name="T114" fmla="*/ 2830 w 20000"/>
                <a:gd name="T115" fmla="*/ 850 h 20000"/>
                <a:gd name="T116" fmla="*/ 4839 w 20000"/>
                <a:gd name="T117" fmla="*/ 552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000" h="20000">
                  <a:moveTo>
                    <a:pt x="5498" y="0"/>
                  </a:moveTo>
                  <a:lnTo>
                    <a:pt x="5659" y="0"/>
                  </a:lnTo>
                  <a:lnTo>
                    <a:pt x="6158" y="552"/>
                  </a:lnTo>
                  <a:lnTo>
                    <a:pt x="6318" y="850"/>
                  </a:lnTo>
                  <a:lnTo>
                    <a:pt x="6415" y="1163"/>
                  </a:lnTo>
                  <a:lnTo>
                    <a:pt x="6576" y="1626"/>
                  </a:lnTo>
                  <a:lnTo>
                    <a:pt x="6833" y="1775"/>
                  </a:lnTo>
                  <a:lnTo>
                    <a:pt x="7074" y="2013"/>
                  </a:lnTo>
                  <a:lnTo>
                    <a:pt x="6672" y="2401"/>
                  </a:lnTo>
                  <a:lnTo>
                    <a:pt x="6415" y="2163"/>
                  </a:lnTo>
                  <a:lnTo>
                    <a:pt x="6318" y="2237"/>
                  </a:lnTo>
                  <a:lnTo>
                    <a:pt x="6415" y="2476"/>
                  </a:lnTo>
                  <a:lnTo>
                    <a:pt x="6576" y="2476"/>
                  </a:lnTo>
                  <a:lnTo>
                    <a:pt x="6576" y="2774"/>
                  </a:lnTo>
                  <a:lnTo>
                    <a:pt x="6833" y="3386"/>
                  </a:lnTo>
                  <a:lnTo>
                    <a:pt x="7251" y="3236"/>
                  </a:lnTo>
                  <a:lnTo>
                    <a:pt x="7412" y="3386"/>
                  </a:lnTo>
                  <a:lnTo>
                    <a:pt x="8328" y="3863"/>
                  </a:lnTo>
                  <a:lnTo>
                    <a:pt x="8087" y="4400"/>
                  </a:lnTo>
                  <a:lnTo>
                    <a:pt x="7926" y="4638"/>
                  </a:lnTo>
                  <a:lnTo>
                    <a:pt x="8087" y="4877"/>
                  </a:lnTo>
                  <a:lnTo>
                    <a:pt x="7749" y="5026"/>
                  </a:lnTo>
                  <a:lnTo>
                    <a:pt x="8087" y="5250"/>
                  </a:lnTo>
                  <a:lnTo>
                    <a:pt x="8585" y="5488"/>
                  </a:lnTo>
                  <a:lnTo>
                    <a:pt x="9164" y="5712"/>
                  </a:lnTo>
                  <a:lnTo>
                    <a:pt x="9662" y="5861"/>
                  </a:lnTo>
                  <a:lnTo>
                    <a:pt x="10498" y="6100"/>
                  </a:lnTo>
                  <a:lnTo>
                    <a:pt x="11158" y="6249"/>
                  </a:lnTo>
                  <a:lnTo>
                    <a:pt x="11254" y="6398"/>
                  </a:lnTo>
                  <a:lnTo>
                    <a:pt x="11672" y="6637"/>
                  </a:lnTo>
                  <a:lnTo>
                    <a:pt x="11913" y="6488"/>
                  </a:lnTo>
                  <a:lnTo>
                    <a:pt x="12235" y="6711"/>
                  </a:lnTo>
                  <a:lnTo>
                    <a:pt x="12331" y="6711"/>
                  </a:lnTo>
                  <a:lnTo>
                    <a:pt x="12749" y="6711"/>
                  </a:lnTo>
                  <a:lnTo>
                    <a:pt x="12990" y="6711"/>
                  </a:lnTo>
                  <a:lnTo>
                    <a:pt x="12990" y="6861"/>
                  </a:lnTo>
                  <a:lnTo>
                    <a:pt x="13650" y="6861"/>
                  </a:lnTo>
                  <a:lnTo>
                    <a:pt x="13585" y="6100"/>
                  </a:lnTo>
                  <a:lnTo>
                    <a:pt x="13650" y="5712"/>
                  </a:lnTo>
                  <a:lnTo>
                    <a:pt x="14068" y="5638"/>
                  </a:lnTo>
                  <a:lnTo>
                    <a:pt x="14068" y="6025"/>
                  </a:lnTo>
                  <a:lnTo>
                    <a:pt x="14068" y="6249"/>
                  </a:lnTo>
                  <a:lnTo>
                    <a:pt x="14405" y="6398"/>
                  </a:lnTo>
                  <a:lnTo>
                    <a:pt x="14904" y="6488"/>
                  </a:lnTo>
                  <a:lnTo>
                    <a:pt x="15322" y="6398"/>
                  </a:lnTo>
                  <a:lnTo>
                    <a:pt x="15322" y="6488"/>
                  </a:lnTo>
                  <a:lnTo>
                    <a:pt x="16415" y="6488"/>
                  </a:lnTo>
                  <a:lnTo>
                    <a:pt x="16238" y="6100"/>
                  </a:lnTo>
                  <a:lnTo>
                    <a:pt x="15981" y="6025"/>
                  </a:lnTo>
                  <a:lnTo>
                    <a:pt x="15981" y="5712"/>
                  </a:lnTo>
                  <a:lnTo>
                    <a:pt x="16238" y="5712"/>
                  </a:lnTo>
                  <a:lnTo>
                    <a:pt x="16672" y="5638"/>
                  </a:lnTo>
                  <a:lnTo>
                    <a:pt x="16833" y="5488"/>
                  </a:lnTo>
                  <a:lnTo>
                    <a:pt x="16897" y="5399"/>
                  </a:lnTo>
                  <a:lnTo>
                    <a:pt x="16897" y="5101"/>
                  </a:lnTo>
                  <a:lnTo>
                    <a:pt x="17492" y="5026"/>
                  </a:lnTo>
                  <a:lnTo>
                    <a:pt x="17588" y="4787"/>
                  </a:lnTo>
                  <a:lnTo>
                    <a:pt x="17910" y="4638"/>
                  </a:lnTo>
                  <a:lnTo>
                    <a:pt x="18569" y="4787"/>
                  </a:lnTo>
                  <a:lnTo>
                    <a:pt x="18810" y="4474"/>
                  </a:lnTo>
                  <a:lnTo>
                    <a:pt x="19068" y="4400"/>
                  </a:lnTo>
                  <a:lnTo>
                    <a:pt x="19244" y="4474"/>
                  </a:lnTo>
                  <a:lnTo>
                    <a:pt x="19068" y="4787"/>
                  </a:lnTo>
                  <a:lnTo>
                    <a:pt x="19325" y="4787"/>
                  </a:lnTo>
                  <a:lnTo>
                    <a:pt x="19325" y="5026"/>
                  </a:lnTo>
                  <a:lnTo>
                    <a:pt x="19244" y="5250"/>
                  </a:lnTo>
                  <a:lnTo>
                    <a:pt x="19486" y="5101"/>
                  </a:lnTo>
                  <a:lnTo>
                    <a:pt x="19486" y="5250"/>
                  </a:lnTo>
                  <a:lnTo>
                    <a:pt x="19727" y="5250"/>
                  </a:lnTo>
                  <a:lnTo>
                    <a:pt x="19984" y="5488"/>
                  </a:lnTo>
                  <a:lnTo>
                    <a:pt x="19904" y="5488"/>
                  </a:lnTo>
                  <a:lnTo>
                    <a:pt x="19727" y="5712"/>
                  </a:lnTo>
                  <a:lnTo>
                    <a:pt x="19904" y="6100"/>
                  </a:lnTo>
                  <a:lnTo>
                    <a:pt x="19727" y="6249"/>
                  </a:lnTo>
                  <a:lnTo>
                    <a:pt x="19662" y="6100"/>
                  </a:lnTo>
                  <a:lnTo>
                    <a:pt x="19068" y="6249"/>
                  </a:lnTo>
                  <a:lnTo>
                    <a:pt x="18569" y="6711"/>
                  </a:lnTo>
                  <a:lnTo>
                    <a:pt x="18569" y="7263"/>
                  </a:lnTo>
                  <a:lnTo>
                    <a:pt x="18248" y="7487"/>
                  </a:lnTo>
                  <a:lnTo>
                    <a:pt x="18248" y="7711"/>
                  </a:lnTo>
                  <a:lnTo>
                    <a:pt x="18248" y="8113"/>
                  </a:lnTo>
                  <a:lnTo>
                    <a:pt x="17990" y="8650"/>
                  </a:lnTo>
                  <a:lnTo>
                    <a:pt x="17588" y="8650"/>
                  </a:lnTo>
                  <a:lnTo>
                    <a:pt x="17588" y="9262"/>
                  </a:lnTo>
                  <a:lnTo>
                    <a:pt x="17331" y="9336"/>
                  </a:lnTo>
                  <a:lnTo>
                    <a:pt x="17492" y="9963"/>
                  </a:lnTo>
                  <a:lnTo>
                    <a:pt x="17235" y="9963"/>
                  </a:lnTo>
                  <a:lnTo>
                    <a:pt x="17074" y="9650"/>
                  </a:lnTo>
                  <a:lnTo>
                    <a:pt x="16833" y="9336"/>
                  </a:lnTo>
                  <a:lnTo>
                    <a:pt x="16833" y="9023"/>
                  </a:lnTo>
                  <a:lnTo>
                    <a:pt x="16495" y="9336"/>
                  </a:lnTo>
                  <a:lnTo>
                    <a:pt x="16415" y="9336"/>
                  </a:lnTo>
                  <a:lnTo>
                    <a:pt x="16238" y="9262"/>
                  </a:lnTo>
                  <a:lnTo>
                    <a:pt x="16158" y="9262"/>
                  </a:lnTo>
                  <a:lnTo>
                    <a:pt x="15981" y="8725"/>
                  </a:lnTo>
                  <a:lnTo>
                    <a:pt x="16158" y="8650"/>
                  </a:lnTo>
                  <a:lnTo>
                    <a:pt x="16238" y="8352"/>
                  </a:lnTo>
                  <a:lnTo>
                    <a:pt x="16672" y="8262"/>
                  </a:lnTo>
                  <a:lnTo>
                    <a:pt x="16672" y="8024"/>
                  </a:lnTo>
                  <a:lnTo>
                    <a:pt x="16833" y="7875"/>
                  </a:lnTo>
                  <a:lnTo>
                    <a:pt x="16672" y="7651"/>
                  </a:lnTo>
                  <a:lnTo>
                    <a:pt x="15064" y="7711"/>
                  </a:lnTo>
                  <a:lnTo>
                    <a:pt x="15161" y="7651"/>
                  </a:lnTo>
                  <a:lnTo>
                    <a:pt x="15064" y="7263"/>
                  </a:lnTo>
                  <a:lnTo>
                    <a:pt x="14662" y="7040"/>
                  </a:lnTo>
                  <a:lnTo>
                    <a:pt x="14244" y="6711"/>
                  </a:lnTo>
                  <a:lnTo>
                    <a:pt x="14003" y="6711"/>
                  </a:lnTo>
                  <a:lnTo>
                    <a:pt x="13842" y="7263"/>
                  </a:lnTo>
                  <a:lnTo>
                    <a:pt x="14068" y="7487"/>
                  </a:lnTo>
                  <a:lnTo>
                    <a:pt x="14244" y="7487"/>
                  </a:lnTo>
                  <a:lnTo>
                    <a:pt x="14502" y="7711"/>
                  </a:lnTo>
                  <a:lnTo>
                    <a:pt x="14068" y="7711"/>
                  </a:lnTo>
                  <a:lnTo>
                    <a:pt x="14068" y="8024"/>
                  </a:lnTo>
                  <a:lnTo>
                    <a:pt x="13842" y="8113"/>
                  </a:lnTo>
                  <a:lnTo>
                    <a:pt x="14068" y="8352"/>
                  </a:lnTo>
                  <a:lnTo>
                    <a:pt x="14502" y="8501"/>
                  </a:lnTo>
                  <a:lnTo>
                    <a:pt x="14405" y="8874"/>
                  </a:lnTo>
                  <a:lnTo>
                    <a:pt x="14904" y="10276"/>
                  </a:lnTo>
                  <a:lnTo>
                    <a:pt x="14502" y="10336"/>
                  </a:lnTo>
                  <a:lnTo>
                    <a:pt x="14502" y="10112"/>
                  </a:lnTo>
                  <a:lnTo>
                    <a:pt x="14244" y="10500"/>
                  </a:lnTo>
                  <a:lnTo>
                    <a:pt x="14068" y="10336"/>
                  </a:lnTo>
                  <a:lnTo>
                    <a:pt x="14068" y="9963"/>
                  </a:lnTo>
                  <a:lnTo>
                    <a:pt x="14003" y="9963"/>
                  </a:lnTo>
                  <a:lnTo>
                    <a:pt x="14003" y="10276"/>
                  </a:lnTo>
                  <a:lnTo>
                    <a:pt x="13408" y="10500"/>
                  </a:lnTo>
                  <a:lnTo>
                    <a:pt x="13151" y="10664"/>
                  </a:lnTo>
                  <a:lnTo>
                    <a:pt x="13151" y="10723"/>
                  </a:lnTo>
                  <a:lnTo>
                    <a:pt x="13328" y="11126"/>
                  </a:lnTo>
                  <a:lnTo>
                    <a:pt x="13151" y="11350"/>
                  </a:lnTo>
                  <a:lnTo>
                    <a:pt x="12990" y="11499"/>
                  </a:lnTo>
                  <a:lnTo>
                    <a:pt x="12910" y="11738"/>
                  </a:lnTo>
                  <a:lnTo>
                    <a:pt x="12331" y="11887"/>
                  </a:lnTo>
                  <a:lnTo>
                    <a:pt x="12331" y="11738"/>
                  </a:lnTo>
                  <a:lnTo>
                    <a:pt x="12074" y="11887"/>
                  </a:lnTo>
                  <a:lnTo>
                    <a:pt x="12235" y="11887"/>
                  </a:lnTo>
                  <a:lnTo>
                    <a:pt x="11576" y="12737"/>
                  </a:lnTo>
                  <a:lnTo>
                    <a:pt x="10997" y="13125"/>
                  </a:lnTo>
                  <a:lnTo>
                    <a:pt x="10498" y="13587"/>
                  </a:lnTo>
                  <a:lnTo>
                    <a:pt x="10161" y="13900"/>
                  </a:lnTo>
                  <a:lnTo>
                    <a:pt x="10322" y="13960"/>
                  </a:lnTo>
                  <a:lnTo>
                    <a:pt x="9839" y="14198"/>
                  </a:lnTo>
                  <a:lnTo>
                    <a:pt x="9502" y="14362"/>
                  </a:lnTo>
                  <a:lnTo>
                    <a:pt x="9244" y="14601"/>
                  </a:lnTo>
                  <a:lnTo>
                    <a:pt x="9164" y="14601"/>
                  </a:lnTo>
                  <a:lnTo>
                    <a:pt x="8842" y="14750"/>
                  </a:lnTo>
                  <a:lnTo>
                    <a:pt x="8746" y="15213"/>
                  </a:lnTo>
                  <a:lnTo>
                    <a:pt x="8842" y="15600"/>
                  </a:lnTo>
                  <a:lnTo>
                    <a:pt x="8842" y="15824"/>
                  </a:lnTo>
                  <a:lnTo>
                    <a:pt x="8842" y="16212"/>
                  </a:lnTo>
                  <a:lnTo>
                    <a:pt x="8746" y="16212"/>
                  </a:lnTo>
                  <a:lnTo>
                    <a:pt x="9003" y="16585"/>
                  </a:lnTo>
                  <a:lnTo>
                    <a:pt x="8746" y="17136"/>
                  </a:lnTo>
                  <a:lnTo>
                    <a:pt x="8585" y="17435"/>
                  </a:lnTo>
                  <a:lnTo>
                    <a:pt x="8746" y="18449"/>
                  </a:lnTo>
                  <a:lnTo>
                    <a:pt x="8328" y="18449"/>
                  </a:lnTo>
                  <a:lnTo>
                    <a:pt x="8087" y="18986"/>
                  </a:lnTo>
                  <a:lnTo>
                    <a:pt x="8424" y="19075"/>
                  </a:lnTo>
                  <a:lnTo>
                    <a:pt x="8328" y="19224"/>
                  </a:lnTo>
                  <a:lnTo>
                    <a:pt x="7749" y="19224"/>
                  </a:lnTo>
                  <a:lnTo>
                    <a:pt x="7492" y="19448"/>
                  </a:lnTo>
                  <a:lnTo>
                    <a:pt x="7492" y="19687"/>
                  </a:lnTo>
                  <a:lnTo>
                    <a:pt x="7074" y="19985"/>
                  </a:lnTo>
                  <a:lnTo>
                    <a:pt x="6158" y="18747"/>
                  </a:lnTo>
                  <a:lnTo>
                    <a:pt x="6318" y="18837"/>
                  </a:lnTo>
                  <a:lnTo>
                    <a:pt x="5756" y="17763"/>
                  </a:lnTo>
                  <a:lnTo>
                    <a:pt x="5338" y="17136"/>
                  </a:lnTo>
                  <a:lnTo>
                    <a:pt x="4839" y="16122"/>
                  </a:lnTo>
                  <a:lnTo>
                    <a:pt x="4582" y="15362"/>
                  </a:lnTo>
                  <a:lnTo>
                    <a:pt x="4180" y="14750"/>
                  </a:lnTo>
                  <a:lnTo>
                    <a:pt x="3489" y="12886"/>
                  </a:lnTo>
                  <a:lnTo>
                    <a:pt x="3328" y="12349"/>
                  </a:lnTo>
                  <a:lnTo>
                    <a:pt x="3167" y="11499"/>
                  </a:lnTo>
                  <a:lnTo>
                    <a:pt x="3167" y="10962"/>
                  </a:lnTo>
                  <a:lnTo>
                    <a:pt x="3087" y="10723"/>
                  </a:lnTo>
                  <a:lnTo>
                    <a:pt x="3087" y="10664"/>
                  </a:lnTo>
                  <a:lnTo>
                    <a:pt x="3167" y="10500"/>
                  </a:lnTo>
                  <a:lnTo>
                    <a:pt x="3087" y="10336"/>
                  </a:lnTo>
                  <a:lnTo>
                    <a:pt x="2926" y="10112"/>
                  </a:lnTo>
                  <a:lnTo>
                    <a:pt x="3167" y="10112"/>
                  </a:lnTo>
                  <a:lnTo>
                    <a:pt x="3167" y="9963"/>
                  </a:lnTo>
                  <a:lnTo>
                    <a:pt x="2830" y="9963"/>
                  </a:lnTo>
                  <a:lnTo>
                    <a:pt x="2830" y="10276"/>
                  </a:lnTo>
                  <a:lnTo>
                    <a:pt x="2508" y="10336"/>
                  </a:lnTo>
                  <a:lnTo>
                    <a:pt x="2830" y="10500"/>
                  </a:lnTo>
                  <a:lnTo>
                    <a:pt x="2669" y="10887"/>
                  </a:lnTo>
                  <a:lnTo>
                    <a:pt x="1849" y="11126"/>
                  </a:lnTo>
                  <a:lnTo>
                    <a:pt x="1350" y="10887"/>
                  </a:lnTo>
                  <a:lnTo>
                    <a:pt x="434" y="9963"/>
                  </a:lnTo>
                  <a:lnTo>
                    <a:pt x="675" y="9963"/>
                  </a:lnTo>
                  <a:lnTo>
                    <a:pt x="1350" y="9724"/>
                  </a:lnTo>
                  <a:lnTo>
                    <a:pt x="1350" y="9500"/>
                  </a:lnTo>
                  <a:lnTo>
                    <a:pt x="756" y="9724"/>
                  </a:lnTo>
                  <a:lnTo>
                    <a:pt x="96" y="9336"/>
                  </a:lnTo>
                  <a:lnTo>
                    <a:pt x="0" y="9023"/>
                  </a:lnTo>
                  <a:lnTo>
                    <a:pt x="96" y="8874"/>
                  </a:lnTo>
                  <a:lnTo>
                    <a:pt x="0" y="8874"/>
                  </a:lnTo>
                  <a:lnTo>
                    <a:pt x="0" y="8725"/>
                  </a:lnTo>
                  <a:lnTo>
                    <a:pt x="257" y="8725"/>
                  </a:lnTo>
                  <a:lnTo>
                    <a:pt x="257" y="8650"/>
                  </a:lnTo>
                  <a:lnTo>
                    <a:pt x="916" y="8650"/>
                  </a:lnTo>
                  <a:lnTo>
                    <a:pt x="1158" y="8650"/>
                  </a:lnTo>
                  <a:lnTo>
                    <a:pt x="1415" y="8501"/>
                  </a:lnTo>
                  <a:lnTo>
                    <a:pt x="1592" y="8650"/>
                  </a:lnTo>
                  <a:lnTo>
                    <a:pt x="1752" y="8501"/>
                  </a:lnTo>
                  <a:lnTo>
                    <a:pt x="1752" y="8352"/>
                  </a:lnTo>
                  <a:lnTo>
                    <a:pt x="1350" y="7487"/>
                  </a:lnTo>
                  <a:lnTo>
                    <a:pt x="1093" y="7412"/>
                  </a:lnTo>
                  <a:lnTo>
                    <a:pt x="1093" y="6711"/>
                  </a:lnTo>
                  <a:lnTo>
                    <a:pt x="498" y="6637"/>
                  </a:lnTo>
                  <a:lnTo>
                    <a:pt x="916" y="6025"/>
                  </a:lnTo>
                  <a:lnTo>
                    <a:pt x="1093" y="5861"/>
                  </a:lnTo>
                  <a:lnTo>
                    <a:pt x="1158" y="5712"/>
                  </a:lnTo>
                  <a:lnTo>
                    <a:pt x="1350" y="6025"/>
                  </a:lnTo>
                  <a:lnTo>
                    <a:pt x="2170" y="5712"/>
                  </a:lnTo>
                  <a:lnTo>
                    <a:pt x="2251" y="5638"/>
                  </a:lnTo>
                  <a:lnTo>
                    <a:pt x="2412" y="5488"/>
                  </a:lnTo>
                  <a:lnTo>
                    <a:pt x="2412" y="5101"/>
                  </a:lnTo>
                  <a:lnTo>
                    <a:pt x="3087" y="4787"/>
                  </a:lnTo>
                  <a:lnTo>
                    <a:pt x="3087" y="4400"/>
                  </a:lnTo>
                  <a:lnTo>
                    <a:pt x="3328" y="4087"/>
                  </a:lnTo>
                  <a:lnTo>
                    <a:pt x="3585" y="3624"/>
                  </a:lnTo>
                  <a:lnTo>
                    <a:pt x="3923" y="3386"/>
                  </a:lnTo>
                  <a:lnTo>
                    <a:pt x="3585" y="3013"/>
                  </a:lnTo>
                  <a:lnTo>
                    <a:pt x="3923" y="2774"/>
                  </a:lnTo>
                  <a:lnTo>
                    <a:pt x="4180" y="2625"/>
                  </a:lnTo>
                  <a:lnTo>
                    <a:pt x="4180" y="2401"/>
                  </a:lnTo>
                  <a:lnTo>
                    <a:pt x="3585" y="2237"/>
                  </a:lnTo>
                  <a:lnTo>
                    <a:pt x="3489" y="2013"/>
                  </a:lnTo>
                  <a:lnTo>
                    <a:pt x="3167" y="1864"/>
                  </a:lnTo>
                  <a:lnTo>
                    <a:pt x="3167" y="1223"/>
                  </a:lnTo>
                  <a:lnTo>
                    <a:pt x="2830" y="850"/>
                  </a:lnTo>
                  <a:lnTo>
                    <a:pt x="3087" y="611"/>
                  </a:lnTo>
                  <a:lnTo>
                    <a:pt x="3746" y="611"/>
                  </a:lnTo>
                  <a:lnTo>
                    <a:pt x="4180" y="776"/>
                  </a:lnTo>
                  <a:lnTo>
                    <a:pt x="4839" y="552"/>
                  </a:lnTo>
                  <a:lnTo>
                    <a:pt x="5338" y="149"/>
                  </a:lnTo>
                  <a:lnTo>
                    <a:pt x="5498" y="0"/>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4" name="Freeform 212">
              <a:extLst>
                <a:ext uri="{FF2B5EF4-FFF2-40B4-BE49-F238E27FC236}">
                  <a16:creationId xmlns:a16="http://schemas.microsoft.com/office/drawing/2014/main" id="{989E1BA7-9E49-4708-8135-A3088E149817}"/>
                </a:ext>
              </a:extLst>
            </p:cNvPr>
            <p:cNvSpPr>
              <a:spLocks/>
            </p:cNvSpPr>
            <p:nvPr/>
          </p:nvSpPr>
          <p:spPr bwMode="auto">
            <a:xfrm>
              <a:off x="6817482" y="3817869"/>
              <a:ext cx="227457" cy="250701"/>
            </a:xfrm>
            <a:custGeom>
              <a:avLst/>
              <a:gdLst>
                <a:gd name="T0" fmla="*/ 16140 w 20000"/>
                <a:gd name="T1" fmla="*/ 18409 h 20000"/>
                <a:gd name="T2" fmla="*/ 14661 w 20000"/>
                <a:gd name="T3" fmla="*/ 17424 h 20000"/>
                <a:gd name="T4" fmla="*/ 12936 w 20000"/>
                <a:gd name="T5" fmla="*/ 15871 h 20000"/>
                <a:gd name="T6" fmla="*/ 10637 w 20000"/>
                <a:gd name="T7" fmla="*/ 13295 h 20000"/>
                <a:gd name="T8" fmla="*/ 9569 w 20000"/>
                <a:gd name="T9" fmla="*/ 11742 h 20000"/>
                <a:gd name="T10" fmla="*/ 8501 w 20000"/>
                <a:gd name="T11" fmla="*/ 10152 h 20000"/>
                <a:gd name="T12" fmla="*/ 7433 w 20000"/>
                <a:gd name="T13" fmla="*/ 9205 h 20000"/>
                <a:gd name="T14" fmla="*/ 6776 w 20000"/>
                <a:gd name="T15" fmla="*/ 6629 h 20000"/>
                <a:gd name="T16" fmla="*/ 4435 w 20000"/>
                <a:gd name="T17" fmla="*/ 4886 h 20000"/>
                <a:gd name="T18" fmla="*/ 2957 w 20000"/>
                <a:gd name="T19" fmla="*/ 3485 h 20000"/>
                <a:gd name="T20" fmla="*/ 164 w 20000"/>
                <a:gd name="T21" fmla="*/ 1553 h 20000"/>
                <a:gd name="T22" fmla="*/ 0 w 20000"/>
                <a:gd name="T23" fmla="*/ 0 h 20000"/>
                <a:gd name="T24" fmla="*/ 2752 w 20000"/>
                <a:gd name="T25" fmla="*/ 758 h 20000"/>
                <a:gd name="T26" fmla="*/ 5503 w 20000"/>
                <a:gd name="T27" fmla="*/ 1932 h 20000"/>
                <a:gd name="T28" fmla="*/ 7885 w 20000"/>
                <a:gd name="T29" fmla="*/ 4091 h 20000"/>
                <a:gd name="T30" fmla="*/ 9979 w 20000"/>
                <a:gd name="T31" fmla="*/ 6061 h 20000"/>
                <a:gd name="T32" fmla="*/ 11047 w 20000"/>
                <a:gd name="T33" fmla="*/ 6061 h 20000"/>
                <a:gd name="T34" fmla="*/ 11910 w 20000"/>
                <a:gd name="T35" fmla="*/ 7045 h 20000"/>
                <a:gd name="T36" fmla="*/ 12936 w 20000"/>
                <a:gd name="T37" fmla="*/ 8030 h 20000"/>
                <a:gd name="T38" fmla="*/ 14456 w 20000"/>
                <a:gd name="T39" fmla="*/ 8977 h 20000"/>
                <a:gd name="T40" fmla="*/ 14456 w 20000"/>
                <a:gd name="T41" fmla="*/ 9205 h 20000"/>
                <a:gd name="T42" fmla="*/ 15524 w 20000"/>
                <a:gd name="T43" fmla="*/ 9205 h 20000"/>
                <a:gd name="T44" fmla="*/ 15113 w 20000"/>
                <a:gd name="T45" fmla="*/ 10152 h 20000"/>
                <a:gd name="T46" fmla="*/ 15113 w 20000"/>
                <a:gd name="T47" fmla="*/ 10758 h 20000"/>
                <a:gd name="T48" fmla="*/ 16797 w 20000"/>
                <a:gd name="T49" fmla="*/ 11364 h 20000"/>
                <a:gd name="T50" fmla="*/ 17864 w 20000"/>
                <a:gd name="T51" fmla="*/ 13295 h 20000"/>
                <a:gd name="T52" fmla="*/ 18070 w 20000"/>
                <a:gd name="T53" fmla="*/ 13712 h 20000"/>
                <a:gd name="T54" fmla="*/ 19548 w 20000"/>
                <a:gd name="T55" fmla="*/ 14697 h 20000"/>
                <a:gd name="T56" fmla="*/ 19138 w 20000"/>
                <a:gd name="T57" fmla="*/ 15871 h 20000"/>
                <a:gd name="T58" fmla="*/ 19548 w 20000"/>
                <a:gd name="T59" fmla="*/ 17197 h 20000"/>
                <a:gd name="T60" fmla="*/ 18070 w 20000"/>
                <a:gd name="T61" fmla="*/ 18977 h 20000"/>
                <a:gd name="T62" fmla="*/ 17207 w 20000"/>
                <a:gd name="T63" fmla="*/ 1935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00" h="20000">
                  <a:moveTo>
                    <a:pt x="17207" y="19962"/>
                  </a:moveTo>
                  <a:lnTo>
                    <a:pt x="16140" y="18409"/>
                  </a:lnTo>
                  <a:lnTo>
                    <a:pt x="15524" y="18030"/>
                  </a:lnTo>
                  <a:lnTo>
                    <a:pt x="14661" y="17424"/>
                  </a:lnTo>
                  <a:lnTo>
                    <a:pt x="12936" y="16439"/>
                  </a:lnTo>
                  <a:lnTo>
                    <a:pt x="12936" y="15871"/>
                  </a:lnTo>
                  <a:lnTo>
                    <a:pt x="11663" y="14848"/>
                  </a:lnTo>
                  <a:lnTo>
                    <a:pt x="10637" y="13295"/>
                  </a:lnTo>
                  <a:lnTo>
                    <a:pt x="10637" y="13106"/>
                  </a:lnTo>
                  <a:lnTo>
                    <a:pt x="9569" y="11742"/>
                  </a:lnTo>
                  <a:lnTo>
                    <a:pt x="9569" y="11364"/>
                  </a:lnTo>
                  <a:lnTo>
                    <a:pt x="8501" y="10152"/>
                  </a:lnTo>
                  <a:lnTo>
                    <a:pt x="8296" y="9583"/>
                  </a:lnTo>
                  <a:lnTo>
                    <a:pt x="7433" y="9205"/>
                  </a:lnTo>
                  <a:lnTo>
                    <a:pt x="6571" y="7045"/>
                  </a:lnTo>
                  <a:lnTo>
                    <a:pt x="6776" y="6629"/>
                  </a:lnTo>
                  <a:lnTo>
                    <a:pt x="4682" y="5644"/>
                  </a:lnTo>
                  <a:lnTo>
                    <a:pt x="4435" y="4886"/>
                  </a:lnTo>
                  <a:lnTo>
                    <a:pt x="4025" y="4886"/>
                  </a:lnTo>
                  <a:lnTo>
                    <a:pt x="2957" y="3485"/>
                  </a:lnTo>
                  <a:lnTo>
                    <a:pt x="2752" y="3485"/>
                  </a:lnTo>
                  <a:lnTo>
                    <a:pt x="164" y="1553"/>
                  </a:lnTo>
                  <a:lnTo>
                    <a:pt x="0" y="758"/>
                  </a:lnTo>
                  <a:lnTo>
                    <a:pt x="0" y="0"/>
                  </a:lnTo>
                  <a:lnTo>
                    <a:pt x="1068" y="0"/>
                  </a:lnTo>
                  <a:lnTo>
                    <a:pt x="2752" y="758"/>
                  </a:lnTo>
                  <a:lnTo>
                    <a:pt x="4025" y="758"/>
                  </a:lnTo>
                  <a:lnTo>
                    <a:pt x="5503" y="1932"/>
                  </a:lnTo>
                  <a:lnTo>
                    <a:pt x="5503" y="2538"/>
                  </a:lnTo>
                  <a:lnTo>
                    <a:pt x="7885" y="4091"/>
                  </a:lnTo>
                  <a:lnTo>
                    <a:pt x="8912" y="4886"/>
                  </a:lnTo>
                  <a:lnTo>
                    <a:pt x="9979" y="6061"/>
                  </a:lnTo>
                  <a:lnTo>
                    <a:pt x="10637" y="5644"/>
                  </a:lnTo>
                  <a:lnTo>
                    <a:pt x="11047" y="6061"/>
                  </a:lnTo>
                  <a:lnTo>
                    <a:pt x="11253" y="7045"/>
                  </a:lnTo>
                  <a:lnTo>
                    <a:pt x="11910" y="7045"/>
                  </a:lnTo>
                  <a:lnTo>
                    <a:pt x="12320" y="7652"/>
                  </a:lnTo>
                  <a:lnTo>
                    <a:pt x="12936" y="8030"/>
                  </a:lnTo>
                  <a:lnTo>
                    <a:pt x="14004" y="8598"/>
                  </a:lnTo>
                  <a:lnTo>
                    <a:pt x="14456" y="8977"/>
                  </a:lnTo>
                  <a:lnTo>
                    <a:pt x="13593" y="9205"/>
                  </a:lnTo>
                  <a:lnTo>
                    <a:pt x="14456" y="9205"/>
                  </a:lnTo>
                  <a:lnTo>
                    <a:pt x="15113" y="8977"/>
                  </a:lnTo>
                  <a:lnTo>
                    <a:pt x="15524" y="9205"/>
                  </a:lnTo>
                  <a:lnTo>
                    <a:pt x="15688" y="9773"/>
                  </a:lnTo>
                  <a:lnTo>
                    <a:pt x="15113" y="10152"/>
                  </a:lnTo>
                  <a:lnTo>
                    <a:pt x="15688" y="10152"/>
                  </a:lnTo>
                  <a:lnTo>
                    <a:pt x="15113" y="10758"/>
                  </a:lnTo>
                  <a:lnTo>
                    <a:pt x="15688" y="11136"/>
                  </a:lnTo>
                  <a:lnTo>
                    <a:pt x="16797" y="11364"/>
                  </a:lnTo>
                  <a:lnTo>
                    <a:pt x="17207" y="12311"/>
                  </a:lnTo>
                  <a:lnTo>
                    <a:pt x="17864" y="13295"/>
                  </a:lnTo>
                  <a:lnTo>
                    <a:pt x="17454" y="13864"/>
                  </a:lnTo>
                  <a:lnTo>
                    <a:pt x="18070" y="13712"/>
                  </a:lnTo>
                  <a:lnTo>
                    <a:pt x="18891" y="13712"/>
                  </a:lnTo>
                  <a:lnTo>
                    <a:pt x="19548" y="14697"/>
                  </a:lnTo>
                  <a:lnTo>
                    <a:pt x="19959" y="14848"/>
                  </a:lnTo>
                  <a:lnTo>
                    <a:pt x="19138" y="15871"/>
                  </a:lnTo>
                  <a:lnTo>
                    <a:pt x="19548" y="16250"/>
                  </a:lnTo>
                  <a:lnTo>
                    <a:pt x="19548" y="17197"/>
                  </a:lnTo>
                  <a:lnTo>
                    <a:pt x="19138" y="19583"/>
                  </a:lnTo>
                  <a:lnTo>
                    <a:pt x="18070" y="18977"/>
                  </a:lnTo>
                  <a:lnTo>
                    <a:pt x="17864" y="19583"/>
                  </a:lnTo>
                  <a:lnTo>
                    <a:pt x="17207" y="19356"/>
                  </a:lnTo>
                  <a:lnTo>
                    <a:pt x="17207" y="19962"/>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5" name="Freeform 211">
              <a:extLst>
                <a:ext uri="{FF2B5EF4-FFF2-40B4-BE49-F238E27FC236}">
                  <a16:creationId xmlns:a16="http://schemas.microsoft.com/office/drawing/2014/main" id="{9281DD7D-ADE6-4D69-A668-04DC092482E9}"/>
                </a:ext>
              </a:extLst>
            </p:cNvPr>
            <p:cNvSpPr>
              <a:spLocks/>
            </p:cNvSpPr>
            <p:nvPr/>
          </p:nvSpPr>
          <p:spPr bwMode="auto">
            <a:xfrm>
              <a:off x="7564005" y="3945001"/>
              <a:ext cx="205294" cy="199611"/>
            </a:xfrm>
            <a:custGeom>
              <a:avLst/>
              <a:gdLst>
                <a:gd name="T0" fmla="*/ 19683 w 20000"/>
                <a:gd name="T1" fmla="*/ 19952 h 20000"/>
                <a:gd name="T2" fmla="*/ 16689 w 20000"/>
                <a:gd name="T3" fmla="*/ 18000 h 20000"/>
                <a:gd name="T4" fmla="*/ 15737 w 20000"/>
                <a:gd name="T5" fmla="*/ 16238 h 20000"/>
                <a:gd name="T6" fmla="*/ 15057 w 20000"/>
                <a:gd name="T7" fmla="*/ 14048 h 20000"/>
                <a:gd name="T8" fmla="*/ 12426 w 20000"/>
                <a:gd name="T9" fmla="*/ 10810 h 20000"/>
                <a:gd name="T10" fmla="*/ 8254 w 20000"/>
                <a:gd name="T11" fmla="*/ 9143 h 20000"/>
                <a:gd name="T12" fmla="*/ 7800 w 20000"/>
                <a:gd name="T13" fmla="*/ 8381 h 20000"/>
                <a:gd name="T14" fmla="*/ 7528 w 20000"/>
                <a:gd name="T15" fmla="*/ 7905 h 20000"/>
                <a:gd name="T16" fmla="*/ 6349 w 20000"/>
                <a:gd name="T17" fmla="*/ 7619 h 20000"/>
                <a:gd name="T18" fmla="*/ 5170 w 20000"/>
                <a:gd name="T19" fmla="*/ 7143 h 20000"/>
                <a:gd name="T20" fmla="*/ 5669 w 20000"/>
                <a:gd name="T21" fmla="*/ 5905 h 20000"/>
                <a:gd name="T22" fmla="*/ 4943 w 20000"/>
                <a:gd name="T23" fmla="*/ 7143 h 20000"/>
                <a:gd name="T24" fmla="*/ 3810 w 20000"/>
                <a:gd name="T25" fmla="*/ 8381 h 20000"/>
                <a:gd name="T26" fmla="*/ 3810 w 20000"/>
                <a:gd name="T27" fmla="*/ 6619 h 20000"/>
                <a:gd name="T28" fmla="*/ 2812 w 20000"/>
                <a:gd name="T29" fmla="*/ 5905 h 20000"/>
                <a:gd name="T30" fmla="*/ 2585 w 20000"/>
                <a:gd name="T31" fmla="*/ 5667 h 20000"/>
                <a:gd name="T32" fmla="*/ 4490 w 20000"/>
                <a:gd name="T33" fmla="*/ 5143 h 20000"/>
                <a:gd name="T34" fmla="*/ 5170 w 20000"/>
                <a:gd name="T35" fmla="*/ 5143 h 20000"/>
                <a:gd name="T36" fmla="*/ 5170 w 20000"/>
                <a:gd name="T37" fmla="*/ 4476 h 20000"/>
                <a:gd name="T38" fmla="*/ 2585 w 20000"/>
                <a:gd name="T39" fmla="*/ 4667 h 20000"/>
                <a:gd name="T40" fmla="*/ 2132 w 20000"/>
                <a:gd name="T41" fmla="*/ 3190 h 20000"/>
                <a:gd name="T42" fmla="*/ 0 w 20000"/>
                <a:gd name="T43" fmla="*/ 2429 h 20000"/>
                <a:gd name="T44" fmla="*/ 272 w 20000"/>
                <a:gd name="T45" fmla="*/ 1238 h 20000"/>
                <a:gd name="T46" fmla="*/ 2812 w 20000"/>
                <a:gd name="T47" fmla="*/ 0 h 20000"/>
                <a:gd name="T48" fmla="*/ 5669 w 20000"/>
                <a:gd name="T49" fmla="*/ 1238 h 20000"/>
                <a:gd name="T50" fmla="*/ 6349 w 20000"/>
                <a:gd name="T51" fmla="*/ 2714 h 20000"/>
                <a:gd name="T52" fmla="*/ 6803 w 20000"/>
                <a:gd name="T53" fmla="*/ 5667 h 20000"/>
                <a:gd name="T54" fmla="*/ 7075 w 20000"/>
                <a:gd name="T55" fmla="*/ 5143 h 20000"/>
                <a:gd name="T56" fmla="*/ 7528 w 20000"/>
                <a:gd name="T57" fmla="*/ 5905 h 20000"/>
                <a:gd name="T58" fmla="*/ 8254 w 20000"/>
                <a:gd name="T59" fmla="*/ 7143 h 20000"/>
                <a:gd name="T60" fmla="*/ 10567 w 20000"/>
                <a:gd name="T61" fmla="*/ 4667 h 20000"/>
                <a:gd name="T62" fmla="*/ 11973 w 20000"/>
                <a:gd name="T63" fmla="*/ 3714 h 20000"/>
                <a:gd name="T64" fmla="*/ 16689 w 20000"/>
                <a:gd name="T65" fmla="*/ 4476 h 20000"/>
                <a:gd name="T66" fmla="*/ 19955 w 20000"/>
                <a:gd name="T67" fmla="*/ 5667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000" h="20000">
                  <a:moveTo>
                    <a:pt x="19955" y="5667"/>
                  </a:moveTo>
                  <a:lnTo>
                    <a:pt x="19683" y="19952"/>
                  </a:lnTo>
                  <a:lnTo>
                    <a:pt x="17642" y="17524"/>
                  </a:lnTo>
                  <a:lnTo>
                    <a:pt x="16689" y="18000"/>
                  </a:lnTo>
                  <a:lnTo>
                    <a:pt x="15737" y="17524"/>
                  </a:lnTo>
                  <a:lnTo>
                    <a:pt x="15737" y="16238"/>
                  </a:lnTo>
                  <a:lnTo>
                    <a:pt x="15057" y="14810"/>
                  </a:lnTo>
                  <a:lnTo>
                    <a:pt x="15057" y="14048"/>
                  </a:lnTo>
                  <a:lnTo>
                    <a:pt x="13832" y="11810"/>
                  </a:lnTo>
                  <a:lnTo>
                    <a:pt x="12426" y="10810"/>
                  </a:lnTo>
                  <a:lnTo>
                    <a:pt x="9841" y="9619"/>
                  </a:lnTo>
                  <a:lnTo>
                    <a:pt x="8254" y="9143"/>
                  </a:lnTo>
                  <a:lnTo>
                    <a:pt x="7528" y="8381"/>
                  </a:lnTo>
                  <a:lnTo>
                    <a:pt x="7800" y="8381"/>
                  </a:lnTo>
                  <a:lnTo>
                    <a:pt x="7800" y="7905"/>
                  </a:lnTo>
                  <a:lnTo>
                    <a:pt x="7528" y="7905"/>
                  </a:lnTo>
                  <a:lnTo>
                    <a:pt x="6349" y="7905"/>
                  </a:lnTo>
                  <a:lnTo>
                    <a:pt x="6349" y="7619"/>
                  </a:lnTo>
                  <a:lnTo>
                    <a:pt x="5850" y="7905"/>
                  </a:lnTo>
                  <a:lnTo>
                    <a:pt x="5170" y="7143"/>
                  </a:lnTo>
                  <a:lnTo>
                    <a:pt x="5669" y="6429"/>
                  </a:lnTo>
                  <a:lnTo>
                    <a:pt x="5669" y="5905"/>
                  </a:lnTo>
                  <a:lnTo>
                    <a:pt x="5170" y="6429"/>
                  </a:lnTo>
                  <a:lnTo>
                    <a:pt x="4943" y="7143"/>
                  </a:lnTo>
                  <a:lnTo>
                    <a:pt x="4490" y="7905"/>
                  </a:lnTo>
                  <a:lnTo>
                    <a:pt x="3810" y="8381"/>
                  </a:lnTo>
                  <a:lnTo>
                    <a:pt x="3265" y="7619"/>
                  </a:lnTo>
                  <a:lnTo>
                    <a:pt x="3810" y="6619"/>
                  </a:lnTo>
                  <a:lnTo>
                    <a:pt x="3265" y="6429"/>
                  </a:lnTo>
                  <a:lnTo>
                    <a:pt x="2812" y="5905"/>
                  </a:lnTo>
                  <a:lnTo>
                    <a:pt x="1859" y="5905"/>
                  </a:lnTo>
                  <a:lnTo>
                    <a:pt x="2585" y="5667"/>
                  </a:lnTo>
                  <a:lnTo>
                    <a:pt x="3265" y="5667"/>
                  </a:lnTo>
                  <a:lnTo>
                    <a:pt x="4490" y="5143"/>
                  </a:lnTo>
                  <a:lnTo>
                    <a:pt x="4943" y="5143"/>
                  </a:lnTo>
                  <a:lnTo>
                    <a:pt x="5170" y="5143"/>
                  </a:lnTo>
                  <a:lnTo>
                    <a:pt x="5669" y="4667"/>
                  </a:lnTo>
                  <a:lnTo>
                    <a:pt x="5170" y="4476"/>
                  </a:lnTo>
                  <a:lnTo>
                    <a:pt x="3991" y="4476"/>
                  </a:lnTo>
                  <a:lnTo>
                    <a:pt x="2585" y="4667"/>
                  </a:lnTo>
                  <a:lnTo>
                    <a:pt x="2132" y="3714"/>
                  </a:lnTo>
                  <a:lnTo>
                    <a:pt x="2132" y="3190"/>
                  </a:lnTo>
                  <a:lnTo>
                    <a:pt x="1406" y="2714"/>
                  </a:lnTo>
                  <a:lnTo>
                    <a:pt x="0" y="2429"/>
                  </a:lnTo>
                  <a:lnTo>
                    <a:pt x="0" y="1952"/>
                  </a:lnTo>
                  <a:lnTo>
                    <a:pt x="272" y="1238"/>
                  </a:lnTo>
                  <a:lnTo>
                    <a:pt x="1406" y="762"/>
                  </a:lnTo>
                  <a:lnTo>
                    <a:pt x="2812" y="0"/>
                  </a:lnTo>
                  <a:lnTo>
                    <a:pt x="3991" y="762"/>
                  </a:lnTo>
                  <a:lnTo>
                    <a:pt x="5669" y="1238"/>
                  </a:lnTo>
                  <a:lnTo>
                    <a:pt x="5850" y="1476"/>
                  </a:lnTo>
                  <a:lnTo>
                    <a:pt x="6349" y="2714"/>
                  </a:lnTo>
                  <a:lnTo>
                    <a:pt x="5850" y="3714"/>
                  </a:lnTo>
                  <a:lnTo>
                    <a:pt x="6803" y="5667"/>
                  </a:lnTo>
                  <a:lnTo>
                    <a:pt x="6803" y="5143"/>
                  </a:lnTo>
                  <a:lnTo>
                    <a:pt x="7075" y="5143"/>
                  </a:lnTo>
                  <a:lnTo>
                    <a:pt x="7528" y="5667"/>
                  </a:lnTo>
                  <a:lnTo>
                    <a:pt x="7528" y="5905"/>
                  </a:lnTo>
                  <a:lnTo>
                    <a:pt x="7528" y="6429"/>
                  </a:lnTo>
                  <a:lnTo>
                    <a:pt x="8254" y="7143"/>
                  </a:lnTo>
                  <a:lnTo>
                    <a:pt x="8934" y="6619"/>
                  </a:lnTo>
                  <a:lnTo>
                    <a:pt x="10567" y="4667"/>
                  </a:lnTo>
                  <a:lnTo>
                    <a:pt x="12426" y="4476"/>
                  </a:lnTo>
                  <a:lnTo>
                    <a:pt x="11973" y="3714"/>
                  </a:lnTo>
                  <a:lnTo>
                    <a:pt x="13651" y="2714"/>
                  </a:lnTo>
                  <a:lnTo>
                    <a:pt x="16689" y="4476"/>
                  </a:lnTo>
                  <a:lnTo>
                    <a:pt x="18549" y="4667"/>
                  </a:lnTo>
                  <a:lnTo>
                    <a:pt x="19955" y="5667"/>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6" name="Freeform 210">
              <a:extLst>
                <a:ext uri="{FF2B5EF4-FFF2-40B4-BE49-F238E27FC236}">
                  <a16:creationId xmlns:a16="http://schemas.microsoft.com/office/drawing/2014/main" id="{9F4949DB-AC39-4612-B916-95198046BCCB}"/>
                </a:ext>
              </a:extLst>
            </p:cNvPr>
            <p:cNvSpPr>
              <a:spLocks/>
            </p:cNvSpPr>
            <p:nvPr/>
          </p:nvSpPr>
          <p:spPr bwMode="auto">
            <a:xfrm>
              <a:off x="7305055" y="3901040"/>
              <a:ext cx="135307" cy="162778"/>
            </a:xfrm>
            <a:custGeom>
              <a:avLst/>
              <a:gdLst>
                <a:gd name="T0" fmla="*/ 2131 w 20000"/>
                <a:gd name="T1" fmla="*/ 19592 h 20000"/>
                <a:gd name="T2" fmla="*/ 2818 w 20000"/>
                <a:gd name="T3" fmla="*/ 17201 h 20000"/>
                <a:gd name="T4" fmla="*/ 2131 w 20000"/>
                <a:gd name="T5" fmla="*/ 14227 h 20000"/>
                <a:gd name="T6" fmla="*/ 412 w 20000"/>
                <a:gd name="T7" fmla="*/ 12653 h 20000"/>
                <a:gd name="T8" fmla="*/ 1100 w 20000"/>
                <a:gd name="T9" fmla="*/ 11778 h 20000"/>
                <a:gd name="T10" fmla="*/ 2131 w 20000"/>
                <a:gd name="T11" fmla="*/ 10029 h 20000"/>
                <a:gd name="T12" fmla="*/ 2131 w 20000"/>
                <a:gd name="T13" fmla="*/ 7289 h 20000"/>
                <a:gd name="T14" fmla="*/ 3918 w 20000"/>
                <a:gd name="T15" fmla="*/ 4898 h 20000"/>
                <a:gd name="T16" fmla="*/ 4674 w 20000"/>
                <a:gd name="T17" fmla="*/ 2449 h 20000"/>
                <a:gd name="T18" fmla="*/ 5704 w 20000"/>
                <a:gd name="T19" fmla="*/ 3032 h 20000"/>
                <a:gd name="T20" fmla="*/ 6735 w 20000"/>
                <a:gd name="T21" fmla="*/ 1574 h 20000"/>
                <a:gd name="T22" fmla="*/ 8591 w 20000"/>
                <a:gd name="T23" fmla="*/ 2157 h 20000"/>
                <a:gd name="T24" fmla="*/ 13883 w 20000"/>
                <a:gd name="T25" fmla="*/ 2449 h 20000"/>
                <a:gd name="T26" fmla="*/ 18832 w 20000"/>
                <a:gd name="T27" fmla="*/ 933 h 20000"/>
                <a:gd name="T28" fmla="*/ 19931 w 20000"/>
                <a:gd name="T29" fmla="*/ 641 h 20000"/>
                <a:gd name="T30" fmla="*/ 18557 w 20000"/>
                <a:gd name="T31" fmla="*/ 3032 h 20000"/>
                <a:gd name="T32" fmla="*/ 14914 w 20000"/>
                <a:gd name="T33" fmla="*/ 3965 h 20000"/>
                <a:gd name="T34" fmla="*/ 11065 w 20000"/>
                <a:gd name="T35" fmla="*/ 3965 h 20000"/>
                <a:gd name="T36" fmla="*/ 7835 w 20000"/>
                <a:gd name="T37" fmla="*/ 3615 h 20000"/>
                <a:gd name="T38" fmla="*/ 4948 w 20000"/>
                <a:gd name="T39" fmla="*/ 3615 h 20000"/>
                <a:gd name="T40" fmla="*/ 4674 w 20000"/>
                <a:gd name="T41" fmla="*/ 6939 h 20000"/>
                <a:gd name="T42" fmla="*/ 6460 w 20000"/>
                <a:gd name="T43" fmla="*/ 8455 h 20000"/>
                <a:gd name="T44" fmla="*/ 8591 w 20000"/>
                <a:gd name="T45" fmla="*/ 6939 h 20000"/>
                <a:gd name="T46" fmla="*/ 10378 w 20000"/>
                <a:gd name="T47" fmla="*/ 7289 h 20000"/>
                <a:gd name="T48" fmla="*/ 12509 w 20000"/>
                <a:gd name="T49" fmla="*/ 6939 h 20000"/>
                <a:gd name="T50" fmla="*/ 13883 w 20000"/>
                <a:gd name="T51" fmla="*/ 6356 h 20000"/>
                <a:gd name="T52" fmla="*/ 14227 w 20000"/>
                <a:gd name="T53" fmla="*/ 7289 h 20000"/>
                <a:gd name="T54" fmla="*/ 11409 w 20000"/>
                <a:gd name="T55" fmla="*/ 8455 h 20000"/>
                <a:gd name="T56" fmla="*/ 7835 w 20000"/>
                <a:gd name="T57" fmla="*/ 10029 h 20000"/>
                <a:gd name="T58" fmla="*/ 11409 w 20000"/>
                <a:gd name="T59" fmla="*/ 13586 h 20000"/>
                <a:gd name="T60" fmla="*/ 12096 w 20000"/>
                <a:gd name="T61" fmla="*/ 14810 h 20000"/>
                <a:gd name="T62" fmla="*/ 13196 w 20000"/>
                <a:gd name="T63" fmla="*/ 15743 h 20000"/>
                <a:gd name="T64" fmla="*/ 11409 w 20000"/>
                <a:gd name="T65" fmla="*/ 16618 h 20000"/>
                <a:gd name="T66" fmla="*/ 10378 w 20000"/>
                <a:gd name="T67" fmla="*/ 17551 h 20000"/>
                <a:gd name="T68" fmla="*/ 9278 w 20000"/>
                <a:gd name="T69" fmla="*/ 15743 h 20000"/>
                <a:gd name="T70" fmla="*/ 6735 w 20000"/>
                <a:gd name="T71" fmla="*/ 13586 h 20000"/>
                <a:gd name="T72" fmla="*/ 6735 w 20000"/>
                <a:gd name="T73" fmla="*/ 11778 h 20000"/>
                <a:gd name="T74" fmla="*/ 4948 w 20000"/>
                <a:gd name="T75" fmla="*/ 12653 h 20000"/>
                <a:gd name="T76" fmla="*/ 4948 w 20000"/>
                <a:gd name="T77" fmla="*/ 14810 h 20000"/>
                <a:gd name="T78" fmla="*/ 4948 w 20000"/>
                <a:gd name="T79" fmla="*/ 18134 h 20000"/>
                <a:gd name="T80" fmla="*/ 3918 w 20000"/>
                <a:gd name="T81" fmla="*/ 19592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00" h="20000">
                  <a:moveTo>
                    <a:pt x="3574" y="19942"/>
                  </a:moveTo>
                  <a:lnTo>
                    <a:pt x="2131" y="19592"/>
                  </a:lnTo>
                  <a:lnTo>
                    <a:pt x="2131" y="18717"/>
                  </a:lnTo>
                  <a:lnTo>
                    <a:pt x="2818" y="17201"/>
                  </a:lnTo>
                  <a:lnTo>
                    <a:pt x="2131" y="15102"/>
                  </a:lnTo>
                  <a:lnTo>
                    <a:pt x="2131" y="14227"/>
                  </a:lnTo>
                  <a:lnTo>
                    <a:pt x="412" y="14227"/>
                  </a:lnTo>
                  <a:lnTo>
                    <a:pt x="412" y="12653"/>
                  </a:lnTo>
                  <a:lnTo>
                    <a:pt x="0" y="12420"/>
                  </a:lnTo>
                  <a:lnTo>
                    <a:pt x="1100" y="11778"/>
                  </a:lnTo>
                  <a:lnTo>
                    <a:pt x="1787" y="10904"/>
                  </a:lnTo>
                  <a:lnTo>
                    <a:pt x="2131" y="10029"/>
                  </a:lnTo>
                  <a:lnTo>
                    <a:pt x="1787" y="8746"/>
                  </a:lnTo>
                  <a:lnTo>
                    <a:pt x="2131" y="7289"/>
                  </a:lnTo>
                  <a:lnTo>
                    <a:pt x="3574" y="6939"/>
                  </a:lnTo>
                  <a:lnTo>
                    <a:pt x="3918" y="4898"/>
                  </a:lnTo>
                  <a:lnTo>
                    <a:pt x="3918" y="4548"/>
                  </a:lnTo>
                  <a:lnTo>
                    <a:pt x="4674" y="2449"/>
                  </a:lnTo>
                  <a:lnTo>
                    <a:pt x="4948" y="2157"/>
                  </a:lnTo>
                  <a:lnTo>
                    <a:pt x="5704" y="3032"/>
                  </a:lnTo>
                  <a:lnTo>
                    <a:pt x="6460" y="2449"/>
                  </a:lnTo>
                  <a:lnTo>
                    <a:pt x="6735" y="1574"/>
                  </a:lnTo>
                  <a:lnTo>
                    <a:pt x="8591" y="1574"/>
                  </a:lnTo>
                  <a:lnTo>
                    <a:pt x="8591" y="2157"/>
                  </a:lnTo>
                  <a:lnTo>
                    <a:pt x="11065" y="2157"/>
                  </a:lnTo>
                  <a:lnTo>
                    <a:pt x="13883" y="2449"/>
                  </a:lnTo>
                  <a:lnTo>
                    <a:pt x="17113" y="2449"/>
                  </a:lnTo>
                  <a:lnTo>
                    <a:pt x="18832" y="933"/>
                  </a:lnTo>
                  <a:lnTo>
                    <a:pt x="19588" y="0"/>
                  </a:lnTo>
                  <a:lnTo>
                    <a:pt x="19931" y="641"/>
                  </a:lnTo>
                  <a:lnTo>
                    <a:pt x="19588" y="2157"/>
                  </a:lnTo>
                  <a:lnTo>
                    <a:pt x="18557" y="3032"/>
                  </a:lnTo>
                  <a:lnTo>
                    <a:pt x="17801" y="3965"/>
                  </a:lnTo>
                  <a:lnTo>
                    <a:pt x="14914" y="3965"/>
                  </a:lnTo>
                  <a:lnTo>
                    <a:pt x="13883" y="3965"/>
                  </a:lnTo>
                  <a:lnTo>
                    <a:pt x="11065" y="3965"/>
                  </a:lnTo>
                  <a:lnTo>
                    <a:pt x="9278" y="3615"/>
                  </a:lnTo>
                  <a:lnTo>
                    <a:pt x="7835" y="3615"/>
                  </a:lnTo>
                  <a:lnTo>
                    <a:pt x="6460" y="3615"/>
                  </a:lnTo>
                  <a:lnTo>
                    <a:pt x="4948" y="3615"/>
                  </a:lnTo>
                  <a:lnTo>
                    <a:pt x="4674" y="4898"/>
                  </a:lnTo>
                  <a:lnTo>
                    <a:pt x="4674" y="6939"/>
                  </a:lnTo>
                  <a:lnTo>
                    <a:pt x="5704" y="7289"/>
                  </a:lnTo>
                  <a:lnTo>
                    <a:pt x="6460" y="8455"/>
                  </a:lnTo>
                  <a:lnTo>
                    <a:pt x="7491" y="8455"/>
                  </a:lnTo>
                  <a:lnTo>
                    <a:pt x="8591" y="6939"/>
                  </a:lnTo>
                  <a:lnTo>
                    <a:pt x="9622" y="7289"/>
                  </a:lnTo>
                  <a:lnTo>
                    <a:pt x="10378" y="7289"/>
                  </a:lnTo>
                  <a:lnTo>
                    <a:pt x="11065" y="6939"/>
                  </a:lnTo>
                  <a:lnTo>
                    <a:pt x="12509" y="6939"/>
                  </a:lnTo>
                  <a:lnTo>
                    <a:pt x="13196" y="6356"/>
                  </a:lnTo>
                  <a:lnTo>
                    <a:pt x="13883" y="6356"/>
                  </a:lnTo>
                  <a:lnTo>
                    <a:pt x="14914" y="6939"/>
                  </a:lnTo>
                  <a:lnTo>
                    <a:pt x="14227" y="7289"/>
                  </a:lnTo>
                  <a:lnTo>
                    <a:pt x="13196" y="7289"/>
                  </a:lnTo>
                  <a:lnTo>
                    <a:pt x="11409" y="8455"/>
                  </a:lnTo>
                  <a:lnTo>
                    <a:pt x="9278" y="10029"/>
                  </a:lnTo>
                  <a:lnTo>
                    <a:pt x="7835" y="10029"/>
                  </a:lnTo>
                  <a:lnTo>
                    <a:pt x="11409" y="12653"/>
                  </a:lnTo>
                  <a:lnTo>
                    <a:pt x="11409" y="13586"/>
                  </a:lnTo>
                  <a:lnTo>
                    <a:pt x="11065" y="14810"/>
                  </a:lnTo>
                  <a:lnTo>
                    <a:pt x="12096" y="14810"/>
                  </a:lnTo>
                  <a:lnTo>
                    <a:pt x="12096" y="15743"/>
                  </a:lnTo>
                  <a:lnTo>
                    <a:pt x="13196" y="15743"/>
                  </a:lnTo>
                  <a:lnTo>
                    <a:pt x="13196" y="16618"/>
                  </a:lnTo>
                  <a:lnTo>
                    <a:pt x="11409" y="16618"/>
                  </a:lnTo>
                  <a:lnTo>
                    <a:pt x="10378" y="17201"/>
                  </a:lnTo>
                  <a:lnTo>
                    <a:pt x="10378" y="17551"/>
                  </a:lnTo>
                  <a:lnTo>
                    <a:pt x="8591" y="17551"/>
                  </a:lnTo>
                  <a:lnTo>
                    <a:pt x="9278" y="15743"/>
                  </a:lnTo>
                  <a:lnTo>
                    <a:pt x="6735" y="14227"/>
                  </a:lnTo>
                  <a:lnTo>
                    <a:pt x="6735" y="13586"/>
                  </a:lnTo>
                  <a:lnTo>
                    <a:pt x="7491" y="12653"/>
                  </a:lnTo>
                  <a:lnTo>
                    <a:pt x="6735" y="11778"/>
                  </a:lnTo>
                  <a:lnTo>
                    <a:pt x="6460" y="12420"/>
                  </a:lnTo>
                  <a:lnTo>
                    <a:pt x="4948" y="12653"/>
                  </a:lnTo>
                  <a:lnTo>
                    <a:pt x="4948" y="13294"/>
                  </a:lnTo>
                  <a:lnTo>
                    <a:pt x="4948" y="14810"/>
                  </a:lnTo>
                  <a:lnTo>
                    <a:pt x="4948" y="16618"/>
                  </a:lnTo>
                  <a:lnTo>
                    <a:pt x="4948" y="18134"/>
                  </a:lnTo>
                  <a:lnTo>
                    <a:pt x="4948" y="19942"/>
                  </a:lnTo>
                  <a:lnTo>
                    <a:pt x="3918" y="19592"/>
                  </a:lnTo>
                  <a:lnTo>
                    <a:pt x="3574" y="19942"/>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7" name="Freeform 209">
              <a:extLst>
                <a:ext uri="{FF2B5EF4-FFF2-40B4-BE49-F238E27FC236}">
                  <a16:creationId xmlns:a16="http://schemas.microsoft.com/office/drawing/2014/main" id="{92C80D7C-8CC7-42A5-BD78-F3049F15B7EB}"/>
                </a:ext>
              </a:extLst>
            </p:cNvPr>
            <p:cNvSpPr>
              <a:spLocks/>
            </p:cNvSpPr>
            <p:nvPr/>
          </p:nvSpPr>
          <p:spPr bwMode="auto">
            <a:xfrm>
              <a:off x="7022776" y="4068570"/>
              <a:ext cx="193629" cy="64161"/>
            </a:xfrm>
            <a:custGeom>
              <a:avLst/>
              <a:gdLst>
                <a:gd name="T0" fmla="*/ 19952 w 20000"/>
                <a:gd name="T1" fmla="*/ 19853 h 20000"/>
                <a:gd name="T2" fmla="*/ 18699 w 20000"/>
                <a:gd name="T3" fmla="*/ 18382 h 20000"/>
                <a:gd name="T4" fmla="*/ 16916 w 20000"/>
                <a:gd name="T5" fmla="*/ 16029 h 20000"/>
                <a:gd name="T6" fmla="*/ 15952 w 20000"/>
                <a:gd name="T7" fmla="*/ 17500 h 20000"/>
                <a:gd name="T8" fmla="*/ 14747 w 20000"/>
                <a:gd name="T9" fmla="*/ 16029 h 20000"/>
                <a:gd name="T10" fmla="*/ 13687 w 20000"/>
                <a:gd name="T11" fmla="*/ 16029 h 20000"/>
                <a:gd name="T12" fmla="*/ 12193 w 20000"/>
                <a:gd name="T13" fmla="*/ 15294 h 20000"/>
                <a:gd name="T14" fmla="*/ 10988 w 20000"/>
                <a:gd name="T15" fmla="*/ 13824 h 20000"/>
                <a:gd name="T16" fmla="*/ 8482 w 20000"/>
                <a:gd name="T17" fmla="*/ 11471 h 20000"/>
                <a:gd name="T18" fmla="*/ 6988 w 20000"/>
                <a:gd name="T19" fmla="*/ 12059 h 20000"/>
                <a:gd name="T20" fmla="*/ 5012 w 20000"/>
                <a:gd name="T21" fmla="*/ 9853 h 20000"/>
                <a:gd name="T22" fmla="*/ 2458 w 20000"/>
                <a:gd name="T23" fmla="*/ 8382 h 20000"/>
                <a:gd name="T24" fmla="*/ 2940 w 20000"/>
                <a:gd name="T25" fmla="*/ 7647 h 20000"/>
                <a:gd name="T26" fmla="*/ 1253 w 20000"/>
                <a:gd name="T27" fmla="*/ 6029 h 20000"/>
                <a:gd name="T28" fmla="*/ 0 w 20000"/>
                <a:gd name="T29" fmla="*/ 5441 h 20000"/>
                <a:gd name="T30" fmla="*/ 482 w 20000"/>
                <a:gd name="T31" fmla="*/ 5441 h 20000"/>
                <a:gd name="T32" fmla="*/ 964 w 20000"/>
                <a:gd name="T33" fmla="*/ 5441 h 20000"/>
                <a:gd name="T34" fmla="*/ 1735 w 20000"/>
                <a:gd name="T35" fmla="*/ 2353 h 20000"/>
                <a:gd name="T36" fmla="*/ 2217 w 20000"/>
                <a:gd name="T37" fmla="*/ 0 h 20000"/>
                <a:gd name="T38" fmla="*/ 4241 w 20000"/>
                <a:gd name="T39" fmla="*/ 1471 h 20000"/>
                <a:gd name="T40" fmla="*/ 4241 w 20000"/>
                <a:gd name="T41" fmla="*/ 0 h 20000"/>
                <a:gd name="T42" fmla="*/ 5012 w 20000"/>
                <a:gd name="T43" fmla="*/ 0 h 20000"/>
                <a:gd name="T44" fmla="*/ 5687 w 20000"/>
                <a:gd name="T45" fmla="*/ 1471 h 20000"/>
                <a:gd name="T46" fmla="*/ 6217 w 20000"/>
                <a:gd name="T47" fmla="*/ 2353 h 20000"/>
                <a:gd name="T48" fmla="*/ 6988 w 20000"/>
                <a:gd name="T49" fmla="*/ 1471 h 20000"/>
                <a:gd name="T50" fmla="*/ 7470 w 20000"/>
                <a:gd name="T51" fmla="*/ 5441 h 20000"/>
                <a:gd name="T52" fmla="*/ 10699 w 20000"/>
                <a:gd name="T53" fmla="*/ 6029 h 20000"/>
                <a:gd name="T54" fmla="*/ 11470 w 20000"/>
                <a:gd name="T55" fmla="*/ 6029 h 20000"/>
                <a:gd name="T56" fmla="*/ 11711 w 20000"/>
                <a:gd name="T57" fmla="*/ 3824 h 20000"/>
                <a:gd name="T58" fmla="*/ 12723 w 20000"/>
                <a:gd name="T59" fmla="*/ 3824 h 20000"/>
                <a:gd name="T60" fmla="*/ 12964 w 20000"/>
                <a:gd name="T61" fmla="*/ 5441 h 20000"/>
                <a:gd name="T62" fmla="*/ 13446 w 20000"/>
                <a:gd name="T63" fmla="*/ 5441 h 20000"/>
                <a:gd name="T64" fmla="*/ 14747 w 20000"/>
                <a:gd name="T65" fmla="*/ 5441 h 20000"/>
                <a:gd name="T66" fmla="*/ 15470 w 20000"/>
                <a:gd name="T67" fmla="*/ 6029 h 20000"/>
                <a:gd name="T68" fmla="*/ 16241 w 20000"/>
                <a:gd name="T69" fmla="*/ 9853 h 20000"/>
                <a:gd name="T70" fmla="*/ 17494 w 20000"/>
                <a:gd name="T71" fmla="*/ 12059 h 20000"/>
                <a:gd name="T72" fmla="*/ 17976 w 20000"/>
                <a:gd name="T73" fmla="*/ 11471 h 20000"/>
                <a:gd name="T74" fmla="*/ 18988 w 20000"/>
                <a:gd name="T75" fmla="*/ 11471 h 20000"/>
                <a:gd name="T76" fmla="*/ 19952 w 20000"/>
                <a:gd name="T77" fmla="*/ 12059 h 20000"/>
                <a:gd name="T78" fmla="*/ 19470 w 20000"/>
                <a:gd name="T79" fmla="*/ 13824 h 20000"/>
                <a:gd name="T80" fmla="*/ 19470 w 20000"/>
                <a:gd name="T81" fmla="*/ 16029 h 20000"/>
                <a:gd name="T82" fmla="*/ 19952 w 20000"/>
                <a:gd name="T83" fmla="*/ 18382 h 20000"/>
                <a:gd name="T84" fmla="*/ 19952 w 20000"/>
                <a:gd name="T85" fmla="*/ 19853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00" h="20000">
                  <a:moveTo>
                    <a:pt x="19952" y="19853"/>
                  </a:moveTo>
                  <a:lnTo>
                    <a:pt x="18699" y="18382"/>
                  </a:lnTo>
                  <a:lnTo>
                    <a:pt x="16916" y="16029"/>
                  </a:lnTo>
                  <a:lnTo>
                    <a:pt x="15952" y="17500"/>
                  </a:lnTo>
                  <a:lnTo>
                    <a:pt x="14747" y="16029"/>
                  </a:lnTo>
                  <a:lnTo>
                    <a:pt x="13687" y="16029"/>
                  </a:lnTo>
                  <a:lnTo>
                    <a:pt x="12193" y="15294"/>
                  </a:lnTo>
                  <a:lnTo>
                    <a:pt x="10988" y="13824"/>
                  </a:lnTo>
                  <a:lnTo>
                    <a:pt x="8482" y="11471"/>
                  </a:lnTo>
                  <a:lnTo>
                    <a:pt x="6988" y="12059"/>
                  </a:lnTo>
                  <a:lnTo>
                    <a:pt x="5012" y="9853"/>
                  </a:lnTo>
                  <a:lnTo>
                    <a:pt x="2458" y="8382"/>
                  </a:lnTo>
                  <a:lnTo>
                    <a:pt x="2940" y="7647"/>
                  </a:lnTo>
                  <a:lnTo>
                    <a:pt x="1253" y="6029"/>
                  </a:lnTo>
                  <a:lnTo>
                    <a:pt x="0" y="5441"/>
                  </a:lnTo>
                  <a:lnTo>
                    <a:pt x="482" y="5441"/>
                  </a:lnTo>
                  <a:lnTo>
                    <a:pt x="964" y="5441"/>
                  </a:lnTo>
                  <a:lnTo>
                    <a:pt x="1735" y="2353"/>
                  </a:lnTo>
                  <a:lnTo>
                    <a:pt x="2217" y="0"/>
                  </a:lnTo>
                  <a:lnTo>
                    <a:pt x="4241" y="1471"/>
                  </a:lnTo>
                  <a:lnTo>
                    <a:pt x="4241" y="0"/>
                  </a:lnTo>
                  <a:lnTo>
                    <a:pt x="5012" y="0"/>
                  </a:lnTo>
                  <a:lnTo>
                    <a:pt x="5687" y="1471"/>
                  </a:lnTo>
                  <a:lnTo>
                    <a:pt x="6217" y="2353"/>
                  </a:lnTo>
                  <a:lnTo>
                    <a:pt x="6988" y="1471"/>
                  </a:lnTo>
                  <a:lnTo>
                    <a:pt x="7470" y="5441"/>
                  </a:lnTo>
                  <a:lnTo>
                    <a:pt x="10699" y="6029"/>
                  </a:lnTo>
                  <a:lnTo>
                    <a:pt x="11470" y="6029"/>
                  </a:lnTo>
                  <a:lnTo>
                    <a:pt x="11711" y="3824"/>
                  </a:lnTo>
                  <a:lnTo>
                    <a:pt x="12723" y="3824"/>
                  </a:lnTo>
                  <a:lnTo>
                    <a:pt x="12964" y="5441"/>
                  </a:lnTo>
                  <a:lnTo>
                    <a:pt x="13446" y="5441"/>
                  </a:lnTo>
                  <a:lnTo>
                    <a:pt x="14747" y="5441"/>
                  </a:lnTo>
                  <a:lnTo>
                    <a:pt x="15470" y="6029"/>
                  </a:lnTo>
                  <a:lnTo>
                    <a:pt x="16241" y="9853"/>
                  </a:lnTo>
                  <a:lnTo>
                    <a:pt x="17494" y="12059"/>
                  </a:lnTo>
                  <a:lnTo>
                    <a:pt x="17976" y="11471"/>
                  </a:lnTo>
                  <a:lnTo>
                    <a:pt x="18988" y="11471"/>
                  </a:lnTo>
                  <a:lnTo>
                    <a:pt x="19952" y="12059"/>
                  </a:lnTo>
                  <a:lnTo>
                    <a:pt x="19470" y="13824"/>
                  </a:lnTo>
                  <a:lnTo>
                    <a:pt x="19470" y="16029"/>
                  </a:lnTo>
                  <a:lnTo>
                    <a:pt x="19952" y="18382"/>
                  </a:lnTo>
                  <a:lnTo>
                    <a:pt x="19952" y="19853"/>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8" name="Freeform 208">
              <a:extLst>
                <a:ext uri="{FF2B5EF4-FFF2-40B4-BE49-F238E27FC236}">
                  <a16:creationId xmlns:a16="http://schemas.microsoft.com/office/drawing/2014/main" id="{0DC8E3A1-0FDC-428C-B2DE-3F1BA8716DC8}"/>
                </a:ext>
              </a:extLst>
            </p:cNvPr>
            <p:cNvSpPr>
              <a:spLocks/>
            </p:cNvSpPr>
            <p:nvPr/>
          </p:nvSpPr>
          <p:spPr bwMode="auto">
            <a:xfrm>
              <a:off x="7398370" y="4124414"/>
              <a:ext cx="82818" cy="45150"/>
            </a:xfrm>
            <a:custGeom>
              <a:avLst/>
              <a:gdLst>
                <a:gd name="T0" fmla="*/ 2373 w 20000"/>
                <a:gd name="T1" fmla="*/ 19787 h 20000"/>
                <a:gd name="T2" fmla="*/ 0 w 20000"/>
                <a:gd name="T3" fmla="*/ 19787 h 20000"/>
                <a:gd name="T4" fmla="*/ 678 w 20000"/>
                <a:gd name="T5" fmla="*/ 15532 h 20000"/>
                <a:gd name="T6" fmla="*/ 1808 w 20000"/>
                <a:gd name="T7" fmla="*/ 12128 h 20000"/>
                <a:gd name="T8" fmla="*/ 4633 w 20000"/>
                <a:gd name="T9" fmla="*/ 8723 h 20000"/>
                <a:gd name="T10" fmla="*/ 7684 w 20000"/>
                <a:gd name="T11" fmla="*/ 6596 h 20000"/>
                <a:gd name="T12" fmla="*/ 9379 w 20000"/>
                <a:gd name="T13" fmla="*/ 3404 h 20000"/>
                <a:gd name="T14" fmla="*/ 14124 w 20000"/>
                <a:gd name="T15" fmla="*/ 0 h 20000"/>
                <a:gd name="T16" fmla="*/ 19887 w 20000"/>
                <a:gd name="T17" fmla="*/ 0 h 20000"/>
                <a:gd name="T18" fmla="*/ 17627 w 20000"/>
                <a:gd name="T19" fmla="*/ 3404 h 20000"/>
                <a:gd name="T20" fmla="*/ 16949 w 20000"/>
                <a:gd name="T21" fmla="*/ 3404 h 20000"/>
                <a:gd name="T22" fmla="*/ 14576 w 20000"/>
                <a:gd name="T23" fmla="*/ 5532 h 20000"/>
                <a:gd name="T24" fmla="*/ 7684 w 20000"/>
                <a:gd name="T25" fmla="*/ 12128 h 20000"/>
                <a:gd name="T26" fmla="*/ 4633 w 20000"/>
                <a:gd name="T27" fmla="*/ 17660 h 20000"/>
                <a:gd name="T28" fmla="*/ 3503 w 20000"/>
                <a:gd name="T29" fmla="*/ 17660 h 20000"/>
                <a:gd name="T30" fmla="*/ 2373 w 20000"/>
                <a:gd name="T31" fmla="*/ 19787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00" h="20000">
                  <a:moveTo>
                    <a:pt x="2373" y="19787"/>
                  </a:moveTo>
                  <a:lnTo>
                    <a:pt x="0" y="19787"/>
                  </a:lnTo>
                  <a:lnTo>
                    <a:pt x="678" y="15532"/>
                  </a:lnTo>
                  <a:lnTo>
                    <a:pt x="1808" y="12128"/>
                  </a:lnTo>
                  <a:lnTo>
                    <a:pt x="4633" y="8723"/>
                  </a:lnTo>
                  <a:lnTo>
                    <a:pt x="7684" y="6596"/>
                  </a:lnTo>
                  <a:lnTo>
                    <a:pt x="9379" y="3404"/>
                  </a:lnTo>
                  <a:lnTo>
                    <a:pt x="14124" y="0"/>
                  </a:lnTo>
                  <a:lnTo>
                    <a:pt x="19887" y="0"/>
                  </a:lnTo>
                  <a:lnTo>
                    <a:pt x="17627" y="3404"/>
                  </a:lnTo>
                  <a:lnTo>
                    <a:pt x="16949" y="3404"/>
                  </a:lnTo>
                  <a:lnTo>
                    <a:pt x="14576" y="5532"/>
                  </a:lnTo>
                  <a:lnTo>
                    <a:pt x="7684" y="12128"/>
                  </a:lnTo>
                  <a:lnTo>
                    <a:pt x="4633" y="17660"/>
                  </a:lnTo>
                  <a:lnTo>
                    <a:pt x="3503" y="17660"/>
                  </a:lnTo>
                  <a:lnTo>
                    <a:pt x="2373" y="19787"/>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9" name="Freeform 207">
              <a:extLst>
                <a:ext uri="{FF2B5EF4-FFF2-40B4-BE49-F238E27FC236}">
                  <a16:creationId xmlns:a16="http://schemas.microsoft.com/office/drawing/2014/main" id="{78677C5D-9E4E-405C-89BC-FEB7807788AF}"/>
                </a:ext>
              </a:extLst>
            </p:cNvPr>
            <p:cNvSpPr>
              <a:spLocks/>
            </p:cNvSpPr>
            <p:nvPr/>
          </p:nvSpPr>
          <p:spPr bwMode="auto">
            <a:xfrm>
              <a:off x="7488187" y="3893911"/>
              <a:ext cx="32660" cy="66537"/>
            </a:xfrm>
            <a:custGeom>
              <a:avLst/>
              <a:gdLst>
                <a:gd name="T0" fmla="*/ 8986 w 20000"/>
                <a:gd name="T1" fmla="*/ 19857 h 20000"/>
                <a:gd name="T2" fmla="*/ 4638 w 20000"/>
                <a:gd name="T3" fmla="*/ 16857 h 20000"/>
                <a:gd name="T4" fmla="*/ 1739 w 20000"/>
                <a:gd name="T5" fmla="*/ 13143 h 20000"/>
                <a:gd name="T6" fmla="*/ 1739 w 20000"/>
                <a:gd name="T7" fmla="*/ 11714 h 20000"/>
                <a:gd name="T8" fmla="*/ 0 w 20000"/>
                <a:gd name="T9" fmla="*/ 9571 h 20000"/>
                <a:gd name="T10" fmla="*/ 0 w 20000"/>
                <a:gd name="T11" fmla="*/ 7286 h 20000"/>
                <a:gd name="T12" fmla="*/ 1739 w 20000"/>
                <a:gd name="T13" fmla="*/ 3714 h 20000"/>
                <a:gd name="T14" fmla="*/ 7536 w 20000"/>
                <a:gd name="T15" fmla="*/ 0 h 20000"/>
                <a:gd name="T16" fmla="*/ 4638 w 20000"/>
                <a:gd name="T17" fmla="*/ 2000 h 20000"/>
                <a:gd name="T18" fmla="*/ 7536 w 20000"/>
                <a:gd name="T19" fmla="*/ 5857 h 20000"/>
                <a:gd name="T20" fmla="*/ 1739 w 20000"/>
                <a:gd name="T21" fmla="*/ 7286 h 20000"/>
                <a:gd name="T22" fmla="*/ 4638 w 20000"/>
                <a:gd name="T23" fmla="*/ 8143 h 20000"/>
                <a:gd name="T24" fmla="*/ 7536 w 20000"/>
                <a:gd name="T25" fmla="*/ 7286 h 20000"/>
                <a:gd name="T26" fmla="*/ 8986 w 20000"/>
                <a:gd name="T27" fmla="*/ 7286 h 20000"/>
                <a:gd name="T28" fmla="*/ 8986 w 20000"/>
                <a:gd name="T29" fmla="*/ 5857 h 20000"/>
                <a:gd name="T30" fmla="*/ 16522 w 20000"/>
                <a:gd name="T31" fmla="*/ 4286 h 20000"/>
                <a:gd name="T32" fmla="*/ 16522 w 20000"/>
                <a:gd name="T33" fmla="*/ 7286 h 20000"/>
                <a:gd name="T34" fmla="*/ 8986 w 20000"/>
                <a:gd name="T35" fmla="*/ 9571 h 20000"/>
                <a:gd name="T36" fmla="*/ 19710 w 20000"/>
                <a:gd name="T37" fmla="*/ 13143 h 20000"/>
                <a:gd name="T38" fmla="*/ 7536 w 20000"/>
                <a:gd name="T39" fmla="*/ 11714 h 20000"/>
                <a:gd name="T40" fmla="*/ 7536 w 20000"/>
                <a:gd name="T41" fmla="*/ 13143 h 20000"/>
                <a:gd name="T42" fmla="*/ 8986 w 20000"/>
                <a:gd name="T43" fmla="*/ 19857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00" h="20000">
                  <a:moveTo>
                    <a:pt x="8986" y="19857"/>
                  </a:moveTo>
                  <a:lnTo>
                    <a:pt x="4638" y="16857"/>
                  </a:lnTo>
                  <a:lnTo>
                    <a:pt x="1739" y="13143"/>
                  </a:lnTo>
                  <a:lnTo>
                    <a:pt x="1739" y="11714"/>
                  </a:lnTo>
                  <a:lnTo>
                    <a:pt x="0" y="9571"/>
                  </a:lnTo>
                  <a:lnTo>
                    <a:pt x="0" y="7286"/>
                  </a:lnTo>
                  <a:lnTo>
                    <a:pt x="1739" y="3714"/>
                  </a:lnTo>
                  <a:lnTo>
                    <a:pt x="7536" y="0"/>
                  </a:lnTo>
                  <a:lnTo>
                    <a:pt x="4638" y="2000"/>
                  </a:lnTo>
                  <a:lnTo>
                    <a:pt x="7536" y="5857"/>
                  </a:lnTo>
                  <a:lnTo>
                    <a:pt x="1739" y="7286"/>
                  </a:lnTo>
                  <a:lnTo>
                    <a:pt x="4638" y="8143"/>
                  </a:lnTo>
                  <a:lnTo>
                    <a:pt x="7536" y="7286"/>
                  </a:lnTo>
                  <a:lnTo>
                    <a:pt x="8986" y="7286"/>
                  </a:lnTo>
                  <a:lnTo>
                    <a:pt x="8986" y="5857"/>
                  </a:lnTo>
                  <a:lnTo>
                    <a:pt x="16522" y="4286"/>
                  </a:lnTo>
                  <a:lnTo>
                    <a:pt x="16522" y="7286"/>
                  </a:lnTo>
                  <a:lnTo>
                    <a:pt x="8986" y="9571"/>
                  </a:lnTo>
                  <a:lnTo>
                    <a:pt x="19710" y="13143"/>
                  </a:lnTo>
                  <a:lnTo>
                    <a:pt x="7536" y="11714"/>
                  </a:lnTo>
                  <a:lnTo>
                    <a:pt x="7536" y="13143"/>
                  </a:lnTo>
                  <a:lnTo>
                    <a:pt x="8986" y="19857"/>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0" name="Freeform 206">
              <a:extLst>
                <a:ext uri="{FF2B5EF4-FFF2-40B4-BE49-F238E27FC236}">
                  <a16:creationId xmlns:a16="http://schemas.microsoft.com/office/drawing/2014/main" id="{15676E8E-C041-4696-9F7A-54B999D39A74}"/>
                </a:ext>
              </a:extLst>
            </p:cNvPr>
            <p:cNvSpPr>
              <a:spLocks/>
            </p:cNvSpPr>
            <p:nvPr/>
          </p:nvSpPr>
          <p:spPr bwMode="auto">
            <a:xfrm>
              <a:off x="7496352" y="4004409"/>
              <a:ext cx="62988" cy="20199"/>
            </a:xfrm>
            <a:custGeom>
              <a:avLst/>
              <a:gdLst>
                <a:gd name="T0" fmla="*/ 19853 w 20000"/>
                <a:gd name="T1" fmla="*/ 19535 h 20000"/>
                <a:gd name="T2" fmla="*/ 13824 w 20000"/>
                <a:gd name="T3" fmla="*/ 12093 h 20000"/>
                <a:gd name="T4" fmla="*/ 11471 w 20000"/>
                <a:gd name="T5" fmla="*/ 6977 h 20000"/>
                <a:gd name="T6" fmla="*/ 11471 w 20000"/>
                <a:gd name="T7" fmla="*/ 12093 h 20000"/>
                <a:gd name="T8" fmla="*/ 7647 w 20000"/>
                <a:gd name="T9" fmla="*/ 12093 h 20000"/>
                <a:gd name="T10" fmla="*/ 7647 w 20000"/>
                <a:gd name="T11" fmla="*/ 6977 h 20000"/>
                <a:gd name="T12" fmla="*/ 4559 w 20000"/>
                <a:gd name="T13" fmla="*/ 12093 h 20000"/>
                <a:gd name="T14" fmla="*/ 2353 w 20000"/>
                <a:gd name="T15" fmla="*/ 6977 h 20000"/>
                <a:gd name="T16" fmla="*/ 1471 w 20000"/>
                <a:gd name="T17" fmla="*/ 12093 h 20000"/>
                <a:gd name="T18" fmla="*/ 0 w 20000"/>
                <a:gd name="T19" fmla="*/ 6977 h 20000"/>
                <a:gd name="T20" fmla="*/ 2353 w 20000"/>
                <a:gd name="T21" fmla="*/ 0 h 20000"/>
                <a:gd name="T22" fmla="*/ 7647 w 20000"/>
                <a:gd name="T23" fmla="*/ 0 h 20000"/>
                <a:gd name="T24" fmla="*/ 10000 w 20000"/>
                <a:gd name="T25" fmla="*/ 0 h 20000"/>
                <a:gd name="T26" fmla="*/ 11471 w 20000"/>
                <a:gd name="T27" fmla="*/ 0 h 20000"/>
                <a:gd name="T28" fmla="*/ 13824 w 20000"/>
                <a:gd name="T29" fmla="*/ 0 h 20000"/>
                <a:gd name="T30" fmla="*/ 16029 w 20000"/>
                <a:gd name="T31" fmla="*/ 0 h 20000"/>
                <a:gd name="T32" fmla="*/ 18382 w 20000"/>
                <a:gd name="T33" fmla="*/ 6977 h 20000"/>
                <a:gd name="T34" fmla="*/ 19853 w 20000"/>
                <a:gd name="T35" fmla="*/ 12093 h 20000"/>
                <a:gd name="T36" fmla="*/ 19853 w 20000"/>
                <a:gd name="T37" fmla="*/ 1953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000" h="20000">
                  <a:moveTo>
                    <a:pt x="19853" y="19535"/>
                  </a:moveTo>
                  <a:lnTo>
                    <a:pt x="13824" y="12093"/>
                  </a:lnTo>
                  <a:lnTo>
                    <a:pt x="11471" y="6977"/>
                  </a:lnTo>
                  <a:lnTo>
                    <a:pt x="11471" y="12093"/>
                  </a:lnTo>
                  <a:lnTo>
                    <a:pt x="7647" y="12093"/>
                  </a:lnTo>
                  <a:lnTo>
                    <a:pt x="7647" y="6977"/>
                  </a:lnTo>
                  <a:lnTo>
                    <a:pt x="4559" y="12093"/>
                  </a:lnTo>
                  <a:lnTo>
                    <a:pt x="2353" y="6977"/>
                  </a:lnTo>
                  <a:lnTo>
                    <a:pt x="1471" y="12093"/>
                  </a:lnTo>
                  <a:lnTo>
                    <a:pt x="0" y="6977"/>
                  </a:lnTo>
                  <a:lnTo>
                    <a:pt x="2353" y="0"/>
                  </a:lnTo>
                  <a:lnTo>
                    <a:pt x="7647" y="0"/>
                  </a:lnTo>
                  <a:lnTo>
                    <a:pt x="10000" y="0"/>
                  </a:lnTo>
                  <a:lnTo>
                    <a:pt x="11471" y="0"/>
                  </a:lnTo>
                  <a:lnTo>
                    <a:pt x="13824" y="0"/>
                  </a:lnTo>
                  <a:lnTo>
                    <a:pt x="16029" y="0"/>
                  </a:lnTo>
                  <a:lnTo>
                    <a:pt x="18382" y="6977"/>
                  </a:lnTo>
                  <a:lnTo>
                    <a:pt x="19853" y="12093"/>
                  </a:lnTo>
                  <a:lnTo>
                    <a:pt x="19853" y="1953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1" name="Freeform 205">
              <a:extLst>
                <a:ext uri="{FF2B5EF4-FFF2-40B4-BE49-F238E27FC236}">
                  <a16:creationId xmlns:a16="http://schemas.microsoft.com/office/drawing/2014/main" id="{A5F9E6A4-1484-4AB1-AACE-72F23C7BB2C1}"/>
                </a:ext>
              </a:extLst>
            </p:cNvPr>
            <p:cNvSpPr>
              <a:spLocks/>
            </p:cNvSpPr>
            <p:nvPr/>
          </p:nvSpPr>
          <p:spPr bwMode="auto">
            <a:xfrm>
              <a:off x="7323718" y="4117285"/>
              <a:ext cx="71153" cy="20198"/>
            </a:xfrm>
            <a:custGeom>
              <a:avLst/>
              <a:gdLst>
                <a:gd name="T0" fmla="*/ 8947 w 20000"/>
                <a:gd name="T1" fmla="*/ 19524 h 20000"/>
                <a:gd name="T2" fmla="*/ 5395 w 20000"/>
                <a:gd name="T3" fmla="*/ 19524 h 20000"/>
                <a:gd name="T4" fmla="*/ 4079 w 20000"/>
                <a:gd name="T5" fmla="*/ 14762 h 20000"/>
                <a:gd name="T6" fmla="*/ 0 w 20000"/>
                <a:gd name="T7" fmla="*/ 14762 h 20000"/>
                <a:gd name="T8" fmla="*/ 0 w 20000"/>
                <a:gd name="T9" fmla="*/ 10000 h 20000"/>
                <a:gd name="T10" fmla="*/ 1447 w 20000"/>
                <a:gd name="T11" fmla="*/ 7143 h 20000"/>
                <a:gd name="T12" fmla="*/ 4079 w 20000"/>
                <a:gd name="T13" fmla="*/ 2857 h 20000"/>
                <a:gd name="T14" fmla="*/ 7500 w 20000"/>
                <a:gd name="T15" fmla="*/ 7143 h 20000"/>
                <a:gd name="T16" fmla="*/ 9605 w 20000"/>
                <a:gd name="T17" fmla="*/ 10000 h 20000"/>
                <a:gd name="T18" fmla="*/ 11053 w 20000"/>
                <a:gd name="T19" fmla="*/ 7143 h 20000"/>
                <a:gd name="T20" fmla="*/ 15789 w 20000"/>
                <a:gd name="T21" fmla="*/ 10000 h 20000"/>
                <a:gd name="T22" fmla="*/ 16447 w 20000"/>
                <a:gd name="T23" fmla="*/ 7143 h 20000"/>
                <a:gd name="T24" fmla="*/ 17763 w 20000"/>
                <a:gd name="T25" fmla="*/ 7143 h 20000"/>
                <a:gd name="T26" fmla="*/ 17763 w 20000"/>
                <a:gd name="T27" fmla="*/ 2857 h 20000"/>
                <a:gd name="T28" fmla="*/ 18553 w 20000"/>
                <a:gd name="T29" fmla="*/ 0 h 20000"/>
                <a:gd name="T30" fmla="*/ 19868 w 20000"/>
                <a:gd name="T31" fmla="*/ 2857 h 20000"/>
                <a:gd name="T32" fmla="*/ 17763 w 20000"/>
                <a:gd name="T33" fmla="*/ 10000 h 20000"/>
                <a:gd name="T34" fmla="*/ 13026 w 20000"/>
                <a:gd name="T35" fmla="*/ 14762 h 20000"/>
                <a:gd name="T36" fmla="*/ 12368 w 20000"/>
                <a:gd name="T37" fmla="*/ 19524 h 20000"/>
                <a:gd name="T38" fmla="*/ 9605 w 20000"/>
                <a:gd name="T39" fmla="*/ 14762 h 20000"/>
                <a:gd name="T40" fmla="*/ 8947 w 20000"/>
                <a:gd name="T41" fmla="*/ 19524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00" h="20000">
                  <a:moveTo>
                    <a:pt x="8947" y="19524"/>
                  </a:moveTo>
                  <a:lnTo>
                    <a:pt x="5395" y="19524"/>
                  </a:lnTo>
                  <a:lnTo>
                    <a:pt x="4079" y="14762"/>
                  </a:lnTo>
                  <a:lnTo>
                    <a:pt x="0" y="14762"/>
                  </a:lnTo>
                  <a:lnTo>
                    <a:pt x="0" y="10000"/>
                  </a:lnTo>
                  <a:lnTo>
                    <a:pt x="1447" y="7143"/>
                  </a:lnTo>
                  <a:lnTo>
                    <a:pt x="4079" y="2857"/>
                  </a:lnTo>
                  <a:lnTo>
                    <a:pt x="7500" y="7143"/>
                  </a:lnTo>
                  <a:lnTo>
                    <a:pt x="9605" y="10000"/>
                  </a:lnTo>
                  <a:lnTo>
                    <a:pt x="11053" y="7143"/>
                  </a:lnTo>
                  <a:lnTo>
                    <a:pt x="15789" y="10000"/>
                  </a:lnTo>
                  <a:lnTo>
                    <a:pt x="16447" y="7143"/>
                  </a:lnTo>
                  <a:lnTo>
                    <a:pt x="17763" y="7143"/>
                  </a:lnTo>
                  <a:lnTo>
                    <a:pt x="17763" y="2857"/>
                  </a:lnTo>
                  <a:lnTo>
                    <a:pt x="18553" y="0"/>
                  </a:lnTo>
                  <a:lnTo>
                    <a:pt x="19868" y="2857"/>
                  </a:lnTo>
                  <a:lnTo>
                    <a:pt x="17763" y="10000"/>
                  </a:lnTo>
                  <a:lnTo>
                    <a:pt x="13026" y="14762"/>
                  </a:lnTo>
                  <a:lnTo>
                    <a:pt x="12368" y="19524"/>
                  </a:lnTo>
                  <a:lnTo>
                    <a:pt x="9605" y="14762"/>
                  </a:lnTo>
                  <a:lnTo>
                    <a:pt x="8947" y="1952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2" name="Freeform 204">
              <a:extLst>
                <a:ext uri="{FF2B5EF4-FFF2-40B4-BE49-F238E27FC236}">
                  <a16:creationId xmlns:a16="http://schemas.microsoft.com/office/drawing/2014/main" id="{9240022A-FDE2-4C62-9F40-AF69324561F7}"/>
                </a:ext>
              </a:extLst>
            </p:cNvPr>
            <p:cNvSpPr>
              <a:spLocks/>
            </p:cNvSpPr>
            <p:nvPr/>
          </p:nvSpPr>
          <p:spPr bwMode="auto">
            <a:xfrm>
              <a:off x="7261897" y="4117285"/>
              <a:ext cx="51323" cy="20198"/>
            </a:xfrm>
            <a:custGeom>
              <a:avLst/>
              <a:gdLst>
                <a:gd name="T0" fmla="*/ 0 w 20000"/>
                <a:gd name="T1" fmla="*/ 19524 h 20000"/>
                <a:gd name="T2" fmla="*/ 0 w 20000"/>
                <a:gd name="T3" fmla="*/ 10000 h 20000"/>
                <a:gd name="T4" fmla="*/ 2569 w 20000"/>
                <a:gd name="T5" fmla="*/ 7143 h 20000"/>
                <a:gd name="T6" fmla="*/ 6606 w 20000"/>
                <a:gd name="T7" fmla="*/ 7143 h 20000"/>
                <a:gd name="T8" fmla="*/ 7523 w 20000"/>
                <a:gd name="T9" fmla="*/ 10000 h 20000"/>
                <a:gd name="T10" fmla="*/ 9358 w 20000"/>
                <a:gd name="T11" fmla="*/ 10000 h 20000"/>
                <a:gd name="T12" fmla="*/ 10459 w 20000"/>
                <a:gd name="T13" fmla="*/ 7143 h 20000"/>
                <a:gd name="T14" fmla="*/ 7523 w 20000"/>
                <a:gd name="T15" fmla="*/ 2857 h 20000"/>
                <a:gd name="T16" fmla="*/ 10459 w 20000"/>
                <a:gd name="T17" fmla="*/ 0 h 20000"/>
                <a:gd name="T18" fmla="*/ 12294 w 20000"/>
                <a:gd name="T19" fmla="*/ 2857 h 20000"/>
                <a:gd name="T20" fmla="*/ 14128 w 20000"/>
                <a:gd name="T21" fmla="*/ 2857 h 20000"/>
                <a:gd name="T22" fmla="*/ 16881 w 20000"/>
                <a:gd name="T23" fmla="*/ 7143 h 20000"/>
                <a:gd name="T24" fmla="*/ 17982 w 20000"/>
                <a:gd name="T25" fmla="*/ 2857 h 20000"/>
                <a:gd name="T26" fmla="*/ 19817 w 20000"/>
                <a:gd name="T27" fmla="*/ 14762 h 20000"/>
                <a:gd name="T28" fmla="*/ 14128 w 20000"/>
                <a:gd name="T29" fmla="*/ 14762 h 20000"/>
                <a:gd name="T30" fmla="*/ 14128 w 20000"/>
                <a:gd name="T31" fmla="*/ 10000 h 20000"/>
                <a:gd name="T32" fmla="*/ 12294 w 20000"/>
                <a:gd name="T33" fmla="*/ 10000 h 20000"/>
                <a:gd name="T34" fmla="*/ 10459 w 20000"/>
                <a:gd name="T35" fmla="*/ 19524 h 20000"/>
                <a:gd name="T36" fmla="*/ 7523 w 20000"/>
                <a:gd name="T37" fmla="*/ 19524 h 20000"/>
                <a:gd name="T38" fmla="*/ 0 w 20000"/>
                <a:gd name="T39" fmla="*/ 19524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00" h="20000">
                  <a:moveTo>
                    <a:pt x="0" y="19524"/>
                  </a:moveTo>
                  <a:lnTo>
                    <a:pt x="0" y="10000"/>
                  </a:lnTo>
                  <a:lnTo>
                    <a:pt x="2569" y="7143"/>
                  </a:lnTo>
                  <a:lnTo>
                    <a:pt x="6606" y="7143"/>
                  </a:lnTo>
                  <a:lnTo>
                    <a:pt x="7523" y="10000"/>
                  </a:lnTo>
                  <a:lnTo>
                    <a:pt x="9358" y="10000"/>
                  </a:lnTo>
                  <a:lnTo>
                    <a:pt x="10459" y="7143"/>
                  </a:lnTo>
                  <a:lnTo>
                    <a:pt x="7523" y="2857"/>
                  </a:lnTo>
                  <a:lnTo>
                    <a:pt x="10459" y="0"/>
                  </a:lnTo>
                  <a:lnTo>
                    <a:pt x="12294" y="2857"/>
                  </a:lnTo>
                  <a:lnTo>
                    <a:pt x="14128" y="2857"/>
                  </a:lnTo>
                  <a:lnTo>
                    <a:pt x="16881" y="7143"/>
                  </a:lnTo>
                  <a:lnTo>
                    <a:pt x="17982" y="2857"/>
                  </a:lnTo>
                  <a:lnTo>
                    <a:pt x="19817" y="14762"/>
                  </a:lnTo>
                  <a:lnTo>
                    <a:pt x="14128" y="14762"/>
                  </a:lnTo>
                  <a:lnTo>
                    <a:pt x="14128" y="10000"/>
                  </a:lnTo>
                  <a:lnTo>
                    <a:pt x="12294" y="10000"/>
                  </a:lnTo>
                  <a:lnTo>
                    <a:pt x="10459" y="19524"/>
                  </a:lnTo>
                  <a:lnTo>
                    <a:pt x="7523" y="19524"/>
                  </a:lnTo>
                  <a:lnTo>
                    <a:pt x="0" y="1952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3" name="Freeform 203">
              <a:extLst>
                <a:ext uri="{FF2B5EF4-FFF2-40B4-BE49-F238E27FC236}">
                  <a16:creationId xmlns:a16="http://schemas.microsoft.com/office/drawing/2014/main" id="{03B0475E-70C3-4F90-8C57-5D391C381D83}"/>
                </a:ext>
              </a:extLst>
            </p:cNvPr>
            <p:cNvSpPr>
              <a:spLocks/>
            </p:cNvSpPr>
            <p:nvPr/>
          </p:nvSpPr>
          <p:spPr bwMode="auto">
            <a:xfrm>
              <a:off x="7022776" y="3972329"/>
              <a:ext cx="36160" cy="32080"/>
            </a:xfrm>
            <a:custGeom>
              <a:avLst/>
              <a:gdLst>
                <a:gd name="T0" fmla="*/ 19744 w 20000"/>
                <a:gd name="T1" fmla="*/ 19706 h 20000"/>
                <a:gd name="T2" fmla="*/ 11795 w 20000"/>
                <a:gd name="T3" fmla="*/ 18235 h 20000"/>
                <a:gd name="T4" fmla="*/ 9231 w 20000"/>
                <a:gd name="T5" fmla="*/ 10882 h 20000"/>
                <a:gd name="T6" fmla="*/ 5128 w 20000"/>
                <a:gd name="T7" fmla="*/ 6176 h 20000"/>
                <a:gd name="T8" fmla="*/ 0 w 20000"/>
                <a:gd name="T9" fmla="*/ 6176 h 20000"/>
                <a:gd name="T10" fmla="*/ 5128 w 20000"/>
                <a:gd name="T11" fmla="*/ 6176 h 20000"/>
                <a:gd name="T12" fmla="*/ 5128 w 20000"/>
                <a:gd name="T13" fmla="*/ 0 h 20000"/>
                <a:gd name="T14" fmla="*/ 6667 w 20000"/>
                <a:gd name="T15" fmla="*/ 0 h 20000"/>
                <a:gd name="T16" fmla="*/ 6667 w 20000"/>
                <a:gd name="T17" fmla="*/ 2941 h 20000"/>
                <a:gd name="T18" fmla="*/ 9231 w 20000"/>
                <a:gd name="T19" fmla="*/ 2941 h 20000"/>
                <a:gd name="T20" fmla="*/ 9231 w 20000"/>
                <a:gd name="T21" fmla="*/ 0 h 20000"/>
                <a:gd name="T22" fmla="*/ 11795 w 20000"/>
                <a:gd name="T23" fmla="*/ 0 h 20000"/>
                <a:gd name="T24" fmla="*/ 13077 w 20000"/>
                <a:gd name="T25" fmla="*/ 2941 h 20000"/>
                <a:gd name="T26" fmla="*/ 13077 w 20000"/>
                <a:gd name="T27" fmla="*/ 12059 h 20000"/>
                <a:gd name="T28" fmla="*/ 19744 w 20000"/>
                <a:gd name="T29" fmla="*/ 15000 h 20000"/>
                <a:gd name="T30" fmla="*/ 17179 w 20000"/>
                <a:gd name="T31" fmla="*/ 18235 h 20000"/>
                <a:gd name="T32" fmla="*/ 19744 w 20000"/>
                <a:gd name="T33" fmla="*/ 1970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00" h="20000">
                  <a:moveTo>
                    <a:pt x="19744" y="19706"/>
                  </a:moveTo>
                  <a:lnTo>
                    <a:pt x="11795" y="18235"/>
                  </a:lnTo>
                  <a:lnTo>
                    <a:pt x="9231" y="10882"/>
                  </a:lnTo>
                  <a:lnTo>
                    <a:pt x="5128" y="6176"/>
                  </a:lnTo>
                  <a:lnTo>
                    <a:pt x="0" y="6176"/>
                  </a:lnTo>
                  <a:lnTo>
                    <a:pt x="5128" y="6176"/>
                  </a:lnTo>
                  <a:lnTo>
                    <a:pt x="5128" y="0"/>
                  </a:lnTo>
                  <a:lnTo>
                    <a:pt x="6667" y="0"/>
                  </a:lnTo>
                  <a:lnTo>
                    <a:pt x="6667" y="2941"/>
                  </a:lnTo>
                  <a:lnTo>
                    <a:pt x="9231" y="2941"/>
                  </a:lnTo>
                  <a:lnTo>
                    <a:pt x="9231" y="0"/>
                  </a:lnTo>
                  <a:lnTo>
                    <a:pt x="11795" y="0"/>
                  </a:lnTo>
                  <a:lnTo>
                    <a:pt x="13077" y="2941"/>
                  </a:lnTo>
                  <a:lnTo>
                    <a:pt x="13077" y="12059"/>
                  </a:lnTo>
                  <a:lnTo>
                    <a:pt x="19744" y="15000"/>
                  </a:lnTo>
                  <a:lnTo>
                    <a:pt x="17179" y="18235"/>
                  </a:lnTo>
                  <a:lnTo>
                    <a:pt x="19744" y="19706"/>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4" name="Freeform 202">
              <a:extLst>
                <a:ext uri="{FF2B5EF4-FFF2-40B4-BE49-F238E27FC236}">
                  <a16:creationId xmlns:a16="http://schemas.microsoft.com/office/drawing/2014/main" id="{7F11B2DF-5DEE-45EE-A83D-EEACF810A0CF}"/>
                </a:ext>
              </a:extLst>
            </p:cNvPr>
            <p:cNvSpPr>
              <a:spLocks/>
            </p:cNvSpPr>
            <p:nvPr/>
          </p:nvSpPr>
          <p:spPr bwMode="auto">
            <a:xfrm>
              <a:off x="7693481" y="4105403"/>
              <a:ext cx="30328" cy="22575"/>
            </a:xfrm>
            <a:custGeom>
              <a:avLst/>
              <a:gdLst>
                <a:gd name="T0" fmla="*/ 0 w 20000"/>
                <a:gd name="T1" fmla="*/ 19583 h 20000"/>
                <a:gd name="T2" fmla="*/ 6563 w 20000"/>
                <a:gd name="T3" fmla="*/ 6667 h 20000"/>
                <a:gd name="T4" fmla="*/ 16563 w 20000"/>
                <a:gd name="T5" fmla="*/ 0 h 20000"/>
                <a:gd name="T6" fmla="*/ 19688 w 20000"/>
                <a:gd name="T7" fmla="*/ 1667 h 20000"/>
                <a:gd name="T8" fmla="*/ 19688 w 20000"/>
                <a:gd name="T9" fmla="*/ 10833 h 20000"/>
                <a:gd name="T10" fmla="*/ 14688 w 20000"/>
                <a:gd name="T11" fmla="*/ 17083 h 20000"/>
                <a:gd name="T12" fmla="*/ 0 w 20000"/>
                <a:gd name="T13" fmla="*/ 19583 h 20000"/>
              </a:gdLst>
              <a:ahLst/>
              <a:cxnLst>
                <a:cxn ang="0">
                  <a:pos x="T0" y="T1"/>
                </a:cxn>
                <a:cxn ang="0">
                  <a:pos x="T2" y="T3"/>
                </a:cxn>
                <a:cxn ang="0">
                  <a:pos x="T4" y="T5"/>
                </a:cxn>
                <a:cxn ang="0">
                  <a:pos x="T6" y="T7"/>
                </a:cxn>
                <a:cxn ang="0">
                  <a:pos x="T8" y="T9"/>
                </a:cxn>
                <a:cxn ang="0">
                  <a:pos x="T10" y="T11"/>
                </a:cxn>
                <a:cxn ang="0">
                  <a:pos x="T12" y="T13"/>
                </a:cxn>
              </a:cxnLst>
              <a:rect l="0" t="0" r="r" b="b"/>
              <a:pathLst>
                <a:path w="20000" h="20000">
                  <a:moveTo>
                    <a:pt x="0" y="19583"/>
                  </a:moveTo>
                  <a:lnTo>
                    <a:pt x="6563" y="6667"/>
                  </a:lnTo>
                  <a:lnTo>
                    <a:pt x="16563" y="0"/>
                  </a:lnTo>
                  <a:lnTo>
                    <a:pt x="19688" y="1667"/>
                  </a:lnTo>
                  <a:lnTo>
                    <a:pt x="19688" y="10833"/>
                  </a:lnTo>
                  <a:lnTo>
                    <a:pt x="14688" y="17083"/>
                  </a:lnTo>
                  <a:lnTo>
                    <a:pt x="0" y="19583"/>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5" name="Freeform 201">
              <a:extLst>
                <a:ext uri="{FF2B5EF4-FFF2-40B4-BE49-F238E27FC236}">
                  <a16:creationId xmlns:a16="http://schemas.microsoft.com/office/drawing/2014/main" id="{E1DAAA2A-127B-48C6-9A26-24F82FF52358}"/>
                </a:ext>
              </a:extLst>
            </p:cNvPr>
            <p:cNvSpPr>
              <a:spLocks/>
            </p:cNvSpPr>
            <p:nvPr/>
          </p:nvSpPr>
          <p:spPr bwMode="auto">
            <a:xfrm>
              <a:off x="7307388" y="4144612"/>
              <a:ext cx="36160" cy="24952"/>
            </a:xfrm>
            <a:custGeom>
              <a:avLst/>
              <a:gdLst>
                <a:gd name="T0" fmla="*/ 15897 w 20000"/>
                <a:gd name="T1" fmla="*/ 19615 h 20000"/>
                <a:gd name="T2" fmla="*/ 12051 w 20000"/>
                <a:gd name="T3" fmla="*/ 11923 h 20000"/>
                <a:gd name="T4" fmla="*/ 5128 w 20000"/>
                <a:gd name="T5" fmla="*/ 5769 h 20000"/>
                <a:gd name="T6" fmla="*/ 0 w 20000"/>
                <a:gd name="T7" fmla="*/ 5769 h 20000"/>
                <a:gd name="T8" fmla="*/ 0 w 20000"/>
                <a:gd name="T9" fmla="*/ 2308 h 20000"/>
                <a:gd name="T10" fmla="*/ 6667 w 20000"/>
                <a:gd name="T11" fmla="*/ 2308 h 20000"/>
                <a:gd name="T12" fmla="*/ 12051 w 20000"/>
                <a:gd name="T13" fmla="*/ 0 h 20000"/>
                <a:gd name="T14" fmla="*/ 13077 w 20000"/>
                <a:gd name="T15" fmla="*/ 5769 h 20000"/>
                <a:gd name="T16" fmla="*/ 17179 w 20000"/>
                <a:gd name="T17" fmla="*/ 5769 h 20000"/>
                <a:gd name="T18" fmla="*/ 19744 w 20000"/>
                <a:gd name="T19" fmla="*/ 11923 h 20000"/>
                <a:gd name="T20" fmla="*/ 17179 w 20000"/>
                <a:gd name="T21" fmla="*/ 15769 h 20000"/>
                <a:gd name="T22" fmla="*/ 15897 w 20000"/>
                <a:gd name="T23" fmla="*/ 1961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00" h="20000">
                  <a:moveTo>
                    <a:pt x="15897" y="19615"/>
                  </a:moveTo>
                  <a:lnTo>
                    <a:pt x="12051" y="11923"/>
                  </a:lnTo>
                  <a:lnTo>
                    <a:pt x="5128" y="5769"/>
                  </a:lnTo>
                  <a:lnTo>
                    <a:pt x="0" y="5769"/>
                  </a:lnTo>
                  <a:lnTo>
                    <a:pt x="0" y="2308"/>
                  </a:lnTo>
                  <a:lnTo>
                    <a:pt x="6667" y="2308"/>
                  </a:lnTo>
                  <a:lnTo>
                    <a:pt x="12051" y="0"/>
                  </a:lnTo>
                  <a:lnTo>
                    <a:pt x="13077" y="5769"/>
                  </a:lnTo>
                  <a:lnTo>
                    <a:pt x="17179" y="5769"/>
                  </a:lnTo>
                  <a:lnTo>
                    <a:pt x="19744" y="11923"/>
                  </a:lnTo>
                  <a:lnTo>
                    <a:pt x="17179" y="15769"/>
                  </a:lnTo>
                  <a:lnTo>
                    <a:pt x="15897" y="1961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6" name="Freeform 200">
              <a:extLst>
                <a:ext uri="{FF2B5EF4-FFF2-40B4-BE49-F238E27FC236}">
                  <a16:creationId xmlns:a16="http://schemas.microsoft.com/office/drawing/2014/main" id="{F04BC617-0100-4A81-994C-91D775A69DC3}"/>
                </a:ext>
              </a:extLst>
            </p:cNvPr>
            <p:cNvSpPr>
              <a:spLocks/>
            </p:cNvSpPr>
            <p:nvPr/>
          </p:nvSpPr>
          <p:spPr bwMode="auto">
            <a:xfrm>
              <a:off x="7459025" y="4009162"/>
              <a:ext cx="25662" cy="15446"/>
            </a:xfrm>
            <a:custGeom>
              <a:avLst/>
              <a:gdLst>
                <a:gd name="T0" fmla="*/ 10000 w 20000"/>
                <a:gd name="T1" fmla="*/ 19375 h 20000"/>
                <a:gd name="T2" fmla="*/ 0 w 20000"/>
                <a:gd name="T3" fmla="*/ 2500 h 20000"/>
                <a:gd name="T4" fmla="*/ 0 w 20000"/>
                <a:gd name="T5" fmla="*/ 0 h 20000"/>
                <a:gd name="T6" fmla="*/ 17407 w 20000"/>
                <a:gd name="T7" fmla="*/ 0 h 20000"/>
                <a:gd name="T8" fmla="*/ 19630 w 20000"/>
                <a:gd name="T9" fmla="*/ 15625 h 20000"/>
                <a:gd name="T10" fmla="*/ 10000 w 20000"/>
                <a:gd name="T11" fmla="*/ 19375 h 20000"/>
              </a:gdLst>
              <a:ahLst/>
              <a:cxnLst>
                <a:cxn ang="0">
                  <a:pos x="T0" y="T1"/>
                </a:cxn>
                <a:cxn ang="0">
                  <a:pos x="T2" y="T3"/>
                </a:cxn>
                <a:cxn ang="0">
                  <a:pos x="T4" y="T5"/>
                </a:cxn>
                <a:cxn ang="0">
                  <a:pos x="T6" y="T7"/>
                </a:cxn>
                <a:cxn ang="0">
                  <a:pos x="T8" y="T9"/>
                </a:cxn>
                <a:cxn ang="0">
                  <a:pos x="T10" y="T11"/>
                </a:cxn>
              </a:cxnLst>
              <a:rect l="0" t="0" r="r" b="b"/>
              <a:pathLst>
                <a:path w="20000" h="20000">
                  <a:moveTo>
                    <a:pt x="10000" y="19375"/>
                  </a:moveTo>
                  <a:lnTo>
                    <a:pt x="0" y="2500"/>
                  </a:lnTo>
                  <a:lnTo>
                    <a:pt x="0" y="0"/>
                  </a:lnTo>
                  <a:lnTo>
                    <a:pt x="17407" y="0"/>
                  </a:lnTo>
                  <a:lnTo>
                    <a:pt x="19630" y="15625"/>
                  </a:lnTo>
                  <a:lnTo>
                    <a:pt x="10000" y="1937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7" name="Freeform 199">
              <a:extLst>
                <a:ext uri="{FF2B5EF4-FFF2-40B4-BE49-F238E27FC236}">
                  <a16:creationId xmlns:a16="http://schemas.microsoft.com/office/drawing/2014/main" id="{605E649B-3343-4857-9EFA-3CC21B437C6E}"/>
                </a:ext>
              </a:extLst>
            </p:cNvPr>
            <p:cNvSpPr>
              <a:spLocks/>
            </p:cNvSpPr>
            <p:nvPr/>
          </p:nvSpPr>
          <p:spPr bwMode="auto">
            <a:xfrm>
              <a:off x="7215239" y="4117285"/>
              <a:ext cx="26828" cy="10693"/>
            </a:xfrm>
            <a:custGeom>
              <a:avLst/>
              <a:gdLst>
                <a:gd name="T0" fmla="*/ 10690 w 20000"/>
                <a:gd name="T1" fmla="*/ 19091 h 20000"/>
                <a:gd name="T2" fmla="*/ 5517 w 20000"/>
                <a:gd name="T3" fmla="*/ 13636 h 20000"/>
                <a:gd name="T4" fmla="*/ 0 w 20000"/>
                <a:gd name="T5" fmla="*/ 13636 h 20000"/>
                <a:gd name="T6" fmla="*/ 0 w 20000"/>
                <a:gd name="T7" fmla="*/ 0 h 20000"/>
                <a:gd name="T8" fmla="*/ 5517 w 20000"/>
                <a:gd name="T9" fmla="*/ 5455 h 20000"/>
                <a:gd name="T10" fmla="*/ 10690 w 20000"/>
                <a:gd name="T11" fmla="*/ 0 h 20000"/>
                <a:gd name="T12" fmla="*/ 19655 w 20000"/>
                <a:gd name="T13" fmla="*/ 13636 h 20000"/>
                <a:gd name="T14" fmla="*/ 10690 w 20000"/>
                <a:gd name="T15" fmla="*/ 13636 h 20000"/>
                <a:gd name="T16" fmla="*/ 10690 w 20000"/>
                <a:gd name="T17" fmla="*/ 1909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00" h="20000">
                  <a:moveTo>
                    <a:pt x="10690" y="19091"/>
                  </a:moveTo>
                  <a:lnTo>
                    <a:pt x="5517" y="13636"/>
                  </a:lnTo>
                  <a:lnTo>
                    <a:pt x="0" y="13636"/>
                  </a:lnTo>
                  <a:lnTo>
                    <a:pt x="0" y="0"/>
                  </a:lnTo>
                  <a:lnTo>
                    <a:pt x="5517" y="5455"/>
                  </a:lnTo>
                  <a:lnTo>
                    <a:pt x="10690" y="0"/>
                  </a:lnTo>
                  <a:lnTo>
                    <a:pt x="19655" y="13636"/>
                  </a:lnTo>
                  <a:lnTo>
                    <a:pt x="10690" y="13636"/>
                  </a:lnTo>
                  <a:lnTo>
                    <a:pt x="10690" y="19091"/>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8" name="Freeform 198">
              <a:extLst>
                <a:ext uri="{FF2B5EF4-FFF2-40B4-BE49-F238E27FC236}">
                  <a16:creationId xmlns:a16="http://schemas.microsoft.com/office/drawing/2014/main" id="{8C4AE922-8374-4EF7-A23B-B96223095681}"/>
                </a:ext>
              </a:extLst>
            </p:cNvPr>
            <p:cNvSpPr>
              <a:spLocks/>
            </p:cNvSpPr>
            <p:nvPr/>
          </p:nvSpPr>
          <p:spPr bwMode="auto">
            <a:xfrm>
              <a:off x="7183745" y="4087581"/>
              <a:ext cx="22163" cy="8317"/>
            </a:xfrm>
            <a:custGeom>
              <a:avLst/>
              <a:gdLst>
                <a:gd name="T0" fmla="*/ 10833 w 20000"/>
                <a:gd name="T1" fmla="*/ 18824 h 20000"/>
                <a:gd name="T2" fmla="*/ 0 w 20000"/>
                <a:gd name="T3" fmla="*/ 12941 h 20000"/>
                <a:gd name="T4" fmla="*/ 0 w 20000"/>
                <a:gd name="T5" fmla="*/ 0 h 20000"/>
                <a:gd name="T6" fmla="*/ 19583 w 20000"/>
                <a:gd name="T7" fmla="*/ 0 h 20000"/>
                <a:gd name="T8" fmla="*/ 17083 w 20000"/>
                <a:gd name="T9" fmla="*/ 12941 h 20000"/>
                <a:gd name="T10" fmla="*/ 12917 w 20000"/>
                <a:gd name="T11" fmla="*/ 12941 h 20000"/>
                <a:gd name="T12" fmla="*/ 10833 w 20000"/>
                <a:gd name="T13" fmla="*/ 18824 h 20000"/>
              </a:gdLst>
              <a:ahLst/>
              <a:cxnLst>
                <a:cxn ang="0">
                  <a:pos x="T0" y="T1"/>
                </a:cxn>
                <a:cxn ang="0">
                  <a:pos x="T2" y="T3"/>
                </a:cxn>
                <a:cxn ang="0">
                  <a:pos x="T4" y="T5"/>
                </a:cxn>
                <a:cxn ang="0">
                  <a:pos x="T6" y="T7"/>
                </a:cxn>
                <a:cxn ang="0">
                  <a:pos x="T8" y="T9"/>
                </a:cxn>
                <a:cxn ang="0">
                  <a:pos x="T10" y="T11"/>
                </a:cxn>
                <a:cxn ang="0">
                  <a:pos x="T12" y="T13"/>
                </a:cxn>
              </a:cxnLst>
              <a:rect l="0" t="0" r="r" b="b"/>
              <a:pathLst>
                <a:path w="20000" h="20000">
                  <a:moveTo>
                    <a:pt x="10833" y="18824"/>
                  </a:moveTo>
                  <a:lnTo>
                    <a:pt x="0" y="12941"/>
                  </a:lnTo>
                  <a:lnTo>
                    <a:pt x="0" y="0"/>
                  </a:lnTo>
                  <a:lnTo>
                    <a:pt x="19583" y="0"/>
                  </a:lnTo>
                  <a:lnTo>
                    <a:pt x="17083" y="12941"/>
                  </a:lnTo>
                  <a:lnTo>
                    <a:pt x="12917" y="12941"/>
                  </a:lnTo>
                  <a:lnTo>
                    <a:pt x="10833" y="1882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9" name="Freeform 197">
              <a:extLst>
                <a:ext uri="{FF2B5EF4-FFF2-40B4-BE49-F238E27FC236}">
                  <a16:creationId xmlns:a16="http://schemas.microsoft.com/office/drawing/2014/main" id="{994BA79F-02D3-45C2-8632-A18477F98AE2}"/>
                </a:ext>
              </a:extLst>
            </p:cNvPr>
            <p:cNvSpPr>
              <a:spLocks/>
            </p:cNvSpPr>
            <p:nvPr/>
          </p:nvSpPr>
          <p:spPr bwMode="auto">
            <a:xfrm>
              <a:off x="7242067" y="4119661"/>
              <a:ext cx="15164" cy="17822"/>
            </a:xfrm>
            <a:custGeom>
              <a:avLst/>
              <a:gdLst>
                <a:gd name="T0" fmla="*/ 16250 w 20000"/>
                <a:gd name="T1" fmla="*/ 19459 h 20000"/>
                <a:gd name="T2" fmla="*/ 0 w 20000"/>
                <a:gd name="T3" fmla="*/ 14054 h 20000"/>
                <a:gd name="T4" fmla="*/ 0 w 20000"/>
                <a:gd name="T5" fmla="*/ 8649 h 20000"/>
                <a:gd name="T6" fmla="*/ 9375 w 20000"/>
                <a:gd name="T7" fmla="*/ 14054 h 20000"/>
                <a:gd name="T8" fmla="*/ 6875 w 20000"/>
                <a:gd name="T9" fmla="*/ 5405 h 20000"/>
                <a:gd name="T10" fmla="*/ 9375 w 20000"/>
                <a:gd name="T11" fmla="*/ 0 h 20000"/>
                <a:gd name="T12" fmla="*/ 19375 w 20000"/>
                <a:gd name="T13" fmla="*/ 0 h 20000"/>
                <a:gd name="T14" fmla="*/ 16250 w 20000"/>
                <a:gd name="T15" fmla="*/ 19459 h 20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00" h="20000">
                  <a:moveTo>
                    <a:pt x="16250" y="19459"/>
                  </a:moveTo>
                  <a:lnTo>
                    <a:pt x="0" y="14054"/>
                  </a:lnTo>
                  <a:lnTo>
                    <a:pt x="0" y="8649"/>
                  </a:lnTo>
                  <a:lnTo>
                    <a:pt x="9375" y="14054"/>
                  </a:lnTo>
                  <a:lnTo>
                    <a:pt x="6875" y="5405"/>
                  </a:lnTo>
                  <a:lnTo>
                    <a:pt x="9375" y="0"/>
                  </a:lnTo>
                  <a:lnTo>
                    <a:pt x="19375" y="0"/>
                  </a:lnTo>
                  <a:lnTo>
                    <a:pt x="16250" y="19459"/>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0" name="Freeform 196">
              <a:extLst>
                <a:ext uri="{FF2B5EF4-FFF2-40B4-BE49-F238E27FC236}">
                  <a16:creationId xmlns:a16="http://schemas.microsoft.com/office/drawing/2014/main" id="{F432D2E6-46F6-413B-AA00-4A92FEDAAF95}"/>
                </a:ext>
              </a:extLst>
            </p:cNvPr>
            <p:cNvSpPr>
              <a:spLocks/>
            </p:cNvSpPr>
            <p:nvPr/>
          </p:nvSpPr>
          <p:spPr bwMode="auto">
            <a:xfrm>
              <a:off x="7072933" y="3997280"/>
              <a:ext cx="17496" cy="13070"/>
            </a:xfrm>
            <a:custGeom>
              <a:avLst/>
              <a:gdLst>
                <a:gd name="T0" fmla="*/ 0 w 20000"/>
                <a:gd name="T1" fmla="*/ 19286 h 20000"/>
                <a:gd name="T2" fmla="*/ 5263 w 20000"/>
                <a:gd name="T3" fmla="*/ 0 h 20000"/>
                <a:gd name="T4" fmla="*/ 19474 w 20000"/>
                <a:gd name="T5" fmla="*/ 0 h 20000"/>
                <a:gd name="T6" fmla="*/ 19474 w 20000"/>
                <a:gd name="T7" fmla="*/ 19286 h 20000"/>
                <a:gd name="T8" fmla="*/ 11053 w 20000"/>
                <a:gd name="T9" fmla="*/ 11429 h 20000"/>
                <a:gd name="T10" fmla="*/ 0 w 20000"/>
                <a:gd name="T11" fmla="*/ 19286 h 20000"/>
              </a:gdLst>
              <a:ahLst/>
              <a:cxnLst>
                <a:cxn ang="0">
                  <a:pos x="T0" y="T1"/>
                </a:cxn>
                <a:cxn ang="0">
                  <a:pos x="T2" y="T3"/>
                </a:cxn>
                <a:cxn ang="0">
                  <a:pos x="T4" y="T5"/>
                </a:cxn>
                <a:cxn ang="0">
                  <a:pos x="T6" y="T7"/>
                </a:cxn>
                <a:cxn ang="0">
                  <a:pos x="T8" y="T9"/>
                </a:cxn>
                <a:cxn ang="0">
                  <a:pos x="T10" y="T11"/>
                </a:cxn>
              </a:cxnLst>
              <a:rect l="0" t="0" r="r" b="b"/>
              <a:pathLst>
                <a:path w="20000" h="20000">
                  <a:moveTo>
                    <a:pt x="0" y="19286"/>
                  </a:moveTo>
                  <a:lnTo>
                    <a:pt x="5263" y="0"/>
                  </a:lnTo>
                  <a:lnTo>
                    <a:pt x="19474" y="0"/>
                  </a:lnTo>
                  <a:lnTo>
                    <a:pt x="19474" y="19286"/>
                  </a:lnTo>
                  <a:lnTo>
                    <a:pt x="11053" y="11429"/>
                  </a:lnTo>
                  <a:lnTo>
                    <a:pt x="0" y="19286"/>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1" name="Freeform 195">
              <a:extLst>
                <a:ext uri="{FF2B5EF4-FFF2-40B4-BE49-F238E27FC236}">
                  <a16:creationId xmlns:a16="http://schemas.microsoft.com/office/drawing/2014/main" id="{DF6B4B1C-1EB3-4139-82EF-917280A9A5C7}"/>
                </a:ext>
              </a:extLst>
            </p:cNvPr>
            <p:cNvSpPr>
              <a:spLocks/>
            </p:cNvSpPr>
            <p:nvPr/>
          </p:nvSpPr>
          <p:spPr bwMode="auto">
            <a:xfrm>
              <a:off x="6860641" y="3905792"/>
              <a:ext cx="15163" cy="24951"/>
            </a:xfrm>
            <a:custGeom>
              <a:avLst/>
              <a:gdLst>
                <a:gd name="T0" fmla="*/ 13125 w 20000"/>
                <a:gd name="T1" fmla="*/ 19615 h 20000"/>
                <a:gd name="T2" fmla="*/ 0 w 20000"/>
                <a:gd name="T3" fmla="*/ 1538 h 20000"/>
                <a:gd name="T4" fmla="*/ 3750 w 20000"/>
                <a:gd name="T5" fmla="*/ 0 h 20000"/>
                <a:gd name="T6" fmla="*/ 19375 w 20000"/>
                <a:gd name="T7" fmla="*/ 9615 h 20000"/>
                <a:gd name="T8" fmla="*/ 13125 w 20000"/>
                <a:gd name="T9" fmla="*/ 19615 h 20000"/>
              </a:gdLst>
              <a:ahLst/>
              <a:cxnLst>
                <a:cxn ang="0">
                  <a:pos x="T0" y="T1"/>
                </a:cxn>
                <a:cxn ang="0">
                  <a:pos x="T2" y="T3"/>
                </a:cxn>
                <a:cxn ang="0">
                  <a:pos x="T4" y="T5"/>
                </a:cxn>
                <a:cxn ang="0">
                  <a:pos x="T6" y="T7"/>
                </a:cxn>
                <a:cxn ang="0">
                  <a:pos x="T8" y="T9"/>
                </a:cxn>
              </a:cxnLst>
              <a:rect l="0" t="0" r="r" b="b"/>
              <a:pathLst>
                <a:path w="20000" h="20000">
                  <a:moveTo>
                    <a:pt x="13125" y="19615"/>
                  </a:moveTo>
                  <a:lnTo>
                    <a:pt x="0" y="1538"/>
                  </a:lnTo>
                  <a:lnTo>
                    <a:pt x="3750" y="0"/>
                  </a:lnTo>
                  <a:lnTo>
                    <a:pt x="19375" y="9615"/>
                  </a:lnTo>
                  <a:lnTo>
                    <a:pt x="13125" y="1961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2" name="Freeform 194">
              <a:extLst>
                <a:ext uri="{FF2B5EF4-FFF2-40B4-BE49-F238E27FC236}">
                  <a16:creationId xmlns:a16="http://schemas.microsoft.com/office/drawing/2014/main" id="{C5393A63-150F-4BAD-9E02-C94685C28820}"/>
                </a:ext>
              </a:extLst>
            </p:cNvPr>
            <p:cNvSpPr>
              <a:spLocks/>
            </p:cNvSpPr>
            <p:nvPr/>
          </p:nvSpPr>
          <p:spPr bwMode="auto">
            <a:xfrm>
              <a:off x="6892134" y="3960448"/>
              <a:ext cx="9332" cy="17822"/>
            </a:xfrm>
            <a:custGeom>
              <a:avLst/>
              <a:gdLst>
                <a:gd name="T0" fmla="*/ 14286 w 20000"/>
                <a:gd name="T1" fmla="*/ 19459 h 20000"/>
                <a:gd name="T2" fmla="*/ 0 w 20000"/>
                <a:gd name="T3" fmla="*/ 5405 h 20000"/>
                <a:gd name="T4" fmla="*/ 0 w 20000"/>
                <a:gd name="T5" fmla="*/ 0 h 20000"/>
                <a:gd name="T6" fmla="*/ 3810 w 20000"/>
                <a:gd name="T7" fmla="*/ 0 h 20000"/>
                <a:gd name="T8" fmla="*/ 19048 w 20000"/>
                <a:gd name="T9" fmla="*/ 14054 h 20000"/>
                <a:gd name="T10" fmla="*/ 14286 w 20000"/>
                <a:gd name="T11" fmla="*/ 19459 h 20000"/>
              </a:gdLst>
              <a:ahLst/>
              <a:cxnLst>
                <a:cxn ang="0">
                  <a:pos x="T0" y="T1"/>
                </a:cxn>
                <a:cxn ang="0">
                  <a:pos x="T2" y="T3"/>
                </a:cxn>
                <a:cxn ang="0">
                  <a:pos x="T4" y="T5"/>
                </a:cxn>
                <a:cxn ang="0">
                  <a:pos x="T6" y="T7"/>
                </a:cxn>
                <a:cxn ang="0">
                  <a:pos x="T8" y="T9"/>
                </a:cxn>
                <a:cxn ang="0">
                  <a:pos x="T10" y="T11"/>
                </a:cxn>
              </a:cxnLst>
              <a:rect l="0" t="0" r="r" b="b"/>
              <a:pathLst>
                <a:path w="20000" h="20000">
                  <a:moveTo>
                    <a:pt x="14286" y="19459"/>
                  </a:moveTo>
                  <a:lnTo>
                    <a:pt x="0" y="5405"/>
                  </a:lnTo>
                  <a:lnTo>
                    <a:pt x="0" y="0"/>
                  </a:lnTo>
                  <a:lnTo>
                    <a:pt x="3810" y="0"/>
                  </a:lnTo>
                  <a:lnTo>
                    <a:pt x="19048" y="14054"/>
                  </a:lnTo>
                  <a:lnTo>
                    <a:pt x="14286" y="19459"/>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3" name="Freeform 193">
              <a:extLst>
                <a:ext uri="{FF2B5EF4-FFF2-40B4-BE49-F238E27FC236}">
                  <a16:creationId xmlns:a16="http://schemas.microsoft.com/office/drawing/2014/main" id="{FB7E4D55-90A5-46D0-8B05-A46BDD333F8E}"/>
                </a:ext>
              </a:extLst>
            </p:cNvPr>
            <p:cNvSpPr>
              <a:spLocks/>
            </p:cNvSpPr>
            <p:nvPr/>
          </p:nvSpPr>
          <p:spPr bwMode="auto">
            <a:xfrm>
              <a:off x="7559340" y="4094709"/>
              <a:ext cx="15164" cy="22575"/>
            </a:xfrm>
            <a:custGeom>
              <a:avLst/>
              <a:gdLst>
                <a:gd name="T0" fmla="*/ 6250 w 20000"/>
                <a:gd name="T1" fmla="*/ 19583 h 20000"/>
                <a:gd name="T2" fmla="*/ 0 w 20000"/>
                <a:gd name="T3" fmla="*/ 15417 h 20000"/>
                <a:gd name="T4" fmla="*/ 15625 w 20000"/>
                <a:gd name="T5" fmla="*/ 0 h 20000"/>
                <a:gd name="T6" fmla="*/ 19375 w 20000"/>
                <a:gd name="T7" fmla="*/ 8750 h 20000"/>
                <a:gd name="T8" fmla="*/ 6250 w 20000"/>
                <a:gd name="T9" fmla="*/ 19583 h 20000"/>
              </a:gdLst>
              <a:ahLst/>
              <a:cxnLst>
                <a:cxn ang="0">
                  <a:pos x="T0" y="T1"/>
                </a:cxn>
                <a:cxn ang="0">
                  <a:pos x="T2" y="T3"/>
                </a:cxn>
                <a:cxn ang="0">
                  <a:pos x="T4" y="T5"/>
                </a:cxn>
                <a:cxn ang="0">
                  <a:pos x="T6" y="T7"/>
                </a:cxn>
                <a:cxn ang="0">
                  <a:pos x="T8" y="T9"/>
                </a:cxn>
              </a:cxnLst>
              <a:rect l="0" t="0" r="r" b="b"/>
              <a:pathLst>
                <a:path w="20000" h="20000">
                  <a:moveTo>
                    <a:pt x="6250" y="19583"/>
                  </a:moveTo>
                  <a:lnTo>
                    <a:pt x="0" y="15417"/>
                  </a:lnTo>
                  <a:lnTo>
                    <a:pt x="15625" y="0"/>
                  </a:lnTo>
                  <a:lnTo>
                    <a:pt x="19375" y="8750"/>
                  </a:lnTo>
                  <a:lnTo>
                    <a:pt x="6250" y="19583"/>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4" name="Freeform 192">
              <a:extLst>
                <a:ext uri="{FF2B5EF4-FFF2-40B4-BE49-F238E27FC236}">
                  <a16:creationId xmlns:a16="http://schemas.microsoft.com/office/drawing/2014/main" id="{8C2A2FB4-DC8D-4279-957C-8A6D9E6B933A}"/>
                </a:ext>
              </a:extLst>
            </p:cNvPr>
            <p:cNvSpPr>
              <a:spLocks/>
            </p:cNvSpPr>
            <p:nvPr/>
          </p:nvSpPr>
          <p:spPr bwMode="auto">
            <a:xfrm>
              <a:off x="6829146" y="3873712"/>
              <a:ext cx="15164" cy="15446"/>
            </a:xfrm>
            <a:custGeom>
              <a:avLst/>
              <a:gdLst>
                <a:gd name="T0" fmla="*/ 19375 w 20000"/>
                <a:gd name="T1" fmla="*/ 19375 h 20000"/>
                <a:gd name="T2" fmla="*/ 0 w 20000"/>
                <a:gd name="T3" fmla="*/ 6875 h 20000"/>
                <a:gd name="T4" fmla="*/ 0 w 20000"/>
                <a:gd name="T5" fmla="*/ 0 h 20000"/>
                <a:gd name="T6" fmla="*/ 19375 w 20000"/>
                <a:gd name="T7" fmla="*/ 16250 h 20000"/>
                <a:gd name="T8" fmla="*/ 19375 w 20000"/>
                <a:gd name="T9" fmla="*/ 19375 h 20000"/>
              </a:gdLst>
              <a:ahLst/>
              <a:cxnLst>
                <a:cxn ang="0">
                  <a:pos x="T0" y="T1"/>
                </a:cxn>
                <a:cxn ang="0">
                  <a:pos x="T2" y="T3"/>
                </a:cxn>
                <a:cxn ang="0">
                  <a:pos x="T4" y="T5"/>
                </a:cxn>
                <a:cxn ang="0">
                  <a:pos x="T6" y="T7"/>
                </a:cxn>
                <a:cxn ang="0">
                  <a:pos x="T8" y="T9"/>
                </a:cxn>
              </a:cxnLst>
              <a:rect l="0" t="0" r="r" b="b"/>
              <a:pathLst>
                <a:path w="20000" h="20000">
                  <a:moveTo>
                    <a:pt x="19375" y="19375"/>
                  </a:moveTo>
                  <a:lnTo>
                    <a:pt x="0" y="6875"/>
                  </a:lnTo>
                  <a:lnTo>
                    <a:pt x="0" y="0"/>
                  </a:lnTo>
                  <a:lnTo>
                    <a:pt x="19375" y="16250"/>
                  </a:lnTo>
                  <a:lnTo>
                    <a:pt x="19375" y="1937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5" name="Freeform 191">
              <a:extLst>
                <a:ext uri="{FF2B5EF4-FFF2-40B4-BE49-F238E27FC236}">
                  <a16:creationId xmlns:a16="http://schemas.microsoft.com/office/drawing/2014/main" id="{9B2169AC-5E37-42B6-8DB7-F3B463255EC1}"/>
                </a:ext>
              </a:extLst>
            </p:cNvPr>
            <p:cNvSpPr>
              <a:spLocks/>
            </p:cNvSpPr>
            <p:nvPr/>
          </p:nvSpPr>
          <p:spPr bwMode="auto">
            <a:xfrm>
              <a:off x="7083431" y="3849948"/>
              <a:ext cx="12831" cy="13070"/>
            </a:xfrm>
            <a:custGeom>
              <a:avLst/>
              <a:gdLst>
                <a:gd name="T0" fmla="*/ 3704 w 20000"/>
                <a:gd name="T1" fmla="*/ 19259 h 20000"/>
                <a:gd name="T2" fmla="*/ 0 w 20000"/>
                <a:gd name="T3" fmla="*/ 7407 h 20000"/>
                <a:gd name="T4" fmla="*/ 3704 w 20000"/>
                <a:gd name="T5" fmla="*/ 0 h 20000"/>
                <a:gd name="T6" fmla="*/ 11852 w 20000"/>
                <a:gd name="T7" fmla="*/ 7407 h 20000"/>
                <a:gd name="T8" fmla="*/ 19259 w 20000"/>
                <a:gd name="T9" fmla="*/ 19259 h 20000"/>
                <a:gd name="T10" fmla="*/ 3704 w 20000"/>
                <a:gd name="T11" fmla="*/ 19259 h 20000"/>
              </a:gdLst>
              <a:ahLst/>
              <a:cxnLst>
                <a:cxn ang="0">
                  <a:pos x="T0" y="T1"/>
                </a:cxn>
                <a:cxn ang="0">
                  <a:pos x="T2" y="T3"/>
                </a:cxn>
                <a:cxn ang="0">
                  <a:pos x="T4" y="T5"/>
                </a:cxn>
                <a:cxn ang="0">
                  <a:pos x="T6" y="T7"/>
                </a:cxn>
                <a:cxn ang="0">
                  <a:pos x="T8" y="T9"/>
                </a:cxn>
                <a:cxn ang="0">
                  <a:pos x="T10" y="T11"/>
                </a:cxn>
              </a:cxnLst>
              <a:rect l="0" t="0" r="r" b="b"/>
              <a:pathLst>
                <a:path w="20000" h="20000">
                  <a:moveTo>
                    <a:pt x="3704" y="19259"/>
                  </a:moveTo>
                  <a:lnTo>
                    <a:pt x="0" y="7407"/>
                  </a:lnTo>
                  <a:lnTo>
                    <a:pt x="3704" y="0"/>
                  </a:lnTo>
                  <a:lnTo>
                    <a:pt x="11852" y="7407"/>
                  </a:lnTo>
                  <a:lnTo>
                    <a:pt x="19259" y="19259"/>
                  </a:lnTo>
                  <a:lnTo>
                    <a:pt x="3704" y="19259"/>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6" name="Freeform 190">
              <a:extLst>
                <a:ext uri="{FF2B5EF4-FFF2-40B4-BE49-F238E27FC236}">
                  <a16:creationId xmlns:a16="http://schemas.microsoft.com/office/drawing/2014/main" id="{6614478D-90B2-4759-9FA6-9D07250FB3EC}"/>
                </a:ext>
              </a:extLst>
            </p:cNvPr>
            <p:cNvSpPr>
              <a:spLocks/>
            </p:cNvSpPr>
            <p:nvPr/>
          </p:nvSpPr>
          <p:spPr bwMode="auto">
            <a:xfrm>
              <a:off x="6988949" y="3908169"/>
              <a:ext cx="6999" cy="5940"/>
            </a:xfrm>
            <a:custGeom>
              <a:avLst/>
              <a:gdLst>
                <a:gd name="T0" fmla="*/ 0 w 20000"/>
                <a:gd name="T1" fmla="*/ 0 h 20000"/>
                <a:gd name="T2" fmla="*/ 12500 w 20000"/>
                <a:gd name="T3" fmla="*/ 18333 h 20000"/>
                <a:gd name="T4" fmla="*/ 18750 w 20000"/>
                <a:gd name="T5" fmla="*/ 0 h 20000"/>
                <a:gd name="T6" fmla="*/ 12500 w 20000"/>
                <a:gd name="T7" fmla="*/ 18333 h 20000"/>
                <a:gd name="T8" fmla="*/ 0 w 20000"/>
                <a:gd name="T9" fmla="*/ 0 h 20000"/>
              </a:gdLst>
              <a:ahLst/>
              <a:cxnLst>
                <a:cxn ang="0">
                  <a:pos x="T0" y="T1"/>
                </a:cxn>
                <a:cxn ang="0">
                  <a:pos x="T2" y="T3"/>
                </a:cxn>
                <a:cxn ang="0">
                  <a:pos x="T4" y="T5"/>
                </a:cxn>
                <a:cxn ang="0">
                  <a:pos x="T6" y="T7"/>
                </a:cxn>
                <a:cxn ang="0">
                  <a:pos x="T8" y="T9"/>
                </a:cxn>
              </a:cxnLst>
              <a:rect l="0" t="0" r="r" b="b"/>
              <a:pathLst>
                <a:path w="20000" h="20000">
                  <a:moveTo>
                    <a:pt x="0" y="0"/>
                  </a:moveTo>
                  <a:lnTo>
                    <a:pt x="12500" y="18333"/>
                  </a:lnTo>
                  <a:lnTo>
                    <a:pt x="18750" y="0"/>
                  </a:lnTo>
                  <a:lnTo>
                    <a:pt x="12500" y="18333"/>
                  </a:lnTo>
                  <a:lnTo>
                    <a:pt x="0"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7" name="Freeform 189">
              <a:extLst>
                <a:ext uri="{FF2B5EF4-FFF2-40B4-BE49-F238E27FC236}">
                  <a16:creationId xmlns:a16="http://schemas.microsoft.com/office/drawing/2014/main" id="{B223A20B-46C8-4756-964B-DA0C3105799D}"/>
                </a:ext>
              </a:extLst>
            </p:cNvPr>
            <p:cNvSpPr>
              <a:spLocks/>
            </p:cNvSpPr>
            <p:nvPr/>
          </p:nvSpPr>
          <p:spPr bwMode="auto">
            <a:xfrm>
              <a:off x="5618379" y="3091902"/>
              <a:ext cx="198295" cy="197235"/>
            </a:xfrm>
            <a:custGeom>
              <a:avLst/>
              <a:gdLst>
                <a:gd name="T0" fmla="*/ 6338 w 20000"/>
                <a:gd name="T1" fmla="*/ 769 h 20000"/>
                <a:gd name="T2" fmla="*/ 7324 w 20000"/>
                <a:gd name="T3" fmla="*/ 0 h 20000"/>
                <a:gd name="T4" fmla="*/ 8545 w 20000"/>
                <a:gd name="T5" fmla="*/ 288 h 20000"/>
                <a:gd name="T6" fmla="*/ 10469 w 20000"/>
                <a:gd name="T7" fmla="*/ 769 h 20000"/>
                <a:gd name="T8" fmla="*/ 11455 w 20000"/>
                <a:gd name="T9" fmla="*/ 769 h 20000"/>
                <a:gd name="T10" fmla="*/ 11690 w 20000"/>
                <a:gd name="T11" fmla="*/ 1490 h 20000"/>
                <a:gd name="T12" fmla="*/ 12207 w 20000"/>
                <a:gd name="T13" fmla="*/ 2260 h 20000"/>
                <a:gd name="T14" fmla="*/ 12911 w 20000"/>
                <a:gd name="T15" fmla="*/ 3462 h 20000"/>
                <a:gd name="T16" fmla="*/ 13662 w 20000"/>
                <a:gd name="T17" fmla="*/ 3462 h 20000"/>
                <a:gd name="T18" fmla="*/ 14601 w 20000"/>
                <a:gd name="T19" fmla="*/ 3462 h 20000"/>
                <a:gd name="T20" fmla="*/ 14883 w 20000"/>
                <a:gd name="T21" fmla="*/ 3990 h 20000"/>
                <a:gd name="T22" fmla="*/ 14131 w 20000"/>
                <a:gd name="T23" fmla="*/ 4231 h 20000"/>
                <a:gd name="T24" fmla="*/ 14601 w 20000"/>
                <a:gd name="T25" fmla="*/ 5481 h 20000"/>
                <a:gd name="T26" fmla="*/ 13662 w 20000"/>
                <a:gd name="T27" fmla="*/ 6010 h 20000"/>
                <a:gd name="T28" fmla="*/ 13662 w 20000"/>
                <a:gd name="T29" fmla="*/ 6779 h 20000"/>
                <a:gd name="T30" fmla="*/ 13380 w 20000"/>
                <a:gd name="T31" fmla="*/ 7260 h 20000"/>
                <a:gd name="T32" fmla="*/ 13380 w 20000"/>
                <a:gd name="T33" fmla="*/ 8462 h 20000"/>
                <a:gd name="T34" fmla="*/ 14601 w 20000"/>
                <a:gd name="T35" fmla="*/ 9471 h 20000"/>
                <a:gd name="T36" fmla="*/ 14883 w 20000"/>
                <a:gd name="T37" fmla="*/ 10433 h 20000"/>
                <a:gd name="T38" fmla="*/ 16526 w 20000"/>
                <a:gd name="T39" fmla="*/ 11490 h 20000"/>
                <a:gd name="T40" fmla="*/ 17559 w 20000"/>
                <a:gd name="T41" fmla="*/ 11971 h 20000"/>
                <a:gd name="T42" fmla="*/ 18498 w 20000"/>
                <a:gd name="T43" fmla="*/ 13750 h 20000"/>
                <a:gd name="T44" fmla="*/ 18498 w 20000"/>
                <a:gd name="T45" fmla="*/ 13942 h 20000"/>
                <a:gd name="T46" fmla="*/ 18498 w 20000"/>
                <a:gd name="T47" fmla="*/ 15192 h 20000"/>
                <a:gd name="T48" fmla="*/ 19202 w 20000"/>
                <a:gd name="T49" fmla="*/ 15721 h 20000"/>
                <a:gd name="T50" fmla="*/ 19202 w 20000"/>
                <a:gd name="T51" fmla="*/ 16683 h 20000"/>
                <a:gd name="T52" fmla="*/ 19953 w 20000"/>
                <a:gd name="T53" fmla="*/ 17933 h 20000"/>
                <a:gd name="T54" fmla="*/ 19718 w 20000"/>
                <a:gd name="T55" fmla="*/ 17933 h 20000"/>
                <a:gd name="T56" fmla="*/ 18732 w 20000"/>
                <a:gd name="T57" fmla="*/ 17933 h 20000"/>
                <a:gd name="T58" fmla="*/ 17559 w 20000"/>
                <a:gd name="T59" fmla="*/ 17933 h 20000"/>
                <a:gd name="T60" fmla="*/ 17277 w 20000"/>
                <a:gd name="T61" fmla="*/ 19183 h 20000"/>
                <a:gd name="T62" fmla="*/ 16808 w 20000"/>
                <a:gd name="T63" fmla="*/ 19952 h 20000"/>
                <a:gd name="T64" fmla="*/ 12911 w 20000"/>
                <a:gd name="T65" fmla="*/ 19952 h 20000"/>
                <a:gd name="T66" fmla="*/ 10469 w 20000"/>
                <a:gd name="T67" fmla="*/ 18942 h 20000"/>
                <a:gd name="T68" fmla="*/ 10469 w 20000"/>
                <a:gd name="T69" fmla="*/ 17163 h 20000"/>
                <a:gd name="T70" fmla="*/ 9249 w 20000"/>
                <a:gd name="T71" fmla="*/ 16683 h 20000"/>
                <a:gd name="T72" fmla="*/ 9014 w 20000"/>
                <a:gd name="T73" fmla="*/ 16442 h 20000"/>
                <a:gd name="T74" fmla="*/ 7324 w 20000"/>
                <a:gd name="T75" fmla="*/ 15721 h 20000"/>
                <a:gd name="T76" fmla="*/ 3192 w 20000"/>
                <a:gd name="T77" fmla="*/ 13173 h 20000"/>
                <a:gd name="T78" fmla="*/ 1268 w 20000"/>
                <a:gd name="T79" fmla="*/ 12692 h 20000"/>
                <a:gd name="T80" fmla="*/ 0 w 20000"/>
                <a:gd name="T81" fmla="*/ 9952 h 20000"/>
                <a:gd name="T82" fmla="*/ 2723 w 20000"/>
                <a:gd name="T83" fmla="*/ 8462 h 20000"/>
                <a:gd name="T84" fmla="*/ 4131 w 20000"/>
                <a:gd name="T85" fmla="*/ 7260 h 20000"/>
                <a:gd name="T86" fmla="*/ 4648 w 20000"/>
                <a:gd name="T87" fmla="*/ 6010 h 20000"/>
                <a:gd name="T88" fmla="*/ 4648 w 20000"/>
                <a:gd name="T89" fmla="*/ 4231 h 20000"/>
                <a:gd name="T90" fmla="*/ 4648 w 20000"/>
                <a:gd name="T91" fmla="*/ 3269 h 20000"/>
                <a:gd name="T92" fmla="*/ 4648 w 20000"/>
                <a:gd name="T93" fmla="*/ 2260 h 20000"/>
                <a:gd name="T94" fmla="*/ 5869 w 20000"/>
                <a:gd name="T95" fmla="*/ 1490 h 20000"/>
                <a:gd name="T96" fmla="*/ 6338 w 20000"/>
                <a:gd name="T97" fmla="*/ 769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000" h="20000">
                  <a:moveTo>
                    <a:pt x="6338" y="769"/>
                  </a:moveTo>
                  <a:lnTo>
                    <a:pt x="7324" y="0"/>
                  </a:lnTo>
                  <a:lnTo>
                    <a:pt x="8545" y="288"/>
                  </a:lnTo>
                  <a:lnTo>
                    <a:pt x="10469" y="769"/>
                  </a:lnTo>
                  <a:lnTo>
                    <a:pt x="11455" y="769"/>
                  </a:lnTo>
                  <a:lnTo>
                    <a:pt x="11690" y="1490"/>
                  </a:lnTo>
                  <a:lnTo>
                    <a:pt x="12207" y="2260"/>
                  </a:lnTo>
                  <a:lnTo>
                    <a:pt x="12911" y="3462"/>
                  </a:lnTo>
                  <a:lnTo>
                    <a:pt x="13662" y="3462"/>
                  </a:lnTo>
                  <a:lnTo>
                    <a:pt x="14601" y="3462"/>
                  </a:lnTo>
                  <a:lnTo>
                    <a:pt x="14883" y="3990"/>
                  </a:lnTo>
                  <a:lnTo>
                    <a:pt x="14131" y="4231"/>
                  </a:lnTo>
                  <a:lnTo>
                    <a:pt x="14601" y="5481"/>
                  </a:lnTo>
                  <a:lnTo>
                    <a:pt x="13662" y="6010"/>
                  </a:lnTo>
                  <a:lnTo>
                    <a:pt x="13662" y="6779"/>
                  </a:lnTo>
                  <a:lnTo>
                    <a:pt x="13380" y="7260"/>
                  </a:lnTo>
                  <a:lnTo>
                    <a:pt x="13380" y="8462"/>
                  </a:lnTo>
                  <a:lnTo>
                    <a:pt x="14601" y="9471"/>
                  </a:lnTo>
                  <a:lnTo>
                    <a:pt x="14883" y="10433"/>
                  </a:lnTo>
                  <a:lnTo>
                    <a:pt x="16526" y="11490"/>
                  </a:lnTo>
                  <a:lnTo>
                    <a:pt x="17559" y="11971"/>
                  </a:lnTo>
                  <a:lnTo>
                    <a:pt x="18498" y="13750"/>
                  </a:lnTo>
                  <a:lnTo>
                    <a:pt x="18498" y="13942"/>
                  </a:lnTo>
                  <a:lnTo>
                    <a:pt x="18498" y="15192"/>
                  </a:lnTo>
                  <a:lnTo>
                    <a:pt x="19202" y="15721"/>
                  </a:lnTo>
                  <a:lnTo>
                    <a:pt x="19202" y="16683"/>
                  </a:lnTo>
                  <a:lnTo>
                    <a:pt x="19953" y="17933"/>
                  </a:lnTo>
                  <a:lnTo>
                    <a:pt x="19718" y="17933"/>
                  </a:lnTo>
                  <a:lnTo>
                    <a:pt x="18732" y="17933"/>
                  </a:lnTo>
                  <a:lnTo>
                    <a:pt x="17559" y="17933"/>
                  </a:lnTo>
                  <a:lnTo>
                    <a:pt x="17277" y="19183"/>
                  </a:lnTo>
                  <a:lnTo>
                    <a:pt x="16808" y="19952"/>
                  </a:lnTo>
                  <a:lnTo>
                    <a:pt x="12911" y="19952"/>
                  </a:lnTo>
                  <a:lnTo>
                    <a:pt x="10469" y="18942"/>
                  </a:lnTo>
                  <a:lnTo>
                    <a:pt x="10469" y="17163"/>
                  </a:lnTo>
                  <a:lnTo>
                    <a:pt x="9249" y="16683"/>
                  </a:lnTo>
                  <a:lnTo>
                    <a:pt x="9014" y="16442"/>
                  </a:lnTo>
                  <a:lnTo>
                    <a:pt x="7324" y="15721"/>
                  </a:lnTo>
                  <a:lnTo>
                    <a:pt x="3192" y="13173"/>
                  </a:lnTo>
                  <a:lnTo>
                    <a:pt x="1268" y="12692"/>
                  </a:lnTo>
                  <a:lnTo>
                    <a:pt x="0" y="9952"/>
                  </a:lnTo>
                  <a:lnTo>
                    <a:pt x="2723" y="8462"/>
                  </a:lnTo>
                  <a:lnTo>
                    <a:pt x="4131" y="7260"/>
                  </a:lnTo>
                  <a:lnTo>
                    <a:pt x="4648" y="6010"/>
                  </a:lnTo>
                  <a:lnTo>
                    <a:pt x="4648" y="4231"/>
                  </a:lnTo>
                  <a:lnTo>
                    <a:pt x="4648" y="3269"/>
                  </a:lnTo>
                  <a:lnTo>
                    <a:pt x="4648" y="2260"/>
                  </a:lnTo>
                  <a:lnTo>
                    <a:pt x="5869" y="1490"/>
                  </a:lnTo>
                  <a:lnTo>
                    <a:pt x="6338" y="769"/>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8" name="Freeform 188">
              <a:extLst>
                <a:ext uri="{FF2B5EF4-FFF2-40B4-BE49-F238E27FC236}">
                  <a16:creationId xmlns:a16="http://schemas.microsoft.com/office/drawing/2014/main" id="{9E47BC80-54E1-41C3-81CF-CC445BB5A5F5}"/>
                </a:ext>
              </a:extLst>
            </p:cNvPr>
            <p:cNvSpPr>
              <a:spLocks/>
            </p:cNvSpPr>
            <p:nvPr/>
          </p:nvSpPr>
          <p:spPr bwMode="auto">
            <a:xfrm>
              <a:off x="5710528" y="3030118"/>
              <a:ext cx="418753" cy="351695"/>
            </a:xfrm>
            <a:custGeom>
              <a:avLst/>
              <a:gdLst>
                <a:gd name="T0" fmla="*/ 4504 w 20000"/>
                <a:gd name="T1" fmla="*/ 1808 h 20000"/>
                <a:gd name="T2" fmla="*/ 5061 w 20000"/>
                <a:gd name="T3" fmla="*/ 3212 h 20000"/>
                <a:gd name="T4" fmla="*/ 6800 w 20000"/>
                <a:gd name="T5" fmla="*/ 4049 h 20000"/>
                <a:gd name="T6" fmla="*/ 9342 w 20000"/>
                <a:gd name="T7" fmla="*/ 3914 h 20000"/>
                <a:gd name="T8" fmla="*/ 9253 w 20000"/>
                <a:gd name="T9" fmla="*/ 4049 h 20000"/>
                <a:gd name="T10" fmla="*/ 9810 w 20000"/>
                <a:gd name="T11" fmla="*/ 4049 h 20000"/>
                <a:gd name="T12" fmla="*/ 10502 w 20000"/>
                <a:gd name="T13" fmla="*/ 3212 h 20000"/>
                <a:gd name="T14" fmla="*/ 11773 w 20000"/>
                <a:gd name="T15" fmla="*/ 2105 h 20000"/>
                <a:gd name="T16" fmla="*/ 12910 w 20000"/>
                <a:gd name="T17" fmla="*/ 2375 h 20000"/>
                <a:gd name="T18" fmla="*/ 16611 w 20000"/>
                <a:gd name="T19" fmla="*/ 4049 h 20000"/>
                <a:gd name="T20" fmla="*/ 16834 w 20000"/>
                <a:gd name="T21" fmla="*/ 6424 h 20000"/>
                <a:gd name="T22" fmla="*/ 16834 w 20000"/>
                <a:gd name="T23" fmla="*/ 7557 h 20000"/>
                <a:gd name="T24" fmla="*/ 16611 w 20000"/>
                <a:gd name="T25" fmla="*/ 8394 h 20000"/>
                <a:gd name="T26" fmla="*/ 16611 w 20000"/>
                <a:gd name="T27" fmla="*/ 9096 h 20000"/>
                <a:gd name="T28" fmla="*/ 17101 w 20000"/>
                <a:gd name="T29" fmla="*/ 11309 h 20000"/>
                <a:gd name="T30" fmla="*/ 18105 w 20000"/>
                <a:gd name="T31" fmla="*/ 12308 h 20000"/>
                <a:gd name="T32" fmla="*/ 17547 w 20000"/>
                <a:gd name="T33" fmla="*/ 13846 h 20000"/>
                <a:gd name="T34" fmla="*/ 18930 w 20000"/>
                <a:gd name="T35" fmla="*/ 15358 h 20000"/>
                <a:gd name="T36" fmla="*/ 19621 w 20000"/>
                <a:gd name="T37" fmla="*/ 17031 h 20000"/>
                <a:gd name="T38" fmla="*/ 19978 w 20000"/>
                <a:gd name="T39" fmla="*/ 17598 h 20000"/>
                <a:gd name="T40" fmla="*/ 19844 w 20000"/>
                <a:gd name="T41" fmla="*/ 17868 h 20000"/>
                <a:gd name="T42" fmla="*/ 19041 w 20000"/>
                <a:gd name="T43" fmla="*/ 18273 h 20000"/>
                <a:gd name="T44" fmla="*/ 18462 w 20000"/>
                <a:gd name="T45" fmla="*/ 19271 h 20000"/>
                <a:gd name="T46" fmla="*/ 18016 w 20000"/>
                <a:gd name="T47" fmla="*/ 19703 h 20000"/>
                <a:gd name="T48" fmla="*/ 16054 w 20000"/>
                <a:gd name="T49" fmla="*/ 19406 h 20000"/>
                <a:gd name="T50" fmla="*/ 14091 w 20000"/>
                <a:gd name="T51" fmla="*/ 18974 h 20000"/>
                <a:gd name="T52" fmla="*/ 13177 w 20000"/>
                <a:gd name="T53" fmla="*/ 17166 h 20000"/>
                <a:gd name="T54" fmla="*/ 12219 w 20000"/>
                <a:gd name="T55" fmla="*/ 17598 h 20000"/>
                <a:gd name="T56" fmla="*/ 11438 w 20000"/>
                <a:gd name="T57" fmla="*/ 18165 h 20000"/>
                <a:gd name="T58" fmla="*/ 9922 w 20000"/>
                <a:gd name="T59" fmla="*/ 17436 h 20000"/>
                <a:gd name="T60" fmla="*/ 8986 w 20000"/>
                <a:gd name="T61" fmla="*/ 16491 h 20000"/>
                <a:gd name="T62" fmla="*/ 7737 w 20000"/>
                <a:gd name="T63" fmla="*/ 15223 h 20000"/>
                <a:gd name="T64" fmla="*/ 7157 w 20000"/>
                <a:gd name="T65" fmla="*/ 14521 h 20000"/>
                <a:gd name="T66" fmla="*/ 6577 w 20000"/>
                <a:gd name="T67" fmla="*/ 13117 h 20000"/>
                <a:gd name="T68" fmla="*/ 5663 w 20000"/>
                <a:gd name="T69" fmla="*/ 13117 h 20000"/>
                <a:gd name="T70" fmla="*/ 5418 w 20000"/>
                <a:gd name="T71" fmla="*/ 12848 h 20000"/>
                <a:gd name="T72" fmla="*/ 5061 w 20000"/>
                <a:gd name="T73" fmla="*/ 13522 h 20000"/>
                <a:gd name="T74" fmla="*/ 4727 w 20000"/>
                <a:gd name="T75" fmla="*/ 12308 h 20000"/>
                <a:gd name="T76" fmla="*/ 4370 w 20000"/>
                <a:gd name="T77" fmla="*/ 11309 h 20000"/>
                <a:gd name="T78" fmla="*/ 3924 w 20000"/>
                <a:gd name="T79" fmla="*/ 10202 h 20000"/>
                <a:gd name="T80" fmla="*/ 2653 w 20000"/>
                <a:gd name="T81" fmla="*/ 9366 h 20000"/>
                <a:gd name="T82" fmla="*/ 1962 w 20000"/>
                <a:gd name="T83" fmla="*/ 8232 h 20000"/>
                <a:gd name="T84" fmla="*/ 2096 w 20000"/>
                <a:gd name="T85" fmla="*/ 7287 h 20000"/>
                <a:gd name="T86" fmla="*/ 2542 w 20000"/>
                <a:gd name="T87" fmla="*/ 6559 h 20000"/>
                <a:gd name="T88" fmla="*/ 2653 w 20000"/>
                <a:gd name="T89" fmla="*/ 5722 h 20000"/>
                <a:gd name="T90" fmla="*/ 2096 w 20000"/>
                <a:gd name="T91" fmla="*/ 5452 h 20000"/>
                <a:gd name="T92" fmla="*/ 1382 w 20000"/>
                <a:gd name="T93" fmla="*/ 4750 h 20000"/>
                <a:gd name="T94" fmla="*/ 1048 w 20000"/>
                <a:gd name="T95" fmla="*/ 3914 h 20000"/>
                <a:gd name="T96" fmla="*/ 580 w 20000"/>
                <a:gd name="T97" fmla="*/ 2537 h 20000"/>
                <a:gd name="T98" fmla="*/ 468 w 20000"/>
                <a:gd name="T99" fmla="*/ 1673 h 20000"/>
                <a:gd name="T100" fmla="*/ 468 w 20000"/>
                <a:gd name="T101" fmla="*/ 0 h 20000"/>
                <a:gd name="T102" fmla="*/ 2542 w 20000"/>
                <a:gd name="T103" fmla="*/ 1404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000" h="20000">
                  <a:moveTo>
                    <a:pt x="3233" y="1107"/>
                  </a:moveTo>
                  <a:lnTo>
                    <a:pt x="4504" y="1808"/>
                  </a:lnTo>
                  <a:lnTo>
                    <a:pt x="4370" y="2105"/>
                  </a:lnTo>
                  <a:lnTo>
                    <a:pt x="5061" y="3212"/>
                  </a:lnTo>
                  <a:lnTo>
                    <a:pt x="5886" y="3482"/>
                  </a:lnTo>
                  <a:lnTo>
                    <a:pt x="6800" y="4049"/>
                  </a:lnTo>
                  <a:lnTo>
                    <a:pt x="8294" y="4318"/>
                  </a:lnTo>
                  <a:lnTo>
                    <a:pt x="9342" y="3914"/>
                  </a:lnTo>
                  <a:lnTo>
                    <a:pt x="9588" y="3914"/>
                  </a:lnTo>
                  <a:lnTo>
                    <a:pt x="9253" y="4049"/>
                  </a:lnTo>
                  <a:lnTo>
                    <a:pt x="9253" y="4318"/>
                  </a:lnTo>
                  <a:lnTo>
                    <a:pt x="9810" y="4049"/>
                  </a:lnTo>
                  <a:lnTo>
                    <a:pt x="9588" y="3482"/>
                  </a:lnTo>
                  <a:lnTo>
                    <a:pt x="10502" y="3212"/>
                  </a:lnTo>
                  <a:lnTo>
                    <a:pt x="11081" y="2105"/>
                  </a:lnTo>
                  <a:lnTo>
                    <a:pt x="11773" y="2105"/>
                  </a:lnTo>
                  <a:lnTo>
                    <a:pt x="12687" y="1808"/>
                  </a:lnTo>
                  <a:lnTo>
                    <a:pt x="12910" y="2375"/>
                  </a:lnTo>
                  <a:lnTo>
                    <a:pt x="14181" y="2807"/>
                  </a:lnTo>
                  <a:lnTo>
                    <a:pt x="16611" y="4049"/>
                  </a:lnTo>
                  <a:lnTo>
                    <a:pt x="16834" y="5452"/>
                  </a:lnTo>
                  <a:lnTo>
                    <a:pt x="16834" y="6424"/>
                  </a:lnTo>
                  <a:lnTo>
                    <a:pt x="16611" y="7287"/>
                  </a:lnTo>
                  <a:lnTo>
                    <a:pt x="16834" y="7557"/>
                  </a:lnTo>
                  <a:lnTo>
                    <a:pt x="16499" y="7665"/>
                  </a:lnTo>
                  <a:lnTo>
                    <a:pt x="16611" y="8394"/>
                  </a:lnTo>
                  <a:lnTo>
                    <a:pt x="16834" y="8664"/>
                  </a:lnTo>
                  <a:lnTo>
                    <a:pt x="16611" y="9096"/>
                  </a:lnTo>
                  <a:lnTo>
                    <a:pt x="17101" y="10202"/>
                  </a:lnTo>
                  <a:lnTo>
                    <a:pt x="17101" y="11309"/>
                  </a:lnTo>
                  <a:lnTo>
                    <a:pt x="18016" y="11579"/>
                  </a:lnTo>
                  <a:lnTo>
                    <a:pt x="18105" y="12308"/>
                  </a:lnTo>
                  <a:lnTo>
                    <a:pt x="17770" y="12848"/>
                  </a:lnTo>
                  <a:lnTo>
                    <a:pt x="17547" y="13846"/>
                  </a:lnTo>
                  <a:lnTo>
                    <a:pt x="18350" y="15223"/>
                  </a:lnTo>
                  <a:lnTo>
                    <a:pt x="18930" y="15358"/>
                  </a:lnTo>
                  <a:lnTo>
                    <a:pt x="19509" y="16059"/>
                  </a:lnTo>
                  <a:lnTo>
                    <a:pt x="19621" y="17031"/>
                  </a:lnTo>
                  <a:lnTo>
                    <a:pt x="19978" y="17031"/>
                  </a:lnTo>
                  <a:lnTo>
                    <a:pt x="19978" y="17598"/>
                  </a:lnTo>
                  <a:lnTo>
                    <a:pt x="19844" y="17598"/>
                  </a:lnTo>
                  <a:lnTo>
                    <a:pt x="19844" y="17868"/>
                  </a:lnTo>
                  <a:lnTo>
                    <a:pt x="19509" y="17868"/>
                  </a:lnTo>
                  <a:lnTo>
                    <a:pt x="19041" y="18273"/>
                  </a:lnTo>
                  <a:lnTo>
                    <a:pt x="18707" y="18273"/>
                  </a:lnTo>
                  <a:lnTo>
                    <a:pt x="18462" y="19271"/>
                  </a:lnTo>
                  <a:lnTo>
                    <a:pt x="18462" y="19973"/>
                  </a:lnTo>
                  <a:lnTo>
                    <a:pt x="18016" y="19703"/>
                  </a:lnTo>
                  <a:lnTo>
                    <a:pt x="17101" y="19406"/>
                  </a:lnTo>
                  <a:lnTo>
                    <a:pt x="16054" y="19406"/>
                  </a:lnTo>
                  <a:lnTo>
                    <a:pt x="15139" y="19271"/>
                  </a:lnTo>
                  <a:lnTo>
                    <a:pt x="14091" y="18974"/>
                  </a:lnTo>
                  <a:lnTo>
                    <a:pt x="13623" y="17868"/>
                  </a:lnTo>
                  <a:lnTo>
                    <a:pt x="13177" y="17166"/>
                  </a:lnTo>
                  <a:lnTo>
                    <a:pt x="12575" y="17436"/>
                  </a:lnTo>
                  <a:lnTo>
                    <a:pt x="12219" y="17598"/>
                  </a:lnTo>
                  <a:lnTo>
                    <a:pt x="11773" y="17868"/>
                  </a:lnTo>
                  <a:lnTo>
                    <a:pt x="11438" y="18165"/>
                  </a:lnTo>
                  <a:lnTo>
                    <a:pt x="10725" y="17868"/>
                  </a:lnTo>
                  <a:lnTo>
                    <a:pt x="9922" y="17436"/>
                  </a:lnTo>
                  <a:lnTo>
                    <a:pt x="9342" y="17031"/>
                  </a:lnTo>
                  <a:lnTo>
                    <a:pt x="8986" y="16491"/>
                  </a:lnTo>
                  <a:lnTo>
                    <a:pt x="8294" y="16329"/>
                  </a:lnTo>
                  <a:lnTo>
                    <a:pt x="7737" y="15223"/>
                  </a:lnTo>
                  <a:lnTo>
                    <a:pt x="7514" y="14683"/>
                  </a:lnTo>
                  <a:lnTo>
                    <a:pt x="7157" y="14521"/>
                  </a:lnTo>
                  <a:lnTo>
                    <a:pt x="6800" y="13522"/>
                  </a:lnTo>
                  <a:lnTo>
                    <a:pt x="6577" y="13117"/>
                  </a:lnTo>
                  <a:lnTo>
                    <a:pt x="6243" y="13522"/>
                  </a:lnTo>
                  <a:lnTo>
                    <a:pt x="5663" y="13117"/>
                  </a:lnTo>
                  <a:lnTo>
                    <a:pt x="5663" y="12848"/>
                  </a:lnTo>
                  <a:lnTo>
                    <a:pt x="5418" y="12848"/>
                  </a:lnTo>
                  <a:lnTo>
                    <a:pt x="5418" y="13522"/>
                  </a:lnTo>
                  <a:lnTo>
                    <a:pt x="5061" y="13522"/>
                  </a:lnTo>
                  <a:lnTo>
                    <a:pt x="4727" y="12848"/>
                  </a:lnTo>
                  <a:lnTo>
                    <a:pt x="4727" y="12308"/>
                  </a:lnTo>
                  <a:lnTo>
                    <a:pt x="4370" y="12011"/>
                  </a:lnTo>
                  <a:lnTo>
                    <a:pt x="4370" y="11309"/>
                  </a:lnTo>
                  <a:lnTo>
                    <a:pt x="4370" y="11201"/>
                  </a:lnTo>
                  <a:lnTo>
                    <a:pt x="3924" y="10202"/>
                  </a:lnTo>
                  <a:lnTo>
                    <a:pt x="3456" y="9933"/>
                  </a:lnTo>
                  <a:lnTo>
                    <a:pt x="2653" y="9366"/>
                  </a:lnTo>
                  <a:lnTo>
                    <a:pt x="2542" y="8799"/>
                  </a:lnTo>
                  <a:lnTo>
                    <a:pt x="1962" y="8232"/>
                  </a:lnTo>
                  <a:lnTo>
                    <a:pt x="1962" y="7557"/>
                  </a:lnTo>
                  <a:lnTo>
                    <a:pt x="2096" y="7287"/>
                  </a:lnTo>
                  <a:lnTo>
                    <a:pt x="2096" y="6856"/>
                  </a:lnTo>
                  <a:lnTo>
                    <a:pt x="2542" y="6559"/>
                  </a:lnTo>
                  <a:lnTo>
                    <a:pt x="2319" y="5857"/>
                  </a:lnTo>
                  <a:lnTo>
                    <a:pt x="2653" y="5722"/>
                  </a:lnTo>
                  <a:lnTo>
                    <a:pt x="2542" y="5452"/>
                  </a:lnTo>
                  <a:lnTo>
                    <a:pt x="2096" y="5452"/>
                  </a:lnTo>
                  <a:lnTo>
                    <a:pt x="1739" y="5452"/>
                  </a:lnTo>
                  <a:lnTo>
                    <a:pt x="1382" y="4750"/>
                  </a:lnTo>
                  <a:lnTo>
                    <a:pt x="1137" y="4318"/>
                  </a:lnTo>
                  <a:lnTo>
                    <a:pt x="1048" y="3914"/>
                  </a:lnTo>
                  <a:lnTo>
                    <a:pt x="803" y="3212"/>
                  </a:lnTo>
                  <a:lnTo>
                    <a:pt x="580" y="2537"/>
                  </a:lnTo>
                  <a:lnTo>
                    <a:pt x="580" y="2375"/>
                  </a:lnTo>
                  <a:lnTo>
                    <a:pt x="468" y="1673"/>
                  </a:lnTo>
                  <a:lnTo>
                    <a:pt x="0" y="567"/>
                  </a:lnTo>
                  <a:lnTo>
                    <a:pt x="468" y="0"/>
                  </a:lnTo>
                  <a:lnTo>
                    <a:pt x="1137" y="1107"/>
                  </a:lnTo>
                  <a:lnTo>
                    <a:pt x="2542" y="1404"/>
                  </a:lnTo>
                  <a:lnTo>
                    <a:pt x="3233" y="1107"/>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9" name="Freeform 187">
              <a:extLst>
                <a:ext uri="{FF2B5EF4-FFF2-40B4-BE49-F238E27FC236}">
                  <a16:creationId xmlns:a16="http://schemas.microsoft.com/office/drawing/2014/main" id="{6F33EC40-589F-4107-83FA-F5ADBA9D3F17}"/>
                </a:ext>
              </a:extLst>
            </p:cNvPr>
            <p:cNvSpPr>
              <a:spLocks/>
            </p:cNvSpPr>
            <p:nvPr/>
          </p:nvSpPr>
          <p:spPr bwMode="auto">
            <a:xfrm>
              <a:off x="5532062" y="3195273"/>
              <a:ext cx="26829" cy="91488"/>
            </a:xfrm>
            <a:custGeom>
              <a:avLst/>
              <a:gdLst>
                <a:gd name="T0" fmla="*/ 8966 w 20000"/>
                <a:gd name="T1" fmla="*/ 622 h 20000"/>
                <a:gd name="T2" fmla="*/ 14138 w 20000"/>
                <a:gd name="T3" fmla="*/ 622 h 20000"/>
                <a:gd name="T4" fmla="*/ 14138 w 20000"/>
                <a:gd name="T5" fmla="*/ 0 h 20000"/>
                <a:gd name="T6" fmla="*/ 19655 w 20000"/>
                <a:gd name="T7" fmla="*/ 0 h 20000"/>
                <a:gd name="T8" fmla="*/ 19655 w 20000"/>
                <a:gd name="T9" fmla="*/ 622 h 20000"/>
                <a:gd name="T10" fmla="*/ 14138 w 20000"/>
                <a:gd name="T11" fmla="*/ 3212 h 20000"/>
                <a:gd name="T12" fmla="*/ 14138 w 20000"/>
                <a:gd name="T13" fmla="*/ 4249 h 20000"/>
                <a:gd name="T14" fmla="*/ 12759 w 20000"/>
                <a:gd name="T15" fmla="*/ 4249 h 20000"/>
                <a:gd name="T16" fmla="*/ 12759 w 20000"/>
                <a:gd name="T17" fmla="*/ 5907 h 20000"/>
                <a:gd name="T18" fmla="*/ 14138 w 20000"/>
                <a:gd name="T19" fmla="*/ 7565 h 20000"/>
                <a:gd name="T20" fmla="*/ 14138 w 20000"/>
                <a:gd name="T21" fmla="*/ 11295 h 20000"/>
                <a:gd name="T22" fmla="*/ 14138 w 20000"/>
                <a:gd name="T23" fmla="*/ 14404 h 20000"/>
                <a:gd name="T24" fmla="*/ 14138 w 20000"/>
                <a:gd name="T25" fmla="*/ 18238 h 20000"/>
                <a:gd name="T26" fmla="*/ 8966 w 20000"/>
                <a:gd name="T27" fmla="*/ 19896 h 20000"/>
                <a:gd name="T28" fmla="*/ 8966 w 20000"/>
                <a:gd name="T29" fmla="*/ 16062 h 20000"/>
                <a:gd name="T30" fmla="*/ 5517 w 20000"/>
                <a:gd name="T31" fmla="*/ 13368 h 20000"/>
                <a:gd name="T32" fmla="*/ 0 w 20000"/>
                <a:gd name="T33" fmla="*/ 11295 h 20000"/>
                <a:gd name="T34" fmla="*/ 3448 w 20000"/>
                <a:gd name="T35" fmla="*/ 9119 h 20000"/>
                <a:gd name="T36" fmla="*/ 0 w 20000"/>
                <a:gd name="T37" fmla="*/ 7565 h 20000"/>
                <a:gd name="T38" fmla="*/ 3448 w 20000"/>
                <a:gd name="T39" fmla="*/ 7047 h 20000"/>
                <a:gd name="T40" fmla="*/ 5517 w 20000"/>
                <a:gd name="T41" fmla="*/ 4249 h 20000"/>
                <a:gd name="T42" fmla="*/ 8966 w 20000"/>
                <a:gd name="T43" fmla="*/ 622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00" h="20000">
                  <a:moveTo>
                    <a:pt x="8966" y="622"/>
                  </a:moveTo>
                  <a:lnTo>
                    <a:pt x="14138" y="622"/>
                  </a:lnTo>
                  <a:lnTo>
                    <a:pt x="14138" y="0"/>
                  </a:lnTo>
                  <a:lnTo>
                    <a:pt x="19655" y="0"/>
                  </a:lnTo>
                  <a:lnTo>
                    <a:pt x="19655" y="622"/>
                  </a:lnTo>
                  <a:lnTo>
                    <a:pt x="14138" y="3212"/>
                  </a:lnTo>
                  <a:lnTo>
                    <a:pt x="14138" y="4249"/>
                  </a:lnTo>
                  <a:lnTo>
                    <a:pt x="12759" y="4249"/>
                  </a:lnTo>
                  <a:lnTo>
                    <a:pt x="12759" y="5907"/>
                  </a:lnTo>
                  <a:lnTo>
                    <a:pt x="14138" y="7565"/>
                  </a:lnTo>
                  <a:lnTo>
                    <a:pt x="14138" y="11295"/>
                  </a:lnTo>
                  <a:lnTo>
                    <a:pt x="14138" y="14404"/>
                  </a:lnTo>
                  <a:lnTo>
                    <a:pt x="14138" y="18238"/>
                  </a:lnTo>
                  <a:lnTo>
                    <a:pt x="8966" y="19896"/>
                  </a:lnTo>
                  <a:lnTo>
                    <a:pt x="8966" y="16062"/>
                  </a:lnTo>
                  <a:lnTo>
                    <a:pt x="5517" y="13368"/>
                  </a:lnTo>
                  <a:lnTo>
                    <a:pt x="0" y="11295"/>
                  </a:lnTo>
                  <a:lnTo>
                    <a:pt x="3448" y="9119"/>
                  </a:lnTo>
                  <a:lnTo>
                    <a:pt x="0" y="7565"/>
                  </a:lnTo>
                  <a:lnTo>
                    <a:pt x="3448" y="7047"/>
                  </a:lnTo>
                  <a:lnTo>
                    <a:pt x="5517" y="4249"/>
                  </a:lnTo>
                  <a:lnTo>
                    <a:pt x="8966" y="622"/>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0" name="Freeform 186">
              <a:extLst>
                <a:ext uri="{FF2B5EF4-FFF2-40B4-BE49-F238E27FC236}">
                  <a16:creationId xmlns:a16="http://schemas.microsoft.com/office/drawing/2014/main" id="{C95CA5BF-B9A7-4B93-98D5-65FE93BF7639}"/>
                </a:ext>
              </a:extLst>
            </p:cNvPr>
            <p:cNvSpPr>
              <a:spLocks/>
            </p:cNvSpPr>
            <p:nvPr/>
          </p:nvSpPr>
          <p:spPr bwMode="auto">
            <a:xfrm>
              <a:off x="7476522" y="2880410"/>
              <a:ext cx="195962" cy="250702"/>
            </a:xfrm>
            <a:custGeom>
              <a:avLst/>
              <a:gdLst>
                <a:gd name="T0" fmla="*/ 9857 w 20000"/>
                <a:gd name="T1" fmla="*/ 19583 h 20000"/>
                <a:gd name="T2" fmla="*/ 8857 w 20000"/>
                <a:gd name="T3" fmla="*/ 18598 h 20000"/>
                <a:gd name="T4" fmla="*/ 9143 w 20000"/>
                <a:gd name="T5" fmla="*/ 17424 h 20000"/>
                <a:gd name="T6" fmla="*/ 7619 w 20000"/>
                <a:gd name="T7" fmla="*/ 17045 h 20000"/>
                <a:gd name="T8" fmla="*/ 4667 w 20000"/>
                <a:gd name="T9" fmla="*/ 18030 h 20000"/>
                <a:gd name="T10" fmla="*/ 3190 w 20000"/>
                <a:gd name="T11" fmla="*/ 18409 h 20000"/>
                <a:gd name="T12" fmla="*/ 2714 w 20000"/>
                <a:gd name="T13" fmla="*/ 18409 h 20000"/>
                <a:gd name="T14" fmla="*/ 2714 w 20000"/>
                <a:gd name="T15" fmla="*/ 19394 h 20000"/>
                <a:gd name="T16" fmla="*/ 1238 w 20000"/>
                <a:gd name="T17" fmla="*/ 18977 h 20000"/>
                <a:gd name="T18" fmla="*/ 0 w 20000"/>
                <a:gd name="T19" fmla="*/ 18409 h 20000"/>
                <a:gd name="T20" fmla="*/ 1238 w 20000"/>
                <a:gd name="T21" fmla="*/ 17652 h 20000"/>
                <a:gd name="T22" fmla="*/ 2429 w 20000"/>
                <a:gd name="T23" fmla="*/ 16439 h 20000"/>
                <a:gd name="T24" fmla="*/ 2714 w 20000"/>
                <a:gd name="T25" fmla="*/ 15492 h 20000"/>
                <a:gd name="T26" fmla="*/ 3905 w 20000"/>
                <a:gd name="T27" fmla="*/ 15492 h 20000"/>
                <a:gd name="T28" fmla="*/ 4667 w 20000"/>
                <a:gd name="T29" fmla="*/ 15492 h 20000"/>
                <a:gd name="T30" fmla="*/ 7905 w 20000"/>
                <a:gd name="T31" fmla="*/ 14470 h 20000"/>
                <a:gd name="T32" fmla="*/ 8857 w 20000"/>
                <a:gd name="T33" fmla="*/ 15265 h 20000"/>
                <a:gd name="T34" fmla="*/ 9857 w 20000"/>
                <a:gd name="T35" fmla="*/ 14470 h 20000"/>
                <a:gd name="T36" fmla="*/ 9619 w 20000"/>
                <a:gd name="T37" fmla="*/ 13333 h 20000"/>
                <a:gd name="T38" fmla="*/ 9857 w 20000"/>
                <a:gd name="T39" fmla="*/ 10758 h 20000"/>
                <a:gd name="T40" fmla="*/ 11095 w 20000"/>
                <a:gd name="T41" fmla="*/ 10758 h 20000"/>
                <a:gd name="T42" fmla="*/ 10810 w 20000"/>
                <a:gd name="T43" fmla="*/ 11364 h 20000"/>
                <a:gd name="T44" fmla="*/ 11571 w 20000"/>
                <a:gd name="T45" fmla="*/ 11932 h 20000"/>
                <a:gd name="T46" fmla="*/ 13571 w 20000"/>
                <a:gd name="T47" fmla="*/ 11174 h 20000"/>
                <a:gd name="T48" fmla="*/ 14810 w 20000"/>
                <a:gd name="T49" fmla="*/ 9205 h 20000"/>
                <a:gd name="T50" fmla="*/ 15000 w 20000"/>
                <a:gd name="T51" fmla="*/ 6061 h 20000"/>
                <a:gd name="T52" fmla="*/ 14810 w 20000"/>
                <a:gd name="T53" fmla="*/ 4508 h 20000"/>
                <a:gd name="T54" fmla="*/ 14286 w 20000"/>
                <a:gd name="T55" fmla="*/ 3712 h 20000"/>
                <a:gd name="T56" fmla="*/ 14810 w 20000"/>
                <a:gd name="T57" fmla="*/ 1932 h 20000"/>
                <a:gd name="T58" fmla="*/ 15000 w 20000"/>
                <a:gd name="T59" fmla="*/ 985 h 20000"/>
                <a:gd name="T60" fmla="*/ 16000 w 20000"/>
                <a:gd name="T61" fmla="*/ 1553 h 20000"/>
                <a:gd name="T62" fmla="*/ 16286 w 20000"/>
                <a:gd name="T63" fmla="*/ 985 h 20000"/>
                <a:gd name="T64" fmla="*/ 15524 w 20000"/>
                <a:gd name="T65" fmla="*/ 0 h 20000"/>
                <a:gd name="T66" fmla="*/ 16762 w 20000"/>
                <a:gd name="T67" fmla="*/ 379 h 20000"/>
                <a:gd name="T68" fmla="*/ 18000 w 20000"/>
                <a:gd name="T69" fmla="*/ 2538 h 20000"/>
                <a:gd name="T70" fmla="*/ 19190 w 20000"/>
                <a:gd name="T71" fmla="*/ 4697 h 20000"/>
                <a:gd name="T72" fmla="*/ 19476 w 20000"/>
                <a:gd name="T73" fmla="*/ 6061 h 20000"/>
                <a:gd name="T74" fmla="*/ 19476 w 20000"/>
                <a:gd name="T75" fmla="*/ 7841 h 20000"/>
                <a:gd name="T76" fmla="*/ 18238 w 20000"/>
                <a:gd name="T77" fmla="*/ 8220 h 20000"/>
                <a:gd name="T78" fmla="*/ 19190 w 20000"/>
                <a:gd name="T79" fmla="*/ 11364 h 20000"/>
                <a:gd name="T80" fmla="*/ 19952 w 20000"/>
                <a:gd name="T81" fmla="*/ 14318 h 20000"/>
                <a:gd name="T82" fmla="*/ 19190 w 20000"/>
                <a:gd name="T83" fmla="*/ 15492 h 20000"/>
                <a:gd name="T84" fmla="*/ 18238 w 20000"/>
                <a:gd name="T85" fmla="*/ 14886 h 20000"/>
                <a:gd name="T86" fmla="*/ 17524 w 20000"/>
                <a:gd name="T87" fmla="*/ 15265 h 20000"/>
                <a:gd name="T88" fmla="*/ 17048 w 20000"/>
                <a:gd name="T89" fmla="*/ 15265 h 20000"/>
                <a:gd name="T90" fmla="*/ 16762 w 20000"/>
                <a:gd name="T91" fmla="*/ 16439 h 20000"/>
                <a:gd name="T92" fmla="*/ 15524 w 20000"/>
                <a:gd name="T93" fmla="*/ 15871 h 20000"/>
                <a:gd name="T94" fmla="*/ 14810 w 20000"/>
                <a:gd name="T95" fmla="*/ 17045 h 20000"/>
                <a:gd name="T96" fmla="*/ 12857 w 20000"/>
                <a:gd name="T97" fmla="*/ 17424 h 20000"/>
                <a:gd name="T98" fmla="*/ 11810 w 20000"/>
                <a:gd name="T99" fmla="*/ 16818 h 20000"/>
                <a:gd name="T100" fmla="*/ 11571 w 20000"/>
                <a:gd name="T101" fmla="*/ 16061 h 20000"/>
                <a:gd name="T102" fmla="*/ 12286 w 20000"/>
                <a:gd name="T103" fmla="*/ 17424 h 20000"/>
                <a:gd name="T104" fmla="*/ 11095 w 20000"/>
                <a:gd name="T105" fmla="*/ 18409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00" h="20000">
                  <a:moveTo>
                    <a:pt x="10810" y="19962"/>
                  </a:moveTo>
                  <a:lnTo>
                    <a:pt x="9857" y="19583"/>
                  </a:lnTo>
                  <a:lnTo>
                    <a:pt x="8857" y="18977"/>
                  </a:lnTo>
                  <a:lnTo>
                    <a:pt x="8857" y="18598"/>
                  </a:lnTo>
                  <a:lnTo>
                    <a:pt x="8857" y="18030"/>
                  </a:lnTo>
                  <a:lnTo>
                    <a:pt x="9143" y="17424"/>
                  </a:lnTo>
                  <a:lnTo>
                    <a:pt x="8857" y="17045"/>
                  </a:lnTo>
                  <a:lnTo>
                    <a:pt x="7619" y="17045"/>
                  </a:lnTo>
                  <a:lnTo>
                    <a:pt x="6619" y="17424"/>
                  </a:lnTo>
                  <a:lnTo>
                    <a:pt x="4667" y="18030"/>
                  </a:lnTo>
                  <a:lnTo>
                    <a:pt x="3190" y="18598"/>
                  </a:lnTo>
                  <a:lnTo>
                    <a:pt x="3190" y="18409"/>
                  </a:lnTo>
                  <a:lnTo>
                    <a:pt x="2714" y="18030"/>
                  </a:lnTo>
                  <a:lnTo>
                    <a:pt x="2714" y="18409"/>
                  </a:lnTo>
                  <a:lnTo>
                    <a:pt x="2714" y="18977"/>
                  </a:lnTo>
                  <a:lnTo>
                    <a:pt x="2714" y="19394"/>
                  </a:lnTo>
                  <a:lnTo>
                    <a:pt x="1952" y="18977"/>
                  </a:lnTo>
                  <a:lnTo>
                    <a:pt x="1238" y="18977"/>
                  </a:lnTo>
                  <a:lnTo>
                    <a:pt x="0" y="19394"/>
                  </a:lnTo>
                  <a:lnTo>
                    <a:pt x="0" y="18409"/>
                  </a:lnTo>
                  <a:lnTo>
                    <a:pt x="762" y="18030"/>
                  </a:lnTo>
                  <a:lnTo>
                    <a:pt x="1238" y="17652"/>
                  </a:lnTo>
                  <a:lnTo>
                    <a:pt x="1952" y="17424"/>
                  </a:lnTo>
                  <a:lnTo>
                    <a:pt x="2429" y="16439"/>
                  </a:lnTo>
                  <a:lnTo>
                    <a:pt x="3190" y="16061"/>
                  </a:lnTo>
                  <a:lnTo>
                    <a:pt x="2714" y="15492"/>
                  </a:lnTo>
                  <a:lnTo>
                    <a:pt x="3905" y="15265"/>
                  </a:lnTo>
                  <a:lnTo>
                    <a:pt x="3905" y="15492"/>
                  </a:lnTo>
                  <a:lnTo>
                    <a:pt x="4476" y="15492"/>
                  </a:lnTo>
                  <a:lnTo>
                    <a:pt x="4667" y="15492"/>
                  </a:lnTo>
                  <a:lnTo>
                    <a:pt x="7619" y="14886"/>
                  </a:lnTo>
                  <a:lnTo>
                    <a:pt x="7905" y="14470"/>
                  </a:lnTo>
                  <a:lnTo>
                    <a:pt x="8381" y="14886"/>
                  </a:lnTo>
                  <a:lnTo>
                    <a:pt x="8857" y="15265"/>
                  </a:lnTo>
                  <a:lnTo>
                    <a:pt x="9143" y="14886"/>
                  </a:lnTo>
                  <a:lnTo>
                    <a:pt x="9857" y="14470"/>
                  </a:lnTo>
                  <a:lnTo>
                    <a:pt x="9143" y="13939"/>
                  </a:lnTo>
                  <a:lnTo>
                    <a:pt x="9619" y="13333"/>
                  </a:lnTo>
                  <a:lnTo>
                    <a:pt x="10333" y="11932"/>
                  </a:lnTo>
                  <a:lnTo>
                    <a:pt x="9857" y="10758"/>
                  </a:lnTo>
                  <a:lnTo>
                    <a:pt x="11095" y="10152"/>
                  </a:lnTo>
                  <a:lnTo>
                    <a:pt x="11095" y="10758"/>
                  </a:lnTo>
                  <a:lnTo>
                    <a:pt x="10810" y="11174"/>
                  </a:lnTo>
                  <a:lnTo>
                    <a:pt x="10810" y="11364"/>
                  </a:lnTo>
                  <a:lnTo>
                    <a:pt x="11095" y="11932"/>
                  </a:lnTo>
                  <a:lnTo>
                    <a:pt x="11571" y="11932"/>
                  </a:lnTo>
                  <a:lnTo>
                    <a:pt x="11810" y="11742"/>
                  </a:lnTo>
                  <a:lnTo>
                    <a:pt x="13571" y="11174"/>
                  </a:lnTo>
                  <a:lnTo>
                    <a:pt x="14286" y="9205"/>
                  </a:lnTo>
                  <a:lnTo>
                    <a:pt x="14810" y="9205"/>
                  </a:lnTo>
                  <a:lnTo>
                    <a:pt x="14810" y="7652"/>
                  </a:lnTo>
                  <a:lnTo>
                    <a:pt x="15000" y="6061"/>
                  </a:lnTo>
                  <a:lnTo>
                    <a:pt x="14810" y="4091"/>
                  </a:lnTo>
                  <a:lnTo>
                    <a:pt x="14810" y="4508"/>
                  </a:lnTo>
                  <a:lnTo>
                    <a:pt x="14286" y="4091"/>
                  </a:lnTo>
                  <a:lnTo>
                    <a:pt x="14286" y="3712"/>
                  </a:lnTo>
                  <a:lnTo>
                    <a:pt x="14286" y="2538"/>
                  </a:lnTo>
                  <a:lnTo>
                    <a:pt x="14810" y="1932"/>
                  </a:lnTo>
                  <a:lnTo>
                    <a:pt x="14286" y="1174"/>
                  </a:lnTo>
                  <a:lnTo>
                    <a:pt x="15000" y="985"/>
                  </a:lnTo>
                  <a:lnTo>
                    <a:pt x="15524" y="1932"/>
                  </a:lnTo>
                  <a:lnTo>
                    <a:pt x="16000" y="1553"/>
                  </a:lnTo>
                  <a:lnTo>
                    <a:pt x="16286" y="1553"/>
                  </a:lnTo>
                  <a:lnTo>
                    <a:pt x="16286" y="985"/>
                  </a:lnTo>
                  <a:lnTo>
                    <a:pt x="15524" y="985"/>
                  </a:lnTo>
                  <a:lnTo>
                    <a:pt x="15524" y="0"/>
                  </a:lnTo>
                  <a:lnTo>
                    <a:pt x="16000" y="379"/>
                  </a:lnTo>
                  <a:lnTo>
                    <a:pt x="16762" y="379"/>
                  </a:lnTo>
                  <a:lnTo>
                    <a:pt x="17048" y="1932"/>
                  </a:lnTo>
                  <a:lnTo>
                    <a:pt x="18000" y="2538"/>
                  </a:lnTo>
                  <a:lnTo>
                    <a:pt x="18714" y="3712"/>
                  </a:lnTo>
                  <a:lnTo>
                    <a:pt x="19190" y="4697"/>
                  </a:lnTo>
                  <a:lnTo>
                    <a:pt x="19476" y="4697"/>
                  </a:lnTo>
                  <a:lnTo>
                    <a:pt x="19476" y="6061"/>
                  </a:lnTo>
                  <a:lnTo>
                    <a:pt x="18714" y="6667"/>
                  </a:lnTo>
                  <a:lnTo>
                    <a:pt x="19476" y="7841"/>
                  </a:lnTo>
                  <a:lnTo>
                    <a:pt x="18714" y="7841"/>
                  </a:lnTo>
                  <a:lnTo>
                    <a:pt x="18238" y="8220"/>
                  </a:lnTo>
                  <a:lnTo>
                    <a:pt x="18238" y="9205"/>
                  </a:lnTo>
                  <a:lnTo>
                    <a:pt x="19190" y="11364"/>
                  </a:lnTo>
                  <a:lnTo>
                    <a:pt x="19190" y="13485"/>
                  </a:lnTo>
                  <a:lnTo>
                    <a:pt x="19952" y="14318"/>
                  </a:lnTo>
                  <a:lnTo>
                    <a:pt x="19190" y="14470"/>
                  </a:lnTo>
                  <a:lnTo>
                    <a:pt x="19190" y="15492"/>
                  </a:lnTo>
                  <a:lnTo>
                    <a:pt x="18000" y="16061"/>
                  </a:lnTo>
                  <a:lnTo>
                    <a:pt x="18238" y="14886"/>
                  </a:lnTo>
                  <a:lnTo>
                    <a:pt x="17524" y="14470"/>
                  </a:lnTo>
                  <a:lnTo>
                    <a:pt x="17524" y="15265"/>
                  </a:lnTo>
                  <a:lnTo>
                    <a:pt x="17524" y="15492"/>
                  </a:lnTo>
                  <a:lnTo>
                    <a:pt x="17048" y="15265"/>
                  </a:lnTo>
                  <a:lnTo>
                    <a:pt x="16762" y="15492"/>
                  </a:lnTo>
                  <a:lnTo>
                    <a:pt x="16762" y="16439"/>
                  </a:lnTo>
                  <a:lnTo>
                    <a:pt x="16286" y="17045"/>
                  </a:lnTo>
                  <a:lnTo>
                    <a:pt x="15524" y="15871"/>
                  </a:lnTo>
                  <a:lnTo>
                    <a:pt x="15000" y="16061"/>
                  </a:lnTo>
                  <a:lnTo>
                    <a:pt x="14810" y="17045"/>
                  </a:lnTo>
                  <a:lnTo>
                    <a:pt x="14048" y="16818"/>
                  </a:lnTo>
                  <a:lnTo>
                    <a:pt x="12857" y="17424"/>
                  </a:lnTo>
                  <a:lnTo>
                    <a:pt x="13048" y="16818"/>
                  </a:lnTo>
                  <a:lnTo>
                    <a:pt x="11810" y="16818"/>
                  </a:lnTo>
                  <a:lnTo>
                    <a:pt x="11810" y="16061"/>
                  </a:lnTo>
                  <a:lnTo>
                    <a:pt x="11571" y="16061"/>
                  </a:lnTo>
                  <a:lnTo>
                    <a:pt x="11571" y="17045"/>
                  </a:lnTo>
                  <a:lnTo>
                    <a:pt x="12286" y="17424"/>
                  </a:lnTo>
                  <a:lnTo>
                    <a:pt x="12286" y="18030"/>
                  </a:lnTo>
                  <a:lnTo>
                    <a:pt x="11095" y="18409"/>
                  </a:lnTo>
                  <a:lnTo>
                    <a:pt x="10810" y="19962"/>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1" name="Freeform 185">
              <a:extLst>
                <a:ext uri="{FF2B5EF4-FFF2-40B4-BE49-F238E27FC236}">
                  <a16:creationId xmlns:a16="http://schemas.microsoft.com/office/drawing/2014/main" id="{E86D130C-ACAF-4C05-A2D5-B9008D7B9E3D}"/>
                </a:ext>
              </a:extLst>
            </p:cNvPr>
            <p:cNvSpPr>
              <a:spLocks/>
            </p:cNvSpPr>
            <p:nvPr/>
          </p:nvSpPr>
          <p:spPr bwMode="auto">
            <a:xfrm>
              <a:off x="7596666" y="2749712"/>
              <a:ext cx="109646" cy="135450"/>
            </a:xfrm>
            <a:custGeom>
              <a:avLst/>
              <a:gdLst>
                <a:gd name="T0" fmla="*/ 3162 w 20000"/>
                <a:gd name="T1" fmla="*/ 19930 h 20000"/>
                <a:gd name="T2" fmla="*/ 2308 w 20000"/>
                <a:gd name="T3" fmla="*/ 19228 h 20000"/>
                <a:gd name="T4" fmla="*/ 2308 w 20000"/>
                <a:gd name="T5" fmla="*/ 17404 h 20000"/>
                <a:gd name="T6" fmla="*/ 0 w 20000"/>
                <a:gd name="T7" fmla="*/ 16351 h 20000"/>
                <a:gd name="T8" fmla="*/ 0 w 20000"/>
                <a:gd name="T9" fmla="*/ 14526 h 20000"/>
                <a:gd name="T10" fmla="*/ 1368 w 20000"/>
                <a:gd name="T11" fmla="*/ 12632 h 20000"/>
                <a:gd name="T12" fmla="*/ 0 w 20000"/>
                <a:gd name="T13" fmla="*/ 10877 h 20000"/>
                <a:gd name="T14" fmla="*/ 940 w 20000"/>
                <a:gd name="T15" fmla="*/ 10526 h 20000"/>
                <a:gd name="T16" fmla="*/ 2308 w 20000"/>
                <a:gd name="T17" fmla="*/ 10877 h 20000"/>
                <a:gd name="T18" fmla="*/ 4444 w 20000"/>
                <a:gd name="T19" fmla="*/ 10877 h 20000"/>
                <a:gd name="T20" fmla="*/ 3504 w 20000"/>
                <a:gd name="T21" fmla="*/ 8702 h 20000"/>
                <a:gd name="T22" fmla="*/ 4444 w 20000"/>
                <a:gd name="T23" fmla="*/ 8702 h 20000"/>
                <a:gd name="T24" fmla="*/ 3504 w 20000"/>
                <a:gd name="T25" fmla="*/ 6175 h 20000"/>
                <a:gd name="T26" fmla="*/ 3162 w 20000"/>
                <a:gd name="T27" fmla="*/ 2877 h 20000"/>
                <a:gd name="T28" fmla="*/ 1368 w 20000"/>
                <a:gd name="T29" fmla="*/ 421 h 20000"/>
                <a:gd name="T30" fmla="*/ 2308 w 20000"/>
                <a:gd name="T31" fmla="*/ 0 h 20000"/>
                <a:gd name="T32" fmla="*/ 4444 w 20000"/>
                <a:gd name="T33" fmla="*/ 1123 h 20000"/>
                <a:gd name="T34" fmla="*/ 8034 w 20000"/>
                <a:gd name="T35" fmla="*/ 4000 h 20000"/>
                <a:gd name="T36" fmla="*/ 11538 w 20000"/>
                <a:gd name="T37" fmla="*/ 5754 h 20000"/>
                <a:gd name="T38" fmla="*/ 12821 w 20000"/>
                <a:gd name="T39" fmla="*/ 5754 h 20000"/>
                <a:gd name="T40" fmla="*/ 14188 w 20000"/>
                <a:gd name="T41" fmla="*/ 6877 h 20000"/>
                <a:gd name="T42" fmla="*/ 15983 w 20000"/>
                <a:gd name="T43" fmla="*/ 6877 h 20000"/>
                <a:gd name="T44" fmla="*/ 16410 w 20000"/>
                <a:gd name="T45" fmla="*/ 4702 h 20000"/>
                <a:gd name="T46" fmla="*/ 17265 w 20000"/>
                <a:gd name="T47" fmla="*/ 5053 h 20000"/>
                <a:gd name="T48" fmla="*/ 17265 w 20000"/>
                <a:gd name="T49" fmla="*/ 7579 h 20000"/>
                <a:gd name="T50" fmla="*/ 18547 w 20000"/>
                <a:gd name="T51" fmla="*/ 9754 h 20000"/>
                <a:gd name="T52" fmla="*/ 19915 w 20000"/>
                <a:gd name="T53" fmla="*/ 9474 h 20000"/>
                <a:gd name="T54" fmla="*/ 19915 w 20000"/>
                <a:gd name="T55" fmla="*/ 9754 h 20000"/>
                <a:gd name="T56" fmla="*/ 18547 w 20000"/>
                <a:gd name="T57" fmla="*/ 10526 h 20000"/>
                <a:gd name="T58" fmla="*/ 17692 w 20000"/>
                <a:gd name="T59" fmla="*/ 10877 h 20000"/>
                <a:gd name="T60" fmla="*/ 15043 w 20000"/>
                <a:gd name="T61" fmla="*/ 11579 h 20000"/>
                <a:gd name="T62" fmla="*/ 13675 w 20000"/>
                <a:gd name="T63" fmla="*/ 12632 h 20000"/>
                <a:gd name="T64" fmla="*/ 13675 w 20000"/>
                <a:gd name="T65" fmla="*/ 15228 h 20000"/>
                <a:gd name="T66" fmla="*/ 13675 w 20000"/>
                <a:gd name="T67" fmla="*/ 16351 h 20000"/>
                <a:gd name="T68" fmla="*/ 8034 w 20000"/>
                <a:gd name="T69" fmla="*/ 14526 h 20000"/>
                <a:gd name="T70" fmla="*/ 5812 w 20000"/>
                <a:gd name="T71" fmla="*/ 13754 h 20000"/>
                <a:gd name="T72" fmla="*/ 4872 w 20000"/>
                <a:gd name="T73" fmla="*/ 14526 h 20000"/>
                <a:gd name="T74" fmla="*/ 4444 w 20000"/>
                <a:gd name="T75" fmla="*/ 15649 h 20000"/>
                <a:gd name="T76" fmla="*/ 3504 w 20000"/>
                <a:gd name="T77" fmla="*/ 14526 h 20000"/>
                <a:gd name="T78" fmla="*/ 2308 w 20000"/>
                <a:gd name="T79" fmla="*/ 15228 h 20000"/>
                <a:gd name="T80" fmla="*/ 2308 w 20000"/>
                <a:gd name="T81" fmla="*/ 15649 h 20000"/>
                <a:gd name="T82" fmla="*/ 4444 w 20000"/>
                <a:gd name="T83" fmla="*/ 16351 h 20000"/>
                <a:gd name="T84" fmla="*/ 4872 w 20000"/>
                <a:gd name="T85" fmla="*/ 17404 h 20000"/>
                <a:gd name="T86" fmla="*/ 5812 w 20000"/>
                <a:gd name="T87" fmla="*/ 17404 h 20000"/>
                <a:gd name="T88" fmla="*/ 4872 w 20000"/>
                <a:gd name="T89" fmla="*/ 18526 h 20000"/>
                <a:gd name="T90" fmla="*/ 4444 w 20000"/>
                <a:gd name="T91" fmla="*/ 18526 h 20000"/>
                <a:gd name="T92" fmla="*/ 3504 w 20000"/>
                <a:gd name="T93" fmla="*/ 19930 h 20000"/>
                <a:gd name="T94" fmla="*/ 3162 w 20000"/>
                <a:gd name="T95" fmla="*/ 1993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00" h="20000">
                  <a:moveTo>
                    <a:pt x="3162" y="19930"/>
                  </a:moveTo>
                  <a:lnTo>
                    <a:pt x="2308" y="19228"/>
                  </a:lnTo>
                  <a:lnTo>
                    <a:pt x="2308" y="17404"/>
                  </a:lnTo>
                  <a:lnTo>
                    <a:pt x="0" y="16351"/>
                  </a:lnTo>
                  <a:lnTo>
                    <a:pt x="0" y="14526"/>
                  </a:lnTo>
                  <a:lnTo>
                    <a:pt x="1368" y="12632"/>
                  </a:lnTo>
                  <a:lnTo>
                    <a:pt x="0" y="10877"/>
                  </a:lnTo>
                  <a:lnTo>
                    <a:pt x="940" y="10526"/>
                  </a:lnTo>
                  <a:lnTo>
                    <a:pt x="2308" y="10877"/>
                  </a:lnTo>
                  <a:lnTo>
                    <a:pt x="4444" y="10877"/>
                  </a:lnTo>
                  <a:lnTo>
                    <a:pt x="3504" y="8702"/>
                  </a:lnTo>
                  <a:lnTo>
                    <a:pt x="4444" y="8702"/>
                  </a:lnTo>
                  <a:lnTo>
                    <a:pt x="3504" y="6175"/>
                  </a:lnTo>
                  <a:lnTo>
                    <a:pt x="3162" y="2877"/>
                  </a:lnTo>
                  <a:lnTo>
                    <a:pt x="1368" y="421"/>
                  </a:lnTo>
                  <a:lnTo>
                    <a:pt x="2308" y="0"/>
                  </a:lnTo>
                  <a:lnTo>
                    <a:pt x="4444" y="1123"/>
                  </a:lnTo>
                  <a:lnTo>
                    <a:pt x="8034" y="4000"/>
                  </a:lnTo>
                  <a:lnTo>
                    <a:pt x="11538" y="5754"/>
                  </a:lnTo>
                  <a:lnTo>
                    <a:pt x="12821" y="5754"/>
                  </a:lnTo>
                  <a:lnTo>
                    <a:pt x="14188" y="6877"/>
                  </a:lnTo>
                  <a:lnTo>
                    <a:pt x="15983" y="6877"/>
                  </a:lnTo>
                  <a:lnTo>
                    <a:pt x="16410" y="4702"/>
                  </a:lnTo>
                  <a:lnTo>
                    <a:pt x="17265" y="5053"/>
                  </a:lnTo>
                  <a:lnTo>
                    <a:pt x="17265" y="7579"/>
                  </a:lnTo>
                  <a:lnTo>
                    <a:pt x="18547" y="9754"/>
                  </a:lnTo>
                  <a:lnTo>
                    <a:pt x="19915" y="9474"/>
                  </a:lnTo>
                  <a:lnTo>
                    <a:pt x="19915" y="9754"/>
                  </a:lnTo>
                  <a:lnTo>
                    <a:pt x="18547" y="10526"/>
                  </a:lnTo>
                  <a:lnTo>
                    <a:pt x="17692" y="10877"/>
                  </a:lnTo>
                  <a:lnTo>
                    <a:pt x="15043" y="11579"/>
                  </a:lnTo>
                  <a:lnTo>
                    <a:pt x="13675" y="12632"/>
                  </a:lnTo>
                  <a:lnTo>
                    <a:pt x="13675" y="15228"/>
                  </a:lnTo>
                  <a:lnTo>
                    <a:pt x="13675" y="16351"/>
                  </a:lnTo>
                  <a:lnTo>
                    <a:pt x="8034" y="14526"/>
                  </a:lnTo>
                  <a:lnTo>
                    <a:pt x="5812" y="13754"/>
                  </a:lnTo>
                  <a:lnTo>
                    <a:pt x="4872" y="14526"/>
                  </a:lnTo>
                  <a:lnTo>
                    <a:pt x="4444" y="15649"/>
                  </a:lnTo>
                  <a:lnTo>
                    <a:pt x="3504" y="14526"/>
                  </a:lnTo>
                  <a:lnTo>
                    <a:pt x="2308" y="15228"/>
                  </a:lnTo>
                  <a:lnTo>
                    <a:pt x="2308" y="15649"/>
                  </a:lnTo>
                  <a:lnTo>
                    <a:pt x="4444" y="16351"/>
                  </a:lnTo>
                  <a:lnTo>
                    <a:pt x="4872" y="17404"/>
                  </a:lnTo>
                  <a:lnTo>
                    <a:pt x="5812" y="17404"/>
                  </a:lnTo>
                  <a:lnTo>
                    <a:pt x="4872" y="18526"/>
                  </a:lnTo>
                  <a:lnTo>
                    <a:pt x="4444" y="18526"/>
                  </a:lnTo>
                  <a:lnTo>
                    <a:pt x="3504" y="19930"/>
                  </a:lnTo>
                  <a:lnTo>
                    <a:pt x="3162" y="1993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2" name="Freeform 184">
              <a:extLst>
                <a:ext uri="{FF2B5EF4-FFF2-40B4-BE49-F238E27FC236}">
                  <a16:creationId xmlns:a16="http://schemas.microsoft.com/office/drawing/2014/main" id="{F7E11067-3A7D-4C92-81EE-1FB0C7348E57}"/>
                </a:ext>
              </a:extLst>
            </p:cNvPr>
            <p:cNvSpPr>
              <a:spLocks/>
            </p:cNvSpPr>
            <p:nvPr/>
          </p:nvSpPr>
          <p:spPr bwMode="auto">
            <a:xfrm>
              <a:off x="7449694" y="3317653"/>
              <a:ext cx="9332" cy="20199"/>
            </a:xfrm>
            <a:custGeom>
              <a:avLst/>
              <a:gdLst>
                <a:gd name="T0" fmla="*/ 0 w 20000"/>
                <a:gd name="T1" fmla="*/ 19524 h 20000"/>
                <a:gd name="T2" fmla="*/ 0 w 20000"/>
                <a:gd name="T3" fmla="*/ 14762 h 20000"/>
                <a:gd name="T4" fmla="*/ 5714 w 20000"/>
                <a:gd name="T5" fmla="*/ 7143 h 20000"/>
                <a:gd name="T6" fmla="*/ 5714 w 20000"/>
                <a:gd name="T7" fmla="*/ 2857 h 20000"/>
                <a:gd name="T8" fmla="*/ 14286 w 20000"/>
                <a:gd name="T9" fmla="*/ 2857 h 20000"/>
                <a:gd name="T10" fmla="*/ 19048 w 20000"/>
                <a:gd name="T11" fmla="*/ 0 h 20000"/>
                <a:gd name="T12" fmla="*/ 5714 w 20000"/>
                <a:gd name="T13" fmla="*/ 14762 h 20000"/>
                <a:gd name="T14" fmla="*/ 14286 w 20000"/>
                <a:gd name="T15" fmla="*/ 19524 h 20000"/>
                <a:gd name="T16" fmla="*/ 0 w 20000"/>
                <a:gd name="T17" fmla="*/ 19524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00" h="20000">
                  <a:moveTo>
                    <a:pt x="0" y="19524"/>
                  </a:moveTo>
                  <a:lnTo>
                    <a:pt x="0" y="14762"/>
                  </a:lnTo>
                  <a:lnTo>
                    <a:pt x="5714" y="7143"/>
                  </a:lnTo>
                  <a:lnTo>
                    <a:pt x="5714" y="2857"/>
                  </a:lnTo>
                  <a:lnTo>
                    <a:pt x="14286" y="2857"/>
                  </a:lnTo>
                  <a:lnTo>
                    <a:pt x="19048" y="0"/>
                  </a:lnTo>
                  <a:lnTo>
                    <a:pt x="5714" y="14762"/>
                  </a:lnTo>
                  <a:lnTo>
                    <a:pt x="14286" y="19524"/>
                  </a:lnTo>
                  <a:lnTo>
                    <a:pt x="0" y="1952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3" name="Freeform 183">
              <a:extLst>
                <a:ext uri="{FF2B5EF4-FFF2-40B4-BE49-F238E27FC236}">
                  <a16:creationId xmlns:a16="http://schemas.microsoft.com/office/drawing/2014/main" id="{D4E26CBF-27EC-4BC9-B8D0-14554D10A21E}"/>
                </a:ext>
              </a:extLst>
            </p:cNvPr>
            <p:cNvSpPr>
              <a:spLocks/>
            </p:cNvSpPr>
            <p:nvPr/>
          </p:nvSpPr>
          <p:spPr bwMode="auto">
            <a:xfrm>
              <a:off x="7471857" y="3273691"/>
              <a:ext cx="12831" cy="8317"/>
            </a:xfrm>
            <a:custGeom>
              <a:avLst/>
              <a:gdLst>
                <a:gd name="T0" fmla="*/ 7407 w 20000"/>
                <a:gd name="T1" fmla="*/ 18824 h 20000"/>
                <a:gd name="T2" fmla="*/ 0 w 20000"/>
                <a:gd name="T3" fmla="*/ 11765 h 20000"/>
                <a:gd name="T4" fmla="*/ 19259 w 20000"/>
                <a:gd name="T5" fmla="*/ 0 h 20000"/>
                <a:gd name="T6" fmla="*/ 14815 w 20000"/>
                <a:gd name="T7" fmla="*/ 11765 h 20000"/>
                <a:gd name="T8" fmla="*/ 7407 w 20000"/>
                <a:gd name="T9" fmla="*/ 18824 h 20000"/>
              </a:gdLst>
              <a:ahLst/>
              <a:cxnLst>
                <a:cxn ang="0">
                  <a:pos x="T0" y="T1"/>
                </a:cxn>
                <a:cxn ang="0">
                  <a:pos x="T2" y="T3"/>
                </a:cxn>
                <a:cxn ang="0">
                  <a:pos x="T4" y="T5"/>
                </a:cxn>
                <a:cxn ang="0">
                  <a:pos x="T6" y="T7"/>
                </a:cxn>
                <a:cxn ang="0">
                  <a:pos x="T8" y="T9"/>
                </a:cxn>
              </a:cxnLst>
              <a:rect l="0" t="0" r="r" b="b"/>
              <a:pathLst>
                <a:path w="20000" h="20000">
                  <a:moveTo>
                    <a:pt x="7407" y="18824"/>
                  </a:moveTo>
                  <a:lnTo>
                    <a:pt x="0" y="11765"/>
                  </a:lnTo>
                  <a:lnTo>
                    <a:pt x="19259" y="0"/>
                  </a:lnTo>
                  <a:lnTo>
                    <a:pt x="14815" y="11765"/>
                  </a:lnTo>
                  <a:lnTo>
                    <a:pt x="7407" y="1882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4" name="Freeform 182">
              <a:extLst>
                <a:ext uri="{FF2B5EF4-FFF2-40B4-BE49-F238E27FC236}">
                  <a16:creationId xmlns:a16="http://schemas.microsoft.com/office/drawing/2014/main" id="{21A61F6C-3AD7-40C1-B942-4E801E0E37F8}"/>
                </a:ext>
              </a:extLst>
            </p:cNvPr>
            <p:cNvSpPr>
              <a:spLocks/>
            </p:cNvSpPr>
            <p:nvPr/>
          </p:nvSpPr>
          <p:spPr bwMode="auto">
            <a:xfrm>
              <a:off x="5543727" y="3190520"/>
              <a:ext cx="87484" cy="98617"/>
            </a:xfrm>
            <a:custGeom>
              <a:avLst/>
              <a:gdLst>
                <a:gd name="T0" fmla="*/ 1702 w 20000"/>
                <a:gd name="T1" fmla="*/ 3942 h 20000"/>
                <a:gd name="T2" fmla="*/ 4468 w 20000"/>
                <a:gd name="T3" fmla="*/ 3942 h 20000"/>
                <a:gd name="T4" fmla="*/ 5532 w 20000"/>
                <a:gd name="T5" fmla="*/ 4904 h 20000"/>
                <a:gd name="T6" fmla="*/ 6064 w 20000"/>
                <a:gd name="T7" fmla="*/ 4904 h 20000"/>
                <a:gd name="T8" fmla="*/ 8298 w 20000"/>
                <a:gd name="T9" fmla="*/ 4904 h 20000"/>
                <a:gd name="T10" fmla="*/ 12660 w 20000"/>
                <a:gd name="T11" fmla="*/ 2981 h 20000"/>
                <a:gd name="T12" fmla="*/ 17021 w 20000"/>
                <a:gd name="T13" fmla="*/ 0 h 20000"/>
                <a:gd name="T14" fmla="*/ 19894 w 20000"/>
                <a:gd name="T15" fmla="*/ 5481 h 20000"/>
                <a:gd name="T16" fmla="*/ 15957 w 20000"/>
                <a:gd name="T17" fmla="*/ 7500 h 20000"/>
                <a:gd name="T18" fmla="*/ 9894 w 20000"/>
                <a:gd name="T19" fmla="*/ 8846 h 20000"/>
                <a:gd name="T20" fmla="*/ 9894 w 20000"/>
                <a:gd name="T21" fmla="*/ 9423 h 20000"/>
                <a:gd name="T22" fmla="*/ 14362 w 20000"/>
                <a:gd name="T23" fmla="*/ 13365 h 20000"/>
                <a:gd name="T24" fmla="*/ 13298 w 20000"/>
                <a:gd name="T25" fmla="*/ 14327 h 20000"/>
                <a:gd name="T26" fmla="*/ 12660 w 20000"/>
                <a:gd name="T27" fmla="*/ 15865 h 20000"/>
                <a:gd name="T28" fmla="*/ 10532 w 20000"/>
                <a:gd name="T29" fmla="*/ 16923 h 20000"/>
                <a:gd name="T30" fmla="*/ 9894 w 20000"/>
                <a:gd name="T31" fmla="*/ 16923 h 20000"/>
                <a:gd name="T32" fmla="*/ 6064 w 20000"/>
                <a:gd name="T33" fmla="*/ 19904 h 20000"/>
                <a:gd name="T34" fmla="*/ 0 w 20000"/>
                <a:gd name="T35" fmla="*/ 19327 h 20000"/>
                <a:gd name="T36" fmla="*/ 1702 w 20000"/>
                <a:gd name="T37" fmla="*/ 17885 h 20000"/>
                <a:gd name="T38" fmla="*/ 1702 w 20000"/>
                <a:gd name="T39" fmla="*/ 14327 h 20000"/>
                <a:gd name="T40" fmla="*/ 1702 w 20000"/>
                <a:gd name="T41" fmla="*/ 11442 h 20000"/>
                <a:gd name="T42" fmla="*/ 1702 w 20000"/>
                <a:gd name="T43" fmla="*/ 7885 h 20000"/>
                <a:gd name="T44" fmla="*/ 1170 w 20000"/>
                <a:gd name="T45" fmla="*/ 6442 h 20000"/>
                <a:gd name="T46" fmla="*/ 1170 w 20000"/>
                <a:gd name="T47" fmla="*/ 4904 h 20000"/>
                <a:gd name="T48" fmla="*/ 1702 w 20000"/>
                <a:gd name="T49" fmla="*/ 4904 h 20000"/>
                <a:gd name="T50" fmla="*/ 1702 w 20000"/>
                <a:gd name="T51" fmla="*/ 3942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000" h="20000">
                  <a:moveTo>
                    <a:pt x="1702" y="3942"/>
                  </a:moveTo>
                  <a:lnTo>
                    <a:pt x="4468" y="3942"/>
                  </a:lnTo>
                  <a:lnTo>
                    <a:pt x="5532" y="4904"/>
                  </a:lnTo>
                  <a:lnTo>
                    <a:pt x="6064" y="4904"/>
                  </a:lnTo>
                  <a:lnTo>
                    <a:pt x="8298" y="4904"/>
                  </a:lnTo>
                  <a:lnTo>
                    <a:pt x="12660" y="2981"/>
                  </a:lnTo>
                  <a:lnTo>
                    <a:pt x="17021" y="0"/>
                  </a:lnTo>
                  <a:lnTo>
                    <a:pt x="19894" y="5481"/>
                  </a:lnTo>
                  <a:lnTo>
                    <a:pt x="15957" y="7500"/>
                  </a:lnTo>
                  <a:lnTo>
                    <a:pt x="9894" y="8846"/>
                  </a:lnTo>
                  <a:lnTo>
                    <a:pt x="9894" y="9423"/>
                  </a:lnTo>
                  <a:lnTo>
                    <a:pt x="14362" y="13365"/>
                  </a:lnTo>
                  <a:lnTo>
                    <a:pt x="13298" y="14327"/>
                  </a:lnTo>
                  <a:lnTo>
                    <a:pt x="12660" y="15865"/>
                  </a:lnTo>
                  <a:lnTo>
                    <a:pt x="10532" y="16923"/>
                  </a:lnTo>
                  <a:lnTo>
                    <a:pt x="9894" y="16923"/>
                  </a:lnTo>
                  <a:lnTo>
                    <a:pt x="6064" y="19904"/>
                  </a:lnTo>
                  <a:lnTo>
                    <a:pt x="0" y="19327"/>
                  </a:lnTo>
                  <a:lnTo>
                    <a:pt x="1702" y="17885"/>
                  </a:lnTo>
                  <a:lnTo>
                    <a:pt x="1702" y="14327"/>
                  </a:lnTo>
                  <a:lnTo>
                    <a:pt x="1702" y="11442"/>
                  </a:lnTo>
                  <a:lnTo>
                    <a:pt x="1702" y="7885"/>
                  </a:lnTo>
                  <a:lnTo>
                    <a:pt x="1170" y="6442"/>
                  </a:lnTo>
                  <a:lnTo>
                    <a:pt x="1170" y="4904"/>
                  </a:lnTo>
                  <a:lnTo>
                    <a:pt x="1702" y="4904"/>
                  </a:lnTo>
                  <a:lnTo>
                    <a:pt x="1702" y="3942"/>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5" name="Freeform 181">
              <a:extLst>
                <a:ext uri="{FF2B5EF4-FFF2-40B4-BE49-F238E27FC236}">
                  <a16:creationId xmlns:a16="http://schemas.microsoft.com/office/drawing/2014/main" id="{62A3C417-761C-4C31-80AF-B224F89FAA26}"/>
                </a:ext>
              </a:extLst>
            </p:cNvPr>
            <p:cNvSpPr>
              <a:spLocks/>
            </p:cNvSpPr>
            <p:nvPr/>
          </p:nvSpPr>
          <p:spPr bwMode="auto">
            <a:xfrm>
              <a:off x="6957455" y="3615881"/>
              <a:ext cx="109646" cy="96241"/>
            </a:xfrm>
            <a:custGeom>
              <a:avLst/>
              <a:gdLst>
                <a:gd name="T0" fmla="*/ 10684 w 20000"/>
                <a:gd name="T1" fmla="*/ 1576 h 20000"/>
                <a:gd name="T2" fmla="*/ 10684 w 20000"/>
                <a:gd name="T3" fmla="*/ 3054 h 20000"/>
                <a:gd name="T4" fmla="*/ 12821 w 20000"/>
                <a:gd name="T5" fmla="*/ 3054 h 20000"/>
                <a:gd name="T6" fmla="*/ 13675 w 20000"/>
                <a:gd name="T7" fmla="*/ 4039 h 20000"/>
                <a:gd name="T8" fmla="*/ 14188 w 20000"/>
                <a:gd name="T9" fmla="*/ 3054 h 20000"/>
                <a:gd name="T10" fmla="*/ 14188 w 20000"/>
                <a:gd name="T11" fmla="*/ 985 h 20000"/>
                <a:gd name="T12" fmla="*/ 15897 w 20000"/>
                <a:gd name="T13" fmla="*/ 0 h 20000"/>
                <a:gd name="T14" fmla="*/ 17265 w 20000"/>
                <a:gd name="T15" fmla="*/ 1576 h 20000"/>
                <a:gd name="T16" fmla="*/ 19487 w 20000"/>
                <a:gd name="T17" fmla="*/ 1576 h 20000"/>
                <a:gd name="T18" fmla="*/ 19487 w 20000"/>
                <a:gd name="T19" fmla="*/ 3054 h 20000"/>
                <a:gd name="T20" fmla="*/ 19915 w 20000"/>
                <a:gd name="T21" fmla="*/ 7192 h 20000"/>
                <a:gd name="T22" fmla="*/ 19915 w 20000"/>
                <a:gd name="T23" fmla="*/ 10640 h 20000"/>
                <a:gd name="T24" fmla="*/ 18547 w 20000"/>
                <a:gd name="T25" fmla="*/ 11724 h 20000"/>
                <a:gd name="T26" fmla="*/ 17265 w 20000"/>
                <a:gd name="T27" fmla="*/ 12217 h 20000"/>
                <a:gd name="T28" fmla="*/ 15043 w 20000"/>
                <a:gd name="T29" fmla="*/ 13300 h 20000"/>
                <a:gd name="T30" fmla="*/ 13675 w 20000"/>
                <a:gd name="T31" fmla="*/ 13695 h 20000"/>
                <a:gd name="T32" fmla="*/ 14188 w 20000"/>
                <a:gd name="T33" fmla="*/ 15862 h 20000"/>
                <a:gd name="T34" fmla="*/ 14188 w 20000"/>
                <a:gd name="T35" fmla="*/ 17340 h 20000"/>
                <a:gd name="T36" fmla="*/ 11966 w 20000"/>
                <a:gd name="T37" fmla="*/ 17833 h 20000"/>
                <a:gd name="T38" fmla="*/ 8376 w 20000"/>
                <a:gd name="T39" fmla="*/ 19901 h 20000"/>
                <a:gd name="T40" fmla="*/ 6667 w 20000"/>
                <a:gd name="T41" fmla="*/ 18916 h 20000"/>
                <a:gd name="T42" fmla="*/ 5812 w 20000"/>
                <a:gd name="T43" fmla="*/ 18916 h 20000"/>
                <a:gd name="T44" fmla="*/ 5812 w 20000"/>
                <a:gd name="T45" fmla="*/ 17340 h 20000"/>
                <a:gd name="T46" fmla="*/ 4872 w 20000"/>
                <a:gd name="T47" fmla="*/ 16355 h 20000"/>
                <a:gd name="T48" fmla="*/ 4444 w 20000"/>
                <a:gd name="T49" fmla="*/ 17340 h 20000"/>
                <a:gd name="T50" fmla="*/ 2650 w 20000"/>
                <a:gd name="T51" fmla="*/ 15862 h 20000"/>
                <a:gd name="T52" fmla="*/ 2650 w 20000"/>
                <a:gd name="T53" fmla="*/ 13695 h 20000"/>
                <a:gd name="T54" fmla="*/ 855 w 20000"/>
                <a:gd name="T55" fmla="*/ 9261 h 20000"/>
                <a:gd name="T56" fmla="*/ 0 w 20000"/>
                <a:gd name="T57" fmla="*/ 6601 h 20000"/>
                <a:gd name="T58" fmla="*/ 2222 w 20000"/>
                <a:gd name="T59" fmla="*/ 5025 h 20000"/>
                <a:gd name="T60" fmla="*/ 2222 w 20000"/>
                <a:gd name="T61" fmla="*/ 1576 h 20000"/>
                <a:gd name="T62" fmla="*/ 4872 w 20000"/>
                <a:gd name="T63" fmla="*/ 985 h 20000"/>
                <a:gd name="T64" fmla="*/ 8034 w 20000"/>
                <a:gd name="T65" fmla="*/ 1576 h 20000"/>
                <a:gd name="T66" fmla="*/ 8376 w 20000"/>
                <a:gd name="T67" fmla="*/ 985 h 20000"/>
                <a:gd name="T68" fmla="*/ 10171 w 20000"/>
                <a:gd name="T69" fmla="*/ 1576 h 20000"/>
                <a:gd name="T70" fmla="*/ 10684 w 20000"/>
                <a:gd name="T71" fmla="*/ 157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00" h="20000">
                  <a:moveTo>
                    <a:pt x="10684" y="1576"/>
                  </a:moveTo>
                  <a:lnTo>
                    <a:pt x="10684" y="3054"/>
                  </a:lnTo>
                  <a:lnTo>
                    <a:pt x="12821" y="3054"/>
                  </a:lnTo>
                  <a:lnTo>
                    <a:pt x="13675" y="4039"/>
                  </a:lnTo>
                  <a:lnTo>
                    <a:pt x="14188" y="3054"/>
                  </a:lnTo>
                  <a:lnTo>
                    <a:pt x="14188" y="985"/>
                  </a:lnTo>
                  <a:lnTo>
                    <a:pt x="15897" y="0"/>
                  </a:lnTo>
                  <a:lnTo>
                    <a:pt x="17265" y="1576"/>
                  </a:lnTo>
                  <a:lnTo>
                    <a:pt x="19487" y="1576"/>
                  </a:lnTo>
                  <a:lnTo>
                    <a:pt x="19487" y="3054"/>
                  </a:lnTo>
                  <a:lnTo>
                    <a:pt x="19915" y="7192"/>
                  </a:lnTo>
                  <a:lnTo>
                    <a:pt x="19915" y="10640"/>
                  </a:lnTo>
                  <a:lnTo>
                    <a:pt x="18547" y="11724"/>
                  </a:lnTo>
                  <a:lnTo>
                    <a:pt x="17265" y="12217"/>
                  </a:lnTo>
                  <a:lnTo>
                    <a:pt x="15043" y="13300"/>
                  </a:lnTo>
                  <a:lnTo>
                    <a:pt x="13675" y="13695"/>
                  </a:lnTo>
                  <a:lnTo>
                    <a:pt x="14188" y="15862"/>
                  </a:lnTo>
                  <a:lnTo>
                    <a:pt x="14188" y="17340"/>
                  </a:lnTo>
                  <a:lnTo>
                    <a:pt x="11966" y="17833"/>
                  </a:lnTo>
                  <a:lnTo>
                    <a:pt x="8376" y="19901"/>
                  </a:lnTo>
                  <a:lnTo>
                    <a:pt x="6667" y="18916"/>
                  </a:lnTo>
                  <a:lnTo>
                    <a:pt x="5812" y="18916"/>
                  </a:lnTo>
                  <a:lnTo>
                    <a:pt x="5812" y="17340"/>
                  </a:lnTo>
                  <a:lnTo>
                    <a:pt x="4872" y="16355"/>
                  </a:lnTo>
                  <a:lnTo>
                    <a:pt x="4444" y="17340"/>
                  </a:lnTo>
                  <a:lnTo>
                    <a:pt x="2650" y="15862"/>
                  </a:lnTo>
                  <a:lnTo>
                    <a:pt x="2650" y="13695"/>
                  </a:lnTo>
                  <a:lnTo>
                    <a:pt x="855" y="9261"/>
                  </a:lnTo>
                  <a:lnTo>
                    <a:pt x="0" y="6601"/>
                  </a:lnTo>
                  <a:lnTo>
                    <a:pt x="2222" y="5025"/>
                  </a:lnTo>
                  <a:lnTo>
                    <a:pt x="2222" y="1576"/>
                  </a:lnTo>
                  <a:lnTo>
                    <a:pt x="4872" y="985"/>
                  </a:lnTo>
                  <a:lnTo>
                    <a:pt x="8034" y="1576"/>
                  </a:lnTo>
                  <a:lnTo>
                    <a:pt x="8376" y="985"/>
                  </a:lnTo>
                  <a:lnTo>
                    <a:pt x="10171" y="1576"/>
                  </a:lnTo>
                  <a:lnTo>
                    <a:pt x="10684" y="1576"/>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6" name="Freeform 180">
              <a:extLst>
                <a:ext uri="{FF2B5EF4-FFF2-40B4-BE49-F238E27FC236}">
                  <a16:creationId xmlns:a16="http://schemas.microsoft.com/office/drawing/2014/main" id="{E3C530CE-37A4-4A14-B96B-75DDF5ABF51F}"/>
                </a:ext>
              </a:extLst>
            </p:cNvPr>
            <p:cNvSpPr>
              <a:spLocks/>
            </p:cNvSpPr>
            <p:nvPr/>
          </p:nvSpPr>
          <p:spPr bwMode="auto">
            <a:xfrm>
              <a:off x="5872663" y="3362803"/>
              <a:ext cx="15164" cy="35645"/>
            </a:xfrm>
            <a:custGeom>
              <a:avLst/>
              <a:gdLst>
                <a:gd name="T0" fmla="*/ 3750 w 20000"/>
                <a:gd name="T1" fmla="*/ 17027 h 20000"/>
                <a:gd name="T2" fmla="*/ 0 w 20000"/>
                <a:gd name="T3" fmla="*/ 5405 h 20000"/>
                <a:gd name="T4" fmla="*/ 3750 w 20000"/>
                <a:gd name="T5" fmla="*/ 4324 h 20000"/>
                <a:gd name="T6" fmla="*/ 9375 w 20000"/>
                <a:gd name="T7" fmla="*/ 0 h 20000"/>
                <a:gd name="T8" fmla="*/ 19375 w 20000"/>
                <a:gd name="T9" fmla="*/ 4324 h 20000"/>
                <a:gd name="T10" fmla="*/ 19375 w 20000"/>
                <a:gd name="T11" fmla="*/ 11081 h 20000"/>
                <a:gd name="T12" fmla="*/ 19375 w 20000"/>
                <a:gd name="T13" fmla="*/ 17027 h 20000"/>
                <a:gd name="T14" fmla="*/ 15625 w 20000"/>
                <a:gd name="T15" fmla="*/ 19730 h 20000"/>
                <a:gd name="T16" fmla="*/ 9375 w 20000"/>
                <a:gd name="T17" fmla="*/ 17027 h 20000"/>
                <a:gd name="T18" fmla="*/ 3750 w 20000"/>
                <a:gd name="T19" fmla="*/ 17027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00" h="20000">
                  <a:moveTo>
                    <a:pt x="3750" y="17027"/>
                  </a:moveTo>
                  <a:lnTo>
                    <a:pt x="0" y="5405"/>
                  </a:lnTo>
                  <a:lnTo>
                    <a:pt x="3750" y="4324"/>
                  </a:lnTo>
                  <a:lnTo>
                    <a:pt x="9375" y="0"/>
                  </a:lnTo>
                  <a:lnTo>
                    <a:pt x="19375" y="4324"/>
                  </a:lnTo>
                  <a:lnTo>
                    <a:pt x="19375" y="11081"/>
                  </a:lnTo>
                  <a:lnTo>
                    <a:pt x="19375" y="17027"/>
                  </a:lnTo>
                  <a:lnTo>
                    <a:pt x="15625" y="19730"/>
                  </a:lnTo>
                  <a:lnTo>
                    <a:pt x="9375" y="17027"/>
                  </a:lnTo>
                  <a:lnTo>
                    <a:pt x="3750" y="17027"/>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7" name="Freeform 179">
              <a:extLst>
                <a:ext uri="{FF2B5EF4-FFF2-40B4-BE49-F238E27FC236}">
                  <a16:creationId xmlns:a16="http://schemas.microsoft.com/office/drawing/2014/main" id="{A4400DA7-C359-49C7-B6DE-5E52A937A3BD}"/>
                </a:ext>
              </a:extLst>
            </p:cNvPr>
            <p:cNvSpPr>
              <a:spLocks/>
            </p:cNvSpPr>
            <p:nvPr/>
          </p:nvSpPr>
          <p:spPr bwMode="auto">
            <a:xfrm>
              <a:off x="7305055" y="2856646"/>
              <a:ext cx="109646" cy="165155"/>
            </a:xfrm>
            <a:custGeom>
              <a:avLst/>
              <a:gdLst>
                <a:gd name="T0" fmla="*/ 19915 w 20000"/>
                <a:gd name="T1" fmla="*/ 1494 h 20000"/>
                <a:gd name="T2" fmla="*/ 19915 w 20000"/>
                <a:gd name="T3" fmla="*/ 2069 h 20000"/>
                <a:gd name="T4" fmla="*/ 19060 w 20000"/>
                <a:gd name="T5" fmla="*/ 2356 h 20000"/>
                <a:gd name="T6" fmla="*/ 18547 w 20000"/>
                <a:gd name="T7" fmla="*/ 3851 h 20000"/>
                <a:gd name="T8" fmla="*/ 17692 w 20000"/>
                <a:gd name="T9" fmla="*/ 5920 h 20000"/>
                <a:gd name="T10" fmla="*/ 18547 w 20000"/>
                <a:gd name="T11" fmla="*/ 5920 h 20000"/>
                <a:gd name="T12" fmla="*/ 19060 w 20000"/>
                <a:gd name="T13" fmla="*/ 7701 h 20000"/>
                <a:gd name="T14" fmla="*/ 17692 w 20000"/>
                <a:gd name="T15" fmla="*/ 8563 h 20000"/>
                <a:gd name="T16" fmla="*/ 17265 w 20000"/>
                <a:gd name="T17" fmla="*/ 9195 h 20000"/>
                <a:gd name="T18" fmla="*/ 15556 w 20000"/>
                <a:gd name="T19" fmla="*/ 10057 h 20000"/>
                <a:gd name="T20" fmla="*/ 15556 w 20000"/>
                <a:gd name="T21" fmla="*/ 10690 h 20000"/>
                <a:gd name="T22" fmla="*/ 13675 w 20000"/>
                <a:gd name="T23" fmla="*/ 10977 h 20000"/>
                <a:gd name="T24" fmla="*/ 12821 w 20000"/>
                <a:gd name="T25" fmla="*/ 12529 h 20000"/>
                <a:gd name="T26" fmla="*/ 12821 w 20000"/>
                <a:gd name="T27" fmla="*/ 13678 h 20000"/>
                <a:gd name="T28" fmla="*/ 11966 w 20000"/>
                <a:gd name="T29" fmla="*/ 13678 h 20000"/>
                <a:gd name="T30" fmla="*/ 13675 w 20000"/>
                <a:gd name="T31" fmla="*/ 14540 h 20000"/>
                <a:gd name="T32" fmla="*/ 16410 w 20000"/>
                <a:gd name="T33" fmla="*/ 16034 h 20000"/>
                <a:gd name="T34" fmla="*/ 17265 w 20000"/>
                <a:gd name="T35" fmla="*/ 16034 h 20000"/>
                <a:gd name="T36" fmla="*/ 17265 w 20000"/>
                <a:gd name="T37" fmla="*/ 16897 h 20000"/>
                <a:gd name="T38" fmla="*/ 13675 w 20000"/>
                <a:gd name="T39" fmla="*/ 17816 h 20000"/>
                <a:gd name="T40" fmla="*/ 11966 w 20000"/>
                <a:gd name="T41" fmla="*/ 19310 h 20000"/>
                <a:gd name="T42" fmla="*/ 9744 w 20000"/>
                <a:gd name="T43" fmla="*/ 19943 h 20000"/>
                <a:gd name="T44" fmla="*/ 8376 w 20000"/>
                <a:gd name="T45" fmla="*/ 18736 h 20000"/>
                <a:gd name="T46" fmla="*/ 8034 w 20000"/>
                <a:gd name="T47" fmla="*/ 18736 h 20000"/>
                <a:gd name="T48" fmla="*/ 8034 w 20000"/>
                <a:gd name="T49" fmla="*/ 19943 h 20000"/>
                <a:gd name="T50" fmla="*/ 7009 w 20000"/>
                <a:gd name="T51" fmla="*/ 19310 h 20000"/>
                <a:gd name="T52" fmla="*/ 5812 w 20000"/>
                <a:gd name="T53" fmla="*/ 19310 h 20000"/>
                <a:gd name="T54" fmla="*/ 6154 w 20000"/>
                <a:gd name="T55" fmla="*/ 18391 h 20000"/>
                <a:gd name="T56" fmla="*/ 4444 w 20000"/>
                <a:gd name="T57" fmla="*/ 18391 h 20000"/>
                <a:gd name="T58" fmla="*/ 4872 w 20000"/>
                <a:gd name="T59" fmla="*/ 16897 h 20000"/>
                <a:gd name="T60" fmla="*/ 5812 w 20000"/>
                <a:gd name="T61" fmla="*/ 16322 h 20000"/>
                <a:gd name="T62" fmla="*/ 6154 w 20000"/>
                <a:gd name="T63" fmla="*/ 16322 h 20000"/>
                <a:gd name="T64" fmla="*/ 4872 w 20000"/>
                <a:gd name="T65" fmla="*/ 16034 h 20000"/>
                <a:gd name="T66" fmla="*/ 4872 w 20000"/>
                <a:gd name="T67" fmla="*/ 14540 h 20000"/>
                <a:gd name="T68" fmla="*/ 5812 w 20000"/>
                <a:gd name="T69" fmla="*/ 13678 h 20000"/>
                <a:gd name="T70" fmla="*/ 4872 w 20000"/>
                <a:gd name="T71" fmla="*/ 13103 h 20000"/>
                <a:gd name="T72" fmla="*/ 4444 w 20000"/>
                <a:gd name="T73" fmla="*/ 13103 h 20000"/>
                <a:gd name="T74" fmla="*/ 2222 w 20000"/>
                <a:gd name="T75" fmla="*/ 12529 h 20000"/>
                <a:gd name="T76" fmla="*/ 2222 w 20000"/>
                <a:gd name="T77" fmla="*/ 13103 h 20000"/>
                <a:gd name="T78" fmla="*/ 1368 w 20000"/>
                <a:gd name="T79" fmla="*/ 13103 h 20000"/>
                <a:gd name="T80" fmla="*/ 0 w 20000"/>
                <a:gd name="T81" fmla="*/ 12529 h 20000"/>
                <a:gd name="T82" fmla="*/ 1368 w 20000"/>
                <a:gd name="T83" fmla="*/ 10057 h 20000"/>
                <a:gd name="T84" fmla="*/ 4444 w 20000"/>
                <a:gd name="T85" fmla="*/ 8563 h 20000"/>
                <a:gd name="T86" fmla="*/ 5812 w 20000"/>
                <a:gd name="T87" fmla="*/ 7701 h 20000"/>
                <a:gd name="T88" fmla="*/ 6154 w 20000"/>
                <a:gd name="T89" fmla="*/ 6782 h 20000"/>
                <a:gd name="T90" fmla="*/ 6154 w 20000"/>
                <a:gd name="T91" fmla="*/ 5345 h 20000"/>
                <a:gd name="T92" fmla="*/ 8034 w 20000"/>
                <a:gd name="T93" fmla="*/ 4770 h 20000"/>
                <a:gd name="T94" fmla="*/ 9316 w 20000"/>
                <a:gd name="T95" fmla="*/ 5920 h 20000"/>
                <a:gd name="T96" fmla="*/ 11538 w 20000"/>
                <a:gd name="T97" fmla="*/ 5920 h 20000"/>
                <a:gd name="T98" fmla="*/ 12821 w 20000"/>
                <a:gd name="T99" fmla="*/ 5920 h 20000"/>
                <a:gd name="T100" fmla="*/ 11966 w 20000"/>
                <a:gd name="T101" fmla="*/ 4770 h 20000"/>
                <a:gd name="T102" fmla="*/ 11966 w 20000"/>
                <a:gd name="T103" fmla="*/ 4425 h 20000"/>
                <a:gd name="T104" fmla="*/ 13675 w 20000"/>
                <a:gd name="T105" fmla="*/ 3851 h 20000"/>
                <a:gd name="T106" fmla="*/ 15043 w 20000"/>
                <a:gd name="T107" fmla="*/ 3506 h 20000"/>
                <a:gd name="T108" fmla="*/ 15556 w 20000"/>
                <a:gd name="T109" fmla="*/ 2356 h 20000"/>
                <a:gd name="T110" fmla="*/ 17265 w 20000"/>
                <a:gd name="T111" fmla="*/ 1494 h 20000"/>
                <a:gd name="T112" fmla="*/ 17265 w 20000"/>
                <a:gd name="T113" fmla="*/ 0 h 20000"/>
                <a:gd name="T114" fmla="*/ 18547 w 20000"/>
                <a:gd name="T115" fmla="*/ 575 h 20000"/>
                <a:gd name="T116" fmla="*/ 19915 w 20000"/>
                <a:gd name="T117" fmla="*/ 1494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000" h="20000">
                  <a:moveTo>
                    <a:pt x="19915" y="1494"/>
                  </a:moveTo>
                  <a:lnTo>
                    <a:pt x="19915" y="2069"/>
                  </a:lnTo>
                  <a:lnTo>
                    <a:pt x="19060" y="2356"/>
                  </a:lnTo>
                  <a:lnTo>
                    <a:pt x="18547" y="3851"/>
                  </a:lnTo>
                  <a:lnTo>
                    <a:pt x="17692" y="5920"/>
                  </a:lnTo>
                  <a:lnTo>
                    <a:pt x="18547" y="5920"/>
                  </a:lnTo>
                  <a:lnTo>
                    <a:pt x="19060" y="7701"/>
                  </a:lnTo>
                  <a:lnTo>
                    <a:pt x="17692" y="8563"/>
                  </a:lnTo>
                  <a:lnTo>
                    <a:pt x="17265" y="9195"/>
                  </a:lnTo>
                  <a:lnTo>
                    <a:pt x="15556" y="10057"/>
                  </a:lnTo>
                  <a:lnTo>
                    <a:pt x="15556" y="10690"/>
                  </a:lnTo>
                  <a:lnTo>
                    <a:pt x="13675" y="10977"/>
                  </a:lnTo>
                  <a:lnTo>
                    <a:pt x="12821" y="12529"/>
                  </a:lnTo>
                  <a:lnTo>
                    <a:pt x="12821" y="13678"/>
                  </a:lnTo>
                  <a:lnTo>
                    <a:pt x="11966" y="13678"/>
                  </a:lnTo>
                  <a:lnTo>
                    <a:pt x="13675" y="14540"/>
                  </a:lnTo>
                  <a:lnTo>
                    <a:pt x="16410" y="16034"/>
                  </a:lnTo>
                  <a:lnTo>
                    <a:pt x="17265" y="16034"/>
                  </a:lnTo>
                  <a:lnTo>
                    <a:pt x="17265" y="16897"/>
                  </a:lnTo>
                  <a:lnTo>
                    <a:pt x="13675" y="17816"/>
                  </a:lnTo>
                  <a:lnTo>
                    <a:pt x="11966" y="19310"/>
                  </a:lnTo>
                  <a:lnTo>
                    <a:pt x="9744" y="19943"/>
                  </a:lnTo>
                  <a:lnTo>
                    <a:pt x="8376" y="18736"/>
                  </a:lnTo>
                  <a:lnTo>
                    <a:pt x="8034" y="18736"/>
                  </a:lnTo>
                  <a:lnTo>
                    <a:pt x="8034" y="19943"/>
                  </a:lnTo>
                  <a:lnTo>
                    <a:pt x="7009" y="19310"/>
                  </a:lnTo>
                  <a:lnTo>
                    <a:pt x="5812" y="19310"/>
                  </a:lnTo>
                  <a:lnTo>
                    <a:pt x="6154" y="18391"/>
                  </a:lnTo>
                  <a:lnTo>
                    <a:pt x="4444" y="18391"/>
                  </a:lnTo>
                  <a:lnTo>
                    <a:pt x="4872" y="16897"/>
                  </a:lnTo>
                  <a:lnTo>
                    <a:pt x="5812" y="16322"/>
                  </a:lnTo>
                  <a:lnTo>
                    <a:pt x="6154" y="16322"/>
                  </a:lnTo>
                  <a:lnTo>
                    <a:pt x="4872" y="16034"/>
                  </a:lnTo>
                  <a:lnTo>
                    <a:pt x="4872" y="14540"/>
                  </a:lnTo>
                  <a:lnTo>
                    <a:pt x="5812" y="13678"/>
                  </a:lnTo>
                  <a:lnTo>
                    <a:pt x="4872" y="13103"/>
                  </a:lnTo>
                  <a:lnTo>
                    <a:pt x="4444" y="13103"/>
                  </a:lnTo>
                  <a:lnTo>
                    <a:pt x="2222" y="12529"/>
                  </a:lnTo>
                  <a:lnTo>
                    <a:pt x="2222" y="13103"/>
                  </a:lnTo>
                  <a:lnTo>
                    <a:pt x="1368" y="13103"/>
                  </a:lnTo>
                  <a:lnTo>
                    <a:pt x="0" y="12529"/>
                  </a:lnTo>
                  <a:lnTo>
                    <a:pt x="1368" y="10057"/>
                  </a:lnTo>
                  <a:lnTo>
                    <a:pt x="4444" y="8563"/>
                  </a:lnTo>
                  <a:lnTo>
                    <a:pt x="5812" y="7701"/>
                  </a:lnTo>
                  <a:lnTo>
                    <a:pt x="6154" y="6782"/>
                  </a:lnTo>
                  <a:lnTo>
                    <a:pt x="6154" y="5345"/>
                  </a:lnTo>
                  <a:lnTo>
                    <a:pt x="8034" y="4770"/>
                  </a:lnTo>
                  <a:lnTo>
                    <a:pt x="9316" y="5920"/>
                  </a:lnTo>
                  <a:lnTo>
                    <a:pt x="11538" y="5920"/>
                  </a:lnTo>
                  <a:lnTo>
                    <a:pt x="12821" y="5920"/>
                  </a:lnTo>
                  <a:lnTo>
                    <a:pt x="11966" y="4770"/>
                  </a:lnTo>
                  <a:lnTo>
                    <a:pt x="11966" y="4425"/>
                  </a:lnTo>
                  <a:lnTo>
                    <a:pt x="13675" y="3851"/>
                  </a:lnTo>
                  <a:lnTo>
                    <a:pt x="15043" y="3506"/>
                  </a:lnTo>
                  <a:lnTo>
                    <a:pt x="15556" y="2356"/>
                  </a:lnTo>
                  <a:lnTo>
                    <a:pt x="17265" y="1494"/>
                  </a:lnTo>
                  <a:lnTo>
                    <a:pt x="17265" y="0"/>
                  </a:lnTo>
                  <a:lnTo>
                    <a:pt x="18547" y="575"/>
                  </a:lnTo>
                  <a:lnTo>
                    <a:pt x="19915" y="149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8" name="Freeform 178">
              <a:extLst>
                <a:ext uri="{FF2B5EF4-FFF2-40B4-BE49-F238E27FC236}">
                  <a16:creationId xmlns:a16="http://schemas.microsoft.com/office/drawing/2014/main" id="{B3506748-7EB8-47FA-AA93-49E983506593}"/>
                </a:ext>
              </a:extLst>
            </p:cNvPr>
            <p:cNvSpPr>
              <a:spLocks/>
            </p:cNvSpPr>
            <p:nvPr/>
          </p:nvSpPr>
          <p:spPr bwMode="auto">
            <a:xfrm>
              <a:off x="7363377" y="2988533"/>
              <a:ext cx="75819" cy="125945"/>
            </a:xfrm>
            <a:custGeom>
              <a:avLst/>
              <a:gdLst>
                <a:gd name="T0" fmla="*/ 1975 w 20000"/>
                <a:gd name="T1" fmla="*/ 4302 h 20000"/>
                <a:gd name="T2" fmla="*/ 4444 w 20000"/>
                <a:gd name="T3" fmla="*/ 2340 h 20000"/>
                <a:gd name="T4" fmla="*/ 9506 w 20000"/>
                <a:gd name="T5" fmla="*/ 1208 h 20000"/>
                <a:gd name="T6" fmla="*/ 9506 w 20000"/>
                <a:gd name="T7" fmla="*/ 0 h 20000"/>
                <a:gd name="T8" fmla="*/ 14568 w 20000"/>
                <a:gd name="T9" fmla="*/ 5132 h 20000"/>
                <a:gd name="T10" fmla="*/ 18519 w 20000"/>
                <a:gd name="T11" fmla="*/ 8604 h 20000"/>
                <a:gd name="T12" fmla="*/ 18519 w 20000"/>
                <a:gd name="T13" fmla="*/ 11698 h 20000"/>
                <a:gd name="T14" fmla="*/ 19877 w 20000"/>
                <a:gd name="T15" fmla="*/ 12528 h 20000"/>
                <a:gd name="T16" fmla="*/ 19877 w 20000"/>
                <a:gd name="T17" fmla="*/ 14491 h 20000"/>
                <a:gd name="T18" fmla="*/ 18519 w 20000"/>
                <a:gd name="T19" fmla="*/ 16377 h 20000"/>
                <a:gd name="T20" fmla="*/ 16543 w 20000"/>
                <a:gd name="T21" fmla="*/ 16377 h 20000"/>
                <a:gd name="T22" fmla="*/ 15309 w 20000"/>
                <a:gd name="T23" fmla="*/ 16377 h 20000"/>
                <a:gd name="T24" fmla="*/ 15309 w 20000"/>
                <a:gd name="T25" fmla="*/ 17585 h 20000"/>
                <a:gd name="T26" fmla="*/ 13333 w 20000"/>
                <a:gd name="T27" fmla="*/ 16830 h 20000"/>
                <a:gd name="T28" fmla="*/ 13333 w 20000"/>
                <a:gd name="T29" fmla="*/ 16377 h 20000"/>
                <a:gd name="T30" fmla="*/ 12099 w 20000"/>
                <a:gd name="T31" fmla="*/ 17585 h 20000"/>
                <a:gd name="T32" fmla="*/ 12099 w 20000"/>
                <a:gd name="T33" fmla="*/ 17962 h 20000"/>
                <a:gd name="T34" fmla="*/ 11481 w 20000"/>
                <a:gd name="T35" fmla="*/ 17585 h 20000"/>
                <a:gd name="T36" fmla="*/ 10247 w 20000"/>
                <a:gd name="T37" fmla="*/ 17962 h 20000"/>
                <a:gd name="T38" fmla="*/ 11481 w 20000"/>
                <a:gd name="T39" fmla="*/ 18717 h 20000"/>
                <a:gd name="T40" fmla="*/ 10247 w 20000"/>
                <a:gd name="T41" fmla="*/ 19472 h 20000"/>
                <a:gd name="T42" fmla="*/ 9506 w 20000"/>
                <a:gd name="T43" fmla="*/ 18717 h 20000"/>
                <a:gd name="T44" fmla="*/ 8272 w 20000"/>
                <a:gd name="T45" fmla="*/ 19472 h 20000"/>
                <a:gd name="T46" fmla="*/ 6296 w 20000"/>
                <a:gd name="T47" fmla="*/ 19925 h 20000"/>
                <a:gd name="T48" fmla="*/ 6296 w 20000"/>
                <a:gd name="T49" fmla="*/ 17585 h 20000"/>
                <a:gd name="T50" fmla="*/ 5062 w 20000"/>
                <a:gd name="T51" fmla="*/ 17962 h 20000"/>
                <a:gd name="T52" fmla="*/ 4444 w 20000"/>
                <a:gd name="T53" fmla="*/ 15623 h 20000"/>
                <a:gd name="T54" fmla="*/ 5062 w 20000"/>
                <a:gd name="T55" fmla="*/ 14868 h 20000"/>
                <a:gd name="T56" fmla="*/ 4444 w 20000"/>
                <a:gd name="T57" fmla="*/ 14491 h 20000"/>
                <a:gd name="T58" fmla="*/ 4444 w 20000"/>
                <a:gd name="T59" fmla="*/ 13660 h 20000"/>
                <a:gd name="T60" fmla="*/ 5062 w 20000"/>
                <a:gd name="T61" fmla="*/ 13283 h 20000"/>
                <a:gd name="T62" fmla="*/ 5062 w 20000"/>
                <a:gd name="T63" fmla="*/ 12528 h 20000"/>
                <a:gd name="T64" fmla="*/ 4444 w 20000"/>
                <a:gd name="T65" fmla="*/ 11698 h 20000"/>
                <a:gd name="T66" fmla="*/ 1975 w 20000"/>
                <a:gd name="T67" fmla="*/ 9434 h 20000"/>
                <a:gd name="T68" fmla="*/ 1235 w 20000"/>
                <a:gd name="T69" fmla="*/ 8604 h 20000"/>
                <a:gd name="T70" fmla="*/ 1235 w 20000"/>
                <a:gd name="T71" fmla="*/ 8226 h 20000"/>
                <a:gd name="T72" fmla="*/ 4444 w 20000"/>
                <a:gd name="T73" fmla="*/ 8604 h 20000"/>
                <a:gd name="T74" fmla="*/ 3210 w 20000"/>
                <a:gd name="T75" fmla="*/ 7396 h 20000"/>
                <a:gd name="T76" fmla="*/ 1975 w 20000"/>
                <a:gd name="T77" fmla="*/ 6642 h 20000"/>
                <a:gd name="T78" fmla="*/ 1235 w 20000"/>
                <a:gd name="T79" fmla="*/ 5434 h 20000"/>
                <a:gd name="T80" fmla="*/ 0 w 20000"/>
                <a:gd name="T81" fmla="*/ 5132 h 20000"/>
                <a:gd name="T82" fmla="*/ 1975 w 20000"/>
                <a:gd name="T83" fmla="*/ 5132 h 20000"/>
                <a:gd name="T84" fmla="*/ 1975 w 20000"/>
                <a:gd name="T85" fmla="*/ 4302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00" h="20000">
                  <a:moveTo>
                    <a:pt x="1975" y="4302"/>
                  </a:moveTo>
                  <a:lnTo>
                    <a:pt x="4444" y="2340"/>
                  </a:lnTo>
                  <a:lnTo>
                    <a:pt x="9506" y="1208"/>
                  </a:lnTo>
                  <a:lnTo>
                    <a:pt x="9506" y="0"/>
                  </a:lnTo>
                  <a:lnTo>
                    <a:pt x="14568" y="5132"/>
                  </a:lnTo>
                  <a:lnTo>
                    <a:pt x="18519" y="8604"/>
                  </a:lnTo>
                  <a:lnTo>
                    <a:pt x="18519" y="11698"/>
                  </a:lnTo>
                  <a:lnTo>
                    <a:pt x="19877" y="12528"/>
                  </a:lnTo>
                  <a:lnTo>
                    <a:pt x="19877" y="14491"/>
                  </a:lnTo>
                  <a:lnTo>
                    <a:pt x="18519" y="16377"/>
                  </a:lnTo>
                  <a:lnTo>
                    <a:pt x="16543" y="16377"/>
                  </a:lnTo>
                  <a:lnTo>
                    <a:pt x="15309" y="16377"/>
                  </a:lnTo>
                  <a:lnTo>
                    <a:pt x="15309" y="17585"/>
                  </a:lnTo>
                  <a:lnTo>
                    <a:pt x="13333" y="16830"/>
                  </a:lnTo>
                  <a:lnTo>
                    <a:pt x="13333" y="16377"/>
                  </a:lnTo>
                  <a:lnTo>
                    <a:pt x="12099" y="17585"/>
                  </a:lnTo>
                  <a:lnTo>
                    <a:pt x="12099" y="17962"/>
                  </a:lnTo>
                  <a:lnTo>
                    <a:pt x="11481" y="17585"/>
                  </a:lnTo>
                  <a:lnTo>
                    <a:pt x="10247" y="17962"/>
                  </a:lnTo>
                  <a:lnTo>
                    <a:pt x="11481" y="18717"/>
                  </a:lnTo>
                  <a:lnTo>
                    <a:pt x="10247" y="19472"/>
                  </a:lnTo>
                  <a:lnTo>
                    <a:pt x="9506" y="18717"/>
                  </a:lnTo>
                  <a:lnTo>
                    <a:pt x="8272" y="19472"/>
                  </a:lnTo>
                  <a:lnTo>
                    <a:pt x="6296" y="19925"/>
                  </a:lnTo>
                  <a:lnTo>
                    <a:pt x="6296" y="17585"/>
                  </a:lnTo>
                  <a:lnTo>
                    <a:pt x="5062" y="17962"/>
                  </a:lnTo>
                  <a:lnTo>
                    <a:pt x="4444" y="15623"/>
                  </a:lnTo>
                  <a:lnTo>
                    <a:pt x="5062" y="14868"/>
                  </a:lnTo>
                  <a:lnTo>
                    <a:pt x="4444" y="14491"/>
                  </a:lnTo>
                  <a:lnTo>
                    <a:pt x="4444" y="13660"/>
                  </a:lnTo>
                  <a:lnTo>
                    <a:pt x="5062" y="13283"/>
                  </a:lnTo>
                  <a:lnTo>
                    <a:pt x="5062" y="12528"/>
                  </a:lnTo>
                  <a:lnTo>
                    <a:pt x="4444" y="11698"/>
                  </a:lnTo>
                  <a:lnTo>
                    <a:pt x="1975" y="9434"/>
                  </a:lnTo>
                  <a:lnTo>
                    <a:pt x="1235" y="8604"/>
                  </a:lnTo>
                  <a:lnTo>
                    <a:pt x="1235" y="8226"/>
                  </a:lnTo>
                  <a:lnTo>
                    <a:pt x="4444" y="8604"/>
                  </a:lnTo>
                  <a:lnTo>
                    <a:pt x="3210" y="7396"/>
                  </a:lnTo>
                  <a:lnTo>
                    <a:pt x="1975" y="6642"/>
                  </a:lnTo>
                  <a:lnTo>
                    <a:pt x="1235" y="5434"/>
                  </a:lnTo>
                  <a:lnTo>
                    <a:pt x="0" y="5132"/>
                  </a:lnTo>
                  <a:lnTo>
                    <a:pt x="1975" y="5132"/>
                  </a:lnTo>
                  <a:lnTo>
                    <a:pt x="1975" y="4302"/>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9" name="Freeform 177">
              <a:extLst>
                <a:ext uri="{FF2B5EF4-FFF2-40B4-BE49-F238E27FC236}">
                  <a16:creationId xmlns:a16="http://schemas.microsoft.com/office/drawing/2014/main" id="{721B354D-05C1-4867-8ADA-56572D9A283E}"/>
                </a:ext>
              </a:extLst>
            </p:cNvPr>
            <p:cNvSpPr>
              <a:spLocks/>
            </p:cNvSpPr>
            <p:nvPr/>
          </p:nvSpPr>
          <p:spPr bwMode="auto">
            <a:xfrm>
              <a:off x="5785181" y="3268938"/>
              <a:ext cx="31494" cy="33268"/>
            </a:xfrm>
            <a:custGeom>
              <a:avLst/>
              <a:gdLst>
                <a:gd name="T0" fmla="*/ 0 w 20000"/>
                <a:gd name="T1" fmla="*/ 12174 h 20000"/>
                <a:gd name="T2" fmla="*/ 2941 w 20000"/>
                <a:gd name="T3" fmla="*/ 7826 h 20000"/>
                <a:gd name="T4" fmla="*/ 4706 w 20000"/>
                <a:gd name="T5" fmla="*/ 0 h 20000"/>
                <a:gd name="T6" fmla="*/ 12059 w 20000"/>
                <a:gd name="T7" fmla="*/ 0 h 20000"/>
                <a:gd name="T8" fmla="*/ 15000 w 20000"/>
                <a:gd name="T9" fmla="*/ 3188 h 20000"/>
                <a:gd name="T10" fmla="*/ 18235 w 20000"/>
                <a:gd name="T11" fmla="*/ 3188 h 20000"/>
                <a:gd name="T12" fmla="*/ 18235 w 20000"/>
                <a:gd name="T13" fmla="*/ 6087 h 20000"/>
                <a:gd name="T14" fmla="*/ 12059 w 20000"/>
                <a:gd name="T15" fmla="*/ 7826 h 20000"/>
                <a:gd name="T16" fmla="*/ 15000 w 20000"/>
                <a:gd name="T17" fmla="*/ 10725 h 20000"/>
                <a:gd name="T18" fmla="*/ 19706 w 20000"/>
                <a:gd name="T19" fmla="*/ 19710 h 20000"/>
                <a:gd name="T20" fmla="*/ 12059 w 20000"/>
                <a:gd name="T21" fmla="*/ 19710 h 20000"/>
                <a:gd name="T22" fmla="*/ 10588 w 20000"/>
                <a:gd name="T23" fmla="*/ 15072 h 20000"/>
                <a:gd name="T24" fmla="*/ 0 w 20000"/>
                <a:gd name="T25" fmla="*/ 12174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00" h="20000">
                  <a:moveTo>
                    <a:pt x="0" y="12174"/>
                  </a:moveTo>
                  <a:lnTo>
                    <a:pt x="2941" y="7826"/>
                  </a:lnTo>
                  <a:lnTo>
                    <a:pt x="4706" y="0"/>
                  </a:lnTo>
                  <a:lnTo>
                    <a:pt x="12059" y="0"/>
                  </a:lnTo>
                  <a:lnTo>
                    <a:pt x="15000" y="3188"/>
                  </a:lnTo>
                  <a:lnTo>
                    <a:pt x="18235" y="3188"/>
                  </a:lnTo>
                  <a:lnTo>
                    <a:pt x="18235" y="6087"/>
                  </a:lnTo>
                  <a:lnTo>
                    <a:pt x="12059" y="7826"/>
                  </a:lnTo>
                  <a:lnTo>
                    <a:pt x="15000" y="10725"/>
                  </a:lnTo>
                  <a:lnTo>
                    <a:pt x="19706" y="19710"/>
                  </a:lnTo>
                  <a:lnTo>
                    <a:pt x="12059" y="19710"/>
                  </a:lnTo>
                  <a:lnTo>
                    <a:pt x="10588" y="15072"/>
                  </a:lnTo>
                  <a:lnTo>
                    <a:pt x="0" y="1217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0" name="Freeform 176">
              <a:extLst>
                <a:ext uri="{FF2B5EF4-FFF2-40B4-BE49-F238E27FC236}">
                  <a16:creationId xmlns:a16="http://schemas.microsoft.com/office/drawing/2014/main" id="{DF9BF40C-F3DC-4109-8AC0-437233639A59}"/>
                </a:ext>
              </a:extLst>
            </p:cNvPr>
            <p:cNvSpPr>
              <a:spLocks/>
            </p:cNvSpPr>
            <p:nvPr/>
          </p:nvSpPr>
          <p:spPr bwMode="auto">
            <a:xfrm>
              <a:off x="6899133" y="3436469"/>
              <a:ext cx="164469" cy="199611"/>
            </a:xfrm>
            <a:custGeom>
              <a:avLst/>
              <a:gdLst>
                <a:gd name="T0" fmla="*/ 2323 w 20000"/>
                <a:gd name="T1" fmla="*/ 2952 h 20000"/>
                <a:gd name="T2" fmla="*/ 3229 w 20000"/>
                <a:gd name="T3" fmla="*/ 476 h 20000"/>
                <a:gd name="T4" fmla="*/ 4646 w 20000"/>
                <a:gd name="T5" fmla="*/ 0 h 20000"/>
                <a:gd name="T6" fmla="*/ 6459 w 20000"/>
                <a:gd name="T7" fmla="*/ 1238 h 20000"/>
                <a:gd name="T8" fmla="*/ 6459 w 20000"/>
                <a:gd name="T9" fmla="*/ 2952 h 20000"/>
                <a:gd name="T10" fmla="*/ 10198 w 20000"/>
                <a:gd name="T11" fmla="*/ 3714 h 20000"/>
                <a:gd name="T12" fmla="*/ 11445 w 20000"/>
                <a:gd name="T13" fmla="*/ 4476 h 20000"/>
                <a:gd name="T14" fmla="*/ 11671 w 20000"/>
                <a:gd name="T15" fmla="*/ 6429 h 20000"/>
                <a:gd name="T16" fmla="*/ 9972 w 20000"/>
                <a:gd name="T17" fmla="*/ 6429 h 20000"/>
                <a:gd name="T18" fmla="*/ 12578 w 20000"/>
                <a:gd name="T19" fmla="*/ 8857 h 20000"/>
                <a:gd name="T20" fmla="*/ 14051 w 20000"/>
                <a:gd name="T21" fmla="*/ 10095 h 20000"/>
                <a:gd name="T22" fmla="*/ 16431 w 20000"/>
                <a:gd name="T23" fmla="*/ 12286 h 20000"/>
                <a:gd name="T24" fmla="*/ 19320 w 20000"/>
                <a:gd name="T25" fmla="*/ 14810 h 20000"/>
                <a:gd name="T26" fmla="*/ 19943 w 20000"/>
                <a:gd name="T27" fmla="*/ 16238 h 20000"/>
                <a:gd name="T28" fmla="*/ 19943 w 20000"/>
                <a:gd name="T29" fmla="*/ 18000 h 20000"/>
                <a:gd name="T30" fmla="*/ 18414 w 20000"/>
                <a:gd name="T31" fmla="*/ 18714 h 20000"/>
                <a:gd name="T32" fmla="*/ 16431 w 20000"/>
                <a:gd name="T33" fmla="*/ 18476 h 20000"/>
                <a:gd name="T34" fmla="*/ 16091 w 20000"/>
                <a:gd name="T35" fmla="*/ 19952 h 20000"/>
                <a:gd name="T36" fmla="*/ 14051 w 20000"/>
                <a:gd name="T37" fmla="*/ 19476 h 20000"/>
                <a:gd name="T38" fmla="*/ 14618 w 20000"/>
                <a:gd name="T39" fmla="*/ 18000 h 20000"/>
                <a:gd name="T40" fmla="*/ 14618 w 20000"/>
                <a:gd name="T41" fmla="*/ 15524 h 20000"/>
                <a:gd name="T42" fmla="*/ 14051 w 20000"/>
                <a:gd name="T43" fmla="*/ 14810 h 20000"/>
                <a:gd name="T44" fmla="*/ 12578 w 20000"/>
                <a:gd name="T45" fmla="*/ 13333 h 20000"/>
                <a:gd name="T46" fmla="*/ 12295 w 20000"/>
                <a:gd name="T47" fmla="*/ 12095 h 20000"/>
                <a:gd name="T48" fmla="*/ 9972 w 20000"/>
                <a:gd name="T49" fmla="*/ 9619 h 20000"/>
                <a:gd name="T50" fmla="*/ 7875 w 20000"/>
                <a:gd name="T51" fmla="*/ 10095 h 20000"/>
                <a:gd name="T52" fmla="*/ 6459 w 20000"/>
                <a:gd name="T53" fmla="*/ 10333 h 20000"/>
                <a:gd name="T54" fmla="*/ 4646 w 20000"/>
                <a:gd name="T55" fmla="*/ 10333 h 20000"/>
                <a:gd name="T56" fmla="*/ 3229 w 20000"/>
                <a:gd name="T57" fmla="*/ 11095 h 20000"/>
                <a:gd name="T58" fmla="*/ 2606 w 20000"/>
                <a:gd name="T59" fmla="*/ 9143 h 20000"/>
                <a:gd name="T60" fmla="*/ 2606 w 20000"/>
                <a:gd name="T61" fmla="*/ 7143 h 20000"/>
                <a:gd name="T62" fmla="*/ 1473 w 20000"/>
                <a:gd name="T63" fmla="*/ 6905 h 20000"/>
                <a:gd name="T64" fmla="*/ 1473 w 20000"/>
                <a:gd name="T65" fmla="*/ 5667 h 20000"/>
                <a:gd name="T66" fmla="*/ 0 w 20000"/>
                <a:gd name="T67" fmla="*/ 5190 h 20000"/>
                <a:gd name="T68" fmla="*/ 227 w 20000"/>
                <a:gd name="T69" fmla="*/ 3905 h 20000"/>
                <a:gd name="T70" fmla="*/ 907 w 20000"/>
                <a:gd name="T71" fmla="*/ 3190 h 20000"/>
                <a:gd name="T72" fmla="*/ 2323 w 20000"/>
                <a:gd name="T73" fmla="*/ 247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00" h="20000">
                  <a:moveTo>
                    <a:pt x="2323" y="2476"/>
                  </a:moveTo>
                  <a:lnTo>
                    <a:pt x="2323" y="2952"/>
                  </a:lnTo>
                  <a:lnTo>
                    <a:pt x="3796" y="2952"/>
                  </a:lnTo>
                  <a:lnTo>
                    <a:pt x="3229" y="476"/>
                  </a:lnTo>
                  <a:lnTo>
                    <a:pt x="3796" y="0"/>
                  </a:lnTo>
                  <a:lnTo>
                    <a:pt x="4646" y="0"/>
                  </a:lnTo>
                  <a:lnTo>
                    <a:pt x="5212" y="762"/>
                  </a:lnTo>
                  <a:lnTo>
                    <a:pt x="6459" y="1238"/>
                  </a:lnTo>
                  <a:lnTo>
                    <a:pt x="6459" y="1762"/>
                  </a:lnTo>
                  <a:lnTo>
                    <a:pt x="6459" y="2952"/>
                  </a:lnTo>
                  <a:lnTo>
                    <a:pt x="8442" y="3714"/>
                  </a:lnTo>
                  <a:lnTo>
                    <a:pt x="10198" y="3714"/>
                  </a:lnTo>
                  <a:lnTo>
                    <a:pt x="10878" y="4476"/>
                  </a:lnTo>
                  <a:lnTo>
                    <a:pt x="11445" y="4476"/>
                  </a:lnTo>
                  <a:lnTo>
                    <a:pt x="11671" y="5190"/>
                  </a:lnTo>
                  <a:lnTo>
                    <a:pt x="11671" y="6429"/>
                  </a:lnTo>
                  <a:lnTo>
                    <a:pt x="10878" y="6429"/>
                  </a:lnTo>
                  <a:lnTo>
                    <a:pt x="9972" y="6429"/>
                  </a:lnTo>
                  <a:lnTo>
                    <a:pt x="9972" y="7143"/>
                  </a:lnTo>
                  <a:lnTo>
                    <a:pt x="12578" y="8857"/>
                  </a:lnTo>
                  <a:lnTo>
                    <a:pt x="13201" y="9143"/>
                  </a:lnTo>
                  <a:lnTo>
                    <a:pt x="14051" y="10095"/>
                  </a:lnTo>
                  <a:lnTo>
                    <a:pt x="14958" y="11095"/>
                  </a:lnTo>
                  <a:lnTo>
                    <a:pt x="16431" y="12286"/>
                  </a:lnTo>
                  <a:lnTo>
                    <a:pt x="17564" y="13524"/>
                  </a:lnTo>
                  <a:lnTo>
                    <a:pt x="19320" y="14810"/>
                  </a:lnTo>
                  <a:lnTo>
                    <a:pt x="19320" y="16238"/>
                  </a:lnTo>
                  <a:lnTo>
                    <a:pt x="19943" y="16238"/>
                  </a:lnTo>
                  <a:lnTo>
                    <a:pt x="19943" y="17238"/>
                  </a:lnTo>
                  <a:lnTo>
                    <a:pt x="19943" y="18000"/>
                  </a:lnTo>
                  <a:lnTo>
                    <a:pt x="19943" y="18714"/>
                  </a:lnTo>
                  <a:lnTo>
                    <a:pt x="18414" y="18714"/>
                  </a:lnTo>
                  <a:lnTo>
                    <a:pt x="17564" y="18000"/>
                  </a:lnTo>
                  <a:lnTo>
                    <a:pt x="16431" y="18476"/>
                  </a:lnTo>
                  <a:lnTo>
                    <a:pt x="16431" y="19476"/>
                  </a:lnTo>
                  <a:lnTo>
                    <a:pt x="16091" y="19952"/>
                  </a:lnTo>
                  <a:lnTo>
                    <a:pt x="15524" y="19476"/>
                  </a:lnTo>
                  <a:lnTo>
                    <a:pt x="14051" y="19476"/>
                  </a:lnTo>
                  <a:lnTo>
                    <a:pt x="14051" y="18714"/>
                  </a:lnTo>
                  <a:lnTo>
                    <a:pt x="14618" y="18000"/>
                  </a:lnTo>
                  <a:lnTo>
                    <a:pt x="14618" y="16238"/>
                  </a:lnTo>
                  <a:lnTo>
                    <a:pt x="14618" y="15524"/>
                  </a:lnTo>
                  <a:lnTo>
                    <a:pt x="14051" y="15286"/>
                  </a:lnTo>
                  <a:lnTo>
                    <a:pt x="14051" y="14810"/>
                  </a:lnTo>
                  <a:lnTo>
                    <a:pt x="13201" y="14286"/>
                  </a:lnTo>
                  <a:lnTo>
                    <a:pt x="12578" y="13333"/>
                  </a:lnTo>
                  <a:lnTo>
                    <a:pt x="12295" y="12286"/>
                  </a:lnTo>
                  <a:lnTo>
                    <a:pt x="12295" y="12095"/>
                  </a:lnTo>
                  <a:lnTo>
                    <a:pt x="10878" y="10333"/>
                  </a:lnTo>
                  <a:lnTo>
                    <a:pt x="9972" y="9619"/>
                  </a:lnTo>
                  <a:lnTo>
                    <a:pt x="8442" y="9143"/>
                  </a:lnTo>
                  <a:lnTo>
                    <a:pt x="7875" y="10095"/>
                  </a:lnTo>
                  <a:lnTo>
                    <a:pt x="7025" y="10095"/>
                  </a:lnTo>
                  <a:lnTo>
                    <a:pt x="6459" y="10333"/>
                  </a:lnTo>
                  <a:lnTo>
                    <a:pt x="5552" y="9619"/>
                  </a:lnTo>
                  <a:lnTo>
                    <a:pt x="4646" y="10333"/>
                  </a:lnTo>
                  <a:lnTo>
                    <a:pt x="4079" y="10333"/>
                  </a:lnTo>
                  <a:lnTo>
                    <a:pt x="3229" y="11095"/>
                  </a:lnTo>
                  <a:lnTo>
                    <a:pt x="2606" y="10810"/>
                  </a:lnTo>
                  <a:lnTo>
                    <a:pt x="2606" y="9143"/>
                  </a:lnTo>
                  <a:lnTo>
                    <a:pt x="3229" y="7619"/>
                  </a:lnTo>
                  <a:lnTo>
                    <a:pt x="2606" y="7143"/>
                  </a:lnTo>
                  <a:lnTo>
                    <a:pt x="2323" y="6429"/>
                  </a:lnTo>
                  <a:lnTo>
                    <a:pt x="1473" y="6905"/>
                  </a:lnTo>
                  <a:lnTo>
                    <a:pt x="907" y="6429"/>
                  </a:lnTo>
                  <a:lnTo>
                    <a:pt x="1473" y="5667"/>
                  </a:lnTo>
                  <a:lnTo>
                    <a:pt x="227" y="4952"/>
                  </a:lnTo>
                  <a:lnTo>
                    <a:pt x="0" y="5190"/>
                  </a:lnTo>
                  <a:lnTo>
                    <a:pt x="0" y="4476"/>
                  </a:lnTo>
                  <a:lnTo>
                    <a:pt x="227" y="3905"/>
                  </a:lnTo>
                  <a:lnTo>
                    <a:pt x="1473" y="3714"/>
                  </a:lnTo>
                  <a:lnTo>
                    <a:pt x="907" y="3190"/>
                  </a:lnTo>
                  <a:lnTo>
                    <a:pt x="1473" y="2952"/>
                  </a:lnTo>
                  <a:lnTo>
                    <a:pt x="2323" y="2476"/>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1" name="Freeform 175">
              <a:extLst>
                <a:ext uri="{FF2B5EF4-FFF2-40B4-BE49-F238E27FC236}">
                  <a16:creationId xmlns:a16="http://schemas.microsoft.com/office/drawing/2014/main" id="{76312224-99AD-4E13-8081-F07492650E0A}"/>
                </a:ext>
              </a:extLst>
            </p:cNvPr>
            <p:cNvSpPr>
              <a:spLocks/>
            </p:cNvSpPr>
            <p:nvPr/>
          </p:nvSpPr>
          <p:spPr bwMode="auto">
            <a:xfrm>
              <a:off x="5543727" y="3158439"/>
              <a:ext cx="26829" cy="40397"/>
            </a:xfrm>
            <a:custGeom>
              <a:avLst/>
              <a:gdLst>
                <a:gd name="T0" fmla="*/ 9310 w 20000"/>
                <a:gd name="T1" fmla="*/ 2381 h 20000"/>
                <a:gd name="T2" fmla="*/ 19655 w 20000"/>
                <a:gd name="T3" fmla="*/ 0 h 20000"/>
                <a:gd name="T4" fmla="*/ 19655 w 20000"/>
                <a:gd name="T5" fmla="*/ 3571 h 20000"/>
                <a:gd name="T6" fmla="*/ 19655 w 20000"/>
                <a:gd name="T7" fmla="*/ 8571 h 20000"/>
                <a:gd name="T8" fmla="*/ 14483 w 20000"/>
                <a:gd name="T9" fmla="*/ 12381 h 20000"/>
                <a:gd name="T10" fmla="*/ 14483 w 20000"/>
                <a:gd name="T11" fmla="*/ 13571 h 20000"/>
                <a:gd name="T12" fmla="*/ 10690 w 20000"/>
                <a:gd name="T13" fmla="*/ 18333 h 20000"/>
                <a:gd name="T14" fmla="*/ 5517 w 20000"/>
                <a:gd name="T15" fmla="*/ 18333 h 20000"/>
                <a:gd name="T16" fmla="*/ 5517 w 20000"/>
                <a:gd name="T17" fmla="*/ 19762 h 20000"/>
                <a:gd name="T18" fmla="*/ 0 w 20000"/>
                <a:gd name="T19" fmla="*/ 19762 h 20000"/>
                <a:gd name="T20" fmla="*/ 0 w 20000"/>
                <a:gd name="T21" fmla="*/ 15952 h 20000"/>
                <a:gd name="T22" fmla="*/ 3793 w 20000"/>
                <a:gd name="T23" fmla="*/ 12381 h 20000"/>
                <a:gd name="T24" fmla="*/ 5517 w 20000"/>
                <a:gd name="T25" fmla="*/ 6190 h 20000"/>
                <a:gd name="T26" fmla="*/ 9310 w 20000"/>
                <a:gd name="T27" fmla="*/ 238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00" h="20000">
                  <a:moveTo>
                    <a:pt x="9310" y="2381"/>
                  </a:moveTo>
                  <a:lnTo>
                    <a:pt x="19655" y="0"/>
                  </a:lnTo>
                  <a:lnTo>
                    <a:pt x="19655" y="3571"/>
                  </a:lnTo>
                  <a:lnTo>
                    <a:pt x="19655" y="8571"/>
                  </a:lnTo>
                  <a:lnTo>
                    <a:pt x="14483" y="12381"/>
                  </a:lnTo>
                  <a:lnTo>
                    <a:pt x="14483" y="13571"/>
                  </a:lnTo>
                  <a:lnTo>
                    <a:pt x="10690" y="18333"/>
                  </a:lnTo>
                  <a:lnTo>
                    <a:pt x="5517" y="18333"/>
                  </a:lnTo>
                  <a:lnTo>
                    <a:pt x="5517" y="19762"/>
                  </a:lnTo>
                  <a:lnTo>
                    <a:pt x="0" y="19762"/>
                  </a:lnTo>
                  <a:lnTo>
                    <a:pt x="0" y="15952"/>
                  </a:lnTo>
                  <a:lnTo>
                    <a:pt x="3793" y="12381"/>
                  </a:lnTo>
                  <a:lnTo>
                    <a:pt x="5517" y="6190"/>
                  </a:lnTo>
                  <a:lnTo>
                    <a:pt x="9310" y="2381"/>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2" name="Freeform 174">
              <a:extLst>
                <a:ext uri="{FF2B5EF4-FFF2-40B4-BE49-F238E27FC236}">
                  <a16:creationId xmlns:a16="http://schemas.microsoft.com/office/drawing/2014/main" id="{ADE494BE-3155-4245-957B-216DA3E8DF8D}"/>
                </a:ext>
              </a:extLst>
            </p:cNvPr>
            <p:cNvSpPr>
              <a:spLocks/>
            </p:cNvSpPr>
            <p:nvPr/>
          </p:nvSpPr>
          <p:spPr bwMode="auto">
            <a:xfrm>
              <a:off x="6918963" y="3795293"/>
              <a:ext cx="85150" cy="114063"/>
            </a:xfrm>
            <a:custGeom>
              <a:avLst/>
              <a:gdLst>
                <a:gd name="T0" fmla="*/ 0 w 20000"/>
                <a:gd name="T1" fmla="*/ 335 h 20000"/>
                <a:gd name="T2" fmla="*/ 440 w 20000"/>
                <a:gd name="T3" fmla="*/ 0 h 20000"/>
                <a:gd name="T4" fmla="*/ 4505 w 20000"/>
                <a:gd name="T5" fmla="*/ 1674 h 20000"/>
                <a:gd name="T6" fmla="*/ 3407 w 20000"/>
                <a:gd name="T7" fmla="*/ 3431 h 20000"/>
                <a:gd name="T8" fmla="*/ 5604 w 20000"/>
                <a:gd name="T9" fmla="*/ 3431 h 20000"/>
                <a:gd name="T10" fmla="*/ 6264 w 20000"/>
                <a:gd name="T11" fmla="*/ 1674 h 20000"/>
                <a:gd name="T12" fmla="*/ 7363 w 20000"/>
                <a:gd name="T13" fmla="*/ 2594 h 20000"/>
                <a:gd name="T14" fmla="*/ 8022 w 20000"/>
                <a:gd name="T15" fmla="*/ 1674 h 20000"/>
                <a:gd name="T16" fmla="*/ 9121 w 20000"/>
                <a:gd name="T17" fmla="*/ 1674 h 20000"/>
                <a:gd name="T18" fmla="*/ 15385 w 20000"/>
                <a:gd name="T19" fmla="*/ 7364 h 20000"/>
                <a:gd name="T20" fmla="*/ 15385 w 20000"/>
                <a:gd name="T21" fmla="*/ 10879 h 20000"/>
                <a:gd name="T22" fmla="*/ 16593 w 20000"/>
                <a:gd name="T23" fmla="*/ 12971 h 20000"/>
                <a:gd name="T24" fmla="*/ 16593 w 20000"/>
                <a:gd name="T25" fmla="*/ 14728 h 20000"/>
                <a:gd name="T26" fmla="*/ 18132 w 20000"/>
                <a:gd name="T27" fmla="*/ 15146 h 20000"/>
                <a:gd name="T28" fmla="*/ 19890 w 20000"/>
                <a:gd name="T29" fmla="*/ 19916 h 20000"/>
                <a:gd name="T30" fmla="*/ 19341 w 20000"/>
                <a:gd name="T31" fmla="*/ 18577 h 20000"/>
                <a:gd name="T32" fmla="*/ 16593 w 20000"/>
                <a:gd name="T33" fmla="*/ 19498 h 20000"/>
                <a:gd name="T34" fmla="*/ 16593 w 20000"/>
                <a:gd name="T35" fmla="*/ 19916 h 20000"/>
                <a:gd name="T36" fmla="*/ 13626 w 20000"/>
                <a:gd name="T37" fmla="*/ 18243 h 20000"/>
                <a:gd name="T38" fmla="*/ 10220 w 20000"/>
                <a:gd name="T39" fmla="*/ 16485 h 20000"/>
                <a:gd name="T40" fmla="*/ 6264 w 20000"/>
                <a:gd name="T41" fmla="*/ 13808 h 20000"/>
                <a:gd name="T42" fmla="*/ 5604 w 20000"/>
                <a:gd name="T43" fmla="*/ 12552 h 20000"/>
                <a:gd name="T44" fmla="*/ 2857 w 20000"/>
                <a:gd name="T45" fmla="*/ 10377 h 20000"/>
                <a:gd name="T46" fmla="*/ 2857 w 20000"/>
                <a:gd name="T47" fmla="*/ 9038 h 20000"/>
                <a:gd name="T48" fmla="*/ 2857 w 20000"/>
                <a:gd name="T49" fmla="*/ 6946 h 20000"/>
                <a:gd name="T50" fmla="*/ 1758 w 20000"/>
                <a:gd name="T51" fmla="*/ 6109 h 20000"/>
                <a:gd name="T52" fmla="*/ 440 w 20000"/>
                <a:gd name="T53" fmla="*/ 3431 h 20000"/>
                <a:gd name="T54" fmla="*/ 0 w 20000"/>
                <a:gd name="T55" fmla="*/ 33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000" h="20000">
                  <a:moveTo>
                    <a:pt x="0" y="335"/>
                  </a:moveTo>
                  <a:lnTo>
                    <a:pt x="440" y="0"/>
                  </a:lnTo>
                  <a:lnTo>
                    <a:pt x="4505" y="1674"/>
                  </a:lnTo>
                  <a:lnTo>
                    <a:pt x="3407" y="3431"/>
                  </a:lnTo>
                  <a:lnTo>
                    <a:pt x="5604" y="3431"/>
                  </a:lnTo>
                  <a:lnTo>
                    <a:pt x="6264" y="1674"/>
                  </a:lnTo>
                  <a:lnTo>
                    <a:pt x="7363" y="2594"/>
                  </a:lnTo>
                  <a:lnTo>
                    <a:pt x="8022" y="1674"/>
                  </a:lnTo>
                  <a:lnTo>
                    <a:pt x="9121" y="1674"/>
                  </a:lnTo>
                  <a:lnTo>
                    <a:pt x="15385" y="7364"/>
                  </a:lnTo>
                  <a:lnTo>
                    <a:pt x="15385" y="10879"/>
                  </a:lnTo>
                  <a:lnTo>
                    <a:pt x="16593" y="12971"/>
                  </a:lnTo>
                  <a:lnTo>
                    <a:pt x="16593" y="14728"/>
                  </a:lnTo>
                  <a:lnTo>
                    <a:pt x="18132" y="15146"/>
                  </a:lnTo>
                  <a:lnTo>
                    <a:pt x="19890" y="19916"/>
                  </a:lnTo>
                  <a:lnTo>
                    <a:pt x="19341" y="18577"/>
                  </a:lnTo>
                  <a:lnTo>
                    <a:pt x="16593" y="19498"/>
                  </a:lnTo>
                  <a:lnTo>
                    <a:pt x="16593" y="19916"/>
                  </a:lnTo>
                  <a:lnTo>
                    <a:pt x="13626" y="18243"/>
                  </a:lnTo>
                  <a:lnTo>
                    <a:pt x="10220" y="16485"/>
                  </a:lnTo>
                  <a:lnTo>
                    <a:pt x="6264" y="13808"/>
                  </a:lnTo>
                  <a:lnTo>
                    <a:pt x="5604" y="12552"/>
                  </a:lnTo>
                  <a:lnTo>
                    <a:pt x="2857" y="10377"/>
                  </a:lnTo>
                  <a:lnTo>
                    <a:pt x="2857" y="9038"/>
                  </a:lnTo>
                  <a:lnTo>
                    <a:pt x="2857" y="6946"/>
                  </a:lnTo>
                  <a:lnTo>
                    <a:pt x="1758" y="6109"/>
                  </a:lnTo>
                  <a:lnTo>
                    <a:pt x="440" y="3431"/>
                  </a:lnTo>
                  <a:lnTo>
                    <a:pt x="0" y="33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3" name="Freeform 173">
              <a:extLst>
                <a:ext uri="{FF2B5EF4-FFF2-40B4-BE49-F238E27FC236}">
                  <a16:creationId xmlns:a16="http://schemas.microsoft.com/office/drawing/2014/main" id="{DB2362D0-B6DC-417C-A2AD-A5FE3B3A6E5F}"/>
                </a:ext>
              </a:extLst>
            </p:cNvPr>
            <p:cNvSpPr>
              <a:spLocks/>
            </p:cNvSpPr>
            <p:nvPr/>
          </p:nvSpPr>
          <p:spPr bwMode="auto">
            <a:xfrm>
              <a:off x="6520039" y="2627332"/>
              <a:ext cx="646209" cy="305357"/>
            </a:xfrm>
            <a:custGeom>
              <a:avLst/>
              <a:gdLst>
                <a:gd name="T0" fmla="*/ 5853 w 20000"/>
                <a:gd name="T1" fmla="*/ 0 h 20000"/>
                <a:gd name="T2" fmla="*/ 8613 w 20000"/>
                <a:gd name="T3" fmla="*/ 3053 h 20000"/>
                <a:gd name="T4" fmla="*/ 10260 w 20000"/>
                <a:gd name="T5" fmla="*/ 2243 h 20000"/>
                <a:gd name="T6" fmla="*/ 11821 w 20000"/>
                <a:gd name="T7" fmla="*/ 3364 h 20000"/>
                <a:gd name="T8" fmla="*/ 12413 w 20000"/>
                <a:gd name="T9" fmla="*/ 4330 h 20000"/>
                <a:gd name="T10" fmla="*/ 13685 w 20000"/>
                <a:gd name="T11" fmla="*/ 4330 h 20000"/>
                <a:gd name="T12" fmla="*/ 15347 w 20000"/>
                <a:gd name="T13" fmla="*/ 1464 h 20000"/>
                <a:gd name="T14" fmla="*/ 17139 w 20000"/>
                <a:gd name="T15" fmla="*/ 2243 h 20000"/>
                <a:gd name="T16" fmla="*/ 17066 w 20000"/>
                <a:gd name="T17" fmla="*/ 5140 h 20000"/>
                <a:gd name="T18" fmla="*/ 16908 w 20000"/>
                <a:gd name="T19" fmla="*/ 5981 h 20000"/>
                <a:gd name="T20" fmla="*/ 17442 w 20000"/>
                <a:gd name="T21" fmla="*/ 6449 h 20000"/>
                <a:gd name="T22" fmla="*/ 18035 w 20000"/>
                <a:gd name="T23" fmla="*/ 6760 h 20000"/>
                <a:gd name="T24" fmla="*/ 18627 w 20000"/>
                <a:gd name="T25" fmla="*/ 5639 h 20000"/>
                <a:gd name="T26" fmla="*/ 19451 w 20000"/>
                <a:gd name="T27" fmla="*/ 6916 h 20000"/>
                <a:gd name="T28" fmla="*/ 19986 w 20000"/>
                <a:gd name="T29" fmla="*/ 8224 h 20000"/>
                <a:gd name="T30" fmla="*/ 19393 w 20000"/>
                <a:gd name="T31" fmla="*/ 8224 h 20000"/>
                <a:gd name="T32" fmla="*/ 18627 w 20000"/>
                <a:gd name="T33" fmla="*/ 9346 h 20000"/>
                <a:gd name="T34" fmla="*/ 18483 w 20000"/>
                <a:gd name="T35" fmla="*/ 9813 h 20000"/>
                <a:gd name="T36" fmla="*/ 18266 w 20000"/>
                <a:gd name="T37" fmla="*/ 9502 h 20000"/>
                <a:gd name="T38" fmla="*/ 17890 w 20000"/>
                <a:gd name="T39" fmla="*/ 10125 h 20000"/>
                <a:gd name="T40" fmla="*/ 17442 w 20000"/>
                <a:gd name="T41" fmla="*/ 11589 h 20000"/>
                <a:gd name="T42" fmla="*/ 16908 w 20000"/>
                <a:gd name="T43" fmla="*/ 12741 h 20000"/>
                <a:gd name="T44" fmla="*/ 16315 w 20000"/>
                <a:gd name="T45" fmla="*/ 12897 h 20000"/>
                <a:gd name="T46" fmla="*/ 15578 w 20000"/>
                <a:gd name="T47" fmla="*/ 12741 h 20000"/>
                <a:gd name="T48" fmla="*/ 15491 w 20000"/>
                <a:gd name="T49" fmla="*/ 14019 h 20000"/>
                <a:gd name="T50" fmla="*/ 15723 w 20000"/>
                <a:gd name="T51" fmla="*/ 15639 h 20000"/>
                <a:gd name="T52" fmla="*/ 15260 w 20000"/>
                <a:gd name="T53" fmla="*/ 17072 h 20000"/>
                <a:gd name="T54" fmla="*/ 14740 w 20000"/>
                <a:gd name="T55" fmla="*/ 18193 h 20000"/>
                <a:gd name="T56" fmla="*/ 12211 w 20000"/>
                <a:gd name="T57" fmla="*/ 19969 h 20000"/>
                <a:gd name="T58" fmla="*/ 11590 w 20000"/>
                <a:gd name="T59" fmla="*/ 19657 h 20000"/>
                <a:gd name="T60" fmla="*/ 10029 w 20000"/>
                <a:gd name="T61" fmla="*/ 19034 h 20000"/>
                <a:gd name="T62" fmla="*/ 8829 w 20000"/>
                <a:gd name="T63" fmla="*/ 18380 h 20000"/>
                <a:gd name="T64" fmla="*/ 7413 w 20000"/>
                <a:gd name="T65" fmla="*/ 18692 h 20000"/>
                <a:gd name="T66" fmla="*/ 6662 w 20000"/>
                <a:gd name="T67" fmla="*/ 19034 h 20000"/>
                <a:gd name="T68" fmla="*/ 5910 w 20000"/>
                <a:gd name="T69" fmla="*/ 16604 h 20000"/>
                <a:gd name="T70" fmla="*/ 5535 w 20000"/>
                <a:gd name="T71" fmla="*/ 16106 h 20000"/>
                <a:gd name="T72" fmla="*/ 4350 w 20000"/>
                <a:gd name="T73" fmla="*/ 14829 h 20000"/>
                <a:gd name="T74" fmla="*/ 3136 w 20000"/>
                <a:gd name="T75" fmla="*/ 14517 h 20000"/>
                <a:gd name="T76" fmla="*/ 2399 w 20000"/>
                <a:gd name="T77" fmla="*/ 13209 h 20000"/>
                <a:gd name="T78" fmla="*/ 2399 w 20000"/>
                <a:gd name="T79" fmla="*/ 12243 h 20000"/>
                <a:gd name="T80" fmla="*/ 2023 w 20000"/>
                <a:gd name="T81" fmla="*/ 10312 h 20000"/>
                <a:gd name="T82" fmla="*/ 1431 w 20000"/>
                <a:gd name="T83" fmla="*/ 9502 h 20000"/>
                <a:gd name="T84" fmla="*/ 1214 w 20000"/>
                <a:gd name="T85" fmla="*/ 8847 h 20000"/>
                <a:gd name="T86" fmla="*/ 592 w 20000"/>
                <a:gd name="T87" fmla="*/ 8536 h 20000"/>
                <a:gd name="T88" fmla="*/ 231 w 20000"/>
                <a:gd name="T89" fmla="*/ 8069 h 20000"/>
                <a:gd name="T90" fmla="*/ 0 w 20000"/>
                <a:gd name="T91" fmla="*/ 6916 h 20000"/>
                <a:gd name="T92" fmla="*/ 983 w 20000"/>
                <a:gd name="T93" fmla="*/ 5639 h 20000"/>
                <a:gd name="T94" fmla="*/ 1358 w 20000"/>
                <a:gd name="T95" fmla="*/ 4330 h 20000"/>
                <a:gd name="T96" fmla="*/ 1806 w 20000"/>
                <a:gd name="T97" fmla="*/ 3551 h 20000"/>
                <a:gd name="T98" fmla="*/ 2775 w 20000"/>
                <a:gd name="T99" fmla="*/ 3863 h 20000"/>
                <a:gd name="T100" fmla="*/ 3584 w 20000"/>
                <a:gd name="T101" fmla="*/ 4330 h 20000"/>
                <a:gd name="T102" fmla="*/ 4942 w 20000"/>
                <a:gd name="T103" fmla="*/ 4642 h 20000"/>
                <a:gd name="T104" fmla="*/ 5853 w 20000"/>
                <a:gd name="T105" fmla="*/ 3551 h 20000"/>
                <a:gd name="T106" fmla="*/ 5462 w 20000"/>
                <a:gd name="T107" fmla="*/ 1464 h 20000"/>
                <a:gd name="T108" fmla="*/ 5853 w 20000"/>
                <a:gd name="T109" fmla="*/ 49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00" h="20000">
                  <a:moveTo>
                    <a:pt x="5853" y="498"/>
                  </a:moveTo>
                  <a:lnTo>
                    <a:pt x="5853" y="0"/>
                  </a:lnTo>
                  <a:lnTo>
                    <a:pt x="7717" y="966"/>
                  </a:lnTo>
                  <a:lnTo>
                    <a:pt x="8613" y="3053"/>
                  </a:lnTo>
                  <a:lnTo>
                    <a:pt x="9205" y="3053"/>
                  </a:lnTo>
                  <a:lnTo>
                    <a:pt x="10260" y="2243"/>
                  </a:lnTo>
                  <a:lnTo>
                    <a:pt x="10766" y="2555"/>
                  </a:lnTo>
                  <a:lnTo>
                    <a:pt x="11821" y="3364"/>
                  </a:lnTo>
                  <a:lnTo>
                    <a:pt x="11980" y="3863"/>
                  </a:lnTo>
                  <a:lnTo>
                    <a:pt x="12413" y="4330"/>
                  </a:lnTo>
                  <a:lnTo>
                    <a:pt x="12803" y="4330"/>
                  </a:lnTo>
                  <a:lnTo>
                    <a:pt x="13685" y="4330"/>
                  </a:lnTo>
                  <a:lnTo>
                    <a:pt x="14957" y="3364"/>
                  </a:lnTo>
                  <a:lnTo>
                    <a:pt x="15347" y="1464"/>
                  </a:lnTo>
                  <a:lnTo>
                    <a:pt x="16460" y="2243"/>
                  </a:lnTo>
                  <a:lnTo>
                    <a:pt x="17139" y="2243"/>
                  </a:lnTo>
                  <a:lnTo>
                    <a:pt x="17066" y="3053"/>
                  </a:lnTo>
                  <a:lnTo>
                    <a:pt x="17066" y="5140"/>
                  </a:lnTo>
                  <a:lnTo>
                    <a:pt x="17066" y="5639"/>
                  </a:lnTo>
                  <a:lnTo>
                    <a:pt x="16908" y="5981"/>
                  </a:lnTo>
                  <a:lnTo>
                    <a:pt x="17283" y="6760"/>
                  </a:lnTo>
                  <a:lnTo>
                    <a:pt x="17442" y="6449"/>
                  </a:lnTo>
                  <a:lnTo>
                    <a:pt x="17803" y="6449"/>
                  </a:lnTo>
                  <a:lnTo>
                    <a:pt x="18035" y="6760"/>
                  </a:lnTo>
                  <a:lnTo>
                    <a:pt x="18266" y="5981"/>
                  </a:lnTo>
                  <a:lnTo>
                    <a:pt x="18627" y="5639"/>
                  </a:lnTo>
                  <a:lnTo>
                    <a:pt x="19003" y="6106"/>
                  </a:lnTo>
                  <a:lnTo>
                    <a:pt x="19451" y="6916"/>
                  </a:lnTo>
                  <a:lnTo>
                    <a:pt x="19682" y="7383"/>
                  </a:lnTo>
                  <a:lnTo>
                    <a:pt x="19986" y="8224"/>
                  </a:lnTo>
                  <a:lnTo>
                    <a:pt x="19827" y="8536"/>
                  </a:lnTo>
                  <a:lnTo>
                    <a:pt x="19393" y="8224"/>
                  </a:lnTo>
                  <a:lnTo>
                    <a:pt x="18858" y="8536"/>
                  </a:lnTo>
                  <a:lnTo>
                    <a:pt x="18627" y="9346"/>
                  </a:lnTo>
                  <a:lnTo>
                    <a:pt x="18483" y="9346"/>
                  </a:lnTo>
                  <a:lnTo>
                    <a:pt x="18483" y="9813"/>
                  </a:lnTo>
                  <a:lnTo>
                    <a:pt x="18410" y="9813"/>
                  </a:lnTo>
                  <a:lnTo>
                    <a:pt x="18266" y="9502"/>
                  </a:lnTo>
                  <a:lnTo>
                    <a:pt x="18121" y="9502"/>
                  </a:lnTo>
                  <a:lnTo>
                    <a:pt x="17890" y="10125"/>
                  </a:lnTo>
                  <a:lnTo>
                    <a:pt x="17890" y="10623"/>
                  </a:lnTo>
                  <a:lnTo>
                    <a:pt x="17442" y="11589"/>
                  </a:lnTo>
                  <a:lnTo>
                    <a:pt x="17066" y="11589"/>
                  </a:lnTo>
                  <a:lnTo>
                    <a:pt x="16908" y="12741"/>
                  </a:lnTo>
                  <a:lnTo>
                    <a:pt x="16850" y="12897"/>
                  </a:lnTo>
                  <a:lnTo>
                    <a:pt x="16315" y="12897"/>
                  </a:lnTo>
                  <a:lnTo>
                    <a:pt x="15867" y="12897"/>
                  </a:lnTo>
                  <a:lnTo>
                    <a:pt x="15578" y="12741"/>
                  </a:lnTo>
                  <a:lnTo>
                    <a:pt x="15491" y="13209"/>
                  </a:lnTo>
                  <a:lnTo>
                    <a:pt x="15491" y="14019"/>
                  </a:lnTo>
                  <a:lnTo>
                    <a:pt x="15723" y="14517"/>
                  </a:lnTo>
                  <a:lnTo>
                    <a:pt x="15723" y="15639"/>
                  </a:lnTo>
                  <a:lnTo>
                    <a:pt x="15347" y="16106"/>
                  </a:lnTo>
                  <a:lnTo>
                    <a:pt x="15260" y="17072"/>
                  </a:lnTo>
                  <a:lnTo>
                    <a:pt x="14957" y="17570"/>
                  </a:lnTo>
                  <a:lnTo>
                    <a:pt x="14740" y="18193"/>
                  </a:lnTo>
                  <a:lnTo>
                    <a:pt x="12948" y="18692"/>
                  </a:lnTo>
                  <a:lnTo>
                    <a:pt x="12211" y="19969"/>
                  </a:lnTo>
                  <a:lnTo>
                    <a:pt x="11821" y="19969"/>
                  </a:lnTo>
                  <a:lnTo>
                    <a:pt x="11590" y="19657"/>
                  </a:lnTo>
                  <a:lnTo>
                    <a:pt x="11228" y="19657"/>
                  </a:lnTo>
                  <a:lnTo>
                    <a:pt x="10029" y="19034"/>
                  </a:lnTo>
                  <a:lnTo>
                    <a:pt x="9812" y="18380"/>
                  </a:lnTo>
                  <a:lnTo>
                    <a:pt x="8829" y="18380"/>
                  </a:lnTo>
                  <a:lnTo>
                    <a:pt x="8613" y="18692"/>
                  </a:lnTo>
                  <a:lnTo>
                    <a:pt x="7413" y="18692"/>
                  </a:lnTo>
                  <a:lnTo>
                    <a:pt x="7269" y="19034"/>
                  </a:lnTo>
                  <a:lnTo>
                    <a:pt x="6662" y="19034"/>
                  </a:lnTo>
                  <a:lnTo>
                    <a:pt x="6301" y="18193"/>
                  </a:lnTo>
                  <a:lnTo>
                    <a:pt x="5910" y="16604"/>
                  </a:lnTo>
                  <a:lnTo>
                    <a:pt x="5679" y="16106"/>
                  </a:lnTo>
                  <a:lnTo>
                    <a:pt x="5535" y="16106"/>
                  </a:lnTo>
                  <a:lnTo>
                    <a:pt x="4942" y="15639"/>
                  </a:lnTo>
                  <a:lnTo>
                    <a:pt x="4350" y="14829"/>
                  </a:lnTo>
                  <a:lnTo>
                    <a:pt x="3960" y="14829"/>
                  </a:lnTo>
                  <a:lnTo>
                    <a:pt x="3136" y="14517"/>
                  </a:lnTo>
                  <a:lnTo>
                    <a:pt x="2543" y="14019"/>
                  </a:lnTo>
                  <a:lnTo>
                    <a:pt x="2399" y="13209"/>
                  </a:lnTo>
                  <a:lnTo>
                    <a:pt x="2543" y="12897"/>
                  </a:lnTo>
                  <a:lnTo>
                    <a:pt x="2399" y="12243"/>
                  </a:lnTo>
                  <a:lnTo>
                    <a:pt x="2399" y="11433"/>
                  </a:lnTo>
                  <a:lnTo>
                    <a:pt x="2023" y="10312"/>
                  </a:lnTo>
                  <a:lnTo>
                    <a:pt x="1575" y="9346"/>
                  </a:lnTo>
                  <a:lnTo>
                    <a:pt x="1431" y="9502"/>
                  </a:lnTo>
                  <a:lnTo>
                    <a:pt x="1358" y="9034"/>
                  </a:lnTo>
                  <a:lnTo>
                    <a:pt x="1214" y="8847"/>
                  </a:lnTo>
                  <a:lnTo>
                    <a:pt x="983" y="9502"/>
                  </a:lnTo>
                  <a:lnTo>
                    <a:pt x="592" y="8536"/>
                  </a:lnTo>
                  <a:lnTo>
                    <a:pt x="376" y="8224"/>
                  </a:lnTo>
                  <a:lnTo>
                    <a:pt x="231" y="8069"/>
                  </a:lnTo>
                  <a:lnTo>
                    <a:pt x="0" y="7757"/>
                  </a:lnTo>
                  <a:lnTo>
                    <a:pt x="0" y="6916"/>
                  </a:lnTo>
                  <a:lnTo>
                    <a:pt x="159" y="6449"/>
                  </a:lnTo>
                  <a:lnTo>
                    <a:pt x="983" y="5639"/>
                  </a:lnTo>
                  <a:lnTo>
                    <a:pt x="983" y="5140"/>
                  </a:lnTo>
                  <a:lnTo>
                    <a:pt x="1358" y="4330"/>
                  </a:lnTo>
                  <a:lnTo>
                    <a:pt x="1431" y="4019"/>
                  </a:lnTo>
                  <a:lnTo>
                    <a:pt x="1806" y="3551"/>
                  </a:lnTo>
                  <a:lnTo>
                    <a:pt x="2543" y="3364"/>
                  </a:lnTo>
                  <a:lnTo>
                    <a:pt x="2775" y="3863"/>
                  </a:lnTo>
                  <a:lnTo>
                    <a:pt x="3526" y="3551"/>
                  </a:lnTo>
                  <a:lnTo>
                    <a:pt x="3584" y="4330"/>
                  </a:lnTo>
                  <a:lnTo>
                    <a:pt x="4118" y="4642"/>
                  </a:lnTo>
                  <a:lnTo>
                    <a:pt x="4942" y="4642"/>
                  </a:lnTo>
                  <a:lnTo>
                    <a:pt x="6069" y="4330"/>
                  </a:lnTo>
                  <a:lnTo>
                    <a:pt x="5853" y="3551"/>
                  </a:lnTo>
                  <a:lnTo>
                    <a:pt x="5679" y="2741"/>
                  </a:lnTo>
                  <a:lnTo>
                    <a:pt x="5462" y="1464"/>
                  </a:lnTo>
                  <a:lnTo>
                    <a:pt x="5535" y="1277"/>
                  </a:lnTo>
                  <a:lnTo>
                    <a:pt x="5853" y="498"/>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4" name="Freeform 172">
              <a:extLst>
                <a:ext uri="{FF2B5EF4-FFF2-40B4-BE49-F238E27FC236}">
                  <a16:creationId xmlns:a16="http://schemas.microsoft.com/office/drawing/2014/main" id="{472C4FCF-5B13-4E3D-A152-96959F14397E}"/>
                </a:ext>
              </a:extLst>
            </p:cNvPr>
            <p:cNvSpPr>
              <a:spLocks/>
            </p:cNvSpPr>
            <p:nvPr/>
          </p:nvSpPr>
          <p:spPr bwMode="auto">
            <a:xfrm>
              <a:off x="6464050" y="3248739"/>
              <a:ext cx="172634" cy="96241"/>
            </a:xfrm>
            <a:custGeom>
              <a:avLst/>
              <a:gdLst>
                <a:gd name="T0" fmla="*/ 2005 w 20000"/>
                <a:gd name="T1" fmla="*/ 0 h 20000"/>
                <a:gd name="T2" fmla="*/ 3360 w 20000"/>
                <a:gd name="T3" fmla="*/ 1084 h 20000"/>
                <a:gd name="T4" fmla="*/ 7317 w 20000"/>
                <a:gd name="T5" fmla="*/ 4039 h 20000"/>
                <a:gd name="T6" fmla="*/ 8130 w 20000"/>
                <a:gd name="T7" fmla="*/ 6700 h 20000"/>
                <a:gd name="T8" fmla="*/ 8726 w 20000"/>
                <a:gd name="T9" fmla="*/ 6108 h 20000"/>
                <a:gd name="T10" fmla="*/ 9539 w 20000"/>
                <a:gd name="T11" fmla="*/ 6108 h 20000"/>
                <a:gd name="T12" fmla="*/ 10136 w 20000"/>
                <a:gd name="T13" fmla="*/ 8276 h 20000"/>
                <a:gd name="T14" fmla="*/ 11545 w 20000"/>
                <a:gd name="T15" fmla="*/ 9261 h 20000"/>
                <a:gd name="T16" fmla="*/ 12412 w 20000"/>
                <a:gd name="T17" fmla="*/ 8276 h 20000"/>
                <a:gd name="T18" fmla="*/ 12412 w 20000"/>
                <a:gd name="T19" fmla="*/ 10739 h 20000"/>
                <a:gd name="T20" fmla="*/ 13225 w 20000"/>
                <a:gd name="T21" fmla="*/ 10739 h 20000"/>
                <a:gd name="T22" fmla="*/ 15447 w 20000"/>
                <a:gd name="T23" fmla="*/ 12315 h 20000"/>
                <a:gd name="T24" fmla="*/ 15989 w 20000"/>
                <a:gd name="T25" fmla="*/ 11724 h 20000"/>
                <a:gd name="T26" fmla="*/ 17398 w 20000"/>
                <a:gd name="T27" fmla="*/ 12315 h 20000"/>
                <a:gd name="T28" fmla="*/ 19946 w 20000"/>
                <a:gd name="T29" fmla="*/ 12315 h 20000"/>
                <a:gd name="T30" fmla="*/ 19675 w 20000"/>
                <a:gd name="T31" fmla="*/ 14877 h 20000"/>
                <a:gd name="T32" fmla="*/ 19946 w 20000"/>
                <a:gd name="T33" fmla="*/ 19901 h 20000"/>
                <a:gd name="T34" fmla="*/ 17724 w 20000"/>
                <a:gd name="T35" fmla="*/ 19901 h 20000"/>
                <a:gd name="T36" fmla="*/ 17724 w 20000"/>
                <a:gd name="T37" fmla="*/ 18916 h 20000"/>
                <a:gd name="T38" fmla="*/ 16856 w 20000"/>
                <a:gd name="T39" fmla="*/ 18916 h 20000"/>
                <a:gd name="T40" fmla="*/ 15447 w 20000"/>
                <a:gd name="T41" fmla="*/ 18916 h 20000"/>
                <a:gd name="T42" fmla="*/ 15176 w 20000"/>
                <a:gd name="T43" fmla="*/ 18916 h 20000"/>
                <a:gd name="T44" fmla="*/ 14092 w 20000"/>
                <a:gd name="T45" fmla="*/ 17340 h 20000"/>
                <a:gd name="T46" fmla="*/ 13225 w 20000"/>
                <a:gd name="T47" fmla="*/ 18325 h 20000"/>
                <a:gd name="T48" fmla="*/ 11870 w 20000"/>
                <a:gd name="T49" fmla="*/ 16847 h 20000"/>
                <a:gd name="T50" fmla="*/ 11545 w 20000"/>
                <a:gd name="T51" fmla="*/ 15862 h 20000"/>
                <a:gd name="T52" fmla="*/ 9322 w 20000"/>
                <a:gd name="T53" fmla="*/ 14877 h 20000"/>
                <a:gd name="T54" fmla="*/ 6450 w 20000"/>
                <a:gd name="T55" fmla="*/ 13300 h 20000"/>
                <a:gd name="T56" fmla="*/ 4770 w 20000"/>
                <a:gd name="T57" fmla="*/ 12315 h 20000"/>
                <a:gd name="T58" fmla="*/ 2818 w 20000"/>
                <a:gd name="T59" fmla="*/ 10739 h 20000"/>
                <a:gd name="T60" fmla="*/ 1138 w 20000"/>
                <a:gd name="T61" fmla="*/ 9261 h 20000"/>
                <a:gd name="T62" fmla="*/ 0 w 20000"/>
                <a:gd name="T63" fmla="*/ 7685 h 20000"/>
                <a:gd name="T64" fmla="*/ 1138 w 20000"/>
                <a:gd name="T65" fmla="*/ 6700 h 20000"/>
                <a:gd name="T66" fmla="*/ 596 w 20000"/>
                <a:gd name="T67" fmla="*/ 5123 h 20000"/>
                <a:gd name="T68" fmla="*/ 1138 w 20000"/>
                <a:gd name="T69" fmla="*/ 3645 h 20000"/>
                <a:gd name="T70" fmla="*/ 2005 w 20000"/>
                <a:gd name="T71"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00" h="20000">
                  <a:moveTo>
                    <a:pt x="2005" y="0"/>
                  </a:moveTo>
                  <a:lnTo>
                    <a:pt x="3360" y="1084"/>
                  </a:lnTo>
                  <a:lnTo>
                    <a:pt x="7317" y="4039"/>
                  </a:lnTo>
                  <a:lnTo>
                    <a:pt x="8130" y="6700"/>
                  </a:lnTo>
                  <a:lnTo>
                    <a:pt x="8726" y="6108"/>
                  </a:lnTo>
                  <a:lnTo>
                    <a:pt x="9539" y="6108"/>
                  </a:lnTo>
                  <a:lnTo>
                    <a:pt x="10136" y="8276"/>
                  </a:lnTo>
                  <a:lnTo>
                    <a:pt x="11545" y="9261"/>
                  </a:lnTo>
                  <a:lnTo>
                    <a:pt x="12412" y="8276"/>
                  </a:lnTo>
                  <a:lnTo>
                    <a:pt x="12412" y="10739"/>
                  </a:lnTo>
                  <a:lnTo>
                    <a:pt x="13225" y="10739"/>
                  </a:lnTo>
                  <a:lnTo>
                    <a:pt x="15447" y="12315"/>
                  </a:lnTo>
                  <a:lnTo>
                    <a:pt x="15989" y="11724"/>
                  </a:lnTo>
                  <a:lnTo>
                    <a:pt x="17398" y="12315"/>
                  </a:lnTo>
                  <a:lnTo>
                    <a:pt x="19946" y="12315"/>
                  </a:lnTo>
                  <a:lnTo>
                    <a:pt x="19675" y="14877"/>
                  </a:lnTo>
                  <a:lnTo>
                    <a:pt x="19946" y="19901"/>
                  </a:lnTo>
                  <a:lnTo>
                    <a:pt x="17724" y="19901"/>
                  </a:lnTo>
                  <a:lnTo>
                    <a:pt x="17724" y="18916"/>
                  </a:lnTo>
                  <a:lnTo>
                    <a:pt x="16856" y="18916"/>
                  </a:lnTo>
                  <a:lnTo>
                    <a:pt x="15447" y="18916"/>
                  </a:lnTo>
                  <a:lnTo>
                    <a:pt x="15176" y="18916"/>
                  </a:lnTo>
                  <a:lnTo>
                    <a:pt x="14092" y="17340"/>
                  </a:lnTo>
                  <a:lnTo>
                    <a:pt x="13225" y="18325"/>
                  </a:lnTo>
                  <a:lnTo>
                    <a:pt x="11870" y="16847"/>
                  </a:lnTo>
                  <a:lnTo>
                    <a:pt x="11545" y="15862"/>
                  </a:lnTo>
                  <a:lnTo>
                    <a:pt x="9322" y="14877"/>
                  </a:lnTo>
                  <a:lnTo>
                    <a:pt x="6450" y="13300"/>
                  </a:lnTo>
                  <a:lnTo>
                    <a:pt x="4770" y="12315"/>
                  </a:lnTo>
                  <a:lnTo>
                    <a:pt x="2818" y="10739"/>
                  </a:lnTo>
                  <a:lnTo>
                    <a:pt x="1138" y="9261"/>
                  </a:lnTo>
                  <a:lnTo>
                    <a:pt x="0" y="7685"/>
                  </a:lnTo>
                  <a:lnTo>
                    <a:pt x="1138" y="6700"/>
                  </a:lnTo>
                  <a:lnTo>
                    <a:pt x="596" y="5123"/>
                  </a:lnTo>
                  <a:lnTo>
                    <a:pt x="1138" y="3645"/>
                  </a:lnTo>
                  <a:lnTo>
                    <a:pt x="2005"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5" name="Freeform 171">
              <a:extLst>
                <a:ext uri="{FF2B5EF4-FFF2-40B4-BE49-F238E27FC236}">
                  <a16:creationId xmlns:a16="http://schemas.microsoft.com/office/drawing/2014/main" id="{10076ECC-1433-4295-86F8-A8F807DF6526}"/>
                </a:ext>
              </a:extLst>
            </p:cNvPr>
            <p:cNvSpPr>
              <a:spLocks/>
            </p:cNvSpPr>
            <p:nvPr/>
          </p:nvSpPr>
          <p:spPr bwMode="auto">
            <a:xfrm>
              <a:off x="5911156" y="3381813"/>
              <a:ext cx="152804" cy="190106"/>
            </a:xfrm>
            <a:custGeom>
              <a:avLst/>
              <a:gdLst>
                <a:gd name="T0" fmla="*/ 8196 w 20000"/>
                <a:gd name="T1" fmla="*/ 6216 h 20000"/>
                <a:gd name="T2" fmla="*/ 8196 w 20000"/>
                <a:gd name="T3" fmla="*/ 4411 h 20000"/>
                <a:gd name="T4" fmla="*/ 8563 w 20000"/>
                <a:gd name="T5" fmla="*/ 3609 h 20000"/>
                <a:gd name="T6" fmla="*/ 8563 w 20000"/>
                <a:gd name="T7" fmla="*/ 2857 h 20000"/>
                <a:gd name="T8" fmla="*/ 9847 w 20000"/>
                <a:gd name="T9" fmla="*/ 2857 h 20000"/>
                <a:gd name="T10" fmla="*/ 10092 w 20000"/>
                <a:gd name="T11" fmla="*/ 2857 h 20000"/>
                <a:gd name="T12" fmla="*/ 9847 w 20000"/>
                <a:gd name="T13" fmla="*/ 2055 h 20000"/>
                <a:gd name="T14" fmla="*/ 9174 w 20000"/>
                <a:gd name="T15" fmla="*/ 2055 h 20000"/>
                <a:gd name="T16" fmla="*/ 8563 w 20000"/>
                <a:gd name="T17" fmla="*/ 301 h 20000"/>
                <a:gd name="T18" fmla="*/ 9174 w 20000"/>
                <a:gd name="T19" fmla="*/ 0 h 20000"/>
                <a:gd name="T20" fmla="*/ 9847 w 20000"/>
                <a:gd name="T21" fmla="*/ 0 h 20000"/>
                <a:gd name="T22" fmla="*/ 11682 w 20000"/>
                <a:gd name="T23" fmla="*/ 2356 h 20000"/>
                <a:gd name="T24" fmla="*/ 15229 w 20000"/>
                <a:gd name="T25" fmla="*/ 3358 h 20000"/>
                <a:gd name="T26" fmla="*/ 16820 w 20000"/>
                <a:gd name="T27" fmla="*/ 3609 h 20000"/>
                <a:gd name="T28" fmla="*/ 18960 w 20000"/>
                <a:gd name="T29" fmla="*/ 5714 h 20000"/>
                <a:gd name="T30" fmla="*/ 19939 w 20000"/>
                <a:gd name="T31" fmla="*/ 6216 h 20000"/>
                <a:gd name="T32" fmla="*/ 18960 w 20000"/>
                <a:gd name="T33" fmla="*/ 8822 h 20000"/>
                <a:gd name="T34" fmla="*/ 16820 w 20000"/>
                <a:gd name="T35" fmla="*/ 11178 h 20000"/>
                <a:gd name="T36" fmla="*/ 16453 w 20000"/>
                <a:gd name="T37" fmla="*/ 11178 h 20000"/>
                <a:gd name="T38" fmla="*/ 15841 w 20000"/>
                <a:gd name="T39" fmla="*/ 10877 h 20000"/>
                <a:gd name="T40" fmla="*/ 15229 w 20000"/>
                <a:gd name="T41" fmla="*/ 11880 h 20000"/>
                <a:gd name="T42" fmla="*/ 14862 w 20000"/>
                <a:gd name="T43" fmla="*/ 13233 h 20000"/>
                <a:gd name="T44" fmla="*/ 15229 w 20000"/>
                <a:gd name="T45" fmla="*/ 14536 h 20000"/>
                <a:gd name="T46" fmla="*/ 12599 w 20000"/>
                <a:gd name="T47" fmla="*/ 15038 h 20000"/>
                <a:gd name="T48" fmla="*/ 11682 w 20000"/>
                <a:gd name="T49" fmla="*/ 15789 h 20000"/>
                <a:gd name="T50" fmla="*/ 11682 w 20000"/>
                <a:gd name="T51" fmla="*/ 16591 h 20000"/>
                <a:gd name="T52" fmla="*/ 11070 w 20000"/>
                <a:gd name="T53" fmla="*/ 17093 h 20000"/>
                <a:gd name="T54" fmla="*/ 8563 w 20000"/>
                <a:gd name="T55" fmla="*/ 17393 h 20000"/>
                <a:gd name="T56" fmla="*/ 8563 w 20000"/>
                <a:gd name="T57" fmla="*/ 18647 h 20000"/>
                <a:gd name="T58" fmla="*/ 8196 w 20000"/>
                <a:gd name="T59" fmla="*/ 19148 h 20000"/>
                <a:gd name="T60" fmla="*/ 7217 w 20000"/>
                <a:gd name="T61" fmla="*/ 19148 h 20000"/>
                <a:gd name="T62" fmla="*/ 4465 w 20000"/>
                <a:gd name="T63" fmla="*/ 19699 h 20000"/>
                <a:gd name="T64" fmla="*/ 3119 w 20000"/>
                <a:gd name="T65" fmla="*/ 19950 h 20000"/>
                <a:gd name="T66" fmla="*/ 0 w 20000"/>
                <a:gd name="T67" fmla="*/ 14536 h 20000"/>
                <a:gd name="T68" fmla="*/ 8196 w 20000"/>
                <a:gd name="T69" fmla="*/ 11880 h 20000"/>
                <a:gd name="T70" fmla="*/ 9174 w 20000"/>
                <a:gd name="T71" fmla="*/ 7519 h 20000"/>
                <a:gd name="T72" fmla="*/ 8196 w 20000"/>
                <a:gd name="T73" fmla="*/ 621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00" h="20000">
                  <a:moveTo>
                    <a:pt x="8196" y="6216"/>
                  </a:moveTo>
                  <a:lnTo>
                    <a:pt x="8196" y="4411"/>
                  </a:lnTo>
                  <a:lnTo>
                    <a:pt x="8563" y="3609"/>
                  </a:lnTo>
                  <a:lnTo>
                    <a:pt x="8563" y="2857"/>
                  </a:lnTo>
                  <a:lnTo>
                    <a:pt x="9847" y="2857"/>
                  </a:lnTo>
                  <a:lnTo>
                    <a:pt x="10092" y="2857"/>
                  </a:lnTo>
                  <a:lnTo>
                    <a:pt x="9847" y="2055"/>
                  </a:lnTo>
                  <a:lnTo>
                    <a:pt x="9174" y="2055"/>
                  </a:lnTo>
                  <a:lnTo>
                    <a:pt x="8563" y="301"/>
                  </a:lnTo>
                  <a:lnTo>
                    <a:pt x="9174" y="0"/>
                  </a:lnTo>
                  <a:lnTo>
                    <a:pt x="9847" y="0"/>
                  </a:lnTo>
                  <a:lnTo>
                    <a:pt x="11682" y="2356"/>
                  </a:lnTo>
                  <a:lnTo>
                    <a:pt x="15229" y="3358"/>
                  </a:lnTo>
                  <a:lnTo>
                    <a:pt x="16820" y="3609"/>
                  </a:lnTo>
                  <a:lnTo>
                    <a:pt x="18960" y="5714"/>
                  </a:lnTo>
                  <a:lnTo>
                    <a:pt x="19939" y="6216"/>
                  </a:lnTo>
                  <a:lnTo>
                    <a:pt x="18960" y="8822"/>
                  </a:lnTo>
                  <a:lnTo>
                    <a:pt x="16820" y="11178"/>
                  </a:lnTo>
                  <a:lnTo>
                    <a:pt x="16453" y="11178"/>
                  </a:lnTo>
                  <a:lnTo>
                    <a:pt x="15841" y="10877"/>
                  </a:lnTo>
                  <a:lnTo>
                    <a:pt x="15229" y="11880"/>
                  </a:lnTo>
                  <a:lnTo>
                    <a:pt x="14862" y="13233"/>
                  </a:lnTo>
                  <a:lnTo>
                    <a:pt x="15229" y="14536"/>
                  </a:lnTo>
                  <a:lnTo>
                    <a:pt x="12599" y="15038"/>
                  </a:lnTo>
                  <a:lnTo>
                    <a:pt x="11682" y="15789"/>
                  </a:lnTo>
                  <a:lnTo>
                    <a:pt x="11682" y="16591"/>
                  </a:lnTo>
                  <a:lnTo>
                    <a:pt x="11070" y="17093"/>
                  </a:lnTo>
                  <a:lnTo>
                    <a:pt x="8563" y="17393"/>
                  </a:lnTo>
                  <a:lnTo>
                    <a:pt x="8563" y="18647"/>
                  </a:lnTo>
                  <a:lnTo>
                    <a:pt x="8196" y="19148"/>
                  </a:lnTo>
                  <a:lnTo>
                    <a:pt x="7217" y="19148"/>
                  </a:lnTo>
                  <a:lnTo>
                    <a:pt x="4465" y="19699"/>
                  </a:lnTo>
                  <a:lnTo>
                    <a:pt x="3119" y="19950"/>
                  </a:lnTo>
                  <a:lnTo>
                    <a:pt x="0" y="14536"/>
                  </a:lnTo>
                  <a:lnTo>
                    <a:pt x="8196" y="11880"/>
                  </a:lnTo>
                  <a:lnTo>
                    <a:pt x="9174" y="7519"/>
                  </a:lnTo>
                  <a:lnTo>
                    <a:pt x="8196" y="6216"/>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6" name="Freeform 170">
              <a:extLst>
                <a:ext uri="{FF2B5EF4-FFF2-40B4-BE49-F238E27FC236}">
                  <a16:creationId xmlns:a16="http://schemas.microsoft.com/office/drawing/2014/main" id="{19A3CA7E-6D3F-4CB9-A88F-BDFB1EDC7621}"/>
                </a:ext>
              </a:extLst>
            </p:cNvPr>
            <p:cNvSpPr>
              <a:spLocks/>
            </p:cNvSpPr>
            <p:nvPr/>
          </p:nvSpPr>
          <p:spPr bwMode="auto">
            <a:xfrm>
              <a:off x="6077957" y="3087150"/>
              <a:ext cx="321938" cy="327932"/>
            </a:xfrm>
            <a:custGeom>
              <a:avLst/>
              <a:gdLst>
                <a:gd name="T0" fmla="*/ 16348 w 20000"/>
                <a:gd name="T1" fmla="*/ 0 h 20000"/>
                <a:gd name="T2" fmla="*/ 18783 w 20000"/>
                <a:gd name="T3" fmla="*/ 1480 h 20000"/>
                <a:gd name="T4" fmla="*/ 19681 w 20000"/>
                <a:gd name="T5" fmla="*/ 2700 h 20000"/>
                <a:gd name="T6" fmla="*/ 17565 w 20000"/>
                <a:gd name="T7" fmla="*/ 3919 h 20000"/>
                <a:gd name="T8" fmla="*/ 15594 w 20000"/>
                <a:gd name="T9" fmla="*/ 3599 h 20000"/>
                <a:gd name="T10" fmla="*/ 15768 w 20000"/>
                <a:gd name="T11" fmla="*/ 4790 h 20000"/>
                <a:gd name="T12" fmla="*/ 16348 w 20000"/>
                <a:gd name="T13" fmla="*/ 6299 h 20000"/>
                <a:gd name="T14" fmla="*/ 17565 w 20000"/>
                <a:gd name="T15" fmla="*/ 7054 h 20000"/>
                <a:gd name="T16" fmla="*/ 17130 w 20000"/>
                <a:gd name="T17" fmla="*/ 7808 h 20000"/>
                <a:gd name="T18" fmla="*/ 17130 w 20000"/>
                <a:gd name="T19" fmla="*/ 8999 h 20000"/>
                <a:gd name="T20" fmla="*/ 16058 w 20000"/>
                <a:gd name="T21" fmla="*/ 10363 h 20000"/>
                <a:gd name="T22" fmla="*/ 15594 w 20000"/>
                <a:gd name="T23" fmla="*/ 11727 h 20000"/>
                <a:gd name="T24" fmla="*/ 14406 w 20000"/>
                <a:gd name="T25" fmla="*/ 13062 h 20000"/>
                <a:gd name="T26" fmla="*/ 13971 w 20000"/>
                <a:gd name="T27" fmla="*/ 13527 h 20000"/>
                <a:gd name="T28" fmla="*/ 12145 w 20000"/>
                <a:gd name="T29" fmla="*/ 13527 h 20000"/>
                <a:gd name="T30" fmla="*/ 11710 w 20000"/>
                <a:gd name="T31" fmla="*/ 14107 h 20000"/>
                <a:gd name="T32" fmla="*/ 12029 w 20000"/>
                <a:gd name="T33" fmla="*/ 15472 h 20000"/>
                <a:gd name="T34" fmla="*/ 12464 w 20000"/>
                <a:gd name="T35" fmla="*/ 16952 h 20000"/>
                <a:gd name="T36" fmla="*/ 13217 w 20000"/>
                <a:gd name="T37" fmla="*/ 18926 h 20000"/>
                <a:gd name="T38" fmla="*/ 12609 w 20000"/>
                <a:gd name="T39" fmla="*/ 18926 h 20000"/>
                <a:gd name="T40" fmla="*/ 11710 w 20000"/>
                <a:gd name="T41" fmla="*/ 19216 h 20000"/>
                <a:gd name="T42" fmla="*/ 10493 w 20000"/>
                <a:gd name="T43" fmla="*/ 19390 h 20000"/>
                <a:gd name="T44" fmla="*/ 10058 w 20000"/>
                <a:gd name="T45" fmla="*/ 19681 h 20000"/>
                <a:gd name="T46" fmla="*/ 8551 w 20000"/>
                <a:gd name="T47" fmla="*/ 19390 h 20000"/>
                <a:gd name="T48" fmla="*/ 8116 w 20000"/>
                <a:gd name="T49" fmla="*/ 18200 h 20000"/>
                <a:gd name="T50" fmla="*/ 7362 w 20000"/>
                <a:gd name="T51" fmla="*/ 17417 h 20000"/>
                <a:gd name="T52" fmla="*/ 6290 w 20000"/>
                <a:gd name="T53" fmla="*/ 17417 h 20000"/>
                <a:gd name="T54" fmla="*/ 4957 w 20000"/>
                <a:gd name="T55" fmla="*/ 18026 h 20000"/>
                <a:gd name="T56" fmla="*/ 3913 w 20000"/>
                <a:gd name="T57" fmla="*/ 17417 h 20000"/>
                <a:gd name="T58" fmla="*/ 1942 w 20000"/>
                <a:gd name="T59" fmla="*/ 17736 h 20000"/>
                <a:gd name="T60" fmla="*/ 1188 w 20000"/>
                <a:gd name="T61" fmla="*/ 17271 h 20000"/>
                <a:gd name="T62" fmla="*/ 1942 w 20000"/>
                <a:gd name="T63" fmla="*/ 16226 h 20000"/>
                <a:gd name="T64" fmla="*/ 3014 w 20000"/>
                <a:gd name="T65" fmla="*/ 15762 h 20000"/>
                <a:gd name="T66" fmla="*/ 3159 w 20000"/>
                <a:gd name="T67" fmla="*/ 15472 h 20000"/>
                <a:gd name="T68" fmla="*/ 2725 w 20000"/>
                <a:gd name="T69" fmla="*/ 14862 h 20000"/>
                <a:gd name="T70" fmla="*/ 1797 w 20000"/>
                <a:gd name="T71" fmla="*/ 13062 h 20000"/>
                <a:gd name="T72" fmla="*/ 0 w 20000"/>
                <a:gd name="T73" fmla="*/ 11437 h 20000"/>
                <a:gd name="T74" fmla="*/ 2725 w 20000"/>
                <a:gd name="T75" fmla="*/ 11872 h 20000"/>
                <a:gd name="T76" fmla="*/ 3913 w 20000"/>
                <a:gd name="T77" fmla="*/ 11727 h 20000"/>
                <a:gd name="T78" fmla="*/ 6638 w 20000"/>
                <a:gd name="T79" fmla="*/ 10972 h 20000"/>
                <a:gd name="T80" fmla="*/ 6928 w 20000"/>
                <a:gd name="T81" fmla="*/ 9173 h 20000"/>
                <a:gd name="T82" fmla="*/ 7362 w 20000"/>
                <a:gd name="T83" fmla="*/ 8999 h 20000"/>
                <a:gd name="T84" fmla="*/ 8261 w 20000"/>
                <a:gd name="T85" fmla="*/ 8563 h 20000"/>
                <a:gd name="T86" fmla="*/ 9014 w 20000"/>
                <a:gd name="T87" fmla="*/ 8563 h 20000"/>
                <a:gd name="T88" fmla="*/ 9768 w 20000"/>
                <a:gd name="T89" fmla="*/ 8708 h 20000"/>
                <a:gd name="T90" fmla="*/ 10058 w 20000"/>
                <a:gd name="T91" fmla="*/ 7518 h 20000"/>
                <a:gd name="T92" fmla="*/ 10203 w 20000"/>
                <a:gd name="T93" fmla="*/ 6299 h 20000"/>
                <a:gd name="T94" fmla="*/ 10812 w 20000"/>
                <a:gd name="T95" fmla="*/ 5399 h 20000"/>
                <a:gd name="T96" fmla="*/ 10957 w 20000"/>
                <a:gd name="T97" fmla="*/ 4790 h 20000"/>
                <a:gd name="T98" fmla="*/ 11710 w 20000"/>
                <a:gd name="T99" fmla="*/ 4035 h 20000"/>
                <a:gd name="T100" fmla="*/ 12145 w 20000"/>
                <a:gd name="T101" fmla="*/ 2700 h 20000"/>
                <a:gd name="T102" fmla="*/ 12145 w 20000"/>
                <a:gd name="T103" fmla="*/ 900 h 20000"/>
                <a:gd name="T104" fmla="*/ 13681 w 20000"/>
                <a:gd name="T105" fmla="*/ 29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00" h="20000">
                  <a:moveTo>
                    <a:pt x="15594" y="290"/>
                  </a:moveTo>
                  <a:lnTo>
                    <a:pt x="16348" y="0"/>
                  </a:lnTo>
                  <a:lnTo>
                    <a:pt x="18029" y="755"/>
                  </a:lnTo>
                  <a:lnTo>
                    <a:pt x="18783" y="1480"/>
                  </a:lnTo>
                  <a:lnTo>
                    <a:pt x="19971" y="2409"/>
                  </a:lnTo>
                  <a:lnTo>
                    <a:pt x="19681" y="2700"/>
                  </a:lnTo>
                  <a:lnTo>
                    <a:pt x="18783" y="3454"/>
                  </a:lnTo>
                  <a:lnTo>
                    <a:pt x="17565" y="3919"/>
                  </a:lnTo>
                  <a:lnTo>
                    <a:pt x="16812" y="3599"/>
                  </a:lnTo>
                  <a:lnTo>
                    <a:pt x="15594" y="3599"/>
                  </a:lnTo>
                  <a:lnTo>
                    <a:pt x="15159" y="4035"/>
                  </a:lnTo>
                  <a:lnTo>
                    <a:pt x="15768" y="4790"/>
                  </a:lnTo>
                  <a:lnTo>
                    <a:pt x="15768" y="6009"/>
                  </a:lnTo>
                  <a:lnTo>
                    <a:pt x="16348" y="6299"/>
                  </a:lnTo>
                  <a:lnTo>
                    <a:pt x="16522" y="6763"/>
                  </a:lnTo>
                  <a:lnTo>
                    <a:pt x="17565" y="7054"/>
                  </a:lnTo>
                  <a:lnTo>
                    <a:pt x="17565" y="7518"/>
                  </a:lnTo>
                  <a:lnTo>
                    <a:pt x="17130" y="7808"/>
                  </a:lnTo>
                  <a:lnTo>
                    <a:pt x="16522" y="8244"/>
                  </a:lnTo>
                  <a:lnTo>
                    <a:pt x="17130" y="8999"/>
                  </a:lnTo>
                  <a:lnTo>
                    <a:pt x="16522" y="9463"/>
                  </a:lnTo>
                  <a:lnTo>
                    <a:pt x="16058" y="10363"/>
                  </a:lnTo>
                  <a:lnTo>
                    <a:pt x="15594" y="10972"/>
                  </a:lnTo>
                  <a:lnTo>
                    <a:pt x="15594" y="11727"/>
                  </a:lnTo>
                  <a:lnTo>
                    <a:pt x="14406" y="12337"/>
                  </a:lnTo>
                  <a:lnTo>
                    <a:pt x="14406" y="13062"/>
                  </a:lnTo>
                  <a:lnTo>
                    <a:pt x="14116" y="13353"/>
                  </a:lnTo>
                  <a:lnTo>
                    <a:pt x="13971" y="13527"/>
                  </a:lnTo>
                  <a:lnTo>
                    <a:pt x="12464" y="14107"/>
                  </a:lnTo>
                  <a:lnTo>
                    <a:pt x="12145" y="13527"/>
                  </a:lnTo>
                  <a:lnTo>
                    <a:pt x="12029" y="13817"/>
                  </a:lnTo>
                  <a:lnTo>
                    <a:pt x="11710" y="14107"/>
                  </a:lnTo>
                  <a:lnTo>
                    <a:pt x="10957" y="15298"/>
                  </a:lnTo>
                  <a:lnTo>
                    <a:pt x="12029" y="15472"/>
                  </a:lnTo>
                  <a:lnTo>
                    <a:pt x="12029" y="16836"/>
                  </a:lnTo>
                  <a:lnTo>
                    <a:pt x="12464" y="16952"/>
                  </a:lnTo>
                  <a:lnTo>
                    <a:pt x="13217" y="18636"/>
                  </a:lnTo>
                  <a:lnTo>
                    <a:pt x="13217" y="18926"/>
                  </a:lnTo>
                  <a:lnTo>
                    <a:pt x="12928" y="19216"/>
                  </a:lnTo>
                  <a:lnTo>
                    <a:pt x="12609" y="18926"/>
                  </a:lnTo>
                  <a:lnTo>
                    <a:pt x="12145" y="19216"/>
                  </a:lnTo>
                  <a:lnTo>
                    <a:pt x="11710" y="19216"/>
                  </a:lnTo>
                  <a:lnTo>
                    <a:pt x="10493" y="19216"/>
                  </a:lnTo>
                  <a:lnTo>
                    <a:pt x="10493" y="19390"/>
                  </a:lnTo>
                  <a:lnTo>
                    <a:pt x="10058" y="19390"/>
                  </a:lnTo>
                  <a:lnTo>
                    <a:pt x="10058" y="19681"/>
                  </a:lnTo>
                  <a:lnTo>
                    <a:pt x="9768" y="19971"/>
                  </a:lnTo>
                  <a:lnTo>
                    <a:pt x="8551" y="19390"/>
                  </a:lnTo>
                  <a:lnTo>
                    <a:pt x="8261" y="18636"/>
                  </a:lnTo>
                  <a:lnTo>
                    <a:pt x="8116" y="18200"/>
                  </a:lnTo>
                  <a:lnTo>
                    <a:pt x="7507" y="18200"/>
                  </a:lnTo>
                  <a:lnTo>
                    <a:pt x="7362" y="17417"/>
                  </a:lnTo>
                  <a:lnTo>
                    <a:pt x="6928" y="17271"/>
                  </a:lnTo>
                  <a:lnTo>
                    <a:pt x="6290" y="17417"/>
                  </a:lnTo>
                  <a:lnTo>
                    <a:pt x="4957" y="17736"/>
                  </a:lnTo>
                  <a:lnTo>
                    <a:pt x="4957" y="18026"/>
                  </a:lnTo>
                  <a:lnTo>
                    <a:pt x="4348" y="17736"/>
                  </a:lnTo>
                  <a:lnTo>
                    <a:pt x="3913" y="17417"/>
                  </a:lnTo>
                  <a:lnTo>
                    <a:pt x="3014" y="17736"/>
                  </a:lnTo>
                  <a:lnTo>
                    <a:pt x="1942" y="17736"/>
                  </a:lnTo>
                  <a:lnTo>
                    <a:pt x="1188" y="18026"/>
                  </a:lnTo>
                  <a:lnTo>
                    <a:pt x="1188" y="17271"/>
                  </a:lnTo>
                  <a:lnTo>
                    <a:pt x="1507" y="16226"/>
                  </a:lnTo>
                  <a:lnTo>
                    <a:pt x="1942" y="16226"/>
                  </a:lnTo>
                  <a:lnTo>
                    <a:pt x="2551" y="15762"/>
                  </a:lnTo>
                  <a:lnTo>
                    <a:pt x="3014" y="15762"/>
                  </a:lnTo>
                  <a:lnTo>
                    <a:pt x="3014" y="15472"/>
                  </a:lnTo>
                  <a:lnTo>
                    <a:pt x="3159" y="15472"/>
                  </a:lnTo>
                  <a:lnTo>
                    <a:pt x="3159" y="14862"/>
                  </a:lnTo>
                  <a:lnTo>
                    <a:pt x="2725" y="14862"/>
                  </a:lnTo>
                  <a:lnTo>
                    <a:pt x="2551" y="13817"/>
                  </a:lnTo>
                  <a:lnTo>
                    <a:pt x="1797" y="13062"/>
                  </a:lnTo>
                  <a:lnTo>
                    <a:pt x="1072" y="12917"/>
                  </a:lnTo>
                  <a:lnTo>
                    <a:pt x="0" y="11437"/>
                  </a:lnTo>
                  <a:lnTo>
                    <a:pt x="1797" y="11872"/>
                  </a:lnTo>
                  <a:lnTo>
                    <a:pt x="2725" y="11872"/>
                  </a:lnTo>
                  <a:lnTo>
                    <a:pt x="3449" y="11872"/>
                  </a:lnTo>
                  <a:lnTo>
                    <a:pt x="3913" y="11727"/>
                  </a:lnTo>
                  <a:lnTo>
                    <a:pt x="5101" y="11437"/>
                  </a:lnTo>
                  <a:lnTo>
                    <a:pt x="6638" y="10972"/>
                  </a:lnTo>
                  <a:lnTo>
                    <a:pt x="6638" y="9463"/>
                  </a:lnTo>
                  <a:lnTo>
                    <a:pt x="6928" y="9173"/>
                  </a:lnTo>
                  <a:lnTo>
                    <a:pt x="7043" y="8999"/>
                  </a:lnTo>
                  <a:lnTo>
                    <a:pt x="7362" y="8999"/>
                  </a:lnTo>
                  <a:lnTo>
                    <a:pt x="8116" y="8999"/>
                  </a:lnTo>
                  <a:lnTo>
                    <a:pt x="8261" y="8563"/>
                  </a:lnTo>
                  <a:lnTo>
                    <a:pt x="8551" y="8244"/>
                  </a:lnTo>
                  <a:lnTo>
                    <a:pt x="9014" y="8563"/>
                  </a:lnTo>
                  <a:lnTo>
                    <a:pt x="9304" y="8563"/>
                  </a:lnTo>
                  <a:lnTo>
                    <a:pt x="9768" y="8708"/>
                  </a:lnTo>
                  <a:lnTo>
                    <a:pt x="10203" y="8244"/>
                  </a:lnTo>
                  <a:lnTo>
                    <a:pt x="10058" y="7518"/>
                  </a:lnTo>
                  <a:lnTo>
                    <a:pt x="10203" y="7054"/>
                  </a:lnTo>
                  <a:lnTo>
                    <a:pt x="10203" y="6299"/>
                  </a:lnTo>
                  <a:lnTo>
                    <a:pt x="10957" y="5864"/>
                  </a:lnTo>
                  <a:lnTo>
                    <a:pt x="10812" y="5399"/>
                  </a:lnTo>
                  <a:lnTo>
                    <a:pt x="10493" y="4790"/>
                  </a:lnTo>
                  <a:lnTo>
                    <a:pt x="10957" y="4790"/>
                  </a:lnTo>
                  <a:lnTo>
                    <a:pt x="12029" y="4790"/>
                  </a:lnTo>
                  <a:lnTo>
                    <a:pt x="11710" y="4035"/>
                  </a:lnTo>
                  <a:lnTo>
                    <a:pt x="12029" y="3599"/>
                  </a:lnTo>
                  <a:lnTo>
                    <a:pt x="12145" y="2700"/>
                  </a:lnTo>
                  <a:lnTo>
                    <a:pt x="12029" y="1480"/>
                  </a:lnTo>
                  <a:lnTo>
                    <a:pt x="12145" y="900"/>
                  </a:lnTo>
                  <a:lnTo>
                    <a:pt x="12928" y="464"/>
                  </a:lnTo>
                  <a:lnTo>
                    <a:pt x="13681" y="290"/>
                  </a:lnTo>
                  <a:lnTo>
                    <a:pt x="15594" y="29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7" name="Freeform 169">
              <a:extLst>
                <a:ext uri="{FF2B5EF4-FFF2-40B4-BE49-F238E27FC236}">
                  <a16:creationId xmlns:a16="http://schemas.microsoft.com/office/drawing/2014/main" id="{A8E99A84-F655-4857-A3A3-8A54FCEDE4FE}"/>
                </a:ext>
              </a:extLst>
            </p:cNvPr>
            <p:cNvSpPr>
              <a:spLocks/>
            </p:cNvSpPr>
            <p:nvPr/>
          </p:nvSpPr>
          <p:spPr bwMode="auto">
            <a:xfrm>
              <a:off x="7312054" y="3526769"/>
              <a:ext cx="96815" cy="140203"/>
            </a:xfrm>
            <a:custGeom>
              <a:avLst/>
              <a:gdLst>
                <a:gd name="T0" fmla="*/ 19904 w 20000"/>
                <a:gd name="T1" fmla="*/ 19932 h 20000"/>
                <a:gd name="T2" fmla="*/ 19327 w 20000"/>
                <a:gd name="T3" fmla="*/ 18915 h 20000"/>
                <a:gd name="T4" fmla="*/ 17885 w 20000"/>
                <a:gd name="T5" fmla="*/ 18169 h 20000"/>
                <a:gd name="T6" fmla="*/ 16923 w 20000"/>
                <a:gd name="T7" fmla="*/ 17492 h 20000"/>
                <a:gd name="T8" fmla="*/ 15385 w 20000"/>
                <a:gd name="T9" fmla="*/ 16475 h 20000"/>
                <a:gd name="T10" fmla="*/ 14423 w 20000"/>
                <a:gd name="T11" fmla="*/ 16068 h 20000"/>
                <a:gd name="T12" fmla="*/ 13942 w 20000"/>
                <a:gd name="T13" fmla="*/ 14712 h 20000"/>
                <a:gd name="T14" fmla="*/ 12981 w 20000"/>
                <a:gd name="T15" fmla="*/ 15390 h 20000"/>
                <a:gd name="T16" fmla="*/ 14423 w 20000"/>
                <a:gd name="T17" fmla="*/ 17492 h 20000"/>
                <a:gd name="T18" fmla="*/ 13942 w 20000"/>
                <a:gd name="T19" fmla="*/ 17492 h 20000"/>
                <a:gd name="T20" fmla="*/ 12019 w 20000"/>
                <a:gd name="T21" fmla="*/ 16068 h 20000"/>
                <a:gd name="T22" fmla="*/ 8942 w 20000"/>
                <a:gd name="T23" fmla="*/ 15390 h 20000"/>
                <a:gd name="T24" fmla="*/ 7885 w 20000"/>
                <a:gd name="T25" fmla="*/ 16068 h 20000"/>
                <a:gd name="T26" fmla="*/ 7500 w 20000"/>
                <a:gd name="T27" fmla="*/ 16068 h 20000"/>
                <a:gd name="T28" fmla="*/ 6442 w 20000"/>
                <a:gd name="T29" fmla="*/ 15390 h 20000"/>
                <a:gd name="T30" fmla="*/ 5000 w 20000"/>
                <a:gd name="T31" fmla="*/ 14712 h 20000"/>
                <a:gd name="T32" fmla="*/ 5481 w 20000"/>
                <a:gd name="T33" fmla="*/ 13627 h 20000"/>
                <a:gd name="T34" fmla="*/ 5481 w 20000"/>
                <a:gd name="T35" fmla="*/ 12610 h 20000"/>
                <a:gd name="T36" fmla="*/ 5000 w 20000"/>
                <a:gd name="T37" fmla="*/ 12610 h 20000"/>
                <a:gd name="T38" fmla="*/ 3942 w 20000"/>
                <a:gd name="T39" fmla="*/ 13627 h 20000"/>
                <a:gd name="T40" fmla="*/ 3558 w 20000"/>
                <a:gd name="T41" fmla="*/ 13288 h 20000"/>
                <a:gd name="T42" fmla="*/ 1538 w 20000"/>
                <a:gd name="T43" fmla="*/ 9831 h 20000"/>
                <a:gd name="T44" fmla="*/ 0 w 20000"/>
                <a:gd name="T45" fmla="*/ 7322 h 20000"/>
                <a:gd name="T46" fmla="*/ 1538 w 20000"/>
                <a:gd name="T47" fmla="*/ 8068 h 20000"/>
                <a:gd name="T48" fmla="*/ 2500 w 20000"/>
                <a:gd name="T49" fmla="*/ 8746 h 20000"/>
                <a:gd name="T50" fmla="*/ 3558 w 20000"/>
                <a:gd name="T51" fmla="*/ 8068 h 20000"/>
                <a:gd name="T52" fmla="*/ 2500 w 20000"/>
                <a:gd name="T53" fmla="*/ 5966 h 20000"/>
                <a:gd name="T54" fmla="*/ 2500 w 20000"/>
                <a:gd name="T55" fmla="*/ 3458 h 20000"/>
                <a:gd name="T56" fmla="*/ 3558 w 20000"/>
                <a:gd name="T57" fmla="*/ 0 h 20000"/>
                <a:gd name="T58" fmla="*/ 5000 w 20000"/>
                <a:gd name="T59" fmla="*/ 0 h 20000"/>
                <a:gd name="T60" fmla="*/ 7885 w 20000"/>
                <a:gd name="T61" fmla="*/ 678 h 20000"/>
                <a:gd name="T62" fmla="*/ 8942 w 20000"/>
                <a:gd name="T63" fmla="*/ 0 h 20000"/>
                <a:gd name="T64" fmla="*/ 9423 w 20000"/>
                <a:gd name="T65" fmla="*/ 678 h 20000"/>
                <a:gd name="T66" fmla="*/ 9423 w 20000"/>
                <a:gd name="T67" fmla="*/ 1763 h 20000"/>
                <a:gd name="T68" fmla="*/ 9423 w 20000"/>
                <a:gd name="T69" fmla="*/ 3458 h 20000"/>
                <a:gd name="T70" fmla="*/ 11442 w 20000"/>
                <a:gd name="T71" fmla="*/ 4542 h 20000"/>
                <a:gd name="T72" fmla="*/ 11442 w 20000"/>
                <a:gd name="T73" fmla="*/ 5966 h 20000"/>
                <a:gd name="T74" fmla="*/ 10481 w 20000"/>
                <a:gd name="T75" fmla="*/ 8068 h 20000"/>
                <a:gd name="T76" fmla="*/ 7885 w 20000"/>
                <a:gd name="T77" fmla="*/ 8746 h 20000"/>
                <a:gd name="T78" fmla="*/ 7500 w 20000"/>
                <a:gd name="T79" fmla="*/ 10102 h 20000"/>
                <a:gd name="T80" fmla="*/ 8942 w 20000"/>
                <a:gd name="T81" fmla="*/ 11932 h 20000"/>
                <a:gd name="T82" fmla="*/ 8942 w 20000"/>
                <a:gd name="T83" fmla="*/ 12610 h 20000"/>
                <a:gd name="T84" fmla="*/ 8942 w 20000"/>
                <a:gd name="T85" fmla="*/ 13627 h 20000"/>
                <a:gd name="T86" fmla="*/ 11442 w 20000"/>
                <a:gd name="T87" fmla="*/ 14712 h 20000"/>
                <a:gd name="T88" fmla="*/ 12019 w 20000"/>
                <a:gd name="T89" fmla="*/ 14373 h 20000"/>
                <a:gd name="T90" fmla="*/ 12019 w 20000"/>
                <a:gd name="T91" fmla="*/ 13627 h 20000"/>
                <a:gd name="T92" fmla="*/ 14423 w 20000"/>
                <a:gd name="T93" fmla="*/ 13627 h 20000"/>
                <a:gd name="T94" fmla="*/ 15385 w 20000"/>
                <a:gd name="T95" fmla="*/ 15390 h 20000"/>
                <a:gd name="T96" fmla="*/ 15962 w 20000"/>
                <a:gd name="T97" fmla="*/ 15390 h 20000"/>
                <a:gd name="T98" fmla="*/ 15962 w 20000"/>
                <a:gd name="T99" fmla="*/ 14712 h 20000"/>
                <a:gd name="T100" fmla="*/ 19327 w 20000"/>
                <a:gd name="T101" fmla="*/ 15390 h 20000"/>
                <a:gd name="T102" fmla="*/ 17885 w 20000"/>
                <a:gd name="T103" fmla="*/ 16068 h 20000"/>
                <a:gd name="T104" fmla="*/ 18365 w 20000"/>
                <a:gd name="T105" fmla="*/ 17153 h 20000"/>
                <a:gd name="T106" fmla="*/ 19904 w 20000"/>
                <a:gd name="T107" fmla="*/ 17492 h 20000"/>
                <a:gd name="T108" fmla="*/ 19904 w 20000"/>
                <a:gd name="T109" fmla="*/ 19932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00" h="20000">
                  <a:moveTo>
                    <a:pt x="19904" y="19932"/>
                  </a:moveTo>
                  <a:lnTo>
                    <a:pt x="19327" y="18915"/>
                  </a:lnTo>
                  <a:lnTo>
                    <a:pt x="17885" y="18169"/>
                  </a:lnTo>
                  <a:lnTo>
                    <a:pt x="16923" y="17492"/>
                  </a:lnTo>
                  <a:lnTo>
                    <a:pt x="15385" y="16475"/>
                  </a:lnTo>
                  <a:lnTo>
                    <a:pt x="14423" y="16068"/>
                  </a:lnTo>
                  <a:lnTo>
                    <a:pt x="13942" y="14712"/>
                  </a:lnTo>
                  <a:lnTo>
                    <a:pt x="12981" y="15390"/>
                  </a:lnTo>
                  <a:lnTo>
                    <a:pt x="14423" y="17492"/>
                  </a:lnTo>
                  <a:lnTo>
                    <a:pt x="13942" y="17492"/>
                  </a:lnTo>
                  <a:lnTo>
                    <a:pt x="12019" y="16068"/>
                  </a:lnTo>
                  <a:lnTo>
                    <a:pt x="8942" y="15390"/>
                  </a:lnTo>
                  <a:lnTo>
                    <a:pt x="7885" y="16068"/>
                  </a:lnTo>
                  <a:lnTo>
                    <a:pt x="7500" y="16068"/>
                  </a:lnTo>
                  <a:lnTo>
                    <a:pt x="6442" y="15390"/>
                  </a:lnTo>
                  <a:lnTo>
                    <a:pt x="5000" y="14712"/>
                  </a:lnTo>
                  <a:lnTo>
                    <a:pt x="5481" y="13627"/>
                  </a:lnTo>
                  <a:lnTo>
                    <a:pt x="5481" y="12610"/>
                  </a:lnTo>
                  <a:lnTo>
                    <a:pt x="5000" y="12610"/>
                  </a:lnTo>
                  <a:lnTo>
                    <a:pt x="3942" y="13627"/>
                  </a:lnTo>
                  <a:lnTo>
                    <a:pt x="3558" y="13288"/>
                  </a:lnTo>
                  <a:lnTo>
                    <a:pt x="1538" y="9831"/>
                  </a:lnTo>
                  <a:lnTo>
                    <a:pt x="0" y="7322"/>
                  </a:lnTo>
                  <a:lnTo>
                    <a:pt x="1538" y="8068"/>
                  </a:lnTo>
                  <a:lnTo>
                    <a:pt x="2500" y="8746"/>
                  </a:lnTo>
                  <a:lnTo>
                    <a:pt x="3558" y="8068"/>
                  </a:lnTo>
                  <a:lnTo>
                    <a:pt x="2500" y="5966"/>
                  </a:lnTo>
                  <a:lnTo>
                    <a:pt x="2500" y="3458"/>
                  </a:lnTo>
                  <a:lnTo>
                    <a:pt x="3558" y="0"/>
                  </a:lnTo>
                  <a:lnTo>
                    <a:pt x="5000" y="0"/>
                  </a:lnTo>
                  <a:lnTo>
                    <a:pt x="7885" y="678"/>
                  </a:lnTo>
                  <a:lnTo>
                    <a:pt x="8942" y="0"/>
                  </a:lnTo>
                  <a:lnTo>
                    <a:pt x="9423" y="678"/>
                  </a:lnTo>
                  <a:lnTo>
                    <a:pt x="9423" y="1763"/>
                  </a:lnTo>
                  <a:lnTo>
                    <a:pt x="9423" y="3458"/>
                  </a:lnTo>
                  <a:lnTo>
                    <a:pt x="11442" y="4542"/>
                  </a:lnTo>
                  <a:lnTo>
                    <a:pt x="11442" y="5966"/>
                  </a:lnTo>
                  <a:lnTo>
                    <a:pt x="10481" y="8068"/>
                  </a:lnTo>
                  <a:lnTo>
                    <a:pt x="7885" y="8746"/>
                  </a:lnTo>
                  <a:lnTo>
                    <a:pt x="7500" y="10102"/>
                  </a:lnTo>
                  <a:lnTo>
                    <a:pt x="8942" y="11932"/>
                  </a:lnTo>
                  <a:lnTo>
                    <a:pt x="8942" y="12610"/>
                  </a:lnTo>
                  <a:lnTo>
                    <a:pt x="8942" y="13627"/>
                  </a:lnTo>
                  <a:lnTo>
                    <a:pt x="11442" y="14712"/>
                  </a:lnTo>
                  <a:lnTo>
                    <a:pt x="12019" y="14373"/>
                  </a:lnTo>
                  <a:lnTo>
                    <a:pt x="12019" y="13627"/>
                  </a:lnTo>
                  <a:lnTo>
                    <a:pt x="14423" y="13627"/>
                  </a:lnTo>
                  <a:lnTo>
                    <a:pt x="15385" y="15390"/>
                  </a:lnTo>
                  <a:lnTo>
                    <a:pt x="15962" y="15390"/>
                  </a:lnTo>
                  <a:lnTo>
                    <a:pt x="15962" y="14712"/>
                  </a:lnTo>
                  <a:lnTo>
                    <a:pt x="19327" y="15390"/>
                  </a:lnTo>
                  <a:lnTo>
                    <a:pt x="17885" y="16068"/>
                  </a:lnTo>
                  <a:lnTo>
                    <a:pt x="18365" y="17153"/>
                  </a:lnTo>
                  <a:lnTo>
                    <a:pt x="19904" y="17492"/>
                  </a:lnTo>
                  <a:lnTo>
                    <a:pt x="19904" y="19932"/>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8" name="Freeform 168">
              <a:extLst>
                <a:ext uri="{FF2B5EF4-FFF2-40B4-BE49-F238E27FC236}">
                  <a16:creationId xmlns:a16="http://schemas.microsoft.com/office/drawing/2014/main" id="{C92AA959-3164-486B-A67D-464E831B92D8}"/>
                </a:ext>
              </a:extLst>
            </p:cNvPr>
            <p:cNvSpPr>
              <a:spLocks/>
            </p:cNvSpPr>
            <p:nvPr/>
          </p:nvSpPr>
          <p:spPr bwMode="auto">
            <a:xfrm>
              <a:off x="7375042" y="3726380"/>
              <a:ext cx="94482" cy="96241"/>
            </a:xfrm>
            <a:custGeom>
              <a:avLst/>
              <a:gdLst>
                <a:gd name="T0" fmla="*/ 14877 w 20000"/>
                <a:gd name="T1" fmla="*/ 19901 h 20000"/>
                <a:gd name="T2" fmla="*/ 13695 w 20000"/>
                <a:gd name="T3" fmla="*/ 18916 h 20000"/>
                <a:gd name="T4" fmla="*/ 13695 w 20000"/>
                <a:gd name="T5" fmla="*/ 18325 h 20000"/>
                <a:gd name="T6" fmla="*/ 13695 w 20000"/>
                <a:gd name="T7" fmla="*/ 17340 h 20000"/>
                <a:gd name="T8" fmla="*/ 13300 w 20000"/>
                <a:gd name="T9" fmla="*/ 18325 h 20000"/>
                <a:gd name="T10" fmla="*/ 9655 w 20000"/>
                <a:gd name="T11" fmla="*/ 17340 h 20000"/>
                <a:gd name="T12" fmla="*/ 8177 w 20000"/>
                <a:gd name="T13" fmla="*/ 13300 h 20000"/>
                <a:gd name="T14" fmla="*/ 9163 w 20000"/>
                <a:gd name="T15" fmla="*/ 11724 h 20000"/>
                <a:gd name="T16" fmla="*/ 8177 w 20000"/>
                <a:gd name="T17" fmla="*/ 10246 h 20000"/>
                <a:gd name="T18" fmla="*/ 5616 w 20000"/>
                <a:gd name="T19" fmla="*/ 9163 h 20000"/>
                <a:gd name="T20" fmla="*/ 6601 w 20000"/>
                <a:gd name="T21" fmla="*/ 11724 h 20000"/>
                <a:gd name="T22" fmla="*/ 5025 w 20000"/>
                <a:gd name="T23" fmla="*/ 10640 h 20000"/>
                <a:gd name="T24" fmla="*/ 4039 w 20000"/>
                <a:gd name="T25" fmla="*/ 10246 h 20000"/>
                <a:gd name="T26" fmla="*/ 4039 w 20000"/>
                <a:gd name="T27" fmla="*/ 10640 h 20000"/>
                <a:gd name="T28" fmla="*/ 3054 w 20000"/>
                <a:gd name="T29" fmla="*/ 10640 h 20000"/>
                <a:gd name="T30" fmla="*/ 2562 w 20000"/>
                <a:gd name="T31" fmla="*/ 9163 h 20000"/>
                <a:gd name="T32" fmla="*/ 985 w 20000"/>
                <a:gd name="T33" fmla="*/ 10640 h 20000"/>
                <a:gd name="T34" fmla="*/ 0 w 20000"/>
                <a:gd name="T35" fmla="*/ 13300 h 20000"/>
                <a:gd name="T36" fmla="*/ 0 w 20000"/>
                <a:gd name="T37" fmla="*/ 11724 h 20000"/>
                <a:gd name="T38" fmla="*/ 0 w 20000"/>
                <a:gd name="T39" fmla="*/ 8177 h 20000"/>
                <a:gd name="T40" fmla="*/ 3054 w 20000"/>
                <a:gd name="T41" fmla="*/ 7586 h 20000"/>
                <a:gd name="T42" fmla="*/ 4039 w 20000"/>
                <a:gd name="T43" fmla="*/ 5616 h 20000"/>
                <a:gd name="T44" fmla="*/ 6601 w 20000"/>
                <a:gd name="T45" fmla="*/ 5025 h 20000"/>
                <a:gd name="T46" fmla="*/ 7192 w 20000"/>
                <a:gd name="T47" fmla="*/ 6601 h 20000"/>
                <a:gd name="T48" fmla="*/ 6601 w 20000"/>
                <a:gd name="T49" fmla="*/ 7586 h 20000"/>
                <a:gd name="T50" fmla="*/ 6601 w 20000"/>
                <a:gd name="T51" fmla="*/ 8177 h 20000"/>
                <a:gd name="T52" fmla="*/ 9163 w 20000"/>
                <a:gd name="T53" fmla="*/ 6601 h 20000"/>
                <a:gd name="T54" fmla="*/ 9655 w 20000"/>
                <a:gd name="T55" fmla="*/ 5025 h 20000"/>
                <a:gd name="T56" fmla="*/ 11724 w 20000"/>
                <a:gd name="T57" fmla="*/ 5616 h 20000"/>
                <a:gd name="T58" fmla="*/ 11724 w 20000"/>
                <a:gd name="T59" fmla="*/ 3547 h 20000"/>
                <a:gd name="T60" fmla="*/ 12217 w 20000"/>
                <a:gd name="T61" fmla="*/ 4039 h 20000"/>
                <a:gd name="T62" fmla="*/ 13300 w 20000"/>
                <a:gd name="T63" fmla="*/ 3547 h 20000"/>
                <a:gd name="T64" fmla="*/ 14877 w 20000"/>
                <a:gd name="T65" fmla="*/ 3547 h 20000"/>
                <a:gd name="T66" fmla="*/ 13695 w 20000"/>
                <a:gd name="T67" fmla="*/ 0 h 20000"/>
                <a:gd name="T68" fmla="*/ 16355 w 20000"/>
                <a:gd name="T69" fmla="*/ 1576 h 20000"/>
                <a:gd name="T70" fmla="*/ 17833 w 20000"/>
                <a:gd name="T71" fmla="*/ 2562 h 20000"/>
                <a:gd name="T72" fmla="*/ 17833 w 20000"/>
                <a:gd name="T73" fmla="*/ 5025 h 20000"/>
                <a:gd name="T74" fmla="*/ 17340 w 20000"/>
                <a:gd name="T75" fmla="*/ 5616 h 20000"/>
                <a:gd name="T76" fmla="*/ 18916 w 20000"/>
                <a:gd name="T77" fmla="*/ 5616 h 20000"/>
                <a:gd name="T78" fmla="*/ 18916 w 20000"/>
                <a:gd name="T79" fmla="*/ 9163 h 20000"/>
                <a:gd name="T80" fmla="*/ 19901 w 20000"/>
                <a:gd name="T81" fmla="*/ 11724 h 20000"/>
                <a:gd name="T82" fmla="*/ 17833 w 20000"/>
                <a:gd name="T83" fmla="*/ 12217 h 20000"/>
                <a:gd name="T84" fmla="*/ 18916 w 20000"/>
                <a:gd name="T85" fmla="*/ 15862 h 20000"/>
                <a:gd name="T86" fmla="*/ 17833 w 20000"/>
                <a:gd name="T87" fmla="*/ 15862 h 20000"/>
                <a:gd name="T88" fmla="*/ 16355 w 20000"/>
                <a:gd name="T89" fmla="*/ 11724 h 20000"/>
                <a:gd name="T90" fmla="*/ 13695 w 20000"/>
                <a:gd name="T91" fmla="*/ 14286 h 20000"/>
                <a:gd name="T92" fmla="*/ 15862 w 20000"/>
                <a:gd name="T93" fmla="*/ 16256 h 20000"/>
                <a:gd name="T94" fmla="*/ 14877 w 20000"/>
                <a:gd name="T95" fmla="*/ 1990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00" h="20000">
                  <a:moveTo>
                    <a:pt x="14877" y="19901"/>
                  </a:moveTo>
                  <a:lnTo>
                    <a:pt x="13695" y="18916"/>
                  </a:lnTo>
                  <a:lnTo>
                    <a:pt x="13695" y="18325"/>
                  </a:lnTo>
                  <a:lnTo>
                    <a:pt x="13695" y="17340"/>
                  </a:lnTo>
                  <a:lnTo>
                    <a:pt x="13300" y="18325"/>
                  </a:lnTo>
                  <a:lnTo>
                    <a:pt x="9655" y="17340"/>
                  </a:lnTo>
                  <a:lnTo>
                    <a:pt x="8177" y="13300"/>
                  </a:lnTo>
                  <a:lnTo>
                    <a:pt x="9163" y="11724"/>
                  </a:lnTo>
                  <a:lnTo>
                    <a:pt x="8177" y="10246"/>
                  </a:lnTo>
                  <a:lnTo>
                    <a:pt x="5616" y="9163"/>
                  </a:lnTo>
                  <a:lnTo>
                    <a:pt x="6601" y="11724"/>
                  </a:lnTo>
                  <a:lnTo>
                    <a:pt x="5025" y="10640"/>
                  </a:lnTo>
                  <a:lnTo>
                    <a:pt x="4039" y="10246"/>
                  </a:lnTo>
                  <a:lnTo>
                    <a:pt x="4039" y="10640"/>
                  </a:lnTo>
                  <a:lnTo>
                    <a:pt x="3054" y="10640"/>
                  </a:lnTo>
                  <a:lnTo>
                    <a:pt x="2562" y="9163"/>
                  </a:lnTo>
                  <a:lnTo>
                    <a:pt x="985" y="10640"/>
                  </a:lnTo>
                  <a:lnTo>
                    <a:pt x="0" y="13300"/>
                  </a:lnTo>
                  <a:lnTo>
                    <a:pt x="0" y="11724"/>
                  </a:lnTo>
                  <a:lnTo>
                    <a:pt x="0" y="8177"/>
                  </a:lnTo>
                  <a:lnTo>
                    <a:pt x="3054" y="7586"/>
                  </a:lnTo>
                  <a:lnTo>
                    <a:pt x="4039" y="5616"/>
                  </a:lnTo>
                  <a:lnTo>
                    <a:pt x="6601" y="5025"/>
                  </a:lnTo>
                  <a:lnTo>
                    <a:pt x="7192" y="6601"/>
                  </a:lnTo>
                  <a:lnTo>
                    <a:pt x="6601" y="7586"/>
                  </a:lnTo>
                  <a:lnTo>
                    <a:pt x="6601" y="8177"/>
                  </a:lnTo>
                  <a:lnTo>
                    <a:pt x="9163" y="6601"/>
                  </a:lnTo>
                  <a:lnTo>
                    <a:pt x="9655" y="5025"/>
                  </a:lnTo>
                  <a:lnTo>
                    <a:pt x="11724" y="5616"/>
                  </a:lnTo>
                  <a:lnTo>
                    <a:pt x="11724" y="3547"/>
                  </a:lnTo>
                  <a:lnTo>
                    <a:pt x="12217" y="4039"/>
                  </a:lnTo>
                  <a:lnTo>
                    <a:pt x="13300" y="3547"/>
                  </a:lnTo>
                  <a:lnTo>
                    <a:pt x="14877" y="3547"/>
                  </a:lnTo>
                  <a:lnTo>
                    <a:pt x="13695" y="0"/>
                  </a:lnTo>
                  <a:lnTo>
                    <a:pt x="16355" y="1576"/>
                  </a:lnTo>
                  <a:lnTo>
                    <a:pt x="17833" y="2562"/>
                  </a:lnTo>
                  <a:lnTo>
                    <a:pt x="17833" y="5025"/>
                  </a:lnTo>
                  <a:lnTo>
                    <a:pt x="17340" y="5616"/>
                  </a:lnTo>
                  <a:lnTo>
                    <a:pt x="18916" y="5616"/>
                  </a:lnTo>
                  <a:lnTo>
                    <a:pt x="18916" y="9163"/>
                  </a:lnTo>
                  <a:lnTo>
                    <a:pt x="19901" y="11724"/>
                  </a:lnTo>
                  <a:lnTo>
                    <a:pt x="17833" y="12217"/>
                  </a:lnTo>
                  <a:lnTo>
                    <a:pt x="18916" y="15862"/>
                  </a:lnTo>
                  <a:lnTo>
                    <a:pt x="17833" y="15862"/>
                  </a:lnTo>
                  <a:lnTo>
                    <a:pt x="16355" y="11724"/>
                  </a:lnTo>
                  <a:lnTo>
                    <a:pt x="13695" y="14286"/>
                  </a:lnTo>
                  <a:lnTo>
                    <a:pt x="15862" y="16256"/>
                  </a:lnTo>
                  <a:lnTo>
                    <a:pt x="14877" y="19901"/>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9" name="Freeform 167">
              <a:extLst>
                <a:ext uri="{FF2B5EF4-FFF2-40B4-BE49-F238E27FC236}">
                  <a16:creationId xmlns:a16="http://schemas.microsoft.com/office/drawing/2014/main" id="{02C3C875-536D-4616-A893-962FF6F006B1}"/>
                </a:ext>
              </a:extLst>
            </p:cNvPr>
            <p:cNvSpPr>
              <a:spLocks/>
            </p:cNvSpPr>
            <p:nvPr/>
          </p:nvSpPr>
          <p:spPr bwMode="auto">
            <a:xfrm>
              <a:off x="7368043" y="3680042"/>
              <a:ext cx="22163" cy="35645"/>
            </a:xfrm>
            <a:custGeom>
              <a:avLst/>
              <a:gdLst>
                <a:gd name="T0" fmla="*/ 0 w 20000"/>
                <a:gd name="T1" fmla="*/ 19730 h 20000"/>
                <a:gd name="T2" fmla="*/ 0 w 20000"/>
                <a:gd name="T3" fmla="*/ 7027 h 20000"/>
                <a:gd name="T4" fmla="*/ 0 w 20000"/>
                <a:gd name="T5" fmla="*/ 0 h 20000"/>
                <a:gd name="T6" fmla="*/ 6667 w 20000"/>
                <a:gd name="T7" fmla="*/ 0 h 20000"/>
                <a:gd name="T8" fmla="*/ 10833 w 20000"/>
                <a:gd name="T9" fmla="*/ 4324 h 20000"/>
                <a:gd name="T10" fmla="*/ 12917 w 20000"/>
                <a:gd name="T11" fmla="*/ 1081 h 20000"/>
                <a:gd name="T12" fmla="*/ 19583 w 20000"/>
                <a:gd name="T13" fmla="*/ 4324 h 20000"/>
                <a:gd name="T14" fmla="*/ 19583 w 20000"/>
                <a:gd name="T15" fmla="*/ 8378 h 20000"/>
                <a:gd name="T16" fmla="*/ 17083 w 20000"/>
                <a:gd name="T17" fmla="*/ 11081 h 20000"/>
                <a:gd name="T18" fmla="*/ 0 w 20000"/>
                <a:gd name="T19" fmla="*/ 1973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00" h="20000">
                  <a:moveTo>
                    <a:pt x="0" y="19730"/>
                  </a:moveTo>
                  <a:lnTo>
                    <a:pt x="0" y="7027"/>
                  </a:lnTo>
                  <a:lnTo>
                    <a:pt x="0" y="0"/>
                  </a:lnTo>
                  <a:lnTo>
                    <a:pt x="6667" y="0"/>
                  </a:lnTo>
                  <a:lnTo>
                    <a:pt x="10833" y="4324"/>
                  </a:lnTo>
                  <a:lnTo>
                    <a:pt x="12917" y="1081"/>
                  </a:lnTo>
                  <a:lnTo>
                    <a:pt x="19583" y="4324"/>
                  </a:lnTo>
                  <a:lnTo>
                    <a:pt x="19583" y="8378"/>
                  </a:lnTo>
                  <a:lnTo>
                    <a:pt x="17083" y="11081"/>
                  </a:lnTo>
                  <a:lnTo>
                    <a:pt x="0" y="1973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0" name="Freeform 166">
              <a:extLst>
                <a:ext uri="{FF2B5EF4-FFF2-40B4-BE49-F238E27FC236}">
                  <a16:creationId xmlns:a16="http://schemas.microsoft.com/office/drawing/2014/main" id="{EB12B6E4-6053-4DA9-9E56-88675C7E2DEC}"/>
                </a:ext>
              </a:extLst>
            </p:cNvPr>
            <p:cNvSpPr>
              <a:spLocks/>
            </p:cNvSpPr>
            <p:nvPr/>
          </p:nvSpPr>
          <p:spPr bwMode="auto">
            <a:xfrm>
              <a:off x="7268896" y="3687171"/>
              <a:ext cx="51323" cy="66537"/>
            </a:xfrm>
            <a:custGeom>
              <a:avLst/>
              <a:gdLst>
                <a:gd name="T0" fmla="*/ 0 w 20000"/>
                <a:gd name="T1" fmla="*/ 19857 h 20000"/>
                <a:gd name="T2" fmla="*/ 4909 w 20000"/>
                <a:gd name="T3" fmla="*/ 16857 h 20000"/>
                <a:gd name="T4" fmla="*/ 7636 w 20000"/>
                <a:gd name="T5" fmla="*/ 15429 h 20000"/>
                <a:gd name="T6" fmla="*/ 11273 w 20000"/>
                <a:gd name="T7" fmla="*/ 11000 h 20000"/>
                <a:gd name="T8" fmla="*/ 14182 w 20000"/>
                <a:gd name="T9" fmla="*/ 8143 h 20000"/>
                <a:gd name="T10" fmla="*/ 16909 w 20000"/>
                <a:gd name="T11" fmla="*/ 7286 h 20000"/>
                <a:gd name="T12" fmla="*/ 16909 w 20000"/>
                <a:gd name="T13" fmla="*/ 3714 h 20000"/>
                <a:gd name="T14" fmla="*/ 18727 w 20000"/>
                <a:gd name="T15" fmla="*/ 0 h 20000"/>
                <a:gd name="T16" fmla="*/ 18727 w 20000"/>
                <a:gd name="T17" fmla="*/ 2286 h 20000"/>
                <a:gd name="T18" fmla="*/ 18727 w 20000"/>
                <a:gd name="T19" fmla="*/ 3714 h 20000"/>
                <a:gd name="T20" fmla="*/ 19818 w 20000"/>
                <a:gd name="T21" fmla="*/ 7286 h 20000"/>
                <a:gd name="T22" fmla="*/ 16909 w 20000"/>
                <a:gd name="T23" fmla="*/ 8143 h 20000"/>
                <a:gd name="T24" fmla="*/ 16909 w 20000"/>
                <a:gd name="T25" fmla="*/ 11000 h 20000"/>
                <a:gd name="T26" fmla="*/ 14182 w 20000"/>
                <a:gd name="T27" fmla="*/ 11714 h 20000"/>
                <a:gd name="T28" fmla="*/ 11273 w 20000"/>
                <a:gd name="T29" fmla="*/ 15429 h 20000"/>
                <a:gd name="T30" fmla="*/ 7636 w 20000"/>
                <a:gd name="T31" fmla="*/ 16857 h 20000"/>
                <a:gd name="T32" fmla="*/ 3818 w 20000"/>
                <a:gd name="T33" fmla="*/ 19000 h 20000"/>
                <a:gd name="T34" fmla="*/ 0 w 20000"/>
                <a:gd name="T35" fmla="*/ 19857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00" h="20000">
                  <a:moveTo>
                    <a:pt x="0" y="19857"/>
                  </a:moveTo>
                  <a:lnTo>
                    <a:pt x="4909" y="16857"/>
                  </a:lnTo>
                  <a:lnTo>
                    <a:pt x="7636" y="15429"/>
                  </a:lnTo>
                  <a:lnTo>
                    <a:pt x="11273" y="11000"/>
                  </a:lnTo>
                  <a:lnTo>
                    <a:pt x="14182" y="8143"/>
                  </a:lnTo>
                  <a:lnTo>
                    <a:pt x="16909" y="7286"/>
                  </a:lnTo>
                  <a:lnTo>
                    <a:pt x="16909" y="3714"/>
                  </a:lnTo>
                  <a:lnTo>
                    <a:pt x="18727" y="0"/>
                  </a:lnTo>
                  <a:lnTo>
                    <a:pt x="18727" y="2286"/>
                  </a:lnTo>
                  <a:lnTo>
                    <a:pt x="18727" y="3714"/>
                  </a:lnTo>
                  <a:lnTo>
                    <a:pt x="19818" y="7286"/>
                  </a:lnTo>
                  <a:lnTo>
                    <a:pt x="16909" y="8143"/>
                  </a:lnTo>
                  <a:lnTo>
                    <a:pt x="16909" y="11000"/>
                  </a:lnTo>
                  <a:lnTo>
                    <a:pt x="14182" y="11714"/>
                  </a:lnTo>
                  <a:lnTo>
                    <a:pt x="11273" y="15429"/>
                  </a:lnTo>
                  <a:lnTo>
                    <a:pt x="7636" y="16857"/>
                  </a:lnTo>
                  <a:lnTo>
                    <a:pt x="3818" y="19000"/>
                  </a:lnTo>
                  <a:lnTo>
                    <a:pt x="0" y="19857"/>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1" name="Freeform 165">
              <a:extLst>
                <a:ext uri="{FF2B5EF4-FFF2-40B4-BE49-F238E27FC236}">
                  <a16:creationId xmlns:a16="http://schemas.microsoft.com/office/drawing/2014/main" id="{7E6FA639-6D90-4580-97FF-C37B2627C784}"/>
                </a:ext>
              </a:extLst>
            </p:cNvPr>
            <p:cNvSpPr>
              <a:spLocks/>
            </p:cNvSpPr>
            <p:nvPr/>
          </p:nvSpPr>
          <p:spPr bwMode="auto">
            <a:xfrm>
              <a:off x="7413535" y="3662219"/>
              <a:ext cx="32660" cy="38021"/>
            </a:xfrm>
            <a:custGeom>
              <a:avLst/>
              <a:gdLst>
                <a:gd name="T0" fmla="*/ 19710 w 20000"/>
                <a:gd name="T1" fmla="*/ 19747 h 20000"/>
                <a:gd name="T2" fmla="*/ 15072 w 20000"/>
                <a:gd name="T3" fmla="*/ 17215 h 20000"/>
                <a:gd name="T4" fmla="*/ 10725 w 20000"/>
                <a:gd name="T5" fmla="*/ 10380 h 20000"/>
                <a:gd name="T6" fmla="*/ 4638 w 20000"/>
                <a:gd name="T7" fmla="*/ 9367 h 20000"/>
                <a:gd name="T8" fmla="*/ 0 w 20000"/>
                <a:gd name="T9" fmla="*/ 2532 h 20000"/>
                <a:gd name="T10" fmla="*/ 11884 w 20000"/>
                <a:gd name="T11" fmla="*/ 0 h 20000"/>
                <a:gd name="T12" fmla="*/ 15072 w 20000"/>
                <a:gd name="T13" fmla="*/ 2532 h 20000"/>
                <a:gd name="T14" fmla="*/ 16522 w 20000"/>
                <a:gd name="T15" fmla="*/ 5316 h 20000"/>
                <a:gd name="T16" fmla="*/ 15072 w 20000"/>
                <a:gd name="T17" fmla="*/ 9367 h 20000"/>
                <a:gd name="T18" fmla="*/ 19710 w 20000"/>
                <a:gd name="T19" fmla="*/ 19747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00" h="20000">
                  <a:moveTo>
                    <a:pt x="19710" y="19747"/>
                  </a:moveTo>
                  <a:lnTo>
                    <a:pt x="15072" y="17215"/>
                  </a:lnTo>
                  <a:lnTo>
                    <a:pt x="10725" y="10380"/>
                  </a:lnTo>
                  <a:lnTo>
                    <a:pt x="4638" y="9367"/>
                  </a:lnTo>
                  <a:lnTo>
                    <a:pt x="0" y="2532"/>
                  </a:lnTo>
                  <a:lnTo>
                    <a:pt x="11884" y="0"/>
                  </a:lnTo>
                  <a:lnTo>
                    <a:pt x="15072" y="2532"/>
                  </a:lnTo>
                  <a:lnTo>
                    <a:pt x="16522" y="5316"/>
                  </a:lnTo>
                  <a:lnTo>
                    <a:pt x="15072" y="9367"/>
                  </a:lnTo>
                  <a:lnTo>
                    <a:pt x="19710" y="19747"/>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2" name="Freeform 164">
              <a:extLst>
                <a:ext uri="{FF2B5EF4-FFF2-40B4-BE49-F238E27FC236}">
                  <a16:creationId xmlns:a16="http://schemas.microsoft.com/office/drawing/2014/main" id="{5823F08A-C69D-474D-BB05-A9352C015950}"/>
                </a:ext>
              </a:extLst>
            </p:cNvPr>
            <p:cNvSpPr>
              <a:spLocks/>
            </p:cNvSpPr>
            <p:nvPr/>
          </p:nvSpPr>
          <p:spPr bwMode="auto">
            <a:xfrm>
              <a:off x="7379707" y="3699052"/>
              <a:ext cx="22163" cy="45150"/>
            </a:xfrm>
            <a:custGeom>
              <a:avLst/>
              <a:gdLst>
                <a:gd name="T0" fmla="*/ 12917 w 20000"/>
                <a:gd name="T1" fmla="*/ 19787 h 20000"/>
                <a:gd name="T2" fmla="*/ 6667 w 20000"/>
                <a:gd name="T3" fmla="*/ 15532 h 20000"/>
                <a:gd name="T4" fmla="*/ 2500 w 20000"/>
                <a:gd name="T5" fmla="*/ 15532 h 20000"/>
                <a:gd name="T6" fmla="*/ 0 w 20000"/>
                <a:gd name="T7" fmla="*/ 10851 h 20000"/>
                <a:gd name="T8" fmla="*/ 6667 w 20000"/>
                <a:gd name="T9" fmla="*/ 8723 h 20000"/>
                <a:gd name="T10" fmla="*/ 12917 w 20000"/>
                <a:gd name="T11" fmla="*/ 851 h 20000"/>
                <a:gd name="T12" fmla="*/ 17083 w 20000"/>
                <a:gd name="T13" fmla="*/ 0 h 20000"/>
                <a:gd name="T14" fmla="*/ 19583 w 20000"/>
                <a:gd name="T15" fmla="*/ 851 h 20000"/>
                <a:gd name="T16" fmla="*/ 17083 w 20000"/>
                <a:gd name="T17" fmla="*/ 6596 h 20000"/>
                <a:gd name="T18" fmla="*/ 12917 w 20000"/>
                <a:gd name="T19" fmla="*/ 14255 h 20000"/>
                <a:gd name="T20" fmla="*/ 17083 w 20000"/>
                <a:gd name="T21" fmla="*/ 19787 h 20000"/>
                <a:gd name="T22" fmla="*/ 12917 w 20000"/>
                <a:gd name="T23" fmla="*/ 19787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00" h="20000">
                  <a:moveTo>
                    <a:pt x="12917" y="19787"/>
                  </a:moveTo>
                  <a:lnTo>
                    <a:pt x="6667" y="15532"/>
                  </a:lnTo>
                  <a:lnTo>
                    <a:pt x="2500" y="15532"/>
                  </a:lnTo>
                  <a:lnTo>
                    <a:pt x="0" y="10851"/>
                  </a:lnTo>
                  <a:lnTo>
                    <a:pt x="6667" y="8723"/>
                  </a:lnTo>
                  <a:lnTo>
                    <a:pt x="12917" y="851"/>
                  </a:lnTo>
                  <a:lnTo>
                    <a:pt x="17083" y="0"/>
                  </a:lnTo>
                  <a:lnTo>
                    <a:pt x="19583" y="851"/>
                  </a:lnTo>
                  <a:lnTo>
                    <a:pt x="17083" y="6596"/>
                  </a:lnTo>
                  <a:lnTo>
                    <a:pt x="12917" y="14255"/>
                  </a:lnTo>
                  <a:lnTo>
                    <a:pt x="17083" y="19787"/>
                  </a:lnTo>
                  <a:lnTo>
                    <a:pt x="12917" y="19787"/>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3" name="Freeform 163">
              <a:extLst>
                <a:ext uri="{FF2B5EF4-FFF2-40B4-BE49-F238E27FC236}">
                  <a16:creationId xmlns:a16="http://schemas.microsoft.com/office/drawing/2014/main" id="{8994DF78-1EDC-4C28-BEA3-75F2BEE0BAB8}"/>
                </a:ext>
              </a:extLst>
            </p:cNvPr>
            <p:cNvSpPr>
              <a:spLocks/>
            </p:cNvSpPr>
            <p:nvPr/>
          </p:nvSpPr>
          <p:spPr bwMode="auto">
            <a:xfrm>
              <a:off x="7418200" y="3687171"/>
              <a:ext cx="19829" cy="32080"/>
            </a:xfrm>
            <a:custGeom>
              <a:avLst/>
              <a:gdLst>
                <a:gd name="T0" fmla="*/ 14419 w 20000"/>
                <a:gd name="T1" fmla="*/ 19706 h 20000"/>
                <a:gd name="T2" fmla="*/ 6977 w 20000"/>
                <a:gd name="T3" fmla="*/ 7647 h 20000"/>
                <a:gd name="T4" fmla="*/ 2791 w 20000"/>
                <a:gd name="T5" fmla="*/ 7647 h 20000"/>
                <a:gd name="T6" fmla="*/ 0 w 20000"/>
                <a:gd name="T7" fmla="*/ 0 h 20000"/>
                <a:gd name="T8" fmla="*/ 2791 w 20000"/>
                <a:gd name="T9" fmla="*/ 2941 h 20000"/>
                <a:gd name="T10" fmla="*/ 12093 w 20000"/>
                <a:gd name="T11" fmla="*/ 2941 h 20000"/>
                <a:gd name="T12" fmla="*/ 12093 w 20000"/>
                <a:gd name="T13" fmla="*/ 7647 h 20000"/>
                <a:gd name="T14" fmla="*/ 19535 w 20000"/>
                <a:gd name="T15" fmla="*/ 16765 h 20000"/>
                <a:gd name="T16" fmla="*/ 14419 w 20000"/>
                <a:gd name="T17" fmla="*/ 1970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00" h="20000">
                  <a:moveTo>
                    <a:pt x="14419" y="19706"/>
                  </a:moveTo>
                  <a:lnTo>
                    <a:pt x="6977" y="7647"/>
                  </a:lnTo>
                  <a:lnTo>
                    <a:pt x="2791" y="7647"/>
                  </a:lnTo>
                  <a:lnTo>
                    <a:pt x="0" y="0"/>
                  </a:lnTo>
                  <a:lnTo>
                    <a:pt x="2791" y="2941"/>
                  </a:lnTo>
                  <a:lnTo>
                    <a:pt x="12093" y="2941"/>
                  </a:lnTo>
                  <a:lnTo>
                    <a:pt x="12093" y="7647"/>
                  </a:lnTo>
                  <a:lnTo>
                    <a:pt x="19535" y="16765"/>
                  </a:lnTo>
                  <a:lnTo>
                    <a:pt x="14419" y="19706"/>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4" name="Freeform 162">
              <a:extLst>
                <a:ext uri="{FF2B5EF4-FFF2-40B4-BE49-F238E27FC236}">
                  <a16:creationId xmlns:a16="http://schemas.microsoft.com/office/drawing/2014/main" id="{F27DCD18-E480-4B59-BECF-9237FD6844B4}"/>
                </a:ext>
              </a:extLst>
            </p:cNvPr>
            <p:cNvSpPr>
              <a:spLocks/>
            </p:cNvSpPr>
            <p:nvPr/>
          </p:nvSpPr>
          <p:spPr bwMode="auto">
            <a:xfrm>
              <a:off x="7398370" y="3694300"/>
              <a:ext cx="10498" cy="36833"/>
            </a:xfrm>
            <a:custGeom>
              <a:avLst/>
              <a:gdLst>
                <a:gd name="T0" fmla="*/ 5455 w 20000"/>
                <a:gd name="T1" fmla="*/ 19744 h 20000"/>
                <a:gd name="T2" fmla="*/ 0 w 20000"/>
                <a:gd name="T3" fmla="*/ 19744 h 20000"/>
                <a:gd name="T4" fmla="*/ 13636 w 20000"/>
                <a:gd name="T5" fmla="*/ 9231 h 20000"/>
                <a:gd name="T6" fmla="*/ 19091 w 20000"/>
                <a:gd name="T7" fmla="*/ 0 h 20000"/>
                <a:gd name="T8" fmla="*/ 19091 w 20000"/>
                <a:gd name="T9" fmla="*/ 10513 h 20000"/>
                <a:gd name="T10" fmla="*/ 13636 w 20000"/>
                <a:gd name="T11" fmla="*/ 13077 h 20000"/>
                <a:gd name="T12" fmla="*/ 5455 w 20000"/>
                <a:gd name="T13" fmla="*/ 19744 h 20000"/>
              </a:gdLst>
              <a:ahLst/>
              <a:cxnLst>
                <a:cxn ang="0">
                  <a:pos x="T0" y="T1"/>
                </a:cxn>
                <a:cxn ang="0">
                  <a:pos x="T2" y="T3"/>
                </a:cxn>
                <a:cxn ang="0">
                  <a:pos x="T4" y="T5"/>
                </a:cxn>
                <a:cxn ang="0">
                  <a:pos x="T6" y="T7"/>
                </a:cxn>
                <a:cxn ang="0">
                  <a:pos x="T8" y="T9"/>
                </a:cxn>
                <a:cxn ang="0">
                  <a:pos x="T10" y="T11"/>
                </a:cxn>
                <a:cxn ang="0">
                  <a:pos x="T12" y="T13"/>
                </a:cxn>
              </a:cxnLst>
              <a:rect l="0" t="0" r="r" b="b"/>
              <a:pathLst>
                <a:path w="20000" h="20000">
                  <a:moveTo>
                    <a:pt x="5455" y="19744"/>
                  </a:moveTo>
                  <a:lnTo>
                    <a:pt x="0" y="19744"/>
                  </a:lnTo>
                  <a:lnTo>
                    <a:pt x="13636" y="9231"/>
                  </a:lnTo>
                  <a:lnTo>
                    <a:pt x="19091" y="0"/>
                  </a:lnTo>
                  <a:lnTo>
                    <a:pt x="19091" y="10513"/>
                  </a:lnTo>
                  <a:lnTo>
                    <a:pt x="13636" y="13077"/>
                  </a:lnTo>
                  <a:lnTo>
                    <a:pt x="5455" y="1974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5" name="Freeform 161">
              <a:extLst>
                <a:ext uri="{FF2B5EF4-FFF2-40B4-BE49-F238E27FC236}">
                  <a16:creationId xmlns:a16="http://schemas.microsoft.com/office/drawing/2014/main" id="{BFDF5188-9F0C-44E4-9B60-D91F5646B54B}"/>
                </a:ext>
              </a:extLst>
            </p:cNvPr>
            <p:cNvSpPr>
              <a:spLocks/>
            </p:cNvSpPr>
            <p:nvPr/>
          </p:nvSpPr>
          <p:spPr bwMode="auto">
            <a:xfrm>
              <a:off x="7408869" y="3719251"/>
              <a:ext cx="17496" cy="13070"/>
            </a:xfrm>
            <a:custGeom>
              <a:avLst/>
              <a:gdLst>
                <a:gd name="T0" fmla="*/ 14054 w 20000"/>
                <a:gd name="T1" fmla="*/ 19259 h 20000"/>
                <a:gd name="T2" fmla="*/ 0 w 20000"/>
                <a:gd name="T3" fmla="*/ 11852 h 20000"/>
                <a:gd name="T4" fmla="*/ 5405 w 20000"/>
                <a:gd name="T5" fmla="*/ 7407 h 20000"/>
                <a:gd name="T6" fmla="*/ 14054 w 20000"/>
                <a:gd name="T7" fmla="*/ 0 h 20000"/>
                <a:gd name="T8" fmla="*/ 19459 w 20000"/>
                <a:gd name="T9" fmla="*/ 7407 h 20000"/>
                <a:gd name="T10" fmla="*/ 14054 w 20000"/>
                <a:gd name="T11" fmla="*/ 19259 h 20000"/>
              </a:gdLst>
              <a:ahLst/>
              <a:cxnLst>
                <a:cxn ang="0">
                  <a:pos x="T0" y="T1"/>
                </a:cxn>
                <a:cxn ang="0">
                  <a:pos x="T2" y="T3"/>
                </a:cxn>
                <a:cxn ang="0">
                  <a:pos x="T4" y="T5"/>
                </a:cxn>
                <a:cxn ang="0">
                  <a:pos x="T6" y="T7"/>
                </a:cxn>
                <a:cxn ang="0">
                  <a:pos x="T8" y="T9"/>
                </a:cxn>
                <a:cxn ang="0">
                  <a:pos x="T10" y="T11"/>
                </a:cxn>
              </a:cxnLst>
              <a:rect l="0" t="0" r="r" b="b"/>
              <a:pathLst>
                <a:path w="20000" h="20000">
                  <a:moveTo>
                    <a:pt x="14054" y="19259"/>
                  </a:moveTo>
                  <a:lnTo>
                    <a:pt x="0" y="11852"/>
                  </a:lnTo>
                  <a:lnTo>
                    <a:pt x="5405" y="7407"/>
                  </a:lnTo>
                  <a:lnTo>
                    <a:pt x="14054" y="0"/>
                  </a:lnTo>
                  <a:lnTo>
                    <a:pt x="19459" y="7407"/>
                  </a:lnTo>
                  <a:lnTo>
                    <a:pt x="14054" y="19259"/>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6" name="Freeform 160">
              <a:extLst>
                <a:ext uri="{FF2B5EF4-FFF2-40B4-BE49-F238E27FC236}">
                  <a16:creationId xmlns:a16="http://schemas.microsoft.com/office/drawing/2014/main" id="{AE07EDCF-DEAC-4512-B4A1-DBA421AAB724}"/>
                </a:ext>
              </a:extLst>
            </p:cNvPr>
            <p:cNvSpPr>
              <a:spLocks/>
            </p:cNvSpPr>
            <p:nvPr/>
          </p:nvSpPr>
          <p:spPr bwMode="auto">
            <a:xfrm>
              <a:off x="5539061" y="3217847"/>
              <a:ext cx="443248" cy="371895"/>
            </a:xfrm>
            <a:custGeom>
              <a:avLst/>
              <a:gdLst>
                <a:gd name="T0" fmla="*/ 1412 w 20000"/>
                <a:gd name="T1" fmla="*/ 3836 h 20000"/>
                <a:gd name="T2" fmla="*/ 2297 w 20000"/>
                <a:gd name="T3" fmla="*/ 3043 h 20000"/>
                <a:gd name="T4" fmla="*/ 2845 w 20000"/>
                <a:gd name="T5" fmla="*/ 2353 h 20000"/>
                <a:gd name="T6" fmla="*/ 2192 w 20000"/>
                <a:gd name="T7" fmla="*/ 1049 h 20000"/>
                <a:gd name="T8" fmla="*/ 3393 w 20000"/>
                <a:gd name="T9" fmla="*/ 537 h 20000"/>
                <a:gd name="T10" fmla="*/ 5037 w 20000"/>
                <a:gd name="T11" fmla="*/ 256 h 20000"/>
                <a:gd name="T12" fmla="*/ 7629 w 20000"/>
                <a:gd name="T13" fmla="*/ 1995 h 20000"/>
                <a:gd name="T14" fmla="*/ 8303 w 20000"/>
                <a:gd name="T15" fmla="*/ 2353 h 20000"/>
                <a:gd name="T16" fmla="*/ 9399 w 20000"/>
                <a:gd name="T17" fmla="*/ 3836 h 20000"/>
                <a:gd name="T18" fmla="*/ 11886 w 20000"/>
                <a:gd name="T19" fmla="*/ 4092 h 20000"/>
                <a:gd name="T20" fmla="*/ 12540 w 20000"/>
                <a:gd name="T21" fmla="*/ 4501 h 20000"/>
                <a:gd name="T22" fmla="*/ 13109 w 20000"/>
                <a:gd name="T23" fmla="*/ 5422 h 20000"/>
                <a:gd name="T24" fmla="*/ 13446 w 20000"/>
                <a:gd name="T25" fmla="*/ 5806 h 20000"/>
                <a:gd name="T26" fmla="*/ 13741 w 20000"/>
                <a:gd name="T27" fmla="*/ 6471 h 20000"/>
                <a:gd name="T28" fmla="*/ 14310 w 20000"/>
                <a:gd name="T29" fmla="*/ 7263 h 20000"/>
                <a:gd name="T30" fmla="*/ 14204 w 20000"/>
                <a:gd name="T31" fmla="*/ 7545 h 20000"/>
                <a:gd name="T32" fmla="*/ 14521 w 20000"/>
                <a:gd name="T33" fmla="*/ 8312 h 20000"/>
                <a:gd name="T34" fmla="*/ 15174 w 20000"/>
                <a:gd name="T35" fmla="*/ 9412 h 20000"/>
                <a:gd name="T36" fmla="*/ 15595 w 20000"/>
                <a:gd name="T37" fmla="*/ 9668 h 20000"/>
                <a:gd name="T38" fmla="*/ 16059 w 20000"/>
                <a:gd name="T39" fmla="*/ 10563 h 20000"/>
                <a:gd name="T40" fmla="*/ 16586 w 20000"/>
                <a:gd name="T41" fmla="*/ 11611 h 20000"/>
                <a:gd name="T42" fmla="*/ 19642 w 20000"/>
                <a:gd name="T43" fmla="*/ 12020 h 20000"/>
                <a:gd name="T44" fmla="*/ 19642 w 20000"/>
                <a:gd name="T45" fmla="*/ 14936 h 20000"/>
                <a:gd name="T46" fmla="*/ 13741 w 20000"/>
                <a:gd name="T47" fmla="*/ 17187 h 20000"/>
                <a:gd name="T48" fmla="*/ 11675 w 20000"/>
                <a:gd name="T49" fmla="*/ 19974 h 20000"/>
                <a:gd name="T50" fmla="*/ 9947 w 20000"/>
                <a:gd name="T51" fmla="*/ 17980 h 20000"/>
                <a:gd name="T52" fmla="*/ 8830 w 20000"/>
                <a:gd name="T53" fmla="*/ 18261 h 20000"/>
                <a:gd name="T54" fmla="*/ 8746 w 20000"/>
                <a:gd name="T55" fmla="*/ 19028 h 20000"/>
                <a:gd name="T56" fmla="*/ 7629 w 20000"/>
                <a:gd name="T57" fmla="*/ 18261 h 20000"/>
                <a:gd name="T58" fmla="*/ 6238 w 20000"/>
                <a:gd name="T59" fmla="*/ 15857 h 20000"/>
                <a:gd name="T60" fmla="*/ 5037 w 20000"/>
                <a:gd name="T61" fmla="*/ 14552 h 20000"/>
                <a:gd name="T62" fmla="*/ 4489 w 20000"/>
                <a:gd name="T63" fmla="*/ 12711 h 20000"/>
                <a:gd name="T64" fmla="*/ 3604 w 20000"/>
                <a:gd name="T65" fmla="*/ 10307 h 20000"/>
                <a:gd name="T66" fmla="*/ 2508 w 20000"/>
                <a:gd name="T67" fmla="*/ 9258 h 20000"/>
                <a:gd name="T68" fmla="*/ 1981 w 20000"/>
                <a:gd name="T69" fmla="*/ 7928 h 20000"/>
                <a:gd name="T70" fmla="*/ 780 w 20000"/>
                <a:gd name="T71" fmla="*/ 5422 h 20000"/>
                <a:gd name="T72" fmla="*/ 0 w 20000"/>
                <a:gd name="T73" fmla="*/ 5166 h 20000"/>
                <a:gd name="T74" fmla="*/ 211 w 20000"/>
                <a:gd name="T75" fmla="*/ 370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00" h="20000">
                  <a:moveTo>
                    <a:pt x="211" y="3708"/>
                  </a:moveTo>
                  <a:lnTo>
                    <a:pt x="1412" y="3836"/>
                  </a:lnTo>
                  <a:lnTo>
                    <a:pt x="2192" y="3043"/>
                  </a:lnTo>
                  <a:lnTo>
                    <a:pt x="2297" y="3043"/>
                  </a:lnTo>
                  <a:lnTo>
                    <a:pt x="2719" y="2762"/>
                  </a:lnTo>
                  <a:lnTo>
                    <a:pt x="2845" y="2353"/>
                  </a:lnTo>
                  <a:lnTo>
                    <a:pt x="3056" y="2097"/>
                  </a:lnTo>
                  <a:lnTo>
                    <a:pt x="2192" y="1049"/>
                  </a:lnTo>
                  <a:lnTo>
                    <a:pt x="2192" y="921"/>
                  </a:lnTo>
                  <a:lnTo>
                    <a:pt x="3393" y="537"/>
                  </a:lnTo>
                  <a:lnTo>
                    <a:pt x="4152" y="0"/>
                  </a:lnTo>
                  <a:lnTo>
                    <a:pt x="5037" y="256"/>
                  </a:lnTo>
                  <a:lnTo>
                    <a:pt x="6891" y="1586"/>
                  </a:lnTo>
                  <a:lnTo>
                    <a:pt x="7629" y="1995"/>
                  </a:lnTo>
                  <a:lnTo>
                    <a:pt x="7756" y="2097"/>
                  </a:lnTo>
                  <a:lnTo>
                    <a:pt x="8303" y="2353"/>
                  </a:lnTo>
                  <a:lnTo>
                    <a:pt x="8303" y="3299"/>
                  </a:lnTo>
                  <a:lnTo>
                    <a:pt x="9399" y="3836"/>
                  </a:lnTo>
                  <a:lnTo>
                    <a:pt x="11149" y="3836"/>
                  </a:lnTo>
                  <a:lnTo>
                    <a:pt x="11886" y="4092"/>
                  </a:lnTo>
                  <a:lnTo>
                    <a:pt x="12013" y="4501"/>
                  </a:lnTo>
                  <a:lnTo>
                    <a:pt x="12540" y="4501"/>
                  </a:lnTo>
                  <a:lnTo>
                    <a:pt x="12792" y="5166"/>
                  </a:lnTo>
                  <a:lnTo>
                    <a:pt x="13109" y="5422"/>
                  </a:lnTo>
                  <a:lnTo>
                    <a:pt x="13109" y="5806"/>
                  </a:lnTo>
                  <a:lnTo>
                    <a:pt x="13446" y="5806"/>
                  </a:lnTo>
                  <a:lnTo>
                    <a:pt x="13446" y="6061"/>
                  </a:lnTo>
                  <a:lnTo>
                    <a:pt x="13741" y="6471"/>
                  </a:lnTo>
                  <a:lnTo>
                    <a:pt x="14204" y="6598"/>
                  </a:lnTo>
                  <a:lnTo>
                    <a:pt x="14310" y="7263"/>
                  </a:lnTo>
                  <a:lnTo>
                    <a:pt x="14310" y="7545"/>
                  </a:lnTo>
                  <a:lnTo>
                    <a:pt x="14204" y="7545"/>
                  </a:lnTo>
                  <a:lnTo>
                    <a:pt x="14310" y="7928"/>
                  </a:lnTo>
                  <a:lnTo>
                    <a:pt x="14521" y="8312"/>
                  </a:lnTo>
                  <a:lnTo>
                    <a:pt x="14858" y="8849"/>
                  </a:lnTo>
                  <a:lnTo>
                    <a:pt x="15174" y="9412"/>
                  </a:lnTo>
                  <a:lnTo>
                    <a:pt x="15385" y="9412"/>
                  </a:lnTo>
                  <a:lnTo>
                    <a:pt x="15595" y="9668"/>
                  </a:lnTo>
                  <a:lnTo>
                    <a:pt x="15722" y="10051"/>
                  </a:lnTo>
                  <a:lnTo>
                    <a:pt x="16059" y="10563"/>
                  </a:lnTo>
                  <a:lnTo>
                    <a:pt x="16502" y="11100"/>
                  </a:lnTo>
                  <a:lnTo>
                    <a:pt x="16586" y="11611"/>
                  </a:lnTo>
                  <a:lnTo>
                    <a:pt x="19431" y="12174"/>
                  </a:lnTo>
                  <a:lnTo>
                    <a:pt x="19642" y="12020"/>
                  </a:lnTo>
                  <a:lnTo>
                    <a:pt x="19979" y="12711"/>
                  </a:lnTo>
                  <a:lnTo>
                    <a:pt x="19642" y="14936"/>
                  </a:lnTo>
                  <a:lnTo>
                    <a:pt x="16818" y="16266"/>
                  </a:lnTo>
                  <a:lnTo>
                    <a:pt x="13741" y="17187"/>
                  </a:lnTo>
                  <a:lnTo>
                    <a:pt x="12223" y="19719"/>
                  </a:lnTo>
                  <a:lnTo>
                    <a:pt x="11675" y="19974"/>
                  </a:lnTo>
                  <a:lnTo>
                    <a:pt x="11675" y="19028"/>
                  </a:lnTo>
                  <a:lnTo>
                    <a:pt x="9947" y="17980"/>
                  </a:lnTo>
                  <a:lnTo>
                    <a:pt x="9168" y="18261"/>
                  </a:lnTo>
                  <a:lnTo>
                    <a:pt x="8830" y="18261"/>
                  </a:lnTo>
                  <a:lnTo>
                    <a:pt x="8746" y="18261"/>
                  </a:lnTo>
                  <a:lnTo>
                    <a:pt x="8746" y="19028"/>
                  </a:lnTo>
                  <a:lnTo>
                    <a:pt x="8198" y="19437"/>
                  </a:lnTo>
                  <a:lnTo>
                    <a:pt x="7629" y="18261"/>
                  </a:lnTo>
                  <a:lnTo>
                    <a:pt x="7102" y="17570"/>
                  </a:lnTo>
                  <a:lnTo>
                    <a:pt x="6238" y="15857"/>
                  </a:lnTo>
                  <a:lnTo>
                    <a:pt x="5690" y="14808"/>
                  </a:lnTo>
                  <a:lnTo>
                    <a:pt x="5037" y="14552"/>
                  </a:lnTo>
                  <a:lnTo>
                    <a:pt x="4489" y="13478"/>
                  </a:lnTo>
                  <a:lnTo>
                    <a:pt x="4489" y="12711"/>
                  </a:lnTo>
                  <a:lnTo>
                    <a:pt x="4489" y="12174"/>
                  </a:lnTo>
                  <a:lnTo>
                    <a:pt x="3604" y="10307"/>
                  </a:lnTo>
                  <a:lnTo>
                    <a:pt x="2845" y="9923"/>
                  </a:lnTo>
                  <a:lnTo>
                    <a:pt x="2508" y="9258"/>
                  </a:lnTo>
                  <a:lnTo>
                    <a:pt x="2719" y="9003"/>
                  </a:lnTo>
                  <a:lnTo>
                    <a:pt x="1981" y="7928"/>
                  </a:lnTo>
                  <a:lnTo>
                    <a:pt x="1307" y="6471"/>
                  </a:lnTo>
                  <a:lnTo>
                    <a:pt x="780" y="5422"/>
                  </a:lnTo>
                  <a:lnTo>
                    <a:pt x="443" y="5166"/>
                  </a:lnTo>
                  <a:lnTo>
                    <a:pt x="0" y="5166"/>
                  </a:lnTo>
                  <a:lnTo>
                    <a:pt x="211" y="4348"/>
                  </a:lnTo>
                  <a:lnTo>
                    <a:pt x="211" y="3708"/>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7" name="Freeform 159">
              <a:extLst>
                <a:ext uri="{FF2B5EF4-FFF2-40B4-BE49-F238E27FC236}">
                  <a16:creationId xmlns:a16="http://schemas.microsoft.com/office/drawing/2014/main" id="{7EA9F16B-70C2-40E1-8BA1-10D5A351A693}"/>
                </a:ext>
              </a:extLst>
            </p:cNvPr>
            <p:cNvSpPr>
              <a:spLocks/>
            </p:cNvSpPr>
            <p:nvPr/>
          </p:nvSpPr>
          <p:spPr bwMode="auto">
            <a:xfrm>
              <a:off x="6488545" y="3726380"/>
              <a:ext cx="46658" cy="84360"/>
            </a:xfrm>
            <a:custGeom>
              <a:avLst/>
              <a:gdLst>
                <a:gd name="T0" fmla="*/ 8283 w 20000"/>
                <a:gd name="T1" fmla="*/ 19887 h 20000"/>
                <a:gd name="T2" fmla="*/ 5253 w 20000"/>
                <a:gd name="T3" fmla="*/ 16836 h 20000"/>
                <a:gd name="T4" fmla="*/ 3232 w 20000"/>
                <a:gd name="T5" fmla="*/ 12203 h 20000"/>
                <a:gd name="T6" fmla="*/ 0 w 20000"/>
                <a:gd name="T7" fmla="*/ 8701 h 20000"/>
                <a:gd name="T8" fmla="*/ 2020 w 20000"/>
                <a:gd name="T9" fmla="*/ 8701 h 20000"/>
                <a:gd name="T10" fmla="*/ 3232 w 20000"/>
                <a:gd name="T11" fmla="*/ 4633 h 20000"/>
                <a:gd name="T12" fmla="*/ 2020 w 20000"/>
                <a:gd name="T13" fmla="*/ 4068 h 20000"/>
                <a:gd name="T14" fmla="*/ 3232 w 20000"/>
                <a:gd name="T15" fmla="*/ 2938 h 20000"/>
                <a:gd name="T16" fmla="*/ 5253 w 20000"/>
                <a:gd name="T17" fmla="*/ 1130 h 20000"/>
                <a:gd name="T18" fmla="*/ 3232 w 20000"/>
                <a:gd name="T19" fmla="*/ 0 h 20000"/>
                <a:gd name="T20" fmla="*/ 11515 w 20000"/>
                <a:gd name="T21" fmla="*/ 2938 h 20000"/>
                <a:gd name="T22" fmla="*/ 11515 w 20000"/>
                <a:gd name="T23" fmla="*/ 4068 h 20000"/>
                <a:gd name="T24" fmla="*/ 15758 w 20000"/>
                <a:gd name="T25" fmla="*/ 6441 h 20000"/>
                <a:gd name="T26" fmla="*/ 19798 w 20000"/>
                <a:gd name="T27" fmla="*/ 11751 h 20000"/>
                <a:gd name="T28" fmla="*/ 18586 w 20000"/>
                <a:gd name="T29" fmla="*/ 16836 h 20000"/>
                <a:gd name="T30" fmla="*/ 8283 w 20000"/>
                <a:gd name="T31" fmla="*/ 19887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00" h="20000">
                  <a:moveTo>
                    <a:pt x="8283" y="19887"/>
                  </a:moveTo>
                  <a:lnTo>
                    <a:pt x="5253" y="16836"/>
                  </a:lnTo>
                  <a:lnTo>
                    <a:pt x="3232" y="12203"/>
                  </a:lnTo>
                  <a:lnTo>
                    <a:pt x="0" y="8701"/>
                  </a:lnTo>
                  <a:lnTo>
                    <a:pt x="2020" y="8701"/>
                  </a:lnTo>
                  <a:lnTo>
                    <a:pt x="3232" y="4633"/>
                  </a:lnTo>
                  <a:lnTo>
                    <a:pt x="2020" y="4068"/>
                  </a:lnTo>
                  <a:lnTo>
                    <a:pt x="3232" y="2938"/>
                  </a:lnTo>
                  <a:lnTo>
                    <a:pt x="5253" y="1130"/>
                  </a:lnTo>
                  <a:lnTo>
                    <a:pt x="3232" y="0"/>
                  </a:lnTo>
                  <a:lnTo>
                    <a:pt x="11515" y="2938"/>
                  </a:lnTo>
                  <a:lnTo>
                    <a:pt x="11515" y="4068"/>
                  </a:lnTo>
                  <a:lnTo>
                    <a:pt x="15758" y="6441"/>
                  </a:lnTo>
                  <a:lnTo>
                    <a:pt x="19798" y="11751"/>
                  </a:lnTo>
                  <a:lnTo>
                    <a:pt x="18586" y="16836"/>
                  </a:lnTo>
                  <a:lnTo>
                    <a:pt x="8283" y="19887"/>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8" name="Freeform 158">
              <a:extLst>
                <a:ext uri="{FF2B5EF4-FFF2-40B4-BE49-F238E27FC236}">
                  <a16:creationId xmlns:a16="http://schemas.microsoft.com/office/drawing/2014/main" id="{D8F3E4A9-2758-4D7F-A3FC-D9305B5E5F1B}"/>
                </a:ext>
              </a:extLst>
            </p:cNvPr>
            <p:cNvSpPr>
              <a:spLocks/>
            </p:cNvSpPr>
            <p:nvPr/>
          </p:nvSpPr>
          <p:spPr bwMode="auto">
            <a:xfrm>
              <a:off x="5550725" y="3094279"/>
              <a:ext cx="130642" cy="121192"/>
            </a:xfrm>
            <a:custGeom>
              <a:avLst/>
              <a:gdLst>
                <a:gd name="T0" fmla="*/ 783 w 20000"/>
                <a:gd name="T1" fmla="*/ 5276 h 20000"/>
                <a:gd name="T2" fmla="*/ 1139 w 20000"/>
                <a:gd name="T3" fmla="*/ 6063 h 20000"/>
                <a:gd name="T4" fmla="*/ 2633 w 20000"/>
                <a:gd name="T5" fmla="*/ 5276 h 20000"/>
                <a:gd name="T6" fmla="*/ 2918 w 20000"/>
                <a:gd name="T7" fmla="*/ 4882 h 20000"/>
                <a:gd name="T8" fmla="*/ 2918 w 20000"/>
                <a:gd name="T9" fmla="*/ 4016 h 20000"/>
                <a:gd name="T10" fmla="*/ 2918 w 20000"/>
                <a:gd name="T11" fmla="*/ 2047 h 20000"/>
                <a:gd name="T12" fmla="*/ 3701 w 20000"/>
                <a:gd name="T13" fmla="*/ 2047 h 20000"/>
                <a:gd name="T14" fmla="*/ 4413 w 20000"/>
                <a:gd name="T15" fmla="*/ 2835 h 20000"/>
                <a:gd name="T16" fmla="*/ 5979 w 20000"/>
                <a:gd name="T17" fmla="*/ 2835 h 20000"/>
                <a:gd name="T18" fmla="*/ 7758 w 20000"/>
                <a:gd name="T19" fmla="*/ 2047 h 20000"/>
                <a:gd name="T20" fmla="*/ 10320 w 20000"/>
                <a:gd name="T21" fmla="*/ 2835 h 20000"/>
                <a:gd name="T22" fmla="*/ 12527 w 20000"/>
                <a:gd name="T23" fmla="*/ 2835 h 20000"/>
                <a:gd name="T24" fmla="*/ 15160 w 20000"/>
                <a:gd name="T25" fmla="*/ 787 h 20000"/>
                <a:gd name="T26" fmla="*/ 16584 w 20000"/>
                <a:gd name="T27" fmla="*/ 787 h 20000"/>
                <a:gd name="T28" fmla="*/ 18078 w 20000"/>
                <a:gd name="T29" fmla="*/ 787 h 20000"/>
                <a:gd name="T30" fmla="*/ 19217 w 20000"/>
                <a:gd name="T31" fmla="*/ 0 h 20000"/>
                <a:gd name="T32" fmla="*/ 19929 w 20000"/>
                <a:gd name="T33" fmla="*/ 787 h 20000"/>
                <a:gd name="T34" fmla="*/ 19217 w 20000"/>
                <a:gd name="T35" fmla="*/ 2047 h 20000"/>
                <a:gd name="T36" fmla="*/ 17367 w 20000"/>
                <a:gd name="T37" fmla="*/ 3228 h 20000"/>
                <a:gd name="T38" fmla="*/ 17367 w 20000"/>
                <a:gd name="T39" fmla="*/ 4882 h 20000"/>
                <a:gd name="T40" fmla="*/ 17367 w 20000"/>
                <a:gd name="T41" fmla="*/ 6457 h 20000"/>
                <a:gd name="T42" fmla="*/ 17367 w 20000"/>
                <a:gd name="T43" fmla="*/ 9370 h 20000"/>
                <a:gd name="T44" fmla="*/ 16584 w 20000"/>
                <a:gd name="T45" fmla="*/ 11417 h 20000"/>
                <a:gd name="T46" fmla="*/ 14448 w 20000"/>
                <a:gd name="T47" fmla="*/ 13386 h 20000"/>
                <a:gd name="T48" fmla="*/ 10320 w 20000"/>
                <a:gd name="T49" fmla="*/ 15906 h 20000"/>
                <a:gd name="T50" fmla="*/ 7402 w 20000"/>
                <a:gd name="T51" fmla="*/ 18346 h 20000"/>
                <a:gd name="T52" fmla="*/ 4413 w 20000"/>
                <a:gd name="T53" fmla="*/ 19921 h 20000"/>
                <a:gd name="T54" fmla="*/ 2918 w 20000"/>
                <a:gd name="T55" fmla="*/ 19921 h 20000"/>
                <a:gd name="T56" fmla="*/ 2633 w 20000"/>
                <a:gd name="T57" fmla="*/ 19921 h 20000"/>
                <a:gd name="T58" fmla="*/ 1922 w 20000"/>
                <a:gd name="T59" fmla="*/ 19134 h 20000"/>
                <a:gd name="T60" fmla="*/ 0 w 20000"/>
                <a:gd name="T61" fmla="*/ 19134 h 20000"/>
                <a:gd name="T62" fmla="*/ 1139 w 20000"/>
                <a:gd name="T63" fmla="*/ 17087 h 20000"/>
                <a:gd name="T64" fmla="*/ 1139 w 20000"/>
                <a:gd name="T65" fmla="*/ 16693 h 20000"/>
                <a:gd name="T66" fmla="*/ 1922 w 20000"/>
                <a:gd name="T67" fmla="*/ 15118 h 20000"/>
                <a:gd name="T68" fmla="*/ 1922 w 20000"/>
                <a:gd name="T69" fmla="*/ 14646 h 20000"/>
                <a:gd name="T70" fmla="*/ 2918 w 20000"/>
                <a:gd name="T71" fmla="*/ 13386 h 20000"/>
                <a:gd name="T72" fmla="*/ 2918 w 20000"/>
                <a:gd name="T73" fmla="*/ 11732 h 20000"/>
                <a:gd name="T74" fmla="*/ 2918 w 20000"/>
                <a:gd name="T75" fmla="*/ 10630 h 20000"/>
                <a:gd name="T76" fmla="*/ 783 w 20000"/>
                <a:gd name="T77" fmla="*/ 11417 h 20000"/>
                <a:gd name="T78" fmla="*/ 783 w 20000"/>
                <a:gd name="T79" fmla="*/ 9764 h 20000"/>
                <a:gd name="T80" fmla="*/ 783 w 20000"/>
                <a:gd name="T81" fmla="*/ 8504 h 20000"/>
                <a:gd name="T82" fmla="*/ 0 w 20000"/>
                <a:gd name="T83" fmla="*/ 7244 h 20000"/>
                <a:gd name="T84" fmla="*/ 783 w 20000"/>
                <a:gd name="T85" fmla="*/ 527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00" h="20000">
                  <a:moveTo>
                    <a:pt x="783" y="5276"/>
                  </a:moveTo>
                  <a:lnTo>
                    <a:pt x="1139" y="6063"/>
                  </a:lnTo>
                  <a:lnTo>
                    <a:pt x="2633" y="5276"/>
                  </a:lnTo>
                  <a:lnTo>
                    <a:pt x="2918" y="4882"/>
                  </a:lnTo>
                  <a:lnTo>
                    <a:pt x="2918" y="4016"/>
                  </a:lnTo>
                  <a:lnTo>
                    <a:pt x="2918" y="2047"/>
                  </a:lnTo>
                  <a:lnTo>
                    <a:pt x="3701" y="2047"/>
                  </a:lnTo>
                  <a:lnTo>
                    <a:pt x="4413" y="2835"/>
                  </a:lnTo>
                  <a:lnTo>
                    <a:pt x="5979" y="2835"/>
                  </a:lnTo>
                  <a:lnTo>
                    <a:pt x="7758" y="2047"/>
                  </a:lnTo>
                  <a:lnTo>
                    <a:pt x="10320" y="2835"/>
                  </a:lnTo>
                  <a:lnTo>
                    <a:pt x="12527" y="2835"/>
                  </a:lnTo>
                  <a:lnTo>
                    <a:pt x="15160" y="787"/>
                  </a:lnTo>
                  <a:lnTo>
                    <a:pt x="16584" y="787"/>
                  </a:lnTo>
                  <a:lnTo>
                    <a:pt x="18078" y="787"/>
                  </a:lnTo>
                  <a:lnTo>
                    <a:pt x="19217" y="0"/>
                  </a:lnTo>
                  <a:lnTo>
                    <a:pt x="19929" y="787"/>
                  </a:lnTo>
                  <a:lnTo>
                    <a:pt x="19217" y="2047"/>
                  </a:lnTo>
                  <a:lnTo>
                    <a:pt x="17367" y="3228"/>
                  </a:lnTo>
                  <a:lnTo>
                    <a:pt x="17367" y="4882"/>
                  </a:lnTo>
                  <a:lnTo>
                    <a:pt x="17367" y="6457"/>
                  </a:lnTo>
                  <a:lnTo>
                    <a:pt x="17367" y="9370"/>
                  </a:lnTo>
                  <a:lnTo>
                    <a:pt x="16584" y="11417"/>
                  </a:lnTo>
                  <a:lnTo>
                    <a:pt x="14448" y="13386"/>
                  </a:lnTo>
                  <a:lnTo>
                    <a:pt x="10320" y="15906"/>
                  </a:lnTo>
                  <a:lnTo>
                    <a:pt x="7402" y="18346"/>
                  </a:lnTo>
                  <a:lnTo>
                    <a:pt x="4413" y="19921"/>
                  </a:lnTo>
                  <a:lnTo>
                    <a:pt x="2918" y="19921"/>
                  </a:lnTo>
                  <a:lnTo>
                    <a:pt x="2633" y="19921"/>
                  </a:lnTo>
                  <a:lnTo>
                    <a:pt x="1922" y="19134"/>
                  </a:lnTo>
                  <a:lnTo>
                    <a:pt x="0" y="19134"/>
                  </a:lnTo>
                  <a:lnTo>
                    <a:pt x="1139" y="17087"/>
                  </a:lnTo>
                  <a:lnTo>
                    <a:pt x="1139" y="16693"/>
                  </a:lnTo>
                  <a:lnTo>
                    <a:pt x="1922" y="15118"/>
                  </a:lnTo>
                  <a:lnTo>
                    <a:pt x="1922" y="14646"/>
                  </a:lnTo>
                  <a:lnTo>
                    <a:pt x="2918" y="13386"/>
                  </a:lnTo>
                  <a:lnTo>
                    <a:pt x="2918" y="11732"/>
                  </a:lnTo>
                  <a:lnTo>
                    <a:pt x="2918" y="10630"/>
                  </a:lnTo>
                  <a:lnTo>
                    <a:pt x="783" y="11417"/>
                  </a:lnTo>
                  <a:lnTo>
                    <a:pt x="783" y="9764"/>
                  </a:lnTo>
                  <a:lnTo>
                    <a:pt x="783" y="8504"/>
                  </a:lnTo>
                  <a:lnTo>
                    <a:pt x="0" y="7244"/>
                  </a:lnTo>
                  <a:lnTo>
                    <a:pt x="783" y="5276"/>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9" name="Freeform 157">
              <a:extLst>
                <a:ext uri="{FF2B5EF4-FFF2-40B4-BE49-F238E27FC236}">
                  <a16:creationId xmlns:a16="http://schemas.microsoft.com/office/drawing/2014/main" id="{0A7242BA-226A-47C7-85F2-27B6FCCF38B6}"/>
                </a:ext>
              </a:extLst>
            </p:cNvPr>
            <p:cNvSpPr>
              <a:spLocks/>
            </p:cNvSpPr>
            <p:nvPr/>
          </p:nvSpPr>
          <p:spPr bwMode="auto">
            <a:xfrm>
              <a:off x="6847809" y="3480431"/>
              <a:ext cx="172634" cy="335061"/>
            </a:xfrm>
            <a:custGeom>
              <a:avLst/>
              <a:gdLst>
                <a:gd name="T0" fmla="*/ 5908 w 20000"/>
                <a:gd name="T1" fmla="*/ 455 h 20000"/>
                <a:gd name="T2" fmla="*/ 7317 w 20000"/>
                <a:gd name="T3" fmla="*/ 739 h 20000"/>
                <a:gd name="T4" fmla="*/ 7317 w 20000"/>
                <a:gd name="T5" fmla="*/ 1449 h 20000"/>
                <a:gd name="T6" fmla="*/ 8401 w 20000"/>
                <a:gd name="T7" fmla="*/ 1619 h 20000"/>
                <a:gd name="T8" fmla="*/ 8401 w 20000"/>
                <a:gd name="T9" fmla="*/ 2784 h 20000"/>
                <a:gd name="T10" fmla="*/ 8997 w 20000"/>
                <a:gd name="T11" fmla="*/ 3949 h 20000"/>
                <a:gd name="T12" fmla="*/ 10407 w 20000"/>
                <a:gd name="T13" fmla="*/ 3523 h 20000"/>
                <a:gd name="T14" fmla="*/ 12087 w 20000"/>
                <a:gd name="T15" fmla="*/ 3523 h 20000"/>
                <a:gd name="T16" fmla="*/ 13496 w 20000"/>
                <a:gd name="T17" fmla="*/ 3352 h 20000"/>
                <a:gd name="T18" fmla="*/ 15447 w 20000"/>
                <a:gd name="T19" fmla="*/ 3068 h 20000"/>
                <a:gd name="T20" fmla="*/ 17724 w 20000"/>
                <a:gd name="T21" fmla="*/ 4545 h 20000"/>
                <a:gd name="T22" fmla="*/ 17940 w 20000"/>
                <a:gd name="T23" fmla="*/ 5284 h 20000"/>
                <a:gd name="T24" fmla="*/ 19404 w 20000"/>
                <a:gd name="T25" fmla="*/ 6165 h 20000"/>
                <a:gd name="T26" fmla="*/ 19946 w 20000"/>
                <a:gd name="T27" fmla="*/ 6619 h 20000"/>
                <a:gd name="T28" fmla="*/ 19946 w 20000"/>
                <a:gd name="T29" fmla="*/ 8068 h 20000"/>
                <a:gd name="T30" fmla="*/ 19079 w 20000"/>
                <a:gd name="T31" fmla="*/ 8523 h 20000"/>
                <a:gd name="T32" fmla="*/ 17724 w 20000"/>
                <a:gd name="T33" fmla="*/ 8523 h 20000"/>
                <a:gd name="T34" fmla="*/ 14038 w 20000"/>
                <a:gd name="T35" fmla="*/ 8523 h 20000"/>
                <a:gd name="T36" fmla="*/ 12629 w 20000"/>
                <a:gd name="T37" fmla="*/ 9972 h 20000"/>
                <a:gd name="T38" fmla="*/ 14309 w 20000"/>
                <a:gd name="T39" fmla="*/ 12017 h 20000"/>
                <a:gd name="T40" fmla="*/ 11220 w 20000"/>
                <a:gd name="T41" fmla="*/ 10852 h 20000"/>
                <a:gd name="T42" fmla="*/ 9539 w 20000"/>
                <a:gd name="T43" fmla="*/ 9688 h 20000"/>
                <a:gd name="T44" fmla="*/ 7317 w 20000"/>
                <a:gd name="T45" fmla="*/ 10852 h 20000"/>
                <a:gd name="T46" fmla="*/ 6179 w 20000"/>
                <a:gd name="T47" fmla="*/ 12614 h 20000"/>
                <a:gd name="T48" fmla="*/ 5312 w 20000"/>
                <a:gd name="T49" fmla="*/ 14233 h 20000"/>
                <a:gd name="T50" fmla="*/ 7317 w 20000"/>
                <a:gd name="T51" fmla="*/ 15398 h 20000"/>
                <a:gd name="T52" fmla="*/ 8130 w 20000"/>
                <a:gd name="T53" fmla="*/ 16307 h 20000"/>
                <a:gd name="T54" fmla="*/ 10407 w 20000"/>
                <a:gd name="T55" fmla="*/ 18523 h 20000"/>
                <a:gd name="T56" fmla="*/ 12629 w 20000"/>
                <a:gd name="T57" fmla="*/ 19375 h 20000"/>
                <a:gd name="T58" fmla="*/ 11762 w 20000"/>
                <a:gd name="T59" fmla="*/ 19688 h 20000"/>
                <a:gd name="T60" fmla="*/ 10949 w 20000"/>
                <a:gd name="T61" fmla="*/ 19972 h 20000"/>
                <a:gd name="T62" fmla="*/ 10407 w 20000"/>
                <a:gd name="T63" fmla="*/ 19375 h 20000"/>
                <a:gd name="T64" fmla="*/ 8130 w 20000"/>
                <a:gd name="T65" fmla="*/ 18920 h 20000"/>
                <a:gd name="T66" fmla="*/ 6179 w 20000"/>
                <a:gd name="T67" fmla="*/ 17756 h 20000"/>
                <a:gd name="T68" fmla="*/ 4444 w 20000"/>
                <a:gd name="T69" fmla="*/ 16307 h 20000"/>
                <a:gd name="T70" fmla="*/ 3902 w 20000"/>
                <a:gd name="T71" fmla="*/ 17017 h 20000"/>
                <a:gd name="T72" fmla="*/ 3089 w 20000"/>
                <a:gd name="T73" fmla="*/ 15852 h 20000"/>
                <a:gd name="T74" fmla="*/ 3902 w 20000"/>
                <a:gd name="T75" fmla="*/ 14517 h 20000"/>
                <a:gd name="T76" fmla="*/ 4444 w 20000"/>
                <a:gd name="T77" fmla="*/ 13949 h 20000"/>
                <a:gd name="T78" fmla="*/ 5312 w 20000"/>
                <a:gd name="T79" fmla="*/ 12330 h 20000"/>
                <a:gd name="T80" fmla="*/ 5095 w 20000"/>
                <a:gd name="T81" fmla="*/ 10114 h 20000"/>
                <a:gd name="T82" fmla="*/ 2547 w 20000"/>
                <a:gd name="T83" fmla="*/ 8068 h 20000"/>
                <a:gd name="T84" fmla="*/ 3089 w 20000"/>
                <a:gd name="T85" fmla="*/ 7017 h 20000"/>
                <a:gd name="T86" fmla="*/ 3631 w 20000"/>
                <a:gd name="T87" fmla="*/ 6165 h 20000"/>
                <a:gd name="T88" fmla="*/ 2547 w 20000"/>
                <a:gd name="T89" fmla="*/ 4972 h 20000"/>
                <a:gd name="T90" fmla="*/ 325 w 20000"/>
                <a:gd name="T91" fmla="*/ 3068 h 20000"/>
                <a:gd name="T92" fmla="*/ 0 w 20000"/>
                <a:gd name="T93" fmla="*/ 2784 h 20000"/>
                <a:gd name="T94" fmla="*/ 325 w 20000"/>
                <a:gd name="T95" fmla="*/ 1903 h 20000"/>
                <a:gd name="T96" fmla="*/ 1409 w 20000"/>
                <a:gd name="T97" fmla="*/ 1165 h 20000"/>
                <a:gd name="T98" fmla="*/ 3089 w 20000"/>
                <a:gd name="T99" fmla="*/ 455 h 20000"/>
                <a:gd name="T100" fmla="*/ 4444 w 20000"/>
                <a:gd name="T101" fmla="*/ 284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000" h="20000">
                  <a:moveTo>
                    <a:pt x="5908" y="0"/>
                  </a:moveTo>
                  <a:lnTo>
                    <a:pt x="5908" y="455"/>
                  </a:lnTo>
                  <a:lnTo>
                    <a:pt x="6179" y="284"/>
                  </a:lnTo>
                  <a:lnTo>
                    <a:pt x="7317" y="739"/>
                  </a:lnTo>
                  <a:lnTo>
                    <a:pt x="6775" y="1165"/>
                  </a:lnTo>
                  <a:lnTo>
                    <a:pt x="7317" y="1449"/>
                  </a:lnTo>
                  <a:lnTo>
                    <a:pt x="8130" y="1165"/>
                  </a:lnTo>
                  <a:lnTo>
                    <a:pt x="8401" y="1619"/>
                  </a:lnTo>
                  <a:lnTo>
                    <a:pt x="8997" y="1903"/>
                  </a:lnTo>
                  <a:lnTo>
                    <a:pt x="8401" y="2784"/>
                  </a:lnTo>
                  <a:lnTo>
                    <a:pt x="8401" y="3807"/>
                  </a:lnTo>
                  <a:lnTo>
                    <a:pt x="8997" y="3949"/>
                  </a:lnTo>
                  <a:lnTo>
                    <a:pt x="9864" y="3523"/>
                  </a:lnTo>
                  <a:lnTo>
                    <a:pt x="10407" y="3523"/>
                  </a:lnTo>
                  <a:lnTo>
                    <a:pt x="11220" y="3068"/>
                  </a:lnTo>
                  <a:lnTo>
                    <a:pt x="12087" y="3523"/>
                  </a:lnTo>
                  <a:lnTo>
                    <a:pt x="12629" y="3352"/>
                  </a:lnTo>
                  <a:lnTo>
                    <a:pt x="13496" y="3352"/>
                  </a:lnTo>
                  <a:lnTo>
                    <a:pt x="14038" y="2784"/>
                  </a:lnTo>
                  <a:lnTo>
                    <a:pt x="15447" y="3068"/>
                  </a:lnTo>
                  <a:lnTo>
                    <a:pt x="16314" y="3523"/>
                  </a:lnTo>
                  <a:lnTo>
                    <a:pt x="17724" y="4545"/>
                  </a:lnTo>
                  <a:lnTo>
                    <a:pt x="17724" y="4688"/>
                  </a:lnTo>
                  <a:lnTo>
                    <a:pt x="17940" y="5284"/>
                  </a:lnTo>
                  <a:lnTo>
                    <a:pt x="18537" y="5852"/>
                  </a:lnTo>
                  <a:lnTo>
                    <a:pt x="19404" y="6165"/>
                  </a:lnTo>
                  <a:lnTo>
                    <a:pt x="19404" y="6449"/>
                  </a:lnTo>
                  <a:lnTo>
                    <a:pt x="19946" y="6619"/>
                  </a:lnTo>
                  <a:lnTo>
                    <a:pt x="19946" y="7017"/>
                  </a:lnTo>
                  <a:lnTo>
                    <a:pt x="19946" y="8068"/>
                  </a:lnTo>
                  <a:lnTo>
                    <a:pt x="19404" y="8523"/>
                  </a:lnTo>
                  <a:lnTo>
                    <a:pt x="19079" y="8523"/>
                  </a:lnTo>
                  <a:lnTo>
                    <a:pt x="17940" y="8352"/>
                  </a:lnTo>
                  <a:lnTo>
                    <a:pt x="17724" y="8523"/>
                  </a:lnTo>
                  <a:lnTo>
                    <a:pt x="15718" y="8352"/>
                  </a:lnTo>
                  <a:lnTo>
                    <a:pt x="14038" y="8523"/>
                  </a:lnTo>
                  <a:lnTo>
                    <a:pt x="14038" y="9517"/>
                  </a:lnTo>
                  <a:lnTo>
                    <a:pt x="12629" y="9972"/>
                  </a:lnTo>
                  <a:lnTo>
                    <a:pt x="13171" y="10739"/>
                  </a:lnTo>
                  <a:lnTo>
                    <a:pt x="14309" y="12017"/>
                  </a:lnTo>
                  <a:lnTo>
                    <a:pt x="13496" y="11591"/>
                  </a:lnTo>
                  <a:lnTo>
                    <a:pt x="11220" y="10852"/>
                  </a:lnTo>
                  <a:lnTo>
                    <a:pt x="8997" y="10739"/>
                  </a:lnTo>
                  <a:lnTo>
                    <a:pt x="9539" y="9688"/>
                  </a:lnTo>
                  <a:lnTo>
                    <a:pt x="7317" y="9972"/>
                  </a:lnTo>
                  <a:lnTo>
                    <a:pt x="7317" y="10852"/>
                  </a:lnTo>
                  <a:lnTo>
                    <a:pt x="7317" y="11591"/>
                  </a:lnTo>
                  <a:lnTo>
                    <a:pt x="6179" y="12614"/>
                  </a:lnTo>
                  <a:lnTo>
                    <a:pt x="5908" y="13807"/>
                  </a:lnTo>
                  <a:lnTo>
                    <a:pt x="5312" y="14233"/>
                  </a:lnTo>
                  <a:lnTo>
                    <a:pt x="5908" y="15710"/>
                  </a:lnTo>
                  <a:lnTo>
                    <a:pt x="7317" y="15398"/>
                  </a:lnTo>
                  <a:lnTo>
                    <a:pt x="7588" y="16307"/>
                  </a:lnTo>
                  <a:lnTo>
                    <a:pt x="8130" y="16307"/>
                  </a:lnTo>
                  <a:lnTo>
                    <a:pt x="8997" y="18210"/>
                  </a:lnTo>
                  <a:lnTo>
                    <a:pt x="10407" y="18523"/>
                  </a:lnTo>
                  <a:lnTo>
                    <a:pt x="11762" y="18523"/>
                  </a:lnTo>
                  <a:lnTo>
                    <a:pt x="12629" y="19375"/>
                  </a:lnTo>
                  <a:lnTo>
                    <a:pt x="12087" y="19375"/>
                  </a:lnTo>
                  <a:lnTo>
                    <a:pt x="11762" y="19688"/>
                  </a:lnTo>
                  <a:lnTo>
                    <a:pt x="11220" y="19375"/>
                  </a:lnTo>
                  <a:lnTo>
                    <a:pt x="10949" y="19972"/>
                  </a:lnTo>
                  <a:lnTo>
                    <a:pt x="9864" y="19972"/>
                  </a:lnTo>
                  <a:lnTo>
                    <a:pt x="10407" y="19375"/>
                  </a:lnTo>
                  <a:lnTo>
                    <a:pt x="8401" y="18807"/>
                  </a:lnTo>
                  <a:lnTo>
                    <a:pt x="8130" y="18920"/>
                  </a:lnTo>
                  <a:lnTo>
                    <a:pt x="7317" y="18210"/>
                  </a:lnTo>
                  <a:lnTo>
                    <a:pt x="6179" y="17756"/>
                  </a:lnTo>
                  <a:lnTo>
                    <a:pt x="5095" y="16875"/>
                  </a:lnTo>
                  <a:lnTo>
                    <a:pt x="4444" y="16307"/>
                  </a:lnTo>
                  <a:lnTo>
                    <a:pt x="3902" y="16591"/>
                  </a:lnTo>
                  <a:lnTo>
                    <a:pt x="3902" y="17017"/>
                  </a:lnTo>
                  <a:lnTo>
                    <a:pt x="3631" y="16875"/>
                  </a:lnTo>
                  <a:lnTo>
                    <a:pt x="3089" y="15852"/>
                  </a:lnTo>
                  <a:lnTo>
                    <a:pt x="3631" y="14972"/>
                  </a:lnTo>
                  <a:lnTo>
                    <a:pt x="3902" y="14517"/>
                  </a:lnTo>
                  <a:lnTo>
                    <a:pt x="3902" y="14233"/>
                  </a:lnTo>
                  <a:lnTo>
                    <a:pt x="4444" y="13949"/>
                  </a:lnTo>
                  <a:lnTo>
                    <a:pt x="4444" y="13523"/>
                  </a:lnTo>
                  <a:lnTo>
                    <a:pt x="5312" y="12330"/>
                  </a:lnTo>
                  <a:lnTo>
                    <a:pt x="5908" y="11591"/>
                  </a:lnTo>
                  <a:lnTo>
                    <a:pt x="5095" y="10114"/>
                  </a:lnTo>
                  <a:lnTo>
                    <a:pt x="5095" y="9517"/>
                  </a:lnTo>
                  <a:lnTo>
                    <a:pt x="2547" y="8068"/>
                  </a:lnTo>
                  <a:lnTo>
                    <a:pt x="2547" y="7614"/>
                  </a:lnTo>
                  <a:lnTo>
                    <a:pt x="3089" y="7017"/>
                  </a:lnTo>
                  <a:lnTo>
                    <a:pt x="3089" y="6449"/>
                  </a:lnTo>
                  <a:lnTo>
                    <a:pt x="3631" y="6165"/>
                  </a:lnTo>
                  <a:lnTo>
                    <a:pt x="3089" y="5398"/>
                  </a:lnTo>
                  <a:lnTo>
                    <a:pt x="2547" y="4972"/>
                  </a:lnTo>
                  <a:lnTo>
                    <a:pt x="867" y="3523"/>
                  </a:lnTo>
                  <a:lnTo>
                    <a:pt x="325" y="3068"/>
                  </a:lnTo>
                  <a:lnTo>
                    <a:pt x="0" y="3068"/>
                  </a:lnTo>
                  <a:lnTo>
                    <a:pt x="0" y="2784"/>
                  </a:lnTo>
                  <a:lnTo>
                    <a:pt x="325" y="2614"/>
                  </a:lnTo>
                  <a:lnTo>
                    <a:pt x="325" y="1903"/>
                  </a:lnTo>
                  <a:lnTo>
                    <a:pt x="867" y="1449"/>
                  </a:lnTo>
                  <a:lnTo>
                    <a:pt x="1409" y="1165"/>
                  </a:lnTo>
                  <a:lnTo>
                    <a:pt x="3631" y="852"/>
                  </a:lnTo>
                  <a:lnTo>
                    <a:pt x="3089" y="455"/>
                  </a:lnTo>
                  <a:lnTo>
                    <a:pt x="3902" y="739"/>
                  </a:lnTo>
                  <a:lnTo>
                    <a:pt x="4444" y="284"/>
                  </a:lnTo>
                  <a:lnTo>
                    <a:pt x="5908"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0" name="Freeform 156">
              <a:extLst>
                <a:ext uri="{FF2B5EF4-FFF2-40B4-BE49-F238E27FC236}">
                  <a16:creationId xmlns:a16="http://schemas.microsoft.com/office/drawing/2014/main" id="{F5758AA2-A121-42A0-A68A-FE8F0A2A5DCD}"/>
                </a:ext>
              </a:extLst>
            </p:cNvPr>
            <p:cNvSpPr>
              <a:spLocks/>
            </p:cNvSpPr>
            <p:nvPr/>
          </p:nvSpPr>
          <p:spPr bwMode="auto">
            <a:xfrm>
              <a:off x="5884328" y="3358050"/>
              <a:ext cx="104980" cy="86736"/>
            </a:xfrm>
            <a:custGeom>
              <a:avLst/>
              <a:gdLst>
                <a:gd name="T0" fmla="*/ 0 w 20000"/>
                <a:gd name="T1" fmla="*/ 9121 h 20000"/>
                <a:gd name="T2" fmla="*/ 536 w 20000"/>
                <a:gd name="T3" fmla="*/ 8022 h 20000"/>
                <a:gd name="T4" fmla="*/ 536 w 20000"/>
                <a:gd name="T5" fmla="*/ 10220 h 20000"/>
                <a:gd name="T6" fmla="*/ 1429 w 20000"/>
                <a:gd name="T7" fmla="*/ 10769 h 20000"/>
                <a:gd name="T8" fmla="*/ 1875 w 20000"/>
                <a:gd name="T9" fmla="*/ 11868 h 20000"/>
                <a:gd name="T10" fmla="*/ 4196 w 20000"/>
                <a:gd name="T11" fmla="*/ 11868 h 20000"/>
                <a:gd name="T12" fmla="*/ 5179 w 20000"/>
                <a:gd name="T13" fmla="*/ 10769 h 20000"/>
                <a:gd name="T14" fmla="*/ 9732 w 20000"/>
                <a:gd name="T15" fmla="*/ 10769 h 20000"/>
                <a:gd name="T16" fmla="*/ 11607 w 20000"/>
                <a:gd name="T17" fmla="*/ 10220 h 20000"/>
                <a:gd name="T18" fmla="*/ 13393 w 20000"/>
                <a:gd name="T19" fmla="*/ 8022 h 20000"/>
                <a:gd name="T20" fmla="*/ 15714 w 20000"/>
                <a:gd name="T21" fmla="*/ 4505 h 20000"/>
                <a:gd name="T22" fmla="*/ 17589 w 20000"/>
                <a:gd name="T23" fmla="*/ 1648 h 20000"/>
                <a:gd name="T24" fmla="*/ 18482 w 20000"/>
                <a:gd name="T25" fmla="*/ 0 h 20000"/>
                <a:gd name="T26" fmla="*/ 19464 w 20000"/>
                <a:gd name="T27" fmla="*/ 1099 h 20000"/>
                <a:gd name="T28" fmla="*/ 19464 w 20000"/>
                <a:gd name="T29" fmla="*/ 2857 h 20000"/>
                <a:gd name="T30" fmla="*/ 19464 w 20000"/>
                <a:gd name="T31" fmla="*/ 5604 h 20000"/>
                <a:gd name="T32" fmla="*/ 18482 w 20000"/>
                <a:gd name="T33" fmla="*/ 5604 h 20000"/>
                <a:gd name="T34" fmla="*/ 17589 w 20000"/>
                <a:gd name="T35" fmla="*/ 6264 h 20000"/>
                <a:gd name="T36" fmla="*/ 18482 w 20000"/>
                <a:gd name="T37" fmla="*/ 10220 h 20000"/>
                <a:gd name="T38" fmla="*/ 19464 w 20000"/>
                <a:gd name="T39" fmla="*/ 10220 h 20000"/>
                <a:gd name="T40" fmla="*/ 19911 w 20000"/>
                <a:gd name="T41" fmla="*/ 11868 h 20000"/>
                <a:gd name="T42" fmla="*/ 19464 w 20000"/>
                <a:gd name="T43" fmla="*/ 11868 h 20000"/>
                <a:gd name="T44" fmla="*/ 17589 w 20000"/>
                <a:gd name="T45" fmla="*/ 11868 h 20000"/>
                <a:gd name="T46" fmla="*/ 17589 w 20000"/>
                <a:gd name="T47" fmla="*/ 13626 h 20000"/>
                <a:gd name="T48" fmla="*/ 17143 w 20000"/>
                <a:gd name="T49" fmla="*/ 15385 h 20000"/>
                <a:gd name="T50" fmla="*/ 17143 w 20000"/>
                <a:gd name="T51" fmla="*/ 19231 h 20000"/>
                <a:gd name="T52" fmla="*/ 16250 w 20000"/>
                <a:gd name="T53" fmla="*/ 19890 h 20000"/>
                <a:gd name="T54" fmla="*/ 4196 w 20000"/>
                <a:gd name="T55" fmla="*/ 17582 h 20000"/>
                <a:gd name="T56" fmla="*/ 3750 w 20000"/>
                <a:gd name="T57" fmla="*/ 15385 h 20000"/>
                <a:gd name="T58" fmla="*/ 1875 w 20000"/>
                <a:gd name="T59" fmla="*/ 12967 h 20000"/>
                <a:gd name="T60" fmla="*/ 536 w 20000"/>
                <a:gd name="T61" fmla="*/ 10769 h 20000"/>
                <a:gd name="T62" fmla="*/ 0 w 20000"/>
                <a:gd name="T63" fmla="*/ 912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00" h="20000">
                  <a:moveTo>
                    <a:pt x="0" y="9121"/>
                  </a:moveTo>
                  <a:lnTo>
                    <a:pt x="536" y="8022"/>
                  </a:lnTo>
                  <a:lnTo>
                    <a:pt x="536" y="10220"/>
                  </a:lnTo>
                  <a:lnTo>
                    <a:pt x="1429" y="10769"/>
                  </a:lnTo>
                  <a:lnTo>
                    <a:pt x="1875" y="11868"/>
                  </a:lnTo>
                  <a:lnTo>
                    <a:pt x="4196" y="11868"/>
                  </a:lnTo>
                  <a:lnTo>
                    <a:pt x="5179" y="10769"/>
                  </a:lnTo>
                  <a:lnTo>
                    <a:pt x="9732" y="10769"/>
                  </a:lnTo>
                  <a:lnTo>
                    <a:pt x="11607" y="10220"/>
                  </a:lnTo>
                  <a:lnTo>
                    <a:pt x="13393" y="8022"/>
                  </a:lnTo>
                  <a:lnTo>
                    <a:pt x="15714" y="4505"/>
                  </a:lnTo>
                  <a:lnTo>
                    <a:pt x="17589" y="1648"/>
                  </a:lnTo>
                  <a:lnTo>
                    <a:pt x="18482" y="0"/>
                  </a:lnTo>
                  <a:lnTo>
                    <a:pt x="19464" y="1099"/>
                  </a:lnTo>
                  <a:lnTo>
                    <a:pt x="19464" y="2857"/>
                  </a:lnTo>
                  <a:lnTo>
                    <a:pt x="19464" y="5604"/>
                  </a:lnTo>
                  <a:lnTo>
                    <a:pt x="18482" y="5604"/>
                  </a:lnTo>
                  <a:lnTo>
                    <a:pt x="17589" y="6264"/>
                  </a:lnTo>
                  <a:lnTo>
                    <a:pt x="18482" y="10220"/>
                  </a:lnTo>
                  <a:lnTo>
                    <a:pt x="19464" y="10220"/>
                  </a:lnTo>
                  <a:lnTo>
                    <a:pt x="19911" y="11868"/>
                  </a:lnTo>
                  <a:lnTo>
                    <a:pt x="19464" y="11868"/>
                  </a:lnTo>
                  <a:lnTo>
                    <a:pt x="17589" y="11868"/>
                  </a:lnTo>
                  <a:lnTo>
                    <a:pt x="17589" y="13626"/>
                  </a:lnTo>
                  <a:lnTo>
                    <a:pt x="17143" y="15385"/>
                  </a:lnTo>
                  <a:lnTo>
                    <a:pt x="17143" y="19231"/>
                  </a:lnTo>
                  <a:lnTo>
                    <a:pt x="16250" y="19890"/>
                  </a:lnTo>
                  <a:lnTo>
                    <a:pt x="4196" y="17582"/>
                  </a:lnTo>
                  <a:lnTo>
                    <a:pt x="3750" y="15385"/>
                  </a:lnTo>
                  <a:lnTo>
                    <a:pt x="1875" y="12967"/>
                  </a:lnTo>
                  <a:lnTo>
                    <a:pt x="536" y="10769"/>
                  </a:lnTo>
                  <a:lnTo>
                    <a:pt x="0" y="9121"/>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1" name="Freeform 155">
              <a:extLst>
                <a:ext uri="{FF2B5EF4-FFF2-40B4-BE49-F238E27FC236}">
                  <a16:creationId xmlns:a16="http://schemas.microsoft.com/office/drawing/2014/main" id="{AFF51732-A398-4ACE-B725-A9C27E724A07}"/>
                </a:ext>
              </a:extLst>
            </p:cNvPr>
            <p:cNvSpPr>
              <a:spLocks/>
            </p:cNvSpPr>
            <p:nvPr/>
          </p:nvSpPr>
          <p:spPr bwMode="auto">
            <a:xfrm>
              <a:off x="6937626" y="3413894"/>
              <a:ext cx="167968" cy="337438"/>
            </a:xfrm>
            <a:custGeom>
              <a:avLst/>
              <a:gdLst>
                <a:gd name="T0" fmla="*/ 557 w 20000"/>
                <a:gd name="T1" fmla="*/ 1155 h 20000"/>
                <a:gd name="T2" fmla="*/ 1727 w 20000"/>
                <a:gd name="T3" fmla="*/ 1155 h 20000"/>
                <a:gd name="T4" fmla="*/ 3175 w 20000"/>
                <a:gd name="T5" fmla="*/ 873 h 20000"/>
                <a:gd name="T6" fmla="*/ 4624 w 20000"/>
                <a:gd name="T7" fmla="*/ 873 h 20000"/>
                <a:gd name="T8" fmla="*/ 6072 w 20000"/>
                <a:gd name="T9" fmla="*/ 169 h 20000"/>
                <a:gd name="T10" fmla="*/ 8412 w 20000"/>
                <a:gd name="T11" fmla="*/ 451 h 20000"/>
                <a:gd name="T12" fmla="*/ 11253 w 20000"/>
                <a:gd name="T13" fmla="*/ 592 h 20000"/>
                <a:gd name="T14" fmla="*/ 12646 w 20000"/>
                <a:gd name="T15" fmla="*/ 2479 h 20000"/>
                <a:gd name="T16" fmla="*/ 14429 w 20000"/>
                <a:gd name="T17" fmla="*/ 2479 h 20000"/>
                <a:gd name="T18" fmla="*/ 12981 w 20000"/>
                <a:gd name="T19" fmla="*/ 2789 h 20000"/>
                <a:gd name="T20" fmla="*/ 12089 w 20000"/>
                <a:gd name="T21" fmla="*/ 3211 h 20000"/>
                <a:gd name="T22" fmla="*/ 11253 w 20000"/>
                <a:gd name="T23" fmla="*/ 4394 h 20000"/>
                <a:gd name="T24" fmla="*/ 9805 w 20000"/>
                <a:gd name="T25" fmla="*/ 4817 h 20000"/>
                <a:gd name="T26" fmla="*/ 11253 w 20000"/>
                <a:gd name="T27" fmla="*/ 7296 h 20000"/>
                <a:gd name="T28" fmla="*/ 14429 w 20000"/>
                <a:gd name="T29" fmla="*/ 9324 h 20000"/>
                <a:gd name="T30" fmla="*/ 15877 w 20000"/>
                <a:gd name="T31" fmla="*/ 9775 h 20000"/>
                <a:gd name="T32" fmla="*/ 17604 w 20000"/>
                <a:gd name="T33" fmla="*/ 10930 h 20000"/>
                <a:gd name="T34" fmla="*/ 18217 w 20000"/>
                <a:gd name="T35" fmla="*/ 11690 h 20000"/>
                <a:gd name="T36" fmla="*/ 19610 w 20000"/>
                <a:gd name="T37" fmla="*/ 14000 h 20000"/>
                <a:gd name="T38" fmla="*/ 19610 w 20000"/>
                <a:gd name="T39" fmla="*/ 14592 h 20000"/>
                <a:gd name="T40" fmla="*/ 19944 w 20000"/>
                <a:gd name="T41" fmla="*/ 15014 h 20000"/>
                <a:gd name="T42" fmla="*/ 19944 w 20000"/>
                <a:gd name="T43" fmla="*/ 15775 h 20000"/>
                <a:gd name="T44" fmla="*/ 17604 w 20000"/>
                <a:gd name="T45" fmla="*/ 16930 h 20000"/>
                <a:gd name="T46" fmla="*/ 16156 w 20000"/>
                <a:gd name="T47" fmla="*/ 17352 h 20000"/>
                <a:gd name="T48" fmla="*/ 13538 w 20000"/>
                <a:gd name="T49" fmla="*/ 18085 h 20000"/>
                <a:gd name="T50" fmla="*/ 12089 w 20000"/>
                <a:gd name="T51" fmla="*/ 18366 h 20000"/>
                <a:gd name="T52" fmla="*/ 10696 w 20000"/>
                <a:gd name="T53" fmla="*/ 19239 h 20000"/>
                <a:gd name="T54" fmla="*/ 8969 w 20000"/>
                <a:gd name="T55" fmla="*/ 18535 h 20000"/>
                <a:gd name="T56" fmla="*/ 8969 w 20000"/>
                <a:gd name="T57" fmla="*/ 17803 h 20000"/>
                <a:gd name="T58" fmla="*/ 7744 w 20000"/>
                <a:gd name="T59" fmla="*/ 17634 h 20000"/>
                <a:gd name="T60" fmla="*/ 11532 w 20000"/>
                <a:gd name="T61" fmla="*/ 16930 h 20000"/>
                <a:gd name="T62" fmla="*/ 11253 w 20000"/>
                <a:gd name="T63" fmla="*/ 15887 h 20000"/>
                <a:gd name="T64" fmla="*/ 13538 w 20000"/>
                <a:gd name="T65" fmla="*/ 15437 h 20000"/>
                <a:gd name="T66" fmla="*/ 15265 w 20000"/>
                <a:gd name="T67" fmla="*/ 15014 h 20000"/>
                <a:gd name="T68" fmla="*/ 15042 w 20000"/>
                <a:gd name="T69" fmla="*/ 12845 h 20000"/>
                <a:gd name="T70" fmla="*/ 15042 w 20000"/>
                <a:gd name="T71" fmla="*/ 11972 h 20000"/>
                <a:gd name="T72" fmla="*/ 15042 w 20000"/>
                <a:gd name="T73" fmla="*/ 10930 h 20000"/>
                <a:gd name="T74" fmla="*/ 14429 w 20000"/>
                <a:gd name="T75" fmla="*/ 10085 h 20000"/>
                <a:gd name="T76" fmla="*/ 11532 w 20000"/>
                <a:gd name="T77" fmla="*/ 8592 h 20000"/>
                <a:gd name="T78" fmla="*/ 9248 w 20000"/>
                <a:gd name="T79" fmla="*/ 7296 h 20000"/>
                <a:gd name="T80" fmla="*/ 7744 w 20000"/>
                <a:gd name="T81" fmla="*/ 6563 h 20000"/>
                <a:gd name="T82" fmla="*/ 5237 w 20000"/>
                <a:gd name="T83" fmla="*/ 5127 h 20000"/>
                <a:gd name="T84" fmla="*/ 6908 w 20000"/>
                <a:gd name="T85" fmla="*/ 5127 h 20000"/>
                <a:gd name="T86" fmla="*/ 6630 w 20000"/>
                <a:gd name="T87" fmla="*/ 3944 h 20000"/>
                <a:gd name="T88" fmla="*/ 5460 w 20000"/>
                <a:gd name="T89" fmla="*/ 3521 h 20000"/>
                <a:gd name="T90" fmla="*/ 1727 w 20000"/>
                <a:gd name="T91" fmla="*/ 3070 h 20000"/>
                <a:gd name="T92" fmla="*/ 1727 w 20000"/>
                <a:gd name="T93" fmla="*/ 2028 h 20000"/>
                <a:gd name="T94" fmla="*/ 0 w 20000"/>
                <a:gd name="T95" fmla="*/ 1324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00" h="20000">
                  <a:moveTo>
                    <a:pt x="0" y="1324"/>
                  </a:moveTo>
                  <a:lnTo>
                    <a:pt x="557" y="1155"/>
                  </a:lnTo>
                  <a:lnTo>
                    <a:pt x="891" y="1155"/>
                  </a:lnTo>
                  <a:lnTo>
                    <a:pt x="1727" y="1155"/>
                  </a:lnTo>
                  <a:lnTo>
                    <a:pt x="2284" y="873"/>
                  </a:lnTo>
                  <a:lnTo>
                    <a:pt x="3175" y="873"/>
                  </a:lnTo>
                  <a:lnTo>
                    <a:pt x="4011" y="1324"/>
                  </a:lnTo>
                  <a:lnTo>
                    <a:pt x="4624" y="873"/>
                  </a:lnTo>
                  <a:lnTo>
                    <a:pt x="6072" y="592"/>
                  </a:lnTo>
                  <a:lnTo>
                    <a:pt x="6072" y="169"/>
                  </a:lnTo>
                  <a:lnTo>
                    <a:pt x="7521" y="0"/>
                  </a:lnTo>
                  <a:lnTo>
                    <a:pt x="8412" y="451"/>
                  </a:lnTo>
                  <a:lnTo>
                    <a:pt x="10696" y="592"/>
                  </a:lnTo>
                  <a:lnTo>
                    <a:pt x="11253" y="592"/>
                  </a:lnTo>
                  <a:lnTo>
                    <a:pt x="10696" y="1324"/>
                  </a:lnTo>
                  <a:lnTo>
                    <a:pt x="12646" y="2479"/>
                  </a:lnTo>
                  <a:lnTo>
                    <a:pt x="13872" y="2366"/>
                  </a:lnTo>
                  <a:lnTo>
                    <a:pt x="14429" y="2479"/>
                  </a:lnTo>
                  <a:lnTo>
                    <a:pt x="13872" y="2789"/>
                  </a:lnTo>
                  <a:lnTo>
                    <a:pt x="12981" y="2789"/>
                  </a:lnTo>
                  <a:lnTo>
                    <a:pt x="12981" y="3211"/>
                  </a:lnTo>
                  <a:lnTo>
                    <a:pt x="12089" y="3211"/>
                  </a:lnTo>
                  <a:lnTo>
                    <a:pt x="11253" y="3634"/>
                  </a:lnTo>
                  <a:lnTo>
                    <a:pt x="11253" y="4394"/>
                  </a:lnTo>
                  <a:lnTo>
                    <a:pt x="10696" y="4676"/>
                  </a:lnTo>
                  <a:lnTo>
                    <a:pt x="9805" y="4817"/>
                  </a:lnTo>
                  <a:lnTo>
                    <a:pt x="9248" y="6113"/>
                  </a:lnTo>
                  <a:lnTo>
                    <a:pt x="11253" y="7296"/>
                  </a:lnTo>
                  <a:lnTo>
                    <a:pt x="12089" y="8169"/>
                  </a:lnTo>
                  <a:lnTo>
                    <a:pt x="14429" y="9324"/>
                  </a:lnTo>
                  <a:lnTo>
                    <a:pt x="15265" y="9634"/>
                  </a:lnTo>
                  <a:lnTo>
                    <a:pt x="15877" y="9775"/>
                  </a:lnTo>
                  <a:lnTo>
                    <a:pt x="16713" y="10366"/>
                  </a:lnTo>
                  <a:lnTo>
                    <a:pt x="17604" y="10930"/>
                  </a:lnTo>
                  <a:lnTo>
                    <a:pt x="18217" y="10930"/>
                  </a:lnTo>
                  <a:lnTo>
                    <a:pt x="18217" y="11690"/>
                  </a:lnTo>
                  <a:lnTo>
                    <a:pt x="19610" y="13577"/>
                  </a:lnTo>
                  <a:lnTo>
                    <a:pt x="19610" y="14000"/>
                  </a:lnTo>
                  <a:lnTo>
                    <a:pt x="19944" y="14282"/>
                  </a:lnTo>
                  <a:lnTo>
                    <a:pt x="19610" y="14592"/>
                  </a:lnTo>
                  <a:lnTo>
                    <a:pt x="19610" y="14732"/>
                  </a:lnTo>
                  <a:lnTo>
                    <a:pt x="19944" y="15014"/>
                  </a:lnTo>
                  <a:lnTo>
                    <a:pt x="19610" y="15437"/>
                  </a:lnTo>
                  <a:lnTo>
                    <a:pt x="19944" y="15775"/>
                  </a:lnTo>
                  <a:lnTo>
                    <a:pt x="19053" y="16479"/>
                  </a:lnTo>
                  <a:lnTo>
                    <a:pt x="17604" y="16930"/>
                  </a:lnTo>
                  <a:lnTo>
                    <a:pt x="16713" y="16930"/>
                  </a:lnTo>
                  <a:lnTo>
                    <a:pt x="16156" y="17352"/>
                  </a:lnTo>
                  <a:lnTo>
                    <a:pt x="13872" y="17803"/>
                  </a:lnTo>
                  <a:lnTo>
                    <a:pt x="13538" y="18085"/>
                  </a:lnTo>
                  <a:lnTo>
                    <a:pt x="12981" y="18817"/>
                  </a:lnTo>
                  <a:lnTo>
                    <a:pt x="12089" y="18366"/>
                  </a:lnTo>
                  <a:lnTo>
                    <a:pt x="12089" y="19239"/>
                  </a:lnTo>
                  <a:lnTo>
                    <a:pt x="10696" y="19239"/>
                  </a:lnTo>
                  <a:lnTo>
                    <a:pt x="8969" y="19972"/>
                  </a:lnTo>
                  <a:lnTo>
                    <a:pt x="8969" y="18535"/>
                  </a:lnTo>
                  <a:lnTo>
                    <a:pt x="9248" y="18366"/>
                  </a:lnTo>
                  <a:lnTo>
                    <a:pt x="8969" y="17803"/>
                  </a:lnTo>
                  <a:lnTo>
                    <a:pt x="8412" y="17803"/>
                  </a:lnTo>
                  <a:lnTo>
                    <a:pt x="7744" y="17634"/>
                  </a:lnTo>
                  <a:lnTo>
                    <a:pt x="10139" y="17042"/>
                  </a:lnTo>
                  <a:lnTo>
                    <a:pt x="11532" y="16930"/>
                  </a:lnTo>
                  <a:lnTo>
                    <a:pt x="11532" y="16479"/>
                  </a:lnTo>
                  <a:lnTo>
                    <a:pt x="11253" y="15887"/>
                  </a:lnTo>
                  <a:lnTo>
                    <a:pt x="12089" y="15775"/>
                  </a:lnTo>
                  <a:lnTo>
                    <a:pt x="13538" y="15437"/>
                  </a:lnTo>
                  <a:lnTo>
                    <a:pt x="14429" y="15324"/>
                  </a:lnTo>
                  <a:lnTo>
                    <a:pt x="15265" y="15014"/>
                  </a:lnTo>
                  <a:lnTo>
                    <a:pt x="15265" y="14000"/>
                  </a:lnTo>
                  <a:lnTo>
                    <a:pt x="15042" y="12845"/>
                  </a:lnTo>
                  <a:lnTo>
                    <a:pt x="15042" y="12394"/>
                  </a:lnTo>
                  <a:lnTo>
                    <a:pt x="15042" y="11972"/>
                  </a:lnTo>
                  <a:lnTo>
                    <a:pt x="15042" y="11521"/>
                  </a:lnTo>
                  <a:lnTo>
                    <a:pt x="15042" y="10930"/>
                  </a:lnTo>
                  <a:lnTo>
                    <a:pt x="14429" y="10930"/>
                  </a:lnTo>
                  <a:lnTo>
                    <a:pt x="14429" y="10085"/>
                  </a:lnTo>
                  <a:lnTo>
                    <a:pt x="12646" y="9324"/>
                  </a:lnTo>
                  <a:lnTo>
                    <a:pt x="11532" y="8592"/>
                  </a:lnTo>
                  <a:lnTo>
                    <a:pt x="10139" y="7887"/>
                  </a:lnTo>
                  <a:lnTo>
                    <a:pt x="9248" y="7296"/>
                  </a:lnTo>
                  <a:lnTo>
                    <a:pt x="8412" y="6732"/>
                  </a:lnTo>
                  <a:lnTo>
                    <a:pt x="7744" y="6563"/>
                  </a:lnTo>
                  <a:lnTo>
                    <a:pt x="5237" y="5549"/>
                  </a:lnTo>
                  <a:lnTo>
                    <a:pt x="5237" y="5127"/>
                  </a:lnTo>
                  <a:lnTo>
                    <a:pt x="6072" y="5127"/>
                  </a:lnTo>
                  <a:lnTo>
                    <a:pt x="6908" y="5127"/>
                  </a:lnTo>
                  <a:lnTo>
                    <a:pt x="6908" y="4394"/>
                  </a:lnTo>
                  <a:lnTo>
                    <a:pt x="6630" y="3944"/>
                  </a:lnTo>
                  <a:lnTo>
                    <a:pt x="6072" y="3944"/>
                  </a:lnTo>
                  <a:lnTo>
                    <a:pt x="5460" y="3521"/>
                  </a:lnTo>
                  <a:lnTo>
                    <a:pt x="3733" y="3521"/>
                  </a:lnTo>
                  <a:lnTo>
                    <a:pt x="1727" y="3070"/>
                  </a:lnTo>
                  <a:lnTo>
                    <a:pt x="1727" y="2366"/>
                  </a:lnTo>
                  <a:lnTo>
                    <a:pt x="1727" y="2028"/>
                  </a:lnTo>
                  <a:lnTo>
                    <a:pt x="557" y="1746"/>
                  </a:lnTo>
                  <a:lnTo>
                    <a:pt x="0" y="1324"/>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2" name="Freeform 154">
              <a:extLst>
                <a:ext uri="{FF2B5EF4-FFF2-40B4-BE49-F238E27FC236}">
                  <a16:creationId xmlns:a16="http://schemas.microsoft.com/office/drawing/2014/main" id="{890177E2-CDA0-464E-A4A0-ED4F2EDF03D8}"/>
                </a:ext>
              </a:extLst>
            </p:cNvPr>
            <p:cNvSpPr>
              <a:spLocks/>
            </p:cNvSpPr>
            <p:nvPr/>
          </p:nvSpPr>
          <p:spPr bwMode="auto">
            <a:xfrm>
              <a:off x="2977553" y="3598058"/>
              <a:ext cx="48991" cy="30892"/>
            </a:xfrm>
            <a:custGeom>
              <a:avLst/>
              <a:gdLst>
                <a:gd name="T0" fmla="*/ 0 w 20000"/>
                <a:gd name="T1" fmla="*/ 11563 h 20000"/>
                <a:gd name="T2" fmla="*/ 3048 w 20000"/>
                <a:gd name="T3" fmla="*/ 6563 h 20000"/>
                <a:gd name="T4" fmla="*/ 4952 w 20000"/>
                <a:gd name="T5" fmla="*/ 0 h 20000"/>
                <a:gd name="T6" fmla="*/ 11619 w 20000"/>
                <a:gd name="T7" fmla="*/ 3438 h 20000"/>
                <a:gd name="T8" fmla="*/ 17714 w 20000"/>
                <a:gd name="T9" fmla="*/ 8438 h 20000"/>
                <a:gd name="T10" fmla="*/ 19810 w 20000"/>
                <a:gd name="T11" fmla="*/ 16563 h 20000"/>
                <a:gd name="T12" fmla="*/ 15810 w 20000"/>
                <a:gd name="T13" fmla="*/ 19688 h 20000"/>
                <a:gd name="T14" fmla="*/ 6857 w 20000"/>
                <a:gd name="T15" fmla="*/ 16563 h 20000"/>
                <a:gd name="T16" fmla="*/ 0 w 20000"/>
                <a:gd name="T17" fmla="*/ 11563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00" h="20000">
                  <a:moveTo>
                    <a:pt x="0" y="11563"/>
                  </a:moveTo>
                  <a:lnTo>
                    <a:pt x="3048" y="6563"/>
                  </a:lnTo>
                  <a:lnTo>
                    <a:pt x="4952" y="0"/>
                  </a:lnTo>
                  <a:lnTo>
                    <a:pt x="11619" y="3438"/>
                  </a:lnTo>
                  <a:lnTo>
                    <a:pt x="17714" y="8438"/>
                  </a:lnTo>
                  <a:lnTo>
                    <a:pt x="19810" y="16563"/>
                  </a:lnTo>
                  <a:lnTo>
                    <a:pt x="15810" y="19688"/>
                  </a:lnTo>
                  <a:lnTo>
                    <a:pt x="6857" y="16563"/>
                  </a:lnTo>
                  <a:lnTo>
                    <a:pt x="0" y="11563"/>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3" name="Freeform 153">
              <a:extLst>
                <a:ext uri="{FF2B5EF4-FFF2-40B4-BE49-F238E27FC236}">
                  <a16:creationId xmlns:a16="http://schemas.microsoft.com/office/drawing/2014/main" id="{A0E0AB11-6615-4B1E-A20A-EB44A97FA747}"/>
                </a:ext>
              </a:extLst>
            </p:cNvPr>
            <p:cNvSpPr>
              <a:spLocks/>
            </p:cNvSpPr>
            <p:nvPr/>
          </p:nvSpPr>
          <p:spPr bwMode="auto">
            <a:xfrm>
              <a:off x="7120757" y="3785788"/>
              <a:ext cx="195962" cy="140203"/>
            </a:xfrm>
            <a:custGeom>
              <a:avLst/>
              <a:gdLst>
                <a:gd name="T0" fmla="*/ 9619 w 20000"/>
                <a:gd name="T1" fmla="*/ 7365 h 20000"/>
                <a:gd name="T2" fmla="*/ 9857 w 20000"/>
                <a:gd name="T3" fmla="*/ 9797 h 20000"/>
                <a:gd name="T4" fmla="*/ 10810 w 20000"/>
                <a:gd name="T5" fmla="*/ 8716 h 20000"/>
                <a:gd name="T6" fmla="*/ 11571 w 20000"/>
                <a:gd name="T7" fmla="*/ 8716 h 20000"/>
                <a:gd name="T8" fmla="*/ 10810 w 20000"/>
                <a:gd name="T9" fmla="*/ 7365 h 20000"/>
                <a:gd name="T10" fmla="*/ 11095 w 20000"/>
                <a:gd name="T11" fmla="*/ 6959 h 20000"/>
                <a:gd name="T12" fmla="*/ 11571 w 20000"/>
                <a:gd name="T13" fmla="*/ 5270 h 20000"/>
                <a:gd name="T14" fmla="*/ 12286 w 20000"/>
                <a:gd name="T15" fmla="*/ 4595 h 20000"/>
                <a:gd name="T16" fmla="*/ 12857 w 20000"/>
                <a:gd name="T17" fmla="*/ 5270 h 20000"/>
                <a:gd name="T18" fmla="*/ 13571 w 20000"/>
                <a:gd name="T19" fmla="*/ 2500 h 20000"/>
                <a:gd name="T20" fmla="*/ 14333 w 20000"/>
                <a:gd name="T21" fmla="*/ 0 h 20000"/>
                <a:gd name="T22" fmla="*/ 14810 w 20000"/>
                <a:gd name="T23" fmla="*/ 743 h 20000"/>
                <a:gd name="T24" fmla="*/ 14810 w 20000"/>
                <a:gd name="T25" fmla="*/ 1757 h 20000"/>
                <a:gd name="T26" fmla="*/ 15000 w 20000"/>
                <a:gd name="T27" fmla="*/ 743 h 20000"/>
                <a:gd name="T28" fmla="*/ 15524 w 20000"/>
                <a:gd name="T29" fmla="*/ 743 h 20000"/>
                <a:gd name="T30" fmla="*/ 15524 w 20000"/>
                <a:gd name="T31" fmla="*/ 1757 h 20000"/>
                <a:gd name="T32" fmla="*/ 16286 w 20000"/>
                <a:gd name="T33" fmla="*/ 1757 h 20000"/>
                <a:gd name="T34" fmla="*/ 16286 w 20000"/>
                <a:gd name="T35" fmla="*/ 2770 h 20000"/>
                <a:gd name="T36" fmla="*/ 16762 w 20000"/>
                <a:gd name="T37" fmla="*/ 3514 h 20000"/>
                <a:gd name="T38" fmla="*/ 17048 w 20000"/>
                <a:gd name="T39" fmla="*/ 3514 h 20000"/>
                <a:gd name="T40" fmla="*/ 17048 w 20000"/>
                <a:gd name="T41" fmla="*/ 4189 h 20000"/>
                <a:gd name="T42" fmla="*/ 16762 w 20000"/>
                <a:gd name="T43" fmla="*/ 4595 h 20000"/>
                <a:gd name="T44" fmla="*/ 17524 w 20000"/>
                <a:gd name="T45" fmla="*/ 4595 h 20000"/>
                <a:gd name="T46" fmla="*/ 18000 w 20000"/>
                <a:gd name="T47" fmla="*/ 4189 h 20000"/>
                <a:gd name="T48" fmla="*/ 19000 w 20000"/>
                <a:gd name="T49" fmla="*/ 5270 h 20000"/>
                <a:gd name="T50" fmla="*/ 19952 w 20000"/>
                <a:gd name="T51" fmla="*/ 5270 h 20000"/>
                <a:gd name="T52" fmla="*/ 19952 w 20000"/>
                <a:gd name="T53" fmla="*/ 6284 h 20000"/>
                <a:gd name="T54" fmla="*/ 19000 w 20000"/>
                <a:gd name="T55" fmla="*/ 6284 h 20000"/>
                <a:gd name="T56" fmla="*/ 18238 w 20000"/>
                <a:gd name="T57" fmla="*/ 6959 h 20000"/>
                <a:gd name="T58" fmla="*/ 18000 w 20000"/>
                <a:gd name="T59" fmla="*/ 6959 h 20000"/>
                <a:gd name="T60" fmla="*/ 17524 w 20000"/>
                <a:gd name="T61" fmla="*/ 6959 h 20000"/>
                <a:gd name="T62" fmla="*/ 18714 w 20000"/>
                <a:gd name="T63" fmla="*/ 8716 h 20000"/>
                <a:gd name="T64" fmla="*/ 17048 w 20000"/>
                <a:gd name="T65" fmla="*/ 9122 h 20000"/>
                <a:gd name="T66" fmla="*/ 16762 w 20000"/>
                <a:gd name="T67" fmla="*/ 8716 h 20000"/>
                <a:gd name="T68" fmla="*/ 16286 w 20000"/>
                <a:gd name="T69" fmla="*/ 9122 h 20000"/>
                <a:gd name="T70" fmla="*/ 16762 w 20000"/>
                <a:gd name="T71" fmla="*/ 10135 h 20000"/>
                <a:gd name="T72" fmla="*/ 13048 w 20000"/>
                <a:gd name="T73" fmla="*/ 9797 h 20000"/>
                <a:gd name="T74" fmla="*/ 12286 w 20000"/>
                <a:gd name="T75" fmla="*/ 13311 h 20000"/>
                <a:gd name="T76" fmla="*/ 11095 w 20000"/>
                <a:gd name="T77" fmla="*/ 13581 h 20000"/>
                <a:gd name="T78" fmla="*/ 10810 w 20000"/>
                <a:gd name="T79" fmla="*/ 17162 h 20000"/>
                <a:gd name="T80" fmla="*/ 8667 w 20000"/>
                <a:gd name="T81" fmla="*/ 18851 h 20000"/>
                <a:gd name="T82" fmla="*/ 6619 w 20000"/>
                <a:gd name="T83" fmla="*/ 19932 h 20000"/>
                <a:gd name="T84" fmla="*/ 3905 w 20000"/>
                <a:gd name="T85" fmla="*/ 19257 h 20000"/>
                <a:gd name="T86" fmla="*/ 2714 w 20000"/>
                <a:gd name="T87" fmla="*/ 19257 h 20000"/>
                <a:gd name="T88" fmla="*/ 476 w 20000"/>
                <a:gd name="T89" fmla="*/ 18176 h 20000"/>
                <a:gd name="T90" fmla="*/ 0 w 20000"/>
                <a:gd name="T91" fmla="*/ 16419 h 20000"/>
                <a:gd name="T92" fmla="*/ 1238 w 20000"/>
                <a:gd name="T93" fmla="*/ 16419 h 20000"/>
                <a:gd name="T94" fmla="*/ 1952 w 20000"/>
                <a:gd name="T95" fmla="*/ 17162 h 20000"/>
                <a:gd name="T96" fmla="*/ 2476 w 20000"/>
                <a:gd name="T97" fmla="*/ 17162 h 20000"/>
                <a:gd name="T98" fmla="*/ 2714 w 20000"/>
                <a:gd name="T99" fmla="*/ 15405 h 20000"/>
                <a:gd name="T100" fmla="*/ 3190 w 20000"/>
                <a:gd name="T101" fmla="*/ 13581 h 20000"/>
                <a:gd name="T102" fmla="*/ 4476 w 20000"/>
                <a:gd name="T103" fmla="*/ 13311 h 20000"/>
                <a:gd name="T104" fmla="*/ 6619 w 20000"/>
                <a:gd name="T105" fmla="*/ 11892 h 20000"/>
                <a:gd name="T106" fmla="*/ 9143 w 20000"/>
                <a:gd name="T107" fmla="*/ 8041 h 20000"/>
                <a:gd name="T108" fmla="*/ 9619 w 20000"/>
                <a:gd name="T109" fmla="*/ 736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00" h="20000">
                  <a:moveTo>
                    <a:pt x="9619" y="7365"/>
                  </a:moveTo>
                  <a:lnTo>
                    <a:pt x="9857" y="9797"/>
                  </a:lnTo>
                  <a:lnTo>
                    <a:pt x="10810" y="8716"/>
                  </a:lnTo>
                  <a:lnTo>
                    <a:pt x="11571" y="8716"/>
                  </a:lnTo>
                  <a:lnTo>
                    <a:pt x="10810" y="7365"/>
                  </a:lnTo>
                  <a:lnTo>
                    <a:pt x="11095" y="6959"/>
                  </a:lnTo>
                  <a:lnTo>
                    <a:pt x="11571" y="5270"/>
                  </a:lnTo>
                  <a:lnTo>
                    <a:pt x="12286" y="4595"/>
                  </a:lnTo>
                  <a:lnTo>
                    <a:pt x="12857" y="5270"/>
                  </a:lnTo>
                  <a:lnTo>
                    <a:pt x="13571" y="2500"/>
                  </a:lnTo>
                  <a:lnTo>
                    <a:pt x="14333" y="0"/>
                  </a:lnTo>
                  <a:lnTo>
                    <a:pt x="14810" y="743"/>
                  </a:lnTo>
                  <a:lnTo>
                    <a:pt x="14810" y="1757"/>
                  </a:lnTo>
                  <a:lnTo>
                    <a:pt x="15000" y="743"/>
                  </a:lnTo>
                  <a:lnTo>
                    <a:pt x="15524" y="743"/>
                  </a:lnTo>
                  <a:lnTo>
                    <a:pt x="15524" y="1757"/>
                  </a:lnTo>
                  <a:lnTo>
                    <a:pt x="16286" y="1757"/>
                  </a:lnTo>
                  <a:lnTo>
                    <a:pt x="16286" y="2770"/>
                  </a:lnTo>
                  <a:lnTo>
                    <a:pt x="16762" y="3514"/>
                  </a:lnTo>
                  <a:lnTo>
                    <a:pt x="17048" y="3514"/>
                  </a:lnTo>
                  <a:lnTo>
                    <a:pt x="17048" y="4189"/>
                  </a:lnTo>
                  <a:lnTo>
                    <a:pt x="16762" y="4595"/>
                  </a:lnTo>
                  <a:lnTo>
                    <a:pt x="17524" y="4595"/>
                  </a:lnTo>
                  <a:lnTo>
                    <a:pt x="18000" y="4189"/>
                  </a:lnTo>
                  <a:lnTo>
                    <a:pt x="19000" y="5270"/>
                  </a:lnTo>
                  <a:lnTo>
                    <a:pt x="19952" y="5270"/>
                  </a:lnTo>
                  <a:lnTo>
                    <a:pt x="19952" y="6284"/>
                  </a:lnTo>
                  <a:lnTo>
                    <a:pt x="19000" y="6284"/>
                  </a:lnTo>
                  <a:lnTo>
                    <a:pt x="18238" y="6959"/>
                  </a:lnTo>
                  <a:lnTo>
                    <a:pt x="18000" y="6959"/>
                  </a:lnTo>
                  <a:lnTo>
                    <a:pt x="17524" y="6959"/>
                  </a:lnTo>
                  <a:lnTo>
                    <a:pt x="18714" y="8716"/>
                  </a:lnTo>
                  <a:lnTo>
                    <a:pt x="17048" y="9122"/>
                  </a:lnTo>
                  <a:lnTo>
                    <a:pt x="16762" y="8716"/>
                  </a:lnTo>
                  <a:lnTo>
                    <a:pt x="16286" y="9122"/>
                  </a:lnTo>
                  <a:lnTo>
                    <a:pt x="16762" y="10135"/>
                  </a:lnTo>
                  <a:lnTo>
                    <a:pt x="13048" y="9797"/>
                  </a:lnTo>
                  <a:lnTo>
                    <a:pt x="12286" y="13311"/>
                  </a:lnTo>
                  <a:lnTo>
                    <a:pt x="11095" y="13581"/>
                  </a:lnTo>
                  <a:lnTo>
                    <a:pt x="10810" y="17162"/>
                  </a:lnTo>
                  <a:lnTo>
                    <a:pt x="8667" y="18851"/>
                  </a:lnTo>
                  <a:lnTo>
                    <a:pt x="6619" y="19932"/>
                  </a:lnTo>
                  <a:lnTo>
                    <a:pt x="3905" y="19257"/>
                  </a:lnTo>
                  <a:lnTo>
                    <a:pt x="2714" y="19257"/>
                  </a:lnTo>
                  <a:lnTo>
                    <a:pt x="476" y="18176"/>
                  </a:lnTo>
                  <a:lnTo>
                    <a:pt x="0" y="16419"/>
                  </a:lnTo>
                  <a:lnTo>
                    <a:pt x="1238" y="16419"/>
                  </a:lnTo>
                  <a:lnTo>
                    <a:pt x="1952" y="17162"/>
                  </a:lnTo>
                  <a:lnTo>
                    <a:pt x="2476" y="17162"/>
                  </a:lnTo>
                  <a:lnTo>
                    <a:pt x="2714" y="15405"/>
                  </a:lnTo>
                  <a:lnTo>
                    <a:pt x="3190" y="13581"/>
                  </a:lnTo>
                  <a:lnTo>
                    <a:pt x="4476" y="13311"/>
                  </a:lnTo>
                  <a:lnTo>
                    <a:pt x="6619" y="11892"/>
                  </a:lnTo>
                  <a:lnTo>
                    <a:pt x="9143" y="8041"/>
                  </a:lnTo>
                  <a:lnTo>
                    <a:pt x="9619" y="736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4" name="Freeform 152">
              <a:extLst>
                <a:ext uri="{FF2B5EF4-FFF2-40B4-BE49-F238E27FC236}">
                  <a16:creationId xmlns:a16="http://schemas.microsoft.com/office/drawing/2014/main" id="{41A75E0C-9022-4774-BEC6-2F58E7F567E0}"/>
                </a:ext>
              </a:extLst>
            </p:cNvPr>
            <p:cNvSpPr>
              <a:spLocks/>
            </p:cNvSpPr>
            <p:nvPr/>
          </p:nvSpPr>
          <p:spPr bwMode="auto">
            <a:xfrm>
              <a:off x="6988949" y="3901040"/>
              <a:ext cx="12831" cy="13069"/>
            </a:xfrm>
            <a:custGeom>
              <a:avLst/>
              <a:gdLst>
                <a:gd name="T0" fmla="*/ 19259 w 20000"/>
                <a:gd name="T1" fmla="*/ 0 h 20000"/>
                <a:gd name="T2" fmla="*/ 11111 w 20000"/>
                <a:gd name="T3" fmla="*/ 11429 h 20000"/>
                <a:gd name="T4" fmla="*/ 7407 w 20000"/>
                <a:gd name="T5" fmla="*/ 19286 h 20000"/>
                <a:gd name="T6" fmla="*/ 0 w 20000"/>
                <a:gd name="T7" fmla="*/ 11429 h 20000"/>
                <a:gd name="T8" fmla="*/ 0 w 20000"/>
                <a:gd name="T9" fmla="*/ 7857 h 20000"/>
                <a:gd name="T10" fmla="*/ 19259 w 20000"/>
                <a:gd name="T11" fmla="*/ 0 h 20000"/>
              </a:gdLst>
              <a:ahLst/>
              <a:cxnLst>
                <a:cxn ang="0">
                  <a:pos x="T0" y="T1"/>
                </a:cxn>
                <a:cxn ang="0">
                  <a:pos x="T2" y="T3"/>
                </a:cxn>
                <a:cxn ang="0">
                  <a:pos x="T4" y="T5"/>
                </a:cxn>
                <a:cxn ang="0">
                  <a:pos x="T6" y="T7"/>
                </a:cxn>
                <a:cxn ang="0">
                  <a:pos x="T8" y="T9"/>
                </a:cxn>
                <a:cxn ang="0">
                  <a:pos x="T10" y="T11"/>
                </a:cxn>
              </a:cxnLst>
              <a:rect l="0" t="0" r="r" b="b"/>
              <a:pathLst>
                <a:path w="20000" h="20000">
                  <a:moveTo>
                    <a:pt x="19259" y="0"/>
                  </a:moveTo>
                  <a:lnTo>
                    <a:pt x="11111" y="11429"/>
                  </a:lnTo>
                  <a:lnTo>
                    <a:pt x="7407" y="19286"/>
                  </a:lnTo>
                  <a:lnTo>
                    <a:pt x="0" y="11429"/>
                  </a:lnTo>
                  <a:lnTo>
                    <a:pt x="0" y="7857"/>
                  </a:lnTo>
                  <a:lnTo>
                    <a:pt x="19259"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5" name="Freeform 151">
              <a:extLst>
                <a:ext uri="{FF2B5EF4-FFF2-40B4-BE49-F238E27FC236}">
                  <a16:creationId xmlns:a16="http://schemas.microsoft.com/office/drawing/2014/main" id="{A9D21887-74C8-474C-B937-E2AF934893FB}"/>
                </a:ext>
              </a:extLst>
            </p:cNvPr>
            <p:cNvSpPr>
              <a:spLocks/>
            </p:cNvSpPr>
            <p:nvPr/>
          </p:nvSpPr>
          <p:spPr bwMode="auto">
            <a:xfrm>
              <a:off x="5719860" y="3551721"/>
              <a:ext cx="89816" cy="103370"/>
            </a:xfrm>
            <a:custGeom>
              <a:avLst/>
              <a:gdLst>
                <a:gd name="T0" fmla="*/ 3125 w 20000"/>
                <a:gd name="T1" fmla="*/ 19908 h 20000"/>
                <a:gd name="T2" fmla="*/ 2708 w 20000"/>
                <a:gd name="T3" fmla="*/ 17523 h 20000"/>
                <a:gd name="T4" fmla="*/ 1563 w 20000"/>
                <a:gd name="T5" fmla="*/ 13303 h 20000"/>
                <a:gd name="T6" fmla="*/ 0 w 20000"/>
                <a:gd name="T7" fmla="*/ 8991 h 20000"/>
                <a:gd name="T8" fmla="*/ 0 w 20000"/>
                <a:gd name="T9" fmla="*/ 7156 h 20000"/>
                <a:gd name="T10" fmla="*/ 0 w 20000"/>
                <a:gd name="T11" fmla="*/ 5229 h 20000"/>
                <a:gd name="T12" fmla="*/ 2708 w 20000"/>
                <a:gd name="T13" fmla="*/ 3761 h 20000"/>
                <a:gd name="T14" fmla="*/ 2708 w 20000"/>
                <a:gd name="T15" fmla="*/ 1009 h 20000"/>
                <a:gd name="T16" fmla="*/ 3125 w 20000"/>
                <a:gd name="T17" fmla="*/ 1009 h 20000"/>
                <a:gd name="T18" fmla="*/ 4792 w 20000"/>
                <a:gd name="T19" fmla="*/ 1009 h 20000"/>
                <a:gd name="T20" fmla="*/ 8646 w 20000"/>
                <a:gd name="T21" fmla="*/ 0 h 20000"/>
                <a:gd name="T22" fmla="*/ 17188 w 20000"/>
                <a:gd name="T23" fmla="*/ 3761 h 20000"/>
                <a:gd name="T24" fmla="*/ 17188 w 20000"/>
                <a:gd name="T25" fmla="*/ 7156 h 20000"/>
                <a:gd name="T26" fmla="*/ 19896 w 20000"/>
                <a:gd name="T27" fmla="*/ 6239 h 20000"/>
                <a:gd name="T28" fmla="*/ 18229 w 20000"/>
                <a:gd name="T29" fmla="*/ 10000 h 20000"/>
                <a:gd name="T30" fmla="*/ 15625 w 20000"/>
                <a:gd name="T31" fmla="*/ 12385 h 20000"/>
                <a:gd name="T32" fmla="*/ 15625 w 20000"/>
                <a:gd name="T33" fmla="*/ 14679 h 20000"/>
                <a:gd name="T34" fmla="*/ 18854 w 20000"/>
                <a:gd name="T35" fmla="*/ 13303 h 20000"/>
                <a:gd name="T36" fmla="*/ 18854 w 20000"/>
                <a:gd name="T37" fmla="*/ 13761 h 20000"/>
                <a:gd name="T38" fmla="*/ 16146 w 20000"/>
                <a:gd name="T39" fmla="*/ 15229 h 20000"/>
                <a:gd name="T40" fmla="*/ 12917 w 20000"/>
                <a:gd name="T41" fmla="*/ 16147 h 20000"/>
                <a:gd name="T42" fmla="*/ 3125 w 20000"/>
                <a:gd name="T43" fmla="*/ 1990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00" h="20000">
                  <a:moveTo>
                    <a:pt x="3125" y="19908"/>
                  </a:moveTo>
                  <a:lnTo>
                    <a:pt x="2708" y="17523"/>
                  </a:lnTo>
                  <a:lnTo>
                    <a:pt x="1563" y="13303"/>
                  </a:lnTo>
                  <a:lnTo>
                    <a:pt x="0" y="8991"/>
                  </a:lnTo>
                  <a:lnTo>
                    <a:pt x="0" y="7156"/>
                  </a:lnTo>
                  <a:lnTo>
                    <a:pt x="0" y="5229"/>
                  </a:lnTo>
                  <a:lnTo>
                    <a:pt x="2708" y="3761"/>
                  </a:lnTo>
                  <a:lnTo>
                    <a:pt x="2708" y="1009"/>
                  </a:lnTo>
                  <a:lnTo>
                    <a:pt x="3125" y="1009"/>
                  </a:lnTo>
                  <a:lnTo>
                    <a:pt x="4792" y="1009"/>
                  </a:lnTo>
                  <a:lnTo>
                    <a:pt x="8646" y="0"/>
                  </a:lnTo>
                  <a:lnTo>
                    <a:pt x="17188" y="3761"/>
                  </a:lnTo>
                  <a:lnTo>
                    <a:pt x="17188" y="7156"/>
                  </a:lnTo>
                  <a:lnTo>
                    <a:pt x="19896" y="6239"/>
                  </a:lnTo>
                  <a:lnTo>
                    <a:pt x="18229" y="10000"/>
                  </a:lnTo>
                  <a:lnTo>
                    <a:pt x="15625" y="12385"/>
                  </a:lnTo>
                  <a:lnTo>
                    <a:pt x="15625" y="14679"/>
                  </a:lnTo>
                  <a:lnTo>
                    <a:pt x="18854" y="13303"/>
                  </a:lnTo>
                  <a:lnTo>
                    <a:pt x="18854" y="13761"/>
                  </a:lnTo>
                  <a:lnTo>
                    <a:pt x="16146" y="15229"/>
                  </a:lnTo>
                  <a:lnTo>
                    <a:pt x="12917" y="16147"/>
                  </a:lnTo>
                  <a:lnTo>
                    <a:pt x="3125" y="19908"/>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6" name="Freeform 150">
              <a:extLst>
                <a:ext uri="{FF2B5EF4-FFF2-40B4-BE49-F238E27FC236}">
                  <a16:creationId xmlns:a16="http://schemas.microsoft.com/office/drawing/2014/main" id="{5033EB81-C984-4199-B9E2-CECA3964F42C}"/>
                </a:ext>
              </a:extLst>
            </p:cNvPr>
            <p:cNvSpPr>
              <a:spLocks/>
            </p:cNvSpPr>
            <p:nvPr/>
          </p:nvSpPr>
          <p:spPr bwMode="auto">
            <a:xfrm>
              <a:off x="5733857" y="3519640"/>
              <a:ext cx="200628" cy="140203"/>
            </a:xfrm>
            <a:custGeom>
              <a:avLst/>
              <a:gdLst>
                <a:gd name="T0" fmla="*/ 17587 w 20000"/>
                <a:gd name="T1" fmla="*/ 0 h 20000"/>
                <a:gd name="T2" fmla="*/ 19954 w 20000"/>
                <a:gd name="T3" fmla="*/ 7297 h 20000"/>
                <a:gd name="T4" fmla="*/ 18237 w 20000"/>
                <a:gd name="T5" fmla="*/ 8378 h 20000"/>
                <a:gd name="T6" fmla="*/ 18051 w 20000"/>
                <a:gd name="T7" fmla="*/ 10135 h 20000"/>
                <a:gd name="T8" fmla="*/ 18051 w 20000"/>
                <a:gd name="T9" fmla="*/ 10811 h 20000"/>
                <a:gd name="T10" fmla="*/ 12993 w 20000"/>
                <a:gd name="T11" fmla="*/ 13581 h 20000"/>
                <a:gd name="T12" fmla="*/ 11787 w 20000"/>
                <a:gd name="T13" fmla="*/ 14257 h 20000"/>
                <a:gd name="T14" fmla="*/ 10812 w 20000"/>
                <a:gd name="T15" fmla="*/ 15743 h 20000"/>
                <a:gd name="T16" fmla="*/ 9884 w 20000"/>
                <a:gd name="T17" fmla="*/ 15743 h 20000"/>
                <a:gd name="T18" fmla="*/ 9420 w 20000"/>
                <a:gd name="T19" fmla="*/ 15743 h 20000"/>
                <a:gd name="T20" fmla="*/ 7425 w 20000"/>
                <a:gd name="T21" fmla="*/ 17432 h 20000"/>
                <a:gd name="T22" fmla="*/ 4826 w 20000"/>
                <a:gd name="T23" fmla="*/ 18108 h 20000"/>
                <a:gd name="T24" fmla="*/ 3619 w 20000"/>
                <a:gd name="T25" fmla="*/ 18514 h 20000"/>
                <a:gd name="T26" fmla="*/ 3619 w 20000"/>
                <a:gd name="T27" fmla="*/ 19932 h 20000"/>
                <a:gd name="T28" fmla="*/ 2413 w 20000"/>
                <a:gd name="T29" fmla="*/ 19932 h 20000"/>
                <a:gd name="T30" fmla="*/ 742 w 20000"/>
                <a:gd name="T31" fmla="*/ 19932 h 20000"/>
                <a:gd name="T32" fmla="*/ 0 w 20000"/>
                <a:gd name="T33" fmla="*/ 19189 h 20000"/>
                <a:gd name="T34" fmla="*/ 4362 w 20000"/>
                <a:gd name="T35" fmla="*/ 16419 h 20000"/>
                <a:gd name="T36" fmla="*/ 5800 w 20000"/>
                <a:gd name="T37" fmla="*/ 15743 h 20000"/>
                <a:gd name="T38" fmla="*/ 6961 w 20000"/>
                <a:gd name="T39" fmla="*/ 14662 h 20000"/>
                <a:gd name="T40" fmla="*/ 6961 w 20000"/>
                <a:gd name="T41" fmla="*/ 14257 h 20000"/>
                <a:gd name="T42" fmla="*/ 5522 w 20000"/>
                <a:gd name="T43" fmla="*/ 15338 h 20000"/>
                <a:gd name="T44" fmla="*/ 5522 w 20000"/>
                <a:gd name="T45" fmla="*/ 13581 h 20000"/>
                <a:gd name="T46" fmla="*/ 6729 w 20000"/>
                <a:gd name="T47" fmla="*/ 11892 h 20000"/>
                <a:gd name="T48" fmla="*/ 7425 w 20000"/>
                <a:gd name="T49" fmla="*/ 9122 h 20000"/>
                <a:gd name="T50" fmla="*/ 10812 w 20000"/>
                <a:gd name="T51" fmla="*/ 2432 h 20000"/>
                <a:gd name="T52" fmla="*/ 17587 w 20000"/>
                <a:gd name="T53"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000" h="20000">
                  <a:moveTo>
                    <a:pt x="17587" y="0"/>
                  </a:moveTo>
                  <a:lnTo>
                    <a:pt x="19954" y="7297"/>
                  </a:lnTo>
                  <a:lnTo>
                    <a:pt x="18237" y="8378"/>
                  </a:lnTo>
                  <a:lnTo>
                    <a:pt x="18051" y="10135"/>
                  </a:lnTo>
                  <a:lnTo>
                    <a:pt x="18051" y="10811"/>
                  </a:lnTo>
                  <a:lnTo>
                    <a:pt x="12993" y="13581"/>
                  </a:lnTo>
                  <a:lnTo>
                    <a:pt x="11787" y="14257"/>
                  </a:lnTo>
                  <a:lnTo>
                    <a:pt x="10812" y="15743"/>
                  </a:lnTo>
                  <a:lnTo>
                    <a:pt x="9884" y="15743"/>
                  </a:lnTo>
                  <a:lnTo>
                    <a:pt x="9420" y="15743"/>
                  </a:lnTo>
                  <a:lnTo>
                    <a:pt x="7425" y="17432"/>
                  </a:lnTo>
                  <a:lnTo>
                    <a:pt x="4826" y="18108"/>
                  </a:lnTo>
                  <a:lnTo>
                    <a:pt x="3619" y="18514"/>
                  </a:lnTo>
                  <a:lnTo>
                    <a:pt x="3619" y="19932"/>
                  </a:lnTo>
                  <a:lnTo>
                    <a:pt x="2413" y="19932"/>
                  </a:lnTo>
                  <a:lnTo>
                    <a:pt x="742" y="19932"/>
                  </a:lnTo>
                  <a:lnTo>
                    <a:pt x="0" y="19189"/>
                  </a:lnTo>
                  <a:lnTo>
                    <a:pt x="4362" y="16419"/>
                  </a:lnTo>
                  <a:lnTo>
                    <a:pt x="5800" y="15743"/>
                  </a:lnTo>
                  <a:lnTo>
                    <a:pt x="6961" y="14662"/>
                  </a:lnTo>
                  <a:lnTo>
                    <a:pt x="6961" y="14257"/>
                  </a:lnTo>
                  <a:lnTo>
                    <a:pt x="5522" y="15338"/>
                  </a:lnTo>
                  <a:lnTo>
                    <a:pt x="5522" y="13581"/>
                  </a:lnTo>
                  <a:lnTo>
                    <a:pt x="6729" y="11892"/>
                  </a:lnTo>
                  <a:lnTo>
                    <a:pt x="7425" y="9122"/>
                  </a:lnTo>
                  <a:lnTo>
                    <a:pt x="10812" y="2432"/>
                  </a:lnTo>
                  <a:lnTo>
                    <a:pt x="17587"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7" name="Freeform 149">
              <a:extLst>
                <a:ext uri="{FF2B5EF4-FFF2-40B4-BE49-F238E27FC236}">
                  <a16:creationId xmlns:a16="http://schemas.microsoft.com/office/drawing/2014/main" id="{1FE36ADB-46D8-4344-9205-A4B12FE11315}"/>
                </a:ext>
              </a:extLst>
            </p:cNvPr>
            <p:cNvSpPr>
              <a:spLocks/>
            </p:cNvSpPr>
            <p:nvPr/>
          </p:nvSpPr>
          <p:spPr bwMode="auto">
            <a:xfrm>
              <a:off x="7077599" y="3493500"/>
              <a:ext cx="48991" cy="45150"/>
            </a:xfrm>
            <a:custGeom>
              <a:avLst/>
              <a:gdLst>
                <a:gd name="T0" fmla="*/ 7048 w 20000"/>
                <a:gd name="T1" fmla="*/ 851 h 20000"/>
                <a:gd name="T2" fmla="*/ 5143 w 20000"/>
                <a:gd name="T3" fmla="*/ 851 h 20000"/>
                <a:gd name="T4" fmla="*/ 5143 w 20000"/>
                <a:gd name="T5" fmla="*/ 5532 h 20000"/>
                <a:gd name="T6" fmla="*/ 0 w 20000"/>
                <a:gd name="T7" fmla="*/ 8723 h 20000"/>
                <a:gd name="T8" fmla="*/ 0 w 20000"/>
                <a:gd name="T9" fmla="*/ 15532 h 20000"/>
                <a:gd name="T10" fmla="*/ 8000 w 20000"/>
                <a:gd name="T11" fmla="*/ 19787 h 20000"/>
                <a:gd name="T12" fmla="*/ 11048 w 20000"/>
                <a:gd name="T13" fmla="*/ 15532 h 20000"/>
                <a:gd name="T14" fmla="*/ 16000 w 20000"/>
                <a:gd name="T15" fmla="*/ 14255 h 20000"/>
                <a:gd name="T16" fmla="*/ 16000 w 20000"/>
                <a:gd name="T17" fmla="*/ 8723 h 20000"/>
                <a:gd name="T18" fmla="*/ 19810 w 20000"/>
                <a:gd name="T19" fmla="*/ 5532 h 20000"/>
                <a:gd name="T20" fmla="*/ 19810 w 20000"/>
                <a:gd name="T21" fmla="*/ 851 h 20000"/>
                <a:gd name="T22" fmla="*/ 17905 w 20000"/>
                <a:gd name="T23" fmla="*/ 0 h 20000"/>
                <a:gd name="T24" fmla="*/ 16000 w 20000"/>
                <a:gd name="T25" fmla="*/ 851 h 20000"/>
                <a:gd name="T26" fmla="*/ 8000 w 20000"/>
                <a:gd name="T27" fmla="*/ 851 h 20000"/>
                <a:gd name="T28" fmla="*/ 7048 w 20000"/>
                <a:gd name="T29" fmla="*/ 85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00" h="20000">
                  <a:moveTo>
                    <a:pt x="7048" y="851"/>
                  </a:moveTo>
                  <a:lnTo>
                    <a:pt x="5143" y="851"/>
                  </a:lnTo>
                  <a:lnTo>
                    <a:pt x="5143" y="5532"/>
                  </a:lnTo>
                  <a:lnTo>
                    <a:pt x="0" y="8723"/>
                  </a:lnTo>
                  <a:lnTo>
                    <a:pt x="0" y="15532"/>
                  </a:lnTo>
                  <a:lnTo>
                    <a:pt x="8000" y="19787"/>
                  </a:lnTo>
                  <a:lnTo>
                    <a:pt x="11048" y="15532"/>
                  </a:lnTo>
                  <a:lnTo>
                    <a:pt x="16000" y="14255"/>
                  </a:lnTo>
                  <a:lnTo>
                    <a:pt x="16000" y="8723"/>
                  </a:lnTo>
                  <a:lnTo>
                    <a:pt x="19810" y="5532"/>
                  </a:lnTo>
                  <a:lnTo>
                    <a:pt x="19810" y="851"/>
                  </a:lnTo>
                  <a:lnTo>
                    <a:pt x="17905" y="0"/>
                  </a:lnTo>
                  <a:lnTo>
                    <a:pt x="16000" y="851"/>
                  </a:lnTo>
                  <a:lnTo>
                    <a:pt x="8000" y="851"/>
                  </a:lnTo>
                  <a:lnTo>
                    <a:pt x="7048" y="851"/>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8" name="Freeform 148">
              <a:extLst>
                <a:ext uri="{FF2B5EF4-FFF2-40B4-BE49-F238E27FC236}">
                  <a16:creationId xmlns:a16="http://schemas.microsoft.com/office/drawing/2014/main" id="{1A8CB830-1C29-480A-B782-CF299DDCB1C6}"/>
                </a:ext>
              </a:extLst>
            </p:cNvPr>
            <p:cNvSpPr>
              <a:spLocks/>
            </p:cNvSpPr>
            <p:nvPr/>
          </p:nvSpPr>
          <p:spPr bwMode="auto">
            <a:xfrm>
              <a:off x="6387065" y="3834503"/>
              <a:ext cx="8165" cy="8317"/>
            </a:xfrm>
            <a:custGeom>
              <a:avLst/>
              <a:gdLst>
                <a:gd name="T0" fmla="*/ 11765 w 20000"/>
                <a:gd name="T1" fmla="*/ 7059 h 20000"/>
                <a:gd name="T2" fmla="*/ 18824 w 20000"/>
                <a:gd name="T3" fmla="*/ 18824 h 20000"/>
                <a:gd name="T4" fmla="*/ 11765 w 20000"/>
                <a:gd name="T5" fmla="*/ 18824 h 20000"/>
                <a:gd name="T6" fmla="*/ 0 w 20000"/>
                <a:gd name="T7" fmla="*/ 18824 h 20000"/>
                <a:gd name="T8" fmla="*/ 0 w 20000"/>
                <a:gd name="T9" fmla="*/ 0 h 20000"/>
                <a:gd name="T10" fmla="*/ 11765 w 20000"/>
                <a:gd name="T11" fmla="*/ 0 h 20000"/>
                <a:gd name="T12" fmla="*/ 11765 w 20000"/>
                <a:gd name="T13" fmla="*/ 7059 h 20000"/>
              </a:gdLst>
              <a:ahLst/>
              <a:cxnLst>
                <a:cxn ang="0">
                  <a:pos x="T0" y="T1"/>
                </a:cxn>
                <a:cxn ang="0">
                  <a:pos x="T2" y="T3"/>
                </a:cxn>
                <a:cxn ang="0">
                  <a:pos x="T4" y="T5"/>
                </a:cxn>
                <a:cxn ang="0">
                  <a:pos x="T6" y="T7"/>
                </a:cxn>
                <a:cxn ang="0">
                  <a:pos x="T8" y="T9"/>
                </a:cxn>
                <a:cxn ang="0">
                  <a:pos x="T10" y="T11"/>
                </a:cxn>
                <a:cxn ang="0">
                  <a:pos x="T12" y="T13"/>
                </a:cxn>
              </a:cxnLst>
              <a:rect l="0" t="0" r="r" b="b"/>
              <a:pathLst>
                <a:path w="20000" h="20000">
                  <a:moveTo>
                    <a:pt x="11765" y="7059"/>
                  </a:moveTo>
                  <a:lnTo>
                    <a:pt x="18824" y="18824"/>
                  </a:lnTo>
                  <a:lnTo>
                    <a:pt x="11765" y="18824"/>
                  </a:lnTo>
                  <a:lnTo>
                    <a:pt x="0" y="18824"/>
                  </a:lnTo>
                  <a:lnTo>
                    <a:pt x="0" y="0"/>
                  </a:lnTo>
                  <a:lnTo>
                    <a:pt x="11765" y="0"/>
                  </a:lnTo>
                  <a:lnTo>
                    <a:pt x="11765" y="7059"/>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9" name="Freeform 147">
              <a:extLst>
                <a:ext uri="{FF2B5EF4-FFF2-40B4-BE49-F238E27FC236}">
                  <a16:creationId xmlns:a16="http://schemas.microsoft.com/office/drawing/2014/main" id="{E20CC50B-3793-47BD-8234-B7B3B6AAE4EC}"/>
                </a:ext>
              </a:extLst>
            </p:cNvPr>
            <p:cNvSpPr>
              <a:spLocks/>
            </p:cNvSpPr>
            <p:nvPr/>
          </p:nvSpPr>
          <p:spPr bwMode="auto">
            <a:xfrm>
              <a:off x="5726858" y="2590499"/>
              <a:ext cx="781517" cy="406351"/>
            </a:xfrm>
            <a:custGeom>
              <a:avLst/>
              <a:gdLst>
                <a:gd name="T0" fmla="*/ 19916 w 20000"/>
                <a:gd name="T1" fmla="*/ 8000 h 20000"/>
                <a:gd name="T2" fmla="*/ 19379 w 20000"/>
                <a:gd name="T3" fmla="*/ 8468 h 20000"/>
                <a:gd name="T4" fmla="*/ 19379 w 20000"/>
                <a:gd name="T5" fmla="*/ 10409 h 20000"/>
                <a:gd name="T6" fmla="*/ 18184 w 20000"/>
                <a:gd name="T7" fmla="*/ 12468 h 20000"/>
                <a:gd name="T8" fmla="*/ 18184 w 20000"/>
                <a:gd name="T9" fmla="*/ 13099 h 20000"/>
                <a:gd name="T10" fmla="*/ 17085 w 20000"/>
                <a:gd name="T11" fmla="*/ 13684 h 20000"/>
                <a:gd name="T12" fmla="*/ 17814 w 20000"/>
                <a:gd name="T13" fmla="*/ 15860 h 20000"/>
                <a:gd name="T14" fmla="*/ 17324 w 20000"/>
                <a:gd name="T15" fmla="*/ 17450 h 20000"/>
                <a:gd name="T16" fmla="*/ 15102 w 20000"/>
                <a:gd name="T17" fmla="*/ 16585 h 20000"/>
                <a:gd name="T18" fmla="*/ 14421 w 20000"/>
                <a:gd name="T19" fmla="*/ 16117 h 20000"/>
                <a:gd name="T20" fmla="*/ 12318 w 20000"/>
                <a:gd name="T21" fmla="*/ 18643 h 20000"/>
                <a:gd name="T22" fmla="*/ 11828 w 20000"/>
                <a:gd name="T23" fmla="*/ 19135 h 20000"/>
                <a:gd name="T24" fmla="*/ 11195 w 20000"/>
                <a:gd name="T25" fmla="*/ 19368 h 20000"/>
                <a:gd name="T26" fmla="*/ 10394 w 20000"/>
                <a:gd name="T27" fmla="*/ 18784 h 20000"/>
                <a:gd name="T28" fmla="*/ 10096 w 20000"/>
                <a:gd name="T29" fmla="*/ 17544 h 20000"/>
                <a:gd name="T30" fmla="*/ 9606 w 20000"/>
                <a:gd name="T31" fmla="*/ 16819 h 20000"/>
                <a:gd name="T32" fmla="*/ 8172 w 20000"/>
                <a:gd name="T33" fmla="*/ 16491 h 20000"/>
                <a:gd name="T34" fmla="*/ 7121 w 20000"/>
                <a:gd name="T35" fmla="*/ 15626 h 20000"/>
                <a:gd name="T36" fmla="*/ 7312 w 20000"/>
                <a:gd name="T37" fmla="*/ 14292 h 20000"/>
                <a:gd name="T38" fmla="*/ 7431 w 20000"/>
                <a:gd name="T39" fmla="*/ 12351 h 20000"/>
                <a:gd name="T40" fmla="*/ 7180 w 20000"/>
                <a:gd name="T41" fmla="*/ 12351 h 20000"/>
                <a:gd name="T42" fmla="*/ 5508 w 20000"/>
                <a:gd name="T43" fmla="*/ 13333 h 20000"/>
                <a:gd name="T44" fmla="*/ 5209 w 20000"/>
                <a:gd name="T45" fmla="*/ 16117 h 20000"/>
                <a:gd name="T46" fmla="*/ 5209 w 20000"/>
                <a:gd name="T47" fmla="*/ 19135 h 20000"/>
                <a:gd name="T48" fmla="*/ 4277 w 20000"/>
                <a:gd name="T49" fmla="*/ 18409 h 20000"/>
                <a:gd name="T50" fmla="*/ 3524 w 20000"/>
                <a:gd name="T51" fmla="*/ 19018 h 20000"/>
                <a:gd name="T52" fmla="*/ 3524 w 20000"/>
                <a:gd name="T53" fmla="*/ 19018 h 20000"/>
                <a:gd name="T54" fmla="*/ 3524 w 20000"/>
                <a:gd name="T55" fmla="*/ 17544 h 20000"/>
                <a:gd name="T56" fmla="*/ 2915 w 20000"/>
                <a:gd name="T57" fmla="*/ 17450 h 20000"/>
                <a:gd name="T58" fmla="*/ 2234 w 20000"/>
                <a:gd name="T59" fmla="*/ 15485 h 20000"/>
                <a:gd name="T60" fmla="*/ 2796 w 20000"/>
                <a:gd name="T61" fmla="*/ 15485 h 20000"/>
                <a:gd name="T62" fmla="*/ 2724 w 20000"/>
                <a:gd name="T63" fmla="*/ 14526 h 20000"/>
                <a:gd name="T64" fmla="*/ 3405 w 20000"/>
                <a:gd name="T65" fmla="*/ 13918 h 20000"/>
                <a:gd name="T66" fmla="*/ 2915 w 20000"/>
                <a:gd name="T67" fmla="*/ 12351 h 20000"/>
                <a:gd name="T68" fmla="*/ 2234 w 20000"/>
                <a:gd name="T69" fmla="*/ 12094 h 20000"/>
                <a:gd name="T70" fmla="*/ 1613 w 20000"/>
                <a:gd name="T71" fmla="*/ 12959 h 20000"/>
                <a:gd name="T72" fmla="*/ 502 w 20000"/>
                <a:gd name="T73" fmla="*/ 9567 h 20000"/>
                <a:gd name="T74" fmla="*/ 621 w 20000"/>
                <a:gd name="T75" fmla="*/ 6058 h 20000"/>
                <a:gd name="T76" fmla="*/ 2915 w 20000"/>
                <a:gd name="T77" fmla="*/ 6316 h 20000"/>
                <a:gd name="T78" fmla="*/ 5818 w 20000"/>
                <a:gd name="T79" fmla="*/ 5310 h 20000"/>
                <a:gd name="T80" fmla="*/ 8411 w 20000"/>
                <a:gd name="T81" fmla="*/ 608 h 20000"/>
                <a:gd name="T82" fmla="*/ 11326 w 20000"/>
                <a:gd name="T83" fmla="*/ 0 h 20000"/>
                <a:gd name="T84" fmla="*/ 13978 w 20000"/>
                <a:gd name="T85" fmla="*/ 1333 h 20000"/>
                <a:gd name="T86" fmla="*/ 16762 w 20000"/>
                <a:gd name="T87" fmla="*/ 5684 h 20000"/>
                <a:gd name="T88" fmla="*/ 19116 w 20000"/>
                <a:gd name="T89" fmla="*/ 690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00" h="20000">
                  <a:moveTo>
                    <a:pt x="19988" y="7275"/>
                  </a:moveTo>
                  <a:lnTo>
                    <a:pt x="19916" y="8000"/>
                  </a:lnTo>
                  <a:lnTo>
                    <a:pt x="19677" y="8234"/>
                  </a:lnTo>
                  <a:lnTo>
                    <a:pt x="19379" y="8468"/>
                  </a:lnTo>
                  <a:lnTo>
                    <a:pt x="19618" y="9942"/>
                  </a:lnTo>
                  <a:lnTo>
                    <a:pt x="19379" y="10409"/>
                  </a:lnTo>
                  <a:lnTo>
                    <a:pt x="18327" y="10409"/>
                  </a:lnTo>
                  <a:lnTo>
                    <a:pt x="18184" y="12468"/>
                  </a:lnTo>
                  <a:lnTo>
                    <a:pt x="18375" y="12725"/>
                  </a:lnTo>
                  <a:lnTo>
                    <a:pt x="18184" y="13099"/>
                  </a:lnTo>
                  <a:lnTo>
                    <a:pt x="17885" y="12959"/>
                  </a:lnTo>
                  <a:lnTo>
                    <a:pt x="17085" y="13684"/>
                  </a:lnTo>
                  <a:lnTo>
                    <a:pt x="17324" y="13684"/>
                  </a:lnTo>
                  <a:lnTo>
                    <a:pt x="17814" y="15860"/>
                  </a:lnTo>
                  <a:lnTo>
                    <a:pt x="17694" y="17544"/>
                  </a:lnTo>
                  <a:lnTo>
                    <a:pt x="17324" y="17450"/>
                  </a:lnTo>
                  <a:lnTo>
                    <a:pt x="17324" y="17076"/>
                  </a:lnTo>
                  <a:lnTo>
                    <a:pt x="15102" y="16585"/>
                  </a:lnTo>
                  <a:lnTo>
                    <a:pt x="15102" y="16211"/>
                  </a:lnTo>
                  <a:lnTo>
                    <a:pt x="14421" y="16117"/>
                  </a:lnTo>
                  <a:lnTo>
                    <a:pt x="12999" y="17544"/>
                  </a:lnTo>
                  <a:lnTo>
                    <a:pt x="12318" y="18643"/>
                  </a:lnTo>
                  <a:lnTo>
                    <a:pt x="11876" y="18643"/>
                  </a:lnTo>
                  <a:lnTo>
                    <a:pt x="11828" y="19135"/>
                  </a:lnTo>
                  <a:lnTo>
                    <a:pt x="11577" y="19977"/>
                  </a:lnTo>
                  <a:lnTo>
                    <a:pt x="11195" y="19368"/>
                  </a:lnTo>
                  <a:lnTo>
                    <a:pt x="11517" y="19135"/>
                  </a:lnTo>
                  <a:lnTo>
                    <a:pt x="10394" y="18784"/>
                  </a:lnTo>
                  <a:lnTo>
                    <a:pt x="9904" y="18409"/>
                  </a:lnTo>
                  <a:lnTo>
                    <a:pt x="10096" y="17544"/>
                  </a:lnTo>
                  <a:lnTo>
                    <a:pt x="9606" y="17544"/>
                  </a:lnTo>
                  <a:lnTo>
                    <a:pt x="9606" y="16819"/>
                  </a:lnTo>
                  <a:lnTo>
                    <a:pt x="9283" y="16585"/>
                  </a:lnTo>
                  <a:lnTo>
                    <a:pt x="8172" y="16491"/>
                  </a:lnTo>
                  <a:lnTo>
                    <a:pt x="7491" y="15860"/>
                  </a:lnTo>
                  <a:lnTo>
                    <a:pt x="7121" y="15626"/>
                  </a:lnTo>
                  <a:lnTo>
                    <a:pt x="7121" y="15018"/>
                  </a:lnTo>
                  <a:lnTo>
                    <a:pt x="7312" y="14292"/>
                  </a:lnTo>
                  <a:lnTo>
                    <a:pt x="7312" y="13567"/>
                  </a:lnTo>
                  <a:lnTo>
                    <a:pt x="7431" y="12351"/>
                  </a:lnTo>
                  <a:lnTo>
                    <a:pt x="7312" y="12094"/>
                  </a:lnTo>
                  <a:lnTo>
                    <a:pt x="7180" y="12351"/>
                  </a:lnTo>
                  <a:lnTo>
                    <a:pt x="6189" y="13099"/>
                  </a:lnTo>
                  <a:lnTo>
                    <a:pt x="5508" y="13333"/>
                  </a:lnTo>
                  <a:lnTo>
                    <a:pt x="5209" y="14292"/>
                  </a:lnTo>
                  <a:lnTo>
                    <a:pt x="5209" y="16117"/>
                  </a:lnTo>
                  <a:lnTo>
                    <a:pt x="5209" y="17544"/>
                  </a:lnTo>
                  <a:lnTo>
                    <a:pt x="5209" y="19135"/>
                  </a:lnTo>
                  <a:lnTo>
                    <a:pt x="4576" y="18784"/>
                  </a:lnTo>
                  <a:lnTo>
                    <a:pt x="4277" y="18409"/>
                  </a:lnTo>
                  <a:lnTo>
                    <a:pt x="3787" y="18175"/>
                  </a:lnTo>
                  <a:lnTo>
                    <a:pt x="3524" y="19018"/>
                  </a:lnTo>
                  <a:lnTo>
                    <a:pt x="3787" y="19743"/>
                  </a:lnTo>
                  <a:lnTo>
                    <a:pt x="3524" y="19018"/>
                  </a:lnTo>
                  <a:lnTo>
                    <a:pt x="3524" y="18035"/>
                  </a:lnTo>
                  <a:lnTo>
                    <a:pt x="3524" y="17544"/>
                  </a:lnTo>
                  <a:lnTo>
                    <a:pt x="3226" y="17450"/>
                  </a:lnTo>
                  <a:lnTo>
                    <a:pt x="2915" y="17450"/>
                  </a:lnTo>
                  <a:lnTo>
                    <a:pt x="2473" y="15860"/>
                  </a:lnTo>
                  <a:lnTo>
                    <a:pt x="2234" y="15485"/>
                  </a:lnTo>
                  <a:lnTo>
                    <a:pt x="2473" y="15485"/>
                  </a:lnTo>
                  <a:lnTo>
                    <a:pt x="2796" y="15485"/>
                  </a:lnTo>
                  <a:lnTo>
                    <a:pt x="2473" y="14901"/>
                  </a:lnTo>
                  <a:lnTo>
                    <a:pt x="2724" y="14526"/>
                  </a:lnTo>
                  <a:lnTo>
                    <a:pt x="3716" y="14292"/>
                  </a:lnTo>
                  <a:lnTo>
                    <a:pt x="3405" y="13918"/>
                  </a:lnTo>
                  <a:lnTo>
                    <a:pt x="3405" y="12094"/>
                  </a:lnTo>
                  <a:lnTo>
                    <a:pt x="2915" y="12351"/>
                  </a:lnTo>
                  <a:lnTo>
                    <a:pt x="2724" y="12000"/>
                  </a:lnTo>
                  <a:lnTo>
                    <a:pt x="2234" y="12094"/>
                  </a:lnTo>
                  <a:lnTo>
                    <a:pt x="1983" y="12468"/>
                  </a:lnTo>
                  <a:lnTo>
                    <a:pt x="1613" y="12959"/>
                  </a:lnTo>
                  <a:lnTo>
                    <a:pt x="1123" y="12959"/>
                  </a:lnTo>
                  <a:lnTo>
                    <a:pt x="502" y="9567"/>
                  </a:lnTo>
                  <a:lnTo>
                    <a:pt x="0" y="9567"/>
                  </a:lnTo>
                  <a:lnTo>
                    <a:pt x="621" y="6058"/>
                  </a:lnTo>
                  <a:lnTo>
                    <a:pt x="1673" y="5684"/>
                  </a:lnTo>
                  <a:lnTo>
                    <a:pt x="2915" y="6316"/>
                  </a:lnTo>
                  <a:lnTo>
                    <a:pt x="6189" y="7018"/>
                  </a:lnTo>
                  <a:lnTo>
                    <a:pt x="5818" y="5310"/>
                  </a:lnTo>
                  <a:lnTo>
                    <a:pt x="6189" y="1333"/>
                  </a:lnTo>
                  <a:lnTo>
                    <a:pt x="8411" y="608"/>
                  </a:lnTo>
                  <a:lnTo>
                    <a:pt x="9904" y="725"/>
                  </a:lnTo>
                  <a:lnTo>
                    <a:pt x="11326" y="0"/>
                  </a:lnTo>
                  <a:lnTo>
                    <a:pt x="12378" y="1825"/>
                  </a:lnTo>
                  <a:lnTo>
                    <a:pt x="13978" y="1333"/>
                  </a:lnTo>
                  <a:lnTo>
                    <a:pt x="15711" y="3509"/>
                  </a:lnTo>
                  <a:lnTo>
                    <a:pt x="16762" y="5684"/>
                  </a:lnTo>
                  <a:lnTo>
                    <a:pt x="18184" y="6058"/>
                  </a:lnTo>
                  <a:lnTo>
                    <a:pt x="19116" y="6901"/>
                  </a:lnTo>
                  <a:lnTo>
                    <a:pt x="19988" y="727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0" name="Freeform 146">
              <a:extLst>
                <a:ext uri="{FF2B5EF4-FFF2-40B4-BE49-F238E27FC236}">
                  <a16:creationId xmlns:a16="http://schemas.microsoft.com/office/drawing/2014/main" id="{0F476230-D4C4-4B1E-A56D-6FBB06F4DC66}"/>
                </a:ext>
              </a:extLst>
            </p:cNvPr>
            <p:cNvSpPr>
              <a:spLocks/>
            </p:cNvSpPr>
            <p:nvPr/>
          </p:nvSpPr>
          <p:spPr bwMode="auto">
            <a:xfrm>
              <a:off x="6222596" y="2917243"/>
              <a:ext cx="195962" cy="105746"/>
            </a:xfrm>
            <a:custGeom>
              <a:avLst/>
              <a:gdLst>
                <a:gd name="T0" fmla="*/ 19952 w 20000"/>
                <a:gd name="T1" fmla="*/ 5471 h 20000"/>
                <a:gd name="T2" fmla="*/ 16762 w 20000"/>
                <a:gd name="T3" fmla="*/ 8789 h 20000"/>
                <a:gd name="T4" fmla="*/ 16000 w 20000"/>
                <a:gd name="T5" fmla="*/ 11121 h 20000"/>
                <a:gd name="T6" fmla="*/ 13524 w 20000"/>
                <a:gd name="T7" fmla="*/ 11570 h 20000"/>
                <a:gd name="T8" fmla="*/ 13333 w 20000"/>
                <a:gd name="T9" fmla="*/ 13901 h 20000"/>
                <a:gd name="T10" fmla="*/ 11571 w 20000"/>
                <a:gd name="T11" fmla="*/ 14798 h 20000"/>
                <a:gd name="T12" fmla="*/ 11095 w 20000"/>
                <a:gd name="T13" fmla="*/ 13901 h 20000"/>
                <a:gd name="T14" fmla="*/ 10095 w 20000"/>
                <a:gd name="T15" fmla="*/ 14798 h 20000"/>
                <a:gd name="T16" fmla="*/ 8095 w 20000"/>
                <a:gd name="T17" fmla="*/ 17130 h 20000"/>
                <a:gd name="T18" fmla="*/ 8381 w 20000"/>
                <a:gd name="T19" fmla="*/ 19910 h 20000"/>
                <a:gd name="T20" fmla="*/ 7619 w 20000"/>
                <a:gd name="T21" fmla="*/ 19910 h 20000"/>
                <a:gd name="T22" fmla="*/ 1238 w 20000"/>
                <a:gd name="T23" fmla="*/ 16233 h 20000"/>
                <a:gd name="T24" fmla="*/ 2952 w 20000"/>
                <a:gd name="T25" fmla="*/ 16233 h 20000"/>
                <a:gd name="T26" fmla="*/ 3714 w 20000"/>
                <a:gd name="T27" fmla="*/ 14798 h 20000"/>
                <a:gd name="T28" fmla="*/ 5667 w 20000"/>
                <a:gd name="T29" fmla="*/ 11570 h 20000"/>
                <a:gd name="T30" fmla="*/ 4381 w 20000"/>
                <a:gd name="T31" fmla="*/ 11570 h 20000"/>
                <a:gd name="T32" fmla="*/ 1952 w 20000"/>
                <a:gd name="T33" fmla="*/ 9686 h 20000"/>
                <a:gd name="T34" fmla="*/ 0 w 20000"/>
                <a:gd name="T35" fmla="*/ 9686 h 20000"/>
                <a:gd name="T36" fmla="*/ 1238 w 20000"/>
                <a:gd name="T37" fmla="*/ 5471 h 20000"/>
                <a:gd name="T38" fmla="*/ 6905 w 20000"/>
                <a:gd name="T39" fmla="*/ 0 h 20000"/>
                <a:gd name="T40" fmla="*/ 9619 w 20000"/>
                <a:gd name="T41" fmla="*/ 359 h 20000"/>
                <a:gd name="T42" fmla="*/ 9619 w 20000"/>
                <a:gd name="T43" fmla="*/ 1794 h 20000"/>
                <a:gd name="T44" fmla="*/ 18476 w 20000"/>
                <a:gd name="T45" fmla="*/ 3677 h 20000"/>
                <a:gd name="T46" fmla="*/ 18476 w 20000"/>
                <a:gd name="T47" fmla="*/ 5112 h 20000"/>
                <a:gd name="T48" fmla="*/ 19952 w 20000"/>
                <a:gd name="T49" fmla="*/ 547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00" h="20000">
                  <a:moveTo>
                    <a:pt x="19952" y="5471"/>
                  </a:moveTo>
                  <a:lnTo>
                    <a:pt x="16762" y="8789"/>
                  </a:lnTo>
                  <a:lnTo>
                    <a:pt x="16000" y="11121"/>
                  </a:lnTo>
                  <a:lnTo>
                    <a:pt x="13524" y="11570"/>
                  </a:lnTo>
                  <a:lnTo>
                    <a:pt x="13333" y="13901"/>
                  </a:lnTo>
                  <a:lnTo>
                    <a:pt x="11571" y="14798"/>
                  </a:lnTo>
                  <a:lnTo>
                    <a:pt x="11095" y="13901"/>
                  </a:lnTo>
                  <a:lnTo>
                    <a:pt x="10095" y="14798"/>
                  </a:lnTo>
                  <a:lnTo>
                    <a:pt x="8095" y="17130"/>
                  </a:lnTo>
                  <a:lnTo>
                    <a:pt x="8381" y="19910"/>
                  </a:lnTo>
                  <a:lnTo>
                    <a:pt x="7619" y="19910"/>
                  </a:lnTo>
                  <a:lnTo>
                    <a:pt x="1238" y="16233"/>
                  </a:lnTo>
                  <a:lnTo>
                    <a:pt x="2952" y="16233"/>
                  </a:lnTo>
                  <a:lnTo>
                    <a:pt x="3714" y="14798"/>
                  </a:lnTo>
                  <a:lnTo>
                    <a:pt x="5667" y="11570"/>
                  </a:lnTo>
                  <a:lnTo>
                    <a:pt x="4381" y="11570"/>
                  </a:lnTo>
                  <a:lnTo>
                    <a:pt x="1952" y="9686"/>
                  </a:lnTo>
                  <a:lnTo>
                    <a:pt x="0" y="9686"/>
                  </a:lnTo>
                  <a:lnTo>
                    <a:pt x="1238" y="5471"/>
                  </a:lnTo>
                  <a:lnTo>
                    <a:pt x="6905" y="0"/>
                  </a:lnTo>
                  <a:lnTo>
                    <a:pt x="9619" y="359"/>
                  </a:lnTo>
                  <a:lnTo>
                    <a:pt x="9619" y="1794"/>
                  </a:lnTo>
                  <a:lnTo>
                    <a:pt x="18476" y="3677"/>
                  </a:lnTo>
                  <a:lnTo>
                    <a:pt x="18476" y="5112"/>
                  </a:lnTo>
                  <a:lnTo>
                    <a:pt x="19952" y="5471"/>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1" name="Freeform 145">
              <a:extLst>
                <a:ext uri="{FF2B5EF4-FFF2-40B4-BE49-F238E27FC236}">
                  <a16:creationId xmlns:a16="http://schemas.microsoft.com/office/drawing/2014/main" id="{A347532F-ACE6-4539-8B37-68A75D499B69}"/>
                </a:ext>
              </a:extLst>
            </p:cNvPr>
            <p:cNvSpPr>
              <a:spLocks/>
            </p:cNvSpPr>
            <p:nvPr/>
          </p:nvSpPr>
          <p:spPr bwMode="auto">
            <a:xfrm>
              <a:off x="5930986" y="2856646"/>
              <a:ext cx="348767" cy="231692"/>
            </a:xfrm>
            <a:custGeom>
              <a:avLst/>
              <a:gdLst>
                <a:gd name="T0" fmla="*/ 12477 w 20000"/>
                <a:gd name="T1" fmla="*/ 19548 h 20000"/>
                <a:gd name="T2" fmla="*/ 12477 w 20000"/>
                <a:gd name="T3" fmla="*/ 17823 h 20000"/>
                <a:gd name="T4" fmla="*/ 8461 w 20000"/>
                <a:gd name="T5" fmla="*/ 14251 h 20000"/>
                <a:gd name="T6" fmla="*/ 7604 w 20000"/>
                <a:gd name="T7" fmla="*/ 13347 h 20000"/>
                <a:gd name="T8" fmla="*/ 6078 w 20000"/>
                <a:gd name="T9" fmla="*/ 11663 h 20000"/>
                <a:gd name="T10" fmla="*/ 5408 w 20000"/>
                <a:gd name="T11" fmla="*/ 9733 h 20000"/>
                <a:gd name="T12" fmla="*/ 3722 w 20000"/>
                <a:gd name="T13" fmla="*/ 8706 h 20000"/>
                <a:gd name="T14" fmla="*/ 2624 w 20000"/>
                <a:gd name="T15" fmla="*/ 7023 h 20000"/>
                <a:gd name="T16" fmla="*/ 2490 w 20000"/>
                <a:gd name="T17" fmla="*/ 4846 h 20000"/>
                <a:gd name="T18" fmla="*/ 1526 w 20000"/>
                <a:gd name="T19" fmla="*/ 7023 h 20000"/>
                <a:gd name="T20" fmla="*/ 696 w 20000"/>
                <a:gd name="T21" fmla="*/ 10390 h 20000"/>
                <a:gd name="T22" fmla="*/ 0 w 20000"/>
                <a:gd name="T23" fmla="*/ 7844 h 20000"/>
                <a:gd name="T24" fmla="*/ 0 w 20000"/>
                <a:gd name="T25" fmla="*/ 2094 h 20000"/>
                <a:gd name="T26" fmla="*/ 2222 w 20000"/>
                <a:gd name="T27" fmla="*/ 0 h 20000"/>
                <a:gd name="T28" fmla="*/ 2490 w 20000"/>
                <a:gd name="T29" fmla="*/ 4230 h 20000"/>
                <a:gd name="T30" fmla="*/ 3588 w 20000"/>
                <a:gd name="T31" fmla="*/ 4846 h 20000"/>
                <a:gd name="T32" fmla="*/ 5141 w 20000"/>
                <a:gd name="T33" fmla="*/ 4846 h 20000"/>
                <a:gd name="T34" fmla="*/ 9130 w 20000"/>
                <a:gd name="T35" fmla="*/ 6119 h 20000"/>
                <a:gd name="T36" fmla="*/ 9853 w 20000"/>
                <a:gd name="T37" fmla="*/ 7844 h 20000"/>
                <a:gd name="T38" fmla="*/ 10549 w 20000"/>
                <a:gd name="T39" fmla="*/ 9322 h 20000"/>
                <a:gd name="T40" fmla="*/ 14137 w 20000"/>
                <a:gd name="T41" fmla="*/ 10637 h 20000"/>
                <a:gd name="T42" fmla="*/ 14270 w 20000"/>
                <a:gd name="T43" fmla="*/ 12074 h 20000"/>
                <a:gd name="T44" fmla="*/ 14967 w 20000"/>
                <a:gd name="T45" fmla="*/ 9733 h 20000"/>
                <a:gd name="T46" fmla="*/ 17456 w 20000"/>
                <a:gd name="T47" fmla="*/ 7844 h 20000"/>
                <a:gd name="T48" fmla="*/ 17885 w 20000"/>
                <a:gd name="T49" fmla="*/ 9733 h 20000"/>
                <a:gd name="T50" fmla="*/ 19973 w 20000"/>
                <a:gd name="T51" fmla="*/ 10637 h 20000"/>
                <a:gd name="T52" fmla="*/ 18447 w 20000"/>
                <a:gd name="T53" fmla="*/ 12731 h 20000"/>
                <a:gd name="T54" fmla="*/ 17456 w 20000"/>
                <a:gd name="T55" fmla="*/ 11663 h 20000"/>
                <a:gd name="T56" fmla="*/ 17189 w 20000"/>
                <a:gd name="T57" fmla="*/ 10390 h 20000"/>
                <a:gd name="T58" fmla="*/ 15930 w 20000"/>
                <a:gd name="T59" fmla="*/ 13758 h 20000"/>
                <a:gd name="T60" fmla="*/ 13842 w 20000"/>
                <a:gd name="T61" fmla="*/ 14415 h 20000"/>
                <a:gd name="T62" fmla="*/ 14270 w 20000"/>
                <a:gd name="T63" fmla="*/ 15483 h 20000"/>
                <a:gd name="T64" fmla="*/ 14137 w 20000"/>
                <a:gd name="T65" fmla="*/ 17823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00" h="20000">
                  <a:moveTo>
                    <a:pt x="13440" y="19959"/>
                  </a:moveTo>
                  <a:lnTo>
                    <a:pt x="12477" y="19548"/>
                  </a:lnTo>
                  <a:lnTo>
                    <a:pt x="12744" y="18686"/>
                  </a:lnTo>
                  <a:lnTo>
                    <a:pt x="12477" y="17823"/>
                  </a:lnTo>
                  <a:lnTo>
                    <a:pt x="11647" y="17823"/>
                  </a:lnTo>
                  <a:lnTo>
                    <a:pt x="8461" y="14251"/>
                  </a:lnTo>
                  <a:lnTo>
                    <a:pt x="8032" y="14415"/>
                  </a:lnTo>
                  <a:lnTo>
                    <a:pt x="7604" y="13347"/>
                  </a:lnTo>
                  <a:lnTo>
                    <a:pt x="6667" y="11458"/>
                  </a:lnTo>
                  <a:lnTo>
                    <a:pt x="6078" y="11663"/>
                  </a:lnTo>
                  <a:lnTo>
                    <a:pt x="5542" y="11663"/>
                  </a:lnTo>
                  <a:lnTo>
                    <a:pt x="5408" y="9733"/>
                  </a:lnTo>
                  <a:lnTo>
                    <a:pt x="4980" y="9322"/>
                  </a:lnTo>
                  <a:lnTo>
                    <a:pt x="3722" y="8706"/>
                  </a:lnTo>
                  <a:lnTo>
                    <a:pt x="3588" y="7023"/>
                  </a:lnTo>
                  <a:lnTo>
                    <a:pt x="2624" y="7023"/>
                  </a:lnTo>
                  <a:lnTo>
                    <a:pt x="2490" y="5955"/>
                  </a:lnTo>
                  <a:lnTo>
                    <a:pt x="2490" y="4846"/>
                  </a:lnTo>
                  <a:lnTo>
                    <a:pt x="1794" y="5955"/>
                  </a:lnTo>
                  <a:lnTo>
                    <a:pt x="1526" y="7023"/>
                  </a:lnTo>
                  <a:lnTo>
                    <a:pt x="2062" y="9979"/>
                  </a:lnTo>
                  <a:lnTo>
                    <a:pt x="696" y="10390"/>
                  </a:lnTo>
                  <a:lnTo>
                    <a:pt x="0" y="10637"/>
                  </a:lnTo>
                  <a:lnTo>
                    <a:pt x="0" y="7844"/>
                  </a:lnTo>
                  <a:lnTo>
                    <a:pt x="0" y="5298"/>
                  </a:lnTo>
                  <a:lnTo>
                    <a:pt x="0" y="2094"/>
                  </a:lnTo>
                  <a:lnTo>
                    <a:pt x="696" y="411"/>
                  </a:lnTo>
                  <a:lnTo>
                    <a:pt x="2222" y="0"/>
                  </a:lnTo>
                  <a:lnTo>
                    <a:pt x="1794" y="4435"/>
                  </a:lnTo>
                  <a:lnTo>
                    <a:pt x="2490" y="4230"/>
                  </a:lnTo>
                  <a:lnTo>
                    <a:pt x="2892" y="4846"/>
                  </a:lnTo>
                  <a:lnTo>
                    <a:pt x="3588" y="4846"/>
                  </a:lnTo>
                  <a:lnTo>
                    <a:pt x="4311" y="4435"/>
                  </a:lnTo>
                  <a:lnTo>
                    <a:pt x="5141" y="4846"/>
                  </a:lnTo>
                  <a:lnTo>
                    <a:pt x="6667" y="5955"/>
                  </a:lnTo>
                  <a:lnTo>
                    <a:pt x="9130" y="6119"/>
                  </a:lnTo>
                  <a:lnTo>
                    <a:pt x="9853" y="6530"/>
                  </a:lnTo>
                  <a:lnTo>
                    <a:pt x="9853" y="7844"/>
                  </a:lnTo>
                  <a:lnTo>
                    <a:pt x="10950" y="7844"/>
                  </a:lnTo>
                  <a:lnTo>
                    <a:pt x="10549" y="9322"/>
                  </a:lnTo>
                  <a:lnTo>
                    <a:pt x="11647" y="9979"/>
                  </a:lnTo>
                  <a:lnTo>
                    <a:pt x="14137" y="10637"/>
                  </a:lnTo>
                  <a:lnTo>
                    <a:pt x="13440" y="11047"/>
                  </a:lnTo>
                  <a:lnTo>
                    <a:pt x="14270" y="12074"/>
                  </a:lnTo>
                  <a:lnTo>
                    <a:pt x="14833" y="10637"/>
                  </a:lnTo>
                  <a:lnTo>
                    <a:pt x="14967" y="9733"/>
                  </a:lnTo>
                  <a:lnTo>
                    <a:pt x="15930" y="9733"/>
                  </a:lnTo>
                  <a:lnTo>
                    <a:pt x="17456" y="7844"/>
                  </a:lnTo>
                  <a:lnTo>
                    <a:pt x="16787" y="9733"/>
                  </a:lnTo>
                  <a:lnTo>
                    <a:pt x="17885" y="9733"/>
                  </a:lnTo>
                  <a:lnTo>
                    <a:pt x="19250" y="10637"/>
                  </a:lnTo>
                  <a:lnTo>
                    <a:pt x="19973" y="10637"/>
                  </a:lnTo>
                  <a:lnTo>
                    <a:pt x="18876" y="12074"/>
                  </a:lnTo>
                  <a:lnTo>
                    <a:pt x="18447" y="12731"/>
                  </a:lnTo>
                  <a:lnTo>
                    <a:pt x="17456" y="12731"/>
                  </a:lnTo>
                  <a:lnTo>
                    <a:pt x="17456" y="11663"/>
                  </a:lnTo>
                  <a:lnTo>
                    <a:pt x="17885" y="11047"/>
                  </a:lnTo>
                  <a:lnTo>
                    <a:pt x="17189" y="10390"/>
                  </a:lnTo>
                  <a:lnTo>
                    <a:pt x="16359" y="10637"/>
                  </a:lnTo>
                  <a:lnTo>
                    <a:pt x="15930" y="13758"/>
                  </a:lnTo>
                  <a:lnTo>
                    <a:pt x="14967" y="13758"/>
                  </a:lnTo>
                  <a:lnTo>
                    <a:pt x="13842" y="14415"/>
                  </a:lnTo>
                  <a:lnTo>
                    <a:pt x="13842" y="15072"/>
                  </a:lnTo>
                  <a:lnTo>
                    <a:pt x="14270" y="15483"/>
                  </a:lnTo>
                  <a:lnTo>
                    <a:pt x="14967" y="15483"/>
                  </a:lnTo>
                  <a:lnTo>
                    <a:pt x="14137" y="17823"/>
                  </a:lnTo>
                  <a:lnTo>
                    <a:pt x="13440" y="19959"/>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2" name="Freeform 144">
              <a:extLst>
                <a:ext uri="{FF2B5EF4-FFF2-40B4-BE49-F238E27FC236}">
                  <a16:creationId xmlns:a16="http://schemas.microsoft.com/office/drawing/2014/main" id="{6F871F47-76A5-43C9-AC4E-619B002CFBDC}"/>
                </a:ext>
              </a:extLst>
            </p:cNvPr>
            <p:cNvSpPr>
              <a:spLocks/>
            </p:cNvSpPr>
            <p:nvPr/>
          </p:nvSpPr>
          <p:spPr bwMode="auto">
            <a:xfrm>
              <a:off x="6164274" y="2976651"/>
              <a:ext cx="172634" cy="123569"/>
            </a:xfrm>
            <a:custGeom>
              <a:avLst/>
              <a:gdLst>
                <a:gd name="T0" fmla="*/ 15447 w 20000"/>
                <a:gd name="T1" fmla="*/ 7538 h 20000"/>
                <a:gd name="T2" fmla="*/ 16314 w 20000"/>
                <a:gd name="T3" fmla="*/ 10692 h 20000"/>
                <a:gd name="T4" fmla="*/ 17182 w 20000"/>
                <a:gd name="T5" fmla="*/ 10692 h 20000"/>
                <a:gd name="T6" fmla="*/ 18537 w 20000"/>
                <a:gd name="T7" fmla="*/ 11615 h 20000"/>
                <a:gd name="T8" fmla="*/ 19946 w 20000"/>
                <a:gd name="T9" fmla="*/ 16000 h 20000"/>
                <a:gd name="T10" fmla="*/ 19079 w 20000"/>
                <a:gd name="T11" fmla="*/ 17154 h 20000"/>
                <a:gd name="T12" fmla="*/ 18266 w 20000"/>
                <a:gd name="T13" fmla="*/ 16769 h 20000"/>
                <a:gd name="T14" fmla="*/ 17724 w 20000"/>
                <a:gd name="T15" fmla="*/ 16769 h 20000"/>
                <a:gd name="T16" fmla="*/ 16314 w 20000"/>
                <a:gd name="T17" fmla="*/ 16000 h 20000"/>
                <a:gd name="T18" fmla="*/ 14634 w 20000"/>
                <a:gd name="T19" fmla="*/ 17154 h 20000"/>
                <a:gd name="T20" fmla="*/ 13225 w 20000"/>
                <a:gd name="T21" fmla="*/ 18692 h 20000"/>
                <a:gd name="T22" fmla="*/ 11762 w 20000"/>
                <a:gd name="T23" fmla="*/ 19923 h 20000"/>
                <a:gd name="T24" fmla="*/ 11003 w 20000"/>
                <a:gd name="T25" fmla="*/ 13923 h 20000"/>
                <a:gd name="T26" fmla="*/ 10407 w 20000"/>
                <a:gd name="T27" fmla="*/ 13538 h 20000"/>
                <a:gd name="T28" fmla="*/ 8997 w 20000"/>
                <a:gd name="T29" fmla="*/ 11923 h 20000"/>
                <a:gd name="T30" fmla="*/ 8130 w 20000"/>
                <a:gd name="T31" fmla="*/ 14769 h 20000"/>
                <a:gd name="T32" fmla="*/ 8726 w 20000"/>
                <a:gd name="T33" fmla="*/ 15538 h 20000"/>
                <a:gd name="T34" fmla="*/ 6450 w 20000"/>
                <a:gd name="T35" fmla="*/ 16769 h 20000"/>
                <a:gd name="T36" fmla="*/ 5908 w 20000"/>
                <a:gd name="T37" fmla="*/ 17923 h 20000"/>
                <a:gd name="T38" fmla="*/ 5366 w 20000"/>
                <a:gd name="T39" fmla="*/ 17154 h 20000"/>
                <a:gd name="T40" fmla="*/ 3089 w 20000"/>
                <a:gd name="T41" fmla="*/ 19154 h 20000"/>
                <a:gd name="T42" fmla="*/ 0 w 20000"/>
                <a:gd name="T43" fmla="*/ 17923 h 20000"/>
                <a:gd name="T44" fmla="*/ 1463 w 20000"/>
                <a:gd name="T45" fmla="*/ 13923 h 20000"/>
                <a:gd name="T46" fmla="*/ 3089 w 20000"/>
                <a:gd name="T47" fmla="*/ 9538 h 20000"/>
                <a:gd name="T48" fmla="*/ 1680 w 20000"/>
                <a:gd name="T49" fmla="*/ 9538 h 20000"/>
                <a:gd name="T50" fmla="*/ 867 w 20000"/>
                <a:gd name="T51" fmla="*/ 8769 h 20000"/>
                <a:gd name="T52" fmla="*/ 867 w 20000"/>
                <a:gd name="T53" fmla="*/ 7538 h 20000"/>
                <a:gd name="T54" fmla="*/ 3089 w 20000"/>
                <a:gd name="T55" fmla="*/ 6385 h 20000"/>
                <a:gd name="T56" fmla="*/ 5095 w 20000"/>
                <a:gd name="T57" fmla="*/ 6385 h 20000"/>
                <a:gd name="T58" fmla="*/ 5908 w 20000"/>
                <a:gd name="T59" fmla="*/ 462 h 20000"/>
                <a:gd name="T60" fmla="*/ 7588 w 20000"/>
                <a:gd name="T61" fmla="*/ 0 h 20000"/>
                <a:gd name="T62" fmla="*/ 8997 w 20000"/>
                <a:gd name="T63" fmla="*/ 1231 h 20000"/>
                <a:gd name="T64" fmla="*/ 8130 w 20000"/>
                <a:gd name="T65" fmla="*/ 2385 h 20000"/>
                <a:gd name="T66" fmla="*/ 8130 w 20000"/>
                <a:gd name="T67" fmla="*/ 4385 h 20000"/>
                <a:gd name="T68" fmla="*/ 15447 w 20000"/>
                <a:gd name="T69" fmla="*/ 753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00" h="20000">
                  <a:moveTo>
                    <a:pt x="15447" y="7538"/>
                  </a:moveTo>
                  <a:lnTo>
                    <a:pt x="16314" y="10692"/>
                  </a:lnTo>
                  <a:lnTo>
                    <a:pt x="17182" y="10692"/>
                  </a:lnTo>
                  <a:lnTo>
                    <a:pt x="18537" y="11615"/>
                  </a:lnTo>
                  <a:lnTo>
                    <a:pt x="19946" y="16000"/>
                  </a:lnTo>
                  <a:lnTo>
                    <a:pt x="19079" y="17154"/>
                  </a:lnTo>
                  <a:lnTo>
                    <a:pt x="18266" y="16769"/>
                  </a:lnTo>
                  <a:lnTo>
                    <a:pt x="17724" y="16769"/>
                  </a:lnTo>
                  <a:lnTo>
                    <a:pt x="16314" y="16000"/>
                  </a:lnTo>
                  <a:lnTo>
                    <a:pt x="14634" y="17154"/>
                  </a:lnTo>
                  <a:lnTo>
                    <a:pt x="13225" y="18692"/>
                  </a:lnTo>
                  <a:lnTo>
                    <a:pt x="11762" y="19923"/>
                  </a:lnTo>
                  <a:lnTo>
                    <a:pt x="11003" y="13923"/>
                  </a:lnTo>
                  <a:lnTo>
                    <a:pt x="10407" y="13538"/>
                  </a:lnTo>
                  <a:lnTo>
                    <a:pt x="8997" y="11923"/>
                  </a:lnTo>
                  <a:lnTo>
                    <a:pt x="8130" y="14769"/>
                  </a:lnTo>
                  <a:lnTo>
                    <a:pt x="8726" y="15538"/>
                  </a:lnTo>
                  <a:lnTo>
                    <a:pt x="6450" y="16769"/>
                  </a:lnTo>
                  <a:lnTo>
                    <a:pt x="5908" y="17923"/>
                  </a:lnTo>
                  <a:lnTo>
                    <a:pt x="5366" y="17154"/>
                  </a:lnTo>
                  <a:lnTo>
                    <a:pt x="3089" y="19154"/>
                  </a:lnTo>
                  <a:lnTo>
                    <a:pt x="0" y="17923"/>
                  </a:lnTo>
                  <a:lnTo>
                    <a:pt x="1463" y="13923"/>
                  </a:lnTo>
                  <a:lnTo>
                    <a:pt x="3089" y="9538"/>
                  </a:lnTo>
                  <a:lnTo>
                    <a:pt x="1680" y="9538"/>
                  </a:lnTo>
                  <a:lnTo>
                    <a:pt x="867" y="8769"/>
                  </a:lnTo>
                  <a:lnTo>
                    <a:pt x="867" y="7538"/>
                  </a:lnTo>
                  <a:lnTo>
                    <a:pt x="3089" y="6385"/>
                  </a:lnTo>
                  <a:lnTo>
                    <a:pt x="5095" y="6385"/>
                  </a:lnTo>
                  <a:lnTo>
                    <a:pt x="5908" y="462"/>
                  </a:lnTo>
                  <a:lnTo>
                    <a:pt x="7588" y="0"/>
                  </a:lnTo>
                  <a:lnTo>
                    <a:pt x="8997" y="1231"/>
                  </a:lnTo>
                  <a:lnTo>
                    <a:pt x="8130" y="2385"/>
                  </a:lnTo>
                  <a:lnTo>
                    <a:pt x="8130" y="4385"/>
                  </a:lnTo>
                  <a:lnTo>
                    <a:pt x="15447" y="7538"/>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3" name="Freeform 143">
              <a:extLst>
                <a:ext uri="{FF2B5EF4-FFF2-40B4-BE49-F238E27FC236}">
                  <a16:creationId xmlns:a16="http://schemas.microsoft.com/office/drawing/2014/main" id="{35869CE1-F2C3-4641-8E89-D76E655AFC08}"/>
                </a:ext>
              </a:extLst>
            </p:cNvPr>
            <p:cNvSpPr>
              <a:spLocks/>
            </p:cNvSpPr>
            <p:nvPr/>
          </p:nvSpPr>
          <p:spPr bwMode="auto">
            <a:xfrm>
              <a:off x="5864499" y="2912490"/>
              <a:ext cx="288111" cy="231691"/>
            </a:xfrm>
            <a:custGeom>
              <a:avLst/>
              <a:gdLst>
                <a:gd name="T0" fmla="*/ 6375 w 20000"/>
                <a:gd name="T1" fmla="*/ 2131 h 20000"/>
                <a:gd name="T2" fmla="*/ 6699 w 20000"/>
                <a:gd name="T3" fmla="*/ 1107 h 20000"/>
                <a:gd name="T4" fmla="*/ 7540 w 20000"/>
                <a:gd name="T5" fmla="*/ 0 h 20000"/>
                <a:gd name="T6" fmla="*/ 7540 w 20000"/>
                <a:gd name="T7" fmla="*/ 1107 h 20000"/>
                <a:gd name="T8" fmla="*/ 7735 w 20000"/>
                <a:gd name="T9" fmla="*/ 2131 h 20000"/>
                <a:gd name="T10" fmla="*/ 8867 w 20000"/>
                <a:gd name="T11" fmla="*/ 2131 h 20000"/>
                <a:gd name="T12" fmla="*/ 9061 w 20000"/>
                <a:gd name="T13" fmla="*/ 3852 h 20000"/>
                <a:gd name="T14" fmla="*/ 11068 w 20000"/>
                <a:gd name="T15" fmla="*/ 4877 h 20000"/>
                <a:gd name="T16" fmla="*/ 11262 w 20000"/>
                <a:gd name="T17" fmla="*/ 6803 h 20000"/>
                <a:gd name="T18" fmla="*/ 11909 w 20000"/>
                <a:gd name="T19" fmla="*/ 6803 h 20000"/>
                <a:gd name="T20" fmla="*/ 12589 w 20000"/>
                <a:gd name="T21" fmla="*/ 6557 h 20000"/>
                <a:gd name="T22" fmla="*/ 13754 w 20000"/>
                <a:gd name="T23" fmla="*/ 8279 h 20000"/>
                <a:gd name="T24" fmla="*/ 14272 w 20000"/>
                <a:gd name="T25" fmla="*/ 9344 h 20000"/>
                <a:gd name="T26" fmla="*/ 14757 w 20000"/>
                <a:gd name="T27" fmla="*/ 9344 h 20000"/>
                <a:gd name="T28" fmla="*/ 17799 w 20000"/>
                <a:gd name="T29" fmla="*/ 11885 h 20000"/>
                <a:gd name="T30" fmla="*/ 18641 w 20000"/>
                <a:gd name="T31" fmla="*/ 12910 h 20000"/>
                <a:gd name="T32" fmla="*/ 19644 w 20000"/>
                <a:gd name="T33" fmla="*/ 12910 h 20000"/>
                <a:gd name="T34" fmla="*/ 19968 w 20000"/>
                <a:gd name="T35" fmla="*/ 13770 h 20000"/>
                <a:gd name="T36" fmla="*/ 19644 w 20000"/>
                <a:gd name="T37" fmla="*/ 14672 h 20000"/>
                <a:gd name="T38" fmla="*/ 18641 w 20000"/>
                <a:gd name="T39" fmla="*/ 15082 h 20000"/>
                <a:gd name="T40" fmla="*/ 18641 w 20000"/>
                <a:gd name="T41" fmla="*/ 16762 h 20000"/>
                <a:gd name="T42" fmla="*/ 16472 w 20000"/>
                <a:gd name="T43" fmla="*/ 18279 h 20000"/>
                <a:gd name="T44" fmla="*/ 16796 w 20000"/>
                <a:gd name="T45" fmla="*/ 18443 h 20000"/>
                <a:gd name="T46" fmla="*/ 15437 w 20000"/>
                <a:gd name="T47" fmla="*/ 19959 h 20000"/>
                <a:gd name="T48" fmla="*/ 15437 w 20000"/>
                <a:gd name="T49" fmla="*/ 19098 h 20000"/>
                <a:gd name="T50" fmla="*/ 13754 w 20000"/>
                <a:gd name="T51" fmla="*/ 18443 h 20000"/>
                <a:gd name="T52" fmla="*/ 13430 w 20000"/>
                <a:gd name="T53" fmla="*/ 16352 h 20000"/>
                <a:gd name="T54" fmla="*/ 9903 w 20000"/>
                <a:gd name="T55" fmla="*/ 14426 h 20000"/>
                <a:gd name="T56" fmla="*/ 8058 w 20000"/>
                <a:gd name="T57" fmla="*/ 13770 h 20000"/>
                <a:gd name="T58" fmla="*/ 7735 w 20000"/>
                <a:gd name="T59" fmla="*/ 12910 h 20000"/>
                <a:gd name="T60" fmla="*/ 6375 w 20000"/>
                <a:gd name="T61" fmla="*/ 13361 h 20000"/>
                <a:gd name="T62" fmla="*/ 5372 w 20000"/>
                <a:gd name="T63" fmla="*/ 13361 h 20000"/>
                <a:gd name="T64" fmla="*/ 4563 w 20000"/>
                <a:gd name="T65" fmla="*/ 15082 h 20000"/>
                <a:gd name="T66" fmla="*/ 3204 w 20000"/>
                <a:gd name="T67" fmla="*/ 15492 h 20000"/>
                <a:gd name="T68" fmla="*/ 2848 w 20000"/>
                <a:gd name="T69" fmla="*/ 11885 h 20000"/>
                <a:gd name="T70" fmla="*/ 1521 w 20000"/>
                <a:gd name="T71" fmla="*/ 11066 h 20000"/>
                <a:gd name="T72" fmla="*/ 1521 w 20000"/>
                <a:gd name="T73" fmla="*/ 10164 h 20000"/>
                <a:gd name="T74" fmla="*/ 2362 w 20000"/>
                <a:gd name="T75" fmla="*/ 10164 h 20000"/>
                <a:gd name="T76" fmla="*/ 1845 w 20000"/>
                <a:gd name="T77" fmla="*/ 9549 h 20000"/>
                <a:gd name="T78" fmla="*/ 1003 w 20000"/>
                <a:gd name="T79" fmla="*/ 9959 h 20000"/>
                <a:gd name="T80" fmla="*/ 680 w 20000"/>
                <a:gd name="T81" fmla="*/ 7459 h 20000"/>
                <a:gd name="T82" fmla="*/ 1003 w 20000"/>
                <a:gd name="T83" fmla="*/ 7459 h 20000"/>
                <a:gd name="T84" fmla="*/ 1845 w 20000"/>
                <a:gd name="T85" fmla="*/ 7459 h 20000"/>
                <a:gd name="T86" fmla="*/ 2848 w 20000"/>
                <a:gd name="T87" fmla="*/ 7869 h 20000"/>
                <a:gd name="T88" fmla="*/ 3204 w 20000"/>
                <a:gd name="T89" fmla="*/ 7459 h 20000"/>
                <a:gd name="T90" fmla="*/ 3204 w 20000"/>
                <a:gd name="T91" fmla="*/ 6803 h 20000"/>
                <a:gd name="T92" fmla="*/ 2362 w 20000"/>
                <a:gd name="T93" fmla="*/ 6148 h 20000"/>
                <a:gd name="T94" fmla="*/ 1845 w 20000"/>
                <a:gd name="T95" fmla="*/ 4877 h 20000"/>
                <a:gd name="T96" fmla="*/ 1003 w 20000"/>
                <a:gd name="T97" fmla="*/ 4467 h 20000"/>
                <a:gd name="T98" fmla="*/ 518 w 20000"/>
                <a:gd name="T99" fmla="*/ 5533 h 20000"/>
                <a:gd name="T100" fmla="*/ 680 w 20000"/>
                <a:gd name="T101" fmla="*/ 6803 h 20000"/>
                <a:gd name="T102" fmla="*/ 0 w 20000"/>
                <a:gd name="T103" fmla="*/ 5533 h 20000"/>
                <a:gd name="T104" fmla="*/ 680 w 20000"/>
                <a:gd name="T105" fmla="*/ 4057 h 20000"/>
                <a:gd name="T106" fmla="*/ 2006 w 20000"/>
                <a:gd name="T107" fmla="*/ 4467 h 20000"/>
                <a:gd name="T108" fmla="*/ 2848 w 20000"/>
                <a:gd name="T109" fmla="*/ 5123 h 20000"/>
                <a:gd name="T110" fmla="*/ 4563 w 20000"/>
                <a:gd name="T111" fmla="*/ 5738 h 20000"/>
                <a:gd name="T112" fmla="*/ 5372 w 20000"/>
                <a:gd name="T113" fmla="*/ 5533 h 20000"/>
                <a:gd name="T114" fmla="*/ 7055 w 20000"/>
                <a:gd name="T115" fmla="*/ 5123 h 20000"/>
                <a:gd name="T116" fmla="*/ 6375 w 20000"/>
                <a:gd name="T117" fmla="*/ 213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000" h="20000">
                  <a:moveTo>
                    <a:pt x="6375" y="2131"/>
                  </a:moveTo>
                  <a:lnTo>
                    <a:pt x="6699" y="1107"/>
                  </a:lnTo>
                  <a:lnTo>
                    <a:pt x="7540" y="0"/>
                  </a:lnTo>
                  <a:lnTo>
                    <a:pt x="7540" y="1107"/>
                  </a:lnTo>
                  <a:lnTo>
                    <a:pt x="7735" y="2131"/>
                  </a:lnTo>
                  <a:lnTo>
                    <a:pt x="8867" y="2131"/>
                  </a:lnTo>
                  <a:lnTo>
                    <a:pt x="9061" y="3852"/>
                  </a:lnTo>
                  <a:lnTo>
                    <a:pt x="11068" y="4877"/>
                  </a:lnTo>
                  <a:lnTo>
                    <a:pt x="11262" y="6803"/>
                  </a:lnTo>
                  <a:lnTo>
                    <a:pt x="11909" y="6803"/>
                  </a:lnTo>
                  <a:lnTo>
                    <a:pt x="12589" y="6557"/>
                  </a:lnTo>
                  <a:lnTo>
                    <a:pt x="13754" y="8279"/>
                  </a:lnTo>
                  <a:lnTo>
                    <a:pt x="14272" y="9344"/>
                  </a:lnTo>
                  <a:lnTo>
                    <a:pt x="14757" y="9344"/>
                  </a:lnTo>
                  <a:lnTo>
                    <a:pt x="17799" y="11885"/>
                  </a:lnTo>
                  <a:lnTo>
                    <a:pt x="18641" y="12910"/>
                  </a:lnTo>
                  <a:lnTo>
                    <a:pt x="19644" y="12910"/>
                  </a:lnTo>
                  <a:lnTo>
                    <a:pt x="19968" y="13770"/>
                  </a:lnTo>
                  <a:lnTo>
                    <a:pt x="19644" y="14672"/>
                  </a:lnTo>
                  <a:lnTo>
                    <a:pt x="18641" y="15082"/>
                  </a:lnTo>
                  <a:lnTo>
                    <a:pt x="18641" y="16762"/>
                  </a:lnTo>
                  <a:lnTo>
                    <a:pt x="16472" y="18279"/>
                  </a:lnTo>
                  <a:lnTo>
                    <a:pt x="16796" y="18443"/>
                  </a:lnTo>
                  <a:lnTo>
                    <a:pt x="15437" y="19959"/>
                  </a:lnTo>
                  <a:lnTo>
                    <a:pt x="15437" y="19098"/>
                  </a:lnTo>
                  <a:lnTo>
                    <a:pt x="13754" y="18443"/>
                  </a:lnTo>
                  <a:lnTo>
                    <a:pt x="13430" y="16352"/>
                  </a:lnTo>
                  <a:lnTo>
                    <a:pt x="9903" y="14426"/>
                  </a:lnTo>
                  <a:lnTo>
                    <a:pt x="8058" y="13770"/>
                  </a:lnTo>
                  <a:lnTo>
                    <a:pt x="7735" y="12910"/>
                  </a:lnTo>
                  <a:lnTo>
                    <a:pt x="6375" y="13361"/>
                  </a:lnTo>
                  <a:lnTo>
                    <a:pt x="5372" y="13361"/>
                  </a:lnTo>
                  <a:lnTo>
                    <a:pt x="4563" y="15082"/>
                  </a:lnTo>
                  <a:lnTo>
                    <a:pt x="3204" y="15492"/>
                  </a:lnTo>
                  <a:lnTo>
                    <a:pt x="2848" y="11885"/>
                  </a:lnTo>
                  <a:lnTo>
                    <a:pt x="1521" y="11066"/>
                  </a:lnTo>
                  <a:lnTo>
                    <a:pt x="1521" y="10164"/>
                  </a:lnTo>
                  <a:lnTo>
                    <a:pt x="2362" y="10164"/>
                  </a:lnTo>
                  <a:lnTo>
                    <a:pt x="1845" y="9549"/>
                  </a:lnTo>
                  <a:lnTo>
                    <a:pt x="1003" y="9959"/>
                  </a:lnTo>
                  <a:lnTo>
                    <a:pt x="680" y="7459"/>
                  </a:lnTo>
                  <a:lnTo>
                    <a:pt x="1003" y="7459"/>
                  </a:lnTo>
                  <a:lnTo>
                    <a:pt x="1845" y="7459"/>
                  </a:lnTo>
                  <a:lnTo>
                    <a:pt x="2848" y="7869"/>
                  </a:lnTo>
                  <a:lnTo>
                    <a:pt x="3204" y="7459"/>
                  </a:lnTo>
                  <a:lnTo>
                    <a:pt x="3204" y="6803"/>
                  </a:lnTo>
                  <a:lnTo>
                    <a:pt x="2362" y="6148"/>
                  </a:lnTo>
                  <a:lnTo>
                    <a:pt x="1845" y="4877"/>
                  </a:lnTo>
                  <a:lnTo>
                    <a:pt x="1003" y="4467"/>
                  </a:lnTo>
                  <a:lnTo>
                    <a:pt x="518" y="5533"/>
                  </a:lnTo>
                  <a:lnTo>
                    <a:pt x="680" y="6803"/>
                  </a:lnTo>
                  <a:lnTo>
                    <a:pt x="0" y="5533"/>
                  </a:lnTo>
                  <a:lnTo>
                    <a:pt x="680" y="4057"/>
                  </a:lnTo>
                  <a:lnTo>
                    <a:pt x="2006" y="4467"/>
                  </a:lnTo>
                  <a:lnTo>
                    <a:pt x="2848" y="5123"/>
                  </a:lnTo>
                  <a:lnTo>
                    <a:pt x="4563" y="5738"/>
                  </a:lnTo>
                  <a:lnTo>
                    <a:pt x="5372" y="5533"/>
                  </a:lnTo>
                  <a:lnTo>
                    <a:pt x="7055" y="5123"/>
                  </a:lnTo>
                  <a:lnTo>
                    <a:pt x="6375" y="2131"/>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4" name="Freeform 142">
              <a:extLst>
                <a:ext uri="{FF2B5EF4-FFF2-40B4-BE49-F238E27FC236}">
                  <a16:creationId xmlns:a16="http://schemas.microsoft.com/office/drawing/2014/main" id="{5D355E9B-2D79-4FB6-93F7-2AD0BD2A2356}"/>
                </a:ext>
              </a:extLst>
            </p:cNvPr>
            <p:cNvSpPr>
              <a:spLocks/>
            </p:cNvSpPr>
            <p:nvPr/>
          </p:nvSpPr>
          <p:spPr bwMode="auto">
            <a:xfrm>
              <a:off x="5340765" y="3229729"/>
              <a:ext cx="249619" cy="226939"/>
            </a:xfrm>
            <a:custGeom>
              <a:avLst/>
              <a:gdLst>
                <a:gd name="T0" fmla="*/ 374 w 20000"/>
                <a:gd name="T1" fmla="*/ 671 h 20000"/>
                <a:gd name="T2" fmla="*/ 1159 w 20000"/>
                <a:gd name="T3" fmla="*/ 671 h 20000"/>
                <a:gd name="T4" fmla="*/ 2542 w 20000"/>
                <a:gd name="T5" fmla="*/ 671 h 20000"/>
                <a:gd name="T6" fmla="*/ 6579 w 20000"/>
                <a:gd name="T7" fmla="*/ 1719 h 20000"/>
                <a:gd name="T8" fmla="*/ 8710 w 20000"/>
                <a:gd name="T9" fmla="*/ 1551 h 20000"/>
                <a:gd name="T10" fmla="*/ 8710 w 20000"/>
                <a:gd name="T11" fmla="*/ 671 h 20000"/>
                <a:gd name="T12" fmla="*/ 9308 w 20000"/>
                <a:gd name="T13" fmla="*/ 1090 h 20000"/>
                <a:gd name="T14" fmla="*/ 9682 w 20000"/>
                <a:gd name="T15" fmla="*/ 671 h 20000"/>
                <a:gd name="T16" fmla="*/ 11028 w 20000"/>
                <a:gd name="T17" fmla="*/ 1090 h 20000"/>
                <a:gd name="T18" fmla="*/ 11626 w 20000"/>
                <a:gd name="T19" fmla="*/ 1719 h 20000"/>
                <a:gd name="T20" fmla="*/ 11626 w 20000"/>
                <a:gd name="T21" fmla="*/ 1090 h 20000"/>
                <a:gd name="T22" fmla="*/ 11850 w 20000"/>
                <a:gd name="T23" fmla="*/ 1090 h 20000"/>
                <a:gd name="T24" fmla="*/ 12224 w 20000"/>
                <a:gd name="T25" fmla="*/ 1551 h 20000"/>
                <a:gd name="T26" fmla="*/ 13383 w 20000"/>
                <a:gd name="T27" fmla="*/ 1551 h 20000"/>
                <a:gd name="T28" fmla="*/ 15140 w 20000"/>
                <a:gd name="T29" fmla="*/ 1090 h 20000"/>
                <a:gd name="T30" fmla="*/ 15290 w 20000"/>
                <a:gd name="T31" fmla="*/ 0 h 20000"/>
                <a:gd name="T32" fmla="*/ 15664 w 20000"/>
                <a:gd name="T33" fmla="*/ 671 h 20000"/>
                <a:gd name="T34" fmla="*/ 15290 w 20000"/>
                <a:gd name="T35" fmla="*/ 1551 h 20000"/>
                <a:gd name="T36" fmla="*/ 15888 w 20000"/>
                <a:gd name="T37" fmla="*/ 2390 h 20000"/>
                <a:gd name="T38" fmla="*/ 16262 w 20000"/>
                <a:gd name="T39" fmla="*/ 3438 h 20000"/>
                <a:gd name="T40" fmla="*/ 16262 w 20000"/>
                <a:gd name="T41" fmla="*/ 4990 h 20000"/>
                <a:gd name="T42" fmla="*/ 15888 w 20000"/>
                <a:gd name="T43" fmla="*/ 4990 h 20000"/>
                <a:gd name="T44" fmla="*/ 15888 w 20000"/>
                <a:gd name="T45" fmla="*/ 5660 h 20000"/>
                <a:gd name="T46" fmla="*/ 15664 w 20000"/>
                <a:gd name="T47" fmla="*/ 7379 h 20000"/>
                <a:gd name="T48" fmla="*/ 15290 w 20000"/>
                <a:gd name="T49" fmla="*/ 8050 h 20000"/>
                <a:gd name="T50" fmla="*/ 13757 w 20000"/>
                <a:gd name="T51" fmla="*/ 6709 h 20000"/>
                <a:gd name="T52" fmla="*/ 13383 w 20000"/>
                <a:gd name="T53" fmla="*/ 5660 h 20000"/>
                <a:gd name="T54" fmla="*/ 13159 w 20000"/>
                <a:gd name="T55" fmla="*/ 5241 h 20000"/>
                <a:gd name="T56" fmla="*/ 12598 w 20000"/>
                <a:gd name="T57" fmla="*/ 4361 h 20000"/>
                <a:gd name="T58" fmla="*/ 12224 w 20000"/>
                <a:gd name="T59" fmla="*/ 4361 h 20000"/>
                <a:gd name="T60" fmla="*/ 12224 w 20000"/>
                <a:gd name="T61" fmla="*/ 4570 h 20000"/>
                <a:gd name="T62" fmla="*/ 12598 w 20000"/>
                <a:gd name="T63" fmla="*/ 5241 h 20000"/>
                <a:gd name="T64" fmla="*/ 14131 w 20000"/>
                <a:gd name="T65" fmla="*/ 7799 h 20000"/>
                <a:gd name="T66" fmla="*/ 14131 w 20000"/>
                <a:gd name="T67" fmla="*/ 8470 h 20000"/>
                <a:gd name="T68" fmla="*/ 15140 w 20000"/>
                <a:gd name="T69" fmla="*/ 10189 h 20000"/>
                <a:gd name="T70" fmla="*/ 15888 w 20000"/>
                <a:gd name="T71" fmla="*/ 11908 h 20000"/>
                <a:gd name="T72" fmla="*/ 17832 w 20000"/>
                <a:gd name="T73" fmla="*/ 15849 h 20000"/>
                <a:gd name="T74" fmla="*/ 18206 w 20000"/>
                <a:gd name="T75" fmla="*/ 16268 h 20000"/>
                <a:gd name="T76" fmla="*/ 17832 w 20000"/>
                <a:gd name="T77" fmla="*/ 16268 h 20000"/>
                <a:gd name="T78" fmla="*/ 18393 w 20000"/>
                <a:gd name="T79" fmla="*/ 18239 h 20000"/>
                <a:gd name="T80" fmla="*/ 19178 w 20000"/>
                <a:gd name="T81" fmla="*/ 18658 h 20000"/>
                <a:gd name="T82" fmla="*/ 19364 w 20000"/>
                <a:gd name="T83" fmla="*/ 19287 h 20000"/>
                <a:gd name="T84" fmla="*/ 19963 w 20000"/>
                <a:gd name="T85" fmla="*/ 19958 h 20000"/>
                <a:gd name="T86" fmla="*/ 972 w 20000"/>
                <a:gd name="T87" fmla="*/ 19748 h 20000"/>
                <a:gd name="T88" fmla="*/ 374 w 20000"/>
                <a:gd name="T89" fmla="*/ 5241 h 20000"/>
                <a:gd name="T90" fmla="*/ 0 w 20000"/>
                <a:gd name="T91" fmla="*/ 3438 h 20000"/>
                <a:gd name="T92" fmla="*/ 374 w 20000"/>
                <a:gd name="T93" fmla="*/ 2390 h 20000"/>
                <a:gd name="T94" fmla="*/ 0 w 20000"/>
                <a:gd name="T95" fmla="*/ 1090 h 20000"/>
                <a:gd name="T96" fmla="*/ 374 w 20000"/>
                <a:gd name="T97" fmla="*/ 67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000" h="20000">
                  <a:moveTo>
                    <a:pt x="374" y="671"/>
                  </a:moveTo>
                  <a:lnTo>
                    <a:pt x="1159" y="671"/>
                  </a:lnTo>
                  <a:lnTo>
                    <a:pt x="2542" y="671"/>
                  </a:lnTo>
                  <a:lnTo>
                    <a:pt x="6579" y="1719"/>
                  </a:lnTo>
                  <a:lnTo>
                    <a:pt x="8710" y="1551"/>
                  </a:lnTo>
                  <a:lnTo>
                    <a:pt x="8710" y="671"/>
                  </a:lnTo>
                  <a:lnTo>
                    <a:pt x="9308" y="1090"/>
                  </a:lnTo>
                  <a:lnTo>
                    <a:pt x="9682" y="671"/>
                  </a:lnTo>
                  <a:lnTo>
                    <a:pt x="11028" y="1090"/>
                  </a:lnTo>
                  <a:lnTo>
                    <a:pt x="11626" y="1719"/>
                  </a:lnTo>
                  <a:lnTo>
                    <a:pt x="11626" y="1090"/>
                  </a:lnTo>
                  <a:lnTo>
                    <a:pt x="11850" y="1090"/>
                  </a:lnTo>
                  <a:lnTo>
                    <a:pt x="12224" y="1551"/>
                  </a:lnTo>
                  <a:lnTo>
                    <a:pt x="13383" y="1551"/>
                  </a:lnTo>
                  <a:lnTo>
                    <a:pt x="15140" y="1090"/>
                  </a:lnTo>
                  <a:lnTo>
                    <a:pt x="15290" y="0"/>
                  </a:lnTo>
                  <a:lnTo>
                    <a:pt x="15664" y="671"/>
                  </a:lnTo>
                  <a:lnTo>
                    <a:pt x="15290" y="1551"/>
                  </a:lnTo>
                  <a:lnTo>
                    <a:pt x="15888" y="2390"/>
                  </a:lnTo>
                  <a:lnTo>
                    <a:pt x="16262" y="3438"/>
                  </a:lnTo>
                  <a:lnTo>
                    <a:pt x="16262" y="4990"/>
                  </a:lnTo>
                  <a:lnTo>
                    <a:pt x="15888" y="4990"/>
                  </a:lnTo>
                  <a:lnTo>
                    <a:pt x="15888" y="5660"/>
                  </a:lnTo>
                  <a:lnTo>
                    <a:pt x="15664" y="7379"/>
                  </a:lnTo>
                  <a:lnTo>
                    <a:pt x="15290" y="8050"/>
                  </a:lnTo>
                  <a:lnTo>
                    <a:pt x="13757" y="6709"/>
                  </a:lnTo>
                  <a:lnTo>
                    <a:pt x="13383" y="5660"/>
                  </a:lnTo>
                  <a:lnTo>
                    <a:pt x="13159" y="5241"/>
                  </a:lnTo>
                  <a:lnTo>
                    <a:pt x="12598" y="4361"/>
                  </a:lnTo>
                  <a:lnTo>
                    <a:pt x="12224" y="4361"/>
                  </a:lnTo>
                  <a:lnTo>
                    <a:pt x="12224" y="4570"/>
                  </a:lnTo>
                  <a:lnTo>
                    <a:pt x="12598" y="5241"/>
                  </a:lnTo>
                  <a:lnTo>
                    <a:pt x="14131" y="7799"/>
                  </a:lnTo>
                  <a:lnTo>
                    <a:pt x="14131" y="8470"/>
                  </a:lnTo>
                  <a:lnTo>
                    <a:pt x="15140" y="10189"/>
                  </a:lnTo>
                  <a:lnTo>
                    <a:pt x="15888" y="11908"/>
                  </a:lnTo>
                  <a:lnTo>
                    <a:pt x="17832" y="15849"/>
                  </a:lnTo>
                  <a:lnTo>
                    <a:pt x="18206" y="16268"/>
                  </a:lnTo>
                  <a:lnTo>
                    <a:pt x="17832" y="16268"/>
                  </a:lnTo>
                  <a:lnTo>
                    <a:pt x="18393" y="18239"/>
                  </a:lnTo>
                  <a:lnTo>
                    <a:pt x="19178" y="18658"/>
                  </a:lnTo>
                  <a:lnTo>
                    <a:pt x="19364" y="19287"/>
                  </a:lnTo>
                  <a:lnTo>
                    <a:pt x="19963" y="19958"/>
                  </a:lnTo>
                  <a:lnTo>
                    <a:pt x="972" y="19748"/>
                  </a:lnTo>
                  <a:lnTo>
                    <a:pt x="374" y="5241"/>
                  </a:lnTo>
                  <a:lnTo>
                    <a:pt x="0" y="3438"/>
                  </a:lnTo>
                  <a:lnTo>
                    <a:pt x="374" y="2390"/>
                  </a:lnTo>
                  <a:lnTo>
                    <a:pt x="0" y="1090"/>
                  </a:lnTo>
                  <a:lnTo>
                    <a:pt x="374" y="671"/>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5" name="Freeform 141">
              <a:extLst>
                <a:ext uri="{FF2B5EF4-FFF2-40B4-BE49-F238E27FC236}">
                  <a16:creationId xmlns:a16="http://schemas.microsoft.com/office/drawing/2014/main" id="{68A735E2-7732-415E-90E3-454550C932FF}"/>
                </a:ext>
              </a:extLst>
            </p:cNvPr>
            <p:cNvSpPr>
              <a:spLocks/>
            </p:cNvSpPr>
            <p:nvPr/>
          </p:nvSpPr>
          <p:spPr bwMode="auto">
            <a:xfrm>
              <a:off x="4661896" y="3106160"/>
              <a:ext cx="425752" cy="413480"/>
            </a:xfrm>
            <a:custGeom>
              <a:avLst/>
              <a:gdLst>
                <a:gd name="T0" fmla="*/ 6579 w 20000"/>
                <a:gd name="T1" fmla="*/ 2250 h 20000"/>
                <a:gd name="T2" fmla="*/ 7478 w 20000"/>
                <a:gd name="T3" fmla="*/ 1791 h 20000"/>
                <a:gd name="T4" fmla="*/ 8158 w 20000"/>
                <a:gd name="T5" fmla="*/ 1309 h 20000"/>
                <a:gd name="T6" fmla="*/ 9868 w 20000"/>
                <a:gd name="T7" fmla="*/ 597 h 20000"/>
                <a:gd name="T8" fmla="*/ 11338 w 20000"/>
                <a:gd name="T9" fmla="*/ 367 h 20000"/>
                <a:gd name="T10" fmla="*/ 12500 w 20000"/>
                <a:gd name="T11" fmla="*/ 230 h 20000"/>
                <a:gd name="T12" fmla="*/ 13399 w 20000"/>
                <a:gd name="T13" fmla="*/ 597 h 20000"/>
                <a:gd name="T14" fmla="*/ 14298 w 20000"/>
                <a:gd name="T15" fmla="*/ 0 h 20000"/>
                <a:gd name="T16" fmla="*/ 14868 w 20000"/>
                <a:gd name="T17" fmla="*/ 230 h 20000"/>
                <a:gd name="T18" fmla="*/ 15768 w 20000"/>
                <a:gd name="T19" fmla="*/ 367 h 20000"/>
                <a:gd name="T20" fmla="*/ 16447 w 20000"/>
                <a:gd name="T21" fmla="*/ 367 h 20000"/>
                <a:gd name="T22" fmla="*/ 16118 w 20000"/>
                <a:gd name="T23" fmla="*/ 850 h 20000"/>
                <a:gd name="T24" fmla="*/ 16118 w 20000"/>
                <a:gd name="T25" fmla="*/ 2503 h 20000"/>
                <a:gd name="T26" fmla="*/ 15768 w 20000"/>
                <a:gd name="T27" fmla="*/ 4271 h 20000"/>
                <a:gd name="T28" fmla="*/ 16360 w 20000"/>
                <a:gd name="T29" fmla="*/ 5235 h 20000"/>
                <a:gd name="T30" fmla="*/ 17368 w 20000"/>
                <a:gd name="T31" fmla="*/ 7738 h 20000"/>
                <a:gd name="T32" fmla="*/ 17829 w 20000"/>
                <a:gd name="T33" fmla="*/ 10356 h 20000"/>
                <a:gd name="T34" fmla="*/ 17829 w 20000"/>
                <a:gd name="T35" fmla="*/ 11871 h 20000"/>
                <a:gd name="T36" fmla="*/ 17939 w 20000"/>
                <a:gd name="T37" fmla="*/ 13318 h 20000"/>
                <a:gd name="T38" fmla="*/ 18289 w 20000"/>
                <a:gd name="T39" fmla="*/ 14259 h 20000"/>
                <a:gd name="T40" fmla="*/ 19408 w 20000"/>
                <a:gd name="T41" fmla="*/ 14397 h 20000"/>
                <a:gd name="T42" fmla="*/ 19079 w 20000"/>
                <a:gd name="T43" fmla="*/ 15798 h 20000"/>
                <a:gd name="T44" fmla="*/ 14079 w 20000"/>
                <a:gd name="T45" fmla="*/ 19265 h 20000"/>
                <a:gd name="T46" fmla="*/ 11579 w 20000"/>
                <a:gd name="T47" fmla="*/ 19977 h 20000"/>
                <a:gd name="T48" fmla="*/ 11579 w 20000"/>
                <a:gd name="T49" fmla="*/ 19380 h 20000"/>
                <a:gd name="T50" fmla="*/ 11009 w 20000"/>
                <a:gd name="T51" fmla="*/ 18760 h 20000"/>
                <a:gd name="T52" fmla="*/ 10088 w 20000"/>
                <a:gd name="T53" fmla="*/ 18439 h 20000"/>
                <a:gd name="T54" fmla="*/ 9539 w 20000"/>
                <a:gd name="T55" fmla="*/ 17819 h 20000"/>
                <a:gd name="T56" fmla="*/ 0 w 20000"/>
                <a:gd name="T57" fmla="*/ 10815 h 20000"/>
                <a:gd name="T58" fmla="*/ 351 w 20000"/>
                <a:gd name="T59" fmla="*/ 9047 h 20000"/>
                <a:gd name="T60" fmla="*/ 1820 w 20000"/>
                <a:gd name="T61" fmla="*/ 8450 h 20000"/>
                <a:gd name="T62" fmla="*/ 2500 w 20000"/>
                <a:gd name="T63" fmla="*/ 8450 h 20000"/>
                <a:gd name="T64" fmla="*/ 4430 w 20000"/>
                <a:gd name="T65" fmla="*/ 7256 h 20000"/>
                <a:gd name="T66" fmla="*/ 4759 w 20000"/>
                <a:gd name="T67" fmla="*/ 6521 h 20000"/>
                <a:gd name="T68" fmla="*/ 5461 w 20000"/>
                <a:gd name="T69" fmla="*/ 6177 h 20000"/>
                <a:gd name="T70" fmla="*/ 7149 w 20000"/>
                <a:gd name="T71" fmla="*/ 5580 h 20000"/>
                <a:gd name="T72" fmla="*/ 7149 w 20000"/>
                <a:gd name="T73" fmla="*/ 4983 h 20000"/>
                <a:gd name="T74" fmla="*/ 6798 w 20000"/>
                <a:gd name="T75" fmla="*/ 3812 h 20000"/>
                <a:gd name="T76" fmla="*/ 6579 w 20000"/>
                <a:gd name="T77" fmla="*/ 2732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00" h="20000">
                  <a:moveTo>
                    <a:pt x="6228" y="2250"/>
                  </a:moveTo>
                  <a:lnTo>
                    <a:pt x="6579" y="2250"/>
                  </a:lnTo>
                  <a:lnTo>
                    <a:pt x="6930" y="1906"/>
                  </a:lnTo>
                  <a:lnTo>
                    <a:pt x="7478" y="1791"/>
                  </a:lnTo>
                  <a:lnTo>
                    <a:pt x="7829" y="1538"/>
                  </a:lnTo>
                  <a:lnTo>
                    <a:pt x="8158" y="1309"/>
                  </a:lnTo>
                  <a:lnTo>
                    <a:pt x="8728" y="941"/>
                  </a:lnTo>
                  <a:lnTo>
                    <a:pt x="9868" y="597"/>
                  </a:lnTo>
                  <a:lnTo>
                    <a:pt x="10789" y="597"/>
                  </a:lnTo>
                  <a:lnTo>
                    <a:pt x="11338" y="367"/>
                  </a:lnTo>
                  <a:lnTo>
                    <a:pt x="11689" y="230"/>
                  </a:lnTo>
                  <a:lnTo>
                    <a:pt x="12500" y="230"/>
                  </a:lnTo>
                  <a:lnTo>
                    <a:pt x="13048" y="597"/>
                  </a:lnTo>
                  <a:lnTo>
                    <a:pt x="13399" y="597"/>
                  </a:lnTo>
                  <a:lnTo>
                    <a:pt x="13750" y="367"/>
                  </a:lnTo>
                  <a:lnTo>
                    <a:pt x="14298" y="0"/>
                  </a:lnTo>
                  <a:lnTo>
                    <a:pt x="14430" y="0"/>
                  </a:lnTo>
                  <a:lnTo>
                    <a:pt x="14868" y="230"/>
                  </a:lnTo>
                  <a:lnTo>
                    <a:pt x="14978" y="0"/>
                  </a:lnTo>
                  <a:lnTo>
                    <a:pt x="15768" y="367"/>
                  </a:lnTo>
                  <a:lnTo>
                    <a:pt x="16447" y="230"/>
                  </a:lnTo>
                  <a:lnTo>
                    <a:pt x="16447" y="367"/>
                  </a:lnTo>
                  <a:lnTo>
                    <a:pt x="16118" y="597"/>
                  </a:lnTo>
                  <a:lnTo>
                    <a:pt x="16118" y="850"/>
                  </a:lnTo>
                  <a:lnTo>
                    <a:pt x="16118" y="1538"/>
                  </a:lnTo>
                  <a:lnTo>
                    <a:pt x="16118" y="2503"/>
                  </a:lnTo>
                  <a:lnTo>
                    <a:pt x="15461" y="3467"/>
                  </a:lnTo>
                  <a:lnTo>
                    <a:pt x="15768" y="4271"/>
                  </a:lnTo>
                  <a:lnTo>
                    <a:pt x="16118" y="4409"/>
                  </a:lnTo>
                  <a:lnTo>
                    <a:pt x="16360" y="5235"/>
                  </a:lnTo>
                  <a:lnTo>
                    <a:pt x="17039" y="5580"/>
                  </a:lnTo>
                  <a:lnTo>
                    <a:pt x="17368" y="7738"/>
                  </a:lnTo>
                  <a:lnTo>
                    <a:pt x="17610" y="9047"/>
                  </a:lnTo>
                  <a:lnTo>
                    <a:pt x="17829" y="10356"/>
                  </a:lnTo>
                  <a:lnTo>
                    <a:pt x="17610" y="10930"/>
                  </a:lnTo>
                  <a:lnTo>
                    <a:pt x="17829" y="11871"/>
                  </a:lnTo>
                  <a:lnTo>
                    <a:pt x="17368" y="12377"/>
                  </a:lnTo>
                  <a:lnTo>
                    <a:pt x="17939" y="13318"/>
                  </a:lnTo>
                  <a:lnTo>
                    <a:pt x="17939" y="13685"/>
                  </a:lnTo>
                  <a:lnTo>
                    <a:pt x="18289" y="14259"/>
                  </a:lnTo>
                  <a:lnTo>
                    <a:pt x="18728" y="14030"/>
                  </a:lnTo>
                  <a:lnTo>
                    <a:pt x="19408" y="14397"/>
                  </a:lnTo>
                  <a:lnTo>
                    <a:pt x="19978" y="15201"/>
                  </a:lnTo>
                  <a:lnTo>
                    <a:pt x="19079" y="15798"/>
                  </a:lnTo>
                  <a:lnTo>
                    <a:pt x="15548" y="17819"/>
                  </a:lnTo>
                  <a:lnTo>
                    <a:pt x="14079" y="19265"/>
                  </a:lnTo>
                  <a:lnTo>
                    <a:pt x="12500" y="19839"/>
                  </a:lnTo>
                  <a:lnTo>
                    <a:pt x="11579" y="19977"/>
                  </a:lnTo>
                  <a:lnTo>
                    <a:pt x="11338" y="19839"/>
                  </a:lnTo>
                  <a:lnTo>
                    <a:pt x="11579" y="19380"/>
                  </a:lnTo>
                  <a:lnTo>
                    <a:pt x="11338" y="19036"/>
                  </a:lnTo>
                  <a:lnTo>
                    <a:pt x="11009" y="18760"/>
                  </a:lnTo>
                  <a:lnTo>
                    <a:pt x="10570" y="18668"/>
                  </a:lnTo>
                  <a:lnTo>
                    <a:pt x="10088" y="18439"/>
                  </a:lnTo>
                  <a:lnTo>
                    <a:pt x="9539" y="18071"/>
                  </a:lnTo>
                  <a:lnTo>
                    <a:pt x="9539" y="17819"/>
                  </a:lnTo>
                  <a:lnTo>
                    <a:pt x="3618" y="13433"/>
                  </a:lnTo>
                  <a:lnTo>
                    <a:pt x="0" y="10815"/>
                  </a:lnTo>
                  <a:lnTo>
                    <a:pt x="0" y="9277"/>
                  </a:lnTo>
                  <a:lnTo>
                    <a:pt x="351" y="9047"/>
                  </a:lnTo>
                  <a:lnTo>
                    <a:pt x="1250" y="8450"/>
                  </a:lnTo>
                  <a:lnTo>
                    <a:pt x="1820" y="8450"/>
                  </a:lnTo>
                  <a:lnTo>
                    <a:pt x="2149" y="8312"/>
                  </a:lnTo>
                  <a:lnTo>
                    <a:pt x="2500" y="8450"/>
                  </a:lnTo>
                  <a:lnTo>
                    <a:pt x="3268" y="8312"/>
                  </a:lnTo>
                  <a:lnTo>
                    <a:pt x="4430" y="7256"/>
                  </a:lnTo>
                  <a:lnTo>
                    <a:pt x="4759" y="6889"/>
                  </a:lnTo>
                  <a:lnTo>
                    <a:pt x="4759" y="6521"/>
                  </a:lnTo>
                  <a:lnTo>
                    <a:pt x="4759" y="6292"/>
                  </a:lnTo>
                  <a:lnTo>
                    <a:pt x="5461" y="6177"/>
                  </a:lnTo>
                  <a:lnTo>
                    <a:pt x="5461" y="5832"/>
                  </a:lnTo>
                  <a:lnTo>
                    <a:pt x="7149" y="5580"/>
                  </a:lnTo>
                  <a:lnTo>
                    <a:pt x="7149" y="5350"/>
                  </a:lnTo>
                  <a:lnTo>
                    <a:pt x="7149" y="4983"/>
                  </a:lnTo>
                  <a:lnTo>
                    <a:pt x="6930" y="4638"/>
                  </a:lnTo>
                  <a:lnTo>
                    <a:pt x="6798" y="3812"/>
                  </a:lnTo>
                  <a:lnTo>
                    <a:pt x="6798" y="3330"/>
                  </a:lnTo>
                  <a:lnTo>
                    <a:pt x="6579" y="2732"/>
                  </a:lnTo>
                  <a:lnTo>
                    <a:pt x="6228" y="225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6" name="Freeform 140">
              <a:extLst>
                <a:ext uri="{FF2B5EF4-FFF2-40B4-BE49-F238E27FC236}">
                  <a16:creationId xmlns:a16="http://schemas.microsoft.com/office/drawing/2014/main" id="{955A5890-A4AD-4152-8E2E-8E88074E0063}"/>
                </a:ext>
              </a:extLst>
            </p:cNvPr>
            <p:cNvSpPr>
              <a:spLocks/>
            </p:cNvSpPr>
            <p:nvPr/>
          </p:nvSpPr>
          <p:spPr bwMode="auto">
            <a:xfrm>
              <a:off x="5074817" y="4053124"/>
              <a:ext cx="258950" cy="261395"/>
            </a:xfrm>
            <a:custGeom>
              <a:avLst/>
              <a:gdLst>
                <a:gd name="T0" fmla="*/ 2955 w 20000"/>
                <a:gd name="T1" fmla="*/ 0 h 20000"/>
                <a:gd name="T2" fmla="*/ 4288 w 20000"/>
                <a:gd name="T3" fmla="*/ 0 h 20000"/>
                <a:gd name="T4" fmla="*/ 8216 w 20000"/>
                <a:gd name="T5" fmla="*/ 0 h 20000"/>
                <a:gd name="T6" fmla="*/ 8396 w 20000"/>
                <a:gd name="T7" fmla="*/ 1127 h 20000"/>
                <a:gd name="T8" fmla="*/ 8757 w 20000"/>
                <a:gd name="T9" fmla="*/ 2073 h 20000"/>
                <a:gd name="T10" fmla="*/ 11207 w 20000"/>
                <a:gd name="T11" fmla="*/ 3564 h 20000"/>
                <a:gd name="T12" fmla="*/ 12685 w 20000"/>
                <a:gd name="T13" fmla="*/ 3200 h 20000"/>
                <a:gd name="T14" fmla="*/ 13045 w 20000"/>
                <a:gd name="T15" fmla="*/ 2655 h 20000"/>
                <a:gd name="T16" fmla="*/ 13802 w 20000"/>
                <a:gd name="T17" fmla="*/ 1709 h 20000"/>
                <a:gd name="T18" fmla="*/ 14739 w 20000"/>
                <a:gd name="T19" fmla="*/ 2473 h 20000"/>
                <a:gd name="T20" fmla="*/ 16613 w 20000"/>
                <a:gd name="T21" fmla="*/ 3564 h 20000"/>
                <a:gd name="T22" fmla="*/ 16216 w 20000"/>
                <a:gd name="T23" fmla="*/ 5673 h 20000"/>
                <a:gd name="T24" fmla="*/ 17189 w 20000"/>
                <a:gd name="T25" fmla="*/ 6618 h 20000"/>
                <a:gd name="T26" fmla="*/ 17189 w 20000"/>
                <a:gd name="T27" fmla="*/ 8473 h 20000"/>
                <a:gd name="T28" fmla="*/ 17694 w 20000"/>
                <a:gd name="T29" fmla="*/ 8473 h 20000"/>
                <a:gd name="T30" fmla="*/ 19387 w 20000"/>
                <a:gd name="T31" fmla="*/ 8109 h 20000"/>
                <a:gd name="T32" fmla="*/ 19964 w 20000"/>
                <a:gd name="T33" fmla="*/ 8109 h 20000"/>
                <a:gd name="T34" fmla="*/ 19964 w 20000"/>
                <a:gd name="T35" fmla="*/ 11127 h 20000"/>
                <a:gd name="T36" fmla="*/ 19964 w 20000"/>
                <a:gd name="T37" fmla="*/ 11891 h 20000"/>
                <a:gd name="T38" fmla="*/ 16613 w 20000"/>
                <a:gd name="T39" fmla="*/ 16945 h 20000"/>
                <a:gd name="T40" fmla="*/ 18667 w 20000"/>
                <a:gd name="T41" fmla="*/ 19382 h 20000"/>
                <a:gd name="T42" fmla="*/ 15099 w 20000"/>
                <a:gd name="T43" fmla="*/ 19964 h 20000"/>
                <a:gd name="T44" fmla="*/ 13622 w 20000"/>
                <a:gd name="T45" fmla="*/ 19964 h 20000"/>
                <a:gd name="T46" fmla="*/ 10847 w 20000"/>
                <a:gd name="T47" fmla="*/ 19382 h 20000"/>
                <a:gd name="T48" fmla="*/ 4288 w 20000"/>
                <a:gd name="T49" fmla="*/ 19018 h 20000"/>
                <a:gd name="T50" fmla="*/ 2955 w 20000"/>
                <a:gd name="T51" fmla="*/ 18473 h 20000"/>
                <a:gd name="T52" fmla="*/ 1477 w 20000"/>
                <a:gd name="T53" fmla="*/ 18836 h 20000"/>
                <a:gd name="T54" fmla="*/ 577 w 20000"/>
                <a:gd name="T55" fmla="*/ 18836 h 20000"/>
                <a:gd name="T56" fmla="*/ 360 w 20000"/>
                <a:gd name="T57" fmla="*/ 17527 h 20000"/>
                <a:gd name="T58" fmla="*/ 577 w 20000"/>
                <a:gd name="T59" fmla="*/ 16400 h 20000"/>
                <a:gd name="T60" fmla="*/ 1333 w 20000"/>
                <a:gd name="T61" fmla="*/ 13382 h 20000"/>
                <a:gd name="T62" fmla="*/ 2054 w 20000"/>
                <a:gd name="T63" fmla="*/ 11491 h 20000"/>
                <a:gd name="T64" fmla="*/ 3387 w 20000"/>
                <a:gd name="T65" fmla="*/ 10545 h 20000"/>
                <a:gd name="T66" fmla="*/ 3387 w 20000"/>
                <a:gd name="T67" fmla="*/ 7927 h 20000"/>
                <a:gd name="T68" fmla="*/ 2450 w 20000"/>
                <a:gd name="T69" fmla="*/ 5127 h 20000"/>
                <a:gd name="T70" fmla="*/ 2054 w 20000"/>
                <a:gd name="T71" fmla="*/ 1709 h 20000"/>
                <a:gd name="T72" fmla="*/ 2054 w 20000"/>
                <a:gd name="T73" fmla="*/ 21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00" h="20000">
                  <a:moveTo>
                    <a:pt x="2450" y="0"/>
                  </a:moveTo>
                  <a:lnTo>
                    <a:pt x="2955" y="0"/>
                  </a:lnTo>
                  <a:lnTo>
                    <a:pt x="3532" y="218"/>
                  </a:lnTo>
                  <a:lnTo>
                    <a:pt x="4288" y="0"/>
                  </a:lnTo>
                  <a:lnTo>
                    <a:pt x="7279" y="0"/>
                  </a:lnTo>
                  <a:lnTo>
                    <a:pt x="8216" y="0"/>
                  </a:lnTo>
                  <a:lnTo>
                    <a:pt x="8396" y="764"/>
                  </a:lnTo>
                  <a:lnTo>
                    <a:pt x="8396" y="1127"/>
                  </a:lnTo>
                  <a:lnTo>
                    <a:pt x="8757" y="1709"/>
                  </a:lnTo>
                  <a:lnTo>
                    <a:pt x="8757" y="2073"/>
                  </a:lnTo>
                  <a:lnTo>
                    <a:pt x="9730" y="3564"/>
                  </a:lnTo>
                  <a:lnTo>
                    <a:pt x="11207" y="3564"/>
                  </a:lnTo>
                  <a:lnTo>
                    <a:pt x="11351" y="3200"/>
                  </a:lnTo>
                  <a:lnTo>
                    <a:pt x="12685" y="3200"/>
                  </a:lnTo>
                  <a:lnTo>
                    <a:pt x="12685" y="2655"/>
                  </a:lnTo>
                  <a:lnTo>
                    <a:pt x="13045" y="2655"/>
                  </a:lnTo>
                  <a:lnTo>
                    <a:pt x="13045" y="2073"/>
                  </a:lnTo>
                  <a:lnTo>
                    <a:pt x="13802" y="1709"/>
                  </a:lnTo>
                  <a:lnTo>
                    <a:pt x="14739" y="1491"/>
                  </a:lnTo>
                  <a:lnTo>
                    <a:pt x="14739" y="2473"/>
                  </a:lnTo>
                  <a:lnTo>
                    <a:pt x="16216" y="2473"/>
                  </a:lnTo>
                  <a:lnTo>
                    <a:pt x="16613" y="3564"/>
                  </a:lnTo>
                  <a:lnTo>
                    <a:pt x="16973" y="4545"/>
                  </a:lnTo>
                  <a:lnTo>
                    <a:pt x="16216" y="5673"/>
                  </a:lnTo>
                  <a:lnTo>
                    <a:pt x="16973" y="6400"/>
                  </a:lnTo>
                  <a:lnTo>
                    <a:pt x="17189" y="6618"/>
                  </a:lnTo>
                  <a:lnTo>
                    <a:pt x="17189" y="7927"/>
                  </a:lnTo>
                  <a:lnTo>
                    <a:pt x="17189" y="8473"/>
                  </a:lnTo>
                  <a:lnTo>
                    <a:pt x="17550" y="8836"/>
                  </a:lnTo>
                  <a:lnTo>
                    <a:pt x="17694" y="8473"/>
                  </a:lnTo>
                  <a:lnTo>
                    <a:pt x="18486" y="8473"/>
                  </a:lnTo>
                  <a:lnTo>
                    <a:pt x="19387" y="8109"/>
                  </a:lnTo>
                  <a:lnTo>
                    <a:pt x="19964" y="8473"/>
                  </a:lnTo>
                  <a:lnTo>
                    <a:pt x="19964" y="8109"/>
                  </a:lnTo>
                  <a:lnTo>
                    <a:pt x="19964" y="9964"/>
                  </a:lnTo>
                  <a:lnTo>
                    <a:pt x="19964" y="11127"/>
                  </a:lnTo>
                  <a:lnTo>
                    <a:pt x="19964" y="11491"/>
                  </a:lnTo>
                  <a:lnTo>
                    <a:pt x="19964" y="11891"/>
                  </a:lnTo>
                  <a:lnTo>
                    <a:pt x="16973" y="11891"/>
                  </a:lnTo>
                  <a:lnTo>
                    <a:pt x="16613" y="16945"/>
                  </a:lnTo>
                  <a:lnTo>
                    <a:pt x="18126" y="18291"/>
                  </a:lnTo>
                  <a:lnTo>
                    <a:pt x="18667" y="19382"/>
                  </a:lnTo>
                  <a:lnTo>
                    <a:pt x="15676" y="19964"/>
                  </a:lnTo>
                  <a:lnTo>
                    <a:pt x="15099" y="19964"/>
                  </a:lnTo>
                  <a:lnTo>
                    <a:pt x="14523" y="19964"/>
                  </a:lnTo>
                  <a:lnTo>
                    <a:pt x="13622" y="19964"/>
                  </a:lnTo>
                  <a:lnTo>
                    <a:pt x="11351" y="19782"/>
                  </a:lnTo>
                  <a:lnTo>
                    <a:pt x="10847" y="19382"/>
                  </a:lnTo>
                  <a:lnTo>
                    <a:pt x="10631" y="18836"/>
                  </a:lnTo>
                  <a:lnTo>
                    <a:pt x="4288" y="19018"/>
                  </a:lnTo>
                  <a:lnTo>
                    <a:pt x="3928" y="19018"/>
                  </a:lnTo>
                  <a:lnTo>
                    <a:pt x="2955" y="18473"/>
                  </a:lnTo>
                  <a:lnTo>
                    <a:pt x="2450" y="18291"/>
                  </a:lnTo>
                  <a:lnTo>
                    <a:pt x="1477" y="18836"/>
                  </a:lnTo>
                  <a:lnTo>
                    <a:pt x="1333" y="18836"/>
                  </a:lnTo>
                  <a:lnTo>
                    <a:pt x="577" y="18836"/>
                  </a:lnTo>
                  <a:lnTo>
                    <a:pt x="360" y="18836"/>
                  </a:lnTo>
                  <a:lnTo>
                    <a:pt x="360" y="17527"/>
                  </a:lnTo>
                  <a:lnTo>
                    <a:pt x="0" y="16764"/>
                  </a:lnTo>
                  <a:lnTo>
                    <a:pt x="577" y="16400"/>
                  </a:lnTo>
                  <a:lnTo>
                    <a:pt x="1333" y="14873"/>
                  </a:lnTo>
                  <a:lnTo>
                    <a:pt x="1333" y="13382"/>
                  </a:lnTo>
                  <a:lnTo>
                    <a:pt x="1874" y="12036"/>
                  </a:lnTo>
                  <a:lnTo>
                    <a:pt x="2054" y="11491"/>
                  </a:lnTo>
                  <a:lnTo>
                    <a:pt x="2811" y="10945"/>
                  </a:lnTo>
                  <a:lnTo>
                    <a:pt x="3387" y="10545"/>
                  </a:lnTo>
                  <a:lnTo>
                    <a:pt x="3532" y="9055"/>
                  </a:lnTo>
                  <a:lnTo>
                    <a:pt x="3387" y="7927"/>
                  </a:lnTo>
                  <a:lnTo>
                    <a:pt x="2811" y="6618"/>
                  </a:lnTo>
                  <a:lnTo>
                    <a:pt x="2450" y="5127"/>
                  </a:lnTo>
                  <a:lnTo>
                    <a:pt x="2955" y="4545"/>
                  </a:lnTo>
                  <a:lnTo>
                    <a:pt x="2054" y="1709"/>
                  </a:lnTo>
                  <a:lnTo>
                    <a:pt x="1333" y="218"/>
                  </a:lnTo>
                  <a:lnTo>
                    <a:pt x="2054" y="218"/>
                  </a:lnTo>
                  <a:lnTo>
                    <a:pt x="2450"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7" name="Freeform 139">
              <a:extLst>
                <a:ext uri="{FF2B5EF4-FFF2-40B4-BE49-F238E27FC236}">
                  <a16:creationId xmlns:a16="http://schemas.microsoft.com/office/drawing/2014/main" id="{36BF7590-B6AA-416B-8AE3-01C3CACE4065}"/>
                </a:ext>
              </a:extLst>
            </p:cNvPr>
            <p:cNvSpPr>
              <a:spLocks/>
            </p:cNvSpPr>
            <p:nvPr/>
          </p:nvSpPr>
          <p:spPr bwMode="auto">
            <a:xfrm>
              <a:off x="5086481" y="4021044"/>
              <a:ext cx="19830" cy="27328"/>
            </a:xfrm>
            <a:custGeom>
              <a:avLst/>
              <a:gdLst>
                <a:gd name="T0" fmla="*/ 0 w 20000"/>
                <a:gd name="T1" fmla="*/ 10690 h 20000"/>
                <a:gd name="T2" fmla="*/ 6977 w 20000"/>
                <a:gd name="T3" fmla="*/ 5517 h 20000"/>
                <a:gd name="T4" fmla="*/ 6977 w 20000"/>
                <a:gd name="T5" fmla="*/ 2069 h 20000"/>
                <a:gd name="T6" fmla="*/ 14419 w 20000"/>
                <a:gd name="T7" fmla="*/ 0 h 20000"/>
                <a:gd name="T8" fmla="*/ 19535 w 20000"/>
                <a:gd name="T9" fmla="*/ 2069 h 20000"/>
                <a:gd name="T10" fmla="*/ 19535 w 20000"/>
                <a:gd name="T11" fmla="*/ 5517 h 20000"/>
                <a:gd name="T12" fmla="*/ 12093 w 20000"/>
                <a:gd name="T13" fmla="*/ 10690 h 20000"/>
                <a:gd name="T14" fmla="*/ 12093 w 20000"/>
                <a:gd name="T15" fmla="*/ 19655 h 20000"/>
                <a:gd name="T16" fmla="*/ 5116 w 20000"/>
                <a:gd name="T17" fmla="*/ 19655 h 20000"/>
                <a:gd name="T18" fmla="*/ 5116 w 20000"/>
                <a:gd name="T19" fmla="*/ 16207 h 20000"/>
                <a:gd name="T20" fmla="*/ 0 w 20000"/>
                <a:gd name="T21" fmla="*/ 1069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00" h="20000">
                  <a:moveTo>
                    <a:pt x="0" y="10690"/>
                  </a:moveTo>
                  <a:lnTo>
                    <a:pt x="6977" y="5517"/>
                  </a:lnTo>
                  <a:lnTo>
                    <a:pt x="6977" y="2069"/>
                  </a:lnTo>
                  <a:lnTo>
                    <a:pt x="14419" y="0"/>
                  </a:lnTo>
                  <a:lnTo>
                    <a:pt x="19535" y="2069"/>
                  </a:lnTo>
                  <a:lnTo>
                    <a:pt x="19535" y="5517"/>
                  </a:lnTo>
                  <a:lnTo>
                    <a:pt x="12093" y="10690"/>
                  </a:lnTo>
                  <a:lnTo>
                    <a:pt x="12093" y="19655"/>
                  </a:lnTo>
                  <a:lnTo>
                    <a:pt x="5116" y="19655"/>
                  </a:lnTo>
                  <a:lnTo>
                    <a:pt x="5116" y="16207"/>
                  </a:lnTo>
                  <a:lnTo>
                    <a:pt x="0" y="1069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8" name="Freeform 138">
              <a:extLst>
                <a:ext uri="{FF2B5EF4-FFF2-40B4-BE49-F238E27FC236}">
                  <a16:creationId xmlns:a16="http://schemas.microsoft.com/office/drawing/2014/main" id="{C2D9F1BB-F11E-4212-B919-E837BC748326}"/>
                </a:ext>
              </a:extLst>
            </p:cNvPr>
            <p:cNvSpPr>
              <a:spLocks/>
            </p:cNvSpPr>
            <p:nvPr/>
          </p:nvSpPr>
          <p:spPr bwMode="auto">
            <a:xfrm>
              <a:off x="5523897" y="3544592"/>
              <a:ext cx="310274" cy="313674"/>
            </a:xfrm>
            <a:custGeom>
              <a:avLst/>
              <a:gdLst>
                <a:gd name="T0" fmla="*/ 7470 w 20000"/>
                <a:gd name="T1" fmla="*/ 1578 h 20000"/>
                <a:gd name="T2" fmla="*/ 8584 w 20000"/>
                <a:gd name="T3" fmla="*/ 4097 h 20000"/>
                <a:gd name="T4" fmla="*/ 8735 w 20000"/>
                <a:gd name="T5" fmla="*/ 3460 h 20000"/>
                <a:gd name="T6" fmla="*/ 9518 w 20000"/>
                <a:gd name="T7" fmla="*/ 4249 h 20000"/>
                <a:gd name="T8" fmla="*/ 11386 w 20000"/>
                <a:gd name="T9" fmla="*/ 5524 h 20000"/>
                <a:gd name="T10" fmla="*/ 12771 w 20000"/>
                <a:gd name="T11" fmla="*/ 7071 h 20000"/>
                <a:gd name="T12" fmla="*/ 13434 w 20000"/>
                <a:gd name="T13" fmla="*/ 7405 h 20000"/>
                <a:gd name="T14" fmla="*/ 12319 w 20000"/>
                <a:gd name="T15" fmla="*/ 7860 h 20000"/>
                <a:gd name="T16" fmla="*/ 11536 w 20000"/>
                <a:gd name="T17" fmla="*/ 8801 h 20000"/>
                <a:gd name="T18" fmla="*/ 12771 w 20000"/>
                <a:gd name="T19" fmla="*/ 9621 h 20000"/>
                <a:gd name="T20" fmla="*/ 12771 w 20000"/>
                <a:gd name="T21" fmla="*/ 10379 h 20000"/>
                <a:gd name="T22" fmla="*/ 14669 w 20000"/>
                <a:gd name="T23" fmla="*/ 12109 h 20000"/>
                <a:gd name="T24" fmla="*/ 19970 w 20000"/>
                <a:gd name="T25" fmla="*/ 13657 h 20000"/>
                <a:gd name="T26" fmla="*/ 15602 w 20000"/>
                <a:gd name="T27" fmla="*/ 17754 h 20000"/>
                <a:gd name="T28" fmla="*/ 13434 w 20000"/>
                <a:gd name="T29" fmla="*/ 19029 h 20000"/>
                <a:gd name="T30" fmla="*/ 12018 w 20000"/>
                <a:gd name="T31" fmla="*/ 19332 h 20000"/>
                <a:gd name="T32" fmla="*/ 10602 w 20000"/>
                <a:gd name="T33" fmla="*/ 19029 h 20000"/>
                <a:gd name="T34" fmla="*/ 9367 w 20000"/>
                <a:gd name="T35" fmla="*/ 19029 h 20000"/>
                <a:gd name="T36" fmla="*/ 7349 w 20000"/>
                <a:gd name="T37" fmla="*/ 19788 h 20000"/>
                <a:gd name="T38" fmla="*/ 4518 w 20000"/>
                <a:gd name="T39" fmla="*/ 18543 h 20000"/>
                <a:gd name="T40" fmla="*/ 3765 w 20000"/>
                <a:gd name="T41" fmla="*/ 17299 h 20000"/>
                <a:gd name="T42" fmla="*/ 2952 w 20000"/>
                <a:gd name="T43" fmla="*/ 16662 h 20000"/>
                <a:gd name="T44" fmla="*/ 1717 w 20000"/>
                <a:gd name="T45" fmla="*/ 15266 h 20000"/>
                <a:gd name="T46" fmla="*/ 0 w 20000"/>
                <a:gd name="T47" fmla="*/ 13991 h 20000"/>
                <a:gd name="T48" fmla="*/ 934 w 20000"/>
                <a:gd name="T49" fmla="*/ 13202 h 20000"/>
                <a:gd name="T50" fmla="*/ 1566 w 20000"/>
                <a:gd name="T51" fmla="*/ 11472 h 20000"/>
                <a:gd name="T52" fmla="*/ 1717 w 20000"/>
                <a:gd name="T53" fmla="*/ 10379 h 20000"/>
                <a:gd name="T54" fmla="*/ 2530 w 20000"/>
                <a:gd name="T55" fmla="*/ 9924 h 20000"/>
                <a:gd name="T56" fmla="*/ 2952 w 20000"/>
                <a:gd name="T57" fmla="*/ 8316 h 20000"/>
                <a:gd name="T58" fmla="*/ 4066 w 20000"/>
                <a:gd name="T59" fmla="*/ 7071 h 20000"/>
                <a:gd name="T60" fmla="*/ 4518 w 20000"/>
                <a:gd name="T61" fmla="*/ 4583 h 20000"/>
                <a:gd name="T62" fmla="*/ 5000 w 20000"/>
                <a:gd name="T63" fmla="*/ 2064 h 20000"/>
                <a:gd name="T64" fmla="*/ 5783 w 20000"/>
                <a:gd name="T65" fmla="*/ 1244 h 20000"/>
                <a:gd name="T66" fmla="*/ 6235 w 20000"/>
                <a:gd name="T67" fmla="*/ 486 h 20000"/>
                <a:gd name="T68" fmla="*/ 7018 w 20000"/>
                <a:gd name="T69"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00" h="20000">
                  <a:moveTo>
                    <a:pt x="7018" y="0"/>
                  </a:moveTo>
                  <a:lnTo>
                    <a:pt x="7470" y="1578"/>
                  </a:lnTo>
                  <a:lnTo>
                    <a:pt x="8133" y="3005"/>
                  </a:lnTo>
                  <a:lnTo>
                    <a:pt x="8584" y="4097"/>
                  </a:lnTo>
                  <a:lnTo>
                    <a:pt x="8735" y="4097"/>
                  </a:lnTo>
                  <a:lnTo>
                    <a:pt x="8735" y="3460"/>
                  </a:lnTo>
                  <a:lnTo>
                    <a:pt x="9367" y="4249"/>
                  </a:lnTo>
                  <a:lnTo>
                    <a:pt x="9518" y="4249"/>
                  </a:lnTo>
                  <a:lnTo>
                    <a:pt x="10301" y="4583"/>
                  </a:lnTo>
                  <a:lnTo>
                    <a:pt x="11386" y="5524"/>
                  </a:lnTo>
                  <a:lnTo>
                    <a:pt x="12018" y="6586"/>
                  </a:lnTo>
                  <a:lnTo>
                    <a:pt x="12771" y="7071"/>
                  </a:lnTo>
                  <a:lnTo>
                    <a:pt x="13072" y="7071"/>
                  </a:lnTo>
                  <a:lnTo>
                    <a:pt x="13434" y="7405"/>
                  </a:lnTo>
                  <a:lnTo>
                    <a:pt x="12771" y="7557"/>
                  </a:lnTo>
                  <a:lnTo>
                    <a:pt x="12319" y="7860"/>
                  </a:lnTo>
                  <a:lnTo>
                    <a:pt x="12018" y="8316"/>
                  </a:lnTo>
                  <a:lnTo>
                    <a:pt x="11536" y="8801"/>
                  </a:lnTo>
                  <a:lnTo>
                    <a:pt x="11837" y="9621"/>
                  </a:lnTo>
                  <a:lnTo>
                    <a:pt x="12771" y="9621"/>
                  </a:lnTo>
                  <a:lnTo>
                    <a:pt x="13072" y="9924"/>
                  </a:lnTo>
                  <a:lnTo>
                    <a:pt x="12771" y="10379"/>
                  </a:lnTo>
                  <a:lnTo>
                    <a:pt x="13886" y="11654"/>
                  </a:lnTo>
                  <a:lnTo>
                    <a:pt x="14669" y="12109"/>
                  </a:lnTo>
                  <a:lnTo>
                    <a:pt x="18735" y="13657"/>
                  </a:lnTo>
                  <a:lnTo>
                    <a:pt x="19970" y="13657"/>
                  </a:lnTo>
                  <a:lnTo>
                    <a:pt x="16084" y="17754"/>
                  </a:lnTo>
                  <a:lnTo>
                    <a:pt x="15602" y="17754"/>
                  </a:lnTo>
                  <a:lnTo>
                    <a:pt x="13886" y="18240"/>
                  </a:lnTo>
                  <a:lnTo>
                    <a:pt x="13434" y="19029"/>
                  </a:lnTo>
                  <a:lnTo>
                    <a:pt x="12651" y="19029"/>
                  </a:lnTo>
                  <a:lnTo>
                    <a:pt x="12018" y="19332"/>
                  </a:lnTo>
                  <a:lnTo>
                    <a:pt x="11084" y="19332"/>
                  </a:lnTo>
                  <a:lnTo>
                    <a:pt x="10602" y="19029"/>
                  </a:lnTo>
                  <a:lnTo>
                    <a:pt x="9819" y="19029"/>
                  </a:lnTo>
                  <a:lnTo>
                    <a:pt x="9367" y="19029"/>
                  </a:lnTo>
                  <a:lnTo>
                    <a:pt x="8735" y="19970"/>
                  </a:lnTo>
                  <a:lnTo>
                    <a:pt x="7349" y="19788"/>
                  </a:lnTo>
                  <a:lnTo>
                    <a:pt x="6084" y="19029"/>
                  </a:lnTo>
                  <a:lnTo>
                    <a:pt x="4518" y="18543"/>
                  </a:lnTo>
                  <a:lnTo>
                    <a:pt x="3765" y="18240"/>
                  </a:lnTo>
                  <a:lnTo>
                    <a:pt x="3765" y="17299"/>
                  </a:lnTo>
                  <a:lnTo>
                    <a:pt x="3283" y="17299"/>
                  </a:lnTo>
                  <a:lnTo>
                    <a:pt x="2952" y="16662"/>
                  </a:lnTo>
                  <a:lnTo>
                    <a:pt x="2831" y="16055"/>
                  </a:lnTo>
                  <a:lnTo>
                    <a:pt x="1717" y="15266"/>
                  </a:lnTo>
                  <a:lnTo>
                    <a:pt x="934" y="14446"/>
                  </a:lnTo>
                  <a:lnTo>
                    <a:pt x="0" y="13991"/>
                  </a:lnTo>
                  <a:lnTo>
                    <a:pt x="0" y="13202"/>
                  </a:lnTo>
                  <a:lnTo>
                    <a:pt x="934" y="13202"/>
                  </a:lnTo>
                  <a:lnTo>
                    <a:pt x="1566" y="12898"/>
                  </a:lnTo>
                  <a:lnTo>
                    <a:pt x="1566" y="11472"/>
                  </a:lnTo>
                  <a:lnTo>
                    <a:pt x="1717" y="10865"/>
                  </a:lnTo>
                  <a:lnTo>
                    <a:pt x="1717" y="10379"/>
                  </a:lnTo>
                  <a:lnTo>
                    <a:pt x="2048" y="9924"/>
                  </a:lnTo>
                  <a:lnTo>
                    <a:pt x="2530" y="9924"/>
                  </a:lnTo>
                  <a:lnTo>
                    <a:pt x="2831" y="9621"/>
                  </a:lnTo>
                  <a:lnTo>
                    <a:pt x="2952" y="8316"/>
                  </a:lnTo>
                  <a:lnTo>
                    <a:pt x="3584" y="7405"/>
                  </a:lnTo>
                  <a:lnTo>
                    <a:pt x="4066" y="7071"/>
                  </a:lnTo>
                  <a:lnTo>
                    <a:pt x="4217" y="6282"/>
                  </a:lnTo>
                  <a:lnTo>
                    <a:pt x="4518" y="4583"/>
                  </a:lnTo>
                  <a:lnTo>
                    <a:pt x="5000" y="2853"/>
                  </a:lnTo>
                  <a:lnTo>
                    <a:pt x="5000" y="2064"/>
                  </a:lnTo>
                  <a:lnTo>
                    <a:pt x="5301" y="1244"/>
                  </a:lnTo>
                  <a:lnTo>
                    <a:pt x="5783" y="1244"/>
                  </a:lnTo>
                  <a:lnTo>
                    <a:pt x="5783" y="941"/>
                  </a:lnTo>
                  <a:lnTo>
                    <a:pt x="6235" y="486"/>
                  </a:lnTo>
                  <a:lnTo>
                    <a:pt x="6867" y="819"/>
                  </a:lnTo>
                  <a:lnTo>
                    <a:pt x="7018"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9" name="Freeform 137">
              <a:extLst>
                <a:ext uri="{FF2B5EF4-FFF2-40B4-BE49-F238E27FC236}">
                  <a16:creationId xmlns:a16="http://schemas.microsoft.com/office/drawing/2014/main" id="{94F409EE-E5EE-4270-AAFB-7AD2B412CD9B}"/>
                </a:ext>
              </a:extLst>
            </p:cNvPr>
            <p:cNvSpPr>
              <a:spLocks/>
            </p:cNvSpPr>
            <p:nvPr/>
          </p:nvSpPr>
          <p:spPr bwMode="auto">
            <a:xfrm>
              <a:off x="4853192" y="3662219"/>
              <a:ext cx="62988" cy="133074"/>
            </a:xfrm>
            <a:custGeom>
              <a:avLst/>
              <a:gdLst>
                <a:gd name="T0" fmla="*/ 10815 w 20000"/>
                <a:gd name="T1" fmla="*/ 1495 h 20000"/>
                <a:gd name="T2" fmla="*/ 12296 w 20000"/>
                <a:gd name="T3" fmla="*/ 0 h 20000"/>
                <a:gd name="T4" fmla="*/ 13778 w 20000"/>
                <a:gd name="T5" fmla="*/ 0 h 20000"/>
                <a:gd name="T6" fmla="*/ 16000 w 20000"/>
                <a:gd name="T7" fmla="*/ 1495 h 20000"/>
                <a:gd name="T8" fmla="*/ 18370 w 20000"/>
                <a:gd name="T9" fmla="*/ 2633 h 20000"/>
                <a:gd name="T10" fmla="*/ 18370 w 20000"/>
                <a:gd name="T11" fmla="*/ 2918 h 20000"/>
                <a:gd name="T12" fmla="*/ 19852 w 20000"/>
                <a:gd name="T13" fmla="*/ 5552 h 20000"/>
                <a:gd name="T14" fmla="*/ 18370 w 20000"/>
                <a:gd name="T15" fmla="*/ 6690 h 20000"/>
                <a:gd name="T16" fmla="*/ 18370 w 20000"/>
                <a:gd name="T17" fmla="*/ 7758 h 20000"/>
                <a:gd name="T18" fmla="*/ 17630 w 20000"/>
                <a:gd name="T19" fmla="*/ 8470 h 20000"/>
                <a:gd name="T20" fmla="*/ 16000 w 20000"/>
                <a:gd name="T21" fmla="*/ 10320 h 20000"/>
                <a:gd name="T22" fmla="*/ 13778 w 20000"/>
                <a:gd name="T23" fmla="*/ 10747 h 20000"/>
                <a:gd name="T24" fmla="*/ 13778 w 20000"/>
                <a:gd name="T25" fmla="*/ 12527 h 20000"/>
                <a:gd name="T26" fmla="*/ 13778 w 20000"/>
                <a:gd name="T27" fmla="*/ 16157 h 20000"/>
                <a:gd name="T28" fmla="*/ 14519 w 20000"/>
                <a:gd name="T29" fmla="*/ 19217 h 20000"/>
                <a:gd name="T30" fmla="*/ 10815 w 20000"/>
                <a:gd name="T31" fmla="*/ 19217 h 20000"/>
                <a:gd name="T32" fmla="*/ 6074 w 20000"/>
                <a:gd name="T33" fmla="*/ 19929 h 20000"/>
                <a:gd name="T34" fmla="*/ 6074 w 20000"/>
                <a:gd name="T35" fmla="*/ 18434 h 20000"/>
                <a:gd name="T36" fmla="*/ 6074 w 20000"/>
                <a:gd name="T37" fmla="*/ 18078 h 20000"/>
                <a:gd name="T38" fmla="*/ 6074 w 20000"/>
                <a:gd name="T39" fmla="*/ 10320 h 20000"/>
                <a:gd name="T40" fmla="*/ 4593 w 20000"/>
                <a:gd name="T41" fmla="*/ 9181 h 20000"/>
                <a:gd name="T42" fmla="*/ 3852 w 20000"/>
                <a:gd name="T43" fmla="*/ 7758 h 20000"/>
                <a:gd name="T44" fmla="*/ 1481 w 20000"/>
                <a:gd name="T45" fmla="*/ 6690 h 20000"/>
                <a:gd name="T46" fmla="*/ 0 w 20000"/>
                <a:gd name="T47" fmla="*/ 4840 h 20000"/>
                <a:gd name="T48" fmla="*/ 2370 w 20000"/>
                <a:gd name="T49" fmla="*/ 4413 h 20000"/>
                <a:gd name="T50" fmla="*/ 4593 w 20000"/>
                <a:gd name="T51" fmla="*/ 3701 h 20000"/>
                <a:gd name="T52" fmla="*/ 8444 w 20000"/>
                <a:gd name="T53" fmla="*/ 2918 h 20000"/>
                <a:gd name="T54" fmla="*/ 10815 w 20000"/>
                <a:gd name="T55" fmla="*/ 149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000" h="20000">
                  <a:moveTo>
                    <a:pt x="10815" y="1495"/>
                  </a:moveTo>
                  <a:lnTo>
                    <a:pt x="12296" y="0"/>
                  </a:lnTo>
                  <a:lnTo>
                    <a:pt x="13778" y="0"/>
                  </a:lnTo>
                  <a:lnTo>
                    <a:pt x="16000" y="1495"/>
                  </a:lnTo>
                  <a:lnTo>
                    <a:pt x="18370" y="2633"/>
                  </a:lnTo>
                  <a:lnTo>
                    <a:pt x="18370" y="2918"/>
                  </a:lnTo>
                  <a:lnTo>
                    <a:pt x="19852" y="5552"/>
                  </a:lnTo>
                  <a:lnTo>
                    <a:pt x="18370" y="6690"/>
                  </a:lnTo>
                  <a:lnTo>
                    <a:pt x="18370" y="7758"/>
                  </a:lnTo>
                  <a:lnTo>
                    <a:pt x="17630" y="8470"/>
                  </a:lnTo>
                  <a:lnTo>
                    <a:pt x="16000" y="10320"/>
                  </a:lnTo>
                  <a:lnTo>
                    <a:pt x="13778" y="10747"/>
                  </a:lnTo>
                  <a:lnTo>
                    <a:pt x="13778" y="12527"/>
                  </a:lnTo>
                  <a:lnTo>
                    <a:pt x="13778" y="16157"/>
                  </a:lnTo>
                  <a:lnTo>
                    <a:pt x="14519" y="19217"/>
                  </a:lnTo>
                  <a:lnTo>
                    <a:pt x="10815" y="19217"/>
                  </a:lnTo>
                  <a:lnTo>
                    <a:pt x="6074" y="19929"/>
                  </a:lnTo>
                  <a:lnTo>
                    <a:pt x="6074" y="18434"/>
                  </a:lnTo>
                  <a:lnTo>
                    <a:pt x="6074" y="18078"/>
                  </a:lnTo>
                  <a:lnTo>
                    <a:pt x="6074" y="10320"/>
                  </a:lnTo>
                  <a:lnTo>
                    <a:pt x="4593" y="9181"/>
                  </a:lnTo>
                  <a:lnTo>
                    <a:pt x="3852" y="7758"/>
                  </a:lnTo>
                  <a:lnTo>
                    <a:pt x="1481" y="6690"/>
                  </a:lnTo>
                  <a:lnTo>
                    <a:pt x="0" y="4840"/>
                  </a:lnTo>
                  <a:lnTo>
                    <a:pt x="2370" y="4413"/>
                  </a:lnTo>
                  <a:lnTo>
                    <a:pt x="4593" y="3701"/>
                  </a:lnTo>
                  <a:lnTo>
                    <a:pt x="8444" y="2918"/>
                  </a:lnTo>
                  <a:lnTo>
                    <a:pt x="10815" y="149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0" name="Freeform 136">
              <a:extLst>
                <a:ext uri="{FF2B5EF4-FFF2-40B4-BE49-F238E27FC236}">
                  <a16:creationId xmlns:a16="http://schemas.microsoft.com/office/drawing/2014/main" id="{D3CF7999-BBC3-4377-B62B-5941F95DA135}"/>
                </a:ext>
              </a:extLst>
            </p:cNvPr>
            <p:cNvSpPr>
              <a:spLocks/>
            </p:cNvSpPr>
            <p:nvPr/>
          </p:nvSpPr>
          <p:spPr bwMode="auto">
            <a:xfrm>
              <a:off x="5243951" y="4312143"/>
              <a:ext cx="186631" cy="201987"/>
            </a:xfrm>
            <a:custGeom>
              <a:avLst/>
              <a:gdLst>
                <a:gd name="T0" fmla="*/ 11900 w 20000"/>
                <a:gd name="T1" fmla="*/ 0 h 20000"/>
                <a:gd name="T2" fmla="*/ 12400 w 20000"/>
                <a:gd name="T3" fmla="*/ 1224 h 20000"/>
                <a:gd name="T4" fmla="*/ 13750 w 20000"/>
                <a:gd name="T5" fmla="*/ 2682 h 20000"/>
                <a:gd name="T6" fmla="*/ 13750 w 20000"/>
                <a:gd name="T7" fmla="*/ 3435 h 20000"/>
                <a:gd name="T8" fmla="*/ 15050 w 20000"/>
                <a:gd name="T9" fmla="*/ 4141 h 20000"/>
                <a:gd name="T10" fmla="*/ 16300 w 20000"/>
                <a:gd name="T11" fmla="*/ 4612 h 20000"/>
                <a:gd name="T12" fmla="*/ 16600 w 20000"/>
                <a:gd name="T13" fmla="*/ 5835 h 20000"/>
                <a:gd name="T14" fmla="*/ 17100 w 20000"/>
                <a:gd name="T15" fmla="*/ 5835 h 20000"/>
                <a:gd name="T16" fmla="*/ 17400 w 20000"/>
                <a:gd name="T17" fmla="*/ 7294 h 20000"/>
                <a:gd name="T18" fmla="*/ 17900 w 20000"/>
                <a:gd name="T19" fmla="*/ 8282 h 20000"/>
                <a:gd name="T20" fmla="*/ 18650 w 20000"/>
                <a:gd name="T21" fmla="*/ 8282 h 20000"/>
                <a:gd name="T22" fmla="*/ 19950 w 20000"/>
                <a:gd name="T23" fmla="*/ 8518 h 20000"/>
                <a:gd name="T24" fmla="*/ 19950 w 20000"/>
                <a:gd name="T25" fmla="*/ 9694 h 20000"/>
                <a:gd name="T26" fmla="*/ 19150 w 20000"/>
                <a:gd name="T27" fmla="*/ 10447 h 20000"/>
                <a:gd name="T28" fmla="*/ 18400 w 20000"/>
                <a:gd name="T29" fmla="*/ 10447 h 20000"/>
                <a:gd name="T30" fmla="*/ 17100 w 20000"/>
                <a:gd name="T31" fmla="*/ 11718 h 20000"/>
                <a:gd name="T32" fmla="*/ 16600 w 20000"/>
                <a:gd name="T33" fmla="*/ 11718 h 20000"/>
                <a:gd name="T34" fmla="*/ 16300 w 20000"/>
                <a:gd name="T35" fmla="*/ 12188 h 20000"/>
                <a:gd name="T36" fmla="*/ 15800 w 20000"/>
                <a:gd name="T37" fmla="*/ 12376 h 20000"/>
                <a:gd name="T38" fmla="*/ 15050 w 20000"/>
                <a:gd name="T39" fmla="*/ 13365 h 20000"/>
                <a:gd name="T40" fmla="*/ 15050 w 20000"/>
                <a:gd name="T41" fmla="*/ 14400 h 20000"/>
                <a:gd name="T42" fmla="*/ 14250 w 20000"/>
                <a:gd name="T43" fmla="*/ 14871 h 20000"/>
                <a:gd name="T44" fmla="*/ 13000 w 20000"/>
                <a:gd name="T45" fmla="*/ 15341 h 20000"/>
                <a:gd name="T46" fmla="*/ 11900 w 20000"/>
                <a:gd name="T47" fmla="*/ 17271 h 20000"/>
                <a:gd name="T48" fmla="*/ 10850 w 20000"/>
                <a:gd name="T49" fmla="*/ 17271 h 20000"/>
                <a:gd name="T50" fmla="*/ 9600 w 20000"/>
                <a:gd name="T51" fmla="*/ 17271 h 20000"/>
                <a:gd name="T52" fmla="*/ 8300 w 20000"/>
                <a:gd name="T53" fmla="*/ 17271 h 20000"/>
                <a:gd name="T54" fmla="*/ 7000 w 20000"/>
                <a:gd name="T55" fmla="*/ 16518 h 20000"/>
                <a:gd name="T56" fmla="*/ 5750 w 20000"/>
                <a:gd name="T57" fmla="*/ 16518 h 20000"/>
                <a:gd name="T58" fmla="*/ 5750 w 20000"/>
                <a:gd name="T59" fmla="*/ 18024 h 20000"/>
                <a:gd name="T60" fmla="*/ 4400 w 20000"/>
                <a:gd name="T61" fmla="*/ 19200 h 20000"/>
                <a:gd name="T62" fmla="*/ 3600 w 20000"/>
                <a:gd name="T63" fmla="*/ 19200 h 20000"/>
                <a:gd name="T64" fmla="*/ 3600 w 20000"/>
                <a:gd name="T65" fmla="*/ 19482 h 20000"/>
                <a:gd name="T66" fmla="*/ 2350 w 20000"/>
                <a:gd name="T67" fmla="*/ 19482 h 20000"/>
                <a:gd name="T68" fmla="*/ 1050 w 20000"/>
                <a:gd name="T69" fmla="*/ 19953 h 20000"/>
                <a:gd name="T70" fmla="*/ 1050 w 20000"/>
                <a:gd name="T71" fmla="*/ 18729 h 20000"/>
                <a:gd name="T72" fmla="*/ 1550 w 20000"/>
                <a:gd name="T73" fmla="*/ 18024 h 20000"/>
                <a:gd name="T74" fmla="*/ 1050 w 20000"/>
                <a:gd name="T75" fmla="*/ 17271 h 20000"/>
                <a:gd name="T76" fmla="*/ 800 w 20000"/>
                <a:gd name="T77" fmla="*/ 16047 h 20000"/>
                <a:gd name="T78" fmla="*/ 0 w 20000"/>
                <a:gd name="T79" fmla="*/ 15341 h 20000"/>
                <a:gd name="T80" fmla="*/ 300 w 20000"/>
                <a:gd name="T81" fmla="*/ 8988 h 20000"/>
                <a:gd name="T82" fmla="*/ 2350 w 20000"/>
                <a:gd name="T83" fmla="*/ 8988 h 20000"/>
                <a:gd name="T84" fmla="*/ 2850 w 20000"/>
                <a:gd name="T85" fmla="*/ 1224 h 20000"/>
                <a:gd name="T86" fmla="*/ 5750 w 20000"/>
                <a:gd name="T87" fmla="*/ 753 h 20000"/>
                <a:gd name="T88" fmla="*/ 7500 w 20000"/>
                <a:gd name="T89" fmla="*/ 188 h 20000"/>
                <a:gd name="T90" fmla="*/ 8300 w 20000"/>
                <a:gd name="T91" fmla="*/ 1224 h 20000"/>
                <a:gd name="T92" fmla="*/ 9850 w 20000"/>
                <a:gd name="T93" fmla="*/ 188 h 20000"/>
                <a:gd name="T94" fmla="*/ 10350 w 20000"/>
                <a:gd name="T95" fmla="*/ 188 h 20000"/>
                <a:gd name="T96" fmla="*/ 11150 w 20000"/>
                <a:gd name="T97" fmla="*/ 0 h 20000"/>
                <a:gd name="T98" fmla="*/ 11900 w 20000"/>
                <a:gd name="T99"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00" h="20000">
                  <a:moveTo>
                    <a:pt x="11900" y="0"/>
                  </a:moveTo>
                  <a:lnTo>
                    <a:pt x="12400" y="1224"/>
                  </a:lnTo>
                  <a:lnTo>
                    <a:pt x="13750" y="2682"/>
                  </a:lnTo>
                  <a:lnTo>
                    <a:pt x="13750" y="3435"/>
                  </a:lnTo>
                  <a:lnTo>
                    <a:pt x="15050" y="4141"/>
                  </a:lnTo>
                  <a:lnTo>
                    <a:pt x="16300" y="4612"/>
                  </a:lnTo>
                  <a:lnTo>
                    <a:pt x="16600" y="5835"/>
                  </a:lnTo>
                  <a:lnTo>
                    <a:pt x="17100" y="5835"/>
                  </a:lnTo>
                  <a:lnTo>
                    <a:pt x="17400" y="7294"/>
                  </a:lnTo>
                  <a:lnTo>
                    <a:pt x="17900" y="8282"/>
                  </a:lnTo>
                  <a:lnTo>
                    <a:pt x="18650" y="8282"/>
                  </a:lnTo>
                  <a:lnTo>
                    <a:pt x="19950" y="8518"/>
                  </a:lnTo>
                  <a:lnTo>
                    <a:pt x="19950" y="9694"/>
                  </a:lnTo>
                  <a:lnTo>
                    <a:pt x="19150" y="10447"/>
                  </a:lnTo>
                  <a:lnTo>
                    <a:pt x="18400" y="10447"/>
                  </a:lnTo>
                  <a:lnTo>
                    <a:pt x="17100" y="11718"/>
                  </a:lnTo>
                  <a:lnTo>
                    <a:pt x="16600" y="11718"/>
                  </a:lnTo>
                  <a:lnTo>
                    <a:pt x="16300" y="12188"/>
                  </a:lnTo>
                  <a:lnTo>
                    <a:pt x="15800" y="12376"/>
                  </a:lnTo>
                  <a:lnTo>
                    <a:pt x="15050" y="13365"/>
                  </a:lnTo>
                  <a:lnTo>
                    <a:pt x="15050" y="14400"/>
                  </a:lnTo>
                  <a:lnTo>
                    <a:pt x="14250" y="14871"/>
                  </a:lnTo>
                  <a:lnTo>
                    <a:pt x="13000" y="15341"/>
                  </a:lnTo>
                  <a:lnTo>
                    <a:pt x="11900" y="17271"/>
                  </a:lnTo>
                  <a:lnTo>
                    <a:pt x="10850" y="17271"/>
                  </a:lnTo>
                  <a:lnTo>
                    <a:pt x="9600" y="17271"/>
                  </a:lnTo>
                  <a:lnTo>
                    <a:pt x="8300" y="17271"/>
                  </a:lnTo>
                  <a:lnTo>
                    <a:pt x="7000" y="16518"/>
                  </a:lnTo>
                  <a:lnTo>
                    <a:pt x="5750" y="16518"/>
                  </a:lnTo>
                  <a:lnTo>
                    <a:pt x="5750" y="18024"/>
                  </a:lnTo>
                  <a:lnTo>
                    <a:pt x="4400" y="19200"/>
                  </a:lnTo>
                  <a:lnTo>
                    <a:pt x="3600" y="19200"/>
                  </a:lnTo>
                  <a:lnTo>
                    <a:pt x="3600" y="19482"/>
                  </a:lnTo>
                  <a:lnTo>
                    <a:pt x="2350" y="19482"/>
                  </a:lnTo>
                  <a:lnTo>
                    <a:pt x="1050" y="19953"/>
                  </a:lnTo>
                  <a:lnTo>
                    <a:pt x="1050" y="18729"/>
                  </a:lnTo>
                  <a:lnTo>
                    <a:pt x="1550" y="18024"/>
                  </a:lnTo>
                  <a:lnTo>
                    <a:pt x="1050" y="17271"/>
                  </a:lnTo>
                  <a:lnTo>
                    <a:pt x="800" y="16047"/>
                  </a:lnTo>
                  <a:lnTo>
                    <a:pt x="0" y="15341"/>
                  </a:lnTo>
                  <a:lnTo>
                    <a:pt x="300" y="8988"/>
                  </a:lnTo>
                  <a:lnTo>
                    <a:pt x="2350" y="8988"/>
                  </a:lnTo>
                  <a:lnTo>
                    <a:pt x="2850" y="1224"/>
                  </a:lnTo>
                  <a:lnTo>
                    <a:pt x="5750" y="753"/>
                  </a:lnTo>
                  <a:lnTo>
                    <a:pt x="7500" y="188"/>
                  </a:lnTo>
                  <a:lnTo>
                    <a:pt x="8300" y="1224"/>
                  </a:lnTo>
                  <a:lnTo>
                    <a:pt x="9850" y="188"/>
                  </a:lnTo>
                  <a:lnTo>
                    <a:pt x="10350" y="188"/>
                  </a:lnTo>
                  <a:lnTo>
                    <a:pt x="11150" y="0"/>
                  </a:lnTo>
                  <a:lnTo>
                    <a:pt x="11900"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1" name="Freeform 135">
              <a:extLst>
                <a:ext uri="{FF2B5EF4-FFF2-40B4-BE49-F238E27FC236}">
                  <a16:creationId xmlns:a16="http://schemas.microsoft.com/office/drawing/2014/main" id="{A01B2973-8456-4146-B67A-D5910F4EFB16}"/>
                </a:ext>
              </a:extLst>
            </p:cNvPr>
            <p:cNvSpPr>
              <a:spLocks/>
            </p:cNvSpPr>
            <p:nvPr/>
          </p:nvSpPr>
          <p:spPr bwMode="auto">
            <a:xfrm>
              <a:off x="4724884" y="3604000"/>
              <a:ext cx="163302" cy="123569"/>
            </a:xfrm>
            <a:custGeom>
              <a:avLst/>
              <a:gdLst>
                <a:gd name="T0" fmla="*/ 14269 w 20000"/>
                <a:gd name="T1" fmla="*/ 769 h 20000"/>
                <a:gd name="T2" fmla="*/ 14269 w 20000"/>
                <a:gd name="T3" fmla="*/ 2000 h 20000"/>
                <a:gd name="T4" fmla="*/ 14900 w 20000"/>
                <a:gd name="T5" fmla="*/ 3154 h 20000"/>
                <a:gd name="T6" fmla="*/ 15129 w 20000"/>
                <a:gd name="T7" fmla="*/ 4385 h 20000"/>
                <a:gd name="T8" fmla="*/ 16332 w 20000"/>
                <a:gd name="T9" fmla="*/ 5923 h 20000"/>
                <a:gd name="T10" fmla="*/ 17249 w 20000"/>
                <a:gd name="T11" fmla="*/ 5923 h 20000"/>
                <a:gd name="T12" fmla="*/ 17249 w 20000"/>
                <a:gd name="T13" fmla="*/ 6385 h 20000"/>
                <a:gd name="T14" fmla="*/ 16332 w 20000"/>
                <a:gd name="T15" fmla="*/ 6385 h 20000"/>
                <a:gd name="T16" fmla="*/ 16332 w 20000"/>
                <a:gd name="T17" fmla="*/ 7154 h 20000"/>
                <a:gd name="T18" fmla="*/ 18166 w 20000"/>
                <a:gd name="T19" fmla="*/ 8308 h 20000"/>
                <a:gd name="T20" fmla="*/ 19026 w 20000"/>
                <a:gd name="T21" fmla="*/ 8308 h 20000"/>
                <a:gd name="T22" fmla="*/ 19599 w 20000"/>
                <a:gd name="T23" fmla="*/ 9154 h 20000"/>
                <a:gd name="T24" fmla="*/ 19026 w 20000"/>
                <a:gd name="T25" fmla="*/ 9538 h 20000"/>
                <a:gd name="T26" fmla="*/ 19943 w 20000"/>
                <a:gd name="T27" fmla="*/ 11154 h 20000"/>
                <a:gd name="T28" fmla="*/ 19026 w 20000"/>
                <a:gd name="T29" fmla="*/ 12692 h 20000"/>
                <a:gd name="T30" fmla="*/ 17593 w 20000"/>
                <a:gd name="T31" fmla="*/ 13538 h 20000"/>
                <a:gd name="T32" fmla="*/ 16676 w 20000"/>
                <a:gd name="T33" fmla="*/ 14308 h 20000"/>
                <a:gd name="T34" fmla="*/ 15759 w 20000"/>
                <a:gd name="T35" fmla="*/ 14769 h 20000"/>
                <a:gd name="T36" fmla="*/ 14900 w 20000"/>
                <a:gd name="T37" fmla="*/ 14769 h 20000"/>
                <a:gd name="T38" fmla="*/ 14269 w 20000"/>
                <a:gd name="T39" fmla="*/ 14769 h 20000"/>
                <a:gd name="T40" fmla="*/ 13696 w 20000"/>
                <a:gd name="T41" fmla="*/ 14308 h 20000"/>
                <a:gd name="T42" fmla="*/ 12779 w 20000"/>
                <a:gd name="T43" fmla="*/ 14308 h 20000"/>
                <a:gd name="T44" fmla="*/ 12550 w 20000"/>
                <a:gd name="T45" fmla="*/ 14769 h 20000"/>
                <a:gd name="T46" fmla="*/ 6590 w 20000"/>
                <a:gd name="T47" fmla="*/ 14308 h 20000"/>
                <a:gd name="T48" fmla="*/ 6246 w 20000"/>
                <a:gd name="T49" fmla="*/ 15538 h 20000"/>
                <a:gd name="T50" fmla="*/ 6590 w 20000"/>
                <a:gd name="T51" fmla="*/ 17923 h 20000"/>
                <a:gd name="T52" fmla="*/ 6590 w 20000"/>
                <a:gd name="T53" fmla="*/ 19923 h 20000"/>
                <a:gd name="T54" fmla="*/ 4814 w 20000"/>
                <a:gd name="T55" fmla="*/ 17923 h 20000"/>
                <a:gd name="T56" fmla="*/ 3324 w 20000"/>
                <a:gd name="T57" fmla="*/ 17923 h 20000"/>
                <a:gd name="T58" fmla="*/ 2693 w 20000"/>
                <a:gd name="T59" fmla="*/ 19462 h 20000"/>
                <a:gd name="T60" fmla="*/ 1777 w 20000"/>
                <a:gd name="T61" fmla="*/ 19462 h 20000"/>
                <a:gd name="T62" fmla="*/ 917 w 20000"/>
                <a:gd name="T63" fmla="*/ 17538 h 20000"/>
                <a:gd name="T64" fmla="*/ 0 w 20000"/>
                <a:gd name="T65" fmla="*/ 16769 h 20000"/>
                <a:gd name="T66" fmla="*/ 0 w 20000"/>
                <a:gd name="T67" fmla="*/ 15846 h 20000"/>
                <a:gd name="T68" fmla="*/ 0 w 20000"/>
                <a:gd name="T69" fmla="*/ 14769 h 20000"/>
                <a:gd name="T70" fmla="*/ 344 w 20000"/>
                <a:gd name="T71" fmla="*/ 13538 h 20000"/>
                <a:gd name="T72" fmla="*/ 0 w 20000"/>
                <a:gd name="T73" fmla="*/ 11538 h 20000"/>
                <a:gd name="T74" fmla="*/ 1203 w 20000"/>
                <a:gd name="T75" fmla="*/ 11154 h 20000"/>
                <a:gd name="T76" fmla="*/ 1777 w 20000"/>
                <a:gd name="T77" fmla="*/ 11154 h 20000"/>
                <a:gd name="T78" fmla="*/ 2693 w 20000"/>
                <a:gd name="T79" fmla="*/ 9538 h 20000"/>
                <a:gd name="T80" fmla="*/ 2693 w 20000"/>
                <a:gd name="T81" fmla="*/ 8308 h 20000"/>
                <a:gd name="T82" fmla="*/ 3324 w 20000"/>
                <a:gd name="T83" fmla="*/ 8308 h 20000"/>
                <a:gd name="T84" fmla="*/ 2693 w 20000"/>
                <a:gd name="T85" fmla="*/ 6385 h 20000"/>
                <a:gd name="T86" fmla="*/ 3897 w 20000"/>
                <a:gd name="T87" fmla="*/ 5923 h 20000"/>
                <a:gd name="T88" fmla="*/ 4814 w 20000"/>
                <a:gd name="T89" fmla="*/ 7154 h 20000"/>
                <a:gd name="T90" fmla="*/ 5673 w 20000"/>
                <a:gd name="T91" fmla="*/ 6385 h 20000"/>
                <a:gd name="T92" fmla="*/ 5043 w 20000"/>
                <a:gd name="T93" fmla="*/ 5154 h 20000"/>
                <a:gd name="T94" fmla="*/ 6246 w 20000"/>
                <a:gd name="T95" fmla="*/ 5154 h 20000"/>
                <a:gd name="T96" fmla="*/ 6590 w 20000"/>
                <a:gd name="T97" fmla="*/ 4385 h 20000"/>
                <a:gd name="T98" fmla="*/ 8653 w 20000"/>
                <a:gd name="T99" fmla="*/ 3154 h 20000"/>
                <a:gd name="T100" fmla="*/ 8940 w 20000"/>
                <a:gd name="T101" fmla="*/ 1231 h 20000"/>
                <a:gd name="T102" fmla="*/ 11289 w 20000"/>
                <a:gd name="T103" fmla="*/ 1231 h 20000"/>
                <a:gd name="T104" fmla="*/ 11862 w 20000"/>
                <a:gd name="T105" fmla="*/ 0 h 20000"/>
                <a:gd name="T106" fmla="*/ 14269 w 20000"/>
                <a:gd name="T107" fmla="*/ 769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00" h="20000">
                  <a:moveTo>
                    <a:pt x="14269" y="769"/>
                  </a:moveTo>
                  <a:lnTo>
                    <a:pt x="14269" y="2000"/>
                  </a:lnTo>
                  <a:lnTo>
                    <a:pt x="14900" y="3154"/>
                  </a:lnTo>
                  <a:lnTo>
                    <a:pt x="15129" y="4385"/>
                  </a:lnTo>
                  <a:lnTo>
                    <a:pt x="16332" y="5923"/>
                  </a:lnTo>
                  <a:lnTo>
                    <a:pt x="17249" y="5923"/>
                  </a:lnTo>
                  <a:lnTo>
                    <a:pt x="17249" y="6385"/>
                  </a:lnTo>
                  <a:lnTo>
                    <a:pt x="16332" y="6385"/>
                  </a:lnTo>
                  <a:lnTo>
                    <a:pt x="16332" y="7154"/>
                  </a:lnTo>
                  <a:lnTo>
                    <a:pt x="18166" y="8308"/>
                  </a:lnTo>
                  <a:lnTo>
                    <a:pt x="19026" y="8308"/>
                  </a:lnTo>
                  <a:lnTo>
                    <a:pt x="19599" y="9154"/>
                  </a:lnTo>
                  <a:lnTo>
                    <a:pt x="19026" y="9538"/>
                  </a:lnTo>
                  <a:lnTo>
                    <a:pt x="19943" y="11154"/>
                  </a:lnTo>
                  <a:lnTo>
                    <a:pt x="19026" y="12692"/>
                  </a:lnTo>
                  <a:lnTo>
                    <a:pt x="17593" y="13538"/>
                  </a:lnTo>
                  <a:lnTo>
                    <a:pt x="16676" y="14308"/>
                  </a:lnTo>
                  <a:lnTo>
                    <a:pt x="15759" y="14769"/>
                  </a:lnTo>
                  <a:lnTo>
                    <a:pt x="14900" y="14769"/>
                  </a:lnTo>
                  <a:lnTo>
                    <a:pt x="14269" y="14769"/>
                  </a:lnTo>
                  <a:lnTo>
                    <a:pt x="13696" y="14308"/>
                  </a:lnTo>
                  <a:lnTo>
                    <a:pt x="12779" y="14308"/>
                  </a:lnTo>
                  <a:lnTo>
                    <a:pt x="12550" y="14769"/>
                  </a:lnTo>
                  <a:lnTo>
                    <a:pt x="6590" y="14308"/>
                  </a:lnTo>
                  <a:lnTo>
                    <a:pt x="6246" y="15538"/>
                  </a:lnTo>
                  <a:lnTo>
                    <a:pt x="6590" y="17923"/>
                  </a:lnTo>
                  <a:lnTo>
                    <a:pt x="6590" y="19923"/>
                  </a:lnTo>
                  <a:lnTo>
                    <a:pt x="4814" y="17923"/>
                  </a:lnTo>
                  <a:lnTo>
                    <a:pt x="3324" y="17923"/>
                  </a:lnTo>
                  <a:lnTo>
                    <a:pt x="2693" y="19462"/>
                  </a:lnTo>
                  <a:lnTo>
                    <a:pt x="1777" y="19462"/>
                  </a:lnTo>
                  <a:lnTo>
                    <a:pt x="917" y="17538"/>
                  </a:lnTo>
                  <a:lnTo>
                    <a:pt x="0" y="16769"/>
                  </a:lnTo>
                  <a:lnTo>
                    <a:pt x="0" y="15846"/>
                  </a:lnTo>
                  <a:lnTo>
                    <a:pt x="0" y="14769"/>
                  </a:lnTo>
                  <a:lnTo>
                    <a:pt x="344" y="13538"/>
                  </a:lnTo>
                  <a:lnTo>
                    <a:pt x="0" y="11538"/>
                  </a:lnTo>
                  <a:lnTo>
                    <a:pt x="1203" y="11154"/>
                  </a:lnTo>
                  <a:lnTo>
                    <a:pt x="1777" y="11154"/>
                  </a:lnTo>
                  <a:lnTo>
                    <a:pt x="2693" y="9538"/>
                  </a:lnTo>
                  <a:lnTo>
                    <a:pt x="2693" y="8308"/>
                  </a:lnTo>
                  <a:lnTo>
                    <a:pt x="3324" y="8308"/>
                  </a:lnTo>
                  <a:lnTo>
                    <a:pt x="2693" y="6385"/>
                  </a:lnTo>
                  <a:lnTo>
                    <a:pt x="3897" y="5923"/>
                  </a:lnTo>
                  <a:lnTo>
                    <a:pt x="4814" y="7154"/>
                  </a:lnTo>
                  <a:lnTo>
                    <a:pt x="5673" y="6385"/>
                  </a:lnTo>
                  <a:lnTo>
                    <a:pt x="5043" y="5154"/>
                  </a:lnTo>
                  <a:lnTo>
                    <a:pt x="6246" y="5154"/>
                  </a:lnTo>
                  <a:lnTo>
                    <a:pt x="6590" y="4385"/>
                  </a:lnTo>
                  <a:lnTo>
                    <a:pt x="8653" y="3154"/>
                  </a:lnTo>
                  <a:lnTo>
                    <a:pt x="8940" y="1231"/>
                  </a:lnTo>
                  <a:lnTo>
                    <a:pt x="11289" y="1231"/>
                  </a:lnTo>
                  <a:lnTo>
                    <a:pt x="11862" y="0"/>
                  </a:lnTo>
                  <a:lnTo>
                    <a:pt x="14269" y="769"/>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2" name="Freeform 134">
              <a:extLst>
                <a:ext uri="{FF2B5EF4-FFF2-40B4-BE49-F238E27FC236}">
                  <a16:creationId xmlns:a16="http://schemas.microsoft.com/office/drawing/2014/main" id="{6AE6BC34-48E2-438E-9F6D-6608AF355CAF}"/>
                </a:ext>
              </a:extLst>
            </p:cNvPr>
            <p:cNvSpPr>
              <a:spLocks/>
            </p:cNvSpPr>
            <p:nvPr/>
          </p:nvSpPr>
          <p:spPr bwMode="auto">
            <a:xfrm>
              <a:off x="5437581" y="3977082"/>
              <a:ext cx="44325" cy="47526"/>
            </a:xfrm>
            <a:custGeom>
              <a:avLst/>
              <a:gdLst>
                <a:gd name="T0" fmla="*/ 0 w 20000"/>
                <a:gd name="T1" fmla="*/ 3200 h 20000"/>
                <a:gd name="T2" fmla="*/ 5474 w 20000"/>
                <a:gd name="T3" fmla="*/ 2200 h 20000"/>
                <a:gd name="T4" fmla="*/ 5474 w 20000"/>
                <a:gd name="T5" fmla="*/ 5400 h 20000"/>
                <a:gd name="T6" fmla="*/ 8632 w 20000"/>
                <a:gd name="T7" fmla="*/ 3200 h 20000"/>
                <a:gd name="T8" fmla="*/ 10737 w 20000"/>
                <a:gd name="T9" fmla="*/ 2200 h 20000"/>
                <a:gd name="T10" fmla="*/ 14105 w 20000"/>
                <a:gd name="T11" fmla="*/ 0 h 20000"/>
                <a:gd name="T12" fmla="*/ 16421 w 20000"/>
                <a:gd name="T13" fmla="*/ 3200 h 20000"/>
                <a:gd name="T14" fmla="*/ 16421 w 20000"/>
                <a:gd name="T15" fmla="*/ 5400 h 20000"/>
                <a:gd name="T16" fmla="*/ 19789 w 20000"/>
                <a:gd name="T17" fmla="*/ 6200 h 20000"/>
                <a:gd name="T18" fmla="*/ 19789 w 20000"/>
                <a:gd name="T19" fmla="*/ 10400 h 20000"/>
                <a:gd name="T20" fmla="*/ 16421 w 20000"/>
                <a:gd name="T21" fmla="*/ 13600 h 20000"/>
                <a:gd name="T22" fmla="*/ 10737 w 20000"/>
                <a:gd name="T23" fmla="*/ 18600 h 20000"/>
                <a:gd name="T24" fmla="*/ 5474 w 20000"/>
                <a:gd name="T25" fmla="*/ 19800 h 20000"/>
                <a:gd name="T26" fmla="*/ 5474 w 20000"/>
                <a:gd name="T27" fmla="*/ 18600 h 20000"/>
                <a:gd name="T28" fmla="*/ 4421 w 20000"/>
                <a:gd name="T29" fmla="*/ 13600 h 20000"/>
                <a:gd name="T30" fmla="*/ 4421 w 20000"/>
                <a:gd name="T31" fmla="*/ 10400 h 20000"/>
                <a:gd name="T32" fmla="*/ 4421 w 20000"/>
                <a:gd name="T33" fmla="*/ 8200 h 20000"/>
                <a:gd name="T34" fmla="*/ 2105 w 20000"/>
                <a:gd name="T35" fmla="*/ 6200 h 20000"/>
                <a:gd name="T36" fmla="*/ 0 w 20000"/>
                <a:gd name="T37" fmla="*/ 320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000" h="20000">
                  <a:moveTo>
                    <a:pt x="0" y="3200"/>
                  </a:moveTo>
                  <a:lnTo>
                    <a:pt x="5474" y="2200"/>
                  </a:lnTo>
                  <a:lnTo>
                    <a:pt x="5474" y="5400"/>
                  </a:lnTo>
                  <a:lnTo>
                    <a:pt x="8632" y="3200"/>
                  </a:lnTo>
                  <a:lnTo>
                    <a:pt x="10737" y="2200"/>
                  </a:lnTo>
                  <a:lnTo>
                    <a:pt x="14105" y="0"/>
                  </a:lnTo>
                  <a:lnTo>
                    <a:pt x="16421" y="3200"/>
                  </a:lnTo>
                  <a:lnTo>
                    <a:pt x="16421" y="5400"/>
                  </a:lnTo>
                  <a:lnTo>
                    <a:pt x="19789" y="6200"/>
                  </a:lnTo>
                  <a:lnTo>
                    <a:pt x="19789" y="10400"/>
                  </a:lnTo>
                  <a:lnTo>
                    <a:pt x="16421" y="13600"/>
                  </a:lnTo>
                  <a:lnTo>
                    <a:pt x="10737" y="18600"/>
                  </a:lnTo>
                  <a:lnTo>
                    <a:pt x="5474" y="19800"/>
                  </a:lnTo>
                  <a:lnTo>
                    <a:pt x="5474" y="18600"/>
                  </a:lnTo>
                  <a:lnTo>
                    <a:pt x="4421" y="13600"/>
                  </a:lnTo>
                  <a:lnTo>
                    <a:pt x="4421" y="10400"/>
                  </a:lnTo>
                  <a:lnTo>
                    <a:pt x="4421" y="8200"/>
                  </a:lnTo>
                  <a:lnTo>
                    <a:pt x="2105" y="6200"/>
                  </a:lnTo>
                  <a:lnTo>
                    <a:pt x="0" y="320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3" name="Freeform 133">
              <a:extLst>
                <a:ext uri="{FF2B5EF4-FFF2-40B4-BE49-F238E27FC236}">
                  <a16:creationId xmlns:a16="http://schemas.microsoft.com/office/drawing/2014/main" id="{0422CF36-4617-4AC7-9112-8BAF8B68CB13}"/>
                </a:ext>
              </a:extLst>
            </p:cNvPr>
            <p:cNvSpPr>
              <a:spLocks/>
            </p:cNvSpPr>
            <p:nvPr/>
          </p:nvSpPr>
          <p:spPr bwMode="auto">
            <a:xfrm>
              <a:off x="5703530" y="3659843"/>
              <a:ext cx="31494" cy="40397"/>
            </a:xfrm>
            <a:custGeom>
              <a:avLst/>
              <a:gdLst>
                <a:gd name="T0" fmla="*/ 18235 w 20000"/>
                <a:gd name="T1" fmla="*/ 0 h 20000"/>
                <a:gd name="T2" fmla="*/ 19706 w 20000"/>
                <a:gd name="T3" fmla="*/ 7143 h 20000"/>
                <a:gd name="T4" fmla="*/ 10882 w 20000"/>
                <a:gd name="T5" fmla="*/ 10952 h 20000"/>
                <a:gd name="T6" fmla="*/ 10882 w 20000"/>
                <a:gd name="T7" fmla="*/ 13571 h 20000"/>
                <a:gd name="T8" fmla="*/ 18235 w 20000"/>
                <a:gd name="T9" fmla="*/ 10952 h 20000"/>
                <a:gd name="T10" fmla="*/ 19706 w 20000"/>
                <a:gd name="T11" fmla="*/ 13571 h 20000"/>
                <a:gd name="T12" fmla="*/ 18235 w 20000"/>
                <a:gd name="T13" fmla="*/ 15952 h 20000"/>
                <a:gd name="T14" fmla="*/ 15000 w 20000"/>
                <a:gd name="T15" fmla="*/ 19762 h 20000"/>
                <a:gd name="T16" fmla="*/ 12059 w 20000"/>
                <a:gd name="T17" fmla="*/ 17381 h 20000"/>
                <a:gd name="T18" fmla="*/ 2941 w 20000"/>
                <a:gd name="T19" fmla="*/ 17381 h 20000"/>
                <a:gd name="T20" fmla="*/ 0 w 20000"/>
                <a:gd name="T21" fmla="*/ 10952 h 20000"/>
                <a:gd name="T22" fmla="*/ 4706 w 20000"/>
                <a:gd name="T23" fmla="*/ 7143 h 20000"/>
                <a:gd name="T24" fmla="*/ 7647 w 20000"/>
                <a:gd name="T25" fmla="*/ 3571 h 20000"/>
                <a:gd name="T26" fmla="*/ 12059 w 20000"/>
                <a:gd name="T27" fmla="*/ 952 h 20000"/>
                <a:gd name="T28" fmla="*/ 18235 w 20000"/>
                <a:gd name="T29"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00" h="20000">
                  <a:moveTo>
                    <a:pt x="18235" y="0"/>
                  </a:moveTo>
                  <a:lnTo>
                    <a:pt x="19706" y="7143"/>
                  </a:lnTo>
                  <a:lnTo>
                    <a:pt x="10882" y="10952"/>
                  </a:lnTo>
                  <a:lnTo>
                    <a:pt x="10882" y="13571"/>
                  </a:lnTo>
                  <a:lnTo>
                    <a:pt x="18235" y="10952"/>
                  </a:lnTo>
                  <a:lnTo>
                    <a:pt x="19706" y="13571"/>
                  </a:lnTo>
                  <a:lnTo>
                    <a:pt x="18235" y="15952"/>
                  </a:lnTo>
                  <a:lnTo>
                    <a:pt x="15000" y="19762"/>
                  </a:lnTo>
                  <a:lnTo>
                    <a:pt x="12059" y="17381"/>
                  </a:lnTo>
                  <a:lnTo>
                    <a:pt x="2941" y="17381"/>
                  </a:lnTo>
                  <a:lnTo>
                    <a:pt x="0" y="10952"/>
                  </a:lnTo>
                  <a:lnTo>
                    <a:pt x="4706" y="7143"/>
                  </a:lnTo>
                  <a:lnTo>
                    <a:pt x="7647" y="3571"/>
                  </a:lnTo>
                  <a:lnTo>
                    <a:pt x="12059" y="952"/>
                  </a:lnTo>
                  <a:lnTo>
                    <a:pt x="18235"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4" name="Freeform 132">
              <a:extLst>
                <a:ext uri="{FF2B5EF4-FFF2-40B4-BE49-F238E27FC236}">
                  <a16:creationId xmlns:a16="http://schemas.microsoft.com/office/drawing/2014/main" id="{6668B7BD-2188-47A5-9B67-3F843AEC5624}"/>
                </a:ext>
              </a:extLst>
            </p:cNvPr>
            <p:cNvSpPr>
              <a:spLocks/>
            </p:cNvSpPr>
            <p:nvPr/>
          </p:nvSpPr>
          <p:spPr bwMode="auto">
            <a:xfrm>
              <a:off x="4661896" y="3699052"/>
              <a:ext cx="121310" cy="135450"/>
            </a:xfrm>
            <a:custGeom>
              <a:avLst/>
              <a:gdLst>
                <a:gd name="T0" fmla="*/ 2000 w 20000"/>
                <a:gd name="T1" fmla="*/ 1825 h 20000"/>
                <a:gd name="T2" fmla="*/ 3154 w 20000"/>
                <a:gd name="T3" fmla="*/ 281 h 20000"/>
                <a:gd name="T4" fmla="*/ 3538 w 20000"/>
                <a:gd name="T5" fmla="*/ 1123 h 20000"/>
                <a:gd name="T6" fmla="*/ 5154 w 20000"/>
                <a:gd name="T7" fmla="*/ 1825 h 20000"/>
                <a:gd name="T8" fmla="*/ 5154 w 20000"/>
                <a:gd name="T9" fmla="*/ 1123 h 20000"/>
                <a:gd name="T10" fmla="*/ 5615 w 20000"/>
                <a:gd name="T11" fmla="*/ 281 h 20000"/>
                <a:gd name="T12" fmla="*/ 6385 w 20000"/>
                <a:gd name="T13" fmla="*/ 0 h 20000"/>
                <a:gd name="T14" fmla="*/ 7154 w 20000"/>
                <a:gd name="T15" fmla="*/ 0 h 20000"/>
                <a:gd name="T16" fmla="*/ 7538 w 20000"/>
                <a:gd name="T17" fmla="*/ 1123 h 20000"/>
                <a:gd name="T18" fmla="*/ 8769 w 20000"/>
                <a:gd name="T19" fmla="*/ 1123 h 20000"/>
                <a:gd name="T20" fmla="*/ 10308 w 20000"/>
                <a:gd name="T21" fmla="*/ 281 h 20000"/>
                <a:gd name="T22" fmla="*/ 10308 w 20000"/>
                <a:gd name="T23" fmla="*/ 1123 h 20000"/>
                <a:gd name="T24" fmla="*/ 11538 w 20000"/>
                <a:gd name="T25" fmla="*/ 1825 h 20000"/>
                <a:gd name="T26" fmla="*/ 12692 w 20000"/>
                <a:gd name="T27" fmla="*/ 3579 h 20000"/>
                <a:gd name="T28" fmla="*/ 13923 w 20000"/>
                <a:gd name="T29" fmla="*/ 3579 h 20000"/>
                <a:gd name="T30" fmla="*/ 14769 w 20000"/>
                <a:gd name="T31" fmla="*/ 2175 h 20000"/>
                <a:gd name="T32" fmla="*/ 16769 w 20000"/>
                <a:gd name="T33" fmla="*/ 2175 h 20000"/>
                <a:gd name="T34" fmla="*/ 19154 w 20000"/>
                <a:gd name="T35" fmla="*/ 4000 h 20000"/>
                <a:gd name="T36" fmla="*/ 19154 w 20000"/>
                <a:gd name="T37" fmla="*/ 4702 h 20000"/>
                <a:gd name="T38" fmla="*/ 19923 w 20000"/>
                <a:gd name="T39" fmla="*/ 6877 h 20000"/>
                <a:gd name="T40" fmla="*/ 19923 w 20000"/>
                <a:gd name="T41" fmla="*/ 8000 h 20000"/>
                <a:gd name="T42" fmla="*/ 18692 w 20000"/>
                <a:gd name="T43" fmla="*/ 8702 h 20000"/>
                <a:gd name="T44" fmla="*/ 18692 w 20000"/>
                <a:gd name="T45" fmla="*/ 10456 h 20000"/>
                <a:gd name="T46" fmla="*/ 17077 w 20000"/>
                <a:gd name="T47" fmla="*/ 12351 h 20000"/>
                <a:gd name="T48" fmla="*/ 18692 w 20000"/>
                <a:gd name="T49" fmla="*/ 15228 h 20000"/>
                <a:gd name="T50" fmla="*/ 19154 w 20000"/>
                <a:gd name="T51" fmla="*/ 17053 h 20000"/>
                <a:gd name="T52" fmla="*/ 19154 w 20000"/>
                <a:gd name="T53" fmla="*/ 18105 h 20000"/>
                <a:gd name="T54" fmla="*/ 17923 w 20000"/>
                <a:gd name="T55" fmla="*/ 17404 h 20000"/>
                <a:gd name="T56" fmla="*/ 17923 w 20000"/>
                <a:gd name="T57" fmla="*/ 16351 h 20000"/>
                <a:gd name="T58" fmla="*/ 17077 w 20000"/>
                <a:gd name="T59" fmla="*/ 17404 h 20000"/>
                <a:gd name="T60" fmla="*/ 15538 w 20000"/>
                <a:gd name="T61" fmla="*/ 17053 h 20000"/>
                <a:gd name="T62" fmla="*/ 13923 w 20000"/>
                <a:gd name="T63" fmla="*/ 17404 h 20000"/>
                <a:gd name="T64" fmla="*/ 10308 w 20000"/>
                <a:gd name="T65" fmla="*/ 17404 h 20000"/>
                <a:gd name="T66" fmla="*/ 7154 w 20000"/>
                <a:gd name="T67" fmla="*/ 18105 h 20000"/>
                <a:gd name="T68" fmla="*/ 3154 w 20000"/>
                <a:gd name="T69" fmla="*/ 19930 h 20000"/>
                <a:gd name="T70" fmla="*/ 2385 w 20000"/>
                <a:gd name="T71" fmla="*/ 17404 h 20000"/>
                <a:gd name="T72" fmla="*/ 3154 w 20000"/>
                <a:gd name="T73" fmla="*/ 15228 h 20000"/>
                <a:gd name="T74" fmla="*/ 2385 w 20000"/>
                <a:gd name="T75" fmla="*/ 14456 h 20000"/>
                <a:gd name="T76" fmla="*/ 2000 w 20000"/>
                <a:gd name="T77" fmla="*/ 14175 h 20000"/>
                <a:gd name="T78" fmla="*/ 308 w 20000"/>
                <a:gd name="T79" fmla="*/ 14175 h 20000"/>
                <a:gd name="T80" fmla="*/ 0 w 20000"/>
                <a:gd name="T81" fmla="*/ 12632 h 20000"/>
                <a:gd name="T82" fmla="*/ 0 w 20000"/>
                <a:gd name="T83" fmla="*/ 12351 h 20000"/>
                <a:gd name="T84" fmla="*/ 0 w 20000"/>
                <a:gd name="T85" fmla="*/ 11228 h 20000"/>
                <a:gd name="T86" fmla="*/ 0 w 20000"/>
                <a:gd name="T87" fmla="*/ 9754 h 20000"/>
                <a:gd name="T88" fmla="*/ 308 w 20000"/>
                <a:gd name="T89" fmla="*/ 9754 h 20000"/>
                <a:gd name="T90" fmla="*/ 1231 w 20000"/>
                <a:gd name="T91" fmla="*/ 8000 h 20000"/>
                <a:gd name="T92" fmla="*/ 308 w 20000"/>
                <a:gd name="T93" fmla="*/ 7579 h 20000"/>
                <a:gd name="T94" fmla="*/ 1231 w 20000"/>
                <a:gd name="T95" fmla="*/ 6877 h 20000"/>
                <a:gd name="T96" fmla="*/ 2385 w 20000"/>
                <a:gd name="T97" fmla="*/ 6877 h 20000"/>
                <a:gd name="T98" fmla="*/ 2000 w 20000"/>
                <a:gd name="T99" fmla="*/ 5754 h 20000"/>
                <a:gd name="T100" fmla="*/ 2000 w 20000"/>
                <a:gd name="T101" fmla="*/ 5053 h 20000"/>
                <a:gd name="T102" fmla="*/ 2000 w 20000"/>
                <a:gd name="T103" fmla="*/ 4000 h 20000"/>
                <a:gd name="T104" fmla="*/ 1231 w 20000"/>
                <a:gd name="T105" fmla="*/ 3579 h 20000"/>
                <a:gd name="T106" fmla="*/ 1231 w 20000"/>
                <a:gd name="T107" fmla="*/ 2175 h 20000"/>
                <a:gd name="T108" fmla="*/ 2000 w 20000"/>
                <a:gd name="T109" fmla="*/ 182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00" h="20000">
                  <a:moveTo>
                    <a:pt x="2000" y="1825"/>
                  </a:moveTo>
                  <a:lnTo>
                    <a:pt x="3154" y="281"/>
                  </a:lnTo>
                  <a:lnTo>
                    <a:pt x="3538" y="1123"/>
                  </a:lnTo>
                  <a:lnTo>
                    <a:pt x="5154" y="1825"/>
                  </a:lnTo>
                  <a:lnTo>
                    <a:pt x="5154" y="1123"/>
                  </a:lnTo>
                  <a:lnTo>
                    <a:pt x="5615" y="281"/>
                  </a:lnTo>
                  <a:lnTo>
                    <a:pt x="6385" y="0"/>
                  </a:lnTo>
                  <a:lnTo>
                    <a:pt x="7154" y="0"/>
                  </a:lnTo>
                  <a:lnTo>
                    <a:pt x="7538" y="1123"/>
                  </a:lnTo>
                  <a:lnTo>
                    <a:pt x="8769" y="1123"/>
                  </a:lnTo>
                  <a:lnTo>
                    <a:pt x="10308" y="281"/>
                  </a:lnTo>
                  <a:lnTo>
                    <a:pt x="10308" y="1123"/>
                  </a:lnTo>
                  <a:lnTo>
                    <a:pt x="11538" y="1825"/>
                  </a:lnTo>
                  <a:lnTo>
                    <a:pt x="12692" y="3579"/>
                  </a:lnTo>
                  <a:lnTo>
                    <a:pt x="13923" y="3579"/>
                  </a:lnTo>
                  <a:lnTo>
                    <a:pt x="14769" y="2175"/>
                  </a:lnTo>
                  <a:lnTo>
                    <a:pt x="16769" y="2175"/>
                  </a:lnTo>
                  <a:lnTo>
                    <a:pt x="19154" y="4000"/>
                  </a:lnTo>
                  <a:lnTo>
                    <a:pt x="19154" y="4702"/>
                  </a:lnTo>
                  <a:lnTo>
                    <a:pt x="19923" y="6877"/>
                  </a:lnTo>
                  <a:lnTo>
                    <a:pt x="19923" y="8000"/>
                  </a:lnTo>
                  <a:lnTo>
                    <a:pt x="18692" y="8702"/>
                  </a:lnTo>
                  <a:lnTo>
                    <a:pt x="18692" y="10456"/>
                  </a:lnTo>
                  <a:lnTo>
                    <a:pt x="17077" y="12351"/>
                  </a:lnTo>
                  <a:lnTo>
                    <a:pt x="18692" y="15228"/>
                  </a:lnTo>
                  <a:lnTo>
                    <a:pt x="19154" y="17053"/>
                  </a:lnTo>
                  <a:lnTo>
                    <a:pt x="19154" y="18105"/>
                  </a:lnTo>
                  <a:lnTo>
                    <a:pt x="17923" y="17404"/>
                  </a:lnTo>
                  <a:lnTo>
                    <a:pt x="17923" y="16351"/>
                  </a:lnTo>
                  <a:lnTo>
                    <a:pt x="17077" y="17404"/>
                  </a:lnTo>
                  <a:lnTo>
                    <a:pt x="15538" y="17053"/>
                  </a:lnTo>
                  <a:lnTo>
                    <a:pt x="13923" y="17404"/>
                  </a:lnTo>
                  <a:lnTo>
                    <a:pt x="10308" y="17404"/>
                  </a:lnTo>
                  <a:lnTo>
                    <a:pt x="7154" y="18105"/>
                  </a:lnTo>
                  <a:lnTo>
                    <a:pt x="3154" y="19930"/>
                  </a:lnTo>
                  <a:lnTo>
                    <a:pt x="2385" y="17404"/>
                  </a:lnTo>
                  <a:lnTo>
                    <a:pt x="3154" y="15228"/>
                  </a:lnTo>
                  <a:lnTo>
                    <a:pt x="2385" y="14456"/>
                  </a:lnTo>
                  <a:lnTo>
                    <a:pt x="2000" y="14175"/>
                  </a:lnTo>
                  <a:lnTo>
                    <a:pt x="308" y="14175"/>
                  </a:lnTo>
                  <a:lnTo>
                    <a:pt x="0" y="12632"/>
                  </a:lnTo>
                  <a:lnTo>
                    <a:pt x="0" y="12351"/>
                  </a:lnTo>
                  <a:lnTo>
                    <a:pt x="0" y="11228"/>
                  </a:lnTo>
                  <a:lnTo>
                    <a:pt x="0" y="9754"/>
                  </a:lnTo>
                  <a:lnTo>
                    <a:pt x="308" y="9754"/>
                  </a:lnTo>
                  <a:lnTo>
                    <a:pt x="1231" y="8000"/>
                  </a:lnTo>
                  <a:lnTo>
                    <a:pt x="308" y="7579"/>
                  </a:lnTo>
                  <a:lnTo>
                    <a:pt x="1231" y="6877"/>
                  </a:lnTo>
                  <a:lnTo>
                    <a:pt x="2385" y="6877"/>
                  </a:lnTo>
                  <a:lnTo>
                    <a:pt x="2000" y="5754"/>
                  </a:lnTo>
                  <a:lnTo>
                    <a:pt x="2000" y="5053"/>
                  </a:lnTo>
                  <a:lnTo>
                    <a:pt x="2000" y="4000"/>
                  </a:lnTo>
                  <a:lnTo>
                    <a:pt x="1231" y="3579"/>
                  </a:lnTo>
                  <a:lnTo>
                    <a:pt x="1231" y="2175"/>
                  </a:lnTo>
                  <a:lnTo>
                    <a:pt x="2000" y="182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5" name="Freeform 131">
              <a:extLst>
                <a:ext uri="{FF2B5EF4-FFF2-40B4-BE49-F238E27FC236}">
                  <a16:creationId xmlns:a16="http://schemas.microsoft.com/office/drawing/2014/main" id="{3D4260D6-09CB-42D8-9915-A02AC6A86752}"/>
                </a:ext>
              </a:extLst>
            </p:cNvPr>
            <p:cNvSpPr>
              <a:spLocks/>
            </p:cNvSpPr>
            <p:nvPr/>
          </p:nvSpPr>
          <p:spPr bwMode="auto">
            <a:xfrm>
              <a:off x="5018827" y="3878464"/>
              <a:ext cx="123643" cy="130698"/>
            </a:xfrm>
            <a:custGeom>
              <a:avLst/>
              <a:gdLst>
                <a:gd name="T0" fmla="*/ 8981 w 20000"/>
                <a:gd name="T1" fmla="*/ 291 h 20000"/>
                <a:gd name="T2" fmla="*/ 8981 w 20000"/>
                <a:gd name="T3" fmla="*/ 0 h 20000"/>
                <a:gd name="T4" fmla="*/ 11774 w 20000"/>
                <a:gd name="T5" fmla="*/ 0 h 20000"/>
                <a:gd name="T6" fmla="*/ 14113 w 20000"/>
                <a:gd name="T7" fmla="*/ 0 h 20000"/>
                <a:gd name="T8" fmla="*/ 15245 w 20000"/>
                <a:gd name="T9" fmla="*/ 0 h 20000"/>
                <a:gd name="T10" fmla="*/ 16075 w 20000"/>
                <a:gd name="T11" fmla="*/ 0 h 20000"/>
                <a:gd name="T12" fmla="*/ 15245 w 20000"/>
                <a:gd name="T13" fmla="*/ 1164 h 20000"/>
                <a:gd name="T14" fmla="*/ 15245 w 20000"/>
                <a:gd name="T15" fmla="*/ 3345 h 20000"/>
                <a:gd name="T16" fmla="*/ 16377 w 20000"/>
                <a:gd name="T17" fmla="*/ 2982 h 20000"/>
                <a:gd name="T18" fmla="*/ 17962 w 20000"/>
                <a:gd name="T19" fmla="*/ 2982 h 20000"/>
                <a:gd name="T20" fmla="*/ 18415 w 20000"/>
                <a:gd name="T21" fmla="*/ 3345 h 20000"/>
                <a:gd name="T22" fmla="*/ 19170 w 20000"/>
                <a:gd name="T23" fmla="*/ 4436 h 20000"/>
                <a:gd name="T24" fmla="*/ 18415 w 20000"/>
                <a:gd name="T25" fmla="*/ 5236 h 20000"/>
                <a:gd name="T26" fmla="*/ 17962 w 20000"/>
                <a:gd name="T27" fmla="*/ 5964 h 20000"/>
                <a:gd name="T28" fmla="*/ 17962 w 20000"/>
                <a:gd name="T29" fmla="*/ 7855 h 20000"/>
                <a:gd name="T30" fmla="*/ 19925 w 20000"/>
                <a:gd name="T31" fmla="*/ 9018 h 20000"/>
                <a:gd name="T32" fmla="*/ 19925 w 20000"/>
                <a:gd name="T33" fmla="*/ 12000 h 20000"/>
                <a:gd name="T34" fmla="*/ 19170 w 20000"/>
                <a:gd name="T35" fmla="*/ 13091 h 20000"/>
                <a:gd name="T36" fmla="*/ 18415 w 20000"/>
                <a:gd name="T37" fmla="*/ 14255 h 20000"/>
                <a:gd name="T38" fmla="*/ 18415 w 20000"/>
                <a:gd name="T39" fmla="*/ 15782 h 20000"/>
                <a:gd name="T40" fmla="*/ 17962 w 20000"/>
                <a:gd name="T41" fmla="*/ 15782 h 20000"/>
                <a:gd name="T42" fmla="*/ 17208 w 20000"/>
                <a:gd name="T43" fmla="*/ 14255 h 20000"/>
                <a:gd name="T44" fmla="*/ 15245 w 20000"/>
                <a:gd name="T45" fmla="*/ 14982 h 20000"/>
                <a:gd name="T46" fmla="*/ 12906 w 20000"/>
                <a:gd name="T47" fmla="*/ 13091 h 20000"/>
                <a:gd name="T48" fmla="*/ 12075 w 20000"/>
                <a:gd name="T49" fmla="*/ 14982 h 20000"/>
                <a:gd name="T50" fmla="*/ 10943 w 20000"/>
                <a:gd name="T51" fmla="*/ 14982 h 20000"/>
                <a:gd name="T52" fmla="*/ 10189 w 20000"/>
                <a:gd name="T53" fmla="*/ 14255 h 20000"/>
                <a:gd name="T54" fmla="*/ 9736 w 20000"/>
                <a:gd name="T55" fmla="*/ 16145 h 20000"/>
                <a:gd name="T56" fmla="*/ 10943 w 20000"/>
                <a:gd name="T57" fmla="*/ 16945 h 20000"/>
                <a:gd name="T58" fmla="*/ 10943 w 20000"/>
                <a:gd name="T59" fmla="*/ 19127 h 20000"/>
                <a:gd name="T60" fmla="*/ 10189 w 20000"/>
                <a:gd name="T61" fmla="*/ 19127 h 20000"/>
                <a:gd name="T62" fmla="*/ 9736 w 20000"/>
                <a:gd name="T63" fmla="*/ 18764 h 20000"/>
                <a:gd name="T64" fmla="*/ 8981 w 20000"/>
                <a:gd name="T65" fmla="*/ 19127 h 20000"/>
                <a:gd name="T66" fmla="*/ 7849 w 20000"/>
                <a:gd name="T67" fmla="*/ 19927 h 20000"/>
                <a:gd name="T68" fmla="*/ 4679 w 20000"/>
                <a:gd name="T69" fmla="*/ 16945 h 20000"/>
                <a:gd name="T70" fmla="*/ 3547 w 20000"/>
                <a:gd name="T71" fmla="*/ 15782 h 20000"/>
                <a:gd name="T72" fmla="*/ 4679 w 20000"/>
                <a:gd name="T73" fmla="*/ 16145 h 20000"/>
                <a:gd name="T74" fmla="*/ 4679 w 20000"/>
                <a:gd name="T75" fmla="*/ 15782 h 20000"/>
                <a:gd name="T76" fmla="*/ 2792 w 20000"/>
                <a:gd name="T77" fmla="*/ 14982 h 20000"/>
                <a:gd name="T78" fmla="*/ 1962 w 20000"/>
                <a:gd name="T79" fmla="*/ 13818 h 20000"/>
                <a:gd name="T80" fmla="*/ 2792 w 20000"/>
                <a:gd name="T81" fmla="*/ 13818 h 20000"/>
                <a:gd name="T82" fmla="*/ 1962 w 20000"/>
                <a:gd name="T83" fmla="*/ 13091 h 20000"/>
                <a:gd name="T84" fmla="*/ 2792 w 20000"/>
                <a:gd name="T85" fmla="*/ 12364 h 20000"/>
                <a:gd name="T86" fmla="*/ 1962 w 20000"/>
                <a:gd name="T87" fmla="*/ 12000 h 20000"/>
                <a:gd name="T88" fmla="*/ 1585 w 20000"/>
                <a:gd name="T89" fmla="*/ 12364 h 20000"/>
                <a:gd name="T90" fmla="*/ 830 w 20000"/>
                <a:gd name="T91" fmla="*/ 10836 h 20000"/>
                <a:gd name="T92" fmla="*/ 0 w 20000"/>
                <a:gd name="T93" fmla="*/ 9382 h 20000"/>
                <a:gd name="T94" fmla="*/ 1585 w 20000"/>
                <a:gd name="T95" fmla="*/ 9382 h 20000"/>
                <a:gd name="T96" fmla="*/ 1962 w 20000"/>
                <a:gd name="T97" fmla="*/ 7127 h 20000"/>
                <a:gd name="T98" fmla="*/ 2792 w 20000"/>
                <a:gd name="T99" fmla="*/ 7855 h 20000"/>
                <a:gd name="T100" fmla="*/ 3925 w 20000"/>
                <a:gd name="T101" fmla="*/ 7127 h 20000"/>
                <a:gd name="T102" fmla="*/ 1962 w 20000"/>
                <a:gd name="T103" fmla="*/ 6400 h 20000"/>
                <a:gd name="T104" fmla="*/ 1962 w 20000"/>
                <a:gd name="T105" fmla="*/ 5236 h 20000"/>
                <a:gd name="T106" fmla="*/ 2792 w 20000"/>
                <a:gd name="T107" fmla="*/ 5236 h 20000"/>
                <a:gd name="T108" fmla="*/ 2792 w 20000"/>
                <a:gd name="T109" fmla="*/ 4145 h 20000"/>
                <a:gd name="T110" fmla="*/ 5132 w 20000"/>
                <a:gd name="T111" fmla="*/ 4145 h 20000"/>
                <a:gd name="T112" fmla="*/ 7094 w 20000"/>
                <a:gd name="T113" fmla="*/ 4145 h 20000"/>
                <a:gd name="T114" fmla="*/ 8981 w 20000"/>
                <a:gd name="T115" fmla="*/ 4145 h 20000"/>
                <a:gd name="T116" fmla="*/ 8981 w 20000"/>
                <a:gd name="T117" fmla="*/ 29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000" h="20000">
                  <a:moveTo>
                    <a:pt x="8981" y="291"/>
                  </a:moveTo>
                  <a:lnTo>
                    <a:pt x="8981" y="0"/>
                  </a:lnTo>
                  <a:lnTo>
                    <a:pt x="11774" y="0"/>
                  </a:lnTo>
                  <a:lnTo>
                    <a:pt x="14113" y="0"/>
                  </a:lnTo>
                  <a:lnTo>
                    <a:pt x="15245" y="0"/>
                  </a:lnTo>
                  <a:lnTo>
                    <a:pt x="16075" y="0"/>
                  </a:lnTo>
                  <a:lnTo>
                    <a:pt x="15245" y="1164"/>
                  </a:lnTo>
                  <a:lnTo>
                    <a:pt x="15245" y="3345"/>
                  </a:lnTo>
                  <a:lnTo>
                    <a:pt x="16377" y="2982"/>
                  </a:lnTo>
                  <a:lnTo>
                    <a:pt x="17962" y="2982"/>
                  </a:lnTo>
                  <a:lnTo>
                    <a:pt x="18415" y="3345"/>
                  </a:lnTo>
                  <a:lnTo>
                    <a:pt x="19170" y="4436"/>
                  </a:lnTo>
                  <a:lnTo>
                    <a:pt x="18415" y="5236"/>
                  </a:lnTo>
                  <a:lnTo>
                    <a:pt x="17962" y="5964"/>
                  </a:lnTo>
                  <a:lnTo>
                    <a:pt x="17962" y="7855"/>
                  </a:lnTo>
                  <a:lnTo>
                    <a:pt x="19925" y="9018"/>
                  </a:lnTo>
                  <a:lnTo>
                    <a:pt x="19925" y="12000"/>
                  </a:lnTo>
                  <a:lnTo>
                    <a:pt x="19170" y="13091"/>
                  </a:lnTo>
                  <a:lnTo>
                    <a:pt x="18415" y="14255"/>
                  </a:lnTo>
                  <a:lnTo>
                    <a:pt x="18415" y="15782"/>
                  </a:lnTo>
                  <a:lnTo>
                    <a:pt x="17962" y="15782"/>
                  </a:lnTo>
                  <a:lnTo>
                    <a:pt x="17208" y="14255"/>
                  </a:lnTo>
                  <a:lnTo>
                    <a:pt x="15245" y="14982"/>
                  </a:lnTo>
                  <a:lnTo>
                    <a:pt x="12906" y="13091"/>
                  </a:lnTo>
                  <a:lnTo>
                    <a:pt x="12075" y="14982"/>
                  </a:lnTo>
                  <a:lnTo>
                    <a:pt x="10943" y="14982"/>
                  </a:lnTo>
                  <a:lnTo>
                    <a:pt x="10189" y="14255"/>
                  </a:lnTo>
                  <a:lnTo>
                    <a:pt x="9736" y="16145"/>
                  </a:lnTo>
                  <a:lnTo>
                    <a:pt x="10943" y="16945"/>
                  </a:lnTo>
                  <a:lnTo>
                    <a:pt x="10943" y="19127"/>
                  </a:lnTo>
                  <a:lnTo>
                    <a:pt x="10189" y="19127"/>
                  </a:lnTo>
                  <a:lnTo>
                    <a:pt x="9736" y="18764"/>
                  </a:lnTo>
                  <a:lnTo>
                    <a:pt x="8981" y="19127"/>
                  </a:lnTo>
                  <a:lnTo>
                    <a:pt x="7849" y="19927"/>
                  </a:lnTo>
                  <a:lnTo>
                    <a:pt x="4679" y="16945"/>
                  </a:lnTo>
                  <a:lnTo>
                    <a:pt x="3547" y="15782"/>
                  </a:lnTo>
                  <a:lnTo>
                    <a:pt x="4679" y="16145"/>
                  </a:lnTo>
                  <a:lnTo>
                    <a:pt x="4679" y="15782"/>
                  </a:lnTo>
                  <a:lnTo>
                    <a:pt x="2792" y="14982"/>
                  </a:lnTo>
                  <a:lnTo>
                    <a:pt x="1962" y="13818"/>
                  </a:lnTo>
                  <a:lnTo>
                    <a:pt x="2792" y="13818"/>
                  </a:lnTo>
                  <a:lnTo>
                    <a:pt x="1962" y="13091"/>
                  </a:lnTo>
                  <a:lnTo>
                    <a:pt x="2792" y="12364"/>
                  </a:lnTo>
                  <a:lnTo>
                    <a:pt x="1962" y="12000"/>
                  </a:lnTo>
                  <a:lnTo>
                    <a:pt x="1585" y="12364"/>
                  </a:lnTo>
                  <a:lnTo>
                    <a:pt x="830" y="10836"/>
                  </a:lnTo>
                  <a:lnTo>
                    <a:pt x="0" y="9382"/>
                  </a:lnTo>
                  <a:lnTo>
                    <a:pt x="1585" y="9382"/>
                  </a:lnTo>
                  <a:lnTo>
                    <a:pt x="1962" y="7127"/>
                  </a:lnTo>
                  <a:lnTo>
                    <a:pt x="2792" y="7855"/>
                  </a:lnTo>
                  <a:lnTo>
                    <a:pt x="3925" y="7127"/>
                  </a:lnTo>
                  <a:lnTo>
                    <a:pt x="1962" y="6400"/>
                  </a:lnTo>
                  <a:lnTo>
                    <a:pt x="1962" y="5236"/>
                  </a:lnTo>
                  <a:lnTo>
                    <a:pt x="2792" y="5236"/>
                  </a:lnTo>
                  <a:lnTo>
                    <a:pt x="2792" y="4145"/>
                  </a:lnTo>
                  <a:lnTo>
                    <a:pt x="5132" y="4145"/>
                  </a:lnTo>
                  <a:lnTo>
                    <a:pt x="7094" y="4145"/>
                  </a:lnTo>
                  <a:lnTo>
                    <a:pt x="8981" y="4145"/>
                  </a:lnTo>
                  <a:lnTo>
                    <a:pt x="8981" y="291"/>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6" name="Freeform 130">
              <a:extLst>
                <a:ext uri="{FF2B5EF4-FFF2-40B4-BE49-F238E27FC236}">
                  <a16:creationId xmlns:a16="http://schemas.microsoft.com/office/drawing/2014/main" id="{94239004-AD0D-4B9F-A17B-753789E4FCA6}"/>
                </a:ext>
              </a:extLst>
            </p:cNvPr>
            <p:cNvSpPr>
              <a:spLocks/>
            </p:cNvSpPr>
            <p:nvPr/>
          </p:nvSpPr>
          <p:spPr bwMode="auto">
            <a:xfrm>
              <a:off x="4485763" y="3630139"/>
              <a:ext cx="67654" cy="17822"/>
            </a:xfrm>
            <a:custGeom>
              <a:avLst/>
              <a:gdLst>
                <a:gd name="T0" fmla="*/ 1370 w 20000"/>
                <a:gd name="T1" fmla="*/ 5405 h 20000"/>
                <a:gd name="T2" fmla="*/ 7808 w 20000"/>
                <a:gd name="T3" fmla="*/ 0 h 20000"/>
                <a:gd name="T4" fmla="*/ 12740 w 20000"/>
                <a:gd name="T5" fmla="*/ 0 h 20000"/>
                <a:gd name="T6" fmla="*/ 16164 w 20000"/>
                <a:gd name="T7" fmla="*/ 5405 h 20000"/>
                <a:gd name="T8" fmla="*/ 19863 w 20000"/>
                <a:gd name="T9" fmla="*/ 5405 h 20000"/>
                <a:gd name="T10" fmla="*/ 16986 w 20000"/>
                <a:gd name="T11" fmla="*/ 14054 h 20000"/>
                <a:gd name="T12" fmla="*/ 11233 w 20000"/>
                <a:gd name="T13" fmla="*/ 5405 h 20000"/>
                <a:gd name="T14" fmla="*/ 9178 w 20000"/>
                <a:gd name="T15" fmla="*/ 10811 h 20000"/>
                <a:gd name="T16" fmla="*/ 6986 w 20000"/>
                <a:gd name="T17" fmla="*/ 10811 h 20000"/>
                <a:gd name="T18" fmla="*/ 6986 w 20000"/>
                <a:gd name="T19" fmla="*/ 14054 h 20000"/>
                <a:gd name="T20" fmla="*/ 0 w 20000"/>
                <a:gd name="T21" fmla="*/ 19459 h 20000"/>
                <a:gd name="T22" fmla="*/ 0 w 20000"/>
                <a:gd name="T23" fmla="*/ 14054 h 20000"/>
                <a:gd name="T24" fmla="*/ 1370 w 20000"/>
                <a:gd name="T25" fmla="*/ 10811 h 20000"/>
                <a:gd name="T26" fmla="*/ 1370 w 20000"/>
                <a:gd name="T27" fmla="*/ 540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00" h="20000">
                  <a:moveTo>
                    <a:pt x="1370" y="5405"/>
                  </a:moveTo>
                  <a:lnTo>
                    <a:pt x="7808" y="0"/>
                  </a:lnTo>
                  <a:lnTo>
                    <a:pt x="12740" y="0"/>
                  </a:lnTo>
                  <a:lnTo>
                    <a:pt x="16164" y="5405"/>
                  </a:lnTo>
                  <a:lnTo>
                    <a:pt x="19863" y="5405"/>
                  </a:lnTo>
                  <a:lnTo>
                    <a:pt x="16986" y="14054"/>
                  </a:lnTo>
                  <a:lnTo>
                    <a:pt x="11233" y="5405"/>
                  </a:lnTo>
                  <a:lnTo>
                    <a:pt x="9178" y="10811"/>
                  </a:lnTo>
                  <a:lnTo>
                    <a:pt x="6986" y="10811"/>
                  </a:lnTo>
                  <a:lnTo>
                    <a:pt x="6986" y="14054"/>
                  </a:lnTo>
                  <a:lnTo>
                    <a:pt x="0" y="19459"/>
                  </a:lnTo>
                  <a:lnTo>
                    <a:pt x="0" y="14054"/>
                  </a:lnTo>
                  <a:lnTo>
                    <a:pt x="1370" y="10811"/>
                  </a:lnTo>
                  <a:lnTo>
                    <a:pt x="1370" y="540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7" name="Freeform 129">
              <a:extLst>
                <a:ext uri="{FF2B5EF4-FFF2-40B4-BE49-F238E27FC236}">
                  <a16:creationId xmlns:a16="http://schemas.microsoft.com/office/drawing/2014/main" id="{00980752-CCE0-45F4-9FF9-7EC258AF5AE1}"/>
                </a:ext>
              </a:extLst>
            </p:cNvPr>
            <p:cNvSpPr>
              <a:spLocks/>
            </p:cNvSpPr>
            <p:nvPr/>
          </p:nvSpPr>
          <p:spPr bwMode="auto">
            <a:xfrm>
              <a:off x="4765710" y="3691924"/>
              <a:ext cx="95648" cy="130698"/>
            </a:xfrm>
            <a:custGeom>
              <a:avLst/>
              <a:gdLst>
                <a:gd name="T0" fmla="*/ 2647 w 20000"/>
                <a:gd name="T1" fmla="*/ 5236 h 20000"/>
                <a:gd name="T2" fmla="*/ 2647 w 20000"/>
                <a:gd name="T3" fmla="*/ 3418 h 20000"/>
                <a:gd name="T4" fmla="*/ 2059 w 20000"/>
                <a:gd name="T5" fmla="*/ 1164 h 20000"/>
                <a:gd name="T6" fmla="*/ 2647 w 20000"/>
                <a:gd name="T7" fmla="*/ 0 h 20000"/>
                <a:gd name="T8" fmla="*/ 12745 w 20000"/>
                <a:gd name="T9" fmla="*/ 436 h 20000"/>
                <a:gd name="T10" fmla="*/ 13235 w 20000"/>
                <a:gd name="T11" fmla="*/ 0 h 20000"/>
                <a:gd name="T12" fmla="*/ 14706 w 20000"/>
                <a:gd name="T13" fmla="*/ 0 h 20000"/>
                <a:gd name="T14" fmla="*/ 15784 w 20000"/>
                <a:gd name="T15" fmla="*/ 436 h 20000"/>
                <a:gd name="T16" fmla="*/ 14706 w 20000"/>
                <a:gd name="T17" fmla="*/ 1164 h 20000"/>
                <a:gd name="T18" fmla="*/ 16863 w 20000"/>
                <a:gd name="T19" fmla="*/ 2255 h 20000"/>
                <a:gd name="T20" fmla="*/ 16863 w 20000"/>
                <a:gd name="T21" fmla="*/ 3418 h 20000"/>
                <a:gd name="T22" fmla="*/ 15784 w 20000"/>
                <a:gd name="T23" fmla="*/ 4873 h 20000"/>
                <a:gd name="T24" fmla="*/ 17255 w 20000"/>
                <a:gd name="T25" fmla="*/ 5236 h 20000"/>
                <a:gd name="T26" fmla="*/ 17255 w 20000"/>
                <a:gd name="T27" fmla="*/ 6400 h 20000"/>
                <a:gd name="T28" fmla="*/ 17255 w 20000"/>
                <a:gd name="T29" fmla="*/ 7127 h 20000"/>
                <a:gd name="T30" fmla="*/ 18333 w 20000"/>
                <a:gd name="T31" fmla="*/ 8291 h 20000"/>
                <a:gd name="T32" fmla="*/ 17255 w 20000"/>
                <a:gd name="T33" fmla="*/ 9382 h 20000"/>
                <a:gd name="T34" fmla="*/ 17255 w 20000"/>
                <a:gd name="T35" fmla="*/ 10836 h 20000"/>
                <a:gd name="T36" fmla="*/ 17255 w 20000"/>
                <a:gd name="T37" fmla="*/ 12800 h 20000"/>
                <a:gd name="T38" fmla="*/ 18333 w 20000"/>
                <a:gd name="T39" fmla="*/ 15055 h 20000"/>
                <a:gd name="T40" fmla="*/ 19902 w 20000"/>
                <a:gd name="T41" fmla="*/ 16145 h 20000"/>
                <a:gd name="T42" fmla="*/ 19314 w 20000"/>
                <a:gd name="T43" fmla="*/ 16945 h 20000"/>
                <a:gd name="T44" fmla="*/ 15784 w 20000"/>
                <a:gd name="T45" fmla="*/ 17236 h 20000"/>
                <a:gd name="T46" fmla="*/ 13235 w 20000"/>
                <a:gd name="T47" fmla="*/ 18036 h 20000"/>
                <a:gd name="T48" fmla="*/ 8627 w 20000"/>
                <a:gd name="T49" fmla="*/ 19200 h 20000"/>
                <a:gd name="T50" fmla="*/ 6078 w 20000"/>
                <a:gd name="T51" fmla="*/ 19927 h 20000"/>
                <a:gd name="T52" fmla="*/ 2647 w 20000"/>
                <a:gd name="T53" fmla="*/ 19927 h 20000"/>
                <a:gd name="T54" fmla="*/ 2647 w 20000"/>
                <a:gd name="T55" fmla="*/ 18764 h 20000"/>
                <a:gd name="T56" fmla="*/ 2059 w 20000"/>
                <a:gd name="T57" fmla="*/ 16945 h 20000"/>
                <a:gd name="T58" fmla="*/ 0 w 20000"/>
                <a:gd name="T59" fmla="*/ 13891 h 20000"/>
                <a:gd name="T60" fmla="*/ 2059 w 20000"/>
                <a:gd name="T61" fmla="*/ 12000 h 20000"/>
                <a:gd name="T62" fmla="*/ 2059 w 20000"/>
                <a:gd name="T63" fmla="*/ 10109 h 20000"/>
                <a:gd name="T64" fmla="*/ 3627 w 20000"/>
                <a:gd name="T65" fmla="*/ 9382 h 20000"/>
                <a:gd name="T66" fmla="*/ 3627 w 20000"/>
                <a:gd name="T67" fmla="*/ 8291 h 20000"/>
                <a:gd name="T68" fmla="*/ 2647 w 20000"/>
                <a:gd name="T69" fmla="*/ 5964 h 20000"/>
                <a:gd name="T70" fmla="*/ 2647 w 20000"/>
                <a:gd name="T71" fmla="*/ 523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00" h="20000">
                  <a:moveTo>
                    <a:pt x="2647" y="5236"/>
                  </a:moveTo>
                  <a:lnTo>
                    <a:pt x="2647" y="3418"/>
                  </a:lnTo>
                  <a:lnTo>
                    <a:pt x="2059" y="1164"/>
                  </a:lnTo>
                  <a:lnTo>
                    <a:pt x="2647" y="0"/>
                  </a:lnTo>
                  <a:lnTo>
                    <a:pt x="12745" y="436"/>
                  </a:lnTo>
                  <a:lnTo>
                    <a:pt x="13235" y="0"/>
                  </a:lnTo>
                  <a:lnTo>
                    <a:pt x="14706" y="0"/>
                  </a:lnTo>
                  <a:lnTo>
                    <a:pt x="15784" y="436"/>
                  </a:lnTo>
                  <a:lnTo>
                    <a:pt x="14706" y="1164"/>
                  </a:lnTo>
                  <a:lnTo>
                    <a:pt x="16863" y="2255"/>
                  </a:lnTo>
                  <a:lnTo>
                    <a:pt x="16863" y="3418"/>
                  </a:lnTo>
                  <a:lnTo>
                    <a:pt x="15784" y="4873"/>
                  </a:lnTo>
                  <a:lnTo>
                    <a:pt x="17255" y="5236"/>
                  </a:lnTo>
                  <a:lnTo>
                    <a:pt x="17255" y="6400"/>
                  </a:lnTo>
                  <a:lnTo>
                    <a:pt x="17255" y="7127"/>
                  </a:lnTo>
                  <a:lnTo>
                    <a:pt x="18333" y="8291"/>
                  </a:lnTo>
                  <a:lnTo>
                    <a:pt x="17255" y="9382"/>
                  </a:lnTo>
                  <a:lnTo>
                    <a:pt x="17255" y="10836"/>
                  </a:lnTo>
                  <a:lnTo>
                    <a:pt x="17255" y="12800"/>
                  </a:lnTo>
                  <a:lnTo>
                    <a:pt x="18333" y="15055"/>
                  </a:lnTo>
                  <a:lnTo>
                    <a:pt x="19902" y="16145"/>
                  </a:lnTo>
                  <a:lnTo>
                    <a:pt x="19314" y="16945"/>
                  </a:lnTo>
                  <a:lnTo>
                    <a:pt x="15784" y="17236"/>
                  </a:lnTo>
                  <a:lnTo>
                    <a:pt x="13235" y="18036"/>
                  </a:lnTo>
                  <a:lnTo>
                    <a:pt x="8627" y="19200"/>
                  </a:lnTo>
                  <a:lnTo>
                    <a:pt x="6078" y="19927"/>
                  </a:lnTo>
                  <a:lnTo>
                    <a:pt x="2647" y="19927"/>
                  </a:lnTo>
                  <a:lnTo>
                    <a:pt x="2647" y="18764"/>
                  </a:lnTo>
                  <a:lnTo>
                    <a:pt x="2059" y="16945"/>
                  </a:lnTo>
                  <a:lnTo>
                    <a:pt x="0" y="13891"/>
                  </a:lnTo>
                  <a:lnTo>
                    <a:pt x="2059" y="12000"/>
                  </a:lnTo>
                  <a:lnTo>
                    <a:pt x="2059" y="10109"/>
                  </a:lnTo>
                  <a:lnTo>
                    <a:pt x="3627" y="9382"/>
                  </a:lnTo>
                  <a:lnTo>
                    <a:pt x="3627" y="8291"/>
                  </a:lnTo>
                  <a:lnTo>
                    <a:pt x="2647" y="5964"/>
                  </a:lnTo>
                  <a:lnTo>
                    <a:pt x="2647" y="5236"/>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8" name="Freeform 128">
              <a:extLst>
                <a:ext uri="{FF2B5EF4-FFF2-40B4-BE49-F238E27FC236}">
                  <a16:creationId xmlns:a16="http://schemas.microsoft.com/office/drawing/2014/main" id="{BF993638-A6BA-4AC7-AF94-4AC0689F13D2}"/>
                </a:ext>
              </a:extLst>
            </p:cNvPr>
            <p:cNvSpPr>
              <a:spLocks/>
            </p:cNvSpPr>
            <p:nvPr/>
          </p:nvSpPr>
          <p:spPr bwMode="auto">
            <a:xfrm>
              <a:off x="4524256" y="3655090"/>
              <a:ext cx="152804" cy="116440"/>
            </a:xfrm>
            <a:custGeom>
              <a:avLst/>
              <a:gdLst>
                <a:gd name="T0" fmla="*/ 3780 w 20000"/>
                <a:gd name="T1" fmla="*/ 0 h 20000"/>
                <a:gd name="T2" fmla="*/ 5671 w 20000"/>
                <a:gd name="T3" fmla="*/ 0 h 20000"/>
                <a:gd name="T4" fmla="*/ 5671 w 20000"/>
                <a:gd name="T5" fmla="*/ 902 h 20000"/>
                <a:gd name="T6" fmla="*/ 7256 w 20000"/>
                <a:gd name="T7" fmla="*/ 1311 h 20000"/>
                <a:gd name="T8" fmla="*/ 8232 w 20000"/>
                <a:gd name="T9" fmla="*/ 902 h 20000"/>
                <a:gd name="T10" fmla="*/ 8841 w 20000"/>
                <a:gd name="T11" fmla="*/ 902 h 20000"/>
                <a:gd name="T12" fmla="*/ 10427 w 20000"/>
                <a:gd name="T13" fmla="*/ 902 h 20000"/>
                <a:gd name="T14" fmla="*/ 10427 w 20000"/>
                <a:gd name="T15" fmla="*/ 1311 h 20000"/>
                <a:gd name="T16" fmla="*/ 10732 w 20000"/>
                <a:gd name="T17" fmla="*/ 2131 h 20000"/>
                <a:gd name="T18" fmla="*/ 11341 w 20000"/>
                <a:gd name="T19" fmla="*/ 2131 h 20000"/>
                <a:gd name="T20" fmla="*/ 12317 w 20000"/>
                <a:gd name="T21" fmla="*/ 3361 h 20000"/>
                <a:gd name="T22" fmla="*/ 13902 w 20000"/>
                <a:gd name="T23" fmla="*/ 2131 h 20000"/>
                <a:gd name="T24" fmla="*/ 14817 w 20000"/>
                <a:gd name="T25" fmla="*/ 2131 h 20000"/>
                <a:gd name="T26" fmla="*/ 15488 w 20000"/>
                <a:gd name="T27" fmla="*/ 1311 h 20000"/>
                <a:gd name="T28" fmla="*/ 15793 w 20000"/>
                <a:gd name="T29" fmla="*/ 902 h 20000"/>
                <a:gd name="T30" fmla="*/ 17073 w 20000"/>
                <a:gd name="T31" fmla="*/ 3361 h 20000"/>
                <a:gd name="T32" fmla="*/ 17317 w 20000"/>
                <a:gd name="T33" fmla="*/ 4262 h 20000"/>
                <a:gd name="T34" fmla="*/ 18049 w 20000"/>
                <a:gd name="T35" fmla="*/ 4672 h 20000"/>
                <a:gd name="T36" fmla="*/ 18049 w 20000"/>
                <a:gd name="T37" fmla="*/ 6393 h 20000"/>
                <a:gd name="T38" fmla="*/ 18293 w 20000"/>
                <a:gd name="T39" fmla="*/ 6885 h 20000"/>
                <a:gd name="T40" fmla="*/ 18293 w 20000"/>
                <a:gd name="T41" fmla="*/ 8033 h 20000"/>
                <a:gd name="T42" fmla="*/ 19573 w 20000"/>
                <a:gd name="T43" fmla="*/ 9754 h 20000"/>
                <a:gd name="T44" fmla="*/ 18963 w 20000"/>
                <a:gd name="T45" fmla="*/ 10246 h 20000"/>
                <a:gd name="T46" fmla="*/ 18963 w 20000"/>
                <a:gd name="T47" fmla="*/ 11885 h 20000"/>
                <a:gd name="T48" fmla="*/ 19573 w 20000"/>
                <a:gd name="T49" fmla="*/ 12295 h 20000"/>
                <a:gd name="T50" fmla="*/ 19573 w 20000"/>
                <a:gd name="T51" fmla="*/ 13607 h 20000"/>
                <a:gd name="T52" fmla="*/ 19573 w 20000"/>
                <a:gd name="T53" fmla="*/ 14426 h 20000"/>
                <a:gd name="T54" fmla="*/ 19939 w 20000"/>
                <a:gd name="T55" fmla="*/ 15738 h 20000"/>
                <a:gd name="T56" fmla="*/ 18963 w 20000"/>
                <a:gd name="T57" fmla="*/ 15738 h 20000"/>
                <a:gd name="T58" fmla="*/ 18293 w 20000"/>
                <a:gd name="T59" fmla="*/ 16557 h 20000"/>
                <a:gd name="T60" fmla="*/ 18963 w 20000"/>
                <a:gd name="T61" fmla="*/ 16967 h 20000"/>
                <a:gd name="T62" fmla="*/ 18293 w 20000"/>
                <a:gd name="T63" fmla="*/ 19098 h 20000"/>
                <a:gd name="T64" fmla="*/ 18049 w 20000"/>
                <a:gd name="T65" fmla="*/ 19098 h 20000"/>
                <a:gd name="T66" fmla="*/ 17073 w 20000"/>
                <a:gd name="T67" fmla="*/ 18607 h 20000"/>
                <a:gd name="T68" fmla="*/ 17073 w 20000"/>
                <a:gd name="T69" fmla="*/ 19918 h 20000"/>
                <a:gd name="T70" fmla="*/ 15793 w 20000"/>
                <a:gd name="T71" fmla="*/ 19918 h 20000"/>
                <a:gd name="T72" fmla="*/ 14817 w 20000"/>
                <a:gd name="T73" fmla="*/ 19918 h 20000"/>
                <a:gd name="T74" fmla="*/ 14817 w 20000"/>
                <a:gd name="T75" fmla="*/ 17787 h 20000"/>
                <a:gd name="T76" fmla="*/ 14207 w 20000"/>
                <a:gd name="T77" fmla="*/ 15738 h 20000"/>
                <a:gd name="T78" fmla="*/ 12927 w 20000"/>
                <a:gd name="T79" fmla="*/ 15738 h 20000"/>
                <a:gd name="T80" fmla="*/ 11707 w 20000"/>
                <a:gd name="T81" fmla="*/ 15738 h 20000"/>
                <a:gd name="T82" fmla="*/ 11707 w 20000"/>
                <a:gd name="T83" fmla="*/ 13607 h 20000"/>
                <a:gd name="T84" fmla="*/ 11341 w 20000"/>
                <a:gd name="T85" fmla="*/ 13115 h 20000"/>
                <a:gd name="T86" fmla="*/ 11341 w 20000"/>
                <a:gd name="T87" fmla="*/ 11885 h 20000"/>
                <a:gd name="T88" fmla="*/ 10427 w 20000"/>
                <a:gd name="T89" fmla="*/ 9754 h 20000"/>
                <a:gd name="T90" fmla="*/ 7561 w 20000"/>
                <a:gd name="T91" fmla="*/ 10246 h 20000"/>
                <a:gd name="T92" fmla="*/ 7256 w 20000"/>
                <a:gd name="T93" fmla="*/ 10246 h 20000"/>
                <a:gd name="T94" fmla="*/ 6341 w 20000"/>
                <a:gd name="T95" fmla="*/ 12295 h 20000"/>
                <a:gd name="T96" fmla="*/ 5671 w 20000"/>
                <a:gd name="T97" fmla="*/ 12295 h 20000"/>
                <a:gd name="T98" fmla="*/ 4756 w 20000"/>
                <a:gd name="T99" fmla="*/ 13607 h 20000"/>
                <a:gd name="T100" fmla="*/ 4085 w 20000"/>
                <a:gd name="T101" fmla="*/ 12295 h 20000"/>
                <a:gd name="T102" fmla="*/ 3780 w 20000"/>
                <a:gd name="T103" fmla="*/ 11066 h 20000"/>
                <a:gd name="T104" fmla="*/ 1585 w 20000"/>
                <a:gd name="T105" fmla="*/ 8934 h 20000"/>
                <a:gd name="T106" fmla="*/ 976 w 20000"/>
                <a:gd name="T107" fmla="*/ 7705 h 20000"/>
                <a:gd name="T108" fmla="*/ 0 w 20000"/>
                <a:gd name="T109" fmla="*/ 6885 h 20000"/>
                <a:gd name="T110" fmla="*/ 976 w 20000"/>
                <a:gd name="T111" fmla="*/ 4672 h 20000"/>
                <a:gd name="T112" fmla="*/ 3110 w 20000"/>
                <a:gd name="T113" fmla="*/ 3361 h 20000"/>
                <a:gd name="T114" fmla="*/ 3780 w 20000"/>
                <a:gd name="T115" fmla="*/ 2131 h 20000"/>
                <a:gd name="T116" fmla="*/ 3110 w 20000"/>
                <a:gd name="T117" fmla="*/ 1311 h 20000"/>
                <a:gd name="T118" fmla="*/ 3780 w 20000"/>
                <a:gd name="T119" fmla="*/ 902 h 20000"/>
                <a:gd name="T120" fmla="*/ 3780 w 20000"/>
                <a:gd name="T121"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000" h="20000">
                  <a:moveTo>
                    <a:pt x="3780" y="0"/>
                  </a:moveTo>
                  <a:lnTo>
                    <a:pt x="5671" y="0"/>
                  </a:lnTo>
                  <a:lnTo>
                    <a:pt x="5671" y="902"/>
                  </a:lnTo>
                  <a:lnTo>
                    <a:pt x="7256" y="1311"/>
                  </a:lnTo>
                  <a:lnTo>
                    <a:pt x="8232" y="902"/>
                  </a:lnTo>
                  <a:lnTo>
                    <a:pt x="8841" y="902"/>
                  </a:lnTo>
                  <a:lnTo>
                    <a:pt x="10427" y="902"/>
                  </a:lnTo>
                  <a:lnTo>
                    <a:pt x="10427" y="1311"/>
                  </a:lnTo>
                  <a:lnTo>
                    <a:pt x="10732" y="2131"/>
                  </a:lnTo>
                  <a:lnTo>
                    <a:pt x="11341" y="2131"/>
                  </a:lnTo>
                  <a:lnTo>
                    <a:pt x="12317" y="3361"/>
                  </a:lnTo>
                  <a:lnTo>
                    <a:pt x="13902" y="2131"/>
                  </a:lnTo>
                  <a:lnTo>
                    <a:pt x="14817" y="2131"/>
                  </a:lnTo>
                  <a:lnTo>
                    <a:pt x="15488" y="1311"/>
                  </a:lnTo>
                  <a:lnTo>
                    <a:pt x="15793" y="902"/>
                  </a:lnTo>
                  <a:lnTo>
                    <a:pt x="17073" y="3361"/>
                  </a:lnTo>
                  <a:lnTo>
                    <a:pt x="17317" y="4262"/>
                  </a:lnTo>
                  <a:lnTo>
                    <a:pt x="18049" y="4672"/>
                  </a:lnTo>
                  <a:lnTo>
                    <a:pt x="18049" y="6393"/>
                  </a:lnTo>
                  <a:lnTo>
                    <a:pt x="18293" y="6885"/>
                  </a:lnTo>
                  <a:lnTo>
                    <a:pt x="18293" y="8033"/>
                  </a:lnTo>
                  <a:lnTo>
                    <a:pt x="19573" y="9754"/>
                  </a:lnTo>
                  <a:lnTo>
                    <a:pt x="18963" y="10246"/>
                  </a:lnTo>
                  <a:lnTo>
                    <a:pt x="18963" y="11885"/>
                  </a:lnTo>
                  <a:lnTo>
                    <a:pt x="19573" y="12295"/>
                  </a:lnTo>
                  <a:lnTo>
                    <a:pt x="19573" y="13607"/>
                  </a:lnTo>
                  <a:lnTo>
                    <a:pt x="19573" y="14426"/>
                  </a:lnTo>
                  <a:lnTo>
                    <a:pt x="19939" y="15738"/>
                  </a:lnTo>
                  <a:lnTo>
                    <a:pt x="18963" y="15738"/>
                  </a:lnTo>
                  <a:lnTo>
                    <a:pt x="18293" y="16557"/>
                  </a:lnTo>
                  <a:lnTo>
                    <a:pt x="18963" y="16967"/>
                  </a:lnTo>
                  <a:lnTo>
                    <a:pt x="18293" y="19098"/>
                  </a:lnTo>
                  <a:lnTo>
                    <a:pt x="18049" y="19098"/>
                  </a:lnTo>
                  <a:lnTo>
                    <a:pt x="17073" y="18607"/>
                  </a:lnTo>
                  <a:lnTo>
                    <a:pt x="17073" y="19918"/>
                  </a:lnTo>
                  <a:lnTo>
                    <a:pt x="15793" y="19918"/>
                  </a:lnTo>
                  <a:lnTo>
                    <a:pt x="14817" y="19918"/>
                  </a:lnTo>
                  <a:lnTo>
                    <a:pt x="14817" y="17787"/>
                  </a:lnTo>
                  <a:lnTo>
                    <a:pt x="14207" y="15738"/>
                  </a:lnTo>
                  <a:lnTo>
                    <a:pt x="12927" y="15738"/>
                  </a:lnTo>
                  <a:lnTo>
                    <a:pt x="11707" y="15738"/>
                  </a:lnTo>
                  <a:lnTo>
                    <a:pt x="11707" y="13607"/>
                  </a:lnTo>
                  <a:lnTo>
                    <a:pt x="11341" y="13115"/>
                  </a:lnTo>
                  <a:lnTo>
                    <a:pt x="11341" y="11885"/>
                  </a:lnTo>
                  <a:lnTo>
                    <a:pt x="10427" y="9754"/>
                  </a:lnTo>
                  <a:lnTo>
                    <a:pt x="7561" y="10246"/>
                  </a:lnTo>
                  <a:lnTo>
                    <a:pt x="7256" y="10246"/>
                  </a:lnTo>
                  <a:lnTo>
                    <a:pt x="6341" y="12295"/>
                  </a:lnTo>
                  <a:lnTo>
                    <a:pt x="5671" y="12295"/>
                  </a:lnTo>
                  <a:lnTo>
                    <a:pt x="4756" y="13607"/>
                  </a:lnTo>
                  <a:lnTo>
                    <a:pt x="4085" y="12295"/>
                  </a:lnTo>
                  <a:lnTo>
                    <a:pt x="3780" y="11066"/>
                  </a:lnTo>
                  <a:lnTo>
                    <a:pt x="1585" y="8934"/>
                  </a:lnTo>
                  <a:lnTo>
                    <a:pt x="976" y="7705"/>
                  </a:lnTo>
                  <a:lnTo>
                    <a:pt x="0" y="6885"/>
                  </a:lnTo>
                  <a:lnTo>
                    <a:pt x="976" y="4672"/>
                  </a:lnTo>
                  <a:lnTo>
                    <a:pt x="3110" y="3361"/>
                  </a:lnTo>
                  <a:lnTo>
                    <a:pt x="3780" y="2131"/>
                  </a:lnTo>
                  <a:lnTo>
                    <a:pt x="3110" y="1311"/>
                  </a:lnTo>
                  <a:lnTo>
                    <a:pt x="3780" y="902"/>
                  </a:lnTo>
                  <a:lnTo>
                    <a:pt x="3780"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9" name="Freeform 127">
              <a:extLst>
                <a:ext uri="{FF2B5EF4-FFF2-40B4-BE49-F238E27FC236}">
                  <a16:creationId xmlns:a16="http://schemas.microsoft.com/office/drawing/2014/main" id="{E2FA65B8-B5E4-4A12-A685-160F2FAFCF65}"/>
                </a:ext>
              </a:extLst>
            </p:cNvPr>
            <p:cNvSpPr>
              <a:spLocks/>
            </p:cNvSpPr>
            <p:nvPr/>
          </p:nvSpPr>
          <p:spPr bwMode="auto">
            <a:xfrm>
              <a:off x="4490429" y="3655090"/>
              <a:ext cx="62988" cy="40397"/>
            </a:xfrm>
            <a:custGeom>
              <a:avLst/>
              <a:gdLst>
                <a:gd name="T0" fmla="*/ 0 w 20000"/>
                <a:gd name="T1" fmla="*/ 3765 h 20000"/>
                <a:gd name="T2" fmla="*/ 4559 w 20000"/>
                <a:gd name="T3" fmla="*/ 2588 h 20000"/>
                <a:gd name="T4" fmla="*/ 6912 w 20000"/>
                <a:gd name="T5" fmla="*/ 2588 h 20000"/>
                <a:gd name="T6" fmla="*/ 9853 w 20000"/>
                <a:gd name="T7" fmla="*/ 0 h 20000"/>
                <a:gd name="T8" fmla="*/ 19853 w 20000"/>
                <a:gd name="T9" fmla="*/ 0 h 20000"/>
                <a:gd name="T10" fmla="*/ 19853 w 20000"/>
                <a:gd name="T11" fmla="*/ 2588 h 20000"/>
                <a:gd name="T12" fmla="*/ 18235 w 20000"/>
                <a:gd name="T13" fmla="*/ 3765 h 20000"/>
                <a:gd name="T14" fmla="*/ 19853 w 20000"/>
                <a:gd name="T15" fmla="*/ 6118 h 20000"/>
                <a:gd name="T16" fmla="*/ 18235 w 20000"/>
                <a:gd name="T17" fmla="*/ 9647 h 20000"/>
                <a:gd name="T18" fmla="*/ 12941 w 20000"/>
                <a:gd name="T19" fmla="*/ 13412 h 20000"/>
                <a:gd name="T20" fmla="*/ 10588 w 20000"/>
                <a:gd name="T21" fmla="*/ 19765 h 20000"/>
                <a:gd name="T22" fmla="*/ 9853 w 20000"/>
                <a:gd name="T23" fmla="*/ 16000 h 20000"/>
                <a:gd name="T24" fmla="*/ 8382 w 20000"/>
                <a:gd name="T25" fmla="*/ 18353 h 20000"/>
                <a:gd name="T26" fmla="*/ 8382 w 20000"/>
                <a:gd name="T27" fmla="*/ 9647 h 20000"/>
                <a:gd name="T28" fmla="*/ 4559 w 20000"/>
                <a:gd name="T29" fmla="*/ 9647 h 20000"/>
                <a:gd name="T30" fmla="*/ 4559 w 20000"/>
                <a:gd name="T31" fmla="*/ 8706 h 20000"/>
                <a:gd name="T32" fmla="*/ 2353 w 20000"/>
                <a:gd name="T33" fmla="*/ 6118 h 20000"/>
                <a:gd name="T34" fmla="*/ 0 w 20000"/>
                <a:gd name="T35" fmla="*/ 376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00" h="20000">
                  <a:moveTo>
                    <a:pt x="0" y="3765"/>
                  </a:moveTo>
                  <a:lnTo>
                    <a:pt x="4559" y="2588"/>
                  </a:lnTo>
                  <a:lnTo>
                    <a:pt x="6912" y="2588"/>
                  </a:lnTo>
                  <a:lnTo>
                    <a:pt x="9853" y="0"/>
                  </a:lnTo>
                  <a:lnTo>
                    <a:pt x="19853" y="0"/>
                  </a:lnTo>
                  <a:lnTo>
                    <a:pt x="19853" y="2588"/>
                  </a:lnTo>
                  <a:lnTo>
                    <a:pt x="18235" y="3765"/>
                  </a:lnTo>
                  <a:lnTo>
                    <a:pt x="19853" y="6118"/>
                  </a:lnTo>
                  <a:lnTo>
                    <a:pt x="18235" y="9647"/>
                  </a:lnTo>
                  <a:lnTo>
                    <a:pt x="12941" y="13412"/>
                  </a:lnTo>
                  <a:lnTo>
                    <a:pt x="10588" y="19765"/>
                  </a:lnTo>
                  <a:lnTo>
                    <a:pt x="9853" y="16000"/>
                  </a:lnTo>
                  <a:lnTo>
                    <a:pt x="8382" y="18353"/>
                  </a:lnTo>
                  <a:lnTo>
                    <a:pt x="8382" y="9647"/>
                  </a:lnTo>
                  <a:lnTo>
                    <a:pt x="4559" y="9647"/>
                  </a:lnTo>
                  <a:lnTo>
                    <a:pt x="4559" y="8706"/>
                  </a:lnTo>
                  <a:lnTo>
                    <a:pt x="2353" y="6118"/>
                  </a:lnTo>
                  <a:lnTo>
                    <a:pt x="0" y="376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0" name="Freeform 126">
              <a:extLst>
                <a:ext uri="{FF2B5EF4-FFF2-40B4-BE49-F238E27FC236}">
                  <a16:creationId xmlns:a16="http://schemas.microsoft.com/office/drawing/2014/main" id="{4C58C152-D1B0-434B-9F10-0C1DC98282C4}"/>
                </a:ext>
              </a:extLst>
            </p:cNvPr>
            <p:cNvSpPr>
              <a:spLocks/>
            </p:cNvSpPr>
            <p:nvPr/>
          </p:nvSpPr>
          <p:spPr bwMode="auto">
            <a:xfrm>
              <a:off x="5011829" y="3647961"/>
              <a:ext cx="159803" cy="234068"/>
            </a:xfrm>
            <a:custGeom>
              <a:avLst/>
              <a:gdLst>
                <a:gd name="T0" fmla="*/ 15743 w 20000"/>
                <a:gd name="T1" fmla="*/ 0 h 20000"/>
                <a:gd name="T2" fmla="*/ 16618 w 20000"/>
                <a:gd name="T3" fmla="*/ 1095 h 20000"/>
                <a:gd name="T4" fmla="*/ 17201 w 20000"/>
                <a:gd name="T5" fmla="*/ 2961 h 20000"/>
                <a:gd name="T6" fmla="*/ 17551 w 20000"/>
                <a:gd name="T7" fmla="*/ 5071 h 20000"/>
                <a:gd name="T8" fmla="*/ 16327 w 20000"/>
                <a:gd name="T9" fmla="*/ 5720 h 20000"/>
                <a:gd name="T10" fmla="*/ 14810 w 20000"/>
                <a:gd name="T11" fmla="*/ 6531 h 20000"/>
                <a:gd name="T12" fmla="*/ 17551 w 20000"/>
                <a:gd name="T13" fmla="*/ 8195 h 20000"/>
                <a:gd name="T14" fmla="*/ 18717 w 20000"/>
                <a:gd name="T15" fmla="*/ 9858 h 20000"/>
                <a:gd name="T16" fmla="*/ 17551 w 20000"/>
                <a:gd name="T17" fmla="*/ 10953 h 20000"/>
                <a:gd name="T18" fmla="*/ 16327 w 20000"/>
                <a:gd name="T19" fmla="*/ 12819 h 20000"/>
                <a:gd name="T20" fmla="*/ 16618 w 20000"/>
                <a:gd name="T21" fmla="*/ 14523 h 20000"/>
                <a:gd name="T22" fmla="*/ 17551 w 20000"/>
                <a:gd name="T23" fmla="*/ 15984 h 20000"/>
                <a:gd name="T24" fmla="*/ 19592 w 20000"/>
                <a:gd name="T25" fmla="*/ 18296 h 20000"/>
                <a:gd name="T26" fmla="*/ 19592 w 20000"/>
                <a:gd name="T27" fmla="*/ 19310 h 20000"/>
                <a:gd name="T28" fmla="*/ 16618 w 20000"/>
                <a:gd name="T29" fmla="*/ 19310 h 20000"/>
                <a:gd name="T30" fmla="*/ 11837 w 20000"/>
                <a:gd name="T31" fmla="*/ 19757 h 20000"/>
                <a:gd name="T32" fmla="*/ 7872 w 20000"/>
                <a:gd name="T33" fmla="*/ 19757 h 20000"/>
                <a:gd name="T34" fmla="*/ 4548 w 20000"/>
                <a:gd name="T35" fmla="*/ 19757 h 20000"/>
                <a:gd name="T36" fmla="*/ 3615 w 20000"/>
                <a:gd name="T37" fmla="*/ 17890 h 20000"/>
                <a:gd name="T38" fmla="*/ 2391 w 20000"/>
                <a:gd name="T39" fmla="*/ 16592 h 20000"/>
                <a:gd name="T40" fmla="*/ 1574 w 20000"/>
                <a:gd name="T41" fmla="*/ 15984 h 20000"/>
                <a:gd name="T42" fmla="*/ 0 w 20000"/>
                <a:gd name="T43" fmla="*/ 15578 h 20000"/>
                <a:gd name="T44" fmla="*/ 1574 w 20000"/>
                <a:gd name="T45" fmla="*/ 12819 h 20000"/>
                <a:gd name="T46" fmla="*/ 4548 w 20000"/>
                <a:gd name="T47" fmla="*/ 11116 h 20000"/>
                <a:gd name="T48" fmla="*/ 6064 w 20000"/>
                <a:gd name="T49" fmla="*/ 10953 h 20000"/>
                <a:gd name="T50" fmla="*/ 6939 w 20000"/>
                <a:gd name="T51" fmla="*/ 11765 h 20000"/>
                <a:gd name="T52" fmla="*/ 8746 w 20000"/>
                <a:gd name="T53" fmla="*/ 11116 h 20000"/>
                <a:gd name="T54" fmla="*/ 8746 w 20000"/>
                <a:gd name="T55" fmla="*/ 10507 h 20000"/>
                <a:gd name="T56" fmla="*/ 11195 w 20000"/>
                <a:gd name="T57" fmla="*/ 7789 h 20000"/>
                <a:gd name="T58" fmla="*/ 12653 w 20000"/>
                <a:gd name="T59" fmla="*/ 6531 h 20000"/>
                <a:gd name="T60" fmla="*/ 13294 w 20000"/>
                <a:gd name="T61" fmla="*/ 5071 h 20000"/>
                <a:gd name="T62" fmla="*/ 14227 w 20000"/>
                <a:gd name="T63" fmla="*/ 3408 h 20000"/>
                <a:gd name="T64" fmla="*/ 16327 w 20000"/>
                <a:gd name="T65" fmla="*/ 2759 h 20000"/>
                <a:gd name="T66" fmla="*/ 14810 w 20000"/>
                <a:gd name="T67" fmla="*/ 125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000" h="20000">
                  <a:moveTo>
                    <a:pt x="14810" y="0"/>
                  </a:moveTo>
                  <a:lnTo>
                    <a:pt x="15743" y="0"/>
                  </a:lnTo>
                  <a:lnTo>
                    <a:pt x="15743" y="649"/>
                  </a:lnTo>
                  <a:lnTo>
                    <a:pt x="16618" y="1095"/>
                  </a:lnTo>
                  <a:lnTo>
                    <a:pt x="17201" y="2110"/>
                  </a:lnTo>
                  <a:lnTo>
                    <a:pt x="17201" y="2961"/>
                  </a:lnTo>
                  <a:lnTo>
                    <a:pt x="17201" y="4016"/>
                  </a:lnTo>
                  <a:lnTo>
                    <a:pt x="17551" y="5071"/>
                  </a:lnTo>
                  <a:lnTo>
                    <a:pt x="18717" y="5720"/>
                  </a:lnTo>
                  <a:lnTo>
                    <a:pt x="16327" y="5720"/>
                  </a:lnTo>
                  <a:lnTo>
                    <a:pt x="15102" y="5720"/>
                  </a:lnTo>
                  <a:lnTo>
                    <a:pt x="14810" y="6531"/>
                  </a:lnTo>
                  <a:lnTo>
                    <a:pt x="16618" y="7789"/>
                  </a:lnTo>
                  <a:lnTo>
                    <a:pt x="17551" y="8195"/>
                  </a:lnTo>
                  <a:lnTo>
                    <a:pt x="18134" y="9452"/>
                  </a:lnTo>
                  <a:lnTo>
                    <a:pt x="18717" y="9858"/>
                  </a:lnTo>
                  <a:lnTo>
                    <a:pt x="18717" y="10507"/>
                  </a:lnTo>
                  <a:lnTo>
                    <a:pt x="17551" y="10953"/>
                  </a:lnTo>
                  <a:lnTo>
                    <a:pt x="16618" y="12617"/>
                  </a:lnTo>
                  <a:lnTo>
                    <a:pt x="16327" y="12819"/>
                  </a:lnTo>
                  <a:lnTo>
                    <a:pt x="16327" y="14280"/>
                  </a:lnTo>
                  <a:lnTo>
                    <a:pt x="16618" y="14523"/>
                  </a:lnTo>
                  <a:lnTo>
                    <a:pt x="16618" y="15578"/>
                  </a:lnTo>
                  <a:lnTo>
                    <a:pt x="17551" y="15984"/>
                  </a:lnTo>
                  <a:lnTo>
                    <a:pt x="17551" y="16998"/>
                  </a:lnTo>
                  <a:lnTo>
                    <a:pt x="19592" y="18296"/>
                  </a:lnTo>
                  <a:lnTo>
                    <a:pt x="19942" y="18296"/>
                  </a:lnTo>
                  <a:lnTo>
                    <a:pt x="19592" y="19310"/>
                  </a:lnTo>
                  <a:lnTo>
                    <a:pt x="19942" y="19757"/>
                  </a:lnTo>
                  <a:lnTo>
                    <a:pt x="16618" y="19310"/>
                  </a:lnTo>
                  <a:lnTo>
                    <a:pt x="12653" y="19757"/>
                  </a:lnTo>
                  <a:lnTo>
                    <a:pt x="11837" y="19757"/>
                  </a:lnTo>
                  <a:lnTo>
                    <a:pt x="10029" y="19757"/>
                  </a:lnTo>
                  <a:lnTo>
                    <a:pt x="7872" y="19757"/>
                  </a:lnTo>
                  <a:lnTo>
                    <a:pt x="7872" y="19959"/>
                  </a:lnTo>
                  <a:lnTo>
                    <a:pt x="4548" y="19757"/>
                  </a:lnTo>
                  <a:lnTo>
                    <a:pt x="3615" y="19310"/>
                  </a:lnTo>
                  <a:lnTo>
                    <a:pt x="3615" y="17890"/>
                  </a:lnTo>
                  <a:lnTo>
                    <a:pt x="3615" y="16998"/>
                  </a:lnTo>
                  <a:lnTo>
                    <a:pt x="2391" y="16592"/>
                  </a:lnTo>
                  <a:lnTo>
                    <a:pt x="2157" y="16592"/>
                  </a:lnTo>
                  <a:lnTo>
                    <a:pt x="1574" y="15984"/>
                  </a:lnTo>
                  <a:lnTo>
                    <a:pt x="641" y="15578"/>
                  </a:lnTo>
                  <a:lnTo>
                    <a:pt x="0" y="15578"/>
                  </a:lnTo>
                  <a:lnTo>
                    <a:pt x="933" y="14280"/>
                  </a:lnTo>
                  <a:lnTo>
                    <a:pt x="1574" y="12819"/>
                  </a:lnTo>
                  <a:lnTo>
                    <a:pt x="3032" y="11765"/>
                  </a:lnTo>
                  <a:lnTo>
                    <a:pt x="4548" y="11116"/>
                  </a:lnTo>
                  <a:lnTo>
                    <a:pt x="5481" y="11116"/>
                  </a:lnTo>
                  <a:lnTo>
                    <a:pt x="6064" y="10953"/>
                  </a:lnTo>
                  <a:lnTo>
                    <a:pt x="6939" y="11602"/>
                  </a:lnTo>
                  <a:lnTo>
                    <a:pt x="6939" y="11765"/>
                  </a:lnTo>
                  <a:lnTo>
                    <a:pt x="7872" y="11765"/>
                  </a:lnTo>
                  <a:lnTo>
                    <a:pt x="8746" y="11116"/>
                  </a:lnTo>
                  <a:lnTo>
                    <a:pt x="9329" y="11116"/>
                  </a:lnTo>
                  <a:lnTo>
                    <a:pt x="8746" y="10507"/>
                  </a:lnTo>
                  <a:lnTo>
                    <a:pt x="10262" y="8398"/>
                  </a:lnTo>
                  <a:lnTo>
                    <a:pt x="11195" y="7789"/>
                  </a:lnTo>
                  <a:lnTo>
                    <a:pt x="11195" y="6734"/>
                  </a:lnTo>
                  <a:lnTo>
                    <a:pt x="12653" y="6531"/>
                  </a:lnTo>
                  <a:lnTo>
                    <a:pt x="12420" y="5720"/>
                  </a:lnTo>
                  <a:lnTo>
                    <a:pt x="13294" y="5071"/>
                  </a:lnTo>
                  <a:lnTo>
                    <a:pt x="13294" y="4422"/>
                  </a:lnTo>
                  <a:lnTo>
                    <a:pt x="14227" y="3408"/>
                  </a:lnTo>
                  <a:lnTo>
                    <a:pt x="15102" y="3813"/>
                  </a:lnTo>
                  <a:lnTo>
                    <a:pt x="16327" y="2759"/>
                  </a:lnTo>
                  <a:lnTo>
                    <a:pt x="15743" y="1663"/>
                  </a:lnTo>
                  <a:lnTo>
                    <a:pt x="14810" y="1258"/>
                  </a:lnTo>
                  <a:lnTo>
                    <a:pt x="14810"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1" name="Freeform 125">
              <a:extLst>
                <a:ext uri="{FF2B5EF4-FFF2-40B4-BE49-F238E27FC236}">
                  <a16:creationId xmlns:a16="http://schemas.microsoft.com/office/drawing/2014/main" id="{DF4C2B7E-345B-4696-A078-946B71CD3B92}"/>
                </a:ext>
              </a:extLst>
            </p:cNvPr>
            <p:cNvSpPr>
              <a:spLocks/>
            </p:cNvSpPr>
            <p:nvPr/>
          </p:nvSpPr>
          <p:spPr bwMode="auto">
            <a:xfrm>
              <a:off x="5543727" y="3822621"/>
              <a:ext cx="167968" cy="211493"/>
            </a:xfrm>
            <a:custGeom>
              <a:avLst/>
              <a:gdLst>
                <a:gd name="T0" fmla="*/ 613 w 20000"/>
                <a:gd name="T1" fmla="*/ 1839 h 20000"/>
                <a:gd name="T2" fmla="*/ 891 w 20000"/>
                <a:gd name="T3" fmla="*/ 1166 h 20000"/>
                <a:gd name="T4" fmla="*/ 2340 w 20000"/>
                <a:gd name="T5" fmla="*/ 717 h 20000"/>
                <a:gd name="T6" fmla="*/ 3788 w 20000"/>
                <a:gd name="T7" fmla="*/ 0 h 20000"/>
                <a:gd name="T8" fmla="*/ 4345 w 20000"/>
                <a:gd name="T9" fmla="*/ 717 h 20000"/>
                <a:gd name="T10" fmla="*/ 4680 w 20000"/>
                <a:gd name="T11" fmla="*/ 717 h 20000"/>
                <a:gd name="T12" fmla="*/ 6072 w 20000"/>
                <a:gd name="T13" fmla="*/ 1166 h 20000"/>
                <a:gd name="T14" fmla="*/ 8969 w 20000"/>
                <a:gd name="T15" fmla="*/ 1839 h 20000"/>
                <a:gd name="T16" fmla="*/ 11309 w 20000"/>
                <a:gd name="T17" fmla="*/ 3004 h 20000"/>
                <a:gd name="T18" fmla="*/ 13872 w 20000"/>
                <a:gd name="T19" fmla="*/ 3229 h 20000"/>
                <a:gd name="T20" fmla="*/ 15042 w 20000"/>
                <a:gd name="T21" fmla="*/ 1839 h 20000"/>
                <a:gd name="T22" fmla="*/ 15877 w 20000"/>
                <a:gd name="T23" fmla="*/ 1839 h 20000"/>
                <a:gd name="T24" fmla="*/ 17326 w 20000"/>
                <a:gd name="T25" fmla="*/ 1839 h 20000"/>
                <a:gd name="T26" fmla="*/ 18217 w 20000"/>
                <a:gd name="T27" fmla="*/ 2287 h 20000"/>
                <a:gd name="T28" fmla="*/ 19944 w 20000"/>
                <a:gd name="T29" fmla="*/ 2287 h 20000"/>
                <a:gd name="T30" fmla="*/ 17660 w 20000"/>
                <a:gd name="T31" fmla="*/ 4395 h 20000"/>
                <a:gd name="T32" fmla="*/ 17660 w 20000"/>
                <a:gd name="T33" fmla="*/ 11614 h 20000"/>
                <a:gd name="T34" fmla="*/ 19053 w 20000"/>
                <a:gd name="T35" fmla="*/ 13004 h 20000"/>
                <a:gd name="T36" fmla="*/ 18774 w 20000"/>
                <a:gd name="T37" fmla="*/ 13901 h 20000"/>
                <a:gd name="T38" fmla="*/ 17326 w 20000"/>
                <a:gd name="T39" fmla="*/ 14619 h 20000"/>
                <a:gd name="T40" fmla="*/ 17326 w 20000"/>
                <a:gd name="T41" fmla="*/ 15112 h 20000"/>
                <a:gd name="T42" fmla="*/ 16435 w 20000"/>
                <a:gd name="T43" fmla="*/ 15291 h 20000"/>
                <a:gd name="T44" fmla="*/ 15320 w 20000"/>
                <a:gd name="T45" fmla="*/ 15785 h 20000"/>
                <a:gd name="T46" fmla="*/ 15042 w 20000"/>
                <a:gd name="T47" fmla="*/ 16951 h 20000"/>
                <a:gd name="T48" fmla="*/ 13872 w 20000"/>
                <a:gd name="T49" fmla="*/ 18789 h 20000"/>
                <a:gd name="T50" fmla="*/ 12981 w 20000"/>
                <a:gd name="T51" fmla="*/ 19955 h 20000"/>
                <a:gd name="T52" fmla="*/ 9805 w 20000"/>
                <a:gd name="T53" fmla="*/ 17668 h 20000"/>
                <a:gd name="T54" fmla="*/ 9805 w 20000"/>
                <a:gd name="T55" fmla="*/ 16457 h 20000"/>
                <a:gd name="T56" fmla="*/ 891 w 20000"/>
                <a:gd name="T57" fmla="*/ 12063 h 20000"/>
                <a:gd name="T58" fmla="*/ 0 w 20000"/>
                <a:gd name="T59" fmla="*/ 12063 h 20000"/>
                <a:gd name="T60" fmla="*/ 0 w 20000"/>
                <a:gd name="T61" fmla="*/ 9731 h 20000"/>
                <a:gd name="T62" fmla="*/ 1727 w 20000"/>
                <a:gd name="T63" fmla="*/ 7399 h 20000"/>
                <a:gd name="T64" fmla="*/ 2897 w 20000"/>
                <a:gd name="T65" fmla="*/ 6233 h 20000"/>
                <a:gd name="T66" fmla="*/ 1727 w 20000"/>
                <a:gd name="T67" fmla="*/ 4395 h 20000"/>
                <a:gd name="T68" fmla="*/ 1504 w 20000"/>
                <a:gd name="T69" fmla="*/ 3229 h 20000"/>
                <a:gd name="T70" fmla="*/ 1504 w 20000"/>
                <a:gd name="T71" fmla="*/ 2556 h 20000"/>
                <a:gd name="T72" fmla="*/ 613 w 20000"/>
                <a:gd name="T73" fmla="*/ 2287 h 20000"/>
                <a:gd name="T74" fmla="*/ 613 w 20000"/>
                <a:gd name="T75" fmla="*/ 1839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00" h="20000">
                  <a:moveTo>
                    <a:pt x="613" y="1839"/>
                  </a:moveTo>
                  <a:lnTo>
                    <a:pt x="891" y="1166"/>
                  </a:lnTo>
                  <a:lnTo>
                    <a:pt x="2340" y="717"/>
                  </a:lnTo>
                  <a:lnTo>
                    <a:pt x="3788" y="0"/>
                  </a:lnTo>
                  <a:lnTo>
                    <a:pt x="4345" y="717"/>
                  </a:lnTo>
                  <a:lnTo>
                    <a:pt x="4680" y="717"/>
                  </a:lnTo>
                  <a:lnTo>
                    <a:pt x="6072" y="1166"/>
                  </a:lnTo>
                  <a:lnTo>
                    <a:pt x="8969" y="1839"/>
                  </a:lnTo>
                  <a:lnTo>
                    <a:pt x="11309" y="3004"/>
                  </a:lnTo>
                  <a:lnTo>
                    <a:pt x="13872" y="3229"/>
                  </a:lnTo>
                  <a:lnTo>
                    <a:pt x="15042" y="1839"/>
                  </a:lnTo>
                  <a:lnTo>
                    <a:pt x="15877" y="1839"/>
                  </a:lnTo>
                  <a:lnTo>
                    <a:pt x="17326" y="1839"/>
                  </a:lnTo>
                  <a:lnTo>
                    <a:pt x="18217" y="2287"/>
                  </a:lnTo>
                  <a:lnTo>
                    <a:pt x="19944" y="2287"/>
                  </a:lnTo>
                  <a:lnTo>
                    <a:pt x="17660" y="4395"/>
                  </a:lnTo>
                  <a:lnTo>
                    <a:pt x="17660" y="11614"/>
                  </a:lnTo>
                  <a:lnTo>
                    <a:pt x="19053" y="13004"/>
                  </a:lnTo>
                  <a:lnTo>
                    <a:pt x="18774" y="13901"/>
                  </a:lnTo>
                  <a:lnTo>
                    <a:pt x="17326" y="14619"/>
                  </a:lnTo>
                  <a:lnTo>
                    <a:pt x="17326" y="15112"/>
                  </a:lnTo>
                  <a:lnTo>
                    <a:pt x="16435" y="15291"/>
                  </a:lnTo>
                  <a:lnTo>
                    <a:pt x="15320" y="15785"/>
                  </a:lnTo>
                  <a:lnTo>
                    <a:pt x="15042" y="16951"/>
                  </a:lnTo>
                  <a:lnTo>
                    <a:pt x="13872" y="18789"/>
                  </a:lnTo>
                  <a:lnTo>
                    <a:pt x="12981" y="19955"/>
                  </a:lnTo>
                  <a:lnTo>
                    <a:pt x="9805" y="17668"/>
                  </a:lnTo>
                  <a:lnTo>
                    <a:pt x="9805" y="16457"/>
                  </a:lnTo>
                  <a:lnTo>
                    <a:pt x="891" y="12063"/>
                  </a:lnTo>
                  <a:lnTo>
                    <a:pt x="0" y="12063"/>
                  </a:lnTo>
                  <a:lnTo>
                    <a:pt x="0" y="9731"/>
                  </a:lnTo>
                  <a:lnTo>
                    <a:pt x="1727" y="7399"/>
                  </a:lnTo>
                  <a:lnTo>
                    <a:pt x="2897" y="6233"/>
                  </a:lnTo>
                  <a:lnTo>
                    <a:pt x="1727" y="4395"/>
                  </a:lnTo>
                  <a:lnTo>
                    <a:pt x="1504" y="3229"/>
                  </a:lnTo>
                  <a:lnTo>
                    <a:pt x="1504" y="2556"/>
                  </a:lnTo>
                  <a:lnTo>
                    <a:pt x="613" y="2287"/>
                  </a:lnTo>
                  <a:lnTo>
                    <a:pt x="613" y="1839"/>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2" name="Freeform 124">
              <a:extLst>
                <a:ext uri="{FF2B5EF4-FFF2-40B4-BE49-F238E27FC236}">
                  <a16:creationId xmlns:a16="http://schemas.microsoft.com/office/drawing/2014/main" id="{D0187BBC-0CFF-4120-9221-72D6BA305672}"/>
                </a:ext>
              </a:extLst>
            </p:cNvPr>
            <p:cNvSpPr>
              <a:spLocks/>
            </p:cNvSpPr>
            <p:nvPr/>
          </p:nvSpPr>
          <p:spPr bwMode="auto">
            <a:xfrm>
              <a:off x="5732690" y="4175504"/>
              <a:ext cx="2333" cy="13070"/>
            </a:xfrm>
            <a:custGeom>
              <a:avLst/>
              <a:gdLst>
                <a:gd name="T0" fmla="*/ 16667 w 20000"/>
                <a:gd name="T1" fmla="*/ 19286 h 20000"/>
                <a:gd name="T2" fmla="*/ 0 w 20000"/>
                <a:gd name="T3" fmla="*/ 11429 h 20000"/>
                <a:gd name="T4" fmla="*/ 0 w 20000"/>
                <a:gd name="T5" fmla="*/ 4286 h 20000"/>
                <a:gd name="T6" fmla="*/ 0 w 20000"/>
                <a:gd name="T7" fmla="*/ 0 h 20000"/>
                <a:gd name="T8" fmla="*/ 16667 w 20000"/>
                <a:gd name="T9" fmla="*/ 0 h 20000"/>
                <a:gd name="T10" fmla="*/ 16667 w 20000"/>
                <a:gd name="T11" fmla="*/ 19286 h 20000"/>
              </a:gdLst>
              <a:ahLst/>
              <a:cxnLst>
                <a:cxn ang="0">
                  <a:pos x="T0" y="T1"/>
                </a:cxn>
                <a:cxn ang="0">
                  <a:pos x="T2" y="T3"/>
                </a:cxn>
                <a:cxn ang="0">
                  <a:pos x="T4" y="T5"/>
                </a:cxn>
                <a:cxn ang="0">
                  <a:pos x="T6" y="T7"/>
                </a:cxn>
                <a:cxn ang="0">
                  <a:pos x="T8" y="T9"/>
                </a:cxn>
                <a:cxn ang="0">
                  <a:pos x="T10" y="T11"/>
                </a:cxn>
              </a:cxnLst>
              <a:rect l="0" t="0" r="r" b="b"/>
              <a:pathLst>
                <a:path w="20000" h="20000">
                  <a:moveTo>
                    <a:pt x="16667" y="19286"/>
                  </a:moveTo>
                  <a:lnTo>
                    <a:pt x="0" y="11429"/>
                  </a:lnTo>
                  <a:lnTo>
                    <a:pt x="0" y="4286"/>
                  </a:lnTo>
                  <a:lnTo>
                    <a:pt x="0" y="0"/>
                  </a:lnTo>
                  <a:lnTo>
                    <a:pt x="16667" y="0"/>
                  </a:lnTo>
                  <a:lnTo>
                    <a:pt x="16667" y="19286"/>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3" name="Freeform 123">
              <a:extLst>
                <a:ext uri="{FF2B5EF4-FFF2-40B4-BE49-F238E27FC236}">
                  <a16:creationId xmlns:a16="http://schemas.microsoft.com/office/drawing/2014/main" id="{8683CD45-3309-430A-A09E-4A00C3468A27}"/>
                </a:ext>
              </a:extLst>
            </p:cNvPr>
            <p:cNvSpPr>
              <a:spLocks/>
            </p:cNvSpPr>
            <p:nvPr/>
          </p:nvSpPr>
          <p:spPr bwMode="auto">
            <a:xfrm>
              <a:off x="5067818" y="3849948"/>
              <a:ext cx="155137" cy="187729"/>
            </a:xfrm>
            <a:custGeom>
              <a:avLst/>
              <a:gdLst>
                <a:gd name="T0" fmla="*/ 14699 w 20000"/>
                <a:gd name="T1" fmla="*/ 1823 h 20000"/>
                <a:gd name="T2" fmla="*/ 17169 w 20000"/>
                <a:gd name="T3" fmla="*/ 0 h 20000"/>
                <a:gd name="T4" fmla="*/ 19940 w 20000"/>
                <a:gd name="T5" fmla="*/ 0 h 20000"/>
                <a:gd name="T6" fmla="*/ 19639 w 20000"/>
                <a:gd name="T7" fmla="*/ 2076 h 20000"/>
                <a:gd name="T8" fmla="*/ 18735 w 20000"/>
                <a:gd name="T9" fmla="*/ 5266 h 20000"/>
                <a:gd name="T10" fmla="*/ 18133 w 20000"/>
                <a:gd name="T11" fmla="*/ 7646 h 20000"/>
                <a:gd name="T12" fmla="*/ 18133 w 20000"/>
                <a:gd name="T13" fmla="*/ 9418 h 20000"/>
                <a:gd name="T14" fmla="*/ 15542 w 20000"/>
                <a:gd name="T15" fmla="*/ 10734 h 20000"/>
                <a:gd name="T16" fmla="*/ 14699 w 20000"/>
                <a:gd name="T17" fmla="*/ 12304 h 20000"/>
                <a:gd name="T18" fmla="*/ 13434 w 20000"/>
                <a:gd name="T19" fmla="*/ 14430 h 20000"/>
                <a:gd name="T20" fmla="*/ 13072 w 20000"/>
                <a:gd name="T21" fmla="*/ 17063 h 20000"/>
                <a:gd name="T22" fmla="*/ 10964 w 20000"/>
                <a:gd name="T23" fmla="*/ 18380 h 20000"/>
                <a:gd name="T24" fmla="*/ 9639 w 20000"/>
                <a:gd name="T25" fmla="*/ 19646 h 20000"/>
                <a:gd name="T26" fmla="*/ 8434 w 20000"/>
                <a:gd name="T27" fmla="*/ 18380 h 20000"/>
                <a:gd name="T28" fmla="*/ 6867 w 20000"/>
                <a:gd name="T29" fmla="*/ 19139 h 20000"/>
                <a:gd name="T30" fmla="*/ 5663 w 20000"/>
                <a:gd name="T31" fmla="*/ 18633 h 20000"/>
                <a:gd name="T32" fmla="*/ 4337 w 20000"/>
                <a:gd name="T33" fmla="*/ 18380 h 20000"/>
                <a:gd name="T34" fmla="*/ 3434 w 20000"/>
                <a:gd name="T35" fmla="*/ 19139 h 20000"/>
                <a:gd name="T36" fmla="*/ 1867 w 20000"/>
                <a:gd name="T37" fmla="*/ 19139 h 20000"/>
                <a:gd name="T38" fmla="*/ 964 w 20000"/>
                <a:gd name="T39" fmla="*/ 16506 h 20000"/>
                <a:gd name="T40" fmla="*/ 1867 w 20000"/>
                <a:gd name="T41" fmla="*/ 16506 h 20000"/>
                <a:gd name="T42" fmla="*/ 2470 w 20000"/>
                <a:gd name="T43" fmla="*/ 14987 h 20000"/>
                <a:gd name="T44" fmla="*/ 1867 w 20000"/>
                <a:gd name="T45" fmla="*/ 13114 h 20000"/>
                <a:gd name="T46" fmla="*/ 3434 w 20000"/>
                <a:gd name="T47" fmla="*/ 13620 h 20000"/>
                <a:gd name="T48" fmla="*/ 5904 w 20000"/>
                <a:gd name="T49" fmla="*/ 13620 h 20000"/>
                <a:gd name="T50" fmla="*/ 8133 w 20000"/>
                <a:gd name="T51" fmla="*/ 14177 h 20000"/>
                <a:gd name="T52" fmla="*/ 8434 w 20000"/>
                <a:gd name="T53" fmla="*/ 13114 h 20000"/>
                <a:gd name="T54" fmla="*/ 9639 w 20000"/>
                <a:gd name="T55" fmla="*/ 11544 h 20000"/>
                <a:gd name="T56" fmla="*/ 8133 w 20000"/>
                <a:gd name="T57" fmla="*/ 8658 h 20000"/>
                <a:gd name="T58" fmla="*/ 8434 w 20000"/>
                <a:gd name="T59" fmla="*/ 6835 h 20000"/>
                <a:gd name="T60" fmla="*/ 8434 w 20000"/>
                <a:gd name="T61" fmla="*/ 5468 h 20000"/>
                <a:gd name="T62" fmla="*/ 6867 w 20000"/>
                <a:gd name="T63" fmla="*/ 5266 h 20000"/>
                <a:gd name="T64" fmla="*/ 5904 w 20000"/>
                <a:gd name="T65" fmla="*/ 3949 h 20000"/>
                <a:gd name="T66" fmla="*/ 5904 w 20000"/>
                <a:gd name="T67" fmla="*/ 3139 h 20000"/>
                <a:gd name="T68" fmla="*/ 13434 w 20000"/>
                <a:gd name="T69" fmla="*/ 3139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00" h="20000">
                  <a:moveTo>
                    <a:pt x="13434" y="3139"/>
                  </a:moveTo>
                  <a:lnTo>
                    <a:pt x="14699" y="1823"/>
                  </a:lnTo>
                  <a:lnTo>
                    <a:pt x="14940" y="0"/>
                  </a:lnTo>
                  <a:lnTo>
                    <a:pt x="17169" y="0"/>
                  </a:lnTo>
                  <a:lnTo>
                    <a:pt x="18735" y="0"/>
                  </a:lnTo>
                  <a:lnTo>
                    <a:pt x="19940" y="0"/>
                  </a:lnTo>
                  <a:lnTo>
                    <a:pt x="19940" y="1316"/>
                  </a:lnTo>
                  <a:lnTo>
                    <a:pt x="19639" y="2076"/>
                  </a:lnTo>
                  <a:lnTo>
                    <a:pt x="18735" y="3949"/>
                  </a:lnTo>
                  <a:lnTo>
                    <a:pt x="18735" y="5266"/>
                  </a:lnTo>
                  <a:lnTo>
                    <a:pt x="18133" y="6278"/>
                  </a:lnTo>
                  <a:lnTo>
                    <a:pt x="18133" y="7646"/>
                  </a:lnTo>
                  <a:lnTo>
                    <a:pt x="18133" y="8658"/>
                  </a:lnTo>
                  <a:lnTo>
                    <a:pt x="18133" y="9418"/>
                  </a:lnTo>
                  <a:lnTo>
                    <a:pt x="16506" y="10734"/>
                  </a:lnTo>
                  <a:lnTo>
                    <a:pt x="15542" y="10734"/>
                  </a:lnTo>
                  <a:lnTo>
                    <a:pt x="14940" y="11797"/>
                  </a:lnTo>
                  <a:lnTo>
                    <a:pt x="14699" y="12304"/>
                  </a:lnTo>
                  <a:lnTo>
                    <a:pt x="13434" y="13114"/>
                  </a:lnTo>
                  <a:lnTo>
                    <a:pt x="13434" y="14430"/>
                  </a:lnTo>
                  <a:lnTo>
                    <a:pt x="13434" y="15696"/>
                  </a:lnTo>
                  <a:lnTo>
                    <a:pt x="13072" y="17063"/>
                  </a:lnTo>
                  <a:lnTo>
                    <a:pt x="12169" y="17873"/>
                  </a:lnTo>
                  <a:lnTo>
                    <a:pt x="10964" y="18380"/>
                  </a:lnTo>
                  <a:lnTo>
                    <a:pt x="10602" y="18633"/>
                  </a:lnTo>
                  <a:lnTo>
                    <a:pt x="9639" y="19646"/>
                  </a:lnTo>
                  <a:lnTo>
                    <a:pt x="9036" y="18633"/>
                  </a:lnTo>
                  <a:lnTo>
                    <a:pt x="8434" y="18380"/>
                  </a:lnTo>
                  <a:lnTo>
                    <a:pt x="7530" y="18380"/>
                  </a:lnTo>
                  <a:lnTo>
                    <a:pt x="6867" y="19139"/>
                  </a:lnTo>
                  <a:lnTo>
                    <a:pt x="5904" y="19139"/>
                  </a:lnTo>
                  <a:lnTo>
                    <a:pt x="5663" y="18633"/>
                  </a:lnTo>
                  <a:lnTo>
                    <a:pt x="5060" y="18633"/>
                  </a:lnTo>
                  <a:lnTo>
                    <a:pt x="4337" y="18380"/>
                  </a:lnTo>
                  <a:lnTo>
                    <a:pt x="3434" y="18633"/>
                  </a:lnTo>
                  <a:lnTo>
                    <a:pt x="3434" y="19139"/>
                  </a:lnTo>
                  <a:lnTo>
                    <a:pt x="2470" y="19949"/>
                  </a:lnTo>
                  <a:lnTo>
                    <a:pt x="1867" y="19139"/>
                  </a:lnTo>
                  <a:lnTo>
                    <a:pt x="0" y="17063"/>
                  </a:lnTo>
                  <a:lnTo>
                    <a:pt x="964" y="16506"/>
                  </a:lnTo>
                  <a:lnTo>
                    <a:pt x="1566" y="16253"/>
                  </a:lnTo>
                  <a:lnTo>
                    <a:pt x="1867" y="16506"/>
                  </a:lnTo>
                  <a:lnTo>
                    <a:pt x="2470" y="16506"/>
                  </a:lnTo>
                  <a:lnTo>
                    <a:pt x="2470" y="14987"/>
                  </a:lnTo>
                  <a:lnTo>
                    <a:pt x="1566" y="14430"/>
                  </a:lnTo>
                  <a:lnTo>
                    <a:pt x="1867" y="13114"/>
                  </a:lnTo>
                  <a:lnTo>
                    <a:pt x="2470" y="13620"/>
                  </a:lnTo>
                  <a:lnTo>
                    <a:pt x="3434" y="13620"/>
                  </a:lnTo>
                  <a:lnTo>
                    <a:pt x="4096" y="12304"/>
                  </a:lnTo>
                  <a:lnTo>
                    <a:pt x="5904" y="13620"/>
                  </a:lnTo>
                  <a:lnTo>
                    <a:pt x="7530" y="13114"/>
                  </a:lnTo>
                  <a:lnTo>
                    <a:pt x="8133" y="14177"/>
                  </a:lnTo>
                  <a:lnTo>
                    <a:pt x="8434" y="14177"/>
                  </a:lnTo>
                  <a:lnTo>
                    <a:pt x="8434" y="13114"/>
                  </a:lnTo>
                  <a:lnTo>
                    <a:pt x="9036" y="12304"/>
                  </a:lnTo>
                  <a:lnTo>
                    <a:pt x="9639" y="11544"/>
                  </a:lnTo>
                  <a:lnTo>
                    <a:pt x="9639" y="9418"/>
                  </a:lnTo>
                  <a:lnTo>
                    <a:pt x="8133" y="8658"/>
                  </a:lnTo>
                  <a:lnTo>
                    <a:pt x="8133" y="7342"/>
                  </a:lnTo>
                  <a:lnTo>
                    <a:pt x="8434" y="6835"/>
                  </a:lnTo>
                  <a:lnTo>
                    <a:pt x="9036" y="6278"/>
                  </a:lnTo>
                  <a:lnTo>
                    <a:pt x="8434" y="5468"/>
                  </a:lnTo>
                  <a:lnTo>
                    <a:pt x="8133" y="5266"/>
                  </a:lnTo>
                  <a:lnTo>
                    <a:pt x="6867" y="5266"/>
                  </a:lnTo>
                  <a:lnTo>
                    <a:pt x="5904" y="5468"/>
                  </a:lnTo>
                  <a:lnTo>
                    <a:pt x="5904" y="3949"/>
                  </a:lnTo>
                  <a:lnTo>
                    <a:pt x="6566" y="3139"/>
                  </a:lnTo>
                  <a:lnTo>
                    <a:pt x="5904" y="3139"/>
                  </a:lnTo>
                  <a:lnTo>
                    <a:pt x="10000" y="2582"/>
                  </a:lnTo>
                  <a:lnTo>
                    <a:pt x="13434" y="3139"/>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4" name="Freeform 122">
              <a:extLst>
                <a:ext uri="{FF2B5EF4-FFF2-40B4-BE49-F238E27FC236}">
                  <a16:creationId xmlns:a16="http://schemas.microsoft.com/office/drawing/2014/main" id="{C03D31D3-DCF1-4524-8D60-BC5101F9EA4B}"/>
                </a:ext>
              </a:extLst>
            </p:cNvPr>
            <p:cNvSpPr>
              <a:spLocks/>
            </p:cNvSpPr>
            <p:nvPr/>
          </p:nvSpPr>
          <p:spPr bwMode="auto">
            <a:xfrm>
              <a:off x="4603574" y="3745390"/>
              <a:ext cx="78152" cy="89112"/>
            </a:xfrm>
            <a:custGeom>
              <a:avLst/>
              <a:gdLst>
                <a:gd name="T0" fmla="*/ 4910 w 20000"/>
                <a:gd name="T1" fmla="*/ 0 h 20000"/>
                <a:gd name="T2" fmla="*/ 7425 w 20000"/>
                <a:gd name="T3" fmla="*/ 0 h 20000"/>
                <a:gd name="T4" fmla="*/ 8623 w 20000"/>
                <a:gd name="T5" fmla="*/ 2781 h 20000"/>
                <a:gd name="T6" fmla="*/ 8623 w 20000"/>
                <a:gd name="T7" fmla="*/ 5455 h 20000"/>
                <a:gd name="T8" fmla="*/ 10539 w 20000"/>
                <a:gd name="T9" fmla="*/ 5455 h 20000"/>
                <a:gd name="T10" fmla="*/ 13054 w 20000"/>
                <a:gd name="T11" fmla="*/ 5455 h 20000"/>
                <a:gd name="T12" fmla="*/ 13054 w 20000"/>
                <a:gd name="T13" fmla="*/ 3850 h 20000"/>
                <a:gd name="T14" fmla="*/ 14970 w 20000"/>
                <a:gd name="T15" fmla="*/ 4385 h 20000"/>
                <a:gd name="T16" fmla="*/ 14970 w 20000"/>
                <a:gd name="T17" fmla="*/ 6631 h 20000"/>
                <a:gd name="T18" fmla="*/ 14970 w 20000"/>
                <a:gd name="T19" fmla="*/ 8342 h 20000"/>
                <a:gd name="T20" fmla="*/ 14970 w 20000"/>
                <a:gd name="T21" fmla="*/ 8770 h 20000"/>
                <a:gd name="T22" fmla="*/ 15449 w 20000"/>
                <a:gd name="T23" fmla="*/ 11123 h 20000"/>
                <a:gd name="T24" fmla="*/ 17964 w 20000"/>
                <a:gd name="T25" fmla="*/ 11123 h 20000"/>
                <a:gd name="T26" fmla="*/ 18683 w 20000"/>
                <a:gd name="T27" fmla="*/ 11551 h 20000"/>
                <a:gd name="T28" fmla="*/ 19880 w 20000"/>
                <a:gd name="T29" fmla="*/ 12727 h 20000"/>
                <a:gd name="T30" fmla="*/ 18683 w 20000"/>
                <a:gd name="T31" fmla="*/ 16043 h 20000"/>
                <a:gd name="T32" fmla="*/ 19880 w 20000"/>
                <a:gd name="T33" fmla="*/ 19893 h 20000"/>
                <a:gd name="T34" fmla="*/ 14970 w 20000"/>
                <a:gd name="T35" fmla="*/ 18824 h 20000"/>
                <a:gd name="T36" fmla="*/ 5629 w 20000"/>
                <a:gd name="T37" fmla="*/ 12727 h 20000"/>
                <a:gd name="T38" fmla="*/ 0 w 20000"/>
                <a:gd name="T39" fmla="*/ 8342 h 20000"/>
                <a:gd name="T40" fmla="*/ 1916 w 20000"/>
                <a:gd name="T41" fmla="*/ 5455 h 20000"/>
                <a:gd name="T42" fmla="*/ 3713 w 20000"/>
                <a:gd name="T43" fmla="*/ 3850 h 20000"/>
                <a:gd name="T44" fmla="*/ 3713 w 20000"/>
                <a:gd name="T45" fmla="*/ 1711 h 20000"/>
                <a:gd name="T46" fmla="*/ 4910 w 20000"/>
                <a:gd name="T47" fmla="*/ 1711 h 20000"/>
                <a:gd name="T48" fmla="*/ 4910 w 20000"/>
                <a:gd name="T49"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00" h="20000">
                  <a:moveTo>
                    <a:pt x="4910" y="0"/>
                  </a:moveTo>
                  <a:lnTo>
                    <a:pt x="7425" y="0"/>
                  </a:lnTo>
                  <a:lnTo>
                    <a:pt x="8623" y="2781"/>
                  </a:lnTo>
                  <a:lnTo>
                    <a:pt x="8623" y="5455"/>
                  </a:lnTo>
                  <a:lnTo>
                    <a:pt x="10539" y="5455"/>
                  </a:lnTo>
                  <a:lnTo>
                    <a:pt x="13054" y="5455"/>
                  </a:lnTo>
                  <a:lnTo>
                    <a:pt x="13054" y="3850"/>
                  </a:lnTo>
                  <a:lnTo>
                    <a:pt x="14970" y="4385"/>
                  </a:lnTo>
                  <a:lnTo>
                    <a:pt x="14970" y="6631"/>
                  </a:lnTo>
                  <a:lnTo>
                    <a:pt x="14970" y="8342"/>
                  </a:lnTo>
                  <a:lnTo>
                    <a:pt x="14970" y="8770"/>
                  </a:lnTo>
                  <a:lnTo>
                    <a:pt x="15449" y="11123"/>
                  </a:lnTo>
                  <a:lnTo>
                    <a:pt x="17964" y="11123"/>
                  </a:lnTo>
                  <a:lnTo>
                    <a:pt x="18683" y="11551"/>
                  </a:lnTo>
                  <a:lnTo>
                    <a:pt x="19880" y="12727"/>
                  </a:lnTo>
                  <a:lnTo>
                    <a:pt x="18683" y="16043"/>
                  </a:lnTo>
                  <a:lnTo>
                    <a:pt x="19880" y="19893"/>
                  </a:lnTo>
                  <a:lnTo>
                    <a:pt x="14970" y="18824"/>
                  </a:lnTo>
                  <a:lnTo>
                    <a:pt x="5629" y="12727"/>
                  </a:lnTo>
                  <a:lnTo>
                    <a:pt x="0" y="8342"/>
                  </a:lnTo>
                  <a:lnTo>
                    <a:pt x="1916" y="5455"/>
                  </a:lnTo>
                  <a:lnTo>
                    <a:pt x="3713" y="3850"/>
                  </a:lnTo>
                  <a:lnTo>
                    <a:pt x="3713" y="1711"/>
                  </a:lnTo>
                  <a:lnTo>
                    <a:pt x="4910" y="1711"/>
                  </a:lnTo>
                  <a:lnTo>
                    <a:pt x="4910"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5" name="Freeform 121">
              <a:extLst>
                <a:ext uri="{FF2B5EF4-FFF2-40B4-BE49-F238E27FC236}">
                  <a16:creationId xmlns:a16="http://schemas.microsoft.com/office/drawing/2014/main" id="{923EEC4B-96F4-40DE-814A-1BCC6A5E6F4A}"/>
                </a:ext>
              </a:extLst>
            </p:cNvPr>
            <p:cNvSpPr>
              <a:spLocks/>
            </p:cNvSpPr>
            <p:nvPr/>
          </p:nvSpPr>
          <p:spPr bwMode="auto">
            <a:xfrm>
              <a:off x="5030492" y="3202401"/>
              <a:ext cx="321938" cy="305357"/>
            </a:xfrm>
            <a:custGeom>
              <a:avLst/>
              <a:gdLst>
                <a:gd name="T0" fmla="*/ 0 w 20000"/>
                <a:gd name="T1" fmla="*/ 4199 h 20000"/>
                <a:gd name="T2" fmla="*/ 319 w 20000"/>
                <a:gd name="T3" fmla="*/ 4199 h 20000"/>
                <a:gd name="T4" fmla="*/ 1072 w 20000"/>
                <a:gd name="T5" fmla="*/ 3390 h 20000"/>
                <a:gd name="T6" fmla="*/ 783 w 20000"/>
                <a:gd name="T7" fmla="*/ 2240 h 20000"/>
                <a:gd name="T8" fmla="*/ 1797 w 20000"/>
                <a:gd name="T9" fmla="*/ 1275 h 20000"/>
                <a:gd name="T10" fmla="*/ 2725 w 20000"/>
                <a:gd name="T11" fmla="*/ 964 h 20000"/>
                <a:gd name="T12" fmla="*/ 2435 w 20000"/>
                <a:gd name="T13" fmla="*/ 498 h 20000"/>
                <a:gd name="T14" fmla="*/ 2435 w 20000"/>
                <a:gd name="T15" fmla="*/ 0 h 20000"/>
                <a:gd name="T16" fmla="*/ 3768 w 20000"/>
                <a:gd name="T17" fmla="*/ 187 h 20000"/>
                <a:gd name="T18" fmla="*/ 5101 w 20000"/>
                <a:gd name="T19" fmla="*/ 498 h 20000"/>
                <a:gd name="T20" fmla="*/ 5884 w 20000"/>
                <a:gd name="T21" fmla="*/ 809 h 20000"/>
                <a:gd name="T22" fmla="*/ 7072 w 20000"/>
                <a:gd name="T23" fmla="*/ 964 h 20000"/>
                <a:gd name="T24" fmla="*/ 7536 w 20000"/>
                <a:gd name="T25" fmla="*/ 2240 h 20000"/>
                <a:gd name="T26" fmla="*/ 9478 w 20000"/>
                <a:gd name="T27" fmla="*/ 2924 h 20000"/>
                <a:gd name="T28" fmla="*/ 12174 w 20000"/>
                <a:gd name="T29" fmla="*/ 4323 h 20000"/>
                <a:gd name="T30" fmla="*/ 12928 w 20000"/>
                <a:gd name="T31" fmla="*/ 3546 h 20000"/>
                <a:gd name="T32" fmla="*/ 13217 w 20000"/>
                <a:gd name="T33" fmla="*/ 2924 h 20000"/>
                <a:gd name="T34" fmla="*/ 12928 w 20000"/>
                <a:gd name="T35" fmla="*/ 1617 h 20000"/>
                <a:gd name="T36" fmla="*/ 13362 w 20000"/>
                <a:gd name="T37" fmla="*/ 809 h 20000"/>
                <a:gd name="T38" fmla="*/ 14406 w 20000"/>
                <a:gd name="T39" fmla="*/ 498 h 20000"/>
                <a:gd name="T40" fmla="*/ 14580 w 20000"/>
                <a:gd name="T41" fmla="*/ 498 h 20000"/>
                <a:gd name="T42" fmla="*/ 14870 w 20000"/>
                <a:gd name="T43" fmla="*/ 187 h 20000"/>
                <a:gd name="T44" fmla="*/ 15768 w 20000"/>
                <a:gd name="T45" fmla="*/ 187 h 20000"/>
                <a:gd name="T46" fmla="*/ 16551 w 20000"/>
                <a:gd name="T47" fmla="*/ 498 h 20000"/>
                <a:gd name="T48" fmla="*/ 16841 w 20000"/>
                <a:gd name="T49" fmla="*/ 964 h 20000"/>
                <a:gd name="T50" fmla="*/ 18029 w 20000"/>
                <a:gd name="T51" fmla="*/ 1617 h 20000"/>
                <a:gd name="T52" fmla="*/ 19507 w 20000"/>
                <a:gd name="T53" fmla="*/ 2240 h 20000"/>
                <a:gd name="T54" fmla="*/ 19217 w 20000"/>
                <a:gd name="T55" fmla="*/ 2551 h 20000"/>
                <a:gd name="T56" fmla="*/ 19507 w 20000"/>
                <a:gd name="T57" fmla="*/ 3546 h 20000"/>
                <a:gd name="T58" fmla="*/ 19217 w 20000"/>
                <a:gd name="T59" fmla="*/ 4323 h 20000"/>
                <a:gd name="T60" fmla="*/ 19507 w 20000"/>
                <a:gd name="T61" fmla="*/ 5661 h 20000"/>
                <a:gd name="T62" fmla="*/ 19971 w 20000"/>
                <a:gd name="T63" fmla="*/ 16423 h 20000"/>
                <a:gd name="T64" fmla="*/ 19971 w 20000"/>
                <a:gd name="T65" fmla="*/ 19471 h 20000"/>
                <a:gd name="T66" fmla="*/ 18783 w 20000"/>
                <a:gd name="T67" fmla="*/ 19471 h 20000"/>
                <a:gd name="T68" fmla="*/ 18783 w 20000"/>
                <a:gd name="T69" fmla="*/ 19969 h 20000"/>
                <a:gd name="T70" fmla="*/ 8551 w 20000"/>
                <a:gd name="T71" fmla="*/ 14495 h 20000"/>
                <a:gd name="T72" fmla="*/ 7072 w 20000"/>
                <a:gd name="T73" fmla="*/ 15117 h 20000"/>
                <a:gd name="T74" fmla="*/ 6174 w 20000"/>
                <a:gd name="T75" fmla="*/ 15583 h 20000"/>
                <a:gd name="T76" fmla="*/ 5101 w 20000"/>
                <a:gd name="T77" fmla="*/ 14806 h 20000"/>
                <a:gd name="T78" fmla="*/ 3449 w 20000"/>
                <a:gd name="T79" fmla="*/ 14308 h 20000"/>
                <a:gd name="T80" fmla="*/ 2725 w 20000"/>
                <a:gd name="T81" fmla="*/ 13219 h 20000"/>
                <a:gd name="T82" fmla="*/ 1797 w 20000"/>
                <a:gd name="T83" fmla="*/ 12722 h 20000"/>
                <a:gd name="T84" fmla="*/ 1217 w 20000"/>
                <a:gd name="T85" fmla="*/ 13033 h 20000"/>
                <a:gd name="T86" fmla="*/ 783 w 20000"/>
                <a:gd name="T87" fmla="*/ 12224 h 20000"/>
                <a:gd name="T88" fmla="*/ 783 w 20000"/>
                <a:gd name="T89" fmla="*/ 11757 h 20000"/>
                <a:gd name="T90" fmla="*/ 0 w 20000"/>
                <a:gd name="T91" fmla="*/ 10482 h 20000"/>
                <a:gd name="T92" fmla="*/ 609 w 20000"/>
                <a:gd name="T93" fmla="*/ 9798 h 20000"/>
                <a:gd name="T94" fmla="*/ 319 w 20000"/>
                <a:gd name="T95" fmla="*/ 8523 h 20000"/>
                <a:gd name="T96" fmla="*/ 609 w 20000"/>
                <a:gd name="T97" fmla="*/ 7745 h 20000"/>
                <a:gd name="T98" fmla="*/ 319 w 20000"/>
                <a:gd name="T99" fmla="*/ 5972 h 20000"/>
                <a:gd name="T100" fmla="*/ 0 w 20000"/>
                <a:gd name="T101" fmla="*/ 4199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000" h="20000">
                  <a:moveTo>
                    <a:pt x="0" y="4199"/>
                  </a:moveTo>
                  <a:lnTo>
                    <a:pt x="319" y="4199"/>
                  </a:lnTo>
                  <a:lnTo>
                    <a:pt x="1072" y="3390"/>
                  </a:lnTo>
                  <a:lnTo>
                    <a:pt x="783" y="2240"/>
                  </a:lnTo>
                  <a:lnTo>
                    <a:pt x="1797" y="1275"/>
                  </a:lnTo>
                  <a:lnTo>
                    <a:pt x="2725" y="964"/>
                  </a:lnTo>
                  <a:lnTo>
                    <a:pt x="2435" y="498"/>
                  </a:lnTo>
                  <a:lnTo>
                    <a:pt x="2435" y="0"/>
                  </a:lnTo>
                  <a:lnTo>
                    <a:pt x="3768" y="187"/>
                  </a:lnTo>
                  <a:lnTo>
                    <a:pt x="5101" y="498"/>
                  </a:lnTo>
                  <a:lnTo>
                    <a:pt x="5884" y="809"/>
                  </a:lnTo>
                  <a:lnTo>
                    <a:pt x="7072" y="964"/>
                  </a:lnTo>
                  <a:lnTo>
                    <a:pt x="7536" y="2240"/>
                  </a:lnTo>
                  <a:lnTo>
                    <a:pt x="9478" y="2924"/>
                  </a:lnTo>
                  <a:lnTo>
                    <a:pt x="12174" y="4323"/>
                  </a:lnTo>
                  <a:lnTo>
                    <a:pt x="12928" y="3546"/>
                  </a:lnTo>
                  <a:lnTo>
                    <a:pt x="13217" y="2924"/>
                  </a:lnTo>
                  <a:lnTo>
                    <a:pt x="12928" y="1617"/>
                  </a:lnTo>
                  <a:lnTo>
                    <a:pt x="13362" y="809"/>
                  </a:lnTo>
                  <a:lnTo>
                    <a:pt x="14406" y="498"/>
                  </a:lnTo>
                  <a:lnTo>
                    <a:pt x="14580" y="498"/>
                  </a:lnTo>
                  <a:lnTo>
                    <a:pt x="14870" y="187"/>
                  </a:lnTo>
                  <a:lnTo>
                    <a:pt x="15768" y="187"/>
                  </a:lnTo>
                  <a:lnTo>
                    <a:pt x="16551" y="498"/>
                  </a:lnTo>
                  <a:lnTo>
                    <a:pt x="16841" y="964"/>
                  </a:lnTo>
                  <a:lnTo>
                    <a:pt x="18029" y="1617"/>
                  </a:lnTo>
                  <a:lnTo>
                    <a:pt x="19507" y="2240"/>
                  </a:lnTo>
                  <a:lnTo>
                    <a:pt x="19217" y="2551"/>
                  </a:lnTo>
                  <a:lnTo>
                    <a:pt x="19507" y="3546"/>
                  </a:lnTo>
                  <a:lnTo>
                    <a:pt x="19217" y="4323"/>
                  </a:lnTo>
                  <a:lnTo>
                    <a:pt x="19507" y="5661"/>
                  </a:lnTo>
                  <a:lnTo>
                    <a:pt x="19971" y="16423"/>
                  </a:lnTo>
                  <a:lnTo>
                    <a:pt x="19971" y="19471"/>
                  </a:lnTo>
                  <a:lnTo>
                    <a:pt x="18783" y="19471"/>
                  </a:lnTo>
                  <a:lnTo>
                    <a:pt x="18783" y="19969"/>
                  </a:lnTo>
                  <a:lnTo>
                    <a:pt x="8551" y="14495"/>
                  </a:lnTo>
                  <a:lnTo>
                    <a:pt x="7072" y="15117"/>
                  </a:lnTo>
                  <a:lnTo>
                    <a:pt x="6174" y="15583"/>
                  </a:lnTo>
                  <a:lnTo>
                    <a:pt x="5101" y="14806"/>
                  </a:lnTo>
                  <a:lnTo>
                    <a:pt x="3449" y="14308"/>
                  </a:lnTo>
                  <a:lnTo>
                    <a:pt x="2725" y="13219"/>
                  </a:lnTo>
                  <a:lnTo>
                    <a:pt x="1797" y="12722"/>
                  </a:lnTo>
                  <a:lnTo>
                    <a:pt x="1217" y="13033"/>
                  </a:lnTo>
                  <a:lnTo>
                    <a:pt x="783" y="12224"/>
                  </a:lnTo>
                  <a:lnTo>
                    <a:pt x="783" y="11757"/>
                  </a:lnTo>
                  <a:lnTo>
                    <a:pt x="0" y="10482"/>
                  </a:lnTo>
                  <a:lnTo>
                    <a:pt x="609" y="9798"/>
                  </a:lnTo>
                  <a:lnTo>
                    <a:pt x="319" y="8523"/>
                  </a:lnTo>
                  <a:lnTo>
                    <a:pt x="609" y="7745"/>
                  </a:lnTo>
                  <a:lnTo>
                    <a:pt x="319" y="5972"/>
                  </a:lnTo>
                  <a:lnTo>
                    <a:pt x="0" y="4199"/>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6" name="Freeform 120">
              <a:extLst>
                <a:ext uri="{FF2B5EF4-FFF2-40B4-BE49-F238E27FC236}">
                  <a16:creationId xmlns:a16="http://schemas.microsoft.com/office/drawing/2014/main" id="{9DF3E578-F350-4D28-8194-C61C39DA333B}"/>
                </a:ext>
              </a:extLst>
            </p:cNvPr>
            <p:cNvSpPr>
              <a:spLocks/>
            </p:cNvSpPr>
            <p:nvPr/>
          </p:nvSpPr>
          <p:spPr bwMode="auto">
            <a:xfrm>
              <a:off x="5719860" y="4188575"/>
              <a:ext cx="159802" cy="305357"/>
            </a:xfrm>
            <a:custGeom>
              <a:avLst/>
              <a:gdLst>
                <a:gd name="T0" fmla="*/ 3918 w 20000"/>
                <a:gd name="T1" fmla="*/ 19470 h 20000"/>
                <a:gd name="T2" fmla="*/ 819 w 20000"/>
                <a:gd name="T3" fmla="*/ 18193 h 20000"/>
                <a:gd name="T4" fmla="*/ 234 w 20000"/>
                <a:gd name="T5" fmla="*/ 16106 h 20000"/>
                <a:gd name="T6" fmla="*/ 819 w 20000"/>
                <a:gd name="T7" fmla="*/ 13676 h 20000"/>
                <a:gd name="T8" fmla="*/ 3918 w 20000"/>
                <a:gd name="T9" fmla="*/ 11589 h 20000"/>
                <a:gd name="T10" fmla="*/ 3918 w 20000"/>
                <a:gd name="T11" fmla="*/ 10810 h 20000"/>
                <a:gd name="T12" fmla="*/ 2690 w 20000"/>
                <a:gd name="T13" fmla="*/ 9813 h 20000"/>
                <a:gd name="T14" fmla="*/ 3918 w 20000"/>
                <a:gd name="T15" fmla="*/ 6760 h 20000"/>
                <a:gd name="T16" fmla="*/ 5380 w 20000"/>
                <a:gd name="T17" fmla="*/ 5950 h 20000"/>
                <a:gd name="T18" fmla="*/ 7251 w 20000"/>
                <a:gd name="T19" fmla="*/ 5950 h 20000"/>
                <a:gd name="T20" fmla="*/ 8129 w 20000"/>
                <a:gd name="T21" fmla="*/ 5452 h 20000"/>
                <a:gd name="T22" fmla="*/ 8713 w 20000"/>
                <a:gd name="T23" fmla="*/ 5140 h 20000"/>
                <a:gd name="T24" fmla="*/ 10526 w 20000"/>
                <a:gd name="T25" fmla="*/ 5140 h 20000"/>
                <a:gd name="T26" fmla="*/ 11111 w 20000"/>
                <a:gd name="T27" fmla="*/ 4642 h 20000"/>
                <a:gd name="T28" fmla="*/ 12047 w 20000"/>
                <a:gd name="T29" fmla="*/ 4330 h 20000"/>
                <a:gd name="T30" fmla="*/ 13626 w 20000"/>
                <a:gd name="T31" fmla="*/ 3863 h 20000"/>
                <a:gd name="T32" fmla="*/ 12982 w 20000"/>
                <a:gd name="T33" fmla="*/ 3053 h 20000"/>
                <a:gd name="T34" fmla="*/ 13626 w 20000"/>
                <a:gd name="T35" fmla="*/ 3053 h 20000"/>
                <a:gd name="T36" fmla="*/ 14211 w 20000"/>
                <a:gd name="T37" fmla="*/ 2243 h 20000"/>
                <a:gd name="T38" fmla="*/ 15088 w 20000"/>
                <a:gd name="T39" fmla="*/ 2087 h 20000"/>
                <a:gd name="T40" fmla="*/ 16023 w 20000"/>
                <a:gd name="T41" fmla="*/ 1433 h 20000"/>
                <a:gd name="T42" fmla="*/ 16608 w 20000"/>
                <a:gd name="T43" fmla="*/ 498 h 20000"/>
                <a:gd name="T44" fmla="*/ 16959 w 20000"/>
                <a:gd name="T45" fmla="*/ 498 h 20000"/>
                <a:gd name="T46" fmla="*/ 17544 w 20000"/>
                <a:gd name="T47" fmla="*/ 935 h 20000"/>
                <a:gd name="T48" fmla="*/ 19357 w 20000"/>
                <a:gd name="T49" fmla="*/ 3364 h 20000"/>
                <a:gd name="T50" fmla="*/ 19006 w 20000"/>
                <a:gd name="T51" fmla="*/ 5639 h 20000"/>
                <a:gd name="T52" fmla="*/ 17544 w 20000"/>
                <a:gd name="T53" fmla="*/ 5140 h 20000"/>
                <a:gd name="T54" fmla="*/ 18129 w 20000"/>
                <a:gd name="T55" fmla="*/ 6417 h 20000"/>
                <a:gd name="T56" fmla="*/ 16959 w 20000"/>
                <a:gd name="T57" fmla="*/ 8069 h 20000"/>
                <a:gd name="T58" fmla="*/ 12047 w 20000"/>
                <a:gd name="T59" fmla="*/ 14829 h 20000"/>
                <a:gd name="T60" fmla="*/ 7836 w 20000"/>
                <a:gd name="T61" fmla="*/ 19470 h 20000"/>
                <a:gd name="T62" fmla="*/ 4795 w 20000"/>
                <a:gd name="T63" fmla="*/ 19969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00" h="20000">
                  <a:moveTo>
                    <a:pt x="4795" y="19969"/>
                  </a:moveTo>
                  <a:lnTo>
                    <a:pt x="3918" y="19470"/>
                  </a:lnTo>
                  <a:lnTo>
                    <a:pt x="1754" y="19159"/>
                  </a:lnTo>
                  <a:lnTo>
                    <a:pt x="819" y="18193"/>
                  </a:lnTo>
                  <a:lnTo>
                    <a:pt x="819" y="16604"/>
                  </a:lnTo>
                  <a:lnTo>
                    <a:pt x="234" y="16106"/>
                  </a:lnTo>
                  <a:lnTo>
                    <a:pt x="0" y="14486"/>
                  </a:lnTo>
                  <a:lnTo>
                    <a:pt x="819" y="13676"/>
                  </a:lnTo>
                  <a:lnTo>
                    <a:pt x="1520" y="13551"/>
                  </a:lnTo>
                  <a:lnTo>
                    <a:pt x="3918" y="11589"/>
                  </a:lnTo>
                  <a:lnTo>
                    <a:pt x="3918" y="11433"/>
                  </a:lnTo>
                  <a:lnTo>
                    <a:pt x="3918" y="10810"/>
                  </a:lnTo>
                  <a:lnTo>
                    <a:pt x="3333" y="10312"/>
                  </a:lnTo>
                  <a:lnTo>
                    <a:pt x="2690" y="9813"/>
                  </a:lnTo>
                  <a:lnTo>
                    <a:pt x="2690" y="8536"/>
                  </a:lnTo>
                  <a:lnTo>
                    <a:pt x="3918" y="6760"/>
                  </a:lnTo>
                  <a:lnTo>
                    <a:pt x="4211" y="6106"/>
                  </a:lnTo>
                  <a:lnTo>
                    <a:pt x="5380" y="5950"/>
                  </a:lnTo>
                  <a:lnTo>
                    <a:pt x="6316" y="5639"/>
                  </a:lnTo>
                  <a:lnTo>
                    <a:pt x="7251" y="5950"/>
                  </a:lnTo>
                  <a:lnTo>
                    <a:pt x="7251" y="5639"/>
                  </a:lnTo>
                  <a:lnTo>
                    <a:pt x="8129" y="5452"/>
                  </a:lnTo>
                  <a:lnTo>
                    <a:pt x="9064" y="5639"/>
                  </a:lnTo>
                  <a:lnTo>
                    <a:pt x="8713" y="5140"/>
                  </a:lnTo>
                  <a:lnTo>
                    <a:pt x="10526" y="4642"/>
                  </a:lnTo>
                  <a:lnTo>
                    <a:pt x="10526" y="5140"/>
                  </a:lnTo>
                  <a:lnTo>
                    <a:pt x="11813" y="4829"/>
                  </a:lnTo>
                  <a:lnTo>
                    <a:pt x="11111" y="4642"/>
                  </a:lnTo>
                  <a:lnTo>
                    <a:pt x="12047" y="3863"/>
                  </a:lnTo>
                  <a:lnTo>
                    <a:pt x="12047" y="4330"/>
                  </a:lnTo>
                  <a:lnTo>
                    <a:pt x="12982" y="3863"/>
                  </a:lnTo>
                  <a:lnTo>
                    <a:pt x="13626" y="3863"/>
                  </a:lnTo>
                  <a:lnTo>
                    <a:pt x="12690" y="3551"/>
                  </a:lnTo>
                  <a:lnTo>
                    <a:pt x="12982" y="3053"/>
                  </a:lnTo>
                  <a:lnTo>
                    <a:pt x="13626" y="3364"/>
                  </a:lnTo>
                  <a:lnTo>
                    <a:pt x="13626" y="3053"/>
                  </a:lnTo>
                  <a:lnTo>
                    <a:pt x="12982" y="2243"/>
                  </a:lnTo>
                  <a:lnTo>
                    <a:pt x="14211" y="2243"/>
                  </a:lnTo>
                  <a:lnTo>
                    <a:pt x="14211" y="2555"/>
                  </a:lnTo>
                  <a:lnTo>
                    <a:pt x="15088" y="2087"/>
                  </a:lnTo>
                  <a:lnTo>
                    <a:pt x="15380" y="2243"/>
                  </a:lnTo>
                  <a:lnTo>
                    <a:pt x="16023" y="1433"/>
                  </a:lnTo>
                  <a:lnTo>
                    <a:pt x="15380" y="623"/>
                  </a:lnTo>
                  <a:lnTo>
                    <a:pt x="16608" y="498"/>
                  </a:lnTo>
                  <a:lnTo>
                    <a:pt x="16959" y="0"/>
                  </a:lnTo>
                  <a:lnTo>
                    <a:pt x="16959" y="498"/>
                  </a:lnTo>
                  <a:lnTo>
                    <a:pt x="17544" y="498"/>
                  </a:lnTo>
                  <a:lnTo>
                    <a:pt x="17544" y="935"/>
                  </a:lnTo>
                  <a:lnTo>
                    <a:pt x="18129" y="1277"/>
                  </a:lnTo>
                  <a:lnTo>
                    <a:pt x="19357" y="3364"/>
                  </a:lnTo>
                  <a:lnTo>
                    <a:pt x="19942" y="4642"/>
                  </a:lnTo>
                  <a:lnTo>
                    <a:pt x="19006" y="5639"/>
                  </a:lnTo>
                  <a:lnTo>
                    <a:pt x="18129" y="5140"/>
                  </a:lnTo>
                  <a:lnTo>
                    <a:pt x="17544" y="5140"/>
                  </a:lnTo>
                  <a:lnTo>
                    <a:pt x="17544" y="5639"/>
                  </a:lnTo>
                  <a:lnTo>
                    <a:pt x="18129" y="6417"/>
                  </a:lnTo>
                  <a:lnTo>
                    <a:pt x="16959" y="7383"/>
                  </a:lnTo>
                  <a:lnTo>
                    <a:pt x="16959" y="8069"/>
                  </a:lnTo>
                  <a:lnTo>
                    <a:pt x="15088" y="11121"/>
                  </a:lnTo>
                  <a:lnTo>
                    <a:pt x="12047" y="14829"/>
                  </a:lnTo>
                  <a:lnTo>
                    <a:pt x="9064" y="19003"/>
                  </a:lnTo>
                  <a:lnTo>
                    <a:pt x="7836" y="19470"/>
                  </a:lnTo>
                  <a:lnTo>
                    <a:pt x="6316" y="19657"/>
                  </a:lnTo>
                  <a:lnTo>
                    <a:pt x="4795" y="19969"/>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7" name="Freeform 119">
              <a:extLst>
                <a:ext uri="{FF2B5EF4-FFF2-40B4-BE49-F238E27FC236}">
                  <a16:creationId xmlns:a16="http://schemas.microsoft.com/office/drawing/2014/main" id="{C50985BA-5DFD-48AF-8AB5-E67210A41971}"/>
                </a:ext>
              </a:extLst>
            </p:cNvPr>
            <p:cNvSpPr>
              <a:spLocks/>
            </p:cNvSpPr>
            <p:nvPr/>
          </p:nvSpPr>
          <p:spPr bwMode="auto">
            <a:xfrm>
              <a:off x="5516899" y="4127978"/>
              <a:ext cx="66487" cy="172284"/>
            </a:xfrm>
            <a:custGeom>
              <a:avLst/>
              <a:gdLst>
                <a:gd name="T0" fmla="*/ 845 w 20000"/>
                <a:gd name="T1" fmla="*/ 0 h 20000"/>
                <a:gd name="T2" fmla="*/ 4366 w 20000"/>
                <a:gd name="T3" fmla="*/ 552 h 20000"/>
                <a:gd name="T4" fmla="*/ 6620 w 20000"/>
                <a:gd name="T5" fmla="*/ 1105 h 20000"/>
                <a:gd name="T6" fmla="*/ 10282 w 20000"/>
                <a:gd name="T7" fmla="*/ 4254 h 20000"/>
                <a:gd name="T8" fmla="*/ 10282 w 20000"/>
                <a:gd name="T9" fmla="*/ 5635 h 20000"/>
                <a:gd name="T10" fmla="*/ 11831 w 20000"/>
                <a:gd name="T11" fmla="*/ 5967 h 20000"/>
                <a:gd name="T12" fmla="*/ 10282 w 20000"/>
                <a:gd name="T13" fmla="*/ 7403 h 20000"/>
                <a:gd name="T14" fmla="*/ 10282 w 20000"/>
                <a:gd name="T15" fmla="*/ 10829 h 20000"/>
                <a:gd name="T16" fmla="*/ 12394 w 20000"/>
                <a:gd name="T17" fmla="*/ 10829 h 20000"/>
                <a:gd name="T18" fmla="*/ 15493 w 20000"/>
                <a:gd name="T19" fmla="*/ 11713 h 20000"/>
                <a:gd name="T20" fmla="*/ 17606 w 20000"/>
                <a:gd name="T21" fmla="*/ 13425 h 20000"/>
                <a:gd name="T22" fmla="*/ 19859 w 20000"/>
                <a:gd name="T23" fmla="*/ 13978 h 20000"/>
                <a:gd name="T24" fmla="*/ 19014 w 20000"/>
                <a:gd name="T25" fmla="*/ 15359 h 20000"/>
                <a:gd name="T26" fmla="*/ 17606 w 20000"/>
                <a:gd name="T27" fmla="*/ 17127 h 20000"/>
                <a:gd name="T28" fmla="*/ 16056 w 20000"/>
                <a:gd name="T29" fmla="*/ 17680 h 20000"/>
                <a:gd name="T30" fmla="*/ 15493 w 20000"/>
                <a:gd name="T31" fmla="*/ 17680 h 20000"/>
                <a:gd name="T32" fmla="*/ 15493 w 20000"/>
                <a:gd name="T33" fmla="*/ 19116 h 20000"/>
                <a:gd name="T34" fmla="*/ 14085 w 20000"/>
                <a:gd name="T35" fmla="*/ 19945 h 20000"/>
                <a:gd name="T36" fmla="*/ 12394 w 20000"/>
                <a:gd name="T37" fmla="*/ 19116 h 20000"/>
                <a:gd name="T38" fmla="*/ 10282 w 20000"/>
                <a:gd name="T39" fmla="*/ 17680 h 20000"/>
                <a:gd name="T40" fmla="*/ 9577 w 20000"/>
                <a:gd name="T41" fmla="*/ 16796 h 20000"/>
                <a:gd name="T42" fmla="*/ 10282 w 20000"/>
                <a:gd name="T43" fmla="*/ 15359 h 20000"/>
                <a:gd name="T44" fmla="*/ 10282 w 20000"/>
                <a:gd name="T45" fmla="*/ 13425 h 20000"/>
                <a:gd name="T46" fmla="*/ 8028 w 20000"/>
                <a:gd name="T47" fmla="*/ 13094 h 20000"/>
                <a:gd name="T48" fmla="*/ 4366 w 20000"/>
                <a:gd name="T49" fmla="*/ 13425 h 20000"/>
                <a:gd name="T50" fmla="*/ 2254 w 20000"/>
                <a:gd name="T51" fmla="*/ 11713 h 20000"/>
                <a:gd name="T52" fmla="*/ 845 w 20000"/>
                <a:gd name="T53" fmla="*/ 11934 h 20000"/>
                <a:gd name="T54" fmla="*/ 0 w 20000"/>
                <a:gd name="T55" fmla="*/ 10829 h 20000"/>
                <a:gd name="T56" fmla="*/ 845 w 20000"/>
                <a:gd name="T57" fmla="*/ 9669 h 20000"/>
                <a:gd name="T58" fmla="*/ 845 w 20000"/>
                <a:gd name="T59" fmla="*/ 8232 h 20000"/>
                <a:gd name="T60" fmla="*/ 3803 w 20000"/>
                <a:gd name="T61" fmla="*/ 8232 h 20000"/>
                <a:gd name="T62" fmla="*/ 4366 w 20000"/>
                <a:gd name="T63" fmla="*/ 8011 h 20000"/>
                <a:gd name="T64" fmla="*/ 2254 w 20000"/>
                <a:gd name="T65" fmla="*/ 7127 h 20000"/>
                <a:gd name="T66" fmla="*/ 3803 w 20000"/>
                <a:gd name="T67" fmla="*/ 6519 h 20000"/>
                <a:gd name="T68" fmla="*/ 3803 w 20000"/>
                <a:gd name="T69" fmla="*/ 4807 h 20000"/>
                <a:gd name="T70" fmla="*/ 3803 w 20000"/>
                <a:gd name="T71" fmla="*/ 3702 h 20000"/>
                <a:gd name="T72" fmla="*/ 5775 w 20000"/>
                <a:gd name="T73" fmla="*/ 3370 h 20000"/>
                <a:gd name="T74" fmla="*/ 5775 w 20000"/>
                <a:gd name="T75" fmla="*/ 2818 h 20000"/>
                <a:gd name="T76" fmla="*/ 4366 w 20000"/>
                <a:gd name="T77" fmla="*/ 1989 h 20000"/>
                <a:gd name="T78" fmla="*/ 2254 w 20000"/>
                <a:gd name="T79" fmla="*/ 1105 h 20000"/>
                <a:gd name="T80" fmla="*/ 845 w 20000"/>
                <a:gd name="T81"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00" h="20000">
                  <a:moveTo>
                    <a:pt x="845" y="0"/>
                  </a:moveTo>
                  <a:lnTo>
                    <a:pt x="4366" y="552"/>
                  </a:lnTo>
                  <a:lnTo>
                    <a:pt x="6620" y="1105"/>
                  </a:lnTo>
                  <a:lnTo>
                    <a:pt x="10282" y="4254"/>
                  </a:lnTo>
                  <a:lnTo>
                    <a:pt x="10282" y="5635"/>
                  </a:lnTo>
                  <a:lnTo>
                    <a:pt x="11831" y="5967"/>
                  </a:lnTo>
                  <a:lnTo>
                    <a:pt x="10282" y="7403"/>
                  </a:lnTo>
                  <a:lnTo>
                    <a:pt x="10282" y="10829"/>
                  </a:lnTo>
                  <a:lnTo>
                    <a:pt x="12394" y="10829"/>
                  </a:lnTo>
                  <a:lnTo>
                    <a:pt x="15493" y="11713"/>
                  </a:lnTo>
                  <a:lnTo>
                    <a:pt x="17606" y="13425"/>
                  </a:lnTo>
                  <a:lnTo>
                    <a:pt x="19859" y="13978"/>
                  </a:lnTo>
                  <a:lnTo>
                    <a:pt x="19014" y="15359"/>
                  </a:lnTo>
                  <a:lnTo>
                    <a:pt x="17606" y="17127"/>
                  </a:lnTo>
                  <a:lnTo>
                    <a:pt x="16056" y="17680"/>
                  </a:lnTo>
                  <a:lnTo>
                    <a:pt x="15493" y="17680"/>
                  </a:lnTo>
                  <a:lnTo>
                    <a:pt x="15493" y="19116"/>
                  </a:lnTo>
                  <a:lnTo>
                    <a:pt x="14085" y="19945"/>
                  </a:lnTo>
                  <a:lnTo>
                    <a:pt x="12394" y="19116"/>
                  </a:lnTo>
                  <a:lnTo>
                    <a:pt x="10282" y="17680"/>
                  </a:lnTo>
                  <a:lnTo>
                    <a:pt x="9577" y="16796"/>
                  </a:lnTo>
                  <a:lnTo>
                    <a:pt x="10282" y="15359"/>
                  </a:lnTo>
                  <a:lnTo>
                    <a:pt x="10282" y="13425"/>
                  </a:lnTo>
                  <a:lnTo>
                    <a:pt x="8028" y="13094"/>
                  </a:lnTo>
                  <a:lnTo>
                    <a:pt x="4366" y="13425"/>
                  </a:lnTo>
                  <a:lnTo>
                    <a:pt x="2254" y="11713"/>
                  </a:lnTo>
                  <a:lnTo>
                    <a:pt x="845" y="11934"/>
                  </a:lnTo>
                  <a:lnTo>
                    <a:pt x="0" y="10829"/>
                  </a:lnTo>
                  <a:lnTo>
                    <a:pt x="845" y="9669"/>
                  </a:lnTo>
                  <a:lnTo>
                    <a:pt x="845" y="8232"/>
                  </a:lnTo>
                  <a:lnTo>
                    <a:pt x="3803" y="8232"/>
                  </a:lnTo>
                  <a:lnTo>
                    <a:pt x="4366" y="8011"/>
                  </a:lnTo>
                  <a:lnTo>
                    <a:pt x="2254" y="7127"/>
                  </a:lnTo>
                  <a:lnTo>
                    <a:pt x="3803" y="6519"/>
                  </a:lnTo>
                  <a:lnTo>
                    <a:pt x="3803" y="4807"/>
                  </a:lnTo>
                  <a:lnTo>
                    <a:pt x="3803" y="3702"/>
                  </a:lnTo>
                  <a:lnTo>
                    <a:pt x="5775" y="3370"/>
                  </a:lnTo>
                  <a:lnTo>
                    <a:pt x="5775" y="2818"/>
                  </a:lnTo>
                  <a:lnTo>
                    <a:pt x="4366" y="1989"/>
                  </a:lnTo>
                  <a:lnTo>
                    <a:pt x="2254" y="1105"/>
                  </a:lnTo>
                  <a:lnTo>
                    <a:pt x="845"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8" name="Freeform 118">
              <a:extLst>
                <a:ext uri="{FF2B5EF4-FFF2-40B4-BE49-F238E27FC236}">
                  <a16:creationId xmlns:a16="http://schemas.microsoft.com/office/drawing/2014/main" id="{BBB09E02-E1AE-4843-B0F3-DC1A93F8DA9B}"/>
                </a:ext>
              </a:extLst>
            </p:cNvPr>
            <p:cNvSpPr>
              <a:spLocks/>
            </p:cNvSpPr>
            <p:nvPr/>
          </p:nvSpPr>
          <p:spPr bwMode="auto">
            <a:xfrm>
              <a:off x="4587243" y="3384190"/>
              <a:ext cx="340601" cy="327932"/>
            </a:xfrm>
            <a:custGeom>
              <a:avLst/>
              <a:gdLst>
                <a:gd name="T0" fmla="*/ 16279 w 20000"/>
                <a:gd name="T1" fmla="*/ 5544 h 20000"/>
                <a:gd name="T2" fmla="*/ 16990 w 20000"/>
                <a:gd name="T3" fmla="*/ 6299 h 20000"/>
                <a:gd name="T4" fmla="*/ 18112 w 20000"/>
                <a:gd name="T5" fmla="*/ 6734 h 20000"/>
                <a:gd name="T6" fmla="*/ 18851 w 20000"/>
                <a:gd name="T7" fmla="*/ 7518 h 20000"/>
                <a:gd name="T8" fmla="*/ 18851 w 20000"/>
                <a:gd name="T9" fmla="*/ 8244 h 20000"/>
                <a:gd name="T10" fmla="*/ 19973 w 20000"/>
                <a:gd name="T11" fmla="*/ 10653 h 20000"/>
                <a:gd name="T12" fmla="*/ 19398 w 20000"/>
                <a:gd name="T13" fmla="*/ 12163 h 20000"/>
                <a:gd name="T14" fmla="*/ 18550 w 20000"/>
                <a:gd name="T15" fmla="*/ 12917 h 20000"/>
                <a:gd name="T16" fmla="*/ 16005 w 20000"/>
                <a:gd name="T17" fmla="*/ 13353 h 20000"/>
                <a:gd name="T18" fmla="*/ 13707 w 20000"/>
                <a:gd name="T19" fmla="*/ 13353 h 20000"/>
                <a:gd name="T20" fmla="*/ 12312 w 20000"/>
                <a:gd name="T21" fmla="*/ 13817 h 20000"/>
                <a:gd name="T22" fmla="*/ 11190 w 20000"/>
                <a:gd name="T23" fmla="*/ 15007 h 20000"/>
                <a:gd name="T24" fmla="*/ 10451 w 20000"/>
                <a:gd name="T25" fmla="*/ 15298 h 20000"/>
                <a:gd name="T26" fmla="*/ 10342 w 20000"/>
                <a:gd name="T27" fmla="*/ 16052 h 20000"/>
                <a:gd name="T28" fmla="*/ 9330 w 20000"/>
                <a:gd name="T29" fmla="*/ 15762 h 20000"/>
                <a:gd name="T30" fmla="*/ 9330 w 20000"/>
                <a:gd name="T31" fmla="*/ 16517 h 20000"/>
                <a:gd name="T32" fmla="*/ 8892 w 20000"/>
                <a:gd name="T33" fmla="*/ 17562 h 20000"/>
                <a:gd name="T34" fmla="*/ 8044 w 20000"/>
                <a:gd name="T35" fmla="*/ 17707 h 20000"/>
                <a:gd name="T36" fmla="*/ 8044 w 20000"/>
                <a:gd name="T37" fmla="*/ 18926 h 20000"/>
                <a:gd name="T38" fmla="*/ 7497 w 20000"/>
                <a:gd name="T39" fmla="*/ 19681 h 20000"/>
                <a:gd name="T40" fmla="*/ 6922 w 20000"/>
                <a:gd name="T41" fmla="*/ 19216 h 20000"/>
                <a:gd name="T42" fmla="*/ 6375 w 20000"/>
                <a:gd name="T43" fmla="*/ 19361 h 20000"/>
                <a:gd name="T44" fmla="*/ 6211 w 20000"/>
                <a:gd name="T45" fmla="*/ 19971 h 20000"/>
                <a:gd name="T46" fmla="*/ 5527 w 20000"/>
                <a:gd name="T47" fmla="*/ 19361 h 20000"/>
                <a:gd name="T48" fmla="*/ 4514 w 20000"/>
                <a:gd name="T49" fmla="*/ 19361 h 20000"/>
                <a:gd name="T50" fmla="*/ 4378 w 20000"/>
                <a:gd name="T51" fmla="*/ 18781 h 20000"/>
                <a:gd name="T52" fmla="*/ 4077 w 20000"/>
                <a:gd name="T53" fmla="*/ 18026 h 20000"/>
                <a:gd name="T54" fmla="*/ 3393 w 20000"/>
                <a:gd name="T55" fmla="*/ 16836 h 20000"/>
                <a:gd name="T56" fmla="*/ 2955 w 20000"/>
                <a:gd name="T57" fmla="*/ 17242 h 20000"/>
                <a:gd name="T58" fmla="*/ 1833 w 20000"/>
                <a:gd name="T59" fmla="*/ 17707 h 20000"/>
                <a:gd name="T60" fmla="*/ 1122 w 20000"/>
                <a:gd name="T61" fmla="*/ 17242 h 20000"/>
                <a:gd name="T62" fmla="*/ 985 w 20000"/>
                <a:gd name="T63" fmla="*/ 16836 h 20000"/>
                <a:gd name="T64" fmla="*/ 438 w 20000"/>
                <a:gd name="T65" fmla="*/ 15762 h 20000"/>
                <a:gd name="T66" fmla="*/ 0 w 20000"/>
                <a:gd name="T67" fmla="*/ 15298 h 20000"/>
                <a:gd name="T68" fmla="*/ 0 w 20000"/>
                <a:gd name="T69" fmla="*/ 14398 h 20000"/>
                <a:gd name="T70" fmla="*/ 274 w 20000"/>
                <a:gd name="T71" fmla="*/ 13643 h 20000"/>
                <a:gd name="T72" fmla="*/ 711 w 20000"/>
                <a:gd name="T73" fmla="*/ 12453 h 20000"/>
                <a:gd name="T74" fmla="*/ 1560 w 20000"/>
                <a:gd name="T75" fmla="*/ 12627 h 20000"/>
                <a:gd name="T76" fmla="*/ 3256 w 20000"/>
                <a:gd name="T77" fmla="*/ 12627 h 20000"/>
                <a:gd name="T78" fmla="*/ 7770 w 20000"/>
                <a:gd name="T79" fmla="*/ 12917 h 20000"/>
                <a:gd name="T80" fmla="*/ 7770 w 20000"/>
                <a:gd name="T81" fmla="*/ 11379 h 20000"/>
                <a:gd name="T82" fmla="*/ 8892 w 20000"/>
                <a:gd name="T83"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000" h="20000">
                  <a:moveTo>
                    <a:pt x="8892" y="0"/>
                  </a:moveTo>
                  <a:lnTo>
                    <a:pt x="16279" y="5544"/>
                  </a:lnTo>
                  <a:lnTo>
                    <a:pt x="16279" y="5864"/>
                  </a:lnTo>
                  <a:lnTo>
                    <a:pt x="16990" y="6299"/>
                  </a:lnTo>
                  <a:lnTo>
                    <a:pt x="17565" y="6589"/>
                  </a:lnTo>
                  <a:lnTo>
                    <a:pt x="18112" y="6734"/>
                  </a:lnTo>
                  <a:lnTo>
                    <a:pt x="18550" y="7054"/>
                  </a:lnTo>
                  <a:lnTo>
                    <a:pt x="18851" y="7518"/>
                  </a:lnTo>
                  <a:lnTo>
                    <a:pt x="18550" y="8099"/>
                  </a:lnTo>
                  <a:lnTo>
                    <a:pt x="18851" y="8244"/>
                  </a:lnTo>
                  <a:lnTo>
                    <a:pt x="19973" y="8099"/>
                  </a:lnTo>
                  <a:lnTo>
                    <a:pt x="19973" y="10653"/>
                  </a:lnTo>
                  <a:lnTo>
                    <a:pt x="19672" y="10943"/>
                  </a:lnTo>
                  <a:lnTo>
                    <a:pt x="19398" y="12163"/>
                  </a:lnTo>
                  <a:lnTo>
                    <a:pt x="18960" y="13033"/>
                  </a:lnTo>
                  <a:lnTo>
                    <a:pt x="18550" y="12917"/>
                  </a:lnTo>
                  <a:lnTo>
                    <a:pt x="16279" y="13033"/>
                  </a:lnTo>
                  <a:lnTo>
                    <a:pt x="16005" y="13353"/>
                  </a:lnTo>
                  <a:lnTo>
                    <a:pt x="14856" y="13643"/>
                  </a:lnTo>
                  <a:lnTo>
                    <a:pt x="13707" y="13353"/>
                  </a:lnTo>
                  <a:lnTo>
                    <a:pt x="13434" y="13817"/>
                  </a:lnTo>
                  <a:lnTo>
                    <a:pt x="12312" y="13817"/>
                  </a:lnTo>
                  <a:lnTo>
                    <a:pt x="12175" y="14572"/>
                  </a:lnTo>
                  <a:lnTo>
                    <a:pt x="11190" y="15007"/>
                  </a:lnTo>
                  <a:lnTo>
                    <a:pt x="11026" y="15298"/>
                  </a:lnTo>
                  <a:lnTo>
                    <a:pt x="10451" y="15298"/>
                  </a:lnTo>
                  <a:lnTo>
                    <a:pt x="10752" y="15762"/>
                  </a:lnTo>
                  <a:lnTo>
                    <a:pt x="10342" y="16052"/>
                  </a:lnTo>
                  <a:lnTo>
                    <a:pt x="9904" y="15588"/>
                  </a:lnTo>
                  <a:lnTo>
                    <a:pt x="9330" y="15762"/>
                  </a:lnTo>
                  <a:lnTo>
                    <a:pt x="9631" y="16517"/>
                  </a:lnTo>
                  <a:lnTo>
                    <a:pt x="9330" y="16517"/>
                  </a:lnTo>
                  <a:lnTo>
                    <a:pt x="9330" y="16952"/>
                  </a:lnTo>
                  <a:lnTo>
                    <a:pt x="8892" y="17562"/>
                  </a:lnTo>
                  <a:lnTo>
                    <a:pt x="8618" y="17562"/>
                  </a:lnTo>
                  <a:lnTo>
                    <a:pt x="8044" y="17707"/>
                  </a:lnTo>
                  <a:lnTo>
                    <a:pt x="8208" y="18491"/>
                  </a:lnTo>
                  <a:lnTo>
                    <a:pt x="8044" y="18926"/>
                  </a:lnTo>
                  <a:lnTo>
                    <a:pt x="8044" y="19361"/>
                  </a:lnTo>
                  <a:lnTo>
                    <a:pt x="7497" y="19681"/>
                  </a:lnTo>
                  <a:lnTo>
                    <a:pt x="7086" y="19681"/>
                  </a:lnTo>
                  <a:lnTo>
                    <a:pt x="6922" y="19216"/>
                  </a:lnTo>
                  <a:lnTo>
                    <a:pt x="6648" y="19216"/>
                  </a:lnTo>
                  <a:lnTo>
                    <a:pt x="6375" y="19361"/>
                  </a:lnTo>
                  <a:lnTo>
                    <a:pt x="6211" y="19681"/>
                  </a:lnTo>
                  <a:lnTo>
                    <a:pt x="6211" y="19971"/>
                  </a:lnTo>
                  <a:lnTo>
                    <a:pt x="5636" y="19681"/>
                  </a:lnTo>
                  <a:lnTo>
                    <a:pt x="5527" y="19361"/>
                  </a:lnTo>
                  <a:lnTo>
                    <a:pt x="5089" y="19971"/>
                  </a:lnTo>
                  <a:lnTo>
                    <a:pt x="4514" y="19361"/>
                  </a:lnTo>
                  <a:lnTo>
                    <a:pt x="4514" y="18926"/>
                  </a:lnTo>
                  <a:lnTo>
                    <a:pt x="4378" y="18781"/>
                  </a:lnTo>
                  <a:lnTo>
                    <a:pt x="4378" y="18142"/>
                  </a:lnTo>
                  <a:lnTo>
                    <a:pt x="4077" y="18026"/>
                  </a:lnTo>
                  <a:lnTo>
                    <a:pt x="3967" y="17707"/>
                  </a:lnTo>
                  <a:lnTo>
                    <a:pt x="3393" y="16836"/>
                  </a:lnTo>
                  <a:lnTo>
                    <a:pt x="3256" y="16952"/>
                  </a:lnTo>
                  <a:lnTo>
                    <a:pt x="2955" y="17242"/>
                  </a:lnTo>
                  <a:lnTo>
                    <a:pt x="2517" y="17242"/>
                  </a:lnTo>
                  <a:lnTo>
                    <a:pt x="1833" y="17707"/>
                  </a:lnTo>
                  <a:lnTo>
                    <a:pt x="1395" y="17242"/>
                  </a:lnTo>
                  <a:lnTo>
                    <a:pt x="1122" y="17242"/>
                  </a:lnTo>
                  <a:lnTo>
                    <a:pt x="985" y="16952"/>
                  </a:lnTo>
                  <a:lnTo>
                    <a:pt x="985" y="16836"/>
                  </a:lnTo>
                  <a:lnTo>
                    <a:pt x="985" y="16226"/>
                  </a:lnTo>
                  <a:lnTo>
                    <a:pt x="438" y="15762"/>
                  </a:lnTo>
                  <a:lnTo>
                    <a:pt x="274" y="15762"/>
                  </a:lnTo>
                  <a:lnTo>
                    <a:pt x="0" y="15298"/>
                  </a:lnTo>
                  <a:lnTo>
                    <a:pt x="274" y="14572"/>
                  </a:lnTo>
                  <a:lnTo>
                    <a:pt x="0" y="14398"/>
                  </a:lnTo>
                  <a:lnTo>
                    <a:pt x="0" y="13817"/>
                  </a:lnTo>
                  <a:lnTo>
                    <a:pt x="274" y="13643"/>
                  </a:lnTo>
                  <a:lnTo>
                    <a:pt x="274" y="13033"/>
                  </a:lnTo>
                  <a:lnTo>
                    <a:pt x="711" y="12453"/>
                  </a:lnTo>
                  <a:lnTo>
                    <a:pt x="1395" y="13033"/>
                  </a:lnTo>
                  <a:lnTo>
                    <a:pt x="1560" y="12627"/>
                  </a:lnTo>
                  <a:lnTo>
                    <a:pt x="2955" y="12917"/>
                  </a:lnTo>
                  <a:lnTo>
                    <a:pt x="3256" y="12627"/>
                  </a:lnTo>
                  <a:lnTo>
                    <a:pt x="3393" y="12917"/>
                  </a:lnTo>
                  <a:lnTo>
                    <a:pt x="7770" y="12917"/>
                  </a:lnTo>
                  <a:lnTo>
                    <a:pt x="8208" y="11843"/>
                  </a:lnTo>
                  <a:lnTo>
                    <a:pt x="7770" y="11379"/>
                  </a:lnTo>
                  <a:lnTo>
                    <a:pt x="6922" y="0"/>
                  </a:lnTo>
                  <a:lnTo>
                    <a:pt x="8892"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9" name="Freeform 117">
              <a:extLst>
                <a:ext uri="{FF2B5EF4-FFF2-40B4-BE49-F238E27FC236}">
                  <a16:creationId xmlns:a16="http://schemas.microsoft.com/office/drawing/2014/main" id="{0A7FB927-BDFD-47A1-87A6-AA5A6E538099}"/>
                </a:ext>
              </a:extLst>
            </p:cNvPr>
            <p:cNvSpPr>
              <a:spLocks/>
            </p:cNvSpPr>
            <p:nvPr/>
          </p:nvSpPr>
          <p:spPr bwMode="auto">
            <a:xfrm>
              <a:off x="4485763" y="3138241"/>
              <a:ext cx="328937" cy="335061"/>
            </a:xfrm>
            <a:custGeom>
              <a:avLst/>
              <a:gdLst>
                <a:gd name="T0" fmla="*/ 18807 w 20000"/>
                <a:gd name="T1" fmla="*/ 878 h 20000"/>
                <a:gd name="T2" fmla="*/ 19233 w 20000"/>
                <a:gd name="T3" fmla="*/ 1473 h 20000"/>
                <a:gd name="T4" fmla="*/ 19517 w 20000"/>
                <a:gd name="T5" fmla="*/ 2210 h 20000"/>
                <a:gd name="T6" fmla="*/ 19517 w 20000"/>
                <a:gd name="T7" fmla="*/ 2805 h 20000"/>
                <a:gd name="T8" fmla="*/ 19688 w 20000"/>
                <a:gd name="T9" fmla="*/ 3824 h 20000"/>
                <a:gd name="T10" fmla="*/ 19972 w 20000"/>
                <a:gd name="T11" fmla="*/ 4278 h 20000"/>
                <a:gd name="T12" fmla="*/ 19972 w 20000"/>
                <a:gd name="T13" fmla="*/ 4703 h 20000"/>
                <a:gd name="T14" fmla="*/ 19972 w 20000"/>
                <a:gd name="T15" fmla="*/ 4986 h 20000"/>
                <a:gd name="T16" fmla="*/ 17784 w 20000"/>
                <a:gd name="T17" fmla="*/ 5297 h 20000"/>
                <a:gd name="T18" fmla="*/ 17784 w 20000"/>
                <a:gd name="T19" fmla="*/ 5722 h 20000"/>
                <a:gd name="T20" fmla="*/ 16903 w 20000"/>
                <a:gd name="T21" fmla="*/ 5864 h 20000"/>
                <a:gd name="T22" fmla="*/ 16903 w 20000"/>
                <a:gd name="T23" fmla="*/ 6147 h 20000"/>
                <a:gd name="T24" fmla="*/ 16903 w 20000"/>
                <a:gd name="T25" fmla="*/ 6601 h 20000"/>
                <a:gd name="T26" fmla="*/ 16449 w 20000"/>
                <a:gd name="T27" fmla="*/ 7054 h 20000"/>
                <a:gd name="T28" fmla="*/ 14972 w 20000"/>
                <a:gd name="T29" fmla="*/ 8385 h 20000"/>
                <a:gd name="T30" fmla="*/ 13949 w 20000"/>
                <a:gd name="T31" fmla="*/ 8527 h 20000"/>
                <a:gd name="T32" fmla="*/ 13523 w 20000"/>
                <a:gd name="T33" fmla="*/ 8385 h 20000"/>
                <a:gd name="T34" fmla="*/ 13068 w 20000"/>
                <a:gd name="T35" fmla="*/ 8527 h 20000"/>
                <a:gd name="T36" fmla="*/ 12330 w 20000"/>
                <a:gd name="T37" fmla="*/ 8527 h 20000"/>
                <a:gd name="T38" fmla="*/ 11165 w 20000"/>
                <a:gd name="T39" fmla="*/ 9263 h 20000"/>
                <a:gd name="T40" fmla="*/ 10739 w 20000"/>
                <a:gd name="T41" fmla="*/ 9547 h 20000"/>
                <a:gd name="T42" fmla="*/ 10739 w 20000"/>
                <a:gd name="T43" fmla="*/ 11445 h 20000"/>
                <a:gd name="T44" fmla="*/ 10739 w 20000"/>
                <a:gd name="T45" fmla="*/ 13371 h 20000"/>
                <a:gd name="T46" fmla="*/ 6449 w 20000"/>
                <a:gd name="T47" fmla="*/ 13484 h 20000"/>
                <a:gd name="T48" fmla="*/ 6449 w 20000"/>
                <a:gd name="T49" fmla="*/ 16601 h 20000"/>
                <a:gd name="T50" fmla="*/ 5284 w 20000"/>
                <a:gd name="T51" fmla="*/ 17025 h 20000"/>
                <a:gd name="T52" fmla="*/ 4972 w 20000"/>
                <a:gd name="T53" fmla="*/ 17309 h 20000"/>
                <a:gd name="T54" fmla="*/ 4972 w 20000"/>
                <a:gd name="T55" fmla="*/ 17762 h 20000"/>
                <a:gd name="T56" fmla="*/ 4972 w 20000"/>
                <a:gd name="T57" fmla="*/ 19518 h 20000"/>
                <a:gd name="T58" fmla="*/ 284 w 20000"/>
                <a:gd name="T59" fmla="*/ 19518 h 20000"/>
                <a:gd name="T60" fmla="*/ 0 w 20000"/>
                <a:gd name="T61" fmla="*/ 19972 h 20000"/>
                <a:gd name="T62" fmla="*/ 284 w 20000"/>
                <a:gd name="T63" fmla="*/ 18810 h 20000"/>
                <a:gd name="T64" fmla="*/ 739 w 20000"/>
                <a:gd name="T65" fmla="*/ 18187 h 20000"/>
                <a:gd name="T66" fmla="*/ 1023 w 20000"/>
                <a:gd name="T67" fmla="*/ 17762 h 20000"/>
                <a:gd name="T68" fmla="*/ 1165 w 20000"/>
                <a:gd name="T69" fmla="*/ 17309 h 20000"/>
                <a:gd name="T70" fmla="*/ 1449 w 20000"/>
                <a:gd name="T71" fmla="*/ 16884 h 20000"/>
                <a:gd name="T72" fmla="*/ 1903 w 20000"/>
                <a:gd name="T73" fmla="*/ 16147 h 20000"/>
                <a:gd name="T74" fmla="*/ 2784 w 20000"/>
                <a:gd name="T75" fmla="*/ 15127 h 20000"/>
                <a:gd name="T76" fmla="*/ 2784 w 20000"/>
                <a:gd name="T77" fmla="*/ 14249 h 20000"/>
                <a:gd name="T78" fmla="*/ 3352 w 20000"/>
                <a:gd name="T79" fmla="*/ 13371 h 20000"/>
                <a:gd name="T80" fmla="*/ 4545 w 20000"/>
                <a:gd name="T81" fmla="*/ 12040 h 20000"/>
                <a:gd name="T82" fmla="*/ 5284 w 20000"/>
                <a:gd name="T83" fmla="*/ 10878 h 20000"/>
                <a:gd name="T84" fmla="*/ 6619 w 20000"/>
                <a:gd name="T85" fmla="*/ 10425 h 20000"/>
                <a:gd name="T86" fmla="*/ 7614 w 20000"/>
                <a:gd name="T87" fmla="*/ 9972 h 20000"/>
                <a:gd name="T88" fmla="*/ 8807 w 20000"/>
                <a:gd name="T89" fmla="*/ 8810 h 20000"/>
                <a:gd name="T90" fmla="*/ 9545 w 20000"/>
                <a:gd name="T91" fmla="*/ 7649 h 20000"/>
                <a:gd name="T92" fmla="*/ 9233 w 20000"/>
                <a:gd name="T93" fmla="*/ 7054 h 20000"/>
                <a:gd name="T94" fmla="*/ 9233 w 20000"/>
                <a:gd name="T95" fmla="*/ 5864 h 20000"/>
                <a:gd name="T96" fmla="*/ 9688 w 20000"/>
                <a:gd name="T97" fmla="*/ 5297 h 20000"/>
                <a:gd name="T98" fmla="*/ 9972 w 20000"/>
                <a:gd name="T99" fmla="*/ 4561 h 20000"/>
                <a:gd name="T100" fmla="*/ 10739 w 20000"/>
                <a:gd name="T101" fmla="*/ 3541 h 20000"/>
                <a:gd name="T102" fmla="*/ 11619 w 20000"/>
                <a:gd name="T103" fmla="*/ 3088 h 20000"/>
                <a:gd name="T104" fmla="*/ 13068 w 20000"/>
                <a:gd name="T105" fmla="*/ 2380 h 20000"/>
                <a:gd name="T106" fmla="*/ 13523 w 20000"/>
                <a:gd name="T107" fmla="*/ 1190 h 20000"/>
                <a:gd name="T108" fmla="*/ 13949 w 20000"/>
                <a:gd name="T109" fmla="*/ 0 h 20000"/>
                <a:gd name="T110" fmla="*/ 14688 w 20000"/>
                <a:gd name="T111" fmla="*/ 0 h 20000"/>
                <a:gd name="T112" fmla="*/ 15398 w 20000"/>
                <a:gd name="T113" fmla="*/ 765 h 20000"/>
                <a:gd name="T114" fmla="*/ 16619 w 20000"/>
                <a:gd name="T115" fmla="*/ 765 h 20000"/>
                <a:gd name="T116" fmla="*/ 17330 w 20000"/>
                <a:gd name="T117" fmla="*/ 765 h 20000"/>
                <a:gd name="T118" fmla="*/ 17784 w 20000"/>
                <a:gd name="T119" fmla="*/ 453 h 20000"/>
                <a:gd name="T120" fmla="*/ 18068 w 20000"/>
                <a:gd name="T121" fmla="*/ 878 h 20000"/>
                <a:gd name="T122" fmla="*/ 18807 w 20000"/>
                <a:gd name="T123" fmla="*/ 87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00" h="20000">
                  <a:moveTo>
                    <a:pt x="18807" y="878"/>
                  </a:moveTo>
                  <a:lnTo>
                    <a:pt x="19233" y="1473"/>
                  </a:lnTo>
                  <a:lnTo>
                    <a:pt x="19517" y="2210"/>
                  </a:lnTo>
                  <a:lnTo>
                    <a:pt x="19517" y="2805"/>
                  </a:lnTo>
                  <a:lnTo>
                    <a:pt x="19688" y="3824"/>
                  </a:lnTo>
                  <a:lnTo>
                    <a:pt x="19972" y="4278"/>
                  </a:lnTo>
                  <a:lnTo>
                    <a:pt x="19972" y="4703"/>
                  </a:lnTo>
                  <a:lnTo>
                    <a:pt x="19972" y="4986"/>
                  </a:lnTo>
                  <a:lnTo>
                    <a:pt x="17784" y="5297"/>
                  </a:lnTo>
                  <a:lnTo>
                    <a:pt x="17784" y="5722"/>
                  </a:lnTo>
                  <a:lnTo>
                    <a:pt x="16903" y="5864"/>
                  </a:lnTo>
                  <a:lnTo>
                    <a:pt x="16903" y="6147"/>
                  </a:lnTo>
                  <a:lnTo>
                    <a:pt x="16903" y="6601"/>
                  </a:lnTo>
                  <a:lnTo>
                    <a:pt x="16449" y="7054"/>
                  </a:lnTo>
                  <a:lnTo>
                    <a:pt x="14972" y="8385"/>
                  </a:lnTo>
                  <a:lnTo>
                    <a:pt x="13949" y="8527"/>
                  </a:lnTo>
                  <a:lnTo>
                    <a:pt x="13523" y="8385"/>
                  </a:lnTo>
                  <a:lnTo>
                    <a:pt x="13068" y="8527"/>
                  </a:lnTo>
                  <a:lnTo>
                    <a:pt x="12330" y="8527"/>
                  </a:lnTo>
                  <a:lnTo>
                    <a:pt x="11165" y="9263"/>
                  </a:lnTo>
                  <a:lnTo>
                    <a:pt x="10739" y="9547"/>
                  </a:lnTo>
                  <a:lnTo>
                    <a:pt x="10739" y="11445"/>
                  </a:lnTo>
                  <a:lnTo>
                    <a:pt x="10739" y="13371"/>
                  </a:lnTo>
                  <a:lnTo>
                    <a:pt x="6449" y="13484"/>
                  </a:lnTo>
                  <a:lnTo>
                    <a:pt x="6449" y="16601"/>
                  </a:lnTo>
                  <a:lnTo>
                    <a:pt x="5284" y="17025"/>
                  </a:lnTo>
                  <a:lnTo>
                    <a:pt x="4972" y="17309"/>
                  </a:lnTo>
                  <a:lnTo>
                    <a:pt x="4972" y="17762"/>
                  </a:lnTo>
                  <a:lnTo>
                    <a:pt x="4972" y="19518"/>
                  </a:lnTo>
                  <a:lnTo>
                    <a:pt x="284" y="19518"/>
                  </a:lnTo>
                  <a:lnTo>
                    <a:pt x="0" y="19972"/>
                  </a:lnTo>
                  <a:lnTo>
                    <a:pt x="284" y="18810"/>
                  </a:lnTo>
                  <a:lnTo>
                    <a:pt x="739" y="18187"/>
                  </a:lnTo>
                  <a:lnTo>
                    <a:pt x="1023" y="17762"/>
                  </a:lnTo>
                  <a:lnTo>
                    <a:pt x="1165" y="17309"/>
                  </a:lnTo>
                  <a:lnTo>
                    <a:pt x="1449" y="16884"/>
                  </a:lnTo>
                  <a:lnTo>
                    <a:pt x="1903" y="16147"/>
                  </a:lnTo>
                  <a:lnTo>
                    <a:pt x="2784" y="15127"/>
                  </a:lnTo>
                  <a:lnTo>
                    <a:pt x="2784" y="14249"/>
                  </a:lnTo>
                  <a:lnTo>
                    <a:pt x="3352" y="13371"/>
                  </a:lnTo>
                  <a:lnTo>
                    <a:pt x="4545" y="12040"/>
                  </a:lnTo>
                  <a:lnTo>
                    <a:pt x="5284" y="10878"/>
                  </a:lnTo>
                  <a:lnTo>
                    <a:pt x="6619" y="10425"/>
                  </a:lnTo>
                  <a:lnTo>
                    <a:pt x="7614" y="9972"/>
                  </a:lnTo>
                  <a:lnTo>
                    <a:pt x="8807" y="8810"/>
                  </a:lnTo>
                  <a:lnTo>
                    <a:pt x="9545" y="7649"/>
                  </a:lnTo>
                  <a:lnTo>
                    <a:pt x="9233" y="7054"/>
                  </a:lnTo>
                  <a:lnTo>
                    <a:pt x="9233" y="5864"/>
                  </a:lnTo>
                  <a:lnTo>
                    <a:pt x="9688" y="5297"/>
                  </a:lnTo>
                  <a:lnTo>
                    <a:pt x="9972" y="4561"/>
                  </a:lnTo>
                  <a:lnTo>
                    <a:pt x="10739" y="3541"/>
                  </a:lnTo>
                  <a:lnTo>
                    <a:pt x="11619" y="3088"/>
                  </a:lnTo>
                  <a:lnTo>
                    <a:pt x="13068" y="2380"/>
                  </a:lnTo>
                  <a:lnTo>
                    <a:pt x="13523" y="1190"/>
                  </a:lnTo>
                  <a:lnTo>
                    <a:pt x="13949" y="0"/>
                  </a:lnTo>
                  <a:lnTo>
                    <a:pt x="14688" y="0"/>
                  </a:lnTo>
                  <a:lnTo>
                    <a:pt x="15398" y="765"/>
                  </a:lnTo>
                  <a:lnTo>
                    <a:pt x="16619" y="765"/>
                  </a:lnTo>
                  <a:lnTo>
                    <a:pt x="17330" y="765"/>
                  </a:lnTo>
                  <a:lnTo>
                    <a:pt x="17784" y="453"/>
                  </a:lnTo>
                  <a:lnTo>
                    <a:pt x="18068" y="878"/>
                  </a:lnTo>
                  <a:lnTo>
                    <a:pt x="18807" y="878"/>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0" name="Freeform 116">
              <a:extLst>
                <a:ext uri="{FF2B5EF4-FFF2-40B4-BE49-F238E27FC236}">
                  <a16:creationId xmlns:a16="http://schemas.microsoft.com/office/drawing/2014/main" id="{41D6B7F4-E145-45C6-9C02-CB60ED14EF06}"/>
                </a:ext>
              </a:extLst>
            </p:cNvPr>
            <p:cNvSpPr>
              <a:spLocks/>
            </p:cNvSpPr>
            <p:nvPr/>
          </p:nvSpPr>
          <p:spPr bwMode="auto">
            <a:xfrm>
              <a:off x="4485763" y="3329534"/>
              <a:ext cx="254285" cy="281594"/>
            </a:xfrm>
            <a:custGeom>
              <a:avLst/>
              <a:gdLst>
                <a:gd name="T0" fmla="*/ 13897 w 20000"/>
                <a:gd name="T1" fmla="*/ 0 h 20000"/>
                <a:gd name="T2" fmla="*/ 19963 w 20000"/>
                <a:gd name="T3" fmla="*/ 3885 h 20000"/>
                <a:gd name="T4" fmla="*/ 17279 w 20000"/>
                <a:gd name="T5" fmla="*/ 3885 h 20000"/>
                <a:gd name="T6" fmla="*/ 18456 w 20000"/>
                <a:gd name="T7" fmla="*/ 17128 h 20000"/>
                <a:gd name="T8" fmla="*/ 19007 w 20000"/>
                <a:gd name="T9" fmla="*/ 17669 h 20000"/>
                <a:gd name="T10" fmla="*/ 18456 w 20000"/>
                <a:gd name="T11" fmla="*/ 18919 h 20000"/>
                <a:gd name="T12" fmla="*/ 12537 w 20000"/>
                <a:gd name="T13" fmla="*/ 18919 h 20000"/>
                <a:gd name="T14" fmla="*/ 12390 w 20000"/>
                <a:gd name="T15" fmla="*/ 18581 h 20000"/>
                <a:gd name="T16" fmla="*/ 11985 w 20000"/>
                <a:gd name="T17" fmla="*/ 18919 h 20000"/>
                <a:gd name="T18" fmla="*/ 10074 w 20000"/>
                <a:gd name="T19" fmla="*/ 18581 h 20000"/>
                <a:gd name="T20" fmla="*/ 9890 w 20000"/>
                <a:gd name="T21" fmla="*/ 19054 h 20000"/>
                <a:gd name="T22" fmla="*/ 8934 w 20000"/>
                <a:gd name="T23" fmla="*/ 18378 h 20000"/>
                <a:gd name="T24" fmla="*/ 8346 w 20000"/>
                <a:gd name="T25" fmla="*/ 19054 h 20000"/>
                <a:gd name="T26" fmla="*/ 8346 w 20000"/>
                <a:gd name="T27" fmla="*/ 19764 h 20000"/>
                <a:gd name="T28" fmla="*/ 7978 w 20000"/>
                <a:gd name="T29" fmla="*/ 19966 h 20000"/>
                <a:gd name="T30" fmla="*/ 7022 w 20000"/>
                <a:gd name="T31" fmla="*/ 19764 h 20000"/>
                <a:gd name="T32" fmla="*/ 6838 w 20000"/>
                <a:gd name="T33" fmla="*/ 19426 h 20000"/>
                <a:gd name="T34" fmla="*/ 6434 w 20000"/>
                <a:gd name="T35" fmla="*/ 18919 h 20000"/>
                <a:gd name="T36" fmla="*/ 6066 w 20000"/>
                <a:gd name="T37" fmla="*/ 18919 h 20000"/>
                <a:gd name="T38" fmla="*/ 5919 w 20000"/>
                <a:gd name="T39" fmla="*/ 18041 h 20000"/>
                <a:gd name="T40" fmla="*/ 5331 w 20000"/>
                <a:gd name="T41" fmla="*/ 18041 h 20000"/>
                <a:gd name="T42" fmla="*/ 4559 w 20000"/>
                <a:gd name="T43" fmla="*/ 17128 h 20000"/>
                <a:gd name="T44" fmla="*/ 3971 w 20000"/>
                <a:gd name="T45" fmla="*/ 16993 h 20000"/>
                <a:gd name="T46" fmla="*/ 2463 w 20000"/>
                <a:gd name="T47" fmla="*/ 17128 h 20000"/>
                <a:gd name="T48" fmla="*/ 1324 w 20000"/>
                <a:gd name="T49" fmla="*/ 17128 h 20000"/>
                <a:gd name="T50" fmla="*/ 515 w 20000"/>
                <a:gd name="T51" fmla="*/ 17669 h 20000"/>
                <a:gd name="T52" fmla="*/ 956 w 20000"/>
                <a:gd name="T53" fmla="*/ 16622 h 20000"/>
                <a:gd name="T54" fmla="*/ 1507 w 20000"/>
                <a:gd name="T55" fmla="*/ 15203 h 20000"/>
                <a:gd name="T56" fmla="*/ 1324 w 20000"/>
                <a:gd name="T57" fmla="*/ 13480 h 20000"/>
                <a:gd name="T58" fmla="*/ 515 w 20000"/>
                <a:gd name="T59" fmla="*/ 12601 h 20000"/>
                <a:gd name="T60" fmla="*/ 1324 w 20000"/>
                <a:gd name="T61" fmla="*/ 12601 h 20000"/>
                <a:gd name="T62" fmla="*/ 1324 w 20000"/>
                <a:gd name="T63" fmla="*/ 11723 h 20000"/>
                <a:gd name="T64" fmla="*/ 956 w 20000"/>
                <a:gd name="T65" fmla="*/ 10709 h 20000"/>
                <a:gd name="T66" fmla="*/ 515 w 20000"/>
                <a:gd name="T67" fmla="*/ 11047 h 20000"/>
                <a:gd name="T68" fmla="*/ 368 w 20000"/>
                <a:gd name="T69" fmla="*/ 10169 h 20000"/>
                <a:gd name="T70" fmla="*/ 0 w 20000"/>
                <a:gd name="T71" fmla="*/ 10169 h 20000"/>
                <a:gd name="T72" fmla="*/ 368 w 20000"/>
                <a:gd name="T73" fmla="*/ 9628 h 20000"/>
                <a:gd name="T74" fmla="*/ 6434 w 20000"/>
                <a:gd name="T75" fmla="*/ 9628 h 20000"/>
                <a:gd name="T76" fmla="*/ 6434 w 20000"/>
                <a:gd name="T77" fmla="*/ 7534 h 20000"/>
                <a:gd name="T78" fmla="*/ 6434 w 20000"/>
                <a:gd name="T79" fmla="*/ 6993 h 20000"/>
                <a:gd name="T80" fmla="*/ 6838 w 20000"/>
                <a:gd name="T81" fmla="*/ 6655 h 20000"/>
                <a:gd name="T82" fmla="*/ 8346 w 20000"/>
                <a:gd name="T83" fmla="*/ 6149 h 20000"/>
                <a:gd name="T84" fmla="*/ 8346 w 20000"/>
                <a:gd name="T85" fmla="*/ 2432 h 20000"/>
                <a:gd name="T86" fmla="*/ 13897 w 20000"/>
                <a:gd name="T87" fmla="*/ 2297 h 20000"/>
                <a:gd name="T88" fmla="*/ 13897 w 20000"/>
                <a:gd name="T89"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00" h="20000">
                  <a:moveTo>
                    <a:pt x="13897" y="0"/>
                  </a:moveTo>
                  <a:lnTo>
                    <a:pt x="19963" y="3885"/>
                  </a:lnTo>
                  <a:lnTo>
                    <a:pt x="17279" y="3885"/>
                  </a:lnTo>
                  <a:lnTo>
                    <a:pt x="18456" y="17128"/>
                  </a:lnTo>
                  <a:lnTo>
                    <a:pt x="19007" y="17669"/>
                  </a:lnTo>
                  <a:lnTo>
                    <a:pt x="18456" y="18919"/>
                  </a:lnTo>
                  <a:lnTo>
                    <a:pt x="12537" y="18919"/>
                  </a:lnTo>
                  <a:lnTo>
                    <a:pt x="12390" y="18581"/>
                  </a:lnTo>
                  <a:lnTo>
                    <a:pt x="11985" y="18919"/>
                  </a:lnTo>
                  <a:lnTo>
                    <a:pt x="10074" y="18581"/>
                  </a:lnTo>
                  <a:lnTo>
                    <a:pt x="9890" y="19054"/>
                  </a:lnTo>
                  <a:lnTo>
                    <a:pt x="8934" y="18378"/>
                  </a:lnTo>
                  <a:lnTo>
                    <a:pt x="8346" y="19054"/>
                  </a:lnTo>
                  <a:lnTo>
                    <a:pt x="8346" y="19764"/>
                  </a:lnTo>
                  <a:lnTo>
                    <a:pt x="7978" y="19966"/>
                  </a:lnTo>
                  <a:lnTo>
                    <a:pt x="7022" y="19764"/>
                  </a:lnTo>
                  <a:lnTo>
                    <a:pt x="6838" y="19426"/>
                  </a:lnTo>
                  <a:lnTo>
                    <a:pt x="6434" y="18919"/>
                  </a:lnTo>
                  <a:lnTo>
                    <a:pt x="6066" y="18919"/>
                  </a:lnTo>
                  <a:lnTo>
                    <a:pt x="5919" y="18041"/>
                  </a:lnTo>
                  <a:lnTo>
                    <a:pt x="5331" y="18041"/>
                  </a:lnTo>
                  <a:lnTo>
                    <a:pt x="4559" y="17128"/>
                  </a:lnTo>
                  <a:lnTo>
                    <a:pt x="3971" y="16993"/>
                  </a:lnTo>
                  <a:lnTo>
                    <a:pt x="2463" y="17128"/>
                  </a:lnTo>
                  <a:lnTo>
                    <a:pt x="1324" y="17128"/>
                  </a:lnTo>
                  <a:lnTo>
                    <a:pt x="515" y="17669"/>
                  </a:lnTo>
                  <a:lnTo>
                    <a:pt x="956" y="16622"/>
                  </a:lnTo>
                  <a:lnTo>
                    <a:pt x="1507" y="15203"/>
                  </a:lnTo>
                  <a:lnTo>
                    <a:pt x="1324" y="13480"/>
                  </a:lnTo>
                  <a:lnTo>
                    <a:pt x="515" y="12601"/>
                  </a:lnTo>
                  <a:lnTo>
                    <a:pt x="1324" y="12601"/>
                  </a:lnTo>
                  <a:lnTo>
                    <a:pt x="1324" y="11723"/>
                  </a:lnTo>
                  <a:lnTo>
                    <a:pt x="956" y="10709"/>
                  </a:lnTo>
                  <a:lnTo>
                    <a:pt x="515" y="11047"/>
                  </a:lnTo>
                  <a:lnTo>
                    <a:pt x="368" y="10169"/>
                  </a:lnTo>
                  <a:lnTo>
                    <a:pt x="0" y="10169"/>
                  </a:lnTo>
                  <a:lnTo>
                    <a:pt x="368" y="9628"/>
                  </a:lnTo>
                  <a:lnTo>
                    <a:pt x="6434" y="9628"/>
                  </a:lnTo>
                  <a:lnTo>
                    <a:pt x="6434" y="7534"/>
                  </a:lnTo>
                  <a:lnTo>
                    <a:pt x="6434" y="6993"/>
                  </a:lnTo>
                  <a:lnTo>
                    <a:pt x="6838" y="6655"/>
                  </a:lnTo>
                  <a:lnTo>
                    <a:pt x="8346" y="6149"/>
                  </a:lnTo>
                  <a:lnTo>
                    <a:pt x="8346" y="2432"/>
                  </a:lnTo>
                  <a:lnTo>
                    <a:pt x="13897" y="2297"/>
                  </a:lnTo>
                  <a:lnTo>
                    <a:pt x="13897"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1" name="Freeform 115">
              <a:extLst>
                <a:ext uri="{FF2B5EF4-FFF2-40B4-BE49-F238E27FC236}">
                  <a16:creationId xmlns:a16="http://schemas.microsoft.com/office/drawing/2014/main" id="{8CEBF6E3-7177-49BB-BABB-4B11FAA1317F}"/>
                </a:ext>
              </a:extLst>
            </p:cNvPr>
            <p:cNvSpPr>
              <a:spLocks/>
            </p:cNvSpPr>
            <p:nvPr/>
          </p:nvSpPr>
          <p:spPr bwMode="auto">
            <a:xfrm>
              <a:off x="6017302" y="4365610"/>
              <a:ext cx="8165" cy="17823"/>
            </a:xfrm>
            <a:custGeom>
              <a:avLst/>
              <a:gdLst>
                <a:gd name="T0" fmla="*/ 7059 w 20000"/>
                <a:gd name="T1" fmla="*/ 19459 h 20000"/>
                <a:gd name="T2" fmla="*/ 0 w 20000"/>
                <a:gd name="T3" fmla="*/ 14054 h 20000"/>
                <a:gd name="T4" fmla="*/ 0 w 20000"/>
                <a:gd name="T5" fmla="*/ 10811 h 20000"/>
                <a:gd name="T6" fmla="*/ 7059 w 20000"/>
                <a:gd name="T7" fmla="*/ 0 h 20000"/>
                <a:gd name="T8" fmla="*/ 18824 w 20000"/>
                <a:gd name="T9" fmla="*/ 10811 h 20000"/>
                <a:gd name="T10" fmla="*/ 7059 w 20000"/>
                <a:gd name="T11" fmla="*/ 19459 h 20000"/>
              </a:gdLst>
              <a:ahLst/>
              <a:cxnLst>
                <a:cxn ang="0">
                  <a:pos x="T0" y="T1"/>
                </a:cxn>
                <a:cxn ang="0">
                  <a:pos x="T2" y="T3"/>
                </a:cxn>
                <a:cxn ang="0">
                  <a:pos x="T4" y="T5"/>
                </a:cxn>
                <a:cxn ang="0">
                  <a:pos x="T6" y="T7"/>
                </a:cxn>
                <a:cxn ang="0">
                  <a:pos x="T8" y="T9"/>
                </a:cxn>
                <a:cxn ang="0">
                  <a:pos x="T10" y="T11"/>
                </a:cxn>
              </a:cxnLst>
              <a:rect l="0" t="0" r="r" b="b"/>
              <a:pathLst>
                <a:path w="20000" h="20000">
                  <a:moveTo>
                    <a:pt x="7059" y="19459"/>
                  </a:moveTo>
                  <a:lnTo>
                    <a:pt x="0" y="14054"/>
                  </a:lnTo>
                  <a:lnTo>
                    <a:pt x="0" y="10811"/>
                  </a:lnTo>
                  <a:lnTo>
                    <a:pt x="7059" y="0"/>
                  </a:lnTo>
                  <a:lnTo>
                    <a:pt x="18824" y="10811"/>
                  </a:lnTo>
                  <a:lnTo>
                    <a:pt x="7059" y="19459"/>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2" name="Freeform 114">
              <a:extLst>
                <a:ext uri="{FF2B5EF4-FFF2-40B4-BE49-F238E27FC236}">
                  <a16:creationId xmlns:a16="http://schemas.microsoft.com/office/drawing/2014/main" id="{44F35CF4-52B9-42F5-9179-A83492AFB2AC}"/>
                </a:ext>
              </a:extLst>
            </p:cNvPr>
            <p:cNvSpPr>
              <a:spLocks/>
            </p:cNvSpPr>
            <p:nvPr/>
          </p:nvSpPr>
          <p:spPr bwMode="auto">
            <a:xfrm>
              <a:off x="5456244" y="4156494"/>
              <a:ext cx="225123" cy="362389"/>
            </a:xfrm>
            <a:custGeom>
              <a:avLst/>
              <a:gdLst>
                <a:gd name="T0" fmla="*/ 10062 w 20000"/>
                <a:gd name="T1" fmla="*/ 1076 h 20000"/>
                <a:gd name="T2" fmla="*/ 11180 w 20000"/>
                <a:gd name="T3" fmla="*/ 1076 h 20000"/>
                <a:gd name="T4" fmla="*/ 12671 w 20000"/>
                <a:gd name="T5" fmla="*/ 1234 h 20000"/>
                <a:gd name="T6" fmla="*/ 13954 w 20000"/>
                <a:gd name="T7" fmla="*/ 1234 h 20000"/>
                <a:gd name="T8" fmla="*/ 15031 w 20000"/>
                <a:gd name="T9" fmla="*/ 814 h 20000"/>
                <a:gd name="T10" fmla="*/ 15652 w 20000"/>
                <a:gd name="T11" fmla="*/ 1076 h 20000"/>
                <a:gd name="T12" fmla="*/ 17184 w 20000"/>
                <a:gd name="T13" fmla="*/ 682 h 20000"/>
                <a:gd name="T14" fmla="*/ 19130 w 20000"/>
                <a:gd name="T15" fmla="*/ 0 h 20000"/>
                <a:gd name="T16" fmla="*/ 19130 w 20000"/>
                <a:gd name="T17" fmla="*/ 1076 h 20000"/>
                <a:gd name="T18" fmla="*/ 19130 w 20000"/>
                <a:gd name="T19" fmla="*/ 2310 h 20000"/>
                <a:gd name="T20" fmla="*/ 19130 w 20000"/>
                <a:gd name="T21" fmla="*/ 2992 h 20000"/>
                <a:gd name="T22" fmla="*/ 19545 w 20000"/>
                <a:gd name="T23" fmla="*/ 4619 h 20000"/>
                <a:gd name="T24" fmla="*/ 19545 w 20000"/>
                <a:gd name="T25" fmla="*/ 5171 h 20000"/>
                <a:gd name="T26" fmla="*/ 19545 w 20000"/>
                <a:gd name="T27" fmla="*/ 5696 h 20000"/>
                <a:gd name="T28" fmla="*/ 18012 w 20000"/>
                <a:gd name="T29" fmla="*/ 6772 h 20000"/>
                <a:gd name="T30" fmla="*/ 17350 w 20000"/>
                <a:gd name="T31" fmla="*/ 7192 h 20000"/>
                <a:gd name="T32" fmla="*/ 16108 w 20000"/>
                <a:gd name="T33" fmla="*/ 7874 h 20000"/>
                <a:gd name="T34" fmla="*/ 12671 w 20000"/>
                <a:gd name="T35" fmla="*/ 8688 h 20000"/>
                <a:gd name="T36" fmla="*/ 12257 w 20000"/>
                <a:gd name="T37" fmla="*/ 9239 h 20000"/>
                <a:gd name="T38" fmla="*/ 10062 w 20000"/>
                <a:gd name="T39" fmla="*/ 10315 h 20000"/>
                <a:gd name="T40" fmla="*/ 8157 w 20000"/>
                <a:gd name="T41" fmla="*/ 11811 h 20000"/>
                <a:gd name="T42" fmla="*/ 8820 w 20000"/>
                <a:gd name="T43" fmla="*/ 13307 h 20000"/>
                <a:gd name="T44" fmla="*/ 9027 w 20000"/>
                <a:gd name="T45" fmla="*/ 13990 h 20000"/>
                <a:gd name="T46" fmla="*/ 9482 w 20000"/>
                <a:gd name="T47" fmla="*/ 15092 h 20000"/>
                <a:gd name="T48" fmla="*/ 8820 w 20000"/>
                <a:gd name="T49" fmla="*/ 16430 h 20000"/>
                <a:gd name="T50" fmla="*/ 9482 w 20000"/>
                <a:gd name="T51" fmla="*/ 16588 h 20000"/>
                <a:gd name="T52" fmla="*/ 5590 w 20000"/>
                <a:gd name="T53" fmla="*/ 17769 h 20000"/>
                <a:gd name="T54" fmla="*/ 4306 w 20000"/>
                <a:gd name="T55" fmla="*/ 18346 h 20000"/>
                <a:gd name="T56" fmla="*/ 3892 w 20000"/>
                <a:gd name="T57" fmla="*/ 19003 h 20000"/>
                <a:gd name="T58" fmla="*/ 4306 w 20000"/>
                <a:gd name="T59" fmla="*/ 19003 h 20000"/>
                <a:gd name="T60" fmla="*/ 3644 w 20000"/>
                <a:gd name="T61" fmla="*/ 19974 h 20000"/>
                <a:gd name="T62" fmla="*/ 3230 w 20000"/>
                <a:gd name="T63" fmla="*/ 19003 h 20000"/>
                <a:gd name="T64" fmla="*/ 2816 w 20000"/>
                <a:gd name="T65" fmla="*/ 18346 h 20000"/>
                <a:gd name="T66" fmla="*/ 2816 w 20000"/>
                <a:gd name="T67" fmla="*/ 16588 h 20000"/>
                <a:gd name="T68" fmla="*/ 2567 w 20000"/>
                <a:gd name="T69" fmla="*/ 15092 h 20000"/>
                <a:gd name="T70" fmla="*/ 1946 w 20000"/>
                <a:gd name="T71" fmla="*/ 14278 h 20000"/>
                <a:gd name="T72" fmla="*/ 4306 w 20000"/>
                <a:gd name="T73" fmla="*/ 12625 h 20000"/>
                <a:gd name="T74" fmla="*/ 4513 w 20000"/>
                <a:gd name="T75" fmla="*/ 11811 h 20000"/>
                <a:gd name="T76" fmla="*/ 4928 w 20000"/>
                <a:gd name="T77" fmla="*/ 10735 h 20000"/>
                <a:gd name="T78" fmla="*/ 4928 w 20000"/>
                <a:gd name="T79" fmla="*/ 9764 h 20000"/>
                <a:gd name="T80" fmla="*/ 4928 w 20000"/>
                <a:gd name="T81" fmla="*/ 9659 h 20000"/>
                <a:gd name="T82" fmla="*/ 5342 w 20000"/>
                <a:gd name="T83" fmla="*/ 9239 h 20000"/>
                <a:gd name="T84" fmla="*/ 5342 w 20000"/>
                <a:gd name="T85" fmla="*/ 7874 h 20000"/>
                <a:gd name="T86" fmla="*/ 4928 w 20000"/>
                <a:gd name="T87" fmla="*/ 6929 h 20000"/>
                <a:gd name="T88" fmla="*/ 3230 w 20000"/>
                <a:gd name="T89" fmla="*/ 6772 h 20000"/>
                <a:gd name="T90" fmla="*/ 2153 w 20000"/>
                <a:gd name="T91" fmla="*/ 6378 h 20000"/>
                <a:gd name="T92" fmla="*/ 414 w 20000"/>
                <a:gd name="T93" fmla="*/ 6115 h 20000"/>
                <a:gd name="T94" fmla="*/ 0 w 20000"/>
                <a:gd name="T95" fmla="*/ 5171 h 20000"/>
                <a:gd name="T96" fmla="*/ 6004 w 20000"/>
                <a:gd name="T97" fmla="*/ 3937 h 20000"/>
                <a:gd name="T98" fmla="*/ 7702 w 20000"/>
                <a:gd name="T99" fmla="*/ 4619 h 20000"/>
                <a:gd name="T100" fmla="*/ 8364 w 20000"/>
                <a:gd name="T101" fmla="*/ 5696 h 20000"/>
                <a:gd name="T102" fmla="*/ 8364 w 20000"/>
                <a:gd name="T103" fmla="*/ 6772 h 20000"/>
                <a:gd name="T104" fmla="*/ 9482 w 20000"/>
                <a:gd name="T105" fmla="*/ 7874 h 20000"/>
                <a:gd name="T106" fmla="*/ 9896 w 20000"/>
                <a:gd name="T107" fmla="*/ 6772 h 20000"/>
                <a:gd name="T108" fmla="*/ 10518 w 20000"/>
                <a:gd name="T109" fmla="*/ 6509 h 20000"/>
                <a:gd name="T110" fmla="*/ 11180 w 20000"/>
                <a:gd name="T111" fmla="*/ 5039 h 20000"/>
                <a:gd name="T112" fmla="*/ 9896 w 20000"/>
                <a:gd name="T113" fmla="*/ 3937 h 20000"/>
                <a:gd name="T114" fmla="*/ 8364 w 20000"/>
                <a:gd name="T115" fmla="*/ 3543 h 20000"/>
                <a:gd name="T116" fmla="*/ 8820 w 20000"/>
                <a:gd name="T117" fmla="*/ 1234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000" h="20000">
                  <a:moveTo>
                    <a:pt x="8820" y="1234"/>
                  </a:moveTo>
                  <a:lnTo>
                    <a:pt x="10062" y="1076"/>
                  </a:lnTo>
                  <a:lnTo>
                    <a:pt x="10518" y="1234"/>
                  </a:lnTo>
                  <a:lnTo>
                    <a:pt x="11180" y="1076"/>
                  </a:lnTo>
                  <a:lnTo>
                    <a:pt x="11843" y="1234"/>
                  </a:lnTo>
                  <a:lnTo>
                    <a:pt x="12671" y="1234"/>
                  </a:lnTo>
                  <a:lnTo>
                    <a:pt x="12878" y="1234"/>
                  </a:lnTo>
                  <a:lnTo>
                    <a:pt x="13954" y="1234"/>
                  </a:lnTo>
                  <a:lnTo>
                    <a:pt x="14576" y="1076"/>
                  </a:lnTo>
                  <a:lnTo>
                    <a:pt x="15031" y="814"/>
                  </a:lnTo>
                  <a:lnTo>
                    <a:pt x="15652" y="814"/>
                  </a:lnTo>
                  <a:lnTo>
                    <a:pt x="15652" y="1076"/>
                  </a:lnTo>
                  <a:lnTo>
                    <a:pt x="16315" y="814"/>
                  </a:lnTo>
                  <a:lnTo>
                    <a:pt x="17184" y="682"/>
                  </a:lnTo>
                  <a:lnTo>
                    <a:pt x="18468" y="420"/>
                  </a:lnTo>
                  <a:lnTo>
                    <a:pt x="19130" y="0"/>
                  </a:lnTo>
                  <a:lnTo>
                    <a:pt x="19545" y="420"/>
                  </a:lnTo>
                  <a:lnTo>
                    <a:pt x="19130" y="1076"/>
                  </a:lnTo>
                  <a:lnTo>
                    <a:pt x="19130" y="1785"/>
                  </a:lnTo>
                  <a:lnTo>
                    <a:pt x="19130" y="2310"/>
                  </a:lnTo>
                  <a:lnTo>
                    <a:pt x="19545" y="2861"/>
                  </a:lnTo>
                  <a:lnTo>
                    <a:pt x="19130" y="2992"/>
                  </a:lnTo>
                  <a:lnTo>
                    <a:pt x="19545" y="3543"/>
                  </a:lnTo>
                  <a:lnTo>
                    <a:pt x="19545" y="4619"/>
                  </a:lnTo>
                  <a:lnTo>
                    <a:pt x="19959" y="4777"/>
                  </a:lnTo>
                  <a:lnTo>
                    <a:pt x="19545" y="5171"/>
                  </a:lnTo>
                  <a:lnTo>
                    <a:pt x="19130" y="5433"/>
                  </a:lnTo>
                  <a:lnTo>
                    <a:pt x="19545" y="5696"/>
                  </a:lnTo>
                  <a:lnTo>
                    <a:pt x="18882" y="6115"/>
                  </a:lnTo>
                  <a:lnTo>
                    <a:pt x="18012" y="6772"/>
                  </a:lnTo>
                  <a:lnTo>
                    <a:pt x="17847" y="6929"/>
                  </a:lnTo>
                  <a:lnTo>
                    <a:pt x="17350" y="7192"/>
                  </a:lnTo>
                  <a:lnTo>
                    <a:pt x="16315" y="7480"/>
                  </a:lnTo>
                  <a:lnTo>
                    <a:pt x="16108" y="7874"/>
                  </a:lnTo>
                  <a:lnTo>
                    <a:pt x="13954" y="8268"/>
                  </a:lnTo>
                  <a:lnTo>
                    <a:pt x="12671" y="8688"/>
                  </a:lnTo>
                  <a:lnTo>
                    <a:pt x="12257" y="8976"/>
                  </a:lnTo>
                  <a:lnTo>
                    <a:pt x="12257" y="9239"/>
                  </a:lnTo>
                  <a:lnTo>
                    <a:pt x="11180" y="9764"/>
                  </a:lnTo>
                  <a:lnTo>
                    <a:pt x="10062" y="10315"/>
                  </a:lnTo>
                  <a:lnTo>
                    <a:pt x="8364" y="11391"/>
                  </a:lnTo>
                  <a:lnTo>
                    <a:pt x="8157" y="11811"/>
                  </a:lnTo>
                  <a:lnTo>
                    <a:pt x="8364" y="12493"/>
                  </a:lnTo>
                  <a:lnTo>
                    <a:pt x="8820" y="13307"/>
                  </a:lnTo>
                  <a:lnTo>
                    <a:pt x="9027" y="14278"/>
                  </a:lnTo>
                  <a:lnTo>
                    <a:pt x="9027" y="13990"/>
                  </a:lnTo>
                  <a:lnTo>
                    <a:pt x="9482" y="14278"/>
                  </a:lnTo>
                  <a:lnTo>
                    <a:pt x="9482" y="15092"/>
                  </a:lnTo>
                  <a:lnTo>
                    <a:pt x="9027" y="15459"/>
                  </a:lnTo>
                  <a:lnTo>
                    <a:pt x="8820" y="16430"/>
                  </a:lnTo>
                  <a:lnTo>
                    <a:pt x="9027" y="16168"/>
                  </a:lnTo>
                  <a:lnTo>
                    <a:pt x="9482" y="16588"/>
                  </a:lnTo>
                  <a:lnTo>
                    <a:pt x="8364" y="17113"/>
                  </a:lnTo>
                  <a:lnTo>
                    <a:pt x="5590" y="17769"/>
                  </a:lnTo>
                  <a:lnTo>
                    <a:pt x="4928" y="17927"/>
                  </a:lnTo>
                  <a:lnTo>
                    <a:pt x="4306" y="18346"/>
                  </a:lnTo>
                  <a:lnTo>
                    <a:pt x="3644" y="18609"/>
                  </a:lnTo>
                  <a:lnTo>
                    <a:pt x="3892" y="19003"/>
                  </a:lnTo>
                  <a:lnTo>
                    <a:pt x="4306" y="18871"/>
                  </a:lnTo>
                  <a:lnTo>
                    <a:pt x="4306" y="19003"/>
                  </a:lnTo>
                  <a:lnTo>
                    <a:pt x="4306" y="19974"/>
                  </a:lnTo>
                  <a:lnTo>
                    <a:pt x="3644" y="19974"/>
                  </a:lnTo>
                  <a:lnTo>
                    <a:pt x="2816" y="19685"/>
                  </a:lnTo>
                  <a:lnTo>
                    <a:pt x="3230" y="19003"/>
                  </a:lnTo>
                  <a:lnTo>
                    <a:pt x="2816" y="18609"/>
                  </a:lnTo>
                  <a:lnTo>
                    <a:pt x="2816" y="18346"/>
                  </a:lnTo>
                  <a:lnTo>
                    <a:pt x="2816" y="17507"/>
                  </a:lnTo>
                  <a:lnTo>
                    <a:pt x="2816" y="16588"/>
                  </a:lnTo>
                  <a:lnTo>
                    <a:pt x="2153" y="15459"/>
                  </a:lnTo>
                  <a:lnTo>
                    <a:pt x="2567" y="15092"/>
                  </a:lnTo>
                  <a:lnTo>
                    <a:pt x="2153" y="14934"/>
                  </a:lnTo>
                  <a:lnTo>
                    <a:pt x="1946" y="14278"/>
                  </a:lnTo>
                  <a:lnTo>
                    <a:pt x="3892" y="13176"/>
                  </a:lnTo>
                  <a:lnTo>
                    <a:pt x="4306" y="12625"/>
                  </a:lnTo>
                  <a:lnTo>
                    <a:pt x="4306" y="12231"/>
                  </a:lnTo>
                  <a:lnTo>
                    <a:pt x="4513" y="11811"/>
                  </a:lnTo>
                  <a:lnTo>
                    <a:pt x="5342" y="11129"/>
                  </a:lnTo>
                  <a:lnTo>
                    <a:pt x="4928" y="10735"/>
                  </a:lnTo>
                  <a:lnTo>
                    <a:pt x="4928" y="10315"/>
                  </a:lnTo>
                  <a:lnTo>
                    <a:pt x="4928" y="9764"/>
                  </a:lnTo>
                  <a:lnTo>
                    <a:pt x="5342" y="9764"/>
                  </a:lnTo>
                  <a:lnTo>
                    <a:pt x="4928" y="9659"/>
                  </a:lnTo>
                  <a:lnTo>
                    <a:pt x="5342" y="9396"/>
                  </a:lnTo>
                  <a:lnTo>
                    <a:pt x="5342" y="9239"/>
                  </a:lnTo>
                  <a:lnTo>
                    <a:pt x="5342" y="8556"/>
                  </a:lnTo>
                  <a:lnTo>
                    <a:pt x="5342" y="7874"/>
                  </a:lnTo>
                  <a:lnTo>
                    <a:pt x="4928" y="7192"/>
                  </a:lnTo>
                  <a:lnTo>
                    <a:pt x="4928" y="6929"/>
                  </a:lnTo>
                  <a:lnTo>
                    <a:pt x="3644" y="6929"/>
                  </a:lnTo>
                  <a:lnTo>
                    <a:pt x="3230" y="6772"/>
                  </a:lnTo>
                  <a:lnTo>
                    <a:pt x="2567" y="6509"/>
                  </a:lnTo>
                  <a:lnTo>
                    <a:pt x="2153" y="6378"/>
                  </a:lnTo>
                  <a:lnTo>
                    <a:pt x="870" y="6509"/>
                  </a:lnTo>
                  <a:lnTo>
                    <a:pt x="414" y="6115"/>
                  </a:lnTo>
                  <a:lnTo>
                    <a:pt x="414" y="5696"/>
                  </a:lnTo>
                  <a:lnTo>
                    <a:pt x="0" y="5171"/>
                  </a:lnTo>
                  <a:lnTo>
                    <a:pt x="5590" y="4068"/>
                  </a:lnTo>
                  <a:lnTo>
                    <a:pt x="6004" y="3937"/>
                  </a:lnTo>
                  <a:lnTo>
                    <a:pt x="6667" y="4777"/>
                  </a:lnTo>
                  <a:lnTo>
                    <a:pt x="7702" y="4619"/>
                  </a:lnTo>
                  <a:lnTo>
                    <a:pt x="8364" y="4777"/>
                  </a:lnTo>
                  <a:lnTo>
                    <a:pt x="8364" y="5696"/>
                  </a:lnTo>
                  <a:lnTo>
                    <a:pt x="8157" y="6378"/>
                  </a:lnTo>
                  <a:lnTo>
                    <a:pt x="8364" y="6772"/>
                  </a:lnTo>
                  <a:lnTo>
                    <a:pt x="9027" y="7480"/>
                  </a:lnTo>
                  <a:lnTo>
                    <a:pt x="9482" y="7874"/>
                  </a:lnTo>
                  <a:lnTo>
                    <a:pt x="9896" y="7480"/>
                  </a:lnTo>
                  <a:lnTo>
                    <a:pt x="9896" y="6772"/>
                  </a:lnTo>
                  <a:lnTo>
                    <a:pt x="10062" y="6772"/>
                  </a:lnTo>
                  <a:lnTo>
                    <a:pt x="10518" y="6509"/>
                  </a:lnTo>
                  <a:lnTo>
                    <a:pt x="10932" y="5696"/>
                  </a:lnTo>
                  <a:lnTo>
                    <a:pt x="11180" y="5039"/>
                  </a:lnTo>
                  <a:lnTo>
                    <a:pt x="10518" y="4777"/>
                  </a:lnTo>
                  <a:lnTo>
                    <a:pt x="9896" y="3937"/>
                  </a:lnTo>
                  <a:lnTo>
                    <a:pt x="9027" y="3543"/>
                  </a:lnTo>
                  <a:lnTo>
                    <a:pt x="8364" y="3543"/>
                  </a:lnTo>
                  <a:lnTo>
                    <a:pt x="8364" y="1890"/>
                  </a:lnTo>
                  <a:lnTo>
                    <a:pt x="8820" y="123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3" name="Freeform 113">
              <a:extLst>
                <a:ext uri="{FF2B5EF4-FFF2-40B4-BE49-F238E27FC236}">
                  <a16:creationId xmlns:a16="http://schemas.microsoft.com/office/drawing/2014/main" id="{A95BE219-FF54-474D-ACFA-FF844D5A4127}"/>
                </a:ext>
              </a:extLst>
            </p:cNvPr>
            <p:cNvSpPr>
              <a:spLocks/>
            </p:cNvSpPr>
            <p:nvPr/>
          </p:nvSpPr>
          <p:spPr bwMode="auto">
            <a:xfrm>
              <a:off x="5079482" y="4291944"/>
              <a:ext cx="276447" cy="268524"/>
            </a:xfrm>
            <a:custGeom>
              <a:avLst/>
              <a:gdLst>
                <a:gd name="T0" fmla="*/ 17162 w 20000"/>
                <a:gd name="T1" fmla="*/ 1062 h 20000"/>
                <a:gd name="T2" fmla="*/ 18378 w 20000"/>
                <a:gd name="T3" fmla="*/ 708 h 20000"/>
                <a:gd name="T4" fmla="*/ 18581 w 20000"/>
                <a:gd name="T5" fmla="*/ 708 h 20000"/>
                <a:gd name="T6" fmla="*/ 19426 w 20000"/>
                <a:gd name="T7" fmla="*/ 1062 h 20000"/>
                <a:gd name="T8" fmla="*/ 19966 w 20000"/>
                <a:gd name="T9" fmla="*/ 1451 h 20000"/>
                <a:gd name="T10" fmla="*/ 19426 w 20000"/>
                <a:gd name="T11" fmla="*/ 1451 h 20000"/>
                <a:gd name="T12" fmla="*/ 18919 w 20000"/>
                <a:gd name="T13" fmla="*/ 1628 h 20000"/>
                <a:gd name="T14" fmla="*/ 18581 w 20000"/>
                <a:gd name="T15" fmla="*/ 1628 h 20000"/>
                <a:gd name="T16" fmla="*/ 17500 w 20000"/>
                <a:gd name="T17" fmla="*/ 2372 h 20000"/>
                <a:gd name="T18" fmla="*/ 16993 w 20000"/>
                <a:gd name="T19" fmla="*/ 1628 h 20000"/>
                <a:gd name="T20" fmla="*/ 15777 w 20000"/>
                <a:gd name="T21" fmla="*/ 2018 h 20000"/>
                <a:gd name="T22" fmla="*/ 13818 w 20000"/>
                <a:gd name="T23" fmla="*/ 2372 h 20000"/>
                <a:gd name="T24" fmla="*/ 13480 w 20000"/>
                <a:gd name="T25" fmla="*/ 8212 h 20000"/>
                <a:gd name="T26" fmla="*/ 12095 w 20000"/>
                <a:gd name="T27" fmla="*/ 8212 h 20000"/>
                <a:gd name="T28" fmla="*/ 11892 w 20000"/>
                <a:gd name="T29" fmla="*/ 12991 h 20000"/>
                <a:gd name="T30" fmla="*/ 11554 w 20000"/>
                <a:gd name="T31" fmla="*/ 19221 h 20000"/>
                <a:gd name="T32" fmla="*/ 11047 w 20000"/>
                <a:gd name="T33" fmla="*/ 19221 h 20000"/>
                <a:gd name="T34" fmla="*/ 10304 w 20000"/>
                <a:gd name="T35" fmla="*/ 19752 h 20000"/>
                <a:gd name="T36" fmla="*/ 10169 w 20000"/>
                <a:gd name="T37" fmla="*/ 19965 h 20000"/>
                <a:gd name="T38" fmla="*/ 9628 w 20000"/>
                <a:gd name="T39" fmla="*/ 19752 h 20000"/>
                <a:gd name="T40" fmla="*/ 8919 w 20000"/>
                <a:gd name="T41" fmla="*/ 19752 h 20000"/>
                <a:gd name="T42" fmla="*/ 8412 w 20000"/>
                <a:gd name="T43" fmla="*/ 19752 h 20000"/>
                <a:gd name="T44" fmla="*/ 7534 w 20000"/>
                <a:gd name="T45" fmla="*/ 19398 h 20000"/>
                <a:gd name="T46" fmla="*/ 7534 w 20000"/>
                <a:gd name="T47" fmla="*/ 18478 h 20000"/>
                <a:gd name="T48" fmla="*/ 7399 w 20000"/>
                <a:gd name="T49" fmla="*/ 18478 h 20000"/>
                <a:gd name="T50" fmla="*/ 6993 w 20000"/>
                <a:gd name="T51" fmla="*/ 18478 h 20000"/>
                <a:gd name="T52" fmla="*/ 6655 w 20000"/>
                <a:gd name="T53" fmla="*/ 19221 h 20000"/>
                <a:gd name="T54" fmla="*/ 6486 w 20000"/>
                <a:gd name="T55" fmla="*/ 19398 h 20000"/>
                <a:gd name="T56" fmla="*/ 5270 w 20000"/>
                <a:gd name="T57" fmla="*/ 18301 h 20000"/>
                <a:gd name="T58" fmla="*/ 4730 w 20000"/>
                <a:gd name="T59" fmla="*/ 16850 h 20000"/>
                <a:gd name="T60" fmla="*/ 4730 w 20000"/>
                <a:gd name="T61" fmla="*/ 16106 h 20000"/>
                <a:gd name="T62" fmla="*/ 4561 w 20000"/>
                <a:gd name="T63" fmla="*/ 15540 h 20000"/>
                <a:gd name="T64" fmla="*/ 4223 w 20000"/>
                <a:gd name="T65" fmla="*/ 13522 h 20000"/>
                <a:gd name="T66" fmla="*/ 3885 w 20000"/>
                <a:gd name="T67" fmla="*/ 12637 h 20000"/>
                <a:gd name="T68" fmla="*/ 3682 w 20000"/>
                <a:gd name="T69" fmla="*/ 11150 h 20000"/>
                <a:gd name="T70" fmla="*/ 3682 w 20000"/>
                <a:gd name="T71" fmla="*/ 10053 h 20000"/>
                <a:gd name="T72" fmla="*/ 3682 w 20000"/>
                <a:gd name="T73" fmla="*/ 9168 h 20000"/>
                <a:gd name="T74" fmla="*/ 2973 w 20000"/>
                <a:gd name="T75" fmla="*/ 8212 h 20000"/>
                <a:gd name="T76" fmla="*/ 1959 w 20000"/>
                <a:gd name="T77" fmla="*/ 5487 h 20000"/>
                <a:gd name="T78" fmla="*/ 912 w 20000"/>
                <a:gd name="T79" fmla="*/ 3469 h 20000"/>
                <a:gd name="T80" fmla="*/ 541 w 20000"/>
                <a:gd name="T81" fmla="*/ 2549 h 20000"/>
                <a:gd name="T82" fmla="*/ 0 w 20000"/>
                <a:gd name="T83" fmla="*/ 1451 h 20000"/>
                <a:gd name="T84" fmla="*/ 0 w 20000"/>
                <a:gd name="T85" fmla="*/ 496 h 20000"/>
                <a:gd name="T86" fmla="*/ 203 w 20000"/>
                <a:gd name="T87" fmla="*/ 496 h 20000"/>
                <a:gd name="T88" fmla="*/ 912 w 20000"/>
                <a:gd name="T89" fmla="*/ 496 h 20000"/>
                <a:gd name="T90" fmla="*/ 1047 w 20000"/>
                <a:gd name="T91" fmla="*/ 496 h 20000"/>
                <a:gd name="T92" fmla="*/ 1959 w 20000"/>
                <a:gd name="T93" fmla="*/ 0 h 20000"/>
                <a:gd name="T94" fmla="*/ 2432 w 20000"/>
                <a:gd name="T95" fmla="*/ 142 h 20000"/>
                <a:gd name="T96" fmla="*/ 3345 w 20000"/>
                <a:gd name="T97" fmla="*/ 708 h 20000"/>
                <a:gd name="T98" fmla="*/ 3682 w 20000"/>
                <a:gd name="T99" fmla="*/ 708 h 20000"/>
                <a:gd name="T100" fmla="*/ 9628 w 20000"/>
                <a:gd name="T101" fmla="*/ 496 h 20000"/>
                <a:gd name="T102" fmla="*/ 9831 w 20000"/>
                <a:gd name="T103" fmla="*/ 1062 h 20000"/>
                <a:gd name="T104" fmla="*/ 10304 w 20000"/>
                <a:gd name="T105" fmla="*/ 1451 h 20000"/>
                <a:gd name="T106" fmla="*/ 12432 w 20000"/>
                <a:gd name="T107" fmla="*/ 1628 h 20000"/>
                <a:gd name="T108" fmla="*/ 13311 w 20000"/>
                <a:gd name="T109" fmla="*/ 1628 h 20000"/>
                <a:gd name="T110" fmla="*/ 13818 w 20000"/>
                <a:gd name="T111" fmla="*/ 1628 h 20000"/>
                <a:gd name="T112" fmla="*/ 14358 w 20000"/>
                <a:gd name="T113" fmla="*/ 1628 h 20000"/>
                <a:gd name="T114" fmla="*/ 17162 w 20000"/>
                <a:gd name="T115" fmla="*/ 1062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000" h="20000">
                  <a:moveTo>
                    <a:pt x="17162" y="1062"/>
                  </a:moveTo>
                  <a:lnTo>
                    <a:pt x="18378" y="708"/>
                  </a:lnTo>
                  <a:lnTo>
                    <a:pt x="18581" y="708"/>
                  </a:lnTo>
                  <a:lnTo>
                    <a:pt x="19426" y="1062"/>
                  </a:lnTo>
                  <a:lnTo>
                    <a:pt x="19966" y="1451"/>
                  </a:lnTo>
                  <a:lnTo>
                    <a:pt x="19426" y="1451"/>
                  </a:lnTo>
                  <a:lnTo>
                    <a:pt x="18919" y="1628"/>
                  </a:lnTo>
                  <a:lnTo>
                    <a:pt x="18581" y="1628"/>
                  </a:lnTo>
                  <a:lnTo>
                    <a:pt x="17500" y="2372"/>
                  </a:lnTo>
                  <a:lnTo>
                    <a:pt x="16993" y="1628"/>
                  </a:lnTo>
                  <a:lnTo>
                    <a:pt x="15777" y="2018"/>
                  </a:lnTo>
                  <a:lnTo>
                    <a:pt x="13818" y="2372"/>
                  </a:lnTo>
                  <a:lnTo>
                    <a:pt x="13480" y="8212"/>
                  </a:lnTo>
                  <a:lnTo>
                    <a:pt x="12095" y="8212"/>
                  </a:lnTo>
                  <a:lnTo>
                    <a:pt x="11892" y="12991"/>
                  </a:lnTo>
                  <a:lnTo>
                    <a:pt x="11554" y="19221"/>
                  </a:lnTo>
                  <a:lnTo>
                    <a:pt x="11047" y="19221"/>
                  </a:lnTo>
                  <a:lnTo>
                    <a:pt x="10304" y="19752"/>
                  </a:lnTo>
                  <a:lnTo>
                    <a:pt x="10169" y="19965"/>
                  </a:lnTo>
                  <a:lnTo>
                    <a:pt x="9628" y="19752"/>
                  </a:lnTo>
                  <a:lnTo>
                    <a:pt x="8919" y="19752"/>
                  </a:lnTo>
                  <a:lnTo>
                    <a:pt x="8412" y="19752"/>
                  </a:lnTo>
                  <a:lnTo>
                    <a:pt x="7534" y="19398"/>
                  </a:lnTo>
                  <a:lnTo>
                    <a:pt x="7534" y="18478"/>
                  </a:lnTo>
                  <a:lnTo>
                    <a:pt x="7399" y="18478"/>
                  </a:lnTo>
                  <a:lnTo>
                    <a:pt x="6993" y="18478"/>
                  </a:lnTo>
                  <a:lnTo>
                    <a:pt x="6655" y="19221"/>
                  </a:lnTo>
                  <a:lnTo>
                    <a:pt x="6486" y="19398"/>
                  </a:lnTo>
                  <a:lnTo>
                    <a:pt x="5270" y="18301"/>
                  </a:lnTo>
                  <a:lnTo>
                    <a:pt x="4730" y="16850"/>
                  </a:lnTo>
                  <a:lnTo>
                    <a:pt x="4730" y="16106"/>
                  </a:lnTo>
                  <a:lnTo>
                    <a:pt x="4561" y="15540"/>
                  </a:lnTo>
                  <a:lnTo>
                    <a:pt x="4223" y="13522"/>
                  </a:lnTo>
                  <a:lnTo>
                    <a:pt x="3885" y="12637"/>
                  </a:lnTo>
                  <a:lnTo>
                    <a:pt x="3682" y="11150"/>
                  </a:lnTo>
                  <a:lnTo>
                    <a:pt x="3682" y="10053"/>
                  </a:lnTo>
                  <a:lnTo>
                    <a:pt x="3682" y="9168"/>
                  </a:lnTo>
                  <a:lnTo>
                    <a:pt x="2973" y="8212"/>
                  </a:lnTo>
                  <a:lnTo>
                    <a:pt x="1959" y="5487"/>
                  </a:lnTo>
                  <a:lnTo>
                    <a:pt x="912" y="3469"/>
                  </a:lnTo>
                  <a:lnTo>
                    <a:pt x="541" y="2549"/>
                  </a:lnTo>
                  <a:lnTo>
                    <a:pt x="0" y="1451"/>
                  </a:lnTo>
                  <a:lnTo>
                    <a:pt x="0" y="496"/>
                  </a:lnTo>
                  <a:lnTo>
                    <a:pt x="203" y="496"/>
                  </a:lnTo>
                  <a:lnTo>
                    <a:pt x="912" y="496"/>
                  </a:lnTo>
                  <a:lnTo>
                    <a:pt x="1047" y="496"/>
                  </a:lnTo>
                  <a:lnTo>
                    <a:pt x="1959" y="0"/>
                  </a:lnTo>
                  <a:lnTo>
                    <a:pt x="2432" y="142"/>
                  </a:lnTo>
                  <a:lnTo>
                    <a:pt x="3345" y="708"/>
                  </a:lnTo>
                  <a:lnTo>
                    <a:pt x="3682" y="708"/>
                  </a:lnTo>
                  <a:lnTo>
                    <a:pt x="9628" y="496"/>
                  </a:lnTo>
                  <a:lnTo>
                    <a:pt x="9831" y="1062"/>
                  </a:lnTo>
                  <a:lnTo>
                    <a:pt x="10304" y="1451"/>
                  </a:lnTo>
                  <a:lnTo>
                    <a:pt x="12432" y="1628"/>
                  </a:lnTo>
                  <a:lnTo>
                    <a:pt x="13311" y="1628"/>
                  </a:lnTo>
                  <a:lnTo>
                    <a:pt x="13818" y="1628"/>
                  </a:lnTo>
                  <a:lnTo>
                    <a:pt x="14358" y="1628"/>
                  </a:lnTo>
                  <a:lnTo>
                    <a:pt x="17162" y="1062"/>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4" name="Freeform 112">
              <a:extLst>
                <a:ext uri="{FF2B5EF4-FFF2-40B4-BE49-F238E27FC236}">
                  <a16:creationId xmlns:a16="http://schemas.microsoft.com/office/drawing/2014/main" id="{E8F3DE05-16E2-49FD-924B-C8E03DF2B268}"/>
                </a:ext>
              </a:extLst>
            </p:cNvPr>
            <p:cNvSpPr>
              <a:spLocks/>
            </p:cNvSpPr>
            <p:nvPr/>
          </p:nvSpPr>
          <p:spPr bwMode="auto">
            <a:xfrm>
              <a:off x="4840362" y="3421023"/>
              <a:ext cx="324271" cy="259019"/>
            </a:xfrm>
            <a:custGeom>
              <a:avLst/>
              <a:gdLst>
                <a:gd name="T0" fmla="*/ 15201 w 20000"/>
                <a:gd name="T1" fmla="*/ 0 h 20000"/>
                <a:gd name="T2" fmla="*/ 16839 w 20000"/>
                <a:gd name="T3" fmla="*/ 587 h 20000"/>
                <a:gd name="T4" fmla="*/ 17874 w 20000"/>
                <a:gd name="T5" fmla="*/ 1505 h 20000"/>
                <a:gd name="T6" fmla="*/ 18793 w 20000"/>
                <a:gd name="T7" fmla="*/ 954 h 20000"/>
                <a:gd name="T8" fmla="*/ 19080 w 20000"/>
                <a:gd name="T9" fmla="*/ 2092 h 20000"/>
                <a:gd name="T10" fmla="*/ 19080 w 20000"/>
                <a:gd name="T11" fmla="*/ 3450 h 20000"/>
                <a:gd name="T12" fmla="*/ 19511 w 20000"/>
                <a:gd name="T13" fmla="*/ 4000 h 20000"/>
                <a:gd name="T14" fmla="*/ 19511 w 20000"/>
                <a:gd name="T15" fmla="*/ 4587 h 20000"/>
                <a:gd name="T16" fmla="*/ 19971 w 20000"/>
                <a:gd name="T17" fmla="*/ 5505 h 20000"/>
                <a:gd name="T18" fmla="*/ 19799 w 20000"/>
                <a:gd name="T19" fmla="*/ 5688 h 20000"/>
                <a:gd name="T20" fmla="*/ 19511 w 20000"/>
                <a:gd name="T21" fmla="*/ 11009 h 20000"/>
                <a:gd name="T22" fmla="*/ 17586 w 20000"/>
                <a:gd name="T23" fmla="*/ 14055 h 20000"/>
                <a:gd name="T24" fmla="*/ 17270 w 20000"/>
                <a:gd name="T25" fmla="*/ 14642 h 20000"/>
                <a:gd name="T26" fmla="*/ 17155 w 20000"/>
                <a:gd name="T27" fmla="*/ 15376 h 20000"/>
                <a:gd name="T28" fmla="*/ 17155 w 20000"/>
                <a:gd name="T29" fmla="*/ 16147 h 20000"/>
                <a:gd name="T30" fmla="*/ 16839 w 20000"/>
                <a:gd name="T31" fmla="*/ 16881 h 20000"/>
                <a:gd name="T32" fmla="*/ 16408 w 20000"/>
                <a:gd name="T33" fmla="*/ 17101 h 20000"/>
                <a:gd name="T34" fmla="*/ 15948 w 20000"/>
                <a:gd name="T35" fmla="*/ 17468 h 20000"/>
                <a:gd name="T36" fmla="*/ 13707 w 20000"/>
                <a:gd name="T37" fmla="*/ 16881 h 20000"/>
                <a:gd name="T38" fmla="*/ 13276 w 20000"/>
                <a:gd name="T39" fmla="*/ 17101 h 20000"/>
                <a:gd name="T40" fmla="*/ 12816 w 20000"/>
                <a:gd name="T41" fmla="*/ 17468 h 20000"/>
                <a:gd name="T42" fmla="*/ 12385 w 20000"/>
                <a:gd name="T43" fmla="*/ 17651 h 20000"/>
                <a:gd name="T44" fmla="*/ 11638 w 20000"/>
                <a:gd name="T45" fmla="*/ 18055 h 20000"/>
                <a:gd name="T46" fmla="*/ 10115 w 20000"/>
                <a:gd name="T47" fmla="*/ 17101 h 20000"/>
                <a:gd name="T48" fmla="*/ 8649 w 20000"/>
                <a:gd name="T49" fmla="*/ 17468 h 20000"/>
                <a:gd name="T50" fmla="*/ 8218 w 20000"/>
                <a:gd name="T51" fmla="*/ 16881 h 20000"/>
                <a:gd name="T52" fmla="*/ 7471 w 20000"/>
                <a:gd name="T53" fmla="*/ 16514 h 20000"/>
                <a:gd name="T54" fmla="*/ 6724 w 20000"/>
                <a:gd name="T55" fmla="*/ 16147 h 20000"/>
                <a:gd name="T56" fmla="*/ 6724 w 20000"/>
                <a:gd name="T57" fmla="*/ 16514 h 20000"/>
                <a:gd name="T58" fmla="*/ 5833 w 20000"/>
                <a:gd name="T59" fmla="*/ 16514 h 20000"/>
                <a:gd name="T60" fmla="*/ 5374 w 20000"/>
                <a:gd name="T61" fmla="*/ 16881 h 20000"/>
                <a:gd name="T62" fmla="*/ 5057 w 20000"/>
                <a:gd name="T63" fmla="*/ 17651 h 20000"/>
                <a:gd name="T64" fmla="*/ 4339 w 20000"/>
                <a:gd name="T65" fmla="*/ 18459 h 20000"/>
                <a:gd name="T66" fmla="*/ 4339 w 20000"/>
                <a:gd name="T67" fmla="*/ 19963 h 20000"/>
                <a:gd name="T68" fmla="*/ 3879 w 20000"/>
                <a:gd name="T69" fmla="*/ 19376 h 20000"/>
                <a:gd name="T70" fmla="*/ 3420 w 20000"/>
                <a:gd name="T71" fmla="*/ 18606 h 20000"/>
                <a:gd name="T72" fmla="*/ 3132 w 20000"/>
                <a:gd name="T73" fmla="*/ 18606 h 20000"/>
                <a:gd name="T74" fmla="*/ 2845 w 20000"/>
                <a:gd name="T75" fmla="*/ 19376 h 20000"/>
                <a:gd name="T76" fmla="*/ 2414 w 20000"/>
                <a:gd name="T77" fmla="*/ 18606 h 20000"/>
                <a:gd name="T78" fmla="*/ 2701 w 20000"/>
                <a:gd name="T79" fmla="*/ 18459 h 20000"/>
                <a:gd name="T80" fmla="*/ 2414 w 20000"/>
                <a:gd name="T81" fmla="*/ 18055 h 20000"/>
                <a:gd name="T82" fmla="*/ 1954 w 20000"/>
                <a:gd name="T83" fmla="*/ 18055 h 20000"/>
                <a:gd name="T84" fmla="*/ 1063 w 20000"/>
                <a:gd name="T85" fmla="*/ 17468 h 20000"/>
                <a:gd name="T86" fmla="*/ 1063 w 20000"/>
                <a:gd name="T87" fmla="*/ 17101 h 20000"/>
                <a:gd name="T88" fmla="*/ 1494 w 20000"/>
                <a:gd name="T89" fmla="*/ 17101 h 20000"/>
                <a:gd name="T90" fmla="*/ 1494 w 20000"/>
                <a:gd name="T91" fmla="*/ 16881 h 20000"/>
                <a:gd name="T92" fmla="*/ 1063 w 20000"/>
                <a:gd name="T93" fmla="*/ 16881 h 20000"/>
                <a:gd name="T94" fmla="*/ 460 w 20000"/>
                <a:gd name="T95" fmla="*/ 16147 h 20000"/>
                <a:gd name="T96" fmla="*/ 316 w 20000"/>
                <a:gd name="T97" fmla="*/ 15596 h 20000"/>
                <a:gd name="T98" fmla="*/ 0 w 20000"/>
                <a:gd name="T99" fmla="*/ 15009 h 20000"/>
                <a:gd name="T100" fmla="*/ 0 w 20000"/>
                <a:gd name="T101" fmla="*/ 14422 h 20000"/>
                <a:gd name="T102" fmla="*/ 1207 w 20000"/>
                <a:gd name="T103" fmla="*/ 14055 h 20000"/>
                <a:gd name="T104" fmla="*/ 1494 w 20000"/>
                <a:gd name="T105" fmla="*/ 13651 h 20000"/>
                <a:gd name="T106" fmla="*/ 3879 w 20000"/>
                <a:gd name="T107" fmla="*/ 13505 h 20000"/>
                <a:gd name="T108" fmla="*/ 4339 w 20000"/>
                <a:gd name="T109" fmla="*/ 13651 h 20000"/>
                <a:gd name="T110" fmla="*/ 4770 w 20000"/>
                <a:gd name="T111" fmla="*/ 12550 h 20000"/>
                <a:gd name="T112" fmla="*/ 5057 w 20000"/>
                <a:gd name="T113" fmla="*/ 11009 h 20000"/>
                <a:gd name="T114" fmla="*/ 5374 w 20000"/>
                <a:gd name="T115" fmla="*/ 10642 h 20000"/>
                <a:gd name="T116" fmla="*/ 5374 w 20000"/>
                <a:gd name="T117" fmla="*/ 7413 h 20000"/>
                <a:gd name="T118" fmla="*/ 7471 w 20000"/>
                <a:gd name="T119" fmla="*/ 6459 h 20000"/>
                <a:gd name="T120" fmla="*/ 9397 w 20000"/>
                <a:gd name="T121" fmla="*/ 4183 h 20000"/>
                <a:gd name="T122" fmla="*/ 13994 w 20000"/>
                <a:gd name="T123" fmla="*/ 954 h 20000"/>
                <a:gd name="T124" fmla="*/ 15201 w 20000"/>
                <a:gd name="T125"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0" h="20000">
                  <a:moveTo>
                    <a:pt x="15201" y="0"/>
                  </a:moveTo>
                  <a:lnTo>
                    <a:pt x="16839" y="587"/>
                  </a:lnTo>
                  <a:lnTo>
                    <a:pt x="17874" y="1505"/>
                  </a:lnTo>
                  <a:lnTo>
                    <a:pt x="18793" y="954"/>
                  </a:lnTo>
                  <a:lnTo>
                    <a:pt x="19080" y="2092"/>
                  </a:lnTo>
                  <a:lnTo>
                    <a:pt x="19080" y="3450"/>
                  </a:lnTo>
                  <a:lnTo>
                    <a:pt x="19511" y="4000"/>
                  </a:lnTo>
                  <a:lnTo>
                    <a:pt x="19511" y="4587"/>
                  </a:lnTo>
                  <a:lnTo>
                    <a:pt x="19971" y="5505"/>
                  </a:lnTo>
                  <a:lnTo>
                    <a:pt x="19799" y="5688"/>
                  </a:lnTo>
                  <a:lnTo>
                    <a:pt x="19511" y="11009"/>
                  </a:lnTo>
                  <a:lnTo>
                    <a:pt x="17586" y="14055"/>
                  </a:lnTo>
                  <a:lnTo>
                    <a:pt x="17270" y="14642"/>
                  </a:lnTo>
                  <a:lnTo>
                    <a:pt x="17155" y="15376"/>
                  </a:lnTo>
                  <a:lnTo>
                    <a:pt x="17155" y="16147"/>
                  </a:lnTo>
                  <a:lnTo>
                    <a:pt x="16839" y="16881"/>
                  </a:lnTo>
                  <a:lnTo>
                    <a:pt x="16408" y="17101"/>
                  </a:lnTo>
                  <a:lnTo>
                    <a:pt x="15948" y="17468"/>
                  </a:lnTo>
                  <a:lnTo>
                    <a:pt x="13707" y="16881"/>
                  </a:lnTo>
                  <a:lnTo>
                    <a:pt x="13276" y="17101"/>
                  </a:lnTo>
                  <a:lnTo>
                    <a:pt x="12816" y="17468"/>
                  </a:lnTo>
                  <a:lnTo>
                    <a:pt x="12385" y="17651"/>
                  </a:lnTo>
                  <a:lnTo>
                    <a:pt x="11638" y="18055"/>
                  </a:lnTo>
                  <a:lnTo>
                    <a:pt x="10115" y="17101"/>
                  </a:lnTo>
                  <a:lnTo>
                    <a:pt x="8649" y="17468"/>
                  </a:lnTo>
                  <a:lnTo>
                    <a:pt x="8218" y="16881"/>
                  </a:lnTo>
                  <a:lnTo>
                    <a:pt x="7471" y="16514"/>
                  </a:lnTo>
                  <a:lnTo>
                    <a:pt x="6724" y="16147"/>
                  </a:lnTo>
                  <a:lnTo>
                    <a:pt x="6724" y="16514"/>
                  </a:lnTo>
                  <a:lnTo>
                    <a:pt x="5833" y="16514"/>
                  </a:lnTo>
                  <a:lnTo>
                    <a:pt x="5374" y="16881"/>
                  </a:lnTo>
                  <a:lnTo>
                    <a:pt x="5057" y="17651"/>
                  </a:lnTo>
                  <a:lnTo>
                    <a:pt x="4339" y="18459"/>
                  </a:lnTo>
                  <a:lnTo>
                    <a:pt x="4339" y="19963"/>
                  </a:lnTo>
                  <a:lnTo>
                    <a:pt x="3879" y="19376"/>
                  </a:lnTo>
                  <a:lnTo>
                    <a:pt x="3420" y="18606"/>
                  </a:lnTo>
                  <a:lnTo>
                    <a:pt x="3132" y="18606"/>
                  </a:lnTo>
                  <a:lnTo>
                    <a:pt x="2845" y="19376"/>
                  </a:lnTo>
                  <a:lnTo>
                    <a:pt x="2414" y="18606"/>
                  </a:lnTo>
                  <a:lnTo>
                    <a:pt x="2701" y="18459"/>
                  </a:lnTo>
                  <a:lnTo>
                    <a:pt x="2414" y="18055"/>
                  </a:lnTo>
                  <a:lnTo>
                    <a:pt x="1954" y="18055"/>
                  </a:lnTo>
                  <a:lnTo>
                    <a:pt x="1063" y="17468"/>
                  </a:lnTo>
                  <a:lnTo>
                    <a:pt x="1063" y="17101"/>
                  </a:lnTo>
                  <a:lnTo>
                    <a:pt x="1494" y="17101"/>
                  </a:lnTo>
                  <a:lnTo>
                    <a:pt x="1494" y="16881"/>
                  </a:lnTo>
                  <a:lnTo>
                    <a:pt x="1063" y="16881"/>
                  </a:lnTo>
                  <a:lnTo>
                    <a:pt x="460" y="16147"/>
                  </a:lnTo>
                  <a:lnTo>
                    <a:pt x="316" y="15596"/>
                  </a:lnTo>
                  <a:lnTo>
                    <a:pt x="0" y="15009"/>
                  </a:lnTo>
                  <a:lnTo>
                    <a:pt x="0" y="14422"/>
                  </a:lnTo>
                  <a:lnTo>
                    <a:pt x="1207" y="14055"/>
                  </a:lnTo>
                  <a:lnTo>
                    <a:pt x="1494" y="13651"/>
                  </a:lnTo>
                  <a:lnTo>
                    <a:pt x="3879" y="13505"/>
                  </a:lnTo>
                  <a:lnTo>
                    <a:pt x="4339" y="13651"/>
                  </a:lnTo>
                  <a:lnTo>
                    <a:pt x="4770" y="12550"/>
                  </a:lnTo>
                  <a:lnTo>
                    <a:pt x="5057" y="11009"/>
                  </a:lnTo>
                  <a:lnTo>
                    <a:pt x="5374" y="10642"/>
                  </a:lnTo>
                  <a:lnTo>
                    <a:pt x="5374" y="7413"/>
                  </a:lnTo>
                  <a:lnTo>
                    <a:pt x="7471" y="6459"/>
                  </a:lnTo>
                  <a:lnTo>
                    <a:pt x="9397" y="4183"/>
                  </a:lnTo>
                  <a:lnTo>
                    <a:pt x="13994" y="954"/>
                  </a:lnTo>
                  <a:lnTo>
                    <a:pt x="15201"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5" name="Freeform 111">
              <a:extLst>
                <a:ext uri="{FF2B5EF4-FFF2-40B4-BE49-F238E27FC236}">
                  <a16:creationId xmlns:a16="http://schemas.microsoft.com/office/drawing/2014/main" id="{9F9BBD3F-227C-4061-BBCA-807CB56E70AE}"/>
                </a:ext>
              </a:extLst>
            </p:cNvPr>
            <p:cNvSpPr>
              <a:spLocks/>
            </p:cNvSpPr>
            <p:nvPr/>
          </p:nvSpPr>
          <p:spPr bwMode="auto">
            <a:xfrm>
              <a:off x="4896351" y="3630139"/>
              <a:ext cx="247286" cy="206740"/>
            </a:xfrm>
            <a:custGeom>
              <a:avLst/>
              <a:gdLst>
                <a:gd name="T0" fmla="*/ 18601 w 20000"/>
                <a:gd name="T1" fmla="*/ 1193 h 20000"/>
                <a:gd name="T2" fmla="*/ 18979 w 20000"/>
                <a:gd name="T3" fmla="*/ 3073 h 20000"/>
                <a:gd name="T4" fmla="*/ 19962 w 20000"/>
                <a:gd name="T5" fmla="*/ 4771 h 20000"/>
                <a:gd name="T6" fmla="*/ 18601 w 20000"/>
                <a:gd name="T7" fmla="*/ 5459 h 20000"/>
                <a:gd name="T8" fmla="*/ 18034 w 20000"/>
                <a:gd name="T9" fmla="*/ 7385 h 20000"/>
                <a:gd name="T10" fmla="*/ 17618 w 20000"/>
                <a:gd name="T11" fmla="*/ 8991 h 20000"/>
                <a:gd name="T12" fmla="*/ 16635 w 20000"/>
                <a:gd name="T13" fmla="*/ 10413 h 20000"/>
                <a:gd name="T14" fmla="*/ 15085 w 20000"/>
                <a:gd name="T15" fmla="*/ 13486 h 20000"/>
                <a:gd name="T16" fmla="*/ 15085 w 20000"/>
                <a:gd name="T17" fmla="*/ 14220 h 20000"/>
                <a:gd name="T18" fmla="*/ 13913 w 20000"/>
                <a:gd name="T19" fmla="*/ 14954 h 20000"/>
                <a:gd name="T20" fmla="*/ 13308 w 20000"/>
                <a:gd name="T21" fmla="*/ 14037 h 20000"/>
                <a:gd name="T22" fmla="*/ 12325 w 20000"/>
                <a:gd name="T23" fmla="*/ 14220 h 20000"/>
                <a:gd name="T24" fmla="*/ 10397 w 20000"/>
                <a:gd name="T25" fmla="*/ 16101 h 20000"/>
                <a:gd name="T26" fmla="*/ 9376 w 20000"/>
                <a:gd name="T27" fmla="*/ 19220 h 20000"/>
                <a:gd name="T28" fmla="*/ 9225 w 20000"/>
                <a:gd name="T29" fmla="*/ 19220 h 20000"/>
                <a:gd name="T30" fmla="*/ 6881 w 20000"/>
                <a:gd name="T31" fmla="*/ 19220 h 20000"/>
                <a:gd name="T32" fmla="*/ 5671 w 20000"/>
                <a:gd name="T33" fmla="*/ 19954 h 20000"/>
                <a:gd name="T34" fmla="*/ 4121 w 20000"/>
                <a:gd name="T35" fmla="*/ 18073 h 20000"/>
                <a:gd name="T36" fmla="*/ 4348 w 20000"/>
                <a:gd name="T37" fmla="*/ 17339 h 20000"/>
                <a:gd name="T38" fmla="*/ 3554 w 20000"/>
                <a:gd name="T39" fmla="*/ 16101 h 20000"/>
                <a:gd name="T40" fmla="*/ 227 w 20000"/>
                <a:gd name="T41" fmla="*/ 15459 h 20000"/>
                <a:gd name="T42" fmla="*/ 0 w 20000"/>
                <a:gd name="T43" fmla="*/ 11147 h 20000"/>
                <a:gd name="T44" fmla="*/ 605 w 20000"/>
                <a:gd name="T45" fmla="*/ 9725 h 20000"/>
                <a:gd name="T46" fmla="*/ 1172 w 20000"/>
                <a:gd name="T47" fmla="*/ 8073 h 20000"/>
                <a:gd name="T48" fmla="*/ 1550 w 20000"/>
                <a:gd name="T49" fmla="*/ 6651 h 20000"/>
                <a:gd name="T50" fmla="*/ 1172 w 20000"/>
                <a:gd name="T51" fmla="*/ 4771 h 20000"/>
                <a:gd name="T52" fmla="*/ 2155 w 20000"/>
                <a:gd name="T53" fmla="*/ 1881 h 20000"/>
                <a:gd name="T54" fmla="*/ 3176 w 20000"/>
                <a:gd name="T55" fmla="*/ 459 h 20000"/>
                <a:gd name="T56" fmla="*/ 4348 w 20000"/>
                <a:gd name="T57" fmla="*/ 0 h 20000"/>
                <a:gd name="T58" fmla="*/ 6276 w 20000"/>
                <a:gd name="T59" fmla="*/ 917 h 20000"/>
                <a:gd name="T60" fmla="*/ 8809 w 20000"/>
                <a:gd name="T61" fmla="*/ 1193 h 20000"/>
                <a:gd name="T62" fmla="*/ 11758 w 20000"/>
                <a:gd name="T63" fmla="*/ 1881 h 20000"/>
                <a:gd name="T64" fmla="*/ 12930 w 20000"/>
                <a:gd name="T65" fmla="*/ 1193 h 20000"/>
                <a:gd name="T66" fmla="*/ 16446 w 20000"/>
                <a:gd name="T67" fmla="*/ 1651 h 20000"/>
                <a:gd name="T68" fmla="*/ 17618 w 20000"/>
                <a:gd name="T69" fmla="*/ 917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00" h="20000">
                  <a:moveTo>
                    <a:pt x="18034" y="0"/>
                  </a:moveTo>
                  <a:lnTo>
                    <a:pt x="18601" y="1193"/>
                  </a:lnTo>
                  <a:lnTo>
                    <a:pt x="18979" y="1651"/>
                  </a:lnTo>
                  <a:lnTo>
                    <a:pt x="18979" y="3073"/>
                  </a:lnTo>
                  <a:lnTo>
                    <a:pt x="19584" y="3532"/>
                  </a:lnTo>
                  <a:lnTo>
                    <a:pt x="19962" y="4771"/>
                  </a:lnTo>
                  <a:lnTo>
                    <a:pt x="19206" y="5917"/>
                  </a:lnTo>
                  <a:lnTo>
                    <a:pt x="18601" y="5459"/>
                  </a:lnTo>
                  <a:lnTo>
                    <a:pt x="18034" y="6651"/>
                  </a:lnTo>
                  <a:lnTo>
                    <a:pt x="18034" y="7385"/>
                  </a:lnTo>
                  <a:lnTo>
                    <a:pt x="17429" y="8073"/>
                  </a:lnTo>
                  <a:lnTo>
                    <a:pt x="17618" y="8991"/>
                  </a:lnTo>
                  <a:lnTo>
                    <a:pt x="16635" y="9266"/>
                  </a:lnTo>
                  <a:lnTo>
                    <a:pt x="16635" y="10413"/>
                  </a:lnTo>
                  <a:lnTo>
                    <a:pt x="16030" y="11147"/>
                  </a:lnTo>
                  <a:lnTo>
                    <a:pt x="15085" y="13486"/>
                  </a:lnTo>
                  <a:lnTo>
                    <a:pt x="15463" y="14220"/>
                  </a:lnTo>
                  <a:lnTo>
                    <a:pt x="15085" y="14220"/>
                  </a:lnTo>
                  <a:lnTo>
                    <a:pt x="14480" y="14954"/>
                  </a:lnTo>
                  <a:lnTo>
                    <a:pt x="13913" y="14954"/>
                  </a:lnTo>
                  <a:lnTo>
                    <a:pt x="13913" y="14725"/>
                  </a:lnTo>
                  <a:lnTo>
                    <a:pt x="13308" y="14037"/>
                  </a:lnTo>
                  <a:lnTo>
                    <a:pt x="12930" y="14220"/>
                  </a:lnTo>
                  <a:lnTo>
                    <a:pt x="12325" y="14220"/>
                  </a:lnTo>
                  <a:lnTo>
                    <a:pt x="11380" y="14954"/>
                  </a:lnTo>
                  <a:lnTo>
                    <a:pt x="10397" y="16101"/>
                  </a:lnTo>
                  <a:lnTo>
                    <a:pt x="9981" y="17798"/>
                  </a:lnTo>
                  <a:lnTo>
                    <a:pt x="9376" y="19220"/>
                  </a:lnTo>
                  <a:lnTo>
                    <a:pt x="9225" y="18991"/>
                  </a:lnTo>
                  <a:lnTo>
                    <a:pt x="9225" y="19220"/>
                  </a:lnTo>
                  <a:lnTo>
                    <a:pt x="7826" y="19679"/>
                  </a:lnTo>
                  <a:lnTo>
                    <a:pt x="6881" y="19220"/>
                  </a:lnTo>
                  <a:lnTo>
                    <a:pt x="6881" y="19679"/>
                  </a:lnTo>
                  <a:lnTo>
                    <a:pt x="5671" y="19954"/>
                  </a:lnTo>
                  <a:lnTo>
                    <a:pt x="5104" y="19679"/>
                  </a:lnTo>
                  <a:lnTo>
                    <a:pt x="4121" y="18073"/>
                  </a:lnTo>
                  <a:lnTo>
                    <a:pt x="4348" y="17798"/>
                  </a:lnTo>
                  <a:lnTo>
                    <a:pt x="4348" y="17339"/>
                  </a:lnTo>
                  <a:lnTo>
                    <a:pt x="3743" y="17339"/>
                  </a:lnTo>
                  <a:lnTo>
                    <a:pt x="3554" y="16101"/>
                  </a:lnTo>
                  <a:lnTo>
                    <a:pt x="2155" y="15459"/>
                  </a:lnTo>
                  <a:lnTo>
                    <a:pt x="227" y="15459"/>
                  </a:lnTo>
                  <a:lnTo>
                    <a:pt x="0" y="13486"/>
                  </a:lnTo>
                  <a:lnTo>
                    <a:pt x="0" y="11147"/>
                  </a:lnTo>
                  <a:lnTo>
                    <a:pt x="0" y="9954"/>
                  </a:lnTo>
                  <a:lnTo>
                    <a:pt x="605" y="9725"/>
                  </a:lnTo>
                  <a:lnTo>
                    <a:pt x="1021" y="8532"/>
                  </a:lnTo>
                  <a:lnTo>
                    <a:pt x="1172" y="8073"/>
                  </a:lnTo>
                  <a:lnTo>
                    <a:pt x="1172" y="7385"/>
                  </a:lnTo>
                  <a:lnTo>
                    <a:pt x="1550" y="6651"/>
                  </a:lnTo>
                  <a:lnTo>
                    <a:pt x="1172" y="4954"/>
                  </a:lnTo>
                  <a:lnTo>
                    <a:pt x="1172" y="4771"/>
                  </a:lnTo>
                  <a:lnTo>
                    <a:pt x="1172" y="2844"/>
                  </a:lnTo>
                  <a:lnTo>
                    <a:pt x="2155" y="1881"/>
                  </a:lnTo>
                  <a:lnTo>
                    <a:pt x="2571" y="917"/>
                  </a:lnTo>
                  <a:lnTo>
                    <a:pt x="3176" y="459"/>
                  </a:lnTo>
                  <a:lnTo>
                    <a:pt x="4348" y="459"/>
                  </a:lnTo>
                  <a:lnTo>
                    <a:pt x="4348" y="0"/>
                  </a:lnTo>
                  <a:lnTo>
                    <a:pt x="5293" y="459"/>
                  </a:lnTo>
                  <a:lnTo>
                    <a:pt x="6276" y="917"/>
                  </a:lnTo>
                  <a:lnTo>
                    <a:pt x="6881" y="1651"/>
                  </a:lnTo>
                  <a:lnTo>
                    <a:pt x="8809" y="1193"/>
                  </a:lnTo>
                  <a:lnTo>
                    <a:pt x="10775" y="2339"/>
                  </a:lnTo>
                  <a:lnTo>
                    <a:pt x="11758" y="1881"/>
                  </a:lnTo>
                  <a:lnTo>
                    <a:pt x="12325" y="1651"/>
                  </a:lnTo>
                  <a:lnTo>
                    <a:pt x="12930" y="1193"/>
                  </a:lnTo>
                  <a:lnTo>
                    <a:pt x="13497" y="917"/>
                  </a:lnTo>
                  <a:lnTo>
                    <a:pt x="16446" y="1651"/>
                  </a:lnTo>
                  <a:lnTo>
                    <a:pt x="17051" y="1193"/>
                  </a:lnTo>
                  <a:lnTo>
                    <a:pt x="17618" y="917"/>
                  </a:lnTo>
                  <a:lnTo>
                    <a:pt x="18034"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6" name="Freeform 110">
              <a:extLst>
                <a:ext uri="{FF2B5EF4-FFF2-40B4-BE49-F238E27FC236}">
                  <a16:creationId xmlns:a16="http://schemas.microsoft.com/office/drawing/2014/main" id="{BDBFDD0B-F199-423D-B19F-5C6526E99317}"/>
                </a:ext>
              </a:extLst>
            </p:cNvPr>
            <p:cNvSpPr>
              <a:spLocks/>
            </p:cNvSpPr>
            <p:nvPr/>
          </p:nvSpPr>
          <p:spPr bwMode="auto">
            <a:xfrm>
              <a:off x="5437581" y="3952130"/>
              <a:ext cx="41992" cy="38021"/>
            </a:xfrm>
            <a:custGeom>
              <a:avLst/>
              <a:gdLst>
                <a:gd name="T0" fmla="*/ 8090 w 20000"/>
                <a:gd name="T1" fmla="*/ 2532 h 20000"/>
                <a:gd name="T2" fmla="*/ 11461 w 20000"/>
                <a:gd name="T3" fmla="*/ 2532 h 20000"/>
                <a:gd name="T4" fmla="*/ 11461 w 20000"/>
                <a:gd name="T5" fmla="*/ 4051 h 20000"/>
                <a:gd name="T6" fmla="*/ 17528 w 20000"/>
                <a:gd name="T7" fmla="*/ 0 h 20000"/>
                <a:gd name="T8" fmla="*/ 19775 w 20000"/>
                <a:gd name="T9" fmla="*/ 6582 h 20000"/>
                <a:gd name="T10" fmla="*/ 19775 w 20000"/>
                <a:gd name="T11" fmla="*/ 12911 h 20000"/>
                <a:gd name="T12" fmla="*/ 19775 w 20000"/>
                <a:gd name="T13" fmla="*/ 15696 h 20000"/>
                <a:gd name="T14" fmla="*/ 17528 w 20000"/>
                <a:gd name="T15" fmla="*/ 16962 h 20000"/>
                <a:gd name="T16" fmla="*/ 15056 w 20000"/>
                <a:gd name="T17" fmla="*/ 12911 h 20000"/>
                <a:gd name="T18" fmla="*/ 11461 w 20000"/>
                <a:gd name="T19" fmla="*/ 15696 h 20000"/>
                <a:gd name="T20" fmla="*/ 9213 w 20000"/>
                <a:gd name="T21" fmla="*/ 16962 h 20000"/>
                <a:gd name="T22" fmla="*/ 5843 w 20000"/>
                <a:gd name="T23" fmla="*/ 19747 h 20000"/>
                <a:gd name="T24" fmla="*/ 5843 w 20000"/>
                <a:gd name="T25" fmla="*/ 15696 h 20000"/>
                <a:gd name="T26" fmla="*/ 0 w 20000"/>
                <a:gd name="T27" fmla="*/ 16962 h 20000"/>
                <a:gd name="T28" fmla="*/ 0 w 20000"/>
                <a:gd name="T29" fmla="*/ 15696 h 20000"/>
                <a:gd name="T30" fmla="*/ 2247 w 20000"/>
                <a:gd name="T31" fmla="*/ 12911 h 20000"/>
                <a:gd name="T32" fmla="*/ 4719 w 20000"/>
                <a:gd name="T33" fmla="*/ 6582 h 20000"/>
                <a:gd name="T34" fmla="*/ 8090 w 20000"/>
                <a:gd name="T35" fmla="*/ 4051 h 20000"/>
                <a:gd name="T36" fmla="*/ 8090 w 20000"/>
                <a:gd name="T37" fmla="*/ 2532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000" h="20000">
                  <a:moveTo>
                    <a:pt x="8090" y="2532"/>
                  </a:moveTo>
                  <a:lnTo>
                    <a:pt x="11461" y="2532"/>
                  </a:lnTo>
                  <a:lnTo>
                    <a:pt x="11461" y="4051"/>
                  </a:lnTo>
                  <a:lnTo>
                    <a:pt x="17528" y="0"/>
                  </a:lnTo>
                  <a:lnTo>
                    <a:pt x="19775" y="6582"/>
                  </a:lnTo>
                  <a:lnTo>
                    <a:pt x="19775" y="12911"/>
                  </a:lnTo>
                  <a:lnTo>
                    <a:pt x="19775" y="15696"/>
                  </a:lnTo>
                  <a:lnTo>
                    <a:pt x="17528" y="16962"/>
                  </a:lnTo>
                  <a:lnTo>
                    <a:pt x="15056" y="12911"/>
                  </a:lnTo>
                  <a:lnTo>
                    <a:pt x="11461" y="15696"/>
                  </a:lnTo>
                  <a:lnTo>
                    <a:pt x="9213" y="16962"/>
                  </a:lnTo>
                  <a:lnTo>
                    <a:pt x="5843" y="19747"/>
                  </a:lnTo>
                  <a:lnTo>
                    <a:pt x="5843" y="15696"/>
                  </a:lnTo>
                  <a:lnTo>
                    <a:pt x="0" y="16962"/>
                  </a:lnTo>
                  <a:lnTo>
                    <a:pt x="0" y="15696"/>
                  </a:lnTo>
                  <a:lnTo>
                    <a:pt x="2247" y="12911"/>
                  </a:lnTo>
                  <a:lnTo>
                    <a:pt x="4719" y="6582"/>
                  </a:lnTo>
                  <a:lnTo>
                    <a:pt x="8090" y="4051"/>
                  </a:lnTo>
                  <a:lnTo>
                    <a:pt x="8090" y="2532"/>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7" name="Freeform 109">
              <a:extLst>
                <a:ext uri="{FF2B5EF4-FFF2-40B4-BE49-F238E27FC236}">
                  <a16:creationId xmlns:a16="http://schemas.microsoft.com/office/drawing/2014/main" id="{2C657AAA-87BD-49CA-B8C0-F8F2BFE359DE}"/>
                </a:ext>
              </a:extLst>
            </p:cNvPr>
            <p:cNvSpPr>
              <a:spLocks/>
            </p:cNvSpPr>
            <p:nvPr/>
          </p:nvSpPr>
          <p:spPr bwMode="auto">
            <a:xfrm>
              <a:off x="5289442" y="4105403"/>
              <a:ext cx="246120" cy="213869"/>
            </a:xfrm>
            <a:custGeom>
              <a:avLst/>
              <a:gdLst>
                <a:gd name="T0" fmla="*/ 15871 w 20000"/>
                <a:gd name="T1" fmla="*/ 1153 h 20000"/>
                <a:gd name="T2" fmla="*/ 16818 w 20000"/>
                <a:gd name="T3" fmla="*/ 1375 h 20000"/>
                <a:gd name="T4" fmla="*/ 18030 w 20000"/>
                <a:gd name="T5" fmla="*/ 1818 h 20000"/>
                <a:gd name="T6" fmla="*/ 18598 w 20000"/>
                <a:gd name="T7" fmla="*/ 2084 h 20000"/>
                <a:gd name="T8" fmla="*/ 19583 w 20000"/>
                <a:gd name="T9" fmla="*/ 3636 h 20000"/>
                <a:gd name="T10" fmla="*/ 19962 w 20000"/>
                <a:gd name="T11" fmla="*/ 4789 h 20000"/>
                <a:gd name="T12" fmla="*/ 19394 w 20000"/>
                <a:gd name="T13" fmla="*/ 5942 h 20000"/>
                <a:gd name="T14" fmla="*/ 18977 w 20000"/>
                <a:gd name="T15" fmla="*/ 7805 h 20000"/>
                <a:gd name="T16" fmla="*/ 19394 w 20000"/>
                <a:gd name="T17" fmla="*/ 8692 h 20000"/>
                <a:gd name="T18" fmla="*/ 18598 w 20000"/>
                <a:gd name="T19" fmla="*/ 9845 h 20000"/>
                <a:gd name="T20" fmla="*/ 18598 w 20000"/>
                <a:gd name="T21" fmla="*/ 11663 h 20000"/>
                <a:gd name="T22" fmla="*/ 13864 w 20000"/>
                <a:gd name="T23" fmla="*/ 14412 h 20000"/>
                <a:gd name="T24" fmla="*/ 13485 w 20000"/>
                <a:gd name="T25" fmla="*/ 15122 h 20000"/>
                <a:gd name="T26" fmla="*/ 11364 w 20000"/>
                <a:gd name="T27" fmla="*/ 15565 h 20000"/>
                <a:gd name="T28" fmla="*/ 10379 w 20000"/>
                <a:gd name="T29" fmla="*/ 16940 h 20000"/>
                <a:gd name="T30" fmla="*/ 8598 w 20000"/>
                <a:gd name="T31" fmla="*/ 19468 h 20000"/>
                <a:gd name="T32" fmla="*/ 7652 w 20000"/>
                <a:gd name="T33" fmla="*/ 19468 h 20000"/>
                <a:gd name="T34" fmla="*/ 5265 w 20000"/>
                <a:gd name="T35" fmla="*/ 19246 h 20000"/>
                <a:gd name="T36" fmla="*/ 3712 w 20000"/>
                <a:gd name="T37" fmla="*/ 18315 h 20000"/>
                <a:gd name="T38" fmla="*/ 2159 w 20000"/>
                <a:gd name="T39" fmla="*/ 18758 h 20000"/>
                <a:gd name="T40" fmla="*/ 0 w 20000"/>
                <a:gd name="T41" fmla="*/ 15787 h 20000"/>
                <a:gd name="T42" fmla="*/ 3485 w 20000"/>
                <a:gd name="T43" fmla="*/ 9623 h 20000"/>
                <a:gd name="T44" fmla="*/ 3485 w 20000"/>
                <a:gd name="T45" fmla="*/ 8692 h 20000"/>
                <a:gd name="T46" fmla="*/ 3485 w 20000"/>
                <a:gd name="T47" fmla="*/ 5055 h 20000"/>
                <a:gd name="T48" fmla="*/ 4470 w 20000"/>
                <a:gd name="T49" fmla="*/ 6608 h 20000"/>
                <a:gd name="T50" fmla="*/ 6061 w 20000"/>
                <a:gd name="T51" fmla="*/ 6608 h 20000"/>
                <a:gd name="T52" fmla="*/ 7803 w 20000"/>
                <a:gd name="T53" fmla="*/ 7317 h 20000"/>
                <a:gd name="T54" fmla="*/ 8598 w 20000"/>
                <a:gd name="T55" fmla="*/ 6608 h 20000"/>
                <a:gd name="T56" fmla="*/ 9773 w 20000"/>
                <a:gd name="T57" fmla="*/ 7982 h 20000"/>
                <a:gd name="T58" fmla="*/ 11742 w 20000"/>
                <a:gd name="T59" fmla="*/ 9623 h 20000"/>
                <a:gd name="T60" fmla="*/ 12917 w 20000"/>
                <a:gd name="T61" fmla="*/ 9845 h 20000"/>
                <a:gd name="T62" fmla="*/ 13295 w 20000"/>
                <a:gd name="T63" fmla="*/ 7982 h 20000"/>
                <a:gd name="T64" fmla="*/ 12727 w 20000"/>
                <a:gd name="T65" fmla="*/ 8514 h 20000"/>
                <a:gd name="T66" fmla="*/ 11136 w 20000"/>
                <a:gd name="T67" fmla="*/ 7317 h 20000"/>
                <a:gd name="T68" fmla="*/ 11136 w 20000"/>
                <a:gd name="T69" fmla="*/ 5942 h 20000"/>
                <a:gd name="T70" fmla="*/ 11364 w 20000"/>
                <a:gd name="T71" fmla="*/ 4346 h 20000"/>
                <a:gd name="T72" fmla="*/ 11136 w 20000"/>
                <a:gd name="T73" fmla="*/ 2528 h 20000"/>
                <a:gd name="T74" fmla="*/ 11932 w 20000"/>
                <a:gd name="T75" fmla="*/ 710 h 20000"/>
                <a:gd name="T76" fmla="*/ 15265 w 20000"/>
                <a:gd name="T77"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00" h="20000">
                  <a:moveTo>
                    <a:pt x="15265" y="0"/>
                  </a:moveTo>
                  <a:lnTo>
                    <a:pt x="15871" y="1153"/>
                  </a:lnTo>
                  <a:lnTo>
                    <a:pt x="16439" y="1153"/>
                  </a:lnTo>
                  <a:lnTo>
                    <a:pt x="16818" y="1375"/>
                  </a:lnTo>
                  <a:lnTo>
                    <a:pt x="17424" y="1818"/>
                  </a:lnTo>
                  <a:lnTo>
                    <a:pt x="18030" y="1818"/>
                  </a:lnTo>
                  <a:lnTo>
                    <a:pt x="18409" y="2084"/>
                  </a:lnTo>
                  <a:lnTo>
                    <a:pt x="18598" y="2084"/>
                  </a:lnTo>
                  <a:lnTo>
                    <a:pt x="18977" y="2971"/>
                  </a:lnTo>
                  <a:lnTo>
                    <a:pt x="19583" y="3636"/>
                  </a:lnTo>
                  <a:lnTo>
                    <a:pt x="19962" y="4346"/>
                  </a:lnTo>
                  <a:lnTo>
                    <a:pt x="19962" y="4789"/>
                  </a:lnTo>
                  <a:lnTo>
                    <a:pt x="19394" y="5055"/>
                  </a:lnTo>
                  <a:lnTo>
                    <a:pt x="19394" y="5942"/>
                  </a:lnTo>
                  <a:lnTo>
                    <a:pt x="19394" y="7317"/>
                  </a:lnTo>
                  <a:lnTo>
                    <a:pt x="18977" y="7805"/>
                  </a:lnTo>
                  <a:lnTo>
                    <a:pt x="19583" y="8514"/>
                  </a:lnTo>
                  <a:lnTo>
                    <a:pt x="19394" y="8692"/>
                  </a:lnTo>
                  <a:lnTo>
                    <a:pt x="18598" y="8692"/>
                  </a:lnTo>
                  <a:lnTo>
                    <a:pt x="18598" y="9845"/>
                  </a:lnTo>
                  <a:lnTo>
                    <a:pt x="18409" y="10776"/>
                  </a:lnTo>
                  <a:lnTo>
                    <a:pt x="18598" y="11663"/>
                  </a:lnTo>
                  <a:lnTo>
                    <a:pt x="13485" y="13525"/>
                  </a:lnTo>
                  <a:lnTo>
                    <a:pt x="13864" y="14412"/>
                  </a:lnTo>
                  <a:lnTo>
                    <a:pt x="13864" y="15122"/>
                  </a:lnTo>
                  <a:lnTo>
                    <a:pt x="13485" y="15122"/>
                  </a:lnTo>
                  <a:lnTo>
                    <a:pt x="12727" y="15122"/>
                  </a:lnTo>
                  <a:lnTo>
                    <a:pt x="11364" y="15565"/>
                  </a:lnTo>
                  <a:lnTo>
                    <a:pt x="11364" y="16497"/>
                  </a:lnTo>
                  <a:lnTo>
                    <a:pt x="10379" y="16940"/>
                  </a:lnTo>
                  <a:lnTo>
                    <a:pt x="9394" y="17650"/>
                  </a:lnTo>
                  <a:lnTo>
                    <a:pt x="8598" y="19468"/>
                  </a:lnTo>
                  <a:lnTo>
                    <a:pt x="7803" y="19956"/>
                  </a:lnTo>
                  <a:lnTo>
                    <a:pt x="7652" y="19468"/>
                  </a:lnTo>
                  <a:lnTo>
                    <a:pt x="6061" y="19468"/>
                  </a:lnTo>
                  <a:lnTo>
                    <a:pt x="5265" y="19246"/>
                  </a:lnTo>
                  <a:lnTo>
                    <a:pt x="4697" y="18758"/>
                  </a:lnTo>
                  <a:lnTo>
                    <a:pt x="3712" y="18315"/>
                  </a:lnTo>
                  <a:lnTo>
                    <a:pt x="3485" y="18315"/>
                  </a:lnTo>
                  <a:lnTo>
                    <a:pt x="2159" y="18758"/>
                  </a:lnTo>
                  <a:lnTo>
                    <a:pt x="1553" y="17428"/>
                  </a:lnTo>
                  <a:lnTo>
                    <a:pt x="0" y="15787"/>
                  </a:lnTo>
                  <a:lnTo>
                    <a:pt x="379" y="9623"/>
                  </a:lnTo>
                  <a:lnTo>
                    <a:pt x="3485" y="9623"/>
                  </a:lnTo>
                  <a:lnTo>
                    <a:pt x="3485" y="9135"/>
                  </a:lnTo>
                  <a:lnTo>
                    <a:pt x="3485" y="8692"/>
                  </a:lnTo>
                  <a:lnTo>
                    <a:pt x="3485" y="7317"/>
                  </a:lnTo>
                  <a:lnTo>
                    <a:pt x="3485" y="5055"/>
                  </a:lnTo>
                  <a:lnTo>
                    <a:pt x="4091" y="5499"/>
                  </a:lnTo>
                  <a:lnTo>
                    <a:pt x="4470" y="6608"/>
                  </a:lnTo>
                  <a:lnTo>
                    <a:pt x="5644" y="5499"/>
                  </a:lnTo>
                  <a:lnTo>
                    <a:pt x="6061" y="6608"/>
                  </a:lnTo>
                  <a:lnTo>
                    <a:pt x="7197" y="7317"/>
                  </a:lnTo>
                  <a:lnTo>
                    <a:pt x="7803" y="7317"/>
                  </a:lnTo>
                  <a:lnTo>
                    <a:pt x="8598" y="7317"/>
                  </a:lnTo>
                  <a:lnTo>
                    <a:pt x="8598" y="6608"/>
                  </a:lnTo>
                  <a:lnTo>
                    <a:pt x="8826" y="6608"/>
                  </a:lnTo>
                  <a:lnTo>
                    <a:pt x="9773" y="7982"/>
                  </a:lnTo>
                  <a:lnTo>
                    <a:pt x="10758" y="7982"/>
                  </a:lnTo>
                  <a:lnTo>
                    <a:pt x="11742" y="9623"/>
                  </a:lnTo>
                  <a:lnTo>
                    <a:pt x="11932" y="10333"/>
                  </a:lnTo>
                  <a:lnTo>
                    <a:pt x="12917" y="9845"/>
                  </a:lnTo>
                  <a:lnTo>
                    <a:pt x="12917" y="10333"/>
                  </a:lnTo>
                  <a:lnTo>
                    <a:pt x="13295" y="7982"/>
                  </a:lnTo>
                  <a:lnTo>
                    <a:pt x="12727" y="7982"/>
                  </a:lnTo>
                  <a:lnTo>
                    <a:pt x="12727" y="8514"/>
                  </a:lnTo>
                  <a:lnTo>
                    <a:pt x="11932" y="7982"/>
                  </a:lnTo>
                  <a:lnTo>
                    <a:pt x="11136" y="7317"/>
                  </a:lnTo>
                  <a:lnTo>
                    <a:pt x="10758" y="6874"/>
                  </a:lnTo>
                  <a:lnTo>
                    <a:pt x="11136" y="5942"/>
                  </a:lnTo>
                  <a:lnTo>
                    <a:pt x="11136" y="5055"/>
                  </a:lnTo>
                  <a:lnTo>
                    <a:pt x="11364" y="4346"/>
                  </a:lnTo>
                  <a:lnTo>
                    <a:pt x="11364" y="2971"/>
                  </a:lnTo>
                  <a:lnTo>
                    <a:pt x="11136" y="2528"/>
                  </a:lnTo>
                  <a:lnTo>
                    <a:pt x="11742" y="1818"/>
                  </a:lnTo>
                  <a:lnTo>
                    <a:pt x="11932" y="710"/>
                  </a:lnTo>
                  <a:lnTo>
                    <a:pt x="11932" y="177"/>
                  </a:lnTo>
                  <a:lnTo>
                    <a:pt x="15265"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8" name="Freeform 108">
              <a:extLst>
                <a:ext uri="{FF2B5EF4-FFF2-40B4-BE49-F238E27FC236}">
                  <a16:creationId xmlns:a16="http://schemas.microsoft.com/office/drawing/2014/main" id="{51B3FDF9-1BF6-4EA4-AA2E-6FB82664D246}"/>
                </a:ext>
              </a:extLst>
            </p:cNvPr>
            <p:cNvSpPr>
              <a:spLocks/>
            </p:cNvSpPr>
            <p:nvPr/>
          </p:nvSpPr>
          <p:spPr bwMode="auto">
            <a:xfrm>
              <a:off x="4477598" y="3569543"/>
              <a:ext cx="125976" cy="93865"/>
            </a:xfrm>
            <a:custGeom>
              <a:avLst/>
              <a:gdLst>
                <a:gd name="T0" fmla="*/ 2222 w 20000"/>
                <a:gd name="T1" fmla="*/ 2030 h 20000"/>
                <a:gd name="T2" fmla="*/ 3778 w 20000"/>
                <a:gd name="T3" fmla="*/ 406 h 20000"/>
                <a:gd name="T4" fmla="*/ 6148 w 20000"/>
                <a:gd name="T5" fmla="*/ 406 h 20000"/>
                <a:gd name="T6" fmla="*/ 9185 w 20000"/>
                <a:gd name="T7" fmla="*/ 0 h 20000"/>
                <a:gd name="T8" fmla="*/ 10296 w 20000"/>
                <a:gd name="T9" fmla="*/ 406 h 20000"/>
                <a:gd name="T10" fmla="*/ 11926 w 20000"/>
                <a:gd name="T11" fmla="*/ 3147 h 20000"/>
                <a:gd name="T12" fmla="*/ 13037 w 20000"/>
                <a:gd name="T13" fmla="*/ 3147 h 20000"/>
                <a:gd name="T14" fmla="*/ 13407 w 20000"/>
                <a:gd name="T15" fmla="*/ 5787 h 20000"/>
                <a:gd name="T16" fmla="*/ 14148 w 20000"/>
                <a:gd name="T17" fmla="*/ 5787 h 20000"/>
                <a:gd name="T18" fmla="*/ 14963 w 20000"/>
                <a:gd name="T19" fmla="*/ 7310 h 20000"/>
                <a:gd name="T20" fmla="*/ 15259 w 20000"/>
                <a:gd name="T21" fmla="*/ 8325 h 20000"/>
                <a:gd name="T22" fmla="*/ 17259 w 20000"/>
                <a:gd name="T23" fmla="*/ 8934 h 20000"/>
                <a:gd name="T24" fmla="*/ 17259 w 20000"/>
                <a:gd name="T25" fmla="*/ 10964 h 20000"/>
                <a:gd name="T26" fmla="*/ 18000 w 20000"/>
                <a:gd name="T27" fmla="*/ 11574 h 20000"/>
                <a:gd name="T28" fmla="*/ 17259 w 20000"/>
                <a:gd name="T29" fmla="*/ 14112 h 20000"/>
                <a:gd name="T30" fmla="*/ 18000 w 20000"/>
                <a:gd name="T31" fmla="*/ 15736 h 20000"/>
                <a:gd name="T32" fmla="*/ 18444 w 20000"/>
                <a:gd name="T33" fmla="*/ 15736 h 20000"/>
                <a:gd name="T34" fmla="*/ 19926 w 20000"/>
                <a:gd name="T35" fmla="*/ 17259 h 20000"/>
                <a:gd name="T36" fmla="*/ 19926 w 20000"/>
                <a:gd name="T37" fmla="*/ 19391 h 20000"/>
                <a:gd name="T38" fmla="*/ 18000 w 20000"/>
                <a:gd name="T39" fmla="*/ 19391 h 20000"/>
                <a:gd name="T40" fmla="*/ 17259 w 20000"/>
                <a:gd name="T41" fmla="*/ 19391 h 20000"/>
                <a:gd name="T42" fmla="*/ 16148 w 20000"/>
                <a:gd name="T43" fmla="*/ 19898 h 20000"/>
                <a:gd name="T44" fmla="*/ 14148 w 20000"/>
                <a:gd name="T45" fmla="*/ 19391 h 20000"/>
                <a:gd name="T46" fmla="*/ 14148 w 20000"/>
                <a:gd name="T47" fmla="*/ 18274 h 20000"/>
                <a:gd name="T48" fmla="*/ 11926 w 20000"/>
                <a:gd name="T49" fmla="*/ 18274 h 20000"/>
                <a:gd name="T50" fmla="*/ 6889 w 20000"/>
                <a:gd name="T51" fmla="*/ 18274 h 20000"/>
                <a:gd name="T52" fmla="*/ 5407 w 20000"/>
                <a:gd name="T53" fmla="*/ 19391 h 20000"/>
                <a:gd name="T54" fmla="*/ 4222 w 20000"/>
                <a:gd name="T55" fmla="*/ 19391 h 20000"/>
                <a:gd name="T56" fmla="*/ 1926 w 20000"/>
                <a:gd name="T57" fmla="*/ 19898 h 20000"/>
                <a:gd name="T58" fmla="*/ 4222 w 20000"/>
                <a:gd name="T59" fmla="*/ 18274 h 20000"/>
                <a:gd name="T60" fmla="*/ 1926 w 20000"/>
                <a:gd name="T61" fmla="*/ 18274 h 20000"/>
                <a:gd name="T62" fmla="*/ 1185 w 20000"/>
                <a:gd name="T63" fmla="*/ 16751 h 20000"/>
                <a:gd name="T64" fmla="*/ 4963 w 20000"/>
                <a:gd name="T65" fmla="*/ 15736 h 20000"/>
                <a:gd name="T66" fmla="*/ 4963 w 20000"/>
                <a:gd name="T67" fmla="*/ 15127 h 20000"/>
                <a:gd name="T68" fmla="*/ 6148 w 20000"/>
                <a:gd name="T69" fmla="*/ 15127 h 20000"/>
                <a:gd name="T70" fmla="*/ 7259 w 20000"/>
                <a:gd name="T71" fmla="*/ 14112 h 20000"/>
                <a:gd name="T72" fmla="*/ 10296 w 20000"/>
                <a:gd name="T73" fmla="*/ 15736 h 20000"/>
                <a:gd name="T74" fmla="*/ 11926 w 20000"/>
                <a:gd name="T75" fmla="*/ 14112 h 20000"/>
                <a:gd name="T76" fmla="*/ 9926 w 20000"/>
                <a:gd name="T77" fmla="*/ 14112 h 20000"/>
                <a:gd name="T78" fmla="*/ 8000 w 20000"/>
                <a:gd name="T79" fmla="*/ 13096 h 20000"/>
                <a:gd name="T80" fmla="*/ 5407 w 20000"/>
                <a:gd name="T81" fmla="*/ 13096 h 20000"/>
                <a:gd name="T82" fmla="*/ 1926 w 20000"/>
                <a:gd name="T83" fmla="*/ 14112 h 20000"/>
                <a:gd name="T84" fmla="*/ 1926 w 20000"/>
                <a:gd name="T85" fmla="*/ 13096 h 20000"/>
                <a:gd name="T86" fmla="*/ 2222 w 20000"/>
                <a:gd name="T87" fmla="*/ 12589 h 20000"/>
                <a:gd name="T88" fmla="*/ 1185 w 20000"/>
                <a:gd name="T89" fmla="*/ 12589 h 20000"/>
                <a:gd name="T90" fmla="*/ 296 w 20000"/>
                <a:gd name="T91" fmla="*/ 11574 h 20000"/>
                <a:gd name="T92" fmla="*/ 0 w 20000"/>
                <a:gd name="T93" fmla="*/ 8934 h 20000"/>
                <a:gd name="T94" fmla="*/ 296 w 20000"/>
                <a:gd name="T95" fmla="*/ 7310 h 20000"/>
                <a:gd name="T96" fmla="*/ 1926 w 20000"/>
                <a:gd name="T97" fmla="*/ 4772 h 20000"/>
                <a:gd name="T98" fmla="*/ 2222 w 20000"/>
                <a:gd name="T99" fmla="*/ 203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00" h="20000">
                  <a:moveTo>
                    <a:pt x="2222" y="2030"/>
                  </a:moveTo>
                  <a:lnTo>
                    <a:pt x="3778" y="406"/>
                  </a:lnTo>
                  <a:lnTo>
                    <a:pt x="6148" y="406"/>
                  </a:lnTo>
                  <a:lnTo>
                    <a:pt x="9185" y="0"/>
                  </a:lnTo>
                  <a:lnTo>
                    <a:pt x="10296" y="406"/>
                  </a:lnTo>
                  <a:lnTo>
                    <a:pt x="11926" y="3147"/>
                  </a:lnTo>
                  <a:lnTo>
                    <a:pt x="13037" y="3147"/>
                  </a:lnTo>
                  <a:lnTo>
                    <a:pt x="13407" y="5787"/>
                  </a:lnTo>
                  <a:lnTo>
                    <a:pt x="14148" y="5787"/>
                  </a:lnTo>
                  <a:lnTo>
                    <a:pt x="14963" y="7310"/>
                  </a:lnTo>
                  <a:lnTo>
                    <a:pt x="15259" y="8325"/>
                  </a:lnTo>
                  <a:lnTo>
                    <a:pt x="17259" y="8934"/>
                  </a:lnTo>
                  <a:lnTo>
                    <a:pt x="17259" y="10964"/>
                  </a:lnTo>
                  <a:lnTo>
                    <a:pt x="18000" y="11574"/>
                  </a:lnTo>
                  <a:lnTo>
                    <a:pt x="17259" y="14112"/>
                  </a:lnTo>
                  <a:lnTo>
                    <a:pt x="18000" y="15736"/>
                  </a:lnTo>
                  <a:lnTo>
                    <a:pt x="18444" y="15736"/>
                  </a:lnTo>
                  <a:lnTo>
                    <a:pt x="19926" y="17259"/>
                  </a:lnTo>
                  <a:lnTo>
                    <a:pt x="19926" y="19391"/>
                  </a:lnTo>
                  <a:lnTo>
                    <a:pt x="18000" y="19391"/>
                  </a:lnTo>
                  <a:lnTo>
                    <a:pt x="17259" y="19391"/>
                  </a:lnTo>
                  <a:lnTo>
                    <a:pt x="16148" y="19898"/>
                  </a:lnTo>
                  <a:lnTo>
                    <a:pt x="14148" y="19391"/>
                  </a:lnTo>
                  <a:lnTo>
                    <a:pt x="14148" y="18274"/>
                  </a:lnTo>
                  <a:lnTo>
                    <a:pt x="11926" y="18274"/>
                  </a:lnTo>
                  <a:lnTo>
                    <a:pt x="6889" y="18274"/>
                  </a:lnTo>
                  <a:lnTo>
                    <a:pt x="5407" y="19391"/>
                  </a:lnTo>
                  <a:lnTo>
                    <a:pt x="4222" y="19391"/>
                  </a:lnTo>
                  <a:lnTo>
                    <a:pt x="1926" y="19898"/>
                  </a:lnTo>
                  <a:lnTo>
                    <a:pt x="4222" y="18274"/>
                  </a:lnTo>
                  <a:lnTo>
                    <a:pt x="1926" y="18274"/>
                  </a:lnTo>
                  <a:lnTo>
                    <a:pt x="1185" y="16751"/>
                  </a:lnTo>
                  <a:lnTo>
                    <a:pt x="4963" y="15736"/>
                  </a:lnTo>
                  <a:lnTo>
                    <a:pt x="4963" y="15127"/>
                  </a:lnTo>
                  <a:lnTo>
                    <a:pt x="6148" y="15127"/>
                  </a:lnTo>
                  <a:lnTo>
                    <a:pt x="7259" y="14112"/>
                  </a:lnTo>
                  <a:lnTo>
                    <a:pt x="10296" y="15736"/>
                  </a:lnTo>
                  <a:lnTo>
                    <a:pt x="11926" y="14112"/>
                  </a:lnTo>
                  <a:lnTo>
                    <a:pt x="9926" y="14112"/>
                  </a:lnTo>
                  <a:lnTo>
                    <a:pt x="8000" y="13096"/>
                  </a:lnTo>
                  <a:lnTo>
                    <a:pt x="5407" y="13096"/>
                  </a:lnTo>
                  <a:lnTo>
                    <a:pt x="1926" y="14112"/>
                  </a:lnTo>
                  <a:lnTo>
                    <a:pt x="1926" y="13096"/>
                  </a:lnTo>
                  <a:lnTo>
                    <a:pt x="2222" y="12589"/>
                  </a:lnTo>
                  <a:lnTo>
                    <a:pt x="1185" y="12589"/>
                  </a:lnTo>
                  <a:lnTo>
                    <a:pt x="296" y="11574"/>
                  </a:lnTo>
                  <a:lnTo>
                    <a:pt x="0" y="8934"/>
                  </a:lnTo>
                  <a:lnTo>
                    <a:pt x="296" y="7310"/>
                  </a:lnTo>
                  <a:lnTo>
                    <a:pt x="1926" y="4772"/>
                  </a:lnTo>
                  <a:lnTo>
                    <a:pt x="2222" y="203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9" name="Freeform 107">
              <a:extLst>
                <a:ext uri="{FF2B5EF4-FFF2-40B4-BE49-F238E27FC236}">
                  <a16:creationId xmlns:a16="http://schemas.microsoft.com/office/drawing/2014/main" id="{943A1B35-F932-41F4-AF10-9B9D30C64B9D}"/>
                </a:ext>
              </a:extLst>
            </p:cNvPr>
            <p:cNvSpPr>
              <a:spLocks/>
            </p:cNvSpPr>
            <p:nvPr/>
          </p:nvSpPr>
          <p:spPr bwMode="auto">
            <a:xfrm>
              <a:off x="4560416" y="3712122"/>
              <a:ext cx="62988" cy="72478"/>
            </a:xfrm>
            <a:custGeom>
              <a:avLst/>
              <a:gdLst>
                <a:gd name="T0" fmla="*/ 0 w 20000"/>
                <a:gd name="T1" fmla="*/ 6184 h 20000"/>
                <a:gd name="T2" fmla="*/ 2222 w 20000"/>
                <a:gd name="T3" fmla="*/ 4079 h 20000"/>
                <a:gd name="T4" fmla="*/ 3852 w 20000"/>
                <a:gd name="T5" fmla="*/ 4079 h 20000"/>
                <a:gd name="T6" fmla="*/ 6074 w 20000"/>
                <a:gd name="T7" fmla="*/ 789 h 20000"/>
                <a:gd name="T8" fmla="*/ 6815 w 20000"/>
                <a:gd name="T9" fmla="*/ 789 h 20000"/>
                <a:gd name="T10" fmla="*/ 13778 w 20000"/>
                <a:gd name="T11" fmla="*/ 0 h 20000"/>
                <a:gd name="T12" fmla="*/ 16000 w 20000"/>
                <a:gd name="T13" fmla="*/ 3421 h 20000"/>
                <a:gd name="T14" fmla="*/ 16000 w 20000"/>
                <a:gd name="T15" fmla="*/ 5395 h 20000"/>
                <a:gd name="T16" fmla="*/ 16889 w 20000"/>
                <a:gd name="T17" fmla="*/ 6184 h 20000"/>
                <a:gd name="T18" fmla="*/ 16889 w 20000"/>
                <a:gd name="T19" fmla="*/ 9605 h 20000"/>
                <a:gd name="T20" fmla="*/ 19852 w 20000"/>
                <a:gd name="T21" fmla="*/ 9605 h 20000"/>
                <a:gd name="T22" fmla="*/ 19852 w 20000"/>
                <a:gd name="T23" fmla="*/ 11579 h 20000"/>
                <a:gd name="T24" fmla="*/ 18370 w 20000"/>
                <a:gd name="T25" fmla="*/ 11579 h 20000"/>
                <a:gd name="T26" fmla="*/ 18370 w 20000"/>
                <a:gd name="T27" fmla="*/ 14211 h 20000"/>
                <a:gd name="T28" fmla="*/ 16000 w 20000"/>
                <a:gd name="T29" fmla="*/ 16316 h 20000"/>
                <a:gd name="T30" fmla="*/ 13778 w 20000"/>
                <a:gd name="T31" fmla="*/ 19868 h 20000"/>
                <a:gd name="T32" fmla="*/ 8444 w 20000"/>
                <a:gd name="T33" fmla="*/ 17763 h 20000"/>
                <a:gd name="T34" fmla="*/ 2222 w 20000"/>
                <a:gd name="T35" fmla="*/ 15000 h 20000"/>
                <a:gd name="T36" fmla="*/ 2222 w 20000"/>
                <a:gd name="T37" fmla="*/ 12895 h 20000"/>
                <a:gd name="T38" fmla="*/ 0 w 20000"/>
                <a:gd name="T39" fmla="*/ 9605 h 20000"/>
                <a:gd name="T40" fmla="*/ 0 w 20000"/>
                <a:gd name="T41" fmla="*/ 7500 h 20000"/>
                <a:gd name="T42" fmla="*/ 0 w 20000"/>
                <a:gd name="T43" fmla="*/ 6184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00" h="20000">
                  <a:moveTo>
                    <a:pt x="0" y="6184"/>
                  </a:moveTo>
                  <a:lnTo>
                    <a:pt x="2222" y="4079"/>
                  </a:lnTo>
                  <a:lnTo>
                    <a:pt x="3852" y="4079"/>
                  </a:lnTo>
                  <a:lnTo>
                    <a:pt x="6074" y="789"/>
                  </a:lnTo>
                  <a:lnTo>
                    <a:pt x="6815" y="789"/>
                  </a:lnTo>
                  <a:lnTo>
                    <a:pt x="13778" y="0"/>
                  </a:lnTo>
                  <a:lnTo>
                    <a:pt x="16000" y="3421"/>
                  </a:lnTo>
                  <a:lnTo>
                    <a:pt x="16000" y="5395"/>
                  </a:lnTo>
                  <a:lnTo>
                    <a:pt x="16889" y="6184"/>
                  </a:lnTo>
                  <a:lnTo>
                    <a:pt x="16889" y="9605"/>
                  </a:lnTo>
                  <a:lnTo>
                    <a:pt x="19852" y="9605"/>
                  </a:lnTo>
                  <a:lnTo>
                    <a:pt x="19852" y="11579"/>
                  </a:lnTo>
                  <a:lnTo>
                    <a:pt x="18370" y="11579"/>
                  </a:lnTo>
                  <a:lnTo>
                    <a:pt x="18370" y="14211"/>
                  </a:lnTo>
                  <a:lnTo>
                    <a:pt x="16000" y="16316"/>
                  </a:lnTo>
                  <a:lnTo>
                    <a:pt x="13778" y="19868"/>
                  </a:lnTo>
                  <a:lnTo>
                    <a:pt x="8444" y="17763"/>
                  </a:lnTo>
                  <a:lnTo>
                    <a:pt x="2222" y="15000"/>
                  </a:lnTo>
                  <a:lnTo>
                    <a:pt x="2222" y="12895"/>
                  </a:lnTo>
                  <a:lnTo>
                    <a:pt x="0" y="9605"/>
                  </a:lnTo>
                  <a:lnTo>
                    <a:pt x="0" y="7500"/>
                  </a:lnTo>
                  <a:lnTo>
                    <a:pt x="0" y="618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0" name="Freeform 106">
              <a:extLst>
                <a:ext uri="{FF2B5EF4-FFF2-40B4-BE49-F238E27FC236}">
                  <a16:creationId xmlns:a16="http://schemas.microsoft.com/office/drawing/2014/main" id="{5231C934-D199-4DEF-8914-B3B7A2272FFA}"/>
                </a:ext>
              </a:extLst>
            </p:cNvPr>
            <p:cNvSpPr>
              <a:spLocks/>
            </p:cNvSpPr>
            <p:nvPr/>
          </p:nvSpPr>
          <p:spPr bwMode="auto">
            <a:xfrm>
              <a:off x="5354763" y="4266993"/>
              <a:ext cx="162136" cy="148520"/>
            </a:xfrm>
            <a:custGeom>
              <a:avLst/>
              <a:gdLst>
                <a:gd name="T0" fmla="*/ 0 w 20000"/>
                <a:gd name="T1" fmla="*/ 6026 h 20000"/>
                <a:gd name="T2" fmla="*/ 1207 w 20000"/>
                <a:gd name="T3" fmla="*/ 6282 h 20000"/>
                <a:gd name="T4" fmla="*/ 3563 w 20000"/>
                <a:gd name="T5" fmla="*/ 6282 h 20000"/>
                <a:gd name="T6" fmla="*/ 3851 w 20000"/>
                <a:gd name="T7" fmla="*/ 6987 h 20000"/>
                <a:gd name="T8" fmla="*/ 5057 w 20000"/>
                <a:gd name="T9" fmla="*/ 6282 h 20000"/>
                <a:gd name="T10" fmla="*/ 6264 w 20000"/>
                <a:gd name="T11" fmla="*/ 3654 h 20000"/>
                <a:gd name="T12" fmla="*/ 7759 w 20000"/>
                <a:gd name="T13" fmla="*/ 2628 h 20000"/>
                <a:gd name="T14" fmla="*/ 9253 w 20000"/>
                <a:gd name="T15" fmla="*/ 1987 h 20000"/>
                <a:gd name="T16" fmla="*/ 9253 w 20000"/>
                <a:gd name="T17" fmla="*/ 641 h 20000"/>
                <a:gd name="T18" fmla="*/ 11322 w 20000"/>
                <a:gd name="T19" fmla="*/ 0 h 20000"/>
                <a:gd name="T20" fmla="*/ 12529 w 20000"/>
                <a:gd name="T21" fmla="*/ 0 h 20000"/>
                <a:gd name="T22" fmla="*/ 13103 w 20000"/>
                <a:gd name="T23" fmla="*/ 0 h 20000"/>
                <a:gd name="T24" fmla="*/ 13736 w 20000"/>
                <a:gd name="T25" fmla="*/ 1026 h 20000"/>
                <a:gd name="T26" fmla="*/ 15517 w 20000"/>
                <a:gd name="T27" fmla="*/ 641 h 20000"/>
                <a:gd name="T28" fmla="*/ 16092 w 20000"/>
                <a:gd name="T29" fmla="*/ 1026 h 20000"/>
                <a:gd name="T30" fmla="*/ 17011 w 20000"/>
                <a:gd name="T31" fmla="*/ 1667 h 20000"/>
                <a:gd name="T32" fmla="*/ 17586 w 20000"/>
                <a:gd name="T33" fmla="*/ 1987 h 20000"/>
                <a:gd name="T34" fmla="*/ 19368 w 20000"/>
                <a:gd name="T35" fmla="*/ 1987 h 20000"/>
                <a:gd name="T36" fmla="*/ 19368 w 20000"/>
                <a:gd name="T37" fmla="*/ 2628 h 20000"/>
                <a:gd name="T38" fmla="*/ 19943 w 20000"/>
                <a:gd name="T39" fmla="*/ 4295 h 20000"/>
                <a:gd name="T40" fmla="*/ 19943 w 20000"/>
                <a:gd name="T41" fmla="*/ 6026 h 20000"/>
                <a:gd name="T42" fmla="*/ 19943 w 20000"/>
                <a:gd name="T43" fmla="*/ 7628 h 20000"/>
                <a:gd name="T44" fmla="*/ 19943 w 20000"/>
                <a:gd name="T45" fmla="*/ 8013 h 20000"/>
                <a:gd name="T46" fmla="*/ 19368 w 20000"/>
                <a:gd name="T47" fmla="*/ 8654 h 20000"/>
                <a:gd name="T48" fmla="*/ 19943 w 20000"/>
                <a:gd name="T49" fmla="*/ 8910 h 20000"/>
                <a:gd name="T50" fmla="*/ 19368 w 20000"/>
                <a:gd name="T51" fmla="*/ 8910 h 20000"/>
                <a:gd name="T52" fmla="*/ 19368 w 20000"/>
                <a:gd name="T53" fmla="*/ 10256 h 20000"/>
                <a:gd name="T54" fmla="*/ 19368 w 20000"/>
                <a:gd name="T55" fmla="*/ 11282 h 20000"/>
                <a:gd name="T56" fmla="*/ 19943 w 20000"/>
                <a:gd name="T57" fmla="*/ 12308 h 20000"/>
                <a:gd name="T58" fmla="*/ 18793 w 20000"/>
                <a:gd name="T59" fmla="*/ 13910 h 20000"/>
                <a:gd name="T60" fmla="*/ 18448 w 20000"/>
                <a:gd name="T61" fmla="*/ 14936 h 20000"/>
                <a:gd name="T62" fmla="*/ 18448 w 20000"/>
                <a:gd name="T63" fmla="*/ 15897 h 20000"/>
                <a:gd name="T64" fmla="*/ 17874 w 20000"/>
                <a:gd name="T65" fmla="*/ 17308 h 20000"/>
                <a:gd name="T66" fmla="*/ 15172 w 20000"/>
                <a:gd name="T67" fmla="*/ 19936 h 20000"/>
                <a:gd name="T68" fmla="*/ 14598 w 20000"/>
                <a:gd name="T69" fmla="*/ 19231 h 20000"/>
                <a:gd name="T70" fmla="*/ 13103 w 20000"/>
                <a:gd name="T71" fmla="*/ 19936 h 20000"/>
                <a:gd name="T72" fmla="*/ 11609 w 20000"/>
                <a:gd name="T73" fmla="*/ 19231 h 20000"/>
                <a:gd name="T74" fmla="*/ 10115 w 20000"/>
                <a:gd name="T75" fmla="*/ 19231 h 20000"/>
                <a:gd name="T76" fmla="*/ 9253 w 20000"/>
                <a:gd name="T77" fmla="*/ 19231 h 20000"/>
                <a:gd name="T78" fmla="*/ 9253 w 20000"/>
                <a:gd name="T79" fmla="*/ 17564 h 20000"/>
                <a:gd name="T80" fmla="*/ 7759 w 20000"/>
                <a:gd name="T81" fmla="*/ 17308 h 20000"/>
                <a:gd name="T82" fmla="*/ 6839 w 20000"/>
                <a:gd name="T83" fmla="*/ 17308 h 20000"/>
                <a:gd name="T84" fmla="*/ 6264 w 20000"/>
                <a:gd name="T85" fmla="*/ 15897 h 20000"/>
                <a:gd name="T86" fmla="*/ 5977 w 20000"/>
                <a:gd name="T87" fmla="*/ 13910 h 20000"/>
                <a:gd name="T88" fmla="*/ 5402 w 20000"/>
                <a:gd name="T89" fmla="*/ 13910 h 20000"/>
                <a:gd name="T90" fmla="*/ 5057 w 20000"/>
                <a:gd name="T91" fmla="*/ 12308 h 20000"/>
                <a:gd name="T92" fmla="*/ 3563 w 20000"/>
                <a:gd name="T93" fmla="*/ 11667 h 20000"/>
                <a:gd name="T94" fmla="*/ 2126 w 20000"/>
                <a:gd name="T95" fmla="*/ 10641 h 20000"/>
                <a:gd name="T96" fmla="*/ 2126 w 20000"/>
                <a:gd name="T97" fmla="*/ 9615 h 20000"/>
                <a:gd name="T98" fmla="*/ 575 w 20000"/>
                <a:gd name="T99" fmla="*/ 7628 h 20000"/>
                <a:gd name="T100" fmla="*/ 0 w 20000"/>
                <a:gd name="T101" fmla="*/ 602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000" h="20000">
                  <a:moveTo>
                    <a:pt x="0" y="6026"/>
                  </a:moveTo>
                  <a:lnTo>
                    <a:pt x="1207" y="6282"/>
                  </a:lnTo>
                  <a:lnTo>
                    <a:pt x="3563" y="6282"/>
                  </a:lnTo>
                  <a:lnTo>
                    <a:pt x="3851" y="6987"/>
                  </a:lnTo>
                  <a:lnTo>
                    <a:pt x="5057" y="6282"/>
                  </a:lnTo>
                  <a:lnTo>
                    <a:pt x="6264" y="3654"/>
                  </a:lnTo>
                  <a:lnTo>
                    <a:pt x="7759" y="2628"/>
                  </a:lnTo>
                  <a:lnTo>
                    <a:pt x="9253" y="1987"/>
                  </a:lnTo>
                  <a:lnTo>
                    <a:pt x="9253" y="641"/>
                  </a:lnTo>
                  <a:lnTo>
                    <a:pt x="11322" y="0"/>
                  </a:lnTo>
                  <a:lnTo>
                    <a:pt x="12529" y="0"/>
                  </a:lnTo>
                  <a:lnTo>
                    <a:pt x="13103" y="0"/>
                  </a:lnTo>
                  <a:lnTo>
                    <a:pt x="13736" y="1026"/>
                  </a:lnTo>
                  <a:lnTo>
                    <a:pt x="15517" y="641"/>
                  </a:lnTo>
                  <a:lnTo>
                    <a:pt x="16092" y="1026"/>
                  </a:lnTo>
                  <a:lnTo>
                    <a:pt x="17011" y="1667"/>
                  </a:lnTo>
                  <a:lnTo>
                    <a:pt x="17586" y="1987"/>
                  </a:lnTo>
                  <a:lnTo>
                    <a:pt x="19368" y="1987"/>
                  </a:lnTo>
                  <a:lnTo>
                    <a:pt x="19368" y="2628"/>
                  </a:lnTo>
                  <a:lnTo>
                    <a:pt x="19943" y="4295"/>
                  </a:lnTo>
                  <a:lnTo>
                    <a:pt x="19943" y="6026"/>
                  </a:lnTo>
                  <a:lnTo>
                    <a:pt x="19943" y="7628"/>
                  </a:lnTo>
                  <a:lnTo>
                    <a:pt x="19943" y="8013"/>
                  </a:lnTo>
                  <a:lnTo>
                    <a:pt x="19368" y="8654"/>
                  </a:lnTo>
                  <a:lnTo>
                    <a:pt x="19943" y="8910"/>
                  </a:lnTo>
                  <a:lnTo>
                    <a:pt x="19368" y="8910"/>
                  </a:lnTo>
                  <a:lnTo>
                    <a:pt x="19368" y="10256"/>
                  </a:lnTo>
                  <a:lnTo>
                    <a:pt x="19368" y="11282"/>
                  </a:lnTo>
                  <a:lnTo>
                    <a:pt x="19943" y="12308"/>
                  </a:lnTo>
                  <a:lnTo>
                    <a:pt x="18793" y="13910"/>
                  </a:lnTo>
                  <a:lnTo>
                    <a:pt x="18448" y="14936"/>
                  </a:lnTo>
                  <a:lnTo>
                    <a:pt x="18448" y="15897"/>
                  </a:lnTo>
                  <a:lnTo>
                    <a:pt x="17874" y="17308"/>
                  </a:lnTo>
                  <a:lnTo>
                    <a:pt x="15172" y="19936"/>
                  </a:lnTo>
                  <a:lnTo>
                    <a:pt x="14598" y="19231"/>
                  </a:lnTo>
                  <a:lnTo>
                    <a:pt x="13103" y="19936"/>
                  </a:lnTo>
                  <a:lnTo>
                    <a:pt x="11609" y="19231"/>
                  </a:lnTo>
                  <a:lnTo>
                    <a:pt x="10115" y="19231"/>
                  </a:lnTo>
                  <a:lnTo>
                    <a:pt x="9253" y="19231"/>
                  </a:lnTo>
                  <a:lnTo>
                    <a:pt x="9253" y="17564"/>
                  </a:lnTo>
                  <a:lnTo>
                    <a:pt x="7759" y="17308"/>
                  </a:lnTo>
                  <a:lnTo>
                    <a:pt x="6839" y="17308"/>
                  </a:lnTo>
                  <a:lnTo>
                    <a:pt x="6264" y="15897"/>
                  </a:lnTo>
                  <a:lnTo>
                    <a:pt x="5977" y="13910"/>
                  </a:lnTo>
                  <a:lnTo>
                    <a:pt x="5402" y="13910"/>
                  </a:lnTo>
                  <a:lnTo>
                    <a:pt x="5057" y="12308"/>
                  </a:lnTo>
                  <a:lnTo>
                    <a:pt x="3563" y="11667"/>
                  </a:lnTo>
                  <a:lnTo>
                    <a:pt x="2126" y="10641"/>
                  </a:lnTo>
                  <a:lnTo>
                    <a:pt x="2126" y="9615"/>
                  </a:lnTo>
                  <a:lnTo>
                    <a:pt x="575" y="7628"/>
                  </a:lnTo>
                  <a:lnTo>
                    <a:pt x="0" y="6026"/>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1" name="Freeform 105">
              <a:extLst>
                <a:ext uri="{FF2B5EF4-FFF2-40B4-BE49-F238E27FC236}">
                  <a16:creationId xmlns:a16="http://schemas.microsoft.com/office/drawing/2014/main" id="{0BB0D383-74E1-40BC-891B-A2D477663AB5}"/>
                </a:ext>
              </a:extLst>
            </p:cNvPr>
            <p:cNvSpPr>
              <a:spLocks/>
            </p:cNvSpPr>
            <p:nvPr/>
          </p:nvSpPr>
          <p:spPr bwMode="auto">
            <a:xfrm>
              <a:off x="5690698" y="3674101"/>
              <a:ext cx="207627" cy="286347"/>
            </a:xfrm>
            <a:custGeom>
              <a:avLst/>
              <a:gdLst>
                <a:gd name="T0" fmla="*/ 3453 w 20000"/>
                <a:gd name="T1" fmla="*/ 1728 h 20000"/>
                <a:gd name="T2" fmla="*/ 3946 w 20000"/>
                <a:gd name="T3" fmla="*/ 1229 h 20000"/>
                <a:gd name="T4" fmla="*/ 4170 w 20000"/>
                <a:gd name="T5" fmla="*/ 897 h 20000"/>
                <a:gd name="T6" fmla="*/ 5785 w 20000"/>
                <a:gd name="T7" fmla="*/ 2259 h 20000"/>
                <a:gd name="T8" fmla="*/ 6951 w 20000"/>
                <a:gd name="T9" fmla="*/ 2591 h 20000"/>
                <a:gd name="T10" fmla="*/ 9058 w 20000"/>
                <a:gd name="T11" fmla="*/ 1728 h 20000"/>
                <a:gd name="T12" fmla="*/ 10628 w 20000"/>
                <a:gd name="T13" fmla="*/ 1894 h 20000"/>
                <a:gd name="T14" fmla="*/ 12556 w 20000"/>
                <a:gd name="T15" fmla="*/ 1395 h 20000"/>
                <a:gd name="T16" fmla="*/ 13229 w 20000"/>
                <a:gd name="T17" fmla="*/ 1395 h 20000"/>
                <a:gd name="T18" fmla="*/ 15112 w 20000"/>
                <a:gd name="T19" fmla="*/ 1229 h 20000"/>
                <a:gd name="T20" fmla="*/ 16233 w 20000"/>
                <a:gd name="T21" fmla="*/ 1229 h 20000"/>
                <a:gd name="T22" fmla="*/ 17668 w 20000"/>
                <a:gd name="T23" fmla="*/ 897 h 20000"/>
                <a:gd name="T24" fmla="*/ 18565 w 20000"/>
                <a:gd name="T25" fmla="*/ 532 h 20000"/>
                <a:gd name="T26" fmla="*/ 18789 w 20000"/>
                <a:gd name="T27" fmla="*/ 0 h 20000"/>
                <a:gd name="T28" fmla="*/ 19955 w 20000"/>
                <a:gd name="T29" fmla="*/ 365 h 20000"/>
                <a:gd name="T30" fmla="*/ 19507 w 20000"/>
                <a:gd name="T31" fmla="*/ 1229 h 20000"/>
                <a:gd name="T32" fmla="*/ 19507 w 20000"/>
                <a:gd name="T33" fmla="*/ 1395 h 20000"/>
                <a:gd name="T34" fmla="*/ 19507 w 20000"/>
                <a:gd name="T35" fmla="*/ 2591 h 20000"/>
                <a:gd name="T36" fmla="*/ 19238 w 20000"/>
                <a:gd name="T37" fmla="*/ 3953 h 20000"/>
                <a:gd name="T38" fmla="*/ 17668 w 20000"/>
                <a:gd name="T39" fmla="*/ 5515 h 20000"/>
                <a:gd name="T40" fmla="*/ 17399 w 20000"/>
                <a:gd name="T41" fmla="*/ 6179 h 20000"/>
                <a:gd name="T42" fmla="*/ 17399 w 20000"/>
                <a:gd name="T43" fmla="*/ 6711 h 20000"/>
                <a:gd name="T44" fmla="*/ 15785 w 20000"/>
                <a:gd name="T45" fmla="*/ 8439 h 20000"/>
                <a:gd name="T46" fmla="*/ 15785 w 20000"/>
                <a:gd name="T47" fmla="*/ 8970 h 20000"/>
                <a:gd name="T48" fmla="*/ 13722 w 20000"/>
                <a:gd name="T49" fmla="*/ 11362 h 20000"/>
                <a:gd name="T50" fmla="*/ 10179 w 20000"/>
                <a:gd name="T51" fmla="*/ 13920 h 20000"/>
                <a:gd name="T52" fmla="*/ 7892 w 20000"/>
                <a:gd name="T53" fmla="*/ 15349 h 20000"/>
                <a:gd name="T54" fmla="*/ 4170 w 20000"/>
                <a:gd name="T55" fmla="*/ 17542 h 20000"/>
                <a:gd name="T56" fmla="*/ 1166 w 20000"/>
                <a:gd name="T57" fmla="*/ 19967 h 20000"/>
                <a:gd name="T58" fmla="*/ 0 w 20000"/>
                <a:gd name="T59" fmla="*/ 18937 h 20000"/>
                <a:gd name="T60" fmla="*/ 0 w 20000"/>
                <a:gd name="T61" fmla="*/ 13588 h 20000"/>
                <a:gd name="T62" fmla="*/ 1839 w 20000"/>
                <a:gd name="T63" fmla="*/ 12027 h 20000"/>
                <a:gd name="T64" fmla="*/ 2780 w 20000"/>
                <a:gd name="T65" fmla="*/ 11694 h 20000"/>
                <a:gd name="T66" fmla="*/ 3946 w 20000"/>
                <a:gd name="T67" fmla="*/ 11694 h 20000"/>
                <a:gd name="T68" fmla="*/ 4664 w 20000"/>
                <a:gd name="T69" fmla="*/ 10864 h 20000"/>
                <a:gd name="T70" fmla="*/ 7220 w 20000"/>
                <a:gd name="T71" fmla="*/ 10332 h 20000"/>
                <a:gd name="T72" fmla="*/ 7892 w 20000"/>
                <a:gd name="T73" fmla="*/ 10332 h 20000"/>
                <a:gd name="T74" fmla="*/ 13722 w 20000"/>
                <a:gd name="T75" fmla="*/ 5847 h 20000"/>
                <a:gd name="T76" fmla="*/ 11839 w 20000"/>
                <a:gd name="T77" fmla="*/ 5847 h 20000"/>
                <a:gd name="T78" fmla="*/ 5785 w 20000"/>
                <a:gd name="T79" fmla="*/ 4153 h 20000"/>
                <a:gd name="T80" fmla="*/ 4664 w 20000"/>
                <a:gd name="T81" fmla="*/ 3621 h 20000"/>
                <a:gd name="T82" fmla="*/ 3004 w 20000"/>
                <a:gd name="T83" fmla="*/ 2259 h 20000"/>
                <a:gd name="T84" fmla="*/ 3453 w 20000"/>
                <a:gd name="T85" fmla="*/ 172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00" h="20000">
                  <a:moveTo>
                    <a:pt x="3453" y="1728"/>
                  </a:moveTo>
                  <a:lnTo>
                    <a:pt x="3946" y="1229"/>
                  </a:lnTo>
                  <a:lnTo>
                    <a:pt x="4170" y="897"/>
                  </a:lnTo>
                  <a:lnTo>
                    <a:pt x="5785" y="2259"/>
                  </a:lnTo>
                  <a:lnTo>
                    <a:pt x="6951" y="2591"/>
                  </a:lnTo>
                  <a:lnTo>
                    <a:pt x="9058" y="1728"/>
                  </a:lnTo>
                  <a:lnTo>
                    <a:pt x="10628" y="1894"/>
                  </a:lnTo>
                  <a:lnTo>
                    <a:pt x="12556" y="1395"/>
                  </a:lnTo>
                  <a:lnTo>
                    <a:pt x="13229" y="1395"/>
                  </a:lnTo>
                  <a:lnTo>
                    <a:pt x="15112" y="1229"/>
                  </a:lnTo>
                  <a:lnTo>
                    <a:pt x="16233" y="1229"/>
                  </a:lnTo>
                  <a:lnTo>
                    <a:pt x="17668" y="897"/>
                  </a:lnTo>
                  <a:lnTo>
                    <a:pt x="18565" y="532"/>
                  </a:lnTo>
                  <a:lnTo>
                    <a:pt x="18789" y="0"/>
                  </a:lnTo>
                  <a:lnTo>
                    <a:pt x="19955" y="365"/>
                  </a:lnTo>
                  <a:lnTo>
                    <a:pt x="19507" y="1229"/>
                  </a:lnTo>
                  <a:lnTo>
                    <a:pt x="19507" y="1395"/>
                  </a:lnTo>
                  <a:lnTo>
                    <a:pt x="19507" y="2591"/>
                  </a:lnTo>
                  <a:lnTo>
                    <a:pt x="19238" y="3953"/>
                  </a:lnTo>
                  <a:lnTo>
                    <a:pt x="17668" y="5515"/>
                  </a:lnTo>
                  <a:lnTo>
                    <a:pt x="17399" y="6179"/>
                  </a:lnTo>
                  <a:lnTo>
                    <a:pt x="17399" y="6711"/>
                  </a:lnTo>
                  <a:lnTo>
                    <a:pt x="15785" y="8439"/>
                  </a:lnTo>
                  <a:lnTo>
                    <a:pt x="15785" y="8970"/>
                  </a:lnTo>
                  <a:lnTo>
                    <a:pt x="13722" y="11362"/>
                  </a:lnTo>
                  <a:lnTo>
                    <a:pt x="10179" y="13920"/>
                  </a:lnTo>
                  <a:lnTo>
                    <a:pt x="7892" y="15349"/>
                  </a:lnTo>
                  <a:lnTo>
                    <a:pt x="4170" y="17542"/>
                  </a:lnTo>
                  <a:lnTo>
                    <a:pt x="1166" y="19967"/>
                  </a:lnTo>
                  <a:lnTo>
                    <a:pt x="0" y="18937"/>
                  </a:lnTo>
                  <a:lnTo>
                    <a:pt x="0" y="13588"/>
                  </a:lnTo>
                  <a:lnTo>
                    <a:pt x="1839" y="12027"/>
                  </a:lnTo>
                  <a:lnTo>
                    <a:pt x="2780" y="11694"/>
                  </a:lnTo>
                  <a:lnTo>
                    <a:pt x="3946" y="11694"/>
                  </a:lnTo>
                  <a:lnTo>
                    <a:pt x="4664" y="10864"/>
                  </a:lnTo>
                  <a:lnTo>
                    <a:pt x="7220" y="10332"/>
                  </a:lnTo>
                  <a:lnTo>
                    <a:pt x="7892" y="10332"/>
                  </a:lnTo>
                  <a:lnTo>
                    <a:pt x="13722" y="5847"/>
                  </a:lnTo>
                  <a:lnTo>
                    <a:pt x="11839" y="5847"/>
                  </a:lnTo>
                  <a:lnTo>
                    <a:pt x="5785" y="4153"/>
                  </a:lnTo>
                  <a:lnTo>
                    <a:pt x="4664" y="3621"/>
                  </a:lnTo>
                  <a:lnTo>
                    <a:pt x="3004" y="2259"/>
                  </a:lnTo>
                  <a:lnTo>
                    <a:pt x="3453" y="1728"/>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2" name="Freeform 104">
              <a:extLst>
                <a:ext uri="{FF2B5EF4-FFF2-40B4-BE49-F238E27FC236}">
                  <a16:creationId xmlns:a16="http://schemas.microsoft.com/office/drawing/2014/main" id="{AB3F52D6-4AD0-4A4D-8CE8-A43C53F87629}"/>
                </a:ext>
              </a:extLst>
            </p:cNvPr>
            <p:cNvSpPr>
              <a:spLocks/>
            </p:cNvSpPr>
            <p:nvPr/>
          </p:nvSpPr>
          <p:spPr bwMode="auto">
            <a:xfrm>
              <a:off x="5169299" y="4409572"/>
              <a:ext cx="335936" cy="291099"/>
            </a:xfrm>
            <a:custGeom>
              <a:avLst/>
              <a:gdLst>
                <a:gd name="T0" fmla="*/ 15090 w 20000"/>
                <a:gd name="T1" fmla="*/ 523 h 20000"/>
                <a:gd name="T2" fmla="*/ 13953 w 20000"/>
                <a:gd name="T3" fmla="*/ 1373 h 20000"/>
                <a:gd name="T4" fmla="*/ 13509 w 20000"/>
                <a:gd name="T5" fmla="*/ 1699 h 20000"/>
                <a:gd name="T6" fmla="*/ 12788 w 20000"/>
                <a:gd name="T7" fmla="*/ 2549 h 20000"/>
                <a:gd name="T8" fmla="*/ 12372 w 20000"/>
                <a:gd name="T9" fmla="*/ 3562 h 20000"/>
                <a:gd name="T10" fmla="*/ 11068 w 20000"/>
                <a:gd name="T11" fmla="*/ 5261 h 20000"/>
                <a:gd name="T12" fmla="*/ 9764 w 20000"/>
                <a:gd name="T13" fmla="*/ 5261 h 20000"/>
                <a:gd name="T14" fmla="*/ 8350 w 20000"/>
                <a:gd name="T15" fmla="*/ 4739 h 20000"/>
                <a:gd name="T16" fmla="*/ 7628 w 20000"/>
                <a:gd name="T17" fmla="*/ 5752 h 20000"/>
                <a:gd name="T18" fmla="*/ 6463 w 20000"/>
                <a:gd name="T19" fmla="*/ 6601 h 20000"/>
                <a:gd name="T20" fmla="*/ 5742 w 20000"/>
                <a:gd name="T21" fmla="*/ 6765 h 20000"/>
                <a:gd name="T22" fmla="*/ 5049 w 20000"/>
                <a:gd name="T23" fmla="*/ 6275 h 20000"/>
                <a:gd name="T24" fmla="*/ 5049 w 20000"/>
                <a:gd name="T25" fmla="*/ 5261 h 20000"/>
                <a:gd name="T26" fmla="*/ 4438 w 20000"/>
                <a:gd name="T27" fmla="*/ 3889 h 20000"/>
                <a:gd name="T28" fmla="*/ 3745 w 20000"/>
                <a:gd name="T29" fmla="*/ 9641 h 20000"/>
                <a:gd name="T30" fmla="*/ 3024 w 20000"/>
                <a:gd name="T31" fmla="*/ 10359 h 20000"/>
                <a:gd name="T32" fmla="*/ 1997 w 20000"/>
                <a:gd name="T33" fmla="*/ 10163 h 20000"/>
                <a:gd name="T34" fmla="*/ 860 w 20000"/>
                <a:gd name="T35" fmla="*/ 9837 h 20000"/>
                <a:gd name="T36" fmla="*/ 749 w 20000"/>
                <a:gd name="T37" fmla="*/ 8954 h 20000"/>
                <a:gd name="T38" fmla="*/ 166 w 20000"/>
                <a:gd name="T39" fmla="*/ 9641 h 20000"/>
                <a:gd name="T40" fmla="*/ 166 w 20000"/>
                <a:gd name="T41" fmla="*/ 10686 h 20000"/>
                <a:gd name="T42" fmla="*/ 1886 w 20000"/>
                <a:gd name="T43" fmla="*/ 14706 h 20000"/>
                <a:gd name="T44" fmla="*/ 1886 w 20000"/>
                <a:gd name="T45" fmla="*/ 16438 h 20000"/>
                <a:gd name="T46" fmla="*/ 1442 w 20000"/>
                <a:gd name="T47" fmla="*/ 16765 h 20000"/>
                <a:gd name="T48" fmla="*/ 1886 w 20000"/>
                <a:gd name="T49" fmla="*/ 18954 h 20000"/>
                <a:gd name="T50" fmla="*/ 1997 w 20000"/>
                <a:gd name="T51" fmla="*/ 18627 h 20000"/>
                <a:gd name="T52" fmla="*/ 2607 w 20000"/>
                <a:gd name="T53" fmla="*/ 19118 h 20000"/>
                <a:gd name="T54" fmla="*/ 3162 w 20000"/>
                <a:gd name="T55" fmla="*/ 19641 h 20000"/>
                <a:gd name="T56" fmla="*/ 4161 w 20000"/>
                <a:gd name="T57" fmla="*/ 19444 h 20000"/>
                <a:gd name="T58" fmla="*/ 5603 w 20000"/>
                <a:gd name="T59" fmla="*/ 19118 h 20000"/>
                <a:gd name="T60" fmla="*/ 6463 w 20000"/>
                <a:gd name="T61" fmla="*/ 18627 h 20000"/>
                <a:gd name="T62" fmla="*/ 8350 w 20000"/>
                <a:gd name="T63" fmla="*/ 18627 h 20000"/>
                <a:gd name="T64" fmla="*/ 9931 w 20000"/>
                <a:gd name="T65" fmla="*/ 18627 h 20000"/>
                <a:gd name="T66" fmla="*/ 10902 w 20000"/>
                <a:gd name="T67" fmla="*/ 18301 h 20000"/>
                <a:gd name="T68" fmla="*/ 14092 w 20000"/>
                <a:gd name="T69" fmla="*/ 16438 h 20000"/>
                <a:gd name="T70" fmla="*/ 16533 w 20000"/>
                <a:gd name="T71" fmla="*/ 13889 h 20000"/>
                <a:gd name="T72" fmla="*/ 17365 w 20000"/>
                <a:gd name="T73" fmla="*/ 12353 h 20000"/>
                <a:gd name="T74" fmla="*/ 18974 w 20000"/>
                <a:gd name="T75" fmla="*/ 10163 h 20000"/>
                <a:gd name="T76" fmla="*/ 19972 w 20000"/>
                <a:gd name="T77" fmla="*/ 7484 h 20000"/>
                <a:gd name="T78" fmla="*/ 18974 w 20000"/>
                <a:gd name="T79" fmla="*/ 7092 h 20000"/>
                <a:gd name="T80" fmla="*/ 18114 w 20000"/>
                <a:gd name="T81" fmla="*/ 7614 h 20000"/>
                <a:gd name="T82" fmla="*/ 18114 w 20000"/>
                <a:gd name="T83" fmla="*/ 5752 h 20000"/>
                <a:gd name="T84" fmla="*/ 18974 w 20000"/>
                <a:gd name="T85" fmla="*/ 5425 h 20000"/>
                <a:gd name="T86" fmla="*/ 18974 w 20000"/>
                <a:gd name="T87" fmla="*/ 3235 h 20000"/>
                <a:gd name="T88" fmla="*/ 18835 w 20000"/>
                <a:gd name="T89" fmla="*/ 1373 h 20000"/>
                <a:gd name="T90" fmla="*/ 18391 w 20000"/>
                <a:gd name="T91" fmla="*/ 359 h 20000"/>
                <a:gd name="T92" fmla="*/ 17365 w 20000"/>
                <a:gd name="T93" fmla="*/ 359 h 20000"/>
                <a:gd name="T94" fmla="*/ 15950 w 20000"/>
                <a:gd name="T95"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00" h="20000">
                  <a:moveTo>
                    <a:pt x="15506" y="0"/>
                  </a:moveTo>
                  <a:lnTo>
                    <a:pt x="15090" y="523"/>
                  </a:lnTo>
                  <a:lnTo>
                    <a:pt x="14646" y="523"/>
                  </a:lnTo>
                  <a:lnTo>
                    <a:pt x="13953" y="1373"/>
                  </a:lnTo>
                  <a:lnTo>
                    <a:pt x="13675" y="1373"/>
                  </a:lnTo>
                  <a:lnTo>
                    <a:pt x="13509" y="1699"/>
                  </a:lnTo>
                  <a:lnTo>
                    <a:pt x="13232" y="1863"/>
                  </a:lnTo>
                  <a:lnTo>
                    <a:pt x="12788" y="2549"/>
                  </a:lnTo>
                  <a:lnTo>
                    <a:pt x="12788" y="3235"/>
                  </a:lnTo>
                  <a:lnTo>
                    <a:pt x="12372" y="3562"/>
                  </a:lnTo>
                  <a:lnTo>
                    <a:pt x="11650" y="3889"/>
                  </a:lnTo>
                  <a:lnTo>
                    <a:pt x="11068" y="5261"/>
                  </a:lnTo>
                  <a:lnTo>
                    <a:pt x="10485" y="5261"/>
                  </a:lnTo>
                  <a:lnTo>
                    <a:pt x="9764" y="5261"/>
                  </a:lnTo>
                  <a:lnTo>
                    <a:pt x="9071" y="5261"/>
                  </a:lnTo>
                  <a:lnTo>
                    <a:pt x="8350" y="4739"/>
                  </a:lnTo>
                  <a:lnTo>
                    <a:pt x="7628" y="4739"/>
                  </a:lnTo>
                  <a:lnTo>
                    <a:pt x="7628" y="5752"/>
                  </a:lnTo>
                  <a:lnTo>
                    <a:pt x="6907" y="6601"/>
                  </a:lnTo>
                  <a:lnTo>
                    <a:pt x="6463" y="6601"/>
                  </a:lnTo>
                  <a:lnTo>
                    <a:pt x="6463" y="6765"/>
                  </a:lnTo>
                  <a:lnTo>
                    <a:pt x="5742" y="6765"/>
                  </a:lnTo>
                  <a:lnTo>
                    <a:pt x="5049" y="7092"/>
                  </a:lnTo>
                  <a:lnTo>
                    <a:pt x="5049" y="6275"/>
                  </a:lnTo>
                  <a:lnTo>
                    <a:pt x="5326" y="5752"/>
                  </a:lnTo>
                  <a:lnTo>
                    <a:pt x="5049" y="5261"/>
                  </a:lnTo>
                  <a:lnTo>
                    <a:pt x="4882" y="4412"/>
                  </a:lnTo>
                  <a:lnTo>
                    <a:pt x="4438" y="3889"/>
                  </a:lnTo>
                  <a:lnTo>
                    <a:pt x="4161" y="9641"/>
                  </a:lnTo>
                  <a:lnTo>
                    <a:pt x="3745" y="9641"/>
                  </a:lnTo>
                  <a:lnTo>
                    <a:pt x="3162" y="10163"/>
                  </a:lnTo>
                  <a:lnTo>
                    <a:pt x="3024" y="10359"/>
                  </a:lnTo>
                  <a:lnTo>
                    <a:pt x="2607" y="10163"/>
                  </a:lnTo>
                  <a:lnTo>
                    <a:pt x="1997" y="10163"/>
                  </a:lnTo>
                  <a:lnTo>
                    <a:pt x="1581" y="10163"/>
                  </a:lnTo>
                  <a:lnTo>
                    <a:pt x="860" y="9837"/>
                  </a:lnTo>
                  <a:lnTo>
                    <a:pt x="860" y="8954"/>
                  </a:lnTo>
                  <a:lnTo>
                    <a:pt x="749" y="8954"/>
                  </a:lnTo>
                  <a:lnTo>
                    <a:pt x="444" y="8954"/>
                  </a:lnTo>
                  <a:lnTo>
                    <a:pt x="166" y="9641"/>
                  </a:lnTo>
                  <a:lnTo>
                    <a:pt x="0" y="9837"/>
                  </a:lnTo>
                  <a:lnTo>
                    <a:pt x="166" y="10686"/>
                  </a:lnTo>
                  <a:lnTo>
                    <a:pt x="860" y="12516"/>
                  </a:lnTo>
                  <a:lnTo>
                    <a:pt x="1886" y="14706"/>
                  </a:lnTo>
                  <a:lnTo>
                    <a:pt x="1997" y="15556"/>
                  </a:lnTo>
                  <a:lnTo>
                    <a:pt x="1886" y="16438"/>
                  </a:lnTo>
                  <a:lnTo>
                    <a:pt x="1442" y="16438"/>
                  </a:lnTo>
                  <a:lnTo>
                    <a:pt x="1442" y="16765"/>
                  </a:lnTo>
                  <a:lnTo>
                    <a:pt x="1997" y="18105"/>
                  </a:lnTo>
                  <a:lnTo>
                    <a:pt x="1886" y="18954"/>
                  </a:lnTo>
                  <a:lnTo>
                    <a:pt x="1997" y="18954"/>
                  </a:lnTo>
                  <a:lnTo>
                    <a:pt x="1997" y="18627"/>
                  </a:lnTo>
                  <a:lnTo>
                    <a:pt x="2607" y="18627"/>
                  </a:lnTo>
                  <a:lnTo>
                    <a:pt x="2607" y="19118"/>
                  </a:lnTo>
                  <a:lnTo>
                    <a:pt x="2746" y="19118"/>
                  </a:lnTo>
                  <a:lnTo>
                    <a:pt x="3162" y="19641"/>
                  </a:lnTo>
                  <a:lnTo>
                    <a:pt x="3883" y="19967"/>
                  </a:lnTo>
                  <a:lnTo>
                    <a:pt x="4161" y="19444"/>
                  </a:lnTo>
                  <a:lnTo>
                    <a:pt x="4438" y="19118"/>
                  </a:lnTo>
                  <a:lnTo>
                    <a:pt x="5603" y="19118"/>
                  </a:lnTo>
                  <a:lnTo>
                    <a:pt x="6463" y="18954"/>
                  </a:lnTo>
                  <a:lnTo>
                    <a:pt x="6463" y="18627"/>
                  </a:lnTo>
                  <a:lnTo>
                    <a:pt x="7628" y="18627"/>
                  </a:lnTo>
                  <a:lnTo>
                    <a:pt x="8350" y="18627"/>
                  </a:lnTo>
                  <a:lnTo>
                    <a:pt x="9764" y="18954"/>
                  </a:lnTo>
                  <a:lnTo>
                    <a:pt x="9931" y="18627"/>
                  </a:lnTo>
                  <a:lnTo>
                    <a:pt x="10624" y="18627"/>
                  </a:lnTo>
                  <a:lnTo>
                    <a:pt x="10902" y="18301"/>
                  </a:lnTo>
                  <a:lnTo>
                    <a:pt x="11789" y="18301"/>
                  </a:lnTo>
                  <a:lnTo>
                    <a:pt x="14092" y="16438"/>
                  </a:lnTo>
                  <a:lnTo>
                    <a:pt x="15368" y="15098"/>
                  </a:lnTo>
                  <a:lnTo>
                    <a:pt x="16533" y="13889"/>
                  </a:lnTo>
                  <a:lnTo>
                    <a:pt x="16533" y="13366"/>
                  </a:lnTo>
                  <a:lnTo>
                    <a:pt x="17365" y="12353"/>
                  </a:lnTo>
                  <a:lnTo>
                    <a:pt x="17365" y="11830"/>
                  </a:lnTo>
                  <a:lnTo>
                    <a:pt x="18974" y="10163"/>
                  </a:lnTo>
                  <a:lnTo>
                    <a:pt x="19528" y="8824"/>
                  </a:lnTo>
                  <a:lnTo>
                    <a:pt x="19972" y="7484"/>
                  </a:lnTo>
                  <a:lnTo>
                    <a:pt x="19528" y="7484"/>
                  </a:lnTo>
                  <a:lnTo>
                    <a:pt x="18974" y="7092"/>
                  </a:lnTo>
                  <a:lnTo>
                    <a:pt x="18974" y="7614"/>
                  </a:lnTo>
                  <a:lnTo>
                    <a:pt x="18114" y="7614"/>
                  </a:lnTo>
                  <a:lnTo>
                    <a:pt x="17365" y="6601"/>
                  </a:lnTo>
                  <a:lnTo>
                    <a:pt x="18114" y="5752"/>
                  </a:lnTo>
                  <a:lnTo>
                    <a:pt x="18974" y="5752"/>
                  </a:lnTo>
                  <a:lnTo>
                    <a:pt x="18974" y="5425"/>
                  </a:lnTo>
                  <a:lnTo>
                    <a:pt x="18974" y="4412"/>
                  </a:lnTo>
                  <a:lnTo>
                    <a:pt x="18974" y="3235"/>
                  </a:lnTo>
                  <a:lnTo>
                    <a:pt x="18558" y="1863"/>
                  </a:lnTo>
                  <a:lnTo>
                    <a:pt x="18835" y="1373"/>
                  </a:lnTo>
                  <a:lnTo>
                    <a:pt x="18558" y="1209"/>
                  </a:lnTo>
                  <a:lnTo>
                    <a:pt x="18391" y="359"/>
                  </a:lnTo>
                  <a:lnTo>
                    <a:pt x="18114" y="0"/>
                  </a:lnTo>
                  <a:lnTo>
                    <a:pt x="17365" y="359"/>
                  </a:lnTo>
                  <a:lnTo>
                    <a:pt x="16671" y="0"/>
                  </a:lnTo>
                  <a:lnTo>
                    <a:pt x="15950" y="0"/>
                  </a:lnTo>
                  <a:lnTo>
                    <a:pt x="15506"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solidFill>
                  <a:schemeClr val="accent1"/>
                </a:solidFill>
              </a:endParaRPr>
            </a:p>
          </p:txBody>
        </p:sp>
        <p:sp>
          <p:nvSpPr>
            <p:cNvPr id="573" name="Freeform 103">
              <a:extLst>
                <a:ext uri="{FF2B5EF4-FFF2-40B4-BE49-F238E27FC236}">
                  <a16:creationId xmlns:a16="http://schemas.microsoft.com/office/drawing/2014/main" id="{D94805B7-87CC-4890-8D1C-2E9AD2AF856A}"/>
                </a:ext>
              </a:extLst>
            </p:cNvPr>
            <p:cNvSpPr>
              <a:spLocks/>
            </p:cNvSpPr>
            <p:nvPr/>
          </p:nvSpPr>
          <p:spPr bwMode="auto">
            <a:xfrm>
              <a:off x="5383924" y="4553339"/>
              <a:ext cx="46658" cy="49903"/>
            </a:xfrm>
            <a:custGeom>
              <a:avLst/>
              <a:gdLst>
                <a:gd name="T0" fmla="*/ 18586 w 20000"/>
                <a:gd name="T1" fmla="*/ 12885 h 20000"/>
                <a:gd name="T2" fmla="*/ 9495 w 20000"/>
                <a:gd name="T3" fmla="*/ 14808 h 20000"/>
                <a:gd name="T4" fmla="*/ 8283 w 20000"/>
                <a:gd name="T5" fmla="*/ 19808 h 20000"/>
                <a:gd name="T6" fmla="*/ 3232 w 20000"/>
                <a:gd name="T7" fmla="*/ 17885 h 20000"/>
                <a:gd name="T8" fmla="*/ 808 w 20000"/>
                <a:gd name="T9" fmla="*/ 11923 h 20000"/>
                <a:gd name="T10" fmla="*/ 0 w 20000"/>
                <a:gd name="T11" fmla="*/ 9808 h 20000"/>
                <a:gd name="T12" fmla="*/ 808 w 20000"/>
                <a:gd name="T13" fmla="*/ 7885 h 20000"/>
                <a:gd name="T14" fmla="*/ 5253 w 20000"/>
                <a:gd name="T15" fmla="*/ 3077 h 20000"/>
                <a:gd name="T16" fmla="*/ 13535 w 20000"/>
                <a:gd name="T17" fmla="*/ 0 h 20000"/>
                <a:gd name="T18" fmla="*/ 16566 w 20000"/>
                <a:gd name="T19" fmla="*/ 1923 h 20000"/>
                <a:gd name="T20" fmla="*/ 19798 w 20000"/>
                <a:gd name="T21" fmla="*/ 6923 h 20000"/>
                <a:gd name="T22" fmla="*/ 18586 w 20000"/>
                <a:gd name="T23" fmla="*/ 9808 h 20000"/>
                <a:gd name="T24" fmla="*/ 18586 w 20000"/>
                <a:gd name="T25" fmla="*/ 1288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00" h="20000">
                  <a:moveTo>
                    <a:pt x="18586" y="12885"/>
                  </a:moveTo>
                  <a:lnTo>
                    <a:pt x="9495" y="14808"/>
                  </a:lnTo>
                  <a:lnTo>
                    <a:pt x="8283" y="19808"/>
                  </a:lnTo>
                  <a:lnTo>
                    <a:pt x="3232" y="17885"/>
                  </a:lnTo>
                  <a:lnTo>
                    <a:pt x="808" y="11923"/>
                  </a:lnTo>
                  <a:lnTo>
                    <a:pt x="0" y="9808"/>
                  </a:lnTo>
                  <a:lnTo>
                    <a:pt x="808" y="7885"/>
                  </a:lnTo>
                  <a:lnTo>
                    <a:pt x="5253" y="3077"/>
                  </a:lnTo>
                  <a:lnTo>
                    <a:pt x="13535" y="0"/>
                  </a:lnTo>
                  <a:lnTo>
                    <a:pt x="16566" y="1923"/>
                  </a:lnTo>
                  <a:lnTo>
                    <a:pt x="19798" y="6923"/>
                  </a:lnTo>
                  <a:lnTo>
                    <a:pt x="18586" y="9808"/>
                  </a:lnTo>
                  <a:lnTo>
                    <a:pt x="18586" y="1288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4" name="Freeform 102">
              <a:extLst>
                <a:ext uri="{FF2B5EF4-FFF2-40B4-BE49-F238E27FC236}">
                  <a16:creationId xmlns:a16="http://schemas.microsoft.com/office/drawing/2014/main" id="{70CD7AB6-6165-4D35-9626-44B75186A48C}"/>
                </a:ext>
              </a:extLst>
            </p:cNvPr>
            <p:cNvSpPr>
              <a:spLocks/>
            </p:cNvSpPr>
            <p:nvPr/>
          </p:nvSpPr>
          <p:spPr bwMode="auto">
            <a:xfrm>
              <a:off x="5295275" y="3453103"/>
              <a:ext cx="338268" cy="401598"/>
            </a:xfrm>
            <a:custGeom>
              <a:avLst/>
              <a:gdLst>
                <a:gd name="T0" fmla="*/ 17410 w 20000"/>
                <a:gd name="T1" fmla="*/ 95 h 20000"/>
                <a:gd name="T2" fmla="*/ 18127 w 20000"/>
                <a:gd name="T3" fmla="*/ 1090 h 20000"/>
                <a:gd name="T4" fmla="*/ 18567 w 20000"/>
                <a:gd name="T5" fmla="*/ 3531 h 20000"/>
                <a:gd name="T6" fmla="*/ 19835 w 20000"/>
                <a:gd name="T7" fmla="*/ 4289 h 20000"/>
                <a:gd name="T8" fmla="*/ 19835 w 20000"/>
                <a:gd name="T9" fmla="*/ 5142 h 20000"/>
                <a:gd name="T10" fmla="*/ 18843 w 20000"/>
                <a:gd name="T11" fmla="*/ 5261 h 20000"/>
                <a:gd name="T12" fmla="*/ 18402 w 20000"/>
                <a:gd name="T13" fmla="*/ 5498 h 20000"/>
                <a:gd name="T14" fmla="*/ 18127 w 20000"/>
                <a:gd name="T15" fmla="*/ 6730 h 20000"/>
                <a:gd name="T16" fmla="*/ 17410 w 20000"/>
                <a:gd name="T17" fmla="*/ 9431 h 20000"/>
                <a:gd name="T18" fmla="*/ 16832 w 20000"/>
                <a:gd name="T19" fmla="*/ 10308 h 20000"/>
                <a:gd name="T20" fmla="*/ 16116 w 20000"/>
                <a:gd name="T21" fmla="*/ 12014 h 20000"/>
                <a:gd name="T22" fmla="*/ 15427 w 20000"/>
                <a:gd name="T23" fmla="*/ 12251 h 20000"/>
                <a:gd name="T24" fmla="*/ 15124 w 20000"/>
                <a:gd name="T25" fmla="*/ 13009 h 20000"/>
                <a:gd name="T26" fmla="*/ 14986 w 20000"/>
                <a:gd name="T27" fmla="*/ 14573 h 20000"/>
                <a:gd name="T28" fmla="*/ 13554 w 20000"/>
                <a:gd name="T29" fmla="*/ 14810 h 20000"/>
                <a:gd name="T30" fmla="*/ 14408 w 20000"/>
                <a:gd name="T31" fmla="*/ 15806 h 20000"/>
                <a:gd name="T32" fmla="*/ 16116 w 20000"/>
                <a:gd name="T33" fmla="*/ 17038 h 20000"/>
                <a:gd name="T34" fmla="*/ 16556 w 20000"/>
                <a:gd name="T35" fmla="*/ 18009 h 20000"/>
                <a:gd name="T36" fmla="*/ 16997 w 20000"/>
                <a:gd name="T37" fmla="*/ 18768 h 20000"/>
                <a:gd name="T38" fmla="*/ 16556 w 20000"/>
                <a:gd name="T39" fmla="*/ 18389 h 20000"/>
                <a:gd name="T40" fmla="*/ 15124 w 20000"/>
                <a:gd name="T41" fmla="*/ 19005 h 20000"/>
                <a:gd name="T42" fmla="*/ 14242 w 20000"/>
                <a:gd name="T43" fmla="*/ 19739 h 20000"/>
                <a:gd name="T44" fmla="*/ 12562 w 20000"/>
                <a:gd name="T45" fmla="*/ 19739 h 20000"/>
                <a:gd name="T46" fmla="*/ 11983 w 20000"/>
                <a:gd name="T47" fmla="*/ 19739 h 20000"/>
                <a:gd name="T48" fmla="*/ 10854 w 20000"/>
                <a:gd name="T49" fmla="*/ 19739 h 20000"/>
                <a:gd name="T50" fmla="*/ 9394 w 20000"/>
                <a:gd name="T51" fmla="*/ 18768 h 20000"/>
                <a:gd name="T52" fmla="*/ 9118 w 20000"/>
                <a:gd name="T53" fmla="*/ 19005 h 20000"/>
                <a:gd name="T54" fmla="*/ 8430 w 20000"/>
                <a:gd name="T55" fmla="*/ 18768 h 20000"/>
                <a:gd name="T56" fmla="*/ 7989 w 20000"/>
                <a:gd name="T57" fmla="*/ 19123 h 20000"/>
                <a:gd name="T58" fmla="*/ 7135 w 20000"/>
                <a:gd name="T59" fmla="*/ 18768 h 20000"/>
                <a:gd name="T60" fmla="*/ 6584 w 20000"/>
                <a:gd name="T61" fmla="*/ 18152 h 20000"/>
                <a:gd name="T62" fmla="*/ 5702 w 20000"/>
                <a:gd name="T63" fmla="*/ 17156 h 20000"/>
                <a:gd name="T64" fmla="*/ 5289 w 20000"/>
                <a:gd name="T65" fmla="*/ 16422 h 20000"/>
                <a:gd name="T66" fmla="*/ 4848 w 20000"/>
                <a:gd name="T67" fmla="*/ 16066 h 20000"/>
                <a:gd name="T68" fmla="*/ 3829 w 20000"/>
                <a:gd name="T69" fmla="*/ 15190 h 20000"/>
                <a:gd name="T70" fmla="*/ 2700 w 20000"/>
                <a:gd name="T71" fmla="*/ 14810 h 20000"/>
                <a:gd name="T72" fmla="*/ 1983 w 20000"/>
                <a:gd name="T73" fmla="*/ 14455 h 20000"/>
                <a:gd name="T74" fmla="*/ 1846 w 20000"/>
                <a:gd name="T75" fmla="*/ 13981 h 20000"/>
                <a:gd name="T76" fmla="*/ 1983 w 20000"/>
                <a:gd name="T77" fmla="*/ 13602 h 20000"/>
                <a:gd name="T78" fmla="*/ 1129 w 20000"/>
                <a:gd name="T79" fmla="*/ 12251 h 20000"/>
                <a:gd name="T80" fmla="*/ 1129 w 20000"/>
                <a:gd name="T81" fmla="*/ 11659 h 20000"/>
                <a:gd name="T82" fmla="*/ 551 w 20000"/>
                <a:gd name="T83" fmla="*/ 10900 h 20000"/>
                <a:gd name="T84" fmla="*/ 441 w 20000"/>
                <a:gd name="T85" fmla="*/ 10308 h 20000"/>
                <a:gd name="T86" fmla="*/ 0 w 20000"/>
                <a:gd name="T87" fmla="*/ 10308 h 20000"/>
                <a:gd name="T88" fmla="*/ 441 w 20000"/>
                <a:gd name="T89" fmla="*/ 9431 h 20000"/>
                <a:gd name="T90" fmla="*/ 551 w 20000"/>
                <a:gd name="T91" fmla="*/ 8460 h 20000"/>
                <a:gd name="T92" fmla="*/ 551 w 20000"/>
                <a:gd name="T93" fmla="*/ 7844 h 20000"/>
                <a:gd name="T94" fmla="*/ 854 w 20000"/>
                <a:gd name="T95" fmla="*/ 7109 h 20000"/>
                <a:gd name="T96" fmla="*/ 2287 w 20000"/>
                <a:gd name="T97" fmla="*/ 6730 h 20000"/>
                <a:gd name="T98" fmla="*/ 2287 w 20000"/>
                <a:gd name="T99" fmla="*/ 2322 h 20000"/>
                <a:gd name="T100" fmla="*/ 3416 w 20000"/>
                <a:gd name="T101"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000" h="20000">
                  <a:moveTo>
                    <a:pt x="3416" y="0"/>
                  </a:moveTo>
                  <a:lnTo>
                    <a:pt x="17410" y="95"/>
                  </a:lnTo>
                  <a:lnTo>
                    <a:pt x="17686" y="711"/>
                  </a:lnTo>
                  <a:lnTo>
                    <a:pt x="18127" y="1090"/>
                  </a:lnTo>
                  <a:lnTo>
                    <a:pt x="17961" y="1090"/>
                  </a:lnTo>
                  <a:lnTo>
                    <a:pt x="18567" y="3531"/>
                  </a:lnTo>
                  <a:lnTo>
                    <a:pt x="19118" y="3910"/>
                  </a:lnTo>
                  <a:lnTo>
                    <a:pt x="19835" y="4289"/>
                  </a:lnTo>
                  <a:lnTo>
                    <a:pt x="19972" y="4526"/>
                  </a:lnTo>
                  <a:lnTo>
                    <a:pt x="19835" y="5142"/>
                  </a:lnTo>
                  <a:lnTo>
                    <a:pt x="19256" y="4882"/>
                  </a:lnTo>
                  <a:lnTo>
                    <a:pt x="18843" y="5261"/>
                  </a:lnTo>
                  <a:lnTo>
                    <a:pt x="18843" y="5498"/>
                  </a:lnTo>
                  <a:lnTo>
                    <a:pt x="18402" y="5498"/>
                  </a:lnTo>
                  <a:lnTo>
                    <a:pt x="18127" y="6137"/>
                  </a:lnTo>
                  <a:lnTo>
                    <a:pt x="18127" y="6730"/>
                  </a:lnTo>
                  <a:lnTo>
                    <a:pt x="17686" y="8081"/>
                  </a:lnTo>
                  <a:lnTo>
                    <a:pt x="17410" y="9431"/>
                  </a:lnTo>
                  <a:lnTo>
                    <a:pt x="17273" y="10047"/>
                  </a:lnTo>
                  <a:lnTo>
                    <a:pt x="16832" y="10308"/>
                  </a:lnTo>
                  <a:lnTo>
                    <a:pt x="16253" y="11019"/>
                  </a:lnTo>
                  <a:lnTo>
                    <a:pt x="16116" y="12014"/>
                  </a:lnTo>
                  <a:lnTo>
                    <a:pt x="15840" y="12251"/>
                  </a:lnTo>
                  <a:lnTo>
                    <a:pt x="15427" y="12251"/>
                  </a:lnTo>
                  <a:lnTo>
                    <a:pt x="15124" y="12630"/>
                  </a:lnTo>
                  <a:lnTo>
                    <a:pt x="15124" y="13009"/>
                  </a:lnTo>
                  <a:lnTo>
                    <a:pt x="14986" y="13483"/>
                  </a:lnTo>
                  <a:lnTo>
                    <a:pt x="14986" y="14573"/>
                  </a:lnTo>
                  <a:lnTo>
                    <a:pt x="14408" y="14810"/>
                  </a:lnTo>
                  <a:lnTo>
                    <a:pt x="13554" y="14810"/>
                  </a:lnTo>
                  <a:lnTo>
                    <a:pt x="13554" y="15427"/>
                  </a:lnTo>
                  <a:lnTo>
                    <a:pt x="14408" y="15806"/>
                  </a:lnTo>
                  <a:lnTo>
                    <a:pt x="15124" y="16422"/>
                  </a:lnTo>
                  <a:lnTo>
                    <a:pt x="16116" y="17038"/>
                  </a:lnTo>
                  <a:lnTo>
                    <a:pt x="16253" y="17512"/>
                  </a:lnTo>
                  <a:lnTo>
                    <a:pt x="16556" y="18009"/>
                  </a:lnTo>
                  <a:lnTo>
                    <a:pt x="16997" y="18009"/>
                  </a:lnTo>
                  <a:lnTo>
                    <a:pt x="16997" y="18768"/>
                  </a:lnTo>
                  <a:lnTo>
                    <a:pt x="16832" y="18768"/>
                  </a:lnTo>
                  <a:lnTo>
                    <a:pt x="16556" y="18389"/>
                  </a:lnTo>
                  <a:lnTo>
                    <a:pt x="15840" y="18768"/>
                  </a:lnTo>
                  <a:lnTo>
                    <a:pt x="15124" y="19005"/>
                  </a:lnTo>
                  <a:lnTo>
                    <a:pt x="14986" y="19360"/>
                  </a:lnTo>
                  <a:lnTo>
                    <a:pt x="14242" y="19739"/>
                  </a:lnTo>
                  <a:lnTo>
                    <a:pt x="13278" y="19739"/>
                  </a:lnTo>
                  <a:lnTo>
                    <a:pt x="12562" y="19739"/>
                  </a:lnTo>
                  <a:lnTo>
                    <a:pt x="12424" y="19976"/>
                  </a:lnTo>
                  <a:lnTo>
                    <a:pt x="11983" y="19739"/>
                  </a:lnTo>
                  <a:lnTo>
                    <a:pt x="10992" y="19597"/>
                  </a:lnTo>
                  <a:lnTo>
                    <a:pt x="10854" y="19739"/>
                  </a:lnTo>
                  <a:lnTo>
                    <a:pt x="9835" y="19123"/>
                  </a:lnTo>
                  <a:lnTo>
                    <a:pt x="9394" y="18768"/>
                  </a:lnTo>
                  <a:lnTo>
                    <a:pt x="9118" y="18768"/>
                  </a:lnTo>
                  <a:lnTo>
                    <a:pt x="9118" y="19005"/>
                  </a:lnTo>
                  <a:lnTo>
                    <a:pt x="8430" y="19005"/>
                  </a:lnTo>
                  <a:lnTo>
                    <a:pt x="8430" y="18768"/>
                  </a:lnTo>
                  <a:lnTo>
                    <a:pt x="8264" y="19005"/>
                  </a:lnTo>
                  <a:lnTo>
                    <a:pt x="7989" y="19123"/>
                  </a:lnTo>
                  <a:lnTo>
                    <a:pt x="7548" y="19005"/>
                  </a:lnTo>
                  <a:lnTo>
                    <a:pt x="7135" y="18768"/>
                  </a:lnTo>
                  <a:lnTo>
                    <a:pt x="7135" y="18389"/>
                  </a:lnTo>
                  <a:lnTo>
                    <a:pt x="6584" y="18152"/>
                  </a:lnTo>
                  <a:lnTo>
                    <a:pt x="6419" y="17512"/>
                  </a:lnTo>
                  <a:lnTo>
                    <a:pt x="5702" y="17156"/>
                  </a:lnTo>
                  <a:lnTo>
                    <a:pt x="5399" y="16540"/>
                  </a:lnTo>
                  <a:lnTo>
                    <a:pt x="5289" y="16422"/>
                  </a:lnTo>
                  <a:lnTo>
                    <a:pt x="4986" y="16422"/>
                  </a:lnTo>
                  <a:lnTo>
                    <a:pt x="4848" y="16066"/>
                  </a:lnTo>
                  <a:lnTo>
                    <a:pt x="4160" y="16066"/>
                  </a:lnTo>
                  <a:lnTo>
                    <a:pt x="3829" y="15190"/>
                  </a:lnTo>
                  <a:lnTo>
                    <a:pt x="3416" y="14810"/>
                  </a:lnTo>
                  <a:lnTo>
                    <a:pt x="2700" y="14810"/>
                  </a:lnTo>
                  <a:lnTo>
                    <a:pt x="2700" y="14455"/>
                  </a:lnTo>
                  <a:lnTo>
                    <a:pt x="1983" y="14455"/>
                  </a:lnTo>
                  <a:lnTo>
                    <a:pt x="1846" y="14218"/>
                  </a:lnTo>
                  <a:lnTo>
                    <a:pt x="1846" y="13981"/>
                  </a:lnTo>
                  <a:lnTo>
                    <a:pt x="1570" y="13839"/>
                  </a:lnTo>
                  <a:lnTo>
                    <a:pt x="1983" y="13602"/>
                  </a:lnTo>
                  <a:lnTo>
                    <a:pt x="1846" y="13009"/>
                  </a:lnTo>
                  <a:lnTo>
                    <a:pt x="1129" y="12251"/>
                  </a:lnTo>
                  <a:lnTo>
                    <a:pt x="854" y="12014"/>
                  </a:lnTo>
                  <a:lnTo>
                    <a:pt x="1129" y="11659"/>
                  </a:lnTo>
                  <a:lnTo>
                    <a:pt x="551" y="11398"/>
                  </a:lnTo>
                  <a:lnTo>
                    <a:pt x="551" y="10900"/>
                  </a:lnTo>
                  <a:lnTo>
                    <a:pt x="441" y="10403"/>
                  </a:lnTo>
                  <a:lnTo>
                    <a:pt x="441" y="10308"/>
                  </a:lnTo>
                  <a:lnTo>
                    <a:pt x="165" y="10047"/>
                  </a:lnTo>
                  <a:lnTo>
                    <a:pt x="0" y="10308"/>
                  </a:lnTo>
                  <a:lnTo>
                    <a:pt x="0" y="9810"/>
                  </a:lnTo>
                  <a:lnTo>
                    <a:pt x="441" y="9431"/>
                  </a:lnTo>
                  <a:lnTo>
                    <a:pt x="165" y="8815"/>
                  </a:lnTo>
                  <a:lnTo>
                    <a:pt x="551" y="8460"/>
                  </a:lnTo>
                  <a:lnTo>
                    <a:pt x="441" y="8081"/>
                  </a:lnTo>
                  <a:lnTo>
                    <a:pt x="551" y="7844"/>
                  </a:lnTo>
                  <a:lnTo>
                    <a:pt x="1129" y="7204"/>
                  </a:lnTo>
                  <a:lnTo>
                    <a:pt x="854" y="7109"/>
                  </a:lnTo>
                  <a:lnTo>
                    <a:pt x="1295" y="6872"/>
                  </a:lnTo>
                  <a:lnTo>
                    <a:pt x="2287" y="6730"/>
                  </a:lnTo>
                  <a:lnTo>
                    <a:pt x="2287" y="2701"/>
                  </a:lnTo>
                  <a:lnTo>
                    <a:pt x="2287" y="2322"/>
                  </a:lnTo>
                  <a:lnTo>
                    <a:pt x="3416" y="2322"/>
                  </a:lnTo>
                  <a:lnTo>
                    <a:pt x="3416"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5" name="Freeform 101">
              <a:extLst>
                <a:ext uri="{FF2B5EF4-FFF2-40B4-BE49-F238E27FC236}">
                  <a16:creationId xmlns:a16="http://schemas.microsoft.com/office/drawing/2014/main" id="{1534D8B9-A89F-4EB9-9C83-8594E0F4D7DD}"/>
                </a:ext>
              </a:extLst>
            </p:cNvPr>
            <p:cNvSpPr>
              <a:spLocks/>
            </p:cNvSpPr>
            <p:nvPr/>
          </p:nvSpPr>
          <p:spPr bwMode="auto">
            <a:xfrm>
              <a:off x="5460909" y="4493931"/>
              <a:ext cx="32660" cy="27328"/>
            </a:xfrm>
            <a:custGeom>
              <a:avLst/>
              <a:gdLst>
                <a:gd name="T0" fmla="*/ 16812 w 20000"/>
                <a:gd name="T1" fmla="*/ 0 h 20000"/>
                <a:gd name="T2" fmla="*/ 19710 w 20000"/>
                <a:gd name="T3" fmla="*/ 5517 h 20000"/>
                <a:gd name="T4" fmla="*/ 16812 w 20000"/>
                <a:gd name="T5" fmla="*/ 14138 h 20000"/>
                <a:gd name="T6" fmla="*/ 16812 w 20000"/>
                <a:gd name="T7" fmla="*/ 19655 h 20000"/>
                <a:gd name="T8" fmla="*/ 7826 w 20000"/>
                <a:gd name="T9" fmla="*/ 19655 h 20000"/>
                <a:gd name="T10" fmla="*/ 0 w 20000"/>
                <a:gd name="T11" fmla="*/ 8966 h 20000"/>
                <a:gd name="T12" fmla="*/ 7826 w 20000"/>
                <a:gd name="T13" fmla="*/ 0 h 20000"/>
                <a:gd name="T14" fmla="*/ 16812 w 20000"/>
                <a:gd name="T15" fmla="*/ 0 h 20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00" h="20000">
                  <a:moveTo>
                    <a:pt x="16812" y="0"/>
                  </a:moveTo>
                  <a:lnTo>
                    <a:pt x="19710" y="5517"/>
                  </a:lnTo>
                  <a:lnTo>
                    <a:pt x="16812" y="14138"/>
                  </a:lnTo>
                  <a:lnTo>
                    <a:pt x="16812" y="19655"/>
                  </a:lnTo>
                  <a:lnTo>
                    <a:pt x="7826" y="19655"/>
                  </a:lnTo>
                  <a:lnTo>
                    <a:pt x="0" y="8966"/>
                  </a:lnTo>
                  <a:lnTo>
                    <a:pt x="7826" y="0"/>
                  </a:lnTo>
                  <a:lnTo>
                    <a:pt x="16812"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6" name="Freeform 100">
              <a:extLst>
                <a:ext uri="{FF2B5EF4-FFF2-40B4-BE49-F238E27FC236}">
                  <a16:creationId xmlns:a16="http://schemas.microsoft.com/office/drawing/2014/main" id="{477CF34A-B48E-4634-B52A-BE96FF5C71E3}"/>
                </a:ext>
              </a:extLst>
            </p:cNvPr>
            <p:cNvSpPr>
              <a:spLocks/>
            </p:cNvSpPr>
            <p:nvPr/>
          </p:nvSpPr>
          <p:spPr bwMode="auto">
            <a:xfrm>
              <a:off x="5449245" y="3949754"/>
              <a:ext cx="222790" cy="229315"/>
            </a:xfrm>
            <a:custGeom>
              <a:avLst/>
              <a:gdLst>
                <a:gd name="T0" fmla="*/ 2845 w 20000"/>
                <a:gd name="T1" fmla="*/ 0 h 20000"/>
                <a:gd name="T2" fmla="*/ 8452 w 20000"/>
                <a:gd name="T3" fmla="*/ 0 h 20000"/>
                <a:gd name="T4" fmla="*/ 15816 w 20000"/>
                <a:gd name="T5" fmla="*/ 4058 h 20000"/>
                <a:gd name="T6" fmla="*/ 18201 w 20000"/>
                <a:gd name="T7" fmla="*/ 7288 h 20000"/>
                <a:gd name="T8" fmla="*/ 17573 w 20000"/>
                <a:gd name="T9" fmla="*/ 9896 h 20000"/>
                <a:gd name="T10" fmla="*/ 18201 w 20000"/>
                <a:gd name="T11" fmla="*/ 10932 h 20000"/>
                <a:gd name="T12" fmla="*/ 18661 w 20000"/>
                <a:gd name="T13" fmla="*/ 11843 h 20000"/>
                <a:gd name="T14" fmla="*/ 18661 w 20000"/>
                <a:gd name="T15" fmla="*/ 13085 h 20000"/>
                <a:gd name="T16" fmla="*/ 18661 w 20000"/>
                <a:gd name="T17" fmla="*/ 15487 h 20000"/>
                <a:gd name="T18" fmla="*/ 19707 w 20000"/>
                <a:gd name="T19" fmla="*/ 17184 h 20000"/>
                <a:gd name="T20" fmla="*/ 19958 w 20000"/>
                <a:gd name="T21" fmla="*/ 18012 h 20000"/>
                <a:gd name="T22" fmla="*/ 17992 w 20000"/>
                <a:gd name="T23" fmla="*/ 19089 h 20000"/>
                <a:gd name="T24" fmla="*/ 16444 w 20000"/>
                <a:gd name="T25" fmla="*/ 19710 h 20000"/>
                <a:gd name="T26" fmla="*/ 15816 w 20000"/>
                <a:gd name="T27" fmla="*/ 19296 h 20000"/>
                <a:gd name="T28" fmla="*/ 14728 w 20000"/>
                <a:gd name="T29" fmla="*/ 19959 h 20000"/>
                <a:gd name="T30" fmla="*/ 13431 w 20000"/>
                <a:gd name="T31" fmla="*/ 19959 h 20000"/>
                <a:gd name="T32" fmla="*/ 11925 w 20000"/>
                <a:gd name="T33" fmla="*/ 19710 h 20000"/>
                <a:gd name="T34" fmla="*/ 10795 w 20000"/>
                <a:gd name="T35" fmla="*/ 19710 h 20000"/>
                <a:gd name="T36" fmla="*/ 9079 w 20000"/>
                <a:gd name="T37" fmla="*/ 19710 h 20000"/>
                <a:gd name="T38" fmla="*/ 8033 w 20000"/>
                <a:gd name="T39" fmla="*/ 16315 h 20000"/>
                <a:gd name="T40" fmla="*/ 6276 w 20000"/>
                <a:gd name="T41" fmla="*/ 15487 h 20000"/>
                <a:gd name="T42" fmla="*/ 5649 w 20000"/>
                <a:gd name="T43" fmla="*/ 15238 h 20000"/>
                <a:gd name="T44" fmla="*/ 4351 w 20000"/>
                <a:gd name="T45" fmla="*/ 14824 h 20000"/>
                <a:gd name="T46" fmla="*/ 3264 w 20000"/>
                <a:gd name="T47" fmla="*/ 14576 h 20000"/>
                <a:gd name="T48" fmla="*/ 1715 w 20000"/>
                <a:gd name="T49" fmla="*/ 11843 h 20000"/>
                <a:gd name="T50" fmla="*/ 0 w 20000"/>
                <a:gd name="T51" fmla="*/ 9648 h 20000"/>
                <a:gd name="T52" fmla="*/ 0 w 20000"/>
                <a:gd name="T53" fmla="*/ 7288 h 20000"/>
                <a:gd name="T54" fmla="*/ 1088 w 20000"/>
                <a:gd name="T55" fmla="*/ 6253 h 20000"/>
                <a:gd name="T56" fmla="*/ 2845 w 20000"/>
                <a:gd name="T57" fmla="*/ 4513 h 20000"/>
                <a:gd name="T58" fmla="*/ 2176 w 20000"/>
                <a:gd name="T59" fmla="*/ 3478 h 20000"/>
                <a:gd name="T60" fmla="*/ 2594 w 20000"/>
                <a:gd name="T61" fmla="*/ 2816 h 20000"/>
                <a:gd name="T62" fmla="*/ 2594 w 20000"/>
                <a:gd name="T63" fmla="*/ 1284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00" h="20000">
                  <a:moveTo>
                    <a:pt x="2176" y="248"/>
                  </a:moveTo>
                  <a:lnTo>
                    <a:pt x="2845" y="0"/>
                  </a:lnTo>
                  <a:lnTo>
                    <a:pt x="5649" y="0"/>
                  </a:lnTo>
                  <a:lnTo>
                    <a:pt x="8452" y="0"/>
                  </a:lnTo>
                  <a:lnTo>
                    <a:pt x="9079" y="0"/>
                  </a:lnTo>
                  <a:lnTo>
                    <a:pt x="15816" y="4058"/>
                  </a:lnTo>
                  <a:lnTo>
                    <a:pt x="15816" y="5176"/>
                  </a:lnTo>
                  <a:lnTo>
                    <a:pt x="18201" y="7288"/>
                  </a:lnTo>
                  <a:lnTo>
                    <a:pt x="17573" y="8571"/>
                  </a:lnTo>
                  <a:lnTo>
                    <a:pt x="17573" y="9896"/>
                  </a:lnTo>
                  <a:lnTo>
                    <a:pt x="17992" y="10725"/>
                  </a:lnTo>
                  <a:lnTo>
                    <a:pt x="18201" y="10932"/>
                  </a:lnTo>
                  <a:lnTo>
                    <a:pt x="18661" y="11346"/>
                  </a:lnTo>
                  <a:lnTo>
                    <a:pt x="18661" y="11843"/>
                  </a:lnTo>
                  <a:lnTo>
                    <a:pt x="18201" y="12008"/>
                  </a:lnTo>
                  <a:lnTo>
                    <a:pt x="18661" y="13085"/>
                  </a:lnTo>
                  <a:lnTo>
                    <a:pt x="18201" y="14161"/>
                  </a:lnTo>
                  <a:lnTo>
                    <a:pt x="18661" y="15487"/>
                  </a:lnTo>
                  <a:lnTo>
                    <a:pt x="18828" y="16936"/>
                  </a:lnTo>
                  <a:lnTo>
                    <a:pt x="19707" y="17184"/>
                  </a:lnTo>
                  <a:lnTo>
                    <a:pt x="19958" y="17598"/>
                  </a:lnTo>
                  <a:lnTo>
                    <a:pt x="19958" y="18012"/>
                  </a:lnTo>
                  <a:lnTo>
                    <a:pt x="19289" y="18675"/>
                  </a:lnTo>
                  <a:lnTo>
                    <a:pt x="17992" y="19089"/>
                  </a:lnTo>
                  <a:lnTo>
                    <a:pt x="17113" y="19296"/>
                  </a:lnTo>
                  <a:lnTo>
                    <a:pt x="16444" y="19710"/>
                  </a:lnTo>
                  <a:lnTo>
                    <a:pt x="16444" y="19296"/>
                  </a:lnTo>
                  <a:lnTo>
                    <a:pt x="15816" y="19296"/>
                  </a:lnTo>
                  <a:lnTo>
                    <a:pt x="15397" y="19710"/>
                  </a:lnTo>
                  <a:lnTo>
                    <a:pt x="14728" y="19959"/>
                  </a:lnTo>
                  <a:lnTo>
                    <a:pt x="13640" y="19959"/>
                  </a:lnTo>
                  <a:lnTo>
                    <a:pt x="13431" y="19959"/>
                  </a:lnTo>
                  <a:lnTo>
                    <a:pt x="12594" y="19959"/>
                  </a:lnTo>
                  <a:lnTo>
                    <a:pt x="11925" y="19710"/>
                  </a:lnTo>
                  <a:lnTo>
                    <a:pt x="11297" y="19959"/>
                  </a:lnTo>
                  <a:lnTo>
                    <a:pt x="10795" y="19710"/>
                  </a:lnTo>
                  <a:lnTo>
                    <a:pt x="9540" y="19959"/>
                  </a:lnTo>
                  <a:lnTo>
                    <a:pt x="9079" y="19710"/>
                  </a:lnTo>
                  <a:lnTo>
                    <a:pt x="9079" y="18675"/>
                  </a:lnTo>
                  <a:lnTo>
                    <a:pt x="8033" y="16315"/>
                  </a:lnTo>
                  <a:lnTo>
                    <a:pt x="7364" y="15901"/>
                  </a:lnTo>
                  <a:lnTo>
                    <a:pt x="6276" y="15487"/>
                  </a:lnTo>
                  <a:lnTo>
                    <a:pt x="6067" y="15487"/>
                  </a:lnTo>
                  <a:lnTo>
                    <a:pt x="5649" y="15238"/>
                  </a:lnTo>
                  <a:lnTo>
                    <a:pt x="4979" y="15238"/>
                  </a:lnTo>
                  <a:lnTo>
                    <a:pt x="4351" y="14824"/>
                  </a:lnTo>
                  <a:lnTo>
                    <a:pt x="3933" y="14576"/>
                  </a:lnTo>
                  <a:lnTo>
                    <a:pt x="3264" y="14576"/>
                  </a:lnTo>
                  <a:lnTo>
                    <a:pt x="2594" y="13540"/>
                  </a:lnTo>
                  <a:lnTo>
                    <a:pt x="1715" y="11843"/>
                  </a:lnTo>
                  <a:lnTo>
                    <a:pt x="669" y="10725"/>
                  </a:lnTo>
                  <a:lnTo>
                    <a:pt x="0" y="9648"/>
                  </a:lnTo>
                  <a:lnTo>
                    <a:pt x="0" y="8157"/>
                  </a:lnTo>
                  <a:lnTo>
                    <a:pt x="0" y="7288"/>
                  </a:lnTo>
                  <a:lnTo>
                    <a:pt x="0" y="6460"/>
                  </a:lnTo>
                  <a:lnTo>
                    <a:pt x="1088" y="6253"/>
                  </a:lnTo>
                  <a:lnTo>
                    <a:pt x="2176" y="5176"/>
                  </a:lnTo>
                  <a:lnTo>
                    <a:pt x="2845" y="4513"/>
                  </a:lnTo>
                  <a:lnTo>
                    <a:pt x="2845" y="3644"/>
                  </a:lnTo>
                  <a:lnTo>
                    <a:pt x="2176" y="3478"/>
                  </a:lnTo>
                  <a:lnTo>
                    <a:pt x="2176" y="3023"/>
                  </a:lnTo>
                  <a:lnTo>
                    <a:pt x="2594" y="2816"/>
                  </a:lnTo>
                  <a:lnTo>
                    <a:pt x="2594" y="2360"/>
                  </a:lnTo>
                  <a:lnTo>
                    <a:pt x="2594" y="1284"/>
                  </a:lnTo>
                  <a:lnTo>
                    <a:pt x="2176" y="248"/>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7" name="Freeform 99">
              <a:extLst>
                <a:ext uri="{FF2B5EF4-FFF2-40B4-BE49-F238E27FC236}">
                  <a16:creationId xmlns:a16="http://schemas.microsoft.com/office/drawing/2014/main" id="{107B6412-C4DE-4948-AFE3-5751B3D11446}"/>
                </a:ext>
              </a:extLst>
            </p:cNvPr>
            <p:cNvSpPr>
              <a:spLocks/>
            </p:cNvSpPr>
            <p:nvPr/>
          </p:nvSpPr>
          <p:spPr bwMode="auto">
            <a:xfrm>
              <a:off x="4835696" y="3694300"/>
              <a:ext cx="37326" cy="103370"/>
            </a:xfrm>
            <a:custGeom>
              <a:avLst/>
              <a:gdLst>
                <a:gd name="T0" fmla="*/ 2532 w 20000"/>
                <a:gd name="T1" fmla="*/ 0 h 20000"/>
                <a:gd name="T2" fmla="*/ 5316 w 20000"/>
                <a:gd name="T3" fmla="*/ 0 h 20000"/>
                <a:gd name="T4" fmla="*/ 9367 w 20000"/>
                <a:gd name="T5" fmla="*/ 0 h 20000"/>
                <a:gd name="T6" fmla="*/ 11899 w 20000"/>
                <a:gd name="T7" fmla="*/ 2396 h 20000"/>
                <a:gd name="T8" fmla="*/ 15696 w 20000"/>
                <a:gd name="T9" fmla="*/ 3779 h 20000"/>
                <a:gd name="T10" fmla="*/ 17215 w 20000"/>
                <a:gd name="T11" fmla="*/ 5622 h 20000"/>
                <a:gd name="T12" fmla="*/ 19747 w 20000"/>
                <a:gd name="T13" fmla="*/ 7097 h 20000"/>
                <a:gd name="T14" fmla="*/ 19747 w 20000"/>
                <a:gd name="T15" fmla="*/ 17143 h 20000"/>
                <a:gd name="T16" fmla="*/ 19747 w 20000"/>
                <a:gd name="T17" fmla="*/ 17512 h 20000"/>
                <a:gd name="T18" fmla="*/ 19747 w 20000"/>
                <a:gd name="T19" fmla="*/ 19447 h 20000"/>
                <a:gd name="T20" fmla="*/ 17215 w 20000"/>
                <a:gd name="T21" fmla="*/ 19447 h 20000"/>
                <a:gd name="T22" fmla="*/ 13165 w 20000"/>
                <a:gd name="T23" fmla="*/ 19908 h 20000"/>
                <a:gd name="T24" fmla="*/ 9367 w 20000"/>
                <a:gd name="T25" fmla="*/ 18525 h 20000"/>
                <a:gd name="T26" fmla="*/ 6582 w 20000"/>
                <a:gd name="T27" fmla="*/ 15668 h 20000"/>
                <a:gd name="T28" fmla="*/ 6582 w 20000"/>
                <a:gd name="T29" fmla="*/ 13272 h 20000"/>
                <a:gd name="T30" fmla="*/ 6582 w 20000"/>
                <a:gd name="T31" fmla="*/ 11429 h 20000"/>
                <a:gd name="T32" fmla="*/ 9367 w 20000"/>
                <a:gd name="T33" fmla="*/ 9954 h 20000"/>
                <a:gd name="T34" fmla="*/ 6582 w 20000"/>
                <a:gd name="T35" fmla="*/ 8479 h 20000"/>
                <a:gd name="T36" fmla="*/ 6582 w 20000"/>
                <a:gd name="T37" fmla="*/ 7558 h 20000"/>
                <a:gd name="T38" fmla="*/ 6582 w 20000"/>
                <a:gd name="T39" fmla="*/ 6175 h 20000"/>
                <a:gd name="T40" fmla="*/ 2532 w 20000"/>
                <a:gd name="T41" fmla="*/ 5622 h 20000"/>
                <a:gd name="T42" fmla="*/ 5316 w 20000"/>
                <a:gd name="T43" fmla="*/ 3779 h 20000"/>
                <a:gd name="T44" fmla="*/ 5316 w 20000"/>
                <a:gd name="T45" fmla="*/ 2396 h 20000"/>
                <a:gd name="T46" fmla="*/ 0 w 20000"/>
                <a:gd name="T47" fmla="*/ 922 h 20000"/>
                <a:gd name="T48" fmla="*/ 2532 w 20000"/>
                <a:gd name="T49"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00" h="20000">
                  <a:moveTo>
                    <a:pt x="2532" y="0"/>
                  </a:moveTo>
                  <a:lnTo>
                    <a:pt x="5316" y="0"/>
                  </a:lnTo>
                  <a:lnTo>
                    <a:pt x="9367" y="0"/>
                  </a:lnTo>
                  <a:lnTo>
                    <a:pt x="11899" y="2396"/>
                  </a:lnTo>
                  <a:lnTo>
                    <a:pt x="15696" y="3779"/>
                  </a:lnTo>
                  <a:lnTo>
                    <a:pt x="17215" y="5622"/>
                  </a:lnTo>
                  <a:lnTo>
                    <a:pt x="19747" y="7097"/>
                  </a:lnTo>
                  <a:lnTo>
                    <a:pt x="19747" y="17143"/>
                  </a:lnTo>
                  <a:lnTo>
                    <a:pt x="19747" y="17512"/>
                  </a:lnTo>
                  <a:lnTo>
                    <a:pt x="19747" y="19447"/>
                  </a:lnTo>
                  <a:lnTo>
                    <a:pt x="17215" y="19447"/>
                  </a:lnTo>
                  <a:lnTo>
                    <a:pt x="13165" y="19908"/>
                  </a:lnTo>
                  <a:lnTo>
                    <a:pt x="9367" y="18525"/>
                  </a:lnTo>
                  <a:lnTo>
                    <a:pt x="6582" y="15668"/>
                  </a:lnTo>
                  <a:lnTo>
                    <a:pt x="6582" y="13272"/>
                  </a:lnTo>
                  <a:lnTo>
                    <a:pt x="6582" y="11429"/>
                  </a:lnTo>
                  <a:lnTo>
                    <a:pt x="9367" y="9954"/>
                  </a:lnTo>
                  <a:lnTo>
                    <a:pt x="6582" y="8479"/>
                  </a:lnTo>
                  <a:lnTo>
                    <a:pt x="6582" y="7558"/>
                  </a:lnTo>
                  <a:lnTo>
                    <a:pt x="6582" y="6175"/>
                  </a:lnTo>
                  <a:lnTo>
                    <a:pt x="2532" y="5622"/>
                  </a:lnTo>
                  <a:lnTo>
                    <a:pt x="5316" y="3779"/>
                  </a:lnTo>
                  <a:lnTo>
                    <a:pt x="5316" y="2396"/>
                  </a:lnTo>
                  <a:lnTo>
                    <a:pt x="0" y="922"/>
                  </a:lnTo>
                  <a:lnTo>
                    <a:pt x="2532"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8" name="Freeform 98">
              <a:extLst>
                <a:ext uri="{FF2B5EF4-FFF2-40B4-BE49-F238E27FC236}">
                  <a16:creationId xmlns:a16="http://schemas.microsoft.com/office/drawing/2014/main" id="{44692DAE-CE06-48F2-A15E-179831717403}"/>
                </a:ext>
              </a:extLst>
            </p:cNvPr>
            <p:cNvSpPr>
              <a:spLocks/>
            </p:cNvSpPr>
            <p:nvPr/>
          </p:nvSpPr>
          <p:spPr bwMode="auto">
            <a:xfrm>
              <a:off x="5119141" y="3424587"/>
              <a:ext cx="214625" cy="346943"/>
            </a:xfrm>
            <a:custGeom>
              <a:avLst/>
              <a:gdLst>
                <a:gd name="T0" fmla="*/ 4685 w 20000"/>
                <a:gd name="T1" fmla="*/ 0 h 20000"/>
                <a:gd name="T2" fmla="*/ 19957 w 20000"/>
                <a:gd name="T3" fmla="*/ 9507 h 20000"/>
                <a:gd name="T4" fmla="*/ 17744 w 20000"/>
                <a:gd name="T5" fmla="*/ 9918 h 20000"/>
                <a:gd name="T6" fmla="*/ 17267 w 20000"/>
                <a:gd name="T7" fmla="*/ 10767 h 20000"/>
                <a:gd name="T8" fmla="*/ 17267 w 20000"/>
                <a:gd name="T9" fmla="*/ 11479 h 20000"/>
                <a:gd name="T10" fmla="*/ 17050 w 20000"/>
                <a:gd name="T11" fmla="*/ 12603 h 20000"/>
                <a:gd name="T12" fmla="*/ 16356 w 20000"/>
                <a:gd name="T13" fmla="*/ 13616 h 20000"/>
                <a:gd name="T14" fmla="*/ 17050 w 20000"/>
                <a:gd name="T15" fmla="*/ 13616 h 20000"/>
                <a:gd name="T16" fmla="*/ 17267 w 20000"/>
                <a:gd name="T17" fmla="*/ 14329 h 20000"/>
                <a:gd name="T18" fmla="*/ 18178 w 20000"/>
                <a:gd name="T19" fmla="*/ 15178 h 20000"/>
                <a:gd name="T20" fmla="*/ 17050 w 20000"/>
                <a:gd name="T21" fmla="*/ 15616 h 20000"/>
                <a:gd name="T22" fmla="*/ 15445 w 20000"/>
                <a:gd name="T23" fmla="*/ 16575 h 20000"/>
                <a:gd name="T24" fmla="*/ 14100 w 20000"/>
                <a:gd name="T25" fmla="*/ 17288 h 20000"/>
                <a:gd name="T26" fmla="*/ 13015 w 20000"/>
                <a:gd name="T27" fmla="*/ 17699 h 20000"/>
                <a:gd name="T28" fmla="*/ 10542 w 20000"/>
                <a:gd name="T29" fmla="*/ 18137 h 20000"/>
                <a:gd name="T30" fmla="*/ 10542 w 20000"/>
                <a:gd name="T31" fmla="*/ 18849 h 20000"/>
                <a:gd name="T32" fmla="*/ 8980 w 20000"/>
                <a:gd name="T33" fmla="*/ 18986 h 20000"/>
                <a:gd name="T34" fmla="*/ 7809 w 20000"/>
                <a:gd name="T35" fmla="*/ 18986 h 20000"/>
                <a:gd name="T36" fmla="*/ 6030 w 20000"/>
                <a:gd name="T37" fmla="*/ 19534 h 20000"/>
                <a:gd name="T38" fmla="*/ 4685 w 20000"/>
                <a:gd name="T39" fmla="*/ 19699 h 20000"/>
                <a:gd name="T40" fmla="*/ 3991 w 20000"/>
                <a:gd name="T41" fmla="*/ 19534 h 20000"/>
                <a:gd name="T42" fmla="*/ 3124 w 20000"/>
                <a:gd name="T43" fmla="*/ 18411 h 20000"/>
                <a:gd name="T44" fmla="*/ 1128 w 20000"/>
                <a:gd name="T45" fmla="*/ 17288 h 20000"/>
                <a:gd name="T46" fmla="*/ 2213 w 20000"/>
                <a:gd name="T47" fmla="*/ 16740 h 20000"/>
                <a:gd name="T48" fmla="*/ 3124 w 20000"/>
                <a:gd name="T49" fmla="*/ 16301 h 20000"/>
                <a:gd name="T50" fmla="*/ 2907 w 20000"/>
                <a:gd name="T51" fmla="*/ 14877 h 20000"/>
                <a:gd name="T52" fmla="*/ 2473 w 20000"/>
                <a:gd name="T53" fmla="*/ 13616 h 20000"/>
                <a:gd name="T54" fmla="*/ 1779 w 20000"/>
                <a:gd name="T55" fmla="*/ 12877 h 20000"/>
                <a:gd name="T56" fmla="*/ 694 w 20000"/>
                <a:gd name="T57" fmla="*/ 12603 h 20000"/>
                <a:gd name="T58" fmla="*/ 0 w 20000"/>
                <a:gd name="T59" fmla="*/ 11315 h 20000"/>
                <a:gd name="T60" fmla="*/ 694 w 20000"/>
                <a:gd name="T61" fmla="*/ 10356 h 20000"/>
                <a:gd name="T62" fmla="*/ 3991 w 20000"/>
                <a:gd name="T63" fmla="*/ 4082 h 20000"/>
                <a:gd name="T64" fmla="*/ 3557 w 20000"/>
                <a:gd name="T65" fmla="*/ 3260 h 20000"/>
                <a:gd name="T66" fmla="*/ 2907 w 20000"/>
                <a:gd name="T67" fmla="*/ 2411 h 20000"/>
                <a:gd name="T68" fmla="*/ 2473 w 20000"/>
                <a:gd name="T69" fmla="*/ 54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00" h="20000">
                  <a:moveTo>
                    <a:pt x="2473" y="548"/>
                  </a:moveTo>
                  <a:lnTo>
                    <a:pt x="4685" y="0"/>
                  </a:lnTo>
                  <a:lnTo>
                    <a:pt x="19957" y="4822"/>
                  </a:lnTo>
                  <a:lnTo>
                    <a:pt x="19957" y="9507"/>
                  </a:lnTo>
                  <a:lnTo>
                    <a:pt x="18395" y="9644"/>
                  </a:lnTo>
                  <a:lnTo>
                    <a:pt x="17744" y="9918"/>
                  </a:lnTo>
                  <a:lnTo>
                    <a:pt x="18178" y="10055"/>
                  </a:lnTo>
                  <a:lnTo>
                    <a:pt x="17267" y="10767"/>
                  </a:lnTo>
                  <a:lnTo>
                    <a:pt x="17050" y="11041"/>
                  </a:lnTo>
                  <a:lnTo>
                    <a:pt x="17267" y="11479"/>
                  </a:lnTo>
                  <a:lnTo>
                    <a:pt x="16616" y="11918"/>
                  </a:lnTo>
                  <a:lnTo>
                    <a:pt x="17050" y="12603"/>
                  </a:lnTo>
                  <a:lnTo>
                    <a:pt x="16356" y="13041"/>
                  </a:lnTo>
                  <a:lnTo>
                    <a:pt x="16356" y="13616"/>
                  </a:lnTo>
                  <a:lnTo>
                    <a:pt x="16616" y="13315"/>
                  </a:lnTo>
                  <a:lnTo>
                    <a:pt x="17050" y="13616"/>
                  </a:lnTo>
                  <a:lnTo>
                    <a:pt x="17050" y="13753"/>
                  </a:lnTo>
                  <a:lnTo>
                    <a:pt x="17267" y="14329"/>
                  </a:lnTo>
                  <a:lnTo>
                    <a:pt x="17267" y="14877"/>
                  </a:lnTo>
                  <a:lnTo>
                    <a:pt x="18178" y="15178"/>
                  </a:lnTo>
                  <a:lnTo>
                    <a:pt x="17744" y="15616"/>
                  </a:lnTo>
                  <a:lnTo>
                    <a:pt x="17050" y="15616"/>
                  </a:lnTo>
                  <a:lnTo>
                    <a:pt x="15922" y="15890"/>
                  </a:lnTo>
                  <a:lnTo>
                    <a:pt x="15445" y="16575"/>
                  </a:lnTo>
                  <a:lnTo>
                    <a:pt x="14794" y="16740"/>
                  </a:lnTo>
                  <a:lnTo>
                    <a:pt x="14100" y="17288"/>
                  </a:lnTo>
                  <a:lnTo>
                    <a:pt x="13666" y="17425"/>
                  </a:lnTo>
                  <a:lnTo>
                    <a:pt x="13015" y="17699"/>
                  </a:lnTo>
                  <a:lnTo>
                    <a:pt x="11193" y="17863"/>
                  </a:lnTo>
                  <a:lnTo>
                    <a:pt x="10542" y="18137"/>
                  </a:lnTo>
                  <a:lnTo>
                    <a:pt x="10759" y="18411"/>
                  </a:lnTo>
                  <a:lnTo>
                    <a:pt x="10542" y="18849"/>
                  </a:lnTo>
                  <a:lnTo>
                    <a:pt x="9414" y="18986"/>
                  </a:lnTo>
                  <a:lnTo>
                    <a:pt x="8980" y="18986"/>
                  </a:lnTo>
                  <a:lnTo>
                    <a:pt x="8330" y="19260"/>
                  </a:lnTo>
                  <a:lnTo>
                    <a:pt x="7809" y="18986"/>
                  </a:lnTo>
                  <a:lnTo>
                    <a:pt x="6941" y="19260"/>
                  </a:lnTo>
                  <a:lnTo>
                    <a:pt x="6030" y="19534"/>
                  </a:lnTo>
                  <a:lnTo>
                    <a:pt x="5857" y="19260"/>
                  </a:lnTo>
                  <a:lnTo>
                    <a:pt x="4685" y="19699"/>
                  </a:lnTo>
                  <a:lnTo>
                    <a:pt x="3991" y="19973"/>
                  </a:lnTo>
                  <a:lnTo>
                    <a:pt x="3991" y="19534"/>
                  </a:lnTo>
                  <a:lnTo>
                    <a:pt x="3557" y="19260"/>
                  </a:lnTo>
                  <a:lnTo>
                    <a:pt x="3124" y="18411"/>
                  </a:lnTo>
                  <a:lnTo>
                    <a:pt x="2473" y="18137"/>
                  </a:lnTo>
                  <a:lnTo>
                    <a:pt x="1128" y="17288"/>
                  </a:lnTo>
                  <a:lnTo>
                    <a:pt x="1345" y="16740"/>
                  </a:lnTo>
                  <a:lnTo>
                    <a:pt x="2213" y="16740"/>
                  </a:lnTo>
                  <a:lnTo>
                    <a:pt x="3991" y="16740"/>
                  </a:lnTo>
                  <a:lnTo>
                    <a:pt x="3124" y="16301"/>
                  </a:lnTo>
                  <a:lnTo>
                    <a:pt x="2907" y="15616"/>
                  </a:lnTo>
                  <a:lnTo>
                    <a:pt x="2907" y="14877"/>
                  </a:lnTo>
                  <a:lnTo>
                    <a:pt x="2907" y="14329"/>
                  </a:lnTo>
                  <a:lnTo>
                    <a:pt x="2473" y="13616"/>
                  </a:lnTo>
                  <a:lnTo>
                    <a:pt x="1779" y="13315"/>
                  </a:lnTo>
                  <a:lnTo>
                    <a:pt x="1779" y="12877"/>
                  </a:lnTo>
                  <a:lnTo>
                    <a:pt x="1128" y="12877"/>
                  </a:lnTo>
                  <a:lnTo>
                    <a:pt x="694" y="12603"/>
                  </a:lnTo>
                  <a:lnTo>
                    <a:pt x="0" y="11918"/>
                  </a:lnTo>
                  <a:lnTo>
                    <a:pt x="0" y="11315"/>
                  </a:lnTo>
                  <a:lnTo>
                    <a:pt x="174" y="10767"/>
                  </a:lnTo>
                  <a:lnTo>
                    <a:pt x="694" y="10356"/>
                  </a:lnTo>
                  <a:lnTo>
                    <a:pt x="3557" y="8055"/>
                  </a:lnTo>
                  <a:lnTo>
                    <a:pt x="3991" y="4082"/>
                  </a:lnTo>
                  <a:lnTo>
                    <a:pt x="4252" y="3973"/>
                  </a:lnTo>
                  <a:lnTo>
                    <a:pt x="3557" y="3260"/>
                  </a:lnTo>
                  <a:lnTo>
                    <a:pt x="3557" y="2849"/>
                  </a:lnTo>
                  <a:lnTo>
                    <a:pt x="2907" y="2411"/>
                  </a:lnTo>
                  <a:lnTo>
                    <a:pt x="2907" y="1397"/>
                  </a:lnTo>
                  <a:lnTo>
                    <a:pt x="2473" y="548"/>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9" name="Freeform 97">
              <a:extLst>
                <a:ext uri="{FF2B5EF4-FFF2-40B4-BE49-F238E27FC236}">
                  <a16:creationId xmlns:a16="http://schemas.microsoft.com/office/drawing/2014/main" id="{16E33215-ED8C-4B5D-AD6B-05B3F39231DC}"/>
                </a:ext>
              </a:extLst>
            </p:cNvPr>
            <p:cNvSpPr>
              <a:spLocks/>
            </p:cNvSpPr>
            <p:nvPr/>
          </p:nvSpPr>
          <p:spPr bwMode="auto">
            <a:xfrm>
              <a:off x="4990833" y="3099031"/>
              <a:ext cx="85151" cy="167531"/>
            </a:xfrm>
            <a:custGeom>
              <a:avLst/>
              <a:gdLst>
                <a:gd name="T0" fmla="*/ 5055 w 20000"/>
                <a:gd name="T1" fmla="*/ 1473 h 20000"/>
                <a:gd name="T2" fmla="*/ 6703 w 20000"/>
                <a:gd name="T3" fmla="*/ 340 h 20000"/>
                <a:gd name="T4" fmla="*/ 9560 w 20000"/>
                <a:gd name="T5" fmla="*/ 0 h 20000"/>
                <a:gd name="T6" fmla="*/ 11868 w 20000"/>
                <a:gd name="T7" fmla="*/ 340 h 20000"/>
                <a:gd name="T8" fmla="*/ 12527 w 20000"/>
                <a:gd name="T9" fmla="*/ 1756 h 20000"/>
                <a:gd name="T10" fmla="*/ 15385 w 20000"/>
                <a:gd name="T11" fmla="*/ 907 h 20000"/>
                <a:gd name="T12" fmla="*/ 16484 w 20000"/>
                <a:gd name="T13" fmla="*/ 1473 h 20000"/>
                <a:gd name="T14" fmla="*/ 14286 w 20000"/>
                <a:gd name="T15" fmla="*/ 2323 h 20000"/>
                <a:gd name="T16" fmla="*/ 13626 w 20000"/>
                <a:gd name="T17" fmla="*/ 3796 h 20000"/>
                <a:gd name="T18" fmla="*/ 15385 w 20000"/>
                <a:gd name="T19" fmla="*/ 4646 h 20000"/>
                <a:gd name="T20" fmla="*/ 16484 w 20000"/>
                <a:gd name="T21" fmla="*/ 6176 h 20000"/>
                <a:gd name="T22" fmla="*/ 14286 w 20000"/>
                <a:gd name="T23" fmla="*/ 7649 h 20000"/>
                <a:gd name="T24" fmla="*/ 11868 w 20000"/>
                <a:gd name="T25" fmla="*/ 9065 h 20000"/>
                <a:gd name="T26" fmla="*/ 12527 w 20000"/>
                <a:gd name="T27" fmla="*/ 10312 h 20000"/>
                <a:gd name="T28" fmla="*/ 14286 w 20000"/>
                <a:gd name="T29" fmla="*/ 10312 h 20000"/>
                <a:gd name="T30" fmla="*/ 14286 w 20000"/>
                <a:gd name="T31" fmla="*/ 10878 h 20000"/>
                <a:gd name="T32" fmla="*/ 16484 w 20000"/>
                <a:gd name="T33" fmla="*/ 10878 h 20000"/>
                <a:gd name="T34" fmla="*/ 17033 w 20000"/>
                <a:gd name="T35" fmla="*/ 11445 h 20000"/>
                <a:gd name="T36" fmla="*/ 18791 w 20000"/>
                <a:gd name="T37" fmla="*/ 12295 h 20000"/>
                <a:gd name="T38" fmla="*/ 18791 w 20000"/>
                <a:gd name="T39" fmla="*/ 13201 h 20000"/>
                <a:gd name="T40" fmla="*/ 19890 w 20000"/>
                <a:gd name="T41" fmla="*/ 14051 h 20000"/>
                <a:gd name="T42" fmla="*/ 16484 w 20000"/>
                <a:gd name="T43" fmla="*/ 14618 h 20000"/>
                <a:gd name="T44" fmla="*/ 12527 w 20000"/>
                <a:gd name="T45" fmla="*/ 16431 h 20000"/>
                <a:gd name="T46" fmla="*/ 13626 w 20000"/>
                <a:gd name="T47" fmla="*/ 18470 h 20000"/>
                <a:gd name="T48" fmla="*/ 10769 w 20000"/>
                <a:gd name="T49" fmla="*/ 19943 h 20000"/>
                <a:gd name="T50" fmla="*/ 9560 w 20000"/>
                <a:gd name="T51" fmla="*/ 19943 h 20000"/>
                <a:gd name="T52" fmla="*/ 8022 w 20000"/>
                <a:gd name="T53" fmla="*/ 14618 h 20000"/>
                <a:gd name="T54" fmla="*/ 4505 w 20000"/>
                <a:gd name="T55" fmla="*/ 13768 h 20000"/>
                <a:gd name="T56" fmla="*/ 3297 w 20000"/>
                <a:gd name="T57" fmla="*/ 11728 h 20000"/>
                <a:gd name="T58" fmla="*/ 1648 w 20000"/>
                <a:gd name="T59" fmla="*/ 11445 h 20000"/>
                <a:gd name="T60" fmla="*/ 0 w 20000"/>
                <a:gd name="T61" fmla="*/ 9405 h 20000"/>
                <a:gd name="T62" fmla="*/ 3297 w 20000"/>
                <a:gd name="T63" fmla="*/ 7082 h 20000"/>
                <a:gd name="T64" fmla="*/ 3297 w 20000"/>
                <a:gd name="T65" fmla="*/ 4646 h 20000"/>
                <a:gd name="T66" fmla="*/ 3297 w 20000"/>
                <a:gd name="T67" fmla="*/ 2946 h 20000"/>
                <a:gd name="T68" fmla="*/ 3297 w 20000"/>
                <a:gd name="T69" fmla="*/ 2323 h 20000"/>
                <a:gd name="T70" fmla="*/ 5055 w 20000"/>
                <a:gd name="T71" fmla="*/ 1756 h 20000"/>
                <a:gd name="T72" fmla="*/ 5055 w 20000"/>
                <a:gd name="T73" fmla="*/ 1473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00" h="20000">
                  <a:moveTo>
                    <a:pt x="5055" y="1473"/>
                  </a:moveTo>
                  <a:lnTo>
                    <a:pt x="6703" y="340"/>
                  </a:lnTo>
                  <a:lnTo>
                    <a:pt x="9560" y="0"/>
                  </a:lnTo>
                  <a:lnTo>
                    <a:pt x="11868" y="340"/>
                  </a:lnTo>
                  <a:lnTo>
                    <a:pt x="12527" y="1756"/>
                  </a:lnTo>
                  <a:lnTo>
                    <a:pt x="15385" y="907"/>
                  </a:lnTo>
                  <a:lnTo>
                    <a:pt x="16484" y="1473"/>
                  </a:lnTo>
                  <a:lnTo>
                    <a:pt x="14286" y="2323"/>
                  </a:lnTo>
                  <a:lnTo>
                    <a:pt x="13626" y="3796"/>
                  </a:lnTo>
                  <a:lnTo>
                    <a:pt x="15385" y="4646"/>
                  </a:lnTo>
                  <a:lnTo>
                    <a:pt x="16484" y="6176"/>
                  </a:lnTo>
                  <a:lnTo>
                    <a:pt x="14286" y="7649"/>
                  </a:lnTo>
                  <a:lnTo>
                    <a:pt x="11868" y="9065"/>
                  </a:lnTo>
                  <a:lnTo>
                    <a:pt x="12527" y="10312"/>
                  </a:lnTo>
                  <a:lnTo>
                    <a:pt x="14286" y="10312"/>
                  </a:lnTo>
                  <a:lnTo>
                    <a:pt x="14286" y="10878"/>
                  </a:lnTo>
                  <a:lnTo>
                    <a:pt x="16484" y="10878"/>
                  </a:lnTo>
                  <a:lnTo>
                    <a:pt x="17033" y="11445"/>
                  </a:lnTo>
                  <a:lnTo>
                    <a:pt x="18791" y="12295"/>
                  </a:lnTo>
                  <a:lnTo>
                    <a:pt x="18791" y="13201"/>
                  </a:lnTo>
                  <a:lnTo>
                    <a:pt x="19890" y="14051"/>
                  </a:lnTo>
                  <a:lnTo>
                    <a:pt x="16484" y="14618"/>
                  </a:lnTo>
                  <a:lnTo>
                    <a:pt x="12527" y="16431"/>
                  </a:lnTo>
                  <a:lnTo>
                    <a:pt x="13626" y="18470"/>
                  </a:lnTo>
                  <a:lnTo>
                    <a:pt x="10769" y="19943"/>
                  </a:lnTo>
                  <a:lnTo>
                    <a:pt x="9560" y="19943"/>
                  </a:lnTo>
                  <a:lnTo>
                    <a:pt x="8022" y="14618"/>
                  </a:lnTo>
                  <a:lnTo>
                    <a:pt x="4505" y="13768"/>
                  </a:lnTo>
                  <a:lnTo>
                    <a:pt x="3297" y="11728"/>
                  </a:lnTo>
                  <a:lnTo>
                    <a:pt x="1648" y="11445"/>
                  </a:lnTo>
                  <a:lnTo>
                    <a:pt x="0" y="9405"/>
                  </a:lnTo>
                  <a:lnTo>
                    <a:pt x="3297" y="7082"/>
                  </a:lnTo>
                  <a:lnTo>
                    <a:pt x="3297" y="4646"/>
                  </a:lnTo>
                  <a:lnTo>
                    <a:pt x="3297" y="2946"/>
                  </a:lnTo>
                  <a:lnTo>
                    <a:pt x="3297" y="2323"/>
                  </a:lnTo>
                  <a:lnTo>
                    <a:pt x="5055" y="1756"/>
                  </a:lnTo>
                  <a:lnTo>
                    <a:pt x="5055" y="1473"/>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0" name="Freeform 96">
              <a:extLst>
                <a:ext uri="{FF2B5EF4-FFF2-40B4-BE49-F238E27FC236}">
                  <a16:creationId xmlns:a16="http://schemas.microsoft.com/office/drawing/2014/main" id="{455ECBCA-8FD9-4BB2-A548-5EA1EAF7C410}"/>
                </a:ext>
              </a:extLst>
            </p:cNvPr>
            <p:cNvSpPr>
              <a:spLocks/>
            </p:cNvSpPr>
            <p:nvPr/>
          </p:nvSpPr>
          <p:spPr bwMode="auto">
            <a:xfrm>
              <a:off x="5453911" y="3841632"/>
              <a:ext cx="114311" cy="118816"/>
            </a:xfrm>
            <a:custGeom>
              <a:avLst/>
              <a:gdLst>
                <a:gd name="T0" fmla="*/ 4245 w 20000"/>
                <a:gd name="T1" fmla="*/ 1280 h 20000"/>
                <a:gd name="T2" fmla="*/ 4735 w 20000"/>
                <a:gd name="T3" fmla="*/ 800 h 20000"/>
                <a:gd name="T4" fmla="*/ 7673 w 20000"/>
                <a:gd name="T5" fmla="*/ 1280 h 20000"/>
                <a:gd name="T6" fmla="*/ 8898 w 20000"/>
                <a:gd name="T7" fmla="*/ 2080 h 20000"/>
                <a:gd name="T8" fmla="*/ 9388 w 20000"/>
                <a:gd name="T9" fmla="*/ 1280 h 20000"/>
                <a:gd name="T10" fmla="*/ 11429 w 20000"/>
                <a:gd name="T11" fmla="*/ 1280 h 20000"/>
                <a:gd name="T12" fmla="*/ 14367 w 20000"/>
                <a:gd name="T13" fmla="*/ 1280 h 20000"/>
                <a:gd name="T14" fmla="*/ 16571 w 20000"/>
                <a:gd name="T15" fmla="*/ 0 h 20000"/>
                <a:gd name="T16" fmla="*/ 16571 w 20000"/>
                <a:gd name="T17" fmla="*/ 800 h 20000"/>
                <a:gd name="T18" fmla="*/ 17796 w 20000"/>
                <a:gd name="T19" fmla="*/ 1280 h 20000"/>
                <a:gd name="T20" fmla="*/ 17796 w 20000"/>
                <a:gd name="T21" fmla="*/ 2480 h 20000"/>
                <a:gd name="T22" fmla="*/ 18204 w 20000"/>
                <a:gd name="T23" fmla="*/ 4560 h 20000"/>
                <a:gd name="T24" fmla="*/ 19918 w 20000"/>
                <a:gd name="T25" fmla="*/ 7840 h 20000"/>
                <a:gd name="T26" fmla="*/ 18204 w 20000"/>
                <a:gd name="T27" fmla="*/ 9920 h 20000"/>
                <a:gd name="T28" fmla="*/ 15673 w 20000"/>
                <a:gd name="T29" fmla="*/ 14080 h 20000"/>
                <a:gd name="T30" fmla="*/ 15673 w 20000"/>
                <a:gd name="T31" fmla="*/ 18240 h 20000"/>
                <a:gd name="T32" fmla="*/ 10204 w 20000"/>
                <a:gd name="T33" fmla="*/ 18240 h 20000"/>
                <a:gd name="T34" fmla="*/ 4735 w 20000"/>
                <a:gd name="T35" fmla="*/ 18240 h 20000"/>
                <a:gd name="T36" fmla="*/ 3429 w 20000"/>
                <a:gd name="T37" fmla="*/ 18640 h 20000"/>
                <a:gd name="T38" fmla="*/ 1306 w 20000"/>
                <a:gd name="T39" fmla="*/ 19920 h 20000"/>
                <a:gd name="T40" fmla="*/ 1306 w 20000"/>
                <a:gd name="T41" fmla="*/ 19440 h 20000"/>
                <a:gd name="T42" fmla="*/ 0 w 20000"/>
                <a:gd name="T43" fmla="*/ 19440 h 20000"/>
                <a:gd name="T44" fmla="*/ 490 w 20000"/>
                <a:gd name="T45" fmla="*/ 14880 h 20000"/>
                <a:gd name="T46" fmla="*/ 1306 w 20000"/>
                <a:gd name="T47" fmla="*/ 12880 h 20000"/>
                <a:gd name="T48" fmla="*/ 2531 w 20000"/>
                <a:gd name="T49" fmla="*/ 10800 h 20000"/>
                <a:gd name="T50" fmla="*/ 4735 w 20000"/>
                <a:gd name="T51" fmla="*/ 8720 h 20000"/>
                <a:gd name="T52" fmla="*/ 6041 w 20000"/>
                <a:gd name="T53" fmla="*/ 7520 h 20000"/>
                <a:gd name="T54" fmla="*/ 4735 w 20000"/>
                <a:gd name="T55" fmla="*/ 5360 h 20000"/>
                <a:gd name="T56" fmla="*/ 4735 w 20000"/>
                <a:gd name="T57" fmla="*/ 4080 h 20000"/>
                <a:gd name="T58" fmla="*/ 4735 w 20000"/>
                <a:gd name="T59" fmla="*/ 2480 h 20000"/>
                <a:gd name="T60" fmla="*/ 4245 w 20000"/>
                <a:gd name="T61" fmla="*/ 128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00" h="20000">
                  <a:moveTo>
                    <a:pt x="4245" y="1280"/>
                  </a:moveTo>
                  <a:lnTo>
                    <a:pt x="4735" y="800"/>
                  </a:lnTo>
                  <a:lnTo>
                    <a:pt x="7673" y="1280"/>
                  </a:lnTo>
                  <a:lnTo>
                    <a:pt x="8898" y="2080"/>
                  </a:lnTo>
                  <a:lnTo>
                    <a:pt x="9388" y="1280"/>
                  </a:lnTo>
                  <a:lnTo>
                    <a:pt x="11429" y="1280"/>
                  </a:lnTo>
                  <a:lnTo>
                    <a:pt x="14367" y="1280"/>
                  </a:lnTo>
                  <a:lnTo>
                    <a:pt x="16571" y="0"/>
                  </a:lnTo>
                  <a:lnTo>
                    <a:pt x="16571" y="800"/>
                  </a:lnTo>
                  <a:lnTo>
                    <a:pt x="17796" y="1280"/>
                  </a:lnTo>
                  <a:lnTo>
                    <a:pt x="17796" y="2480"/>
                  </a:lnTo>
                  <a:lnTo>
                    <a:pt x="18204" y="4560"/>
                  </a:lnTo>
                  <a:lnTo>
                    <a:pt x="19918" y="7840"/>
                  </a:lnTo>
                  <a:lnTo>
                    <a:pt x="18204" y="9920"/>
                  </a:lnTo>
                  <a:lnTo>
                    <a:pt x="15673" y="14080"/>
                  </a:lnTo>
                  <a:lnTo>
                    <a:pt x="15673" y="18240"/>
                  </a:lnTo>
                  <a:lnTo>
                    <a:pt x="10204" y="18240"/>
                  </a:lnTo>
                  <a:lnTo>
                    <a:pt x="4735" y="18240"/>
                  </a:lnTo>
                  <a:lnTo>
                    <a:pt x="3429" y="18640"/>
                  </a:lnTo>
                  <a:lnTo>
                    <a:pt x="1306" y="19920"/>
                  </a:lnTo>
                  <a:lnTo>
                    <a:pt x="1306" y="19440"/>
                  </a:lnTo>
                  <a:lnTo>
                    <a:pt x="0" y="19440"/>
                  </a:lnTo>
                  <a:lnTo>
                    <a:pt x="490" y="14880"/>
                  </a:lnTo>
                  <a:lnTo>
                    <a:pt x="1306" y="12880"/>
                  </a:lnTo>
                  <a:lnTo>
                    <a:pt x="2531" y="10800"/>
                  </a:lnTo>
                  <a:lnTo>
                    <a:pt x="4735" y="8720"/>
                  </a:lnTo>
                  <a:lnTo>
                    <a:pt x="6041" y="7520"/>
                  </a:lnTo>
                  <a:lnTo>
                    <a:pt x="4735" y="5360"/>
                  </a:lnTo>
                  <a:lnTo>
                    <a:pt x="4735" y="4080"/>
                  </a:lnTo>
                  <a:lnTo>
                    <a:pt x="4735" y="2480"/>
                  </a:lnTo>
                  <a:lnTo>
                    <a:pt x="4245" y="128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1" name="Freeform 95">
              <a:extLst>
                <a:ext uri="{FF2B5EF4-FFF2-40B4-BE49-F238E27FC236}">
                  <a16:creationId xmlns:a16="http://schemas.microsoft.com/office/drawing/2014/main" id="{82F078DC-829B-4D6B-A405-433FE2A0B35D}"/>
                </a:ext>
              </a:extLst>
            </p:cNvPr>
            <p:cNvSpPr>
              <a:spLocks/>
            </p:cNvSpPr>
            <p:nvPr/>
          </p:nvSpPr>
          <p:spPr bwMode="auto">
            <a:xfrm>
              <a:off x="5092314" y="3814304"/>
              <a:ext cx="396591" cy="401598"/>
            </a:xfrm>
            <a:custGeom>
              <a:avLst/>
              <a:gdLst>
                <a:gd name="T0" fmla="*/ 6565 w 20000"/>
                <a:gd name="T1" fmla="*/ 970 h 20000"/>
                <a:gd name="T2" fmla="*/ 8376 w 20000"/>
                <a:gd name="T3" fmla="*/ 734 h 20000"/>
                <a:gd name="T4" fmla="*/ 10212 w 20000"/>
                <a:gd name="T5" fmla="*/ 1112 h 20000"/>
                <a:gd name="T6" fmla="*/ 11200 w 20000"/>
                <a:gd name="T7" fmla="*/ 734 h 20000"/>
                <a:gd name="T8" fmla="*/ 12776 w 20000"/>
                <a:gd name="T9" fmla="*/ 379 h 20000"/>
                <a:gd name="T10" fmla="*/ 13765 w 20000"/>
                <a:gd name="T11" fmla="*/ 142 h 20000"/>
                <a:gd name="T12" fmla="*/ 14729 w 20000"/>
                <a:gd name="T13" fmla="*/ 142 h 20000"/>
                <a:gd name="T14" fmla="*/ 15459 w 20000"/>
                <a:gd name="T15" fmla="*/ 142 h 20000"/>
                <a:gd name="T16" fmla="*/ 16306 w 20000"/>
                <a:gd name="T17" fmla="*/ 734 h 20000"/>
                <a:gd name="T18" fmla="*/ 17271 w 20000"/>
                <a:gd name="T19" fmla="*/ 970 h 20000"/>
                <a:gd name="T20" fmla="*/ 18000 w 20000"/>
                <a:gd name="T21" fmla="*/ 970 h 20000"/>
                <a:gd name="T22" fmla="*/ 18612 w 20000"/>
                <a:gd name="T23" fmla="*/ 1112 h 20000"/>
                <a:gd name="T24" fmla="*/ 19600 w 20000"/>
                <a:gd name="T25" fmla="*/ 2556 h 20000"/>
                <a:gd name="T26" fmla="*/ 19600 w 20000"/>
                <a:gd name="T27" fmla="*/ 3929 h 20000"/>
                <a:gd name="T28" fmla="*/ 18376 w 20000"/>
                <a:gd name="T29" fmla="*/ 5751 h 20000"/>
                <a:gd name="T30" fmla="*/ 17906 w 20000"/>
                <a:gd name="T31" fmla="*/ 7456 h 20000"/>
                <a:gd name="T32" fmla="*/ 17412 w 20000"/>
                <a:gd name="T33" fmla="*/ 8450 h 20000"/>
                <a:gd name="T34" fmla="*/ 17906 w 20000"/>
                <a:gd name="T35" fmla="*/ 9325 h 20000"/>
                <a:gd name="T36" fmla="*/ 18000 w 20000"/>
                <a:gd name="T37" fmla="*/ 10414 h 20000"/>
                <a:gd name="T38" fmla="*/ 18000 w 20000"/>
                <a:gd name="T39" fmla="*/ 12237 h 20000"/>
                <a:gd name="T40" fmla="*/ 19482 w 20000"/>
                <a:gd name="T41" fmla="*/ 14462 h 20000"/>
                <a:gd name="T42" fmla="*/ 17271 w 20000"/>
                <a:gd name="T43" fmla="*/ 15432 h 20000"/>
                <a:gd name="T44" fmla="*/ 17035 w 20000"/>
                <a:gd name="T45" fmla="*/ 16781 h 20000"/>
                <a:gd name="T46" fmla="*/ 16682 w 20000"/>
                <a:gd name="T47" fmla="*/ 18130 h 20000"/>
                <a:gd name="T48" fmla="*/ 17906 w 20000"/>
                <a:gd name="T49" fmla="*/ 19006 h 20000"/>
                <a:gd name="T50" fmla="*/ 18000 w 20000"/>
                <a:gd name="T51" fmla="*/ 19976 h 20000"/>
                <a:gd name="T52" fmla="*/ 17271 w 20000"/>
                <a:gd name="T53" fmla="*/ 19598 h 20000"/>
                <a:gd name="T54" fmla="*/ 15459 w 20000"/>
                <a:gd name="T55" fmla="*/ 17988 h 20000"/>
                <a:gd name="T56" fmla="*/ 14847 w 20000"/>
                <a:gd name="T57" fmla="*/ 18367 h 20000"/>
                <a:gd name="T58" fmla="*/ 13506 w 20000"/>
                <a:gd name="T59" fmla="*/ 17396 h 20000"/>
                <a:gd name="T60" fmla="*/ 12165 w 20000"/>
                <a:gd name="T61" fmla="*/ 17160 h 20000"/>
                <a:gd name="T62" fmla="*/ 11200 w 20000"/>
                <a:gd name="T63" fmla="*/ 17396 h 20000"/>
                <a:gd name="T64" fmla="*/ 10353 w 20000"/>
                <a:gd name="T65" fmla="*/ 17396 h 20000"/>
                <a:gd name="T66" fmla="*/ 10212 w 20000"/>
                <a:gd name="T67" fmla="*/ 16047 h 20000"/>
                <a:gd name="T68" fmla="*/ 9976 w 20000"/>
                <a:gd name="T69" fmla="*/ 14201 h 20000"/>
                <a:gd name="T70" fmla="*/ 8753 w 20000"/>
                <a:gd name="T71" fmla="*/ 12852 h 20000"/>
                <a:gd name="T72" fmla="*/ 7647 w 20000"/>
                <a:gd name="T73" fmla="*/ 13586 h 20000"/>
                <a:gd name="T74" fmla="*/ 6565 w 20000"/>
                <a:gd name="T75" fmla="*/ 13964 h 20000"/>
                <a:gd name="T76" fmla="*/ 4847 w 20000"/>
                <a:gd name="T77" fmla="*/ 13231 h 20000"/>
                <a:gd name="T78" fmla="*/ 4612 w 20000"/>
                <a:gd name="T79" fmla="*/ 12379 h 20000"/>
                <a:gd name="T80" fmla="*/ 1929 w 20000"/>
                <a:gd name="T81" fmla="*/ 11882 h 20000"/>
                <a:gd name="T82" fmla="*/ 729 w 20000"/>
                <a:gd name="T83" fmla="*/ 11882 h 20000"/>
                <a:gd name="T84" fmla="*/ 376 w 20000"/>
                <a:gd name="T85" fmla="*/ 11645 h 20000"/>
                <a:gd name="T86" fmla="*/ 729 w 20000"/>
                <a:gd name="T87" fmla="*/ 10414 h 20000"/>
                <a:gd name="T88" fmla="*/ 1435 w 20000"/>
                <a:gd name="T89" fmla="*/ 10651 h 20000"/>
                <a:gd name="T90" fmla="*/ 2306 w 20000"/>
                <a:gd name="T91" fmla="*/ 10414 h 20000"/>
                <a:gd name="T92" fmla="*/ 3035 w 20000"/>
                <a:gd name="T93" fmla="*/ 10296 h 20000"/>
                <a:gd name="T94" fmla="*/ 4000 w 20000"/>
                <a:gd name="T95" fmla="*/ 9041 h 20000"/>
                <a:gd name="T96" fmla="*/ 4518 w 20000"/>
                <a:gd name="T97" fmla="*/ 7456 h 20000"/>
                <a:gd name="T98" fmla="*/ 5224 w 20000"/>
                <a:gd name="T99" fmla="*/ 6722 h 20000"/>
                <a:gd name="T100" fmla="*/ 5835 w 20000"/>
                <a:gd name="T101" fmla="*/ 5278 h 20000"/>
                <a:gd name="T102" fmla="*/ 6071 w 20000"/>
                <a:gd name="T103" fmla="*/ 3550 h 20000"/>
                <a:gd name="T104" fmla="*/ 6565 w 20000"/>
                <a:gd name="T105" fmla="*/ 1704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00" h="20000">
                  <a:moveTo>
                    <a:pt x="6565" y="1704"/>
                  </a:moveTo>
                  <a:lnTo>
                    <a:pt x="6565" y="1112"/>
                  </a:lnTo>
                  <a:lnTo>
                    <a:pt x="6565" y="970"/>
                  </a:lnTo>
                  <a:lnTo>
                    <a:pt x="7059" y="615"/>
                  </a:lnTo>
                  <a:lnTo>
                    <a:pt x="7647" y="142"/>
                  </a:lnTo>
                  <a:lnTo>
                    <a:pt x="8376" y="734"/>
                  </a:lnTo>
                  <a:lnTo>
                    <a:pt x="8988" y="970"/>
                  </a:lnTo>
                  <a:lnTo>
                    <a:pt x="9624" y="1112"/>
                  </a:lnTo>
                  <a:lnTo>
                    <a:pt x="10212" y="1112"/>
                  </a:lnTo>
                  <a:lnTo>
                    <a:pt x="10588" y="1349"/>
                  </a:lnTo>
                  <a:lnTo>
                    <a:pt x="10965" y="734"/>
                  </a:lnTo>
                  <a:lnTo>
                    <a:pt x="11200" y="734"/>
                  </a:lnTo>
                  <a:lnTo>
                    <a:pt x="11788" y="734"/>
                  </a:lnTo>
                  <a:lnTo>
                    <a:pt x="12165" y="615"/>
                  </a:lnTo>
                  <a:lnTo>
                    <a:pt x="12776" y="379"/>
                  </a:lnTo>
                  <a:lnTo>
                    <a:pt x="13129" y="379"/>
                  </a:lnTo>
                  <a:lnTo>
                    <a:pt x="13506" y="379"/>
                  </a:lnTo>
                  <a:lnTo>
                    <a:pt x="13765" y="142"/>
                  </a:lnTo>
                  <a:lnTo>
                    <a:pt x="13859" y="0"/>
                  </a:lnTo>
                  <a:lnTo>
                    <a:pt x="14353" y="142"/>
                  </a:lnTo>
                  <a:lnTo>
                    <a:pt x="14729" y="142"/>
                  </a:lnTo>
                  <a:lnTo>
                    <a:pt x="14847" y="379"/>
                  </a:lnTo>
                  <a:lnTo>
                    <a:pt x="15341" y="379"/>
                  </a:lnTo>
                  <a:lnTo>
                    <a:pt x="15459" y="142"/>
                  </a:lnTo>
                  <a:lnTo>
                    <a:pt x="15835" y="142"/>
                  </a:lnTo>
                  <a:lnTo>
                    <a:pt x="16306" y="379"/>
                  </a:lnTo>
                  <a:lnTo>
                    <a:pt x="16306" y="734"/>
                  </a:lnTo>
                  <a:lnTo>
                    <a:pt x="16682" y="970"/>
                  </a:lnTo>
                  <a:lnTo>
                    <a:pt x="17035" y="1112"/>
                  </a:lnTo>
                  <a:lnTo>
                    <a:pt x="17271" y="970"/>
                  </a:lnTo>
                  <a:lnTo>
                    <a:pt x="17412" y="734"/>
                  </a:lnTo>
                  <a:lnTo>
                    <a:pt x="17412" y="970"/>
                  </a:lnTo>
                  <a:lnTo>
                    <a:pt x="18000" y="970"/>
                  </a:lnTo>
                  <a:lnTo>
                    <a:pt x="18000" y="734"/>
                  </a:lnTo>
                  <a:lnTo>
                    <a:pt x="18235" y="734"/>
                  </a:lnTo>
                  <a:lnTo>
                    <a:pt x="18612" y="1112"/>
                  </a:lnTo>
                  <a:lnTo>
                    <a:pt x="19482" y="1704"/>
                  </a:lnTo>
                  <a:lnTo>
                    <a:pt x="19600" y="2083"/>
                  </a:lnTo>
                  <a:lnTo>
                    <a:pt x="19600" y="2556"/>
                  </a:lnTo>
                  <a:lnTo>
                    <a:pt x="19600" y="2935"/>
                  </a:lnTo>
                  <a:lnTo>
                    <a:pt x="19976" y="3550"/>
                  </a:lnTo>
                  <a:lnTo>
                    <a:pt x="19600" y="3929"/>
                  </a:lnTo>
                  <a:lnTo>
                    <a:pt x="18988" y="4544"/>
                  </a:lnTo>
                  <a:lnTo>
                    <a:pt x="18612" y="5136"/>
                  </a:lnTo>
                  <a:lnTo>
                    <a:pt x="18376" y="5751"/>
                  </a:lnTo>
                  <a:lnTo>
                    <a:pt x="18235" y="7101"/>
                  </a:lnTo>
                  <a:lnTo>
                    <a:pt x="18235" y="7219"/>
                  </a:lnTo>
                  <a:lnTo>
                    <a:pt x="17906" y="7456"/>
                  </a:lnTo>
                  <a:lnTo>
                    <a:pt x="17647" y="8071"/>
                  </a:lnTo>
                  <a:lnTo>
                    <a:pt x="17412" y="8331"/>
                  </a:lnTo>
                  <a:lnTo>
                    <a:pt x="17412" y="8450"/>
                  </a:lnTo>
                  <a:lnTo>
                    <a:pt x="17647" y="8805"/>
                  </a:lnTo>
                  <a:lnTo>
                    <a:pt x="17906" y="9041"/>
                  </a:lnTo>
                  <a:lnTo>
                    <a:pt x="17906" y="9325"/>
                  </a:lnTo>
                  <a:lnTo>
                    <a:pt x="17906" y="9680"/>
                  </a:lnTo>
                  <a:lnTo>
                    <a:pt x="18000" y="10296"/>
                  </a:lnTo>
                  <a:lnTo>
                    <a:pt x="18000" y="10414"/>
                  </a:lnTo>
                  <a:lnTo>
                    <a:pt x="18000" y="10888"/>
                  </a:lnTo>
                  <a:lnTo>
                    <a:pt x="18000" y="11408"/>
                  </a:lnTo>
                  <a:lnTo>
                    <a:pt x="18000" y="12237"/>
                  </a:lnTo>
                  <a:lnTo>
                    <a:pt x="18376" y="12852"/>
                  </a:lnTo>
                  <a:lnTo>
                    <a:pt x="18988" y="13491"/>
                  </a:lnTo>
                  <a:lnTo>
                    <a:pt x="19482" y="14462"/>
                  </a:lnTo>
                  <a:lnTo>
                    <a:pt x="17412" y="14556"/>
                  </a:lnTo>
                  <a:lnTo>
                    <a:pt x="17412" y="14840"/>
                  </a:lnTo>
                  <a:lnTo>
                    <a:pt x="17271" y="15432"/>
                  </a:lnTo>
                  <a:lnTo>
                    <a:pt x="16918" y="15811"/>
                  </a:lnTo>
                  <a:lnTo>
                    <a:pt x="17035" y="16047"/>
                  </a:lnTo>
                  <a:lnTo>
                    <a:pt x="17035" y="16781"/>
                  </a:lnTo>
                  <a:lnTo>
                    <a:pt x="16918" y="17160"/>
                  </a:lnTo>
                  <a:lnTo>
                    <a:pt x="16918" y="17633"/>
                  </a:lnTo>
                  <a:lnTo>
                    <a:pt x="16682" y="18130"/>
                  </a:lnTo>
                  <a:lnTo>
                    <a:pt x="16918" y="18367"/>
                  </a:lnTo>
                  <a:lnTo>
                    <a:pt x="17412" y="18722"/>
                  </a:lnTo>
                  <a:lnTo>
                    <a:pt x="17906" y="19006"/>
                  </a:lnTo>
                  <a:lnTo>
                    <a:pt x="17906" y="18722"/>
                  </a:lnTo>
                  <a:lnTo>
                    <a:pt x="18235" y="18722"/>
                  </a:lnTo>
                  <a:lnTo>
                    <a:pt x="18000" y="19976"/>
                  </a:lnTo>
                  <a:lnTo>
                    <a:pt x="18000" y="19716"/>
                  </a:lnTo>
                  <a:lnTo>
                    <a:pt x="17412" y="19976"/>
                  </a:lnTo>
                  <a:lnTo>
                    <a:pt x="17271" y="19598"/>
                  </a:lnTo>
                  <a:lnTo>
                    <a:pt x="16682" y="18722"/>
                  </a:lnTo>
                  <a:lnTo>
                    <a:pt x="16071" y="18722"/>
                  </a:lnTo>
                  <a:lnTo>
                    <a:pt x="15459" y="17988"/>
                  </a:lnTo>
                  <a:lnTo>
                    <a:pt x="15341" y="17988"/>
                  </a:lnTo>
                  <a:lnTo>
                    <a:pt x="15341" y="18367"/>
                  </a:lnTo>
                  <a:lnTo>
                    <a:pt x="14847" y="18367"/>
                  </a:lnTo>
                  <a:lnTo>
                    <a:pt x="14471" y="18367"/>
                  </a:lnTo>
                  <a:lnTo>
                    <a:pt x="13765" y="17988"/>
                  </a:lnTo>
                  <a:lnTo>
                    <a:pt x="13506" y="17396"/>
                  </a:lnTo>
                  <a:lnTo>
                    <a:pt x="12776" y="17988"/>
                  </a:lnTo>
                  <a:lnTo>
                    <a:pt x="12541" y="17396"/>
                  </a:lnTo>
                  <a:lnTo>
                    <a:pt x="12165" y="17160"/>
                  </a:lnTo>
                  <a:lnTo>
                    <a:pt x="12165" y="17396"/>
                  </a:lnTo>
                  <a:lnTo>
                    <a:pt x="11788" y="17160"/>
                  </a:lnTo>
                  <a:lnTo>
                    <a:pt x="11200" y="17396"/>
                  </a:lnTo>
                  <a:lnTo>
                    <a:pt x="10706" y="17396"/>
                  </a:lnTo>
                  <a:lnTo>
                    <a:pt x="10588" y="17633"/>
                  </a:lnTo>
                  <a:lnTo>
                    <a:pt x="10353" y="17396"/>
                  </a:lnTo>
                  <a:lnTo>
                    <a:pt x="10353" y="17018"/>
                  </a:lnTo>
                  <a:lnTo>
                    <a:pt x="10353" y="16166"/>
                  </a:lnTo>
                  <a:lnTo>
                    <a:pt x="10212" y="16047"/>
                  </a:lnTo>
                  <a:lnTo>
                    <a:pt x="9718" y="15574"/>
                  </a:lnTo>
                  <a:lnTo>
                    <a:pt x="10212" y="14840"/>
                  </a:lnTo>
                  <a:lnTo>
                    <a:pt x="9976" y="14201"/>
                  </a:lnTo>
                  <a:lnTo>
                    <a:pt x="9718" y="13491"/>
                  </a:lnTo>
                  <a:lnTo>
                    <a:pt x="8753" y="13491"/>
                  </a:lnTo>
                  <a:lnTo>
                    <a:pt x="8753" y="12852"/>
                  </a:lnTo>
                  <a:lnTo>
                    <a:pt x="8141" y="12970"/>
                  </a:lnTo>
                  <a:lnTo>
                    <a:pt x="7647" y="13231"/>
                  </a:lnTo>
                  <a:lnTo>
                    <a:pt x="7647" y="13586"/>
                  </a:lnTo>
                  <a:lnTo>
                    <a:pt x="7412" y="13586"/>
                  </a:lnTo>
                  <a:lnTo>
                    <a:pt x="7412" y="13964"/>
                  </a:lnTo>
                  <a:lnTo>
                    <a:pt x="6565" y="13964"/>
                  </a:lnTo>
                  <a:lnTo>
                    <a:pt x="6447" y="14201"/>
                  </a:lnTo>
                  <a:lnTo>
                    <a:pt x="5482" y="14201"/>
                  </a:lnTo>
                  <a:lnTo>
                    <a:pt x="4847" y="13231"/>
                  </a:lnTo>
                  <a:lnTo>
                    <a:pt x="4847" y="12970"/>
                  </a:lnTo>
                  <a:lnTo>
                    <a:pt x="4612" y="12615"/>
                  </a:lnTo>
                  <a:lnTo>
                    <a:pt x="4612" y="12379"/>
                  </a:lnTo>
                  <a:lnTo>
                    <a:pt x="4518" y="11882"/>
                  </a:lnTo>
                  <a:lnTo>
                    <a:pt x="3882" y="11882"/>
                  </a:lnTo>
                  <a:lnTo>
                    <a:pt x="1929" y="11882"/>
                  </a:lnTo>
                  <a:lnTo>
                    <a:pt x="1435" y="12000"/>
                  </a:lnTo>
                  <a:lnTo>
                    <a:pt x="1082" y="11882"/>
                  </a:lnTo>
                  <a:lnTo>
                    <a:pt x="729" y="11882"/>
                  </a:lnTo>
                  <a:lnTo>
                    <a:pt x="94" y="11882"/>
                  </a:lnTo>
                  <a:lnTo>
                    <a:pt x="0" y="11645"/>
                  </a:lnTo>
                  <a:lnTo>
                    <a:pt x="376" y="11645"/>
                  </a:lnTo>
                  <a:lnTo>
                    <a:pt x="376" y="11030"/>
                  </a:lnTo>
                  <a:lnTo>
                    <a:pt x="729" y="10651"/>
                  </a:lnTo>
                  <a:lnTo>
                    <a:pt x="729" y="10414"/>
                  </a:lnTo>
                  <a:lnTo>
                    <a:pt x="965" y="10414"/>
                  </a:lnTo>
                  <a:lnTo>
                    <a:pt x="1082" y="10651"/>
                  </a:lnTo>
                  <a:lnTo>
                    <a:pt x="1435" y="10651"/>
                  </a:lnTo>
                  <a:lnTo>
                    <a:pt x="1694" y="10296"/>
                  </a:lnTo>
                  <a:lnTo>
                    <a:pt x="2071" y="10296"/>
                  </a:lnTo>
                  <a:lnTo>
                    <a:pt x="2306" y="10414"/>
                  </a:lnTo>
                  <a:lnTo>
                    <a:pt x="2541" y="10888"/>
                  </a:lnTo>
                  <a:lnTo>
                    <a:pt x="2918" y="10414"/>
                  </a:lnTo>
                  <a:lnTo>
                    <a:pt x="3035" y="10296"/>
                  </a:lnTo>
                  <a:lnTo>
                    <a:pt x="3506" y="10059"/>
                  </a:lnTo>
                  <a:lnTo>
                    <a:pt x="3882" y="9680"/>
                  </a:lnTo>
                  <a:lnTo>
                    <a:pt x="4000" y="9041"/>
                  </a:lnTo>
                  <a:lnTo>
                    <a:pt x="4000" y="8450"/>
                  </a:lnTo>
                  <a:lnTo>
                    <a:pt x="4000" y="7834"/>
                  </a:lnTo>
                  <a:lnTo>
                    <a:pt x="4518" y="7456"/>
                  </a:lnTo>
                  <a:lnTo>
                    <a:pt x="4612" y="7219"/>
                  </a:lnTo>
                  <a:lnTo>
                    <a:pt x="4847" y="6722"/>
                  </a:lnTo>
                  <a:lnTo>
                    <a:pt x="5224" y="6722"/>
                  </a:lnTo>
                  <a:lnTo>
                    <a:pt x="5835" y="6130"/>
                  </a:lnTo>
                  <a:lnTo>
                    <a:pt x="5835" y="5751"/>
                  </a:lnTo>
                  <a:lnTo>
                    <a:pt x="5835" y="5278"/>
                  </a:lnTo>
                  <a:lnTo>
                    <a:pt x="5835" y="4639"/>
                  </a:lnTo>
                  <a:lnTo>
                    <a:pt x="6071" y="4166"/>
                  </a:lnTo>
                  <a:lnTo>
                    <a:pt x="6071" y="3550"/>
                  </a:lnTo>
                  <a:lnTo>
                    <a:pt x="6447" y="2698"/>
                  </a:lnTo>
                  <a:lnTo>
                    <a:pt x="6565" y="2320"/>
                  </a:lnTo>
                  <a:lnTo>
                    <a:pt x="6565" y="170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2" name="Freeform 94">
              <a:extLst>
                <a:ext uri="{FF2B5EF4-FFF2-40B4-BE49-F238E27FC236}">
                  <a16:creationId xmlns:a16="http://schemas.microsoft.com/office/drawing/2014/main" id="{42B4CBAF-8E88-4E27-8568-DBD1836ABF38}"/>
                </a:ext>
              </a:extLst>
            </p:cNvPr>
            <p:cNvSpPr>
              <a:spLocks/>
            </p:cNvSpPr>
            <p:nvPr/>
          </p:nvSpPr>
          <p:spPr bwMode="auto">
            <a:xfrm>
              <a:off x="5142470" y="3694300"/>
              <a:ext cx="263616" cy="185353"/>
            </a:xfrm>
            <a:custGeom>
              <a:avLst/>
              <a:gdLst>
                <a:gd name="T0" fmla="*/ 2014 w 20000"/>
                <a:gd name="T1" fmla="*/ 7661 h 20000"/>
                <a:gd name="T2" fmla="*/ 3110 w 20000"/>
                <a:gd name="T3" fmla="*/ 7404 h 20000"/>
                <a:gd name="T4" fmla="*/ 4558 w 20000"/>
                <a:gd name="T5" fmla="*/ 6375 h 20000"/>
                <a:gd name="T6" fmla="*/ 5512 w 20000"/>
                <a:gd name="T7" fmla="*/ 6375 h 20000"/>
                <a:gd name="T8" fmla="*/ 6784 w 20000"/>
                <a:gd name="T9" fmla="*/ 6067 h 20000"/>
                <a:gd name="T10" fmla="*/ 6784 w 20000"/>
                <a:gd name="T11" fmla="*/ 4781 h 20000"/>
                <a:gd name="T12" fmla="*/ 8763 w 20000"/>
                <a:gd name="T13" fmla="*/ 3959 h 20000"/>
                <a:gd name="T14" fmla="*/ 9682 w 20000"/>
                <a:gd name="T15" fmla="*/ 3136 h 20000"/>
                <a:gd name="T16" fmla="*/ 10777 w 20000"/>
                <a:gd name="T17" fmla="*/ 1851 h 20000"/>
                <a:gd name="T18" fmla="*/ 12085 w 20000"/>
                <a:gd name="T19" fmla="*/ 0 h 20000"/>
                <a:gd name="T20" fmla="*/ 13004 w 20000"/>
                <a:gd name="T21" fmla="*/ 514 h 20000"/>
                <a:gd name="T22" fmla="*/ 14099 w 20000"/>
                <a:gd name="T23" fmla="*/ 3445 h 20000"/>
                <a:gd name="T24" fmla="*/ 13887 w 20000"/>
                <a:gd name="T25" fmla="*/ 4216 h 20000"/>
                <a:gd name="T26" fmla="*/ 14099 w 20000"/>
                <a:gd name="T27" fmla="*/ 5296 h 20000"/>
                <a:gd name="T28" fmla="*/ 15018 w 20000"/>
                <a:gd name="T29" fmla="*/ 6067 h 20000"/>
                <a:gd name="T30" fmla="*/ 16466 w 20000"/>
                <a:gd name="T31" fmla="*/ 6889 h 20000"/>
                <a:gd name="T32" fmla="*/ 17739 w 20000"/>
                <a:gd name="T33" fmla="*/ 8792 h 20000"/>
                <a:gd name="T34" fmla="*/ 18304 w 20000"/>
                <a:gd name="T35" fmla="*/ 9563 h 20000"/>
                <a:gd name="T36" fmla="*/ 18869 w 20000"/>
                <a:gd name="T37" fmla="*/ 11105 h 20000"/>
                <a:gd name="T38" fmla="*/ 19965 w 20000"/>
                <a:gd name="T39" fmla="*/ 13316 h 20000"/>
                <a:gd name="T40" fmla="*/ 19223 w 20000"/>
                <a:gd name="T41" fmla="*/ 13830 h 20000"/>
                <a:gd name="T42" fmla="*/ 18304 w 20000"/>
                <a:gd name="T43" fmla="*/ 13316 h 20000"/>
                <a:gd name="T44" fmla="*/ 16996 w 20000"/>
                <a:gd name="T45" fmla="*/ 13008 h 20000"/>
                <a:gd name="T46" fmla="*/ 16466 w 20000"/>
                <a:gd name="T47" fmla="*/ 13830 h 20000"/>
                <a:gd name="T48" fmla="*/ 15371 w 20000"/>
                <a:gd name="T49" fmla="*/ 13830 h 20000"/>
                <a:gd name="T50" fmla="*/ 13887 w 20000"/>
                <a:gd name="T51" fmla="*/ 14602 h 20000"/>
                <a:gd name="T52" fmla="*/ 12650 w 20000"/>
                <a:gd name="T53" fmla="*/ 14602 h 20000"/>
                <a:gd name="T54" fmla="*/ 11519 w 20000"/>
                <a:gd name="T55" fmla="*/ 15424 h 20000"/>
                <a:gd name="T56" fmla="*/ 9682 w 20000"/>
                <a:gd name="T57" fmla="*/ 15116 h 20000"/>
                <a:gd name="T58" fmla="*/ 7668 w 20000"/>
                <a:gd name="T59" fmla="*/ 13316 h 20000"/>
                <a:gd name="T60" fmla="*/ 6007 w 20000"/>
                <a:gd name="T61" fmla="*/ 15116 h 20000"/>
                <a:gd name="T62" fmla="*/ 6007 w 20000"/>
                <a:gd name="T63" fmla="*/ 16710 h 20000"/>
                <a:gd name="T64" fmla="*/ 4417 w 20000"/>
                <a:gd name="T65" fmla="*/ 16710 h 20000"/>
                <a:gd name="T66" fmla="*/ 2968 w 20000"/>
                <a:gd name="T67" fmla="*/ 18560 h 20000"/>
                <a:gd name="T68" fmla="*/ 2014 w 20000"/>
                <a:gd name="T69" fmla="*/ 19383 h 20000"/>
                <a:gd name="T70" fmla="*/ 2014 w 20000"/>
                <a:gd name="T71" fmla="*/ 18046 h 20000"/>
                <a:gd name="T72" fmla="*/ 742 w 20000"/>
                <a:gd name="T73" fmla="*/ 15116 h 20000"/>
                <a:gd name="T74" fmla="*/ 212 w 20000"/>
                <a:gd name="T75" fmla="*/ 13316 h 20000"/>
                <a:gd name="T76" fmla="*/ 0 w 20000"/>
                <a:gd name="T77" fmla="*/ 11105 h 20000"/>
                <a:gd name="T78" fmla="*/ 742 w 20000"/>
                <a:gd name="T79" fmla="*/ 8792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00" h="20000">
                  <a:moveTo>
                    <a:pt x="1449" y="8175"/>
                  </a:moveTo>
                  <a:lnTo>
                    <a:pt x="2014" y="7661"/>
                  </a:lnTo>
                  <a:lnTo>
                    <a:pt x="2968" y="6889"/>
                  </a:lnTo>
                  <a:lnTo>
                    <a:pt x="3110" y="7404"/>
                  </a:lnTo>
                  <a:lnTo>
                    <a:pt x="3852" y="6889"/>
                  </a:lnTo>
                  <a:lnTo>
                    <a:pt x="4558" y="6375"/>
                  </a:lnTo>
                  <a:lnTo>
                    <a:pt x="4947" y="6889"/>
                  </a:lnTo>
                  <a:lnTo>
                    <a:pt x="5512" y="6375"/>
                  </a:lnTo>
                  <a:lnTo>
                    <a:pt x="5866" y="6375"/>
                  </a:lnTo>
                  <a:lnTo>
                    <a:pt x="6784" y="6067"/>
                  </a:lnTo>
                  <a:lnTo>
                    <a:pt x="6961" y="5296"/>
                  </a:lnTo>
                  <a:lnTo>
                    <a:pt x="6784" y="4781"/>
                  </a:lnTo>
                  <a:lnTo>
                    <a:pt x="7314" y="4216"/>
                  </a:lnTo>
                  <a:lnTo>
                    <a:pt x="8763" y="3959"/>
                  </a:lnTo>
                  <a:lnTo>
                    <a:pt x="9329" y="3445"/>
                  </a:lnTo>
                  <a:lnTo>
                    <a:pt x="9682" y="3136"/>
                  </a:lnTo>
                  <a:lnTo>
                    <a:pt x="10247" y="2108"/>
                  </a:lnTo>
                  <a:lnTo>
                    <a:pt x="10777" y="1851"/>
                  </a:lnTo>
                  <a:lnTo>
                    <a:pt x="11166" y="514"/>
                  </a:lnTo>
                  <a:lnTo>
                    <a:pt x="12085" y="0"/>
                  </a:lnTo>
                  <a:lnTo>
                    <a:pt x="12650" y="0"/>
                  </a:lnTo>
                  <a:lnTo>
                    <a:pt x="13004" y="514"/>
                  </a:lnTo>
                  <a:lnTo>
                    <a:pt x="13887" y="2108"/>
                  </a:lnTo>
                  <a:lnTo>
                    <a:pt x="14099" y="3445"/>
                  </a:lnTo>
                  <a:lnTo>
                    <a:pt x="13534" y="3959"/>
                  </a:lnTo>
                  <a:lnTo>
                    <a:pt x="13887" y="4216"/>
                  </a:lnTo>
                  <a:lnTo>
                    <a:pt x="13887" y="4781"/>
                  </a:lnTo>
                  <a:lnTo>
                    <a:pt x="14099" y="5296"/>
                  </a:lnTo>
                  <a:lnTo>
                    <a:pt x="15018" y="5296"/>
                  </a:lnTo>
                  <a:lnTo>
                    <a:pt x="15018" y="6067"/>
                  </a:lnTo>
                  <a:lnTo>
                    <a:pt x="15901" y="6067"/>
                  </a:lnTo>
                  <a:lnTo>
                    <a:pt x="16466" y="6889"/>
                  </a:lnTo>
                  <a:lnTo>
                    <a:pt x="16855" y="8792"/>
                  </a:lnTo>
                  <a:lnTo>
                    <a:pt x="17739" y="8792"/>
                  </a:lnTo>
                  <a:lnTo>
                    <a:pt x="17915" y="9563"/>
                  </a:lnTo>
                  <a:lnTo>
                    <a:pt x="18304" y="9563"/>
                  </a:lnTo>
                  <a:lnTo>
                    <a:pt x="18481" y="9820"/>
                  </a:lnTo>
                  <a:lnTo>
                    <a:pt x="18869" y="11105"/>
                  </a:lnTo>
                  <a:lnTo>
                    <a:pt x="19753" y="11928"/>
                  </a:lnTo>
                  <a:lnTo>
                    <a:pt x="19965" y="13316"/>
                  </a:lnTo>
                  <a:lnTo>
                    <a:pt x="19399" y="13316"/>
                  </a:lnTo>
                  <a:lnTo>
                    <a:pt x="19223" y="13830"/>
                  </a:lnTo>
                  <a:lnTo>
                    <a:pt x="18481" y="13830"/>
                  </a:lnTo>
                  <a:lnTo>
                    <a:pt x="18304" y="13316"/>
                  </a:lnTo>
                  <a:lnTo>
                    <a:pt x="17739" y="13316"/>
                  </a:lnTo>
                  <a:lnTo>
                    <a:pt x="16996" y="13008"/>
                  </a:lnTo>
                  <a:lnTo>
                    <a:pt x="16855" y="13316"/>
                  </a:lnTo>
                  <a:lnTo>
                    <a:pt x="16466" y="13830"/>
                  </a:lnTo>
                  <a:lnTo>
                    <a:pt x="15901" y="13830"/>
                  </a:lnTo>
                  <a:lnTo>
                    <a:pt x="15371" y="13830"/>
                  </a:lnTo>
                  <a:lnTo>
                    <a:pt x="14452" y="14344"/>
                  </a:lnTo>
                  <a:lnTo>
                    <a:pt x="13887" y="14602"/>
                  </a:lnTo>
                  <a:lnTo>
                    <a:pt x="13004" y="14602"/>
                  </a:lnTo>
                  <a:lnTo>
                    <a:pt x="12650" y="14602"/>
                  </a:lnTo>
                  <a:lnTo>
                    <a:pt x="12085" y="15938"/>
                  </a:lnTo>
                  <a:lnTo>
                    <a:pt x="11519" y="15424"/>
                  </a:lnTo>
                  <a:lnTo>
                    <a:pt x="10636" y="15424"/>
                  </a:lnTo>
                  <a:lnTo>
                    <a:pt x="9682" y="15116"/>
                  </a:lnTo>
                  <a:lnTo>
                    <a:pt x="8763" y="14602"/>
                  </a:lnTo>
                  <a:lnTo>
                    <a:pt x="7668" y="13316"/>
                  </a:lnTo>
                  <a:lnTo>
                    <a:pt x="6784" y="14344"/>
                  </a:lnTo>
                  <a:lnTo>
                    <a:pt x="6007" y="15116"/>
                  </a:lnTo>
                  <a:lnTo>
                    <a:pt x="6007" y="15424"/>
                  </a:lnTo>
                  <a:lnTo>
                    <a:pt x="6007" y="16710"/>
                  </a:lnTo>
                  <a:lnTo>
                    <a:pt x="5300" y="16710"/>
                  </a:lnTo>
                  <a:lnTo>
                    <a:pt x="4417" y="16710"/>
                  </a:lnTo>
                  <a:lnTo>
                    <a:pt x="3110" y="16710"/>
                  </a:lnTo>
                  <a:lnTo>
                    <a:pt x="2968" y="18560"/>
                  </a:lnTo>
                  <a:lnTo>
                    <a:pt x="2191" y="19949"/>
                  </a:lnTo>
                  <a:lnTo>
                    <a:pt x="2014" y="19383"/>
                  </a:lnTo>
                  <a:lnTo>
                    <a:pt x="2191" y="18046"/>
                  </a:lnTo>
                  <a:lnTo>
                    <a:pt x="2014" y="18046"/>
                  </a:lnTo>
                  <a:lnTo>
                    <a:pt x="742" y="16452"/>
                  </a:lnTo>
                  <a:lnTo>
                    <a:pt x="742" y="15116"/>
                  </a:lnTo>
                  <a:lnTo>
                    <a:pt x="212" y="14602"/>
                  </a:lnTo>
                  <a:lnTo>
                    <a:pt x="212" y="13316"/>
                  </a:lnTo>
                  <a:lnTo>
                    <a:pt x="0" y="13008"/>
                  </a:lnTo>
                  <a:lnTo>
                    <a:pt x="0" y="11105"/>
                  </a:lnTo>
                  <a:lnTo>
                    <a:pt x="212" y="10900"/>
                  </a:lnTo>
                  <a:lnTo>
                    <a:pt x="742" y="8792"/>
                  </a:lnTo>
                  <a:lnTo>
                    <a:pt x="1449" y="817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3" name="Freeform 93">
              <a:extLst>
                <a:ext uri="{FF2B5EF4-FFF2-40B4-BE49-F238E27FC236}">
                  <a16:creationId xmlns:a16="http://schemas.microsoft.com/office/drawing/2014/main" id="{B04CA80F-3FA4-45BA-B13F-4D739E8DAD38}"/>
                </a:ext>
              </a:extLst>
            </p:cNvPr>
            <p:cNvSpPr>
              <a:spLocks/>
            </p:cNvSpPr>
            <p:nvPr/>
          </p:nvSpPr>
          <p:spPr bwMode="auto">
            <a:xfrm>
              <a:off x="5383924" y="4553339"/>
              <a:ext cx="46658" cy="49903"/>
            </a:xfrm>
            <a:custGeom>
              <a:avLst/>
              <a:gdLst>
                <a:gd name="T0" fmla="*/ 5253 w 20000"/>
                <a:gd name="T1" fmla="*/ 3077 h 20000"/>
                <a:gd name="T2" fmla="*/ 13535 w 20000"/>
                <a:gd name="T3" fmla="*/ 0 h 20000"/>
                <a:gd name="T4" fmla="*/ 16566 w 20000"/>
                <a:gd name="T5" fmla="*/ 1923 h 20000"/>
                <a:gd name="T6" fmla="*/ 19798 w 20000"/>
                <a:gd name="T7" fmla="*/ 6923 h 20000"/>
                <a:gd name="T8" fmla="*/ 18586 w 20000"/>
                <a:gd name="T9" fmla="*/ 9808 h 20000"/>
                <a:gd name="T10" fmla="*/ 18586 w 20000"/>
                <a:gd name="T11" fmla="*/ 12885 h 20000"/>
                <a:gd name="T12" fmla="*/ 9495 w 20000"/>
                <a:gd name="T13" fmla="*/ 14808 h 20000"/>
                <a:gd name="T14" fmla="*/ 8283 w 20000"/>
                <a:gd name="T15" fmla="*/ 19808 h 20000"/>
                <a:gd name="T16" fmla="*/ 3232 w 20000"/>
                <a:gd name="T17" fmla="*/ 17885 h 20000"/>
                <a:gd name="T18" fmla="*/ 808 w 20000"/>
                <a:gd name="T19" fmla="*/ 11923 h 20000"/>
                <a:gd name="T20" fmla="*/ 0 w 20000"/>
                <a:gd name="T21" fmla="*/ 9808 h 20000"/>
                <a:gd name="T22" fmla="*/ 808 w 20000"/>
                <a:gd name="T23" fmla="*/ 7885 h 20000"/>
                <a:gd name="T24" fmla="*/ 5253 w 20000"/>
                <a:gd name="T25" fmla="*/ 3077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00" h="20000">
                  <a:moveTo>
                    <a:pt x="5253" y="3077"/>
                  </a:moveTo>
                  <a:lnTo>
                    <a:pt x="13535" y="0"/>
                  </a:lnTo>
                  <a:lnTo>
                    <a:pt x="16566" y="1923"/>
                  </a:lnTo>
                  <a:lnTo>
                    <a:pt x="19798" y="6923"/>
                  </a:lnTo>
                  <a:lnTo>
                    <a:pt x="18586" y="9808"/>
                  </a:lnTo>
                  <a:lnTo>
                    <a:pt x="18586" y="12885"/>
                  </a:lnTo>
                  <a:lnTo>
                    <a:pt x="9495" y="14808"/>
                  </a:lnTo>
                  <a:lnTo>
                    <a:pt x="8283" y="19808"/>
                  </a:lnTo>
                  <a:lnTo>
                    <a:pt x="3232" y="17885"/>
                  </a:lnTo>
                  <a:lnTo>
                    <a:pt x="808" y="11923"/>
                  </a:lnTo>
                  <a:lnTo>
                    <a:pt x="0" y="9808"/>
                  </a:lnTo>
                  <a:lnTo>
                    <a:pt x="808" y="7885"/>
                  </a:lnTo>
                  <a:lnTo>
                    <a:pt x="5253" y="3077"/>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4" name="Freeform 92">
              <a:extLst>
                <a:ext uri="{FF2B5EF4-FFF2-40B4-BE49-F238E27FC236}">
                  <a16:creationId xmlns:a16="http://schemas.microsoft.com/office/drawing/2014/main" id="{D85F8529-7857-4FC0-ABE7-25787F533007}"/>
                </a:ext>
              </a:extLst>
            </p:cNvPr>
            <p:cNvSpPr>
              <a:spLocks/>
            </p:cNvSpPr>
            <p:nvPr/>
          </p:nvSpPr>
          <p:spPr bwMode="auto">
            <a:xfrm>
              <a:off x="3414969" y="4395314"/>
              <a:ext cx="328937" cy="794879"/>
            </a:xfrm>
            <a:custGeom>
              <a:avLst/>
              <a:gdLst>
                <a:gd name="T0" fmla="*/ 3824 w 20000"/>
                <a:gd name="T1" fmla="*/ 48 h 20000"/>
                <a:gd name="T2" fmla="*/ 5751 w 20000"/>
                <a:gd name="T3" fmla="*/ 167 h 20000"/>
                <a:gd name="T4" fmla="*/ 8102 w 20000"/>
                <a:gd name="T5" fmla="*/ 48 h 20000"/>
                <a:gd name="T6" fmla="*/ 12210 w 20000"/>
                <a:gd name="T7" fmla="*/ 1292 h 20000"/>
                <a:gd name="T8" fmla="*/ 15297 w 20000"/>
                <a:gd name="T9" fmla="*/ 1854 h 20000"/>
                <a:gd name="T10" fmla="*/ 14079 w 20000"/>
                <a:gd name="T11" fmla="*/ 3098 h 20000"/>
                <a:gd name="T12" fmla="*/ 17790 w 20000"/>
                <a:gd name="T13" fmla="*/ 3146 h 20000"/>
                <a:gd name="T14" fmla="*/ 18810 w 20000"/>
                <a:gd name="T15" fmla="*/ 1782 h 20000"/>
                <a:gd name="T16" fmla="*/ 19972 w 20000"/>
                <a:gd name="T17" fmla="*/ 2584 h 20000"/>
                <a:gd name="T18" fmla="*/ 17790 w 20000"/>
                <a:gd name="T19" fmla="*/ 3768 h 20000"/>
                <a:gd name="T20" fmla="*/ 16006 w 20000"/>
                <a:gd name="T21" fmla="*/ 4880 h 20000"/>
                <a:gd name="T22" fmla="*/ 15297 w 20000"/>
                <a:gd name="T23" fmla="*/ 5885 h 20000"/>
                <a:gd name="T24" fmla="*/ 15297 w 20000"/>
                <a:gd name="T25" fmla="*/ 6746 h 20000"/>
                <a:gd name="T26" fmla="*/ 15411 w 20000"/>
                <a:gd name="T27" fmla="*/ 7787 h 20000"/>
                <a:gd name="T28" fmla="*/ 16912 w 20000"/>
                <a:gd name="T29" fmla="*/ 8289 h 20000"/>
                <a:gd name="T30" fmla="*/ 17790 w 20000"/>
                <a:gd name="T31" fmla="*/ 8971 h 20000"/>
                <a:gd name="T32" fmla="*/ 14986 w 20000"/>
                <a:gd name="T33" fmla="*/ 10263 h 20000"/>
                <a:gd name="T34" fmla="*/ 11898 w 20000"/>
                <a:gd name="T35" fmla="*/ 10646 h 20000"/>
                <a:gd name="T36" fmla="*/ 11898 w 20000"/>
                <a:gd name="T37" fmla="*/ 11579 h 20000"/>
                <a:gd name="T38" fmla="*/ 8527 w 20000"/>
                <a:gd name="T39" fmla="*/ 11699 h 20000"/>
                <a:gd name="T40" fmla="*/ 9263 w 20000"/>
                <a:gd name="T41" fmla="*/ 12560 h 20000"/>
                <a:gd name="T42" fmla="*/ 10737 w 20000"/>
                <a:gd name="T43" fmla="*/ 12990 h 20000"/>
                <a:gd name="T44" fmla="*/ 9263 w 20000"/>
                <a:gd name="T45" fmla="*/ 12871 h 20000"/>
                <a:gd name="T46" fmla="*/ 9122 w 20000"/>
                <a:gd name="T47" fmla="*/ 13493 h 20000"/>
                <a:gd name="T48" fmla="*/ 8385 w 20000"/>
                <a:gd name="T49" fmla="*/ 14605 h 20000"/>
                <a:gd name="T50" fmla="*/ 8527 w 20000"/>
                <a:gd name="T51" fmla="*/ 16077 h 20000"/>
                <a:gd name="T52" fmla="*/ 8102 w 20000"/>
                <a:gd name="T53" fmla="*/ 17392 h 20000"/>
                <a:gd name="T54" fmla="*/ 6912 w 20000"/>
                <a:gd name="T55" fmla="*/ 18864 h 20000"/>
                <a:gd name="T56" fmla="*/ 6912 w 20000"/>
                <a:gd name="T57" fmla="*/ 19797 h 20000"/>
                <a:gd name="T58" fmla="*/ 3088 w 20000"/>
                <a:gd name="T59" fmla="*/ 19378 h 20000"/>
                <a:gd name="T60" fmla="*/ 1473 w 20000"/>
                <a:gd name="T61" fmla="*/ 18373 h 20000"/>
                <a:gd name="T62" fmla="*/ 2210 w 20000"/>
                <a:gd name="T63" fmla="*/ 16950 h 20000"/>
                <a:gd name="T64" fmla="*/ 2210 w 20000"/>
                <a:gd name="T65" fmla="*/ 15778 h 20000"/>
                <a:gd name="T66" fmla="*/ 1926 w 20000"/>
                <a:gd name="T67" fmla="*/ 14605 h 20000"/>
                <a:gd name="T68" fmla="*/ 2210 w 20000"/>
                <a:gd name="T69" fmla="*/ 14175 h 20000"/>
                <a:gd name="T70" fmla="*/ 1190 w 20000"/>
                <a:gd name="T71" fmla="*/ 13493 h 20000"/>
                <a:gd name="T72" fmla="*/ 1048 w 20000"/>
                <a:gd name="T73" fmla="*/ 12679 h 20000"/>
                <a:gd name="T74" fmla="*/ 453 w 20000"/>
                <a:gd name="T75" fmla="*/ 10455 h 20000"/>
                <a:gd name="T76" fmla="*/ 312 w 20000"/>
                <a:gd name="T77" fmla="*/ 8840 h 20000"/>
                <a:gd name="T78" fmla="*/ 1190 w 20000"/>
                <a:gd name="T79" fmla="*/ 7356 h 20000"/>
                <a:gd name="T80" fmla="*/ 0 w 20000"/>
                <a:gd name="T81" fmla="*/ 5562 h 20000"/>
                <a:gd name="T82" fmla="*/ 1048 w 20000"/>
                <a:gd name="T83" fmla="*/ 3589 h 20000"/>
                <a:gd name="T84" fmla="*/ 1473 w 20000"/>
                <a:gd name="T85" fmla="*/ 2656 h 20000"/>
                <a:gd name="T86" fmla="*/ 1473 w 20000"/>
                <a:gd name="T87" fmla="*/ 1663 h 20000"/>
                <a:gd name="T88" fmla="*/ 3088 w 20000"/>
                <a:gd name="T89" fmla="*/ 55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00" h="20000">
                  <a:moveTo>
                    <a:pt x="3088" y="550"/>
                  </a:moveTo>
                  <a:lnTo>
                    <a:pt x="3371" y="167"/>
                  </a:lnTo>
                  <a:lnTo>
                    <a:pt x="3824" y="48"/>
                  </a:lnTo>
                  <a:lnTo>
                    <a:pt x="3824" y="0"/>
                  </a:lnTo>
                  <a:lnTo>
                    <a:pt x="4561" y="167"/>
                  </a:lnTo>
                  <a:lnTo>
                    <a:pt x="5751" y="167"/>
                  </a:lnTo>
                  <a:lnTo>
                    <a:pt x="6487" y="490"/>
                  </a:lnTo>
                  <a:lnTo>
                    <a:pt x="6912" y="48"/>
                  </a:lnTo>
                  <a:lnTo>
                    <a:pt x="8102" y="48"/>
                  </a:lnTo>
                  <a:lnTo>
                    <a:pt x="9547" y="682"/>
                  </a:lnTo>
                  <a:lnTo>
                    <a:pt x="10737" y="1172"/>
                  </a:lnTo>
                  <a:lnTo>
                    <a:pt x="12210" y="1292"/>
                  </a:lnTo>
                  <a:lnTo>
                    <a:pt x="13371" y="1543"/>
                  </a:lnTo>
                  <a:lnTo>
                    <a:pt x="14703" y="1663"/>
                  </a:lnTo>
                  <a:lnTo>
                    <a:pt x="15297" y="1854"/>
                  </a:lnTo>
                  <a:lnTo>
                    <a:pt x="14986" y="2285"/>
                  </a:lnTo>
                  <a:lnTo>
                    <a:pt x="14533" y="2584"/>
                  </a:lnTo>
                  <a:lnTo>
                    <a:pt x="14079" y="3098"/>
                  </a:lnTo>
                  <a:lnTo>
                    <a:pt x="15411" y="3146"/>
                  </a:lnTo>
                  <a:lnTo>
                    <a:pt x="16601" y="3397"/>
                  </a:lnTo>
                  <a:lnTo>
                    <a:pt x="17790" y="3146"/>
                  </a:lnTo>
                  <a:lnTo>
                    <a:pt x="18810" y="2775"/>
                  </a:lnTo>
                  <a:lnTo>
                    <a:pt x="19093" y="2285"/>
                  </a:lnTo>
                  <a:lnTo>
                    <a:pt x="18810" y="1782"/>
                  </a:lnTo>
                  <a:lnTo>
                    <a:pt x="19093" y="1292"/>
                  </a:lnTo>
                  <a:lnTo>
                    <a:pt x="19235" y="2093"/>
                  </a:lnTo>
                  <a:lnTo>
                    <a:pt x="19972" y="2584"/>
                  </a:lnTo>
                  <a:lnTo>
                    <a:pt x="19688" y="3098"/>
                  </a:lnTo>
                  <a:lnTo>
                    <a:pt x="18810" y="3397"/>
                  </a:lnTo>
                  <a:lnTo>
                    <a:pt x="17790" y="3768"/>
                  </a:lnTo>
                  <a:lnTo>
                    <a:pt x="17195" y="4151"/>
                  </a:lnTo>
                  <a:lnTo>
                    <a:pt x="16459" y="4569"/>
                  </a:lnTo>
                  <a:lnTo>
                    <a:pt x="16006" y="4880"/>
                  </a:lnTo>
                  <a:lnTo>
                    <a:pt x="15411" y="4952"/>
                  </a:lnTo>
                  <a:lnTo>
                    <a:pt x="15411" y="5371"/>
                  </a:lnTo>
                  <a:lnTo>
                    <a:pt x="15297" y="5885"/>
                  </a:lnTo>
                  <a:lnTo>
                    <a:pt x="15297" y="6376"/>
                  </a:lnTo>
                  <a:lnTo>
                    <a:pt x="15297" y="6675"/>
                  </a:lnTo>
                  <a:lnTo>
                    <a:pt x="15297" y="6746"/>
                  </a:lnTo>
                  <a:lnTo>
                    <a:pt x="15297" y="7297"/>
                  </a:lnTo>
                  <a:lnTo>
                    <a:pt x="15297" y="7476"/>
                  </a:lnTo>
                  <a:lnTo>
                    <a:pt x="15411" y="7787"/>
                  </a:lnTo>
                  <a:lnTo>
                    <a:pt x="16176" y="7859"/>
                  </a:lnTo>
                  <a:lnTo>
                    <a:pt x="16912" y="8158"/>
                  </a:lnTo>
                  <a:lnTo>
                    <a:pt x="16912" y="8289"/>
                  </a:lnTo>
                  <a:lnTo>
                    <a:pt x="16912" y="8600"/>
                  </a:lnTo>
                  <a:lnTo>
                    <a:pt x="17790" y="8792"/>
                  </a:lnTo>
                  <a:lnTo>
                    <a:pt x="17790" y="8971"/>
                  </a:lnTo>
                  <a:lnTo>
                    <a:pt x="17337" y="9462"/>
                  </a:lnTo>
                  <a:lnTo>
                    <a:pt x="16912" y="9964"/>
                  </a:lnTo>
                  <a:lnTo>
                    <a:pt x="14986" y="10263"/>
                  </a:lnTo>
                  <a:lnTo>
                    <a:pt x="13088" y="10383"/>
                  </a:lnTo>
                  <a:lnTo>
                    <a:pt x="11190" y="10383"/>
                  </a:lnTo>
                  <a:lnTo>
                    <a:pt x="11898" y="10646"/>
                  </a:lnTo>
                  <a:lnTo>
                    <a:pt x="11898" y="10945"/>
                  </a:lnTo>
                  <a:lnTo>
                    <a:pt x="11586" y="11388"/>
                  </a:lnTo>
                  <a:lnTo>
                    <a:pt x="11898" y="11579"/>
                  </a:lnTo>
                  <a:lnTo>
                    <a:pt x="11473" y="11878"/>
                  </a:lnTo>
                  <a:lnTo>
                    <a:pt x="9858" y="11878"/>
                  </a:lnTo>
                  <a:lnTo>
                    <a:pt x="8527" y="11699"/>
                  </a:lnTo>
                  <a:lnTo>
                    <a:pt x="8527" y="11998"/>
                  </a:lnTo>
                  <a:lnTo>
                    <a:pt x="8810" y="12249"/>
                  </a:lnTo>
                  <a:lnTo>
                    <a:pt x="9263" y="12560"/>
                  </a:lnTo>
                  <a:lnTo>
                    <a:pt x="10425" y="12560"/>
                  </a:lnTo>
                  <a:lnTo>
                    <a:pt x="10737" y="12679"/>
                  </a:lnTo>
                  <a:lnTo>
                    <a:pt x="10737" y="12990"/>
                  </a:lnTo>
                  <a:lnTo>
                    <a:pt x="10312" y="13050"/>
                  </a:lnTo>
                  <a:lnTo>
                    <a:pt x="9972" y="12871"/>
                  </a:lnTo>
                  <a:lnTo>
                    <a:pt x="9263" y="12871"/>
                  </a:lnTo>
                  <a:lnTo>
                    <a:pt x="9263" y="13050"/>
                  </a:lnTo>
                  <a:lnTo>
                    <a:pt x="9858" y="13301"/>
                  </a:lnTo>
                  <a:lnTo>
                    <a:pt x="9122" y="13493"/>
                  </a:lnTo>
                  <a:lnTo>
                    <a:pt x="9263" y="13983"/>
                  </a:lnTo>
                  <a:lnTo>
                    <a:pt x="9263" y="14605"/>
                  </a:lnTo>
                  <a:lnTo>
                    <a:pt x="8385" y="14605"/>
                  </a:lnTo>
                  <a:lnTo>
                    <a:pt x="7365" y="15096"/>
                  </a:lnTo>
                  <a:lnTo>
                    <a:pt x="7195" y="15586"/>
                  </a:lnTo>
                  <a:lnTo>
                    <a:pt x="8527" y="16077"/>
                  </a:lnTo>
                  <a:lnTo>
                    <a:pt x="9858" y="16148"/>
                  </a:lnTo>
                  <a:lnTo>
                    <a:pt x="9263" y="16890"/>
                  </a:lnTo>
                  <a:lnTo>
                    <a:pt x="8102" y="17392"/>
                  </a:lnTo>
                  <a:lnTo>
                    <a:pt x="8102" y="17883"/>
                  </a:lnTo>
                  <a:lnTo>
                    <a:pt x="7195" y="18373"/>
                  </a:lnTo>
                  <a:lnTo>
                    <a:pt x="6912" y="18864"/>
                  </a:lnTo>
                  <a:lnTo>
                    <a:pt x="7365" y="19378"/>
                  </a:lnTo>
                  <a:lnTo>
                    <a:pt x="8102" y="19988"/>
                  </a:lnTo>
                  <a:lnTo>
                    <a:pt x="6912" y="19797"/>
                  </a:lnTo>
                  <a:lnTo>
                    <a:pt x="5439" y="19797"/>
                  </a:lnTo>
                  <a:lnTo>
                    <a:pt x="4278" y="19797"/>
                  </a:lnTo>
                  <a:lnTo>
                    <a:pt x="3088" y="19378"/>
                  </a:lnTo>
                  <a:lnTo>
                    <a:pt x="3088" y="18744"/>
                  </a:lnTo>
                  <a:lnTo>
                    <a:pt x="2210" y="18744"/>
                  </a:lnTo>
                  <a:lnTo>
                    <a:pt x="1473" y="18373"/>
                  </a:lnTo>
                  <a:lnTo>
                    <a:pt x="1190" y="17763"/>
                  </a:lnTo>
                  <a:lnTo>
                    <a:pt x="1926" y="17452"/>
                  </a:lnTo>
                  <a:lnTo>
                    <a:pt x="2210" y="16950"/>
                  </a:lnTo>
                  <a:lnTo>
                    <a:pt x="1926" y="16639"/>
                  </a:lnTo>
                  <a:lnTo>
                    <a:pt x="2210" y="16268"/>
                  </a:lnTo>
                  <a:lnTo>
                    <a:pt x="2210" y="15778"/>
                  </a:lnTo>
                  <a:lnTo>
                    <a:pt x="2210" y="15347"/>
                  </a:lnTo>
                  <a:lnTo>
                    <a:pt x="2210" y="14976"/>
                  </a:lnTo>
                  <a:lnTo>
                    <a:pt x="1926" y="14605"/>
                  </a:lnTo>
                  <a:lnTo>
                    <a:pt x="1473" y="14486"/>
                  </a:lnTo>
                  <a:lnTo>
                    <a:pt x="2210" y="14486"/>
                  </a:lnTo>
                  <a:lnTo>
                    <a:pt x="2210" y="14175"/>
                  </a:lnTo>
                  <a:lnTo>
                    <a:pt x="1473" y="14175"/>
                  </a:lnTo>
                  <a:lnTo>
                    <a:pt x="1473" y="13672"/>
                  </a:lnTo>
                  <a:lnTo>
                    <a:pt x="1190" y="13493"/>
                  </a:lnTo>
                  <a:lnTo>
                    <a:pt x="453" y="13301"/>
                  </a:lnTo>
                  <a:lnTo>
                    <a:pt x="453" y="12560"/>
                  </a:lnTo>
                  <a:lnTo>
                    <a:pt x="1048" y="12679"/>
                  </a:lnTo>
                  <a:lnTo>
                    <a:pt x="312" y="11998"/>
                  </a:lnTo>
                  <a:lnTo>
                    <a:pt x="312" y="11256"/>
                  </a:lnTo>
                  <a:lnTo>
                    <a:pt x="453" y="10455"/>
                  </a:lnTo>
                  <a:lnTo>
                    <a:pt x="1048" y="10383"/>
                  </a:lnTo>
                  <a:lnTo>
                    <a:pt x="312" y="9653"/>
                  </a:lnTo>
                  <a:lnTo>
                    <a:pt x="312" y="8840"/>
                  </a:lnTo>
                  <a:lnTo>
                    <a:pt x="1048" y="8648"/>
                  </a:lnTo>
                  <a:lnTo>
                    <a:pt x="765" y="8038"/>
                  </a:lnTo>
                  <a:lnTo>
                    <a:pt x="1190" y="7356"/>
                  </a:lnTo>
                  <a:lnTo>
                    <a:pt x="765" y="6675"/>
                  </a:lnTo>
                  <a:lnTo>
                    <a:pt x="453" y="6053"/>
                  </a:lnTo>
                  <a:lnTo>
                    <a:pt x="0" y="5562"/>
                  </a:lnTo>
                  <a:lnTo>
                    <a:pt x="312" y="4952"/>
                  </a:lnTo>
                  <a:lnTo>
                    <a:pt x="312" y="4079"/>
                  </a:lnTo>
                  <a:lnTo>
                    <a:pt x="1048" y="3589"/>
                  </a:lnTo>
                  <a:lnTo>
                    <a:pt x="1473" y="3146"/>
                  </a:lnTo>
                  <a:lnTo>
                    <a:pt x="1926" y="2955"/>
                  </a:lnTo>
                  <a:lnTo>
                    <a:pt x="1473" y="2656"/>
                  </a:lnTo>
                  <a:lnTo>
                    <a:pt x="1756" y="2464"/>
                  </a:lnTo>
                  <a:lnTo>
                    <a:pt x="1473" y="1974"/>
                  </a:lnTo>
                  <a:lnTo>
                    <a:pt x="1473" y="1663"/>
                  </a:lnTo>
                  <a:lnTo>
                    <a:pt x="1756" y="1483"/>
                  </a:lnTo>
                  <a:lnTo>
                    <a:pt x="2946" y="1292"/>
                  </a:lnTo>
                  <a:lnTo>
                    <a:pt x="3088" y="55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5" name="Freeform 91">
              <a:extLst>
                <a:ext uri="{FF2B5EF4-FFF2-40B4-BE49-F238E27FC236}">
                  <a16:creationId xmlns:a16="http://schemas.microsoft.com/office/drawing/2014/main" id="{CCA381A1-E7A5-4995-8B4A-3956F69930DF}"/>
                </a:ext>
              </a:extLst>
            </p:cNvPr>
            <p:cNvSpPr>
              <a:spLocks/>
            </p:cNvSpPr>
            <p:nvPr/>
          </p:nvSpPr>
          <p:spPr bwMode="auto">
            <a:xfrm>
              <a:off x="3547943" y="5202075"/>
              <a:ext cx="82817" cy="72478"/>
            </a:xfrm>
            <a:custGeom>
              <a:avLst/>
              <a:gdLst>
                <a:gd name="T0" fmla="*/ 4181 w 20000"/>
                <a:gd name="T1" fmla="*/ 18421 h 20000"/>
                <a:gd name="T2" fmla="*/ 1808 w 20000"/>
                <a:gd name="T3" fmla="*/ 9605 h 20000"/>
                <a:gd name="T4" fmla="*/ 0 w 20000"/>
                <a:gd name="T5" fmla="*/ 0 h 20000"/>
                <a:gd name="T6" fmla="*/ 2938 w 20000"/>
                <a:gd name="T7" fmla="*/ 2763 h 20000"/>
                <a:gd name="T8" fmla="*/ 4181 w 20000"/>
                <a:gd name="T9" fmla="*/ 6184 h 20000"/>
                <a:gd name="T10" fmla="*/ 10621 w 20000"/>
                <a:gd name="T11" fmla="*/ 10921 h 20000"/>
                <a:gd name="T12" fmla="*/ 15254 w 20000"/>
                <a:gd name="T13" fmla="*/ 15000 h 20000"/>
                <a:gd name="T14" fmla="*/ 19887 w 20000"/>
                <a:gd name="T15" fmla="*/ 16447 h 20000"/>
                <a:gd name="T16" fmla="*/ 14011 w 20000"/>
                <a:gd name="T17" fmla="*/ 19868 h 20000"/>
                <a:gd name="T18" fmla="*/ 8814 w 20000"/>
                <a:gd name="T19" fmla="*/ 18421 h 20000"/>
                <a:gd name="T20" fmla="*/ 4181 w 20000"/>
                <a:gd name="T21" fmla="*/ 1842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00" h="20000">
                  <a:moveTo>
                    <a:pt x="4181" y="18421"/>
                  </a:moveTo>
                  <a:lnTo>
                    <a:pt x="1808" y="9605"/>
                  </a:lnTo>
                  <a:lnTo>
                    <a:pt x="0" y="0"/>
                  </a:lnTo>
                  <a:lnTo>
                    <a:pt x="2938" y="2763"/>
                  </a:lnTo>
                  <a:lnTo>
                    <a:pt x="4181" y="6184"/>
                  </a:lnTo>
                  <a:lnTo>
                    <a:pt x="10621" y="10921"/>
                  </a:lnTo>
                  <a:lnTo>
                    <a:pt x="15254" y="15000"/>
                  </a:lnTo>
                  <a:lnTo>
                    <a:pt x="19887" y="16447"/>
                  </a:lnTo>
                  <a:lnTo>
                    <a:pt x="14011" y="19868"/>
                  </a:lnTo>
                  <a:lnTo>
                    <a:pt x="8814" y="18421"/>
                  </a:lnTo>
                  <a:lnTo>
                    <a:pt x="4181" y="18421"/>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6" name="Freeform 90">
              <a:extLst>
                <a:ext uri="{FF2B5EF4-FFF2-40B4-BE49-F238E27FC236}">
                  <a16:creationId xmlns:a16="http://schemas.microsoft.com/office/drawing/2014/main" id="{0F1B3D23-8D9A-48EC-B34E-45BE05790425}"/>
                </a:ext>
              </a:extLst>
            </p:cNvPr>
            <p:cNvSpPr>
              <a:spLocks/>
            </p:cNvSpPr>
            <p:nvPr/>
          </p:nvSpPr>
          <p:spPr bwMode="auto">
            <a:xfrm>
              <a:off x="3255166" y="3312900"/>
              <a:ext cx="15164" cy="32081"/>
            </a:xfrm>
            <a:custGeom>
              <a:avLst/>
              <a:gdLst>
                <a:gd name="T0" fmla="*/ 15625 w 20000"/>
                <a:gd name="T1" fmla="*/ 19706 h 20000"/>
                <a:gd name="T2" fmla="*/ 9375 w 20000"/>
                <a:gd name="T3" fmla="*/ 15000 h 20000"/>
                <a:gd name="T4" fmla="*/ 9375 w 20000"/>
                <a:gd name="T5" fmla="*/ 12059 h 20000"/>
                <a:gd name="T6" fmla="*/ 9375 w 20000"/>
                <a:gd name="T7" fmla="*/ 4706 h 20000"/>
                <a:gd name="T8" fmla="*/ 0 w 20000"/>
                <a:gd name="T9" fmla="*/ 2941 h 20000"/>
                <a:gd name="T10" fmla="*/ 0 w 20000"/>
                <a:gd name="T11" fmla="*/ 0 h 20000"/>
                <a:gd name="T12" fmla="*/ 9375 w 20000"/>
                <a:gd name="T13" fmla="*/ 2941 h 20000"/>
                <a:gd name="T14" fmla="*/ 19375 w 20000"/>
                <a:gd name="T15" fmla="*/ 12059 h 20000"/>
                <a:gd name="T16" fmla="*/ 15625 w 20000"/>
                <a:gd name="T17" fmla="*/ 1970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00" h="20000">
                  <a:moveTo>
                    <a:pt x="15625" y="19706"/>
                  </a:moveTo>
                  <a:lnTo>
                    <a:pt x="9375" y="15000"/>
                  </a:lnTo>
                  <a:lnTo>
                    <a:pt x="9375" y="12059"/>
                  </a:lnTo>
                  <a:lnTo>
                    <a:pt x="9375" y="4706"/>
                  </a:lnTo>
                  <a:lnTo>
                    <a:pt x="0" y="2941"/>
                  </a:lnTo>
                  <a:lnTo>
                    <a:pt x="0" y="0"/>
                  </a:lnTo>
                  <a:lnTo>
                    <a:pt x="9375" y="2941"/>
                  </a:lnTo>
                  <a:lnTo>
                    <a:pt x="19375" y="12059"/>
                  </a:lnTo>
                  <a:lnTo>
                    <a:pt x="15625" y="19706"/>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7" name="Freeform 89">
              <a:extLst>
                <a:ext uri="{FF2B5EF4-FFF2-40B4-BE49-F238E27FC236}">
                  <a16:creationId xmlns:a16="http://schemas.microsoft.com/office/drawing/2014/main" id="{7A1C1666-6B1B-46C9-BE42-7DCBB9FE12D3}"/>
                </a:ext>
              </a:extLst>
            </p:cNvPr>
            <p:cNvSpPr>
              <a:spLocks/>
            </p:cNvSpPr>
            <p:nvPr/>
          </p:nvSpPr>
          <p:spPr bwMode="auto">
            <a:xfrm>
              <a:off x="3241169" y="3362803"/>
              <a:ext cx="10498" cy="15446"/>
            </a:xfrm>
            <a:custGeom>
              <a:avLst/>
              <a:gdLst>
                <a:gd name="T0" fmla="*/ 5455 w 20000"/>
                <a:gd name="T1" fmla="*/ 19375 h 20000"/>
                <a:gd name="T2" fmla="*/ 0 w 20000"/>
                <a:gd name="T3" fmla="*/ 12500 h 20000"/>
                <a:gd name="T4" fmla="*/ 5455 w 20000"/>
                <a:gd name="T5" fmla="*/ 9375 h 20000"/>
                <a:gd name="T6" fmla="*/ 5455 w 20000"/>
                <a:gd name="T7" fmla="*/ 0 h 20000"/>
                <a:gd name="T8" fmla="*/ 19091 w 20000"/>
                <a:gd name="T9" fmla="*/ 0 h 20000"/>
                <a:gd name="T10" fmla="*/ 19091 w 20000"/>
                <a:gd name="T11" fmla="*/ 12500 h 20000"/>
                <a:gd name="T12" fmla="*/ 5455 w 20000"/>
                <a:gd name="T13" fmla="*/ 19375 h 20000"/>
              </a:gdLst>
              <a:ahLst/>
              <a:cxnLst>
                <a:cxn ang="0">
                  <a:pos x="T0" y="T1"/>
                </a:cxn>
                <a:cxn ang="0">
                  <a:pos x="T2" y="T3"/>
                </a:cxn>
                <a:cxn ang="0">
                  <a:pos x="T4" y="T5"/>
                </a:cxn>
                <a:cxn ang="0">
                  <a:pos x="T6" y="T7"/>
                </a:cxn>
                <a:cxn ang="0">
                  <a:pos x="T8" y="T9"/>
                </a:cxn>
                <a:cxn ang="0">
                  <a:pos x="T10" y="T11"/>
                </a:cxn>
                <a:cxn ang="0">
                  <a:pos x="T12" y="T13"/>
                </a:cxn>
              </a:cxnLst>
              <a:rect l="0" t="0" r="r" b="b"/>
              <a:pathLst>
                <a:path w="20000" h="20000">
                  <a:moveTo>
                    <a:pt x="5455" y="19375"/>
                  </a:moveTo>
                  <a:lnTo>
                    <a:pt x="0" y="12500"/>
                  </a:lnTo>
                  <a:lnTo>
                    <a:pt x="5455" y="9375"/>
                  </a:lnTo>
                  <a:lnTo>
                    <a:pt x="5455" y="0"/>
                  </a:lnTo>
                  <a:lnTo>
                    <a:pt x="19091" y="0"/>
                  </a:lnTo>
                  <a:lnTo>
                    <a:pt x="19091" y="12500"/>
                  </a:lnTo>
                  <a:lnTo>
                    <a:pt x="5455" y="1937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8" name="Freeform 88">
              <a:extLst>
                <a:ext uri="{FF2B5EF4-FFF2-40B4-BE49-F238E27FC236}">
                  <a16:creationId xmlns:a16="http://schemas.microsoft.com/office/drawing/2014/main" id="{412D2107-6998-472D-AA7B-C69625F10BD1}"/>
                </a:ext>
              </a:extLst>
            </p:cNvPr>
            <p:cNvSpPr>
              <a:spLocks/>
            </p:cNvSpPr>
            <p:nvPr/>
          </p:nvSpPr>
          <p:spPr bwMode="auto">
            <a:xfrm>
              <a:off x="3270330" y="3350921"/>
              <a:ext cx="17496" cy="22575"/>
            </a:xfrm>
            <a:custGeom>
              <a:avLst/>
              <a:gdLst>
                <a:gd name="T0" fmla="*/ 19459 w 20000"/>
                <a:gd name="T1" fmla="*/ 19574 h 20000"/>
                <a:gd name="T2" fmla="*/ 10811 w 20000"/>
                <a:gd name="T3" fmla="*/ 17447 h 20000"/>
                <a:gd name="T4" fmla="*/ 14054 w 20000"/>
                <a:gd name="T5" fmla="*/ 11064 h 20000"/>
                <a:gd name="T6" fmla="*/ 0 w 20000"/>
                <a:gd name="T7" fmla="*/ 1702 h 20000"/>
                <a:gd name="T8" fmla="*/ 5405 w 20000"/>
                <a:gd name="T9" fmla="*/ 0 h 20000"/>
                <a:gd name="T10" fmla="*/ 19459 w 20000"/>
                <a:gd name="T11" fmla="*/ 11064 h 20000"/>
                <a:gd name="T12" fmla="*/ 19459 w 20000"/>
                <a:gd name="T13" fmla="*/ 19574 h 20000"/>
              </a:gdLst>
              <a:ahLst/>
              <a:cxnLst>
                <a:cxn ang="0">
                  <a:pos x="T0" y="T1"/>
                </a:cxn>
                <a:cxn ang="0">
                  <a:pos x="T2" y="T3"/>
                </a:cxn>
                <a:cxn ang="0">
                  <a:pos x="T4" y="T5"/>
                </a:cxn>
                <a:cxn ang="0">
                  <a:pos x="T6" y="T7"/>
                </a:cxn>
                <a:cxn ang="0">
                  <a:pos x="T8" y="T9"/>
                </a:cxn>
                <a:cxn ang="0">
                  <a:pos x="T10" y="T11"/>
                </a:cxn>
                <a:cxn ang="0">
                  <a:pos x="T12" y="T13"/>
                </a:cxn>
              </a:cxnLst>
              <a:rect l="0" t="0" r="r" b="b"/>
              <a:pathLst>
                <a:path w="20000" h="20000">
                  <a:moveTo>
                    <a:pt x="19459" y="19574"/>
                  </a:moveTo>
                  <a:lnTo>
                    <a:pt x="10811" y="17447"/>
                  </a:lnTo>
                  <a:lnTo>
                    <a:pt x="14054" y="11064"/>
                  </a:lnTo>
                  <a:lnTo>
                    <a:pt x="0" y="1702"/>
                  </a:lnTo>
                  <a:lnTo>
                    <a:pt x="5405" y="0"/>
                  </a:lnTo>
                  <a:lnTo>
                    <a:pt x="19459" y="11064"/>
                  </a:lnTo>
                  <a:lnTo>
                    <a:pt x="19459" y="1957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9" name="Freeform 87">
              <a:extLst>
                <a:ext uri="{FF2B5EF4-FFF2-40B4-BE49-F238E27FC236}">
                  <a16:creationId xmlns:a16="http://schemas.microsoft.com/office/drawing/2014/main" id="{AD770AC4-FAA8-4B0E-BEFF-8E6FC899F704}"/>
                </a:ext>
              </a:extLst>
            </p:cNvPr>
            <p:cNvSpPr>
              <a:spLocks/>
            </p:cNvSpPr>
            <p:nvPr/>
          </p:nvSpPr>
          <p:spPr bwMode="auto">
            <a:xfrm>
              <a:off x="3230671" y="3320029"/>
              <a:ext cx="25662" cy="9505"/>
            </a:xfrm>
            <a:custGeom>
              <a:avLst/>
              <a:gdLst>
                <a:gd name="T0" fmla="*/ 4074 w 20000"/>
                <a:gd name="T1" fmla="*/ 19048 h 20000"/>
                <a:gd name="T2" fmla="*/ 0 w 20000"/>
                <a:gd name="T3" fmla="*/ 0 h 20000"/>
                <a:gd name="T4" fmla="*/ 7778 w 20000"/>
                <a:gd name="T5" fmla="*/ 0 h 20000"/>
                <a:gd name="T6" fmla="*/ 15926 w 20000"/>
                <a:gd name="T7" fmla="*/ 0 h 20000"/>
                <a:gd name="T8" fmla="*/ 19630 w 20000"/>
                <a:gd name="T9" fmla="*/ 0 h 20000"/>
                <a:gd name="T10" fmla="*/ 4074 w 20000"/>
                <a:gd name="T11" fmla="*/ 19048 h 20000"/>
              </a:gdLst>
              <a:ahLst/>
              <a:cxnLst>
                <a:cxn ang="0">
                  <a:pos x="T0" y="T1"/>
                </a:cxn>
                <a:cxn ang="0">
                  <a:pos x="T2" y="T3"/>
                </a:cxn>
                <a:cxn ang="0">
                  <a:pos x="T4" y="T5"/>
                </a:cxn>
                <a:cxn ang="0">
                  <a:pos x="T6" y="T7"/>
                </a:cxn>
                <a:cxn ang="0">
                  <a:pos x="T8" y="T9"/>
                </a:cxn>
                <a:cxn ang="0">
                  <a:pos x="T10" y="T11"/>
                </a:cxn>
              </a:cxnLst>
              <a:rect l="0" t="0" r="r" b="b"/>
              <a:pathLst>
                <a:path w="20000" h="20000">
                  <a:moveTo>
                    <a:pt x="4074" y="19048"/>
                  </a:moveTo>
                  <a:lnTo>
                    <a:pt x="0" y="0"/>
                  </a:lnTo>
                  <a:lnTo>
                    <a:pt x="7778" y="0"/>
                  </a:lnTo>
                  <a:lnTo>
                    <a:pt x="15926" y="0"/>
                  </a:lnTo>
                  <a:lnTo>
                    <a:pt x="19630" y="0"/>
                  </a:lnTo>
                  <a:lnTo>
                    <a:pt x="4074" y="19048"/>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0" name="Freeform 86">
              <a:extLst>
                <a:ext uri="{FF2B5EF4-FFF2-40B4-BE49-F238E27FC236}">
                  <a16:creationId xmlns:a16="http://schemas.microsoft.com/office/drawing/2014/main" id="{8FD0DF3D-1A03-40C5-89E1-D9B4A2443E7C}"/>
                </a:ext>
              </a:extLst>
            </p:cNvPr>
            <p:cNvSpPr>
              <a:spLocks/>
            </p:cNvSpPr>
            <p:nvPr/>
          </p:nvSpPr>
          <p:spPr bwMode="auto">
            <a:xfrm>
              <a:off x="3325152" y="3453103"/>
              <a:ext cx="17497" cy="8317"/>
            </a:xfrm>
            <a:custGeom>
              <a:avLst/>
              <a:gdLst>
                <a:gd name="T0" fmla="*/ 5405 w 20000"/>
                <a:gd name="T1" fmla="*/ 18824 h 20000"/>
                <a:gd name="T2" fmla="*/ 0 w 20000"/>
                <a:gd name="T3" fmla="*/ 5882 h 20000"/>
                <a:gd name="T4" fmla="*/ 8649 w 20000"/>
                <a:gd name="T5" fmla="*/ 0 h 20000"/>
                <a:gd name="T6" fmla="*/ 19459 w 20000"/>
                <a:gd name="T7" fmla="*/ 0 h 20000"/>
                <a:gd name="T8" fmla="*/ 14054 w 20000"/>
                <a:gd name="T9" fmla="*/ 18824 h 20000"/>
                <a:gd name="T10" fmla="*/ 5405 w 20000"/>
                <a:gd name="T11" fmla="*/ 18824 h 20000"/>
              </a:gdLst>
              <a:ahLst/>
              <a:cxnLst>
                <a:cxn ang="0">
                  <a:pos x="T0" y="T1"/>
                </a:cxn>
                <a:cxn ang="0">
                  <a:pos x="T2" y="T3"/>
                </a:cxn>
                <a:cxn ang="0">
                  <a:pos x="T4" y="T5"/>
                </a:cxn>
                <a:cxn ang="0">
                  <a:pos x="T6" y="T7"/>
                </a:cxn>
                <a:cxn ang="0">
                  <a:pos x="T8" y="T9"/>
                </a:cxn>
                <a:cxn ang="0">
                  <a:pos x="T10" y="T11"/>
                </a:cxn>
              </a:cxnLst>
              <a:rect l="0" t="0" r="r" b="b"/>
              <a:pathLst>
                <a:path w="20000" h="20000">
                  <a:moveTo>
                    <a:pt x="5405" y="18824"/>
                  </a:moveTo>
                  <a:lnTo>
                    <a:pt x="0" y="5882"/>
                  </a:lnTo>
                  <a:lnTo>
                    <a:pt x="8649" y="0"/>
                  </a:lnTo>
                  <a:lnTo>
                    <a:pt x="19459" y="0"/>
                  </a:lnTo>
                  <a:lnTo>
                    <a:pt x="14054" y="18824"/>
                  </a:lnTo>
                  <a:lnTo>
                    <a:pt x="5405" y="1882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1" name="Freeform 85">
              <a:extLst>
                <a:ext uri="{FF2B5EF4-FFF2-40B4-BE49-F238E27FC236}">
                  <a16:creationId xmlns:a16="http://schemas.microsoft.com/office/drawing/2014/main" id="{B7975129-E42E-4304-9D56-41084AB06BD8}"/>
                </a:ext>
              </a:extLst>
            </p:cNvPr>
            <p:cNvSpPr>
              <a:spLocks/>
            </p:cNvSpPr>
            <p:nvPr/>
          </p:nvSpPr>
          <p:spPr bwMode="auto">
            <a:xfrm>
              <a:off x="3292492" y="3369932"/>
              <a:ext cx="9332" cy="15446"/>
            </a:xfrm>
            <a:custGeom>
              <a:avLst/>
              <a:gdLst>
                <a:gd name="T0" fmla="*/ 3810 w 20000"/>
                <a:gd name="T1" fmla="*/ 19375 h 20000"/>
                <a:gd name="T2" fmla="*/ 3810 w 20000"/>
                <a:gd name="T3" fmla="*/ 15625 h 20000"/>
                <a:gd name="T4" fmla="*/ 0 w 20000"/>
                <a:gd name="T5" fmla="*/ 2500 h 20000"/>
                <a:gd name="T6" fmla="*/ 3810 w 20000"/>
                <a:gd name="T7" fmla="*/ 0 h 20000"/>
                <a:gd name="T8" fmla="*/ 19048 w 20000"/>
                <a:gd name="T9" fmla="*/ 19375 h 20000"/>
                <a:gd name="T10" fmla="*/ 3810 w 20000"/>
                <a:gd name="T11" fmla="*/ 19375 h 20000"/>
              </a:gdLst>
              <a:ahLst/>
              <a:cxnLst>
                <a:cxn ang="0">
                  <a:pos x="T0" y="T1"/>
                </a:cxn>
                <a:cxn ang="0">
                  <a:pos x="T2" y="T3"/>
                </a:cxn>
                <a:cxn ang="0">
                  <a:pos x="T4" y="T5"/>
                </a:cxn>
                <a:cxn ang="0">
                  <a:pos x="T6" y="T7"/>
                </a:cxn>
                <a:cxn ang="0">
                  <a:pos x="T8" y="T9"/>
                </a:cxn>
                <a:cxn ang="0">
                  <a:pos x="T10" y="T11"/>
                </a:cxn>
              </a:cxnLst>
              <a:rect l="0" t="0" r="r" b="b"/>
              <a:pathLst>
                <a:path w="20000" h="20000">
                  <a:moveTo>
                    <a:pt x="3810" y="19375"/>
                  </a:moveTo>
                  <a:lnTo>
                    <a:pt x="3810" y="15625"/>
                  </a:lnTo>
                  <a:lnTo>
                    <a:pt x="0" y="2500"/>
                  </a:lnTo>
                  <a:lnTo>
                    <a:pt x="3810" y="0"/>
                  </a:lnTo>
                  <a:lnTo>
                    <a:pt x="19048" y="19375"/>
                  </a:lnTo>
                  <a:lnTo>
                    <a:pt x="3810" y="1937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2" name="Freeform 84">
              <a:extLst>
                <a:ext uri="{FF2B5EF4-FFF2-40B4-BE49-F238E27FC236}">
                  <a16:creationId xmlns:a16="http://schemas.microsoft.com/office/drawing/2014/main" id="{255E510A-9820-4FCF-B8E7-E76FE8DA9EBC}"/>
                </a:ext>
              </a:extLst>
            </p:cNvPr>
            <p:cNvSpPr>
              <a:spLocks/>
            </p:cNvSpPr>
            <p:nvPr/>
          </p:nvSpPr>
          <p:spPr bwMode="auto">
            <a:xfrm>
              <a:off x="3298325" y="3397260"/>
              <a:ext cx="8165" cy="20198"/>
            </a:xfrm>
            <a:custGeom>
              <a:avLst/>
              <a:gdLst>
                <a:gd name="T0" fmla="*/ 18824 w 20000"/>
                <a:gd name="T1" fmla="*/ 19524 h 20000"/>
                <a:gd name="T2" fmla="*/ 0 w 20000"/>
                <a:gd name="T3" fmla="*/ 0 h 20000"/>
                <a:gd name="T4" fmla="*/ 18824 w 20000"/>
                <a:gd name="T5" fmla="*/ 16667 h 20000"/>
                <a:gd name="T6" fmla="*/ 18824 w 20000"/>
                <a:gd name="T7" fmla="*/ 19524 h 20000"/>
              </a:gdLst>
              <a:ahLst/>
              <a:cxnLst>
                <a:cxn ang="0">
                  <a:pos x="T0" y="T1"/>
                </a:cxn>
                <a:cxn ang="0">
                  <a:pos x="T2" y="T3"/>
                </a:cxn>
                <a:cxn ang="0">
                  <a:pos x="T4" y="T5"/>
                </a:cxn>
                <a:cxn ang="0">
                  <a:pos x="T6" y="T7"/>
                </a:cxn>
              </a:cxnLst>
              <a:rect l="0" t="0" r="r" b="b"/>
              <a:pathLst>
                <a:path w="20000" h="20000">
                  <a:moveTo>
                    <a:pt x="18824" y="19524"/>
                  </a:moveTo>
                  <a:lnTo>
                    <a:pt x="0" y="0"/>
                  </a:lnTo>
                  <a:lnTo>
                    <a:pt x="18824" y="16667"/>
                  </a:lnTo>
                  <a:lnTo>
                    <a:pt x="18824" y="1952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3" name="Freeform 83">
              <a:extLst>
                <a:ext uri="{FF2B5EF4-FFF2-40B4-BE49-F238E27FC236}">
                  <a16:creationId xmlns:a16="http://schemas.microsoft.com/office/drawing/2014/main" id="{CF8B37FB-705B-489F-922A-EC4ACD852BFC}"/>
                </a:ext>
              </a:extLst>
            </p:cNvPr>
            <p:cNvSpPr>
              <a:spLocks/>
            </p:cNvSpPr>
            <p:nvPr/>
          </p:nvSpPr>
          <p:spPr bwMode="auto">
            <a:xfrm>
              <a:off x="3250500" y="3384190"/>
              <a:ext cx="4666" cy="8317"/>
            </a:xfrm>
            <a:custGeom>
              <a:avLst/>
              <a:gdLst>
                <a:gd name="T0" fmla="*/ 0 w 20000"/>
                <a:gd name="T1" fmla="*/ 18824 h 20000"/>
                <a:gd name="T2" fmla="*/ 0 w 20000"/>
                <a:gd name="T3" fmla="*/ 11765 h 20000"/>
                <a:gd name="T4" fmla="*/ 18182 w 20000"/>
                <a:gd name="T5" fmla="*/ 0 h 20000"/>
                <a:gd name="T6" fmla="*/ 18182 w 20000"/>
                <a:gd name="T7" fmla="*/ 18824 h 20000"/>
                <a:gd name="T8" fmla="*/ 0 w 20000"/>
                <a:gd name="T9" fmla="*/ 18824 h 20000"/>
              </a:gdLst>
              <a:ahLst/>
              <a:cxnLst>
                <a:cxn ang="0">
                  <a:pos x="T0" y="T1"/>
                </a:cxn>
                <a:cxn ang="0">
                  <a:pos x="T2" y="T3"/>
                </a:cxn>
                <a:cxn ang="0">
                  <a:pos x="T4" y="T5"/>
                </a:cxn>
                <a:cxn ang="0">
                  <a:pos x="T6" y="T7"/>
                </a:cxn>
                <a:cxn ang="0">
                  <a:pos x="T8" y="T9"/>
                </a:cxn>
              </a:cxnLst>
              <a:rect l="0" t="0" r="r" b="b"/>
              <a:pathLst>
                <a:path w="20000" h="20000">
                  <a:moveTo>
                    <a:pt x="0" y="18824"/>
                  </a:moveTo>
                  <a:lnTo>
                    <a:pt x="0" y="11765"/>
                  </a:lnTo>
                  <a:lnTo>
                    <a:pt x="18182" y="0"/>
                  </a:lnTo>
                  <a:lnTo>
                    <a:pt x="18182" y="18824"/>
                  </a:lnTo>
                  <a:lnTo>
                    <a:pt x="0" y="1882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4" name="Freeform 82">
              <a:extLst>
                <a:ext uri="{FF2B5EF4-FFF2-40B4-BE49-F238E27FC236}">
                  <a16:creationId xmlns:a16="http://schemas.microsoft.com/office/drawing/2014/main" id="{70F431E3-BBC9-41B8-8C53-94FD465F00DA}"/>
                </a:ext>
              </a:extLst>
            </p:cNvPr>
            <p:cNvSpPr>
              <a:spLocks/>
            </p:cNvSpPr>
            <p:nvPr/>
          </p:nvSpPr>
          <p:spPr bwMode="auto">
            <a:xfrm>
              <a:off x="3342649" y="3424587"/>
              <a:ext cx="8165" cy="4753"/>
            </a:xfrm>
            <a:custGeom>
              <a:avLst/>
              <a:gdLst>
                <a:gd name="T0" fmla="*/ 18824 w 20000"/>
                <a:gd name="T1" fmla="*/ 18182 h 20000"/>
                <a:gd name="T2" fmla="*/ 0 w 20000"/>
                <a:gd name="T3" fmla="*/ 18182 h 20000"/>
                <a:gd name="T4" fmla="*/ 0 w 20000"/>
                <a:gd name="T5" fmla="*/ 0 h 20000"/>
                <a:gd name="T6" fmla="*/ 18824 w 20000"/>
                <a:gd name="T7" fmla="*/ 18182 h 20000"/>
              </a:gdLst>
              <a:ahLst/>
              <a:cxnLst>
                <a:cxn ang="0">
                  <a:pos x="T0" y="T1"/>
                </a:cxn>
                <a:cxn ang="0">
                  <a:pos x="T2" y="T3"/>
                </a:cxn>
                <a:cxn ang="0">
                  <a:pos x="T4" y="T5"/>
                </a:cxn>
                <a:cxn ang="0">
                  <a:pos x="T6" y="T7"/>
                </a:cxn>
              </a:cxnLst>
              <a:rect l="0" t="0" r="r" b="b"/>
              <a:pathLst>
                <a:path w="20000" h="20000">
                  <a:moveTo>
                    <a:pt x="18824" y="18182"/>
                  </a:moveTo>
                  <a:lnTo>
                    <a:pt x="0" y="18182"/>
                  </a:lnTo>
                  <a:lnTo>
                    <a:pt x="0" y="0"/>
                  </a:lnTo>
                  <a:lnTo>
                    <a:pt x="18824" y="18182"/>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5" name="Freeform 81">
              <a:extLst>
                <a:ext uri="{FF2B5EF4-FFF2-40B4-BE49-F238E27FC236}">
                  <a16:creationId xmlns:a16="http://schemas.microsoft.com/office/drawing/2014/main" id="{4BBC7018-9EBA-4873-B902-F8D2377DB4CB}"/>
                </a:ext>
              </a:extLst>
            </p:cNvPr>
            <p:cNvSpPr>
              <a:spLocks/>
            </p:cNvSpPr>
            <p:nvPr/>
          </p:nvSpPr>
          <p:spPr bwMode="auto">
            <a:xfrm>
              <a:off x="3603933" y="3634892"/>
              <a:ext cx="8165" cy="13069"/>
            </a:xfrm>
            <a:custGeom>
              <a:avLst/>
              <a:gdLst>
                <a:gd name="T0" fmla="*/ 5882 w 20000"/>
                <a:gd name="T1" fmla="*/ 19259 h 20000"/>
                <a:gd name="T2" fmla="*/ 0 w 20000"/>
                <a:gd name="T3" fmla="*/ 0 h 20000"/>
                <a:gd name="T4" fmla="*/ 5882 w 20000"/>
                <a:gd name="T5" fmla="*/ 0 h 20000"/>
                <a:gd name="T6" fmla="*/ 18824 w 20000"/>
                <a:gd name="T7" fmla="*/ 11852 h 20000"/>
                <a:gd name="T8" fmla="*/ 5882 w 20000"/>
                <a:gd name="T9" fmla="*/ 19259 h 20000"/>
              </a:gdLst>
              <a:ahLst/>
              <a:cxnLst>
                <a:cxn ang="0">
                  <a:pos x="T0" y="T1"/>
                </a:cxn>
                <a:cxn ang="0">
                  <a:pos x="T2" y="T3"/>
                </a:cxn>
                <a:cxn ang="0">
                  <a:pos x="T4" y="T5"/>
                </a:cxn>
                <a:cxn ang="0">
                  <a:pos x="T6" y="T7"/>
                </a:cxn>
                <a:cxn ang="0">
                  <a:pos x="T8" y="T9"/>
                </a:cxn>
              </a:cxnLst>
              <a:rect l="0" t="0" r="r" b="b"/>
              <a:pathLst>
                <a:path w="20000" h="20000">
                  <a:moveTo>
                    <a:pt x="5882" y="19259"/>
                  </a:moveTo>
                  <a:lnTo>
                    <a:pt x="0" y="0"/>
                  </a:lnTo>
                  <a:lnTo>
                    <a:pt x="5882" y="0"/>
                  </a:lnTo>
                  <a:lnTo>
                    <a:pt x="18824" y="11852"/>
                  </a:lnTo>
                  <a:lnTo>
                    <a:pt x="5882" y="19259"/>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6" name="Freeform 80">
              <a:extLst>
                <a:ext uri="{FF2B5EF4-FFF2-40B4-BE49-F238E27FC236}">
                  <a16:creationId xmlns:a16="http://schemas.microsoft.com/office/drawing/2014/main" id="{65BD8CB0-6EF2-4517-ACF6-9EEBD855F575}"/>
                </a:ext>
              </a:extLst>
            </p:cNvPr>
            <p:cNvSpPr>
              <a:spLocks/>
            </p:cNvSpPr>
            <p:nvPr/>
          </p:nvSpPr>
          <p:spPr bwMode="auto">
            <a:xfrm>
              <a:off x="2997382" y="3512511"/>
              <a:ext cx="30328" cy="57032"/>
            </a:xfrm>
            <a:custGeom>
              <a:avLst/>
              <a:gdLst>
                <a:gd name="T0" fmla="*/ 3125 w 20000"/>
                <a:gd name="T1" fmla="*/ 4333 h 20000"/>
                <a:gd name="T2" fmla="*/ 11250 w 20000"/>
                <a:gd name="T3" fmla="*/ 0 h 20000"/>
                <a:gd name="T4" fmla="*/ 16250 w 20000"/>
                <a:gd name="T5" fmla="*/ 0 h 20000"/>
                <a:gd name="T6" fmla="*/ 19688 w 20000"/>
                <a:gd name="T7" fmla="*/ 1667 h 20000"/>
                <a:gd name="T8" fmla="*/ 16250 w 20000"/>
                <a:gd name="T9" fmla="*/ 8500 h 20000"/>
                <a:gd name="T10" fmla="*/ 13125 w 20000"/>
                <a:gd name="T11" fmla="*/ 13667 h 20000"/>
                <a:gd name="T12" fmla="*/ 8125 w 20000"/>
                <a:gd name="T13" fmla="*/ 16333 h 20000"/>
                <a:gd name="T14" fmla="*/ 3125 w 20000"/>
                <a:gd name="T15" fmla="*/ 19833 h 20000"/>
                <a:gd name="T16" fmla="*/ 0 w 20000"/>
                <a:gd name="T17" fmla="*/ 18000 h 20000"/>
                <a:gd name="T18" fmla="*/ 3125 w 20000"/>
                <a:gd name="T19" fmla="*/ 4333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00" h="20000">
                  <a:moveTo>
                    <a:pt x="3125" y="4333"/>
                  </a:moveTo>
                  <a:lnTo>
                    <a:pt x="11250" y="0"/>
                  </a:lnTo>
                  <a:lnTo>
                    <a:pt x="16250" y="0"/>
                  </a:lnTo>
                  <a:lnTo>
                    <a:pt x="19688" y="1667"/>
                  </a:lnTo>
                  <a:lnTo>
                    <a:pt x="16250" y="8500"/>
                  </a:lnTo>
                  <a:lnTo>
                    <a:pt x="13125" y="13667"/>
                  </a:lnTo>
                  <a:lnTo>
                    <a:pt x="8125" y="16333"/>
                  </a:lnTo>
                  <a:lnTo>
                    <a:pt x="3125" y="19833"/>
                  </a:lnTo>
                  <a:lnTo>
                    <a:pt x="0" y="18000"/>
                  </a:lnTo>
                  <a:lnTo>
                    <a:pt x="3125" y="4333"/>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7" name="Freeform 79">
              <a:extLst>
                <a:ext uri="{FF2B5EF4-FFF2-40B4-BE49-F238E27FC236}">
                  <a16:creationId xmlns:a16="http://schemas.microsoft.com/office/drawing/2014/main" id="{FD2AC431-B51D-4722-A432-F20EC15634AD}"/>
                </a:ext>
              </a:extLst>
            </p:cNvPr>
            <p:cNvSpPr>
              <a:spLocks/>
            </p:cNvSpPr>
            <p:nvPr/>
          </p:nvSpPr>
          <p:spPr bwMode="auto">
            <a:xfrm>
              <a:off x="3395139" y="4127978"/>
              <a:ext cx="254285" cy="289911"/>
            </a:xfrm>
            <a:custGeom>
              <a:avLst/>
              <a:gdLst>
                <a:gd name="T0" fmla="*/ 587 w 20000"/>
                <a:gd name="T1" fmla="*/ 8478 h 20000"/>
                <a:gd name="T2" fmla="*/ 991 w 20000"/>
                <a:gd name="T3" fmla="*/ 6939 h 20000"/>
                <a:gd name="T4" fmla="*/ 991 w 20000"/>
                <a:gd name="T5" fmla="*/ 5728 h 20000"/>
                <a:gd name="T6" fmla="*/ 1505 w 20000"/>
                <a:gd name="T7" fmla="*/ 3863 h 20000"/>
                <a:gd name="T8" fmla="*/ 0 w 20000"/>
                <a:gd name="T9" fmla="*/ 1669 h 20000"/>
                <a:gd name="T10" fmla="*/ 1908 w 20000"/>
                <a:gd name="T11" fmla="*/ 1997 h 20000"/>
                <a:gd name="T12" fmla="*/ 2862 w 20000"/>
                <a:gd name="T13" fmla="*/ 1342 h 20000"/>
                <a:gd name="T14" fmla="*/ 4954 w 20000"/>
                <a:gd name="T15" fmla="*/ 0 h 20000"/>
                <a:gd name="T16" fmla="*/ 6862 w 20000"/>
                <a:gd name="T17" fmla="*/ 0 h 20000"/>
                <a:gd name="T18" fmla="*/ 7046 w 20000"/>
                <a:gd name="T19" fmla="*/ 1997 h 20000"/>
                <a:gd name="T20" fmla="*/ 7817 w 20000"/>
                <a:gd name="T21" fmla="*/ 3372 h 20000"/>
                <a:gd name="T22" fmla="*/ 9321 w 20000"/>
                <a:gd name="T23" fmla="*/ 4223 h 20000"/>
                <a:gd name="T24" fmla="*/ 12000 w 20000"/>
                <a:gd name="T25" fmla="*/ 4877 h 20000"/>
                <a:gd name="T26" fmla="*/ 15009 w 20000"/>
                <a:gd name="T27" fmla="*/ 6088 h 20000"/>
                <a:gd name="T28" fmla="*/ 15413 w 20000"/>
                <a:gd name="T29" fmla="*/ 7954 h 20000"/>
                <a:gd name="T30" fmla="*/ 15413 w 20000"/>
                <a:gd name="T31" fmla="*/ 9624 h 20000"/>
                <a:gd name="T32" fmla="*/ 18826 w 20000"/>
                <a:gd name="T33" fmla="*/ 9951 h 20000"/>
                <a:gd name="T34" fmla="*/ 19963 w 20000"/>
                <a:gd name="T35" fmla="*/ 12013 h 20000"/>
                <a:gd name="T36" fmla="*/ 19963 w 20000"/>
                <a:gd name="T37" fmla="*/ 14043 h 20000"/>
                <a:gd name="T38" fmla="*/ 19376 w 20000"/>
                <a:gd name="T39" fmla="*/ 15908 h 20000"/>
                <a:gd name="T40" fmla="*/ 18239 w 20000"/>
                <a:gd name="T41" fmla="*/ 14894 h 20000"/>
                <a:gd name="T42" fmla="*/ 13505 w 20000"/>
                <a:gd name="T43" fmla="*/ 14894 h 20000"/>
                <a:gd name="T44" fmla="*/ 13505 w 20000"/>
                <a:gd name="T45" fmla="*/ 15417 h 20000"/>
                <a:gd name="T46" fmla="*/ 12550 w 20000"/>
                <a:gd name="T47" fmla="*/ 16236 h 20000"/>
                <a:gd name="T48" fmla="*/ 12917 w 20000"/>
                <a:gd name="T49" fmla="*/ 17250 h 20000"/>
                <a:gd name="T50" fmla="*/ 12000 w 20000"/>
                <a:gd name="T51" fmla="*/ 18625 h 20000"/>
                <a:gd name="T52" fmla="*/ 10459 w 20000"/>
                <a:gd name="T53" fmla="*/ 18625 h 20000"/>
                <a:gd name="T54" fmla="*/ 9908 w 20000"/>
                <a:gd name="T55" fmla="*/ 19804 h 20000"/>
                <a:gd name="T56" fmla="*/ 8954 w 20000"/>
                <a:gd name="T57" fmla="*/ 18953 h 20000"/>
                <a:gd name="T58" fmla="*/ 7413 w 20000"/>
                <a:gd name="T59" fmla="*/ 18953 h 20000"/>
                <a:gd name="T60" fmla="*/ 6459 w 20000"/>
                <a:gd name="T61" fmla="*/ 18462 h 20000"/>
                <a:gd name="T62" fmla="*/ 6459 w 20000"/>
                <a:gd name="T63" fmla="*/ 18625 h 20000"/>
                <a:gd name="T64" fmla="*/ 5872 w 20000"/>
                <a:gd name="T65" fmla="*/ 18953 h 20000"/>
                <a:gd name="T66" fmla="*/ 5505 w 20000"/>
                <a:gd name="T67" fmla="*/ 19967 h 20000"/>
                <a:gd name="T68" fmla="*/ 4367 w 20000"/>
                <a:gd name="T69" fmla="*/ 19967 h 20000"/>
                <a:gd name="T70" fmla="*/ 3817 w 20000"/>
                <a:gd name="T71" fmla="*/ 18462 h 20000"/>
                <a:gd name="T72" fmla="*/ 3083 w 20000"/>
                <a:gd name="T73" fmla="*/ 16759 h 20000"/>
                <a:gd name="T74" fmla="*/ 2495 w 20000"/>
                <a:gd name="T75" fmla="*/ 14566 h 20000"/>
                <a:gd name="T76" fmla="*/ 1505 w 20000"/>
                <a:gd name="T77" fmla="*/ 12831 h 20000"/>
                <a:gd name="T78" fmla="*/ 587 w 20000"/>
                <a:gd name="T79" fmla="*/ 11817 h 20000"/>
                <a:gd name="T80" fmla="*/ 991 w 20000"/>
                <a:gd name="T81" fmla="*/ 10671 h 20000"/>
                <a:gd name="T82" fmla="*/ 1358 w 20000"/>
                <a:gd name="T83" fmla="*/ 9951 h 20000"/>
                <a:gd name="T84" fmla="*/ 1505 w 20000"/>
                <a:gd name="T85" fmla="*/ 10147 h 20000"/>
                <a:gd name="T86" fmla="*/ 2092 w 20000"/>
                <a:gd name="T87" fmla="*/ 9624 h 20000"/>
                <a:gd name="T88" fmla="*/ 587 w 20000"/>
                <a:gd name="T89" fmla="*/ 847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00" h="20000">
                  <a:moveTo>
                    <a:pt x="587" y="8478"/>
                  </a:moveTo>
                  <a:lnTo>
                    <a:pt x="991" y="6939"/>
                  </a:lnTo>
                  <a:lnTo>
                    <a:pt x="991" y="5728"/>
                  </a:lnTo>
                  <a:lnTo>
                    <a:pt x="1505" y="3863"/>
                  </a:lnTo>
                  <a:lnTo>
                    <a:pt x="0" y="1669"/>
                  </a:lnTo>
                  <a:lnTo>
                    <a:pt x="1908" y="1997"/>
                  </a:lnTo>
                  <a:lnTo>
                    <a:pt x="2862" y="1342"/>
                  </a:lnTo>
                  <a:lnTo>
                    <a:pt x="4954" y="0"/>
                  </a:lnTo>
                  <a:lnTo>
                    <a:pt x="6862" y="0"/>
                  </a:lnTo>
                  <a:lnTo>
                    <a:pt x="7046" y="1997"/>
                  </a:lnTo>
                  <a:lnTo>
                    <a:pt x="7817" y="3372"/>
                  </a:lnTo>
                  <a:lnTo>
                    <a:pt x="9321" y="4223"/>
                  </a:lnTo>
                  <a:lnTo>
                    <a:pt x="12000" y="4877"/>
                  </a:lnTo>
                  <a:lnTo>
                    <a:pt x="15009" y="6088"/>
                  </a:lnTo>
                  <a:lnTo>
                    <a:pt x="15413" y="7954"/>
                  </a:lnTo>
                  <a:lnTo>
                    <a:pt x="15413" y="9624"/>
                  </a:lnTo>
                  <a:lnTo>
                    <a:pt x="18826" y="9951"/>
                  </a:lnTo>
                  <a:lnTo>
                    <a:pt x="19963" y="12013"/>
                  </a:lnTo>
                  <a:lnTo>
                    <a:pt x="19963" y="14043"/>
                  </a:lnTo>
                  <a:lnTo>
                    <a:pt x="19376" y="15908"/>
                  </a:lnTo>
                  <a:lnTo>
                    <a:pt x="18239" y="14894"/>
                  </a:lnTo>
                  <a:lnTo>
                    <a:pt x="13505" y="14894"/>
                  </a:lnTo>
                  <a:lnTo>
                    <a:pt x="13505" y="15417"/>
                  </a:lnTo>
                  <a:lnTo>
                    <a:pt x="12550" y="16236"/>
                  </a:lnTo>
                  <a:lnTo>
                    <a:pt x="12917" y="17250"/>
                  </a:lnTo>
                  <a:lnTo>
                    <a:pt x="12000" y="18625"/>
                  </a:lnTo>
                  <a:lnTo>
                    <a:pt x="10459" y="18625"/>
                  </a:lnTo>
                  <a:lnTo>
                    <a:pt x="9908" y="19804"/>
                  </a:lnTo>
                  <a:lnTo>
                    <a:pt x="8954" y="18953"/>
                  </a:lnTo>
                  <a:lnTo>
                    <a:pt x="7413" y="18953"/>
                  </a:lnTo>
                  <a:lnTo>
                    <a:pt x="6459" y="18462"/>
                  </a:lnTo>
                  <a:lnTo>
                    <a:pt x="6459" y="18625"/>
                  </a:lnTo>
                  <a:lnTo>
                    <a:pt x="5872" y="18953"/>
                  </a:lnTo>
                  <a:lnTo>
                    <a:pt x="5505" y="19967"/>
                  </a:lnTo>
                  <a:lnTo>
                    <a:pt x="4367" y="19967"/>
                  </a:lnTo>
                  <a:lnTo>
                    <a:pt x="3817" y="18462"/>
                  </a:lnTo>
                  <a:lnTo>
                    <a:pt x="3083" y="16759"/>
                  </a:lnTo>
                  <a:lnTo>
                    <a:pt x="2495" y="14566"/>
                  </a:lnTo>
                  <a:lnTo>
                    <a:pt x="1505" y="12831"/>
                  </a:lnTo>
                  <a:lnTo>
                    <a:pt x="587" y="11817"/>
                  </a:lnTo>
                  <a:lnTo>
                    <a:pt x="991" y="10671"/>
                  </a:lnTo>
                  <a:lnTo>
                    <a:pt x="1358" y="9951"/>
                  </a:lnTo>
                  <a:lnTo>
                    <a:pt x="1505" y="10147"/>
                  </a:lnTo>
                  <a:lnTo>
                    <a:pt x="2092" y="9624"/>
                  </a:lnTo>
                  <a:lnTo>
                    <a:pt x="587" y="8478"/>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8" name="Freeform 78">
              <a:extLst>
                <a:ext uri="{FF2B5EF4-FFF2-40B4-BE49-F238E27FC236}">
                  <a16:creationId xmlns:a16="http://schemas.microsoft.com/office/drawing/2014/main" id="{6F9430BD-EE19-41E4-A6C9-60B3A1E5AC8B}"/>
                </a:ext>
              </a:extLst>
            </p:cNvPr>
            <p:cNvSpPr>
              <a:spLocks/>
            </p:cNvSpPr>
            <p:nvPr/>
          </p:nvSpPr>
          <p:spPr bwMode="auto">
            <a:xfrm>
              <a:off x="3306489" y="3804798"/>
              <a:ext cx="810678" cy="868546"/>
            </a:xfrm>
            <a:custGeom>
              <a:avLst/>
              <a:gdLst>
                <a:gd name="T0" fmla="*/ 10800 w 20000"/>
                <a:gd name="T1" fmla="*/ 1586 h 20000"/>
                <a:gd name="T2" fmla="*/ 11399 w 20000"/>
                <a:gd name="T3" fmla="*/ 569 h 20000"/>
                <a:gd name="T4" fmla="*/ 12228 w 20000"/>
                <a:gd name="T5" fmla="*/ 1761 h 20000"/>
                <a:gd name="T6" fmla="*/ 11272 w 20000"/>
                <a:gd name="T7" fmla="*/ 2954 h 20000"/>
                <a:gd name="T8" fmla="*/ 11940 w 20000"/>
                <a:gd name="T9" fmla="*/ 2779 h 20000"/>
                <a:gd name="T10" fmla="*/ 11871 w 20000"/>
                <a:gd name="T11" fmla="*/ 3578 h 20000"/>
                <a:gd name="T12" fmla="*/ 13898 w 20000"/>
                <a:gd name="T13" fmla="*/ 3118 h 20000"/>
                <a:gd name="T14" fmla="*/ 14922 w 20000"/>
                <a:gd name="T15" fmla="*/ 4081 h 20000"/>
                <a:gd name="T16" fmla="*/ 17179 w 20000"/>
                <a:gd name="T17" fmla="*/ 4081 h 20000"/>
                <a:gd name="T18" fmla="*/ 19447 w 20000"/>
                <a:gd name="T19" fmla="*/ 5153 h 20000"/>
                <a:gd name="T20" fmla="*/ 19747 w 20000"/>
                <a:gd name="T21" fmla="*/ 7090 h 20000"/>
                <a:gd name="T22" fmla="*/ 18618 w 20000"/>
                <a:gd name="T23" fmla="*/ 8720 h 20000"/>
                <a:gd name="T24" fmla="*/ 17962 w 20000"/>
                <a:gd name="T25" fmla="*/ 9912 h 20000"/>
                <a:gd name="T26" fmla="*/ 17720 w 20000"/>
                <a:gd name="T27" fmla="*/ 11718 h 20000"/>
                <a:gd name="T28" fmla="*/ 17064 w 20000"/>
                <a:gd name="T29" fmla="*/ 13643 h 20000"/>
                <a:gd name="T30" fmla="*/ 15452 w 20000"/>
                <a:gd name="T31" fmla="*/ 14333 h 20000"/>
                <a:gd name="T32" fmla="*/ 13483 w 20000"/>
                <a:gd name="T33" fmla="*/ 15514 h 20000"/>
                <a:gd name="T34" fmla="*/ 13184 w 20000"/>
                <a:gd name="T35" fmla="*/ 17221 h 20000"/>
                <a:gd name="T36" fmla="*/ 12355 w 20000"/>
                <a:gd name="T37" fmla="*/ 18687 h 20000"/>
                <a:gd name="T38" fmla="*/ 11399 w 20000"/>
                <a:gd name="T39" fmla="*/ 19989 h 20000"/>
                <a:gd name="T40" fmla="*/ 10800 w 20000"/>
                <a:gd name="T41" fmla="*/ 18851 h 20000"/>
                <a:gd name="T42" fmla="*/ 9372 w 20000"/>
                <a:gd name="T43" fmla="*/ 18063 h 20000"/>
                <a:gd name="T44" fmla="*/ 9672 w 20000"/>
                <a:gd name="T45" fmla="*/ 17385 h 20000"/>
                <a:gd name="T46" fmla="*/ 10685 w 20000"/>
                <a:gd name="T47" fmla="*/ 16422 h 20000"/>
                <a:gd name="T48" fmla="*/ 10432 w 20000"/>
                <a:gd name="T49" fmla="*/ 14781 h 20000"/>
                <a:gd name="T50" fmla="*/ 9672 w 20000"/>
                <a:gd name="T51" fmla="*/ 13818 h 20000"/>
                <a:gd name="T52" fmla="*/ 8474 w 20000"/>
                <a:gd name="T53" fmla="*/ 12123 h 20000"/>
                <a:gd name="T54" fmla="*/ 7047 w 20000"/>
                <a:gd name="T55" fmla="*/ 10646 h 20000"/>
                <a:gd name="T56" fmla="*/ 5964 w 20000"/>
                <a:gd name="T57" fmla="*/ 9059 h 20000"/>
                <a:gd name="T58" fmla="*/ 4421 w 20000"/>
                <a:gd name="T59" fmla="*/ 8096 h 20000"/>
                <a:gd name="T60" fmla="*/ 3109 w 20000"/>
                <a:gd name="T61" fmla="*/ 7877 h 20000"/>
                <a:gd name="T62" fmla="*/ 1911 w 20000"/>
                <a:gd name="T63" fmla="*/ 7987 h 20000"/>
                <a:gd name="T64" fmla="*/ 1439 w 20000"/>
                <a:gd name="T65" fmla="*/ 7429 h 20000"/>
                <a:gd name="T66" fmla="*/ 311 w 20000"/>
                <a:gd name="T67" fmla="*/ 6958 h 20000"/>
                <a:gd name="T68" fmla="*/ 311 w 20000"/>
                <a:gd name="T69" fmla="*/ 5777 h 20000"/>
                <a:gd name="T70" fmla="*/ 1439 w 20000"/>
                <a:gd name="T71" fmla="*/ 4584 h 20000"/>
                <a:gd name="T72" fmla="*/ 2211 w 20000"/>
                <a:gd name="T73" fmla="*/ 3118 h 20000"/>
                <a:gd name="T74" fmla="*/ 1911 w 20000"/>
                <a:gd name="T75" fmla="*/ 2330 h 20000"/>
                <a:gd name="T76" fmla="*/ 1911 w 20000"/>
                <a:gd name="T77" fmla="*/ 2046 h 20000"/>
                <a:gd name="T78" fmla="*/ 2809 w 20000"/>
                <a:gd name="T79" fmla="*/ 1761 h 20000"/>
                <a:gd name="T80" fmla="*/ 3397 w 20000"/>
                <a:gd name="T81" fmla="*/ 1926 h 20000"/>
                <a:gd name="T82" fmla="*/ 4122 w 20000"/>
                <a:gd name="T83" fmla="*/ 2155 h 20000"/>
                <a:gd name="T84" fmla="*/ 5320 w 20000"/>
                <a:gd name="T85" fmla="*/ 1411 h 20000"/>
                <a:gd name="T86" fmla="*/ 4537 w 20000"/>
                <a:gd name="T87" fmla="*/ 569 h 20000"/>
                <a:gd name="T88" fmla="*/ 5792 w 20000"/>
                <a:gd name="T89" fmla="*/ 569 h 20000"/>
                <a:gd name="T90" fmla="*/ 6920 w 20000"/>
                <a:gd name="T91" fmla="*/ 0 h 20000"/>
                <a:gd name="T92" fmla="*/ 7047 w 20000"/>
                <a:gd name="T93" fmla="*/ 1302 h 20000"/>
                <a:gd name="T94" fmla="*/ 8405 w 20000"/>
                <a:gd name="T95" fmla="*/ 1761 h 20000"/>
                <a:gd name="T96" fmla="*/ 9188 w 20000"/>
                <a:gd name="T97" fmla="*/ 141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000" h="20000">
                  <a:moveTo>
                    <a:pt x="9845" y="1477"/>
                  </a:moveTo>
                  <a:lnTo>
                    <a:pt x="10201" y="1707"/>
                  </a:lnTo>
                  <a:lnTo>
                    <a:pt x="10800" y="1586"/>
                  </a:lnTo>
                  <a:lnTo>
                    <a:pt x="11100" y="1138"/>
                  </a:lnTo>
                  <a:lnTo>
                    <a:pt x="11272" y="678"/>
                  </a:lnTo>
                  <a:lnTo>
                    <a:pt x="11399" y="569"/>
                  </a:lnTo>
                  <a:lnTo>
                    <a:pt x="11583" y="744"/>
                  </a:lnTo>
                  <a:lnTo>
                    <a:pt x="11871" y="1707"/>
                  </a:lnTo>
                  <a:lnTo>
                    <a:pt x="12228" y="1761"/>
                  </a:lnTo>
                  <a:lnTo>
                    <a:pt x="12170" y="2155"/>
                  </a:lnTo>
                  <a:lnTo>
                    <a:pt x="11583" y="2615"/>
                  </a:lnTo>
                  <a:lnTo>
                    <a:pt x="11272" y="2954"/>
                  </a:lnTo>
                  <a:lnTo>
                    <a:pt x="10927" y="3403"/>
                  </a:lnTo>
                  <a:lnTo>
                    <a:pt x="11583" y="3228"/>
                  </a:lnTo>
                  <a:lnTo>
                    <a:pt x="11940" y="2779"/>
                  </a:lnTo>
                  <a:lnTo>
                    <a:pt x="12999" y="2888"/>
                  </a:lnTo>
                  <a:lnTo>
                    <a:pt x="12712" y="3403"/>
                  </a:lnTo>
                  <a:lnTo>
                    <a:pt x="11871" y="3578"/>
                  </a:lnTo>
                  <a:lnTo>
                    <a:pt x="12527" y="3687"/>
                  </a:lnTo>
                  <a:lnTo>
                    <a:pt x="13299" y="2954"/>
                  </a:lnTo>
                  <a:lnTo>
                    <a:pt x="13898" y="3118"/>
                  </a:lnTo>
                  <a:lnTo>
                    <a:pt x="14554" y="3337"/>
                  </a:lnTo>
                  <a:lnTo>
                    <a:pt x="15037" y="3687"/>
                  </a:lnTo>
                  <a:lnTo>
                    <a:pt x="14922" y="4081"/>
                  </a:lnTo>
                  <a:lnTo>
                    <a:pt x="15636" y="3851"/>
                  </a:lnTo>
                  <a:lnTo>
                    <a:pt x="16408" y="4081"/>
                  </a:lnTo>
                  <a:lnTo>
                    <a:pt x="17179" y="4081"/>
                  </a:lnTo>
                  <a:lnTo>
                    <a:pt x="18008" y="4540"/>
                  </a:lnTo>
                  <a:lnTo>
                    <a:pt x="18733" y="5044"/>
                  </a:lnTo>
                  <a:lnTo>
                    <a:pt x="19447" y="5153"/>
                  </a:lnTo>
                  <a:lnTo>
                    <a:pt x="19747" y="5613"/>
                  </a:lnTo>
                  <a:lnTo>
                    <a:pt x="19988" y="6171"/>
                  </a:lnTo>
                  <a:lnTo>
                    <a:pt x="19747" y="7090"/>
                  </a:lnTo>
                  <a:lnTo>
                    <a:pt x="19378" y="7538"/>
                  </a:lnTo>
                  <a:lnTo>
                    <a:pt x="18975" y="8096"/>
                  </a:lnTo>
                  <a:lnTo>
                    <a:pt x="18618" y="8720"/>
                  </a:lnTo>
                  <a:lnTo>
                    <a:pt x="18192" y="8895"/>
                  </a:lnTo>
                  <a:lnTo>
                    <a:pt x="17962" y="9289"/>
                  </a:lnTo>
                  <a:lnTo>
                    <a:pt x="17962" y="9912"/>
                  </a:lnTo>
                  <a:lnTo>
                    <a:pt x="18008" y="10470"/>
                  </a:lnTo>
                  <a:lnTo>
                    <a:pt x="17962" y="11379"/>
                  </a:lnTo>
                  <a:lnTo>
                    <a:pt x="17720" y="11718"/>
                  </a:lnTo>
                  <a:lnTo>
                    <a:pt x="17663" y="12298"/>
                  </a:lnTo>
                  <a:lnTo>
                    <a:pt x="17179" y="13195"/>
                  </a:lnTo>
                  <a:lnTo>
                    <a:pt x="17064" y="13643"/>
                  </a:lnTo>
                  <a:lnTo>
                    <a:pt x="16695" y="14103"/>
                  </a:lnTo>
                  <a:lnTo>
                    <a:pt x="16166" y="14103"/>
                  </a:lnTo>
                  <a:lnTo>
                    <a:pt x="15452" y="14333"/>
                  </a:lnTo>
                  <a:lnTo>
                    <a:pt x="14669" y="14672"/>
                  </a:lnTo>
                  <a:lnTo>
                    <a:pt x="13967" y="15011"/>
                  </a:lnTo>
                  <a:lnTo>
                    <a:pt x="13483" y="15514"/>
                  </a:lnTo>
                  <a:lnTo>
                    <a:pt x="13425" y="16193"/>
                  </a:lnTo>
                  <a:lnTo>
                    <a:pt x="13425" y="16882"/>
                  </a:lnTo>
                  <a:lnTo>
                    <a:pt x="13184" y="17221"/>
                  </a:lnTo>
                  <a:lnTo>
                    <a:pt x="12827" y="17779"/>
                  </a:lnTo>
                  <a:lnTo>
                    <a:pt x="12642" y="18228"/>
                  </a:lnTo>
                  <a:lnTo>
                    <a:pt x="12355" y="18687"/>
                  </a:lnTo>
                  <a:lnTo>
                    <a:pt x="11940" y="19081"/>
                  </a:lnTo>
                  <a:lnTo>
                    <a:pt x="11756" y="19540"/>
                  </a:lnTo>
                  <a:lnTo>
                    <a:pt x="11399" y="19989"/>
                  </a:lnTo>
                  <a:lnTo>
                    <a:pt x="11272" y="19595"/>
                  </a:lnTo>
                  <a:lnTo>
                    <a:pt x="11399" y="19300"/>
                  </a:lnTo>
                  <a:lnTo>
                    <a:pt x="10800" y="18851"/>
                  </a:lnTo>
                  <a:lnTo>
                    <a:pt x="10317" y="18512"/>
                  </a:lnTo>
                  <a:lnTo>
                    <a:pt x="10029" y="18512"/>
                  </a:lnTo>
                  <a:lnTo>
                    <a:pt x="9372" y="18063"/>
                  </a:lnTo>
                  <a:lnTo>
                    <a:pt x="9188" y="18063"/>
                  </a:lnTo>
                  <a:lnTo>
                    <a:pt x="9372" y="17779"/>
                  </a:lnTo>
                  <a:lnTo>
                    <a:pt x="9672" y="17385"/>
                  </a:lnTo>
                  <a:lnTo>
                    <a:pt x="9914" y="17046"/>
                  </a:lnTo>
                  <a:lnTo>
                    <a:pt x="10317" y="16707"/>
                  </a:lnTo>
                  <a:lnTo>
                    <a:pt x="10685" y="16422"/>
                  </a:lnTo>
                  <a:lnTo>
                    <a:pt x="10800" y="15963"/>
                  </a:lnTo>
                  <a:lnTo>
                    <a:pt x="10501" y="15514"/>
                  </a:lnTo>
                  <a:lnTo>
                    <a:pt x="10432" y="14781"/>
                  </a:lnTo>
                  <a:lnTo>
                    <a:pt x="10201" y="14551"/>
                  </a:lnTo>
                  <a:lnTo>
                    <a:pt x="10029" y="14672"/>
                  </a:lnTo>
                  <a:lnTo>
                    <a:pt x="9672" y="13818"/>
                  </a:lnTo>
                  <a:lnTo>
                    <a:pt x="8590" y="13753"/>
                  </a:lnTo>
                  <a:lnTo>
                    <a:pt x="8290" y="12746"/>
                  </a:lnTo>
                  <a:lnTo>
                    <a:pt x="8474" y="12123"/>
                  </a:lnTo>
                  <a:lnTo>
                    <a:pt x="8474" y="11444"/>
                  </a:lnTo>
                  <a:lnTo>
                    <a:pt x="8117" y="10755"/>
                  </a:lnTo>
                  <a:lnTo>
                    <a:pt x="7047" y="10646"/>
                  </a:lnTo>
                  <a:lnTo>
                    <a:pt x="7047" y="10088"/>
                  </a:lnTo>
                  <a:lnTo>
                    <a:pt x="6920" y="9464"/>
                  </a:lnTo>
                  <a:lnTo>
                    <a:pt x="5964" y="9059"/>
                  </a:lnTo>
                  <a:lnTo>
                    <a:pt x="5135" y="8840"/>
                  </a:lnTo>
                  <a:lnTo>
                    <a:pt x="4663" y="8545"/>
                  </a:lnTo>
                  <a:lnTo>
                    <a:pt x="4421" y="8096"/>
                  </a:lnTo>
                  <a:lnTo>
                    <a:pt x="4364" y="7429"/>
                  </a:lnTo>
                  <a:lnTo>
                    <a:pt x="3765" y="7429"/>
                  </a:lnTo>
                  <a:lnTo>
                    <a:pt x="3109" y="7877"/>
                  </a:lnTo>
                  <a:lnTo>
                    <a:pt x="2809" y="8096"/>
                  </a:lnTo>
                  <a:lnTo>
                    <a:pt x="2211" y="7987"/>
                  </a:lnTo>
                  <a:lnTo>
                    <a:pt x="1911" y="7987"/>
                  </a:lnTo>
                  <a:lnTo>
                    <a:pt x="1739" y="7987"/>
                  </a:lnTo>
                  <a:lnTo>
                    <a:pt x="1739" y="7254"/>
                  </a:lnTo>
                  <a:lnTo>
                    <a:pt x="1439" y="7429"/>
                  </a:lnTo>
                  <a:lnTo>
                    <a:pt x="967" y="7429"/>
                  </a:lnTo>
                  <a:lnTo>
                    <a:pt x="599" y="7254"/>
                  </a:lnTo>
                  <a:lnTo>
                    <a:pt x="311" y="6958"/>
                  </a:lnTo>
                  <a:lnTo>
                    <a:pt x="0" y="6510"/>
                  </a:lnTo>
                  <a:lnTo>
                    <a:pt x="0" y="5952"/>
                  </a:lnTo>
                  <a:lnTo>
                    <a:pt x="311" y="5777"/>
                  </a:lnTo>
                  <a:lnTo>
                    <a:pt x="357" y="5328"/>
                  </a:lnTo>
                  <a:lnTo>
                    <a:pt x="599" y="4989"/>
                  </a:lnTo>
                  <a:lnTo>
                    <a:pt x="1439" y="4584"/>
                  </a:lnTo>
                  <a:lnTo>
                    <a:pt x="1854" y="4584"/>
                  </a:lnTo>
                  <a:lnTo>
                    <a:pt x="1911" y="4584"/>
                  </a:lnTo>
                  <a:lnTo>
                    <a:pt x="2211" y="3118"/>
                  </a:lnTo>
                  <a:lnTo>
                    <a:pt x="2153" y="2779"/>
                  </a:lnTo>
                  <a:lnTo>
                    <a:pt x="1854" y="2615"/>
                  </a:lnTo>
                  <a:lnTo>
                    <a:pt x="1911" y="2330"/>
                  </a:lnTo>
                  <a:lnTo>
                    <a:pt x="2211" y="2330"/>
                  </a:lnTo>
                  <a:lnTo>
                    <a:pt x="2211" y="2155"/>
                  </a:lnTo>
                  <a:lnTo>
                    <a:pt x="1911" y="2046"/>
                  </a:lnTo>
                  <a:lnTo>
                    <a:pt x="1911" y="1761"/>
                  </a:lnTo>
                  <a:lnTo>
                    <a:pt x="2153" y="1707"/>
                  </a:lnTo>
                  <a:lnTo>
                    <a:pt x="2809" y="1761"/>
                  </a:lnTo>
                  <a:lnTo>
                    <a:pt x="2809" y="1586"/>
                  </a:lnTo>
                  <a:lnTo>
                    <a:pt x="3166" y="1586"/>
                  </a:lnTo>
                  <a:lnTo>
                    <a:pt x="3397" y="1926"/>
                  </a:lnTo>
                  <a:lnTo>
                    <a:pt x="3466" y="2046"/>
                  </a:lnTo>
                  <a:lnTo>
                    <a:pt x="3765" y="2210"/>
                  </a:lnTo>
                  <a:lnTo>
                    <a:pt x="4122" y="2155"/>
                  </a:lnTo>
                  <a:lnTo>
                    <a:pt x="4893" y="1882"/>
                  </a:lnTo>
                  <a:lnTo>
                    <a:pt x="5377" y="1586"/>
                  </a:lnTo>
                  <a:lnTo>
                    <a:pt x="5320" y="1411"/>
                  </a:lnTo>
                  <a:lnTo>
                    <a:pt x="4836" y="1302"/>
                  </a:lnTo>
                  <a:lnTo>
                    <a:pt x="4893" y="853"/>
                  </a:lnTo>
                  <a:lnTo>
                    <a:pt x="4537" y="569"/>
                  </a:lnTo>
                  <a:lnTo>
                    <a:pt x="5020" y="569"/>
                  </a:lnTo>
                  <a:lnTo>
                    <a:pt x="5607" y="744"/>
                  </a:lnTo>
                  <a:lnTo>
                    <a:pt x="5792" y="569"/>
                  </a:lnTo>
                  <a:lnTo>
                    <a:pt x="6390" y="405"/>
                  </a:lnTo>
                  <a:lnTo>
                    <a:pt x="6736" y="120"/>
                  </a:lnTo>
                  <a:lnTo>
                    <a:pt x="6920" y="0"/>
                  </a:lnTo>
                  <a:lnTo>
                    <a:pt x="7047" y="405"/>
                  </a:lnTo>
                  <a:lnTo>
                    <a:pt x="7231" y="678"/>
                  </a:lnTo>
                  <a:lnTo>
                    <a:pt x="7047" y="1302"/>
                  </a:lnTo>
                  <a:lnTo>
                    <a:pt x="7231" y="1761"/>
                  </a:lnTo>
                  <a:lnTo>
                    <a:pt x="7818" y="1926"/>
                  </a:lnTo>
                  <a:lnTo>
                    <a:pt x="8405" y="1761"/>
                  </a:lnTo>
                  <a:lnTo>
                    <a:pt x="8762" y="1707"/>
                  </a:lnTo>
                  <a:lnTo>
                    <a:pt x="9073" y="1761"/>
                  </a:lnTo>
                  <a:lnTo>
                    <a:pt x="9188" y="1411"/>
                  </a:lnTo>
                  <a:lnTo>
                    <a:pt x="9672" y="1302"/>
                  </a:lnTo>
                  <a:lnTo>
                    <a:pt x="9845" y="1477"/>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solidFill>
                  <a:schemeClr val="accent1"/>
                </a:solidFill>
              </a:endParaRPr>
            </a:p>
          </p:txBody>
        </p:sp>
        <p:sp>
          <p:nvSpPr>
            <p:cNvPr id="599" name="Freeform 77">
              <a:extLst>
                <a:ext uri="{FF2B5EF4-FFF2-40B4-BE49-F238E27FC236}">
                  <a16:creationId xmlns:a16="http://schemas.microsoft.com/office/drawing/2014/main" id="{04EABFC4-BF32-4A4D-A052-2F4275BB0AA1}"/>
                </a:ext>
              </a:extLst>
            </p:cNvPr>
            <p:cNvSpPr>
              <a:spLocks/>
            </p:cNvSpPr>
            <p:nvPr/>
          </p:nvSpPr>
          <p:spPr bwMode="auto">
            <a:xfrm>
              <a:off x="3371810" y="4299073"/>
              <a:ext cx="177299" cy="945776"/>
            </a:xfrm>
            <a:custGeom>
              <a:avLst/>
              <a:gdLst>
                <a:gd name="T0" fmla="*/ 3536 w 20000"/>
                <a:gd name="T1" fmla="*/ 0 h 20000"/>
                <a:gd name="T2" fmla="*/ 7124 w 20000"/>
                <a:gd name="T3" fmla="*/ 1518 h 20000"/>
                <a:gd name="T4" fmla="*/ 10660 w 20000"/>
                <a:gd name="T5" fmla="*/ 2504 h 20000"/>
                <a:gd name="T6" fmla="*/ 7652 w 20000"/>
                <a:gd name="T7" fmla="*/ 3439 h 20000"/>
                <a:gd name="T8" fmla="*/ 7652 w 20000"/>
                <a:gd name="T9" fmla="*/ 4274 h 20000"/>
                <a:gd name="T10" fmla="*/ 6807 w 20000"/>
                <a:gd name="T11" fmla="*/ 5058 h 20000"/>
                <a:gd name="T12" fmla="*/ 4908 w 20000"/>
                <a:gd name="T13" fmla="*/ 6717 h 20000"/>
                <a:gd name="T14" fmla="*/ 7124 w 20000"/>
                <a:gd name="T15" fmla="*/ 8225 h 20000"/>
                <a:gd name="T16" fmla="*/ 5488 w 20000"/>
                <a:gd name="T17" fmla="*/ 9472 h 20000"/>
                <a:gd name="T18" fmla="*/ 5699 w 20000"/>
                <a:gd name="T19" fmla="*/ 10830 h 20000"/>
                <a:gd name="T20" fmla="*/ 6807 w 20000"/>
                <a:gd name="T21" fmla="*/ 12700 h 20000"/>
                <a:gd name="T22" fmla="*/ 7124 w 20000"/>
                <a:gd name="T23" fmla="*/ 13384 h 20000"/>
                <a:gd name="T24" fmla="*/ 9024 w 20000"/>
                <a:gd name="T25" fmla="*/ 13957 h 20000"/>
                <a:gd name="T26" fmla="*/ 8496 w 20000"/>
                <a:gd name="T27" fmla="*/ 14319 h 20000"/>
                <a:gd name="T28" fmla="*/ 9024 w 20000"/>
                <a:gd name="T29" fmla="*/ 15304 h 20000"/>
                <a:gd name="T30" fmla="*/ 9024 w 20000"/>
                <a:gd name="T31" fmla="*/ 16290 h 20000"/>
                <a:gd name="T32" fmla="*/ 7652 w 20000"/>
                <a:gd name="T33" fmla="*/ 17486 h 20000"/>
                <a:gd name="T34" fmla="*/ 10660 w 20000"/>
                <a:gd name="T35" fmla="*/ 18331 h 20000"/>
                <a:gd name="T36" fmla="*/ 17784 w 20000"/>
                <a:gd name="T37" fmla="*/ 18693 h 20000"/>
                <a:gd name="T38" fmla="*/ 16412 w 20000"/>
                <a:gd name="T39" fmla="*/ 19155 h 20000"/>
                <a:gd name="T40" fmla="*/ 14987 w 20000"/>
                <a:gd name="T41" fmla="*/ 19990 h 20000"/>
                <a:gd name="T42" fmla="*/ 13931 w 20000"/>
                <a:gd name="T43" fmla="*/ 19517 h 20000"/>
                <a:gd name="T44" fmla="*/ 11451 w 20000"/>
                <a:gd name="T45" fmla="*/ 19155 h 20000"/>
                <a:gd name="T46" fmla="*/ 12612 w 20000"/>
                <a:gd name="T47" fmla="*/ 19678 h 20000"/>
                <a:gd name="T48" fmla="*/ 9815 w 20000"/>
                <a:gd name="T49" fmla="*/ 19316 h 20000"/>
                <a:gd name="T50" fmla="*/ 9288 w 20000"/>
                <a:gd name="T51" fmla="*/ 18904 h 20000"/>
                <a:gd name="T52" fmla="*/ 9815 w 20000"/>
                <a:gd name="T53" fmla="*/ 18592 h 20000"/>
                <a:gd name="T54" fmla="*/ 7124 w 20000"/>
                <a:gd name="T55" fmla="*/ 18059 h 20000"/>
                <a:gd name="T56" fmla="*/ 6280 w 20000"/>
                <a:gd name="T57" fmla="*/ 17597 h 20000"/>
                <a:gd name="T58" fmla="*/ 5488 w 20000"/>
                <a:gd name="T59" fmla="*/ 17134 h 20000"/>
                <a:gd name="T60" fmla="*/ 6807 w 20000"/>
                <a:gd name="T61" fmla="*/ 16400 h 20000"/>
                <a:gd name="T62" fmla="*/ 4644 w 20000"/>
                <a:gd name="T63" fmla="*/ 15716 h 20000"/>
                <a:gd name="T64" fmla="*/ 1372 w 20000"/>
                <a:gd name="T65" fmla="*/ 15043 h 20000"/>
                <a:gd name="T66" fmla="*/ 5488 w 20000"/>
                <a:gd name="T67" fmla="*/ 15043 h 20000"/>
                <a:gd name="T68" fmla="*/ 5699 w 20000"/>
                <a:gd name="T69" fmla="*/ 14057 h 20000"/>
                <a:gd name="T70" fmla="*/ 4644 w 20000"/>
                <a:gd name="T71" fmla="*/ 13012 h 20000"/>
                <a:gd name="T72" fmla="*/ 1900 w 20000"/>
                <a:gd name="T73" fmla="*/ 12348 h 20000"/>
                <a:gd name="T74" fmla="*/ 1055 w 20000"/>
                <a:gd name="T75" fmla="*/ 10830 h 20000"/>
                <a:gd name="T76" fmla="*/ 1900 w 20000"/>
                <a:gd name="T77" fmla="*/ 9060 h 20000"/>
                <a:gd name="T78" fmla="*/ 2691 w 20000"/>
                <a:gd name="T79" fmla="*/ 7501 h 20000"/>
                <a:gd name="T80" fmla="*/ 1900 w 20000"/>
                <a:gd name="T81" fmla="*/ 5631 h 20000"/>
                <a:gd name="T82" fmla="*/ 2691 w 20000"/>
                <a:gd name="T83" fmla="*/ 3539 h 20000"/>
                <a:gd name="T84" fmla="*/ 2691 w 20000"/>
                <a:gd name="T85" fmla="*/ 208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00" h="20000">
                  <a:moveTo>
                    <a:pt x="1900" y="422"/>
                  </a:moveTo>
                  <a:lnTo>
                    <a:pt x="2691" y="271"/>
                  </a:lnTo>
                  <a:lnTo>
                    <a:pt x="3536" y="0"/>
                  </a:lnTo>
                  <a:lnTo>
                    <a:pt x="4908" y="312"/>
                  </a:lnTo>
                  <a:lnTo>
                    <a:pt x="6280" y="845"/>
                  </a:lnTo>
                  <a:lnTo>
                    <a:pt x="7124" y="1518"/>
                  </a:lnTo>
                  <a:lnTo>
                    <a:pt x="8179" y="2041"/>
                  </a:lnTo>
                  <a:lnTo>
                    <a:pt x="9024" y="2504"/>
                  </a:lnTo>
                  <a:lnTo>
                    <a:pt x="10660" y="2504"/>
                  </a:lnTo>
                  <a:lnTo>
                    <a:pt x="10343" y="3127"/>
                  </a:lnTo>
                  <a:lnTo>
                    <a:pt x="8179" y="3288"/>
                  </a:lnTo>
                  <a:lnTo>
                    <a:pt x="7652" y="3439"/>
                  </a:lnTo>
                  <a:lnTo>
                    <a:pt x="7652" y="3700"/>
                  </a:lnTo>
                  <a:lnTo>
                    <a:pt x="8179" y="4113"/>
                  </a:lnTo>
                  <a:lnTo>
                    <a:pt x="7652" y="4274"/>
                  </a:lnTo>
                  <a:lnTo>
                    <a:pt x="8496" y="4525"/>
                  </a:lnTo>
                  <a:lnTo>
                    <a:pt x="7652" y="4686"/>
                  </a:lnTo>
                  <a:lnTo>
                    <a:pt x="6807" y="5058"/>
                  </a:lnTo>
                  <a:lnTo>
                    <a:pt x="5488" y="5470"/>
                  </a:lnTo>
                  <a:lnTo>
                    <a:pt x="5488" y="6204"/>
                  </a:lnTo>
                  <a:lnTo>
                    <a:pt x="4908" y="6717"/>
                  </a:lnTo>
                  <a:lnTo>
                    <a:pt x="5699" y="7129"/>
                  </a:lnTo>
                  <a:lnTo>
                    <a:pt x="6280" y="7652"/>
                  </a:lnTo>
                  <a:lnTo>
                    <a:pt x="7124" y="8225"/>
                  </a:lnTo>
                  <a:lnTo>
                    <a:pt x="6280" y="8798"/>
                  </a:lnTo>
                  <a:lnTo>
                    <a:pt x="6807" y="9311"/>
                  </a:lnTo>
                  <a:lnTo>
                    <a:pt x="5488" y="9472"/>
                  </a:lnTo>
                  <a:lnTo>
                    <a:pt x="5488" y="10156"/>
                  </a:lnTo>
                  <a:lnTo>
                    <a:pt x="6807" y="10769"/>
                  </a:lnTo>
                  <a:lnTo>
                    <a:pt x="5699" y="10830"/>
                  </a:lnTo>
                  <a:lnTo>
                    <a:pt x="5488" y="11503"/>
                  </a:lnTo>
                  <a:lnTo>
                    <a:pt x="5488" y="12127"/>
                  </a:lnTo>
                  <a:lnTo>
                    <a:pt x="6807" y="12700"/>
                  </a:lnTo>
                  <a:lnTo>
                    <a:pt x="5699" y="12599"/>
                  </a:lnTo>
                  <a:lnTo>
                    <a:pt x="5699" y="13233"/>
                  </a:lnTo>
                  <a:lnTo>
                    <a:pt x="7124" y="13384"/>
                  </a:lnTo>
                  <a:lnTo>
                    <a:pt x="7652" y="13534"/>
                  </a:lnTo>
                  <a:lnTo>
                    <a:pt x="7652" y="13957"/>
                  </a:lnTo>
                  <a:lnTo>
                    <a:pt x="9024" y="13957"/>
                  </a:lnTo>
                  <a:lnTo>
                    <a:pt x="9024" y="14218"/>
                  </a:lnTo>
                  <a:lnTo>
                    <a:pt x="7652" y="14218"/>
                  </a:lnTo>
                  <a:lnTo>
                    <a:pt x="8496" y="14319"/>
                  </a:lnTo>
                  <a:lnTo>
                    <a:pt x="9024" y="14630"/>
                  </a:lnTo>
                  <a:lnTo>
                    <a:pt x="9024" y="14942"/>
                  </a:lnTo>
                  <a:lnTo>
                    <a:pt x="9024" y="15304"/>
                  </a:lnTo>
                  <a:lnTo>
                    <a:pt x="9024" y="15716"/>
                  </a:lnTo>
                  <a:lnTo>
                    <a:pt x="8496" y="16028"/>
                  </a:lnTo>
                  <a:lnTo>
                    <a:pt x="9024" y="16290"/>
                  </a:lnTo>
                  <a:lnTo>
                    <a:pt x="8496" y="16712"/>
                  </a:lnTo>
                  <a:lnTo>
                    <a:pt x="7124" y="16973"/>
                  </a:lnTo>
                  <a:lnTo>
                    <a:pt x="7652" y="17486"/>
                  </a:lnTo>
                  <a:lnTo>
                    <a:pt x="9024" y="17798"/>
                  </a:lnTo>
                  <a:lnTo>
                    <a:pt x="10660" y="17798"/>
                  </a:lnTo>
                  <a:lnTo>
                    <a:pt x="10660" y="18331"/>
                  </a:lnTo>
                  <a:lnTo>
                    <a:pt x="12823" y="18693"/>
                  </a:lnTo>
                  <a:lnTo>
                    <a:pt x="14987" y="18693"/>
                  </a:lnTo>
                  <a:lnTo>
                    <a:pt x="17784" y="18693"/>
                  </a:lnTo>
                  <a:lnTo>
                    <a:pt x="19947" y="18844"/>
                  </a:lnTo>
                  <a:lnTo>
                    <a:pt x="18311" y="18904"/>
                  </a:lnTo>
                  <a:lnTo>
                    <a:pt x="16412" y="19155"/>
                  </a:lnTo>
                  <a:lnTo>
                    <a:pt x="16095" y="19417"/>
                  </a:lnTo>
                  <a:lnTo>
                    <a:pt x="16095" y="19829"/>
                  </a:lnTo>
                  <a:lnTo>
                    <a:pt x="14987" y="19990"/>
                  </a:lnTo>
                  <a:lnTo>
                    <a:pt x="13931" y="19930"/>
                  </a:lnTo>
                  <a:lnTo>
                    <a:pt x="12823" y="19678"/>
                  </a:lnTo>
                  <a:lnTo>
                    <a:pt x="13931" y="19517"/>
                  </a:lnTo>
                  <a:lnTo>
                    <a:pt x="14987" y="19417"/>
                  </a:lnTo>
                  <a:lnTo>
                    <a:pt x="13931" y="19105"/>
                  </a:lnTo>
                  <a:lnTo>
                    <a:pt x="11451" y="19155"/>
                  </a:lnTo>
                  <a:lnTo>
                    <a:pt x="13351" y="19417"/>
                  </a:lnTo>
                  <a:lnTo>
                    <a:pt x="12612" y="19578"/>
                  </a:lnTo>
                  <a:lnTo>
                    <a:pt x="12612" y="19678"/>
                  </a:lnTo>
                  <a:lnTo>
                    <a:pt x="11187" y="19578"/>
                  </a:lnTo>
                  <a:lnTo>
                    <a:pt x="11451" y="19417"/>
                  </a:lnTo>
                  <a:lnTo>
                    <a:pt x="9815" y="19316"/>
                  </a:lnTo>
                  <a:lnTo>
                    <a:pt x="10343" y="19105"/>
                  </a:lnTo>
                  <a:lnTo>
                    <a:pt x="9288" y="19256"/>
                  </a:lnTo>
                  <a:lnTo>
                    <a:pt x="9288" y="18904"/>
                  </a:lnTo>
                  <a:lnTo>
                    <a:pt x="11187" y="18904"/>
                  </a:lnTo>
                  <a:lnTo>
                    <a:pt x="11187" y="18693"/>
                  </a:lnTo>
                  <a:lnTo>
                    <a:pt x="9815" y="18592"/>
                  </a:lnTo>
                  <a:lnTo>
                    <a:pt x="9288" y="18743"/>
                  </a:lnTo>
                  <a:lnTo>
                    <a:pt x="8179" y="18472"/>
                  </a:lnTo>
                  <a:lnTo>
                    <a:pt x="7124" y="18059"/>
                  </a:lnTo>
                  <a:lnTo>
                    <a:pt x="7124" y="18019"/>
                  </a:lnTo>
                  <a:lnTo>
                    <a:pt x="5488" y="17647"/>
                  </a:lnTo>
                  <a:lnTo>
                    <a:pt x="6280" y="17597"/>
                  </a:lnTo>
                  <a:lnTo>
                    <a:pt x="5699" y="17335"/>
                  </a:lnTo>
                  <a:lnTo>
                    <a:pt x="6807" y="17335"/>
                  </a:lnTo>
                  <a:lnTo>
                    <a:pt x="5488" y="17134"/>
                  </a:lnTo>
                  <a:lnTo>
                    <a:pt x="4908" y="16662"/>
                  </a:lnTo>
                  <a:lnTo>
                    <a:pt x="4908" y="16400"/>
                  </a:lnTo>
                  <a:lnTo>
                    <a:pt x="6807" y="16400"/>
                  </a:lnTo>
                  <a:lnTo>
                    <a:pt x="5488" y="16028"/>
                  </a:lnTo>
                  <a:lnTo>
                    <a:pt x="3536" y="16028"/>
                  </a:lnTo>
                  <a:lnTo>
                    <a:pt x="4644" y="15716"/>
                  </a:lnTo>
                  <a:lnTo>
                    <a:pt x="1900" y="15455"/>
                  </a:lnTo>
                  <a:lnTo>
                    <a:pt x="1055" y="15556"/>
                  </a:lnTo>
                  <a:lnTo>
                    <a:pt x="1372" y="15043"/>
                  </a:lnTo>
                  <a:lnTo>
                    <a:pt x="3536" y="15043"/>
                  </a:lnTo>
                  <a:lnTo>
                    <a:pt x="4644" y="15455"/>
                  </a:lnTo>
                  <a:lnTo>
                    <a:pt x="5488" y="15043"/>
                  </a:lnTo>
                  <a:lnTo>
                    <a:pt x="4644" y="14470"/>
                  </a:lnTo>
                  <a:lnTo>
                    <a:pt x="4908" y="14369"/>
                  </a:lnTo>
                  <a:lnTo>
                    <a:pt x="5699" y="14057"/>
                  </a:lnTo>
                  <a:lnTo>
                    <a:pt x="4644" y="13957"/>
                  </a:lnTo>
                  <a:lnTo>
                    <a:pt x="4644" y="13645"/>
                  </a:lnTo>
                  <a:lnTo>
                    <a:pt x="4644" y="13012"/>
                  </a:lnTo>
                  <a:lnTo>
                    <a:pt x="4644" y="12448"/>
                  </a:lnTo>
                  <a:lnTo>
                    <a:pt x="2691" y="12448"/>
                  </a:lnTo>
                  <a:lnTo>
                    <a:pt x="1900" y="12348"/>
                  </a:lnTo>
                  <a:lnTo>
                    <a:pt x="1372" y="11926"/>
                  </a:lnTo>
                  <a:lnTo>
                    <a:pt x="1900" y="11453"/>
                  </a:lnTo>
                  <a:lnTo>
                    <a:pt x="1055" y="10830"/>
                  </a:lnTo>
                  <a:lnTo>
                    <a:pt x="0" y="10106"/>
                  </a:lnTo>
                  <a:lnTo>
                    <a:pt x="1055" y="9744"/>
                  </a:lnTo>
                  <a:lnTo>
                    <a:pt x="1900" y="9060"/>
                  </a:lnTo>
                  <a:lnTo>
                    <a:pt x="2691" y="8326"/>
                  </a:lnTo>
                  <a:lnTo>
                    <a:pt x="2691" y="7712"/>
                  </a:lnTo>
                  <a:lnTo>
                    <a:pt x="2691" y="7501"/>
                  </a:lnTo>
                  <a:lnTo>
                    <a:pt x="1900" y="6828"/>
                  </a:lnTo>
                  <a:lnTo>
                    <a:pt x="1900" y="6305"/>
                  </a:lnTo>
                  <a:lnTo>
                    <a:pt x="1900" y="5631"/>
                  </a:lnTo>
                  <a:lnTo>
                    <a:pt x="2480" y="4897"/>
                  </a:lnTo>
                  <a:lnTo>
                    <a:pt x="2691" y="4213"/>
                  </a:lnTo>
                  <a:lnTo>
                    <a:pt x="2691" y="3539"/>
                  </a:lnTo>
                  <a:lnTo>
                    <a:pt x="2480" y="2866"/>
                  </a:lnTo>
                  <a:lnTo>
                    <a:pt x="2691" y="2614"/>
                  </a:lnTo>
                  <a:lnTo>
                    <a:pt x="2691" y="2081"/>
                  </a:lnTo>
                  <a:lnTo>
                    <a:pt x="2691" y="1156"/>
                  </a:lnTo>
                  <a:lnTo>
                    <a:pt x="1900" y="422"/>
                  </a:lnTo>
                  <a:close/>
                </a:path>
              </a:pathLst>
            </a:custGeom>
            <a:solidFill>
              <a:schemeClr val="bg1">
                <a:lumMod val="50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0" name="Freeform 76">
              <a:extLst>
                <a:ext uri="{FF2B5EF4-FFF2-40B4-BE49-F238E27FC236}">
                  <a16:creationId xmlns:a16="http://schemas.microsoft.com/office/drawing/2014/main" id="{B7DE05DE-D656-4D9A-82E7-EA23C82439F0}"/>
                </a:ext>
              </a:extLst>
            </p:cNvPr>
            <p:cNvSpPr>
              <a:spLocks/>
            </p:cNvSpPr>
            <p:nvPr/>
          </p:nvSpPr>
          <p:spPr bwMode="auto">
            <a:xfrm>
              <a:off x="3504785" y="5202075"/>
              <a:ext cx="61822" cy="72478"/>
            </a:xfrm>
            <a:custGeom>
              <a:avLst/>
              <a:gdLst>
                <a:gd name="T0" fmla="*/ 14242 w 20000"/>
                <a:gd name="T1" fmla="*/ 0 h 20000"/>
                <a:gd name="T2" fmla="*/ 16667 w 20000"/>
                <a:gd name="T3" fmla="*/ 9605 h 20000"/>
                <a:gd name="T4" fmla="*/ 19848 w 20000"/>
                <a:gd name="T5" fmla="*/ 18421 h 20000"/>
                <a:gd name="T6" fmla="*/ 11818 w 20000"/>
                <a:gd name="T7" fmla="*/ 19868 h 20000"/>
                <a:gd name="T8" fmla="*/ 0 w 20000"/>
                <a:gd name="T9" fmla="*/ 16447 h 20000"/>
                <a:gd name="T10" fmla="*/ 15758 w 20000"/>
                <a:gd name="T11" fmla="*/ 15000 h 20000"/>
                <a:gd name="T12" fmla="*/ 9545 w 20000"/>
                <a:gd name="T13" fmla="*/ 9605 h 20000"/>
                <a:gd name="T14" fmla="*/ 11818 w 20000"/>
                <a:gd name="T15" fmla="*/ 6184 h 20000"/>
                <a:gd name="T16" fmla="*/ 6515 w 20000"/>
                <a:gd name="T17" fmla="*/ 7500 h 20000"/>
                <a:gd name="T18" fmla="*/ 6515 w 20000"/>
                <a:gd name="T19" fmla="*/ 2105 h 20000"/>
                <a:gd name="T20" fmla="*/ 9545 w 20000"/>
                <a:gd name="T21" fmla="*/ 0 h 20000"/>
                <a:gd name="T22" fmla="*/ 14242 w 20000"/>
                <a:gd name="T23"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00" h="20000">
                  <a:moveTo>
                    <a:pt x="14242" y="0"/>
                  </a:moveTo>
                  <a:lnTo>
                    <a:pt x="16667" y="9605"/>
                  </a:lnTo>
                  <a:lnTo>
                    <a:pt x="19848" y="18421"/>
                  </a:lnTo>
                  <a:lnTo>
                    <a:pt x="11818" y="19868"/>
                  </a:lnTo>
                  <a:lnTo>
                    <a:pt x="0" y="16447"/>
                  </a:lnTo>
                  <a:lnTo>
                    <a:pt x="15758" y="15000"/>
                  </a:lnTo>
                  <a:lnTo>
                    <a:pt x="9545" y="9605"/>
                  </a:lnTo>
                  <a:lnTo>
                    <a:pt x="11818" y="6184"/>
                  </a:lnTo>
                  <a:lnTo>
                    <a:pt x="6515" y="7500"/>
                  </a:lnTo>
                  <a:lnTo>
                    <a:pt x="6515" y="2105"/>
                  </a:lnTo>
                  <a:lnTo>
                    <a:pt x="9545" y="0"/>
                  </a:lnTo>
                  <a:lnTo>
                    <a:pt x="14242"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1" name="Freeform 75">
              <a:extLst>
                <a:ext uri="{FF2B5EF4-FFF2-40B4-BE49-F238E27FC236}">
                  <a16:creationId xmlns:a16="http://schemas.microsoft.com/office/drawing/2014/main" id="{872AE3AF-2BCA-43A5-82B4-FE0122416680}"/>
                </a:ext>
              </a:extLst>
            </p:cNvPr>
            <p:cNvSpPr>
              <a:spLocks/>
            </p:cNvSpPr>
            <p:nvPr/>
          </p:nvSpPr>
          <p:spPr bwMode="auto">
            <a:xfrm>
              <a:off x="3056871" y="3674101"/>
              <a:ext cx="72319" cy="72478"/>
            </a:xfrm>
            <a:custGeom>
              <a:avLst/>
              <a:gdLst>
                <a:gd name="T0" fmla="*/ 769 w 20000"/>
                <a:gd name="T1" fmla="*/ 0 h 20000"/>
                <a:gd name="T2" fmla="*/ 2564 w 20000"/>
                <a:gd name="T3" fmla="*/ 0 h 20000"/>
                <a:gd name="T4" fmla="*/ 5256 w 20000"/>
                <a:gd name="T5" fmla="*/ 0 h 20000"/>
                <a:gd name="T6" fmla="*/ 7308 w 20000"/>
                <a:gd name="T7" fmla="*/ 0 h 20000"/>
                <a:gd name="T8" fmla="*/ 10513 w 20000"/>
                <a:gd name="T9" fmla="*/ 2105 h 20000"/>
                <a:gd name="T10" fmla="*/ 13846 w 20000"/>
                <a:gd name="T11" fmla="*/ 2105 h 20000"/>
                <a:gd name="T12" fmla="*/ 15897 w 20000"/>
                <a:gd name="T13" fmla="*/ 5526 h 20000"/>
                <a:gd name="T14" fmla="*/ 16538 w 20000"/>
                <a:gd name="T15" fmla="*/ 7500 h 20000"/>
                <a:gd name="T16" fmla="*/ 19231 w 20000"/>
                <a:gd name="T17" fmla="*/ 8947 h 20000"/>
                <a:gd name="T18" fmla="*/ 19872 w 20000"/>
                <a:gd name="T19" fmla="*/ 10263 h 20000"/>
                <a:gd name="T20" fmla="*/ 17821 w 20000"/>
                <a:gd name="T21" fmla="*/ 10263 h 20000"/>
                <a:gd name="T22" fmla="*/ 16538 w 20000"/>
                <a:gd name="T23" fmla="*/ 14474 h 20000"/>
                <a:gd name="T24" fmla="*/ 16538 w 20000"/>
                <a:gd name="T25" fmla="*/ 15789 h 20000"/>
                <a:gd name="T26" fmla="*/ 17821 w 20000"/>
                <a:gd name="T27" fmla="*/ 17763 h 20000"/>
                <a:gd name="T28" fmla="*/ 16538 w 20000"/>
                <a:gd name="T29" fmla="*/ 19868 h 20000"/>
                <a:gd name="T30" fmla="*/ 15897 w 20000"/>
                <a:gd name="T31" fmla="*/ 19079 h 20000"/>
                <a:gd name="T32" fmla="*/ 14615 w 20000"/>
                <a:gd name="T33" fmla="*/ 15789 h 20000"/>
                <a:gd name="T34" fmla="*/ 13846 w 20000"/>
                <a:gd name="T35" fmla="*/ 16447 h 20000"/>
                <a:gd name="T36" fmla="*/ 12564 w 20000"/>
                <a:gd name="T37" fmla="*/ 15789 h 20000"/>
                <a:gd name="T38" fmla="*/ 12564 w 20000"/>
                <a:gd name="T39" fmla="*/ 12368 h 20000"/>
                <a:gd name="T40" fmla="*/ 7949 w 20000"/>
                <a:gd name="T41" fmla="*/ 10263 h 20000"/>
                <a:gd name="T42" fmla="*/ 3974 w 20000"/>
                <a:gd name="T43" fmla="*/ 5526 h 20000"/>
                <a:gd name="T44" fmla="*/ 5256 w 20000"/>
                <a:gd name="T45" fmla="*/ 8947 h 20000"/>
                <a:gd name="T46" fmla="*/ 0 w 20000"/>
                <a:gd name="T47" fmla="*/ 5526 h 20000"/>
                <a:gd name="T48" fmla="*/ 769 w 20000"/>
                <a:gd name="T49" fmla="*/ 3553 h 20000"/>
                <a:gd name="T50" fmla="*/ 769 w 20000"/>
                <a:gd name="T51"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000" h="20000">
                  <a:moveTo>
                    <a:pt x="769" y="0"/>
                  </a:moveTo>
                  <a:lnTo>
                    <a:pt x="2564" y="0"/>
                  </a:lnTo>
                  <a:lnTo>
                    <a:pt x="5256" y="0"/>
                  </a:lnTo>
                  <a:lnTo>
                    <a:pt x="7308" y="0"/>
                  </a:lnTo>
                  <a:lnTo>
                    <a:pt x="10513" y="2105"/>
                  </a:lnTo>
                  <a:lnTo>
                    <a:pt x="13846" y="2105"/>
                  </a:lnTo>
                  <a:lnTo>
                    <a:pt x="15897" y="5526"/>
                  </a:lnTo>
                  <a:lnTo>
                    <a:pt x="16538" y="7500"/>
                  </a:lnTo>
                  <a:lnTo>
                    <a:pt x="19231" y="8947"/>
                  </a:lnTo>
                  <a:lnTo>
                    <a:pt x="19872" y="10263"/>
                  </a:lnTo>
                  <a:lnTo>
                    <a:pt x="17821" y="10263"/>
                  </a:lnTo>
                  <a:lnTo>
                    <a:pt x="16538" y="14474"/>
                  </a:lnTo>
                  <a:lnTo>
                    <a:pt x="16538" y="15789"/>
                  </a:lnTo>
                  <a:lnTo>
                    <a:pt x="17821" y="17763"/>
                  </a:lnTo>
                  <a:lnTo>
                    <a:pt x="16538" y="19868"/>
                  </a:lnTo>
                  <a:lnTo>
                    <a:pt x="15897" y="19079"/>
                  </a:lnTo>
                  <a:lnTo>
                    <a:pt x="14615" y="15789"/>
                  </a:lnTo>
                  <a:lnTo>
                    <a:pt x="13846" y="16447"/>
                  </a:lnTo>
                  <a:lnTo>
                    <a:pt x="12564" y="15789"/>
                  </a:lnTo>
                  <a:lnTo>
                    <a:pt x="12564" y="12368"/>
                  </a:lnTo>
                  <a:lnTo>
                    <a:pt x="7949" y="10263"/>
                  </a:lnTo>
                  <a:lnTo>
                    <a:pt x="3974" y="5526"/>
                  </a:lnTo>
                  <a:lnTo>
                    <a:pt x="5256" y="8947"/>
                  </a:lnTo>
                  <a:lnTo>
                    <a:pt x="0" y="5526"/>
                  </a:lnTo>
                  <a:lnTo>
                    <a:pt x="769" y="3553"/>
                  </a:lnTo>
                  <a:lnTo>
                    <a:pt x="769"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2" name="Freeform 74">
              <a:extLst>
                <a:ext uri="{FF2B5EF4-FFF2-40B4-BE49-F238E27FC236}">
                  <a16:creationId xmlns:a16="http://schemas.microsoft.com/office/drawing/2014/main" id="{211A280E-B881-4D37-A8B8-A3ED69BC545C}"/>
                </a:ext>
              </a:extLst>
            </p:cNvPr>
            <p:cNvSpPr>
              <a:spLocks/>
            </p:cNvSpPr>
            <p:nvPr/>
          </p:nvSpPr>
          <p:spPr bwMode="auto">
            <a:xfrm>
              <a:off x="3361313" y="3488748"/>
              <a:ext cx="73486" cy="49903"/>
            </a:xfrm>
            <a:custGeom>
              <a:avLst/>
              <a:gdLst>
                <a:gd name="T0" fmla="*/ 0 w 20000"/>
                <a:gd name="T1" fmla="*/ 14808 h 20000"/>
                <a:gd name="T2" fmla="*/ 0 w 20000"/>
                <a:gd name="T3" fmla="*/ 7885 h 20000"/>
                <a:gd name="T4" fmla="*/ 0 w 20000"/>
                <a:gd name="T5" fmla="*/ 0 h 20000"/>
                <a:gd name="T6" fmla="*/ 764 w 20000"/>
                <a:gd name="T7" fmla="*/ 0 h 20000"/>
                <a:gd name="T8" fmla="*/ 5223 w 20000"/>
                <a:gd name="T9" fmla="*/ 0 h 20000"/>
                <a:gd name="T10" fmla="*/ 10701 w 20000"/>
                <a:gd name="T11" fmla="*/ 1923 h 20000"/>
                <a:gd name="T12" fmla="*/ 12611 w 20000"/>
                <a:gd name="T13" fmla="*/ 5000 h 20000"/>
                <a:gd name="T14" fmla="*/ 19873 w 20000"/>
                <a:gd name="T15" fmla="*/ 7885 h 20000"/>
                <a:gd name="T16" fmla="*/ 17834 w 20000"/>
                <a:gd name="T17" fmla="*/ 12885 h 20000"/>
                <a:gd name="T18" fmla="*/ 9172 w 20000"/>
                <a:gd name="T19" fmla="*/ 12885 h 20000"/>
                <a:gd name="T20" fmla="*/ 5987 w 20000"/>
                <a:gd name="T21" fmla="*/ 12885 h 20000"/>
                <a:gd name="T22" fmla="*/ 2038 w 20000"/>
                <a:gd name="T23" fmla="*/ 19808 h 20000"/>
                <a:gd name="T24" fmla="*/ 0 w 20000"/>
                <a:gd name="T25" fmla="*/ 1480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00" h="20000">
                  <a:moveTo>
                    <a:pt x="0" y="14808"/>
                  </a:moveTo>
                  <a:lnTo>
                    <a:pt x="0" y="7885"/>
                  </a:lnTo>
                  <a:lnTo>
                    <a:pt x="0" y="0"/>
                  </a:lnTo>
                  <a:lnTo>
                    <a:pt x="764" y="0"/>
                  </a:lnTo>
                  <a:lnTo>
                    <a:pt x="5223" y="0"/>
                  </a:lnTo>
                  <a:lnTo>
                    <a:pt x="10701" y="1923"/>
                  </a:lnTo>
                  <a:lnTo>
                    <a:pt x="12611" y="5000"/>
                  </a:lnTo>
                  <a:lnTo>
                    <a:pt x="19873" y="7885"/>
                  </a:lnTo>
                  <a:lnTo>
                    <a:pt x="17834" y="12885"/>
                  </a:lnTo>
                  <a:lnTo>
                    <a:pt x="9172" y="12885"/>
                  </a:lnTo>
                  <a:lnTo>
                    <a:pt x="5987" y="12885"/>
                  </a:lnTo>
                  <a:lnTo>
                    <a:pt x="2038" y="19808"/>
                  </a:lnTo>
                  <a:lnTo>
                    <a:pt x="0" y="14808"/>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3" name="Freeform 73">
              <a:extLst>
                <a:ext uri="{FF2B5EF4-FFF2-40B4-BE49-F238E27FC236}">
                  <a16:creationId xmlns:a16="http://schemas.microsoft.com/office/drawing/2014/main" id="{5FFF661D-90B6-406D-8578-C46B69AF616B}"/>
                </a:ext>
              </a:extLst>
            </p:cNvPr>
            <p:cNvSpPr>
              <a:spLocks/>
            </p:cNvSpPr>
            <p:nvPr/>
          </p:nvSpPr>
          <p:spPr bwMode="auto">
            <a:xfrm>
              <a:off x="3154852" y="3886782"/>
              <a:ext cx="121310" cy="135450"/>
            </a:xfrm>
            <a:custGeom>
              <a:avLst/>
              <a:gdLst>
                <a:gd name="T0" fmla="*/ 7538 w 20000"/>
                <a:gd name="T1" fmla="*/ 0 h 20000"/>
                <a:gd name="T2" fmla="*/ 11538 w 20000"/>
                <a:gd name="T3" fmla="*/ 1825 h 20000"/>
                <a:gd name="T4" fmla="*/ 13538 w 20000"/>
                <a:gd name="T5" fmla="*/ 3228 h 20000"/>
                <a:gd name="T6" fmla="*/ 16000 w 20000"/>
                <a:gd name="T7" fmla="*/ 3228 h 20000"/>
                <a:gd name="T8" fmla="*/ 17923 w 20000"/>
                <a:gd name="T9" fmla="*/ 4000 h 20000"/>
                <a:gd name="T10" fmla="*/ 19923 w 20000"/>
                <a:gd name="T11" fmla="*/ 6877 h 20000"/>
                <a:gd name="T12" fmla="*/ 17923 w 20000"/>
                <a:gd name="T13" fmla="*/ 9404 h 20000"/>
                <a:gd name="T14" fmla="*/ 14769 w 20000"/>
                <a:gd name="T15" fmla="*/ 12632 h 20000"/>
                <a:gd name="T16" fmla="*/ 10692 w 20000"/>
                <a:gd name="T17" fmla="*/ 14175 h 20000"/>
                <a:gd name="T18" fmla="*/ 8308 w 20000"/>
                <a:gd name="T19" fmla="*/ 17053 h 20000"/>
                <a:gd name="T20" fmla="*/ 7154 w 20000"/>
                <a:gd name="T21" fmla="*/ 19930 h 20000"/>
                <a:gd name="T22" fmla="*/ 4385 w 20000"/>
                <a:gd name="T23" fmla="*/ 18456 h 20000"/>
                <a:gd name="T24" fmla="*/ 2385 w 20000"/>
                <a:gd name="T25" fmla="*/ 18105 h 20000"/>
                <a:gd name="T26" fmla="*/ 3154 w 20000"/>
                <a:gd name="T27" fmla="*/ 15228 h 20000"/>
                <a:gd name="T28" fmla="*/ 3923 w 20000"/>
                <a:gd name="T29" fmla="*/ 15228 h 20000"/>
                <a:gd name="T30" fmla="*/ 4385 w 20000"/>
                <a:gd name="T31" fmla="*/ 12632 h 20000"/>
                <a:gd name="T32" fmla="*/ 3923 w 20000"/>
                <a:gd name="T33" fmla="*/ 11579 h 20000"/>
                <a:gd name="T34" fmla="*/ 2385 w 20000"/>
                <a:gd name="T35" fmla="*/ 12632 h 20000"/>
                <a:gd name="T36" fmla="*/ 0 w 20000"/>
                <a:gd name="T37" fmla="*/ 11579 h 20000"/>
                <a:gd name="T38" fmla="*/ 1231 w 20000"/>
                <a:gd name="T39" fmla="*/ 10456 h 20000"/>
                <a:gd name="T40" fmla="*/ 769 w 20000"/>
                <a:gd name="T41" fmla="*/ 7579 h 20000"/>
                <a:gd name="T42" fmla="*/ 2000 w 20000"/>
                <a:gd name="T43" fmla="*/ 6877 h 20000"/>
                <a:gd name="T44" fmla="*/ 2000 w 20000"/>
                <a:gd name="T45" fmla="*/ 5754 h 20000"/>
                <a:gd name="T46" fmla="*/ 3154 w 20000"/>
                <a:gd name="T47" fmla="*/ 4000 h 20000"/>
                <a:gd name="T48" fmla="*/ 3154 w 20000"/>
                <a:gd name="T49" fmla="*/ 2105 h 20000"/>
                <a:gd name="T50" fmla="*/ 4385 w 20000"/>
                <a:gd name="T51" fmla="*/ 1825 h 20000"/>
                <a:gd name="T52" fmla="*/ 7538 w 20000"/>
                <a:gd name="T53"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000" h="20000">
                  <a:moveTo>
                    <a:pt x="7538" y="0"/>
                  </a:moveTo>
                  <a:lnTo>
                    <a:pt x="11538" y="1825"/>
                  </a:lnTo>
                  <a:lnTo>
                    <a:pt x="13538" y="3228"/>
                  </a:lnTo>
                  <a:lnTo>
                    <a:pt x="16000" y="3228"/>
                  </a:lnTo>
                  <a:lnTo>
                    <a:pt x="17923" y="4000"/>
                  </a:lnTo>
                  <a:lnTo>
                    <a:pt x="19923" y="6877"/>
                  </a:lnTo>
                  <a:lnTo>
                    <a:pt x="17923" y="9404"/>
                  </a:lnTo>
                  <a:lnTo>
                    <a:pt x="14769" y="12632"/>
                  </a:lnTo>
                  <a:lnTo>
                    <a:pt x="10692" y="14175"/>
                  </a:lnTo>
                  <a:lnTo>
                    <a:pt x="8308" y="17053"/>
                  </a:lnTo>
                  <a:lnTo>
                    <a:pt x="7154" y="19930"/>
                  </a:lnTo>
                  <a:lnTo>
                    <a:pt x="4385" y="18456"/>
                  </a:lnTo>
                  <a:lnTo>
                    <a:pt x="2385" y="18105"/>
                  </a:lnTo>
                  <a:lnTo>
                    <a:pt x="3154" y="15228"/>
                  </a:lnTo>
                  <a:lnTo>
                    <a:pt x="3923" y="15228"/>
                  </a:lnTo>
                  <a:lnTo>
                    <a:pt x="4385" y="12632"/>
                  </a:lnTo>
                  <a:lnTo>
                    <a:pt x="3923" y="11579"/>
                  </a:lnTo>
                  <a:lnTo>
                    <a:pt x="2385" y="12632"/>
                  </a:lnTo>
                  <a:lnTo>
                    <a:pt x="0" y="11579"/>
                  </a:lnTo>
                  <a:lnTo>
                    <a:pt x="1231" y="10456"/>
                  </a:lnTo>
                  <a:lnTo>
                    <a:pt x="769" y="7579"/>
                  </a:lnTo>
                  <a:lnTo>
                    <a:pt x="2000" y="6877"/>
                  </a:lnTo>
                  <a:lnTo>
                    <a:pt x="2000" y="5754"/>
                  </a:lnTo>
                  <a:lnTo>
                    <a:pt x="3154" y="4000"/>
                  </a:lnTo>
                  <a:lnTo>
                    <a:pt x="3154" y="2105"/>
                  </a:lnTo>
                  <a:lnTo>
                    <a:pt x="4385" y="1825"/>
                  </a:lnTo>
                  <a:lnTo>
                    <a:pt x="7538"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4" name="Freeform 72">
              <a:extLst>
                <a:ext uri="{FF2B5EF4-FFF2-40B4-BE49-F238E27FC236}">
                  <a16:creationId xmlns:a16="http://schemas.microsoft.com/office/drawing/2014/main" id="{6A86D678-A8F5-43CE-A5BB-37DBF3E69ECA}"/>
                </a:ext>
              </a:extLst>
            </p:cNvPr>
            <p:cNvSpPr>
              <a:spLocks/>
            </p:cNvSpPr>
            <p:nvPr/>
          </p:nvSpPr>
          <p:spPr bwMode="auto">
            <a:xfrm>
              <a:off x="2930895" y="3524393"/>
              <a:ext cx="78152" cy="91489"/>
            </a:xfrm>
            <a:custGeom>
              <a:avLst/>
              <a:gdLst>
                <a:gd name="T0" fmla="*/ 17964 w 20000"/>
                <a:gd name="T1" fmla="*/ 0 h 20000"/>
                <a:gd name="T2" fmla="*/ 16766 w 20000"/>
                <a:gd name="T3" fmla="*/ 8601 h 20000"/>
                <a:gd name="T4" fmla="*/ 17964 w 20000"/>
                <a:gd name="T5" fmla="*/ 9741 h 20000"/>
                <a:gd name="T6" fmla="*/ 19162 w 20000"/>
                <a:gd name="T7" fmla="*/ 10155 h 20000"/>
                <a:gd name="T8" fmla="*/ 19880 w 20000"/>
                <a:gd name="T9" fmla="*/ 10155 h 20000"/>
                <a:gd name="T10" fmla="*/ 19880 w 20000"/>
                <a:gd name="T11" fmla="*/ 11813 h 20000"/>
                <a:gd name="T12" fmla="*/ 16766 w 20000"/>
                <a:gd name="T13" fmla="*/ 12953 h 20000"/>
                <a:gd name="T14" fmla="*/ 16766 w 20000"/>
                <a:gd name="T15" fmla="*/ 14611 h 20000"/>
                <a:gd name="T16" fmla="*/ 16168 w 20000"/>
                <a:gd name="T17" fmla="*/ 16062 h 20000"/>
                <a:gd name="T18" fmla="*/ 14970 w 20000"/>
                <a:gd name="T19" fmla="*/ 16062 h 20000"/>
                <a:gd name="T20" fmla="*/ 13772 w 20000"/>
                <a:gd name="T21" fmla="*/ 18238 h 20000"/>
                <a:gd name="T22" fmla="*/ 11856 w 20000"/>
                <a:gd name="T23" fmla="*/ 19896 h 20000"/>
                <a:gd name="T24" fmla="*/ 4910 w 20000"/>
                <a:gd name="T25" fmla="*/ 18860 h 20000"/>
                <a:gd name="T26" fmla="*/ 0 w 20000"/>
                <a:gd name="T27" fmla="*/ 15648 h 20000"/>
                <a:gd name="T28" fmla="*/ 1916 w 20000"/>
                <a:gd name="T29" fmla="*/ 13990 h 20000"/>
                <a:gd name="T30" fmla="*/ 719 w 20000"/>
                <a:gd name="T31" fmla="*/ 11813 h 20000"/>
                <a:gd name="T32" fmla="*/ 3713 w 20000"/>
                <a:gd name="T33" fmla="*/ 8601 h 20000"/>
                <a:gd name="T34" fmla="*/ 10060 w 20000"/>
                <a:gd name="T35" fmla="*/ 8601 h 20000"/>
                <a:gd name="T36" fmla="*/ 11257 w 20000"/>
                <a:gd name="T37" fmla="*/ 7047 h 20000"/>
                <a:gd name="T38" fmla="*/ 6826 w 20000"/>
                <a:gd name="T39" fmla="*/ 3212 h 20000"/>
                <a:gd name="T40" fmla="*/ 8623 w 20000"/>
                <a:gd name="T41" fmla="*/ 0 h 20000"/>
                <a:gd name="T42" fmla="*/ 17964 w 20000"/>
                <a:gd name="T43"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00" h="20000">
                  <a:moveTo>
                    <a:pt x="17964" y="0"/>
                  </a:moveTo>
                  <a:lnTo>
                    <a:pt x="16766" y="8601"/>
                  </a:lnTo>
                  <a:lnTo>
                    <a:pt x="17964" y="9741"/>
                  </a:lnTo>
                  <a:lnTo>
                    <a:pt x="19162" y="10155"/>
                  </a:lnTo>
                  <a:lnTo>
                    <a:pt x="19880" y="10155"/>
                  </a:lnTo>
                  <a:lnTo>
                    <a:pt x="19880" y="11813"/>
                  </a:lnTo>
                  <a:lnTo>
                    <a:pt x="16766" y="12953"/>
                  </a:lnTo>
                  <a:lnTo>
                    <a:pt x="16766" y="14611"/>
                  </a:lnTo>
                  <a:lnTo>
                    <a:pt x="16168" y="16062"/>
                  </a:lnTo>
                  <a:lnTo>
                    <a:pt x="14970" y="16062"/>
                  </a:lnTo>
                  <a:lnTo>
                    <a:pt x="13772" y="18238"/>
                  </a:lnTo>
                  <a:lnTo>
                    <a:pt x="11856" y="19896"/>
                  </a:lnTo>
                  <a:lnTo>
                    <a:pt x="4910" y="18860"/>
                  </a:lnTo>
                  <a:lnTo>
                    <a:pt x="0" y="15648"/>
                  </a:lnTo>
                  <a:lnTo>
                    <a:pt x="1916" y="13990"/>
                  </a:lnTo>
                  <a:lnTo>
                    <a:pt x="719" y="11813"/>
                  </a:lnTo>
                  <a:lnTo>
                    <a:pt x="3713" y="8601"/>
                  </a:lnTo>
                  <a:lnTo>
                    <a:pt x="10060" y="8601"/>
                  </a:lnTo>
                  <a:lnTo>
                    <a:pt x="11257" y="7047"/>
                  </a:lnTo>
                  <a:lnTo>
                    <a:pt x="6826" y="3212"/>
                  </a:lnTo>
                  <a:lnTo>
                    <a:pt x="8623" y="0"/>
                  </a:lnTo>
                  <a:lnTo>
                    <a:pt x="17964"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5" name="Freeform 71">
              <a:extLst>
                <a:ext uri="{FF2B5EF4-FFF2-40B4-BE49-F238E27FC236}">
                  <a16:creationId xmlns:a16="http://schemas.microsoft.com/office/drawing/2014/main" id="{ABD7E746-2B8B-4AD5-9741-55439E28A53D}"/>
                </a:ext>
              </a:extLst>
            </p:cNvPr>
            <p:cNvSpPr>
              <a:spLocks/>
            </p:cNvSpPr>
            <p:nvPr/>
          </p:nvSpPr>
          <p:spPr bwMode="auto">
            <a:xfrm>
              <a:off x="3565440" y="3743014"/>
              <a:ext cx="96815" cy="146144"/>
            </a:xfrm>
            <a:custGeom>
              <a:avLst/>
              <a:gdLst>
                <a:gd name="T0" fmla="*/ 6957 w 20000"/>
                <a:gd name="T1" fmla="*/ 0 h 20000"/>
                <a:gd name="T2" fmla="*/ 12947 w 20000"/>
                <a:gd name="T3" fmla="*/ 2671 h 20000"/>
                <a:gd name="T4" fmla="*/ 11014 w 20000"/>
                <a:gd name="T5" fmla="*/ 5472 h 20000"/>
                <a:gd name="T6" fmla="*/ 13430 w 20000"/>
                <a:gd name="T7" fmla="*/ 4430 h 20000"/>
                <a:gd name="T8" fmla="*/ 18357 w 20000"/>
                <a:gd name="T9" fmla="*/ 6450 h 20000"/>
                <a:gd name="T10" fmla="*/ 17391 w 20000"/>
                <a:gd name="T11" fmla="*/ 9186 h 20000"/>
                <a:gd name="T12" fmla="*/ 14396 w 20000"/>
                <a:gd name="T13" fmla="*/ 10163 h 20000"/>
                <a:gd name="T14" fmla="*/ 13430 w 20000"/>
                <a:gd name="T15" fmla="*/ 12508 h 20000"/>
                <a:gd name="T16" fmla="*/ 17391 w 20000"/>
                <a:gd name="T17" fmla="*/ 14202 h 20000"/>
                <a:gd name="T18" fmla="*/ 19903 w 20000"/>
                <a:gd name="T19" fmla="*/ 18632 h 20000"/>
                <a:gd name="T20" fmla="*/ 16908 w 20000"/>
                <a:gd name="T21" fmla="*/ 18893 h 20000"/>
                <a:gd name="T22" fmla="*/ 11981 w 20000"/>
                <a:gd name="T23" fmla="*/ 19935 h 20000"/>
                <a:gd name="T24" fmla="*/ 6957 w 20000"/>
                <a:gd name="T25" fmla="*/ 18893 h 20000"/>
                <a:gd name="T26" fmla="*/ 5507 w 20000"/>
                <a:gd name="T27" fmla="*/ 16221 h 20000"/>
                <a:gd name="T28" fmla="*/ 6957 w 20000"/>
                <a:gd name="T29" fmla="*/ 12508 h 20000"/>
                <a:gd name="T30" fmla="*/ 5507 w 20000"/>
                <a:gd name="T31" fmla="*/ 10814 h 20000"/>
                <a:gd name="T32" fmla="*/ 4444 w 20000"/>
                <a:gd name="T33" fmla="*/ 8404 h 20000"/>
                <a:gd name="T34" fmla="*/ 2899 w 20000"/>
                <a:gd name="T35" fmla="*/ 9186 h 20000"/>
                <a:gd name="T36" fmla="*/ 0 w 20000"/>
                <a:gd name="T37" fmla="*/ 7101 h 20000"/>
                <a:gd name="T38" fmla="*/ 1353 w 20000"/>
                <a:gd name="T39" fmla="*/ 5472 h 20000"/>
                <a:gd name="T40" fmla="*/ 1353 w 20000"/>
                <a:gd name="T41" fmla="*/ 4430 h 20000"/>
                <a:gd name="T42" fmla="*/ 4444 w 20000"/>
                <a:gd name="T43" fmla="*/ 3713 h 20000"/>
                <a:gd name="T44" fmla="*/ 2899 w 20000"/>
                <a:gd name="T45" fmla="*/ 2020 h 20000"/>
                <a:gd name="T46" fmla="*/ 6957 w 20000"/>
                <a:gd name="T47"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000" h="20000">
                  <a:moveTo>
                    <a:pt x="6957" y="0"/>
                  </a:moveTo>
                  <a:lnTo>
                    <a:pt x="12947" y="2671"/>
                  </a:lnTo>
                  <a:lnTo>
                    <a:pt x="11014" y="5472"/>
                  </a:lnTo>
                  <a:lnTo>
                    <a:pt x="13430" y="4430"/>
                  </a:lnTo>
                  <a:lnTo>
                    <a:pt x="18357" y="6450"/>
                  </a:lnTo>
                  <a:lnTo>
                    <a:pt x="17391" y="9186"/>
                  </a:lnTo>
                  <a:lnTo>
                    <a:pt x="14396" y="10163"/>
                  </a:lnTo>
                  <a:lnTo>
                    <a:pt x="13430" y="12508"/>
                  </a:lnTo>
                  <a:lnTo>
                    <a:pt x="17391" y="14202"/>
                  </a:lnTo>
                  <a:lnTo>
                    <a:pt x="19903" y="18632"/>
                  </a:lnTo>
                  <a:lnTo>
                    <a:pt x="16908" y="18893"/>
                  </a:lnTo>
                  <a:lnTo>
                    <a:pt x="11981" y="19935"/>
                  </a:lnTo>
                  <a:lnTo>
                    <a:pt x="6957" y="18893"/>
                  </a:lnTo>
                  <a:lnTo>
                    <a:pt x="5507" y="16221"/>
                  </a:lnTo>
                  <a:lnTo>
                    <a:pt x="6957" y="12508"/>
                  </a:lnTo>
                  <a:lnTo>
                    <a:pt x="5507" y="10814"/>
                  </a:lnTo>
                  <a:lnTo>
                    <a:pt x="4444" y="8404"/>
                  </a:lnTo>
                  <a:lnTo>
                    <a:pt x="2899" y="9186"/>
                  </a:lnTo>
                  <a:lnTo>
                    <a:pt x="0" y="7101"/>
                  </a:lnTo>
                  <a:lnTo>
                    <a:pt x="1353" y="5472"/>
                  </a:lnTo>
                  <a:lnTo>
                    <a:pt x="1353" y="4430"/>
                  </a:lnTo>
                  <a:lnTo>
                    <a:pt x="4444" y="3713"/>
                  </a:lnTo>
                  <a:lnTo>
                    <a:pt x="2899" y="2020"/>
                  </a:lnTo>
                  <a:lnTo>
                    <a:pt x="6957"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6" name="Freeform 70">
              <a:extLst>
                <a:ext uri="{FF2B5EF4-FFF2-40B4-BE49-F238E27FC236}">
                  <a16:creationId xmlns:a16="http://schemas.microsoft.com/office/drawing/2014/main" id="{18CCBB67-55A7-479D-B299-FBD80ECF5D3D}"/>
                </a:ext>
              </a:extLst>
            </p:cNvPr>
            <p:cNvSpPr>
              <a:spLocks/>
            </p:cNvSpPr>
            <p:nvPr/>
          </p:nvSpPr>
          <p:spPr bwMode="auto">
            <a:xfrm>
              <a:off x="3306489" y="3485184"/>
              <a:ext cx="55989" cy="40397"/>
            </a:xfrm>
            <a:custGeom>
              <a:avLst/>
              <a:gdLst>
                <a:gd name="T0" fmla="*/ 19833 w 20000"/>
                <a:gd name="T1" fmla="*/ 1429 h 20000"/>
                <a:gd name="T2" fmla="*/ 19833 w 20000"/>
                <a:gd name="T3" fmla="*/ 11190 h 20000"/>
                <a:gd name="T4" fmla="*/ 19833 w 20000"/>
                <a:gd name="T5" fmla="*/ 19762 h 20000"/>
                <a:gd name="T6" fmla="*/ 4500 w 20000"/>
                <a:gd name="T7" fmla="*/ 19762 h 20000"/>
                <a:gd name="T8" fmla="*/ 0 w 20000"/>
                <a:gd name="T9" fmla="*/ 17381 h 20000"/>
                <a:gd name="T10" fmla="*/ 1833 w 20000"/>
                <a:gd name="T11" fmla="*/ 11190 h 20000"/>
                <a:gd name="T12" fmla="*/ 16500 w 20000"/>
                <a:gd name="T13" fmla="*/ 13571 h 20000"/>
                <a:gd name="T14" fmla="*/ 13000 w 20000"/>
                <a:gd name="T15" fmla="*/ 9762 h 20000"/>
                <a:gd name="T16" fmla="*/ 11333 w 20000"/>
                <a:gd name="T17" fmla="*/ 4762 h 20000"/>
                <a:gd name="T18" fmla="*/ 8667 w 20000"/>
                <a:gd name="T19" fmla="*/ 0 h 20000"/>
                <a:gd name="T20" fmla="*/ 15500 w 20000"/>
                <a:gd name="T21" fmla="*/ 0 h 20000"/>
                <a:gd name="T22" fmla="*/ 19833 w 20000"/>
                <a:gd name="T23" fmla="*/ 1429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00" h="20000">
                  <a:moveTo>
                    <a:pt x="19833" y="1429"/>
                  </a:moveTo>
                  <a:lnTo>
                    <a:pt x="19833" y="11190"/>
                  </a:lnTo>
                  <a:lnTo>
                    <a:pt x="19833" y="19762"/>
                  </a:lnTo>
                  <a:lnTo>
                    <a:pt x="4500" y="19762"/>
                  </a:lnTo>
                  <a:lnTo>
                    <a:pt x="0" y="17381"/>
                  </a:lnTo>
                  <a:lnTo>
                    <a:pt x="1833" y="11190"/>
                  </a:lnTo>
                  <a:lnTo>
                    <a:pt x="16500" y="13571"/>
                  </a:lnTo>
                  <a:lnTo>
                    <a:pt x="13000" y="9762"/>
                  </a:lnTo>
                  <a:lnTo>
                    <a:pt x="11333" y="4762"/>
                  </a:lnTo>
                  <a:lnTo>
                    <a:pt x="8667" y="0"/>
                  </a:lnTo>
                  <a:lnTo>
                    <a:pt x="15500" y="0"/>
                  </a:lnTo>
                  <a:lnTo>
                    <a:pt x="19833" y="1429"/>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7" name="Freeform 69">
              <a:extLst>
                <a:ext uri="{FF2B5EF4-FFF2-40B4-BE49-F238E27FC236}">
                  <a16:creationId xmlns:a16="http://schemas.microsoft.com/office/drawing/2014/main" id="{1277370D-D613-4474-A57C-2825B6DEB67A}"/>
                </a:ext>
              </a:extLst>
            </p:cNvPr>
            <p:cNvSpPr>
              <a:spLocks/>
            </p:cNvSpPr>
            <p:nvPr/>
          </p:nvSpPr>
          <p:spPr bwMode="auto">
            <a:xfrm>
              <a:off x="2989217" y="3569543"/>
              <a:ext cx="128309" cy="61784"/>
            </a:xfrm>
            <a:custGeom>
              <a:avLst/>
              <a:gdLst>
                <a:gd name="T0" fmla="*/ 2982 w 20000"/>
                <a:gd name="T1" fmla="*/ 615 h 20000"/>
                <a:gd name="T2" fmla="*/ 4873 w 20000"/>
                <a:gd name="T3" fmla="*/ 615 h 20000"/>
                <a:gd name="T4" fmla="*/ 8655 w 20000"/>
                <a:gd name="T5" fmla="*/ 615 h 20000"/>
                <a:gd name="T6" fmla="*/ 12800 w 20000"/>
                <a:gd name="T7" fmla="*/ 0 h 20000"/>
                <a:gd name="T8" fmla="*/ 15055 w 20000"/>
                <a:gd name="T9" fmla="*/ 615 h 20000"/>
                <a:gd name="T10" fmla="*/ 17673 w 20000"/>
                <a:gd name="T11" fmla="*/ 615 h 20000"/>
                <a:gd name="T12" fmla="*/ 18400 w 20000"/>
                <a:gd name="T13" fmla="*/ 3077 h 20000"/>
                <a:gd name="T14" fmla="*/ 16945 w 20000"/>
                <a:gd name="T15" fmla="*/ 4769 h 20000"/>
                <a:gd name="T16" fmla="*/ 19927 w 20000"/>
                <a:gd name="T17" fmla="*/ 6308 h 20000"/>
                <a:gd name="T18" fmla="*/ 15782 w 20000"/>
                <a:gd name="T19" fmla="*/ 9385 h 20000"/>
                <a:gd name="T20" fmla="*/ 14691 w 20000"/>
                <a:gd name="T21" fmla="*/ 7231 h 20000"/>
                <a:gd name="T22" fmla="*/ 13891 w 20000"/>
                <a:gd name="T23" fmla="*/ 9385 h 20000"/>
                <a:gd name="T24" fmla="*/ 12000 w 20000"/>
                <a:gd name="T25" fmla="*/ 13538 h 20000"/>
                <a:gd name="T26" fmla="*/ 9818 w 20000"/>
                <a:gd name="T27" fmla="*/ 15077 h 20000"/>
                <a:gd name="T28" fmla="*/ 7855 w 20000"/>
                <a:gd name="T29" fmla="*/ 19846 h 20000"/>
                <a:gd name="T30" fmla="*/ 6691 w 20000"/>
                <a:gd name="T31" fmla="*/ 19846 h 20000"/>
                <a:gd name="T32" fmla="*/ 5964 w 20000"/>
                <a:gd name="T33" fmla="*/ 18923 h 20000"/>
                <a:gd name="T34" fmla="*/ 5673 w 20000"/>
                <a:gd name="T35" fmla="*/ 17385 h 20000"/>
                <a:gd name="T36" fmla="*/ 4873 w 20000"/>
                <a:gd name="T37" fmla="*/ 13538 h 20000"/>
                <a:gd name="T38" fmla="*/ 2618 w 20000"/>
                <a:gd name="T39" fmla="*/ 11077 h 20000"/>
                <a:gd name="T40" fmla="*/ 0 w 20000"/>
                <a:gd name="T41" fmla="*/ 9385 h 20000"/>
                <a:gd name="T42" fmla="*/ 727 w 20000"/>
                <a:gd name="T43" fmla="*/ 9385 h 20000"/>
                <a:gd name="T44" fmla="*/ 1164 w 20000"/>
                <a:gd name="T45" fmla="*/ 7231 h 20000"/>
                <a:gd name="T46" fmla="*/ 1164 w 20000"/>
                <a:gd name="T47" fmla="*/ 4769 h 20000"/>
                <a:gd name="T48" fmla="*/ 2982 w 20000"/>
                <a:gd name="T49" fmla="*/ 3077 h 20000"/>
                <a:gd name="T50" fmla="*/ 2982 w 20000"/>
                <a:gd name="T51" fmla="*/ 61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000" h="20000">
                  <a:moveTo>
                    <a:pt x="2982" y="615"/>
                  </a:moveTo>
                  <a:lnTo>
                    <a:pt x="4873" y="615"/>
                  </a:lnTo>
                  <a:lnTo>
                    <a:pt x="8655" y="615"/>
                  </a:lnTo>
                  <a:lnTo>
                    <a:pt x="12800" y="0"/>
                  </a:lnTo>
                  <a:lnTo>
                    <a:pt x="15055" y="615"/>
                  </a:lnTo>
                  <a:lnTo>
                    <a:pt x="17673" y="615"/>
                  </a:lnTo>
                  <a:lnTo>
                    <a:pt x="18400" y="3077"/>
                  </a:lnTo>
                  <a:lnTo>
                    <a:pt x="16945" y="4769"/>
                  </a:lnTo>
                  <a:lnTo>
                    <a:pt x="19927" y="6308"/>
                  </a:lnTo>
                  <a:lnTo>
                    <a:pt x="15782" y="9385"/>
                  </a:lnTo>
                  <a:lnTo>
                    <a:pt x="14691" y="7231"/>
                  </a:lnTo>
                  <a:lnTo>
                    <a:pt x="13891" y="9385"/>
                  </a:lnTo>
                  <a:lnTo>
                    <a:pt x="12000" y="13538"/>
                  </a:lnTo>
                  <a:lnTo>
                    <a:pt x="9818" y="15077"/>
                  </a:lnTo>
                  <a:lnTo>
                    <a:pt x="7855" y="19846"/>
                  </a:lnTo>
                  <a:lnTo>
                    <a:pt x="6691" y="19846"/>
                  </a:lnTo>
                  <a:lnTo>
                    <a:pt x="5964" y="18923"/>
                  </a:lnTo>
                  <a:lnTo>
                    <a:pt x="5673" y="17385"/>
                  </a:lnTo>
                  <a:lnTo>
                    <a:pt x="4873" y="13538"/>
                  </a:lnTo>
                  <a:lnTo>
                    <a:pt x="2618" y="11077"/>
                  </a:lnTo>
                  <a:lnTo>
                    <a:pt x="0" y="9385"/>
                  </a:lnTo>
                  <a:lnTo>
                    <a:pt x="727" y="9385"/>
                  </a:lnTo>
                  <a:lnTo>
                    <a:pt x="1164" y="7231"/>
                  </a:lnTo>
                  <a:lnTo>
                    <a:pt x="1164" y="4769"/>
                  </a:lnTo>
                  <a:lnTo>
                    <a:pt x="2982" y="3077"/>
                  </a:lnTo>
                  <a:lnTo>
                    <a:pt x="2982" y="61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8" name="Freeform 68">
              <a:extLst>
                <a:ext uri="{FF2B5EF4-FFF2-40B4-BE49-F238E27FC236}">
                  <a16:creationId xmlns:a16="http://schemas.microsoft.com/office/drawing/2014/main" id="{24D33F7D-A382-4197-A31B-33C3CFE7631D}"/>
                </a:ext>
              </a:extLst>
            </p:cNvPr>
            <p:cNvSpPr>
              <a:spLocks/>
            </p:cNvSpPr>
            <p:nvPr/>
          </p:nvSpPr>
          <p:spPr bwMode="auto">
            <a:xfrm>
              <a:off x="3229504" y="3512511"/>
              <a:ext cx="39659" cy="15446"/>
            </a:xfrm>
            <a:custGeom>
              <a:avLst/>
              <a:gdLst>
                <a:gd name="T0" fmla="*/ 11190 w 20000"/>
                <a:gd name="T1" fmla="*/ 19375 h 20000"/>
                <a:gd name="T2" fmla="*/ 3810 w 20000"/>
                <a:gd name="T3" fmla="*/ 19375 h 20000"/>
                <a:gd name="T4" fmla="*/ 0 w 20000"/>
                <a:gd name="T5" fmla="*/ 9375 h 20000"/>
                <a:gd name="T6" fmla="*/ 3810 w 20000"/>
                <a:gd name="T7" fmla="*/ 0 h 20000"/>
                <a:gd name="T8" fmla="*/ 15952 w 20000"/>
                <a:gd name="T9" fmla="*/ 6250 h 20000"/>
                <a:gd name="T10" fmla="*/ 19762 w 20000"/>
                <a:gd name="T11" fmla="*/ 19375 h 20000"/>
                <a:gd name="T12" fmla="*/ 11190 w 20000"/>
                <a:gd name="T13" fmla="*/ 19375 h 20000"/>
              </a:gdLst>
              <a:ahLst/>
              <a:cxnLst>
                <a:cxn ang="0">
                  <a:pos x="T0" y="T1"/>
                </a:cxn>
                <a:cxn ang="0">
                  <a:pos x="T2" y="T3"/>
                </a:cxn>
                <a:cxn ang="0">
                  <a:pos x="T4" y="T5"/>
                </a:cxn>
                <a:cxn ang="0">
                  <a:pos x="T6" y="T7"/>
                </a:cxn>
                <a:cxn ang="0">
                  <a:pos x="T8" y="T9"/>
                </a:cxn>
                <a:cxn ang="0">
                  <a:pos x="T10" y="T11"/>
                </a:cxn>
                <a:cxn ang="0">
                  <a:pos x="T12" y="T13"/>
                </a:cxn>
              </a:cxnLst>
              <a:rect l="0" t="0" r="r" b="b"/>
              <a:pathLst>
                <a:path w="20000" h="20000">
                  <a:moveTo>
                    <a:pt x="11190" y="19375"/>
                  </a:moveTo>
                  <a:lnTo>
                    <a:pt x="3810" y="19375"/>
                  </a:lnTo>
                  <a:lnTo>
                    <a:pt x="0" y="9375"/>
                  </a:lnTo>
                  <a:lnTo>
                    <a:pt x="3810" y="0"/>
                  </a:lnTo>
                  <a:lnTo>
                    <a:pt x="15952" y="6250"/>
                  </a:lnTo>
                  <a:lnTo>
                    <a:pt x="19762" y="19375"/>
                  </a:lnTo>
                  <a:lnTo>
                    <a:pt x="11190" y="1937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9" name="Freeform 67">
              <a:extLst>
                <a:ext uri="{FF2B5EF4-FFF2-40B4-BE49-F238E27FC236}">
                  <a16:creationId xmlns:a16="http://schemas.microsoft.com/office/drawing/2014/main" id="{A30E3136-9278-4A61-987F-47A53A4F9573}"/>
                </a:ext>
              </a:extLst>
            </p:cNvPr>
            <p:cNvSpPr>
              <a:spLocks/>
            </p:cNvSpPr>
            <p:nvPr/>
          </p:nvSpPr>
          <p:spPr bwMode="auto">
            <a:xfrm>
              <a:off x="2316180" y="1776609"/>
              <a:ext cx="1490714" cy="1151327"/>
            </a:xfrm>
            <a:custGeom>
              <a:avLst/>
              <a:gdLst>
                <a:gd name="T0" fmla="*/ 4118 w 20000"/>
                <a:gd name="T1" fmla="*/ 1024 h 20000"/>
                <a:gd name="T2" fmla="*/ 5870 w 20000"/>
                <a:gd name="T3" fmla="*/ 768 h 20000"/>
                <a:gd name="T4" fmla="*/ 5219 w 20000"/>
                <a:gd name="T5" fmla="*/ 1148 h 20000"/>
                <a:gd name="T6" fmla="*/ 6483 w 20000"/>
                <a:gd name="T7" fmla="*/ 553 h 20000"/>
                <a:gd name="T8" fmla="*/ 6740 w 20000"/>
                <a:gd name="T9" fmla="*/ 1668 h 20000"/>
                <a:gd name="T10" fmla="*/ 8454 w 20000"/>
                <a:gd name="T11" fmla="*/ 2477 h 20000"/>
                <a:gd name="T12" fmla="*/ 9362 w 20000"/>
                <a:gd name="T13" fmla="*/ 3501 h 20000"/>
                <a:gd name="T14" fmla="*/ 9656 w 20000"/>
                <a:gd name="T15" fmla="*/ 4352 h 20000"/>
                <a:gd name="T16" fmla="*/ 9887 w 20000"/>
                <a:gd name="T17" fmla="*/ 3501 h 20000"/>
                <a:gd name="T18" fmla="*/ 10989 w 20000"/>
                <a:gd name="T19" fmla="*/ 3931 h 20000"/>
                <a:gd name="T20" fmla="*/ 12253 w 20000"/>
                <a:gd name="T21" fmla="*/ 4525 h 20000"/>
                <a:gd name="T22" fmla="*/ 12666 w 20000"/>
                <a:gd name="T23" fmla="*/ 4352 h 20000"/>
                <a:gd name="T24" fmla="*/ 12509 w 20000"/>
                <a:gd name="T25" fmla="*/ 5078 h 20000"/>
                <a:gd name="T26" fmla="*/ 13091 w 20000"/>
                <a:gd name="T27" fmla="*/ 4145 h 20000"/>
                <a:gd name="T28" fmla="*/ 13548 w 20000"/>
                <a:gd name="T29" fmla="*/ 3625 h 20000"/>
                <a:gd name="T30" fmla="*/ 13217 w 20000"/>
                <a:gd name="T31" fmla="*/ 2898 h 20000"/>
                <a:gd name="T32" fmla="*/ 13773 w 20000"/>
                <a:gd name="T33" fmla="*/ 2263 h 20000"/>
                <a:gd name="T34" fmla="*/ 14124 w 20000"/>
                <a:gd name="T35" fmla="*/ 3369 h 20000"/>
                <a:gd name="T36" fmla="*/ 14161 w 20000"/>
                <a:gd name="T37" fmla="*/ 3840 h 20000"/>
                <a:gd name="T38" fmla="*/ 14324 w 20000"/>
                <a:gd name="T39" fmla="*/ 4905 h 20000"/>
                <a:gd name="T40" fmla="*/ 15388 w 20000"/>
                <a:gd name="T41" fmla="*/ 4013 h 20000"/>
                <a:gd name="T42" fmla="*/ 16008 w 20000"/>
                <a:gd name="T43" fmla="*/ 4955 h 20000"/>
                <a:gd name="T44" fmla="*/ 14906 w 20000"/>
                <a:gd name="T45" fmla="*/ 5632 h 20000"/>
                <a:gd name="T46" fmla="*/ 13805 w 20000"/>
                <a:gd name="T47" fmla="*/ 6532 h 20000"/>
                <a:gd name="T48" fmla="*/ 13379 w 20000"/>
                <a:gd name="T49" fmla="*/ 7424 h 20000"/>
                <a:gd name="T50" fmla="*/ 12178 w 20000"/>
                <a:gd name="T51" fmla="*/ 7300 h 20000"/>
                <a:gd name="T52" fmla="*/ 11602 w 20000"/>
                <a:gd name="T53" fmla="*/ 8885 h 20000"/>
                <a:gd name="T54" fmla="*/ 11145 w 20000"/>
                <a:gd name="T55" fmla="*/ 11709 h 20000"/>
                <a:gd name="T56" fmla="*/ 12804 w 20000"/>
                <a:gd name="T57" fmla="*/ 13022 h 20000"/>
                <a:gd name="T58" fmla="*/ 13548 w 20000"/>
                <a:gd name="T59" fmla="*/ 15376 h 20000"/>
                <a:gd name="T60" fmla="*/ 14969 w 20000"/>
                <a:gd name="T61" fmla="*/ 12989 h 20000"/>
                <a:gd name="T62" fmla="*/ 15519 w 20000"/>
                <a:gd name="T63" fmla="*/ 9529 h 20000"/>
                <a:gd name="T64" fmla="*/ 16915 w 20000"/>
                <a:gd name="T65" fmla="*/ 9992 h 20000"/>
                <a:gd name="T66" fmla="*/ 16946 w 20000"/>
                <a:gd name="T67" fmla="*/ 11536 h 20000"/>
                <a:gd name="T68" fmla="*/ 18536 w 20000"/>
                <a:gd name="T69" fmla="*/ 10760 h 20000"/>
                <a:gd name="T70" fmla="*/ 19675 w 20000"/>
                <a:gd name="T71" fmla="*/ 14269 h 20000"/>
                <a:gd name="T72" fmla="*/ 19637 w 20000"/>
                <a:gd name="T73" fmla="*/ 14913 h 20000"/>
                <a:gd name="T74" fmla="*/ 18667 w 20000"/>
                <a:gd name="T75" fmla="*/ 16491 h 20000"/>
                <a:gd name="T76" fmla="*/ 16915 w 20000"/>
                <a:gd name="T77" fmla="*/ 16837 h 20000"/>
                <a:gd name="T78" fmla="*/ 17040 w 20000"/>
                <a:gd name="T79" fmla="*/ 17647 h 20000"/>
                <a:gd name="T80" fmla="*/ 17109 w 20000"/>
                <a:gd name="T81" fmla="*/ 19306 h 20000"/>
                <a:gd name="T82" fmla="*/ 17109 w 20000"/>
                <a:gd name="T83" fmla="*/ 18761 h 20000"/>
                <a:gd name="T84" fmla="*/ 16108 w 20000"/>
                <a:gd name="T85" fmla="*/ 17812 h 20000"/>
                <a:gd name="T86" fmla="*/ 13642 w 20000"/>
                <a:gd name="T87" fmla="*/ 19100 h 20000"/>
                <a:gd name="T88" fmla="*/ 13185 w 20000"/>
                <a:gd name="T89" fmla="*/ 19653 h 20000"/>
                <a:gd name="T90" fmla="*/ 12509 w 20000"/>
                <a:gd name="T91" fmla="*/ 19306 h 20000"/>
                <a:gd name="T92" fmla="*/ 13091 w 20000"/>
                <a:gd name="T93" fmla="*/ 18629 h 20000"/>
                <a:gd name="T94" fmla="*/ 11859 w 20000"/>
                <a:gd name="T95" fmla="*/ 17044 h 20000"/>
                <a:gd name="T96" fmla="*/ 10144 w 20000"/>
                <a:gd name="T97" fmla="*/ 16573 h 20000"/>
                <a:gd name="T98" fmla="*/ 9618 w 20000"/>
                <a:gd name="T99" fmla="*/ 15723 h 20000"/>
                <a:gd name="T100" fmla="*/ 1358 w 20000"/>
                <a:gd name="T101" fmla="*/ 13501 h 20000"/>
                <a:gd name="T102" fmla="*/ 1621 w 20000"/>
                <a:gd name="T103" fmla="*/ 10462 h 20000"/>
                <a:gd name="T104" fmla="*/ 870 w 20000"/>
                <a:gd name="T105" fmla="*/ 7605 h 20000"/>
                <a:gd name="T106" fmla="*/ 1909 w 20000"/>
                <a:gd name="T107" fmla="*/ 2139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00" h="20000">
                  <a:moveTo>
                    <a:pt x="1909" y="2139"/>
                  </a:moveTo>
                  <a:lnTo>
                    <a:pt x="3235" y="0"/>
                  </a:lnTo>
                  <a:lnTo>
                    <a:pt x="3492" y="132"/>
                  </a:lnTo>
                  <a:lnTo>
                    <a:pt x="3692" y="809"/>
                  </a:lnTo>
                  <a:lnTo>
                    <a:pt x="4118" y="1148"/>
                  </a:lnTo>
                  <a:lnTo>
                    <a:pt x="4118" y="1024"/>
                  </a:lnTo>
                  <a:lnTo>
                    <a:pt x="4212" y="1107"/>
                  </a:lnTo>
                  <a:lnTo>
                    <a:pt x="4274" y="1363"/>
                  </a:lnTo>
                  <a:lnTo>
                    <a:pt x="4374" y="1024"/>
                  </a:lnTo>
                  <a:lnTo>
                    <a:pt x="4693" y="809"/>
                  </a:lnTo>
                  <a:lnTo>
                    <a:pt x="5895" y="595"/>
                  </a:lnTo>
                  <a:lnTo>
                    <a:pt x="5870" y="768"/>
                  </a:lnTo>
                  <a:lnTo>
                    <a:pt x="5444" y="892"/>
                  </a:lnTo>
                  <a:lnTo>
                    <a:pt x="4862" y="941"/>
                  </a:lnTo>
                  <a:lnTo>
                    <a:pt x="4599" y="1230"/>
                  </a:lnTo>
                  <a:lnTo>
                    <a:pt x="4762" y="1280"/>
                  </a:lnTo>
                  <a:lnTo>
                    <a:pt x="5313" y="1024"/>
                  </a:lnTo>
                  <a:lnTo>
                    <a:pt x="5219" y="1148"/>
                  </a:lnTo>
                  <a:lnTo>
                    <a:pt x="5895" y="892"/>
                  </a:lnTo>
                  <a:lnTo>
                    <a:pt x="5870" y="941"/>
                  </a:lnTo>
                  <a:lnTo>
                    <a:pt x="5895" y="1107"/>
                  </a:lnTo>
                  <a:lnTo>
                    <a:pt x="6383" y="768"/>
                  </a:lnTo>
                  <a:lnTo>
                    <a:pt x="6383" y="595"/>
                  </a:lnTo>
                  <a:lnTo>
                    <a:pt x="6483" y="553"/>
                  </a:lnTo>
                  <a:lnTo>
                    <a:pt x="6383" y="1363"/>
                  </a:lnTo>
                  <a:lnTo>
                    <a:pt x="6483" y="1577"/>
                  </a:lnTo>
                  <a:lnTo>
                    <a:pt x="6802" y="1107"/>
                  </a:lnTo>
                  <a:lnTo>
                    <a:pt x="6996" y="1024"/>
                  </a:lnTo>
                  <a:lnTo>
                    <a:pt x="6934" y="1363"/>
                  </a:lnTo>
                  <a:lnTo>
                    <a:pt x="6740" y="1668"/>
                  </a:lnTo>
                  <a:lnTo>
                    <a:pt x="7059" y="1668"/>
                  </a:lnTo>
                  <a:lnTo>
                    <a:pt x="7228" y="1445"/>
                  </a:lnTo>
                  <a:lnTo>
                    <a:pt x="7484" y="1495"/>
                  </a:lnTo>
                  <a:lnTo>
                    <a:pt x="7610" y="1833"/>
                  </a:lnTo>
                  <a:lnTo>
                    <a:pt x="8098" y="2395"/>
                  </a:lnTo>
                  <a:lnTo>
                    <a:pt x="8454" y="2477"/>
                  </a:lnTo>
                  <a:lnTo>
                    <a:pt x="8617" y="2898"/>
                  </a:lnTo>
                  <a:lnTo>
                    <a:pt x="8586" y="3121"/>
                  </a:lnTo>
                  <a:lnTo>
                    <a:pt x="8354" y="3031"/>
                  </a:lnTo>
                  <a:lnTo>
                    <a:pt x="8160" y="3154"/>
                  </a:lnTo>
                  <a:lnTo>
                    <a:pt x="8780" y="3501"/>
                  </a:lnTo>
                  <a:lnTo>
                    <a:pt x="9362" y="3501"/>
                  </a:lnTo>
                  <a:lnTo>
                    <a:pt x="9618" y="3931"/>
                  </a:lnTo>
                  <a:lnTo>
                    <a:pt x="9618" y="4269"/>
                  </a:lnTo>
                  <a:lnTo>
                    <a:pt x="9462" y="4187"/>
                  </a:lnTo>
                  <a:lnTo>
                    <a:pt x="9556" y="4740"/>
                  </a:lnTo>
                  <a:lnTo>
                    <a:pt x="9556" y="4484"/>
                  </a:lnTo>
                  <a:lnTo>
                    <a:pt x="9656" y="4352"/>
                  </a:lnTo>
                  <a:lnTo>
                    <a:pt x="9718" y="4401"/>
                  </a:lnTo>
                  <a:lnTo>
                    <a:pt x="9812" y="3840"/>
                  </a:lnTo>
                  <a:lnTo>
                    <a:pt x="9950" y="3625"/>
                  </a:lnTo>
                  <a:lnTo>
                    <a:pt x="10338" y="3625"/>
                  </a:lnTo>
                  <a:lnTo>
                    <a:pt x="10563" y="3460"/>
                  </a:lnTo>
                  <a:lnTo>
                    <a:pt x="9887" y="3501"/>
                  </a:lnTo>
                  <a:lnTo>
                    <a:pt x="9812" y="3460"/>
                  </a:lnTo>
                  <a:lnTo>
                    <a:pt x="10044" y="3287"/>
                  </a:lnTo>
                  <a:lnTo>
                    <a:pt x="10626" y="3237"/>
                  </a:lnTo>
                  <a:lnTo>
                    <a:pt x="10720" y="3799"/>
                  </a:lnTo>
                  <a:lnTo>
                    <a:pt x="10820" y="3931"/>
                  </a:lnTo>
                  <a:lnTo>
                    <a:pt x="10989" y="3931"/>
                  </a:lnTo>
                  <a:lnTo>
                    <a:pt x="11076" y="4352"/>
                  </a:lnTo>
                  <a:lnTo>
                    <a:pt x="11176" y="4269"/>
                  </a:lnTo>
                  <a:lnTo>
                    <a:pt x="11859" y="4484"/>
                  </a:lnTo>
                  <a:lnTo>
                    <a:pt x="11990" y="4269"/>
                  </a:lnTo>
                  <a:lnTo>
                    <a:pt x="12090" y="4484"/>
                  </a:lnTo>
                  <a:lnTo>
                    <a:pt x="12253" y="4525"/>
                  </a:lnTo>
                  <a:lnTo>
                    <a:pt x="12090" y="4269"/>
                  </a:lnTo>
                  <a:lnTo>
                    <a:pt x="12115" y="4063"/>
                  </a:lnTo>
                  <a:lnTo>
                    <a:pt x="12347" y="4063"/>
                  </a:lnTo>
                  <a:lnTo>
                    <a:pt x="12509" y="4269"/>
                  </a:lnTo>
                  <a:lnTo>
                    <a:pt x="12409" y="4401"/>
                  </a:lnTo>
                  <a:lnTo>
                    <a:pt x="12666" y="4352"/>
                  </a:lnTo>
                  <a:lnTo>
                    <a:pt x="12347" y="4822"/>
                  </a:lnTo>
                  <a:lnTo>
                    <a:pt x="12447" y="4955"/>
                  </a:lnTo>
                  <a:lnTo>
                    <a:pt x="12278" y="4955"/>
                  </a:lnTo>
                  <a:lnTo>
                    <a:pt x="12278" y="5293"/>
                  </a:lnTo>
                  <a:lnTo>
                    <a:pt x="12347" y="5078"/>
                  </a:lnTo>
                  <a:lnTo>
                    <a:pt x="12509" y="5078"/>
                  </a:lnTo>
                  <a:lnTo>
                    <a:pt x="12603" y="4608"/>
                  </a:lnTo>
                  <a:lnTo>
                    <a:pt x="12703" y="4401"/>
                  </a:lnTo>
                  <a:lnTo>
                    <a:pt x="12866" y="4484"/>
                  </a:lnTo>
                  <a:lnTo>
                    <a:pt x="13279" y="4269"/>
                  </a:lnTo>
                  <a:lnTo>
                    <a:pt x="13354" y="4013"/>
                  </a:lnTo>
                  <a:lnTo>
                    <a:pt x="13091" y="4145"/>
                  </a:lnTo>
                  <a:lnTo>
                    <a:pt x="13185" y="3931"/>
                  </a:lnTo>
                  <a:lnTo>
                    <a:pt x="13354" y="3799"/>
                  </a:lnTo>
                  <a:lnTo>
                    <a:pt x="13448" y="3716"/>
                  </a:lnTo>
                  <a:lnTo>
                    <a:pt x="13379" y="3840"/>
                  </a:lnTo>
                  <a:lnTo>
                    <a:pt x="13479" y="3799"/>
                  </a:lnTo>
                  <a:lnTo>
                    <a:pt x="13548" y="3625"/>
                  </a:lnTo>
                  <a:lnTo>
                    <a:pt x="13379" y="3716"/>
                  </a:lnTo>
                  <a:lnTo>
                    <a:pt x="13354" y="3501"/>
                  </a:lnTo>
                  <a:lnTo>
                    <a:pt x="13217" y="3501"/>
                  </a:lnTo>
                  <a:lnTo>
                    <a:pt x="13023" y="3287"/>
                  </a:lnTo>
                  <a:lnTo>
                    <a:pt x="13023" y="3154"/>
                  </a:lnTo>
                  <a:lnTo>
                    <a:pt x="13217" y="2898"/>
                  </a:lnTo>
                  <a:lnTo>
                    <a:pt x="13354" y="2898"/>
                  </a:lnTo>
                  <a:lnTo>
                    <a:pt x="13279" y="2601"/>
                  </a:lnTo>
                  <a:lnTo>
                    <a:pt x="13448" y="2477"/>
                  </a:lnTo>
                  <a:lnTo>
                    <a:pt x="13611" y="2345"/>
                  </a:lnTo>
                  <a:lnTo>
                    <a:pt x="13642" y="2477"/>
                  </a:lnTo>
                  <a:lnTo>
                    <a:pt x="13773" y="2263"/>
                  </a:lnTo>
                  <a:lnTo>
                    <a:pt x="13642" y="2221"/>
                  </a:lnTo>
                  <a:lnTo>
                    <a:pt x="13905" y="2139"/>
                  </a:lnTo>
                  <a:lnTo>
                    <a:pt x="14161" y="2263"/>
                  </a:lnTo>
                  <a:lnTo>
                    <a:pt x="14161" y="2601"/>
                  </a:lnTo>
                  <a:lnTo>
                    <a:pt x="14061" y="3031"/>
                  </a:lnTo>
                  <a:lnTo>
                    <a:pt x="14124" y="3369"/>
                  </a:lnTo>
                  <a:lnTo>
                    <a:pt x="13967" y="3287"/>
                  </a:lnTo>
                  <a:lnTo>
                    <a:pt x="14030" y="3460"/>
                  </a:lnTo>
                  <a:lnTo>
                    <a:pt x="13805" y="3592"/>
                  </a:lnTo>
                  <a:lnTo>
                    <a:pt x="13905" y="3799"/>
                  </a:lnTo>
                  <a:lnTo>
                    <a:pt x="14030" y="3716"/>
                  </a:lnTo>
                  <a:lnTo>
                    <a:pt x="14161" y="3840"/>
                  </a:lnTo>
                  <a:lnTo>
                    <a:pt x="14030" y="3931"/>
                  </a:lnTo>
                  <a:lnTo>
                    <a:pt x="13905" y="4608"/>
                  </a:lnTo>
                  <a:lnTo>
                    <a:pt x="14456" y="4063"/>
                  </a:lnTo>
                  <a:lnTo>
                    <a:pt x="14581" y="4484"/>
                  </a:lnTo>
                  <a:lnTo>
                    <a:pt x="14481" y="4740"/>
                  </a:lnTo>
                  <a:lnTo>
                    <a:pt x="14324" y="4905"/>
                  </a:lnTo>
                  <a:lnTo>
                    <a:pt x="14324" y="5417"/>
                  </a:lnTo>
                  <a:lnTo>
                    <a:pt x="14837" y="5037"/>
                  </a:lnTo>
                  <a:lnTo>
                    <a:pt x="15131" y="4525"/>
                  </a:lnTo>
                  <a:lnTo>
                    <a:pt x="15325" y="4484"/>
                  </a:lnTo>
                  <a:lnTo>
                    <a:pt x="15263" y="4352"/>
                  </a:lnTo>
                  <a:lnTo>
                    <a:pt x="15388" y="4013"/>
                  </a:lnTo>
                  <a:lnTo>
                    <a:pt x="16008" y="4269"/>
                  </a:lnTo>
                  <a:lnTo>
                    <a:pt x="15914" y="4352"/>
                  </a:lnTo>
                  <a:lnTo>
                    <a:pt x="16108" y="4608"/>
                  </a:lnTo>
                  <a:lnTo>
                    <a:pt x="15939" y="4690"/>
                  </a:lnTo>
                  <a:lnTo>
                    <a:pt x="16070" y="4740"/>
                  </a:lnTo>
                  <a:lnTo>
                    <a:pt x="16008" y="4955"/>
                  </a:lnTo>
                  <a:lnTo>
                    <a:pt x="15682" y="4955"/>
                  </a:lnTo>
                  <a:lnTo>
                    <a:pt x="15745" y="5599"/>
                  </a:lnTo>
                  <a:lnTo>
                    <a:pt x="15657" y="5855"/>
                  </a:lnTo>
                  <a:lnTo>
                    <a:pt x="15006" y="6152"/>
                  </a:lnTo>
                  <a:lnTo>
                    <a:pt x="15006" y="5805"/>
                  </a:lnTo>
                  <a:lnTo>
                    <a:pt x="14906" y="5632"/>
                  </a:lnTo>
                  <a:lnTo>
                    <a:pt x="14812" y="5723"/>
                  </a:lnTo>
                  <a:lnTo>
                    <a:pt x="14906" y="6193"/>
                  </a:lnTo>
                  <a:lnTo>
                    <a:pt x="14287" y="5855"/>
                  </a:lnTo>
                  <a:lnTo>
                    <a:pt x="14456" y="6152"/>
                  </a:lnTo>
                  <a:lnTo>
                    <a:pt x="13967" y="6614"/>
                  </a:lnTo>
                  <a:lnTo>
                    <a:pt x="13805" y="6532"/>
                  </a:lnTo>
                  <a:lnTo>
                    <a:pt x="13479" y="6069"/>
                  </a:lnTo>
                  <a:lnTo>
                    <a:pt x="13379" y="6069"/>
                  </a:lnTo>
                  <a:lnTo>
                    <a:pt x="13548" y="6491"/>
                  </a:lnTo>
                  <a:lnTo>
                    <a:pt x="13967" y="6697"/>
                  </a:lnTo>
                  <a:lnTo>
                    <a:pt x="13611" y="7300"/>
                  </a:lnTo>
                  <a:lnTo>
                    <a:pt x="13379" y="7424"/>
                  </a:lnTo>
                  <a:lnTo>
                    <a:pt x="13185" y="7391"/>
                  </a:lnTo>
                  <a:lnTo>
                    <a:pt x="13123" y="7217"/>
                  </a:lnTo>
                  <a:lnTo>
                    <a:pt x="12929" y="7647"/>
                  </a:lnTo>
                  <a:lnTo>
                    <a:pt x="12703" y="7647"/>
                  </a:lnTo>
                  <a:lnTo>
                    <a:pt x="12178" y="7176"/>
                  </a:lnTo>
                  <a:lnTo>
                    <a:pt x="12178" y="7300"/>
                  </a:lnTo>
                  <a:lnTo>
                    <a:pt x="12447" y="7424"/>
                  </a:lnTo>
                  <a:lnTo>
                    <a:pt x="12766" y="7861"/>
                  </a:lnTo>
                  <a:lnTo>
                    <a:pt x="12666" y="8068"/>
                  </a:lnTo>
                  <a:lnTo>
                    <a:pt x="12253" y="8068"/>
                  </a:lnTo>
                  <a:lnTo>
                    <a:pt x="12278" y="8200"/>
                  </a:lnTo>
                  <a:lnTo>
                    <a:pt x="11602" y="8885"/>
                  </a:lnTo>
                  <a:lnTo>
                    <a:pt x="11176" y="9447"/>
                  </a:lnTo>
                  <a:lnTo>
                    <a:pt x="10920" y="10421"/>
                  </a:lnTo>
                  <a:lnTo>
                    <a:pt x="11051" y="10545"/>
                  </a:lnTo>
                  <a:lnTo>
                    <a:pt x="11308" y="10636"/>
                  </a:lnTo>
                  <a:lnTo>
                    <a:pt x="11245" y="11536"/>
                  </a:lnTo>
                  <a:lnTo>
                    <a:pt x="11145" y="11709"/>
                  </a:lnTo>
                  <a:lnTo>
                    <a:pt x="11665" y="11660"/>
                  </a:lnTo>
                  <a:lnTo>
                    <a:pt x="12115" y="11998"/>
                  </a:lnTo>
                  <a:lnTo>
                    <a:pt x="12253" y="12345"/>
                  </a:lnTo>
                  <a:lnTo>
                    <a:pt x="12253" y="12552"/>
                  </a:lnTo>
                  <a:lnTo>
                    <a:pt x="12603" y="12775"/>
                  </a:lnTo>
                  <a:lnTo>
                    <a:pt x="12804" y="13022"/>
                  </a:lnTo>
                  <a:lnTo>
                    <a:pt x="13479" y="13245"/>
                  </a:lnTo>
                  <a:lnTo>
                    <a:pt x="13217" y="14393"/>
                  </a:lnTo>
                  <a:lnTo>
                    <a:pt x="13279" y="14781"/>
                  </a:lnTo>
                  <a:lnTo>
                    <a:pt x="13185" y="14913"/>
                  </a:lnTo>
                  <a:lnTo>
                    <a:pt x="13479" y="15120"/>
                  </a:lnTo>
                  <a:lnTo>
                    <a:pt x="13548" y="15376"/>
                  </a:lnTo>
                  <a:lnTo>
                    <a:pt x="13642" y="15508"/>
                  </a:lnTo>
                  <a:lnTo>
                    <a:pt x="13805" y="15334"/>
                  </a:lnTo>
                  <a:lnTo>
                    <a:pt x="13867" y="15467"/>
                  </a:lnTo>
                  <a:lnTo>
                    <a:pt x="14061" y="14814"/>
                  </a:lnTo>
                  <a:lnTo>
                    <a:pt x="14030" y="13584"/>
                  </a:lnTo>
                  <a:lnTo>
                    <a:pt x="14969" y="12989"/>
                  </a:lnTo>
                  <a:lnTo>
                    <a:pt x="15131" y="12436"/>
                  </a:lnTo>
                  <a:lnTo>
                    <a:pt x="15069" y="11792"/>
                  </a:lnTo>
                  <a:lnTo>
                    <a:pt x="14812" y="11321"/>
                  </a:lnTo>
                  <a:lnTo>
                    <a:pt x="15325" y="10545"/>
                  </a:lnTo>
                  <a:lnTo>
                    <a:pt x="15263" y="9909"/>
                  </a:lnTo>
                  <a:lnTo>
                    <a:pt x="15519" y="9529"/>
                  </a:lnTo>
                  <a:lnTo>
                    <a:pt x="15488" y="9092"/>
                  </a:lnTo>
                  <a:lnTo>
                    <a:pt x="15745" y="8885"/>
                  </a:lnTo>
                  <a:lnTo>
                    <a:pt x="16333" y="9315"/>
                  </a:lnTo>
                  <a:lnTo>
                    <a:pt x="16621" y="9182"/>
                  </a:lnTo>
                  <a:lnTo>
                    <a:pt x="16946" y="9785"/>
                  </a:lnTo>
                  <a:lnTo>
                    <a:pt x="16915" y="9992"/>
                  </a:lnTo>
                  <a:lnTo>
                    <a:pt x="17434" y="10206"/>
                  </a:lnTo>
                  <a:lnTo>
                    <a:pt x="17209" y="11107"/>
                  </a:lnTo>
                  <a:lnTo>
                    <a:pt x="17040" y="11321"/>
                  </a:lnTo>
                  <a:lnTo>
                    <a:pt x="17209" y="11321"/>
                  </a:lnTo>
                  <a:lnTo>
                    <a:pt x="17209" y="11453"/>
                  </a:lnTo>
                  <a:lnTo>
                    <a:pt x="16946" y="11536"/>
                  </a:lnTo>
                  <a:lnTo>
                    <a:pt x="17015" y="11660"/>
                  </a:lnTo>
                  <a:lnTo>
                    <a:pt x="17372" y="11536"/>
                  </a:lnTo>
                  <a:lnTo>
                    <a:pt x="17466" y="11998"/>
                  </a:lnTo>
                  <a:lnTo>
                    <a:pt x="17947" y="11660"/>
                  </a:lnTo>
                  <a:lnTo>
                    <a:pt x="18473" y="10677"/>
                  </a:lnTo>
                  <a:lnTo>
                    <a:pt x="18536" y="10760"/>
                  </a:lnTo>
                  <a:lnTo>
                    <a:pt x="18892" y="12816"/>
                  </a:lnTo>
                  <a:lnTo>
                    <a:pt x="18730" y="13154"/>
                  </a:lnTo>
                  <a:lnTo>
                    <a:pt x="18986" y="13584"/>
                  </a:lnTo>
                  <a:lnTo>
                    <a:pt x="18986" y="13881"/>
                  </a:lnTo>
                  <a:lnTo>
                    <a:pt x="19318" y="13881"/>
                  </a:lnTo>
                  <a:lnTo>
                    <a:pt x="19675" y="14269"/>
                  </a:lnTo>
                  <a:lnTo>
                    <a:pt x="19086" y="14566"/>
                  </a:lnTo>
                  <a:lnTo>
                    <a:pt x="18830" y="14781"/>
                  </a:lnTo>
                  <a:lnTo>
                    <a:pt x="18830" y="14946"/>
                  </a:lnTo>
                  <a:lnTo>
                    <a:pt x="19506" y="14566"/>
                  </a:lnTo>
                  <a:lnTo>
                    <a:pt x="19675" y="14699"/>
                  </a:lnTo>
                  <a:lnTo>
                    <a:pt x="19637" y="14913"/>
                  </a:lnTo>
                  <a:lnTo>
                    <a:pt x="19831" y="14781"/>
                  </a:lnTo>
                  <a:lnTo>
                    <a:pt x="19994" y="14946"/>
                  </a:lnTo>
                  <a:lnTo>
                    <a:pt x="19931" y="15376"/>
                  </a:lnTo>
                  <a:lnTo>
                    <a:pt x="19768" y="15723"/>
                  </a:lnTo>
                  <a:lnTo>
                    <a:pt x="19218" y="16012"/>
                  </a:lnTo>
                  <a:lnTo>
                    <a:pt x="18667" y="16491"/>
                  </a:lnTo>
                  <a:lnTo>
                    <a:pt x="17303" y="16367"/>
                  </a:lnTo>
                  <a:lnTo>
                    <a:pt x="16946" y="16400"/>
                  </a:lnTo>
                  <a:lnTo>
                    <a:pt x="16070" y="17258"/>
                  </a:lnTo>
                  <a:lnTo>
                    <a:pt x="15582" y="17853"/>
                  </a:lnTo>
                  <a:lnTo>
                    <a:pt x="16208" y="17258"/>
                  </a:lnTo>
                  <a:lnTo>
                    <a:pt x="16915" y="16837"/>
                  </a:lnTo>
                  <a:lnTo>
                    <a:pt x="17209" y="16920"/>
                  </a:lnTo>
                  <a:lnTo>
                    <a:pt x="17466" y="17126"/>
                  </a:lnTo>
                  <a:lnTo>
                    <a:pt x="17372" y="17300"/>
                  </a:lnTo>
                  <a:lnTo>
                    <a:pt x="17109" y="17514"/>
                  </a:lnTo>
                  <a:lnTo>
                    <a:pt x="16846" y="17465"/>
                  </a:lnTo>
                  <a:lnTo>
                    <a:pt x="17040" y="17647"/>
                  </a:lnTo>
                  <a:lnTo>
                    <a:pt x="17209" y="17647"/>
                  </a:lnTo>
                  <a:lnTo>
                    <a:pt x="17040" y="17936"/>
                  </a:lnTo>
                  <a:lnTo>
                    <a:pt x="17303" y="18406"/>
                  </a:lnTo>
                  <a:lnTo>
                    <a:pt x="18048" y="18927"/>
                  </a:lnTo>
                  <a:lnTo>
                    <a:pt x="17178" y="19182"/>
                  </a:lnTo>
                  <a:lnTo>
                    <a:pt x="17109" y="19306"/>
                  </a:lnTo>
                  <a:lnTo>
                    <a:pt x="16758" y="19653"/>
                  </a:lnTo>
                  <a:lnTo>
                    <a:pt x="16621" y="19521"/>
                  </a:lnTo>
                  <a:lnTo>
                    <a:pt x="16683" y="19265"/>
                  </a:lnTo>
                  <a:lnTo>
                    <a:pt x="16915" y="18968"/>
                  </a:lnTo>
                  <a:lnTo>
                    <a:pt x="17372" y="18761"/>
                  </a:lnTo>
                  <a:lnTo>
                    <a:pt x="17109" y="18761"/>
                  </a:lnTo>
                  <a:lnTo>
                    <a:pt x="17209" y="18538"/>
                  </a:lnTo>
                  <a:lnTo>
                    <a:pt x="16427" y="18844"/>
                  </a:lnTo>
                  <a:lnTo>
                    <a:pt x="16270" y="18497"/>
                  </a:lnTo>
                  <a:lnTo>
                    <a:pt x="16427" y="17853"/>
                  </a:lnTo>
                  <a:lnTo>
                    <a:pt x="16333" y="17729"/>
                  </a:lnTo>
                  <a:lnTo>
                    <a:pt x="16108" y="17812"/>
                  </a:lnTo>
                  <a:lnTo>
                    <a:pt x="16070" y="17647"/>
                  </a:lnTo>
                  <a:lnTo>
                    <a:pt x="15426" y="18712"/>
                  </a:lnTo>
                  <a:lnTo>
                    <a:pt x="15263" y="18761"/>
                  </a:lnTo>
                  <a:lnTo>
                    <a:pt x="14387" y="18761"/>
                  </a:lnTo>
                  <a:lnTo>
                    <a:pt x="13967" y="19050"/>
                  </a:lnTo>
                  <a:lnTo>
                    <a:pt x="13642" y="19100"/>
                  </a:lnTo>
                  <a:lnTo>
                    <a:pt x="13773" y="19265"/>
                  </a:lnTo>
                  <a:lnTo>
                    <a:pt x="13548" y="19182"/>
                  </a:lnTo>
                  <a:lnTo>
                    <a:pt x="13185" y="19265"/>
                  </a:lnTo>
                  <a:lnTo>
                    <a:pt x="13023" y="19438"/>
                  </a:lnTo>
                  <a:lnTo>
                    <a:pt x="13123" y="19521"/>
                  </a:lnTo>
                  <a:lnTo>
                    <a:pt x="13185" y="19653"/>
                  </a:lnTo>
                  <a:lnTo>
                    <a:pt x="12766" y="19827"/>
                  </a:lnTo>
                  <a:lnTo>
                    <a:pt x="12509" y="19860"/>
                  </a:lnTo>
                  <a:lnTo>
                    <a:pt x="11990" y="19992"/>
                  </a:lnTo>
                  <a:lnTo>
                    <a:pt x="12090" y="19827"/>
                  </a:lnTo>
                  <a:lnTo>
                    <a:pt x="12253" y="19521"/>
                  </a:lnTo>
                  <a:lnTo>
                    <a:pt x="12509" y="19306"/>
                  </a:lnTo>
                  <a:lnTo>
                    <a:pt x="12703" y="18761"/>
                  </a:lnTo>
                  <a:lnTo>
                    <a:pt x="12666" y="18497"/>
                  </a:lnTo>
                  <a:lnTo>
                    <a:pt x="12703" y="18497"/>
                  </a:lnTo>
                  <a:lnTo>
                    <a:pt x="12766" y="18761"/>
                  </a:lnTo>
                  <a:lnTo>
                    <a:pt x="13023" y="18844"/>
                  </a:lnTo>
                  <a:lnTo>
                    <a:pt x="13091" y="18629"/>
                  </a:lnTo>
                  <a:lnTo>
                    <a:pt x="12960" y="18200"/>
                  </a:lnTo>
                  <a:lnTo>
                    <a:pt x="12666" y="18068"/>
                  </a:lnTo>
                  <a:lnTo>
                    <a:pt x="12115" y="17812"/>
                  </a:lnTo>
                  <a:lnTo>
                    <a:pt x="11990" y="17597"/>
                  </a:lnTo>
                  <a:lnTo>
                    <a:pt x="12021" y="16961"/>
                  </a:lnTo>
                  <a:lnTo>
                    <a:pt x="11859" y="17044"/>
                  </a:lnTo>
                  <a:lnTo>
                    <a:pt x="11665" y="16573"/>
                  </a:lnTo>
                  <a:lnTo>
                    <a:pt x="11245" y="16400"/>
                  </a:lnTo>
                  <a:lnTo>
                    <a:pt x="10920" y="16837"/>
                  </a:lnTo>
                  <a:lnTo>
                    <a:pt x="10626" y="16738"/>
                  </a:lnTo>
                  <a:lnTo>
                    <a:pt x="10238" y="16705"/>
                  </a:lnTo>
                  <a:lnTo>
                    <a:pt x="10144" y="16573"/>
                  </a:lnTo>
                  <a:lnTo>
                    <a:pt x="9950" y="16235"/>
                  </a:lnTo>
                  <a:lnTo>
                    <a:pt x="9950" y="16400"/>
                  </a:lnTo>
                  <a:lnTo>
                    <a:pt x="9556" y="16235"/>
                  </a:lnTo>
                  <a:lnTo>
                    <a:pt x="9787" y="16235"/>
                  </a:lnTo>
                  <a:lnTo>
                    <a:pt x="9787" y="15846"/>
                  </a:lnTo>
                  <a:lnTo>
                    <a:pt x="9618" y="15723"/>
                  </a:lnTo>
                  <a:lnTo>
                    <a:pt x="9399" y="16061"/>
                  </a:lnTo>
                  <a:lnTo>
                    <a:pt x="2234" y="15120"/>
                  </a:lnTo>
                  <a:lnTo>
                    <a:pt x="2040" y="14781"/>
                  </a:lnTo>
                  <a:lnTo>
                    <a:pt x="1909" y="14220"/>
                  </a:lnTo>
                  <a:lnTo>
                    <a:pt x="1389" y="13716"/>
                  </a:lnTo>
                  <a:lnTo>
                    <a:pt x="1358" y="13501"/>
                  </a:lnTo>
                  <a:lnTo>
                    <a:pt x="1458" y="12130"/>
                  </a:lnTo>
                  <a:lnTo>
                    <a:pt x="1621" y="11874"/>
                  </a:lnTo>
                  <a:lnTo>
                    <a:pt x="1289" y="12130"/>
                  </a:lnTo>
                  <a:lnTo>
                    <a:pt x="1202" y="11453"/>
                  </a:lnTo>
                  <a:lnTo>
                    <a:pt x="1458" y="11016"/>
                  </a:lnTo>
                  <a:lnTo>
                    <a:pt x="1621" y="10462"/>
                  </a:lnTo>
                  <a:lnTo>
                    <a:pt x="1458" y="10124"/>
                  </a:lnTo>
                  <a:lnTo>
                    <a:pt x="1289" y="9736"/>
                  </a:lnTo>
                  <a:lnTo>
                    <a:pt x="1202" y="8117"/>
                  </a:lnTo>
                  <a:lnTo>
                    <a:pt x="1202" y="7647"/>
                  </a:lnTo>
                  <a:lnTo>
                    <a:pt x="1070" y="7523"/>
                  </a:lnTo>
                  <a:lnTo>
                    <a:pt x="870" y="7605"/>
                  </a:lnTo>
                  <a:lnTo>
                    <a:pt x="513" y="7944"/>
                  </a:lnTo>
                  <a:lnTo>
                    <a:pt x="357" y="6961"/>
                  </a:lnTo>
                  <a:lnTo>
                    <a:pt x="382" y="6829"/>
                  </a:lnTo>
                  <a:lnTo>
                    <a:pt x="0" y="6746"/>
                  </a:lnTo>
                  <a:lnTo>
                    <a:pt x="870" y="4484"/>
                  </a:lnTo>
                  <a:lnTo>
                    <a:pt x="1909" y="2139"/>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solidFill>
                  <a:schemeClr val="accent1"/>
                </a:solidFill>
              </a:endParaRPr>
            </a:p>
          </p:txBody>
        </p:sp>
        <p:sp>
          <p:nvSpPr>
            <p:cNvPr id="610" name="Freeform 66">
              <a:extLst>
                <a:ext uri="{FF2B5EF4-FFF2-40B4-BE49-F238E27FC236}">
                  <a16:creationId xmlns:a16="http://schemas.microsoft.com/office/drawing/2014/main" id="{A63CFA21-E1DA-49A1-BBAF-6850E937F4D2}"/>
                </a:ext>
              </a:extLst>
            </p:cNvPr>
            <p:cNvSpPr>
              <a:spLocks/>
            </p:cNvSpPr>
            <p:nvPr/>
          </p:nvSpPr>
          <p:spPr bwMode="auto">
            <a:xfrm>
              <a:off x="3421968" y="1850275"/>
              <a:ext cx="396591" cy="489522"/>
            </a:xfrm>
            <a:custGeom>
              <a:avLst/>
              <a:gdLst>
                <a:gd name="T0" fmla="*/ 11694 w 20000"/>
                <a:gd name="T1" fmla="*/ 19670 h 20000"/>
                <a:gd name="T2" fmla="*/ 8776 w 20000"/>
                <a:gd name="T3" fmla="*/ 17245 h 20000"/>
                <a:gd name="T4" fmla="*/ 8282 w 20000"/>
                <a:gd name="T5" fmla="*/ 16256 h 20000"/>
                <a:gd name="T6" fmla="*/ 7200 w 20000"/>
                <a:gd name="T7" fmla="*/ 15461 h 20000"/>
                <a:gd name="T8" fmla="*/ 5129 w 20000"/>
                <a:gd name="T9" fmla="*/ 15461 h 20000"/>
                <a:gd name="T10" fmla="*/ 5129 w 20000"/>
                <a:gd name="T11" fmla="*/ 13560 h 20000"/>
                <a:gd name="T12" fmla="*/ 7906 w 20000"/>
                <a:gd name="T13" fmla="*/ 13637 h 20000"/>
                <a:gd name="T14" fmla="*/ 8282 w 20000"/>
                <a:gd name="T15" fmla="*/ 12726 h 20000"/>
                <a:gd name="T16" fmla="*/ 10729 w 20000"/>
                <a:gd name="T17" fmla="*/ 11445 h 20000"/>
                <a:gd name="T18" fmla="*/ 10118 w 20000"/>
                <a:gd name="T19" fmla="*/ 9350 h 20000"/>
                <a:gd name="T20" fmla="*/ 8776 w 20000"/>
                <a:gd name="T21" fmla="*/ 8516 h 20000"/>
                <a:gd name="T22" fmla="*/ 8776 w 20000"/>
                <a:gd name="T23" fmla="*/ 6731 h 20000"/>
                <a:gd name="T24" fmla="*/ 7812 w 20000"/>
                <a:gd name="T25" fmla="*/ 6421 h 20000"/>
                <a:gd name="T26" fmla="*/ 5600 w 20000"/>
                <a:gd name="T27" fmla="*/ 6421 h 20000"/>
                <a:gd name="T28" fmla="*/ 4047 w 20000"/>
                <a:gd name="T29" fmla="*/ 6421 h 20000"/>
                <a:gd name="T30" fmla="*/ 494 w 20000"/>
                <a:gd name="T31" fmla="*/ 5218 h 20000"/>
                <a:gd name="T32" fmla="*/ 1459 w 20000"/>
                <a:gd name="T33" fmla="*/ 3802 h 20000"/>
                <a:gd name="T34" fmla="*/ 1224 w 20000"/>
                <a:gd name="T35" fmla="*/ 2211 h 20000"/>
                <a:gd name="T36" fmla="*/ 3176 w 20000"/>
                <a:gd name="T37" fmla="*/ 698 h 20000"/>
                <a:gd name="T38" fmla="*/ 6212 w 20000"/>
                <a:gd name="T39" fmla="*/ 504 h 20000"/>
                <a:gd name="T40" fmla="*/ 4047 w 20000"/>
                <a:gd name="T41" fmla="*/ 2308 h 20000"/>
                <a:gd name="T42" fmla="*/ 2447 w 20000"/>
                <a:gd name="T43" fmla="*/ 4597 h 20000"/>
                <a:gd name="T44" fmla="*/ 4141 w 20000"/>
                <a:gd name="T45" fmla="*/ 3608 h 20000"/>
                <a:gd name="T46" fmla="*/ 5365 w 20000"/>
                <a:gd name="T47" fmla="*/ 2017 h 20000"/>
                <a:gd name="T48" fmla="*/ 9506 w 20000"/>
                <a:gd name="T49" fmla="*/ 912 h 20000"/>
                <a:gd name="T50" fmla="*/ 9153 w 20000"/>
                <a:gd name="T51" fmla="*/ 2619 h 20000"/>
                <a:gd name="T52" fmla="*/ 9506 w 20000"/>
                <a:gd name="T53" fmla="*/ 3414 h 20000"/>
                <a:gd name="T54" fmla="*/ 11082 w 20000"/>
                <a:gd name="T55" fmla="*/ 3007 h 20000"/>
                <a:gd name="T56" fmla="*/ 13294 w 20000"/>
                <a:gd name="T57" fmla="*/ 3919 h 20000"/>
                <a:gd name="T58" fmla="*/ 12329 w 20000"/>
                <a:gd name="T59" fmla="*/ 4714 h 20000"/>
                <a:gd name="T60" fmla="*/ 14400 w 20000"/>
                <a:gd name="T61" fmla="*/ 5121 h 20000"/>
                <a:gd name="T62" fmla="*/ 15224 w 20000"/>
                <a:gd name="T63" fmla="*/ 6421 h 20000"/>
                <a:gd name="T64" fmla="*/ 15953 w 20000"/>
                <a:gd name="T65" fmla="*/ 7818 h 20000"/>
                <a:gd name="T66" fmla="*/ 15835 w 20000"/>
                <a:gd name="T67" fmla="*/ 8632 h 20000"/>
                <a:gd name="T68" fmla="*/ 15600 w 20000"/>
                <a:gd name="T69" fmla="*/ 9641 h 20000"/>
                <a:gd name="T70" fmla="*/ 18024 w 20000"/>
                <a:gd name="T71" fmla="*/ 11445 h 20000"/>
                <a:gd name="T72" fmla="*/ 19976 w 20000"/>
                <a:gd name="T73" fmla="*/ 13036 h 20000"/>
                <a:gd name="T74" fmla="*/ 17529 w 20000"/>
                <a:gd name="T75" fmla="*/ 14665 h 20000"/>
                <a:gd name="T76" fmla="*/ 15600 w 20000"/>
                <a:gd name="T77" fmla="*/ 13851 h 20000"/>
                <a:gd name="T78" fmla="*/ 14635 w 20000"/>
                <a:gd name="T79" fmla="*/ 13637 h 20000"/>
                <a:gd name="T80" fmla="*/ 14635 w 20000"/>
                <a:gd name="T81" fmla="*/ 15655 h 20000"/>
                <a:gd name="T82" fmla="*/ 14988 w 20000"/>
                <a:gd name="T83" fmla="*/ 18661 h 20000"/>
                <a:gd name="T84" fmla="*/ 13059 w 20000"/>
                <a:gd name="T85" fmla="*/ 17866 h 20000"/>
                <a:gd name="T86" fmla="*/ 13294 w 20000"/>
                <a:gd name="T87" fmla="*/ 19379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00" h="20000">
                  <a:moveTo>
                    <a:pt x="13294" y="19981"/>
                  </a:moveTo>
                  <a:lnTo>
                    <a:pt x="12424" y="19981"/>
                  </a:lnTo>
                  <a:lnTo>
                    <a:pt x="11694" y="19670"/>
                  </a:lnTo>
                  <a:lnTo>
                    <a:pt x="10353" y="18565"/>
                  </a:lnTo>
                  <a:lnTo>
                    <a:pt x="9247" y="18060"/>
                  </a:lnTo>
                  <a:lnTo>
                    <a:pt x="8776" y="17245"/>
                  </a:lnTo>
                  <a:lnTo>
                    <a:pt x="8918" y="17051"/>
                  </a:lnTo>
                  <a:lnTo>
                    <a:pt x="9153" y="16760"/>
                  </a:lnTo>
                  <a:lnTo>
                    <a:pt x="8282" y="16256"/>
                  </a:lnTo>
                  <a:lnTo>
                    <a:pt x="7812" y="15461"/>
                  </a:lnTo>
                  <a:lnTo>
                    <a:pt x="7318" y="15150"/>
                  </a:lnTo>
                  <a:lnTo>
                    <a:pt x="7200" y="15461"/>
                  </a:lnTo>
                  <a:lnTo>
                    <a:pt x="6353" y="15267"/>
                  </a:lnTo>
                  <a:lnTo>
                    <a:pt x="5976" y="15267"/>
                  </a:lnTo>
                  <a:lnTo>
                    <a:pt x="5129" y="15461"/>
                  </a:lnTo>
                  <a:lnTo>
                    <a:pt x="4141" y="14956"/>
                  </a:lnTo>
                  <a:lnTo>
                    <a:pt x="4400" y="14142"/>
                  </a:lnTo>
                  <a:lnTo>
                    <a:pt x="5129" y="13560"/>
                  </a:lnTo>
                  <a:lnTo>
                    <a:pt x="5600" y="13637"/>
                  </a:lnTo>
                  <a:lnTo>
                    <a:pt x="6941" y="13948"/>
                  </a:lnTo>
                  <a:lnTo>
                    <a:pt x="7906" y="13637"/>
                  </a:lnTo>
                  <a:lnTo>
                    <a:pt x="8541" y="13851"/>
                  </a:lnTo>
                  <a:lnTo>
                    <a:pt x="8776" y="13346"/>
                  </a:lnTo>
                  <a:lnTo>
                    <a:pt x="8282" y="12726"/>
                  </a:lnTo>
                  <a:lnTo>
                    <a:pt x="8918" y="12532"/>
                  </a:lnTo>
                  <a:lnTo>
                    <a:pt x="9882" y="12047"/>
                  </a:lnTo>
                  <a:lnTo>
                    <a:pt x="10729" y="11445"/>
                  </a:lnTo>
                  <a:lnTo>
                    <a:pt x="10729" y="10747"/>
                  </a:lnTo>
                  <a:lnTo>
                    <a:pt x="10729" y="9932"/>
                  </a:lnTo>
                  <a:lnTo>
                    <a:pt x="10118" y="9350"/>
                  </a:lnTo>
                  <a:lnTo>
                    <a:pt x="9882" y="8826"/>
                  </a:lnTo>
                  <a:lnTo>
                    <a:pt x="8541" y="8923"/>
                  </a:lnTo>
                  <a:lnTo>
                    <a:pt x="8776" y="8516"/>
                  </a:lnTo>
                  <a:lnTo>
                    <a:pt x="9506" y="8516"/>
                  </a:lnTo>
                  <a:lnTo>
                    <a:pt x="8776" y="7624"/>
                  </a:lnTo>
                  <a:lnTo>
                    <a:pt x="8776" y="6731"/>
                  </a:lnTo>
                  <a:lnTo>
                    <a:pt x="8188" y="6014"/>
                  </a:lnTo>
                  <a:lnTo>
                    <a:pt x="7318" y="6014"/>
                  </a:lnTo>
                  <a:lnTo>
                    <a:pt x="7812" y="6421"/>
                  </a:lnTo>
                  <a:lnTo>
                    <a:pt x="7553" y="7022"/>
                  </a:lnTo>
                  <a:lnTo>
                    <a:pt x="6941" y="7022"/>
                  </a:lnTo>
                  <a:lnTo>
                    <a:pt x="5600" y="6421"/>
                  </a:lnTo>
                  <a:lnTo>
                    <a:pt x="5741" y="7022"/>
                  </a:lnTo>
                  <a:lnTo>
                    <a:pt x="5129" y="6731"/>
                  </a:lnTo>
                  <a:lnTo>
                    <a:pt x="4047" y="6421"/>
                  </a:lnTo>
                  <a:lnTo>
                    <a:pt x="2565" y="6014"/>
                  </a:lnTo>
                  <a:lnTo>
                    <a:pt x="1600" y="5432"/>
                  </a:lnTo>
                  <a:lnTo>
                    <a:pt x="494" y="5218"/>
                  </a:lnTo>
                  <a:lnTo>
                    <a:pt x="0" y="4113"/>
                  </a:lnTo>
                  <a:lnTo>
                    <a:pt x="1459" y="4326"/>
                  </a:lnTo>
                  <a:lnTo>
                    <a:pt x="1459" y="3802"/>
                  </a:lnTo>
                  <a:lnTo>
                    <a:pt x="0" y="3414"/>
                  </a:lnTo>
                  <a:lnTo>
                    <a:pt x="635" y="2308"/>
                  </a:lnTo>
                  <a:lnTo>
                    <a:pt x="1224" y="2211"/>
                  </a:lnTo>
                  <a:lnTo>
                    <a:pt x="1106" y="2017"/>
                  </a:lnTo>
                  <a:lnTo>
                    <a:pt x="2212" y="1203"/>
                  </a:lnTo>
                  <a:lnTo>
                    <a:pt x="3176" y="698"/>
                  </a:lnTo>
                  <a:lnTo>
                    <a:pt x="4635" y="0"/>
                  </a:lnTo>
                  <a:lnTo>
                    <a:pt x="6941" y="194"/>
                  </a:lnTo>
                  <a:lnTo>
                    <a:pt x="6212" y="504"/>
                  </a:lnTo>
                  <a:lnTo>
                    <a:pt x="5129" y="989"/>
                  </a:lnTo>
                  <a:lnTo>
                    <a:pt x="4047" y="1707"/>
                  </a:lnTo>
                  <a:lnTo>
                    <a:pt x="4047" y="2308"/>
                  </a:lnTo>
                  <a:lnTo>
                    <a:pt x="3412" y="3123"/>
                  </a:lnTo>
                  <a:lnTo>
                    <a:pt x="3765" y="3919"/>
                  </a:lnTo>
                  <a:lnTo>
                    <a:pt x="2447" y="4597"/>
                  </a:lnTo>
                  <a:lnTo>
                    <a:pt x="3671" y="4714"/>
                  </a:lnTo>
                  <a:lnTo>
                    <a:pt x="4635" y="3802"/>
                  </a:lnTo>
                  <a:lnTo>
                    <a:pt x="4141" y="3608"/>
                  </a:lnTo>
                  <a:lnTo>
                    <a:pt x="4635" y="2813"/>
                  </a:lnTo>
                  <a:lnTo>
                    <a:pt x="5129" y="2619"/>
                  </a:lnTo>
                  <a:lnTo>
                    <a:pt x="5365" y="2017"/>
                  </a:lnTo>
                  <a:lnTo>
                    <a:pt x="6212" y="1513"/>
                  </a:lnTo>
                  <a:lnTo>
                    <a:pt x="7318" y="989"/>
                  </a:lnTo>
                  <a:lnTo>
                    <a:pt x="9506" y="912"/>
                  </a:lnTo>
                  <a:lnTo>
                    <a:pt x="9247" y="1513"/>
                  </a:lnTo>
                  <a:lnTo>
                    <a:pt x="9506" y="1804"/>
                  </a:lnTo>
                  <a:lnTo>
                    <a:pt x="9153" y="2619"/>
                  </a:lnTo>
                  <a:lnTo>
                    <a:pt x="8188" y="3802"/>
                  </a:lnTo>
                  <a:lnTo>
                    <a:pt x="9153" y="3317"/>
                  </a:lnTo>
                  <a:lnTo>
                    <a:pt x="9506" y="3414"/>
                  </a:lnTo>
                  <a:lnTo>
                    <a:pt x="10494" y="3802"/>
                  </a:lnTo>
                  <a:lnTo>
                    <a:pt x="10353" y="3317"/>
                  </a:lnTo>
                  <a:lnTo>
                    <a:pt x="11082" y="3007"/>
                  </a:lnTo>
                  <a:lnTo>
                    <a:pt x="11812" y="3123"/>
                  </a:lnTo>
                  <a:lnTo>
                    <a:pt x="13059" y="3414"/>
                  </a:lnTo>
                  <a:lnTo>
                    <a:pt x="13294" y="3919"/>
                  </a:lnTo>
                  <a:lnTo>
                    <a:pt x="12329" y="4113"/>
                  </a:lnTo>
                  <a:lnTo>
                    <a:pt x="13059" y="4403"/>
                  </a:lnTo>
                  <a:lnTo>
                    <a:pt x="12329" y="4714"/>
                  </a:lnTo>
                  <a:lnTo>
                    <a:pt x="13388" y="4908"/>
                  </a:lnTo>
                  <a:lnTo>
                    <a:pt x="13647" y="5723"/>
                  </a:lnTo>
                  <a:lnTo>
                    <a:pt x="14400" y="5121"/>
                  </a:lnTo>
                  <a:lnTo>
                    <a:pt x="14988" y="5432"/>
                  </a:lnTo>
                  <a:lnTo>
                    <a:pt x="15224" y="5917"/>
                  </a:lnTo>
                  <a:lnTo>
                    <a:pt x="15224" y="6421"/>
                  </a:lnTo>
                  <a:lnTo>
                    <a:pt x="15953" y="6828"/>
                  </a:lnTo>
                  <a:lnTo>
                    <a:pt x="16565" y="7333"/>
                  </a:lnTo>
                  <a:lnTo>
                    <a:pt x="15953" y="7818"/>
                  </a:lnTo>
                  <a:lnTo>
                    <a:pt x="16824" y="7818"/>
                  </a:lnTo>
                  <a:lnTo>
                    <a:pt x="17176" y="8516"/>
                  </a:lnTo>
                  <a:lnTo>
                    <a:pt x="15835" y="8632"/>
                  </a:lnTo>
                  <a:lnTo>
                    <a:pt x="17435" y="9350"/>
                  </a:lnTo>
                  <a:lnTo>
                    <a:pt x="16565" y="9350"/>
                  </a:lnTo>
                  <a:lnTo>
                    <a:pt x="15600" y="9641"/>
                  </a:lnTo>
                  <a:lnTo>
                    <a:pt x="16188" y="10223"/>
                  </a:lnTo>
                  <a:lnTo>
                    <a:pt x="16824" y="11057"/>
                  </a:lnTo>
                  <a:lnTo>
                    <a:pt x="18024" y="11445"/>
                  </a:lnTo>
                  <a:lnTo>
                    <a:pt x="18400" y="12726"/>
                  </a:lnTo>
                  <a:lnTo>
                    <a:pt x="19365" y="12726"/>
                  </a:lnTo>
                  <a:lnTo>
                    <a:pt x="19976" y="13036"/>
                  </a:lnTo>
                  <a:lnTo>
                    <a:pt x="19741" y="13560"/>
                  </a:lnTo>
                  <a:lnTo>
                    <a:pt x="18541" y="14355"/>
                  </a:lnTo>
                  <a:lnTo>
                    <a:pt x="17529" y="14665"/>
                  </a:lnTo>
                  <a:lnTo>
                    <a:pt x="16941" y="15655"/>
                  </a:lnTo>
                  <a:lnTo>
                    <a:pt x="16188" y="14956"/>
                  </a:lnTo>
                  <a:lnTo>
                    <a:pt x="15600" y="13851"/>
                  </a:lnTo>
                  <a:lnTo>
                    <a:pt x="15224" y="13036"/>
                  </a:lnTo>
                  <a:lnTo>
                    <a:pt x="14400" y="13036"/>
                  </a:lnTo>
                  <a:lnTo>
                    <a:pt x="14635" y="13637"/>
                  </a:lnTo>
                  <a:lnTo>
                    <a:pt x="13647" y="13851"/>
                  </a:lnTo>
                  <a:lnTo>
                    <a:pt x="14024" y="14859"/>
                  </a:lnTo>
                  <a:lnTo>
                    <a:pt x="14635" y="15655"/>
                  </a:lnTo>
                  <a:lnTo>
                    <a:pt x="15459" y="16450"/>
                  </a:lnTo>
                  <a:lnTo>
                    <a:pt x="15600" y="17769"/>
                  </a:lnTo>
                  <a:lnTo>
                    <a:pt x="14988" y="18661"/>
                  </a:lnTo>
                  <a:lnTo>
                    <a:pt x="14635" y="19069"/>
                  </a:lnTo>
                  <a:lnTo>
                    <a:pt x="14024" y="18661"/>
                  </a:lnTo>
                  <a:lnTo>
                    <a:pt x="13059" y="17866"/>
                  </a:lnTo>
                  <a:lnTo>
                    <a:pt x="11694" y="16954"/>
                  </a:lnTo>
                  <a:lnTo>
                    <a:pt x="12424" y="18351"/>
                  </a:lnTo>
                  <a:lnTo>
                    <a:pt x="13294" y="19379"/>
                  </a:lnTo>
                  <a:lnTo>
                    <a:pt x="13294" y="19981"/>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1" name="Freeform 65">
              <a:extLst>
                <a:ext uri="{FF2B5EF4-FFF2-40B4-BE49-F238E27FC236}">
                  <a16:creationId xmlns:a16="http://schemas.microsoft.com/office/drawing/2014/main" id="{B761C93F-E7F0-456E-A9CD-9C8F5D6C55AC}"/>
                </a:ext>
              </a:extLst>
            </p:cNvPr>
            <p:cNvSpPr>
              <a:spLocks/>
            </p:cNvSpPr>
            <p:nvPr/>
          </p:nvSpPr>
          <p:spPr bwMode="auto">
            <a:xfrm>
              <a:off x="3565440" y="1434419"/>
              <a:ext cx="565725" cy="342190"/>
            </a:xfrm>
            <a:custGeom>
              <a:avLst/>
              <a:gdLst>
                <a:gd name="T0" fmla="*/ 4106 w 20000"/>
                <a:gd name="T1" fmla="*/ 19667 h 20000"/>
                <a:gd name="T2" fmla="*/ 4270 w 20000"/>
                <a:gd name="T3" fmla="*/ 18835 h 20000"/>
                <a:gd name="T4" fmla="*/ 3397 w 20000"/>
                <a:gd name="T5" fmla="*/ 18946 h 20000"/>
                <a:gd name="T6" fmla="*/ 758 w 20000"/>
                <a:gd name="T7" fmla="*/ 18086 h 20000"/>
                <a:gd name="T8" fmla="*/ 66 w 20000"/>
                <a:gd name="T9" fmla="*/ 16949 h 20000"/>
                <a:gd name="T10" fmla="*/ 1105 w 20000"/>
                <a:gd name="T11" fmla="*/ 15506 h 20000"/>
                <a:gd name="T12" fmla="*/ 2045 w 20000"/>
                <a:gd name="T13" fmla="*/ 15090 h 20000"/>
                <a:gd name="T14" fmla="*/ 2885 w 20000"/>
                <a:gd name="T15" fmla="*/ 14064 h 20000"/>
                <a:gd name="T16" fmla="*/ 3149 w 20000"/>
                <a:gd name="T17" fmla="*/ 16227 h 20000"/>
                <a:gd name="T18" fmla="*/ 4946 w 20000"/>
                <a:gd name="T19" fmla="*/ 15090 h 20000"/>
                <a:gd name="T20" fmla="*/ 3842 w 20000"/>
                <a:gd name="T21" fmla="*/ 15201 h 20000"/>
                <a:gd name="T22" fmla="*/ 5375 w 20000"/>
                <a:gd name="T23" fmla="*/ 12067 h 20000"/>
                <a:gd name="T24" fmla="*/ 6134 w 20000"/>
                <a:gd name="T25" fmla="*/ 12483 h 20000"/>
                <a:gd name="T26" fmla="*/ 6051 w 20000"/>
                <a:gd name="T27" fmla="*/ 11623 h 20000"/>
                <a:gd name="T28" fmla="*/ 5622 w 20000"/>
                <a:gd name="T29" fmla="*/ 9071 h 20000"/>
                <a:gd name="T30" fmla="*/ 6562 w 20000"/>
                <a:gd name="T31" fmla="*/ 7490 h 20000"/>
                <a:gd name="T32" fmla="*/ 7420 w 20000"/>
                <a:gd name="T33" fmla="*/ 9487 h 20000"/>
                <a:gd name="T34" fmla="*/ 8359 w 20000"/>
                <a:gd name="T35" fmla="*/ 10208 h 20000"/>
                <a:gd name="T36" fmla="*/ 7683 w 20000"/>
                <a:gd name="T37" fmla="*/ 8044 h 20000"/>
                <a:gd name="T38" fmla="*/ 9728 w 20000"/>
                <a:gd name="T39" fmla="*/ 7906 h 20000"/>
                <a:gd name="T40" fmla="*/ 10585 w 20000"/>
                <a:gd name="T41" fmla="*/ 6907 h 20000"/>
                <a:gd name="T42" fmla="*/ 10404 w 20000"/>
                <a:gd name="T43" fmla="*/ 6186 h 20000"/>
                <a:gd name="T44" fmla="*/ 7585 w 20000"/>
                <a:gd name="T45" fmla="*/ 7184 h 20000"/>
                <a:gd name="T46" fmla="*/ 7585 w 20000"/>
                <a:gd name="T47" fmla="*/ 5603 h 20000"/>
                <a:gd name="T48" fmla="*/ 7848 w 20000"/>
                <a:gd name="T49" fmla="*/ 5049 h 20000"/>
                <a:gd name="T50" fmla="*/ 5622 w 20000"/>
                <a:gd name="T51" fmla="*/ 4882 h 20000"/>
                <a:gd name="T52" fmla="*/ 5375 w 20000"/>
                <a:gd name="T53" fmla="*/ 4161 h 20000"/>
                <a:gd name="T54" fmla="*/ 5787 w 20000"/>
                <a:gd name="T55" fmla="*/ 2746 h 20000"/>
                <a:gd name="T56" fmla="*/ 7238 w 20000"/>
                <a:gd name="T57" fmla="*/ 1886 h 20000"/>
                <a:gd name="T58" fmla="*/ 8524 w 20000"/>
                <a:gd name="T59" fmla="*/ 1886 h 20000"/>
                <a:gd name="T60" fmla="*/ 9052 w 20000"/>
                <a:gd name="T61" fmla="*/ 1165 h 20000"/>
                <a:gd name="T62" fmla="*/ 10585 w 20000"/>
                <a:gd name="T63" fmla="*/ 1165 h 20000"/>
                <a:gd name="T64" fmla="*/ 11261 w 20000"/>
                <a:gd name="T65" fmla="*/ 3024 h 20000"/>
                <a:gd name="T66" fmla="*/ 12119 w 20000"/>
                <a:gd name="T67" fmla="*/ 444 h 20000"/>
                <a:gd name="T68" fmla="*/ 13916 w 20000"/>
                <a:gd name="T69" fmla="*/ 2330 h 20000"/>
                <a:gd name="T70" fmla="*/ 15268 w 20000"/>
                <a:gd name="T71" fmla="*/ 749 h 20000"/>
                <a:gd name="T72" fmla="*/ 15878 w 20000"/>
                <a:gd name="T73" fmla="*/ 860 h 20000"/>
                <a:gd name="T74" fmla="*/ 16373 w 20000"/>
                <a:gd name="T75" fmla="*/ 1581 h 20000"/>
                <a:gd name="T76" fmla="*/ 17246 w 20000"/>
                <a:gd name="T77" fmla="*/ 860 h 20000"/>
                <a:gd name="T78" fmla="*/ 18434 w 20000"/>
                <a:gd name="T79" fmla="*/ 2330 h 20000"/>
                <a:gd name="T80" fmla="*/ 18434 w 20000"/>
                <a:gd name="T81" fmla="*/ 3024 h 20000"/>
                <a:gd name="T82" fmla="*/ 19984 w 20000"/>
                <a:gd name="T83" fmla="*/ 5049 h 20000"/>
                <a:gd name="T84" fmla="*/ 18434 w 20000"/>
                <a:gd name="T85" fmla="*/ 6463 h 20000"/>
                <a:gd name="T86" fmla="*/ 15697 w 20000"/>
                <a:gd name="T87" fmla="*/ 6768 h 20000"/>
                <a:gd name="T88" fmla="*/ 17659 w 20000"/>
                <a:gd name="T89" fmla="*/ 7184 h 20000"/>
                <a:gd name="T90" fmla="*/ 15268 w 20000"/>
                <a:gd name="T91" fmla="*/ 8766 h 20000"/>
                <a:gd name="T92" fmla="*/ 13735 w 20000"/>
                <a:gd name="T93" fmla="*/ 10208 h 20000"/>
                <a:gd name="T94" fmla="*/ 11954 w 20000"/>
                <a:gd name="T95" fmla="*/ 11789 h 20000"/>
                <a:gd name="T96" fmla="*/ 9893 w 20000"/>
                <a:gd name="T97" fmla="*/ 12067 h 20000"/>
                <a:gd name="T98" fmla="*/ 8112 w 20000"/>
                <a:gd name="T99" fmla="*/ 12926 h 20000"/>
                <a:gd name="T100" fmla="*/ 9629 w 20000"/>
                <a:gd name="T101" fmla="*/ 13953 h 20000"/>
                <a:gd name="T102" fmla="*/ 8524 w 20000"/>
                <a:gd name="T103" fmla="*/ 15784 h 20000"/>
                <a:gd name="T104" fmla="*/ 6991 w 20000"/>
                <a:gd name="T105" fmla="*/ 16505 h 20000"/>
                <a:gd name="T106" fmla="*/ 5458 w 20000"/>
                <a:gd name="T107" fmla="*/ 16949 h 20000"/>
                <a:gd name="T108" fmla="*/ 4683 w 20000"/>
                <a:gd name="T109" fmla="*/ 16949 h 20000"/>
                <a:gd name="T110" fmla="*/ 6298 w 20000"/>
                <a:gd name="T111" fmla="*/ 18086 h 20000"/>
                <a:gd name="T112" fmla="*/ 5029 w 20000"/>
                <a:gd name="T113" fmla="*/ 19972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000" h="20000">
                  <a:moveTo>
                    <a:pt x="5029" y="19972"/>
                  </a:moveTo>
                  <a:lnTo>
                    <a:pt x="4106" y="19667"/>
                  </a:lnTo>
                  <a:lnTo>
                    <a:pt x="4336" y="19223"/>
                  </a:lnTo>
                  <a:lnTo>
                    <a:pt x="4270" y="18835"/>
                  </a:lnTo>
                  <a:lnTo>
                    <a:pt x="3842" y="18086"/>
                  </a:lnTo>
                  <a:lnTo>
                    <a:pt x="3397" y="18946"/>
                  </a:lnTo>
                  <a:lnTo>
                    <a:pt x="1880" y="18835"/>
                  </a:lnTo>
                  <a:lnTo>
                    <a:pt x="758" y="18086"/>
                  </a:lnTo>
                  <a:lnTo>
                    <a:pt x="0" y="17365"/>
                  </a:lnTo>
                  <a:lnTo>
                    <a:pt x="66" y="16949"/>
                  </a:lnTo>
                  <a:lnTo>
                    <a:pt x="495" y="16227"/>
                  </a:lnTo>
                  <a:lnTo>
                    <a:pt x="1105" y="15506"/>
                  </a:lnTo>
                  <a:lnTo>
                    <a:pt x="2045" y="16227"/>
                  </a:lnTo>
                  <a:lnTo>
                    <a:pt x="2045" y="15090"/>
                  </a:lnTo>
                  <a:lnTo>
                    <a:pt x="2209" y="14064"/>
                  </a:lnTo>
                  <a:lnTo>
                    <a:pt x="2885" y="14064"/>
                  </a:lnTo>
                  <a:lnTo>
                    <a:pt x="2984" y="15201"/>
                  </a:lnTo>
                  <a:lnTo>
                    <a:pt x="3149" y="16227"/>
                  </a:lnTo>
                  <a:lnTo>
                    <a:pt x="3842" y="16227"/>
                  </a:lnTo>
                  <a:lnTo>
                    <a:pt x="4946" y="15090"/>
                  </a:lnTo>
                  <a:lnTo>
                    <a:pt x="4518" y="15090"/>
                  </a:lnTo>
                  <a:lnTo>
                    <a:pt x="3842" y="15201"/>
                  </a:lnTo>
                  <a:lnTo>
                    <a:pt x="4782" y="11623"/>
                  </a:lnTo>
                  <a:lnTo>
                    <a:pt x="5375" y="12067"/>
                  </a:lnTo>
                  <a:lnTo>
                    <a:pt x="5886" y="13204"/>
                  </a:lnTo>
                  <a:lnTo>
                    <a:pt x="6134" y="12483"/>
                  </a:lnTo>
                  <a:lnTo>
                    <a:pt x="6744" y="11789"/>
                  </a:lnTo>
                  <a:lnTo>
                    <a:pt x="6051" y="11623"/>
                  </a:lnTo>
                  <a:lnTo>
                    <a:pt x="5787" y="10624"/>
                  </a:lnTo>
                  <a:lnTo>
                    <a:pt x="5622" y="9071"/>
                  </a:lnTo>
                  <a:lnTo>
                    <a:pt x="5886" y="7601"/>
                  </a:lnTo>
                  <a:lnTo>
                    <a:pt x="6562" y="7490"/>
                  </a:lnTo>
                  <a:lnTo>
                    <a:pt x="7172" y="7906"/>
                  </a:lnTo>
                  <a:lnTo>
                    <a:pt x="7420" y="9487"/>
                  </a:lnTo>
                  <a:lnTo>
                    <a:pt x="7585" y="10902"/>
                  </a:lnTo>
                  <a:lnTo>
                    <a:pt x="8359" y="10208"/>
                  </a:lnTo>
                  <a:lnTo>
                    <a:pt x="7848" y="9182"/>
                  </a:lnTo>
                  <a:lnTo>
                    <a:pt x="7683" y="8044"/>
                  </a:lnTo>
                  <a:lnTo>
                    <a:pt x="8359" y="8044"/>
                  </a:lnTo>
                  <a:lnTo>
                    <a:pt x="9728" y="7906"/>
                  </a:lnTo>
                  <a:lnTo>
                    <a:pt x="11261" y="7184"/>
                  </a:lnTo>
                  <a:lnTo>
                    <a:pt x="10585" y="6907"/>
                  </a:lnTo>
                  <a:lnTo>
                    <a:pt x="11954" y="5326"/>
                  </a:lnTo>
                  <a:lnTo>
                    <a:pt x="10404" y="6186"/>
                  </a:lnTo>
                  <a:lnTo>
                    <a:pt x="9052" y="7490"/>
                  </a:lnTo>
                  <a:lnTo>
                    <a:pt x="7585" y="7184"/>
                  </a:lnTo>
                  <a:lnTo>
                    <a:pt x="6744" y="6463"/>
                  </a:lnTo>
                  <a:lnTo>
                    <a:pt x="7585" y="5603"/>
                  </a:lnTo>
                  <a:lnTo>
                    <a:pt x="9464" y="5049"/>
                  </a:lnTo>
                  <a:lnTo>
                    <a:pt x="7848" y="5049"/>
                  </a:lnTo>
                  <a:lnTo>
                    <a:pt x="6496" y="6019"/>
                  </a:lnTo>
                  <a:lnTo>
                    <a:pt x="5622" y="4882"/>
                  </a:lnTo>
                  <a:lnTo>
                    <a:pt x="8524" y="4438"/>
                  </a:lnTo>
                  <a:lnTo>
                    <a:pt x="5375" y="4161"/>
                  </a:lnTo>
                  <a:lnTo>
                    <a:pt x="7420" y="3190"/>
                  </a:lnTo>
                  <a:lnTo>
                    <a:pt x="5787" y="2746"/>
                  </a:lnTo>
                  <a:lnTo>
                    <a:pt x="5787" y="1997"/>
                  </a:lnTo>
                  <a:lnTo>
                    <a:pt x="7238" y="1886"/>
                  </a:lnTo>
                  <a:lnTo>
                    <a:pt x="8277" y="1442"/>
                  </a:lnTo>
                  <a:lnTo>
                    <a:pt x="8524" y="1886"/>
                  </a:lnTo>
                  <a:lnTo>
                    <a:pt x="9629" y="2330"/>
                  </a:lnTo>
                  <a:lnTo>
                    <a:pt x="9052" y="1165"/>
                  </a:lnTo>
                  <a:lnTo>
                    <a:pt x="9893" y="444"/>
                  </a:lnTo>
                  <a:lnTo>
                    <a:pt x="10585" y="1165"/>
                  </a:lnTo>
                  <a:lnTo>
                    <a:pt x="10404" y="2330"/>
                  </a:lnTo>
                  <a:lnTo>
                    <a:pt x="11261" y="3024"/>
                  </a:lnTo>
                  <a:lnTo>
                    <a:pt x="11179" y="1442"/>
                  </a:lnTo>
                  <a:lnTo>
                    <a:pt x="12119" y="444"/>
                  </a:lnTo>
                  <a:lnTo>
                    <a:pt x="13306" y="166"/>
                  </a:lnTo>
                  <a:lnTo>
                    <a:pt x="13916" y="2330"/>
                  </a:lnTo>
                  <a:lnTo>
                    <a:pt x="13982" y="0"/>
                  </a:lnTo>
                  <a:lnTo>
                    <a:pt x="15268" y="749"/>
                  </a:lnTo>
                  <a:lnTo>
                    <a:pt x="15449" y="2330"/>
                  </a:lnTo>
                  <a:lnTo>
                    <a:pt x="15878" y="860"/>
                  </a:lnTo>
                  <a:lnTo>
                    <a:pt x="16208" y="749"/>
                  </a:lnTo>
                  <a:lnTo>
                    <a:pt x="16373" y="1581"/>
                  </a:lnTo>
                  <a:lnTo>
                    <a:pt x="16636" y="860"/>
                  </a:lnTo>
                  <a:lnTo>
                    <a:pt x="17246" y="860"/>
                  </a:lnTo>
                  <a:lnTo>
                    <a:pt x="17246" y="1886"/>
                  </a:lnTo>
                  <a:lnTo>
                    <a:pt x="18434" y="2330"/>
                  </a:lnTo>
                  <a:lnTo>
                    <a:pt x="17082" y="3190"/>
                  </a:lnTo>
                  <a:lnTo>
                    <a:pt x="18434" y="3024"/>
                  </a:lnTo>
                  <a:lnTo>
                    <a:pt x="19472" y="3024"/>
                  </a:lnTo>
                  <a:lnTo>
                    <a:pt x="19984" y="5049"/>
                  </a:lnTo>
                  <a:lnTo>
                    <a:pt x="19472" y="5742"/>
                  </a:lnTo>
                  <a:lnTo>
                    <a:pt x="18434" y="6463"/>
                  </a:lnTo>
                  <a:lnTo>
                    <a:pt x="17246" y="6768"/>
                  </a:lnTo>
                  <a:lnTo>
                    <a:pt x="15697" y="6768"/>
                  </a:lnTo>
                  <a:lnTo>
                    <a:pt x="16208" y="7490"/>
                  </a:lnTo>
                  <a:lnTo>
                    <a:pt x="17659" y="7184"/>
                  </a:lnTo>
                  <a:lnTo>
                    <a:pt x="16142" y="8350"/>
                  </a:lnTo>
                  <a:lnTo>
                    <a:pt x="15268" y="8766"/>
                  </a:lnTo>
                  <a:lnTo>
                    <a:pt x="14427" y="9487"/>
                  </a:lnTo>
                  <a:lnTo>
                    <a:pt x="13735" y="10208"/>
                  </a:lnTo>
                  <a:lnTo>
                    <a:pt x="12976" y="11345"/>
                  </a:lnTo>
                  <a:lnTo>
                    <a:pt x="11954" y="11789"/>
                  </a:lnTo>
                  <a:lnTo>
                    <a:pt x="10849" y="12205"/>
                  </a:lnTo>
                  <a:lnTo>
                    <a:pt x="9893" y="12067"/>
                  </a:lnTo>
                  <a:lnTo>
                    <a:pt x="9052" y="11789"/>
                  </a:lnTo>
                  <a:lnTo>
                    <a:pt x="8112" y="12926"/>
                  </a:lnTo>
                  <a:lnTo>
                    <a:pt x="9052" y="12926"/>
                  </a:lnTo>
                  <a:lnTo>
                    <a:pt x="9629" y="13953"/>
                  </a:lnTo>
                  <a:lnTo>
                    <a:pt x="8953" y="15090"/>
                  </a:lnTo>
                  <a:lnTo>
                    <a:pt x="8524" y="15784"/>
                  </a:lnTo>
                  <a:lnTo>
                    <a:pt x="7238" y="15784"/>
                  </a:lnTo>
                  <a:lnTo>
                    <a:pt x="6991" y="16505"/>
                  </a:lnTo>
                  <a:lnTo>
                    <a:pt x="6496" y="16949"/>
                  </a:lnTo>
                  <a:lnTo>
                    <a:pt x="5458" y="16949"/>
                  </a:lnTo>
                  <a:lnTo>
                    <a:pt x="5029" y="15784"/>
                  </a:lnTo>
                  <a:lnTo>
                    <a:pt x="4683" y="16949"/>
                  </a:lnTo>
                  <a:lnTo>
                    <a:pt x="5622" y="18086"/>
                  </a:lnTo>
                  <a:lnTo>
                    <a:pt x="6298" y="18086"/>
                  </a:lnTo>
                  <a:lnTo>
                    <a:pt x="5622" y="19528"/>
                  </a:lnTo>
                  <a:lnTo>
                    <a:pt x="5029" y="19972"/>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2" name="Freeform 64">
              <a:extLst>
                <a:ext uri="{FF2B5EF4-FFF2-40B4-BE49-F238E27FC236}">
                  <a16:creationId xmlns:a16="http://schemas.microsoft.com/office/drawing/2014/main" id="{96226C3E-5FAD-4057-99AD-CAEC09EEEF6A}"/>
                </a:ext>
              </a:extLst>
            </p:cNvPr>
            <p:cNvSpPr>
              <a:spLocks/>
            </p:cNvSpPr>
            <p:nvPr/>
          </p:nvSpPr>
          <p:spPr bwMode="auto">
            <a:xfrm>
              <a:off x="2943726" y="1758786"/>
              <a:ext cx="275280" cy="217434"/>
            </a:xfrm>
            <a:custGeom>
              <a:avLst/>
              <a:gdLst>
                <a:gd name="T0" fmla="*/ 14721 w 20000"/>
                <a:gd name="T1" fmla="*/ 19956 h 20000"/>
                <a:gd name="T2" fmla="*/ 12081 w 20000"/>
                <a:gd name="T3" fmla="*/ 18162 h 20000"/>
                <a:gd name="T4" fmla="*/ 10694 w 20000"/>
                <a:gd name="T5" fmla="*/ 17637 h 20000"/>
                <a:gd name="T6" fmla="*/ 6633 w 20000"/>
                <a:gd name="T7" fmla="*/ 18337 h 20000"/>
                <a:gd name="T8" fmla="*/ 2437 w 20000"/>
                <a:gd name="T9" fmla="*/ 17199 h 20000"/>
                <a:gd name="T10" fmla="*/ 2809 w 20000"/>
                <a:gd name="T11" fmla="*/ 15186 h 20000"/>
                <a:gd name="T12" fmla="*/ 135 w 20000"/>
                <a:gd name="T13" fmla="*/ 13348 h 20000"/>
                <a:gd name="T14" fmla="*/ 135 w 20000"/>
                <a:gd name="T15" fmla="*/ 10635 h 20000"/>
                <a:gd name="T16" fmla="*/ 4535 w 20000"/>
                <a:gd name="T17" fmla="*/ 11116 h 20000"/>
                <a:gd name="T18" fmla="*/ 7885 w 20000"/>
                <a:gd name="T19" fmla="*/ 12254 h 20000"/>
                <a:gd name="T20" fmla="*/ 5245 w 20000"/>
                <a:gd name="T21" fmla="*/ 9497 h 20000"/>
                <a:gd name="T22" fmla="*/ 1015 w 20000"/>
                <a:gd name="T23" fmla="*/ 8840 h 20000"/>
                <a:gd name="T24" fmla="*/ 1387 w 20000"/>
                <a:gd name="T25" fmla="*/ 6565 h 20000"/>
                <a:gd name="T26" fmla="*/ 5956 w 20000"/>
                <a:gd name="T27" fmla="*/ 6565 h 20000"/>
                <a:gd name="T28" fmla="*/ 2809 w 20000"/>
                <a:gd name="T29" fmla="*/ 5208 h 20000"/>
                <a:gd name="T30" fmla="*/ 2267 w 20000"/>
                <a:gd name="T31" fmla="*/ 3414 h 20000"/>
                <a:gd name="T32" fmla="*/ 4196 w 20000"/>
                <a:gd name="T33" fmla="*/ 2713 h 20000"/>
                <a:gd name="T34" fmla="*/ 4535 w 20000"/>
                <a:gd name="T35" fmla="*/ 1619 h 20000"/>
                <a:gd name="T36" fmla="*/ 6971 w 20000"/>
                <a:gd name="T37" fmla="*/ 919 h 20000"/>
                <a:gd name="T38" fmla="*/ 10694 w 20000"/>
                <a:gd name="T39" fmla="*/ 0 h 20000"/>
                <a:gd name="T40" fmla="*/ 8900 w 20000"/>
                <a:gd name="T41" fmla="*/ 2932 h 20000"/>
                <a:gd name="T42" fmla="*/ 11540 w 20000"/>
                <a:gd name="T43" fmla="*/ 2713 h 20000"/>
                <a:gd name="T44" fmla="*/ 12420 w 20000"/>
                <a:gd name="T45" fmla="*/ 4551 h 20000"/>
                <a:gd name="T46" fmla="*/ 12589 w 20000"/>
                <a:gd name="T47" fmla="*/ 5208 h 20000"/>
                <a:gd name="T48" fmla="*/ 14349 w 20000"/>
                <a:gd name="T49" fmla="*/ 4551 h 20000"/>
                <a:gd name="T50" fmla="*/ 14856 w 20000"/>
                <a:gd name="T51" fmla="*/ 3414 h 20000"/>
                <a:gd name="T52" fmla="*/ 14856 w 20000"/>
                <a:gd name="T53" fmla="*/ 6565 h 20000"/>
                <a:gd name="T54" fmla="*/ 14856 w 20000"/>
                <a:gd name="T55" fmla="*/ 8840 h 20000"/>
                <a:gd name="T56" fmla="*/ 16311 w 20000"/>
                <a:gd name="T57" fmla="*/ 6346 h 20000"/>
                <a:gd name="T58" fmla="*/ 18037 w 20000"/>
                <a:gd name="T59" fmla="*/ 2932 h 20000"/>
                <a:gd name="T60" fmla="*/ 19425 w 20000"/>
                <a:gd name="T61" fmla="*/ 4770 h 20000"/>
                <a:gd name="T62" fmla="*/ 19289 w 20000"/>
                <a:gd name="T63" fmla="*/ 7484 h 20000"/>
                <a:gd name="T64" fmla="*/ 18037 w 20000"/>
                <a:gd name="T65" fmla="*/ 10635 h 20000"/>
                <a:gd name="T66" fmla="*/ 17834 w 20000"/>
                <a:gd name="T67" fmla="*/ 12910 h 20000"/>
                <a:gd name="T68" fmla="*/ 18579 w 20000"/>
                <a:gd name="T69" fmla="*/ 14048 h 20000"/>
                <a:gd name="T70" fmla="*/ 19966 w 20000"/>
                <a:gd name="T71" fmla="*/ 16543 h 20000"/>
                <a:gd name="T72" fmla="*/ 18376 w 20000"/>
                <a:gd name="T73" fmla="*/ 17199 h 20000"/>
                <a:gd name="T74" fmla="*/ 16311 w 20000"/>
                <a:gd name="T75" fmla="*/ 17199 h 20000"/>
                <a:gd name="T76" fmla="*/ 17157 w 20000"/>
                <a:gd name="T77" fmla="*/ 18337 h 20000"/>
                <a:gd name="T78" fmla="*/ 16108 w 20000"/>
                <a:gd name="T79" fmla="*/ 1995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00" h="20000">
                  <a:moveTo>
                    <a:pt x="16108" y="19956"/>
                  </a:moveTo>
                  <a:lnTo>
                    <a:pt x="14721" y="19956"/>
                  </a:lnTo>
                  <a:lnTo>
                    <a:pt x="12927" y="19037"/>
                  </a:lnTo>
                  <a:lnTo>
                    <a:pt x="12081" y="18162"/>
                  </a:lnTo>
                  <a:lnTo>
                    <a:pt x="12081" y="16543"/>
                  </a:lnTo>
                  <a:lnTo>
                    <a:pt x="10694" y="17637"/>
                  </a:lnTo>
                  <a:lnTo>
                    <a:pt x="8900" y="18162"/>
                  </a:lnTo>
                  <a:lnTo>
                    <a:pt x="6633" y="18337"/>
                  </a:lnTo>
                  <a:lnTo>
                    <a:pt x="4196" y="17637"/>
                  </a:lnTo>
                  <a:lnTo>
                    <a:pt x="2437" y="17199"/>
                  </a:lnTo>
                  <a:lnTo>
                    <a:pt x="2437" y="16105"/>
                  </a:lnTo>
                  <a:lnTo>
                    <a:pt x="2809" y="15186"/>
                  </a:lnTo>
                  <a:lnTo>
                    <a:pt x="1557" y="14048"/>
                  </a:lnTo>
                  <a:lnTo>
                    <a:pt x="135" y="13348"/>
                  </a:lnTo>
                  <a:lnTo>
                    <a:pt x="0" y="11816"/>
                  </a:lnTo>
                  <a:lnTo>
                    <a:pt x="135" y="10635"/>
                  </a:lnTo>
                  <a:lnTo>
                    <a:pt x="2437" y="10635"/>
                  </a:lnTo>
                  <a:lnTo>
                    <a:pt x="4535" y="11116"/>
                  </a:lnTo>
                  <a:lnTo>
                    <a:pt x="5956" y="11816"/>
                  </a:lnTo>
                  <a:lnTo>
                    <a:pt x="7885" y="12254"/>
                  </a:lnTo>
                  <a:lnTo>
                    <a:pt x="7343" y="11335"/>
                  </a:lnTo>
                  <a:lnTo>
                    <a:pt x="5245" y="9497"/>
                  </a:lnTo>
                  <a:lnTo>
                    <a:pt x="3316" y="9497"/>
                  </a:lnTo>
                  <a:lnTo>
                    <a:pt x="1015" y="8840"/>
                  </a:lnTo>
                  <a:lnTo>
                    <a:pt x="880" y="7484"/>
                  </a:lnTo>
                  <a:lnTo>
                    <a:pt x="1387" y="6565"/>
                  </a:lnTo>
                  <a:lnTo>
                    <a:pt x="2978" y="6565"/>
                  </a:lnTo>
                  <a:lnTo>
                    <a:pt x="5956" y="6565"/>
                  </a:lnTo>
                  <a:lnTo>
                    <a:pt x="2267" y="5646"/>
                  </a:lnTo>
                  <a:lnTo>
                    <a:pt x="2809" y="5208"/>
                  </a:lnTo>
                  <a:lnTo>
                    <a:pt x="1557" y="4551"/>
                  </a:lnTo>
                  <a:lnTo>
                    <a:pt x="2267" y="3414"/>
                  </a:lnTo>
                  <a:lnTo>
                    <a:pt x="3316" y="2932"/>
                  </a:lnTo>
                  <a:lnTo>
                    <a:pt x="4196" y="2713"/>
                  </a:lnTo>
                  <a:lnTo>
                    <a:pt x="3858" y="1794"/>
                  </a:lnTo>
                  <a:lnTo>
                    <a:pt x="4535" y="1619"/>
                  </a:lnTo>
                  <a:lnTo>
                    <a:pt x="5584" y="1619"/>
                  </a:lnTo>
                  <a:lnTo>
                    <a:pt x="6971" y="919"/>
                  </a:lnTo>
                  <a:lnTo>
                    <a:pt x="8426" y="438"/>
                  </a:lnTo>
                  <a:lnTo>
                    <a:pt x="10694" y="0"/>
                  </a:lnTo>
                  <a:lnTo>
                    <a:pt x="10355" y="1794"/>
                  </a:lnTo>
                  <a:lnTo>
                    <a:pt x="8900" y="2932"/>
                  </a:lnTo>
                  <a:lnTo>
                    <a:pt x="10694" y="2932"/>
                  </a:lnTo>
                  <a:lnTo>
                    <a:pt x="11540" y="2713"/>
                  </a:lnTo>
                  <a:lnTo>
                    <a:pt x="12589" y="3589"/>
                  </a:lnTo>
                  <a:lnTo>
                    <a:pt x="12420" y="4551"/>
                  </a:lnTo>
                  <a:lnTo>
                    <a:pt x="11201" y="5208"/>
                  </a:lnTo>
                  <a:lnTo>
                    <a:pt x="12589" y="5208"/>
                  </a:lnTo>
                  <a:lnTo>
                    <a:pt x="13841" y="5646"/>
                  </a:lnTo>
                  <a:lnTo>
                    <a:pt x="14349" y="4551"/>
                  </a:lnTo>
                  <a:lnTo>
                    <a:pt x="14349" y="2932"/>
                  </a:lnTo>
                  <a:lnTo>
                    <a:pt x="14856" y="3414"/>
                  </a:lnTo>
                  <a:lnTo>
                    <a:pt x="15601" y="4770"/>
                  </a:lnTo>
                  <a:lnTo>
                    <a:pt x="14856" y="6565"/>
                  </a:lnTo>
                  <a:lnTo>
                    <a:pt x="14349" y="8403"/>
                  </a:lnTo>
                  <a:lnTo>
                    <a:pt x="14856" y="8840"/>
                  </a:lnTo>
                  <a:lnTo>
                    <a:pt x="15770" y="8140"/>
                  </a:lnTo>
                  <a:lnTo>
                    <a:pt x="16311" y="6346"/>
                  </a:lnTo>
                  <a:lnTo>
                    <a:pt x="16988" y="4551"/>
                  </a:lnTo>
                  <a:lnTo>
                    <a:pt x="18037" y="2932"/>
                  </a:lnTo>
                  <a:lnTo>
                    <a:pt x="18917" y="3414"/>
                  </a:lnTo>
                  <a:lnTo>
                    <a:pt x="19425" y="4770"/>
                  </a:lnTo>
                  <a:lnTo>
                    <a:pt x="19797" y="5908"/>
                  </a:lnTo>
                  <a:lnTo>
                    <a:pt x="19289" y="7484"/>
                  </a:lnTo>
                  <a:lnTo>
                    <a:pt x="18579" y="9278"/>
                  </a:lnTo>
                  <a:lnTo>
                    <a:pt x="18037" y="10635"/>
                  </a:lnTo>
                  <a:lnTo>
                    <a:pt x="17496" y="11816"/>
                  </a:lnTo>
                  <a:lnTo>
                    <a:pt x="17834" y="12910"/>
                  </a:lnTo>
                  <a:lnTo>
                    <a:pt x="18376" y="14311"/>
                  </a:lnTo>
                  <a:lnTo>
                    <a:pt x="18579" y="14048"/>
                  </a:lnTo>
                  <a:lnTo>
                    <a:pt x="19289" y="15405"/>
                  </a:lnTo>
                  <a:lnTo>
                    <a:pt x="19966" y="16543"/>
                  </a:lnTo>
                  <a:lnTo>
                    <a:pt x="19289" y="18162"/>
                  </a:lnTo>
                  <a:lnTo>
                    <a:pt x="18376" y="17199"/>
                  </a:lnTo>
                  <a:lnTo>
                    <a:pt x="17157" y="17199"/>
                  </a:lnTo>
                  <a:lnTo>
                    <a:pt x="16311" y="17199"/>
                  </a:lnTo>
                  <a:lnTo>
                    <a:pt x="15770" y="19037"/>
                  </a:lnTo>
                  <a:lnTo>
                    <a:pt x="17157" y="18337"/>
                  </a:lnTo>
                  <a:lnTo>
                    <a:pt x="17157" y="19475"/>
                  </a:lnTo>
                  <a:lnTo>
                    <a:pt x="16108" y="19956"/>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3" name="Freeform 63">
              <a:extLst>
                <a:ext uri="{FF2B5EF4-FFF2-40B4-BE49-F238E27FC236}">
                  <a16:creationId xmlns:a16="http://schemas.microsoft.com/office/drawing/2014/main" id="{FB3B5E9F-6B27-49D7-8576-5A0E5FCD79A4}"/>
                </a:ext>
              </a:extLst>
            </p:cNvPr>
            <p:cNvSpPr>
              <a:spLocks/>
            </p:cNvSpPr>
            <p:nvPr/>
          </p:nvSpPr>
          <p:spPr bwMode="auto">
            <a:xfrm>
              <a:off x="3577104" y="1473628"/>
              <a:ext cx="143473" cy="181789"/>
            </a:xfrm>
            <a:custGeom>
              <a:avLst/>
              <a:gdLst>
                <a:gd name="T0" fmla="*/ 7036 w 20000"/>
                <a:gd name="T1" fmla="*/ 19948 h 20000"/>
                <a:gd name="T2" fmla="*/ 3974 w 20000"/>
                <a:gd name="T3" fmla="*/ 19687 h 20000"/>
                <a:gd name="T4" fmla="*/ 2671 w 20000"/>
                <a:gd name="T5" fmla="*/ 19112 h 20000"/>
                <a:gd name="T6" fmla="*/ 0 w 20000"/>
                <a:gd name="T7" fmla="*/ 17807 h 20000"/>
                <a:gd name="T8" fmla="*/ 0 w 20000"/>
                <a:gd name="T9" fmla="*/ 15352 h 20000"/>
                <a:gd name="T10" fmla="*/ 2671 w 20000"/>
                <a:gd name="T11" fmla="*/ 13473 h 20000"/>
                <a:gd name="T12" fmla="*/ 8404 w 20000"/>
                <a:gd name="T13" fmla="*/ 14308 h 20000"/>
                <a:gd name="T14" fmla="*/ 8078 w 20000"/>
                <a:gd name="T15" fmla="*/ 12167 h 20000"/>
                <a:gd name="T16" fmla="*/ 3062 w 20000"/>
                <a:gd name="T17" fmla="*/ 11854 h 20000"/>
                <a:gd name="T18" fmla="*/ 261 w 20000"/>
                <a:gd name="T19" fmla="*/ 11332 h 20000"/>
                <a:gd name="T20" fmla="*/ 3974 w 20000"/>
                <a:gd name="T21" fmla="*/ 9713 h 20000"/>
                <a:gd name="T22" fmla="*/ 261 w 20000"/>
                <a:gd name="T23" fmla="*/ 9713 h 20000"/>
                <a:gd name="T24" fmla="*/ 2671 w 20000"/>
                <a:gd name="T25" fmla="*/ 6475 h 20000"/>
                <a:gd name="T26" fmla="*/ 5407 w 20000"/>
                <a:gd name="T27" fmla="*/ 7781 h 20000"/>
                <a:gd name="T28" fmla="*/ 8078 w 20000"/>
                <a:gd name="T29" fmla="*/ 6475 h 20000"/>
                <a:gd name="T30" fmla="*/ 5407 w 20000"/>
                <a:gd name="T31" fmla="*/ 6475 h 20000"/>
                <a:gd name="T32" fmla="*/ 3974 w 20000"/>
                <a:gd name="T33" fmla="*/ 5117 h 20000"/>
                <a:gd name="T34" fmla="*/ 6384 w 20000"/>
                <a:gd name="T35" fmla="*/ 4021 h 20000"/>
                <a:gd name="T36" fmla="*/ 9772 w 20000"/>
                <a:gd name="T37" fmla="*/ 4804 h 20000"/>
                <a:gd name="T38" fmla="*/ 10749 w 20000"/>
                <a:gd name="T39" fmla="*/ 4021 h 20000"/>
                <a:gd name="T40" fmla="*/ 9772 w 20000"/>
                <a:gd name="T41" fmla="*/ 2977 h 20000"/>
                <a:gd name="T42" fmla="*/ 11792 w 20000"/>
                <a:gd name="T43" fmla="*/ 2141 h 20000"/>
                <a:gd name="T44" fmla="*/ 15505 w 20000"/>
                <a:gd name="T45" fmla="*/ 0 h 20000"/>
                <a:gd name="T46" fmla="*/ 17915 w 20000"/>
                <a:gd name="T47" fmla="*/ 1619 h 20000"/>
                <a:gd name="T48" fmla="*/ 16873 w 20000"/>
                <a:gd name="T49" fmla="*/ 3499 h 20000"/>
                <a:gd name="T50" fmla="*/ 16873 w 20000"/>
                <a:gd name="T51" fmla="*/ 6162 h 20000"/>
                <a:gd name="T52" fmla="*/ 17915 w 20000"/>
                <a:gd name="T53" fmla="*/ 6997 h 20000"/>
                <a:gd name="T54" fmla="*/ 17264 w 20000"/>
                <a:gd name="T55" fmla="*/ 9138 h 20000"/>
                <a:gd name="T56" fmla="*/ 18893 w 20000"/>
                <a:gd name="T57" fmla="*/ 10548 h 20000"/>
                <a:gd name="T58" fmla="*/ 16873 w 20000"/>
                <a:gd name="T59" fmla="*/ 13473 h 20000"/>
                <a:gd name="T60" fmla="*/ 18893 w 20000"/>
                <a:gd name="T61" fmla="*/ 12898 h 20000"/>
                <a:gd name="T62" fmla="*/ 19935 w 20000"/>
                <a:gd name="T63" fmla="*/ 15614 h 20000"/>
                <a:gd name="T64" fmla="*/ 18241 w 20000"/>
                <a:gd name="T65" fmla="*/ 15614 h 20000"/>
                <a:gd name="T66" fmla="*/ 15505 w 20000"/>
                <a:gd name="T67" fmla="*/ 16449 h 20000"/>
                <a:gd name="T68" fmla="*/ 12508 w 20000"/>
                <a:gd name="T69" fmla="*/ 17493 h 20000"/>
                <a:gd name="T70" fmla="*/ 13550 w 20000"/>
                <a:gd name="T71" fmla="*/ 15352 h 20000"/>
                <a:gd name="T72" fmla="*/ 11140 w 20000"/>
                <a:gd name="T73" fmla="*/ 16449 h 20000"/>
                <a:gd name="T74" fmla="*/ 10749 w 20000"/>
                <a:gd name="T75" fmla="*/ 18329 h 20000"/>
                <a:gd name="T76" fmla="*/ 9121 w 20000"/>
                <a:gd name="T77" fmla="*/ 18590 h 20000"/>
                <a:gd name="T78" fmla="*/ 7036 w 20000"/>
                <a:gd name="T79" fmla="*/ 1994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00" h="20000">
                  <a:moveTo>
                    <a:pt x="7036" y="19948"/>
                  </a:moveTo>
                  <a:lnTo>
                    <a:pt x="3974" y="19687"/>
                  </a:lnTo>
                  <a:lnTo>
                    <a:pt x="2671" y="19112"/>
                  </a:lnTo>
                  <a:lnTo>
                    <a:pt x="0" y="17807"/>
                  </a:lnTo>
                  <a:lnTo>
                    <a:pt x="0" y="15352"/>
                  </a:lnTo>
                  <a:lnTo>
                    <a:pt x="2671" y="13473"/>
                  </a:lnTo>
                  <a:lnTo>
                    <a:pt x="8404" y="14308"/>
                  </a:lnTo>
                  <a:lnTo>
                    <a:pt x="8078" y="12167"/>
                  </a:lnTo>
                  <a:lnTo>
                    <a:pt x="3062" y="11854"/>
                  </a:lnTo>
                  <a:lnTo>
                    <a:pt x="261" y="11332"/>
                  </a:lnTo>
                  <a:lnTo>
                    <a:pt x="3974" y="9713"/>
                  </a:lnTo>
                  <a:lnTo>
                    <a:pt x="261" y="9713"/>
                  </a:lnTo>
                  <a:lnTo>
                    <a:pt x="2671" y="6475"/>
                  </a:lnTo>
                  <a:lnTo>
                    <a:pt x="5407" y="7781"/>
                  </a:lnTo>
                  <a:lnTo>
                    <a:pt x="8078" y="6475"/>
                  </a:lnTo>
                  <a:lnTo>
                    <a:pt x="5407" y="6475"/>
                  </a:lnTo>
                  <a:lnTo>
                    <a:pt x="3974" y="5117"/>
                  </a:lnTo>
                  <a:lnTo>
                    <a:pt x="6384" y="4021"/>
                  </a:lnTo>
                  <a:lnTo>
                    <a:pt x="9772" y="4804"/>
                  </a:lnTo>
                  <a:lnTo>
                    <a:pt x="10749" y="4021"/>
                  </a:lnTo>
                  <a:lnTo>
                    <a:pt x="9772" y="2977"/>
                  </a:lnTo>
                  <a:lnTo>
                    <a:pt x="11792" y="2141"/>
                  </a:lnTo>
                  <a:lnTo>
                    <a:pt x="15505" y="0"/>
                  </a:lnTo>
                  <a:lnTo>
                    <a:pt x="17915" y="1619"/>
                  </a:lnTo>
                  <a:lnTo>
                    <a:pt x="16873" y="3499"/>
                  </a:lnTo>
                  <a:lnTo>
                    <a:pt x="16873" y="6162"/>
                  </a:lnTo>
                  <a:lnTo>
                    <a:pt x="17915" y="6997"/>
                  </a:lnTo>
                  <a:lnTo>
                    <a:pt x="17264" y="9138"/>
                  </a:lnTo>
                  <a:lnTo>
                    <a:pt x="18893" y="10548"/>
                  </a:lnTo>
                  <a:lnTo>
                    <a:pt x="16873" y="13473"/>
                  </a:lnTo>
                  <a:lnTo>
                    <a:pt x="18893" y="12898"/>
                  </a:lnTo>
                  <a:lnTo>
                    <a:pt x="19935" y="15614"/>
                  </a:lnTo>
                  <a:lnTo>
                    <a:pt x="18241" y="15614"/>
                  </a:lnTo>
                  <a:lnTo>
                    <a:pt x="15505" y="16449"/>
                  </a:lnTo>
                  <a:lnTo>
                    <a:pt x="12508" y="17493"/>
                  </a:lnTo>
                  <a:lnTo>
                    <a:pt x="13550" y="15352"/>
                  </a:lnTo>
                  <a:lnTo>
                    <a:pt x="11140" y="16449"/>
                  </a:lnTo>
                  <a:lnTo>
                    <a:pt x="10749" y="18329"/>
                  </a:lnTo>
                  <a:lnTo>
                    <a:pt x="9121" y="18590"/>
                  </a:lnTo>
                  <a:lnTo>
                    <a:pt x="7036" y="19948"/>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4" name="Freeform 62">
              <a:extLst>
                <a:ext uri="{FF2B5EF4-FFF2-40B4-BE49-F238E27FC236}">
                  <a16:creationId xmlns:a16="http://schemas.microsoft.com/office/drawing/2014/main" id="{022A774C-1093-4A34-86E1-54FECFBAECED}"/>
                </a:ext>
              </a:extLst>
            </p:cNvPr>
            <p:cNvSpPr>
              <a:spLocks/>
            </p:cNvSpPr>
            <p:nvPr/>
          </p:nvSpPr>
          <p:spPr bwMode="auto">
            <a:xfrm>
              <a:off x="2873739" y="1673239"/>
              <a:ext cx="213459" cy="137827"/>
            </a:xfrm>
            <a:custGeom>
              <a:avLst/>
              <a:gdLst>
                <a:gd name="T0" fmla="*/ 2495 w 20000"/>
                <a:gd name="T1" fmla="*/ 19931 h 20000"/>
                <a:gd name="T2" fmla="*/ 1357 w 20000"/>
                <a:gd name="T3" fmla="*/ 19931 h 20000"/>
                <a:gd name="T4" fmla="*/ 1794 w 20000"/>
                <a:gd name="T5" fmla="*/ 17801 h 20000"/>
                <a:gd name="T6" fmla="*/ 1794 w 20000"/>
                <a:gd name="T7" fmla="*/ 16014 h 20000"/>
                <a:gd name="T8" fmla="*/ 875 w 20000"/>
                <a:gd name="T9" fmla="*/ 14914 h 20000"/>
                <a:gd name="T10" fmla="*/ 0 w 20000"/>
                <a:gd name="T11" fmla="*/ 13127 h 20000"/>
                <a:gd name="T12" fmla="*/ 2057 w 20000"/>
                <a:gd name="T13" fmla="*/ 11340 h 20000"/>
                <a:gd name="T14" fmla="*/ 3151 w 20000"/>
                <a:gd name="T15" fmla="*/ 9210 h 20000"/>
                <a:gd name="T16" fmla="*/ 4726 w 20000"/>
                <a:gd name="T17" fmla="*/ 9210 h 20000"/>
                <a:gd name="T18" fmla="*/ 4989 w 20000"/>
                <a:gd name="T19" fmla="*/ 8522 h 20000"/>
                <a:gd name="T20" fmla="*/ 4726 w 20000"/>
                <a:gd name="T21" fmla="*/ 7423 h 20000"/>
                <a:gd name="T22" fmla="*/ 4989 w 20000"/>
                <a:gd name="T23" fmla="*/ 7423 h 20000"/>
                <a:gd name="T24" fmla="*/ 5427 w 20000"/>
                <a:gd name="T25" fmla="*/ 7423 h 20000"/>
                <a:gd name="T26" fmla="*/ 8403 w 20000"/>
                <a:gd name="T27" fmla="*/ 4605 h 20000"/>
                <a:gd name="T28" fmla="*/ 7921 w 20000"/>
                <a:gd name="T29" fmla="*/ 3162 h 20000"/>
                <a:gd name="T30" fmla="*/ 9059 w 20000"/>
                <a:gd name="T31" fmla="*/ 0 h 20000"/>
                <a:gd name="T32" fmla="*/ 11554 w 20000"/>
                <a:gd name="T33" fmla="*/ 275 h 20000"/>
                <a:gd name="T34" fmla="*/ 11991 w 20000"/>
                <a:gd name="T35" fmla="*/ 1100 h 20000"/>
                <a:gd name="T36" fmla="*/ 14923 w 20000"/>
                <a:gd name="T37" fmla="*/ 1787 h 20000"/>
                <a:gd name="T38" fmla="*/ 14923 w 20000"/>
                <a:gd name="T39" fmla="*/ 2818 h 20000"/>
                <a:gd name="T40" fmla="*/ 15624 w 20000"/>
                <a:gd name="T41" fmla="*/ 3918 h 20000"/>
                <a:gd name="T42" fmla="*/ 14486 w 20000"/>
                <a:gd name="T43" fmla="*/ 4948 h 20000"/>
                <a:gd name="T44" fmla="*/ 16105 w 20000"/>
                <a:gd name="T45" fmla="*/ 4605 h 20000"/>
                <a:gd name="T46" fmla="*/ 16280 w 20000"/>
                <a:gd name="T47" fmla="*/ 4605 h 20000"/>
                <a:gd name="T48" fmla="*/ 16105 w 20000"/>
                <a:gd name="T49" fmla="*/ 6392 h 20000"/>
                <a:gd name="T50" fmla="*/ 17199 w 20000"/>
                <a:gd name="T51" fmla="*/ 4948 h 20000"/>
                <a:gd name="T52" fmla="*/ 17199 w 20000"/>
                <a:gd name="T53" fmla="*/ 4605 h 20000"/>
                <a:gd name="T54" fmla="*/ 18600 w 20000"/>
                <a:gd name="T55" fmla="*/ 4948 h 20000"/>
                <a:gd name="T56" fmla="*/ 19256 w 20000"/>
                <a:gd name="T57" fmla="*/ 5704 h 20000"/>
                <a:gd name="T58" fmla="*/ 19256 w 20000"/>
                <a:gd name="T59" fmla="*/ 9210 h 20000"/>
                <a:gd name="T60" fmla="*/ 19956 w 20000"/>
                <a:gd name="T61" fmla="*/ 11340 h 20000"/>
                <a:gd name="T62" fmla="*/ 18118 w 20000"/>
                <a:gd name="T63" fmla="*/ 12096 h 20000"/>
                <a:gd name="T64" fmla="*/ 16105 w 20000"/>
                <a:gd name="T65" fmla="*/ 12440 h 20000"/>
                <a:gd name="T66" fmla="*/ 13348 w 20000"/>
                <a:gd name="T67" fmla="*/ 13127 h 20000"/>
                <a:gd name="T68" fmla="*/ 11991 w 20000"/>
                <a:gd name="T69" fmla="*/ 13883 h 20000"/>
                <a:gd name="T70" fmla="*/ 10460 w 20000"/>
                <a:gd name="T71" fmla="*/ 15258 h 20000"/>
                <a:gd name="T72" fmla="*/ 9059 w 20000"/>
                <a:gd name="T73" fmla="*/ 15258 h 20000"/>
                <a:gd name="T74" fmla="*/ 8578 w 20000"/>
                <a:gd name="T75" fmla="*/ 14914 h 20000"/>
                <a:gd name="T76" fmla="*/ 7221 w 20000"/>
                <a:gd name="T77" fmla="*/ 17045 h 20000"/>
                <a:gd name="T78" fmla="*/ 6083 w 20000"/>
                <a:gd name="T79" fmla="*/ 19519 h 20000"/>
                <a:gd name="T80" fmla="*/ 4726 w 20000"/>
                <a:gd name="T81" fmla="*/ 18832 h 20000"/>
                <a:gd name="T82" fmla="*/ 2495 w 20000"/>
                <a:gd name="T83" fmla="*/ 1993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000" h="20000">
                  <a:moveTo>
                    <a:pt x="2495" y="19931"/>
                  </a:moveTo>
                  <a:lnTo>
                    <a:pt x="1357" y="19931"/>
                  </a:lnTo>
                  <a:lnTo>
                    <a:pt x="1794" y="17801"/>
                  </a:lnTo>
                  <a:lnTo>
                    <a:pt x="1794" y="16014"/>
                  </a:lnTo>
                  <a:lnTo>
                    <a:pt x="875" y="14914"/>
                  </a:lnTo>
                  <a:lnTo>
                    <a:pt x="0" y="13127"/>
                  </a:lnTo>
                  <a:lnTo>
                    <a:pt x="2057" y="11340"/>
                  </a:lnTo>
                  <a:lnTo>
                    <a:pt x="3151" y="9210"/>
                  </a:lnTo>
                  <a:lnTo>
                    <a:pt x="4726" y="9210"/>
                  </a:lnTo>
                  <a:lnTo>
                    <a:pt x="4989" y="8522"/>
                  </a:lnTo>
                  <a:lnTo>
                    <a:pt x="4726" y="7423"/>
                  </a:lnTo>
                  <a:lnTo>
                    <a:pt x="4989" y="7423"/>
                  </a:lnTo>
                  <a:lnTo>
                    <a:pt x="5427" y="7423"/>
                  </a:lnTo>
                  <a:lnTo>
                    <a:pt x="8403" y="4605"/>
                  </a:lnTo>
                  <a:lnTo>
                    <a:pt x="7921" y="3162"/>
                  </a:lnTo>
                  <a:lnTo>
                    <a:pt x="9059" y="0"/>
                  </a:lnTo>
                  <a:lnTo>
                    <a:pt x="11554" y="275"/>
                  </a:lnTo>
                  <a:lnTo>
                    <a:pt x="11991" y="1100"/>
                  </a:lnTo>
                  <a:lnTo>
                    <a:pt x="14923" y="1787"/>
                  </a:lnTo>
                  <a:lnTo>
                    <a:pt x="14923" y="2818"/>
                  </a:lnTo>
                  <a:lnTo>
                    <a:pt x="15624" y="3918"/>
                  </a:lnTo>
                  <a:lnTo>
                    <a:pt x="14486" y="4948"/>
                  </a:lnTo>
                  <a:lnTo>
                    <a:pt x="16105" y="4605"/>
                  </a:lnTo>
                  <a:lnTo>
                    <a:pt x="16280" y="4605"/>
                  </a:lnTo>
                  <a:lnTo>
                    <a:pt x="16105" y="6392"/>
                  </a:lnTo>
                  <a:lnTo>
                    <a:pt x="17199" y="4948"/>
                  </a:lnTo>
                  <a:lnTo>
                    <a:pt x="17199" y="4605"/>
                  </a:lnTo>
                  <a:lnTo>
                    <a:pt x="18600" y="4948"/>
                  </a:lnTo>
                  <a:lnTo>
                    <a:pt x="19256" y="5704"/>
                  </a:lnTo>
                  <a:lnTo>
                    <a:pt x="19256" y="9210"/>
                  </a:lnTo>
                  <a:lnTo>
                    <a:pt x="19956" y="11340"/>
                  </a:lnTo>
                  <a:lnTo>
                    <a:pt x="18118" y="12096"/>
                  </a:lnTo>
                  <a:lnTo>
                    <a:pt x="16105" y="12440"/>
                  </a:lnTo>
                  <a:lnTo>
                    <a:pt x="13348" y="13127"/>
                  </a:lnTo>
                  <a:lnTo>
                    <a:pt x="11991" y="13883"/>
                  </a:lnTo>
                  <a:lnTo>
                    <a:pt x="10460" y="15258"/>
                  </a:lnTo>
                  <a:lnTo>
                    <a:pt x="9059" y="15258"/>
                  </a:lnTo>
                  <a:lnTo>
                    <a:pt x="8578" y="14914"/>
                  </a:lnTo>
                  <a:lnTo>
                    <a:pt x="7221" y="17045"/>
                  </a:lnTo>
                  <a:lnTo>
                    <a:pt x="6083" y="19519"/>
                  </a:lnTo>
                  <a:lnTo>
                    <a:pt x="4726" y="18832"/>
                  </a:lnTo>
                  <a:lnTo>
                    <a:pt x="2495" y="19931"/>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5" name="Freeform 61">
              <a:extLst>
                <a:ext uri="{FF2B5EF4-FFF2-40B4-BE49-F238E27FC236}">
                  <a16:creationId xmlns:a16="http://schemas.microsoft.com/office/drawing/2014/main" id="{0BA7E64E-264F-41BC-8C4E-0539D210E813}"/>
                </a:ext>
              </a:extLst>
            </p:cNvPr>
            <p:cNvSpPr>
              <a:spLocks/>
            </p:cNvSpPr>
            <p:nvPr/>
          </p:nvSpPr>
          <p:spPr bwMode="auto">
            <a:xfrm>
              <a:off x="3465126" y="1687497"/>
              <a:ext cx="215792" cy="147332"/>
            </a:xfrm>
            <a:custGeom>
              <a:avLst/>
              <a:gdLst>
                <a:gd name="T0" fmla="*/ 16760 w 20000"/>
                <a:gd name="T1" fmla="*/ 19936 h 20000"/>
                <a:gd name="T2" fmla="*/ 14125 w 20000"/>
                <a:gd name="T3" fmla="*/ 19936 h 20000"/>
                <a:gd name="T4" fmla="*/ 12095 w 20000"/>
                <a:gd name="T5" fmla="*/ 18907 h 20000"/>
                <a:gd name="T6" fmla="*/ 9201 w 20000"/>
                <a:gd name="T7" fmla="*/ 18264 h 20000"/>
                <a:gd name="T8" fmla="*/ 5832 w 20000"/>
                <a:gd name="T9" fmla="*/ 17299 h 20000"/>
                <a:gd name="T10" fmla="*/ 2894 w 20000"/>
                <a:gd name="T11" fmla="*/ 16270 h 20000"/>
                <a:gd name="T12" fmla="*/ 1123 w 20000"/>
                <a:gd name="T13" fmla="*/ 13891 h 20000"/>
                <a:gd name="T14" fmla="*/ 1771 w 20000"/>
                <a:gd name="T15" fmla="*/ 11961 h 20000"/>
                <a:gd name="T16" fmla="*/ 2678 w 20000"/>
                <a:gd name="T17" fmla="*/ 9582 h 20000"/>
                <a:gd name="T18" fmla="*/ 2894 w 20000"/>
                <a:gd name="T19" fmla="*/ 6945 h 20000"/>
                <a:gd name="T20" fmla="*/ 2678 w 20000"/>
                <a:gd name="T21" fmla="*/ 5273 h 20000"/>
                <a:gd name="T22" fmla="*/ 691 w 20000"/>
                <a:gd name="T23" fmla="*/ 4309 h 20000"/>
                <a:gd name="T24" fmla="*/ 0 w 20000"/>
                <a:gd name="T25" fmla="*/ 2315 h 20000"/>
                <a:gd name="T26" fmla="*/ 432 w 20000"/>
                <a:gd name="T27" fmla="*/ 0 h 20000"/>
                <a:gd name="T28" fmla="*/ 2203 w 20000"/>
                <a:gd name="T29" fmla="*/ 0 h 20000"/>
                <a:gd name="T30" fmla="*/ 4492 w 20000"/>
                <a:gd name="T31" fmla="*/ 2315 h 20000"/>
                <a:gd name="T32" fmla="*/ 5400 w 20000"/>
                <a:gd name="T33" fmla="*/ 3280 h 20000"/>
                <a:gd name="T34" fmla="*/ 7387 w 20000"/>
                <a:gd name="T35" fmla="*/ 5273 h 20000"/>
                <a:gd name="T36" fmla="*/ 8035 w 20000"/>
                <a:gd name="T37" fmla="*/ 7588 h 20000"/>
                <a:gd name="T38" fmla="*/ 6955 w 20000"/>
                <a:gd name="T39" fmla="*/ 7588 h 20000"/>
                <a:gd name="T40" fmla="*/ 6523 w 20000"/>
                <a:gd name="T41" fmla="*/ 8617 h 20000"/>
                <a:gd name="T42" fmla="*/ 6523 w 20000"/>
                <a:gd name="T43" fmla="*/ 9582 h 20000"/>
                <a:gd name="T44" fmla="*/ 7387 w 20000"/>
                <a:gd name="T45" fmla="*/ 11961 h 20000"/>
                <a:gd name="T46" fmla="*/ 9201 w 20000"/>
                <a:gd name="T47" fmla="*/ 12283 h 20000"/>
                <a:gd name="T48" fmla="*/ 10972 w 20000"/>
                <a:gd name="T49" fmla="*/ 13633 h 20000"/>
                <a:gd name="T50" fmla="*/ 13866 w 20000"/>
                <a:gd name="T51" fmla="*/ 13633 h 20000"/>
                <a:gd name="T52" fmla="*/ 15896 w 20000"/>
                <a:gd name="T53" fmla="*/ 12990 h 20000"/>
                <a:gd name="T54" fmla="*/ 18618 w 20000"/>
                <a:gd name="T55" fmla="*/ 13891 h 20000"/>
                <a:gd name="T56" fmla="*/ 19957 w 20000"/>
                <a:gd name="T57" fmla="*/ 15627 h 20000"/>
                <a:gd name="T58" fmla="*/ 19957 w 20000"/>
                <a:gd name="T59" fmla="*/ 16656 h 20000"/>
                <a:gd name="T60" fmla="*/ 18618 w 20000"/>
                <a:gd name="T61" fmla="*/ 17942 h 20000"/>
                <a:gd name="T62" fmla="*/ 17667 w 20000"/>
                <a:gd name="T63" fmla="*/ 19293 h 20000"/>
                <a:gd name="T64" fmla="*/ 16760 w 20000"/>
                <a:gd name="T65" fmla="*/ 1993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00" h="20000">
                  <a:moveTo>
                    <a:pt x="16760" y="19936"/>
                  </a:moveTo>
                  <a:lnTo>
                    <a:pt x="14125" y="19936"/>
                  </a:lnTo>
                  <a:lnTo>
                    <a:pt x="12095" y="18907"/>
                  </a:lnTo>
                  <a:lnTo>
                    <a:pt x="9201" y="18264"/>
                  </a:lnTo>
                  <a:lnTo>
                    <a:pt x="5832" y="17299"/>
                  </a:lnTo>
                  <a:lnTo>
                    <a:pt x="2894" y="16270"/>
                  </a:lnTo>
                  <a:lnTo>
                    <a:pt x="1123" y="13891"/>
                  </a:lnTo>
                  <a:lnTo>
                    <a:pt x="1771" y="11961"/>
                  </a:lnTo>
                  <a:lnTo>
                    <a:pt x="2678" y="9582"/>
                  </a:lnTo>
                  <a:lnTo>
                    <a:pt x="2894" y="6945"/>
                  </a:lnTo>
                  <a:lnTo>
                    <a:pt x="2678" y="5273"/>
                  </a:lnTo>
                  <a:lnTo>
                    <a:pt x="691" y="4309"/>
                  </a:lnTo>
                  <a:lnTo>
                    <a:pt x="0" y="2315"/>
                  </a:lnTo>
                  <a:lnTo>
                    <a:pt x="432" y="0"/>
                  </a:lnTo>
                  <a:lnTo>
                    <a:pt x="2203" y="0"/>
                  </a:lnTo>
                  <a:lnTo>
                    <a:pt x="4492" y="2315"/>
                  </a:lnTo>
                  <a:lnTo>
                    <a:pt x="5400" y="3280"/>
                  </a:lnTo>
                  <a:lnTo>
                    <a:pt x="7387" y="5273"/>
                  </a:lnTo>
                  <a:lnTo>
                    <a:pt x="8035" y="7588"/>
                  </a:lnTo>
                  <a:lnTo>
                    <a:pt x="6955" y="7588"/>
                  </a:lnTo>
                  <a:lnTo>
                    <a:pt x="6523" y="8617"/>
                  </a:lnTo>
                  <a:lnTo>
                    <a:pt x="6523" y="9582"/>
                  </a:lnTo>
                  <a:lnTo>
                    <a:pt x="7387" y="11961"/>
                  </a:lnTo>
                  <a:lnTo>
                    <a:pt x="9201" y="12283"/>
                  </a:lnTo>
                  <a:lnTo>
                    <a:pt x="10972" y="13633"/>
                  </a:lnTo>
                  <a:lnTo>
                    <a:pt x="13866" y="13633"/>
                  </a:lnTo>
                  <a:lnTo>
                    <a:pt x="15896" y="12990"/>
                  </a:lnTo>
                  <a:lnTo>
                    <a:pt x="18618" y="13891"/>
                  </a:lnTo>
                  <a:lnTo>
                    <a:pt x="19957" y="15627"/>
                  </a:lnTo>
                  <a:lnTo>
                    <a:pt x="19957" y="16656"/>
                  </a:lnTo>
                  <a:lnTo>
                    <a:pt x="18618" y="17942"/>
                  </a:lnTo>
                  <a:lnTo>
                    <a:pt x="17667" y="19293"/>
                  </a:lnTo>
                  <a:lnTo>
                    <a:pt x="16760" y="19936"/>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6" name="Freeform 60">
              <a:extLst>
                <a:ext uri="{FF2B5EF4-FFF2-40B4-BE49-F238E27FC236}">
                  <a16:creationId xmlns:a16="http://schemas.microsoft.com/office/drawing/2014/main" id="{B3B9DB05-F030-4AD2-901F-E6318BB3AB1B}"/>
                </a:ext>
              </a:extLst>
            </p:cNvPr>
            <p:cNvSpPr>
              <a:spLocks/>
            </p:cNvSpPr>
            <p:nvPr/>
          </p:nvSpPr>
          <p:spPr bwMode="auto">
            <a:xfrm>
              <a:off x="3115193" y="1623336"/>
              <a:ext cx="191297" cy="109311"/>
            </a:xfrm>
            <a:custGeom>
              <a:avLst/>
              <a:gdLst>
                <a:gd name="T0" fmla="*/ 16195 w 20000"/>
                <a:gd name="T1" fmla="*/ 19913 h 20000"/>
                <a:gd name="T2" fmla="*/ 12098 w 20000"/>
                <a:gd name="T3" fmla="*/ 18515 h 20000"/>
                <a:gd name="T4" fmla="*/ 12683 w 20000"/>
                <a:gd name="T5" fmla="*/ 17205 h 20000"/>
                <a:gd name="T6" fmla="*/ 3512 w 20000"/>
                <a:gd name="T7" fmla="*/ 19039 h 20000"/>
                <a:gd name="T8" fmla="*/ 2537 w 20000"/>
                <a:gd name="T9" fmla="*/ 16332 h 20000"/>
                <a:gd name="T10" fmla="*/ 4829 w 20000"/>
                <a:gd name="T11" fmla="*/ 15371 h 20000"/>
                <a:gd name="T12" fmla="*/ 8098 w 20000"/>
                <a:gd name="T13" fmla="*/ 15371 h 20000"/>
                <a:gd name="T14" fmla="*/ 9902 w 20000"/>
                <a:gd name="T15" fmla="*/ 13100 h 20000"/>
                <a:gd name="T16" fmla="*/ 5317 w 20000"/>
                <a:gd name="T17" fmla="*/ 12664 h 20000"/>
                <a:gd name="T18" fmla="*/ 6829 w 20000"/>
                <a:gd name="T19" fmla="*/ 10480 h 20000"/>
                <a:gd name="T20" fmla="*/ 6585 w 20000"/>
                <a:gd name="T21" fmla="*/ 9432 h 20000"/>
                <a:gd name="T22" fmla="*/ 3317 w 20000"/>
                <a:gd name="T23" fmla="*/ 12664 h 20000"/>
                <a:gd name="T24" fmla="*/ 1317 w 20000"/>
                <a:gd name="T25" fmla="*/ 11790 h 20000"/>
                <a:gd name="T26" fmla="*/ 0 w 20000"/>
                <a:gd name="T27" fmla="*/ 8122 h 20000"/>
                <a:gd name="T28" fmla="*/ 2780 w 20000"/>
                <a:gd name="T29" fmla="*/ 5852 h 20000"/>
                <a:gd name="T30" fmla="*/ 4585 w 20000"/>
                <a:gd name="T31" fmla="*/ 3144 h 20000"/>
                <a:gd name="T32" fmla="*/ 6829 w 20000"/>
                <a:gd name="T33" fmla="*/ 873 h 20000"/>
                <a:gd name="T34" fmla="*/ 9366 w 20000"/>
                <a:gd name="T35" fmla="*/ 0 h 20000"/>
                <a:gd name="T36" fmla="*/ 9366 w 20000"/>
                <a:gd name="T37" fmla="*/ 3581 h 20000"/>
                <a:gd name="T38" fmla="*/ 10634 w 20000"/>
                <a:gd name="T39" fmla="*/ 3581 h 20000"/>
                <a:gd name="T40" fmla="*/ 11366 w 20000"/>
                <a:gd name="T41" fmla="*/ 5502 h 20000"/>
                <a:gd name="T42" fmla="*/ 10878 w 20000"/>
                <a:gd name="T43" fmla="*/ 8122 h 20000"/>
                <a:gd name="T44" fmla="*/ 10634 w 20000"/>
                <a:gd name="T45" fmla="*/ 11354 h 20000"/>
                <a:gd name="T46" fmla="*/ 11902 w 20000"/>
                <a:gd name="T47" fmla="*/ 11790 h 20000"/>
                <a:gd name="T48" fmla="*/ 13415 w 20000"/>
                <a:gd name="T49" fmla="*/ 13100 h 20000"/>
                <a:gd name="T50" fmla="*/ 14683 w 20000"/>
                <a:gd name="T51" fmla="*/ 11354 h 20000"/>
                <a:gd name="T52" fmla="*/ 15415 w 20000"/>
                <a:gd name="T53" fmla="*/ 8122 h 20000"/>
                <a:gd name="T54" fmla="*/ 16683 w 20000"/>
                <a:gd name="T55" fmla="*/ 4454 h 20000"/>
                <a:gd name="T56" fmla="*/ 19171 w 20000"/>
                <a:gd name="T57" fmla="*/ 2271 h 20000"/>
                <a:gd name="T58" fmla="*/ 18488 w 20000"/>
                <a:gd name="T59" fmla="*/ 5852 h 20000"/>
                <a:gd name="T60" fmla="*/ 17463 w 20000"/>
                <a:gd name="T61" fmla="*/ 10480 h 20000"/>
                <a:gd name="T62" fmla="*/ 17951 w 20000"/>
                <a:gd name="T63" fmla="*/ 12664 h 20000"/>
                <a:gd name="T64" fmla="*/ 19463 w 20000"/>
                <a:gd name="T65" fmla="*/ 11354 h 20000"/>
                <a:gd name="T66" fmla="*/ 19951 w 20000"/>
                <a:gd name="T67" fmla="*/ 13100 h 20000"/>
                <a:gd name="T68" fmla="*/ 18488 w 20000"/>
                <a:gd name="T69" fmla="*/ 17642 h 20000"/>
                <a:gd name="T70" fmla="*/ 16195 w 20000"/>
                <a:gd name="T71" fmla="*/ 19913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00" h="20000">
                  <a:moveTo>
                    <a:pt x="16195" y="19913"/>
                  </a:moveTo>
                  <a:lnTo>
                    <a:pt x="12098" y="18515"/>
                  </a:lnTo>
                  <a:lnTo>
                    <a:pt x="12683" y="17205"/>
                  </a:lnTo>
                  <a:lnTo>
                    <a:pt x="3512" y="19039"/>
                  </a:lnTo>
                  <a:lnTo>
                    <a:pt x="2537" y="16332"/>
                  </a:lnTo>
                  <a:lnTo>
                    <a:pt x="4829" y="15371"/>
                  </a:lnTo>
                  <a:lnTo>
                    <a:pt x="8098" y="15371"/>
                  </a:lnTo>
                  <a:lnTo>
                    <a:pt x="9902" y="13100"/>
                  </a:lnTo>
                  <a:lnTo>
                    <a:pt x="5317" y="12664"/>
                  </a:lnTo>
                  <a:lnTo>
                    <a:pt x="6829" y="10480"/>
                  </a:lnTo>
                  <a:lnTo>
                    <a:pt x="6585" y="9432"/>
                  </a:lnTo>
                  <a:lnTo>
                    <a:pt x="3317" y="12664"/>
                  </a:lnTo>
                  <a:lnTo>
                    <a:pt x="1317" y="11790"/>
                  </a:lnTo>
                  <a:lnTo>
                    <a:pt x="0" y="8122"/>
                  </a:lnTo>
                  <a:lnTo>
                    <a:pt x="2780" y="5852"/>
                  </a:lnTo>
                  <a:lnTo>
                    <a:pt x="4585" y="3144"/>
                  </a:lnTo>
                  <a:lnTo>
                    <a:pt x="6829" y="873"/>
                  </a:lnTo>
                  <a:lnTo>
                    <a:pt x="9366" y="0"/>
                  </a:lnTo>
                  <a:lnTo>
                    <a:pt x="9366" y="3581"/>
                  </a:lnTo>
                  <a:lnTo>
                    <a:pt x="10634" y="3581"/>
                  </a:lnTo>
                  <a:lnTo>
                    <a:pt x="11366" y="5502"/>
                  </a:lnTo>
                  <a:lnTo>
                    <a:pt x="10878" y="8122"/>
                  </a:lnTo>
                  <a:lnTo>
                    <a:pt x="10634" y="11354"/>
                  </a:lnTo>
                  <a:lnTo>
                    <a:pt x="11902" y="11790"/>
                  </a:lnTo>
                  <a:lnTo>
                    <a:pt x="13415" y="13100"/>
                  </a:lnTo>
                  <a:lnTo>
                    <a:pt x="14683" y="11354"/>
                  </a:lnTo>
                  <a:lnTo>
                    <a:pt x="15415" y="8122"/>
                  </a:lnTo>
                  <a:lnTo>
                    <a:pt x="16683" y="4454"/>
                  </a:lnTo>
                  <a:lnTo>
                    <a:pt x="19171" y="2271"/>
                  </a:lnTo>
                  <a:lnTo>
                    <a:pt x="18488" y="5852"/>
                  </a:lnTo>
                  <a:lnTo>
                    <a:pt x="17463" y="10480"/>
                  </a:lnTo>
                  <a:lnTo>
                    <a:pt x="17951" y="12664"/>
                  </a:lnTo>
                  <a:lnTo>
                    <a:pt x="19463" y="11354"/>
                  </a:lnTo>
                  <a:lnTo>
                    <a:pt x="19951" y="13100"/>
                  </a:lnTo>
                  <a:lnTo>
                    <a:pt x="18488" y="17642"/>
                  </a:lnTo>
                  <a:lnTo>
                    <a:pt x="16195" y="19913"/>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7" name="Freeform 59">
              <a:extLst>
                <a:ext uri="{FF2B5EF4-FFF2-40B4-BE49-F238E27FC236}">
                  <a16:creationId xmlns:a16="http://schemas.microsoft.com/office/drawing/2014/main" id="{CBE508B4-FEE8-4FB6-9F70-72D98FE97994}"/>
                </a:ext>
              </a:extLst>
            </p:cNvPr>
            <p:cNvSpPr>
              <a:spLocks/>
            </p:cNvSpPr>
            <p:nvPr/>
          </p:nvSpPr>
          <p:spPr bwMode="auto">
            <a:xfrm>
              <a:off x="3707746" y="2687928"/>
              <a:ext cx="125976" cy="147332"/>
            </a:xfrm>
            <a:custGeom>
              <a:avLst/>
              <a:gdLst>
                <a:gd name="T0" fmla="*/ 17630 w 20000"/>
                <a:gd name="T1" fmla="*/ 19936 h 20000"/>
                <a:gd name="T2" fmla="*/ 14963 w 20000"/>
                <a:gd name="T3" fmla="*/ 18907 h 20000"/>
                <a:gd name="T4" fmla="*/ 16148 w 20000"/>
                <a:gd name="T5" fmla="*/ 16270 h 20000"/>
                <a:gd name="T6" fmla="*/ 15704 w 20000"/>
                <a:gd name="T7" fmla="*/ 15627 h 20000"/>
                <a:gd name="T8" fmla="*/ 13778 w 20000"/>
                <a:gd name="T9" fmla="*/ 17299 h 20000"/>
                <a:gd name="T10" fmla="*/ 9556 w 20000"/>
                <a:gd name="T11" fmla="*/ 18264 h 20000"/>
                <a:gd name="T12" fmla="*/ 12667 w 20000"/>
                <a:gd name="T13" fmla="*/ 16270 h 20000"/>
                <a:gd name="T14" fmla="*/ 9556 w 20000"/>
                <a:gd name="T15" fmla="*/ 16270 h 20000"/>
                <a:gd name="T16" fmla="*/ 0 w 20000"/>
                <a:gd name="T17" fmla="*/ 15627 h 20000"/>
                <a:gd name="T18" fmla="*/ 0 w 20000"/>
                <a:gd name="T19" fmla="*/ 13955 h 20000"/>
                <a:gd name="T20" fmla="*/ 2667 w 20000"/>
                <a:gd name="T21" fmla="*/ 12605 h 20000"/>
                <a:gd name="T22" fmla="*/ 741 w 20000"/>
                <a:gd name="T23" fmla="*/ 11961 h 20000"/>
                <a:gd name="T24" fmla="*/ 4519 w 20000"/>
                <a:gd name="T25" fmla="*/ 9968 h 20000"/>
                <a:gd name="T26" fmla="*/ 4519 w 20000"/>
                <a:gd name="T27" fmla="*/ 8682 h 20000"/>
                <a:gd name="T28" fmla="*/ 7704 w 20000"/>
                <a:gd name="T29" fmla="*/ 5659 h 20000"/>
                <a:gd name="T30" fmla="*/ 9926 w 20000"/>
                <a:gd name="T31" fmla="*/ 1672 h 20000"/>
                <a:gd name="T32" fmla="*/ 13778 w 20000"/>
                <a:gd name="T33" fmla="*/ 643 h 20000"/>
                <a:gd name="T34" fmla="*/ 15704 w 20000"/>
                <a:gd name="T35" fmla="*/ 0 h 20000"/>
                <a:gd name="T36" fmla="*/ 13778 w 20000"/>
                <a:gd name="T37" fmla="*/ 3023 h 20000"/>
                <a:gd name="T38" fmla="*/ 8741 w 20000"/>
                <a:gd name="T39" fmla="*/ 7653 h 20000"/>
                <a:gd name="T40" fmla="*/ 11481 w 20000"/>
                <a:gd name="T41" fmla="*/ 6688 h 20000"/>
                <a:gd name="T42" fmla="*/ 12667 w 20000"/>
                <a:gd name="T43" fmla="*/ 6945 h 20000"/>
                <a:gd name="T44" fmla="*/ 11481 w 20000"/>
                <a:gd name="T45" fmla="*/ 8682 h 20000"/>
                <a:gd name="T46" fmla="*/ 14963 w 20000"/>
                <a:gd name="T47" fmla="*/ 8682 h 20000"/>
                <a:gd name="T48" fmla="*/ 18741 w 20000"/>
                <a:gd name="T49" fmla="*/ 9968 h 20000"/>
                <a:gd name="T50" fmla="*/ 17630 w 20000"/>
                <a:gd name="T51" fmla="*/ 11318 h 20000"/>
                <a:gd name="T52" fmla="*/ 17630 w 20000"/>
                <a:gd name="T53" fmla="*/ 12990 h 20000"/>
                <a:gd name="T54" fmla="*/ 19556 w 20000"/>
                <a:gd name="T55" fmla="*/ 12605 h 20000"/>
                <a:gd name="T56" fmla="*/ 19926 w 20000"/>
                <a:gd name="T57" fmla="*/ 13955 h 20000"/>
                <a:gd name="T58" fmla="*/ 19926 w 20000"/>
                <a:gd name="T59" fmla="*/ 15627 h 20000"/>
                <a:gd name="T60" fmla="*/ 19556 w 20000"/>
                <a:gd name="T61" fmla="*/ 17299 h 20000"/>
                <a:gd name="T62" fmla="*/ 17630 w 20000"/>
                <a:gd name="T63" fmla="*/ 1993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00" h="20000">
                  <a:moveTo>
                    <a:pt x="17630" y="19936"/>
                  </a:moveTo>
                  <a:lnTo>
                    <a:pt x="14963" y="18907"/>
                  </a:lnTo>
                  <a:lnTo>
                    <a:pt x="16148" y="16270"/>
                  </a:lnTo>
                  <a:lnTo>
                    <a:pt x="15704" y="15627"/>
                  </a:lnTo>
                  <a:lnTo>
                    <a:pt x="13778" y="17299"/>
                  </a:lnTo>
                  <a:lnTo>
                    <a:pt x="9556" y="18264"/>
                  </a:lnTo>
                  <a:lnTo>
                    <a:pt x="12667" y="16270"/>
                  </a:lnTo>
                  <a:lnTo>
                    <a:pt x="9556" y="16270"/>
                  </a:lnTo>
                  <a:lnTo>
                    <a:pt x="0" y="15627"/>
                  </a:lnTo>
                  <a:lnTo>
                    <a:pt x="0" y="13955"/>
                  </a:lnTo>
                  <a:lnTo>
                    <a:pt x="2667" y="12605"/>
                  </a:lnTo>
                  <a:lnTo>
                    <a:pt x="741" y="11961"/>
                  </a:lnTo>
                  <a:lnTo>
                    <a:pt x="4519" y="9968"/>
                  </a:lnTo>
                  <a:lnTo>
                    <a:pt x="4519" y="8682"/>
                  </a:lnTo>
                  <a:lnTo>
                    <a:pt x="7704" y="5659"/>
                  </a:lnTo>
                  <a:lnTo>
                    <a:pt x="9926" y="1672"/>
                  </a:lnTo>
                  <a:lnTo>
                    <a:pt x="13778" y="643"/>
                  </a:lnTo>
                  <a:lnTo>
                    <a:pt x="15704" y="0"/>
                  </a:lnTo>
                  <a:lnTo>
                    <a:pt x="13778" y="3023"/>
                  </a:lnTo>
                  <a:lnTo>
                    <a:pt x="8741" y="7653"/>
                  </a:lnTo>
                  <a:lnTo>
                    <a:pt x="11481" y="6688"/>
                  </a:lnTo>
                  <a:lnTo>
                    <a:pt x="12667" y="6945"/>
                  </a:lnTo>
                  <a:lnTo>
                    <a:pt x="11481" y="8682"/>
                  </a:lnTo>
                  <a:lnTo>
                    <a:pt x="14963" y="8682"/>
                  </a:lnTo>
                  <a:lnTo>
                    <a:pt x="18741" y="9968"/>
                  </a:lnTo>
                  <a:lnTo>
                    <a:pt x="17630" y="11318"/>
                  </a:lnTo>
                  <a:lnTo>
                    <a:pt x="17630" y="12990"/>
                  </a:lnTo>
                  <a:lnTo>
                    <a:pt x="19556" y="12605"/>
                  </a:lnTo>
                  <a:lnTo>
                    <a:pt x="19926" y="13955"/>
                  </a:lnTo>
                  <a:lnTo>
                    <a:pt x="19926" y="15627"/>
                  </a:lnTo>
                  <a:lnTo>
                    <a:pt x="19556" y="17299"/>
                  </a:lnTo>
                  <a:lnTo>
                    <a:pt x="17630" y="19936"/>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8" name="Freeform 58">
              <a:extLst>
                <a:ext uri="{FF2B5EF4-FFF2-40B4-BE49-F238E27FC236}">
                  <a16:creationId xmlns:a16="http://schemas.microsoft.com/office/drawing/2014/main" id="{31E861D3-D385-4E3B-84FF-FD1462FD3A29}"/>
                </a:ext>
              </a:extLst>
            </p:cNvPr>
            <p:cNvSpPr>
              <a:spLocks/>
            </p:cNvSpPr>
            <p:nvPr/>
          </p:nvSpPr>
          <p:spPr bwMode="auto">
            <a:xfrm>
              <a:off x="3259832" y="1803936"/>
              <a:ext cx="111979" cy="109311"/>
            </a:xfrm>
            <a:custGeom>
              <a:avLst/>
              <a:gdLst>
                <a:gd name="T0" fmla="*/ 3917 w 20000"/>
                <a:gd name="T1" fmla="*/ 19913 h 20000"/>
                <a:gd name="T2" fmla="*/ 2583 w 20000"/>
                <a:gd name="T3" fmla="*/ 19039 h 20000"/>
                <a:gd name="T4" fmla="*/ 3417 w 20000"/>
                <a:gd name="T5" fmla="*/ 16332 h 20000"/>
                <a:gd name="T6" fmla="*/ 2583 w 20000"/>
                <a:gd name="T7" fmla="*/ 13100 h 20000"/>
                <a:gd name="T8" fmla="*/ 1750 w 20000"/>
                <a:gd name="T9" fmla="*/ 10830 h 20000"/>
                <a:gd name="T10" fmla="*/ 0 w 20000"/>
                <a:gd name="T11" fmla="*/ 8559 h 20000"/>
                <a:gd name="T12" fmla="*/ 0 w 20000"/>
                <a:gd name="T13" fmla="*/ 4978 h 20000"/>
                <a:gd name="T14" fmla="*/ 2583 w 20000"/>
                <a:gd name="T15" fmla="*/ 3581 h 20000"/>
                <a:gd name="T16" fmla="*/ 2583 w 20000"/>
                <a:gd name="T17" fmla="*/ 7249 h 20000"/>
                <a:gd name="T18" fmla="*/ 3917 w 20000"/>
                <a:gd name="T19" fmla="*/ 8559 h 20000"/>
                <a:gd name="T20" fmla="*/ 6083 w 20000"/>
                <a:gd name="T21" fmla="*/ 6725 h 20000"/>
                <a:gd name="T22" fmla="*/ 7333 w 20000"/>
                <a:gd name="T23" fmla="*/ 4454 h 20000"/>
                <a:gd name="T24" fmla="*/ 9500 w 20000"/>
                <a:gd name="T25" fmla="*/ 4454 h 20000"/>
                <a:gd name="T26" fmla="*/ 9500 w 20000"/>
                <a:gd name="T27" fmla="*/ 3144 h 20000"/>
                <a:gd name="T28" fmla="*/ 7333 w 20000"/>
                <a:gd name="T29" fmla="*/ 1397 h 20000"/>
                <a:gd name="T30" fmla="*/ 9500 w 20000"/>
                <a:gd name="T31" fmla="*/ 0 h 20000"/>
                <a:gd name="T32" fmla="*/ 11750 w 20000"/>
                <a:gd name="T33" fmla="*/ 0 h 20000"/>
                <a:gd name="T34" fmla="*/ 13833 w 20000"/>
                <a:gd name="T35" fmla="*/ 2271 h 20000"/>
                <a:gd name="T36" fmla="*/ 18167 w 20000"/>
                <a:gd name="T37" fmla="*/ 1397 h 20000"/>
                <a:gd name="T38" fmla="*/ 19917 w 20000"/>
                <a:gd name="T39" fmla="*/ 3144 h 20000"/>
                <a:gd name="T40" fmla="*/ 18583 w 20000"/>
                <a:gd name="T41" fmla="*/ 3581 h 20000"/>
                <a:gd name="T42" fmla="*/ 16500 w 20000"/>
                <a:gd name="T43" fmla="*/ 3581 h 20000"/>
                <a:gd name="T44" fmla="*/ 17333 w 20000"/>
                <a:gd name="T45" fmla="*/ 4454 h 20000"/>
                <a:gd name="T46" fmla="*/ 16000 w 20000"/>
                <a:gd name="T47" fmla="*/ 4454 h 20000"/>
                <a:gd name="T48" fmla="*/ 12583 w 20000"/>
                <a:gd name="T49" fmla="*/ 5852 h 20000"/>
                <a:gd name="T50" fmla="*/ 12583 w 20000"/>
                <a:gd name="T51" fmla="*/ 7249 h 20000"/>
                <a:gd name="T52" fmla="*/ 13833 w 20000"/>
                <a:gd name="T53" fmla="*/ 7249 h 20000"/>
                <a:gd name="T54" fmla="*/ 15167 w 20000"/>
                <a:gd name="T55" fmla="*/ 7249 h 20000"/>
                <a:gd name="T56" fmla="*/ 16000 w 20000"/>
                <a:gd name="T57" fmla="*/ 11703 h 20000"/>
                <a:gd name="T58" fmla="*/ 13000 w 20000"/>
                <a:gd name="T59" fmla="*/ 15371 h 20000"/>
                <a:gd name="T60" fmla="*/ 10417 w 20000"/>
                <a:gd name="T61" fmla="*/ 17642 h 20000"/>
                <a:gd name="T62" fmla="*/ 7333 w 20000"/>
                <a:gd name="T63" fmla="*/ 16681 h 20000"/>
                <a:gd name="T64" fmla="*/ 8167 w 20000"/>
                <a:gd name="T65" fmla="*/ 15371 h 20000"/>
                <a:gd name="T66" fmla="*/ 6083 w 20000"/>
                <a:gd name="T67" fmla="*/ 16681 h 20000"/>
                <a:gd name="T68" fmla="*/ 6083 w 20000"/>
                <a:gd name="T69" fmla="*/ 18515 h 20000"/>
                <a:gd name="T70" fmla="*/ 3917 w 20000"/>
                <a:gd name="T71" fmla="*/ 19913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00" h="20000">
                  <a:moveTo>
                    <a:pt x="3917" y="19913"/>
                  </a:moveTo>
                  <a:lnTo>
                    <a:pt x="2583" y="19039"/>
                  </a:lnTo>
                  <a:lnTo>
                    <a:pt x="3417" y="16332"/>
                  </a:lnTo>
                  <a:lnTo>
                    <a:pt x="2583" y="13100"/>
                  </a:lnTo>
                  <a:lnTo>
                    <a:pt x="1750" y="10830"/>
                  </a:lnTo>
                  <a:lnTo>
                    <a:pt x="0" y="8559"/>
                  </a:lnTo>
                  <a:lnTo>
                    <a:pt x="0" y="4978"/>
                  </a:lnTo>
                  <a:lnTo>
                    <a:pt x="2583" y="3581"/>
                  </a:lnTo>
                  <a:lnTo>
                    <a:pt x="2583" y="7249"/>
                  </a:lnTo>
                  <a:lnTo>
                    <a:pt x="3917" y="8559"/>
                  </a:lnTo>
                  <a:lnTo>
                    <a:pt x="6083" y="6725"/>
                  </a:lnTo>
                  <a:lnTo>
                    <a:pt x="7333" y="4454"/>
                  </a:lnTo>
                  <a:lnTo>
                    <a:pt x="9500" y="4454"/>
                  </a:lnTo>
                  <a:lnTo>
                    <a:pt x="9500" y="3144"/>
                  </a:lnTo>
                  <a:lnTo>
                    <a:pt x="7333" y="1397"/>
                  </a:lnTo>
                  <a:lnTo>
                    <a:pt x="9500" y="0"/>
                  </a:lnTo>
                  <a:lnTo>
                    <a:pt x="11750" y="0"/>
                  </a:lnTo>
                  <a:lnTo>
                    <a:pt x="13833" y="2271"/>
                  </a:lnTo>
                  <a:lnTo>
                    <a:pt x="18167" y="1397"/>
                  </a:lnTo>
                  <a:lnTo>
                    <a:pt x="19917" y="3144"/>
                  </a:lnTo>
                  <a:lnTo>
                    <a:pt x="18583" y="3581"/>
                  </a:lnTo>
                  <a:lnTo>
                    <a:pt x="16500" y="3581"/>
                  </a:lnTo>
                  <a:lnTo>
                    <a:pt x="17333" y="4454"/>
                  </a:lnTo>
                  <a:lnTo>
                    <a:pt x="16000" y="4454"/>
                  </a:lnTo>
                  <a:lnTo>
                    <a:pt x="12583" y="5852"/>
                  </a:lnTo>
                  <a:lnTo>
                    <a:pt x="12583" y="7249"/>
                  </a:lnTo>
                  <a:lnTo>
                    <a:pt x="13833" y="7249"/>
                  </a:lnTo>
                  <a:lnTo>
                    <a:pt x="15167" y="7249"/>
                  </a:lnTo>
                  <a:lnTo>
                    <a:pt x="16000" y="11703"/>
                  </a:lnTo>
                  <a:lnTo>
                    <a:pt x="13000" y="15371"/>
                  </a:lnTo>
                  <a:lnTo>
                    <a:pt x="10417" y="17642"/>
                  </a:lnTo>
                  <a:lnTo>
                    <a:pt x="7333" y="16681"/>
                  </a:lnTo>
                  <a:lnTo>
                    <a:pt x="8167" y="15371"/>
                  </a:lnTo>
                  <a:lnTo>
                    <a:pt x="6083" y="16681"/>
                  </a:lnTo>
                  <a:lnTo>
                    <a:pt x="6083" y="18515"/>
                  </a:lnTo>
                  <a:lnTo>
                    <a:pt x="3917" y="19913"/>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9" name="Freeform 57">
              <a:extLst>
                <a:ext uri="{FF2B5EF4-FFF2-40B4-BE49-F238E27FC236}">
                  <a16:creationId xmlns:a16="http://schemas.microsoft.com/office/drawing/2014/main" id="{CA5184FD-BCF7-4E7E-9F36-2E31732EAA6B}"/>
                </a:ext>
              </a:extLst>
            </p:cNvPr>
            <p:cNvSpPr>
              <a:spLocks/>
            </p:cNvSpPr>
            <p:nvPr/>
          </p:nvSpPr>
          <p:spPr bwMode="auto">
            <a:xfrm>
              <a:off x="3325152" y="2140186"/>
              <a:ext cx="128309" cy="103370"/>
            </a:xfrm>
            <a:custGeom>
              <a:avLst/>
              <a:gdLst>
                <a:gd name="T0" fmla="*/ 17673 w 20000"/>
                <a:gd name="T1" fmla="*/ 19908 h 20000"/>
                <a:gd name="T2" fmla="*/ 13527 w 20000"/>
                <a:gd name="T3" fmla="*/ 17982 h 20000"/>
                <a:gd name="T4" fmla="*/ 13527 w 20000"/>
                <a:gd name="T5" fmla="*/ 14220 h 20000"/>
                <a:gd name="T6" fmla="*/ 11636 w 20000"/>
                <a:gd name="T7" fmla="*/ 14679 h 20000"/>
                <a:gd name="T8" fmla="*/ 8582 w 20000"/>
                <a:gd name="T9" fmla="*/ 17982 h 20000"/>
                <a:gd name="T10" fmla="*/ 5964 w 20000"/>
                <a:gd name="T11" fmla="*/ 19908 h 20000"/>
                <a:gd name="T12" fmla="*/ 3709 w 20000"/>
                <a:gd name="T13" fmla="*/ 19908 h 20000"/>
                <a:gd name="T14" fmla="*/ 2982 w 20000"/>
                <a:gd name="T15" fmla="*/ 18440 h 20000"/>
                <a:gd name="T16" fmla="*/ 0 w 20000"/>
                <a:gd name="T17" fmla="*/ 18440 h 20000"/>
                <a:gd name="T18" fmla="*/ 727 w 20000"/>
                <a:gd name="T19" fmla="*/ 17064 h 20000"/>
                <a:gd name="T20" fmla="*/ 3709 w 20000"/>
                <a:gd name="T21" fmla="*/ 14679 h 20000"/>
                <a:gd name="T22" fmla="*/ 5964 w 20000"/>
                <a:gd name="T23" fmla="*/ 7064 h 20000"/>
                <a:gd name="T24" fmla="*/ 8582 w 20000"/>
                <a:gd name="T25" fmla="*/ 3303 h 20000"/>
                <a:gd name="T26" fmla="*/ 10836 w 20000"/>
                <a:gd name="T27" fmla="*/ 0 h 20000"/>
                <a:gd name="T28" fmla="*/ 10836 w 20000"/>
                <a:gd name="T29" fmla="*/ 4679 h 20000"/>
                <a:gd name="T30" fmla="*/ 12800 w 20000"/>
                <a:gd name="T31" fmla="*/ 4220 h 20000"/>
                <a:gd name="T32" fmla="*/ 16509 w 20000"/>
                <a:gd name="T33" fmla="*/ 9908 h 20000"/>
                <a:gd name="T34" fmla="*/ 16945 w 20000"/>
                <a:gd name="T35" fmla="*/ 14679 h 20000"/>
                <a:gd name="T36" fmla="*/ 19491 w 20000"/>
                <a:gd name="T37" fmla="*/ 16147 h 20000"/>
                <a:gd name="T38" fmla="*/ 19927 w 20000"/>
                <a:gd name="T39" fmla="*/ 18440 h 20000"/>
                <a:gd name="T40" fmla="*/ 17673 w 20000"/>
                <a:gd name="T41" fmla="*/ 1990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00" h="20000">
                  <a:moveTo>
                    <a:pt x="17673" y="19908"/>
                  </a:moveTo>
                  <a:lnTo>
                    <a:pt x="13527" y="17982"/>
                  </a:lnTo>
                  <a:lnTo>
                    <a:pt x="13527" y="14220"/>
                  </a:lnTo>
                  <a:lnTo>
                    <a:pt x="11636" y="14679"/>
                  </a:lnTo>
                  <a:lnTo>
                    <a:pt x="8582" y="17982"/>
                  </a:lnTo>
                  <a:lnTo>
                    <a:pt x="5964" y="19908"/>
                  </a:lnTo>
                  <a:lnTo>
                    <a:pt x="3709" y="19908"/>
                  </a:lnTo>
                  <a:lnTo>
                    <a:pt x="2982" y="18440"/>
                  </a:lnTo>
                  <a:lnTo>
                    <a:pt x="0" y="18440"/>
                  </a:lnTo>
                  <a:lnTo>
                    <a:pt x="727" y="17064"/>
                  </a:lnTo>
                  <a:lnTo>
                    <a:pt x="3709" y="14679"/>
                  </a:lnTo>
                  <a:lnTo>
                    <a:pt x="5964" y="7064"/>
                  </a:lnTo>
                  <a:lnTo>
                    <a:pt x="8582" y="3303"/>
                  </a:lnTo>
                  <a:lnTo>
                    <a:pt x="10836" y="0"/>
                  </a:lnTo>
                  <a:lnTo>
                    <a:pt x="10836" y="4679"/>
                  </a:lnTo>
                  <a:lnTo>
                    <a:pt x="12800" y="4220"/>
                  </a:lnTo>
                  <a:lnTo>
                    <a:pt x="16509" y="9908"/>
                  </a:lnTo>
                  <a:lnTo>
                    <a:pt x="16945" y="14679"/>
                  </a:lnTo>
                  <a:lnTo>
                    <a:pt x="19491" y="16147"/>
                  </a:lnTo>
                  <a:lnTo>
                    <a:pt x="19927" y="18440"/>
                  </a:lnTo>
                  <a:lnTo>
                    <a:pt x="17673" y="19908"/>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0" name="Freeform 56">
              <a:extLst>
                <a:ext uri="{FF2B5EF4-FFF2-40B4-BE49-F238E27FC236}">
                  <a16:creationId xmlns:a16="http://schemas.microsoft.com/office/drawing/2014/main" id="{D1E700CD-3D93-4CE3-8694-33E385F9F3D4}"/>
                </a:ext>
              </a:extLst>
            </p:cNvPr>
            <p:cNvSpPr>
              <a:spLocks/>
            </p:cNvSpPr>
            <p:nvPr/>
          </p:nvSpPr>
          <p:spPr bwMode="auto">
            <a:xfrm>
              <a:off x="3342649" y="1666110"/>
              <a:ext cx="92149" cy="93865"/>
            </a:xfrm>
            <a:custGeom>
              <a:avLst/>
              <a:gdLst>
                <a:gd name="T0" fmla="*/ 11010 w 20000"/>
                <a:gd name="T1" fmla="*/ 19898 h 20000"/>
                <a:gd name="T2" fmla="*/ 4141 w 20000"/>
                <a:gd name="T3" fmla="*/ 19391 h 20000"/>
                <a:gd name="T4" fmla="*/ 8889 w 20000"/>
                <a:gd name="T5" fmla="*/ 13096 h 20000"/>
                <a:gd name="T6" fmla="*/ 606 w 20000"/>
                <a:gd name="T7" fmla="*/ 12589 h 20000"/>
                <a:gd name="T8" fmla="*/ 0 w 20000"/>
                <a:gd name="T9" fmla="*/ 9949 h 20000"/>
                <a:gd name="T10" fmla="*/ 606 w 20000"/>
                <a:gd name="T11" fmla="*/ 4772 h 20000"/>
                <a:gd name="T12" fmla="*/ 2121 w 20000"/>
                <a:gd name="T13" fmla="*/ 0 h 20000"/>
                <a:gd name="T14" fmla="*/ 4141 w 20000"/>
                <a:gd name="T15" fmla="*/ 1624 h 20000"/>
                <a:gd name="T16" fmla="*/ 4747 w 20000"/>
                <a:gd name="T17" fmla="*/ 4772 h 20000"/>
                <a:gd name="T18" fmla="*/ 6263 w 20000"/>
                <a:gd name="T19" fmla="*/ 10964 h 20000"/>
                <a:gd name="T20" fmla="*/ 8889 w 20000"/>
                <a:gd name="T21" fmla="*/ 4772 h 20000"/>
                <a:gd name="T22" fmla="*/ 11010 w 20000"/>
                <a:gd name="T23" fmla="*/ 10964 h 20000"/>
                <a:gd name="T24" fmla="*/ 11414 w 20000"/>
                <a:gd name="T25" fmla="*/ 4772 h 20000"/>
                <a:gd name="T26" fmla="*/ 15152 w 20000"/>
                <a:gd name="T27" fmla="*/ 4772 h 20000"/>
                <a:gd name="T28" fmla="*/ 19899 w 20000"/>
                <a:gd name="T29" fmla="*/ 6193 h 20000"/>
                <a:gd name="T30" fmla="*/ 19293 w 20000"/>
                <a:gd name="T31" fmla="*/ 11574 h 20000"/>
                <a:gd name="T32" fmla="*/ 15657 w 20000"/>
                <a:gd name="T33" fmla="*/ 16751 h 20000"/>
                <a:gd name="T34" fmla="*/ 11010 w 20000"/>
                <a:gd name="T35" fmla="*/ 1989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00" h="20000">
                  <a:moveTo>
                    <a:pt x="11010" y="19898"/>
                  </a:moveTo>
                  <a:lnTo>
                    <a:pt x="4141" y="19391"/>
                  </a:lnTo>
                  <a:lnTo>
                    <a:pt x="8889" y="13096"/>
                  </a:lnTo>
                  <a:lnTo>
                    <a:pt x="606" y="12589"/>
                  </a:lnTo>
                  <a:lnTo>
                    <a:pt x="0" y="9949"/>
                  </a:lnTo>
                  <a:lnTo>
                    <a:pt x="606" y="4772"/>
                  </a:lnTo>
                  <a:lnTo>
                    <a:pt x="2121" y="0"/>
                  </a:lnTo>
                  <a:lnTo>
                    <a:pt x="4141" y="1624"/>
                  </a:lnTo>
                  <a:lnTo>
                    <a:pt x="4747" y="4772"/>
                  </a:lnTo>
                  <a:lnTo>
                    <a:pt x="6263" y="10964"/>
                  </a:lnTo>
                  <a:lnTo>
                    <a:pt x="8889" y="4772"/>
                  </a:lnTo>
                  <a:lnTo>
                    <a:pt x="11010" y="10964"/>
                  </a:lnTo>
                  <a:lnTo>
                    <a:pt x="11414" y="4772"/>
                  </a:lnTo>
                  <a:lnTo>
                    <a:pt x="15152" y="4772"/>
                  </a:lnTo>
                  <a:lnTo>
                    <a:pt x="19899" y="6193"/>
                  </a:lnTo>
                  <a:lnTo>
                    <a:pt x="19293" y="11574"/>
                  </a:lnTo>
                  <a:lnTo>
                    <a:pt x="15657" y="16751"/>
                  </a:lnTo>
                  <a:lnTo>
                    <a:pt x="11010" y="19898"/>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1" name="Freeform 55">
              <a:extLst>
                <a:ext uri="{FF2B5EF4-FFF2-40B4-BE49-F238E27FC236}">
                  <a16:creationId xmlns:a16="http://schemas.microsoft.com/office/drawing/2014/main" id="{F7314562-C785-4074-AF4F-6B6EB2D4757F}"/>
                </a:ext>
              </a:extLst>
            </p:cNvPr>
            <p:cNvSpPr>
              <a:spLocks/>
            </p:cNvSpPr>
            <p:nvPr/>
          </p:nvSpPr>
          <p:spPr bwMode="auto">
            <a:xfrm>
              <a:off x="3076701" y="1569869"/>
              <a:ext cx="152804" cy="64161"/>
            </a:xfrm>
            <a:custGeom>
              <a:avLst/>
              <a:gdLst>
                <a:gd name="T0" fmla="*/ 2866 w 20000"/>
                <a:gd name="T1" fmla="*/ 19852 h 20000"/>
                <a:gd name="T2" fmla="*/ 4451 w 20000"/>
                <a:gd name="T3" fmla="*/ 12296 h 20000"/>
                <a:gd name="T4" fmla="*/ 1890 w 20000"/>
                <a:gd name="T5" fmla="*/ 16000 h 20000"/>
                <a:gd name="T6" fmla="*/ 0 w 20000"/>
                <a:gd name="T7" fmla="*/ 14519 h 20000"/>
                <a:gd name="T8" fmla="*/ 366 w 20000"/>
                <a:gd name="T9" fmla="*/ 9926 h 20000"/>
                <a:gd name="T10" fmla="*/ 4085 w 20000"/>
                <a:gd name="T11" fmla="*/ 8444 h 20000"/>
                <a:gd name="T12" fmla="*/ 6646 w 20000"/>
                <a:gd name="T13" fmla="*/ 6074 h 20000"/>
                <a:gd name="T14" fmla="*/ 10732 w 20000"/>
                <a:gd name="T15" fmla="*/ 2370 h 20000"/>
                <a:gd name="T16" fmla="*/ 14207 w 20000"/>
                <a:gd name="T17" fmla="*/ 0 h 20000"/>
                <a:gd name="T18" fmla="*/ 17439 w 20000"/>
                <a:gd name="T19" fmla="*/ 2370 h 20000"/>
                <a:gd name="T20" fmla="*/ 17439 w 20000"/>
                <a:gd name="T21" fmla="*/ 0 h 20000"/>
                <a:gd name="T22" fmla="*/ 18659 w 20000"/>
                <a:gd name="T23" fmla="*/ 593 h 20000"/>
                <a:gd name="T24" fmla="*/ 19939 w 20000"/>
                <a:gd name="T25" fmla="*/ 4593 h 20000"/>
                <a:gd name="T26" fmla="*/ 17439 w 20000"/>
                <a:gd name="T27" fmla="*/ 6815 h 20000"/>
                <a:gd name="T28" fmla="*/ 16707 w 20000"/>
                <a:gd name="T29" fmla="*/ 10815 h 20000"/>
                <a:gd name="T30" fmla="*/ 15793 w 20000"/>
                <a:gd name="T31" fmla="*/ 10815 h 20000"/>
                <a:gd name="T32" fmla="*/ 15793 w 20000"/>
                <a:gd name="T33" fmla="*/ 13778 h 20000"/>
                <a:gd name="T34" fmla="*/ 12683 w 20000"/>
                <a:gd name="T35" fmla="*/ 14519 h 20000"/>
                <a:gd name="T36" fmla="*/ 11707 w 20000"/>
                <a:gd name="T37" fmla="*/ 16889 h 20000"/>
                <a:gd name="T38" fmla="*/ 10122 w 20000"/>
                <a:gd name="T39" fmla="*/ 14519 h 20000"/>
                <a:gd name="T40" fmla="*/ 12683 w 20000"/>
                <a:gd name="T41" fmla="*/ 6815 h 20000"/>
                <a:gd name="T42" fmla="*/ 9207 w 20000"/>
                <a:gd name="T43" fmla="*/ 10815 h 20000"/>
                <a:gd name="T44" fmla="*/ 8476 w 20000"/>
                <a:gd name="T45" fmla="*/ 13778 h 20000"/>
                <a:gd name="T46" fmla="*/ 6951 w 20000"/>
                <a:gd name="T47" fmla="*/ 16000 h 20000"/>
                <a:gd name="T48" fmla="*/ 7622 w 20000"/>
                <a:gd name="T49" fmla="*/ 13778 h 20000"/>
                <a:gd name="T50" fmla="*/ 5061 w 20000"/>
                <a:gd name="T51" fmla="*/ 16889 h 20000"/>
                <a:gd name="T52" fmla="*/ 2866 w 20000"/>
                <a:gd name="T53" fmla="*/ 19852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000" h="20000">
                  <a:moveTo>
                    <a:pt x="2866" y="19852"/>
                  </a:moveTo>
                  <a:lnTo>
                    <a:pt x="4451" y="12296"/>
                  </a:lnTo>
                  <a:lnTo>
                    <a:pt x="1890" y="16000"/>
                  </a:lnTo>
                  <a:lnTo>
                    <a:pt x="0" y="14519"/>
                  </a:lnTo>
                  <a:lnTo>
                    <a:pt x="366" y="9926"/>
                  </a:lnTo>
                  <a:lnTo>
                    <a:pt x="4085" y="8444"/>
                  </a:lnTo>
                  <a:lnTo>
                    <a:pt x="6646" y="6074"/>
                  </a:lnTo>
                  <a:lnTo>
                    <a:pt x="10732" y="2370"/>
                  </a:lnTo>
                  <a:lnTo>
                    <a:pt x="14207" y="0"/>
                  </a:lnTo>
                  <a:lnTo>
                    <a:pt x="17439" y="2370"/>
                  </a:lnTo>
                  <a:lnTo>
                    <a:pt x="17439" y="0"/>
                  </a:lnTo>
                  <a:lnTo>
                    <a:pt x="18659" y="593"/>
                  </a:lnTo>
                  <a:lnTo>
                    <a:pt x="19939" y="4593"/>
                  </a:lnTo>
                  <a:lnTo>
                    <a:pt x="17439" y="6815"/>
                  </a:lnTo>
                  <a:lnTo>
                    <a:pt x="16707" y="10815"/>
                  </a:lnTo>
                  <a:lnTo>
                    <a:pt x="15793" y="10815"/>
                  </a:lnTo>
                  <a:lnTo>
                    <a:pt x="15793" y="13778"/>
                  </a:lnTo>
                  <a:lnTo>
                    <a:pt x="12683" y="14519"/>
                  </a:lnTo>
                  <a:lnTo>
                    <a:pt x="11707" y="16889"/>
                  </a:lnTo>
                  <a:lnTo>
                    <a:pt x="10122" y="14519"/>
                  </a:lnTo>
                  <a:lnTo>
                    <a:pt x="12683" y="6815"/>
                  </a:lnTo>
                  <a:lnTo>
                    <a:pt x="9207" y="10815"/>
                  </a:lnTo>
                  <a:lnTo>
                    <a:pt x="8476" y="13778"/>
                  </a:lnTo>
                  <a:lnTo>
                    <a:pt x="6951" y="16000"/>
                  </a:lnTo>
                  <a:lnTo>
                    <a:pt x="7622" y="13778"/>
                  </a:lnTo>
                  <a:lnTo>
                    <a:pt x="5061" y="16889"/>
                  </a:lnTo>
                  <a:lnTo>
                    <a:pt x="2866" y="19852"/>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2" name="Freeform 54">
              <a:extLst>
                <a:ext uri="{FF2B5EF4-FFF2-40B4-BE49-F238E27FC236}">
                  <a16:creationId xmlns:a16="http://schemas.microsoft.com/office/drawing/2014/main" id="{38791EB0-03A0-4EC4-ADEF-EB494AE3457C}"/>
                </a:ext>
              </a:extLst>
            </p:cNvPr>
            <p:cNvSpPr>
              <a:spLocks/>
            </p:cNvSpPr>
            <p:nvPr/>
          </p:nvSpPr>
          <p:spPr bwMode="auto">
            <a:xfrm>
              <a:off x="3356647" y="1820571"/>
              <a:ext cx="121310" cy="73666"/>
            </a:xfrm>
            <a:custGeom>
              <a:avLst/>
              <a:gdLst>
                <a:gd name="T0" fmla="*/ 2385 w 20000"/>
                <a:gd name="T1" fmla="*/ 19872 h 20000"/>
                <a:gd name="T2" fmla="*/ 0 w 20000"/>
                <a:gd name="T3" fmla="*/ 17949 h 20000"/>
                <a:gd name="T4" fmla="*/ 1231 w 20000"/>
                <a:gd name="T5" fmla="*/ 12564 h 20000"/>
                <a:gd name="T6" fmla="*/ 3923 w 20000"/>
                <a:gd name="T7" fmla="*/ 5256 h 20000"/>
                <a:gd name="T8" fmla="*/ 7538 w 20000"/>
                <a:gd name="T9" fmla="*/ 0 h 20000"/>
                <a:gd name="T10" fmla="*/ 13538 w 20000"/>
                <a:gd name="T11" fmla="*/ 0 h 20000"/>
                <a:gd name="T12" fmla="*/ 19923 w 20000"/>
                <a:gd name="T13" fmla="*/ 5256 h 20000"/>
                <a:gd name="T14" fmla="*/ 14769 w 20000"/>
                <a:gd name="T15" fmla="*/ 9231 h 20000"/>
                <a:gd name="T16" fmla="*/ 10385 w 20000"/>
                <a:gd name="T17" fmla="*/ 16026 h 20000"/>
                <a:gd name="T18" fmla="*/ 3923 w 20000"/>
                <a:gd name="T19" fmla="*/ 10513 h 20000"/>
                <a:gd name="T20" fmla="*/ 3154 w 20000"/>
                <a:gd name="T21" fmla="*/ 13974 h 20000"/>
                <a:gd name="T22" fmla="*/ 6385 w 20000"/>
                <a:gd name="T23" fmla="*/ 14615 h 20000"/>
                <a:gd name="T24" fmla="*/ 2385 w 20000"/>
                <a:gd name="T25" fmla="*/ 19872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00" h="20000">
                  <a:moveTo>
                    <a:pt x="2385" y="19872"/>
                  </a:moveTo>
                  <a:lnTo>
                    <a:pt x="0" y="17949"/>
                  </a:lnTo>
                  <a:lnTo>
                    <a:pt x="1231" y="12564"/>
                  </a:lnTo>
                  <a:lnTo>
                    <a:pt x="3923" y="5256"/>
                  </a:lnTo>
                  <a:lnTo>
                    <a:pt x="7538" y="0"/>
                  </a:lnTo>
                  <a:lnTo>
                    <a:pt x="13538" y="0"/>
                  </a:lnTo>
                  <a:lnTo>
                    <a:pt x="19923" y="5256"/>
                  </a:lnTo>
                  <a:lnTo>
                    <a:pt x="14769" y="9231"/>
                  </a:lnTo>
                  <a:lnTo>
                    <a:pt x="10385" y="16026"/>
                  </a:lnTo>
                  <a:lnTo>
                    <a:pt x="3923" y="10513"/>
                  </a:lnTo>
                  <a:lnTo>
                    <a:pt x="3154" y="13974"/>
                  </a:lnTo>
                  <a:lnTo>
                    <a:pt x="6385" y="14615"/>
                  </a:lnTo>
                  <a:lnTo>
                    <a:pt x="2385" y="19872"/>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3" name="Freeform 53">
              <a:extLst>
                <a:ext uri="{FF2B5EF4-FFF2-40B4-BE49-F238E27FC236}">
                  <a16:creationId xmlns:a16="http://schemas.microsoft.com/office/drawing/2014/main" id="{1DF27719-61C4-4F51-9D8A-3739A55C4E8D}"/>
                </a:ext>
              </a:extLst>
            </p:cNvPr>
            <p:cNvSpPr>
              <a:spLocks/>
            </p:cNvSpPr>
            <p:nvPr/>
          </p:nvSpPr>
          <p:spPr bwMode="auto">
            <a:xfrm>
              <a:off x="2395498" y="2570300"/>
              <a:ext cx="72319" cy="91488"/>
            </a:xfrm>
            <a:custGeom>
              <a:avLst/>
              <a:gdLst>
                <a:gd name="T0" fmla="*/ 19872 w 20000"/>
                <a:gd name="T1" fmla="*/ 19896 h 20000"/>
                <a:gd name="T2" fmla="*/ 13333 w 20000"/>
                <a:gd name="T3" fmla="*/ 18238 h 20000"/>
                <a:gd name="T4" fmla="*/ 10000 w 20000"/>
                <a:gd name="T5" fmla="*/ 14404 h 20000"/>
                <a:gd name="T6" fmla="*/ 6026 w 20000"/>
                <a:gd name="T7" fmla="*/ 12332 h 20000"/>
                <a:gd name="T8" fmla="*/ 0 w 20000"/>
                <a:gd name="T9" fmla="*/ 5907 h 20000"/>
                <a:gd name="T10" fmla="*/ 0 w 20000"/>
                <a:gd name="T11" fmla="*/ 1036 h 20000"/>
                <a:gd name="T12" fmla="*/ 2692 w 20000"/>
                <a:gd name="T13" fmla="*/ 0 h 20000"/>
                <a:gd name="T14" fmla="*/ 13333 w 20000"/>
                <a:gd name="T15" fmla="*/ 5285 h 20000"/>
                <a:gd name="T16" fmla="*/ 13974 w 20000"/>
                <a:gd name="T17" fmla="*/ 10155 h 20000"/>
                <a:gd name="T18" fmla="*/ 16538 w 20000"/>
                <a:gd name="T19" fmla="*/ 13990 h 20000"/>
                <a:gd name="T20" fmla="*/ 19872 w 20000"/>
                <a:gd name="T21" fmla="*/ 1989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00" h="20000">
                  <a:moveTo>
                    <a:pt x="19872" y="19896"/>
                  </a:moveTo>
                  <a:lnTo>
                    <a:pt x="13333" y="18238"/>
                  </a:lnTo>
                  <a:lnTo>
                    <a:pt x="10000" y="14404"/>
                  </a:lnTo>
                  <a:lnTo>
                    <a:pt x="6026" y="12332"/>
                  </a:lnTo>
                  <a:lnTo>
                    <a:pt x="0" y="5907"/>
                  </a:lnTo>
                  <a:lnTo>
                    <a:pt x="0" y="1036"/>
                  </a:lnTo>
                  <a:lnTo>
                    <a:pt x="2692" y="0"/>
                  </a:lnTo>
                  <a:lnTo>
                    <a:pt x="13333" y="5285"/>
                  </a:lnTo>
                  <a:lnTo>
                    <a:pt x="13974" y="10155"/>
                  </a:lnTo>
                  <a:lnTo>
                    <a:pt x="16538" y="13990"/>
                  </a:lnTo>
                  <a:lnTo>
                    <a:pt x="19872" y="19896"/>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4" name="Freeform 52">
              <a:extLst>
                <a:ext uri="{FF2B5EF4-FFF2-40B4-BE49-F238E27FC236}">
                  <a16:creationId xmlns:a16="http://schemas.microsoft.com/office/drawing/2014/main" id="{A3759924-2B51-43E6-A4DA-B43CDA07FA4D}"/>
                </a:ext>
              </a:extLst>
            </p:cNvPr>
            <p:cNvSpPr>
              <a:spLocks/>
            </p:cNvSpPr>
            <p:nvPr/>
          </p:nvSpPr>
          <p:spPr bwMode="auto">
            <a:xfrm>
              <a:off x="3267997" y="1563928"/>
              <a:ext cx="71153" cy="40397"/>
            </a:xfrm>
            <a:custGeom>
              <a:avLst/>
              <a:gdLst>
                <a:gd name="T0" fmla="*/ 7500 w 20000"/>
                <a:gd name="T1" fmla="*/ 19765 h 20000"/>
                <a:gd name="T2" fmla="*/ 0 w 20000"/>
                <a:gd name="T3" fmla="*/ 19765 h 20000"/>
                <a:gd name="T4" fmla="*/ 0 w 20000"/>
                <a:gd name="T5" fmla="*/ 13412 h 20000"/>
                <a:gd name="T6" fmla="*/ 789 w 20000"/>
                <a:gd name="T7" fmla="*/ 8706 h 20000"/>
                <a:gd name="T8" fmla="*/ 5395 w 20000"/>
                <a:gd name="T9" fmla="*/ 0 h 20000"/>
                <a:gd name="T10" fmla="*/ 12368 w 20000"/>
                <a:gd name="T11" fmla="*/ 0 h 20000"/>
                <a:gd name="T12" fmla="*/ 19868 w 20000"/>
                <a:gd name="T13" fmla="*/ 6353 h 20000"/>
                <a:gd name="T14" fmla="*/ 17763 w 20000"/>
                <a:gd name="T15" fmla="*/ 10118 h 20000"/>
                <a:gd name="T16" fmla="*/ 12895 w 20000"/>
                <a:gd name="T17" fmla="*/ 8706 h 20000"/>
                <a:gd name="T18" fmla="*/ 12895 w 20000"/>
                <a:gd name="T19" fmla="*/ 12471 h 20000"/>
                <a:gd name="T20" fmla="*/ 14474 w 20000"/>
                <a:gd name="T21" fmla="*/ 13412 h 20000"/>
                <a:gd name="T22" fmla="*/ 12895 w 20000"/>
                <a:gd name="T23" fmla="*/ 18353 h 20000"/>
                <a:gd name="T24" fmla="*/ 7500 w 20000"/>
                <a:gd name="T25" fmla="*/ 1976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00" h="20000">
                  <a:moveTo>
                    <a:pt x="7500" y="19765"/>
                  </a:moveTo>
                  <a:lnTo>
                    <a:pt x="0" y="19765"/>
                  </a:lnTo>
                  <a:lnTo>
                    <a:pt x="0" y="13412"/>
                  </a:lnTo>
                  <a:lnTo>
                    <a:pt x="789" y="8706"/>
                  </a:lnTo>
                  <a:lnTo>
                    <a:pt x="5395" y="0"/>
                  </a:lnTo>
                  <a:lnTo>
                    <a:pt x="12368" y="0"/>
                  </a:lnTo>
                  <a:lnTo>
                    <a:pt x="19868" y="6353"/>
                  </a:lnTo>
                  <a:lnTo>
                    <a:pt x="17763" y="10118"/>
                  </a:lnTo>
                  <a:lnTo>
                    <a:pt x="12895" y="8706"/>
                  </a:lnTo>
                  <a:lnTo>
                    <a:pt x="12895" y="12471"/>
                  </a:lnTo>
                  <a:lnTo>
                    <a:pt x="14474" y="13412"/>
                  </a:lnTo>
                  <a:lnTo>
                    <a:pt x="12895" y="18353"/>
                  </a:lnTo>
                  <a:lnTo>
                    <a:pt x="7500" y="19765"/>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5" name="Freeform 51">
              <a:extLst>
                <a:ext uri="{FF2B5EF4-FFF2-40B4-BE49-F238E27FC236}">
                  <a16:creationId xmlns:a16="http://schemas.microsoft.com/office/drawing/2014/main" id="{C2EEC54E-8ED1-4346-AC88-60397F44D9CC}"/>
                </a:ext>
              </a:extLst>
            </p:cNvPr>
            <p:cNvSpPr>
              <a:spLocks/>
            </p:cNvSpPr>
            <p:nvPr/>
          </p:nvSpPr>
          <p:spPr bwMode="auto">
            <a:xfrm>
              <a:off x="3216674" y="1958397"/>
              <a:ext cx="62988" cy="52279"/>
            </a:xfrm>
            <a:custGeom>
              <a:avLst/>
              <a:gdLst>
                <a:gd name="T0" fmla="*/ 16889 w 20000"/>
                <a:gd name="T1" fmla="*/ 19818 h 20000"/>
                <a:gd name="T2" fmla="*/ 10815 w 20000"/>
                <a:gd name="T3" fmla="*/ 19818 h 20000"/>
                <a:gd name="T4" fmla="*/ 6074 w 20000"/>
                <a:gd name="T5" fmla="*/ 16909 h 20000"/>
                <a:gd name="T6" fmla="*/ 0 w 20000"/>
                <a:gd name="T7" fmla="*/ 10364 h 20000"/>
                <a:gd name="T8" fmla="*/ 4444 w 20000"/>
                <a:gd name="T9" fmla="*/ 9455 h 20000"/>
                <a:gd name="T10" fmla="*/ 8444 w 20000"/>
                <a:gd name="T11" fmla="*/ 4727 h 20000"/>
                <a:gd name="T12" fmla="*/ 14519 w 20000"/>
                <a:gd name="T13" fmla="*/ 0 h 20000"/>
                <a:gd name="T14" fmla="*/ 18370 w 20000"/>
                <a:gd name="T15" fmla="*/ 9455 h 20000"/>
                <a:gd name="T16" fmla="*/ 19852 w 20000"/>
                <a:gd name="T17" fmla="*/ 16909 h 20000"/>
                <a:gd name="T18" fmla="*/ 16889 w 20000"/>
                <a:gd name="T19" fmla="*/ 1981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00" h="20000">
                  <a:moveTo>
                    <a:pt x="16889" y="19818"/>
                  </a:moveTo>
                  <a:lnTo>
                    <a:pt x="10815" y="19818"/>
                  </a:lnTo>
                  <a:lnTo>
                    <a:pt x="6074" y="16909"/>
                  </a:lnTo>
                  <a:lnTo>
                    <a:pt x="0" y="10364"/>
                  </a:lnTo>
                  <a:lnTo>
                    <a:pt x="4444" y="9455"/>
                  </a:lnTo>
                  <a:lnTo>
                    <a:pt x="8444" y="4727"/>
                  </a:lnTo>
                  <a:lnTo>
                    <a:pt x="14519" y="0"/>
                  </a:lnTo>
                  <a:lnTo>
                    <a:pt x="18370" y="9455"/>
                  </a:lnTo>
                  <a:lnTo>
                    <a:pt x="19852" y="16909"/>
                  </a:lnTo>
                  <a:lnTo>
                    <a:pt x="16889" y="19818"/>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6" name="Freeform 50">
              <a:extLst>
                <a:ext uri="{FF2B5EF4-FFF2-40B4-BE49-F238E27FC236}">
                  <a16:creationId xmlns:a16="http://schemas.microsoft.com/office/drawing/2014/main" id="{25D49AA5-457D-4FDC-9412-F76003F3A5EC}"/>
                </a:ext>
              </a:extLst>
            </p:cNvPr>
            <p:cNvSpPr>
              <a:spLocks/>
            </p:cNvSpPr>
            <p:nvPr/>
          </p:nvSpPr>
          <p:spPr bwMode="auto">
            <a:xfrm>
              <a:off x="3615597" y="1874038"/>
              <a:ext cx="62988" cy="49903"/>
            </a:xfrm>
            <a:custGeom>
              <a:avLst/>
              <a:gdLst>
                <a:gd name="T0" fmla="*/ 19853 w 20000"/>
                <a:gd name="T1" fmla="*/ 19810 h 20000"/>
                <a:gd name="T2" fmla="*/ 12941 w 20000"/>
                <a:gd name="T3" fmla="*/ 16000 h 20000"/>
                <a:gd name="T4" fmla="*/ 8382 w 20000"/>
                <a:gd name="T5" fmla="*/ 16000 h 20000"/>
                <a:gd name="T6" fmla="*/ 2353 w 20000"/>
                <a:gd name="T7" fmla="*/ 16000 h 20000"/>
                <a:gd name="T8" fmla="*/ 0 w 20000"/>
                <a:gd name="T9" fmla="*/ 12952 h 20000"/>
                <a:gd name="T10" fmla="*/ 2353 w 20000"/>
                <a:gd name="T11" fmla="*/ 7810 h 20000"/>
                <a:gd name="T12" fmla="*/ 882 w 20000"/>
                <a:gd name="T13" fmla="*/ 5143 h 20000"/>
                <a:gd name="T14" fmla="*/ 3824 w 20000"/>
                <a:gd name="T15" fmla="*/ 0 h 20000"/>
                <a:gd name="T16" fmla="*/ 6912 w 20000"/>
                <a:gd name="T17" fmla="*/ 3048 h 20000"/>
                <a:gd name="T18" fmla="*/ 16765 w 20000"/>
                <a:gd name="T19" fmla="*/ 7048 h 20000"/>
                <a:gd name="T20" fmla="*/ 19853 w 20000"/>
                <a:gd name="T21" fmla="*/ 1981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00" h="20000">
                  <a:moveTo>
                    <a:pt x="19853" y="19810"/>
                  </a:moveTo>
                  <a:lnTo>
                    <a:pt x="12941" y="16000"/>
                  </a:lnTo>
                  <a:lnTo>
                    <a:pt x="8382" y="16000"/>
                  </a:lnTo>
                  <a:lnTo>
                    <a:pt x="2353" y="16000"/>
                  </a:lnTo>
                  <a:lnTo>
                    <a:pt x="0" y="12952"/>
                  </a:lnTo>
                  <a:lnTo>
                    <a:pt x="2353" y="7810"/>
                  </a:lnTo>
                  <a:lnTo>
                    <a:pt x="882" y="5143"/>
                  </a:lnTo>
                  <a:lnTo>
                    <a:pt x="3824" y="0"/>
                  </a:lnTo>
                  <a:lnTo>
                    <a:pt x="6912" y="3048"/>
                  </a:lnTo>
                  <a:lnTo>
                    <a:pt x="16765" y="7048"/>
                  </a:lnTo>
                  <a:lnTo>
                    <a:pt x="19853" y="19810"/>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7" name="Freeform 49">
              <a:extLst>
                <a:ext uri="{FF2B5EF4-FFF2-40B4-BE49-F238E27FC236}">
                  <a16:creationId xmlns:a16="http://schemas.microsoft.com/office/drawing/2014/main" id="{10F0301B-670B-421C-BE4B-5C5EA84420F7}"/>
                </a:ext>
              </a:extLst>
            </p:cNvPr>
            <p:cNvSpPr>
              <a:spLocks/>
            </p:cNvSpPr>
            <p:nvPr/>
          </p:nvSpPr>
          <p:spPr bwMode="auto">
            <a:xfrm>
              <a:off x="3412636" y="1746905"/>
              <a:ext cx="53656" cy="45150"/>
            </a:xfrm>
            <a:custGeom>
              <a:avLst/>
              <a:gdLst>
                <a:gd name="T0" fmla="*/ 12696 w 20000"/>
                <a:gd name="T1" fmla="*/ 19787 h 20000"/>
                <a:gd name="T2" fmla="*/ 3478 w 20000"/>
                <a:gd name="T3" fmla="*/ 16596 h 20000"/>
                <a:gd name="T4" fmla="*/ 0 w 20000"/>
                <a:gd name="T5" fmla="*/ 10000 h 20000"/>
                <a:gd name="T6" fmla="*/ 8174 w 20000"/>
                <a:gd name="T7" fmla="*/ 4468 h 20000"/>
                <a:gd name="T8" fmla="*/ 18783 w 20000"/>
                <a:gd name="T9" fmla="*/ 0 h 20000"/>
                <a:gd name="T10" fmla="*/ 19826 w 20000"/>
                <a:gd name="T11" fmla="*/ 4468 h 20000"/>
                <a:gd name="T12" fmla="*/ 19826 w 20000"/>
                <a:gd name="T13" fmla="*/ 10000 h 20000"/>
                <a:gd name="T14" fmla="*/ 12696 w 20000"/>
                <a:gd name="T15" fmla="*/ 19787 h 20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00" h="20000">
                  <a:moveTo>
                    <a:pt x="12696" y="19787"/>
                  </a:moveTo>
                  <a:lnTo>
                    <a:pt x="3478" y="16596"/>
                  </a:lnTo>
                  <a:lnTo>
                    <a:pt x="0" y="10000"/>
                  </a:lnTo>
                  <a:lnTo>
                    <a:pt x="8174" y="4468"/>
                  </a:lnTo>
                  <a:lnTo>
                    <a:pt x="18783" y="0"/>
                  </a:lnTo>
                  <a:lnTo>
                    <a:pt x="19826" y="4468"/>
                  </a:lnTo>
                  <a:lnTo>
                    <a:pt x="19826" y="10000"/>
                  </a:lnTo>
                  <a:lnTo>
                    <a:pt x="12696" y="19787"/>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8" name="Freeform 48">
              <a:extLst>
                <a:ext uri="{FF2B5EF4-FFF2-40B4-BE49-F238E27FC236}">
                  <a16:creationId xmlns:a16="http://schemas.microsoft.com/office/drawing/2014/main" id="{25AEFC64-561B-4314-87F9-2E019DBBF1F3}"/>
                </a:ext>
              </a:extLst>
            </p:cNvPr>
            <p:cNvSpPr>
              <a:spLocks/>
            </p:cNvSpPr>
            <p:nvPr/>
          </p:nvSpPr>
          <p:spPr bwMode="auto">
            <a:xfrm>
              <a:off x="3554942" y="2086719"/>
              <a:ext cx="48991" cy="32081"/>
            </a:xfrm>
            <a:custGeom>
              <a:avLst/>
              <a:gdLst>
                <a:gd name="T0" fmla="*/ 8952 w 20000"/>
                <a:gd name="T1" fmla="*/ 19706 h 20000"/>
                <a:gd name="T2" fmla="*/ 0 w 20000"/>
                <a:gd name="T3" fmla="*/ 16765 h 20000"/>
                <a:gd name="T4" fmla="*/ 1905 w 20000"/>
                <a:gd name="T5" fmla="*/ 8824 h 20000"/>
                <a:gd name="T6" fmla="*/ 6857 w 20000"/>
                <a:gd name="T7" fmla="*/ 1176 h 20000"/>
                <a:gd name="T8" fmla="*/ 14857 w 20000"/>
                <a:gd name="T9" fmla="*/ 0 h 20000"/>
                <a:gd name="T10" fmla="*/ 19810 w 20000"/>
                <a:gd name="T11" fmla="*/ 4118 h 20000"/>
                <a:gd name="T12" fmla="*/ 16762 w 20000"/>
                <a:gd name="T13" fmla="*/ 16765 h 20000"/>
                <a:gd name="T14" fmla="*/ 8952 w 20000"/>
                <a:gd name="T15" fmla="*/ 19706 h 20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00" h="20000">
                  <a:moveTo>
                    <a:pt x="8952" y="19706"/>
                  </a:moveTo>
                  <a:lnTo>
                    <a:pt x="0" y="16765"/>
                  </a:lnTo>
                  <a:lnTo>
                    <a:pt x="1905" y="8824"/>
                  </a:lnTo>
                  <a:lnTo>
                    <a:pt x="6857" y="1176"/>
                  </a:lnTo>
                  <a:lnTo>
                    <a:pt x="14857" y="0"/>
                  </a:lnTo>
                  <a:lnTo>
                    <a:pt x="19810" y="4118"/>
                  </a:lnTo>
                  <a:lnTo>
                    <a:pt x="16762" y="16765"/>
                  </a:lnTo>
                  <a:lnTo>
                    <a:pt x="8952" y="19706"/>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9" name="Freeform 47">
              <a:extLst>
                <a:ext uri="{FF2B5EF4-FFF2-40B4-BE49-F238E27FC236}">
                  <a16:creationId xmlns:a16="http://schemas.microsoft.com/office/drawing/2014/main" id="{1F067694-0B54-49D8-BC88-951C3FD8B4BE}"/>
                </a:ext>
              </a:extLst>
            </p:cNvPr>
            <p:cNvSpPr>
              <a:spLocks/>
            </p:cNvSpPr>
            <p:nvPr/>
          </p:nvSpPr>
          <p:spPr bwMode="auto">
            <a:xfrm>
              <a:off x="3212008" y="1778985"/>
              <a:ext cx="39659" cy="42774"/>
            </a:xfrm>
            <a:custGeom>
              <a:avLst/>
              <a:gdLst>
                <a:gd name="T0" fmla="*/ 6118 w 20000"/>
                <a:gd name="T1" fmla="*/ 19775 h 20000"/>
                <a:gd name="T2" fmla="*/ 3765 w 20000"/>
                <a:gd name="T3" fmla="*/ 8315 h 20000"/>
                <a:gd name="T4" fmla="*/ 0 w 20000"/>
                <a:gd name="T5" fmla="*/ 4719 h 20000"/>
                <a:gd name="T6" fmla="*/ 8706 w 20000"/>
                <a:gd name="T7" fmla="*/ 0 h 20000"/>
                <a:gd name="T8" fmla="*/ 16000 w 20000"/>
                <a:gd name="T9" fmla="*/ 2472 h 20000"/>
                <a:gd name="T10" fmla="*/ 19765 w 20000"/>
                <a:gd name="T11" fmla="*/ 8315 h 20000"/>
                <a:gd name="T12" fmla="*/ 18353 w 20000"/>
                <a:gd name="T13" fmla="*/ 13933 h 20000"/>
                <a:gd name="T14" fmla="*/ 12471 w 20000"/>
                <a:gd name="T15" fmla="*/ 17528 h 20000"/>
                <a:gd name="T16" fmla="*/ 6118 w 20000"/>
                <a:gd name="T17" fmla="*/ 1977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00" h="20000">
                  <a:moveTo>
                    <a:pt x="6118" y="19775"/>
                  </a:moveTo>
                  <a:lnTo>
                    <a:pt x="3765" y="8315"/>
                  </a:lnTo>
                  <a:lnTo>
                    <a:pt x="0" y="4719"/>
                  </a:lnTo>
                  <a:lnTo>
                    <a:pt x="8706" y="0"/>
                  </a:lnTo>
                  <a:lnTo>
                    <a:pt x="16000" y="2472"/>
                  </a:lnTo>
                  <a:lnTo>
                    <a:pt x="19765" y="8315"/>
                  </a:lnTo>
                  <a:lnTo>
                    <a:pt x="18353" y="13933"/>
                  </a:lnTo>
                  <a:lnTo>
                    <a:pt x="12471" y="17528"/>
                  </a:lnTo>
                  <a:lnTo>
                    <a:pt x="6118" y="19775"/>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0" name="Freeform 46">
              <a:extLst>
                <a:ext uri="{FF2B5EF4-FFF2-40B4-BE49-F238E27FC236}">
                  <a16:creationId xmlns:a16="http://schemas.microsoft.com/office/drawing/2014/main" id="{3096976B-1D24-4645-9946-68D605CC7903}"/>
                </a:ext>
              </a:extLst>
            </p:cNvPr>
            <p:cNvSpPr>
              <a:spLocks/>
            </p:cNvSpPr>
            <p:nvPr/>
          </p:nvSpPr>
          <p:spPr bwMode="auto">
            <a:xfrm>
              <a:off x="3301824" y="1540165"/>
              <a:ext cx="60655" cy="24952"/>
            </a:xfrm>
            <a:custGeom>
              <a:avLst/>
              <a:gdLst>
                <a:gd name="T0" fmla="*/ 14308 w 20000"/>
                <a:gd name="T1" fmla="*/ 19615 h 20000"/>
                <a:gd name="T2" fmla="*/ 6308 w 20000"/>
                <a:gd name="T3" fmla="*/ 13462 h 20000"/>
                <a:gd name="T4" fmla="*/ 0 w 20000"/>
                <a:gd name="T5" fmla="*/ 8077 h 20000"/>
                <a:gd name="T6" fmla="*/ 8000 w 20000"/>
                <a:gd name="T7" fmla="*/ 0 h 20000"/>
                <a:gd name="T8" fmla="*/ 19846 w 20000"/>
                <a:gd name="T9" fmla="*/ 0 h 20000"/>
                <a:gd name="T10" fmla="*/ 19846 w 20000"/>
                <a:gd name="T11" fmla="*/ 13462 h 20000"/>
                <a:gd name="T12" fmla="*/ 14308 w 20000"/>
                <a:gd name="T13" fmla="*/ 19615 h 20000"/>
              </a:gdLst>
              <a:ahLst/>
              <a:cxnLst>
                <a:cxn ang="0">
                  <a:pos x="T0" y="T1"/>
                </a:cxn>
                <a:cxn ang="0">
                  <a:pos x="T2" y="T3"/>
                </a:cxn>
                <a:cxn ang="0">
                  <a:pos x="T4" y="T5"/>
                </a:cxn>
                <a:cxn ang="0">
                  <a:pos x="T6" y="T7"/>
                </a:cxn>
                <a:cxn ang="0">
                  <a:pos x="T8" y="T9"/>
                </a:cxn>
                <a:cxn ang="0">
                  <a:pos x="T10" y="T11"/>
                </a:cxn>
                <a:cxn ang="0">
                  <a:pos x="T12" y="T13"/>
                </a:cxn>
              </a:cxnLst>
              <a:rect l="0" t="0" r="r" b="b"/>
              <a:pathLst>
                <a:path w="20000" h="20000">
                  <a:moveTo>
                    <a:pt x="14308" y="19615"/>
                  </a:moveTo>
                  <a:lnTo>
                    <a:pt x="6308" y="13462"/>
                  </a:lnTo>
                  <a:lnTo>
                    <a:pt x="0" y="8077"/>
                  </a:lnTo>
                  <a:lnTo>
                    <a:pt x="8000" y="0"/>
                  </a:lnTo>
                  <a:lnTo>
                    <a:pt x="19846" y="0"/>
                  </a:lnTo>
                  <a:lnTo>
                    <a:pt x="19846" y="13462"/>
                  </a:lnTo>
                  <a:lnTo>
                    <a:pt x="14308" y="19615"/>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1" name="Freeform 45">
              <a:extLst>
                <a:ext uri="{FF2B5EF4-FFF2-40B4-BE49-F238E27FC236}">
                  <a16:creationId xmlns:a16="http://schemas.microsoft.com/office/drawing/2014/main" id="{B1F02F93-4926-4AFD-B06E-596E16095DF8}"/>
                </a:ext>
              </a:extLst>
            </p:cNvPr>
            <p:cNvSpPr>
              <a:spLocks/>
            </p:cNvSpPr>
            <p:nvPr/>
          </p:nvSpPr>
          <p:spPr bwMode="auto">
            <a:xfrm>
              <a:off x="3371810" y="2260190"/>
              <a:ext cx="44325" cy="27328"/>
            </a:xfrm>
            <a:custGeom>
              <a:avLst/>
              <a:gdLst>
                <a:gd name="T0" fmla="*/ 5532 w 20000"/>
                <a:gd name="T1" fmla="*/ 19655 h 20000"/>
                <a:gd name="T2" fmla="*/ 0 w 20000"/>
                <a:gd name="T3" fmla="*/ 17931 h 20000"/>
                <a:gd name="T4" fmla="*/ 0 w 20000"/>
                <a:gd name="T5" fmla="*/ 10690 h 20000"/>
                <a:gd name="T6" fmla="*/ 7660 w 20000"/>
                <a:gd name="T7" fmla="*/ 0 h 20000"/>
                <a:gd name="T8" fmla="*/ 19787 w 20000"/>
                <a:gd name="T9" fmla="*/ 5517 h 20000"/>
                <a:gd name="T10" fmla="*/ 16596 w 20000"/>
                <a:gd name="T11" fmla="*/ 10690 h 20000"/>
                <a:gd name="T12" fmla="*/ 5532 w 20000"/>
                <a:gd name="T13" fmla="*/ 19655 h 20000"/>
              </a:gdLst>
              <a:ahLst/>
              <a:cxnLst>
                <a:cxn ang="0">
                  <a:pos x="T0" y="T1"/>
                </a:cxn>
                <a:cxn ang="0">
                  <a:pos x="T2" y="T3"/>
                </a:cxn>
                <a:cxn ang="0">
                  <a:pos x="T4" y="T5"/>
                </a:cxn>
                <a:cxn ang="0">
                  <a:pos x="T6" y="T7"/>
                </a:cxn>
                <a:cxn ang="0">
                  <a:pos x="T8" y="T9"/>
                </a:cxn>
                <a:cxn ang="0">
                  <a:pos x="T10" y="T11"/>
                </a:cxn>
                <a:cxn ang="0">
                  <a:pos x="T12" y="T13"/>
                </a:cxn>
              </a:cxnLst>
              <a:rect l="0" t="0" r="r" b="b"/>
              <a:pathLst>
                <a:path w="20000" h="20000">
                  <a:moveTo>
                    <a:pt x="5532" y="19655"/>
                  </a:moveTo>
                  <a:lnTo>
                    <a:pt x="0" y="17931"/>
                  </a:lnTo>
                  <a:lnTo>
                    <a:pt x="0" y="10690"/>
                  </a:lnTo>
                  <a:lnTo>
                    <a:pt x="7660" y="0"/>
                  </a:lnTo>
                  <a:lnTo>
                    <a:pt x="19787" y="5517"/>
                  </a:lnTo>
                  <a:lnTo>
                    <a:pt x="16596" y="10690"/>
                  </a:lnTo>
                  <a:lnTo>
                    <a:pt x="5532" y="19655"/>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2" name="Freeform 44">
              <a:extLst>
                <a:ext uri="{FF2B5EF4-FFF2-40B4-BE49-F238E27FC236}">
                  <a16:creationId xmlns:a16="http://schemas.microsoft.com/office/drawing/2014/main" id="{8A4A8754-B3CC-4A42-98B3-11DB5BED3D59}"/>
                </a:ext>
              </a:extLst>
            </p:cNvPr>
            <p:cNvSpPr>
              <a:spLocks/>
            </p:cNvSpPr>
            <p:nvPr/>
          </p:nvSpPr>
          <p:spPr bwMode="auto">
            <a:xfrm>
              <a:off x="3622596" y="2730701"/>
              <a:ext cx="46658" cy="27328"/>
            </a:xfrm>
            <a:custGeom>
              <a:avLst/>
              <a:gdLst>
                <a:gd name="T0" fmla="*/ 19798 w 20000"/>
                <a:gd name="T1" fmla="*/ 19655 h 20000"/>
                <a:gd name="T2" fmla="*/ 11515 w 20000"/>
                <a:gd name="T3" fmla="*/ 19655 h 20000"/>
                <a:gd name="T4" fmla="*/ 5253 w 20000"/>
                <a:gd name="T5" fmla="*/ 10690 h 20000"/>
                <a:gd name="T6" fmla="*/ 0 w 20000"/>
                <a:gd name="T7" fmla="*/ 0 h 20000"/>
                <a:gd name="T8" fmla="*/ 3232 w 20000"/>
                <a:gd name="T9" fmla="*/ 0 h 20000"/>
                <a:gd name="T10" fmla="*/ 13535 w 20000"/>
                <a:gd name="T11" fmla="*/ 6897 h 20000"/>
                <a:gd name="T12" fmla="*/ 18788 w 20000"/>
                <a:gd name="T13" fmla="*/ 14138 h 20000"/>
                <a:gd name="T14" fmla="*/ 19798 w 20000"/>
                <a:gd name="T15" fmla="*/ 19655 h 20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00" h="20000">
                  <a:moveTo>
                    <a:pt x="19798" y="19655"/>
                  </a:moveTo>
                  <a:lnTo>
                    <a:pt x="11515" y="19655"/>
                  </a:lnTo>
                  <a:lnTo>
                    <a:pt x="5253" y="10690"/>
                  </a:lnTo>
                  <a:lnTo>
                    <a:pt x="0" y="0"/>
                  </a:lnTo>
                  <a:lnTo>
                    <a:pt x="3232" y="0"/>
                  </a:lnTo>
                  <a:lnTo>
                    <a:pt x="13535" y="6897"/>
                  </a:lnTo>
                  <a:lnTo>
                    <a:pt x="18788" y="14138"/>
                  </a:lnTo>
                  <a:lnTo>
                    <a:pt x="19798" y="1965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3" name="Freeform 43">
              <a:extLst>
                <a:ext uri="{FF2B5EF4-FFF2-40B4-BE49-F238E27FC236}">
                  <a16:creationId xmlns:a16="http://schemas.microsoft.com/office/drawing/2014/main" id="{AB08DFF4-381F-4479-8199-DB28D91062EA}"/>
                </a:ext>
              </a:extLst>
            </p:cNvPr>
            <p:cNvSpPr>
              <a:spLocks/>
            </p:cNvSpPr>
            <p:nvPr/>
          </p:nvSpPr>
          <p:spPr bwMode="auto">
            <a:xfrm>
              <a:off x="3427799" y="2287518"/>
              <a:ext cx="24496" cy="33268"/>
            </a:xfrm>
            <a:custGeom>
              <a:avLst/>
              <a:gdLst>
                <a:gd name="T0" fmla="*/ 5769 w 20000"/>
                <a:gd name="T1" fmla="*/ 19710 h 20000"/>
                <a:gd name="T2" fmla="*/ 0 w 20000"/>
                <a:gd name="T3" fmla="*/ 15072 h 20000"/>
                <a:gd name="T4" fmla="*/ 9615 w 20000"/>
                <a:gd name="T5" fmla="*/ 2899 h 20000"/>
                <a:gd name="T6" fmla="*/ 19615 w 20000"/>
                <a:gd name="T7" fmla="*/ 0 h 20000"/>
                <a:gd name="T8" fmla="*/ 19615 w 20000"/>
                <a:gd name="T9" fmla="*/ 7536 h 20000"/>
                <a:gd name="T10" fmla="*/ 5769 w 20000"/>
                <a:gd name="T11" fmla="*/ 19710 h 20000"/>
              </a:gdLst>
              <a:ahLst/>
              <a:cxnLst>
                <a:cxn ang="0">
                  <a:pos x="T0" y="T1"/>
                </a:cxn>
                <a:cxn ang="0">
                  <a:pos x="T2" y="T3"/>
                </a:cxn>
                <a:cxn ang="0">
                  <a:pos x="T4" y="T5"/>
                </a:cxn>
                <a:cxn ang="0">
                  <a:pos x="T6" y="T7"/>
                </a:cxn>
                <a:cxn ang="0">
                  <a:pos x="T8" y="T9"/>
                </a:cxn>
                <a:cxn ang="0">
                  <a:pos x="T10" y="T11"/>
                </a:cxn>
              </a:cxnLst>
              <a:rect l="0" t="0" r="r" b="b"/>
              <a:pathLst>
                <a:path w="20000" h="20000">
                  <a:moveTo>
                    <a:pt x="5769" y="19710"/>
                  </a:moveTo>
                  <a:lnTo>
                    <a:pt x="0" y="15072"/>
                  </a:lnTo>
                  <a:lnTo>
                    <a:pt x="9615" y="2899"/>
                  </a:lnTo>
                  <a:lnTo>
                    <a:pt x="19615" y="0"/>
                  </a:lnTo>
                  <a:lnTo>
                    <a:pt x="19615" y="7536"/>
                  </a:lnTo>
                  <a:lnTo>
                    <a:pt x="5769" y="19710"/>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4" name="Freeform 42">
              <a:extLst>
                <a:ext uri="{FF2B5EF4-FFF2-40B4-BE49-F238E27FC236}">
                  <a16:creationId xmlns:a16="http://schemas.microsoft.com/office/drawing/2014/main" id="{BC40C7AA-4AEF-48E8-AD94-0366C72007E5}"/>
                </a:ext>
              </a:extLst>
            </p:cNvPr>
            <p:cNvSpPr>
              <a:spLocks/>
            </p:cNvSpPr>
            <p:nvPr/>
          </p:nvSpPr>
          <p:spPr bwMode="auto">
            <a:xfrm>
              <a:off x="3482623" y="2253061"/>
              <a:ext cx="12831" cy="15446"/>
            </a:xfrm>
            <a:custGeom>
              <a:avLst/>
              <a:gdLst>
                <a:gd name="T0" fmla="*/ 3704 w 20000"/>
                <a:gd name="T1" fmla="*/ 19375 h 20000"/>
                <a:gd name="T2" fmla="*/ 0 w 20000"/>
                <a:gd name="T3" fmla="*/ 0 h 20000"/>
                <a:gd name="T4" fmla="*/ 19259 w 20000"/>
                <a:gd name="T5" fmla="*/ 3750 h 20000"/>
                <a:gd name="T6" fmla="*/ 19259 w 20000"/>
                <a:gd name="T7" fmla="*/ 15625 h 20000"/>
                <a:gd name="T8" fmla="*/ 3704 w 20000"/>
                <a:gd name="T9" fmla="*/ 19375 h 20000"/>
              </a:gdLst>
              <a:ahLst/>
              <a:cxnLst>
                <a:cxn ang="0">
                  <a:pos x="T0" y="T1"/>
                </a:cxn>
                <a:cxn ang="0">
                  <a:pos x="T2" y="T3"/>
                </a:cxn>
                <a:cxn ang="0">
                  <a:pos x="T4" y="T5"/>
                </a:cxn>
                <a:cxn ang="0">
                  <a:pos x="T6" y="T7"/>
                </a:cxn>
                <a:cxn ang="0">
                  <a:pos x="T8" y="T9"/>
                </a:cxn>
              </a:cxnLst>
              <a:rect l="0" t="0" r="r" b="b"/>
              <a:pathLst>
                <a:path w="20000" h="20000">
                  <a:moveTo>
                    <a:pt x="3704" y="19375"/>
                  </a:moveTo>
                  <a:lnTo>
                    <a:pt x="0" y="0"/>
                  </a:lnTo>
                  <a:lnTo>
                    <a:pt x="19259" y="3750"/>
                  </a:lnTo>
                  <a:lnTo>
                    <a:pt x="19259" y="15625"/>
                  </a:lnTo>
                  <a:lnTo>
                    <a:pt x="3704" y="19375"/>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5" name="Freeform 41">
              <a:extLst>
                <a:ext uri="{FF2B5EF4-FFF2-40B4-BE49-F238E27FC236}">
                  <a16:creationId xmlns:a16="http://schemas.microsoft.com/office/drawing/2014/main" id="{3DBF5286-FCC0-40A9-AAF8-19F9C4D64C93}"/>
                </a:ext>
              </a:extLst>
            </p:cNvPr>
            <p:cNvSpPr>
              <a:spLocks/>
            </p:cNvSpPr>
            <p:nvPr/>
          </p:nvSpPr>
          <p:spPr bwMode="auto">
            <a:xfrm>
              <a:off x="3502452" y="2248308"/>
              <a:ext cx="12831" cy="13070"/>
            </a:xfrm>
            <a:custGeom>
              <a:avLst/>
              <a:gdLst>
                <a:gd name="T0" fmla="*/ 3704 w 20000"/>
                <a:gd name="T1" fmla="*/ 19259 h 20000"/>
                <a:gd name="T2" fmla="*/ 0 w 20000"/>
                <a:gd name="T3" fmla="*/ 0 h 20000"/>
                <a:gd name="T4" fmla="*/ 11852 w 20000"/>
                <a:gd name="T5" fmla="*/ 0 h 20000"/>
                <a:gd name="T6" fmla="*/ 19259 w 20000"/>
                <a:gd name="T7" fmla="*/ 11852 h 20000"/>
                <a:gd name="T8" fmla="*/ 3704 w 20000"/>
                <a:gd name="T9" fmla="*/ 19259 h 20000"/>
              </a:gdLst>
              <a:ahLst/>
              <a:cxnLst>
                <a:cxn ang="0">
                  <a:pos x="T0" y="T1"/>
                </a:cxn>
                <a:cxn ang="0">
                  <a:pos x="T2" y="T3"/>
                </a:cxn>
                <a:cxn ang="0">
                  <a:pos x="T4" y="T5"/>
                </a:cxn>
                <a:cxn ang="0">
                  <a:pos x="T6" y="T7"/>
                </a:cxn>
                <a:cxn ang="0">
                  <a:pos x="T8" y="T9"/>
                </a:cxn>
              </a:cxnLst>
              <a:rect l="0" t="0" r="r" b="b"/>
              <a:pathLst>
                <a:path w="20000" h="20000">
                  <a:moveTo>
                    <a:pt x="3704" y="19259"/>
                  </a:moveTo>
                  <a:lnTo>
                    <a:pt x="0" y="0"/>
                  </a:lnTo>
                  <a:lnTo>
                    <a:pt x="11852" y="0"/>
                  </a:lnTo>
                  <a:lnTo>
                    <a:pt x="19259" y="11852"/>
                  </a:lnTo>
                  <a:lnTo>
                    <a:pt x="3704" y="19259"/>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6" name="Freeform 40">
              <a:extLst>
                <a:ext uri="{FF2B5EF4-FFF2-40B4-BE49-F238E27FC236}">
                  <a16:creationId xmlns:a16="http://schemas.microsoft.com/office/drawing/2014/main" id="{2EA5D73F-BF25-443F-95E0-7AF64B61DFA7}"/>
                </a:ext>
              </a:extLst>
            </p:cNvPr>
            <p:cNvSpPr>
              <a:spLocks/>
            </p:cNvSpPr>
            <p:nvPr/>
          </p:nvSpPr>
          <p:spPr bwMode="auto">
            <a:xfrm>
              <a:off x="3196844" y="3647961"/>
              <a:ext cx="249619" cy="356448"/>
            </a:xfrm>
            <a:custGeom>
              <a:avLst/>
              <a:gdLst>
                <a:gd name="T0" fmla="*/ 3701 w 20000"/>
                <a:gd name="T1" fmla="*/ 5513 h 20000"/>
                <a:gd name="T2" fmla="*/ 5047 w 20000"/>
                <a:gd name="T3" fmla="*/ 3728 h 20000"/>
                <a:gd name="T4" fmla="*/ 6206 w 20000"/>
                <a:gd name="T5" fmla="*/ 2503 h 20000"/>
                <a:gd name="T6" fmla="*/ 8112 w 20000"/>
                <a:gd name="T7" fmla="*/ 1917 h 20000"/>
                <a:gd name="T8" fmla="*/ 10879 w 20000"/>
                <a:gd name="T9" fmla="*/ 1092 h 20000"/>
                <a:gd name="T10" fmla="*/ 11850 w 20000"/>
                <a:gd name="T11" fmla="*/ 426 h 20000"/>
                <a:gd name="T12" fmla="*/ 13383 w 20000"/>
                <a:gd name="T13" fmla="*/ 426 h 20000"/>
                <a:gd name="T14" fmla="*/ 11850 w 20000"/>
                <a:gd name="T15" fmla="*/ 826 h 20000"/>
                <a:gd name="T16" fmla="*/ 10654 w 20000"/>
                <a:gd name="T17" fmla="*/ 2237 h 20000"/>
                <a:gd name="T18" fmla="*/ 9869 w 20000"/>
                <a:gd name="T19" fmla="*/ 3329 h 20000"/>
                <a:gd name="T20" fmla="*/ 10280 w 20000"/>
                <a:gd name="T21" fmla="*/ 3995 h 20000"/>
                <a:gd name="T22" fmla="*/ 11252 w 20000"/>
                <a:gd name="T23" fmla="*/ 6205 h 20000"/>
                <a:gd name="T24" fmla="*/ 14916 w 20000"/>
                <a:gd name="T25" fmla="*/ 6897 h 20000"/>
                <a:gd name="T26" fmla="*/ 19364 w 20000"/>
                <a:gd name="T27" fmla="*/ 7723 h 20000"/>
                <a:gd name="T28" fmla="*/ 18804 w 20000"/>
                <a:gd name="T29" fmla="*/ 10200 h 20000"/>
                <a:gd name="T30" fmla="*/ 18991 w 20000"/>
                <a:gd name="T31" fmla="*/ 11585 h 20000"/>
                <a:gd name="T32" fmla="*/ 19963 w 20000"/>
                <a:gd name="T33" fmla="*/ 13795 h 20000"/>
                <a:gd name="T34" fmla="*/ 18991 w 20000"/>
                <a:gd name="T35" fmla="*/ 12676 h 20000"/>
                <a:gd name="T36" fmla="*/ 17832 w 20000"/>
                <a:gd name="T37" fmla="*/ 13076 h 20000"/>
                <a:gd name="T38" fmla="*/ 14916 w 20000"/>
                <a:gd name="T39" fmla="*/ 13076 h 20000"/>
                <a:gd name="T40" fmla="*/ 15888 w 20000"/>
                <a:gd name="T41" fmla="*/ 14061 h 20000"/>
                <a:gd name="T42" fmla="*/ 14916 w 20000"/>
                <a:gd name="T43" fmla="*/ 14487 h 20000"/>
                <a:gd name="T44" fmla="*/ 15701 w 20000"/>
                <a:gd name="T45" fmla="*/ 15579 h 20000"/>
                <a:gd name="T46" fmla="*/ 14916 w 20000"/>
                <a:gd name="T47" fmla="*/ 19973 h 20000"/>
                <a:gd name="T48" fmla="*/ 13944 w 20000"/>
                <a:gd name="T49" fmla="*/ 19281 h 20000"/>
                <a:gd name="T50" fmla="*/ 13159 w 20000"/>
                <a:gd name="T51" fmla="*/ 17763 h 20000"/>
                <a:gd name="T52" fmla="*/ 10879 w 20000"/>
                <a:gd name="T53" fmla="*/ 18029 h 20000"/>
                <a:gd name="T54" fmla="*/ 9308 w 20000"/>
                <a:gd name="T55" fmla="*/ 17097 h 20000"/>
                <a:gd name="T56" fmla="*/ 6804 w 20000"/>
                <a:gd name="T57" fmla="*/ 15313 h 20000"/>
                <a:gd name="T58" fmla="*/ 5234 w 20000"/>
                <a:gd name="T59" fmla="*/ 14887 h 20000"/>
                <a:gd name="T60" fmla="*/ 3140 w 20000"/>
                <a:gd name="T61" fmla="*/ 14594 h 20000"/>
                <a:gd name="T62" fmla="*/ 224 w 20000"/>
                <a:gd name="T63" fmla="*/ 13395 h 20000"/>
                <a:gd name="T64" fmla="*/ 598 w 20000"/>
                <a:gd name="T65" fmla="*/ 11984 h 20000"/>
                <a:gd name="T66" fmla="*/ 2692 w 20000"/>
                <a:gd name="T67" fmla="*/ 10466 h 20000"/>
                <a:gd name="T68" fmla="*/ 2692 w 20000"/>
                <a:gd name="T69" fmla="*/ 9374 h 20000"/>
                <a:gd name="T70" fmla="*/ 2692 w 20000"/>
                <a:gd name="T71" fmla="*/ 7590 h 20000"/>
                <a:gd name="T72" fmla="*/ 1757 w 20000"/>
                <a:gd name="T73" fmla="*/ 6471 h 20000"/>
                <a:gd name="T74" fmla="*/ 2542 w 20000"/>
                <a:gd name="T75" fmla="*/ 6205 h 20000"/>
                <a:gd name="T76" fmla="*/ 3140 w 20000"/>
                <a:gd name="T77" fmla="*/ 4687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00" h="20000">
                  <a:moveTo>
                    <a:pt x="3140" y="4687"/>
                  </a:moveTo>
                  <a:lnTo>
                    <a:pt x="3701" y="5513"/>
                  </a:lnTo>
                  <a:lnTo>
                    <a:pt x="3701" y="4687"/>
                  </a:lnTo>
                  <a:lnTo>
                    <a:pt x="5047" y="3728"/>
                  </a:lnTo>
                  <a:lnTo>
                    <a:pt x="5832" y="3595"/>
                  </a:lnTo>
                  <a:lnTo>
                    <a:pt x="6206" y="2503"/>
                  </a:lnTo>
                  <a:lnTo>
                    <a:pt x="7589" y="1811"/>
                  </a:lnTo>
                  <a:lnTo>
                    <a:pt x="8112" y="1917"/>
                  </a:lnTo>
                  <a:lnTo>
                    <a:pt x="8336" y="1518"/>
                  </a:lnTo>
                  <a:lnTo>
                    <a:pt x="10879" y="1092"/>
                  </a:lnTo>
                  <a:lnTo>
                    <a:pt x="11626" y="826"/>
                  </a:lnTo>
                  <a:lnTo>
                    <a:pt x="11850" y="426"/>
                  </a:lnTo>
                  <a:lnTo>
                    <a:pt x="12785" y="0"/>
                  </a:lnTo>
                  <a:lnTo>
                    <a:pt x="13383" y="426"/>
                  </a:lnTo>
                  <a:lnTo>
                    <a:pt x="12785" y="719"/>
                  </a:lnTo>
                  <a:lnTo>
                    <a:pt x="11850" y="826"/>
                  </a:lnTo>
                  <a:lnTo>
                    <a:pt x="11626" y="1518"/>
                  </a:lnTo>
                  <a:lnTo>
                    <a:pt x="10654" y="2237"/>
                  </a:lnTo>
                  <a:lnTo>
                    <a:pt x="9869" y="2903"/>
                  </a:lnTo>
                  <a:lnTo>
                    <a:pt x="9869" y="3329"/>
                  </a:lnTo>
                  <a:lnTo>
                    <a:pt x="9869" y="3995"/>
                  </a:lnTo>
                  <a:lnTo>
                    <a:pt x="10280" y="3995"/>
                  </a:lnTo>
                  <a:lnTo>
                    <a:pt x="11252" y="5379"/>
                  </a:lnTo>
                  <a:lnTo>
                    <a:pt x="11252" y="6205"/>
                  </a:lnTo>
                  <a:lnTo>
                    <a:pt x="12411" y="6897"/>
                  </a:lnTo>
                  <a:lnTo>
                    <a:pt x="14916" y="6897"/>
                  </a:lnTo>
                  <a:lnTo>
                    <a:pt x="15888" y="7723"/>
                  </a:lnTo>
                  <a:lnTo>
                    <a:pt x="19364" y="7723"/>
                  </a:lnTo>
                  <a:lnTo>
                    <a:pt x="18430" y="8815"/>
                  </a:lnTo>
                  <a:lnTo>
                    <a:pt x="18804" y="10200"/>
                  </a:lnTo>
                  <a:lnTo>
                    <a:pt x="19364" y="10892"/>
                  </a:lnTo>
                  <a:lnTo>
                    <a:pt x="18991" y="11585"/>
                  </a:lnTo>
                  <a:lnTo>
                    <a:pt x="19364" y="12410"/>
                  </a:lnTo>
                  <a:lnTo>
                    <a:pt x="19963" y="13795"/>
                  </a:lnTo>
                  <a:lnTo>
                    <a:pt x="19738" y="13502"/>
                  </a:lnTo>
                  <a:lnTo>
                    <a:pt x="18991" y="12676"/>
                  </a:lnTo>
                  <a:lnTo>
                    <a:pt x="17832" y="12676"/>
                  </a:lnTo>
                  <a:lnTo>
                    <a:pt x="17832" y="13076"/>
                  </a:lnTo>
                  <a:lnTo>
                    <a:pt x="15701" y="12969"/>
                  </a:lnTo>
                  <a:lnTo>
                    <a:pt x="14916" y="13076"/>
                  </a:lnTo>
                  <a:lnTo>
                    <a:pt x="14916" y="13795"/>
                  </a:lnTo>
                  <a:lnTo>
                    <a:pt x="15888" y="14061"/>
                  </a:lnTo>
                  <a:lnTo>
                    <a:pt x="15888" y="14487"/>
                  </a:lnTo>
                  <a:lnTo>
                    <a:pt x="14916" y="14487"/>
                  </a:lnTo>
                  <a:lnTo>
                    <a:pt x="14692" y="15153"/>
                  </a:lnTo>
                  <a:lnTo>
                    <a:pt x="15701" y="15579"/>
                  </a:lnTo>
                  <a:lnTo>
                    <a:pt x="15888" y="16405"/>
                  </a:lnTo>
                  <a:lnTo>
                    <a:pt x="14916" y="19973"/>
                  </a:lnTo>
                  <a:lnTo>
                    <a:pt x="14692" y="19973"/>
                  </a:lnTo>
                  <a:lnTo>
                    <a:pt x="13944" y="19281"/>
                  </a:lnTo>
                  <a:lnTo>
                    <a:pt x="14318" y="18189"/>
                  </a:lnTo>
                  <a:lnTo>
                    <a:pt x="13159" y="17763"/>
                  </a:lnTo>
                  <a:lnTo>
                    <a:pt x="11850" y="17497"/>
                  </a:lnTo>
                  <a:lnTo>
                    <a:pt x="10879" y="18029"/>
                  </a:lnTo>
                  <a:lnTo>
                    <a:pt x="9869" y="18029"/>
                  </a:lnTo>
                  <a:lnTo>
                    <a:pt x="9308" y="17097"/>
                  </a:lnTo>
                  <a:lnTo>
                    <a:pt x="7738" y="16272"/>
                  </a:lnTo>
                  <a:lnTo>
                    <a:pt x="6804" y="15313"/>
                  </a:lnTo>
                  <a:lnTo>
                    <a:pt x="5832" y="15153"/>
                  </a:lnTo>
                  <a:lnTo>
                    <a:pt x="5234" y="14887"/>
                  </a:lnTo>
                  <a:lnTo>
                    <a:pt x="4299" y="14594"/>
                  </a:lnTo>
                  <a:lnTo>
                    <a:pt x="3140" y="14594"/>
                  </a:lnTo>
                  <a:lnTo>
                    <a:pt x="2131" y="14061"/>
                  </a:lnTo>
                  <a:lnTo>
                    <a:pt x="224" y="13395"/>
                  </a:lnTo>
                  <a:lnTo>
                    <a:pt x="0" y="12969"/>
                  </a:lnTo>
                  <a:lnTo>
                    <a:pt x="598" y="11984"/>
                  </a:lnTo>
                  <a:lnTo>
                    <a:pt x="2542" y="11158"/>
                  </a:lnTo>
                  <a:lnTo>
                    <a:pt x="2692" y="10466"/>
                  </a:lnTo>
                  <a:lnTo>
                    <a:pt x="2542" y="10067"/>
                  </a:lnTo>
                  <a:lnTo>
                    <a:pt x="2692" y="9374"/>
                  </a:lnTo>
                  <a:lnTo>
                    <a:pt x="2542" y="8389"/>
                  </a:lnTo>
                  <a:lnTo>
                    <a:pt x="2692" y="7590"/>
                  </a:lnTo>
                  <a:lnTo>
                    <a:pt x="2542" y="7190"/>
                  </a:lnTo>
                  <a:lnTo>
                    <a:pt x="1757" y="6471"/>
                  </a:lnTo>
                  <a:lnTo>
                    <a:pt x="2131" y="5939"/>
                  </a:lnTo>
                  <a:lnTo>
                    <a:pt x="2542" y="6205"/>
                  </a:lnTo>
                  <a:lnTo>
                    <a:pt x="3140" y="5513"/>
                  </a:lnTo>
                  <a:lnTo>
                    <a:pt x="3140" y="4687"/>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7" name="Freeform 39">
              <a:extLst>
                <a:ext uri="{FF2B5EF4-FFF2-40B4-BE49-F238E27FC236}">
                  <a16:creationId xmlns:a16="http://schemas.microsoft.com/office/drawing/2014/main" id="{595B1CF2-BFF2-4625-90E2-8D92902A4EB8}"/>
                </a:ext>
              </a:extLst>
            </p:cNvPr>
            <p:cNvSpPr>
              <a:spLocks/>
            </p:cNvSpPr>
            <p:nvPr/>
          </p:nvSpPr>
          <p:spPr bwMode="auto">
            <a:xfrm>
              <a:off x="3096530" y="3404389"/>
              <a:ext cx="222791" cy="81983"/>
            </a:xfrm>
            <a:custGeom>
              <a:avLst/>
              <a:gdLst>
                <a:gd name="T0" fmla="*/ 13222 w 20000"/>
                <a:gd name="T1" fmla="*/ 19884 h 20000"/>
                <a:gd name="T2" fmla="*/ 14310 w 20000"/>
                <a:gd name="T3" fmla="*/ 15581 h 20000"/>
                <a:gd name="T4" fmla="*/ 12134 w 20000"/>
                <a:gd name="T5" fmla="*/ 13953 h 20000"/>
                <a:gd name="T6" fmla="*/ 11464 w 20000"/>
                <a:gd name="T7" fmla="*/ 8953 h 20000"/>
                <a:gd name="T8" fmla="*/ 9079 w 20000"/>
                <a:gd name="T9" fmla="*/ 8953 h 20000"/>
                <a:gd name="T10" fmla="*/ 5649 w 20000"/>
                <a:gd name="T11" fmla="*/ 4767 h 20000"/>
                <a:gd name="T12" fmla="*/ 6276 w 20000"/>
                <a:gd name="T13" fmla="*/ 4186 h 20000"/>
                <a:gd name="T14" fmla="*/ 4100 w 20000"/>
                <a:gd name="T15" fmla="*/ 3023 h 20000"/>
                <a:gd name="T16" fmla="*/ 2385 w 20000"/>
                <a:gd name="T17" fmla="*/ 7093 h 20000"/>
                <a:gd name="T18" fmla="*/ 0 w 20000"/>
                <a:gd name="T19" fmla="*/ 7093 h 20000"/>
                <a:gd name="T20" fmla="*/ 1297 w 20000"/>
                <a:gd name="T21" fmla="*/ 4767 h 20000"/>
                <a:gd name="T22" fmla="*/ 2845 w 20000"/>
                <a:gd name="T23" fmla="*/ 2326 h 20000"/>
                <a:gd name="T24" fmla="*/ 5230 w 20000"/>
                <a:gd name="T25" fmla="*/ 0 h 20000"/>
                <a:gd name="T26" fmla="*/ 7364 w 20000"/>
                <a:gd name="T27" fmla="*/ 0 h 20000"/>
                <a:gd name="T28" fmla="*/ 9749 w 20000"/>
                <a:gd name="T29" fmla="*/ 2326 h 20000"/>
                <a:gd name="T30" fmla="*/ 12134 w 20000"/>
                <a:gd name="T31" fmla="*/ 5930 h 20000"/>
                <a:gd name="T32" fmla="*/ 14310 w 20000"/>
                <a:gd name="T33" fmla="*/ 8953 h 20000"/>
                <a:gd name="T34" fmla="*/ 17113 w 20000"/>
                <a:gd name="T35" fmla="*/ 12558 h 20000"/>
                <a:gd name="T36" fmla="*/ 16695 w 20000"/>
                <a:gd name="T37" fmla="*/ 15116 h 20000"/>
                <a:gd name="T38" fmla="*/ 18410 w 20000"/>
                <a:gd name="T39" fmla="*/ 15581 h 20000"/>
                <a:gd name="T40" fmla="*/ 19958 w 20000"/>
                <a:gd name="T41" fmla="*/ 17442 h 20000"/>
                <a:gd name="T42" fmla="*/ 13222 w 20000"/>
                <a:gd name="T43" fmla="*/ 19884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00" h="20000">
                  <a:moveTo>
                    <a:pt x="13222" y="19884"/>
                  </a:moveTo>
                  <a:lnTo>
                    <a:pt x="14310" y="15581"/>
                  </a:lnTo>
                  <a:lnTo>
                    <a:pt x="12134" y="13953"/>
                  </a:lnTo>
                  <a:lnTo>
                    <a:pt x="11464" y="8953"/>
                  </a:lnTo>
                  <a:lnTo>
                    <a:pt x="9079" y="8953"/>
                  </a:lnTo>
                  <a:lnTo>
                    <a:pt x="5649" y="4767"/>
                  </a:lnTo>
                  <a:lnTo>
                    <a:pt x="6276" y="4186"/>
                  </a:lnTo>
                  <a:lnTo>
                    <a:pt x="4100" y="3023"/>
                  </a:lnTo>
                  <a:lnTo>
                    <a:pt x="2385" y="7093"/>
                  </a:lnTo>
                  <a:lnTo>
                    <a:pt x="0" y="7093"/>
                  </a:lnTo>
                  <a:lnTo>
                    <a:pt x="1297" y="4767"/>
                  </a:lnTo>
                  <a:lnTo>
                    <a:pt x="2845" y="2326"/>
                  </a:lnTo>
                  <a:lnTo>
                    <a:pt x="5230" y="0"/>
                  </a:lnTo>
                  <a:lnTo>
                    <a:pt x="7364" y="0"/>
                  </a:lnTo>
                  <a:lnTo>
                    <a:pt x="9749" y="2326"/>
                  </a:lnTo>
                  <a:lnTo>
                    <a:pt x="12134" y="5930"/>
                  </a:lnTo>
                  <a:lnTo>
                    <a:pt x="14310" y="8953"/>
                  </a:lnTo>
                  <a:lnTo>
                    <a:pt x="17113" y="12558"/>
                  </a:lnTo>
                  <a:lnTo>
                    <a:pt x="16695" y="15116"/>
                  </a:lnTo>
                  <a:lnTo>
                    <a:pt x="18410" y="15581"/>
                  </a:lnTo>
                  <a:lnTo>
                    <a:pt x="19958" y="17442"/>
                  </a:lnTo>
                  <a:lnTo>
                    <a:pt x="13222" y="19884"/>
                  </a:lnTo>
                  <a:close/>
                </a:path>
              </a:pathLst>
            </a:custGeom>
            <a:solidFill>
              <a:schemeClr val="bg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8" name="Freeform 38">
              <a:extLst>
                <a:ext uri="{FF2B5EF4-FFF2-40B4-BE49-F238E27FC236}">
                  <a16:creationId xmlns:a16="http://schemas.microsoft.com/office/drawing/2014/main" id="{944F1FEB-349B-4156-83E6-56ED45F7D290}"/>
                </a:ext>
              </a:extLst>
            </p:cNvPr>
            <p:cNvSpPr>
              <a:spLocks/>
            </p:cNvSpPr>
            <p:nvPr/>
          </p:nvSpPr>
          <p:spPr bwMode="auto">
            <a:xfrm>
              <a:off x="2474816" y="3144181"/>
              <a:ext cx="583221" cy="452689"/>
            </a:xfrm>
            <a:custGeom>
              <a:avLst/>
              <a:gdLst>
                <a:gd name="T0" fmla="*/ 1584 w 20000"/>
                <a:gd name="T1" fmla="*/ 0 h 20000"/>
                <a:gd name="T2" fmla="*/ 4160 w 20000"/>
                <a:gd name="T3" fmla="*/ 1721 h 20000"/>
                <a:gd name="T4" fmla="*/ 6144 w 20000"/>
                <a:gd name="T5" fmla="*/ 1406 h 20000"/>
                <a:gd name="T6" fmla="*/ 8304 w 20000"/>
                <a:gd name="T7" fmla="*/ 2917 h 20000"/>
                <a:gd name="T8" fmla="*/ 9360 w 20000"/>
                <a:gd name="T9" fmla="*/ 4659 h 20000"/>
                <a:gd name="T10" fmla="*/ 10704 w 20000"/>
                <a:gd name="T11" fmla="*/ 4113 h 20000"/>
                <a:gd name="T12" fmla="*/ 11616 w 20000"/>
                <a:gd name="T13" fmla="*/ 6401 h 20000"/>
                <a:gd name="T14" fmla="*/ 12848 w 20000"/>
                <a:gd name="T15" fmla="*/ 8227 h 20000"/>
                <a:gd name="T16" fmla="*/ 13024 w 20000"/>
                <a:gd name="T17" fmla="*/ 8688 h 20000"/>
                <a:gd name="T18" fmla="*/ 12592 w 20000"/>
                <a:gd name="T19" fmla="*/ 9759 h 20000"/>
                <a:gd name="T20" fmla="*/ 12272 w 20000"/>
                <a:gd name="T21" fmla="*/ 12046 h 20000"/>
                <a:gd name="T22" fmla="*/ 12272 w 20000"/>
                <a:gd name="T23" fmla="*/ 12802 h 20000"/>
                <a:gd name="T24" fmla="*/ 13024 w 20000"/>
                <a:gd name="T25" fmla="*/ 14648 h 20000"/>
                <a:gd name="T26" fmla="*/ 13936 w 20000"/>
                <a:gd name="T27" fmla="*/ 16076 h 20000"/>
                <a:gd name="T28" fmla="*/ 15408 w 20000"/>
                <a:gd name="T29" fmla="*/ 16285 h 20000"/>
                <a:gd name="T30" fmla="*/ 17008 w 20000"/>
                <a:gd name="T31" fmla="*/ 15425 h 20000"/>
                <a:gd name="T32" fmla="*/ 17504 w 20000"/>
                <a:gd name="T33" fmla="*/ 13788 h 20000"/>
                <a:gd name="T34" fmla="*/ 18576 w 20000"/>
                <a:gd name="T35" fmla="*/ 13116 h 20000"/>
                <a:gd name="T36" fmla="*/ 19984 w 20000"/>
                <a:gd name="T37" fmla="*/ 13116 h 20000"/>
                <a:gd name="T38" fmla="*/ 19568 w 20000"/>
                <a:gd name="T39" fmla="*/ 14544 h 20000"/>
                <a:gd name="T40" fmla="*/ 19392 w 20000"/>
                <a:gd name="T41" fmla="*/ 15215 h 20000"/>
                <a:gd name="T42" fmla="*/ 18912 w 20000"/>
                <a:gd name="T43" fmla="*/ 15950 h 20000"/>
                <a:gd name="T44" fmla="*/ 18480 w 20000"/>
                <a:gd name="T45" fmla="*/ 16285 h 20000"/>
                <a:gd name="T46" fmla="*/ 16832 w 20000"/>
                <a:gd name="T47" fmla="*/ 16810 h 20000"/>
                <a:gd name="T48" fmla="*/ 17168 w 20000"/>
                <a:gd name="T49" fmla="*/ 18237 h 20000"/>
                <a:gd name="T50" fmla="*/ 16160 w 20000"/>
                <a:gd name="T51" fmla="*/ 18552 h 20000"/>
                <a:gd name="T52" fmla="*/ 15920 w 20000"/>
                <a:gd name="T53" fmla="*/ 19643 h 20000"/>
                <a:gd name="T54" fmla="*/ 15248 w 20000"/>
                <a:gd name="T55" fmla="*/ 19203 h 20000"/>
                <a:gd name="T56" fmla="*/ 13760 w 20000"/>
                <a:gd name="T57" fmla="*/ 18552 h 20000"/>
                <a:gd name="T58" fmla="*/ 11280 w 20000"/>
                <a:gd name="T59" fmla="*/ 18006 h 20000"/>
                <a:gd name="T60" fmla="*/ 8960 w 20000"/>
                <a:gd name="T61" fmla="*/ 16600 h 20000"/>
                <a:gd name="T62" fmla="*/ 7040 w 20000"/>
                <a:gd name="T63" fmla="*/ 15425 h 20000"/>
                <a:gd name="T64" fmla="*/ 6800 w 20000"/>
                <a:gd name="T65" fmla="*/ 14019 h 20000"/>
                <a:gd name="T66" fmla="*/ 6976 w 20000"/>
                <a:gd name="T67" fmla="*/ 13116 h 20000"/>
                <a:gd name="T68" fmla="*/ 6304 w 20000"/>
                <a:gd name="T69" fmla="*/ 10850 h 20000"/>
                <a:gd name="T70" fmla="*/ 4384 w 20000"/>
                <a:gd name="T71" fmla="*/ 8017 h 20000"/>
                <a:gd name="T72" fmla="*/ 4560 w 20000"/>
                <a:gd name="T73" fmla="*/ 6946 h 20000"/>
                <a:gd name="T74" fmla="*/ 3904 w 20000"/>
                <a:gd name="T75" fmla="*/ 5750 h 20000"/>
                <a:gd name="T76" fmla="*/ 3232 w 20000"/>
                <a:gd name="T77" fmla="*/ 4890 h 20000"/>
                <a:gd name="T78" fmla="*/ 2656 w 20000"/>
                <a:gd name="T79" fmla="*/ 2057 h 20000"/>
                <a:gd name="T80" fmla="*/ 1344 w 20000"/>
                <a:gd name="T81" fmla="*/ 2917 h 20000"/>
                <a:gd name="T82" fmla="*/ 2240 w 20000"/>
                <a:gd name="T83" fmla="*/ 4974 h 20000"/>
                <a:gd name="T84" fmla="*/ 2496 w 20000"/>
                <a:gd name="T85" fmla="*/ 5960 h 20000"/>
                <a:gd name="T86" fmla="*/ 2912 w 20000"/>
                <a:gd name="T87" fmla="*/ 6611 h 20000"/>
                <a:gd name="T88" fmla="*/ 3728 w 20000"/>
                <a:gd name="T89" fmla="*/ 9654 h 20000"/>
                <a:gd name="T90" fmla="*/ 3984 w 20000"/>
                <a:gd name="T91" fmla="*/ 10976 h 20000"/>
                <a:gd name="T92" fmla="*/ 3472 w 20000"/>
                <a:gd name="T93" fmla="*/ 10640 h 20000"/>
                <a:gd name="T94" fmla="*/ 2416 w 20000"/>
                <a:gd name="T95" fmla="*/ 7492 h 20000"/>
                <a:gd name="T96" fmla="*/ 1584 w 20000"/>
                <a:gd name="T97" fmla="*/ 6821 h 20000"/>
                <a:gd name="T98" fmla="*/ 1344 w 20000"/>
                <a:gd name="T99" fmla="*/ 5750 h 20000"/>
                <a:gd name="T100" fmla="*/ 912 w 20000"/>
                <a:gd name="T101" fmla="*/ 3799 h 20000"/>
                <a:gd name="T102" fmla="*/ 256 w 20000"/>
                <a:gd name="T103" fmla="*/ 140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000" h="20000">
                  <a:moveTo>
                    <a:pt x="0" y="84"/>
                  </a:moveTo>
                  <a:lnTo>
                    <a:pt x="1584" y="0"/>
                  </a:lnTo>
                  <a:lnTo>
                    <a:pt x="1584" y="336"/>
                  </a:lnTo>
                  <a:lnTo>
                    <a:pt x="4160" y="1721"/>
                  </a:lnTo>
                  <a:lnTo>
                    <a:pt x="6144" y="1847"/>
                  </a:lnTo>
                  <a:lnTo>
                    <a:pt x="6144" y="1406"/>
                  </a:lnTo>
                  <a:lnTo>
                    <a:pt x="7392" y="1406"/>
                  </a:lnTo>
                  <a:lnTo>
                    <a:pt x="8304" y="2917"/>
                  </a:lnTo>
                  <a:lnTo>
                    <a:pt x="8464" y="4008"/>
                  </a:lnTo>
                  <a:lnTo>
                    <a:pt x="9360" y="4659"/>
                  </a:lnTo>
                  <a:lnTo>
                    <a:pt x="10032" y="3799"/>
                  </a:lnTo>
                  <a:lnTo>
                    <a:pt x="10704" y="4113"/>
                  </a:lnTo>
                  <a:lnTo>
                    <a:pt x="11280" y="5750"/>
                  </a:lnTo>
                  <a:lnTo>
                    <a:pt x="11616" y="6401"/>
                  </a:lnTo>
                  <a:lnTo>
                    <a:pt x="11776" y="7492"/>
                  </a:lnTo>
                  <a:lnTo>
                    <a:pt x="12848" y="8227"/>
                  </a:lnTo>
                  <a:lnTo>
                    <a:pt x="13088" y="8017"/>
                  </a:lnTo>
                  <a:lnTo>
                    <a:pt x="13024" y="8688"/>
                  </a:lnTo>
                  <a:lnTo>
                    <a:pt x="12688" y="8898"/>
                  </a:lnTo>
                  <a:lnTo>
                    <a:pt x="12592" y="9759"/>
                  </a:lnTo>
                  <a:lnTo>
                    <a:pt x="12432" y="10850"/>
                  </a:lnTo>
                  <a:lnTo>
                    <a:pt x="12272" y="12046"/>
                  </a:lnTo>
                  <a:lnTo>
                    <a:pt x="12592" y="12907"/>
                  </a:lnTo>
                  <a:lnTo>
                    <a:pt x="12272" y="12802"/>
                  </a:lnTo>
                  <a:lnTo>
                    <a:pt x="12592" y="13683"/>
                  </a:lnTo>
                  <a:lnTo>
                    <a:pt x="13024" y="14648"/>
                  </a:lnTo>
                  <a:lnTo>
                    <a:pt x="13280" y="15740"/>
                  </a:lnTo>
                  <a:lnTo>
                    <a:pt x="13936" y="16076"/>
                  </a:lnTo>
                  <a:lnTo>
                    <a:pt x="14352" y="16495"/>
                  </a:lnTo>
                  <a:lnTo>
                    <a:pt x="15408" y="16285"/>
                  </a:lnTo>
                  <a:lnTo>
                    <a:pt x="16096" y="15950"/>
                  </a:lnTo>
                  <a:lnTo>
                    <a:pt x="17008" y="15425"/>
                  </a:lnTo>
                  <a:lnTo>
                    <a:pt x="17248" y="14879"/>
                  </a:lnTo>
                  <a:lnTo>
                    <a:pt x="17504" y="13788"/>
                  </a:lnTo>
                  <a:lnTo>
                    <a:pt x="17824" y="13452"/>
                  </a:lnTo>
                  <a:lnTo>
                    <a:pt x="18576" y="13116"/>
                  </a:lnTo>
                  <a:lnTo>
                    <a:pt x="19136" y="12907"/>
                  </a:lnTo>
                  <a:lnTo>
                    <a:pt x="19984" y="13116"/>
                  </a:lnTo>
                  <a:lnTo>
                    <a:pt x="19984" y="13788"/>
                  </a:lnTo>
                  <a:lnTo>
                    <a:pt x="19568" y="14544"/>
                  </a:lnTo>
                  <a:lnTo>
                    <a:pt x="19136" y="15089"/>
                  </a:lnTo>
                  <a:lnTo>
                    <a:pt x="19392" y="15215"/>
                  </a:lnTo>
                  <a:lnTo>
                    <a:pt x="19136" y="16285"/>
                  </a:lnTo>
                  <a:lnTo>
                    <a:pt x="18912" y="15950"/>
                  </a:lnTo>
                  <a:lnTo>
                    <a:pt x="18736" y="16285"/>
                  </a:lnTo>
                  <a:lnTo>
                    <a:pt x="18480" y="16285"/>
                  </a:lnTo>
                  <a:lnTo>
                    <a:pt x="18080" y="16810"/>
                  </a:lnTo>
                  <a:lnTo>
                    <a:pt x="16832" y="16810"/>
                  </a:lnTo>
                  <a:lnTo>
                    <a:pt x="16576" y="17482"/>
                  </a:lnTo>
                  <a:lnTo>
                    <a:pt x="17168" y="18237"/>
                  </a:lnTo>
                  <a:lnTo>
                    <a:pt x="17008" y="18552"/>
                  </a:lnTo>
                  <a:lnTo>
                    <a:pt x="16160" y="18552"/>
                  </a:lnTo>
                  <a:lnTo>
                    <a:pt x="15760" y="19203"/>
                  </a:lnTo>
                  <a:lnTo>
                    <a:pt x="15920" y="19643"/>
                  </a:lnTo>
                  <a:lnTo>
                    <a:pt x="15664" y="19979"/>
                  </a:lnTo>
                  <a:lnTo>
                    <a:pt x="15248" y="19203"/>
                  </a:lnTo>
                  <a:lnTo>
                    <a:pt x="14352" y="18552"/>
                  </a:lnTo>
                  <a:lnTo>
                    <a:pt x="13760" y="18552"/>
                  </a:lnTo>
                  <a:lnTo>
                    <a:pt x="12688" y="19119"/>
                  </a:lnTo>
                  <a:lnTo>
                    <a:pt x="11280" y="18006"/>
                  </a:lnTo>
                  <a:lnTo>
                    <a:pt x="10032" y="17482"/>
                  </a:lnTo>
                  <a:lnTo>
                    <a:pt x="8960" y="16600"/>
                  </a:lnTo>
                  <a:lnTo>
                    <a:pt x="8048" y="16285"/>
                  </a:lnTo>
                  <a:lnTo>
                    <a:pt x="7040" y="15425"/>
                  </a:lnTo>
                  <a:lnTo>
                    <a:pt x="6544" y="14229"/>
                  </a:lnTo>
                  <a:lnTo>
                    <a:pt x="6800" y="14019"/>
                  </a:lnTo>
                  <a:lnTo>
                    <a:pt x="6800" y="13452"/>
                  </a:lnTo>
                  <a:lnTo>
                    <a:pt x="6976" y="13116"/>
                  </a:lnTo>
                  <a:lnTo>
                    <a:pt x="6720" y="12046"/>
                  </a:lnTo>
                  <a:lnTo>
                    <a:pt x="6304" y="10850"/>
                  </a:lnTo>
                  <a:lnTo>
                    <a:pt x="5632" y="9654"/>
                  </a:lnTo>
                  <a:lnTo>
                    <a:pt x="4384" y="8017"/>
                  </a:lnTo>
                  <a:lnTo>
                    <a:pt x="4640" y="7492"/>
                  </a:lnTo>
                  <a:lnTo>
                    <a:pt x="4560" y="6946"/>
                  </a:lnTo>
                  <a:lnTo>
                    <a:pt x="3904" y="6296"/>
                  </a:lnTo>
                  <a:lnTo>
                    <a:pt x="3904" y="5750"/>
                  </a:lnTo>
                  <a:lnTo>
                    <a:pt x="3568" y="5750"/>
                  </a:lnTo>
                  <a:lnTo>
                    <a:pt x="3232" y="4890"/>
                  </a:lnTo>
                  <a:lnTo>
                    <a:pt x="2656" y="3463"/>
                  </a:lnTo>
                  <a:lnTo>
                    <a:pt x="2656" y="2057"/>
                  </a:lnTo>
                  <a:lnTo>
                    <a:pt x="1504" y="965"/>
                  </a:lnTo>
                  <a:lnTo>
                    <a:pt x="1344" y="2917"/>
                  </a:lnTo>
                  <a:lnTo>
                    <a:pt x="1824" y="3799"/>
                  </a:lnTo>
                  <a:lnTo>
                    <a:pt x="2240" y="4974"/>
                  </a:lnTo>
                  <a:lnTo>
                    <a:pt x="2240" y="5519"/>
                  </a:lnTo>
                  <a:lnTo>
                    <a:pt x="2496" y="5960"/>
                  </a:lnTo>
                  <a:lnTo>
                    <a:pt x="2912" y="7156"/>
                  </a:lnTo>
                  <a:lnTo>
                    <a:pt x="2912" y="6611"/>
                  </a:lnTo>
                  <a:lnTo>
                    <a:pt x="3472" y="8898"/>
                  </a:lnTo>
                  <a:lnTo>
                    <a:pt x="3728" y="9654"/>
                  </a:lnTo>
                  <a:lnTo>
                    <a:pt x="3904" y="10073"/>
                  </a:lnTo>
                  <a:lnTo>
                    <a:pt x="3984" y="10976"/>
                  </a:lnTo>
                  <a:lnTo>
                    <a:pt x="3728" y="11396"/>
                  </a:lnTo>
                  <a:lnTo>
                    <a:pt x="3472" y="10640"/>
                  </a:lnTo>
                  <a:lnTo>
                    <a:pt x="2240" y="8898"/>
                  </a:lnTo>
                  <a:lnTo>
                    <a:pt x="2416" y="7492"/>
                  </a:lnTo>
                  <a:lnTo>
                    <a:pt x="1824" y="6611"/>
                  </a:lnTo>
                  <a:lnTo>
                    <a:pt x="1584" y="6821"/>
                  </a:lnTo>
                  <a:lnTo>
                    <a:pt x="752" y="5519"/>
                  </a:lnTo>
                  <a:lnTo>
                    <a:pt x="1344" y="5750"/>
                  </a:lnTo>
                  <a:lnTo>
                    <a:pt x="1504" y="4890"/>
                  </a:lnTo>
                  <a:lnTo>
                    <a:pt x="912" y="3799"/>
                  </a:lnTo>
                  <a:lnTo>
                    <a:pt x="496" y="3127"/>
                  </a:lnTo>
                  <a:lnTo>
                    <a:pt x="256" y="1406"/>
                  </a:lnTo>
                  <a:lnTo>
                    <a:pt x="0" y="8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9" name="Freeform 37">
              <a:extLst>
                <a:ext uri="{FF2B5EF4-FFF2-40B4-BE49-F238E27FC236}">
                  <a16:creationId xmlns:a16="http://schemas.microsoft.com/office/drawing/2014/main" id="{116D8387-8E0F-4C7C-982D-D594608463D8}"/>
                </a:ext>
              </a:extLst>
            </p:cNvPr>
            <p:cNvSpPr>
              <a:spLocks/>
            </p:cNvSpPr>
            <p:nvPr/>
          </p:nvSpPr>
          <p:spPr bwMode="auto">
            <a:xfrm>
              <a:off x="3026543" y="3588553"/>
              <a:ext cx="92149" cy="93865"/>
            </a:xfrm>
            <a:custGeom>
              <a:avLst/>
              <a:gdLst>
                <a:gd name="T0" fmla="*/ 1421 w 20000"/>
                <a:gd name="T1" fmla="*/ 8934 h 20000"/>
                <a:gd name="T2" fmla="*/ 3046 w 20000"/>
                <a:gd name="T3" fmla="*/ 8934 h 20000"/>
                <a:gd name="T4" fmla="*/ 5787 w 20000"/>
                <a:gd name="T5" fmla="*/ 5787 h 20000"/>
                <a:gd name="T6" fmla="*/ 8832 w 20000"/>
                <a:gd name="T7" fmla="*/ 4772 h 20000"/>
                <a:gd name="T8" fmla="*/ 11574 w 20000"/>
                <a:gd name="T9" fmla="*/ 2030 h 20000"/>
                <a:gd name="T10" fmla="*/ 12589 w 20000"/>
                <a:gd name="T11" fmla="*/ 609 h 20000"/>
                <a:gd name="T12" fmla="*/ 14112 w 20000"/>
                <a:gd name="T13" fmla="*/ 2030 h 20000"/>
                <a:gd name="T14" fmla="*/ 19898 w 20000"/>
                <a:gd name="T15" fmla="*/ 0 h 20000"/>
                <a:gd name="T16" fmla="*/ 19898 w 20000"/>
                <a:gd name="T17" fmla="*/ 2030 h 20000"/>
                <a:gd name="T18" fmla="*/ 19289 w 20000"/>
                <a:gd name="T19" fmla="*/ 4772 h 20000"/>
                <a:gd name="T20" fmla="*/ 18274 w 20000"/>
                <a:gd name="T21" fmla="*/ 8325 h 20000"/>
                <a:gd name="T22" fmla="*/ 17766 w 20000"/>
                <a:gd name="T23" fmla="*/ 12589 h 20000"/>
                <a:gd name="T24" fmla="*/ 17766 w 20000"/>
                <a:gd name="T25" fmla="*/ 16751 h 20000"/>
                <a:gd name="T26" fmla="*/ 17766 w 20000"/>
                <a:gd name="T27" fmla="*/ 19898 h 20000"/>
                <a:gd name="T28" fmla="*/ 15127 w 20000"/>
                <a:gd name="T29" fmla="*/ 19898 h 20000"/>
                <a:gd name="T30" fmla="*/ 12589 w 20000"/>
                <a:gd name="T31" fmla="*/ 18274 h 20000"/>
                <a:gd name="T32" fmla="*/ 9949 w 20000"/>
                <a:gd name="T33" fmla="*/ 15228 h 20000"/>
                <a:gd name="T34" fmla="*/ 7310 w 20000"/>
                <a:gd name="T35" fmla="*/ 14112 h 20000"/>
                <a:gd name="T36" fmla="*/ 8832 w 20000"/>
                <a:gd name="T37" fmla="*/ 18274 h 20000"/>
                <a:gd name="T38" fmla="*/ 7310 w 20000"/>
                <a:gd name="T39" fmla="*/ 18274 h 20000"/>
                <a:gd name="T40" fmla="*/ 5787 w 20000"/>
                <a:gd name="T41" fmla="*/ 15736 h 20000"/>
                <a:gd name="T42" fmla="*/ 3046 w 20000"/>
                <a:gd name="T43" fmla="*/ 13096 h 20000"/>
                <a:gd name="T44" fmla="*/ 0 w 20000"/>
                <a:gd name="T45" fmla="*/ 8934 h 20000"/>
                <a:gd name="T46" fmla="*/ 1421 w 20000"/>
                <a:gd name="T47" fmla="*/ 8934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000" h="20000">
                  <a:moveTo>
                    <a:pt x="1421" y="8934"/>
                  </a:moveTo>
                  <a:lnTo>
                    <a:pt x="3046" y="8934"/>
                  </a:lnTo>
                  <a:lnTo>
                    <a:pt x="5787" y="5787"/>
                  </a:lnTo>
                  <a:lnTo>
                    <a:pt x="8832" y="4772"/>
                  </a:lnTo>
                  <a:lnTo>
                    <a:pt x="11574" y="2030"/>
                  </a:lnTo>
                  <a:lnTo>
                    <a:pt x="12589" y="609"/>
                  </a:lnTo>
                  <a:lnTo>
                    <a:pt x="14112" y="2030"/>
                  </a:lnTo>
                  <a:lnTo>
                    <a:pt x="19898" y="0"/>
                  </a:lnTo>
                  <a:lnTo>
                    <a:pt x="19898" y="2030"/>
                  </a:lnTo>
                  <a:lnTo>
                    <a:pt x="19289" y="4772"/>
                  </a:lnTo>
                  <a:lnTo>
                    <a:pt x="18274" y="8325"/>
                  </a:lnTo>
                  <a:lnTo>
                    <a:pt x="17766" y="12589"/>
                  </a:lnTo>
                  <a:lnTo>
                    <a:pt x="17766" y="16751"/>
                  </a:lnTo>
                  <a:lnTo>
                    <a:pt x="17766" y="19898"/>
                  </a:lnTo>
                  <a:lnTo>
                    <a:pt x="15127" y="19898"/>
                  </a:lnTo>
                  <a:lnTo>
                    <a:pt x="12589" y="18274"/>
                  </a:lnTo>
                  <a:lnTo>
                    <a:pt x="9949" y="15228"/>
                  </a:lnTo>
                  <a:lnTo>
                    <a:pt x="7310" y="14112"/>
                  </a:lnTo>
                  <a:lnTo>
                    <a:pt x="8832" y="18274"/>
                  </a:lnTo>
                  <a:lnTo>
                    <a:pt x="7310" y="18274"/>
                  </a:lnTo>
                  <a:lnTo>
                    <a:pt x="5787" y="15736"/>
                  </a:lnTo>
                  <a:lnTo>
                    <a:pt x="3046" y="13096"/>
                  </a:lnTo>
                  <a:lnTo>
                    <a:pt x="0" y="8934"/>
                  </a:lnTo>
                  <a:lnTo>
                    <a:pt x="1421" y="893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0" name="Freeform 36">
              <a:extLst>
                <a:ext uri="{FF2B5EF4-FFF2-40B4-BE49-F238E27FC236}">
                  <a16:creationId xmlns:a16="http://schemas.microsoft.com/office/drawing/2014/main" id="{6FC0F979-8767-4852-8934-3D5CBEBFB543}"/>
                </a:ext>
              </a:extLst>
            </p:cNvPr>
            <p:cNvSpPr>
              <a:spLocks/>
            </p:cNvSpPr>
            <p:nvPr/>
          </p:nvSpPr>
          <p:spPr bwMode="auto">
            <a:xfrm>
              <a:off x="3117526" y="3712122"/>
              <a:ext cx="118977" cy="52279"/>
            </a:xfrm>
            <a:custGeom>
              <a:avLst/>
              <a:gdLst>
                <a:gd name="T0" fmla="*/ 2039 w 20000"/>
                <a:gd name="T1" fmla="*/ 0 h 20000"/>
                <a:gd name="T2" fmla="*/ 2902 w 20000"/>
                <a:gd name="T3" fmla="*/ 2936 h 20000"/>
                <a:gd name="T4" fmla="*/ 4000 w 20000"/>
                <a:gd name="T5" fmla="*/ 2936 h 20000"/>
                <a:gd name="T6" fmla="*/ 6118 w 20000"/>
                <a:gd name="T7" fmla="*/ 5688 h 20000"/>
                <a:gd name="T8" fmla="*/ 9333 w 20000"/>
                <a:gd name="T9" fmla="*/ 2936 h 20000"/>
                <a:gd name="T10" fmla="*/ 11373 w 20000"/>
                <a:gd name="T11" fmla="*/ 0 h 20000"/>
                <a:gd name="T12" fmla="*/ 15451 w 20000"/>
                <a:gd name="T13" fmla="*/ 1101 h 20000"/>
                <a:gd name="T14" fmla="*/ 18667 w 20000"/>
                <a:gd name="T15" fmla="*/ 5688 h 20000"/>
                <a:gd name="T16" fmla="*/ 19922 w 20000"/>
                <a:gd name="T17" fmla="*/ 7523 h 20000"/>
                <a:gd name="T18" fmla="*/ 19922 w 20000"/>
                <a:gd name="T19" fmla="*/ 13211 h 20000"/>
                <a:gd name="T20" fmla="*/ 18667 w 20000"/>
                <a:gd name="T21" fmla="*/ 17982 h 20000"/>
                <a:gd name="T22" fmla="*/ 17804 w 20000"/>
                <a:gd name="T23" fmla="*/ 16147 h 20000"/>
                <a:gd name="T24" fmla="*/ 17020 w 20000"/>
                <a:gd name="T25" fmla="*/ 19817 h 20000"/>
                <a:gd name="T26" fmla="*/ 15843 w 20000"/>
                <a:gd name="T27" fmla="*/ 12294 h 20000"/>
                <a:gd name="T28" fmla="*/ 16706 w 20000"/>
                <a:gd name="T29" fmla="*/ 8624 h 20000"/>
                <a:gd name="T30" fmla="*/ 15451 w 20000"/>
                <a:gd name="T31" fmla="*/ 8624 h 20000"/>
                <a:gd name="T32" fmla="*/ 13804 w 20000"/>
                <a:gd name="T33" fmla="*/ 5688 h 20000"/>
                <a:gd name="T34" fmla="*/ 12157 w 20000"/>
                <a:gd name="T35" fmla="*/ 5688 h 20000"/>
                <a:gd name="T36" fmla="*/ 8549 w 20000"/>
                <a:gd name="T37" fmla="*/ 12294 h 20000"/>
                <a:gd name="T38" fmla="*/ 10118 w 20000"/>
                <a:gd name="T39" fmla="*/ 17982 h 20000"/>
                <a:gd name="T40" fmla="*/ 7373 w 20000"/>
                <a:gd name="T41" fmla="*/ 19817 h 20000"/>
                <a:gd name="T42" fmla="*/ 6118 w 20000"/>
                <a:gd name="T43" fmla="*/ 15046 h 20000"/>
                <a:gd name="T44" fmla="*/ 5255 w 20000"/>
                <a:gd name="T45" fmla="*/ 15046 h 20000"/>
                <a:gd name="T46" fmla="*/ 3686 w 20000"/>
                <a:gd name="T47" fmla="*/ 12294 h 20000"/>
                <a:gd name="T48" fmla="*/ 784 w 20000"/>
                <a:gd name="T49" fmla="*/ 10459 h 20000"/>
                <a:gd name="T50" fmla="*/ 0 w 20000"/>
                <a:gd name="T51" fmla="*/ 7523 h 20000"/>
                <a:gd name="T52" fmla="*/ 0 w 20000"/>
                <a:gd name="T53" fmla="*/ 5688 h 20000"/>
                <a:gd name="T54" fmla="*/ 784 w 20000"/>
                <a:gd name="T55" fmla="*/ 0 h 20000"/>
                <a:gd name="T56" fmla="*/ 2039 w 20000"/>
                <a:gd name="T57"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00" h="20000">
                  <a:moveTo>
                    <a:pt x="2039" y="0"/>
                  </a:moveTo>
                  <a:lnTo>
                    <a:pt x="2902" y="2936"/>
                  </a:lnTo>
                  <a:lnTo>
                    <a:pt x="4000" y="2936"/>
                  </a:lnTo>
                  <a:lnTo>
                    <a:pt x="6118" y="5688"/>
                  </a:lnTo>
                  <a:lnTo>
                    <a:pt x="9333" y="2936"/>
                  </a:lnTo>
                  <a:lnTo>
                    <a:pt x="11373" y="0"/>
                  </a:lnTo>
                  <a:lnTo>
                    <a:pt x="15451" y="1101"/>
                  </a:lnTo>
                  <a:lnTo>
                    <a:pt x="18667" y="5688"/>
                  </a:lnTo>
                  <a:lnTo>
                    <a:pt x="19922" y="7523"/>
                  </a:lnTo>
                  <a:lnTo>
                    <a:pt x="19922" y="13211"/>
                  </a:lnTo>
                  <a:lnTo>
                    <a:pt x="18667" y="17982"/>
                  </a:lnTo>
                  <a:lnTo>
                    <a:pt x="17804" y="16147"/>
                  </a:lnTo>
                  <a:lnTo>
                    <a:pt x="17020" y="19817"/>
                  </a:lnTo>
                  <a:lnTo>
                    <a:pt x="15843" y="12294"/>
                  </a:lnTo>
                  <a:lnTo>
                    <a:pt x="16706" y="8624"/>
                  </a:lnTo>
                  <a:lnTo>
                    <a:pt x="15451" y="8624"/>
                  </a:lnTo>
                  <a:lnTo>
                    <a:pt x="13804" y="5688"/>
                  </a:lnTo>
                  <a:lnTo>
                    <a:pt x="12157" y="5688"/>
                  </a:lnTo>
                  <a:lnTo>
                    <a:pt x="8549" y="12294"/>
                  </a:lnTo>
                  <a:lnTo>
                    <a:pt x="10118" y="17982"/>
                  </a:lnTo>
                  <a:lnTo>
                    <a:pt x="7373" y="19817"/>
                  </a:lnTo>
                  <a:lnTo>
                    <a:pt x="6118" y="15046"/>
                  </a:lnTo>
                  <a:lnTo>
                    <a:pt x="5255" y="15046"/>
                  </a:lnTo>
                  <a:lnTo>
                    <a:pt x="3686" y="12294"/>
                  </a:lnTo>
                  <a:lnTo>
                    <a:pt x="784" y="10459"/>
                  </a:lnTo>
                  <a:lnTo>
                    <a:pt x="0" y="7523"/>
                  </a:lnTo>
                  <a:lnTo>
                    <a:pt x="0" y="5688"/>
                  </a:lnTo>
                  <a:lnTo>
                    <a:pt x="784" y="0"/>
                  </a:lnTo>
                  <a:lnTo>
                    <a:pt x="2039"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1" name="Freeform 35">
              <a:extLst>
                <a:ext uri="{FF2B5EF4-FFF2-40B4-BE49-F238E27FC236}">
                  <a16:creationId xmlns:a16="http://schemas.microsoft.com/office/drawing/2014/main" id="{0829ACCC-433C-4A1B-A51D-5260490D78D9}"/>
                </a:ext>
              </a:extLst>
            </p:cNvPr>
            <p:cNvSpPr>
              <a:spLocks/>
            </p:cNvSpPr>
            <p:nvPr/>
          </p:nvSpPr>
          <p:spPr bwMode="auto">
            <a:xfrm>
              <a:off x="3547943" y="4344223"/>
              <a:ext cx="181965" cy="187729"/>
            </a:xfrm>
            <a:custGeom>
              <a:avLst/>
              <a:gdLst>
                <a:gd name="T0" fmla="*/ 0 w 20000"/>
                <a:gd name="T1" fmla="*/ 5772 h 20000"/>
                <a:gd name="T2" fmla="*/ 1337 w 20000"/>
                <a:gd name="T3" fmla="*/ 3696 h 20000"/>
                <a:gd name="T4" fmla="*/ 823 w 20000"/>
                <a:gd name="T5" fmla="*/ 2076 h 20000"/>
                <a:gd name="T6" fmla="*/ 2108 w 20000"/>
                <a:gd name="T7" fmla="*/ 810 h 20000"/>
                <a:gd name="T8" fmla="*/ 2108 w 20000"/>
                <a:gd name="T9" fmla="*/ 0 h 20000"/>
                <a:gd name="T10" fmla="*/ 8792 w 20000"/>
                <a:gd name="T11" fmla="*/ 0 h 20000"/>
                <a:gd name="T12" fmla="*/ 10386 w 20000"/>
                <a:gd name="T13" fmla="*/ 1570 h 20000"/>
                <a:gd name="T14" fmla="*/ 11671 w 20000"/>
                <a:gd name="T15" fmla="*/ 6278 h 20000"/>
                <a:gd name="T16" fmla="*/ 16504 w 20000"/>
                <a:gd name="T17" fmla="*/ 6532 h 20000"/>
                <a:gd name="T18" fmla="*/ 18098 w 20000"/>
                <a:gd name="T19" fmla="*/ 10532 h 20000"/>
                <a:gd name="T20" fmla="*/ 18920 w 20000"/>
                <a:gd name="T21" fmla="*/ 9924 h 20000"/>
                <a:gd name="T22" fmla="*/ 19949 w 20000"/>
                <a:gd name="T23" fmla="*/ 11038 h 20000"/>
                <a:gd name="T24" fmla="*/ 19434 w 20000"/>
                <a:gd name="T25" fmla="*/ 13114 h 20000"/>
                <a:gd name="T26" fmla="*/ 19949 w 20000"/>
                <a:gd name="T27" fmla="*/ 15190 h 20000"/>
                <a:gd name="T28" fmla="*/ 19434 w 20000"/>
                <a:gd name="T29" fmla="*/ 17266 h 20000"/>
                <a:gd name="T30" fmla="*/ 17584 w 20000"/>
                <a:gd name="T31" fmla="*/ 18886 h 20000"/>
                <a:gd name="T32" fmla="*/ 15424 w 20000"/>
                <a:gd name="T33" fmla="*/ 19949 h 20000"/>
                <a:gd name="T34" fmla="*/ 13316 w 20000"/>
                <a:gd name="T35" fmla="*/ 18886 h 20000"/>
                <a:gd name="T36" fmla="*/ 10900 w 20000"/>
                <a:gd name="T37" fmla="*/ 18633 h 20000"/>
                <a:gd name="T38" fmla="*/ 11671 w 20000"/>
                <a:gd name="T39" fmla="*/ 16506 h 20000"/>
                <a:gd name="T40" fmla="*/ 12494 w 20000"/>
                <a:gd name="T41" fmla="*/ 15190 h 20000"/>
                <a:gd name="T42" fmla="*/ 13059 w 20000"/>
                <a:gd name="T43" fmla="*/ 13367 h 20000"/>
                <a:gd name="T44" fmla="*/ 11979 w 20000"/>
                <a:gd name="T45" fmla="*/ 12608 h 20000"/>
                <a:gd name="T46" fmla="*/ 9563 w 20000"/>
                <a:gd name="T47" fmla="*/ 12101 h 20000"/>
                <a:gd name="T48" fmla="*/ 7455 w 20000"/>
                <a:gd name="T49" fmla="*/ 11038 h 20000"/>
                <a:gd name="T50" fmla="*/ 4833 w 20000"/>
                <a:gd name="T51" fmla="*/ 10532 h 20000"/>
                <a:gd name="T52" fmla="*/ 2622 w 20000"/>
                <a:gd name="T53" fmla="*/ 8405 h 20000"/>
                <a:gd name="T54" fmla="*/ 0 w 20000"/>
                <a:gd name="T55" fmla="*/ 5772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000" h="20000">
                  <a:moveTo>
                    <a:pt x="0" y="5772"/>
                  </a:moveTo>
                  <a:lnTo>
                    <a:pt x="1337" y="3696"/>
                  </a:lnTo>
                  <a:lnTo>
                    <a:pt x="823" y="2076"/>
                  </a:lnTo>
                  <a:lnTo>
                    <a:pt x="2108" y="810"/>
                  </a:lnTo>
                  <a:lnTo>
                    <a:pt x="2108" y="0"/>
                  </a:lnTo>
                  <a:lnTo>
                    <a:pt x="8792" y="0"/>
                  </a:lnTo>
                  <a:lnTo>
                    <a:pt x="10386" y="1570"/>
                  </a:lnTo>
                  <a:lnTo>
                    <a:pt x="11671" y="6278"/>
                  </a:lnTo>
                  <a:lnTo>
                    <a:pt x="16504" y="6532"/>
                  </a:lnTo>
                  <a:lnTo>
                    <a:pt x="18098" y="10532"/>
                  </a:lnTo>
                  <a:lnTo>
                    <a:pt x="18920" y="9924"/>
                  </a:lnTo>
                  <a:lnTo>
                    <a:pt x="19949" y="11038"/>
                  </a:lnTo>
                  <a:lnTo>
                    <a:pt x="19434" y="13114"/>
                  </a:lnTo>
                  <a:lnTo>
                    <a:pt x="19949" y="15190"/>
                  </a:lnTo>
                  <a:lnTo>
                    <a:pt x="19434" y="17266"/>
                  </a:lnTo>
                  <a:lnTo>
                    <a:pt x="17584" y="18886"/>
                  </a:lnTo>
                  <a:lnTo>
                    <a:pt x="15424" y="19949"/>
                  </a:lnTo>
                  <a:lnTo>
                    <a:pt x="13316" y="18886"/>
                  </a:lnTo>
                  <a:lnTo>
                    <a:pt x="10900" y="18633"/>
                  </a:lnTo>
                  <a:lnTo>
                    <a:pt x="11671" y="16506"/>
                  </a:lnTo>
                  <a:lnTo>
                    <a:pt x="12494" y="15190"/>
                  </a:lnTo>
                  <a:lnTo>
                    <a:pt x="13059" y="13367"/>
                  </a:lnTo>
                  <a:lnTo>
                    <a:pt x="11979" y="12608"/>
                  </a:lnTo>
                  <a:lnTo>
                    <a:pt x="9563" y="12101"/>
                  </a:lnTo>
                  <a:lnTo>
                    <a:pt x="7455" y="11038"/>
                  </a:lnTo>
                  <a:lnTo>
                    <a:pt x="4833" y="10532"/>
                  </a:lnTo>
                  <a:lnTo>
                    <a:pt x="2622" y="8405"/>
                  </a:lnTo>
                  <a:lnTo>
                    <a:pt x="0" y="5772"/>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2" name="Freeform 34">
              <a:extLst>
                <a:ext uri="{FF2B5EF4-FFF2-40B4-BE49-F238E27FC236}">
                  <a16:creationId xmlns:a16="http://schemas.microsoft.com/office/drawing/2014/main" id="{1A3C8C4B-EE3E-48FD-BD20-5BA3BF5E44E0}"/>
                </a:ext>
              </a:extLst>
            </p:cNvPr>
            <p:cNvSpPr>
              <a:spLocks/>
            </p:cNvSpPr>
            <p:nvPr/>
          </p:nvSpPr>
          <p:spPr bwMode="auto">
            <a:xfrm>
              <a:off x="3149020" y="3914109"/>
              <a:ext cx="265949" cy="406351"/>
            </a:xfrm>
            <a:custGeom>
              <a:avLst/>
              <a:gdLst>
                <a:gd name="T0" fmla="*/ 8546 w 20000"/>
                <a:gd name="T1" fmla="*/ 0 h 20000"/>
                <a:gd name="T2" fmla="*/ 9107 w 20000"/>
                <a:gd name="T3" fmla="*/ 234 h 20000"/>
                <a:gd name="T4" fmla="*/ 10018 w 20000"/>
                <a:gd name="T5" fmla="*/ 374 h 20000"/>
                <a:gd name="T6" fmla="*/ 10893 w 20000"/>
                <a:gd name="T7" fmla="*/ 1193 h 20000"/>
                <a:gd name="T8" fmla="*/ 12329 w 20000"/>
                <a:gd name="T9" fmla="*/ 1918 h 20000"/>
                <a:gd name="T10" fmla="*/ 12890 w 20000"/>
                <a:gd name="T11" fmla="*/ 2760 h 20000"/>
                <a:gd name="T12" fmla="*/ 13835 w 20000"/>
                <a:gd name="T13" fmla="*/ 2760 h 20000"/>
                <a:gd name="T14" fmla="*/ 14711 w 20000"/>
                <a:gd name="T15" fmla="*/ 2292 h 20000"/>
                <a:gd name="T16" fmla="*/ 15972 w 20000"/>
                <a:gd name="T17" fmla="*/ 2526 h 20000"/>
                <a:gd name="T18" fmla="*/ 17058 w 20000"/>
                <a:gd name="T19" fmla="*/ 2901 h 20000"/>
                <a:gd name="T20" fmla="*/ 16708 w 20000"/>
                <a:gd name="T21" fmla="*/ 3860 h 20000"/>
                <a:gd name="T22" fmla="*/ 17408 w 20000"/>
                <a:gd name="T23" fmla="*/ 4468 h 20000"/>
                <a:gd name="T24" fmla="*/ 16182 w 20000"/>
                <a:gd name="T25" fmla="*/ 4468 h 20000"/>
                <a:gd name="T26" fmla="*/ 13625 w 20000"/>
                <a:gd name="T27" fmla="*/ 5310 h 20000"/>
                <a:gd name="T28" fmla="*/ 12890 w 20000"/>
                <a:gd name="T29" fmla="*/ 6058 h 20000"/>
                <a:gd name="T30" fmla="*/ 12750 w 20000"/>
                <a:gd name="T31" fmla="*/ 7018 h 20000"/>
                <a:gd name="T32" fmla="*/ 11804 w 20000"/>
                <a:gd name="T33" fmla="*/ 7368 h 20000"/>
                <a:gd name="T34" fmla="*/ 11804 w 20000"/>
                <a:gd name="T35" fmla="*/ 8585 h 20000"/>
                <a:gd name="T36" fmla="*/ 12750 w 20000"/>
                <a:gd name="T37" fmla="*/ 9544 h 20000"/>
                <a:gd name="T38" fmla="*/ 13625 w 20000"/>
                <a:gd name="T39" fmla="*/ 10175 h 20000"/>
                <a:gd name="T40" fmla="*/ 14711 w 20000"/>
                <a:gd name="T41" fmla="*/ 10526 h 20000"/>
                <a:gd name="T42" fmla="*/ 16182 w 20000"/>
                <a:gd name="T43" fmla="*/ 10526 h 20000"/>
                <a:gd name="T44" fmla="*/ 17058 w 20000"/>
                <a:gd name="T45" fmla="*/ 10175 h 20000"/>
                <a:gd name="T46" fmla="*/ 17058 w 20000"/>
                <a:gd name="T47" fmla="*/ 11743 h 20000"/>
                <a:gd name="T48" fmla="*/ 17618 w 20000"/>
                <a:gd name="T49" fmla="*/ 11743 h 20000"/>
                <a:gd name="T50" fmla="*/ 18529 w 20000"/>
                <a:gd name="T51" fmla="*/ 11743 h 20000"/>
                <a:gd name="T52" fmla="*/ 19965 w 20000"/>
                <a:gd name="T53" fmla="*/ 13310 h 20000"/>
                <a:gd name="T54" fmla="*/ 19440 w 20000"/>
                <a:gd name="T55" fmla="*/ 14620 h 20000"/>
                <a:gd name="T56" fmla="*/ 19440 w 20000"/>
                <a:gd name="T57" fmla="*/ 15485 h 20000"/>
                <a:gd name="T58" fmla="*/ 19054 w 20000"/>
                <a:gd name="T59" fmla="*/ 16585 h 20000"/>
                <a:gd name="T60" fmla="*/ 18354 w 20000"/>
                <a:gd name="T61" fmla="*/ 16444 h 20000"/>
                <a:gd name="T62" fmla="*/ 18354 w 20000"/>
                <a:gd name="T63" fmla="*/ 17053 h 20000"/>
                <a:gd name="T64" fmla="*/ 19440 w 20000"/>
                <a:gd name="T65" fmla="*/ 17661 h 20000"/>
                <a:gd name="T66" fmla="*/ 19790 w 20000"/>
                <a:gd name="T67" fmla="*/ 17661 h 20000"/>
                <a:gd name="T68" fmla="*/ 19440 w 20000"/>
                <a:gd name="T69" fmla="*/ 18152 h 20000"/>
                <a:gd name="T70" fmla="*/ 19054 w 20000"/>
                <a:gd name="T71" fmla="*/ 18994 h 20000"/>
                <a:gd name="T72" fmla="*/ 18529 w 20000"/>
                <a:gd name="T73" fmla="*/ 19602 h 20000"/>
                <a:gd name="T74" fmla="*/ 17968 w 20000"/>
                <a:gd name="T75" fmla="*/ 19977 h 20000"/>
                <a:gd name="T76" fmla="*/ 16532 w 20000"/>
                <a:gd name="T77" fmla="*/ 19111 h 20000"/>
                <a:gd name="T78" fmla="*/ 15061 w 20000"/>
                <a:gd name="T79" fmla="*/ 18386 h 20000"/>
                <a:gd name="T80" fmla="*/ 12329 w 20000"/>
                <a:gd name="T81" fmla="*/ 17427 h 20000"/>
                <a:gd name="T82" fmla="*/ 10368 w 20000"/>
                <a:gd name="T83" fmla="*/ 16585 h 20000"/>
                <a:gd name="T84" fmla="*/ 8371 w 20000"/>
                <a:gd name="T85" fmla="*/ 15135 h 20000"/>
                <a:gd name="T86" fmla="*/ 7671 w 20000"/>
                <a:gd name="T87" fmla="*/ 13567 h 20000"/>
                <a:gd name="T88" fmla="*/ 6550 w 20000"/>
                <a:gd name="T89" fmla="*/ 12936 h 20000"/>
                <a:gd name="T90" fmla="*/ 6025 w 20000"/>
                <a:gd name="T91" fmla="*/ 11743 h 20000"/>
                <a:gd name="T92" fmla="*/ 4729 w 20000"/>
                <a:gd name="T93" fmla="*/ 10526 h 20000"/>
                <a:gd name="T94" fmla="*/ 3818 w 20000"/>
                <a:gd name="T95" fmla="*/ 9170 h 20000"/>
                <a:gd name="T96" fmla="*/ 2382 w 20000"/>
                <a:gd name="T97" fmla="*/ 7626 h 20000"/>
                <a:gd name="T98" fmla="*/ 0 w 20000"/>
                <a:gd name="T99" fmla="*/ 6292 h 20000"/>
                <a:gd name="T100" fmla="*/ 0 w 20000"/>
                <a:gd name="T101" fmla="*/ 4725 h 20000"/>
                <a:gd name="T102" fmla="*/ 736 w 20000"/>
                <a:gd name="T103" fmla="*/ 4094 h 20000"/>
                <a:gd name="T104" fmla="*/ 1821 w 20000"/>
                <a:gd name="T105" fmla="*/ 3766 h 20000"/>
                <a:gd name="T106" fmla="*/ 1471 w 20000"/>
                <a:gd name="T107" fmla="*/ 4725 h 20000"/>
                <a:gd name="T108" fmla="*/ 2382 w 20000"/>
                <a:gd name="T109" fmla="*/ 4819 h 20000"/>
                <a:gd name="T110" fmla="*/ 3643 w 20000"/>
                <a:gd name="T111" fmla="*/ 5310 h 20000"/>
                <a:gd name="T112" fmla="*/ 4168 w 20000"/>
                <a:gd name="T113" fmla="*/ 4351 h 20000"/>
                <a:gd name="T114" fmla="*/ 5289 w 20000"/>
                <a:gd name="T115" fmla="*/ 3392 h 20000"/>
                <a:gd name="T116" fmla="*/ 7110 w 20000"/>
                <a:gd name="T117" fmla="*/ 2901 h 20000"/>
                <a:gd name="T118" fmla="*/ 8546 w 20000"/>
                <a:gd name="T119" fmla="*/ 1801 h 20000"/>
                <a:gd name="T120" fmla="*/ 9457 w 20000"/>
                <a:gd name="T121" fmla="*/ 959 h 20000"/>
                <a:gd name="T122" fmla="*/ 8546 w 20000"/>
                <a:gd name="T123"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00" h="20000">
                  <a:moveTo>
                    <a:pt x="8546" y="0"/>
                  </a:moveTo>
                  <a:lnTo>
                    <a:pt x="9107" y="234"/>
                  </a:lnTo>
                  <a:lnTo>
                    <a:pt x="10018" y="374"/>
                  </a:lnTo>
                  <a:lnTo>
                    <a:pt x="10893" y="1193"/>
                  </a:lnTo>
                  <a:lnTo>
                    <a:pt x="12329" y="1918"/>
                  </a:lnTo>
                  <a:lnTo>
                    <a:pt x="12890" y="2760"/>
                  </a:lnTo>
                  <a:lnTo>
                    <a:pt x="13835" y="2760"/>
                  </a:lnTo>
                  <a:lnTo>
                    <a:pt x="14711" y="2292"/>
                  </a:lnTo>
                  <a:lnTo>
                    <a:pt x="15972" y="2526"/>
                  </a:lnTo>
                  <a:lnTo>
                    <a:pt x="17058" y="2901"/>
                  </a:lnTo>
                  <a:lnTo>
                    <a:pt x="16708" y="3860"/>
                  </a:lnTo>
                  <a:lnTo>
                    <a:pt x="17408" y="4468"/>
                  </a:lnTo>
                  <a:lnTo>
                    <a:pt x="16182" y="4468"/>
                  </a:lnTo>
                  <a:lnTo>
                    <a:pt x="13625" y="5310"/>
                  </a:lnTo>
                  <a:lnTo>
                    <a:pt x="12890" y="6058"/>
                  </a:lnTo>
                  <a:lnTo>
                    <a:pt x="12750" y="7018"/>
                  </a:lnTo>
                  <a:lnTo>
                    <a:pt x="11804" y="7368"/>
                  </a:lnTo>
                  <a:lnTo>
                    <a:pt x="11804" y="8585"/>
                  </a:lnTo>
                  <a:lnTo>
                    <a:pt x="12750" y="9544"/>
                  </a:lnTo>
                  <a:lnTo>
                    <a:pt x="13625" y="10175"/>
                  </a:lnTo>
                  <a:lnTo>
                    <a:pt x="14711" y="10526"/>
                  </a:lnTo>
                  <a:lnTo>
                    <a:pt x="16182" y="10526"/>
                  </a:lnTo>
                  <a:lnTo>
                    <a:pt x="17058" y="10175"/>
                  </a:lnTo>
                  <a:lnTo>
                    <a:pt x="17058" y="11743"/>
                  </a:lnTo>
                  <a:lnTo>
                    <a:pt x="17618" y="11743"/>
                  </a:lnTo>
                  <a:lnTo>
                    <a:pt x="18529" y="11743"/>
                  </a:lnTo>
                  <a:lnTo>
                    <a:pt x="19965" y="13310"/>
                  </a:lnTo>
                  <a:lnTo>
                    <a:pt x="19440" y="14620"/>
                  </a:lnTo>
                  <a:lnTo>
                    <a:pt x="19440" y="15485"/>
                  </a:lnTo>
                  <a:lnTo>
                    <a:pt x="19054" y="16585"/>
                  </a:lnTo>
                  <a:lnTo>
                    <a:pt x="18354" y="16444"/>
                  </a:lnTo>
                  <a:lnTo>
                    <a:pt x="18354" y="17053"/>
                  </a:lnTo>
                  <a:lnTo>
                    <a:pt x="19440" y="17661"/>
                  </a:lnTo>
                  <a:lnTo>
                    <a:pt x="19790" y="17661"/>
                  </a:lnTo>
                  <a:lnTo>
                    <a:pt x="19440" y="18152"/>
                  </a:lnTo>
                  <a:lnTo>
                    <a:pt x="19054" y="18994"/>
                  </a:lnTo>
                  <a:lnTo>
                    <a:pt x="18529" y="19602"/>
                  </a:lnTo>
                  <a:lnTo>
                    <a:pt x="17968" y="19977"/>
                  </a:lnTo>
                  <a:lnTo>
                    <a:pt x="16532" y="19111"/>
                  </a:lnTo>
                  <a:lnTo>
                    <a:pt x="15061" y="18386"/>
                  </a:lnTo>
                  <a:lnTo>
                    <a:pt x="12329" y="17427"/>
                  </a:lnTo>
                  <a:lnTo>
                    <a:pt x="10368" y="16585"/>
                  </a:lnTo>
                  <a:lnTo>
                    <a:pt x="8371" y="15135"/>
                  </a:lnTo>
                  <a:lnTo>
                    <a:pt x="7671" y="13567"/>
                  </a:lnTo>
                  <a:lnTo>
                    <a:pt x="6550" y="12936"/>
                  </a:lnTo>
                  <a:lnTo>
                    <a:pt x="6025" y="11743"/>
                  </a:lnTo>
                  <a:lnTo>
                    <a:pt x="4729" y="10526"/>
                  </a:lnTo>
                  <a:lnTo>
                    <a:pt x="3818" y="9170"/>
                  </a:lnTo>
                  <a:lnTo>
                    <a:pt x="2382" y="7626"/>
                  </a:lnTo>
                  <a:lnTo>
                    <a:pt x="0" y="6292"/>
                  </a:lnTo>
                  <a:lnTo>
                    <a:pt x="0" y="4725"/>
                  </a:lnTo>
                  <a:lnTo>
                    <a:pt x="736" y="4094"/>
                  </a:lnTo>
                  <a:lnTo>
                    <a:pt x="1821" y="3766"/>
                  </a:lnTo>
                  <a:lnTo>
                    <a:pt x="1471" y="4725"/>
                  </a:lnTo>
                  <a:lnTo>
                    <a:pt x="2382" y="4819"/>
                  </a:lnTo>
                  <a:lnTo>
                    <a:pt x="3643" y="5310"/>
                  </a:lnTo>
                  <a:lnTo>
                    <a:pt x="4168" y="4351"/>
                  </a:lnTo>
                  <a:lnTo>
                    <a:pt x="5289" y="3392"/>
                  </a:lnTo>
                  <a:lnTo>
                    <a:pt x="7110" y="2901"/>
                  </a:lnTo>
                  <a:lnTo>
                    <a:pt x="8546" y="1801"/>
                  </a:lnTo>
                  <a:lnTo>
                    <a:pt x="9457" y="959"/>
                  </a:lnTo>
                  <a:lnTo>
                    <a:pt x="8546"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3" name="Freeform 33">
              <a:extLst>
                <a:ext uri="{FF2B5EF4-FFF2-40B4-BE49-F238E27FC236}">
                  <a16:creationId xmlns:a16="http://schemas.microsoft.com/office/drawing/2014/main" id="{4AE21F8F-0A56-4C19-9B98-67FDF697CF15}"/>
                </a:ext>
              </a:extLst>
            </p:cNvPr>
            <p:cNvSpPr>
              <a:spLocks/>
            </p:cNvSpPr>
            <p:nvPr/>
          </p:nvSpPr>
          <p:spPr bwMode="auto">
            <a:xfrm>
              <a:off x="3577104" y="3620634"/>
              <a:ext cx="2333" cy="8317"/>
            </a:xfrm>
            <a:custGeom>
              <a:avLst/>
              <a:gdLst>
                <a:gd name="T0" fmla="*/ 0 w 20000"/>
                <a:gd name="T1" fmla="*/ 18824 h 20000"/>
                <a:gd name="T2" fmla="*/ 0 w 20000"/>
                <a:gd name="T3" fmla="*/ 0 h 20000"/>
                <a:gd name="T4" fmla="*/ 16667 w 20000"/>
                <a:gd name="T5" fmla="*/ 0 h 20000"/>
                <a:gd name="T6" fmla="*/ 16667 w 20000"/>
                <a:gd name="T7" fmla="*/ 7059 h 20000"/>
                <a:gd name="T8" fmla="*/ 0 w 20000"/>
                <a:gd name="T9" fmla="*/ 18824 h 20000"/>
              </a:gdLst>
              <a:ahLst/>
              <a:cxnLst>
                <a:cxn ang="0">
                  <a:pos x="T0" y="T1"/>
                </a:cxn>
                <a:cxn ang="0">
                  <a:pos x="T2" y="T3"/>
                </a:cxn>
                <a:cxn ang="0">
                  <a:pos x="T4" y="T5"/>
                </a:cxn>
                <a:cxn ang="0">
                  <a:pos x="T6" y="T7"/>
                </a:cxn>
                <a:cxn ang="0">
                  <a:pos x="T8" y="T9"/>
                </a:cxn>
              </a:cxnLst>
              <a:rect l="0" t="0" r="r" b="b"/>
              <a:pathLst>
                <a:path w="20000" h="20000">
                  <a:moveTo>
                    <a:pt x="0" y="18824"/>
                  </a:moveTo>
                  <a:lnTo>
                    <a:pt x="0" y="0"/>
                  </a:lnTo>
                  <a:lnTo>
                    <a:pt x="16667" y="0"/>
                  </a:lnTo>
                  <a:lnTo>
                    <a:pt x="16667" y="7059"/>
                  </a:lnTo>
                  <a:lnTo>
                    <a:pt x="0" y="1882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4" name="Freeform 32">
              <a:extLst>
                <a:ext uri="{FF2B5EF4-FFF2-40B4-BE49-F238E27FC236}">
                  <a16:creationId xmlns:a16="http://schemas.microsoft.com/office/drawing/2014/main" id="{8F9CE4DE-D388-4B3C-847D-C39BA68EA76B}"/>
                </a:ext>
              </a:extLst>
            </p:cNvPr>
            <p:cNvSpPr>
              <a:spLocks/>
            </p:cNvSpPr>
            <p:nvPr/>
          </p:nvSpPr>
          <p:spPr bwMode="auto">
            <a:xfrm>
              <a:off x="3629594" y="3790540"/>
              <a:ext cx="89816" cy="91489"/>
            </a:xfrm>
            <a:custGeom>
              <a:avLst/>
              <a:gdLst>
                <a:gd name="T0" fmla="*/ 5285 w 20000"/>
                <a:gd name="T1" fmla="*/ 0 h 20000"/>
                <a:gd name="T2" fmla="*/ 10777 w 20000"/>
                <a:gd name="T3" fmla="*/ 1563 h 20000"/>
                <a:gd name="T4" fmla="*/ 15026 w 20000"/>
                <a:gd name="T5" fmla="*/ 0 h 20000"/>
                <a:gd name="T6" fmla="*/ 19896 w 20000"/>
                <a:gd name="T7" fmla="*/ 1563 h 20000"/>
                <a:gd name="T8" fmla="*/ 17202 w 20000"/>
                <a:gd name="T9" fmla="*/ 4271 h 20000"/>
                <a:gd name="T10" fmla="*/ 18238 w 20000"/>
                <a:gd name="T11" fmla="*/ 10208 h 20000"/>
                <a:gd name="T12" fmla="*/ 19275 w 20000"/>
                <a:gd name="T13" fmla="*/ 12917 h 20000"/>
                <a:gd name="T14" fmla="*/ 16684 w 20000"/>
                <a:gd name="T15" fmla="*/ 17188 h 20000"/>
                <a:gd name="T16" fmla="*/ 15026 w 20000"/>
                <a:gd name="T17" fmla="*/ 15625 h 20000"/>
                <a:gd name="T18" fmla="*/ 10777 w 20000"/>
                <a:gd name="T19" fmla="*/ 16667 h 20000"/>
                <a:gd name="T20" fmla="*/ 9741 w 20000"/>
                <a:gd name="T21" fmla="*/ 19896 h 20000"/>
                <a:gd name="T22" fmla="*/ 6943 w 20000"/>
                <a:gd name="T23" fmla="*/ 19375 h 20000"/>
                <a:gd name="T24" fmla="*/ 4249 w 20000"/>
                <a:gd name="T25" fmla="*/ 12292 h 20000"/>
                <a:gd name="T26" fmla="*/ 0 w 20000"/>
                <a:gd name="T27" fmla="*/ 9688 h 20000"/>
                <a:gd name="T28" fmla="*/ 1036 w 20000"/>
                <a:gd name="T29" fmla="*/ 5938 h 20000"/>
                <a:gd name="T30" fmla="*/ 4249 w 20000"/>
                <a:gd name="T31" fmla="*/ 4271 h 20000"/>
                <a:gd name="T32" fmla="*/ 5285 w 20000"/>
                <a:gd name="T33"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00" h="20000">
                  <a:moveTo>
                    <a:pt x="5285" y="0"/>
                  </a:moveTo>
                  <a:lnTo>
                    <a:pt x="10777" y="1563"/>
                  </a:lnTo>
                  <a:lnTo>
                    <a:pt x="15026" y="0"/>
                  </a:lnTo>
                  <a:lnTo>
                    <a:pt x="19896" y="1563"/>
                  </a:lnTo>
                  <a:lnTo>
                    <a:pt x="17202" y="4271"/>
                  </a:lnTo>
                  <a:lnTo>
                    <a:pt x="18238" y="10208"/>
                  </a:lnTo>
                  <a:lnTo>
                    <a:pt x="19275" y="12917"/>
                  </a:lnTo>
                  <a:lnTo>
                    <a:pt x="16684" y="17188"/>
                  </a:lnTo>
                  <a:lnTo>
                    <a:pt x="15026" y="15625"/>
                  </a:lnTo>
                  <a:lnTo>
                    <a:pt x="10777" y="16667"/>
                  </a:lnTo>
                  <a:lnTo>
                    <a:pt x="9741" y="19896"/>
                  </a:lnTo>
                  <a:lnTo>
                    <a:pt x="6943" y="19375"/>
                  </a:lnTo>
                  <a:lnTo>
                    <a:pt x="4249" y="12292"/>
                  </a:lnTo>
                  <a:lnTo>
                    <a:pt x="0" y="9688"/>
                  </a:lnTo>
                  <a:lnTo>
                    <a:pt x="1036" y="5938"/>
                  </a:lnTo>
                  <a:lnTo>
                    <a:pt x="4249" y="4271"/>
                  </a:lnTo>
                  <a:lnTo>
                    <a:pt x="5285"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5" name="Freeform 31">
              <a:extLst>
                <a:ext uri="{FF2B5EF4-FFF2-40B4-BE49-F238E27FC236}">
                  <a16:creationId xmlns:a16="http://schemas.microsoft.com/office/drawing/2014/main" id="{B3437799-051C-455F-8EBE-E72EC4F3CBD5}"/>
                </a:ext>
              </a:extLst>
            </p:cNvPr>
            <p:cNvSpPr>
              <a:spLocks/>
            </p:cNvSpPr>
            <p:nvPr/>
          </p:nvSpPr>
          <p:spPr bwMode="auto">
            <a:xfrm>
              <a:off x="3665754" y="4588984"/>
              <a:ext cx="101481" cy="118816"/>
            </a:xfrm>
            <a:custGeom>
              <a:avLst/>
              <a:gdLst>
                <a:gd name="T0" fmla="*/ 2385 w 20000"/>
                <a:gd name="T1" fmla="*/ 0 h 20000"/>
                <a:gd name="T2" fmla="*/ 3761 w 20000"/>
                <a:gd name="T3" fmla="*/ 0 h 20000"/>
                <a:gd name="T4" fmla="*/ 8991 w 20000"/>
                <a:gd name="T5" fmla="*/ 3280 h 20000"/>
                <a:gd name="T6" fmla="*/ 11284 w 20000"/>
                <a:gd name="T7" fmla="*/ 3280 h 20000"/>
                <a:gd name="T8" fmla="*/ 15138 w 20000"/>
                <a:gd name="T9" fmla="*/ 5840 h 20000"/>
                <a:gd name="T10" fmla="*/ 19908 w 20000"/>
                <a:gd name="T11" fmla="*/ 9120 h 20000"/>
                <a:gd name="T12" fmla="*/ 18899 w 20000"/>
                <a:gd name="T13" fmla="*/ 11280 h 20000"/>
                <a:gd name="T14" fmla="*/ 19908 w 20000"/>
                <a:gd name="T15" fmla="*/ 14080 h 20000"/>
                <a:gd name="T16" fmla="*/ 17523 w 20000"/>
                <a:gd name="T17" fmla="*/ 17440 h 20000"/>
                <a:gd name="T18" fmla="*/ 15138 w 20000"/>
                <a:gd name="T19" fmla="*/ 19440 h 20000"/>
                <a:gd name="T20" fmla="*/ 9908 w 20000"/>
                <a:gd name="T21" fmla="*/ 19920 h 20000"/>
                <a:gd name="T22" fmla="*/ 6147 w 20000"/>
                <a:gd name="T23" fmla="*/ 17840 h 20000"/>
                <a:gd name="T24" fmla="*/ 2844 w 20000"/>
                <a:gd name="T25" fmla="*/ 17440 h 20000"/>
                <a:gd name="T26" fmla="*/ 0 w 20000"/>
                <a:gd name="T27" fmla="*/ 16160 h 20000"/>
                <a:gd name="T28" fmla="*/ 0 w 20000"/>
                <a:gd name="T29" fmla="*/ 12480 h 20000"/>
                <a:gd name="T30" fmla="*/ 0 w 20000"/>
                <a:gd name="T31" fmla="*/ 12080 h 20000"/>
                <a:gd name="T32" fmla="*/ 0 w 20000"/>
                <a:gd name="T33" fmla="*/ 10000 h 20000"/>
                <a:gd name="T34" fmla="*/ 0 w 20000"/>
                <a:gd name="T35" fmla="*/ 6720 h 20000"/>
                <a:gd name="T36" fmla="*/ 367 w 20000"/>
                <a:gd name="T37" fmla="*/ 3280 h 20000"/>
                <a:gd name="T38" fmla="*/ 367 w 20000"/>
                <a:gd name="T39" fmla="*/ 480 h 20000"/>
                <a:gd name="T40" fmla="*/ 2385 w 20000"/>
                <a:gd name="T41"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00" h="20000">
                  <a:moveTo>
                    <a:pt x="2385" y="0"/>
                  </a:moveTo>
                  <a:lnTo>
                    <a:pt x="3761" y="0"/>
                  </a:lnTo>
                  <a:lnTo>
                    <a:pt x="8991" y="3280"/>
                  </a:lnTo>
                  <a:lnTo>
                    <a:pt x="11284" y="3280"/>
                  </a:lnTo>
                  <a:lnTo>
                    <a:pt x="15138" y="5840"/>
                  </a:lnTo>
                  <a:lnTo>
                    <a:pt x="19908" y="9120"/>
                  </a:lnTo>
                  <a:lnTo>
                    <a:pt x="18899" y="11280"/>
                  </a:lnTo>
                  <a:lnTo>
                    <a:pt x="19908" y="14080"/>
                  </a:lnTo>
                  <a:lnTo>
                    <a:pt x="17523" y="17440"/>
                  </a:lnTo>
                  <a:lnTo>
                    <a:pt x="15138" y="19440"/>
                  </a:lnTo>
                  <a:lnTo>
                    <a:pt x="9908" y="19920"/>
                  </a:lnTo>
                  <a:lnTo>
                    <a:pt x="6147" y="17840"/>
                  </a:lnTo>
                  <a:lnTo>
                    <a:pt x="2844" y="17440"/>
                  </a:lnTo>
                  <a:lnTo>
                    <a:pt x="0" y="16160"/>
                  </a:lnTo>
                  <a:lnTo>
                    <a:pt x="0" y="12480"/>
                  </a:lnTo>
                  <a:lnTo>
                    <a:pt x="0" y="12080"/>
                  </a:lnTo>
                  <a:lnTo>
                    <a:pt x="0" y="10000"/>
                  </a:lnTo>
                  <a:lnTo>
                    <a:pt x="0" y="6720"/>
                  </a:lnTo>
                  <a:lnTo>
                    <a:pt x="367" y="3280"/>
                  </a:lnTo>
                  <a:lnTo>
                    <a:pt x="367" y="480"/>
                  </a:lnTo>
                  <a:lnTo>
                    <a:pt x="2385"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6" name="Freeform 30">
              <a:extLst>
                <a:ext uri="{FF2B5EF4-FFF2-40B4-BE49-F238E27FC236}">
                  <a16:creationId xmlns:a16="http://schemas.microsoft.com/office/drawing/2014/main" id="{0A9F875A-B4D6-49CA-B740-572481CF4B43}"/>
                </a:ext>
              </a:extLst>
            </p:cNvPr>
            <p:cNvSpPr>
              <a:spLocks/>
            </p:cNvSpPr>
            <p:nvPr/>
          </p:nvSpPr>
          <p:spPr bwMode="auto">
            <a:xfrm>
              <a:off x="3320487" y="3655090"/>
              <a:ext cx="278780" cy="245950"/>
            </a:xfrm>
            <a:custGeom>
              <a:avLst/>
              <a:gdLst>
                <a:gd name="T0" fmla="*/ 2077 w 20000"/>
                <a:gd name="T1" fmla="*/ 1429 h 20000"/>
                <a:gd name="T2" fmla="*/ 2077 w 20000"/>
                <a:gd name="T3" fmla="*/ 3243 h 20000"/>
                <a:gd name="T4" fmla="*/ 2077 w 20000"/>
                <a:gd name="T5" fmla="*/ 5598 h 20000"/>
                <a:gd name="T6" fmla="*/ 3149 w 20000"/>
                <a:gd name="T7" fmla="*/ 4208 h 20000"/>
                <a:gd name="T8" fmla="*/ 3484 w 20000"/>
                <a:gd name="T9" fmla="*/ 2008 h 20000"/>
                <a:gd name="T10" fmla="*/ 4523 w 20000"/>
                <a:gd name="T11" fmla="*/ 1004 h 20000"/>
                <a:gd name="T12" fmla="*/ 5360 w 20000"/>
                <a:gd name="T13" fmla="*/ 1429 h 20000"/>
                <a:gd name="T14" fmla="*/ 7136 w 20000"/>
                <a:gd name="T15" fmla="*/ 2008 h 20000"/>
                <a:gd name="T16" fmla="*/ 9045 w 20000"/>
                <a:gd name="T17" fmla="*/ 3012 h 20000"/>
                <a:gd name="T18" fmla="*/ 10921 w 20000"/>
                <a:gd name="T19" fmla="*/ 3629 h 20000"/>
                <a:gd name="T20" fmla="*/ 14070 w 20000"/>
                <a:gd name="T21" fmla="*/ 3243 h 20000"/>
                <a:gd name="T22" fmla="*/ 16817 w 20000"/>
                <a:gd name="T23" fmla="*/ 3012 h 20000"/>
                <a:gd name="T24" fmla="*/ 16114 w 20000"/>
                <a:gd name="T25" fmla="*/ 4208 h 20000"/>
                <a:gd name="T26" fmla="*/ 18392 w 20000"/>
                <a:gd name="T27" fmla="*/ 5212 h 20000"/>
                <a:gd name="T28" fmla="*/ 19062 w 20000"/>
                <a:gd name="T29" fmla="*/ 6409 h 20000"/>
                <a:gd name="T30" fmla="*/ 18559 w 20000"/>
                <a:gd name="T31" fmla="*/ 8378 h 20000"/>
                <a:gd name="T32" fmla="*/ 18023 w 20000"/>
                <a:gd name="T33" fmla="*/ 9807 h 20000"/>
                <a:gd name="T34" fmla="*/ 17521 w 20000"/>
                <a:gd name="T35" fmla="*/ 11390 h 20000"/>
                <a:gd name="T36" fmla="*/ 17521 w 20000"/>
                <a:gd name="T37" fmla="*/ 13591 h 20000"/>
                <a:gd name="T38" fmla="*/ 15276 w 20000"/>
                <a:gd name="T39" fmla="*/ 14788 h 20000"/>
                <a:gd name="T40" fmla="*/ 12127 w 20000"/>
                <a:gd name="T41" fmla="*/ 14208 h 20000"/>
                <a:gd name="T42" fmla="*/ 13032 w 20000"/>
                <a:gd name="T43" fmla="*/ 16757 h 20000"/>
                <a:gd name="T44" fmla="*/ 14573 w 20000"/>
                <a:gd name="T45" fmla="*/ 17761 h 20000"/>
                <a:gd name="T46" fmla="*/ 10921 w 20000"/>
                <a:gd name="T47" fmla="*/ 19768 h 20000"/>
                <a:gd name="T48" fmla="*/ 9045 w 20000"/>
                <a:gd name="T49" fmla="*/ 19382 h 20000"/>
                <a:gd name="T50" fmla="*/ 8174 w 20000"/>
                <a:gd name="T51" fmla="*/ 16178 h 20000"/>
                <a:gd name="T52" fmla="*/ 7973 w 20000"/>
                <a:gd name="T53" fmla="*/ 14208 h 20000"/>
                <a:gd name="T54" fmla="*/ 8509 w 20000"/>
                <a:gd name="T55" fmla="*/ 10579 h 20000"/>
                <a:gd name="T56" fmla="*/ 4523 w 20000"/>
                <a:gd name="T57" fmla="*/ 9382 h 20000"/>
                <a:gd name="T58" fmla="*/ 1240 w 20000"/>
                <a:gd name="T59" fmla="*/ 8378 h 20000"/>
                <a:gd name="T60" fmla="*/ 369 w 20000"/>
                <a:gd name="T61" fmla="*/ 5212 h 20000"/>
                <a:gd name="T62" fmla="*/ 0 w 20000"/>
                <a:gd name="T63" fmla="*/ 4208 h 20000"/>
                <a:gd name="T64" fmla="*/ 704 w 20000"/>
                <a:gd name="T65" fmla="*/ 2625 h 20000"/>
                <a:gd name="T66" fmla="*/ 1742 w 20000"/>
                <a:gd name="T67" fmla="*/ 618 h 20000"/>
                <a:gd name="T68" fmla="*/ 3149 w 20000"/>
                <a:gd name="T69"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00" h="20000">
                  <a:moveTo>
                    <a:pt x="3149" y="0"/>
                  </a:moveTo>
                  <a:lnTo>
                    <a:pt x="2077" y="1429"/>
                  </a:lnTo>
                  <a:lnTo>
                    <a:pt x="2077" y="2008"/>
                  </a:lnTo>
                  <a:lnTo>
                    <a:pt x="2077" y="3243"/>
                  </a:lnTo>
                  <a:lnTo>
                    <a:pt x="1575" y="4208"/>
                  </a:lnTo>
                  <a:lnTo>
                    <a:pt x="2077" y="5598"/>
                  </a:lnTo>
                  <a:lnTo>
                    <a:pt x="2948" y="5598"/>
                  </a:lnTo>
                  <a:lnTo>
                    <a:pt x="3149" y="4208"/>
                  </a:lnTo>
                  <a:lnTo>
                    <a:pt x="2948" y="2625"/>
                  </a:lnTo>
                  <a:lnTo>
                    <a:pt x="3484" y="2008"/>
                  </a:lnTo>
                  <a:lnTo>
                    <a:pt x="4858" y="1583"/>
                  </a:lnTo>
                  <a:lnTo>
                    <a:pt x="4523" y="1004"/>
                  </a:lnTo>
                  <a:lnTo>
                    <a:pt x="4858" y="0"/>
                  </a:lnTo>
                  <a:lnTo>
                    <a:pt x="5360" y="1429"/>
                  </a:lnTo>
                  <a:lnTo>
                    <a:pt x="5896" y="1429"/>
                  </a:lnTo>
                  <a:lnTo>
                    <a:pt x="7136" y="2008"/>
                  </a:lnTo>
                  <a:lnTo>
                    <a:pt x="7270" y="3012"/>
                  </a:lnTo>
                  <a:lnTo>
                    <a:pt x="9045" y="3012"/>
                  </a:lnTo>
                  <a:lnTo>
                    <a:pt x="10419" y="3012"/>
                  </a:lnTo>
                  <a:lnTo>
                    <a:pt x="10921" y="3629"/>
                  </a:lnTo>
                  <a:lnTo>
                    <a:pt x="12663" y="3784"/>
                  </a:lnTo>
                  <a:lnTo>
                    <a:pt x="14070" y="3243"/>
                  </a:lnTo>
                  <a:lnTo>
                    <a:pt x="13166" y="3012"/>
                  </a:lnTo>
                  <a:lnTo>
                    <a:pt x="16817" y="3012"/>
                  </a:lnTo>
                  <a:lnTo>
                    <a:pt x="15444" y="3243"/>
                  </a:lnTo>
                  <a:lnTo>
                    <a:pt x="16114" y="4208"/>
                  </a:lnTo>
                  <a:lnTo>
                    <a:pt x="17521" y="4208"/>
                  </a:lnTo>
                  <a:lnTo>
                    <a:pt x="18392" y="5212"/>
                  </a:lnTo>
                  <a:lnTo>
                    <a:pt x="18559" y="6409"/>
                  </a:lnTo>
                  <a:lnTo>
                    <a:pt x="19062" y="6409"/>
                  </a:lnTo>
                  <a:lnTo>
                    <a:pt x="19966" y="7181"/>
                  </a:lnTo>
                  <a:lnTo>
                    <a:pt x="18559" y="8378"/>
                  </a:lnTo>
                  <a:lnTo>
                    <a:pt x="19062" y="9382"/>
                  </a:lnTo>
                  <a:lnTo>
                    <a:pt x="18023" y="9807"/>
                  </a:lnTo>
                  <a:lnTo>
                    <a:pt x="18023" y="10425"/>
                  </a:lnTo>
                  <a:lnTo>
                    <a:pt x="17521" y="11390"/>
                  </a:lnTo>
                  <a:lnTo>
                    <a:pt x="18559" y="12587"/>
                  </a:lnTo>
                  <a:lnTo>
                    <a:pt x="17521" y="13591"/>
                  </a:lnTo>
                  <a:lnTo>
                    <a:pt x="15779" y="14208"/>
                  </a:lnTo>
                  <a:lnTo>
                    <a:pt x="15276" y="14788"/>
                  </a:lnTo>
                  <a:lnTo>
                    <a:pt x="13534" y="14208"/>
                  </a:lnTo>
                  <a:lnTo>
                    <a:pt x="12127" y="14208"/>
                  </a:lnTo>
                  <a:lnTo>
                    <a:pt x="13166" y="15174"/>
                  </a:lnTo>
                  <a:lnTo>
                    <a:pt x="13032" y="16757"/>
                  </a:lnTo>
                  <a:lnTo>
                    <a:pt x="14405" y="17143"/>
                  </a:lnTo>
                  <a:lnTo>
                    <a:pt x="14573" y="17761"/>
                  </a:lnTo>
                  <a:lnTo>
                    <a:pt x="13166" y="18803"/>
                  </a:lnTo>
                  <a:lnTo>
                    <a:pt x="10921" y="19768"/>
                  </a:lnTo>
                  <a:lnTo>
                    <a:pt x="9883" y="19961"/>
                  </a:lnTo>
                  <a:lnTo>
                    <a:pt x="9045" y="19382"/>
                  </a:lnTo>
                  <a:lnTo>
                    <a:pt x="8509" y="17375"/>
                  </a:lnTo>
                  <a:lnTo>
                    <a:pt x="8174" y="16178"/>
                  </a:lnTo>
                  <a:lnTo>
                    <a:pt x="8509" y="15174"/>
                  </a:lnTo>
                  <a:lnTo>
                    <a:pt x="7973" y="14208"/>
                  </a:lnTo>
                  <a:lnTo>
                    <a:pt x="7638" y="12162"/>
                  </a:lnTo>
                  <a:lnTo>
                    <a:pt x="8509" y="10579"/>
                  </a:lnTo>
                  <a:lnTo>
                    <a:pt x="5360" y="10579"/>
                  </a:lnTo>
                  <a:lnTo>
                    <a:pt x="4523" y="9382"/>
                  </a:lnTo>
                  <a:lnTo>
                    <a:pt x="2278" y="9382"/>
                  </a:lnTo>
                  <a:lnTo>
                    <a:pt x="1240" y="8378"/>
                  </a:lnTo>
                  <a:lnTo>
                    <a:pt x="1240" y="7181"/>
                  </a:lnTo>
                  <a:lnTo>
                    <a:pt x="369" y="5212"/>
                  </a:lnTo>
                  <a:lnTo>
                    <a:pt x="0" y="5212"/>
                  </a:lnTo>
                  <a:lnTo>
                    <a:pt x="0" y="4208"/>
                  </a:lnTo>
                  <a:lnTo>
                    <a:pt x="0" y="3629"/>
                  </a:lnTo>
                  <a:lnTo>
                    <a:pt x="704" y="2625"/>
                  </a:lnTo>
                  <a:lnTo>
                    <a:pt x="1575" y="1583"/>
                  </a:lnTo>
                  <a:lnTo>
                    <a:pt x="1742" y="618"/>
                  </a:lnTo>
                  <a:lnTo>
                    <a:pt x="2613" y="425"/>
                  </a:lnTo>
                  <a:lnTo>
                    <a:pt x="3149" y="0"/>
                  </a:lnTo>
                  <a:close/>
                </a:path>
              </a:pathLst>
            </a:custGeom>
            <a:solidFill>
              <a:schemeClr val="bg1">
                <a:lumMod val="50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7" name="Freeform 29">
              <a:extLst>
                <a:ext uri="{FF2B5EF4-FFF2-40B4-BE49-F238E27FC236}">
                  <a16:creationId xmlns:a16="http://schemas.microsoft.com/office/drawing/2014/main" id="{33ABF236-B85F-412E-9534-DB7D1996193C}"/>
                </a:ext>
              </a:extLst>
            </p:cNvPr>
            <p:cNvSpPr>
              <a:spLocks/>
            </p:cNvSpPr>
            <p:nvPr/>
          </p:nvSpPr>
          <p:spPr bwMode="auto">
            <a:xfrm>
              <a:off x="2375668" y="2646342"/>
              <a:ext cx="1165277" cy="711708"/>
            </a:xfrm>
            <a:custGeom>
              <a:avLst/>
              <a:gdLst>
                <a:gd name="T0" fmla="*/ 11494 w 20000"/>
                <a:gd name="T1" fmla="*/ 1176 h 20000"/>
                <a:gd name="T2" fmla="*/ 11694 w 20000"/>
                <a:gd name="T3" fmla="*/ 2071 h 20000"/>
                <a:gd name="T4" fmla="*/ 12070 w 20000"/>
                <a:gd name="T5" fmla="*/ 2565 h 20000"/>
                <a:gd name="T6" fmla="*/ 12479 w 20000"/>
                <a:gd name="T7" fmla="*/ 2979 h 20000"/>
                <a:gd name="T8" fmla="*/ 11950 w 20000"/>
                <a:gd name="T9" fmla="*/ 3794 h 20000"/>
                <a:gd name="T10" fmla="*/ 12815 w 20000"/>
                <a:gd name="T11" fmla="*/ 3794 h 20000"/>
                <a:gd name="T12" fmla="*/ 13144 w 20000"/>
                <a:gd name="T13" fmla="*/ 3527 h 20000"/>
                <a:gd name="T14" fmla="*/ 13360 w 20000"/>
                <a:gd name="T15" fmla="*/ 4075 h 20000"/>
                <a:gd name="T16" fmla="*/ 14145 w 20000"/>
                <a:gd name="T17" fmla="*/ 4008 h 20000"/>
                <a:gd name="T18" fmla="*/ 14441 w 20000"/>
                <a:gd name="T19" fmla="*/ 4703 h 20000"/>
                <a:gd name="T20" fmla="*/ 13480 w 20000"/>
                <a:gd name="T21" fmla="*/ 4770 h 20000"/>
                <a:gd name="T22" fmla="*/ 13024 w 20000"/>
                <a:gd name="T23" fmla="*/ 6146 h 20000"/>
                <a:gd name="T24" fmla="*/ 12815 w 20000"/>
                <a:gd name="T25" fmla="*/ 8016 h 20000"/>
                <a:gd name="T26" fmla="*/ 13264 w 20000"/>
                <a:gd name="T27" fmla="*/ 6907 h 20000"/>
                <a:gd name="T28" fmla="*/ 13769 w 20000"/>
                <a:gd name="T29" fmla="*/ 5464 h 20000"/>
                <a:gd name="T30" fmla="*/ 14145 w 20000"/>
                <a:gd name="T31" fmla="*/ 4916 h 20000"/>
                <a:gd name="T32" fmla="*/ 14345 w 20000"/>
                <a:gd name="T33" fmla="*/ 6226 h 20000"/>
                <a:gd name="T34" fmla="*/ 14642 w 20000"/>
                <a:gd name="T35" fmla="*/ 6359 h 20000"/>
                <a:gd name="T36" fmla="*/ 14441 w 20000"/>
                <a:gd name="T37" fmla="*/ 7615 h 20000"/>
                <a:gd name="T38" fmla="*/ 15226 w 20000"/>
                <a:gd name="T39" fmla="*/ 8363 h 20000"/>
                <a:gd name="T40" fmla="*/ 15843 w 20000"/>
                <a:gd name="T41" fmla="*/ 7321 h 20000"/>
                <a:gd name="T42" fmla="*/ 16636 w 20000"/>
                <a:gd name="T43" fmla="*/ 6987 h 20000"/>
                <a:gd name="T44" fmla="*/ 18502 w 20000"/>
                <a:gd name="T45" fmla="*/ 5878 h 20000"/>
                <a:gd name="T46" fmla="*/ 19584 w 20000"/>
                <a:gd name="T47" fmla="*/ 4342 h 20000"/>
                <a:gd name="T48" fmla="*/ 19784 w 20000"/>
                <a:gd name="T49" fmla="*/ 5464 h 20000"/>
                <a:gd name="T50" fmla="*/ 19455 w 20000"/>
                <a:gd name="T51" fmla="*/ 6440 h 20000"/>
                <a:gd name="T52" fmla="*/ 18502 w 20000"/>
                <a:gd name="T53" fmla="*/ 8016 h 20000"/>
                <a:gd name="T54" fmla="*/ 18783 w 20000"/>
                <a:gd name="T55" fmla="*/ 8577 h 20000"/>
                <a:gd name="T56" fmla="*/ 17461 w 20000"/>
                <a:gd name="T57" fmla="*/ 9058 h 20000"/>
                <a:gd name="T58" fmla="*/ 17253 w 20000"/>
                <a:gd name="T59" fmla="*/ 9339 h 20000"/>
                <a:gd name="T60" fmla="*/ 16916 w 20000"/>
                <a:gd name="T61" fmla="*/ 10514 h 20000"/>
                <a:gd name="T62" fmla="*/ 16756 w 20000"/>
                <a:gd name="T63" fmla="*/ 10701 h 20000"/>
                <a:gd name="T64" fmla="*/ 16388 w 20000"/>
                <a:gd name="T65" fmla="*/ 10514 h 20000"/>
                <a:gd name="T66" fmla="*/ 16211 w 20000"/>
                <a:gd name="T67" fmla="*/ 10915 h 20000"/>
                <a:gd name="T68" fmla="*/ 16211 w 20000"/>
                <a:gd name="T69" fmla="*/ 11476 h 20000"/>
                <a:gd name="T70" fmla="*/ 16388 w 20000"/>
                <a:gd name="T71" fmla="*/ 12585 h 20000"/>
                <a:gd name="T72" fmla="*/ 16051 w 20000"/>
                <a:gd name="T73" fmla="*/ 12585 h 20000"/>
                <a:gd name="T74" fmla="*/ 15963 w 20000"/>
                <a:gd name="T75" fmla="*/ 13066 h 20000"/>
                <a:gd name="T76" fmla="*/ 14970 w 20000"/>
                <a:gd name="T77" fmla="*/ 14522 h 20000"/>
                <a:gd name="T78" fmla="*/ 14145 w 20000"/>
                <a:gd name="T79" fmla="*/ 17088 h 20000"/>
                <a:gd name="T80" fmla="*/ 14145 w 20000"/>
                <a:gd name="T81" fmla="*/ 19987 h 20000"/>
                <a:gd name="T82" fmla="*/ 13560 w 20000"/>
                <a:gd name="T83" fmla="*/ 18731 h 20000"/>
                <a:gd name="T84" fmla="*/ 13480 w 20000"/>
                <a:gd name="T85" fmla="*/ 17635 h 20000"/>
                <a:gd name="T86" fmla="*/ 12687 w 20000"/>
                <a:gd name="T87" fmla="*/ 16927 h 20000"/>
                <a:gd name="T88" fmla="*/ 11742 w 20000"/>
                <a:gd name="T89" fmla="*/ 16326 h 20000"/>
                <a:gd name="T90" fmla="*/ 11197 w 20000"/>
                <a:gd name="T91" fmla="*/ 16727 h 20000"/>
                <a:gd name="T92" fmla="*/ 10453 w 20000"/>
                <a:gd name="T93" fmla="*/ 16874 h 20000"/>
                <a:gd name="T94" fmla="*/ 9083 w 20000"/>
                <a:gd name="T95" fmla="*/ 17141 h 20000"/>
                <a:gd name="T96" fmla="*/ 8250 w 20000"/>
                <a:gd name="T97" fmla="*/ 19078 h 20000"/>
                <a:gd name="T98" fmla="*/ 7505 w 20000"/>
                <a:gd name="T99" fmla="*/ 18049 h 20000"/>
                <a:gd name="T100" fmla="*/ 6712 w 20000"/>
                <a:gd name="T101" fmla="*/ 16379 h 20000"/>
                <a:gd name="T102" fmla="*/ 5847 w 20000"/>
                <a:gd name="T103" fmla="*/ 15832 h 20000"/>
                <a:gd name="T104" fmla="*/ 4766 w 20000"/>
                <a:gd name="T105" fmla="*/ 15150 h 20000"/>
                <a:gd name="T106" fmla="*/ 2491 w 20000"/>
                <a:gd name="T107" fmla="*/ 13975 h 20000"/>
                <a:gd name="T108" fmla="*/ 1370 w 20000"/>
                <a:gd name="T109" fmla="*/ 12933 h 20000"/>
                <a:gd name="T110" fmla="*/ 705 w 20000"/>
                <a:gd name="T111" fmla="*/ 11824 h 20000"/>
                <a:gd name="T112" fmla="*/ 328 w 20000"/>
                <a:gd name="T113" fmla="*/ 10367 h 20000"/>
                <a:gd name="T114" fmla="*/ 408 w 20000"/>
                <a:gd name="T115" fmla="*/ 9472 h 20000"/>
                <a:gd name="T116" fmla="*/ 80 w 20000"/>
                <a:gd name="T117" fmla="*/ 8016 h 20000"/>
                <a:gd name="T118" fmla="*/ 288 w 20000"/>
                <a:gd name="T119" fmla="*/ 5464 h 20000"/>
                <a:gd name="T120" fmla="*/ 1081 w 20000"/>
                <a:gd name="T121" fmla="*/ 2004 h 20000"/>
                <a:gd name="T122" fmla="*/ 1618 w 20000"/>
                <a:gd name="T123" fmla="*/ 1309 h 20000"/>
                <a:gd name="T124" fmla="*/ 1898 w 20000"/>
                <a:gd name="T125" fmla="*/ 414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0" h="20000">
                  <a:moveTo>
                    <a:pt x="10989" y="1523"/>
                  </a:moveTo>
                  <a:lnTo>
                    <a:pt x="11278" y="962"/>
                  </a:lnTo>
                  <a:lnTo>
                    <a:pt x="11494" y="1176"/>
                  </a:lnTo>
                  <a:lnTo>
                    <a:pt x="11494" y="1804"/>
                  </a:lnTo>
                  <a:lnTo>
                    <a:pt x="11197" y="1804"/>
                  </a:lnTo>
                  <a:lnTo>
                    <a:pt x="11694" y="2071"/>
                  </a:lnTo>
                  <a:lnTo>
                    <a:pt x="11694" y="1804"/>
                  </a:lnTo>
                  <a:lnTo>
                    <a:pt x="11950" y="2351"/>
                  </a:lnTo>
                  <a:lnTo>
                    <a:pt x="12070" y="2565"/>
                  </a:lnTo>
                  <a:lnTo>
                    <a:pt x="12559" y="2619"/>
                  </a:lnTo>
                  <a:lnTo>
                    <a:pt x="12936" y="2766"/>
                  </a:lnTo>
                  <a:lnTo>
                    <a:pt x="12479" y="2979"/>
                  </a:lnTo>
                  <a:lnTo>
                    <a:pt x="12151" y="3327"/>
                  </a:lnTo>
                  <a:lnTo>
                    <a:pt x="11822" y="3794"/>
                  </a:lnTo>
                  <a:lnTo>
                    <a:pt x="11950" y="3794"/>
                  </a:lnTo>
                  <a:lnTo>
                    <a:pt x="12199" y="3661"/>
                  </a:lnTo>
                  <a:lnTo>
                    <a:pt x="12151" y="3874"/>
                  </a:lnTo>
                  <a:lnTo>
                    <a:pt x="12815" y="3794"/>
                  </a:lnTo>
                  <a:lnTo>
                    <a:pt x="13232" y="3327"/>
                  </a:lnTo>
                  <a:lnTo>
                    <a:pt x="13360" y="3327"/>
                  </a:lnTo>
                  <a:lnTo>
                    <a:pt x="13144" y="3527"/>
                  </a:lnTo>
                  <a:lnTo>
                    <a:pt x="13024" y="3874"/>
                  </a:lnTo>
                  <a:lnTo>
                    <a:pt x="13264" y="3874"/>
                  </a:lnTo>
                  <a:lnTo>
                    <a:pt x="13360" y="4075"/>
                  </a:lnTo>
                  <a:lnTo>
                    <a:pt x="13560" y="4208"/>
                  </a:lnTo>
                  <a:lnTo>
                    <a:pt x="13769" y="4075"/>
                  </a:lnTo>
                  <a:lnTo>
                    <a:pt x="14145" y="4008"/>
                  </a:lnTo>
                  <a:lnTo>
                    <a:pt x="14145" y="4342"/>
                  </a:lnTo>
                  <a:lnTo>
                    <a:pt x="14345" y="4422"/>
                  </a:lnTo>
                  <a:lnTo>
                    <a:pt x="14441" y="4703"/>
                  </a:lnTo>
                  <a:lnTo>
                    <a:pt x="14225" y="4703"/>
                  </a:lnTo>
                  <a:lnTo>
                    <a:pt x="13897" y="4556"/>
                  </a:lnTo>
                  <a:lnTo>
                    <a:pt x="13480" y="4770"/>
                  </a:lnTo>
                  <a:lnTo>
                    <a:pt x="12936" y="5678"/>
                  </a:lnTo>
                  <a:lnTo>
                    <a:pt x="13360" y="5104"/>
                  </a:lnTo>
                  <a:lnTo>
                    <a:pt x="13024" y="6146"/>
                  </a:lnTo>
                  <a:lnTo>
                    <a:pt x="12903" y="6774"/>
                  </a:lnTo>
                  <a:lnTo>
                    <a:pt x="12815" y="7455"/>
                  </a:lnTo>
                  <a:lnTo>
                    <a:pt x="12815" y="8016"/>
                  </a:lnTo>
                  <a:lnTo>
                    <a:pt x="13104" y="8016"/>
                  </a:lnTo>
                  <a:lnTo>
                    <a:pt x="13264" y="7615"/>
                  </a:lnTo>
                  <a:lnTo>
                    <a:pt x="13264" y="6907"/>
                  </a:lnTo>
                  <a:lnTo>
                    <a:pt x="13360" y="6359"/>
                  </a:lnTo>
                  <a:lnTo>
                    <a:pt x="13480" y="5812"/>
                  </a:lnTo>
                  <a:lnTo>
                    <a:pt x="13769" y="5464"/>
                  </a:lnTo>
                  <a:lnTo>
                    <a:pt x="13897" y="5317"/>
                  </a:lnTo>
                  <a:lnTo>
                    <a:pt x="14017" y="4970"/>
                  </a:lnTo>
                  <a:lnTo>
                    <a:pt x="14145" y="4916"/>
                  </a:lnTo>
                  <a:lnTo>
                    <a:pt x="14553" y="5317"/>
                  </a:lnTo>
                  <a:lnTo>
                    <a:pt x="14553" y="5812"/>
                  </a:lnTo>
                  <a:lnTo>
                    <a:pt x="14345" y="6226"/>
                  </a:lnTo>
                  <a:lnTo>
                    <a:pt x="14225" y="6707"/>
                  </a:lnTo>
                  <a:lnTo>
                    <a:pt x="14345" y="6440"/>
                  </a:lnTo>
                  <a:lnTo>
                    <a:pt x="14642" y="6359"/>
                  </a:lnTo>
                  <a:lnTo>
                    <a:pt x="14642" y="6707"/>
                  </a:lnTo>
                  <a:lnTo>
                    <a:pt x="14642" y="7121"/>
                  </a:lnTo>
                  <a:lnTo>
                    <a:pt x="14441" y="7615"/>
                  </a:lnTo>
                  <a:lnTo>
                    <a:pt x="14145" y="8163"/>
                  </a:lnTo>
                  <a:lnTo>
                    <a:pt x="14642" y="8363"/>
                  </a:lnTo>
                  <a:lnTo>
                    <a:pt x="15226" y="8363"/>
                  </a:lnTo>
                  <a:lnTo>
                    <a:pt x="15635" y="8016"/>
                  </a:lnTo>
                  <a:lnTo>
                    <a:pt x="15883" y="7669"/>
                  </a:lnTo>
                  <a:lnTo>
                    <a:pt x="15843" y="7321"/>
                  </a:lnTo>
                  <a:lnTo>
                    <a:pt x="15763" y="7121"/>
                  </a:lnTo>
                  <a:lnTo>
                    <a:pt x="16388" y="7121"/>
                  </a:lnTo>
                  <a:lnTo>
                    <a:pt x="16636" y="6987"/>
                  </a:lnTo>
                  <a:lnTo>
                    <a:pt x="17173" y="6573"/>
                  </a:lnTo>
                  <a:lnTo>
                    <a:pt x="17373" y="5878"/>
                  </a:lnTo>
                  <a:lnTo>
                    <a:pt x="18502" y="5878"/>
                  </a:lnTo>
                  <a:lnTo>
                    <a:pt x="18702" y="5812"/>
                  </a:lnTo>
                  <a:lnTo>
                    <a:pt x="19535" y="4075"/>
                  </a:lnTo>
                  <a:lnTo>
                    <a:pt x="19584" y="4342"/>
                  </a:lnTo>
                  <a:lnTo>
                    <a:pt x="19864" y="4208"/>
                  </a:lnTo>
                  <a:lnTo>
                    <a:pt x="19992" y="4422"/>
                  </a:lnTo>
                  <a:lnTo>
                    <a:pt x="19784" y="5464"/>
                  </a:lnTo>
                  <a:lnTo>
                    <a:pt x="19992" y="6012"/>
                  </a:lnTo>
                  <a:lnTo>
                    <a:pt x="19912" y="6440"/>
                  </a:lnTo>
                  <a:lnTo>
                    <a:pt x="19455" y="6440"/>
                  </a:lnTo>
                  <a:lnTo>
                    <a:pt x="19207" y="6907"/>
                  </a:lnTo>
                  <a:lnTo>
                    <a:pt x="18783" y="7321"/>
                  </a:lnTo>
                  <a:lnTo>
                    <a:pt x="18502" y="8016"/>
                  </a:lnTo>
                  <a:lnTo>
                    <a:pt x="18582" y="8363"/>
                  </a:lnTo>
                  <a:lnTo>
                    <a:pt x="18783" y="8363"/>
                  </a:lnTo>
                  <a:lnTo>
                    <a:pt x="18783" y="8577"/>
                  </a:lnTo>
                  <a:lnTo>
                    <a:pt x="18334" y="8711"/>
                  </a:lnTo>
                  <a:lnTo>
                    <a:pt x="17958" y="8791"/>
                  </a:lnTo>
                  <a:lnTo>
                    <a:pt x="17461" y="9058"/>
                  </a:lnTo>
                  <a:lnTo>
                    <a:pt x="17918" y="9058"/>
                  </a:lnTo>
                  <a:lnTo>
                    <a:pt x="17461" y="9259"/>
                  </a:lnTo>
                  <a:lnTo>
                    <a:pt x="17253" y="9339"/>
                  </a:lnTo>
                  <a:lnTo>
                    <a:pt x="17293" y="9472"/>
                  </a:lnTo>
                  <a:lnTo>
                    <a:pt x="17173" y="9886"/>
                  </a:lnTo>
                  <a:lnTo>
                    <a:pt x="16916" y="10514"/>
                  </a:lnTo>
                  <a:lnTo>
                    <a:pt x="16716" y="10154"/>
                  </a:lnTo>
                  <a:lnTo>
                    <a:pt x="16716" y="10367"/>
                  </a:lnTo>
                  <a:lnTo>
                    <a:pt x="16756" y="10701"/>
                  </a:lnTo>
                  <a:lnTo>
                    <a:pt x="16508" y="11329"/>
                  </a:lnTo>
                  <a:lnTo>
                    <a:pt x="16428" y="10782"/>
                  </a:lnTo>
                  <a:lnTo>
                    <a:pt x="16388" y="10514"/>
                  </a:lnTo>
                  <a:lnTo>
                    <a:pt x="16508" y="10020"/>
                  </a:lnTo>
                  <a:lnTo>
                    <a:pt x="16308" y="10154"/>
                  </a:lnTo>
                  <a:lnTo>
                    <a:pt x="16211" y="10915"/>
                  </a:lnTo>
                  <a:lnTo>
                    <a:pt x="15963" y="10782"/>
                  </a:lnTo>
                  <a:lnTo>
                    <a:pt x="16308" y="11276"/>
                  </a:lnTo>
                  <a:lnTo>
                    <a:pt x="16211" y="11476"/>
                  </a:lnTo>
                  <a:lnTo>
                    <a:pt x="16179" y="11957"/>
                  </a:lnTo>
                  <a:lnTo>
                    <a:pt x="16388" y="12037"/>
                  </a:lnTo>
                  <a:lnTo>
                    <a:pt x="16388" y="12585"/>
                  </a:lnTo>
                  <a:lnTo>
                    <a:pt x="16308" y="12238"/>
                  </a:lnTo>
                  <a:lnTo>
                    <a:pt x="16211" y="12505"/>
                  </a:lnTo>
                  <a:lnTo>
                    <a:pt x="16051" y="12585"/>
                  </a:lnTo>
                  <a:lnTo>
                    <a:pt x="16388" y="12719"/>
                  </a:lnTo>
                  <a:lnTo>
                    <a:pt x="16211" y="13133"/>
                  </a:lnTo>
                  <a:lnTo>
                    <a:pt x="15963" y="13066"/>
                  </a:lnTo>
                  <a:lnTo>
                    <a:pt x="16091" y="13413"/>
                  </a:lnTo>
                  <a:lnTo>
                    <a:pt x="15427" y="14028"/>
                  </a:lnTo>
                  <a:lnTo>
                    <a:pt x="14970" y="14522"/>
                  </a:lnTo>
                  <a:lnTo>
                    <a:pt x="14473" y="15070"/>
                  </a:lnTo>
                  <a:lnTo>
                    <a:pt x="14097" y="15965"/>
                  </a:lnTo>
                  <a:lnTo>
                    <a:pt x="14145" y="17088"/>
                  </a:lnTo>
                  <a:lnTo>
                    <a:pt x="14225" y="18049"/>
                  </a:lnTo>
                  <a:lnTo>
                    <a:pt x="14345" y="18864"/>
                  </a:lnTo>
                  <a:lnTo>
                    <a:pt x="14145" y="19987"/>
                  </a:lnTo>
                  <a:lnTo>
                    <a:pt x="13897" y="19987"/>
                  </a:lnTo>
                  <a:lnTo>
                    <a:pt x="13688" y="19492"/>
                  </a:lnTo>
                  <a:lnTo>
                    <a:pt x="13560" y="18731"/>
                  </a:lnTo>
                  <a:lnTo>
                    <a:pt x="13560" y="18183"/>
                  </a:lnTo>
                  <a:lnTo>
                    <a:pt x="13440" y="18049"/>
                  </a:lnTo>
                  <a:lnTo>
                    <a:pt x="13480" y="17635"/>
                  </a:lnTo>
                  <a:lnTo>
                    <a:pt x="13360" y="17088"/>
                  </a:lnTo>
                  <a:lnTo>
                    <a:pt x="13104" y="16593"/>
                  </a:lnTo>
                  <a:lnTo>
                    <a:pt x="12687" y="16927"/>
                  </a:lnTo>
                  <a:lnTo>
                    <a:pt x="12399" y="16379"/>
                  </a:lnTo>
                  <a:lnTo>
                    <a:pt x="11854" y="16379"/>
                  </a:lnTo>
                  <a:lnTo>
                    <a:pt x="11742" y="16326"/>
                  </a:lnTo>
                  <a:lnTo>
                    <a:pt x="11278" y="16379"/>
                  </a:lnTo>
                  <a:lnTo>
                    <a:pt x="10869" y="16379"/>
                  </a:lnTo>
                  <a:lnTo>
                    <a:pt x="11197" y="16727"/>
                  </a:lnTo>
                  <a:lnTo>
                    <a:pt x="11278" y="17088"/>
                  </a:lnTo>
                  <a:lnTo>
                    <a:pt x="10949" y="17141"/>
                  </a:lnTo>
                  <a:lnTo>
                    <a:pt x="10453" y="16874"/>
                  </a:lnTo>
                  <a:lnTo>
                    <a:pt x="9956" y="16727"/>
                  </a:lnTo>
                  <a:lnTo>
                    <a:pt x="9459" y="16727"/>
                  </a:lnTo>
                  <a:lnTo>
                    <a:pt x="9083" y="17141"/>
                  </a:lnTo>
                  <a:lnTo>
                    <a:pt x="8578" y="17488"/>
                  </a:lnTo>
                  <a:lnTo>
                    <a:pt x="8218" y="18183"/>
                  </a:lnTo>
                  <a:lnTo>
                    <a:pt x="8250" y="19078"/>
                  </a:lnTo>
                  <a:lnTo>
                    <a:pt x="8122" y="19212"/>
                  </a:lnTo>
                  <a:lnTo>
                    <a:pt x="7593" y="18731"/>
                  </a:lnTo>
                  <a:lnTo>
                    <a:pt x="7505" y="18049"/>
                  </a:lnTo>
                  <a:lnTo>
                    <a:pt x="7337" y="17635"/>
                  </a:lnTo>
                  <a:lnTo>
                    <a:pt x="7056" y="16593"/>
                  </a:lnTo>
                  <a:lnTo>
                    <a:pt x="6712" y="16379"/>
                  </a:lnTo>
                  <a:lnTo>
                    <a:pt x="6384" y="16927"/>
                  </a:lnTo>
                  <a:lnTo>
                    <a:pt x="5927" y="16513"/>
                  </a:lnTo>
                  <a:lnTo>
                    <a:pt x="5847" y="15832"/>
                  </a:lnTo>
                  <a:lnTo>
                    <a:pt x="5390" y="14856"/>
                  </a:lnTo>
                  <a:lnTo>
                    <a:pt x="4766" y="14856"/>
                  </a:lnTo>
                  <a:lnTo>
                    <a:pt x="4766" y="15150"/>
                  </a:lnTo>
                  <a:lnTo>
                    <a:pt x="3781" y="15070"/>
                  </a:lnTo>
                  <a:lnTo>
                    <a:pt x="2491" y="14175"/>
                  </a:lnTo>
                  <a:lnTo>
                    <a:pt x="2491" y="13975"/>
                  </a:lnTo>
                  <a:lnTo>
                    <a:pt x="1698" y="14028"/>
                  </a:lnTo>
                  <a:lnTo>
                    <a:pt x="1618" y="13413"/>
                  </a:lnTo>
                  <a:lnTo>
                    <a:pt x="1370" y="12933"/>
                  </a:lnTo>
                  <a:lnTo>
                    <a:pt x="1081" y="12585"/>
                  </a:lnTo>
                  <a:lnTo>
                    <a:pt x="705" y="12505"/>
                  </a:lnTo>
                  <a:lnTo>
                    <a:pt x="705" y="11824"/>
                  </a:lnTo>
                  <a:lnTo>
                    <a:pt x="408" y="10915"/>
                  </a:lnTo>
                  <a:lnTo>
                    <a:pt x="497" y="10568"/>
                  </a:lnTo>
                  <a:lnTo>
                    <a:pt x="328" y="10367"/>
                  </a:lnTo>
                  <a:lnTo>
                    <a:pt x="328" y="9886"/>
                  </a:lnTo>
                  <a:lnTo>
                    <a:pt x="497" y="10020"/>
                  </a:lnTo>
                  <a:lnTo>
                    <a:pt x="408" y="9472"/>
                  </a:lnTo>
                  <a:lnTo>
                    <a:pt x="208" y="9606"/>
                  </a:lnTo>
                  <a:lnTo>
                    <a:pt x="80" y="8791"/>
                  </a:lnTo>
                  <a:lnTo>
                    <a:pt x="80" y="8016"/>
                  </a:lnTo>
                  <a:lnTo>
                    <a:pt x="0" y="7669"/>
                  </a:lnTo>
                  <a:lnTo>
                    <a:pt x="208" y="6707"/>
                  </a:lnTo>
                  <a:lnTo>
                    <a:pt x="288" y="5464"/>
                  </a:lnTo>
                  <a:lnTo>
                    <a:pt x="705" y="4075"/>
                  </a:lnTo>
                  <a:lnTo>
                    <a:pt x="953" y="2899"/>
                  </a:lnTo>
                  <a:lnTo>
                    <a:pt x="1081" y="2004"/>
                  </a:lnTo>
                  <a:lnTo>
                    <a:pt x="1161" y="548"/>
                  </a:lnTo>
                  <a:lnTo>
                    <a:pt x="1618" y="895"/>
                  </a:lnTo>
                  <a:lnTo>
                    <a:pt x="1618" y="1309"/>
                  </a:lnTo>
                  <a:lnTo>
                    <a:pt x="1570" y="1804"/>
                  </a:lnTo>
                  <a:lnTo>
                    <a:pt x="1818" y="1443"/>
                  </a:lnTo>
                  <a:lnTo>
                    <a:pt x="1898" y="414"/>
                  </a:lnTo>
                  <a:lnTo>
                    <a:pt x="1818" y="0"/>
                  </a:lnTo>
                  <a:lnTo>
                    <a:pt x="10989" y="1523"/>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solidFill>
                  <a:schemeClr val="accent1"/>
                </a:solidFill>
              </a:endParaRPr>
            </a:p>
          </p:txBody>
        </p:sp>
        <p:sp>
          <p:nvSpPr>
            <p:cNvPr id="648" name="Freeform 28">
              <a:extLst>
                <a:ext uri="{FF2B5EF4-FFF2-40B4-BE49-F238E27FC236}">
                  <a16:creationId xmlns:a16="http://schemas.microsoft.com/office/drawing/2014/main" id="{B56E9B97-53B0-4502-90C6-E76BC21A66B5}"/>
                </a:ext>
              </a:extLst>
            </p:cNvPr>
            <p:cNvSpPr>
              <a:spLocks/>
            </p:cNvSpPr>
            <p:nvPr/>
          </p:nvSpPr>
          <p:spPr bwMode="auto">
            <a:xfrm>
              <a:off x="1827440" y="1623336"/>
              <a:ext cx="730193" cy="797256"/>
            </a:xfrm>
            <a:custGeom>
              <a:avLst/>
              <a:gdLst>
                <a:gd name="T0" fmla="*/ 14160 w 20000"/>
                <a:gd name="T1" fmla="*/ 13683 h 20000"/>
                <a:gd name="T2" fmla="*/ 15553 w 20000"/>
                <a:gd name="T3" fmla="*/ 14684 h 20000"/>
                <a:gd name="T4" fmla="*/ 16358 w 20000"/>
                <a:gd name="T5" fmla="*/ 18451 h 20000"/>
                <a:gd name="T6" fmla="*/ 15821 w 20000"/>
                <a:gd name="T7" fmla="*/ 19988 h 20000"/>
                <a:gd name="T8" fmla="*/ 15821 w 20000"/>
                <a:gd name="T9" fmla="*/ 18868 h 20000"/>
                <a:gd name="T10" fmla="*/ 15821 w 20000"/>
                <a:gd name="T11" fmla="*/ 18379 h 20000"/>
                <a:gd name="T12" fmla="*/ 15489 w 20000"/>
                <a:gd name="T13" fmla="*/ 17461 h 20000"/>
                <a:gd name="T14" fmla="*/ 15489 w 20000"/>
                <a:gd name="T15" fmla="*/ 16603 h 20000"/>
                <a:gd name="T16" fmla="*/ 15489 w 20000"/>
                <a:gd name="T17" fmla="*/ 15292 h 20000"/>
                <a:gd name="T18" fmla="*/ 14760 w 20000"/>
                <a:gd name="T19" fmla="*/ 15673 h 20000"/>
                <a:gd name="T20" fmla="*/ 14109 w 20000"/>
                <a:gd name="T21" fmla="*/ 15852 h 20000"/>
                <a:gd name="T22" fmla="*/ 13431 w 20000"/>
                <a:gd name="T23" fmla="*/ 14553 h 20000"/>
                <a:gd name="T24" fmla="*/ 13955 w 20000"/>
                <a:gd name="T25" fmla="*/ 14243 h 20000"/>
                <a:gd name="T26" fmla="*/ 12907 w 20000"/>
                <a:gd name="T27" fmla="*/ 14064 h 20000"/>
                <a:gd name="T28" fmla="*/ 11655 w 20000"/>
                <a:gd name="T29" fmla="*/ 13564 h 20000"/>
                <a:gd name="T30" fmla="*/ 11182 w 20000"/>
                <a:gd name="T31" fmla="*/ 13075 h 20000"/>
                <a:gd name="T32" fmla="*/ 11131 w 20000"/>
                <a:gd name="T33" fmla="*/ 12217 h 20000"/>
                <a:gd name="T34" fmla="*/ 10006 w 20000"/>
                <a:gd name="T35" fmla="*/ 12217 h 20000"/>
                <a:gd name="T36" fmla="*/ 8869 w 20000"/>
                <a:gd name="T37" fmla="*/ 13075 h 20000"/>
                <a:gd name="T38" fmla="*/ 7348 w 20000"/>
                <a:gd name="T39" fmla="*/ 13504 h 20000"/>
                <a:gd name="T40" fmla="*/ 7872 w 20000"/>
                <a:gd name="T41" fmla="*/ 12765 h 20000"/>
                <a:gd name="T42" fmla="*/ 9406 w 20000"/>
                <a:gd name="T43" fmla="*/ 11955 h 20000"/>
                <a:gd name="T44" fmla="*/ 9278 w 20000"/>
                <a:gd name="T45" fmla="*/ 11418 h 20000"/>
                <a:gd name="T46" fmla="*/ 7348 w 20000"/>
                <a:gd name="T47" fmla="*/ 12467 h 20000"/>
                <a:gd name="T48" fmla="*/ 5955 w 20000"/>
                <a:gd name="T49" fmla="*/ 13564 h 20000"/>
                <a:gd name="T50" fmla="*/ 4575 w 20000"/>
                <a:gd name="T51" fmla="*/ 14875 h 20000"/>
                <a:gd name="T52" fmla="*/ 1917 w 20000"/>
                <a:gd name="T53" fmla="*/ 16460 h 20000"/>
                <a:gd name="T54" fmla="*/ 204 w 20000"/>
                <a:gd name="T55" fmla="*/ 16841 h 20000"/>
                <a:gd name="T56" fmla="*/ 0 w 20000"/>
                <a:gd name="T57" fmla="*/ 16651 h 20000"/>
                <a:gd name="T58" fmla="*/ 728 w 20000"/>
                <a:gd name="T59" fmla="*/ 16341 h 20000"/>
                <a:gd name="T60" fmla="*/ 1073 w 20000"/>
                <a:gd name="T61" fmla="*/ 16162 h 20000"/>
                <a:gd name="T62" fmla="*/ 2645 w 20000"/>
                <a:gd name="T63" fmla="*/ 15173 h 20000"/>
                <a:gd name="T64" fmla="*/ 3706 w 20000"/>
                <a:gd name="T65" fmla="*/ 14195 h 20000"/>
                <a:gd name="T66" fmla="*/ 3847 w 20000"/>
                <a:gd name="T67" fmla="*/ 13075 h 20000"/>
                <a:gd name="T68" fmla="*/ 2850 w 20000"/>
                <a:gd name="T69" fmla="*/ 12956 h 20000"/>
                <a:gd name="T70" fmla="*/ 2121 w 20000"/>
                <a:gd name="T71" fmla="*/ 12706 h 20000"/>
                <a:gd name="T72" fmla="*/ 1994 w 20000"/>
                <a:gd name="T73" fmla="*/ 11776 h 20000"/>
                <a:gd name="T74" fmla="*/ 1789 w 20000"/>
                <a:gd name="T75" fmla="*/ 10489 h 20000"/>
                <a:gd name="T76" fmla="*/ 2645 w 20000"/>
                <a:gd name="T77" fmla="*/ 10179 h 20000"/>
                <a:gd name="T78" fmla="*/ 1649 w 20000"/>
                <a:gd name="T79" fmla="*/ 9809 h 20000"/>
                <a:gd name="T80" fmla="*/ 2326 w 20000"/>
                <a:gd name="T81" fmla="*/ 8880 h 20000"/>
                <a:gd name="T82" fmla="*/ 3578 w 20000"/>
                <a:gd name="T83" fmla="*/ 7890 h 20000"/>
                <a:gd name="T84" fmla="*/ 4971 w 20000"/>
                <a:gd name="T85" fmla="*/ 7712 h 20000"/>
                <a:gd name="T86" fmla="*/ 6160 w 20000"/>
                <a:gd name="T87" fmla="*/ 6722 h 20000"/>
                <a:gd name="T88" fmla="*/ 5559 w 20000"/>
                <a:gd name="T89" fmla="*/ 6603 h 20000"/>
                <a:gd name="T90" fmla="*/ 4051 w 20000"/>
                <a:gd name="T91" fmla="*/ 5793 h 20000"/>
                <a:gd name="T92" fmla="*/ 4703 w 20000"/>
                <a:gd name="T93" fmla="*/ 5304 h 20000"/>
                <a:gd name="T94" fmla="*/ 4051 w 20000"/>
                <a:gd name="T95" fmla="*/ 4505 h 20000"/>
                <a:gd name="T96" fmla="*/ 5431 w 20000"/>
                <a:gd name="T97" fmla="*/ 4017 h 20000"/>
                <a:gd name="T98" fmla="*/ 6952 w 20000"/>
                <a:gd name="T99" fmla="*/ 3695 h 20000"/>
                <a:gd name="T100" fmla="*/ 7744 w 20000"/>
                <a:gd name="T101" fmla="*/ 4505 h 20000"/>
                <a:gd name="T102" fmla="*/ 7553 w 20000"/>
                <a:gd name="T103" fmla="*/ 4315 h 20000"/>
                <a:gd name="T104" fmla="*/ 8077 w 20000"/>
                <a:gd name="T105" fmla="*/ 4374 h 20000"/>
                <a:gd name="T106" fmla="*/ 8000 w 20000"/>
                <a:gd name="T107" fmla="*/ 3886 h 20000"/>
                <a:gd name="T108" fmla="*/ 7348 w 20000"/>
                <a:gd name="T109" fmla="*/ 1538 h 20000"/>
                <a:gd name="T110" fmla="*/ 9137 w 20000"/>
                <a:gd name="T111" fmla="*/ 1287 h 20000"/>
                <a:gd name="T112" fmla="*/ 12575 w 20000"/>
                <a:gd name="T113" fmla="*/ 238 h 20000"/>
                <a:gd name="T114" fmla="*/ 13380 w 20000"/>
                <a:gd name="T115" fmla="*/ 0 h 20000"/>
                <a:gd name="T116" fmla="*/ 14505 w 20000"/>
                <a:gd name="T117" fmla="*/ 608 h 20000"/>
                <a:gd name="T118" fmla="*/ 15885 w 20000"/>
                <a:gd name="T119" fmla="*/ 918 h 20000"/>
                <a:gd name="T120" fmla="*/ 15885 w 20000"/>
                <a:gd name="T121" fmla="*/ 1538 h 20000"/>
                <a:gd name="T122" fmla="*/ 17214 w 20000"/>
                <a:gd name="T123" fmla="*/ 1776 h 20000"/>
                <a:gd name="T124" fmla="*/ 18134 w 20000"/>
                <a:gd name="T125" fmla="*/ 2527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0" h="20000">
                  <a:moveTo>
                    <a:pt x="19987" y="3826"/>
                  </a:moveTo>
                  <a:lnTo>
                    <a:pt x="15157" y="10298"/>
                  </a:lnTo>
                  <a:lnTo>
                    <a:pt x="13380" y="13564"/>
                  </a:lnTo>
                  <a:lnTo>
                    <a:pt x="14160" y="13683"/>
                  </a:lnTo>
                  <a:lnTo>
                    <a:pt x="14109" y="13874"/>
                  </a:lnTo>
                  <a:lnTo>
                    <a:pt x="14428" y="15292"/>
                  </a:lnTo>
                  <a:lnTo>
                    <a:pt x="15157" y="14803"/>
                  </a:lnTo>
                  <a:lnTo>
                    <a:pt x="15553" y="14684"/>
                  </a:lnTo>
                  <a:lnTo>
                    <a:pt x="15821" y="14875"/>
                  </a:lnTo>
                  <a:lnTo>
                    <a:pt x="15821" y="15542"/>
                  </a:lnTo>
                  <a:lnTo>
                    <a:pt x="16013" y="17890"/>
                  </a:lnTo>
                  <a:lnTo>
                    <a:pt x="16358" y="18451"/>
                  </a:lnTo>
                  <a:lnTo>
                    <a:pt x="16677" y="18939"/>
                  </a:lnTo>
                  <a:lnTo>
                    <a:pt x="16550" y="19190"/>
                  </a:lnTo>
                  <a:lnTo>
                    <a:pt x="16153" y="19738"/>
                  </a:lnTo>
                  <a:lnTo>
                    <a:pt x="15821" y="19988"/>
                  </a:lnTo>
                  <a:lnTo>
                    <a:pt x="15821" y="19678"/>
                  </a:lnTo>
                  <a:lnTo>
                    <a:pt x="16153" y="19237"/>
                  </a:lnTo>
                  <a:lnTo>
                    <a:pt x="16013" y="18868"/>
                  </a:lnTo>
                  <a:lnTo>
                    <a:pt x="15821" y="18868"/>
                  </a:lnTo>
                  <a:lnTo>
                    <a:pt x="15489" y="19058"/>
                  </a:lnTo>
                  <a:lnTo>
                    <a:pt x="15361" y="19058"/>
                  </a:lnTo>
                  <a:lnTo>
                    <a:pt x="15681" y="18749"/>
                  </a:lnTo>
                  <a:lnTo>
                    <a:pt x="15821" y="18379"/>
                  </a:lnTo>
                  <a:lnTo>
                    <a:pt x="15885" y="18069"/>
                  </a:lnTo>
                  <a:lnTo>
                    <a:pt x="15681" y="18069"/>
                  </a:lnTo>
                  <a:lnTo>
                    <a:pt x="15681" y="17890"/>
                  </a:lnTo>
                  <a:lnTo>
                    <a:pt x="15489" y="17461"/>
                  </a:lnTo>
                  <a:lnTo>
                    <a:pt x="15681" y="17139"/>
                  </a:lnTo>
                  <a:lnTo>
                    <a:pt x="15821" y="17271"/>
                  </a:lnTo>
                  <a:lnTo>
                    <a:pt x="15681" y="16841"/>
                  </a:lnTo>
                  <a:lnTo>
                    <a:pt x="15489" y="16603"/>
                  </a:lnTo>
                  <a:lnTo>
                    <a:pt x="15681" y="16281"/>
                  </a:lnTo>
                  <a:lnTo>
                    <a:pt x="15553" y="16341"/>
                  </a:lnTo>
                  <a:lnTo>
                    <a:pt x="15361" y="16162"/>
                  </a:lnTo>
                  <a:lnTo>
                    <a:pt x="15489" y="15292"/>
                  </a:lnTo>
                  <a:lnTo>
                    <a:pt x="15029" y="16281"/>
                  </a:lnTo>
                  <a:lnTo>
                    <a:pt x="14824" y="16091"/>
                  </a:lnTo>
                  <a:lnTo>
                    <a:pt x="14952" y="15483"/>
                  </a:lnTo>
                  <a:lnTo>
                    <a:pt x="14760" y="15673"/>
                  </a:lnTo>
                  <a:lnTo>
                    <a:pt x="14505" y="15364"/>
                  </a:lnTo>
                  <a:lnTo>
                    <a:pt x="14633" y="16091"/>
                  </a:lnTo>
                  <a:lnTo>
                    <a:pt x="14300" y="16162"/>
                  </a:lnTo>
                  <a:lnTo>
                    <a:pt x="14109" y="15852"/>
                  </a:lnTo>
                  <a:lnTo>
                    <a:pt x="13904" y="15173"/>
                  </a:lnTo>
                  <a:lnTo>
                    <a:pt x="13955" y="15054"/>
                  </a:lnTo>
                  <a:lnTo>
                    <a:pt x="13776" y="15054"/>
                  </a:lnTo>
                  <a:lnTo>
                    <a:pt x="13431" y="14553"/>
                  </a:lnTo>
                  <a:lnTo>
                    <a:pt x="13572" y="14362"/>
                  </a:lnTo>
                  <a:lnTo>
                    <a:pt x="13636" y="14195"/>
                  </a:lnTo>
                  <a:lnTo>
                    <a:pt x="13776" y="14493"/>
                  </a:lnTo>
                  <a:lnTo>
                    <a:pt x="13955" y="14243"/>
                  </a:lnTo>
                  <a:lnTo>
                    <a:pt x="13904" y="14064"/>
                  </a:lnTo>
                  <a:lnTo>
                    <a:pt x="13431" y="14243"/>
                  </a:lnTo>
                  <a:lnTo>
                    <a:pt x="13099" y="14243"/>
                  </a:lnTo>
                  <a:lnTo>
                    <a:pt x="12907" y="14064"/>
                  </a:lnTo>
                  <a:lnTo>
                    <a:pt x="13035" y="13874"/>
                  </a:lnTo>
                  <a:lnTo>
                    <a:pt x="12703" y="14005"/>
                  </a:lnTo>
                  <a:lnTo>
                    <a:pt x="12383" y="13683"/>
                  </a:lnTo>
                  <a:lnTo>
                    <a:pt x="11655" y="13564"/>
                  </a:lnTo>
                  <a:lnTo>
                    <a:pt x="11323" y="13194"/>
                  </a:lnTo>
                  <a:lnTo>
                    <a:pt x="11527" y="13075"/>
                  </a:lnTo>
                  <a:lnTo>
                    <a:pt x="11527" y="12896"/>
                  </a:lnTo>
                  <a:lnTo>
                    <a:pt x="11182" y="13075"/>
                  </a:lnTo>
                  <a:lnTo>
                    <a:pt x="10978" y="12896"/>
                  </a:lnTo>
                  <a:lnTo>
                    <a:pt x="10658" y="12586"/>
                  </a:lnTo>
                  <a:lnTo>
                    <a:pt x="10786" y="12396"/>
                  </a:lnTo>
                  <a:lnTo>
                    <a:pt x="11131" y="12217"/>
                  </a:lnTo>
                  <a:lnTo>
                    <a:pt x="10530" y="12277"/>
                  </a:lnTo>
                  <a:lnTo>
                    <a:pt x="10262" y="12277"/>
                  </a:lnTo>
                  <a:lnTo>
                    <a:pt x="10134" y="12217"/>
                  </a:lnTo>
                  <a:lnTo>
                    <a:pt x="10006" y="12217"/>
                  </a:lnTo>
                  <a:lnTo>
                    <a:pt x="9802" y="12467"/>
                  </a:lnTo>
                  <a:lnTo>
                    <a:pt x="9930" y="12706"/>
                  </a:lnTo>
                  <a:lnTo>
                    <a:pt x="9278" y="13194"/>
                  </a:lnTo>
                  <a:lnTo>
                    <a:pt x="8869" y="13075"/>
                  </a:lnTo>
                  <a:lnTo>
                    <a:pt x="8077" y="13504"/>
                  </a:lnTo>
                  <a:lnTo>
                    <a:pt x="7681" y="13683"/>
                  </a:lnTo>
                  <a:lnTo>
                    <a:pt x="7220" y="13683"/>
                  </a:lnTo>
                  <a:lnTo>
                    <a:pt x="7348" y="13504"/>
                  </a:lnTo>
                  <a:lnTo>
                    <a:pt x="8000" y="13194"/>
                  </a:lnTo>
                  <a:lnTo>
                    <a:pt x="7553" y="13194"/>
                  </a:lnTo>
                  <a:lnTo>
                    <a:pt x="7553" y="13075"/>
                  </a:lnTo>
                  <a:lnTo>
                    <a:pt x="7872" y="12765"/>
                  </a:lnTo>
                  <a:lnTo>
                    <a:pt x="8409" y="12217"/>
                  </a:lnTo>
                  <a:lnTo>
                    <a:pt x="8933" y="11955"/>
                  </a:lnTo>
                  <a:lnTo>
                    <a:pt x="9073" y="12098"/>
                  </a:lnTo>
                  <a:lnTo>
                    <a:pt x="9406" y="11955"/>
                  </a:lnTo>
                  <a:lnTo>
                    <a:pt x="9278" y="11907"/>
                  </a:lnTo>
                  <a:lnTo>
                    <a:pt x="9597" y="11657"/>
                  </a:lnTo>
                  <a:lnTo>
                    <a:pt x="9137" y="11657"/>
                  </a:lnTo>
                  <a:lnTo>
                    <a:pt x="9278" y="11418"/>
                  </a:lnTo>
                  <a:lnTo>
                    <a:pt x="8869" y="11657"/>
                  </a:lnTo>
                  <a:lnTo>
                    <a:pt x="8204" y="11955"/>
                  </a:lnTo>
                  <a:lnTo>
                    <a:pt x="7553" y="12467"/>
                  </a:lnTo>
                  <a:lnTo>
                    <a:pt x="7348" y="12467"/>
                  </a:lnTo>
                  <a:lnTo>
                    <a:pt x="7476" y="12706"/>
                  </a:lnTo>
                  <a:lnTo>
                    <a:pt x="7220" y="12765"/>
                  </a:lnTo>
                  <a:lnTo>
                    <a:pt x="6684" y="13075"/>
                  </a:lnTo>
                  <a:lnTo>
                    <a:pt x="5955" y="13564"/>
                  </a:lnTo>
                  <a:lnTo>
                    <a:pt x="6160" y="13683"/>
                  </a:lnTo>
                  <a:lnTo>
                    <a:pt x="6300" y="13874"/>
                  </a:lnTo>
                  <a:lnTo>
                    <a:pt x="5431" y="14493"/>
                  </a:lnTo>
                  <a:lnTo>
                    <a:pt x="4575" y="14875"/>
                  </a:lnTo>
                  <a:lnTo>
                    <a:pt x="3847" y="15292"/>
                  </a:lnTo>
                  <a:lnTo>
                    <a:pt x="2850" y="15852"/>
                  </a:lnTo>
                  <a:lnTo>
                    <a:pt x="2326" y="16162"/>
                  </a:lnTo>
                  <a:lnTo>
                    <a:pt x="1917" y="16460"/>
                  </a:lnTo>
                  <a:lnTo>
                    <a:pt x="1252" y="16770"/>
                  </a:lnTo>
                  <a:lnTo>
                    <a:pt x="1252" y="16603"/>
                  </a:lnTo>
                  <a:lnTo>
                    <a:pt x="920" y="16651"/>
                  </a:lnTo>
                  <a:lnTo>
                    <a:pt x="204" y="16841"/>
                  </a:lnTo>
                  <a:lnTo>
                    <a:pt x="268" y="16651"/>
                  </a:lnTo>
                  <a:lnTo>
                    <a:pt x="77" y="16770"/>
                  </a:lnTo>
                  <a:lnTo>
                    <a:pt x="0" y="16841"/>
                  </a:lnTo>
                  <a:lnTo>
                    <a:pt x="0" y="16651"/>
                  </a:lnTo>
                  <a:lnTo>
                    <a:pt x="0" y="16460"/>
                  </a:lnTo>
                  <a:lnTo>
                    <a:pt x="204" y="16281"/>
                  </a:lnTo>
                  <a:lnTo>
                    <a:pt x="792" y="16281"/>
                  </a:lnTo>
                  <a:lnTo>
                    <a:pt x="728" y="16341"/>
                  </a:lnTo>
                  <a:lnTo>
                    <a:pt x="792" y="16460"/>
                  </a:lnTo>
                  <a:lnTo>
                    <a:pt x="920" y="16341"/>
                  </a:lnTo>
                  <a:lnTo>
                    <a:pt x="1073" y="16460"/>
                  </a:lnTo>
                  <a:lnTo>
                    <a:pt x="1073" y="16162"/>
                  </a:lnTo>
                  <a:lnTo>
                    <a:pt x="1393" y="15852"/>
                  </a:lnTo>
                  <a:lnTo>
                    <a:pt x="2121" y="15483"/>
                  </a:lnTo>
                  <a:lnTo>
                    <a:pt x="2454" y="15542"/>
                  </a:lnTo>
                  <a:lnTo>
                    <a:pt x="2645" y="15173"/>
                  </a:lnTo>
                  <a:lnTo>
                    <a:pt x="3310" y="14875"/>
                  </a:lnTo>
                  <a:lnTo>
                    <a:pt x="3374" y="14875"/>
                  </a:lnTo>
                  <a:lnTo>
                    <a:pt x="3374" y="14803"/>
                  </a:lnTo>
                  <a:lnTo>
                    <a:pt x="3706" y="14195"/>
                  </a:lnTo>
                  <a:lnTo>
                    <a:pt x="3898" y="14005"/>
                  </a:lnTo>
                  <a:lnTo>
                    <a:pt x="4575" y="13385"/>
                  </a:lnTo>
                  <a:lnTo>
                    <a:pt x="3578" y="13564"/>
                  </a:lnTo>
                  <a:lnTo>
                    <a:pt x="3847" y="13075"/>
                  </a:lnTo>
                  <a:lnTo>
                    <a:pt x="3182" y="13754"/>
                  </a:lnTo>
                  <a:lnTo>
                    <a:pt x="3054" y="13194"/>
                  </a:lnTo>
                  <a:lnTo>
                    <a:pt x="2978" y="13266"/>
                  </a:lnTo>
                  <a:lnTo>
                    <a:pt x="2850" y="12956"/>
                  </a:lnTo>
                  <a:lnTo>
                    <a:pt x="2121" y="13266"/>
                  </a:lnTo>
                  <a:lnTo>
                    <a:pt x="1789" y="13194"/>
                  </a:lnTo>
                  <a:lnTo>
                    <a:pt x="1994" y="13075"/>
                  </a:lnTo>
                  <a:lnTo>
                    <a:pt x="2121" y="12706"/>
                  </a:lnTo>
                  <a:lnTo>
                    <a:pt x="2454" y="12396"/>
                  </a:lnTo>
                  <a:lnTo>
                    <a:pt x="2773" y="11287"/>
                  </a:lnTo>
                  <a:lnTo>
                    <a:pt x="2454" y="11776"/>
                  </a:lnTo>
                  <a:lnTo>
                    <a:pt x="1994" y="11776"/>
                  </a:lnTo>
                  <a:lnTo>
                    <a:pt x="1597" y="11657"/>
                  </a:lnTo>
                  <a:lnTo>
                    <a:pt x="1597" y="11168"/>
                  </a:lnTo>
                  <a:lnTo>
                    <a:pt x="1393" y="10787"/>
                  </a:lnTo>
                  <a:lnTo>
                    <a:pt x="1789" y="10489"/>
                  </a:lnTo>
                  <a:lnTo>
                    <a:pt x="2198" y="10787"/>
                  </a:lnTo>
                  <a:lnTo>
                    <a:pt x="2198" y="10977"/>
                  </a:lnTo>
                  <a:lnTo>
                    <a:pt x="2518" y="10667"/>
                  </a:lnTo>
                  <a:lnTo>
                    <a:pt x="2645" y="10179"/>
                  </a:lnTo>
                  <a:lnTo>
                    <a:pt x="2326" y="10369"/>
                  </a:lnTo>
                  <a:lnTo>
                    <a:pt x="2121" y="10489"/>
                  </a:lnTo>
                  <a:lnTo>
                    <a:pt x="1789" y="10298"/>
                  </a:lnTo>
                  <a:lnTo>
                    <a:pt x="1649" y="9809"/>
                  </a:lnTo>
                  <a:lnTo>
                    <a:pt x="1789" y="9499"/>
                  </a:lnTo>
                  <a:lnTo>
                    <a:pt x="1917" y="9321"/>
                  </a:lnTo>
                  <a:lnTo>
                    <a:pt x="2121" y="9321"/>
                  </a:lnTo>
                  <a:lnTo>
                    <a:pt x="2326" y="8880"/>
                  </a:lnTo>
                  <a:lnTo>
                    <a:pt x="2850" y="8510"/>
                  </a:lnTo>
                  <a:lnTo>
                    <a:pt x="3374" y="8331"/>
                  </a:lnTo>
                  <a:lnTo>
                    <a:pt x="3182" y="8331"/>
                  </a:lnTo>
                  <a:lnTo>
                    <a:pt x="3578" y="7890"/>
                  </a:lnTo>
                  <a:lnTo>
                    <a:pt x="4051" y="7771"/>
                  </a:lnTo>
                  <a:lnTo>
                    <a:pt x="3898" y="8081"/>
                  </a:lnTo>
                  <a:lnTo>
                    <a:pt x="4371" y="8081"/>
                  </a:lnTo>
                  <a:lnTo>
                    <a:pt x="4971" y="7712"/>
                  </a:lnTo>
                  <a:lnTo>
                    <a:pt x="5227" y="7771"/>
                  </a:lnTo>
                  <a:lnTo>
                    <a:pt x="5955" y="7521"/>
                  </a:lnTo>
                  <a:lnTo>
                    <a:pt x="6160" y="7032"/>
                  </a:lnTo>
                  <a:lnTo>
                    <a:pt x="6160" y="6722"/>
                  </a:lnTo>
                  <a:lnTo>
                    <a:pt x="6620" y="6472"/>
                  </a:lnTo>
                  <a:lnTo>
                    <a:pt x="6684" y="6234"/>
                  </a:lnTo>
                  <a:lnTo>
                    <a:pt x="6351" y="6281"/>
                  </a:lnTo>
                  <a:lnTo>
                    <a:pt x="5559" y="6603"/>
                  </a:lnTo>
                  <a:lnTo>
                    <a:pt x="5304" y="6424"/>
                  </a:lnTo>
                  <a:lnTo>
                    <a:pt x="5099" y="6234"/>
                  </a:lnTo>
                  <a:lnTo>
                    <a:pt x="4575" y="6234"/>
                  </a:lnTo>
                  <a:lnTo>
                    <a:pt x="4051" y="5793"/>
                  </a:lnTo>
                  <a:lnTo>
                    <a:pt x="4243" y="5423"/>
                  </a:lnTo>
                  <a:lnTo>
                    <a:pt x="4243" y="4934"/>
                  </a:lnTo>
                  <a:lnTo>
                    <a:pt x="4435" y="5113"/>
                  </a:lnTo>
                  <a:lnTo>
                    <a:pt x="4703" y="5304"/>
                  </a:lnTo>
                  <a:lnTo>
                    <a:pt x="4971" y="5185"/>
                  </a:lnTo>
                  <a:lnTo>
                    <a:pt x="4703" y="5113"/>
                  </a:lnTo>
                  <a:lnTo>
                    <a:pt x="4243" y="4696"/>
                  </a:lnTo>
                  <a:lnTo>
                    <a:pt x="4051" y="4505"/>
                  </a:lnTo>
                  <a:lnTo>
                    <a:pt x="4179" y="4184"/>
                  </a:lnTo>
                  <a:lnTo>
                    <a:pt x="4243" y="4184"/>
                  </a:lnTo>
                  <a:lnTo>
                    <a:pt x="5431" y="3886"/>
                  </a:lnTo>
                  <a:lnTo>
                    <a:pt x="5431" y="4017"/>
                  </a:lnTo>
                  <a:lnTo>
                    <a:pt x="5751" y="4017"/>
                  </a:lnTo>
                  <a:lnTo>
                    <a:pt x="5751" y="3886"/>
                  </a:lnTo>
                  <a:lnTo>
                    <a:pt x="6479" y="3635"/>
                  </a:lnTo>
                  <a:lnTo>
                    <a:pt x="6952" y="3695"/>
                  </a:lnTo>
                  <a:lnTo>
                    <a:pt x="6620" y="4017"/>
                  </a:lnTo>
                  <a:lnTo>
                    <a:pt x="6479" y="4315"/>
                  </a:lnTo>
                  <a:lnTo>
                    <a:pt x="7348" y="4696"/>
                  </a:lnTo>
                  <a:lnTo>
                    <a:pt x="7744" y="4505"/>
                  </a:lnTo>
                  <a:lnTo>
                    <a:pt x="7681" y="4815"/>
                  </a:lnTo>
                  <a:lnTo>
                    <a:pt x="7872" y="4505"/>
                  </a:lnTo>
                  <a:lnTo>
                    <a:pt x="7744" y="4315"/>
                  </a:lnTo>
                  <a:lnTo>
                    <a:pt x="7553" y="4315"/>
                  </a:lnTo>
                  <a:lnTo>
                    <a:pt x="7744" y="3635"/>
                  </a:lnTo>
                  <a:lnTo>
                    <a:pt x="7872" y="3635"/>
                  </a:lnTo>
                  <a:lnTo>
                    <a:pt x="7872" y="4136"/>
                  </a:lnTo>
                  <a:lnTo>
                    <a:pt x="8077" y="4374"/>
                  </a:lnTo>
                  <a:lnTo>
                    <a:pt x="8550" y="4505"/>
                  </a:lnTo>
                  <a:lnTo>
                    <a:pt x="8869" y="4184"/>
                  </a:lnTo>
                  <a:lnTo>
                    <a:pt x="8077" y="4017"/>
                  </a:lnTo>
                  <a:lnTo>
                    <a:pt x="8000" y="3886"/>
                  </a:lnTo>
                  <a:lnTo>
                    <a:pt x="8345" y="3635"/>
                  </a:lnTo>
                  <a:lnTo>
                    <a:pt x="7476" y="3206"/>
                  </a:lnTo>
                  <a:lnTo>
                    <a:pt x="7681" y="2527"/>
                  </a:lnTo>
                  <a:lnTo>
                    <a:pt x="7348" y="1538"/>
                  </a:lnTo>
                  <a:lnTo>
                    <a:pt x="7681" y="1538"/>
                  </a:lnTo>
                  <a:lnTo>
                    <a:pt x="8204" y="1049"/>
                  </a:lnTo>
                  <a:lnTo>
                    <a:pt x="8409" y="1240"/>
                  </a:lnTo>
                  <a:lnTo>
                    <a:pt x="9137" y="1287"/>
                  </a:lnTo>
                  <a:lnTo>
                    <a:pt x="9930" y="1108"/>
                  </a:lnTo>
                  <a:lnTo>
                    <a:pt x="10454" y="739"/>
                  </a:lnTo>
                  <a:lnTo>
                    <a:pt x="11527" y="310"/>
                  </a:lnTo>
                  <a:lnTo>
                    <a:pt x="12575" y="238"/>
                  </a:lnTo>
                  <a:lnTo>
                    <a:pt x="12383" y="608"/>
                  </a:lnTo>
                  <a:lnTo>
                    <a:pt x="12780" y="429"/>
                  </a:lnTo>
                  <a:lnTo>
                    <a:pt x="12780" y="238"/>
                  </a:lnTo>
                  <a:lnTo>
                    <a:pt x="13380" y="0"/>
                  </a:lnTo>
                  <a:lnTo>
                    <a:pt x="13955" y="310"/>
                  </a:lnTo>
                  <a:lnTo>
                    <a:pt x="15029" y="0"/>
                  </a:lnTo>
                  <a:lnTo>
                    <a:pt x="15157" y="310"/>
                  </a:lnTo>
                  <a:lnTo>
                    <a:pt x="14505" y="608"/>
                  </a:lnTo>
                  <a:lnTo>
                    <a:pt x="15361" y="489"/>
                  </a:lnTo>
                  <a:lnTo>
                    <a:pt x="15284" y="918"/>
                  </a:lnTo>
                  <a:lnTo>
                    <a:pt x="15553" y="799"/>
                  </a:lnTo>
                  <a:lnTo>
                    <a:pt x="15885" y="918"/>
                  </a:lnTo>
                  <a:lnTo>
                    <a:pt x="16204" y="1240"/>
                  </a:lnTo>
                  <a:lnTo>
                    <a:pt x="15885" y="1287"/>
                  </a:lnTo>
                  <a:lnTo>
                    <a:pt x="16153" y="1538"/>
                  </a:lnTo>
                  <a:lnTo>
                    <a:pt x="15885" y="1538"/>
                  </a:lnTo>
                  <a:lnTo>
                    <a:pt x="16358" y="1728"/>
                  </a:lnTo>
                  <a:lnTo>
                    <a:pt x="16013" y="2098"/>
                  </a:lnTo>
                  <a:lnTo>
                    <a:pt x="16882" y="1728"/>
                  </a:lnTo>
                  <a:lnTo>
                    <a:pt x="17214" y="1776"/>
                  </a:lnTo>
                  <a:lnTo>
                    <a:pt x="17406" y="1919"/>
                  </a:lnTo>
                  <a:lnTo>
                    <a:pt x="17610" y="2336"/>
                  </a:lnTo>
                  <a:lnTo>
                    <a:pt x="17610" y="2527"/>
                  </a:lnTo>
                  <a:lnTo>
                    <a:pt x="18134" y="2527"/>
                  </a:lnTo>
                  <a:lnTo>
                    <a:pt x="18466" y="2896"/>
                  </a:lnTo>
                  <a:lnTo>
                    <a:pt x="19182" y="3015"/>
                  </a:lnTo>
                  <a:lnTo>
                    <a:pt x="19987" y="3826"/>
                  </a:lnTo>
                  <a:close/>
                </a:path>
              </a:pathLst>
            </a:custGeom>
            <a:solidFill>
              <a:schemeClr val="accent1"/>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solidFill>
                  <a:schemeClr val="accent1"/>
                </a:solidFill>
              </a:endParaRPr>
            </a:p>
          </p:txBody>
        </p:sp>
        <p:sp>
          <p:nvSpPr>
            <p:cNvPr id="649" name="Freeform 27">
              <a:extLst>
                <a:ext uri="{FF2B5EF4-FFF2-40B4-BE49-F238E27FC236}">
                  <a16:creationId xmlns:a16="http://schemas.microsoft.com/office/drawing/2014/main" id="{69F8133D-0E53-45DD-9AF5-B086F28D35C4}"/>
                </a:ext>
              </a:extLst>
            </p:cNvPr>
            <p:cNvSpPr>
              <a:spLocks/>
            </p:cNvSpPr>
            <p:nvPr/>
          </p:nvSpPr>
          <p:spPr bwMode="auto">
            <a:xfrm>
              <a:off x="3717077" y="5149796"/>
              <a:ext cx="34993" cy="32081"/>
            </a:xfrm>
            <a:custGeom>
              <a:avLst/>
              <a:gdLst>
                <a:gd name="T0" fmla="*/ 4324 w 20000"/>
                <a:gd name="T1" fmla="*/ 19706 h 20000"/>
                <a:gd name="T2" fmla="*/ 0 w 20000"/>
                <a:gd name="T3" fmla="*/ 13529 h 20000"/>
                <a:gd name="T4" fmla="*/ 4324 w 20000"/>
                <a:gd name="T5" fmla="*/ 5882 h 20000"/>
                <a:gd name="T6" fmla="*/ 7027 w 20000"/>
                <a:gd name="T7" fmla="*/ 0 h 20000"/>
                <a:gd name="T8" fmla="*/ 11081 w 20000"/>
                <a:gd name="T9" fmla="*/ 0 h 20000"/>
                <a:gd name="T10" fmla="*/ 15405 w 20000"/>
                <a:gd name="T11" fmla="*/ 0 h 20000"/>
                <a:gd name="T12" fmla="*/ 18378 w 20000"/>
                <a:gd name="T13" fmla="*/ 4706 h 20000"/>
                <a:gd name="T14" fmla="*/ 19730 w 20000"/>
                <a:gd name="T15" fmla="*/ 5882 h 20000"/>
                <a:gd name="T16" fmla="*/ 11081 w 20000"/>
                <a:gd name="T17" fmla="*/ 12059 h 20000"/>
                <a:gd name="T18" fmla="*/ 4324 w 20000"/>
                <a:gd name="T19" fmla="*/ 1970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00" h="20000">
                  <a:moveTo>
                    <a:pt x="4324" y="19706"/>
                  </a:moveTo>
                  <a:lnTo>
                    <a:pt x="0" y="13529"/>
                  </a:lnTo>
                  <a:lnTo>
                    <a:pt x="4324" y="5882"/>
                  </a:lnTo>
                  <a:lnTo>
                    <a:pt x="7027" y="0"/>
                  </a:lnTo>
                  <a:lnTo>
                    <a:pt x="11081" y="0"/>
                  </a:lnTo>
                  <a:lnTo>
                    <a:pt x="15405" y="0"/>
                  </a:lnTo>
                  <a:lnTo>
                    <a:pt x="18378" y="4706"/>
                  </a:lnTo>
                  <a:lnTo>
                    <a:pt x="19730" y="5882"/>
                  </a:lnTo>
                  <a:lnTo>
                    <a:pt x="11081" y="12059"/>
                  </a:lnTo>
                  <a:lnTo>
                    <a:pt x="4324" y="19706"/>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0" name="Freeform 26">
              <a:extLst>
                <a:ext uri="{FF2B5EF4-FFF2-40B4-BE49-F238E27FC236}">
                  <a16:creationId xmlns:a16="http://schemas.microsoft.com/office/drawing/2014/main" id="{F39B8063-17B7-4A7E-9518-EA9579AD49BF}"/>
                </a:ext>
              </a:extLst>
            </p:cNvPr>
            <p:cNvSpPr>
              <a:spLocks/>
            </p:cNvSpPr>
            <p:nvPr/>
          </p:nvSpPr>
          <p:spPr bwMode="auto">
            <a:xfrm>
              <a:off x="3692582" y="5152172"/>
              <a:ext cx="26828" cy="26140"/>
            </a:xfrm>
            <a:custGeom>
              <a:avLst/>
              <a:gdLst>
                <a:gd name="T0" fmla="*/ 5517 w 20000"/>
                <a:gd name="T1" fmla="*/ 19630 h 20000"/>
                <a:gd name="T2" fmla="*/ 0 w 20000"/>
                <a:gd name="T3" fmla="*/ 15556 h 20000"/>
                <a:gd name="T4" fmla="*/ 3448 w 20000"/>
                <a:gd name="T5" fmla="*/ 0 h 20000"/>
                <a:gd name="T6" fmla="*/ 19655 w 20000"/>
                <a:gd name="T7" fmla="*/ 0 h 20000"/>
                <a:gd name="T8" fmla="*/ 14138 w 20000"/>
                <a:gd name="T9" fmla="*/ 13704 h 20000"/>
                <a:gd name="T10" fmla="*/ 5517 w 20000"/>
                <a:gd name="T11" fmla="*/ 19630 h 20000"/>
              </a:gdLst>
              <a:ahLst/>
              <a:cxnLst>
                <a:cxn ang="0">
                  <a:pos x="T0" y="T1"/>
                </a:cxn>
                <a:cxn ang="0">
                  <a:pos x="T2" y="T3"/>
                </a:cxn>
                <a:cxn ang="0">
                  <a:pos x="T4" y="T5"/>
                </a:cxn>
                <a:cxn ang="0">
                  <a:pos x="T6" y="T7"/>
                </a:cxn>
                <a:cxn ang="0">
                  <a:pos x="T8" y="T9"/>
                </a:cxn>
                <a:cxn ang="0">
                  <a:pos x="T10" y="T11"/>
                </a:cxn>
              </a:cxnLst>
              <a:rect l="0" t="0" r="r" b="b"/>
              <a:pathLst>
                <a:path w="20000" h="20000">
                  <a:moveTo>
                    <a:pt x="5517" y="19630"/>
                  </a:moveTo>
                  <a:lnTo>
                    <a:pt x="0" y="15556"/>
                  </a:lnTo>
                  <a:lnTo>
                    <a:pt x="3448" y="0"/>
                  </a:lnTo>
                  <a:lnTo>
                    <a:pt x="19655" y="0"/>
                  </a:lnTo>
                  <a:lnTo>
                    <a:pt x="14138" y="13704"/>
                  </a:lnTo>
                  <a:lnTo>
                    <a:pt x="5517" y="1963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1" name="Freeform 25">
              <a:extLst>
                <a:ext uri="{FF2B5EF4-FFF2-40B4-BE49-F238E27FC236}">
                  <a16:creationId xmlns:a16="http://schemas.microsoft.com/office/drawing/2014/main" id="{AD5AC4F5-BBDC-4436-BBAB-C1DCAAD59084}"/>
                </a:ext>
              </a:extLst>
            </p:cNvPr>
            <p:cNvSpPr>
              <a:spLocks/>
            </p:cNvSpPr>
            <p:nvPr/>
          </p:nvSpPr>
          <p:spPr bwMode="auto">
            <a:xfrm>
              <a:off x="3705413" y="3797669"/>
              <a:ext cx="58322" cy="81983"/>
            </a:xfrm>
            <a:custGeom>
              <a:avLst/>
              <a:gdLst>
                <a:gd name="T0" fmla="*/ 4960 w 20000"/>
                <a:gd name="T1" fmla="*/ 0 h 20000"/>
                <a:gd name="T2" fmla="*/ 11680 w 20000"/>
                <a:gd name="T3" fmla="*/ 1850 h 20000"/>
                <a:gd name="T4" fmla="*/ 18240 w 20000"/>
                <a:gd name="T5" fmla="*/ 6012 h 20000"/>
                <a:gd name="T6" fmla="*/ 19840 w 20000"/>
                <a:gd name="T7" fmla="*/ 9017 h 20000"/>
                <a:gd name="T8" fmla="*/ 17440 w 20000"/>
                <a:gd name="T9" fmla="*/ 13757 h 20000"/>
                <a:gd name="T10" fmla="*/ 13280 w 20000"/>
                <a:gd name="T11" fmla="*/ 18613 h 20000"/>
                <a:gd name="T12" fmla="*/ 4960 w 20000"/>
                <a:gd name="T13" fmla="*/ 19884 h 20000"/>
                <a:gd name="T14" fmla="*/ 0 w 20000"/>
                <a:gd name="T15" fmla="*/ 17457 h 20000"/>
                <a:gd name="T16" fmla="*/ 4160 w 20000"/>
                <a:gd name="T17" fmla="*/ 12601 h 20000"/>
                <a:gd name="T18" fmla="*/ 2560 w 20000"/>
                <a:gd name="T19" fmla="*/ 9711 h 20000"/>
                <a:gd name="T20" fmla="*/ 960 w 20000"/>
                <a:gd name="T21" fmla="*/ 3121 h 20000"/>
                <a:gd name="T22" fmla="*/ 4960 w 20000"/>
                <a:gd name="T23"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00" h="20000">
                  <a:moveTo>
                    <a:pt x="4960" y="0"/>
                  </a:moveTo>
                  <a:lnTo>
                    <a:pt x="11680" y="1850"/>
                  </a:lnTo>
                  <a:lnTo>
                    <a:pt x="18240" y="6012"/>
                  </a:lnTo>
                  <a:lnTo>
                    <a:pt x="19840" y="9017"/>
                  </a:lnTo>
                  <a:lnTo>
                    <a:pt x="17440" y="13757"/>
                  </a:lnTo>
                  <a:lnTo>
                    <a:pt x="13280" y="18613"/>
                  </a:lnTo>
                  <a:lnTo>
                    <a:pt x="4960" y="19884"/>
                  </a:lnTo>
                  <a:lnTo>
                    <a:pt x="0" y="17457"/>
                  </a:lnTo>
                  <a:lnTo>
                    <a:pt x="4160" y="12601"/>
                  </a:lnTo>
                  <a:lnTo>
                    <a:pt x="2560" y="9711"/>
                  </a:lnTo>
                  <a:lnTo>
                    <a:pt x="960" y="3121"/>
                  </a:lnTo>
                  <a:lnTo>
                    <a:pt x="4960"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2" name="Freeform 24">
              <a:extLst>
                <a:ext uri="{FF2B5EF4-FFF2-40B4-BE49-F238E27FC236}">
                  <a16:creationId xmlns:a16="http://schemas.microsoft.com/office/drawing/2014/main" id="{48CB31FE-757F-4E4E-B413-494E2782BE9E}"/>
                </a:ext>
              </a:extLst>
            </p:cNvPr>
            <p:cNvSpPr>
              <a:spLocks/>
            </p:cNvSpPr>
            <p:nvPr/>
          </p:nvSpPr>
          <p:spPr bwMode="auto">
            <a:xfrm>
              <a:off x="3453461" y="3517264"/>
              <a:ext cx="36160" cy="15446"/>
            </a:xfrm>
            <a:custGeom>
              <a:avLst/>
              <a:gdLst>
                <a:gd name="T0" fmla="*/ 15897 w 20000"/>
                <a:gd name="T1" fmla="*/ 19375 h 20000"/>
                <a:gd name="T2" fmla="*/ 0 w 20000"/>
                <a:gd name="T3" fmla="*/ 13125 h 20000"/>
                <a:gd name="T4" fmla="*/ 2564 w 20000"/>
                <a:gd name="T5" fmla="*/ 0 h 20000"/>
                <a:gd name="T6" fmla="*/ 13077 w 20000"/>
                <a:gd name="T7" fmla="*/ 3750 h 20000"/>
                <a:gd name="T8" fmla="*/ 19744 w 20000"/>
                <a:gd name="T9" fmla="*/ 9375 h 20000"/>
                <a:gd name="T10" fmla="*/ 15897 w 20000"/>
                <a:gd name="T11" fmla="*/ 19375 h 20000"/>
              </a:gdLst>
              <a:ahLst/>
              <a:cxnLst>
                <a:cxn ang="0">
                  <a:pos x="T0" y="T1"/>
                </a:cxn>
                <a:cxn ang="0">
                  <a:pos x="T2" y="T3"/>
                </a:cxn>
                <a:cxn ang="0">
                  <a:pos x="T4" y="T5"/>
                </a:cxn>
                <a:cxn ang="0">
                  <a:pos x="T6" y="T7"/>
                </a:cxn>
                <a:cxn ang="0">
                  <a:pos x="T8" y="T9"/>
                </a:cxn>
                <a:cxn ang="0">
                  <a:pos x="T10" y="T11"/>
                </a:cxn>
              </a:cxnLst>
              <a:rect l="0" t="0" r="r" b="b"/>
              <a:pathLst>
                <a:path w="20000" h="20000">
                  <a:moveTo>
                    <a:pt x="15897" y="19375"/>
                  </a:moveTo>
                  <a:lnTo>
                    <a:pt x="0" y="13125"/>
                  </a:lnTo>
                  <a:lnTo>
                    <a:pt x="2564" y="0"/>
                  </a:lnTo>
                  <a:lnTo>
                    <a:pt x="13077" y="3750"/>
                  </a:lnTo>
                  <a:lnTo>
                    <a:pt x="19744" y="9375"/>
                  </a:lnTo>
                  <a:lnTo>
                    <a:pt x="15897" y="1937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3" name="Freeform 23">
              <a:extLst>
                <a:ext uri="{FF2B5EF4-FFF2-40B4-BE49-F238E27FC236}">
                  <a16:creationId xmlns:a16="http://schemas.microsoft.com/office/drawing/2014/main" id="{71B2A278-8EC0-4D29-AF62-E2F070494CB0}"/>
                </a:ext>
              </a:extLst>
            </p:cNvPr>
            <p:cNvSpPr>
              <a:spLocks/>
            </p:cNvSpPr>
            <p:nvPr/>
          </p:nvSpPr>
          <p:spPr bwMode="auto">
            <a:xfrm>
              <a:off x="7147586" y="4179069"/>
              <a:ext cx="824675" cy="760423"/>
            </a:xfrm>
            <a:custGeom>
              <a:avLst/>
              <a:gdLst>
                <a:gd name="T0" fmla="*/ 14420 w 20000"/>
                <a:gd name="T1" fmla="*/ 19150 h 20000"/>
                <a:gd name="T2" fmla="*/ 13956 w 20000"/>
                <a:gd name="T3" fmla="*/ 19025 h 20000"/>
                <a:gd name="T4" fmla="*/ 12779 w 20000"/>
                <a:gd name="T5" fmla="*/ 19275 h 20000"/>
                <a:gd name="T6" fmla="*/ 11964 w 20000"/>
                <a:gd name="T7" fmla="*/ 18638 h 20000"/>
                <a:gd name="T8" fmla="*/ 11851 w 20000"/>
                <a:gd name="T9" fmla="*/ 16825 h 20000"/>
                <a:gd name="T10" fmla="*/ 11545 w 20000"/>
                <a:gd name="T11" fmla="*/ 16313 h 20000"/>
                <a:gd name="T12" fmla="*/ 10730 w 20000"/>
                <a:gd name="T13" fmla="*/ 16563 h 20000"/>
                <a:gd name="T14" fmla="*/ 11500 w 20000"/>
                <a:gd name="T15" fmla="*/ 15075 h 20000"/>
                <a:gd name="T16" fmla="*/ 11081 w 20000"/>
                <a:gd name="T17" fmla="*/ 15275 h 20000"/>
                <a:gd name="T18" fmla="*/ 10141 w 20000"/>
                <a:gd name="T19" fmla="*/ 16238 h 20000"/>
                <a:gd name="T20" fmla="*/ 9859 w 20000"/>
                <a:gd name="T21" fmla="*/ 14938 h 20000"/>
                <a:gd name="T22" fmla="*/ 9677 w 20000"/>
                <a:gd name="T23" fmla="*/ 14225 h 20000"/>
                <a:gd name="T24" fmla="*/ 8444 w 20000"/>
                <a:gd name="T25" fmla="*/ 13525 h 20000"/>
                <a:gd name="T26" fmla="*/ 5048 w 20000"/>
                <a:gd name="T27" fmla="*/ 14225 h 20000"/>
                <a:gd name="T28" fmla="*/ 4097 w 20000"/>
                <a:gd name="T29" fmla="*/ 15075 h 20000"/>
                <a:gd name="T30" fmla="*/ 2637 w 20000"/>
                <a:gd name="T31" fmla="*/ 14938 h 20000"/>
                <a:gd name="T32" fmla="*/ 1177 w 20000"/>
                <a:gd name="T33" fmla="*/ 15725 h 20000"/>
                <a:gd name="T34" fmla="*/ 113 w 20000"/>
                <a:gd name="T35" fmla="*/ 14688 h 20000"/>
                <a:gd name="T36" fmla="*/ 770 w 20000"/>
                <a:gd name="T37" fmla="*/ 13525 h 20000"/>
                <a:gd name="T38" fmla="*/ 294 w 20000"/>
                <a:gd name="T39" fmla="*/ 10875 h 20000"/>
                <a:gd name="T40" fmla="*/ 181 w 20000"/>
                <a:gd name="T41" fmla="*/ 9775 h 20000"/>
                <a:gd name="T42" fmla="*/ 294 w 20000"/>
                <a:gd name="T43" fmla="*/ 9450 h 20000"/>
                <a:gd name="T44" fmla="*/ 294 w 20000"/>
                <a:gd name="T45" fmla="*/ 8275 h 20000"/>
                <a:gd name="T46" fmla="*/ 883 w 20000"/>
                <a:gd name="T47" fmla="*/ 6613 h 20000"/>
                <a:gd name="T48" fmla="*/ 1709 w 20000"/>
                <a:gd name="T49" fmla="*/ 6275 h 20000"/>
                <a:gd name="T50" fmla="*/ 3407 w 20000"/>
                <a:gd name="T51" fmla="*/ 5700 h 20000"/>
                <a:gd name="T52" fmla="*/ 5093 w 20000"/>
                <a:gd name="T53" fmla="*/ 4338 h 20000"/>
                <a:gd name="T54" fmla="*/ 5693 w 20000"/>
                <a:gd name="T55" fmla="*/ 3550 h 20000"/>
                <a:gd name="T56" fmla="*/ 5863 w 20000"/>
                <a:gd name="T57" fmla="*/ 3238 h 20000"/>
                <a:gd name="T58" fmla="*/ 6452 w 20000"/>
                <a:gd name="T59" fmla="*/ 3363 h 20000"/>
                <a:gd name="T60" fmla="*/ 6621 w 20000"/>
                <a:gd name="T61" fmla="*/ 2838 h 20000"/>
                <a:gd name="T62" fmla="*/ 7040 w 20000"/>
                <a:gd name="T63" fmla="*/ 2138 h 20000"/>
                <a:gd name="T64" fmla="*/ 7799 w 20000"/>
                <a:gd name="T65" fmla="*/ 1688 h 20000"/>
                <a:gd name="T66" fmla="*/ 8444 w 20000"/>
                <a:gd name="T67" fmla="*/ 2450 h 20000"/>
                <a:gd name="T68" fmla="*/ 9032 w 20000"/>
                <a:gd name="T69" fmla="*/ 2525 h 20000"/>
                <a:gd name="T70" fmla="*/ 9372 w 20000"/>
                <a:gd name="T71" fmla="*/ 1613 h 20000"/>
                <a:gd name="T72" fmla="*/ 9859 w 20000"/>
                <a:gd name="T73" fmla="*/ 838 h 20000"/>
                <a:gd name="T74" fmla="*/ 10323 w 20000"/>
                <a:gd name="T75" fmla="*/ 263 h 20000"/>
                <a:gd name="T76" fmla="*/ 11319 w 20000"/>
                <a:gd name="T77" fmla="*/ 638 h 20000"/>
                <a:gd name="T78" fmla="*/ 12315 w 20000"/>
                <a:gd name="T79" fmla="*/ 838 h 20000"/>
                <a:gd name="T80" fmla="*/ 12722 w 20000"/>
                <a:gd name="T81" fmla="*/ 838 h 20000"/>
                <a:gd name="T82" fmla="*/ 12541 w 20000"/>
                <a:gd name="T83" fmla="*/ 1350 h 20000"/>
                <a:gd name="T84" fmla="*/ 11964 w 20000"/>
                <a:gd name="T85" fmla="*/ 2525 h 20000"/>
                <a:gd name="T86" fmla="*/ 13073 w 20000"/>
                <a:gd name="T87" fmla="*/ 3688 h 20000"/>
                <a:gd name="T88" fmla="*/ 14488 w 20000"/>
                <a:gd name="T89" fmla="*/ 4213 h 20000"/>
                <a:gd name="T90" fmla="*/ 15065 w 20000"/>
                <a:gd name="T91" fmla="*/ 1488 h 20000"/>
                <a:gd name="T92" fmla="*/ 15484 w 20000"/>
                <a:gd name="T93" fmla="*/ 263 h 20000"/>
                <a:gd name="T94" fmla="*/ 15948 w 20000"/>
                <a:gd name="T95" fmla="*/ 775 h 20000"/>
                <a:gd name="T96" fmla="*/ 16129 w 20000"/>
                <a:gd name="T97" fmla="*/ 1888 h 20000"/>
                <a:gd name="T98" fmla="*/ 16887 w 20000"/>
                <a:gd name="T99" fmla="*/ 2650 h 20000"/>
                <a:gd name="T100" fmla="*/ 17170 w 20000"/>
                <a:gd name="T101" fmla="*/ 4725 h 20000"/>
                <a:gd name="T102" fmla="*/ 17816 w 20000"/>
                <a:gd name="T103" fmla="*/ 5750 h 20000"/>
                <a:gd name="T104" fmla="*/ 18166 w 20000"/>
                <a:gd name="T105" fmla="*/ 6413 h 20000"/>
                <a:gd name="T106" fmla="*/ 18766 w 20000"/>
                <a:gd name="T107" fmla="*/ 7763 h 20000"/>
                <a:gd name="T108" fmla="*/ 19162 w 20000"/>
                <a:gd name="T109" fmla="*/ 8275 h 20000"/>
                <a:gd name="T110" fmla="*/ 19638 w 20000"/>
                <a:gd name="T111" fmla="*/ 9250 h 20000"/>
                <a:gd name="T112" fmla="*/ 19808 w 20000"/>
                <a:gd name="T113" fmla="*/ 11188 h 20000"/>
                <a:gd name="T114" fmla="*/ 18879 w 20000"/>
                <a:gd name="T115" fmla="*/ 14688 h 20000"/>
                <a:gd name="T116" fmla="*/ 18121 w 20000"/>
                <a:gd name="T117" fmla="*/ 16038 h 20000"/>
                <a:gd name="T118" fmla="*/ 16299 w 20000"/>
                <a:gd name="T119" fmla="*/ 19025 h 20000"/>
                <a:gd name="T120" fmla="*/ 14714 w 20000"/>
                <a:gd name="T121" fmla="*/ 1998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000" h="20000">
                  <a:moveTo>
                    <a:pt x="14714" y="19988"/>
                  </a:moveTo>
                  <a:lnTo>
                    <a:pt x="14488" y="19613"/>
                  </a:lnTo>
                  <a:lnTo>
                    <a:pt x="14420" y="19475"/>
                  </a:lnTo>
                  <a:lnTo>
                    <a:pt x="14420" y="19350"/>
                  </a:lnTo>
                  <a:lnTo>
                    <a:pt x="14420" y="19150"/>
                  </a:lnTo>
                  <a:lnTo>
                    <a:pt x="14137" y="19350"/>
                  </a:lnTo>
                  <a:lnTo>
                    <a:pt x="14024" y="19350"/>
                  </a:lnTo>
                  <a:lnTo>
                    <a:pt x="14250" y="19150"/>
                  </a:lnTo>
                  <a:lnTo>
                    <a:pt x="14250" y="18950"/>
                  </a:lnTo>
                  <a:lnTo>
                    <a:pt x="13956" y="19025"/>
                  </a:lnTo>
                  <a:lnTo>
                    <a:pt x="14024" y="19025"/>
                  </a:lnTo>
                  <a:lnTo>
                    <a:pt x="14024" y="19275"/>
                  </a:lnTo>
                  <a:lnTo>
                    <a:pt x="13367" y="19663"/>
                  </a:lnTo>
                  <a:lnTo>
                    <a:pt x="13073" y="19350"/>
                  </a:lnTo>
                  <a:lnTo>
                    <a:pt x="12779" y="19275"/>
                  </a:lnTo>
                  <a:lnTo>
                    <a:pt x="12609" y="19025"/>
                  </a:lnTo>
                  <a:lnTo>
                    <a:pt x="12541" y="19150"/>
                  </a:lnTo>
                  <a:lnTo>
                    <a:pt x="12247" y="18950"/>
                  </a:lnTo>
                  <a:lnTo>
                    <a:pt x="12020" y="18825"/>
                  </a:lnTo>
                  <a:lnTo>
                    <a:pt x="11964" y="18638"/>
                  </a:lnTo>
                  <a:lnTo>
                    <a:pt x="11783" y="18313"/>
                  </a:lnTo>
                  <a:lnTo>
                    <a:pt x="11783" y="17988"/>
                  </a:lnTo>
                  <a:lnTo>
                    <a:pt x="11964" y="17600"/>
                  </a:lnTo>
                  <a:lnTo>
                    <a:pt x="11669" y="16950"/>
                  </a:lnTo>
                  <a:lnTo>
                    <a:pt x="11851" y="16825"/>
                  </a:lnTo>
                  <a:lnTo>
                    <a:pt x="11851" y="16750"/>
                  </a:lnTo>
                  <a:lnTo>
                    <a:pt x="11545" y="16750"/>
                  </a:lnTo>
                  <a:lnTo>
                    <a:pt x="11319" y="16825"/>
                  </a:lnTo>
                  <a:lnTo>
                    <a:pt x="11500" y="16625"/>
                  </a:lnTo>
                  <a:lnTo>
                    <a:pt x="11545" y="16313"/>
                  </a:lnTo>
                  <a:lnTo>
                    <a:pt x="11500" y="15725"/>
                  </a:lnTo>
                  <a:lnTo>
                    <a:pt x="11319" y="15913"/>
                  </a:lnTo>
                  <a:lnTo>
                    <a:pt x="11081" y="16438"/>
                  </a:lnTo>
                  <a:lnTo>
                    <a:pt x="10900" y="16438"/>
                  </a:lnTo>
                  <a:lnTo>
                    <a:pt x="10730" y="16563"/>
                  </a:lnTo>
                  <a:lnTo>
                    <a:pt x="10787" y="16313"/>
                  </a:lnTo>
                  <a:lnTo>
                    <a:pt x="11024" y="16313"/>
                  </a:lnTo>
                  <a:lnTo>
                    <a:pt x="11081" y="15788"/>
                  </a:lnTo>
                  <a:lnTo>
                    <a:pt x="11364" y="15400"/>
                  </a:lnTo>
                  <a:lnTo>
                    <a:pt x="11500" y="15075"/>
                  </a:lnTo>
                  <a:lnTo>
                    <a:pt x="11545" y="14938"/>
                  </a:lnTo>
                  <a:lnTo>
                    <a:pt x="11545" y="14425"/>
                  </a:lnTo>
                  <a:lnTo>
                    <a:pt x="11500" y="14888"/>
                  </a:lnTo>
                  <a:lnTo>
                    <a:pt x="11364" y="14888"/>
                  </a:lnTo>
                  <a:lnTo>
                    <a:pt x="11081" y="15275"/>
                  </a:lnTo>
                  <a:lnTo>
                    <a:pt x="10787" y="15463"/>
                  </a:lnTo>
                  <a:lnTo>
                    <a:pt x="10436" y="15788"/>
                  </a:lnTo>
                  <a:lnTo>
                    <a:pt x="10255" y="16038"/>
                  </a:lnTo>
                  <a:lnTo>
                    <a:pt x="10323" y="16238"/>
                  </a:lnTo>
                  <a:lnTo>
                    <a:pt x="10141" y="16238"/>
                  </a:lnTo>
                  <a:lnTo>
                    <a:pt x="10085" y="16038"/>
                  </a:lnTo>
                  <a:lnTo>
                    <a:pt x="10085" y="15913"/>
                  </a:lnTo>
                  <a:lnTo>
                    <a:pt x="10085" y="15600"/>
                  </a:lnTo>
                  <a:lnTo>
                    <a:pt x="9972" y="15275"/>
                  </a:lnTo>
                  <a:lnTo>
                    <a:pt x="9859" y="14938"/>
                  </a:lnTo>
                  <a:lnTo>
                    <a:pt x="9677" y="14888"/>
                  </a:lnTo>
                  <a:lnTo>
                    <a:pt x="9677" y="14550"/>
                  </a:lnTo>
                  <a:lnTo>
                    <a:pt x="9791" y="14425"/>
                  </a:lnTo>
                  <a:lnTo>
                    <a:pt x="9553" y="14375"/>
                  </a:lnTo>
                  <a:lnTo>
                    <a:pt x="9677" y="14225"/>
                  </a:lnTo>
                  <a:lnTo>
                    <a:pt x="9496" y="14038"/>
                  </a:lnTo>
                  <a:lnTo>
                    <a:pt x="9327" y="14100"/>
                  </a:lnTo>
                  <a:lnTo>
                    <a:pt x="9089" y="13913"/>
                  </a:lnTo>
                  <a:lnTo>
                    <a:pt x="8908" y="13913"/>
                  </a:lnTo>
                  <a:lnTo>
                    <a:pt x="8444" y="13525"/>
                  </a:lnTo>
                  <a:lnTo>
                    <a:pt x="7980" y="13588"/>
                  </a:lnTo>
                  <a:lnTo>
                    <a:pt x="7097" y="13713"/>
                  </a:lnTo>
                  <a:lnTo>
                    <a:pt x="6271" y="14038"/>
                  </a:lnTo>
                  <a:lnTo>
                    <a:pt x="5806" y="13913"/>
                  </a:lnTo>
                  <a:lnTo>
                    <a:pt x="5048" y="14225"/>
                  </a:lnTo>
                  <a:lnTo>
                    <a:pt x="4743" y="14425"/>
                  </a:lnTo>
                  <a:lnTo>
                    <a:pt x="4584" y="14750"/>
                  </a:lnTo>
                  <a:lnTo>
                    <a:pt x="4460" y="14938"/>
                  </a:lnTo>
                  <a:lnTo>
                    <a:pt x="4165" y="15075"/>
                  </a:lnTo>
                  <a:lnTo>
                    <a:pt x="4097" y="15075"/>
                  </a:lnTo>
                  <a:lnTo>
                    <a:pt x="3814" y="15075"/>
                  </a:lnTo>
                  <a:lnTo>
                    <a:pt x="3633" y="15200"/>
                  </a:lnTo>
                  <a:lnTo>
                    <a:pt x="3520" y="14938"/>
                  </a:lnTo>
                  <a:lnTo>
                    <a:pt x="2932" y="14888"/>
                  </a:lnTo>
                  <a:lnTo>
                    <a:pt x="2637" y="14938"/>
                  </a:lnTo>
                  <a:lnTo>
                    <a:pt x="2173" y="15200"/>
                  </a:lnTo>
                  <a:lnTo>
                    <a:pt x="2105" y="15275"/>
                  </a:lnTo>
                  <a:lnTo>
                    <a:pt x="1822" y="15400"/>
                  </a:lnTo>
                  <a:lnTo>
                    <a:pt x="1415" y="15600"/>
                  </a:lnTo>
                  <a:lnTo>
                    <a:pt x="1177" y="15725"/>
                  </a:lnTo>
                  <a:lnTo>
                    <a:pt x="770" y="15725"/>
                  </a:lnTo>
                  <a:lnTo>
                    <a:pt x="464" y="15463"/>
                  </a:lnTo>
                  <a:lnTo>
                    <a:pt x="294" y="15200"/>
                  </a:lnTo>
                  <a:lnTo>
                    <a:pt x="0" y="15075"/>
                  </a:lnTo>
                  <a:lnTo>
                    <a:pt x="113" y="14688"/>
                  </a:lnTo>
                  <a:lnTo>
                    <a:pt x="181" y="14688"/>
                  </a:lnTo>
                  <a:lnTo>
                    <a:pt x="419" y="14550"/>
                  </a:lnTo>
                  <a:lnTo>
                    <a:pt x="464" y="14038"/>
                  </a:lnTo>
                  <a:lnTo>
                    <a:pt x="589" y="14038"/>
                  </a:lnTo>
                  <a:lnTo>
                    <a:pt x="770" y="13525"/>
                  </a:lnTo>
                  <a:lnTo>
                    <a:pt x="702" y="13075"/>
                  </a:lnTo>
                  <a:lnTo>
                    <a:pt x="464" y="12225"/>
                  </a:lnTo>
                  <a:lnTo>
                    <a:pt x="589" y="11513"/>
                  </a:lnTo>
                  <a:lnTo>
                    <a:pt x="464" y="11125"/>
                  </a:lnTo>
                  <a:lnTo>
                    <a:pt x="294" y="10875"/>
                  </a:lnTo>
                  <a:lnTo>
                    <a:pt x="419" y="10475"/>
                  </a:lnTo>
                  <a:lnTo>
                    <a:pt x="181" y="10038"/>
                  </a:lnTo>
                  <a:lnTo>
                    <a:pt x="0" y="9450"/>
                  </a:lnTo>
                  <a:lnTo>
                    <a:pt x="113" y="9450"/>
                  </a:lnTo>
                  <a:lnTo>
                    <a:pt x="181" y="9775"/>
                  </a:lnTo>
                  <a:lnTo>
                    <a:pt x="294" y="9775"/>
                  </a:lnTo>
                  <a:lnTo>
                    <a:pt x="181" y="9450"/>
                  </a:lnTo>
                  <a:lnTo>
                    <a:pt x="181" y="9125"/>
                  </a:lnTo>
                  <a:lnTo>
                    <a:pt x="294" y="9250"/>
                  </a:lnTo>
                  <a:lnTo>
                    <a:pt x="294" y="9450"/>
                  </a:lnTo>
                  <a:lnTo>
                    <a:pt x="419" y="9450"/>
                  </a:lnTo>
                  <a:lnTo>
                    <a:pt x="464" y="9650"/>
                  </a:lnTo>
                  <a:lnTo>
                    <a:pt x="464" y="9250"/>
                  </a:lnTo>
                  <a:lnTo>
                    <a:pt x="419" y="8988"/>
                  </a:lnTo>
                  <a:lnTo>
                    <a:pt x="294" y="8275"/>
                  </a:lnTo>
                  <a:lnTo>
                    <a:pt x="294" y="8088"/>
                  </a:lnTo>
                  <a:lnTo>
                    <a:pt x="464" y="7638"/>
                  </a:lnTo>
                  <a:lnTo>
                    <a:pt x="589" y="7250"/>
                  </a:lnTo>
                  <a:lnTo>
                    <a:pt x="702" y="6925"/>
                  </a:lnTo>
                  <a:lnTo>
                    <a:pt x="883" y="6613"/>
                  </a:lnTo>
                  <a:lnTo>
                    <a:pt x="770" y="7050"/>
                  </a:lnTo>
                  <a:lnTo>
                    <a:pt x="883" y="7050"/>
                  </a:lnTo>
                  <a:lnTo>
                    <a:pt x="1064" y="6613"/>
                  </a:lnTo>
                  <a:lnTo>
                    <a:pt x="1347" y="6538"/>
                  </a:lnTo>
                  <a:lnTo>
                    <a:pt x="1709" y="6275"/>
                  </a:lnTo>
                  <a:lnTo>
                    <a:pt x="2286" y="5950"/>
                  </a:lnTo>
                  <a:lnTo>
                    <a:pt x="2592" y="5950"/>
                  </a:lnTo>
                  <a:lnTo>
                    <a:pt x="2875" y="5750"/>
                  </a:lnTo>
                  <a:lnTo>
                    <a:pt x="3169" y="5750"/>
                  </a:lnTo>
                  <a:lnTo>
                    <a:pt x="3407" y="5700"/>
                  </a:lnTo>
                  <a:lnTo>
                    <a:pt x="3701" y="5563"/>
                  </a:lnTo>
                  <a:lnTo>
                    <a:pt x="4584" y="5175"/>
                  </a:lnTo>
                  <a:lnTo>
                    <a:pt x="4867" y="4600"/>
                  </a:lnTo>
                  <a:lnTo>
                    <a:pt x="5093" y="4525"/>
                  </a:lnTo>
                  <a:lnTo>
                    <a:pt x="5093" y="4338"/>
                  </a:lnTo>
                  <a:lnTo>
                    <a:pt x="5093" y="4013"/>
                  </a:lnTo>
                  <a:lnTo>
                    <a:pt x="5399" y="3550"/>
                  </a:lnTo>
                  <a:lnTo>
                    <a:pt x="5512" y="3363"/>
                  </a:lnTo>
                  <a:lnTo>
                    <a:pt x="5625" y="3363"/>
                  </a:lnTo>
                  <a:lnTo>
                    <a:pt x="5693" y="3550"/>
                  </a:lnTo>
                  <a:lnTo>
                    <a:pt x="5863" y="4013"/>
                  </a:lnTo>
                  <a:lnTo>
                    <a:pt x="5863" y="3688"/>
                  </a:lnTo>
                  <a:lnTo>
                    <a:pt x="6089" y="3825"/>
                  </a:lnTo>
                  <a:lnTo>
                    <a:pt x="5976" y="3550"/>
                  </a:lnTo>
                  <a:lnTo>
                    <a:pt x="5863" y="3238"/>
                  </a:lnTo>
                  <a:lnTo>
                    <a:pt x="5976" y="3163"/>
                  </a:lnTo>
                  <a:lnTo>
                    <a:pt x="6089" y="3363"/>
                  </a:lnTo>
                  <a:lnTo>
                    <a:pt x="6157" y="3238"/>
                  </a:lnTo>
                  <a:lnTo>
                    <a:pt x="6271" y="3363"/>
                  </a:lnTo>
                  <a:lnTo>
                    <a:pt x="6452" y="3363"/>
                  </a:lnTo>
                  <a:lnTo>
                    <a:pt x="6338" y="3363"/>
                  </a:lnTo>
                  <a:lnTo>
                    <a:pt x="6338" y="3163"/>
                  </a:lnTo>
                  <a:lnTo>
                    <a:pt x="6338" y="2988"/>
                  </a:lnTo>
                  <a:lnTo>
                    <a:pt x="6565" y="2713"/>
                  </a:lnTo>
                  <a:lnTo>
                    <a:pt x="6621" y="2838"/>
                  </a:lnTo>
                  <a:lnTo>
                    <a:pt x="6621" y="2650"/>
                  </a:lnTo>
                  <a:lnTo>
                    <a:pt x="6735" y="2525"/>
                  </a:lnTo>
                  <a:lnTo>
                    <a:pt x="6916" y="2650"/>
                  </a:lnTo>
                  <a:lnTo>
                    <a:pt x="6735" y="2325"/>
                  </a:lnTo>
                  <a:lnTo>
                    <a:pt x="7040" y="2138"/>
                  </a:lnTo>
                  <a:lnTo>
                    <a:pt x="7097" y="2325"/>
                  </a:lnTo>
                  <a:lnTo>
                    <a:pt x="7391" y="1888"/>
                  </a:lnTo>
                  <a:lnTo>
                    <a:pt x="7504" y="1813"/>
                  </a:lnTo>
                  <a:lnTo>
                    <a:pt x="7561" y="2013"/>
                  </a:lnTo>
                  <a:lnTo>
                    <a:pt x="7799" y="1688"/>
                  </a:lnTo>
                  <a:lnTo>
                    <a:pt x="7866" y="1888"/>
                  </a:lnTo>
                  <a:lnTo>
                    <a:pt x="8331" y="2325"/>
                  </a:lnTo>
                  <a:lnTo>
                    <a:pt x="8149" y="2525"/>
                  </a:lnTo>
                  <a:lnTo>
                    <a:pt x="8263" y="2713"/>
                  </a:lnTo>
                  <a:lnTo>
                    <a:pt x="8444" y="2450"/>
                  </a:lnTo>
                  <a:lnTo>
                    <a:pt x="8613" y="2525"/>
                  </a:lnTo>
                  <a:lnTo>
                    <a:pt x="8795" y="2650"/>
                  </a:lnTo>
                  <a:lnTo>
                    <a:pt x="8908" y="2525"/>
                  </a:lnTo>
                  <a:lnTo>
                    <a:pt x="9089" y="2713"/>
                  </a:lnTo>
                  <a:lnTo>
                    <a:pt x="9032" y="2525"/>
                  </a:lnTo>
                  <a:lnTo>
                    <a:pt x="9089" y="2525"/>
                  </a:lnTo>
                  <a:lnTo>
                    <a:pt x="8908" y="2138"/>
                  </a:lnTo>
                  <a:lnTo>
                    <a:pt x="9089" y="1888"/>
                  </a:lnTo>
                  <a:lnTo>
                    <a:pt x="9213" y="1613"/>
                  </a:lnTo>
                  <a:lnTo>
                    <a:pt x="9372" y="1613"/>
                  </a:lnTo>
                  <a:lnTo>
                    <a:pt x="9327" y="1300"/>
                  </a:lnTo>
                  <a:lnTo>
                    <a:pt x="9553" y="1100"/>
                  </a:lnTo>
                  <a:lnTo>
                    <a:pt x="9791" y="1100"/>
                  </a:lnTo>
                  <a:lnTo>
                    <a:pt x="9791" y="975"/>
                  </a:lnTo>
                  <a:lnTo>
                    <a:pt x="9859" y="838"/>
                  </a:lnTo>
                  <a:lnTo>
                    <a:pt x="10549" y="838"/>
                  </a:lnTo>
                  <a:lnTo>
                    <a:pt x="10617" y="838"/>
                  </a:lnTo>
                  <a:lnTo>
                    <a:pt x="10549" y="463"/>
                  </a:lnTo>
                  <a:lnTo>
                    <a:pt x="10436" y="463"/>
                  </a:lnTo>
                  <a:lnTo>
                    <a:pt x="10323" y="263"/>
                  </a:lnTo>
                  <a:lnTo>
                    <a:pt x="10549" y="263"/>
                  </a:lnTo>
                  <a:lnTo>
                    <a:pt x="10730" y="325"/>
                  </a:lnTo>
                  <a:lnTo>
                    <a:pt x="10787" y="325"/>
                  </a:lnTo>
                  <a:lnTo>
                    <a:pt x="10900" y="513"/>
                  </a:lnTo>
                  <a:lnTo>
                    <a:pt x="11319" y="638"/>
                  </a:lnTo>
                  <a:lnTo>
                    <a:pt x="11364" y="775"/>
                  </a:lnTo>
                  <a:lnTo>
                    <a:pt x="11669" y="775"/>
                  </a:lnTo>
                  <a:lnTo>
                    <a:pt x="11851" y="838"/>
                  </a:lnTo>
                  <a:lnTo>
                    <a:pt x="12134" y="775"/>
                  </a:lnTo>
                  <a:lnTo>
                    <a:pt x="12315" y="838"/>
                  </a:lnTo>
                  <a:lnTo>
                    <a:pt x="12428" y="975"/>
                  </a:lnTo>
                  <a:lnTo>
                    <a:pt x="12541" y="1100"/>
                  </a:lnTo>
                  <a:lnTo>
                    <a:pt x="12428" y="838"/>
                  </a:lnTo>
                  <a:lnTo>
                    <a:pt x="12609" y="775"/>
                  </a:lnTo>
                  <a:lnTo>
                    <a:pt x="12722" y="838"/>
                  </a:lnTo>
                  <a:lnTo>
                    <a:pt x="12779" y="975"/>
                  </a:lnTo>
                  <a:lnTo>
                    <a:pt x="12609" y="1175"/>
                  </a:lnTo>
                  <a:lnTo>
                    <a:pt x="12609" y="1300"/>
                  </a:lnTo>
                  <a:lnTo>
                    <a:pt x="12541" y="1488"/>
                  </a:lnTo>
                  <a:lnTo>
                    <a:pt x="12541" y="1350"/>
                  </a:lnTo>
                  <a:lnTo>
                    <a:pt x="12315" y="1488"/>
                  </a:lnTo>
                  <a:lnTo>
                    <a:pt x="12247" y="1688"/>
                  </a:lnTo>
                  <a:lnTo>
                    <a:pt x="12247" y="1813"/>
                  </a:lnTo>
                  <a:lnTo>
                    <a:pt x="12247" y="2013"/>
                  </a:lnTo>
                  <a:lnTo>
                    <a:pt x="11964" y="2525"/>
                  </a:lnTo>
                  <a:lnTo>
                    <a:pt x="12247" y="2838"/>
                  </a:lnTo>
                  <a:lnTo>
                    <a:pt x="12315" y="2988"/>
                  </a:lnTo>
                  <a:lnTo>
                    <a:pt x="12541" y="3038"/>
                  </a:lnTo>
                  <a:lnTo>
                    <a:pt x="12609" y="3238"/>
                  </a:lnTo>
                  <a:lnTo>
                    <a:pt x="13073" y="3688"/>
                  </a:lnTo>
                  <a:lnTo>
                    <a:pt x="13662" y="3825"/>
                  </a:lnTo>
                  <a:lnTo>
                    <a:pt x="13662" y="4075"/>
                  </a:lnTo>
                  <a:lnTo>
                    <a:pt x="14137" y="4338"/>
                  </a:lnTo>
                  <a:lnTo>
                    <a:pt x="14307" y="4338"/>
                  </a:lnTo>
                  <a:lnTo>
                    <a:pt x="14488" y="4213"/>
                  </a:lnTo>
                  <a:lnTo>
                    <a:pt x="14771" y="3550"/>
                  </a:lnTo>
                  <a:lnTo>
                    <a:pt x="15065" y="2450"/>
                  </a:lnTo>
                  <a:lnTo>
                    <a:pt x="15065" y="1888"/>
                  </a:lnTo>
                  <a:lnTo>
                    <a:pt x="15178" y="1688"/>
                  </a:lnTo>
                  <a:lnTo>
                    <a:pt x="15065" y="1488"/>
                  </a:lnTo>
                  <a:lnTo>
                    <a:pt x="15246" y="1175"/>
                  </a:lnTo>
                  <a:lnTo>
                    <a:pt x="15178" y="1100"/>
                  </a:lnTo>
                  <a:lnTo>
                    <a:pt x="15246" y="838"/>
                  </a:lnTo>
                  <a:lnTo>
                    <a:pt x="15359" y="838"/>
                  </a:lnTo>
                  <a:lnTo>
                    <a:pt x="15484" y="263"/>
                  </a:lnTo>
                  <a:lnTo>
                    <a:pt x="15710" y="0"/>
                  </a:lnTo>
                  <a:lnTo>
                    <a:pt x="15710" y="125"/>
                  </a:lnTo>
                  <a:lnTo>
                    <a:pt x="15835" y="325"/>
                  </a:lnTo>
                  <a:lnTo>
                    <a:pt x="15835" y="775"/>
                  </a:lnTo>
                  <a:lnTo>
                    <a:pt x="15948" y="775"/>
                  </a:lnTo>
                  <a:lnTo>
                    <a:pt x="15948" y="975"/>
                  </a:lnTo>
                  <a:lnTo>
                    <a:pt x="16005" y="1100"/>
                  </a:lnTo>
                  <a:lnTo>
                    <a:pt x="16005" y="1350"/>
                  </a:lnTo>
                  <a:lnTo>
                    <a:pt x="16129" y="1350"/>
                  </a:lnTo>
                  <a:lnTo>
                    <a:pt x="16129" y="1888"/>
                  </a:lnTo>
                  <a:lnTo>
                    <a:pt x="16242" y="2450"/>
                  </a:lnTo>
                  <a:lnTo>
                    <a:pt x="16299" y="2325"/>
                  </a:lnTo>
                  <a:lnTo>
                    <a:pt x="16480" y="2138"/>
                  </a:lnTo>
                  <a:lnTo>
                    <a:pt x="16593" y="2450"/>
                  </a:lnTo>
                  <a:lnTo>
                    <a:pt x="16887" y="2650"/>
                  </a:lnTo>
                  <a:lnTo>
                    <a:pt x="16887" y="3363"/>
                  </a:lnTo>
                  <a:lnTo>
                    <a:pt x="16887" y="3550"/>
                  </a:lnTo>
                  <a:lnTo>
                    <a:pt x="17057" y="3888"/>
                  </a:lnTo>
                  <a:lnTo>
                    <a:pt x="17170" y="4400"/>
                  </a:lnTo>
                  <a:lnTo>
                    <a:pt x="17170" y="4725"/>
                  </a:lnTo>
                  <a:lnTo>
                    <a:pt x="17170" y="4925"/>
                  </a:lnTo>
                  <a:lnTo>
                    <a:pt x="17238" y="5175"/>
                  </a:lnTo>
                  <a:lnTo>
                    <a:pt x="17476" y="5438"/>
                  </a:lnTo>
                  <a:lnTo>
                    <a:pt x="17702" y="5438"/>
                  </a:lnTo>
                  <a:lnTo>
                    <a:pt x="17816" y="5750"/>
                  </a:lnTo>
                  <a:lnTo>
                    <a:pt x="17940" y="5750"/>
                  </a:lnTo>
                  <a:lnTo>
                    <a:pt x="18166" y="5950"/>
                  </a:lnTo>
                  <a:lnTo>
                    <a:pt x="18291" y="6213"/>
                  </a:lnTo>
                  <a:lnTo>
                    <a:pt x="18415" y="6275"/>
                  </a:lnTo>
                  <a:lnTo>
                    <a:pt x="18166" y="6413"/>
                  </a:lnTo>
                  <a:lnTo>
                    <a:pt x="18291" y="6613"/>
                  </a:lnTo>
                  <a:lnTo>
                    <a:pt x="18472" y="6925"/>
                  </a:lnTo>
                  <a:lnTo>
                    <a:pt x="18472" y="7050"/>
                  </a:lnTo>
                  <a:lnTo>
                    <a:pt x="18698" y="7638"/>
                  </a:lnTo>
                  <a:lnTo>
                    <a:pt x="18766" y="7763"/>
                  </a:lnTo>
                  <a:lnTo>
                    <a:pt x="18766" y="7313"/>
                  </a:lnTo>
                  <a:lnTo>
                    <a:pt x="19049" y="7638"/>
                  </a:lnTo>
                  <a:lnTo>
                    <a:pt x="19049" y="7563"/>
                  </a:lnTo>
                  <a:lnTo>
                    <a:pt x="19162" y="7763"/>
                  </a:lnTo>
                  <a:lnTo>
                    <a:pt x="19162" y="8275"/>
                  </a:lnTo>
                  <a:lnTo>
                    <a:pt x="18936" y="8275"/>
                  </a:lnTo>
                  <a:lnTo>
                    <a:pt x="19049" y="8475"/>
                  </a:lnTo>
                  <a:lnTo>
                    <a:pt x="19344" y="8675"/>
                  </a:lnTo>
                  <a:lnTo>
                    <a:pt x="19525" y="8938"/>
                  </a:lnTo>
                  <a:lnTo>
                    <a:pt x="19638" y="9250"/>
                  </a:lnTo>
                  <a:lnTo>
                    <a:pt x="19808" y="9450"/>
                  </a:lnTo>
                  <a:lnTo>
                    <a:pt x="19932" y="9650"/>
                  </a:lnTo>
                  <a:lnTo>
                    <a:pt x="19808" y="9963"/>
                  </a:lnTo>
                  <a:lnTo>
                    <a:pt x="19989" y="10350"/>
                  </a:lnTo>
                  <a:lnTo>
                    <a:pt x="19808" y="11188"/>
                  </a:lnTo>
                  <a:lnTo>
                    <a:pt x="19932" y="11650"/>
                  </a:lnTo>
                  <a:lnTo>
                    <a:pt x="19808" y="12363"/>
                  </a:lnTo>
                  <a:lnTo>
                    <a:pt x="19525" y="13075"/>
                  </a:lnTo>
                  <a:lnTo>
                    <a:pt x="19344" y="13838"/>
                  </a:lnTo>
                  <a:lnTo>
                    <a:pt x="18879" y="14688"/>
                  </a:lnTo>
                  <a:lnTo>
                    <a:pt x="18879" y="14750"/>
                  </a:lnTo>
                  <a:lnTo>
                    <a:pt x="18879" y="14888"/>
                  </a:lnTo>
                  <a:lnTo>
                    <a:pt x="18291" y="15400"/>
                  </a:lnTo>
                  <a:lnTo>
                    <a:pt x="18166" y="15725"/>
                  </a:lnTo>
                  <a:lnTo>
                    <a:pt x="18121" y="16038"/>
                  </a:lnTo>
                  <a:lnTo>
                    <a:pt x="17702" y="16563"/>
                  </a:lnTo>
                  <a:lnTo>
                    <a:pt x="17521" y="16950"/>
                  </a:lnTo>
                  <a:lnTo>
                    <a:pt x="17057" y="17925"/>
                  </a:lnTo>
                  <a:lnTo>
                    <a:pt x="16774" y="18763"/>
                  </a:lnTo>
                  <a:lnTo>
                    <a:pt x="16299" y="19025"/>
                  </a:lnTo>
                  <a:lnTo>
                    <a:pt x="15529" y="19025"/>
                  </a:lnTo>
                  <a:lnTo>
                    <a:pt x="15246" y="19350"/>
                  </a:lnTo>
                  <a:lnTo>
                    <a:pt x="14714" y="19663"/>
                  </a:lnTo>
                  <a:lnTo>
                    <a:pt x="14771" y="19800"/>
                  </a:lnTo>
                  <a:lnTo>
                    <a:pt x="14714" y="19988"/>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4" name="Freeform 22">
              <a:extLst>
                <a:ext uri="{FF2B5EF4-FFF2-40B4-BE49-F238E27FC236}">
                  <a16:creationId xmlns:a16="http://schemas.microsoft.com/office/drawing/2014/main" id="{54412AD9-4A21-4A4D-B152-CFBB646912AD}"/>
                </a:ext>
              </a:extLst>
            </p:cNvPr>
            <p:cNvSpPr>
              <a:spLocks/>
            </p:cNvSpPr>
            <p:nvPr/>
          </p:nvSpPr>
          <p:spPr bwMode="auto">
            <a:xfrm>
              <a:off x="8085406" y="5034545"/>
              <a:ext cx="179632" cy="213869"/>
            </a:xfrm>
            <a:custGeom>
              <a:avLst/>
              <a:gdLst>
                <a:gd name="T0" fmla="*/ 4000 w 20000"/>
                <a:gd name="T1" fmla="*/ 19512 h 20000"/>
                <a:gd name="T2" fmla="*/ 2961 w 20000"/>
                <a:gd name="T3" fmla="*/ 18581 h 20000"/>
                <a:gd name="T4" fmla="*/ 1870 w 20000"/>
                <a:gd name="T5" fmla="*/ 17694 h 20000"/>
                <a:gd name="T6" fmla="*/ 0 w 20000"/>
                <a:gd name="T7" fmla="*/ 17428 h 20000"/>
                <a:gd name="T8" fmla="*/ 0 w 20000"/>
                <a:gd name="T9" fmla="*/ 16541 h 20000"/>
                <a:gd name="T10" fmla="*/ 831 w 20000"/>
                <a:gd name="T11" fmla="*/ 16275 h 20000"/>
                <a:gd name="T12" fmla="*/ 1351 w 20000"/>
                <a:gd name="T13" fmla="*/ 14723 h 20000"/>
                <a:gd name="T14" fmla="*/ 1870 w 20000"/>
                <a:gd name="T15" fmla="*/ 14457 h 20000"/>
                <a:gd name="T16" fmla="*/ 2130 w 20000"/>
                <a:gd name="T17" fmla="*/ 14013 h 20000"/>
                <a:gd name="T18" fmla="*/ 2961 w 20000"/>
                <a:gd name="T19" fmla="*/ 13792 h 20000"/>
                <a:gd name="T20" fmla="*/ 4312 w 20000"/>
                <a:gd name="T21" fmla="*/ 12860 h 20000"/>
                <a:gd name="T22" fmla="*/ 5091 w 20000"/>
                <a:gd name="T23" fmla="*/ 12195 h 20000"/>
                <a:gd name="T24" fmla="*/ 5610 w 20000"/>
                <a:gd name="T25" fmla="*/ 11486 h 20000"/>
                <a:gd name="T26" fmla="*/ 7792 w 20000"/>
                <a:gd name="T27" fmla="*/ 10820 h 20000"/>
                <a:gd name="T28" fmla="*/ 11844 w 20000"/>
                <a:gd name="T29" fmla="*/ 8514 h 20000"/>
                <a:gd name="T30" fmla="*/ 15377 w 20000"/>
                <a:gd name="T31" fmla="*/ 4834 h 20000"/>
                <a:gd name="T32" fmla="*/ 16104 w 20000"/>
                <a:gd name="T33" fmla="*/ 3725 h 20000"/>
                <a:gd name="T34" fmla="*/ 17506 w 20000"/>
                <a:gd name="T35" fmla="*/ 1197 h 20000"/>
                <a:gd name="T36" fmla="*/ 18857 w 20000"/>
                <a:gd name="T37" fmla="*/ 266 h 20000"/>
                <a:gd name="T38" fmla="*/ 18857 w 20000"/>
                <a:gd name="T39" fmla="*/ 1375 h 20000"/>
                <a:gd name="T40" fmla="*/ 18857 w 20000"/>
                <a:gd name="T41" fmla="*/ 3016 h 20000"/>
                <a:gd name="T42" fmla="*/ 19636 w 20000"/>
                <a:gd name="T43" fmla="*/ 2084 h 20000"/>
                <a:gd name="T44" fmla="*/ 19948 w 20000"/>
                <a:gd name="T45" fmla="*/ 3016 h 20000"/>
                <a:gd name="T46" fmla="*/ 19636 w 20000"/>
                <a:gd name="T47" fmla="*/ 4390 h 20000"/>
                <a:gd name="T48" fmla="*/ 18338 w 20000"/>
                <a:gd name="T49" fmla="*/ 6918 h 20000"/>
                <a:gd name="T50" fmla="*/ 16416 w 20000"/>
                <a:gd name="T51" fmla="*/ 9180 h 20000"/>
                <a:gd name="T52" fmla="*/ 16416 w 20000"/>
                <a:gd name="T53" fmla="*/ 10998 h 20000"/>
                <a:gd name="T54" fmla="*/ 15377 w 20000"/>
                <a:gd name="T55" fmla="*/ 10998 h 20000"/>
                <a:gd name="T56" fmla="*/ 14805 w 20000"/>
                <a:gd name="T57" fmla="*/ 10998 h 20000"/>
                <a:gd name="T58" fmla="*/ 12104 w 20000"/>
                <a:gd name="T59" fmla="*/ 12860 h 20000"/>
                <a:gd name="T60" fmla="*/ 10805 w 20000"/>
                <a:gd name="T61" fmla="*/ 15166 h 20000"/>
                <a:gd name="T62" fmla="*/ 9143 w 20000"/>
                <a:gd name="T63" fmla="*/ 16984 h 20000"/>
                <a:gd name="T64" fmla="*/ 9143 w 20000"/>
                <a:gd name="T65" fmla="*/ 17428 h 20000"/>
                <a:gd name="T66" fmla="*/ 7013 w 20000"/>
                <a:gd name="T67" fmla="*/ 18803 h 20000"/>
                <a:gd name="T68" fmla="*/ 4312 w 20000"/>
                <a:gd name="T69" fmla="*/ 1995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00" h="20000">
                  <a:moveTo>
                    <a:pt x="4312" y="19956"/>
                  </a:moveTo>
                  <a:lnTo>
                    <a:pt x="4000" y="19512"/>
                  </a:lnTo>
                  <a:lnTo>
                    <a:pt x="2961" y="19246"/>
                  </a:lnTo>
                  <a:lnTo>
                    <a:pt x="2961" y="18581"/>
                  </a:lnTo>
                  <a:lnTo>
                    <a:pt x="1870" y="18137"/>
                  </a:lnTo>
                  <a:lnTo>
                    <a:pt x="1870" y="17694"/>
                  </a:lnTo>
                  <a:lnTo>
                    <a:pt x="831" y="17694"/>
                  </a:lnTo>
                  <a:lnTo>
                    <a:pt x="0" y="17428"/>
                  </a:lnTo>
                  <a:lnTo>
                    <a:pt x="519" y="16541"/>
                  </a:lnTo>
                  <a:lnTo>
                    <a:pt x="0" y="16541"/>
                  </a:lnTo>
                  <a:lnTo>
                    <a:pt x="0" y="16275"/>
                  </a:lnTo>
                  <a:lnTo>
                    <a:pt x="831" y="16275"/>
                  </a:lnTo>
                  <a:lnTo>
                    <a:pt x="831" y="15610"/>
                  </a:lnTo>
                  <a:lnTo>
                    <a:pt x="1351" y="14723"/>
                  </a:lnTo>
                  <a:lnTo>
                    <a:pt x="2130" y="15166"/>
                  </a:lnTo>
                  <a:lnTo>
                    <a:pt x="1870" y="14457"/>
                  </a:lnTo>
                  <a:lnTo>
                    <a:pt x="2130" y="14457"/>
                  </a:lnTo>
                  <a:lnTo>
                    <a:pt x="2130" y="14013"/>
                  </a:lnTo>
                  <a:lnTo>
                    <a:pt x="2649" y="13792"/>
                  </a:lnTo>
                  <a:lnTo>
                    <a:pt x="2961" y="13792"/>
                  </a:lnTo>
                  <a:lnTo>
                    <a:pt x="2961" y="13348"/>
                  </a:lnTo>
                  <a:lnTo>
                    <a:pt x="4312" y="12860"/>
                  </a:lnTo>
                  <a:lnTo>
                    <a:pt x="5091" y="11707"/>
                  </a:lnTo>
                  <a:lnTo>
                    <a:pt x="5091" y="12195"/>
                  </a:lnTo>
                  <a:lnTo>
                    <a:pt x="5610" y="12195"/>
                  </a:lnTo>
                  <a:lnTo>
                    <a:pt x="5610" y="11486"/>
                  </a:lnTo>
                  <a:lnTo>
                    <a:pt x="6442" y="10820"/>
                  </a:lnTo>
                  <a:lnTo>
                    <a:pt x="7792" y="10820"/>
                  </a:lnTo>
                  <a:lnTo>
                    <a:pt x="9143" y="9889"/>
                  </a:lnTo>
                  <a:lnTo>
                    <a:pt x="11844" y="8514"/>
                  </a:lnTo>
                  <a:lnTo>
                    <a:pt x="13974" y="6918"/>
                  </a:lnTo>
                  <a:lnTo>
                    <a:pt x="15377" y="4834"/>
                  </a:lnTo>
                  <a:lnTo>
                    <a:pt x="15584" y="4169"/>
                  </a:lnTo>
                  <a:lnTo>
                    <a:pt x="16104" y="3725"/>
                  </a:lnTo>
                  <a:lnTo>
                    <a:pt x="16935" y="2572"/>
                  </a:lnTo>
                  <a:lnTo>
                    <a:pt x="17506" y="1197"/>
                  </a:lnTo>
                  <a:lnTo>
                    <a:pt x="18338" y="0"/>
                  </a:lnTo>
                  <a:lnTo>
                    <a:pt x="18857" y="266"/>
                  </a:lnTo>
                  <a:lnTo>
                    <a:pt x="18857" y="1197"/>
                  </a:lnTo>
                  <a:lnTo>
                    <a:pt x="18857" y="1375"/>
                  </a:lnTo>
                  <a:lnTo>
                    <a:pt x="18857" y="2084"/>
                  </a:lnTo>
                  <a:lnTo>
                    <a:pt x="18857" y="3016"/>
                  </a:lnTo>
                  <a:lnTo>
                    <a:pt x="18857" y="2572"/>
                  </a:lnTo>
                  <a:lnTo>
                    <a:pt x="19636" y="2084"/>
                  </a:lnTo>
                  <a:lnTo>
                    <a:pt x="19636" y="2572"/>
                  </a:lnTo>
                  <a:lnTo>
                    <a:pt x="19948" y="3016"/>
                  </a:lnTo>
                  <a:lnTo>
                    <a:pt x="19636" y="3193"/>
                  </a:lnTo>
                  <a:lnTo>
                    <a:pt x="19636" y="4390"/>
                  </a:lnTo>
                  <a:lnTo>
                    <a:pt x="19117" y="5543"/>
                  </a:lnTo>
                  <a:lnTo>
                    <a:pt x="18338" y="6918"/>
                  </a:lnTo>
                  <a:lnTo>
                    <a:pt x="17506" y="8071"/>
                  </a:lnTo>
                  <a:lnTo>
                    <a:pt x="16416" y="9180"/>
                  </a:lnTo>
                  <a:lnTo>
                    <a:pt x="16104" y="10333"/>
                  </a:lnTo>
                  <a:lnTo>
                    <a:pt x="16416" y="10998"/>
                  </a:lnTo>
                  <a:lnTo>
                    <a:pt x="15584" y="10820"/>
                  </a:lnTo>
                  <a:lnTo>
                    <a:pt x="15377" y="10998"/>
                  </a:lnTo>
                  <a:lnTo>
                    <a:pt x="14805" y="10820"/>
                  </a:lnTo>
                  <a:lnTo>
                    <a:pt x="14805" y="10998"/>
                  </a:lnTo>
                  <a:lnTo>
                    <a:pt x="13455" y="11707"/>
                  </a:lnTo>
                  <a:lnTo>
                    <a:pt x="12104" y="12860"/>
                  </a:lnTo>
                  <a:lnTo>
                    <a:pt x="11844" y="14457"/>
                  </a:lnTo>
                  <a:lnTo>
                    <a:pt x="10805" y="15166"/>
                  </a:lnTo>
                  <a:lnTo>
                    <a:pt x="9974" y="16275"/>
                  </a:lnTo>
                  <a:lnTo>
                    <a:pt x="9143" y="16984"/>
                  </a:lnTo>
                  <a:lnTo>
                    <a:pt x="9662" y="17428"/>
                  </a:lnTo>
                  <a:lnTo>
                    <a:pt x="9143" y="17428"/>
                  </a:lnTo>
                  <a:lnTo>
                    <a:pt x="8364" y="18137"/>
                  </a:lnTo>
                  <a:lnTo>
                    <a:pt x="7013" y="18803"/>
                  </a:lnTo>
                  <a:lnTo>
                    <a:pt x="6442" y="19512"/>
                  </a:lnTo>
                  <a:lnTo>
                    <a:pt x="4312" y="19956"/>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5" name="Freeform 21">
              <a:extLst>
                <a:ext uri="{FF2B5EF4-FFF2-40B4-BE49-F238E27FC236}">
                  <a16:creationId xmlns:a16="http://schemas.microsoft.com/office/drawing/2014/main" id="{1A026065-8060-46ED-8153-A9697A4A2E54}"/>
                </a:ext>
              </a:extLst>
            </p:cNvPr>
            <p:cNvSpPr>
              <a:spLocks/>
            </p:cNvSpPr>
            <p:nvPr/>
          </p:nvSpPr>
          <p:spPr bwMode="auto">
            <a:xfrm>
              <a:off x="8268537" y="4834934"/>
              <a:ext cx="116644" cy="247137"/>
            </a:xfrm>
            <a:custGeom>
              <a:avLst/>
              <a:gdLst>
                <a:gd name="T0" fmla="*/ 800 w 20000"/>
                <a:gd name="T1" fmla="*/ 19961 h 20000"/>
                <a:gd name="T2" fmla="*/ 800 w 20000"/>
                <a:gd name="T3" fmla="*/ 18921 h 20000"/>
                <a:gd name="T4" fmla="*/ 0 w 20000"/>
                <a:gd name="T5" fmla="*/ 19345 h 20000"/>
                <a:gd name="T6" fmla="*/ 0 w 20000"/>
                <a:gd name="T7" fmla="*/ 18767 h 20000"/>
                <a:gd name="T8" fmla="*/ 800 w 20000"/>
                <a:gd name="T9" fmla="*/ 17958 h 20000"/>
                <a:gd name="T10" fmla="*/ 2080 w 20000"/>
                <a:gd name="T11" fmla="*/ 16339 h 20000"/>
                <a:gd name="T12" fmla="*/ 2080 w 20000"/>
                <a:gd name="T13" fmla="*/ 15145 h 20000"/>
                <a:gd name="T14" fmla="*/ 1280 w 20000"/>
                <a:gd name="T15" fmla="*/ 14566 h 20000"/>
                <a:gd name="T16" fmla="*/ 800 w 20000"/>
                <a:gd name="T17" fmla="*/ 13796 h 20000"/>
                <a:gd name="T18" fmla="*/ 0 w 20000"/>
                <a:gd name="T19" fmla="*/ 13179 h 20000"/>
                <a:gd name="T20" fmla="*/ 800 w 20000"/>
                <a:gd name="T21" fmla="*/ 12563 h 20000"/>
                <a:gd name="T22" fmla="*/ 2080 w 20000"/>
                <a:gd name="T23" fmla="*/ 12177 h 20000"/>
                <a:gd name="T24" fmla="*/ 3280 w 20000"/>
                <a:gd name="T25" fmla="*/ 10019 h 20000"/>
                <a:gd name="T26" fmla="*/ 4080 w 20000"/>
                <a:gd name="T27" fmla="*/ 10405 h 20000"/>
                <a:gd name="T28" fmla="*/ 4080 w 20000"/>
                <a:gd name="T29" fmla="*/ 8979 h 20000"/>
                <a:gd name="T30" fmla="*/ 4080 w 20000"/>
                <a:gd name="T31" fmla="*/ 7399 h 20000"/>
                <a:gd name="T32" fmla="*/ 4560 w 20000"/>
                <a:gd name="T33" fmla="*/ 7399 h 20000"/>
                <a:gd name="T34" fmla="*/ 5360 w 20000"/>
                <a:gd name="T35" fmla="*/ 6782 h 20000"/>
                <a:gd name="T36" fmla="*/ 4080 w 20000"/>
                <a:gd name="T37" fmla="*/ 6782 h 20000"/>
                <a:gd name="T38" fmla="*/ 4080 w 20000"/>
                <a:gd name="T39" fmla="*/ 5780 h 20000"/>
                <a:gd name="T40" fmla="*/ 4080 w 20000"/>
                <a:gd name="T41" fmla="*/ 5395 h 20000"/>
                <a:gd name="T42" fmla="*/ 4560 w 20000"/>
                <a:gd name="T43" fmla="*/ 5780 h 20000"/>
                <a:gd name="T44" fmla="*/ 4560 w 20000"/>
                <a:gd name="T45" fmla="*/ 5395 h 20000"/>
                <a:gd name="T46" fmla="*/ 4560 w 20000"/>
                <a:gd name="T47" fmla="*/ 4817 h 20000"/>
                <a:gd name="T48" fmla="*/ 4080 w 20000"/>
                <a:gd name="T49" fmla="*/ 4817 h 20000"/>
                <a:gd name="T50" fmla="*/ 3280 w 20000"/>
                <a:gd name="T51" fmla="*/ 5202 h 20000"/>
                <a:gd name="T52" fmla="*/ 2480 w 20000"/>
                <a:gd name="T53" fmla="*/ 1618 h 20000"/>
                <a:gd name="T54" fmla="*/ 2080 w 20000"/>
                <a:gd name="T55" fmla="*/ 0 h 20000"/>
                <a:gd name="T56" fmla="*/ 2480 w 20000"/>
                <a:gd name="T57" fmla="*/ 0 h 20000"/>
                <a:gd name="T58" fmla="*/ 2480 w 20000"/>
                <a:gd name="T59" fmla="*/ 424 h 20000"/>
                <a:gd name="T60" fmla="*/ 2480 w 20000"/>
                <a:gd name="T61" fmla="*/ 1040 h 20000"/>
                <a:gd name="T62" fmla="*/ 3280 w 20000"/>
                <a:gd name="T63" fmla="*/ 1195 h 20000"/>
                <a:gd name="T64" fmla="*/ 4560 w 20000"/>
                <a:gd name="T65" fmla="*/ 1618 h 20000"/>
                <a:gd name="T66" fmla="*/ 5360 w 20000"/>
                <a:gd name="T67" fmla="*/ 2235 h 20000"/>
                <a:gd name="T68" fmla="*/ 6160 w 20000"/>
                <a:gd name="T69" fmla="*/ 2235 h 20000"/>
                <a:gd name="T70" fmla="*/ 6160 w 20000"/>
                <a:gd name="T71" fmla="*/ 3622 h 20000"/>
                <a:gd name="T72" fmla="*/ 5360 w 20000"/>
                <a:gd name="T73" fmla="*/ 3815 h 20000"/>
                <a:gd name="T74" fmla="*/ 6160 w 20000"/>
                <a:gd name="T75" fmla="*/ 4586 h 20000"/>
                <a:gd name="T76" fmla="*/ 6160 w 20000"/>
                <a:gd name="T77" fmla="*/ 5395 h 20000"/>
                <a:gd name="T78" fmla="*/ 6640 w 20000"/>
                <a:gd name="T79" fmla="*/ 6397 h 20000"/>
                <a:gd name="T80" fmla="*/ 7440 w 20000"/>
                <a:gd name="T81" fmla="*/ 7399 h 20000"/>
                <a:gd name="T82" fmla="*/ 8640 w 20000"/>
                <a:gd name="T83" fmla="*/ 7399 h 20000"/>
                <a:gd name="T84" fmla="*/ 9920 w 20000"/>
                <a:gd name="T85" fmla="*/ 6166 h 20000"/>
                <a:gd name="T86" fmla="*/ 9920 w 20000"/>
                <a:gd name="T87" fmla="*/ 5780 h 20000"/>
                <a:gd name="T88" fmla="*/ 9920 w 20000"/>
                <a:gd name="T89" fmla="*/ 5202 h 20000"/>
                <a:gd name="T90" fmla="*/ 12080 w 20000"/>
                <a:gd name="T91" fmla="*/ 5202 h 20000"/>
                <a:gd name="T92" fmla="*/ 12080 w 20000"/>
                <a:gd name="T93" fmla="*/ 6166 h 20000"/>
                <a:gd name="T94" fmla="*/ 14080 w 20000"/>
                <a:gd name="T95" fmla="*/ 7206 h 20000"/>
                <a:gd name="T96" fmla="*/ 16160 w 20000"/>
                <a:gd name="T97" fmla="*/ 7206 h 20000"/>
                <a:gd name="T98" fmla="*/ 18240 w 20000"/>
                <a:gd name="T99" fmla="*/ 6166 h 20000"/>
                <a:gd name="T100" fmla="*/ 19920 w 20000"/>
                <a:gd name="T101" fmla="*/ 6166 h 20000"/>
                <a:gd name="T102" fmla="*/ 19920 w 20000"/>
                <a:gd name="T103" fmla="*/ 7206 h 20000"/>
                <a:gd name="T104" fmla="*/ 18240 w 20000"/>
                <a:gd name="T105" fmla="*/ 7977 h 20000"/>
                <a:gd name="T106" fmla="*/ 12080 w 20000"/>
                <a:gd name="T107" fmla="*/ 13796 h 20000"/>
                <a:gd name="T108" fmla="*/ 7840 w 20000"/>
                <a:gd name="T109" fmla="*/ 15761 h 20000"/>
                <a:gd name="T110" fmla="*/ 5360 w 20000"/>
                <a:gd name="T111" fmla="*/ 17148 h 20000"/>
                <a:gd name="T112" fmla="*/ 3280 w 20000"/>
                <a:gd name="T113" fmla="*/ 18382 h 20000"/>
                <a:gd name="T114" fmla="*/ 800 w 20000"/>
                <a:gd name="T115" fmla="*/ 1996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000" h="20000">
                  <a:moveTo>
                    <a:pt x="800" y="19961"/>
                  </a:moveTo>
                  <a:lnTo>
                    <a:pt x="800" y="18921"/>
                  </a:lnTo>
                  <a:lnTo>
                    <a:pt x="0" y="19345"/>
                  </a:lnTo>
                  <a:lnTo>
                    <a:pt x="0" y="18767"/>
                  </a:lnTo>
                  <a:lnTo>
                    <a:pt x="800" y="17958"/>
                  </a:lnTo>
                  <a:lnTo>
                    <a:pt x="2080" y="16339"/>
                  </a:lnTo>
                  <a:lnTo>
                    <a:pt x="2080" y="15145"/>
                  </a:lnTo>
                  <a:lnTo>
                    <a:pt x="1280" y="14566"/>
                  </a:lnTo>
                  <a:lnTo>
                    <a:pt x="800" y="13796"/>
                  </a:lnTo>
                  <a:lnTo>
                    <a:pt x="0" y="13179"/>
                  </a:lnTo>
                  <a:lnTo>
                    <a:pt x="800" y="12563"/>
                  </a:lnTo>
                  <a:lnTo>
                    <a:pt x="2080" y="12177"/>
                  </a:lnTo>
                  <a:lnTo>
                    <a:pt x="3280" y="10019"/>
                  </a:lnTo>
                  <a:lnTo>
                    <a:pt x="4080" y="10405"/>
                  </a:lnTo>
                  <a:lnTo>
                    <a:pt x="4080" y="8979"/>
                  </a:lnTo>
                  <a:lnTo>
                    <a:pt x="4080" y="7399"/>
                  </a:lnTo>
                  <a:lnTo>
                    <a:pt x="4560" y="7399"/>
                  </a:lnTo>
                  <a:lnTo>
                    <a:pt x="5360" y="6782"/>
                  </a:lnTo>
                  <a:lnTo>
                    <a:pt x="4080" y="6782"/>
                  </a:lnTo>
                  <a:lnTo>
                    <a:pt x="4080" y="5780"/>
                  </a:lnTo>
                  <a:lnTo>
                    <a:pt x="4080" y="5395"/>
                  </a:lnTo>
                  <a:lnTo>
                    <a:pt x="4560" y="5780"/>
                  </a:lnTo>
                  <a:lnTo>
                    <a:pt x="4560" y="5395"/>
                  </a:lnTo>
                  <a:lnTo>
                    <a:pt x="4560" y="4817"/>
                  </a:lnTo>
                  <a:lnTo>
                    <a:pt x="4080" y="4817"/>
                  </a:lnTo>
                  <a:lnTo>
                    <a:pt x="3280" y="5202"/>
                  </a:lnTo>
                  <a:lnTo>
                    <a:pt x="2480" y="1618"/>
                  </a:lnTo>
                  <a:lnTo>
                    <a:pt x="2080" y="0"/>
                  </a:lnTo>
                  <a:lnTo>
                    <a:pt x="2480" y="0"/>
                  </a:lnTo>
                  <a:lnTo>
                    <a:pt x="2480" y="424"/>
                  </a:lnTo>
                  <a:lnTo>
                    <a:pt x="2480" y="1040"/>
                  </a:lnTo>
                  <a:lnTo>
                    <a:pt x="3280" y="1195"/>
                  </a:lnTo>
                  <a:lnTo>
                    <a:pt x="4560" y="1618"/>
                  </a:lnTo>
                  <a:lnTo>
                    <a:pt x="5360" y="2235"/>
                  </a:lnTo>
                  <a:lnTo>
                    <a:pt x="6160" y="2235"/>
                  </a:lnTo>
                  <a:lnTo>
                    <a:pt x="6160" y="3622"/>
                  </a:lnTo>
                  <a:lnTo>
                    <a:pt x="5360" y="3815"/>
                  </a:lnTo>
                  <a:lnTo>
                    <a:pt x="6160" y="4586"/>
                  </a:lnTo>
                  <a:lnTo>
                    <a:pt x="6160" y="5395"/>
                  </a:lnTo>
                  <a:lnTo>
                    <a:pt x="6640" y="6397"/>
                  </a:lnTo>
                  <a:lnTo>
                    <a:pt x="7440" y="7399"/>
                  </a:lnTo>
                  <a:lnTo>
                    <a:pt x="8640" y="7399"/>
                  </a:lnTo>
                  <a:lnTo>
                    <a:pt x="9920" y="6166"/>
                  </a:lnTo>
                  <a:lnTo>
                    <a:pt x="9920" y="5780"/>
                  </a:lnTo>
                  <a:lnTo>
                    <a:pt x="9920" y="5202"/>
                  </a:lnTo>
                  <a:lnTo>
                    <a:pt x="12080" y="5202"/>
                  </a:lnTo>
                  <a:lnTo>
                    <a:pt x="12080" y="6166"/>
                  </a:lnTo>
                  <a:lnTo>
                    <a:pt x="14080" y="7206"/>
                  </a:lnTo>
                  <a:lnTo>
                    <a:pt x="16160" y="7206"/>
                  </a:lnTo>
                  <a:lnTo>
                    <a:pt x="18240" y="6166"/>
                  </a:lnTo>
                  <a:lnTo>
                    <a:pt x="19920" y="6166"/>
                  </a:lnTo>
                  <a:lnTo>
                    <a:pt x="19920" y="7206"/>
                  </a:lnTo>
                  <a:lnTo>
                    <a:pt x="18240" y="7977"/>
                  </a:lnTo>
                  <a:lnTo>
                    <a:pt x="12080" y="13796"/>
                  </a:lnTo>
                  <a:lnTo>
                    <a:pt x="7840" y="15761"/>
                  </a:lnTo>
                  <a:lnTo>
                    <a:pt x="5360" y="17148"/>
                  </a:lnTo>
                  <a:lnTo>
                    <a:pt x="3280" y="18382"/>
                  </a:lnTo>
                  <a:lnTo>
                    <a:pt x="800" y="19961"/>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6" name="Freeform 20">
              <a:extLst>
                <a:ext uri="{FF2B5EF4-FFF2-40B4-BE49-F238E27FC236}">
                  <a16:creationId xmlns:a16="http://schemas.microsoft.com/office/drawing/2014/main" id="{A8F9558C-6B3A-49A5-9BD4-96B8A3D5B469}"/>
                </a:ext>
              </a:extLst>
            </p:cNvPr>
            <p:cNvSpPr>
              <a:spLocks/>
            </p:cNvSpPr>
            <p:nvPr/>
          </p:nvSpPr>
          <p:spPr bwMode="auto">
            <a:xfrm>
              <a:off x="7765800" y="4002033"/>
              <a:ext cx="198295" cy="177036"/>
            </a:xfrm>
            <a:custGeom>
              <a:avLst/>
              <a:gdLst>
                <a:gd name="T0" fmla="*/ 0 w 20000"/>
                <a:gd name="T1" fmla="*/ 16086 h 20000"/>
                <a:gd name="T2" fmla="*/ 282 w 20000"/>
                <a:gd name="T3" fmla="*/ 0 h 20000"/>
                <a:gd name="T4" fmla="*/ 2207 w 20000"/>
                <a:gd name="T5" fmla="*/ 858 h 20000"/>
                <a:gd name="T6" fmla="*/ 5117 w 20000"/>
                <a:gd name="T7" fmla="*/ 1662 h 20000"/>
                <a:gd name="T8" fmla="*/ 6620 w 20000"/>
                <a:gd name="T9" fmla="*/ 2520 h 20000"/>
                <a:gd name="T10" fmla="*/ 7089 w 20000"/>
                <a:gd name="T11" fmla="*/ 2520 h 20000"/>
                <a:gd name="T12" fmla="*/ 8545 w 20000"/>
                <a:gd name="T13" fmla="*/ 3861 h 20000"/>
                <a:gd name="T14" fmla="*/ 9249 w 20000"/>
                <a:gd name="T15" fmla="*/ 3861 h 20000"/>
                <a:gd name="T16" fmla="*/ 10282 w 20000"/>
                <a:gd name="T17" fmla="*/ 4718 h 20000"/>
                <a:gd name="T18" fmla="*/ 10282 w 20000"/>
                <a:gd name="T19" fmla="*/ 6649 h 20000"/>
                <a:gd name="T20" fmla="*/ 13662 w 20000"/>
                <a:gd name="T21" fmla="*/ 7989 h 20000"/>
                <a:gd name="T22" fmla="*/ 14413 w 20000"/>
                <a:gd name="T23" fmla="*/ 9651 h 20000"/>
                <a:gd name="T24" fmla="*/ 12394 w 20000"/>
                <a:gd name="T25" fmla="*/ 10295 h 20000"/>
                <a:gd name="T26" fmla="*/ 13146 w 20000"/>
                <a:gd name="T27" fmla="*/ 11903 h 20000"/>
                <a:gd name="T28" fmla="*/ 14883 w 20000"/>
                <a:gd name="T29" fmla="*/ 13298 h 20000"/>
                <a:gd name="T30" fmla="*/ 15352 w 20000"/>
                <a:gd name="T31" fmla="*/ 13834 h 20000"/>
                <a:gd name="T32" fmla="*/ 15587 w 20000"/>
                <a:gd name="T33" fmla="*/ 14692 h 20000"/>
                <a:gd name="T34" fmla="*/ 15587 w 20000"/>
                <a:gd name="T35" fmla="*/ 16086 h 20000"/>
                <a:gd name="T36" fmla="*/ 17277 w 20000"/>
                <a:gd name="T37" fmla="*/ 16086 h 20000"/>
                <a:gd name="T38" fmla="*/ 17559 w 20000"/>
                <a:gd name="T39" fmla="*/ 16354 h 20000"/>
                <a:gd name="T40" fmla="*/ 17277 w 20000"/>
                <a:gd name="T41" fmla="*/ 16890 h 20000"/>
                <a:gd name="T42" fmla="*/ 18732 w 20000"/>
                <a:gd name="T43" fmla="*/ 17426 h 20000"/>
                <a:gd name="T44" fmla="*/ 18263 w 20000"/>
                <a:gd name="T45" fmla="*/ 18284 h 20000"/>
                <a:gd name="T46" fmla="*/ 19202 w 20000"/>
                <a:gd name="T47" fmla="*/ 18820 h 20000"/>
                <a:gd name="T48" fmla="*/ 19953 w 20000"/>
                <a:gd name="T49" fmla="*/ 19088 h 20000"/>
                <a:gd name="T50" fmla="*/ 19202 w 20000"/>
                <a:gd name="T51" fmla="*/ 19625 h 20000"/>
                <a:gd name="T52" fmla="*/ 19953 w 20000"/>
                <a:gd name="T53" fmla="*/ 19625 h 20000"/>
                <a:gd name="T54" fmla="*/ 19953 w 20000"/>
                <a:gd name="T55" fmla="*/ 19946 h 20000"/>
                <a:gd name="T56" fmla="*/ 18732 w 20000"/>
                <a:gd name="T57" fmla="*/ 19946 h 20000"/>
                <a:gd name="T58" fmla="*/ 18732 w 20000"/>
                <a:gd name="T59" fmla="*/ 19625 h 20000"/>
                <a:gd name="T60" fmla="*/ 15352 w 20000"/>
                <a:gd name="T61" fmla="*/ 18820 h 20000"/>
                <a:gd name="T62" fmla="*/ 14413 w 20000"/>
                <a:gd name="T63" fmla="*/ 18820 h 20000"/>
                <a:gd name="T64" fmla="*/ 12394 w 20000"/>
                <a:gd name="T65" fmla="*/ 16890 h 20000"/>
                <a:gd name="T66" fmla="*/ 12207 w 20000"/>
                <a:gd name="T67" fmla="*/ 16086 h 20000"/>
                <a:gd name="T68" fmla="*/ 11690 w 20000"/>
                <a:gd name="T69" fmla="*/ 16086 h 20000"/>
                <a:gd name="T70" fmla="*/ 11221 w 20000"/>
                <a:gd name="T71" fmla="*/ 15228 h 20000"/>
                <a:gd name="T72" fmla="*/ 10282 w 20000"/>
                <a:gd name="T73" fmla="*/ 13029 h 20000"/>
                <a:gd name="T74" fmla="*/ 9718 w 20000"/>
                <a:gd name="T75" fmla="*/ 13029 h 20000"/>
                <a:gd name="T76" fmla="*/ 9249 w 20000"/>
                <a:gd name="T77" fmla="*/ 13029 h 20000"/>
                <a:gd name="T78" fmla="*/ 8075 w 20000"/>
                <a:gd name="T79" fmla="*/ 13029 h 20000"/>
                <a:gd name="T80" fmla="*/ 7793 w 20000"/>
                <a:gd name="T81" fmla="*/ 11903 h 20000"/>
                <a:gd name="T82" fmla="*/ 7324 w 20000"/>
                <a:gd name="T83" fmla="*/ 11903 h 20000"/>
                <a:gd name="T84" fmla="*/ 7089 w 20000"/>
                <a:gd name="T85" fmla="*/ 12493 h 20000"/>
                <a:gd name="T86" fmla="*/ 6620 w 20000"/>
                <a:gd name="T87" fmla="*/ 12493 h 20000"/>
                <a:gd name="T88" fmla="*/ 5869 w 20000"/>
                <a:gd name="T89" fmla="*/ 11903 h 20000"/>
                <a:gd name="T90" fmla="*/ 6103 w 20000"/>
                <a:gd name="T91" fmla="*/ 13298 h 20000"/>
                <a:gd name="T92" fmla="*/ 5399 w 20000"/>
                <a:gd name="T93" fmla="*/ 13298 h 20000"/>
                <a:gd name="T94" fmla="*/ 5399 w 20000"/>
                <a:gd name="T95" fmla="*/ 13834 h 20000"/>
                <a:gd name="T96" fmla="*/ 3474 w 20000"/>
                <a:gd name="T97" fmla="*/ 13834 h 20000"/>
                <a:gd name="T98" fmla="*/ 4131 w 20000"/>
                <a:gd name="T99" fmla="*/ 14155 h 20000"/>
                <a:gd name="T100" fmla="*/ 5117 w 20000"/>
                <a:gd name="T101" fmla="*/ 15496 h 20000"/>
                <a:gd name="T102" fmla="*/ 3474 w 20000"/>
                <a:gd name="T103" fmla="*/ 16354 h 20000"/>
                <a:gd name="T104" fmla="*/ 0 w 20000"/>
                <a:gd name="T105" fmla="*/ 16086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00" h="20000">
                  <a:moveTo>
                    <a:pt x="0" y="16086"/>
                  </a:moveTo>
                  <a:lnTo>
                    <a:pt x="282" y="0"/>
                  </a:lnTo>
                  <a:lnTo>
                    <a:pt x="2207" y="858"/>
                  </a:lnTo>
                  <a:lnTo>
                    <a:pt x="5117" y="1662"/>
                  </a:lnTo>
                  <a:lnTo>
                    <a:pt x="6620" y="2520"/>
                  </a:lnTo>
                  <a:lnTo>
                    <a:pt x="7089" y="2520"/>
                  </a:lnTo>
                  <a:lnTo>
                    <a:pt x="8545" y="3861"/>
                  </a:lnTo>
                  <a:lnTo>
                    <a:pt x="9249" y="3861"/>
                  </a:lnTo>
                  <a:lnTo>
                    <a:pt x="10282" y="4718"/>
                  </a:lnTo>
                  <a:lnTo>
                    <a:pt x="10282" y="6649"/>
                  </a:lnTo>
                  <a:lnTo>
                    <a:pt x="13662" y="7989"/>
                  </a:lnTo>
                  <a:lnTo>
                    <a:pt x="14413" y="9651"/>
                  </a:lnTo>
                  <a:lnTo>
                    <a:pt x="12394" y="10295"/>
                  </a:lnTo>
                  <a:lnTo>
                    <a:pt x="13146" y="11903"/>
                  </a:lnTo>
                  <a:lnTo>
                    <a:pt x="14883" y="13298"/>
                  </a:lnTo>
                  <a:lnTo>
                    <a:pt x="15352" y="13834"/>
                  </a:lnTo>
                  <a:lnTo>
                    <a:pt x="15587" y="14692"/>
                  </a:lnTo>
                  <a:lnTo>
                    <a:pt x="15587" y="16086"/>
                  </a:lnTo>
                  <a:lnTo>
                    <a:pt x="17277" y="16086"/>
                  </a:lnTo>
                  <a:lnTo>
                    <a:pt x="17559" y="16354"/>
                  </a:lnTo>
                  <a:lnTo>
                    <a:pt x="17277" y="16890"/>
                  </a:lnTo>
                  <a:lnTo>
                    <a:pt x="18732" y="17426"/>
                  </a:lnTo>
                  <a:lnTo>
                    <a:pt x="18263" y="18284"/>
                  </a:lnTo>
                  <a:lnTo>
                    <a:pt x="19202" y="18820"/>
                  </a:lnTo>
                  <a:lnTo>
                    <a:pt x="19953" y="19088"/>
                  </a:lnTo>
                  <a:lnTo>
                    <a:pt x="19202" y="19625"/>
                  </a:lnTo>
                  <a:lnTo>
                    <a:pt x="19953" y="19625"/>
                  </a:lnTo>
                  <a:lnTo>
                    <a:pt x="19953" y="19946"/>
                  </a:lnTo>
                  <a:lnTo>
                    <a:pt x="18732" y="19946"/>
                  </a:lnTo>
                  <a:lnTo>
                    <a:pt x="18732" y="19625"/>
                  </a:lnTo>
                  <a:lnTo>
                    <a:pt x="15352" y="18820"/>
                  </a:lnTo>
                  <a:lnTo>
                    <a:pt x="14413" y="18820"/>
                  </a:lnTo>
                  <a:lnTo>
                    <a:pt x="12394" y="16890"/>
                  </a:lnTo>
                  <a:lnTo>
                    <a:pt x="12207" y="16086"/>
                  </a:lnTo>
                  <a:lnTo>
                    <a:pt x="11690" y="16086"/>
                  </a:lnTo>
                  <a:lnTo>
                    <a:pt x="11221" y="15228"/>
                  </a:lnTo>
                  <a:lnTo>
                    <a:pt x="10282" y="13029"/>
                  </a:lnTo>
                  <a:lnTo>
                    <a:pt x="9718" y="13029"/>
                  </a:lnTo>
                  <a:lnTo>
                    <a:pt x="9249" y="13029"/>
                  </a:lnTo>
                  <a:lnTo>
                    <a:pt x="8075" y="13029"/>
                  </a:lnTo>
                  <a:lnTo>
                    <a:pt x="7793" y="11903"/>
                  </a:lnTo>
                  <a:lnTo>
                    <a:pt x="7324" y="11903"/>
                  </a:lnTo>
                  <a:lnTo>
                    <a:pt x="7089" y="12493"/>
                  </a:lnTo>
                  <a:lnTo>
                    <a:pt x="6620" y="12493"/>
                  </a:lnTo>
                  <a:lnTo>
                    <a:pt x="5869" y="11903"/>
                  </a:lnTo>
                  <a:lnTo>
                    <a:pt x="6103" y="13298"/>
                  </a:lnTo>
                  <a:lnTo>
                    <a:pt x="5399" y="13298"/>
                  </a:lnTo>
                  <a:lnTo>
                    <a:pt x="5399" y="13834"/>
                  </a:lnTo>
                  <a:lnTo>
                    <a:pt x="3474" y="13834"/>
                  </a:lnTo>
                  <a:lnTo>
                    <a:pt x="4131" y="14155"/>
                  </a:lnTo>
                  <a:lnTo>
                    <a:pt x="5117" y="15496"/>
                  </a:lnTo>
                  <a:lnTo>
                    <a:pt x="3474" y="16354"/>
                  </a:lnTo>
                  <a:lnTo>
                    <a:pt x="0" y="16086"/>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7" name="Freeform 19">
              <a:extLst>
                <a:ext uri="{FF2B5EF4-FFF2-40B4-BE49-F238E27FC236}">
                  <a16:creationId xmlns:a16="http://schemas.microsoft.com/office/drawing/2014/main" id="{8B348DC4-AC82-48DE-8F55-A19CE363D508}"/>
                </a:ext>
              </a:extLst>
            </p:cNvPr>
            <p:cNvSpPr>
              <a:spLocks/>
            </p:cNvSpPr>
            <p:nvPr/>
          </p:nvSpPr>
          <p:spPr bwMode="auto">
            <a:xfrm>
              <a:off x="7920937" y="4034114"/>
              <a:ext cx="87484" cy="47526"/>
            </a:xfrm>
            <a:custGeom>
              <a:avLst/>
              <a:gdLst>
                <a:gd name="T0" fmla="*/ 9840 w 20000"/>
                <a:gd name="T1" fmla="*/ 19798 h 20000"/>
                <a:gd name="T2" fmla="*/ 6096 w 20000"/>
                <a:gd name="T3" fmla="*/ 19798 h 20000"/>
                <a:gd name="T4" fmla="*/ 5455 w 20000"/>
                <a:gd name="T5" fmla="*/ 17778 h 20000"/>
                <a:gd name="T6" fmla="*/ 3850 w 20000"/>
                <a:gd name="T7" fmla="*/ 17778 h 20000"/>
                <a:gd name="T8" fmla="*/ 1711 w 20000"/>
                <a:gd name="T9" fmla="*/ 16566 h 20000"/>
                <a:gd name="T10" fmla="*/ 0 w 20000"/>
                <a:gd name="T11" fmla="*/ 14545 h 20000"/>
                <a:gd name="T12" fmla="*/ 0 w 20000"/>
                <a:gd name="T13" fmla="*/ 11515 h 20000"/>
                <a:gd name="T14" fmla="*/ 1070 w 20000"/>
                <a:gd name="T15" fmla="*/ 12525 h 20000"/>
                <a:gd name="T16" fmla="*/ 2781 w 20000"/>
                <a:gd name="T17" fmla="*/ 11515 h 20000"/>
                <a:gd name="T18" fmla="*/ 4385 w 20000"/>
                <a:gd name="T19" fmla="*/ 12525 h 20000"/>
                <a:gd name="T20" fmla="*/ 7166 w 20000"/>
                <a:gd name="T21" fmla="*/ 11515 h 20000"/>
                <a:gd name="T22" fmla="*/ 8235 w 20000"/>
                <a:gd name="T23" fmla="*/ 8283 h 20000"/>
                <a:gd name="T24" fmla="*/ 8770 w 20000"/>
                <a:gd name="T25" fmla="*/ 12525 h 20000"/>
                <a:gd name="T26" fmla="*/ 9840 w 20000"/>
                <a:gd name="T27" fmla="*/ 11515 h 20000"/>
                <a:gd name="T28" fmla="*/ 11123 w 20000"/>
                <a:gd name="T29" fmla="*/ 12525 h 20000"/>
                <a:gd name="T30" fmla="*/ 12727 w 20000"/>
                <a:gd name="T31" fmla="*/ 11515 h 20000"/>
                <a:gd name="T32" fmla="*/ 13262 w 20000"/>
                <a:gd name="T33" fmla="*/ 8283 h 20000"/>
                <a:gd name="T34" fmla="*/ 15508 w 20000"/>
                <a:gd name="T35" fmla="*/ 8283 h 20000"/>
                <a:gd name="T36" fmla="*/ 16043 w 20000"/>
                <a:gd name="T37" fmla="*/ 6263 h 20000"/>
                <a:gd name="T38" fmla="*/ 15508 w 20000"/>
                <a:gd name="T39" fmla="*/ 1212 h 20000"/>
                <a:gd name="T40" fmla="*/ 18824 w 20000"/>
                <a:gd name="T41" fmla="*/ 0 h 20000"/>
                <a:gd name="T42" fmla="*/ 19893 w 20000"/>
                <a:gd name="T43" fmla="*/ 1212 h 20000"/>
                <a:gd name="T44" fmla="*/ 19893 w 20000"/>
                <a:gd name="T45" fmla="*/ 6263 h 20000"/>
                <a:gd name="T46" fmla="*/ 18182 w 20000"/>
                <a:gd name="T47" fmla="*/ 8283 h 20000"/>
                <a:gd name="T48" fmla="*/ 18182 w 20000"/>
                <a:gd name="T49" fmla="*/ 11515 h 20000"/>
                <a:gd name="T50" fmla="*/ 16043 w 20000"/>
                <a:gd name="T51" fmla="*/ 12525 h 20000"/>
                <a:gd name="T52" fmla="*/ 15508 w 20000"/>
                <a:gd name="T53" fmla="*/ 12525 h 20000"/>
                <a:gd name="T54" fmla="*/ 14439 w 20000"/>
                <a:gd name="T55" fmla="*/ 14545 h 20000"/>
                <a:gd name="T56" fmla="*/ 9840 w 20000"/>
                <a:gd name="T57" fmla="*/ 1979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00" h="20000">
                  <a:moveTo>
                    <a:pt x="9840" y="19798"/>
                  </a:moveTo>
                  <a:lnTo>
                    <a:pt x="6096" y="19798"/>
                  </a:lnTo>
                  <a:lnTo>
                    <a:pt x="5455" y="17778"/>
                  </a:lnTo>
                  <a:lnTo>
                    <a:pt x="3850" y="17778"/>
                  </a:lnTo>
                  <a:lnTo>
                    <a:pt x="1711" y="16566"/>
                  </a:lnTo>
                  <a:lnTo>
                    <a:pt x="0" y="14545"/>
                  </a:lnTo>
                  <a:lnTo>
                    <a:pt x="0" y="11515"/>
                  </a:lnTo>
                  <a:lnTo>
                    <a:pt x="1070" y="12525"/>
                  </a:lnTo>
                  <a:lnTo>
                    <a:pt x="2781" y="11515"/>
                  </a:lnTo>
                  <a:lnTo>
                    <a:pt x="4385" y="12525"/>
                  </a:lnTo>
                  <a:lnTo>
                    <a:pt x="7166" y="11515"/>
                  </a:lnTo>
                  <a:lnTo>
                    <a:pt x="8235" y="8283"/>
                  </a:lnTo>
                  <a:lnTo>
                    <a:pt x="8770" y="12525"/>
                  </a:lnTo>
                  <a:lnTo>
                    <a:pt x="9840" y="11515"/>
                  </a:lnTo>
                  <a:lnTo>
                    <a:pt x="11123" y="12525"/>
                  </a:lnTo>
                  <a:lnTo>
                    <a:pt x="12727" y="11515"/>
                  </a:lnTo>
                  <a:lnTo>
                    <a:pt x="13262" y="8283"/>
                  </a:lnTo>
                  <a:lnTo>
                    <a:pt x="15508" y="8283"/>
                  </a:lnTo>
                  <a:lnTo>
                    <a:pt x="16043" y="6263"/>
                  </a:lnTo>
                  <a:lnTo>
                    <a:pt x="15508" y="1212"/>
                  </a:lnTo>
                  <a:lnTo>
                    <a:pt x="18824" y="0"/>
                  </a:lnTo>
                  <a:lnTo>
                    <a:pt x="19893" y="1212"/>
                  </a:lnTo>
                  <a:lnTo>
                    <a:pt x="19893" y="6263"/>
                  </a:lnTo>
                  <a:lnTo>
                    <a:pt x="18182" y="8283"/>
                  </a:lnTo>
                  <a:lnTo>
                    <a:pt x="18182" y="11515"/>
                  </a:lnTo>
                  <a:lnTo>
                    <a:pt x="16043" y="12525"/>
                  </a:lnTo>
                  <a:lnTo>
                    <a:pt x="15508" y="12525"/>
                  </a:lnTo>
                  <a:lnTo>
                    <a:pt x="14439" y="14545"/>
                  </a:lnTo>
                  <a:lnTo>
                    <a:pt x="9840" y="19798"/>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8" name="Freeform 18">
              <a:extLst>
                <a:ext uri="{FF2B5EF4-FFF2-40B4-BE49-F238E27FC236}">
                  <a16:creationId xmlns:a16="http://schemas.microsoft.com/office/drawing/2014/main" id="{376B28FF-91C2-41C6-9DAF-23415CD7E0F6}"/>
                </a:ext>
              </a:extLst>
            </p:cNvPr>
            <p:cNvSpPr>
              <a:spLocks/>
            </p:cNvSpPr>
            <p:nvPr/>
          </p:nvSpPr>
          <p:spPr bwMode="auto">
            <a:xfrm>
              <a:off x="7972260" y="3997280"/>
              <a:ext cx="48991" cy="52279"/>
            </a:xfrm>
            <a:custGeom>
              <a:avLst/>
              <a:gdLst>
                <a:gd name="T0" fmla="*/ 17905 w 20000"/>
                <a:gd name="T1" fmla="*/ 19818 h 20000"/>
                <a:gd name="T2" fmla="*/ 17905 w 20000"/>
                <a:gd name="T3" fmla="*/ 16909 h 20000"/>
                <a:gd name="T4" fmla="*/ 16000 w 20000"/>
                <a:gd name="T5" fmla="*/ 12364 h 20000"/>
                <a:gd name="T6" fmla="*/ 12000 w 20000"/>
                <a:gd name="T7" fmla="*/ 7636 h 20000"/>
                <a:gd name="T8" fmla="*/ 3048 w 20000"/>
                <a:gd name="T9" fmla="*/ 2909 h 20000"/>
                <a:gd name="T10" fmla="*/ 0 w 20000"/>
                <a:gd name="T11" fmla="*/ 2000 h 20000"/>
                <a:gd name="T12" fmla="*/ 0 w 20000"/>
                <a:gd name="T13" fmla="*/ 0 h 20000"/>
                <a:gd name="T14" fmla="*/ 12952 w 20000"/>
                <a:gd name="T15" fmla="*/ 5636 h 20000"/>
                <a:gd name="T16" fmla="*/ 17905 w 20000"/>
                <a:gd name="T17" fmla="*/ 10545 h 20000"/>
                <a:gd name="T18" fmla="*/ 17905 w 20000"/>
                <a:gd name="T19" fmla="*/ 12364 h 20000"/>
                <a:gd name="T20" fmla="*/ 19810 w 20000"/>
                <a:gd name="T21" fmla="*/ 16909 h 20000"/>
                <a:gd name="T22" fmla="*/ 17905 w 20000"/>
                <a:gd name="T23" fmla="*/ 1981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00" h="20000">
                  <a:moveTo>
                    <a:pt x="17905" y="19818"/>
                  </a:moveTo>
                  <a:lnTo>
                    <a:pt x="17905" y="16909"/>
                  </a:lnTo>
                  <a:lnTo>
                    <a:pt x="16000" y="12364"/>
                  </a:lnTo>
                  <a:lnTo>
                    <a:pt x="12000" y="7636"/>
                  </a:lnTo>
                  <a:lnTo>
                    <a:pt x="3048" y="2909"/>
                  </a:lnTo>
                  <a:lnTo>
                    <a:pt x="0" y="2000"/>
                  </a:lnTo>
                  <a:lnTo>
                    <a:pt x="0" y="0"/>
                  </a:lnTo>
                  <a:lnTo>
                    <a:pt x="12952" y="5636"/>
                  </a:lnTo>
                  <a:lnTo>
                    <a:pt x="17905" y="10545"/>
                  </a:lnTo>
                  <a:lnTo>
                    <a:pt x="17905" y="12364"/>
                  </a:lnTo>
                  <a:lnTo>
                    <a:pt x="19810" y="16909"/>
                  </a:lnTo>
                  <a:lnTo>
                    <a:pt x="17905" y="19818"/>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9" name="Freeform 17">
              <a:extLst>
                <a:ext uri="{FF2B5EF4-FFF2-40B4-BE49-F238E27FC236}">
                  <a16:creationId xmlns:a16="http://schemas.microsoft.com/office/drawing/2014/main" id="{40667121-A9F4-41C9-9A4A-5F068BACC115}"/>
                </a:ext>
              </a:extLst>
            </p:cNvPr>
            <p:cNvSpPr>
              <a:spLocks/>
            </p:cNvSpPr>
            <p:nvPr/>
          </p:nvSpPr>
          <p:spPr bwMode="auto">
            <a:xfrm>
              <a:off x="8051578" y="4053124"/>
              <a:ext cx="26829" cy="40397"/>
            </a:xfrm>
            <a:custGeom>
              <a:avLst/>
              <a:gdLst>
                <a:gd name="T0" fmla="*/ 19655 w 20000"/>
                <a:gd name="T1" fmla="*/ 19765 h 20000"/>
                <a:gd name="T2" fmla="*/ 10690 w 20000"/>
                <a:gd name="T3" fmla="*/ 19765 h 20000"/>
                <a:gd name="T4" fmla="*/ 6897 w 20000"/>
                <a:gd name="T5" fmla="*/ 13412 h 20000"/>
                <a:gd name="T6" fmla="*/ 1379 w 20000"/>
                <a:gd name="T7" fmla="*/ 11059 h 20000"/>
                <a:gd name="T8" fmla="*/ 1379 w 20000"/>
                <a:gd name="T9" fmla="*/ 4941 h 20000"/>
                <a:gd name="T10" fmla="*/ 0 w 20000"/>
                <a:gd name="T11" fmla="*/ 3765 h 20000"/>
                <a:gd name="T12" fmla="*/ 0 w 20000"/>
                <a:gd name="T13" fmla="*/ 0 h 20000"/>
                <a:gd name="T14" fmla="*/ 1379 w 20000"/>
                <a:gd name="T15" fmla="*/ 3765 h 20000"/>
                <a:gd name="T16" fmla="*/ 5517 w 20000"/>
                <a:gd name="T17" fmla="*/ 4941 h 20000"/>
                <a:gd name="T18" fmla="*/ 10690 w 20000"/>
                <a:gd name="T19" fmla="*/ 7294 h 20000"/>
                <a:gd name="T20" fmla="*/ 14138 w 20000"/>
                <a:gd name="T21" fmla="*/ 11059 h 20000"/>
                <a:gd name="T22" fmla="*/ 15862 w 20000"/>
                <a:gd name="T23" fmla="*/ 13412 h 20000"/>
                <a:gd name="T24" fmla="*/ 19655 w 20000"/>
                <a:gd name="T25" fmla="*/ 17176 h 20000"/>
                <a:gd name="T26" fmla="*/ 19655 w 20000"/>
                <a:gd name="T27" fmla="*/ 1976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00" h="20000">
                  <a:moveTo>
                    <a:pt x="19655" y="19765"/>
                  </a:moveTo>
                  <a:lnTo>
                    <a:pt x="10690" y="19765"/>
                  </a:lnTo>
                  <a:lnTo>
                    <a:pt x="6897" y="13412"/>
                  </a:lnTo>
                  <a:lnTo>
                    <a:pt x="1379" y="11059"/>
                  </a:lnTo>
                  <a:lnTo>
                    <a:pt x="1379" y="4941"/>
                  </a:lnTo>
                  <a:lnTo>
                    <a:pt x="0" y="3765"/>
                  </a:lnTo>
                  <a:lnTo>
                    <a:pt x="0" y="0"/>
                  </a:lnTo>
                  <a:lnTo>
                    <a:pt x="1379" y="3765"/>
                  </a:lnTo>
                  <a:lnTo>
                    <a:pt x="5517" y="4941"/>
                  </a:lnTo>
                  <a:lnTo>
                    <a:pt x="10690" y="7294"/>
                  </a:lnTo>
                  <a:lnTo>
                    <a:pt x="14138" y="11059"/>
                  </a:lnTo>
                  <a:lnTo>
                    <a:pt x="15862" y="13412"/>
                  </a:lnTo>
                  <a:lnTo>
                    <a:pt x="19655" y="17176"/>
                  </a:lnTo>
                  <a:lnTo>
                    <a:pt x="19655" y="19765"/>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0" name="Freeform 16">
              <a:extLst>
                <a:ext uri="{FF2B5EF4-FFF2-40B4-BE49-F238E27FC236}">
                  <a16:creationId xmlns:a16="http://schemas.microsoft.com/office/drawing/2014/main" id="{AABA9005-4147-4D71-A6AA-79124757FDBF}"/>
                </a:ext>
              </a:extLst>
            </p:cNvPr>
            <p:cNvSpPr>
              <a:spLocks/>
            </p:cNvSpPr>
            <p:nvPr/>
          </p:nvSpPr>
          <p:spPr bwMode="auto">
            <a:xfrm>
              <a:off x="8175221" y="4127978"/>
              <a:ext cx="17497" cy="36833"/>
            </a:xfrm>
            <a:custGeom>
              <a:avLst/>
              <a:gdLst>
                <a:gd name="T0" fmla="*/ 19459 w 20000"/>
                <a:gd name="T1" fmla="*/ 19744 h 20000"/>
                <a:gd name="T2" fmla="*/ 14054 w 20000"/>
                <a:gd name="T3" fmla="*/ 13077 h 20000"/>
                <a:gd name="T4" fmla="*/ 0 w 20000"/>
                <a:gd name="T5" fmla="*/ 9231 h 20000"/>
                <a:gd name="T6" fmla="*/ 0 w 20000"/>
                <a:gd name="T7" fmla="*/ 0 h 20000"/>
                <a:gd name="T8" fmla="*/ 5405 w 20000"/>
                <a:gd name="T9" fmla="*/ 0 h 20000"/>
                <a:gd name="T10" fmla="*/ 8649 w 20000"/>
                <a:gd name="T11" fmla="*/ 5128 h 20000"/>
                <a:gd name="T12" fmla="*/ 14054 w 20000"/>
                <a:gd name="T13" fmla="*/ 6667 h 20000"/>
                <a:gd name="T14" fmla="*/ 19459 w 20000"/>
                <a:gd name="T15" fmla="*/ 13077 h 20000"/>
                <a:gd name="T16" fmla="*/ 19459 w 20000"/>
                <a:gd name="T17" fmla="*/ 19744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00" h="20000">
                  <a:moveTo>
                    <a:pt x="19459" y="19744"/>
                  </a:moveTo>
                  <a:lnTo>
                    <a:pt x="14054" y="13077"/>
                  </a:lnTo>
                  <a:lnTo>
                    <a:pt x="0" y="9231"/>
                  </a:lnTo>
                  <a:lnTo>
                    <a:pt x="0" y="0"/>
                  </a:lnTo>
                  <a:lnTo>
                    <a:pt x="5405" y="0"/>
                  </a:lnTo>
                  <a:lnTo>
                    <a:pt x="8649" y="5128"/>
                  </a:lnTo>
                  <a:lnTo>
                    <a:pt x="14054" y="6667"/>
                  </a:lnTo>
                  <a:lnTo>
                    <a:pt x="19459" y="13077"/>
                  </a:lnTo>
                  <a:lnTo>
                    <a:pt x="19459" y="1974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1" name="Freeform 15">
              <a:extLst>
                <a:ext uri="{FF2B5EF4-FFF2-40B4-BE49-F238E27FC236}">
                  <a16:creationId xmlns:a16="http://schemas.microsoft.com/office/drawing/2014/main" id="{7C957245-0D6B-48CE-9A9C-DE50357E7EAC}"/>
                </a:ext>
              </a:extLst>
            </p:cNvPr>
            <p:cNvSpPr>
              <a:spLocks/>
            </p:cNvSpPr>
            <p:nvPr/>
          </p:nvSpPr>
          <p:spPr bwMode="auto">
            <a:xfrm>
              <a:off x="8130896" y="4112532"/>
              <a:ext cx="30328" cy="20198"/>
            </a:xfrm>
            <a:custGeom>
              <a:avLst/>
              <a:gdLst>
                <a:gd name="T0" fmla="*/ 19688 w 20000"/>
                <a:gd name="T1" fmla="*/ 19524 h 20000"/>
                <a:gd name="T2" fmla="*/ 14688 w 20000"/>
                <a:gd name="T3" fmla="*/ 14762 h 20000"/>
                <a:gd name="T4" fmla="*/ 6563 w 20000"/>
                <a:gd name="T5" fmla="*/ 7143 h 20000"/>
                <a:gd name="T6" fmla="*/ 0 w 20000"/>
                <a:gd name="T7" fmla="*/ 0 h 20000"/>
                <a:gd name="T8" fmla="*/ 3125 w 20000"/>
                <a:gd name="T9" fmla="*/ 0 h 20000"/>
                <a:gd name="T10" fmla="*/ 8125 w 20000"/>
                <a:gd name="T11" fmla="*/ 4762 h 20000"/>
                <a:gd name="T12" fmla="*/ 14688 w 20000"/>
                <a:gd name="T13" fmla="*/ 4762 h 20000"/>
                <a:gd name="T14" fmla="*/ 19688 w 20000"/>
                <a:gd name="T15" fmla="*/ 19524 h 20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00" h="20000">
                  <a:moveTo>
                    <a:pt x="19688" y="19524"/>
                  </a:moveTo>
                  <a:lnTo>
                    <a:pt x="14688" y="14762"/>
                  </a:lnTo>
                  <a:lnTo>
                    <a:pt x="6563" y="7143"/>
                  </a:lnTo>
                  <a:lnTo>
                    <a:pt x="0" y="0"/>
                  </a:lnTo>
                  <a:lnTo>
                    <a:pt x="3125" y="0"/>
                  </a:lnTo>
                  <a:lnTo>
                    <a:pt x="8125" y="4762"/>
                  </a:lnTo>
                  <a:lnTo>
                    <a:pt x="14688" y="4762"/>
                  </a:lnTo>
                  <a:lnTo>
                    <a:pt x="19688" y="1952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2" name="Freeform 14">
              <a:extLst>
                <a:ext uri="{FF2B5EF4-FFF2-40B4-BE49-F238E27FC236}">
                  <a16:creationId xmlns:a16="http://schemas.microsoft.com/office/drawing/2014/main" id="{B9173142-3B42-46F6-918C-2F28C906E460}"/>
                </a:ext>
              </a:extLst>
            </p:cNvPr>
            <p:cNvSpPr>
              <a:spLocks/>
            </p:cNvSpPr>
            <p:nvPr/>
          </p:nvSpPr>
          <p:spPr bwMode="auto">
            <a:xfrm>
              <a:off x="8153059" y="4151741"/>
              <a:ext cx="22162" cy="8317"/>
            </a:xfrm>
            <a:custGeom>
              <a:avLst/>
              <a:gdLst>
                <a:gd name="T0" fmla="*/ 19583 w 20000"/>
                <a:gd name="T1" fmla="*/ 18824 h 20000"/>
                <a:gd name="T2" fmla="*/ 12917 w 20000"/>
                <a:gd name="T3" fmla="*/ 18824 h 20000"/>
                <a:gd name="T4" fmla="*/ 1667 w 20000"/>
                <a:gd name="T5" fmla="*/ 18824 h 20000"/>
                <a:gd name="T6" fmla="*/ 0 w 20000"/>
                <a:gd name="T7" fmla="*/ 0 h 20000"/>
                <a:gd name="T8" fmla="*/ 17083 w 20000"/>
                <a:gd name="T9" fmla="*/ 0 h 20000"/>
                <a:gd name="T10" fmla="*/ 19583 w 20000"/>
                <a:gd name="T11" fmla="*/ 18824 h 20000"/>
              </a:gdLst>
              <a:ahLst/>
              <a:cxnLst>
                <a:cxn ang="0">
                  <a:pos x="T0" y="T1"/>
                </a:cxn>
                <a:cxn ang="0">
                  <a:pos x="T2" y="T3"/>
                </a:cxn>
                <a:cxn ang="0">
                  <a:pos x="T4" y="T5"/>
                </a:cxn>
                <a:cxn ang="0">
                  <a:pos x="T6" y="T7"/>
                </a:cxn>
                <a:cxn ang="0">
                  <a:pos x="T8" y="T9"/>
                </a:cxn>
                <a:cxn ang="0">
                  <a:pos x="T10" y="T11"/>
                </a:cxn>
              </a:cxnLst>
              <a:rect l="0" t="0" r="r" b="b"/>
              <a:pathLst>
                <a:path w="20000" h="20000">
                  <a:moveTo>
                    <a:pt x="19583" y="18824"/>
                  </a:moveTo>
                  <a:lnTo>
                    <a:pt x="12917" y="18824"/>
                  </a:lnTo>
                  <a:lnTo>
                    <a:pt x="1667" y="18824"/>
                  </a:lnTo>
                  <a:lnTo>
                    <a:pt x="0" y="0"/>
                  </a:lnTo>
                  <a:lnTo>
                    <a:pt x="17083" y="0"/>
                  </a:lnTo>
                  <a:lnTo>
                    <a:pt x="19583" y="1882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3" name="Freeform 13">
              <a:extLst>
                <a:ext uri="{FF2B5EF4-FFF2-40B4-BE49-F238E27FC236}">
                  <a16:creationId xmlns:a16="http://schemas.microsoft.com/office/drawing/2014/main" id="{F0E41DA1-6E8A-4AAB-9D95-E882A4042FFD}"/>
                </a:ext>
              </a:extLst>
            </p:cNvPr>
            <p:cNvSpPr>
              <a:spLocks/>
            </p:cNvSpPr>
            <p:nvPr/>
          </p:nvSpPr>
          <p:spPr bwMode="auto">
            <a:xfrm>
              <a:off x="8090071" y="4087581"/>
              <a:ext cx="19829" cy="17823"/>
            </a:xfrm>
            <a:custGeom>
              <a:avLst/>
              <a:gdLst>
                <a:gd name="T0" fmla="*/ 11905 w 20000"/>
                <a:gd name="T1" fmla="*/ 19474 h 20000"/>
                <a:gd name="T2" fmla="*/ 2857 w 20000"/>
                <a:gd name="T3" fmla="*/ 8421 h 20000"/>
                <a:gd name="T4" fmla="*/ 0 w 20000"/>
                <a:gd name="T5" fmla="*/ 0 h 20000"/>
                <a:gd name="T6" fmla="*/ 7143 w 20000"/>
                <a:gd name="T7" fmla="*/ 5789 h 20000"/>
                <a:gd name="T8" fmla="*/ 11905 w 20000"/>
                <a:gd name="T9" fmla="*/ 8421 h 20000"/>
                <a:gd name="T10" fmla="*/ 19524 w 20000"/>
                <a:gd name="T11" fmla="*/ 19474 h 20000"/>
                <a:gd name="T12" fmla="*/ 11905 w 20000"/>
                <a:gd name="T13" fmla="*/ 19474 h 20000"/>
              </a:gdLst>
              <a:ahLst/>
              <a:cxnLst>
                <a:cxn ang="0">
                  <a:pos x="T0" y="T1"/>
                </a:cxn>
                <a:cxn ang="0">
                  <a:pos x="T2" y="T3"/>
                </a:cxn>
                <a:cxn ang="0">
                  <a:pos x="T4" y="T5"/>
                </a:cxn>
                <a:cxn ang="0">
                  <a:pos x="T6" y="T7"/>
                </a:cxn>
                <a:cxn ang="0">
                  <a:pos x="T8" y="T9"/>
                </a:cxn>
                <a:cxn ang="0">
                  <a:pos x="T10" y="T11"/>
                </a:cxn>
                <a:cxn ang="0">
                  <a:pos x="T12" y="T13"/>
                </a:cxn>
              </a:cxnLst>
              <a:rect l="0" t="0" r="r" b="b"/>
              <a:pathLst>
                <a:path w="20000" h="20000">
                  <a:moveTo>
                    <a:pt x="11905" y="19474"/>
                  </a:moveTo>
                  <a:lnTo>
                    <a:pt x="2857" y="8421"/>
                  </a:lnTo>
                  <a:lnTo>
                    <a:pt x="0" y="0"/>
                  </a:lnTo>
                  <a:lnTo>
                    <a:pt x="7143" y="5789"/>
                  </a:lnTo>
                  <a:lnTo>
                    <a:pt x="11905" y="8421"/>
                  </a:lnTo>
                  <a:lnTo>
                    <a:pt x="19524" y="19474"/>
                  </a:lnTo>
                  <a:lnTo>
                    <a:pt x="11905" y="1947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4" name="Freeform 12">
              <a:extLst>
                <a:ext uri="{FF2B5EF4-FFF2-40B4-BE49-F238E27FC236}">
                  <a16:creationId xmlns:a16="http://schemas.microsoft.com/office/drawing/2014/main" id="{F53E56B6-45EF-441C-BD27-7CBA2FB6E8A6}"/>
                </a:ext>
              </a:extLst>
            </p:cNvPr>
            <p:cNvSpPr>
              <a:spLocks/>
            </p:cNvSpPr>
            <p:nvPr/>
          </p:nvSpPr>
          <p:spPr bwMode="auto">
            <a:xfrm>
              <a:off x="3845386" y="1493827"/>
              <a:ext cx="849170" cy="955281"/>
            </a:xfrm>
            <a:custGeom>
              <a:avLst/>
              <a:gdLst>
                <a:gd name="T0" fmla="*/ 3705 w 20000"/>
                <a:gd name="T1" fmla="*/ 19214 h 20000"/>
                <a:gd name="T2" fmla="*/ 2397 w 20000"/>
                <a:gd name="T3" fmla="*/ 14425 h 20000"/>
                <a:gd name="T4" fmla="*/ 4046 w 20000"/>
                <a:gd name="T5" fmla="*/ 12424 h 20000"/>
                <a:gd name="T6" fmla="*/ 3024 w 20000"/>
                <a:gd name="T7" fmla="*/ 11180 h 20000"/>
                <a:gd name="T8" fmla="*/ 3310 w 20000"/>
                <a:gd name="T9" fmla="*/ 7417 h 20000"/>
                <a:gd name="T10" fmla="*/ 1198 w 20000"/>
                <a:gd name="T11" fmla="*/ 6650 h 20000"/>
                <a:gd name="T12" fmla="*/ 121 w 20000"/>
                <a:gd name="T13" fmla="*/ 6341 h 20000"/>
                <a:gd name="T14" fmla="*/ 176 w 20000"/>
                <a:gd name="T15" fmla="*/ 5973 h 20000"/>
                <a:gd name="T16" fmla="*/ 121 w 20000"/>
                <a:gd name="T17" fmla="*/ 5515 h 20000"/>
                <a:gd name="T18" fmla="*/ 1539 w 20000"/>
                <a:gd name="T19" fmla="*/ 5406 h 20000"/>
                <a:gd name="T20" fmla="*/ 572 w 20000"/>
                <a:gd name="T21" fmla="*/ 5097 h 20000"/>
                <a:gd name="T22" fmla="*/ 748 w 20000"/>
                <a:gd name="T23" fmla="*/ 4072 h 20000"/>
                <a:gd name="T24" fmla="*/ 2276 w 20000"/>
                <a:gd name="T25" fmla="*/ 3803 h 20000"/>
                <a:gd name="T26" fmla="*/ 3595 w 20000"/>
                <a:gd name="T27" fmla="*/ 3355 h 20000"/>
                <a:gd name="T28" fmla="*/ 4167 w 20000"/>
                <a:gd name="T29" fmla="*/ 2927 h 20000"/>
                <a:gd name="T30" fmla="*/ 3024 w 20000"/>
                <a:gd name="T31" fmla="*/ 2927 h 20000"/>
                <a:gd name="T32" fmla="*/ 4453 w 20000"/>
                <a:gd name="T33" fmla="*/ 2011 h 20000"/>
                <a:gd name="T34" fmla="*/ 5069 w 20000"/>
                <a:gd name="T35" fmla="*/ 1752 h 20000"/>
                <a:gd name="T36" fmla="*/ 6267 w 20000"/>
                <a:gd name="T37" fmla="*/ 1185 h 20000"/>
                <a:gd name="T38" fmla="*/ 7180 w 20000"/>
                <a:gd name="T39" fmla="*/ 2051 h 20000"/>
                <a:gd name="T40" fmla="*/ 9291 w 20000"/>
                <a:gd name="T41" fmla="*/ 1752 h 20000"/>
                <a:gd name="T42" fmla="*/ 10192 w 20000"/>
                <a:gd name="T43" fmla="*/ 1483 h 20000"/>
                <a:gd name="T44" fmla="*/ 11226 w 20000"/>
                <a:gd name="T45" fmla="*/ 1444 h 20000"/>
                <a:gd name="T46" fmla="*/ 11963 w 20000"/>
                <a:gd name="T47" fmla="*/ 976 h 20000"/>
                <a:gd name="T48" fmla="*/ 11402 w 20000"/>
                <a:gd name="T49" fmla="*/ 567 h 20000"/>
                <a:gd name="T50" fmla="*/ 14458 w 20000"/>
                <a:gd name="T51" fmla="*/ 0 h 20000"/>
                <a:gd name="T52" fmla="*/ 15547 w 20000"/>
                <a:gd name="T53" fmla="*/ 767 h 20000"/>
                <a:gd name="T54" fmla="*/ 14524 w 20000"/>
                <a:gd name="T55" fmla="*/ 976 h 20000"/>
                <a:gd name="T56" fmla="*/ 17020 w 20000"/>
                <a:gd name="T57" fmla="*/ 1444 h 20000"/>
                <a:gd name="T58" fmla="*/ 16745 w 20000"/>
                <a:gd name="T59" fmla="*/ 2011 h 20000"/>
                <a:gd name="T60" fmla="*/ 13612 w 20000"/>
                <a:gd name="T61" fmla="*/ 2519 h 20000"/>
                <a:gd name="T62" fmla="*/ 16284 w 20000"/>
                <a:gd name="T63" fmla="*/ 2578 h 20000"/>
                <a:gd name="T64" fmla="*/ 16570 w 20000"/>
                <a:gd name="T65" fmla="*/ 2419 h 20000"/>
                <a:gd name="T66" fmla="*/ 16174 w 20000"/>
                <a:gd name="T67" fmla="*/ 4072 h 20000"/>
                <a:gd name="T68" fmla="*/ 17768 w 20000"/>
                <a:gd name="T69" fmla="*/ 2827 h 20000"/>
                <a:gd name="T70" fmla="*/ 19296 w 20000"/>
                <a:gd name="T71" fmla="*/ 2678 h 20000"/>
                <a:gd name="T72" fmla="*/ 19296 w 20000"/>
                <a:gd name="T73" fmla="*/ 3803 h 20000"/>
                <a:gd name="T74" fmla="*/ 18329 w 20000"/>
                <a:gd name="T75" fmla="*/ 4171 h 20000"/>
                <a:gd name="T76" fmla="*/ 17317 w 20000"/>
                <a:gd name="T77" fmla="*/ 4898 h 20000"/>
                <a:gd name="T78" fmla="*/ 17603 w 20000"/>
                <a:gd name="T79" fmla="*/ 5515 h 20000"/>
                <a:gd name="T80" fmla="*/ 17020 w 20000"/>
                <a:gd name="T81" fmla="*/ 7257 h 20000"/>
                <a:gd name="T82" fmla="*/ 16394 w 20000"/>
                <a:gd name="T83" fmla="*/ 8094 h 20000"/>
                <a:gd name="T84" fmla="*/ 16394 w 20000"/>
                <a:gd name="T85" fmla="*/ 10662 h 20000"/>
                <a:gd name="T86" fmla="*/ 14634 w 20000"/>
                <a:gd name="T87" fmla="*/ 11180 h 20000"/>
                <a:gd name="T88" fmla="*/ 14975 w 20000"/>
                <a:gd name="T89" fmla="*/ 12932 h 20000"/>
                <a:gd name="T90" fmla="*/ 14239 w 20000"/>
                <a:gd name="T91" fmla="*/ 12265 h 20000"/>
                <a:gd name="T92" fmla="*/ 13612 w 20000"/>
                <a:gd name="T93" fmla="*/ 12056 h 20000"/>
                <a:gd name="T94" fmla="*/ 12864 w 20000"/>
                <a:gd name="T95" fmla="*/ 12832 h 20000"/>
                <a:gd name="T96" fmla="*/ 15206 w 20000"/>
                <a:gd name="T97" fmla="*/ 13141 h 20000"/>
                <a:gd name="T98" fmla="*/ 11402 w 20000"/>
                <a:gd name="T99" fmla="*/ 14316 h 20000"/>
                <a:gd name="T100" fmla="*/ 10027 w 20000"/>
                <a:gd name="T101" fmla="*/ 15152 h 20000"/>
                <a:gd name="T102" fmla="*/ 8543 w 20000"/>
                <a:gd name="T103" fmla="*/ 15301 h 20000"/>
                <a:gd name="T104" fmla="*/ 7290 w 20000"/>
                <a:gd name="T105" fmla="*/ 16595 h 20000"/>
                <a:gd name="T106" fmla="*/ 5245 w 20000"/>
                <a:gd name="T107" fmla="*/ 1999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00" h="20000">
                  <a:moveTo>
                    <a:pt x="5245" y="19990"/>
                  </a:moveTo>
                  <a:lnTo>
                    <a:pt x="4904" y="19890"/>
                  </a:lnTo>
                  <a:lnTo>
                    <a:pt x="4321" y="19214"/>
                  </a:lnTo>
                  <a:lnTo>
                    <a:pt x="3705" y="19214"/>
                  </a:lnTo>
                  <a:lnTo>
                    <a:pt x="3244" y="18646"/>
                  </a:lnTo>
                  <a:lnTo>
                    <a:pt x="2683" y="17262"/>
                  </a:lnTo>
                  <a:lnTo>
                    <a:pt x="2507" y="15660"/>
                  </a:lnTo>
                  <a:lnTo>
                    <a:pt x="2397" y="14425"/>
                  </a:lnTo>
                  <a:lnTo>
                    <a:pt x="2859" y="13499"/>
                  </a:lnTo>
                  <a:lnTo>
                    <a:pt x="3485" y="13400"/>
                  </a:lnTo>
                  <a:lnTo>
                    <a:pt x="3991" y="13141"/>
                  </a:lnTo>
                  <a:lnTo>
                    <a:pt x="4046" y="12424"/>
                  </a:lnTo>
                  <a:lnTo>
                    <a:pt x="3244" y="11747"/>
                  </a:lnTo>
                  <a:lnTo>
                    <a:pt x="4321" y="12155"/>
                  </a:lnTo>
                  <a:lnTo>
                    <a:pt x="3760" y="11329"/>
                  </a:lnTo>
                  <a:lnTo>
                    <a:pt x="3024" y="11180"/>
                  </a:lnTo>
                  <a:lnTo>
                    <a:pt x="3244" y="10662"/>
                  </a:lnTo>
                  <a:lnTo>
                    <a:pt x="3760" y="10304"/>
                  </a:lnTo>
                  <a:lnTo>
                    <a:pt x="3595" y="8133"/>
                  </a:lnTo>
                  <a:lnTo>
                    <a:pt x="3310" y="7417"/>
                  </a:lnTo>
                  <a:lnTo>
                    <a:pt x="2562" y="6999"/>
                  </a:lnTo>
                  <a:lnTo>
                    <a:pt x="1935" y="6750"/>
                  </a:lnTo>
                  <a:lnTo>
                    <a:pt x="1374" y="6899"/>
                  </a:lnTo>
                  <a:lnTo>
                    <a:pt x="1198" y="6650"/>
                  </a:lnTo>
                  <a:lnTo>
                    <a:pt x="858" y="6590"/>
                  </a:lnTo>
                  <a:lnTo>
                    <a:pt x="924" y="6999"/>
                  </a:lnTo>
                  <a:lnTo>
                    <a:pt x="341" y="6750"/>
                  </a:lnTo>
                  <a:lnTo>
                    <a:pt x="121" y="6341"/>
                  </a:lnTo>
                  <a:lnTo>
                    <a:pt x="462" y="6222"/>
                  </a:lnTo>
                  <a:lnTo>
                    <a:pt x="858" y="6083"/>
                  </a:lnTo>
                  <a:lnTo>
                    <a:pt x="572" y="6083"/>
                  </a:lnTo>
                  <a:lnTo>
                    <a:pt x="176" y="5973"/>
                  </a:lnTo>
                  <a:lnTo>
                    <a:pt x="572" y="5774"/>
                  </a:lnTo>
                  <a:lnTo>
                    <a:pt x="462" y="5665"/>
                  </a:lnTo>
                  <a:lnTo>
                    <a:pt x="0" y="5814"/>
                  </a:lnTo>
                  <a:lnTo>
                    <a:pt x="121" y="5515"/>
                  </a:lnTo>
                  <a:lnTo>
                    <a:pt x="858" y="5515"/>
                  </a:lnTo>
                  <a:lnTo>
                    <a:pt x="1649" y="5774"/>
                  </a:lnTo>
                  <a:lnTo>
                    <a:pt x="1935" y="5306"/>
                  </a:lnTo>
                  <a:lnTo>
                    <a:pt x="1539" y="5406"/>
                  </a:lnTo>
                  <a:lnTo>
                    <a:pt x="1089" y="5406"/>
                  </a:lnTo>
                  <a:lnTo>
                    <a:pt x="638" y="5246"/>
                  </a:lnTo>
                  <a:lnTo>
                    <a:pt x="924" y="5147"/>
                  </a:lnTo>
                  <a:lnTo>
                    <a:pt x="572" y="5097"/>
                  </a:lnTo>
                  <a:lnTo>
                    <a:pt x="176" y="4838"/>
                  </a:lnTo>
                  <a:lnTo>
                    <a:pt x="0" y="4579"/>
                  </a:lnTo>
                  <a:lnTo>
                    <a:pt x="176" y="4171"/>
                  </a:lnTo>
                  <a:lnTo>
                    <a:pt x="748" y="4072"/>
                  </a:lnTo>
                  <a:lnTo>
                    <a:pt x="1198" y="4072"/>
                  </a:lnTo>
                  <a:lnTo>
                    <a:pt x="1770" y="4022"/>
                  </a:lnTo>
                  <a:lnTo>
                    <a:pt x="1770" y="3922"/>
                  </a:lnTo>
                  <a:lnTo>
                    <a:pt x="2276" y="3803"/>
                  </a:lnTo>
                  <a:lnTo>
                    <a:pt x="2683" y="3803"/>
                  </a:lnTo>
                  <a:lnTo>
                    <a:pt x="2859" y="3922"/>
                  </a:lnTo>
                  <a:lnTo>
                    <a:pt x="3485" y="3604"/>
                  </a:lnTo>
                  <a:lnTo>
                    <a:pt x="3595" y="3355"/>
                  </a:lnTo>
                  <a:lnTo>
                    <a:pt x="3991" y="3245"/>
                  </a:lnTo>
                  <a:lnTo>
                    <a:pt x="3705" y="3086"/>
                  </a:lnTo>
                  <a:lnTo>
                    <a:pt x="4167" y="2987"/>
                  </a:lnTo>
                  <a:lnTo>
                    <a:pt x="4167" y="2927"/>
                  </a:lnTo>
                  <a:lnTo>
                    <a:pt x="3991" y="2987"/>
                  </a:lnTo>
                  <a:lnTo>
                    <a:pt x="3419" y="3086"/>
                  </a:lnTo>
                  <a:lnTo>
                    <a:pt x="3310" y="2927"/>
                  </a:lnTo>
                  <a:lnTo>
                    <a:pt x="3024" y="2927"/>
                  </a:lnTo>
                  <a:lnTo>
                    <a:pt x="3134" y="2728"/>
                  </a:lnTo>
                  <a:lnTo>
                    <a:pt x="3419" y="2578"/>
                  </a:lnTo>
                  <a:lnTo>
                    <a:pt x="4046" y="2260"/>
                  </a:lnTo>
                  <a:lnTo>
                    <a:pt x="4453" y="2011"/>
                  </a:lnTo>
                  <a:lnTo>
                    <a:pt x="4904" y="1911"/>
                  </a:lnTo>
                  <a:lnTo>
                    <a:pt x="4959" y="2260"/>
                  </a:lnTo>
                  <a:lnTo>
                    <a:pt x="5069" y="2260"/>
                  </a:lnTo>
                  <a:lnTo>
                    <a:pt x="5069" y="1752"/>
                  </a:lnTo>
                  <a:lnTo>
                    <a:pt x="5355" y="1752"/>
                  </a:lnTo>
                  <a:lnTo>
                    <a:pt x="5531" y="2011"/>
                  </a:lnTo>
                  <a:lnTo>
                    <a:pt x="5805" y="1911"/>
                  </a:lnTo>
                  <a:lnTo>
                    <a:pt x="6267" y="1185"/>
                  </a:lnTo>
                  <a:lnTo>
                    <a:pt x="6608" y="1234"/>
                  </a:lnTo>
                  <a:lnTo>
                    <a:pt x="6608" y="1603"/>
                  </a:lnTo>
                  <a:lnTo>
                    <a:pt x="7059" y="2051"/>
                  </a:lnTo>
                  <a:lnTo>
                    <a:pt x="7180" y="2051"/>
                  </a:lnTo>
                  <a:lnTo>
                    <a:pt x="6839" y="1075"/>
                  </a:lnTo>
                  <a:lnTo>
                    <a:pt x="8488" y="926"/>
                  </a:lnTo>
                  <a:lnTo>
                    <a:pt x="8543" y="1483"/>
                  </a:lnTo>
                  <a:lnTo>
                    <a:pt x="9291" y="1752"/>
                  </a:lnTo>
                  <a:lnTo>
                    <a:pt x="9401" y="1643"/>
                  </a:lnTo>
                  <a:lnTo>
                    <a:pt x="9291" y="1234"/>
                  </a:lnTo>
                  <a:lnTo>
                    <a:pt x="9456" y="926"/>
                  </a:lnTo>
                  <a:lnTo>
                    <a:pt x="10192" y="1483"/>
                  </a:lnTo>
                  <a:lnTo>
                    <a:pt x="10654" y="2160"/>
                  </a:lnTo>
                  <a:lnTo>
                    <a:pt x="10885" y="2011"/>
                  </a:lnTo>
                  <a:lnTo>
                    <a:pt x="10764" y="1643"/>
                  </a:lnTo>
                  <a:lnTo>
                    <a:pt x="11226" y="1444"/>
                  </a:lnTo>
                  <a:lnTo>
                    <a:pt x="11512" y="1603"/>
                  </a:lnTo>
                  <a:lnTo>
                    <a:pt x="11622" y="1603"/>
                  </a:lnTo>
                  <a:lnTo>
                    <a:pt x="11050" y="767"/>
                  </a:lnTo>
                  <a:lnTo>
                    <a:pt x="11963" y="976"/>
                  </a:lnTo>
                  <a:lnTo>
                    <a:pt x="12413" y="1444"/>
                  </a:lnTo>
                  <a:lnTo>
                    <a:pt x="12413" y="1075"/>
                  </a:lnTo>
                  <a:lnTo>
                    <a:pt x="12128" y="767"/>
                  </a:lnTo>
                  <a:lnTo>
                    <a:pt x="11402" y="567"/>
                  </a:lnTo>
                  <a:lnTo>
                    <a:pt x="11226" y="159"/>
                  </a:lnTo>
                  <a:lnTo>
                    <a:pt x="11512" y="159"/>
                  </a:lnTo>
                  <a:lnTo>
                    <a:pt x="13161" y="159"/>
                  </a:lnTo>
                  <a:lnTo>
                    <a:pt x="14458" y="0"/>
                  </a:lnTo>
                  <a:lnTo>
                    <a:pt x="15833" y="259"/>
                  </a:lnTo>
                  <a:lnTo>
                    <a:pt x="16570" y="567"/>
                  </a:lnTo>
                  <a:lnTo>
                    <a:pt x="16284" y="767"/>
                  </a:lnTo>
                  <a:lnTo>
                    <a:pt x="15547" y="767"/>
                  </a:lnTo>
                  <a:lnTo>
                    <a:pt x="14634" y="826"/>
                  </a:lnTo>
                  <a:lnTo>
                    <a:pt x="14008" y="926"/>
                  </a:lnTo>
                  <a:lnTo>
                    <a:pt x="13612" y="1185"/>
                  </a:lnTo>
                  <a:lnTo>
                    <a:pt x="14524" y="976"/>
                  </a:lnTo>
                  <a:lnTo>
                    <a:pt x="15723" y="976"/>
                  </a:lnTo>
                  <a:lnTo>
                    <a:pt x="16745" y="926"/>
                  </a:lnTo>
                  <a:lnTo>
                    <a:pt x="16745" y="1334"/>
                  </a:lnTo>
                  <a:lnTo>
                    <a:pt x="17020" y="1444"/>
                  </a:lnTo>
                  <a:lnTo>
                    <a:pt x="17768" y="1643"/>
                  </a:lnTo>
                  <a:lnTo>
                    <a:pt x="17317" y="1911"/>
                  </a:lnTo>
                  <a:lnTo>
                    <a:pt x="17141" y="2011"/>
                  </a:lnTo>
                  <a:lnTo>
                    <a:pt x="16745" y="2011"/>
                  </a:lnTo>
                  <a:lnTo>
                    <a:pt x="16460" y="2160"/>
                  </a:lnTo>
                  <a:lnTo>
                    <a:pt x="15943" y="2051"/>
                  </a:lnTo>
                  <a:lnTo>
                    <a:pt x="14975" y="2051"/>
                  </a:lnTo>
                  <a:lnTo>
                    <a:pt x="13612" y="2519"/>
                  </a:lnTo>
                  <a:lnTo>
                    <a:pt x="13722" y="2578"/>
                  </a:lnTo>
                  <a:lnTo>
                    <a:pt x="14975" y="2320"/>
                  </a:lnTo>
                  <a:lnTo>
                    <a:pt x="16174" y="2320"/>
                  </a:lnTo>
                  <a:lnTo>
                    <a:pt x="16284" y="2578"/>
                  </a:lnTo>
                  <a:lnTo>
                    <a:pt x="15547" y="2927"/>
                  </a:lnTo>
                  <a:lnTo>
                    <a:pt x="15723" y="3086"/>
                  </a:lnTo>
                  <a:lnTo>
                    <a:pt x="16460" y="2827"/>
                  </a:lnTo>
                  <a:lnTo>
                    <a:pt x="16570" y="2419"/>
                  </a:lnTo>
                  <a:lnTo>
                    <a:pt x="17196" y="2320"/>
                  </a:lnTo>
                  <a:lnTo>
                    <a:pt x="17196" y="2578"/>
                  </a:lnTo>
                  <a:lnTo>
                    <a:pt x="16910" y="3355"/>
                  </a:lnTo>
                  <a:lnTo>
                    <a:pt x="16174" y="4072"/>
                  </a:lnTo>
                  <a:lnTo>
                    <a:pt x="16690" y="3763"/>
                  </a:lnTo>
                  <a:lnTo>
                    <a:pt x="17317" y="3355"/>
                  </a:lnTo>
                  <a:lnTo>
                    <a:pt x="17603" y="2927"/>
                  </a:lnTo>
                  <a:lnTo>
                    <a:pt x="17768" y="2827"/>
                  </a:lnTo>
                  <a:lnTo>
                    <a:pt x="17768" y="3146"/>
                  </a:lnTo>
                  <a:lnTo>
                    <a:pt x="18329" y="3146"/>
                  </a:lnTo>
                  <a:lnTo>
                    <a:pt x="18571" y="2827"/>
                  </a:lnTo>
                  <a:lnTo>
                    <a:pt x="19296" y="2678"/>
                  </a:lnTo>
                  <a:lnTo>
                    <a:pt x="19989" y="2987"/>
                  </a:lnTo>
                  <a:lnTo>
                    <a:pt x="19879" y="3355"/>
                  </a:lnTo>
                  <a:lnTo>
                    <a:pt x="19252" y="3654"/>
                  </a:lnTo>
                  <a:lnTo>
                    <a:pt x="19296" y="3803"/>
                  </a:lnTo>
                  <a:lnTo>
                    <a:pt x="18802" y="4022"/>
                  </a:lnTo>
                  <a:lnTo>
                    <a:pt x="18109" y="4072"/>
                  </a:lnTo>
                  <a:lnTo>
                    <a:pt x="17603" y="4072"/>
                  </a:lnTo>
                  <a:lnTo>
                    <a:pt x="18329" y="4171"/>
                  </a:lnTo>
                  <a:lnTo>
                    <a:pt x="18802" y="4171"/>
                  </a:lnTo>
                  <a:lnTo>
                    <a:pt x="18505" y="4579"/>
                  </a:lnTo>
                  <a:lnTo>
                    <a:pt x="17603" y="4430"/>
                  </a:lnTo>
                  <a:lnTo>
                    <a:pt x="17317" y="4898"/>
                  </a:lnTo>
                  <a:lnTo>
                    <a:pt x="17317" y="4998"/>
                  </a:lnTo>
                  <a:lnTo>
                    <a:pt x="17658" y="4739"/>
                  </a:lnTo>
                  <a:lnTo>
                    <a:pt x="18329" y="4739"/>
                  </a:lnTo>
                  <a:lnTo>
                    <a:pt x="17603" y="5515"/>
                  </a:lnTo>
                  <a:lnTo>
                    <a:pt x="16910" y="6083"/>
                  </a:lnTo>
                  <a:lnTo>
                    <a:pt x="16866" y="6750"/>
                  </a:lnTo>
                  <a:lnTo>
                    <a:pt x="17317" y="7158"/>
                  </a:lnTo>
                  <a:lnTo>
                    <a:pt x="17020" y="7257"/>
                  </a:lnTo>
                  <a:lnTo>
                    <a:pt x="17361" y="7317"/>
                  </a:lnTo>
                  <a:lnTo>
                    <a:pt x="17493" y="7934"/>
                  </a:lnTo>
                  <a:lnTo>
                    <a:pt x="16690" y="7725"/>
                  </a:lnTo>
                  <a:lnTo>
                    <a:pt x="16394" y="8094"/>
                  </a:lnTo>
                  <a:lnTo>
                    <a:pt x="16866" y="8243"/>
                  </a:lnTo>
                  <a:lnTo>
                    <a:pt x="16910" y="9169"/>
                  </a:lnTo>
                  <a:lnTo>
                    <a:pt x="16866" y="9985"/>
                  </a:lnTo>
                  <a:lnTo>
                    <a:pt x="16394" y="10662"/>
                  </a:lnTo>
                  <a:lnTo>
                    <a:pt x="15657" y="10821"/>
                  </a:lnTo>
                  <a:lnTo>
                    <a:pt x="15096" y="10553"/>
                  </a:lnTo>
                  <a:lnTo>
                    <a:pt x="14458" y="10762"/>
                  </a:lnTo>
                  <a:lnTo>
                    <a:pt x="14634" y="11180"/>
                  </a:lnTo>
                  <a:lnTo>
                    <a:pt x="15206" y="11847"/>
                  </a:lnTo>
                  <a:lnTo>
                    <a:pt x="15492" y="12155"/>
                  </a:lnTo>
                  <a:lnTo>
                    <a:pt x="15492" y="12832"/>
                  </a:lnTo>
                  <a:lnTo>
                    <a:pt x="14975" y="12932"/>
                  </a:lnTo>
                  <a:lnTo>
                    <a:pt x="14931" y="12932"/>
                  </a:lnTo>
                  <a:lnTo>
                    <a:pt x="14524" y="12723"/>
                  </a:lnTo>
                  <a:lnTo>
                    <a:pt x="14524" y="12464"/>
                  </a:lnTo>
                  <a:lnTo>
                    <a:pt x="14239" y="12265"/>
                  </a:lnTo>
                  <a:lnTo>
                    <a:pt x="13788" y="11996"/>
                  </a:lnTo>
                  <a:lnTo>
                    <a:pt x="13161" y="11588"/>
                  </a:lnTo>
                  <a:lnTo>
                    <a:pt x="13040" y="11747"/>
                  </a:lnTo>
                  <a:lnTo>
                    <a:pt x="13612" y="12056"/>
                  </a:lnTo>
                  <a:lnTo>
                    <a:pt x="14074" y="12305"/>
                  </a:lnTo>
                  <a:lnTo>
                    <a:pt x="13271" y="12424"/>
                  </a:lnTo>
                  <a:lnTo>
                    <a:pt x="12985" y="12673"/>
                  </a:lnTo>
                  <a:lnTo>
                    <a:pt x="12864" y="12832"/>
                  </a:lnTo>
                  <a:lnTo>
                    <a:pt x="13612" y="12832"/>
                  </a:lnTo>
                  <a:lnTo>
                    <a:pt x="12699" y="12982"/>
                  </a:lnTo>
                  <a:lnTo>
                    <a:pt x="14008" y="12932"/>
                  </a:lnTo>
                  <a:lnTo>
                    <a:pt x="15206" y="13141"/>
                  </a:lnTo>
                  <a:lnTo>
                    <a:pt x="14755" y="13400"/>
                  </a:lnTo>
                  <a:lnTo>
                    <a:pt x="13557" y="14007"/>
                  </a:lnTo>
                  <a:lnTo>
                    <a:pt x="12413" y="14166"/>
                  </a:lnTo>
                  <a:lnTo>
                    <a:pt x="11402" y="14316"/>
                  </a:lnTo>
                  <a:lnTo>
                    <a:pt x="11050" y="14007"/>
                  </a:lnTo>
                  <a:lnTo>
                    <a:pt x="11160" y="14425"/>
                  </a:lnTo>
                  <a:lnTo>
                    <a:pt x="10764" y="14584"/>
                  </a:lnTo>
                  <a:lnTo>
                    <a:pt x="10027" y="15152"/>
                  </a:lnTo>
                  <a:lnTo>
                    <a:pt x="9115" y="15719"/>
                  </a:lnTo>
                  <a:lnTo>
                    <a:pt x="8664" y="15719"/>
                  </a:lnTo>
                  <a:lnTo>
                    <a:pt x="8840" y="15301"/>
                  </a:lnTo>
                  <a:lnTo>
                    <a:pt x="8543" y="15301"/>
                  </a:lnTo>
                  <a:lnTo>
                    <a:pt x="8488" y="15819"/>
                  </a:lnTo>
                  <a:lnTo>
                    <a:pt x="7916" y="15918"/>
                  </a:lnTo>
                  <a:lnTo>
                    <a:pt x="7631" y="16068"/>
                  </a:lnTo>
                  <a:lnTo>
                    <a:pt x="7290" y="16595"/>
                  </a:lnTo>
                  <a:lnTo>
                    <a:pt x="7059" y="17003"/>
                  </a:lnTo>
                  <a:lnTo>
                    <a:pt x="6608" y="17670"/>
                  </a:lnTo>
                  <a:lnTo>
                    <a:pt x="6267" y="18547"/>
                  </a:lnTo>
                  <a:lnTo>
                    <a:pt x="5245" y="1999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5" name="Freeform 11">
              <a:extLst>
                <a:ext uri="{FF2B5EF4-FFF2-40B4-BE49-F238E27FC236}">
                  <a16:creationId xmlns:a16="http://schemas.microsoft.com/office/drawing/2014/main" id="{D32392D5-1486-4C7C-BCE4-536E81C522EA}"/>
                </a:ext>
              </a:extLst>
            </p:cNvPr>
            <p:cNvSpPr>
              <a:spLocks/>
            </p:cNvSpPr>
            <p:nvPr/>
          </p:nvSpPr>
          <p:spPr bwMode="auto">
            <a:xfrm>
              <a:off x="3554942" y="3691924"/>
              <a:ext cx="22162" cy="9505"/>
            </a:xfrm>
            <a:custGeom>
              <a:avLst/>
              <a:gdLst>
                <a:gd name="T0" fmla="*/ 15000 w 20000"/>
                <a:gd name="T1" fmla="*/ 19048 h 20000"/>
                <a:gd name="T2" fmla="*/ 0 w 20000"/>
                <a:gd name="T3" fmla="*/ 19048 h 20000"/>
                <a:gd name="T4" fmla="*/ 8750 w 20000"/>
                <a:gd name="T5" fmla="*/ 14286 h 20000"/>
                <a:gd name="T6" fmla="*/ 8750 w 20000"/>
                <a:gd name="T7" fmla="*/ 0 h 20000"/>
                <a:gd name="T8" fmla="*/ 19583 w 20000"/>
                <a:gd name="T9" fmla="*/ 0 h 20000"/>
                <a:gd name="T10" fmla="*/ 15000 w 20000"/>
                <a:gd name="T11" fmla="*/ 19048 h 20000"/>
              </a:gdLst>
              <a:ahLst/>
              <a:cxnLst>
                <a:cxn ang="0">
                  <a:pos x="T0" y="T1"/>
                </a:cxn>
                <a:cxn ang="0">
                  <a:pos x="T2" y="T3"/>
                </a:cxn>
                <a:cxn ang="0">
                  <a:pos x="T4" y="T5"/>
                </a:cxn>
                <a:cxn ang="0">
                  <a:pos x="T6" y="T7"/>
                </a:cxn>
                <a:cxn ang="0">
                  <a:pos x="T8" y="T9"/>
                </a:cxn>
                <a:cxn ang="0">
                  <a:pos x="T10" y="T11"/>
                </a:cxn>
              </a:cxnLst>
              <a:rect l="0" t="0" r="r" b="b"/>
              <a:pathLst>
                <a:path w="20000" h="20000">
                  <a:moveTo>
                    <a:pt x="15000" y="19048"/>
                  </a:moveTo>
                  <a:lnTo>
                    <a:pt x="0" y="19048"/>
                  </a:lnTo>
                  <a:lnTo>
                    <a:pt x="8750" y="14286"/>
                  </a:lnTo>
                  <a:lnTo>
                    <a:pt x="8750" y="0"/>
                  </a:lnTo>
                  <a:lnTo>
                    <a:pt x="19583" y="0"/>
                  </a:lnTo>
                  <a:lnTo>
                    <a:pt x="15000" y="19048"/>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6" name="Freeform 10">
              <a:extLst>
                <a:ext uri="{FF2B5EF4-FFF2-40B4-BE49-F238E27FC236}">
                  <a16:creationId xmlns:a16="http://schemas.microsoft.com/office/drawing/2014/main" id="{8093EC9A-FFFF-41DC-B937-5181E9400811}"/>
                </a:ext>
              </a:extLst>
            </p:cNvPr>
            <p:cNvSpPr>
              <a:spLocks/>
            </p:cNvSpPr>
            <p:nvPr/>
          </p:nvSpPr>
          <p:spPr bwMode="auto">
            <a:xfrm>
              <a:off x="7699313" y="4985830"/>
              <a:ext cx="75819" cy="96241"/>
            </a:xfrm>
            <a:custGeom>
              <a:avLst/>
              <a:gdLst>
                <a:gd name="T0" fmla="*/ 5185 w 20000"/>
                <a:gd name="T1" fmla="*/ 19901 h 20000"/>
                <a:gd name="T2" fmla="*/ 3333 w 20000"/>
                <a:gd name="T3" fmla="*/ 19310 h 20000"/>
                <a:gd name="T4" fmla="*/ 1975 w 20000"/>
                <a:gd name="T5" fmla="*/ 18325 h 20000"/>
                <a:gd name="T6" fmla="*/ 3333 w 20000"/>
                <a:gd name="T7" fmla="*/ 18325 h 20000"/>
                <a:gd name="T8" fmla="*/ 3333 w 20000"/>
                <a:gd name="T9" fmla="*/ 17241 h 20000"/>
                <a:gd name="T10" fmla="*/ 1358 w 20000"/>
                <a:gd name="T11" fmla="*/ 16847 h 20000"/>
                <a:gd name="T12" fmla="*/ 0 w 20000"/>
                <a:gd name="T13" fmla="*/ 14286 h 20000"/>
                <a:gd name="T14" fmla="*/ 1358 w 20000"/>
                <a:gd name="T15" fmla="*/ 10640 h 20000"/>
                <a:gd name="T16" fmla="*/ 1975 w 20000"/>
                <a:gd name="T17" fmla="*/ 11626 h 20000"/>
                <a:gd name="T18" fmla="*/ 1975 w 20000"/>
                <a:gd name="T19" fmla="*/ 10640 h 20000"/>
                <a:gd name="T20" fmla="*/ 1358 w 20000"/>
                <a:gd name="T21" fmla="*/ 1970 h 20000"/>
                <a:gd name="T22" fmla="*/ 1975 w 20000"/>
                <a:gd name="T23" fmla="*/ 0 h 20000"/>
                <a:gd name="T24" fmla="*/ 3333 w 20000"/>
                <a:gd name="T25" fmla="*/ 0 h 20000"/>
                <a:gd name="T26" fmla="*/ 4568 w 20000"/>
                <a:gd name="T27" fmla="*/ 985 h 20000"/>
                <a:gd name="T28" fmla="*/ 7160 w 20000"/>
                <a:gd name="T29" fmla="*/ 2562 h 20000"/>
                <a:gd name="T30" fmla="*/ 12222 w 20000"/>
                <a:gd name="T31" fmla="*/ 3547 h 20000"/>
                <a:gd name="T32" fmla="*/ 15432 w 20000"/>
                <a:gd name="T33" fmla="*/ 2562 h 20000"/>
                <a:gd name="T34" fmla="*/ 16667 w 20000"/>
                <a:gd name="T35" fmla="*/ 2562 h 20000"/>
                <a:gd name="T36" fmla="*/ 19877 w 20000"/>
                <a:gd name="T37" fmla="*/ 1970 h 20000"/>
                <a:gd name="T38" fmla="*/ 19877 w 20000"/>
                <a:gd name="T39" fmla="*/ 2562 h 20000"/>
                <a:gd name="T40" fmla="*/ 17901 w 20000"/>
                <a:gd name="T41" fmla="*/ 11626 h 20000"/>
                <a:gd name="T42" fmla="*/ 16667 w 20000"/>
                <a:gd name="T43" fmla="*/ 11626 h 20000"/>
                <a:gd name="T44" fmla="*/ 16667 w 20000"/>
                <a:gd name="T45" fmla="*/ 10640 h 20000"/>
                <a:gd name="T46" fmla="*/ 15432 w 20000"/>
                <a:gd name="T47" fmla="*/ 11626 h 20000"/>
                <a:gd name="T48" fmla="*/ 15432 w 20000"/>
                <a:gd name="T49" fmla="*/ 13202 h 20000"/>
                <a:gd name="T50" fmla="*/ 14815 w 20000"/>
                <a:gd name="T51" fmla="*/ 14680 h 20000"/>
                <a:gd name="T52" fmla="*/ 13457 w 20000"/>
                <a:gd name="T53" fmla="*/ 17241 h 20000"/>
                <a:gd name="T54" fmla="*/ 11605 w 20000"/>
                <a:gd name="T55" fmla="*/ 18325 h 20000"/>
                <a:gd name="T56" fmla="*/ 11605 w 20000"/>
                <a:gd name="T57" fmla="*/ 16847 h 20000"/>
                <a:gd name="T58" fmla="*/ 12222 w 20000"/>
                <a:gd name="T59" fmla="*/ 16847 h 20000"/>
                <a:gd name="T60" fmla="*/ 12222 w 20000"/>
                <a:gd name="T61" fmla="*/ 14680 h 20000"/>
                <a:gd name="T62" fmla="*/ 11605 w 20000"/>
                <a:gd name="T63" fmla="*/ 14680 h 20000"/>
                <a:gd name="T64" fmla="*/ 9630 w 20000"/>
                <a:gd name="T65" fmla="*/ 17241 h 20000"/>
                <a:gd name="T66" fmla="*/ 8395 w 20000"/>
                <a:gd name="T67" fmla="*/ 17241 h 20000"/>
                <a:gd name="T68" fmla="*/ 7160 w 20000"/>
                <a:gd name="T69" fmla="*/ 19901 h 20000"/>
                <a:gd name="T70" fmla="*/ 5185 w 20000"/>
                <a:gd name="T71" fmla="*/ 1990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00" h="20000">
                  <a:moveTo>
                    <a:pt x="5185" y="19901"/>
                  </a:moveTo>
                  <a:lnTo>
                    <a:pt x="3333" y="19310"/>
                  </a:lnTo>
                  <a:lnTo>
                    <a:pt x="1975" y="18325"/>
                  </a:lnTo>
                  <a:lnTo>
                    <a:pt x="3333" y="18325"/>
                  </a:lnTo>
                  <a:lnTo>
                    <a:pt x="3333" y="17241"/>
                  </a:lnTo>
                  <a:lnTo>
                    <a:pt x="1358" y="16847"/>
                  </a:lnTo>
                  <a:lnTo>
                    <a:pt x="0" y="14286"/>
                  </a:lnTo>
                  <a:lnTo>
                    <a:pt x="1358" y="10640"/>
                  </a:lnTo>
                  <a:lnTo>
                    <a:pt x="1975" y="11626"/>
                  </a:lnTo>
                  <a:lnTo>
                    <a:pt x="1975" y="10640"/>
                  </a:lnTo>
                  <a:lnTo>
                    <a:pt x="1358" y="1970"/>
                  </a:lnTo>
                  <a:lnTo>
                    <a:pt x="1975" y="0"/>
                  </a:lnTo>
                  <a:lnTo>
                    <a:pt x="3333" y="0"/>
                  </a:lnTo>
                  <a:lnTo>
                    <a:pt x="4568" y="985"/>
                  </a:lnTo>
                  <a:lnTo>
                    <a:pt x="7160" y="2562"/>
                  </a:lnTo>
                  <a:lnTo>
                    <a:pt x="12222" y="3547"/>
                  </a:lnTo>
                  <a:lnTo>
                    <a:pt x="15432" y="2562"/>
                  </a:lnTo>
                  <a:lnTo>
                    <a:pt x="16667" y="2562"/>
                  </a:lnTo>
                  <a:lnTo>
                    <a:pt x="19877" y="1970"/>
                  </a:lnTo>
                  <a:lnTo>
                    <a:pt x="19877" y="2562"/>
                  </a:lnTo>
                  <a:lnTo>
                    <a:pt x="17901" y="11626"/>
                  </a:lnTo>
                  <a:lnTo>
                    <a:pt x="16667" y="11626"/>
                  </a:lnTo>
                  <a:lnTo>
                    <a:pt x="16667" y="10640"/>
                  </a:lnTo>
                  <a:lnTo>
                    <a:pt x="15432" y="11626"/>
                  </a:lnTo>
                  <a:lnTo>
                    <a:pt x="15432" y="13202"/>
                  </a:lnTo>
                  <a:lnTo>
                    <a:pt x="14815" y="14680"/>
                  </a:lnTo>
                  <a:lnTo>
                    <a:pt x="13457" y="17241"/>
                  </a:lnTo>
                  <a:lnTo>
                    <a:pt x="11605" y="18325"/>
                  </a:lnTo>
                  <a:lnTo>
                    <a:pt x="11605" y="16847"/>
                  </a:lnTo>
                  <a:lnTo>
                    <a:pt x="12222" y="16847"/>
                  </a:lnTo>
                  <a:lnTo>
                    <a:pt x="12222" y="14680"/>
                  </a:lnTo>
                  <a:lnTo>
                    <a:pt x="11605" y="14680"/>
                  </a:lnTo>
                  <a:lnTo>
                    <a:pt x="9630" y="17241"/>
                  </a:lnTo>
                  <a:lnTo>
                    <a:pt x="8395" y="17241"/>
                  </a:lnTo>
                  <a:lnTo>
                    <a:pt x="7160" y="19901"/>
                  </a:lnTo>
                  <a:lnTo>
                    <a:pt x="5185" y="19901"/>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7" name="Freeform 9">
              <a:extLst>
                <a:ext uri="{FF2B5EF4-FFF2-40B4-BE49-F238E27FC236}">
                  <a16:creationId xmlns:a16="http://schemas.microsoft.com/office/drawing/2014/main" id="{C1BF20A5-6372-49CB-9631-F976BCCB8B8A}"/>
                </a:ext>
              </a:extLst>
            </p:cNvPr>
            <p:cNvSpPr>
              <a:spLocks/>
            </p:cNvSpPr>
            <p:nvPr/>
          </p:nvSpPr>
          <p:spPr bwMode="auto">
            <a:xfrm>
              <a:off x="5968312" y="4385809"/>
              <a:ext cx="12831" cy="13069"/>
            </a:xfrm>
            <a:custGeom>
              <a:avLst/>
              <a:gdLst>
                <a:gd name="T0" fmla="*/ 11852 w 20000"/>
                <a:gd name="T1" fmla="*/ 19259 h 20000"/>
                <a:gd name="T2" fmla="*/ 0 w 20000"/>
                <a:gd name="T3" fmla="*/ 15556 h 20000"/>
                <a:gd name="T4" fmla="*/ 7407 w 20000"/>
                <a:gd name="T5" fmla="*/ 0 h 20000"/>
                <a:gd name="T6" fmla="*/ 19259 w 20000"/>
                <a:gd name="T7" fmla="*/ 15556 h 20000"/>
                <a:gd name="T8" fmla="*/ 11852 w 20000"/>
                <a:gd name="T9" fmla="*/ 19259 h 20000"/>
              </a:gdLst>
              <a:ahLst/>
              <a:cxnLst>
                <a:cxn ang="0">
                  <a:pos x="T0" y="T1"/>
                </a:cxn>
                <a:cxn ang="0">
                  <a:pos x="T2" y="T3"/>
                </a:cxn>
                <a:cxn ang="0">
                  <a:pos x="T4" y="T5"/>
                </a:cxn>
                <a:cxn ang="0">
                  <a:pos x="T6" y="T7"/>
                </a:cxn>
                <a:cxn ang="0">
                  <a:pos x="T8" y="T9"/>
                </a:cxn>
              </a:cxnLst>
              <a:rect l="0" t="0" r="r" b="b"/>
              <a:pathLst>
                <a:path w="20000" h="20000">
                  <a:moveTo>
                    <a:pt x="11852" y="19259"/>
                  </a:moveTo>
                  <a:lnTo>
                    <a:pt x="0" y="15556"/>
                  </a:lnTo>
                  <a:lnTo>
                    <a:pt x="7407" y="0"/>
                  </a:lnTo>
                  <a:lnTo>
                    <a:pt x="19259" y="15556"/>
                  </a:lnTo>
                  <a:lnTo>
                    <a:pt x="11852" y="19259"/>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8" name="Freeform 8">
              <a:extLst>
                <a:ext uri="{FF2B5EF4-FFF2-40B4-BE49-F238E27FC236}">
                  <a16:creationId xmlns:a16="http://schemas.microsoft.com/office/drawing/2014/main" id="{90530F62-5B9E-4D80-AE5A-ACC41C13137F}"/>
                </a:ext>
              </a:extLst>
            </p:cNvPr>
            <p:cNvSpPr>
              <a:spLocks/>
            </p:cNvSpPr>
            <p:nvPr/>
          </p:nvSpPr>
          <p:spPr bwMode="auto">
            <a:xfrm>
              <a:off x="8218380" y="4415513"/>
              <a:ext cx="37326" cy="64161"/>
            </a:xfrm>
            <a:custGeom>
              <a:avLst/>
              <a:gdLst>
                <a:gd name="T0" fmla="*/ 19747 w 20000"/>
                <a:gd name="T1" fmla="*/ 19852 h 20000"/>
                <a:gd name="T2" fmla="*/ 14430 w 20000"/>
                <a:gd name="T3" fmla="*/ 18370 h 20000"/>
                <a:gd name="T4" fmla="*/ 14430 w 20000"/>
                <a:gd name="T5" fmla="*/ 16000 h 20000"/>
                <a:gd name="T6" fmla="*/ 7848 w 20000"/>
                <a:gd name="T7" fmla="*/ 13037 h 20000"/>
                <a:gd name="T8" fmla="*/ 2785 w 20000"/>
                <a:gd name="T9" fmla="*/ 6074 h 20000"/>
                <a:gd name="T10" fmla="*/ 0 w 20000"/>
                <a:gd name="T11" fmla="*/ 0 h 20000"/>
                <a:gd name="T12" fmla="*/ 2785 w 20000"/>
                <a:gd name="T13" fmla="*/ 593 h 20000"/>
                <a:gd name="T14" fmla="*/ 7848 w 20000"/>
                <a:gd name="T15" fmla="*/ 6074 h 20000"/>
                <a:gd name="T16" fmla="*/ 10380 w 20000"/>
                <a:gd name="T17" fmla="*/ 6815 h 20000"/>
                <a:gd name="T18" fmla="*/ 10380 w 20000"/>
                <a:gd name="T19" fmla="*/ 9926 h 20000"/>
                <a:gd name="T20" fmla="*/ 14430 w 20000"/>
                <a:gd name="T21" fmla="*/ 12296 h 20000"/>
                <a:gd name="T22" fmla="*/ 19747 w 20000"/>
                <a:gd name="T23" fmla="*/ 16889 h 20000"/>
                <a:gd name="T24" fmla="*/ 19747 w 20000"/>
                <a:gd name="T25" fmla="*/ 19852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00" h="20000">
                  <a:moveTo>
                    <a:pt x="19747" y="19852"/>
                  </a:moveTo>
                  <a:lnTo>
                    <a:pt x="14430" y="18370"/>
                  </a:lnTo>
                  <a:lnTo>
                    <a:pt x="14430" y="16000"/>
                  </a:lnTo>
                  <a:lnTo>
                    <a:pt x="7848" y="13037"/>
                  </a:lnTo>
                  <a:lnTo>
                    <a:pt x="2785" y="6074"/>
                  </a:lnTo>
                  <a:lnTo>
                    <a:pt x="0" y="0"/>
                  </a:lnTo>
                  <a:lnTo>
                    <a:pt x="2785" y="593"/>
                  </a:lnTo>
                  <a:lnTo>
                    <a:pt x="7848" y="6074"/>
                  </a:lnTo>
                  <a:lnTo>
                    <a:pt x="10380" y="6815"/>
                  </a:lnTo>
                  <a:lnTo>
                    <a:pt x="10380" y="9926"/>
                  </a:lnTo>
                  <a:lnTo>
                    <a:pt x="14430" y="12296"/>
                  </a:lnTo>
                  <a:lnTo>
                    <a:pt x="19747" y="16889"/>
                  </a:lnTo>
                  <a:lnTo>
                    <a:pt x="19747" y="19852"/>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9" name="Freeform 7">
              <a:extLst>
                <a:ext uri="{FF2B5EF4-FFF2-40B4-BE49-F238E27FC236}">
                  <a16:creationId xmlns:a16="http://schemas.microsoft.com/office/drawing/2014/main" id="{F44AA9BC-BF8C-4BE7-AEE3-809354D2C9AD}"/>
                </a:ext>
              </a:extLst>
            </p:cNvPr>
            <p:cNvSpPr>
              <a:spLocks/>
            </p:cNvSpPr>
            <p:nvPr/>
          </p:nvSpPr>
          <p:spPr bwMode="auto">
            <a:xfrm>
              <a:off x="3572438" y="3598058"/>
              <a:ext cx="8165" cy="13070"/>
            </a:xfrm>
            <a:custGeom>
              <a:avLst/>
              <a:gdLst>
                <a:gd name="T0" fmla="*/ 18824 w 20000"/>
                <a:gd name="T1" fmla="*/ 19286 h 20000"/>
                <a:gd name="T2" fmla="*/ 12941 w 20000"/>
                <a:gd name="T3" fmla="*/ 19286 h 20000"/>
                <a:gd name="T4" fmla="*/ 0 w 20000"/>
                <a:gd name="T5" fmla="*/ 0 h 20000"/>
                <a:gd name="T6" fmla="*/ 18824 w 20000"/>
                <a:gd name="T7" fmla="*/ 7857 h 20000"/>
                <a:gd name="T8" fmla="*/ 18824 w 20000"/>
                <a:gd name="T9" fmla="*/ 19286 h 20000"/>
              </a:gdLst>
              <a:ahLst/>
              <a:cxnLst>
                <a:cxn ang="0">
                  <a:pos x="T0" y="T1"/>
                </a:cxn>
                <a:cxn ang="0">
                  <a:pos x="T2" y="T3"/>
                </a:cxn>
                <a:cxn ang="0">
                  <a:pos x="T4" y="T5"/>
                </a:cxn>
                <a:cxn ang="0">
                  <a:pos x="T6" y="T7"/>
                </a:cxn>
                <a:cxn ang="0">
                  <a:pos x="T8" y="T9"/>
                </a:cxn>
              </a:cxnLst>
              <a:rect l="0" t="0" r="r" b="b"/>
              <a:pathLst>
                <a:path w="20000" h="20000">
                  <a:moveTo>
                    <a:pt x="18824" y="19286"/>
                  </a:moveTo>
                  <a:lnTo>
                    <a:pt x="12941" y="19286"/>
                  </a:lnTo>
                  <a:lnTo>
                    <a:pt x="0" y="0"/>
                  </a:lnTo>
                  <a:lnTo>
                    <a:pt x="18824" y="7857"/>
                  </a:lnTo>
                  <a:lnTo>
                    <a:pt x="18824" y="19286"/>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0" name="Freeform 6">
              <a:extLst>
                <a:ext uri="{FF2B5EF4-FFF2-40B4-BE49-F238E27FC236}">
                  <a16:creationId xmlns:a16="http://schemas.microsoft.com/office/drawing/2014/main" id="{27F54371-E664-4450-A6BF-DC2ACFB6EF57}"/>
                </a:ext>
              </a:extLst>
            </p:cNvPr>
            <p:cNvSpPr>
              <a:spLocks/>
            </p:cNvSpPr>
            <p:nvPr/>
          </p:nvSpPr>
          <p:spPr bwMode="auto">
            <a:xfrm>
              <a:off x="4490429" y="3204778"/>
              <a:ext cx="12831" cy="4753"/>
            </a:xfrm>
            <a:custGeom>
              <a:avLst/>
              <a:gdLst>
                <a:gd name="T0" fmla="*/ 11852 w 20000"/>
                <a:gd name="T1" fmla="*/ 18182 h 20000"/>
                <a:gd name="T2" fmla="*/ 0 w 20000"/>
                <a:gd name="T3" fmla="*/ 0 h 20000"/>
                <a:gd name="T4" fmla="*/ 3704 w 20000"/>
                <a:gd name="T5" fmla="*/ 0 h 20000"/>
                <a:gd name="T6" fmla="*/ 19259 w 20000"/>
                <a:gd name="T7" fmla="*/ 18182 h 20000"/>
                <a:gd name="T8" fmla="*/ 11852 w 20000"/>
                <a:gd name="T9" fmla="*/ 18182 h 20000"/>
              </a:gdLst>
              <a:ahLst/>
              <a:cxnLst>
                <a:cxn ang="0">
                  <a:pos x="T0" y="T1"/>
                </a:cxn>
                <a:cxn ang="0">
                  <a:pos x="T2" y="T3"/>
                </a:cxn>
                <a:cxn ang="0">
                  <a:pos x="T4" y="T5"/>
                </a:cxn>
                <a:cxn ang="0">
                  <a:pos x="T6" y="T7"/>
                </a:cxn>
                <a:cxn ang="0">
                  <a:pos x="T8" y="T9"/>
                </a:cxn>
              </a:cxnLst>
              <a:rect l="0" t="0" r="r" b="b"/>
              <a:pathLst>
                <a:path w="20000" h="20000">
                  <a:moveTo>
                    <a:pt x="11852" y="18182"/>
                  </a:moveTo>
                  <a:lnTo>
                    <a:pt x="0" y="0"/>
                  </a:lnTo>
                  <a:lnTo>
                    <a:pt x="3704" y="0"/>
                  </a:lnTo>
                  <a:lnTo>
                    <a:pt x="19259" y="18182"/>
                  </a:lnTo>
                  <a:lnTo>
                    <a:pt x="11852" y="18182"/>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1" name="Freeform 5">
              <a:extLst>
                <a:ext uri="{FF2B5EF4-FFF2-40B4-BE49-F238E27FC236}">
                  <a16:creationId xmlns:a16="http://schemas.microsoft.com/office/drawing/2014/main" id="{A5DE066D-F1E0-4E05-86F3-C99C66836D89}"/>
                </a:ext>
              </a:extLst>
            </p:cNvPr>
            <p:cNvSpPr>
              <a:spLocks/>
            </p:cNvSpPr>
            <p:nvPr/>
          </p:nvSpPr>
          <p:spPr bwMode="auto">
            <a:xfrm>
              <a:off x="4492762" y="3305771"/>
              <a:ext cx="12831" cy="13070"/>
            </a:xfrm>
            <a:custGeom>
              <a:avLst/>
              <a:gdLst>
                <a:gd name="T0" fmla="*/ 7857 w 20000"/>
                <a:gd name="T1" fmla="*/ 19259 h 20000"/>
                <a:gd name="T2" fmla="*/ 0 w 20000"/>
                <a:gd name="T3" fmla="*/ 4444 h 20000"/>
                <a:gd name="T4" fmla="*/ 19286 w 20000"/>
                <a:gd name="T5" fmla="*/ 0 h 20000"/>
                <a:gd name="T6" fmla="*/ 15000 w 20000"/>
                <a:gd name="T7" fmla="*/ 11852 h 20000"/>
                <a:gd name="T8" fmla="*/ 7857 w 20000"/>
                <a:gd name="T9" fmla="*/ 19259 h 20000"/>
              </a:gdLst>
              <a:ahLst/>
              <a:cxnLst>
                <a:cxn ang="0">
                  <a:pos x="T0" y="T1"/>
                </a:cxn>
                <a:cxn ang="0">
                  <a:pos x="T2" y="T3"/>
                </a:cxn>
                <a:cxn ang="0">
                  <a:pos x="T4" y="T5"/>
                </a:cxn>
                <a:cxn ang="0">
                  <a:pos x="T6" y="T7"/>
                </a:cxn>
                <a:cxn ang="0">
                  <a:pos x="T8" y="T9"/>
                </a:cxn>
              </a:cxnLst>
              <a:rect l="0" t="0" r="r" b="b"/>
              <a:pathLst>
                <a:path w="20000" h="20000">
                  <a:moveTo>
                    <a:pt x="7857" y="19259"/>
                  </a:moveTo>
                  <a:lnTo>
                    <a:pt x="0" y="4444"/>
                  </a:lnTo>
                  <a:lnTo>
                    <a:pt x="19286" y="0"/>
                  </a:lnTo>
                  <a:lnTo>
                    <a:pt x="15000" y="11852"/>
                  </a:lnTo>
                  <a:lnTo>
                    <a:pt x="7857" y="19259"/>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2" name="Freeform 4">
              <a:extLst>
                <a:ext uri="{FF2B5EF4-FFF2-40B4-BE49-F238E27FC236}">
                  <a16:creationId xmlns:a16="http://schemas.microsoft.com/office/drawing/2014/main" id="{738DD411-13A1-420F-8A2B-B7CC4173DD7D}"/>
                </a:ext>
              </a:extLst>
            </p:cNvPr>
            <p:cNvSpPr>
              <a:spLocks/>
            </p:cNvSpPr>
            <p:nvPr/>
          </p:nvSpPr>
          <p:spPr bwMode="auto">
            <a:xfrm>
              <a:off x="4517257" y="3308147"/>
              <a:ext cx="8165" cy="13070"/>
            </a:xfrm>
            <a:custGeom>
              <a:avLst/>
              <a:gdLst>
                <a:gd name="T0" fmla="*/ 11765 w 20000"/>
                <a:gd name="T1" fmla="*/ 19259 h 20000"/>
                <a:gd name="T2" fmla="*/ 0 w 20000"/>
                <a:gd name="T3" fmla="*/ 14815 h 20000"/>
                <a:gd name="T4" fmla="*/ 18824 w 20000"/>
                <a:gd name="T5" fmla="*/ 0 h 20000"/>
                <a:gd name="T6" fmla="*/ 11765 w 20000"/>
                <a:gd name="T7" fmla="*/ 19259 h 20000"/>
              </a:gdLst>
              <a:ahLst/>
              <a:cxnLst>
                <a:cxn ang="0">
                  <a:pos x="T0" y="T1"/>
                </a:cxn>
                <a:cxn ang="0">
                  <a:pos x="T2" y="T3"/>
                </a:cxn>
                <a:cxn ang="0">
                  <a:pos x="T4" y="T5"/>
                </a:cxn>
                <a:cxn ang="0">
                  <a:pos x="T6" y="T7"/>
                </a:cxn>
              </a:cxnLst>
              <a:rect l="0" t="0" r="r" b="b"/>
              <a:pathLst>
                <a:path w="20000" h="20000">
                  <a:moveTo>
                    <a:pt x="11765" y="19259"/>
                  </a:moveTo>
                  <a:lnTo>
                    <a:pt x="0" y="14815"/>
                  </a:lnTo>
                  <a:lnTo>
                    <a:pt x="18824" y="0"/>
                  </a:lnTo>
                  <a:lnTo>
                    <a:pt x="11765" y="19259"/>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3" name="Freeform 3">
              <a:extLst>
                <a:ext uri="{FF2B5EF4-FFF2-40B4-BE49-F238E27FC236}">
                  <a16:creationId xmlns:a16="http://schemas.microsoft.com/office/drawing/2014/main" id="{458EEF31-0535-463C-9776-25056F7FB340}"/>
                </a:ext>
              </a:extLst>
            </p:cNvPr>
            <p:cNvSpPr>
              <a:spLocks/>
            </p:cNvSpPr>
            <p:nvPr/>
          </p:nvSpPr>
          <p:spPr bwMode="auto">
            <a:xfrm>
              <a:off x="3565440" y="3563602"/>
              <a:ext cx="12831" cy="8317"/>
            </a:xfrm>
            <a:custGeom>
              <a:avLst/>
              <a:gdLst>
                <a:gd name="T0" fmla="*/ 3704 w 20000"/>
                <a:gd name="T1" fmla="*/ 18824 h 20000"/>
                <a:gd name="T2" fmla="*/ 0 w 20000"/>
                <a:gd name="T3" fmla="*/ 18824 h 20000"/>
                <a:gd name="T4" fmla="*/ 0 w 20000"/>
                <a:gd name="T5" fmla="*/ 12941 h 20000"/>
                <a:gd name="T6" fmla="*/ 11111 w 20000"/>
                <a:gd name="T7" fmla="*/ 0 h 20000"/>
                <a:gd name="T8" fmla="*/ 19259 w 20000"/>
                <a:gd name="T9" fmla="*/ 12941 h 20000"/>
                <a:gd name="T10" fmla="*/ 3704 w 20000"/>
                <a:gd name="T11" fmla="*/ 12941 h 20000"/>
                <a:gd name="T12" fmla="*/ 3704 w 20000"/>
                <a:gd name="T13" fmla="*/ 18824 h 20000"/>
              </a:gdLst>
              <a:ahLst/>
              <a:cxnLst>
                <a:cxn ang="0">
                  <a:pos x="T0" y="T1"/>
                </a:cxn>
                <a:cxn ang="0">
                  <a:pos x="T2" y="T3"/>
                </a:cxn>
                <a:cxn ang="0">
                  <a:pos x="T4" y="T5"/>
                </a:cxn>
                <a:cxn ang="0">
                  <a:pos x="T6" y="T7"/>
                </a:cxn>
                <a:cxn ang="0">
                  <a:pos x="T8" y="T9"/>
                </a:cxn>
                <a:cxn ang="0">
                  <a:pos x="T10" y="T11"/>
                </a:cxn>
                <a:cxn ang="0">
                  <a:pos x="T12" y="T13"/>
                </a:cxn>
              </a:cxnLst>
              <a:rect l="0" t="0" r="r" b="b"/>
              <a:pathLst>
                <a:path w="20000" h="20000">
                  <a:moveTo>
                    <a:pt x="3704" y="18824"/>
                  </a:moveTo>
                  <a:lnTo>
                    <a:pt x="0" y="18824"/>
                  </a:lnTo>
                  <a:lnTo>
                    <a:pt x="0" y="12941"/>
                  </a:lnTo>
                  <a:lnTo>
                    <a:pt x="11111" y="0"/>
                  </a:lnTo>
                  <a:lnTo>
                    <a:pt x="19259" y="12941"/>
                  </a:lnTo>
                  <a:lnTo>
                    <a:pt x="3704" y="12941"/>
                  </a:lnTo>
                  <a:lnTo>
                    <a:pt x="3704" y="18824"/>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4" name="Freeform 2">
              <a:extLst>
                <a:ext uri="{FF2B5EF4-FFF2-40B4-BE49-F238E27FC236}">
                  <a16:creationId xmlns:a16="http://schemas.microsoft.com/office/drawing/2014/main" id="{577DEB63-56EE-4540-8BE4-407B532D5C22}"/>
                </a:ext>
              </a:extLst>
            </p:cNvPr>
            <p:cNvSpPr>
              <a:spLocks/>
            </p:cNvSpPr>
            <p:nvPr/>
          </p:nvSpPr>
          <p:spPr bwMode="auto">
            <a:xfrm>
              <a:off x="7102094" y="3854701"/>
              <a:ext cx="209960" cy="175848"/>
            </a:xfrm>
            <a:custGeom>
              <a:avLst/>
              <a:gdLst>
                <a:gd name="T0" fmla="*/ 2262 w 20000"/>
                <a:gd name="T1" fmla="*/ 6775 h 20000"/>
                <a:gd name="T2" fmla="*/ 5499 w 20000"/>
                <a:gd name="T3" fmla="*/ 7588 h 20000"/>
                <a:gd name="T4" fmla="*/ 9889 w 20000"/>
                <a:gd name="T5" fmla="*/ 7317 h 20000"/>
                <a:gd name="T6" fmla="*/ 12151 w 20000"/>
                <a:gd name="T7" fmla="*/ 3089 h 20000"/>
                <a:gd name="T8" fmla="*/ 13969 w 20000"/>
                <a:gd name="T9" fmla="*/ 0 h 20000"/>
                <a:gd name="T10" fmla="*/ 17428 w 20000"/>
                <a:gd name="T11" fmla="*/ 867 h 20000"/>
                <a:gd name="T12" fmla="*/ 16984 w 20000"/>
                <a:gd name="T13" fmla="*/ 1680 h 20000"/>
                <a:gd name="T14" fmla="*/ 16763 w 20000"/>
                <a:gd name="T15" fmla="*/ 2222 h 20000"/>
                <a:gd name="T16" fmla="*/ 17694 w 20000"/>
                <a:gd name="T17" fmla="*/ 3686 h 20000"/>
                <a:gd name="T18" fmla="*/ 17428 w 20000"/>
                <a:gd name="T19" fmla="*/ 5095 h 20000"/>
                <a:gd name="T20" fmla="*/ 19246 w 20000"/>
                <a:gd name="T21" fmla="*/ 6775 h 20000"/>
                <a:gd name="T22" fmla="*/ 19512 w 20000"/>
                <a:gd name="T23" fmla="*/ 7588 h 20000"/>
                <a:gd name="T24" fmla="*/ 16984 w 20000"/>
                <a:gd name="T25" fmla="*/ 8726 h 20000"/>
                <a:gd name="T26" fmla="*/ 16984 w 20000"/>
                <a:gd name="T27" fmla="*/ 11762 h 20000"/>
                <a:gd name="T28" fmla="*/ 14457 w 20000"/>
                <a:gd name="T29" fmla="*/ 14038 h 20000"/>
                <a:gd name="T30" fmla="*/ 14457 w 20000"/>
                <a:gd name="T31" fmla="*/ 16856 h 20000"/>
                <a:gd name="T32" fmla="*/ 10998 w 20000"/>
                <a:gd name="T33" fmla="*/ 19946 h 20000"/>
                <a:gd name="T34" fmla="*/ 9889 w 20000"/>
                <a:gd name="T35" fmla="*/ 17940 h 20000"/>
                <a:gd name="T36" fmla="*/ 9180 w 20000"/>
                <a:gd name="T37" fmla="*/ 17073 h 20000"/>
                <a:gd name="T38" fmla="*/ 7982 w 20000"/>
                <a:gd name="T39" fmla="*/ 17073 h 20000"/>
                <a:gd name="T40" fmla="*/ 7095 w 20000"/>
                <a:gd name="T41" fmla="*/ 17940 h 20000"/>
                <a:gd name="T42" fmla="*/ 5987 w 20000"/>
                <a:gd name="T43" fmla="*/ 18537 h 20000"/>
                <a:gd name="T44" fmla="*/ 4789 w 20000"/>
                <a:gd name="T45" fmla="*/ 16856 h 20000"/>
                <a:gd name="T46" fmla="*/ 3193 w 20000"/>
                <a:gd name="T47" fmla="*/ 16856 h 20000"/>
                <a:gd name="T48" fmla="*/ 2528 w 20000"/>
                <a:gd name="T49" fmla="*/ 15447 h 20000"/>
                <a:gd name="T50" fmla="*/ 2262 w 20000"/>
                <a:gd name="T51" fmla="*/ 12629 h 20000"/>
                <a:gd name="T52" fmla="*/ 710 w 20000"/>
                <a:gd name="T53" fmla="*/ 11762 h 20000"/>
                <a:gd name="T54" fmla="*/ 266 w 20000"/>
                <a:gd name="T55" fmla="*/ 10949 h 20000"/>
                <a:gd name="T56" fmla="*/ 0 w 20000"/>
                <a:gd name="T57" fmla="*/ 8997 h 20000"/>
                <a:gd name="T58" fmla="*/ 266 w 20000"/>
                <a:gd name="T59" fmla="*/ 6179 h 20000"/>
                <a:gd name="T60" fmla="*/ 1153 w 20000"/>
                <a:gd name="T61" fmla="*/ 5095 h 20000"/>
                <a:gd name="T62" fmla="*/ 1818 w 20000"/>
                <a:gd name="T63" fmla="*/ 5312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00" h="20000">
                  <a:moveTo>
                    <a:pt x="1818" y="5312"/>
                  </a:moveTo>
                  <a:lnTo>
                    <a:pt x="2262" y="6775"/>
                  </a:lnTo>
                  <a:lnTo>
                    <a:pt x="4346" y="7588"/>
                  </a:lnTo>
                  <a:lnTo>
                    <a:pt x="5499" y="7588"/>
                  </a:lnTo>
                  <a:lnTo>
                    <a:pt x="7982" y="8130"/>
                  </a:lnTo>
                  <a:lnTo>
                    <a:pt x="9889" y="7317"/>
                  </a:lnTo>
                  <a:lnTo>
                    <a:pt x="11885" y="5908"/>
                  </a:lnTo>
                  <a:lnTo>
                    <a:pt x="12151" y="3089"/>
                  </a:lnTo>
                  <a:lnTo>
                    <a:pt x="13304" y="2818"/>
                  </a:lnTo>
                  <a:lnTo>
                    <a:pt x="13969" y="0"/>
                  </a:lnTo>
                  <a:lnTo>
                    <a:pt x="17428" y="325"/>
                  </a:lnTo>
                  <a:lnTo>
                    <a:pt x="17428" y="867"/>
                  </a:lnTo>
                  <a:lnTo>
                    <a:pt x="16984" y="1409"/>
                  </a:lnTo>
                  <a:lnTo>
                    <a:pt x="16984" y="1680"/>
                  </a:lnTo>
                  <a:lnTo>
                    <a:pt x="16763" y="1680"/>
                  </a:lnTo>
                  <a:lnTo>
                    <a:pt x="16763" y="2222"/>
                  </a:lnTo>
                  <a:lnTo>
                    <a:pt x="17428" y="2818"/>
                  </a:lnTo>
                  <a:lnTo>
                    <a:pt x="17694" y="3686"/>
                  </a:lnTo>
                  <a:lnTo>
                    <a:pt x="17694" y="3902"/>
                  </a:lnTo>
                  <a:lnTo>
                    <a:pt x="17428" y="5095"/>
                  </a:lnTo>
                  <a:lnTo>
                    <a:pt x="18137" y="5312"/>
                  </a:lnTo>
                  <a:lnTo>
                    <a:pt x="19246" y="6775"/>
                  </a:lnTo>
                  <a:lnTo>
                    <a:pt x="19956" y="7317"/>
                  </a:lnTo>
                  <a:lnTo>
                    <a:pt x="19512" y="7588"/>
                  </a:lnTo>
                  <a:lnTo>
                    <a:pt x="17694" y="8130"/>
                  </a:lnTo>
                  <a:lnTo>
                    <a:pt x="16984" y="8726"/>
                  </a:lnTo>
                  <a:lnTo>
                    <a:pt x="16763" y="10407"/>
                  </a:lnTo>
                  <a:lnTo>
                    <a:pt x="16984" y="11762"/>
                  </a:lnTo>
                  <a:lnTo>
                    <a:pt x="15610" y="13171"/>
                  </a:lnTo>
                  <a:lnTo>
                    <a:pt x="14457" y="14038"/>
                  </a:lnTo>
                  <a:lnTo>
                    <a:pt x="14678" y="14634"/>
                  </a:lnTo>
                  <a:lnTo>
                    <a:pt x="14457" y="16856"/>
                  </a:lnTo>
                  <a:lnTo>
                    <a:pt x="13792" y="18537"/>
                  </a:lnTo>
                  <a:lnTo>
                    <a:pt x="10998" y="19946"/>
                  </a:lnTo>
                  <a:lnTo>
                    <a:pt x="10776" y="17940"/>
                  </a:lnTo>
                  <a:lnTo>
                    <a:pt x="9889" y="17940"/>
                  </a:lnTo>
                  <a:lnTo>
                    <a:pt x="9180" y="18537"/>
                  </a:lnTo>
                  <a:lnTo>
                    <a:pt x="9180" y="17073"/>
                  </a:lnTo>
                  <a:lnTo>
                    <a:pt x="8958" y="17724"/>
                  </a:lnTo>
                  <a:lnTo>
                    <a:pt x="7982" y="17073"/>
                  </a:lnTo>
                  <a:lnTo>
                    <a:pt x="7805" y="17724"/>
                  </a:lnTo>
                  <a:lnTo>
                    <a:pt x="7095" y="17940"/>
                  </a:lnTo>
                  <a:lnTo>
                    <a:pt x="6652" y="17724"/>
                  </a:lnTo>
                  <a:lnTo>
                    <a:pt x="5987" y="18537"/>
                  </a:lnTo>
                  <a:lnTo>
                    <a:pt x="5499" y="17073"/>
                  </a:lnTo>
                  <a:lnTo>
                    <a:pt x="4789" y="16856"/>
                  </a:lnTo>
                  <a:lnTo>
                    <a:pt x="3636" y="17073"/>
                  </a:lnTo>
                  <a:lnTo>
                    <a:pt x="3193" y="16856"/>
                  </a:lnTo>
                  <a:lnTo>
                    <a:pt x="2528" y="17073"/>
                  </a:lnTo>
                  <a:lnTo>
                    <a:pt x="2528" y="15447"/>
                  </a:lnTo>
                  <a:lnTo>
                    <a:pt x="2528" y="14634"/>
                  </a:lnTo>
                  <a:lnTo>
                    <a:pt x="2262" y="12629"/>
                  </a:lnTo>
                  <a:lnTo>
                    <a:pt x="1375" y="11762"/>
                  </a:lnTo>
                  <a:lnTo>
                    <a:pt x="710" y="11762"/>
                  </a:lnTo>
                  <a:lnTo>
                    <a:pt x="1153" y="11220"/>
                  </a:lnTo>
                  <a:lnTo>
                    <a:pt x="266" y="10949"/>
                  </a:lnTo>
                  <a:lnTo>
                    <a:pt x="710" y="9864"/>
                  </a:lnTo>
                  <a:lnTo>
                    <a:pt x="0" y="8997"/>
                  </a:lnTo>
                  <a:lnTo>
                    <a:pt x="0" y="7588"/>
                  </a:lnTo>
                  <a:lnTo>
                    <a:pt x="266" y="6179"/>
                  </a:lnTo>
                  <a:lnTo>
                    <a:pt x="710" y="5312"/>
                  </a:lnTo>
                  <a:lnTo>
                    <a:pt x="1153" y="5095"/>
                  </a:lnTo>
                  <a:lnTo>
                    <a:pt x="1375" y="5095"/>
                  </a:lnTo>
                  <a:lnTo>
                    <a:pt x="1818" y="5312"/>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5" name="Freeform 1">
              <a:extLst>
                <a:ext uri="{FF2B5EF4-FFF2-40B4-BE49-F238E27FC236}">
                  <a16:creationId xmlns:a16="http://schemas.microsoft.com/office/drawing/2014/main" id="{3E3A9597-9DA4-4F7C-9EC8-ED17881E2C4F}"/>
                </a:ext>
              </a:extLst>
            </p:cNvPr>
            <p:cNvSpPr>
              <a:spLocks/>
            </p:cNvSpPr>
            <p:nvPr/>
          </p:nvSpPr>
          <p:spPr bwMode="auto">
            <a:xfrm>
              <a:off x="5030492" y="3873712"/>
              <a:ext cx="44325" cy="33268"/>
            </a:xfrm>
            <a:custGeom>
              <a:avLst/>
              <a:gdLst>
                <a:gd name="T0" fmla="*/ 4421 w 20000"/>
                <a:gd name="T1" fmla="*/ 0 h 20000"/>
                <a:gd name="T2" fmla="*/ 7789 w 20000"/>
                <a:gd name="T3" fmla="*/ 3188 h 20000"/>
                <a:gd name="T4" fmla="*/ 19789 w 20000"/>
                <a:gd name="T5" fmla="*/ 4638 h 20000"/>
                <a:gd name="T6" fmla="*/ 19789 w 20000"/>
                <a:gd name="T7" fmla="*/ 19710 h 20000"/>
                <a:gd name="T8" fmla="*/ 14316 w 20000"/>
                <a:gd name="T9" fmla="*/ 19710 h 20000"/>
                <a:gd name="T10" fmla="*/ 8842 w 20000"/>
                <a:gd name="T11" fmla="*/ 19710 h 20000"/>
                <a:gd name="T12" fmla="*/ 2316 w 20000"/>
                <a:gd name="T13" fmla="*/ 19710 h 20000"/>
                <a:gd name="T14" fmla="*/ 0 w 20000"/>
                <a:gd name="T15" fmla="*/ 16522 h 20000"/>
                <a:gd name="T16" fmla="*/ 4421 w 20000"/>
                <a:gd name="T17" fmla="*/ 7826 h 20000"/>
                <a:gd name="T18" fmla="*/ 4421 w 20000"/>
                <a:gd name="T19"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00" h="20000">
                  <a:moveTo>
                    <a:pt x="4421" y="0"/>
                  </a:moveTo>
                  <a:lnTo>
                    <a:pt x="7789" y="3188"/>
                  </a:lnTo>
                  <a:lnTo>
                    <a:pt x="19789" y="4638"/>
                  </a:lnTo>
                  <a:lnTo>
                    <a:pt x="19789" y="19710"/>
                  </a:lnTo>
                  <a:lnTo>
                    <a:pt x="14316" y="19710"/>
                  </a:lnTo>
                  <a:lnTo>
                    <a:pt x="8842" y="19710"/>
                  </a:lnTo>
                  <a:lnTo>
                    <a:pt x="2316" y="19710"/>
                  </a:lnTo>
                  <a:lnTo>
                    <a:pt x="0" y="16522"/>
                  </a:lnTo>
                  <a:lnTo>
                    <a:pt x="4421" y="7826"/>
                  </a:lnTo>
                  <a:lnTo>
                    <a:pt x="4421" y="0"/>
                  </a:lnTo>
                  <a:close/>
                </a:path>
              </a:pathLst>
            </a:custGeom>
            <a:solidFill>
              <a:schemeClr val="tx1">
                <a:lumMod val="75000"/>
              </a:schemeClr>
            </a:solidFill>
            <a:ln w="3175">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91422101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AAA3B7-ABDB-440D-8444-581284B19D6B}"/>
              </a:ext>
            </a:extLst>
          </p:cNvPr>
          <p:cNvSpPr/>
          <p:nvPr/>
        </p:nvSpPr>
        <p:spPr bwMode="auto">
          <a:xfrm>
            <a:off x="2199083" y="4566944"/>
            <a:ext cx="7424821" cy="297521"/>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4" y="980464"/>
            <a:ext cx="6813984"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 of Altares’ core assets </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offering and value proposition</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comprehensive offering</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premium value proposition </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loyal, resilient and diversified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 of the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French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Benelux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Manageo client base</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Highlight of Altares’ other core assets</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structuring partnership with Dun &amp; Bradstreet</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Altares’ high-quality comprehensive data collection</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fine-tuned operating model</a:t>
            </a:r>
            <a:endPar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a:t>
            </a:r>
            <a:endParaRPr kumimoji="0" lang="en-GB" sz="16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4566944"/>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
        <p:nvSpPr>
          <p:cNvPr id="7" name="ZoneTexte 6">
            <a:extLst>
              <a:ext uri="{FF2B5EF4-FFF2-40B4-BE49-F238E27FC236}">
                <a16:creationId xmlns:a16="http://schemas.microsoft.com/office/drawing/2014/main" id="{8A8B210D-64F4-43C5-9BFA-4FED9C0857F8}"/>
              </a:ext>
            </a:extLst>
          </p:cNvPr>
          <p:cNvSpPr txBox="1"/>
          <p:nvPr/>
        </p:nvSpPr>
        <p:spPr>
          <a:xfrm>
            <a:off x="8976837" y="1030085"/>
            <a:ext cx="858982" cy="276999"/>
          </a:xfrm>
          <a:prstGeom prst="rect">
            <a:avLst/>
          </a:prstGeom>
          <a:noFill/>
        </p:spPr>
        <p:txBody>
          <a:bodyPr wrap="square" rtlCol="0">
            <a:spAutoFit/>
          </a:bodyPr>
          <a:lstStyle/>
          <a:p>
            <a:r>
              <a:rPr lang="en-GB" sz="1200" i="1">
                <a:latin typeface="+mj-lt"/>
                <a:hlinkClick r:id="rId2" action="ppaction://hlinksldjump"/>
              </a:rPr>
              <a:t>Page 3</a:t>
            </a:r>
            <a:endParaRPr lang="en-GB" sz="1200" i="1">
              <a:latin typeface="+mj-lt"/>
            </a:endParaRPr>
          </a:p>
        </p:txBody>
      </p:sp>
      <p:sp>
        <p:nvSpPr>
          <p:cNvPr id="8" name="ZoneTexte 7">
            <a:extLst>
              <a:ext uri="{FF2B5EF4-FFF2-40B4-BE49-F238E27FC236}">
                <a16:creationId xmlns:a16="http://schemas.microsoft.com/office/drawing/2014/main" id="{433D7EAD-A5A7-4DC2-8167-5B5A5BC688E2}"/>
              </a:ext>
            </a:extLst>
          </p:cNvPr>
          <p:cNvSpPr txBox="1"/>
          <p:nvPr/>
        </p:nvSpPr>
        <p:spPr>
          <a:xfrm>
            <a:off x="8976837" y="1666499"/>
            <a:ext cx="858982" cy="276999"/>
          </a:xfrm>
          <a:prstGeom prst="rect">
            <a:avLst/>
          </a:prstGeom>
          <a:noFill/>
        </p:spPr>
        <p:txBody>
          <a:bodyPr wrap="square" rtlCol="0">
            <a:spAutoFit/>
          </a:bodyPr>
          <a:lstStyle/>
          <a:p>
            <a:r>
              <a:rPr lang="en-GB" sz="1200" i="1">
                <a:latin typeface="+mj-lt"/>
                <a:hlinkClick r:id="rId3" action="ppaction://hlinksldjump"/>
              </a:rPr>
              <a:t>Page 5</a:t>
            </a:r>
            <a:endParaRPr lang="en-GB" sz="1200" i="1">
              <a:latin typeface="+mj-lt"/>
            </a:endParaRPr>
          </a:p>
        </p:txBody>
      </p:sp>
      <p:sp>
        <p:nvSpPr>
          <p:cNvPr id="9" name="ZoneTexte 8">
            <a:extLst>
              <a:ext uri="{FF2B5EF4-FFF2-40B4-BE49-F238E27FC236}">
                <a16:creationId xmlns:a16="http://schemas.microsoft.com/office/drawing/2014/main" id="{FB59374D-B91B-4391-9621-72639A2B7122}"/>
              </a:ext>
            </a:extLst>
          </p:cNvPr>
          <p:cNvSpPr txBox="1"/>
          <p:nvPr/>
        </p:nvSpPr>
        <p:spPr>
          <a:xfrm>
            <a:off x="8976837" y="1991068"/>
            <a:ext cx="858982" cy="276999"/>
          </a:xfrm>
          <a:prstGeom prst="rect">
            <a:avLst/>
          </a:prstGeom>
          <a:noFill/>
        </p:spPr>
        <p:txBody>
          <a:bodyPr wrap="square" rtlCol="0">
            <a:spAutoFit/>
          </a:bodyPr>
          <a:lstStyle/>
          <a:p>
            <a:r>
              <a:rPr lang="en-GB" sz="1200" i="1">
                <a:latin typeface="+mj-lt"/>
                <a:hlinkClick r:id="rId4" action="ppaction://hlinksldjump"/>
              </a:rPr>
              <a:t>Page 16</a:t>
            </a:r>
            <a:endParaRPr lang="en-GB" sz="1200" i="1">
              <a:latin typeface="+mj-lt"/>
            </a:endParaRPr>
          </a:p>
        </p:txBody>
      </p:sp>
      <p:sp>
        <p:nvSpPr>
          <p:cNvPr id="10" name="ZoneTexte 9">
            <a:extLst>
              <a:ext uri="{FF2B5EF4-FFF2-40B4-BE49-F238E27FC236}">
                <a16:creationId xmlns:a16="http://schemas.microsoft.com/office/drawing/2014/main" id="{0B01C3B2-707B-4190-A170-537698668011}"/>
              </a:ext>
            </a:extLst>
          </p:cNvPr>
          <p:cNvSpPr txBox="1"/>
          <p:nvPr/>
        </p:nvSpPr>
        <p:spPr>
          <a:xfrm>
            <a:off x="8976837" y="2659333"/>
            <a:ext cx="858982" cy="276999"/>
          </a:xfrm>
          <a:prstGeom prst="rect">
            <a:avLst/>
          </a:prstGeom>
          <a:noFill/>
        </p:spPr>
        <p:txBody>
          <a:bodyPr wrap="square" rtlCol="0">
            <a:spAutoFit/>
          </a:bodyPr>
          <a:lstStyle/>
          <a:p>
            <a:r>
              <a:rPr lang="en-GB" sz="1200" i="1">
                <a:latin typeface="+mj-lt"/>
                <a:hlinkClick r:id="rId5" action="ppaction://hlinksldjump"/>
              </a:rPr>
              <a:t>Page 22</a:t>
            </a:r>
            <a:endParaRPr lang="en-GB" sz="1200" i="1">
              <a:latin typeface="+mj-lt"/>
            </a:endParaRPr>
          </a:p>
        </p:txBody>
      </p:sp>
      <p:sp>
        <p:nvSpPr>
          <p:cNvPr id="11" name="ZoneTexte 10">
            <a:extLst>
              <a:ext uri="{FF2B5EF4-FFF2-40B4-BE49-F238E27FC236}">
                <a16:creationId xmlns:a16="http://schemas.microsoft.com/office/drawing/2014/main" id="{C08924C7-4FC0-4684-BA75-3C63A278852B}"/>
              </a:ext>
            </a:extLst>
          </p:cNvPr>
          <p:cNvSpPr txBox="1"/>
          <p:nvPr/>
        </p:nvSpPr>
        <p:spPr>
          <a:xfrm>
            <a:off x="8976837" y="2973312"/>
            <a:ext cx="858982" cy="276999"/>
          </a:xfrm>
          <a:prstGeom prst="rect">
            <a:avLst/>
          </a:prstGeom>
          <a:noFill/>
        </p:spPr>
        <p:txBody>
          <a:bodyPr wrap="square" rtlCol="0">
            <a:spAutoFit/>
          </a:bodyPr>
          <a:lstStyle/>
          <a:p>
            <a:r>
              <a:rPr lang="en-GB" sz="1200" i="1">
                <a:latin typeface="+mj-lt"/>
                <a:hlinkClick r:id="rId6" action="ppaction://hlinksldjump"/>
              </a:rPr>
              <a:t>Page 27</a:t>
            </a:r>
            <a:endParaRPr lang="en-GB" sz="1200" i="1">
              <a:latin typeface="+mj-lt"/>
            </a:endParaRPr>
          </a:p>
        </p:txBody>
      </p:sp>
      <p:sp>
        <p:nvSpPr>
          <p:cNvPr id="12" name="ZoneTexte 11">
            <a:extLst>
              <a:ext uri="{FF2B5EF4-FFF2-40B4-BE49-F238E27FC236}">
                <a16:creationId xmlns:a16="http://schemas.microsoft.com/office/drawing/2014/main" id="{4633B819-EE3C-4AD1-8BE6-AA94C81854F5}"/>
              </a:ext>
            </a:extLst>
          </p:cNvPr>
          <p:cNvSpPr txBox="1"/>
          <p:nvPr/>
        </p:nvSpPr>
        <p:spPr>
          <a:xfrm>
            <a:off x="8976837" y="3287291"/>
            <a:ext cx="858982" cy="276999"/>
          </a:xfrm>
          <a:prstGeom prst="rect">
            <a:avLst/>
          </a:prstGeom>
          <a:noFill/>
        </p:spPr>
        <p:txBody>
          <a:bodyPr wrap="square" rtlCol="0">
            <a:spAutoFit/>
          </a:bodyPr>
          <a:lstStyle/>
          <a:p>
            <a:r>
              <a:rPr lang="en-GB" sz="1200" i="1">
                <a:latin typeface="+mj-lt"/>
                <a:hlinkClick r:id="rId7" action="ppaction://hlinksldjump"/>
              </a:rPr>
              <a:t>Page 39</a:t>
            </a:r>
            <a:endParaRPr lang="en-GB" sz="1200" i="1">
              <a:latin typeface="+mj-lt"/>
            </a:endParaRPr>
          </a:p>
        </p:txBody>
      </p:sp>
      <p:sp>
        <p:nvSpPr>
          <p:cNvPr id="13" name="ZoneTexte 12">
            <a:extLst>
              <a:ext uri="{FF2B5EF4-FFF2-40B4-BE49-F238E27FC236}">
                <a16:creationId xmlns:a16="http://schemas.microsoft.com/office/drawing/2014/main" id="{677B0E78-8004-41E7-87BF-06D21810899B}"/>
              </a:ext>
            </a:extLst>
          </p:cNvPr>
          <p:cNvSpPr txBox="1"/>
          <p:nvPr/>
        </p:nvSpPr>
        <p:spPr>
          <a:xfrm>
            <a:off x="8976837" y="3601271"/>
            <a:ext cx="858982" cy="276999"/>
          </a:xfrm>
          <a:prstGeom prst="rect">
            <a:avLst/>
          </a:prstGeom>
          <a:noFill/>
        </p:spPr>
        <p:txBody>
          <a:bodyPr wrap="square" rtlCol="0">
            <a:spAutoFit/>
          </a:bodyPr>
          <a:lstStyle/>
          <a:p>
            <a:r>
              <a:rPr lang="en-GB" sz="1200" i="1">
                <a:latin typeface="+mj-lt"/>
                <a:hlinkClick r:id="rId8" action="ppaction://hlinksldjump"/>
              </a:rPr>
              <a:t>Page 51</a:t>
            </a:r>
            <a:endParaRPr lang="en-GB" sz="1200" i="1">
              <a:latin typeface="+mj-lt"/>
            </a:endParaRPr>
          </a:p>
        </p:txBody>
      </p:sp>
      <p:sp>
        <p:nvSpPr>
          <p:cNvPr id="14" name="ZoneTexte 13">
            <a:extLst>
              <a:ext uri="{FF2B5EF4-FFF2-40B4-BE49-F238E27FC236}">
                <a16:creationId xmlns:a16="http://schemas.microsoft.com/office/drawing/2014/main" id="{9F2EC151-8BA4-4462-BACE-F3C75FB634DA}"/>
              </a:ext>
            </a:extLst>
          </p:cNvPr>
          <p:cNvSpPr txBox="1"/>
          <p:nvPr/>
        </p:nvSpPr>
        <p:spPr>
          <a:xfrm>
            <a:off x="8976837" y="4257178"/>
            <a:ext cx="858982" cy="276999"/>
          </a:xfrm>
          <a:prstGeom prst="rect">
            <a:avLst/>
          </a:prstGeom>
          <a:noFill/>
        </p:spPr>
        <p:txBody>
          <a:bodyPr wrap="square" rtlCol="0">
            <a:spAutoFit/>
          </a:bodyPr>
          <a:lstStyle/>
          <a:p>
            <a:r>
              <a:rPr lang="en-GB" sz="1200" i="1">
                <a:latin typeface="+mj-lt"/>
                <a:hlinkClick r:id="rId9" action="ppaction://hlinksldjump"/>
              </a:rPr>
              <a:t>Page 60</a:t>
            </a:r>
            <a:endParaRPr lang="en-GB" sz="1200" i="1">
              <a:latin typeface="+mj-lt"/>
            </a:endParaRPr>
          </a:p>
        </p:txBody>
      </p:sp>
      <p:sp>
        <p:nvSpPr>
          <p:cNvPr id="15" name="ZoneTexte 14">
            <a:extLst>
              <a:ext uri="{FF2B5EF4-FFF2-40B4-BE49-F238E27FC236}">
                <a16:creationId xmlns:a16="http://schemas.microsoft.com/office/drawing/2014/main" id="{8C1725EB-676A-426A-9933-779A96002F9F}"/>
              </a:ext>
            </a:extLst>
          </p:cNvPr>
          <p:cNvSpPr txBox="1"/>
          <p:nvPr/>
        </p:nvSpPr>
        <p:spPr>
          <a:xfrm>
            <a:off x="8976837" y="4578722"/>
            <a:ext cx="858982" cy="276999"/>
          </a:xfrm>
          <a:prstGeom prst="rect">
            <a:avLst/>
          </a:prstGeom>
          <a:noFill/>
        </p:spPr>
        <p:txBody>
          <a:bodyPr wrap="square" rtlCol="0">
            <a:spAutoFit/>
          </a:bodyPr>
          <a:lstStyle/>
          <a:p>
            <a:r>
              <a:rPr lang="en-GB" sz="1200" i="1">
                <a:latin typeface="+mj-lt"/>
                <a:hlinkClick r:id="rId10" action="ppaction://hlinksldjump"/>
              </a:rPr>
              <a:t>Page 62</a:t>
            </a:r>
            <a:endParaRPr lang="en-GB" sz="1200" i="1">
              <a:latin typeface="+mj-lt"/>
            </a:endParaRPr>
          </a:p>
        </p:txBody>
      </p:sp>
      <p:sp>
        <p:nvSpPr>
          <p:cNvPr id="16" name="ZoneTexte 15">
            <a:extLst>
              <a:ext uri="{FF2B5EF4-FFF2-40B4-BE49-F238E27FC236}">
                <a16:creationId xmlns:a16="http://schemas.microsoft.com/office/drawing/2014/main" id="{BF9FF399-2AB2-4FE7-B098-BD1EA3DD6A64}"/>
              </a:ext>
            </a:extLst>
          </p:cNvPr>
          <p:cNvSpPr txBox="1"/>
          <p:nvPr/>
        </p:nvSpPr>
        <p:spPr>
          <a:xfrm>
            <a:off x="8976837" y="4900266"/>
            <a:ext cx="858982" cy="276999"/>
          </a:xfrm>
          <a:prstGeom prst="rect">
            <a:avLst/>
          </a:prstGeom>
          <a:noFill/>
        </p:spPr>
        <p:txBody>
          <a:bodyPr wrap="square" rtlCol="0">
            <a:spAutoFit/>
          </a:bodyPr>
          <a:lstStyle/>
          <a:p>
            <a:r>
              <a:rPr lang="en-GB" sz="1200" i="1">
                <a:latin typeface="+mj-lt"/>
                <a:hlinkClick r:id="rId11" action="ppaction://hlinksldjump"/>
              </a:rPr>
              <a:t>Page 66</a:t>
            </a:r>
            <a:endParaRPr lang="en-GB" sz="1200" i="1">
              <a:latin typeface="+mj-lt"/>
            </a:endParaRPr>
          </a:p>
        </p:txBody>
      </p:sp>
      <p:sp>
        <p:nvSpPr>
          <p:cNvPr id="17" name="ZoneTexte 16">
            <a:extLst>
              <a:ext uri="{FF2B5EF4-FFF2-40B4-BE49-F238E27FC236}">
                <a16:creationId xmlns:a16="http://schemas.microsoft.com/office/drawing/2014/main" id="{8019D6E8-8806-44B2-A2A5-F3D95A494C2C}"/>
              </a:ext>
            </a:extLst>
          </p:cNvPr>
          <p:cNvSpPr txBox="1"/>
          <p:nvPr/>
        </p:nvSpPr>
        <p:spPr>
          <a:xfrm>
            <a:off x="8976837" y="5221811"/>
            <a:ext cx="858982" cy="276999"/>
          </a:xfrm>
          <a:prstGeom prst="rect">
            <a:avLst/>
          </a:prstGeom>
          <a:noFill/>
        </p:spPr>
        <p:txBody>
          <a:bodyPr wrap="square" rtlCol="0">
            <a:spAutoFit/>
          </a:bodyPr>
          <a:lstStyle/>
          <a:p>
            <a:r>
              <a:rPr lang="en-GB" sz="1200" i="1">
                <a:latin typeface="+mj-lt"/>
                <a:hlinkClick r:id="rId12" action="ppaction://hlinksldjump"/>
              </a:rPr>
              <a:t>Page 71</a:t>
            </a:r>
            <a:endParaRPr lang="en-GB" sz="1200" i="1">
              <a:latin typeface="+mj-lt"/>
            </a:endParaRPr>
          </a:p>
        </p:txBody>
      </p:sp>
    </p:spTree>
    <p:extLst>
      <p:ext uri="{BB962C8B-B14F-4D97-AF65-F5344CB8AC3E}">
        <p14:creationId xmlns:p14="http://schemas.microsoft.com/office/powerpoint/2010/main" val="46257048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4214D1-7771-4E07-BC5D-F7799787D2A0}"/>
              </a:ext>
            </a:extLst>
          </p:cNvPr>
          <p:cNvSpPr>
            <a:spLocks noGrp="1"/>
          </p:cNvSpPr>
          <p:nvPr>
            <p:ph type="body" sz="quarter" idx="10"/>
          </p:nvPr>
        </p:nvSpPr>
        <p:spPr>
          <a:xfrm>
            <a:off x="1315274" y="6580025"/>
            <a:ext cx="1793934" cy="252000"/>
          </a:xfrm>
        </p:spPr>
        <p:txBody>
          <a:bodyPr/>
          <a:lstStyle/>
          <a:p>
            <a:r>
              <a:rPr lang="en-GB" sz="800" i="1" kern="0"/>
              <a:t>Sources: eleven research &amp; analysis, company data</a:t>
            </a:r>
          </a:p>
          <a:p>
            <a:endParaRPr lang="en-GB"/>
          </a:p>
        </p:txBody>
      </p:sp>
      <p:sp>
        <p:nvSpPr>
          <p:cNvPr id="68" name="Titre 2">
            <a:extLst>
              <a:ext uri="{FF2B5EF4-FFF2-40B4-BE49-F238E27FC236}">
                <a16:creationId xmlns:a16="http://schemas.microsoft.com/office/drawing/2014/main" id="{1770A98C-779B-4DA7-A16E-099ABB896E95}"/>
              </a:ext>
            </a:extLst>
          </p:cNvPr>
          <p:cNvSpPr txBox="1">
            <a:spLocks/>
          </p:cNvSpPr>
          <p:nvPr/>
        </p:nvSpPr>
        <p:spPr>
          <a:xfrm>
            <a:off x="165600" y="147600"/>
            <a:ext cx="8219380" cy="684000"/>
          </a:xfrm>
          <a:prstGeom prst="rect">
            <a:avLst/>
          </a:prstGeom>
        </p:spPr>
        <p:txBody>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err="1">
                <a:latin typeface="Trebuchet MS" panose="020B0603020202020204" pitchFamily="34" charset="0"/>
              </a:rPr>
              <a:t>Altares</a:t>
            </a:r>
            <a:r>
              <a:rPr lang="en-GB">
                <a:latin typeface="Trebuchet MS" panose="020B0603020202020204" pitchFamily="34" charset="0"/>
              </a:rPr>
              <a:t> has built a </a:t>
            </a:r>
            <a:r>
              <a:rPr lang="en-GB">
                <a:solidFill>
                  <a:schemeClr val="tx2"/>
                </a:solidFill>
                <a:latin typeface="Trebuchet MS" panose="020B0603020202020204" pitchFamily="34" charset="0"/>
              </a:rPr>
              <a:t>strong database</a:t>
            </a:r>
            <a:r>
              <a:rPr lang="en-GB">
                <a:latin typeface="Trebuchet MS" panose="020B0603020202020204" pitchFamily="34" charset="0"/>
              </a:rPr>
              <a:t> with a combination of </a:t>
            </a:r>
            <a:r>
              <a:rPr lang="en-GB">
                <a:solidFill>
                  <a:schemeClr val="tx2"/>
                </a:solidFill>
                <a:latin typeface="Trebuchet MS" panose="020B0603020202020204" pitchFamily="34" charset="0"/>
              </a:rPr>
              <a:t>public</a:t>
            </a:r>
            <a:r>
              <a:rPr lang="en-GB">
                <a:latin typeface="Trebuchet MS" panose="020B0603020202020204" pitchFamily="34" charset="0"/>
              </a:rPr>
              <a:t> and </a:t>
            </a:r>
            <a:r>
              <a:rPr lang="en-GB">
                <a:solidFill>
                  <a:schemeClr val="tx2"/>
                </a:solidFill>
                <a:latin typeface="Trebuchet MS" panose="020B0603020202020204" pitchFamily="34" charset="0"/>
              </a:rPr>
              <a:t>private local and international data</a:t>
            </a:r>
            <a:r>
              <a:rPr lang="en-GB">
                <a:latin typeface="Trebuchet MS" panose="020B0603020202020204" pitchFamily="34" charset="0"/>
              </a:rPr>
              <a:t>, enriching its </a:t>
            </a:r>
            <a:r>
              <a:rPr lang="en-GB">
                <a:solidFill>
                  <a:schemeClr val="tx2"/>
                </a:solidFill>
                <a:latin typeface="Trebuchet MS" panose="020B0603020202020204" pitchFamily="34" charset="0"/>
              </a:rPr>
              <a:t>30-year historical database </a:t>
            </a:r>
            <a:r>
              <a:rPr lang="en-GB">
                <a:latin typeface="Trebuchet MS" panose="020B0603020202020204" pitchFamily="34" charset="0"/>
              </a:rPr>
              <a:t>with the gradual </a:t>
            </a:r>
            <a:r>
              <a:rPr lang="en-GB">
                <a:solidFill>
                  <a:schemeClr val="tx2"/>
                </a:solidFill>
                <a:latin typeface="Trebuchet MS" panose="020B0603020202020204" pitchFamily="34" charset="0"/>
              </a:rPr>
              <a:t>integration of digital data</a:t>
            </a:r>
            <a:endParaRPr lang="en-GB" kern="0">
              <a:solidFill>
                <a:schemeClr val="tx2"/>
              </a:solidFill>
              <a:latin typeface="Trebuchet MS" panose="020B0603020202020204" pitchFamily="34" charset="0"/>
            </a:endParaRPr>
          </a:p>
        </p:txBody>
      </p:sp>
      <p:cxnSp>
        <p:nvCxnSpPr>
          <p:cNvPr id="52" name="Connecteur droit 4">
            <a:extLst>
              <a:ext uri="{FF2B5EF4-FFF2-40B4-BE49-F238E27FC236}">
                <a16:creationId xmlns:a16="http://schemas.microsoft.com/office/drawing/2014/main" id="{9681B4BC-5EF5-42BA-9CA4-4CB7E1159B20}"/>
              </a:ext>
            </a:extLst>
          </p:cNvPr>
          <p:cNvCxnSpPr>
            <a:cxnSpLocks/>
          </p:cNvCxnSpPr>
          <p:nvPr/>
        </p:nvCxnSpPr>
        <p:spPr bwMode="auto">
          <a:xfrm>
            <a:off x="165600" y="965923"/>
            <a:ext cx="940062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4" name="TextBox 30">
            <a:extLst>
              <a:ext uri="{FF2B5EF4-FFF2-40B4-BE49-F238E27FC236}">
                <a16:creationId xmlns:a16="http://schemas.microsoft.com/office/drawing/2014/main" id="{DB99D8C6-041B-45E4-957B-E14F254E1B7B}"/>
              </a:ext>
            </a:extLst>
          </p:cNvPr>
          <p:cNvSpPr txBox="1"/>
          <p:nvPr/>
        </p:nvSpPr>
        <p:spPr>
          <a:xfrm>
            <a:off x="3129058" y="862048"/>
            <a:ext cx="3473710" cy="261610"/>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100">
                <a:latin typeface="Trebuchet MS" panose="020B0603020202020204" pitchFamily="34" charset="0"/>
              </a:rPr>
              <a:t>Main sources of data collected by </a:t>
            </a:r>
            <a:r>
              <a:rPr lang="en-GB" sz="1100" err="1">
                <a:latin typeface="Trebuchet MS" panose="020B0603020202020204" pitchFamily="34" charset="0"/>
              </a:rPr>
              <a:t>Altares</a:t>
            </a:r>
            <a:r>
              <a:rPr lang="en-GB" sz="1100">
                <a:latin typeface="Trebuchet MS" panose="020B0603020202020204" pitchFamily="34" charset="0"/>
              </a:rPr>
              <a:t> as a group</a:t>
            </a:r>
            <a:endParaRPr kumimoji="0" lang="en-GB" sz="1100" b="0" u="none" strike="noStrike" kern="1200" cap="none" spc="0" normalizeH="0" baseline="0" noProof="0">
              <a:ln>
                <a:noFill/>
              </a:ln>
              <a:effectLst/>
              <a:uLnTx/>
              <a:uFillTx/>
              <a:latin typeface="Trebuchet MS" panose="020B0603020202020204" pitchFamily="34" charset="0"/>
            </a:endParaRPr>
          </a:p>
        </p:txBody>
      </p:sp>
      <p:sp>
        <p:nvSpPr>
          <p:cNvPr id="17" name="Rectangle 16">
            <a:extLst>
              <a:ext uri="{FF2B5EF4-FFF2-40B4-BE49-F238E27FC236}">
                <a16:creationId xmlns:a16="http://schemas.microsoft.com/office/drawing/2014/main" id="{11BCC358-44A3-47CD-B5C9-F22FF68DE752}"/>
              </a:ext>
            </a:extLst>
          </p:cNvPr>
          <p:cNvSpPr/>
          <p:nvPr/>
        </p:nvSpPr>
        <p:spPr bwMode="auto">
          <a:xfrm>
            <a:off x="437165" y="1537867"/>
            <a:ext cx="3645601" cy="314390"/>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Public data</a:t>
            </a:r>
          </a:p>
        </p:txBody>
      </p:sp>
      <p:sp>
        <p:nvSpPr>
          <p:cNvPr id="27" name="Rectangle 26">
            <a:extLst>
              <a:ext uri="{FF2B5EF4-FFF2-40B4-BE49-F238E27FC236}">
                <a16:creationId xmlns:a16="http://schemas.microsoft.com/office/drawing/2014/main" id="{159864DC-EA0B-4068-86F3-B47547FE393F}"/>
              </a:ext>
            </a:extLst>
          </p:cNvPr>
          <p:cNvSpPr/>
          <p:nvPr/>
        </p:nvSpPr>
        <p:spPr bwMode="auto">
          <a:xfrm>
            <a:off x="437164" y="1912667"/>
            <a:ext cx="1756219" cy="176782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Annual public balance sheet and financial statements</a:t>
            </a: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p:txBody>
      </p:sp>
      <p:sp>
        <p:nvSpPr>
          <p:cNvPr id="29" name="Rectangle 28">
            <a:extLst>
              <a:ext uri="{FF2B5EF4-FFF2-40B4-BE49-F238E27FC236}">
                <a16:creationId xmlns:a16="http://schemas.microsoft.com/office/drawing/2014/main" id="{8498E60A-EAC8-4991-9952-617BA0E7C5D0}"/>
              </a:ext>
            </a:extLst>
          </p:cNvPr>
          <p:cNvSpPr/>
          <p:nvPr/>
        </p:nvSpPr>
        <p:spPr bwMode="auto">
          <a:xfrm>
            <a:off x="7891690" y="1912667"/>
            <a:ext cx="1642228" cy="374490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92075" algn="ctr"/>
            <a:r>
              <a:rPr lang="en-GB" sz="800">
                <a:latin typeface="Trebuchet MS" panose="020B0603020202020204" pitchFamily="34" charset="0"/>
              </a:rPr>
              <a:t>Financial and legal data on foreign companies collected in the D&amp;B’s </a:t>
            </a:r>
            <a:r>
              <a:rPr lang="en-GB" sz="800" b="1" err="1">
                <a:latin typeface="Trebuchet MS" panose="020B0603020202020204" pitchFamily="34" charset="0"/>
              </a:rPr>
              <a:t>Worldbase</a:t>
            </a:r>
            <a:endParaRPr lang="en-GB" sz="800" b="1">
              <a:latin typeface="Trebuchet MS" panose="020B0603020202020204" pitchFamily="34" charset="0"/>
            </a:endParaRPr>
          </a:p>
          <a:p>
            <a:pPr marL="92075" algn="ctr"/>
            <a:endParaRPr lang="en-GB" sz="800" b="1">
              <a:latin typeface="Trebuchet MS" panose="020B0603020202020204" pitchFamily="34" charset="0"/>
            </a:endParaRPr>
          </a:p>
          <a:p>
            <a:pPr marL="92075" algn="ctr"/>
            <a:endParaRPr lang="en-GB" sz="800" b="1">
              <a:latin typeface="Trebuchet MS" panose="020B0603020202020204" pitchFamily="34" charset="0"/>
            </a:endParaRPr>
          </a:p>
        </p:txBody>
      </p:sp>
      <p:sp>
        <p:nvSpPr>
          <p:cNvPr id="36" name="Rectangle 35">
            <a:extLst>
              <a:ext uri="{FF2B5EF4-FFF2-40B4-BE49-F238E27FC236}">
                <a16:creationId xmlns:a16="http://schemas.microsoft.com/office/drawing/2014/main" id="{4FA262C4-955D-4BB9-87C5-B822B8AD7468}"/>
              </a:ext>
            </a:extLst>
          </p:cNvPr>
          <p:cNvSpPr/>
          <p:nvPr/>
        </p:nvSpPr>
        <p:spPr bwMode="auto">
          <a:xfrm>
            <a:off x="437166" y="1153009"/>
            <a:ext cx="7372862" cy="309275"/>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Local Data </a:t>
            </a:r>
          </a:p>
        </p:txBody>
      </p:sp>
      <p:sp>
        <p:nvSpPr>
          <p:cNvPr id="37" name="Rectangle 36">
            <a:extLst>
              <a:ext uri="{FF2B5EF4-FFF2-40B4-BE49-F238E27FC236}">
                <a16:creationId xmlns:a16="http://schemas.microsoft.com/office/drawing/2014/main" id="{F32F97E2-630A-4A39-8336-ABDBD511CB05}"/>
              </a:ext>
            </a:extLst>
          </p:cNvPr>
          <p:cNvSpPr/>
          <p:nvPr/>
        </p:nvSpPr>
        <p:spPr bwMode="auto">
          <a:xfrm>
            <a:off x="7891690" y="1153009"/>
            <a:ext cx="1642228" cy="307776"/>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International Data</a:t>
            </a:r>
          </a:p>
        </p:txBody>
      </p:sp>
      <p:sp>
        <p:nvSpPr>
          <p:cNvPr id="60" name="Rectangle 59">
            <a:extLst>
              <a:ext uri="{FF2B5EF4-FFF2-40B4-BE49-F238E27FC236}">
                <a16:creationId xmlns:a16="http://schemas.microsoft.com/office/drawing/2014/main" id="{4D60C521-BF19-476B-8345-6F39D13972FD}"/>
              </a:ext>
            </a:extLst>
          </p:cNvPr>
          <p:cNvSpPr/>
          <p:nvPr/>
        </p:nvSpPr>
        <p:spPr bwMode="auto">
          <a:xfrm>
            <a:off x="8189296" y="2642613"/>
            <a:ext cx="1047015" cy="2384770"/>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700">
                <a:latin typeface="Trebuchet MS" panose="020B0603020202020204" pitchFamily="34" charset="0"/>
              </a:rPr>
              <a:t>DUNS number referential</a:t>
            </a:r>
          </a:p>
          <a:p>
            <a:pPr marL="90488" indent="-90488">
              <a:buFont typeface="Wingdings" panose="05000000000000000000" pitchFamily="2" charset="2"/>
              <a:buChar char="ü"/>
            </a:pPr>
            <a:endParaRPr lang="en-GB" sz="700">
              <a:latin typeface="Trebuchet MS" panose="020B0603020202020204" pitchFamily="34" charset="0"/>
            </a:endParaRPr>
          </a:p>
          <a:p>
            <a:pPr marL="90488" indent="-90488">
              <a:buFont typeface="Wingdings" panose="05000000000000000000" pitchFamily="2" charset="2"/>
              <a:buChar char="ü"/>
            </a:pPr>
            <a:r>
              <a:rPr lang="en-GB" sz="700">
                <a:latin typeface="Trebuchet MS" panose="020B0603020202020204" pitchFamily="34" charset="0"/>
              </a:rPr>
              <a:t>3.6bn balance sheet items</a:t>
            </a:r>
          </a:p>
          <a:p>
            <a:pPr marL="90488" indent="-90488">
              <a:buFont typeface="Wingdings" panose="05000000000000000000" pitchFamily="2" charset="2"/>
              <a:buChar char="ü"/>
            </a:pPr>
            <a:endParaRPr lang="en-GB" sz="700">
              <a:latin typeface="Trebuchet MS" panose="020B0603020202020204" pitchFamily="34" charset="0"/>
            </a:endParaRPr>
          </a:p>
          <a:p>
            <a:pPr marL="90488" indent="-90488">
              <a:buFont typeface="Wingdings" panose="05000000000000000000" pitchFamily="2" charset="2"/>
              <a:buChar char="ü"/>
            </a:pPr>
            <a:r>
              <a:rPr lang="en-GB" sz="700">
                <a:latin typeface="Trebuchet MS" panose="020B0603020202020204" pitchFamily="34" charset="0"/>
              </a:rPr>
              <a:t>500k daily updates </a:t>
            </a:r>
          </a:p>
          <a:p>
            <a:pPr marL="90488" indent="-90488">
              <a:buFont typeface="Wingdings" panose="05000000000000000000" pitchFamily="2" charset="2"/>
              <a:buChar char="ü"/>
            </a:pPr>
            <a:endParaRPr lang="en-GB" sz="700">
              <a:latin typeface="Trebuchet MS" panose="020B0603020202020204" pitchFamily="34" charset="0"/>
            </a:endParaRPr>
          </a:p>
          <a:p>
            <a:pPr marL="90488" indent="-90488">
              <a:buFont typeface="Wingdings" panose="05000000000000000000" pitchFamily="2" charset="2"/>
              <a:buChar char="ü"/>
            </a:pPr>
            <a:r>
              <a:rPr lang="en-GB" sz="700">
                <a:latin typeface="Trebuchet MS" panose="020B0603020202020204" pitchFamily="34" charset="0"/>
              </a:rPr>
              <a:t>280m companies</a:t>
            </a:r>
          </a:p>
          <a:p>
            <a:pPr marL="90488" indent="-90488">
              <a:buFont typeface="Wingdings" panose="05000000000000000000" pitchFamily="2" charset="2"/>
              <a:buChar char="ü"/>
            </a:pPr>
            <a:endParaRPr lang="en-GB" sz="700">
              <a:latin typeface="Trebuchet MS" panose="020B0603020202020204" pitchFamily="34" charset="0"/>
            </a:endParaRPr>
          </a:p>
          <a:p>
            <a:pPr marL="90488" indent="-90488">
              <a:buFont typeface="Wingdings" panose="05000000000000000000" pitchFamily="2" charset="2"/>
              <a:buChar char="ü"/>
            </a:pPr>
            <a:r>
              <a:rPr lang="en-GB" sz="700">
                <a:latin typeface="Trebuchet MS" panose="020B0603020202020204" pitchFamily="34" charset="0"/>
              </a:rPr>
              <a:t>228m decision-makers</a:t>
            </a:r>
          </a:p>
          <a:p>
            <a:pPr marL="90488" indent="-90488">
              <a:buFont typeface="Wingdings" panose="05000000000000000000" pitchFamily="2" charset="2"/>
              <a:buChar char="ü"/>
            </a:pPr>
            <a:endParaRPr lang="en-GB" sz="700">
              <a:latin typeface="Trebuchet MS" panose="020B0603020202020204" pitchFamily="34" charset="0"/>
            </a:endParaRPr>
          </a:p>
          <a:p>
            <a:pPr marL="90488" indent="-90488">
              <a:buFont typeface="Wingdings" panose="05000000000000000000" pitchFamily="2" charset="2"/>
              <a:buChar char="ü"/>
            </a:pPr>
            <a:r>
              <a:rPr lang="en-GB" sz="700">
                <a:latin typeface="Trebuchet MS" panose="020B0603020202020204" pitchFamily="34" charset="0"/>
              </a:rPr>
              <a:t>18m financial relationship</a:t>
            </a:r>
          </a:p>
          <a:p>
            <a:pPr marL="90488" indent="-90488">
              <a:buFont typeface="Wingdings" panose="05000000000000000000" pitchFamily="2" charset="2"/>
              <a:buChar char="ü"/>
            </a:pPr>
            <a:endParaRPr lang="en-GB" sz="700">
              <a:latin typeface="Trebuchet MS" panose="020B0603020202020204" pitchFamily="34" charset="0"/>
            </a:endParaRPr>
          </a:p>
          <a:p>
            <a:pPr marL="90488" indent="-90488">
              <a:buFont typeface="Wingdings" panose="05000000000000000000" pitchFamily="2" charset="2"/>
              <a:buChar char="ü"/>
            </a:pPr>
            <a:r>
              <a:rPr lang="en-GB" sz="700">
                <a:latin typeface="Trebuchet MS" panose="020B0603020202020204" pitchFamily="34" charset="0"/>
              </a:rPr>
              <a:t>210k capital links</a:t>
            </a:r>
          </a:p>
          <a:p>
            <a:pPr marL="90488" indent="-90488">
              <a:buFont typeface="Wingdings" panose="05000000000000000000" pitchFamily="2" charset="2"/>
              <a:buChar char="ü"/>
            </a:pPr>
            <a:endParaRPr lang="en-GB" sz="700">
              <a:latin typeface="Trebuchet MS" panose="020B0603020202020204" pitchFamily="34" charset="0"/>
            </a:endParaRPr>
          </a:p>
          <a:p>
            <a:pPr marL="90488" indent="-90488">
              <a:buFont typeface="Wingdings" panose="05000000000000000000" pitchFamily="2" charset="2"/>
              <a:buChar char="ü"/>
            </a:pPr>
            <a:endParaRPr lang="en-GB" sz="700">
              <a:latin typeface="Trebuchet MS" panose="020B0603020202020204" pitchFamily="34" charset="0"/>
            </a:endParaRPr>
          </a:p>
        </p:txBody>
      </p:sp>
      <p:sp>
        <p:nvSpPr>
          <p:cNvPr id="61" name="Rectangle 60">
            <a:extLst>
              <a:ext uri="{FF2B5EF4-FFF2-40B4-BE49-F238E27FC236}">
                <a16:creationId xmlns:a16="http://schemas.microsoft.com/office/drawing/2014/main" id="{ECCE6F0A-B3BC-449A-BF39-8245DC454AED}"/>
              </a:ext>
            </a:extLst>
          </p:cNvPr>
          <p:cNvSpPr/>
          <p:nvPr/>
        </p:nvSpPr>
        <p:spPr bwMode="auto">
          <a:xfrm>
            <a:off x="3182750" y="6591876"/>
            <a:ext cx="695946" cy="178397"/>
          </a:xfrm>
          <a:prstGeom prst="rect">
            <a:avLst/>
          </a:prstGeom>
          <a:solidFill>
            <a:schemeClr val="bg1">
              <a:lumMod val="95000"/>
            </a:schemeClr>
          </a:solidFill>
          <a:ln w="3175" cap="flat" cmpd="sng" algn="ctr">
            <a:solidFill>
              <a:schemeClr val="tx1"/>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92075"/>
            <a:r>
              <a:rPr lang="en-GB" sz="800">
                <a:latin typeface="Trebuchet MS" panose="020B0603020202020204" pitchFamily="34" charset="0"/>
              </a:rPr>
              <a:t>Non digital </a:t>
            </a:r>
          </a:p>
        </p:txBody>
      </p:sp>
      <p:sp>
        <p:nvSpPr>
          <p:cNvPr id="62" name="Rectangle 61">
            <a:extLst>
              <a:ext uri="{FF2B5EF4-FFF2-40B4-BE49-F238E27FC236}">
                <a16:creationId xmlns:a16="http://schemas.microsoft.com/office/drawing/2014/main" id="{96A1092C-4F9C-483E-AB0F-D098493D9D68}"/>
              </a:ext>
            </a:extLst>
          </p:cNvPr>
          <p:cNvSpPr/>
          <p:nvPr/>
        </p:nvSpPr>
        <p:spPr bwMode="auto">
          <a:xfrm>
            <a:off x="4169896" y="6591876"/>
            <a:ext cx="695946" cy="178397"/>
          </a:xfrm>
          <a:prstGeom prst="rect">
            <a:avLst/>
          </a:prstGeom>
          <a:solidFill>
            <a:schemeClr val="accent1">
              <a:lumMod val="20000"/>
              <a:lumOff val="80000"/>
            </a:scheme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r>
              <a:rPr lang="en-GB" sz="800">
                <a:latin typeface="Trebuchet MS" panose="020B0603020202020204" pitchFamily="34" charset="0"/>
              </a:rPr>
              <a:t>Digital</a:t>
            </a:r>
          </a:p>
        </p:txBody>
      </p:sp>
      <p:sp>
        <p:nvSpPr>
          <p:cNvPr id="70" name="Rectangle 69">
            <a:extLst>
              <a:ext uri="{FF2B5EF4-FFF2-40B4-BE49-F238E27FC236}">
                <a16:creationId xmlns:a16="http://schemas.microsoft.com/office/drawing/2014/main" id="{AF2F52C0-3579-4060-BB08-F2EA8D5991F8}"/>
              </a:ext>
            </a:extLst>
          </p:cNvPr>
          <p:cNvSpPr/>
          <p:nvPr/>
        </p:nvSpPr>
        <p:spPr bwMode="auto">
          <a:xfrm>
            <a:off x="2286469" y="3769387"/>
            <a:ext cx="1793934" cy="1503194"/>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Open data </a:t>
            </a:r>
          </a:p>
          <a:p>
            <a:pPr marL="92075" algn="ctr"/>
            <a:endParaRPr lang="en-GB" sz="900">
              <a:latin typeface="Trebuchet MS" panose="020B0603020202020204" pitchFamily="34" charset="0"/>
            </a:endParaRPr>
          </a:p>
        </p:txBody>
      </p:sp>
      <p:sp>
        <p:nvSpPr>
          <p:cNvPr id="94" name="TextBox 31">
            <a:extLst>
              <a:ext uri="{FF2B5EF4-FFF2-40B4-BE49-F238E27FC236}">
                <a16:creationId xmlns:a16="http://schemas.microsoft.com/office/drawing/2014/main" id="{C3927848-C102-4E73-9613-3A8B07EA7FCF}"/>
              </a:ext>
            </a:extLst>
          </p:cNvPr>
          <p:cNvSpPr txBox="1"/>
          <p:nvPr/>
        </p:nvSpPr>
        <p:spPr>
          <a:xfrm>
            <a:off x="6223671" y="6503560"/>
            <a:ext cx="730224" cy="369332"/>
          </a:xfrm>
          <a:prstGeom prst="rect">
            <a:avLst/>
          </a:prstGeom>
          <a:noFill/>
        </p:spPr>
        <p:txBody>
          <a:bodyPr wrap="square" rtlCol="0">
            <a:spAutoFit/>
          </a:bodyPr>
          <a:lstStyle/>
          <a:p>
            <a:pPr algn="r"/>
            <a:r>
              <a:rPr lang="en-GB" sz="900" b="1" i="1">
                <a:solidFill>
                  <a:schemeClr val="bg2">
                    <a:lumMod val="75000"/>
                  </a:schemeClr>
                </a:solidFill>
                <a:latin typeface="Trebuchet MS" panose="020B0603020202020204" pitchFamily="34" charset="0"/>
              </a:rPr>
              <a:t>Cold</a:t>
            </a:r>
          </a:p>
          <a:p>
            <a:pPr algn="r"/>
            <a:r>
              <a:rPr lang="en-GB" sz="900" b="1" i="1">
                <a:solidFill>
                  <a:schemeClr val="bg2">
                    <a:lumMod val="75000"/>
                  </a:schemeClr>
                </a:solidFill>
                <a:latin typeface="Trebuchet MS" panose="020B0603020202020204" pitchFamily="34" charset="0"/>
              </a:rPr>
              <a:t> (1 year)</a:t>
            </a:r>
          </a:p>
        </p:txBody>
      </p:sp>
      <p:sp>
        <p:nvSpPr>
          <p:cNvPr id="96" name="TextBox 37">
            <a:extLst>
              <a:ext uri="{FF2B5EF4-FFF2-40B4-BE49-F238E27FC236}">
                <a16:creationId xmlns:a16="http://schemas.microsoft.com/office/drawing/2014/main" id="{D06DF8DB-4D1A-48B9-91E2-8EF6E090FF25}"/>
              </a:ext>
            </a:extLst>
          </p:cNvPr>
          <p:cNvSpPr txBox="1"/>
          <p:nvPr/>
        </p:nvSpPr>
        <p:spPr>
          <a:xfrm>
            <a:off x="7429654" y="6513238"/>
            <a:ext cx="1256646" cy="369332"/>
          </a:xfrm>
          <a:prstGeom prst="rect">
            <a:avLst/>
          </a:prstGeom>
          <a:noFill/>
        </p:spPr>
        <p:txBody>
          <a:bodyPr wrap="square" rtlCol="0">
            <a:spAutoFit/>
          </a:bodyPr>
          <a:lstStyle/>
          <a:p>
            <a:r>
              <a:rPr lang="en-GB" sz="900" b="1" i="1">
                <a:solidFill>
                  <a:srgbClr val="144E1C"/>
                </a:solidFill>
                <a:latin typeface="Trebuchet MS" panose="020B0603020202020204" pitchFamily="34" charset="0"/>
              </a:rPr>
              <a:t>Hot </a:t>
            </a:r>
          </a:p>
          <a:p>
            <a:r>
              <a:rPr lang="en-GB" sz="900" b="1" i="1">
                <a:solidFill>
                  <a:srgbClr val="144E1C"/>
                </a:solidFill>
                <a:latin typeface="Trebuchet MS" panose="020B0603020202020204" pitchFamily="34" charset="0"/>
              </a:rPr>
              <a:t>(real time data)</a:t>
            </a:r>
          </a:p>
        </p:txBody>
      </p:sp>
      <p:sp>
        <p:nvSpPr>
          <p:cNvPr id="105" name="TextBox 104">
            <a:extLst>
              <a:ext uri="{FF2B5EF4-FFF2-40B4-BE49-F238E27FC236}">
                <a16:creationId xmlns:a16="http://schemas.microsoft.com/office/drawing/2014/main" id="{8728A2CB-73FC-4BBC-8B7C-6D931CA150C2}"/>
              </a:ext>
            </a:extLst>
          </p:cNvPr>
          <p:cNvSpPr txBox="1"/>
          <p:nvPr/>
        </p:nvSpPr>
        <p:spPr>
          <a:xfrm>
            <a:off x="5143485" y="6503560"/>
            <a:ext cx="1285629" cy="369332"/>
          </a:xfrm>
          <a:prstGeom prst="rect">
            <a:avLst/>
          </a:prstGeom>
          <a:noFill/>
        </p:spPr>
        <p:txBody>
          <a:bodyPr wrap="square" rtlCol="0">
            <a:spAutoFit/>
          </a:bodyPr>
          <a:lstStyle/>
          <a:p>
            <a:r>
              <a:rPr lang="en-GB" sz="900" b="1" i="1">
                <a:latin typeface="Trebuchet MS" panose="020B0603020202020204" pitchFamily="34" charset="0"/>
              </a:rPr>
              <a:t>Immediacy of data availability: </a:t>
            </a:r>
          </a:p>
        </p:txBody>
      </p:sp>
      <p:sp>
        <p:nvSpPr>
          <p:cNvPr id="106" name="Rectangle 105">
            <a:extLst>
              <a:ext uri="{FF2B5EF4-FFF2-40B4-BE49-F238E27FC236}">
                <a16:creationId xmlns:a16="http://schemas.microsoft.com/office/drawing/2014/main" id="{BB695926-BC3D-4D95-B217-C6830B16E018}"/>
              </a:ext>
            </a:extLst>
          </p:cNvPr>
          <p:cNvSpPr/>
          <p:nvPr/>
        </p:nvSpPr>
        <p:spPr bwMode="auto">
          <a:xfrm>
            <a:off x="2288832" y="1912667"/>
            <a:ext cx="1793934" cy="176782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Legal notices</a:t>
            </a: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p:txBody>
      </p:sp>
      <p:sp>
        <p:nvSpPr>
          <p:cNvPr id="108" name="Rectangle 107">
            <a:extLst>
              <a:ext uri="{FF2B5EF4-FFF2-40B4-BE49-F238E27FC236}">
                <a16:creationId xmlns:a16="http://schemas.microsoft.com/office/drawing/2014/main" id="{1A024317-E5CB-4A6C-B5AA-788A0030A231}"/>
              </a:ext>
            </a:extLst>
          </p:cNvPr>
          <p:cNvSpPr/>
          <p:nvPr/>
        </p:nvSpPr>
        <p:spPr bwMode="auto">
          <a:xfrm>
            <a:off x="3250603" y="2365352"/>
            <a:ext cx="720947" cy="883993"/>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91440" tIns="72000" rIns="36000" bIns="45720" numCol="1" rtlCol="0" anchor="t" anchorCtr="0" compatLnSpc="1">
            <a:prstTxWarp prst="textNoShape">
              <a:avLst/>
            </a:prstTxWarp>
          </a:bodyPr>
          <a:lstStyle/>
          <a:p>
            <a:pPr marL="90488" indent="-90488">
              <a:buFont typeface="Wingdings" panose="05000000000000000000" pitchFamily="2" charset="2"/>
              <a:buChar char="ü"/>
            </a:pPr>
            <a:r>
              <a:rPr lang="en-GB" sz="700">
                <a:latin typeface="Trebuchet MS" panose="020B0603020202020204" pitchFamily="34" charset="0"/>
              </a:rPr>
              <a:t>National Bank of Belgium</a:t>
            </a:r>
          </a:p>
          <a:p>
            <a:pPr marL="90488" indent="-90488">
              <a:buFont typeface="Wingdings" panose="05000000000000000000" pitchFamily="2" charset="2"/>
              <a:buChar char="ü"/>
            </a:pPr>
            <a:r>
              <a:rPr lang="en-GB" sz="700">
                <a:latin typeface="Trebuchet MS" panose="020B0603020202020204" pitchFamily="34" charset="0"/>
              </a:rPr>
              <a:t>KVK</a:t>
            </a:r>
          </a:p>
          <a:p>
            <a:pPr marL="90488" indent="-90488">
              <a:buFont typeface="Wingdings" panose="05000000000000000000" pitchFamily="2" charset="2"/>
              <a:buChar char="ü"/>
            </a:pPr>
            <a:r>
              <a:rPr lang="en-GB" sz="700">
                <a:latin typeface="+mj-lt"/>
              </a:rPr>
              <a:t>Luxembourg chamber of commerce</a:t>
            </a:r>
          </a:p>
          <a:p>
            <a:pPr marL="90488" indent="-90488">
              <a:buFont typeface="Wingdings" panose="05000000000000000000" pitchFamily="2" charset="2"/>
              <a:buChar char="ü"/>
            </a:pPr>
            <a:endParaRPr lang="en-GB" sz="700">
              <a:latin typeface="Trebuchet MS" panose="020B0603020202020204" pitchFamily="34" charset="0"/>
            </a:endParaRPr>
          </a:p>
        </p:txBody>
      </p:sp>
      <p:sp>
        <p:nvSpPr>
          <p:cNvPr id="109" name="Rectangle 108">
            <a:extLst>
              <a:ext uri="{FF2B5EF4-FFF2-40B4-BE49-F238E27FC236}">
                <a16:creationId xmlns:a16="http://schemas.microsoft.com/office/drawing/2014/main" id="{0ADE005E-7DA3-4B62-BD77-B4857A2695B6}"/>
              </a:ext>
            </a:extLst>
          </p:cNvPr>
          <p:cNvSpPr/>
          <p:nvPr/>
        </p:nvSpPr>
        <p:spPr bwMode="auto">
          <a:xfrm>
            <a:off x="2400049" y="2365352"/>
            <a:ext cx="720947" cy="883993"/>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72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latin typeface="Trebuchet MS" panose="020B0603020202020204" pitchFamily="34" charset="0"/>
              </a:rPr>
              <a:t>150k</a:t>
            </a:r>
            <a:r>
              <a:rPr lang="en-GB" sz="700">
                <a:latin typeface="Trebuchet MS" panose="020B0603020202020204" pitchFamily="34" charset="0"/>
              </a:rPr>
              <a:t> companies followed by URSAF</a:t>
            </a:r>
          </a:p>
        </p:txBody>
      </p:sp>
      <p:pic>
        <p:nvPicPr>
          <p:cNvPr id="110" name="Picture 2" descr="Drapeau France">
            <a:extLst>
              <a:ext uri="{FF2B5EF4-FFF2-40B4-BE49-F238E27FC236}">
                <a16:creationId xmlns:a16="http://schemas.microsoft.com/office/drawing/2014/main" id="{B30DEB7B-44D4-4BBB-A4DD-ED359E8BF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06" b="16757"/>
          <a:stretch/>
        </p:blipFill>
        <p:spPr bwMode="auto">
          <a:xfrm>
            <a:off x="2658198" y="2308043"/>
            <a:ext cx="157269" cy="94798"/>
          </a:xfrm>
          <a:prstGeom prst="roundRect">
            <a:avLst/>
          </a:prstGeom>
          <a:noFill/>
          <a:extLst>
            <a:ext uri="{909E8E84-426E-40DD-AFC4-6F175D3DCCD1}">
              <a14:hiddenFill xmlns:a14="http://schemas.microsoft.com/office/drawing/2010/main">
                <a:solidFill>
                  <a:srgbClr val="FFFFFF"/>
                </a:solidFill>
              </a14:hiddenFill>
            </a:ext>
          </a:extLst>
        </p:spPr>
      </p:pic>
      <p:pic>
        <p:nvPicPr>
          <p:cNvPr id="111" name="Picture 2 - 1" descr="Drapeau des Pays-Bas — Wikipédia">
            <a:extLst>
              <a:ext uri="{FF2B5EF4-FFF2-40B4-BE49-F238E27FC236}">
                <a16:creationId xmlns:a16="http://schemas.microsoft.com/office/drawing/2014/main" id="{4B8A401F-8DCB-415D-8583-842A17879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396" y="2308301"/>
            <a:ext cx="158400" cy="95481"/>
          </a:xfrm>
          <a:prstGeom prst="roundRect">
            <a:avLst/>
          </a:prstGeom>
          <a:noFill/>
          <a:extLst>
            <a:ext uri="{909E8E84-426E-40DD-AFC4-6F175D3DCCD1}">
              <a14:hiddenFill xmlns:a14="http://schemas.microsoft.com/office/drawing/2010/main">
                <a:solidFill>
                  <a:srgbClr val="FFFFFF"/>
                </a:solidFill>
              </a14:hiddenFill>
            </a:ext>
          </a:extLst>
        </p:spPr>
      </p:pic>
      <p:pic>
        <p:nvPicPr>
          <p:cNvPr id="112" name="Picture 2" descr="5 ft x 3 ft 150 x 90 cm-DRAPEAU BELGE Belgique 100% Polyester ...">
            <a:extLst>
              <a:ext uri="{FF2B5EF4-FFF2-40B4-BE49-F238E27FC236}">
                <a16:creationId xmlns:a16="http://schemas.microsoft.com/office/drawing/2014/main" id="{A89BBF47-CF26-4EEC-8327-A33E6F12247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3"/>
          <a:stretch/>
        </p:blipFill>
        <p:spPr bwMode="auto">
          <a:xfrm>
            <a:off x="3723486" y="2308043"/>
            <a:ext cx="158400" cy="95479"/>
          </a:xfrm>
          <a:prstGeom prst="roundRect">
            <a:avLst/>
          </a:prstGeom>
          <a:noFill/>
          <a:extLst>
            <a:ext uri="{909E8E84-426E-40DD-AFC4-6F175D3DCCD1}">
              <a14:hiddenFill xmlns:a14="http://schemas.microsoft.com/office/drawing/2010/main">
                <a:solidFill>
                  <a:srgbClr val="FFFFFF"/>
                </a:solidFill>
              </a14:hiddenFill>
            </a:ext>
          </a:extLst>
        </p:spPr>
      </p:pic>
      <p:pic>
        <p:nvPicPr>
          <p:cNvPr id="113" name="Picture 5" descr="A picture containing bird&#10;&#10;Description automatically generated">
            <a:extLst>
              <a:ext uri="{FF2B5EF4-FFF2-40B4-BE49-F238E27FC236}">
                <a16:creationId xmlns:a16="http://schemas.microsoft.com/office/drawing/2014/main" id="{D54FF160-28CB-48F7-8B92-A813B611CF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9941" y="2308493"/>
            <a:ext cx="158400" cy="95287"/>
          </a:xfrm>
          <a:prstGeom prst="roundRect">
            <a:avLst/>
          </a:prstGeom>
          <a:noFill/>
        </p:spPr>
      </p:pic>
      <p:sp>
        <p:nvSpPr>
          <p:cNvPr id="116" name="Rectangle 115">
            <a:extLst>
              <a:ext uri="{FF2B5EF4-FFF2-40B4-BE49-F238E27FC236}">
                <a16:creationId xmlns:a16="http://schemas.microsoft.com/office/drawing/2014/main" id="{2957C457-E5FD-4666-836C-2C4D084BD7EE}"/>
              </a:ext>
            </a:extLst>
          </p:cNvPr>
          <p:cNvSpPr/>
          <p:nvPr/>
        </p:nvSpPr>
        <p:spPr bwMode="auto">
          <a:xfrm>
            <a:off x="434801" y="3771178"/>
            <a:ext cx="1756220" cy="15014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Public studies</a:t>
            </a: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p:txBody>
      </p:sp>
      <p:sp>
        <p:nvSpPr>
          <p:cNvPr id="118" name="Rectangle 117">
            <a:extLst>
              <a:ext uri="{FF2B5EF4-FFF2-40B4-BE49-F238E27FC236}">
                <a16:creationId xmlns:a16="http://schemas.microsoft.com/office/drawing/2014/main" id="{BE5112EF-9C80-4795-B1CA-6B2198E29942}"/>
              </a:ext>
            </a:extLst>
          </p:cNvPr>
          <p:cNvSpPr/>
          <p:nvPr/>
        </p:nvSpPr>
        <p:spPr bwMode="auto">
          <a:xfrm>
            <a:off x="1377715" y="4126491"/>
            <a:ext cx="720947" cy="758852"/>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72000" rIns="0" bIns="45720" numCol="1" rtlCol="0" anchor="t" anchorCtr="0" compatLnSpc="1">
            <a:prstTxWarp prst="textNoShape">
              <a:avLst/>
            </a:prstTxWarp>
          </a:bodyPr>
          <a:lstStyle/>
          <a:p>
            <a:pPr marL="90488" indent="-90488">
              <a:buFont typeface="Wingdings" panose="05000000000000000000" pitchFamily="2" charset="2"/>
              <a:buChar char="ü"/>
            </a:pPr>
            <a:r>
              <a:rPr lang="en-GB" sz="700">
                <a:latin typeface="+mj-lt"/>
              </a:rPr>
              <a:t>KBO     entries</a:t>
            </a:r>
          </a:p>
          <a:p>
            <a:pPr marL="90488" indent="-90488">
              <a:buFont typeface="Wingdings" panose="05000000000000000000" pitchFamily="2" charset="2"/>
              <a:buChar char="ü"/>
            </a:pPr>
            <a:r>
              <a:rPr lang="en-GB" sz="700">
                <a:latin typeface="+mj-lt"/>
              </a:rPr>
              <a:t>KVK</a:t>
            </a:r>
          </a:p>
          <a:p>
            <a:pPr marL="90488" indent="-90488">
              <a:buFont typeface="Wingdings" panose="05000000000000000000" pitchFamily="2" charset="2"/>
              <a:buChar char="ü"/>
            </a:pPr>
            <a:r>
              <a:rPr lang="en-GB" sz="700">
                <a:latin typeface="+mj-lt"/>
              </a:rPr>
              <a:t>Luxembourg chamber of commerce</a:t>
            </a:r>
          </a:p>
          <a:p>
            <a:endParaRPr lang="en-GB" sz="700">
              <a:latin typeface="+mj-lt"/>
            </a:endParaRPr>
          </a:p>
          <a:p>
            <a:pPr marL="90488" indent="-90488">
              <a:buFont typeface="Wingdings" panose="05000000000000000000" pitchFamily="2" charset="2"/>
              <a:buChar char="ü"/>
            </a:pPr>
            <a:endParaRPr lang="en-GB" sz="700">
              <a:latin typeface="+mj-lt"/>
            </a:endParaRPr>
          </a:p>
        </p:txBody>
      </p:sp>
      <p:sp>
        <p:nvSpPr>
          <p:cNvPr id="119" name="Rectangle 118">
            <a:extLst>
              <a:ext uri="{FF2B5EF4-FFF2-40B4-BE49-F238E27FC236}">
                <a16:creationId xmlns:a16="http://schemas.microsoft.com/office/drawing/2014/main" id="{61B78ADB-3FB7-4B1B-AB00-8BC2206CBA75}"/>
              </a:ext>
            </a:extLst>
          </p:cNvPr>
          <p:cNvSpPr/>
          <p:nvPr/>
        </p:nvSpPr>
        <p:spPr bwMode="auto">
          <a:xfrm>
            <a:off x="527161" y="4126491"/>
            <a:ext cx="720947" cy="758852"/>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72000" rIns="0" bIns="45720" numCol="1" rtlCol="0" anchor="t" anchorCtr="0" compatLnSpc="1">
            <a:prstTxWarp prst="textNoShape">
              <a:avLst/>
            </a:prstTxWarp>
          </a:bodyPr>
          <a:lstStyle/>
          <a:p>
            <a:pPr marL="90488" indent="-90488">
              <a:buFont typeface="Wingdings" panose="05000000000000000000" pitchFamily="2" charset="2"/>
              <a:buChar char="ü"/>
            </a:pPr>
            <a:r>
              <a:rPr lang="en-GB" sz="900" b="1">
                <a:latin typeface="+mj-lt"/>
              </a:rPr>
              <a:t>15m</a:t>
            </a:r>
            <a:r>
              <a:rPr lang="en-GB" sz="700">
                <a:latin typeface="+mj-lt"/>
              </a:rPr>
              <a:t> businesses in SIREN database (RNCS &amp; INSEE)</a:t>
            </a:r>
          </a:p>
        </p:txBody>
      </p:sp>
      <p:pic>
        <p:nvPicPr>
          <p:cNvPr id="120" name="Picture 2" descr="Drapeau France">
            <a:extLst>
              <a:ext uri="{FF2B5EF4-FFF2-40B4-BE49-F238E27FC236}">
                <a16:creationId xmlns:a16="http://schemas.microsoft.com/office/drawing/2014/main" id="{2F1C72FF-1B2E-4A69-A1C1-5972F286F9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06" b="16757"/>
          <a:stretch/>
        </p:blipFill>
        <p:spPr bwMode="auto">
          <a:xfrm>
            <a:off x="785310" y="4069181"/>
            <a:ext cx="157269" cy="94798"/>
          </a:xfrm>
          <a:prstGeom prst="roundRect">
            <a:avLst/>
          </a:prstGeom>
          <a:noFill/>
          <a:extLst>
            <a:ext uri="{909E8E84-426E-40DD-AFC4-6F175D3DCCD1}">
              <a14:hiddenFill xmlns:a14="http://schemas.microsoft.com/office/drawing/2010/main">
                <a:solidFill>
                  <a:srgbClr val="FFFFFF"/>
                </a:solidFill>
              </a14:hiddenFill>
            </a:ext>
          </a:extLst>
        </p:spPr>
      </p:pic>
      <p:pic>
        <p:nvPicPr>
          <p:cNvPr id="121" name="Picture 2 - 1" descr="Drapeau des Pays-Bas — Wikipédia">
            <a:extLst>
              <a:ext uri="{FF2B5EF4-FFF2-40B4-BE49-F238E27FC236}">
                <a16:creationId xmlns:a16="http://schemas.microsoft.com/office/drawing/2014/main" id="{9545C201-C109-44FA-AD07-B1DD4F4572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3508" y="4069439"/>
            <a:ext cx="158400" cy="95481"/>
          </a:xfrm>
          <a:prstGeom prst="roundRect">
            <a:avLst/>
          </a:prstGeom>
          <a:noFill/>
          <a:extLst>
            <a:ext uri="{909E8E84-426E-40DD-AFC4-6F175D3DCCD1}">
              <a14:hiddenFill xmlns:a14="http://schemas.microsoft.com/office/drawing/2010/main">
                <a:solidFill>
                  <a:srgbClr val="FFFFFF"/>
                </a:solidFill>
              </a14:hiddenFill>
            </a:ext>
          </a:extLst>
        </p:spPr>
      </p:pic>
      <p:pic>
        <p:nvPicPr>
          <p:cNvPr id="122" name="Picture 2" descr="5 ft x 3 ft 150 x 90 cm-DRAPEAU BELGE Belgique 100% Polyester ...">
            <a:extLst>
              <a:ext uri="{FF2B5EF4-FFF2-40B4-BE49-F238E27FC236}">
                <a16:creationId xmlns:a16="http://schemas.microsoft.com/office/drawing/2014/main" id="{CDFB76B6-3DFE-49CB-A469-6CEEC2DAA1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3"/>
          <a:stretch/>
        </p:blipFill>
        <p:spPr bwMode="auto">
          <a:xfrm>
            <a:off x="1850598" y="4069181"/>
            <a:ext cx="158400" cy="95479"/>
          </a:xfrm>
          <a:prstGeom prst="roundRect">
            <a:avLst/>
          </a:prstGeom>
          <a:noFill/>
          <a:extLst>
            <a:ext uri="{909E8E84-426E-40DD-AFC4-6F175D3DCCD1}">
              <a14:hiddenFill xmlns:a14="http://schemas.microsoft.com/office/drawing/2010/main">
                <a:solidFill>
                  <a:srgbClr val="FFFFFF"/>
                </a:solidFill>
              </a14:hiddenFill>
            </a:ext>
          </a:extLst>
        </p:spPr>
      </p:pic>
      <p:pic>
        <p:nvPicPr>
          <p:cNvPr id="123" name="Picture 5" descr="A picture containing bird&#10;&#10;Description automatically generated">
            <a:extLst>
              <a:ext uri="{FF2B5EF4-FFF2-40B4-BE49-F238E27FC236}">
                <a16:creationId xmlns:a16="http://schemas.microsoft.com/office/drawing/2014/main" id="{B61A5160-9FE4-4345-86FF-101FC925C7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7053" y="4069631"/>
            <a:ext cx="158400" cy="95287"/>
          </a:xfrm>
          <a:prstGeom prst="roundRect">
            <a:avLst/>
          </a:prstGeom>
          <a:noFill/>
        </p:spPr>
      </p:pic>
      <p:sp>
        <p:nvSpPr>
          <p:cNvPr id="130" name="Rectangle 129">
            <a:extLst>
              <a:ext uri="{FF2B5EF4-FFF2-40B4-BE49-F238E27FC236}">
                <a16:creationId xmlns:a16="http://schemas.microsoft.com/office/drawing/2014/main" id="{E4C3F168-14E4-4051-A814-436B1C949552}"/>
              </a:ext>
            </a:extLst>
          </p:cNvPr>
          <p:cNvSpPr/>
          <p:nvPr/>
        </p:nvSpPr>
        <p:spPr bwMode="auto">
          <a:xfrm>
            <a:off x="2514118" y="4259839"/>
            <a:ext cx="1338637" cy="492701"/>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4.2M </a:t>
            </a:r>
            <a:r>
              <a:rPr lang="en-GB" sz="700" b="1">
                <a:solidFill>
                  <a:schemeClr val="accent1"/>
                </a:solidFill>
                <a:latin typeface="Trebuchet MS" panose="020B0603020202020204" pitchFamily="34" charset="0"/>
              </a:rPr>
              <a:t>registered trademarks, patents (INPI)…</a:t>
            </a:r>
            <a:endParaRPr lang="en-GB" sz="700">
              <a:solidFill>
                <a:schemeClr val="accent1"/>
              </a:solidFill>
              <a:latin typeface="Trebuchet MS" panose="020B0603020202020204" pitchFamily="34" charset="0"/>
            </a:endParaRPr>
          </a:p>
        </p:txBody>
      </p:sp>
      <p:sp>
        <p:nvSpPr>
          <p:cNvPr id="131" name="Rectangle 130">
            <a:extLst>
              <a:ext uri="{FF2B5EF4-FFF2-40B4-BE49-F238E27FC236}">
                <a16:creationId xmlns:a16="http://schemas.microsoft.com/office/drawing/2014/main" id="{0BB71EAB-42B6-4237-AA89-7B0865EAA3D1}"/>
              </a:ext>
            </a:extLst>
          </p:cNvPr>
          <p:cNvSpPr/>
          <p:nvPr/>
        </p:nvSpPr>
        <p:spPr bwMode="auto">
          <a:xfrm>
            <a:off x="4164427" y="1537867"/>
            <a:ext cx="3645601" cy="314390"/>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Private data</a:t>
            </a:r>
          </a:p>
        </p:txBody>
      </p:sp>
      <p:sp>
        <p:nvSpPr>
          <p:cNvPr id="134" name="Rectangle 133">
            <a:extLst>
              <a:ext uri="{FF2B5EF4-FFF2-40B4-BE49-F238E27FC236}">
                <a16:creationId xmlns:a16="http://schemas.microsoft.com/office/drawing/2014/main" id="{0DFD5874-3A3C-49D8-993F-89298D6CAE18}"/>
              </a:ext>
            </a:extLst>
          </p:cNvPr>
          <p:cNvSpPr/>
          <p:nvPr/>
        </p:nvSpPr>
        <p:spPr bwMode="auto">
          <a:xfrm>
            <a:off x="4164844" y="1912667"/>
            <a:ext cx="1793934" cy="79525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Inter-company payment data</a:t>
            </a:r>
          </a:p>
          <a:p>
            <a:pPr marL="92075" algn="ctr"/>
            <a:r>
              <a:rPr lang="en-GB" sz="900">
                <a:latin typeface="Trebuchet MS" panose="020B0603020202020204" pitchFamily="34" charset="0"/>
              </a:rPr>
              <a:t>(calculation basis for </a:t>
            </a:r>
            <a:r>
              <a:rPr lang="en-GB" sz="900" b="1" err="1">
                <a:latin typeface="Trebuchet MS" panose="020B0603020202020204" pitchFamily="34" charset="0"/>
              </a:rPr>
              <a:t>Paydex</a:t>
            </a:r>
            <a:r>
              <a:rPr lang="en-GB" sz="900">
                <a:latin typeface="Trebuchet MS" panose="020B0603020202020204" pitchFamily="34" charset="0"/>
              </a:rPr>
              <a:t>)</a:t>
            </a: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p:txBody>
      </p:sp>
      <p:sp>
        <p:nvSpPr>
          <p:cNvPr id="144" name="Rectangle 143">
            <a:extLst>
              <a:ext uri="{FF2B5EF4-FFF2-40B4-BE49-F238E27FC236}">
                <a16:creationId xmlns:a16="http://schemas.microsoft.com/office/drawing/2014/main" id="{063A763C-A22F-4791-9CEE-DF455F14D20C}"/>
              </a:ext>
            </a:extLst>
          </p:cNvPr>
          <p:cNvSpPr/>
          <p:nvPr/>
        </p:nvSpPr>
        <p:spPr bwMode="auto">
          <a:xfrm>
            <a:off x="6017170" y="1912668"/>
            <a:ext cx="1793934" cy="7952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Capital links data </a:t>
            </a: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p:txBody>
      </p:sp>
      <p:sp>
        <p:nvSpPr>
          <p:cNvPr id="147" name="Rectangle 146">
            <a:extLst>
              <a:ext uri="{FF2B5EF4-FFF2-40B4-BE49-F238E27FC236}">
                <a16:creationId xmlns:a16="http://schemas.microsoft.com/office/drawing/2014/main" id="{3625998B-987A-4189-B483-E3892FE3D70D}"/>
              </a:ext>
            </a:extLst>
          </p:cNvPr>
          <p:cNvSpPr/>
          <p:nvPr/>
        </p:nvSpPr>
        <p:spPr bwMode="auto">
          <a:xfrm>
            <a:off x="4164844" y="2768328"/>
            <a:ext cx="1793934" cy="1090492"/>
          </a:xfrm>
          <a:prstGeom prst="rect">
            <a:avLst/>
          </a:prstGeom>
          <a:solidFill>
            <a:srgbClr val="C6E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URLs &amp; emails</a:t>
            </a:r>
          </a:p>
        </p:txBody>
      </p:sp>
      <p:sp>
        <p:nvSpPr>
          <p:cNvPr id="149" name="Rectangle 148">
            <a:extLst>
              <a:ext uri="{FF2B5EF4-FFF2-40B4-BE49-F238E27FC236}">
                <a16:creationId xmlns:a16="http://schemas.microsoft.com/office/drawing/2014/main" id="{2DB4DB07-64D9-48B5-B11A-548686B37AA4}"/>
              </a:ext>
            </a:extLst>
          </p:cNvPr>
          <p:cNvSpPr/>
          <p:nvPr/>
        </p:nvSpPr>
        <p:spPr bwMode="auto">
          <a:xfrm>
            <a:off x="4280972" y="2985710"/>
            <a:ext cx="1619751" cy="498885"/>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1.8M </a:t>
            </a:r>
            <a:r>
              <a:rPr lang="en-GB" sz="700" b="1">
                <a:solidFill>
                  <a:schemeClr val="accent1"/>
                </a:solidFill>
                <a:latin typeface="Trebuchet MS" panose="020B0603020202020204" pitchFamily="34" charset="0"/>
              </a:rPr>
              <a:t>websites</a:t>
            </a:r>
          </a:p>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2.5M </a:t>
            </a:r>
            <a:r>
              <a:rPr lang="en-GB" sz="700" b="1">
                <a:solidFill>
                  <a:schemeClr val="accent1"/>
                </a:solidFill>
                <a:latin typeface="Trebuchet MS" panose="020B0603020202020204" pitchFamily="34" charset="0"/>
              </a:rPr>
              <a:t>emails</a:t>
            </a:r>
            <a:endParaRPr lang="en-GB" sz="700">
              <a:solidFill>
                <a:schemeClr val="accent1"/>
              </a:solidFill>
              <a:latin typeface="Trebuchet MS" panose="020B0603020202020204" pitchFamily="34" charset="0"/>
            </a:endParaRPr>
          </a:p>
        </p:txBody>
      </p:sp>
      <p:sp>
        <p:nvSpPr>
          <p:cNvPr id="162" name="Rectangle 161">
            <a:extLst>
              <a:ext uri="{FF2B5EF4-FFF2-40B4-BE49-F238E27FC236}">
                <a16:creationId xmlns:a16="http://schemas.microsoft.com/office/drawing/2014/main" id="{384CF509-9117-4C41-988C-8D5CE02B7006}"/>
              </a:ext>
            </a:extLst>
          </p:cNvPr>
          <p:cNvSpPr/>
          <p:nvPr/>
        </p:nvSpPr>
        <p:spPr bwMode="auto">
          <a:xfrm>
            <a:off x="4164844" y="3914501"/>
            <a:ext cx="1793934" cy="1090492"/>
          </a:xfrm>
          <a:prstGeom prst="rect">
            <a:avLst/>
          </a:prstGeom>
          <a:solidFill>
            <a:srgbClr val="C6E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Online </a:t>
            </a:r>
            <a:r>
              <a:rPr lang="en-GB" sz="900" err="1">
                <a:latin typeface="Trebuchet MS" panose="020B0603020202020204" pitchFamily="34" charset="0"/>
              </a:rPr>
              <a:t>behavioral</a:t>
            </a:r>
            <a:r>
              <a:rPr lang="en-GB" sz="900">
                <a:latin typeface="Trebuchet MS" panose="020B0603020202020204" pitchFamily="34" charset="0"/>
              </a:rPr>
              <a:t> data</a:t>
            </a:r>
          </a:p>
        </p:txBody>
      </p:sp>
      <p:sp>
        <p:nvSpPr>
          <p:cNvPr id="163" name="Rectangle 162">
            <a:extLst>
              <a:ext uri="{FF2B5EF4-FFF2-40B4-BE49-F238E27FC236}">
                <a16:creationId xmlns:a16="http://schemas.microsoft.com/office/drawing/2014/main" id="{D00E5A24-FB5E-4D29-8AE6-F4405252F070}"/>
              </a:ext>
            </a:extLst>
          </p:cNvPr>
          <p:cNvSpPr/>
          <p:nvPr/>
        </p:nvSpPr>
        <p:spPr bwMode="auto">
          <a:xfrm>
            <a:off x="4280972" y="4131883"/>
            <a:ext cx="1619751" cy="498885"/>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500k </a:t>
            </a:r>
            <a:r>
              <a:rPr lang="en-GB" sz="700" b="1">
                <a:solidFill>
                  <a:schemeClr val="accent1"/>
                </a:solidFill>
                <a:latin typeface="Trebuchet MS" panose="020B0603020202020204" pitchFamily="34" charset="0"/>
              </a:rPr>
              <a:t>clicks tracked/year</a:t>
            </a:r>
            <a:endParaRPr lang="en-GB" sz="900" b="1">
              <a:solidFill>
                <a:schemeClr val="accent1"/>
              </a:solidFill>
              <a:latin typeface="Trebuchet MS" panose="020B0603020202020204" pitchFamily="34" charset="0"/>
            </a:endParaRPr>
          </a:p>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3.2M </a:t>
            </a:r>
            <a:r>
              <a:rPr lang="en-GB" sz="700" b="1">
                <a:solidFill>
                  <a:schemeClr val="accent1"/>
                </a:solidFill>
                <a:latin typeface="Trebuchet MS" panose="020B0603020202020204" pitchFamily="34" charset="0"/>
              </a:rPr>
              <a:t>de cookies</a:t>
            </a:r>
            <a:endParaRPr lang="en-GB" sz="700">
              <a:solidFill>
                <a:schemeClr val="accent1"/>
              </a:solidFill>
              <a:latin typeface="Trebuchet MS" panose="020B0603020202020204" pitchFamily="34" charset="0"/>
            </a:endParaRPr>
          </a:p>
        </p:txBody>
      </p:sp>
      <p:sp>
        <p:nvSpPr>
          <p:cNvPr id="158" name="Rectangle 157">
            <a:extLst>
              <a:ext uri="{FF2B5EF4-FFF2-40B4-BE49-F238E27FC236}">
                <a16:creationId xmlns:a16="http://schemas.microsoft.com/office/drawing/2014/main" id="{2038E0A1-6462-4761-A752-52389C04277C}"/>
              </a:ext>
            </a:extLst>
          </p:cNvPr>
          <p:cNvSpPr/>
          <p:nvPr/>
        </p:nvSpPr>
        <p:spPr bwMode="auto">
          <a:xfrm>
            <a:off x="6013315" y="2768328"/>
            <a:ext cx="1793934" cy="1090492"/>
          </a:xfrm>
          <a:prstGeom prst="rect">
            <a:avLst/>
          </a:prstGeom>
          <a:solidFill>
            <a:srgbClr val="C6E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Private balance sheet</a:t>
            </a:r>
          </a:p>
        </p:txBody>
      </p:sp>
      <p:sp>
        <p:nvSpPr>
          <p:cNvPr id="166" name="Rectangle 165">
            <a:extLst>
              <a:ext uri="{FF2B5EF4-FFF2-40B4-BE49-F238E27FC236}">
                <a16:creationId xmlns:a16="http://schemas.microsoft.com/office/drawing/2014/main" id="{AA11BD11-3D19-43C4-81A6-527012E2767B}"/>
              </a:ext>
            </a:extLst>
          </p:cNvPr>
          <p:cNvSpPr/>
          <p:nvPr/>
        </p:nvSpPr>
        <p:spPr bwMode="auto">
          <a:xfrm>
            <a:off x="6017170" y="3914501"/>
            <a:ext cx="1793934" cy="1090492"/>
          </a:xfrm>
          <a:prstGeom prst="rect">
            <a:avLst/>
          </a:prstGeom>
          <a:solidFill>
            <a:srgbClr val="C6E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Scraped data</a:t>
            </a:r>
          </a:p>
        </p:txBody>
      </p:sp>
      <p:sp>
        <p:nvSpPr>
          <p:cNvPr id="167" name="Rectangle 166">
            <a:extLst>
              <a:ext uri="{FF2B5EF4-FFF2-40B4-BE49-F238E27FC236}">
                <a16:creationId xmlns:a16="http://schemas.microsoft.com/office/drawing/2014/main" id="{60BAFCF4-6A2E-4F06-B654-028F361B4F48}"/>
              </a:ext>
            </a:extLst>
          </p:cNvPr>
          <p:cNvSpPr/>
          <p:nvPr/>
        </p:nvSpPr>
        <p:spPr bwMode="auto">
          <a:xfrm>
            <a:off x="6133298" y="4131883"/>
            <a:ext cx="1619751" cy="498885"/>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72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15m</a:t>
            </a:r>
            <a:r>
              <a:rPr lang="en-GB" sz="700">
                <a:solidFill>
                  <a:schemeClr val="accent1"/>
                </a:solidFill>
                <a:latin typeface="Trebuchet MS" panose="020B0603020202020204" pitchFamily="34" charset="0"/>
              </a:rPr>
              <a:t> keywords</a:t>
            </a:r>
          </a:p>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700k</a:t>
            </a:r>
            <a:r>
              <a:rPr lang="en-GB" sz="700">
                <a:solidFill>
                  <a:schemeClr val="accent1"/>
                </a:solidFill>
                <a:latin typeface="Trebuchet MS" panose="020B0603020202020204" pitchFamily="34" charset="0"/>
              </a:rPr>
              <a:t> logos</a:t>
            </a:r>
          </a:p>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700k</a:t>
            </a:r>
            <a:r>
              <a:rPr lang="en-GB" sz="700">
                <a:solidFill>
                  <a:schemeClr val="accent1"/>
                </a:solidFill>
                <a:latin typeface="Trebuchet MS" panose="020B0603020202020204" pitchFamily="34" charset="0"/>
              </a:rPr>
              <a:t> social network accounts</a:t>
            </a:r>
          </a:p>
        </p:txBody>
      </p:sp>
      <p:sp>
        <p:nvSpPr>
          <p:cNvPr id="171" name="Rectangle 170">
            <a:extLst>
              <a:ext uri="{FF2B5EF4-FFF2-40B4-BE49-F238E27FC236}">
                <a16:creationId xmlns:a16="http://schemas.microsoft.com/office/drawing/2014/main" id="{077582C5-FFC2-461F-AF7E-43238EE7202A}"/>
              </a:ext>
            </a:extLst>
          </p:cNvPr>
          <p:cNvSpPr/>
          <p:nvPr/>
        </p:nvSpPr>
        <p:spPr bwMode="auto">
          <a:xfrm>
            <a:off x="4164844" y="5060674"/>
            <a:ext cx="1793934" cy="1090492"/>
          </a:xfrm>
          <a:prstGeom prst="rect">
            <a:avLst/>
          </a:prstGeom>
          <a:solidFill>
            <a:srgbClr val="C6E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Crowdsourcing</a:t>
            </a:r>
          </a:p>
        </p:txBody>
      </p:sp>
      <p:sp>
        <p:nvSpPr>
          <p:cNvPr id="172" name="Rectangle 171">
            <a:extLst>
              <a:ext uri="{FF2B5EF4-FFF2-40B4-BE49-F238E27FC236}">
                <a16:creationId xmlns:a16="http://schemas.microsoft.com/office/drawing/2014/main" id="{527E59E7-DEB4-4C34-8E80-7ADE5C34C712}"/>
              </a:ext>
            </a:extLst>
          </p:cNvPr>
          <p:cNvSpPr/>
          <p:nvPr/>
        </p:nvSpPr>
        <p:spPr bwMode="auto">
          <a:xfrm>
            <a:off x="4280972" y="5278056"/>
            <a:ext cx="1619751" cy="498885"/>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4k</a:t>
            </a:r>
            <a:r>
              <a:rPr lang="en-GB" sz="700">
                <a:solidFill>
                  <a:schemeClr val="accent1"/>
                </a:solidFill>
                <a:latin typeface="Trebuchet MS" panose="020B0603020202020204" pitchFamily="34" charset="0"/>
              </a:rPr>
              <a:t> products</a:t>
            </a:r>
          </a:p>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10k</a:t>
            </a:r>
            <a:r>
              <a:rPr lang="en-GB" sz="700">
                <a:solidFill>
                  <a:schemeClr val="accent1"/>
                </a:solidFill>
                <a:latin typeface="Trebuchet MS" panose="020B0603020202020204" pitchFamily="34" charset="0"/>
              </a:rPr>
              <a:t> companies’ profiles</a:t>
            </a:r>
          </a:p>
        </p:txBody>
      </p:sp>
      <p:sp>
        <p:nvSpPr>
          <p:cNvPr id="175" name="Rectangle 174">
            <a:extLst>
              <a:ext uri="{FF2B5EF4-FFF2-40B4-BE49-F238E27FC236}">
                <a16:creationId xmlns:a16="http://schemas.microsoft.com/office/drawing/2014/main" id="{55B5E42C-D7A3-4942-8ECE-F2B76ED8565C}"/>
              </a:ext>
            </a:extLst>
          </p:cNvPr>
          <p:cNvSpPr/>
          <p:nvPr/>
        </p:nvSpPr>
        <p:spPr bwMode="auto">
          <a:xfrm>
            <a:off x="6017170" y="5060674"/>
            <a:ext cx="1793934" cy="1090492"/>
          </a:xfrm>
          <a:prstGeom prst="rect">
            <a:avLst/>
          </a:prstGeom>
          <a:solidFill>
            <a:srgbClr val="C6E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NLP extracted data</a:t>
            </a:r>
          </a:p>
        </p:txBody>
      </p:sp>
      <p:sp>
        <p:nvSpPr>
          <p:cNvPr id="176" name="Rectangle 175">
            <a:extLst>
              <a:ext uri="{FF2B5EF4-FFF2-40B4-BE49-F238E27FC236}">
                <a16:creationId xmlns:a16="http://schemas.microsoft.com/office/drawing/2014/main" id="{68D19AF5-4D7A-4401-8C86-56F8674948CB}"/>
              </a:ext>
            </a:extLst>
          </p:cNvPr>
          <p:cNvSpPr/>
          <p:nvPr/>
        </p:nvSpPr>
        <p:spPr bwMode="auto">
          <a:xfrm>
            <a:off x="6133298" y="5278056"/>
            <a:ext cx="1619751" cy="498885"/>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531</a:t>
            </a:r>
            <a:r>
              <a:rPr lang="en-GB" sz="700">
                <a:solidFill>
                  <a:schemeClr val="accent1"/>
                </a:solidFill>
                <a:latin typeface="Trebuchet MS" panose="020B0603020202020204" pitchFamily="34" charset="0"/>
              </a:rPr>
              <a:t> French newspapers analysed</a:t>
            </a:r>
          </a:p>
          <a:p>
            <a:pPr marL="90488" indent="-90488">
              <a:buFont typeface="Wingdings" panose="05000000000000000000" pitchFamily="2" charset="2"/>
              <a:buChar char="ü"/>
            </a:pPr>
            <a:r>
              <a:rPr lang="en-GB" sz="700">
                <a:solidFill>
                  <a:schemeClr val="accent1"/>
                </a:solidFill>
                <a:latin typeface="Trebuchet MS" panose="020B0603020202020204" pitchFamily="34" charset="0"/>
              </a:rPr>
              <a:t>… </a:t>
            </a:r>
          </a:p>
        </p:txBody>
      </p:sp>
      <p:pic>
        <p:nvPicPr>
          <p:cNvPr id="184" name="Picture 2" descr="Drapeau France">
            <a:extLst>
              <a:ext uri="{FF2B5EF4-FFF2-40B4-BE49-F238E27FC236}">
                <a16:creationId xmlns:a16="http://schemas.microsoft.com/office/drawing/2014/main" id="{8AD3C5D8-1F24-452F-A75C-172EAF3B1C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06" b="16757"/>
          <a:stretch/>
        </p:blipFill>
        <p:spPr bwMode="auto">
          <a:xfrm>
            <a:off x="4825181" y="1289131"/>
            <a:ext cx="157269" cy="94798"/>
          </a:xfrm>
          <a:prstGeom prst="roundRect">
            <a:avLst/>
          </a:prstGeom>
          <a:noFill/>
          <a:extLst>
            <a:ext uri="{909E8E84-426E-40DD-AFC4-6F175D3DCCD1}">
              <a14:hiddenFill xmlns:a14="http://schemas.microsoft.com/office/drawing/2010/main">
                <a:solidFill>
                  <a:srgbClr val="FFFFFF"/>
                </a:solidFill>
              </a14:hiddenFill>
            </a:ext>
          </a:extLst>
        </p:spPr>
      </p:pic>
      <p:pic>
        <p:nvPicPr>
          <p:cNvPr id="185" name="Picture 2 - 1" descr="Drapeau des Pays-Bas — Wikipédia">
            <a:extLst>
              <a:ext uri="{FF2B5EF4-FFF2-40B4-BE49-F238E27FC236}">
                <a16:creationId xmlns:a16="http://schemas.microsoft.com/office/drawing/2014/main" id="{EC6AA66B-D2C8-4326-9A5A-4D048BF67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7798" y="1278961"/>
            <a:ext cx="158400" cy="95481"/>
          </a:xfrm>
          <a:prstGeom prst="roundRect">
            <a:avLst/>
          </a:prstGeom>
          <a:noFill/>
          <a:extLst>
            <a:ext uri="{909E8E84-426E-40DD-AFC4-6F175D3DCCD1}">
              <a14:hiddenFill xmlns:a14="http://schemas.microsoft.com/office/drawing/2010/main">
                <a:solidFill>
                  <a:srgbClr val="FFFFFF"/>
                </a:solidFill>
              </a14:hiddenFill>
            </a:ext>
          </a:extLst>
        </p:spPr>
      </p:pic>
      <p:pic>
        <p:nvPicPr>
          <p:cNvPr id="186" name="Picture 2" descr="5 ft x 3 ft 150 x 90 cm-DRAPEAU BELGE Belgique 100% Polyester ...">
            <a:extLst>
              <a:ext uri="{FF2B5EF4-FFF2-40B4-BE49-F238E27FC236}">
                <a16:creationId xmlns:a16="http://schemas.microsoft.com/office/drawing/2014/main" id="{1E32D61B-5B3C-495E-A348-28A3A932C9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3"/>
          <a:stretch/>
        </p:blipFill>
        <p:spPr bwMode="auto">
          <a:xfrm>
            <a:off x="5664888" y="1278703"/>
            <a:ext cx="158400" cy="95479"/>
          </a:xfrm>
          <a:prstGeom prst="roundRect">
            <a:avLst/>
          </a:prstGeom>
          <a:noFill/>
          <a:extLst>
            <a:ext uri="{909E8E84-426E-40DD-AFC4-6F175D3DCCD1}">
              <a14:hiddenFill xmlns:a14="http://schemas.microsoft.com/office/drawing/2010/main">
                <a:solidFill>
                  <a:srgbClr val="FFFFFF"/>
                </a:solidFill>
              </a14:hiddenFill>
            </a:ext>
          </a:extLst>
        </p:spPr>
      </p:pic>
      <p:pic>
        <p:nvPicPr>
          <p:cNvPr id="187" name="Picture 5" descr="A picture containing bird&#10;&#10;Description automatically generated">
            <a:extLst>
              <a:ext uri="{FF2B5EF4-FFF2-40B4-BE49-F238E27FC236}">
                <a16:creationId xmlns:a16="http://schemas.microsoft.com/office/drawing/2014/main" id="{400AEF5B-0658-4298-8E53-9B09E458EA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1343" y="1279153"/>
            <a:ext cx="158400" cy="95287"/>
          </a:xfrm>
          <a:prstGeom prst="roundRect">
            <a:avLst/>
          </a:prstGeom>
          <a:noFill/>
        </p:spPr>
      </p:pic>
      <p:pic>
        <p:nvPicPr>
          <p:cNvPr id="189" name="Picture 2" descr="Dun &amp; Bradstreet - Bâtir des relations">
            <a:extLst>
              <a:ext uri="{FF2B5EF4-FFF2-40B4-BE49-F238E27FC236}">
                <a16:creationId xmlns:a16="http://schemas.microsoft.com/office/drawing/2014/main" id="{056649D4-EE05-40DC-897B-E599064AA24F}"/>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84293" y="2402841"/>
            <a:ext cx="1100840" cy="161007"/>
          </a:xfrm>
          <a:prstGeom prst="rect">
            <a:avLst/>
          </a:prstGeom>
          <a:noFill/>
          <a:extLst>
            <a:ext uri="{909E8E84-426E-40DD-AFC4-6F175D3DCCD1}">
              <a14:hiddenFill xmlns:a14="http://schemas.microsoft.com/office/drawing/2010/main">
                <a:solidFill>
                  <a:srgbClr val="FFFFFF"/>
                </a:solidFill>
              </a14:hiddenFill>
            </a:ext>
          </a:extLst>
        </p:spPr>
      </p:pic>
      <p:sp>
        <p:nvSpPr>
          <p:cNvPr id="190" name="TextBox 30">
            <a:extLst>
              <a:ext uri="{FF2B5EF4-FFF2-40B4-BE49-F238E27FC236}">
                <a16:creationId xmlns:a16="http://schemas.microsoft.com/office/drawing/2014/main" id="{A591974C-B5DD-4FC3-B44C-AA9ADCC0AE3F}"/>
              </a:ext>
            </a:extLst>
          </p:cNvPr>
          <p:cNvSpPr txBox="1"/>
          <p:nvPr/>
        </p:nvSpPr>
        <p:spPr>
          <a:xfrm>
            <a:off x="5714739" y="1172065"/>
            <a:ext cx="374319" cy="307777"/>
          </a:xfrm>
          <a:prstGeom prst="rect">
            <a:avLst/>
          </a:prstGeom>
          <a:no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b="1" u="none" strike="noStrike" kern="1200" cap="none" spc="0" normalizeH="0" baseline="0" noProof="0">
                <a:ln>
                  <a:noFill/>
                </a:ln>
                <a:solidFill>
                  <a:schemeClr val="tx2"/>
                </a:solidFill>
                <a:effectLst/>
                <a:uLnTx/>
                <a:uFillTx/>
                <a:latin typeface="Trebuchet MS" panose="020B0603020202020204" pitchFamily="34" charset="0"/>
              </a:rPr>
              <a:t>)</a:t>
            </a:r>
          </a:p>
        </p:txBody>
      </p:sp>
      <p:sp>
        <p:nvSpPr>
          <p:cNvPr id="191" name="TextBox 30">
            <a:extLst>
              <a:ext uri="{FF2B5EF4-FFF2-40B4-BE49-F238E27FC236}">
                <a16:creationId xmlns:a16="http://schemas.microsoft.com/office/drawing/2014/main" id="{77B68D21-48B3-4693-8E90-368BBBFFCDD5}"/>
              </a:ext>
            </a:extLst>
          </p:cNvPr>
          <p:cNvSpPr txBox="1"/>
          <p:nvPr/>
        </p:nvSpPr>
        <p:spPr>
          <a:xfrm>
            <a:off x="4568133" y="1172240"/>
            <a:ext cx="374319" cy="307777"/>
          </a:xfrm>
          <a:prstGeom prst="rect">
            <a:avLst/>
          </a:prstGeom>
          <a:no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b="1">
                <a:solidFill>
                  <a:schemeClr val="tx2"/>
                </a:solidFill>
                <a:latin typeface="Trebuchet MS" panose="020B0603020202020204" pitchFamily="34" charset="0"/>
              </a:rPr>
              <a:t>(</a:t>
            </a:r>
            <a:endParaRPr kumimoji="0" lang="en-GB" b="1" u="none" strike="noStrike" kern="1200" cap="none" spc="0" normalizeH="0" baseline="0" noProof="0">
              <a:ln>
                <a:noFill/>
              </a:ln>
              <a:solidFill>
                <a:schemeClr val="tx2"/>
              </a:solidFill>
              <a:effectLst/>
              <a:uLnTx/>
              <a:uFillTx/>
              <a:latin typeface="Trebuchet MS" panose="020B0603020202020204" pitchFamily="34" charset="0"/>
            </a:endParaRPr>
          </a:p>
        </p:txBody>
      </p:sp>
      <p:pic>
        <p:nvPicPr>
          <p:cNvPr id="5" name="Picture 2" descr="5 ft x 3 ft 150 x 90 cm-DRAPEAU BELGE Belgique 100% Polyester ...">
            <a:extLst>
              <a:ext uri="{FF2B5EF4-FFF2-40B4-BE49-F238E27FC236}">
                <a16:creationId xmlns:a16="http://schemas.microsoft.com/office/drawing/2014/main" id="{73358F6B-76B0-4849-928F-59ED12BF4D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3"/>
          <a:stretch/>
        </p:blipFill>
        <p:spPr bwMode="auto">
          <a:xfrm>
            <a:off x="1876964" y="4288538"/>
            <a:ext cx="158400" cy="95479"/>
          </a:xfrm>
          <a:prstGeom prst="round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C3CC68C2-735B-4B14-A431-6FA744E9B543}"/>
              </a:ext>
            </a:extLst>
          </p:cNvPr>
          <p:cNvGrpSpPr/>
          <p:nvPr/>
        </p:nvGrpSpPr>
        <p:grpSpPr>
          <a:xfrm>
            <a:off x="1380077" y="2365352"/>
            <a:ext cx="720947" cy="883993"/>
            <a:chOff x="1223374" y="2405383"/>
            <a:chExt cx="720947" cy="758852"/>
          </a:xfrm>
        </p:grpSpPr>
        <p:sp>
          <p:nvSpPr>
            <p:cNvPr id="6" name="Rectangle 5">
              <a:extLst>
                <a:ext uri="{FF2B5EF4-FFF2-40B4-BE49-F238E27FC236}">
                  <a16:creationId xmlns:a16="http://schemas.microsoft.com/office/drawing/2014/main" id="{7412C1B7-0580-4F47-B11A-13E77C8C86AE}"/>
                </a:ext>
              </a:extLst>
            </p:cNvPr>
            <p:cNvSpPr/>
            <p:nvPr/>
          </p:nvSpPr>
          <p:spPr bwMode="auto">
            <a:xfrm>
              <a:off x="1223374" y="2405383"/>
              <a:ext cx="720947" cy="758852"/>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91440" tIns="72000" rIns="36000" bIns="45720" numCol="1" rtlCol="0" anchor="t" anchorCtr="0" compatLnSpc="1">
              <a:prstTxWarp prst="textNoShape">
                <a:avLst/>
              </a:prstTxWarp>
            </a:bodyPr>
            <a:lstStyle/>
            <a:p>
              <a:pPr marL="90488" indent="-90488">
                <a:buFont typeface="Wingdings" panose="05000000000000000000" pitchFamily="2" charset="2"/>
                <a:buChar char="ü"/>
              </a:pPr>
              <a:r>
                <a:rPr lang="en-GB" sz="700">
                  <a:latin typeface="+mj-lt"/>
                </a:rPr>
                <a:t>National bank of Belgium</a:t>
              </a:r>
            </a:p>
            <a:p>
              <a:pPr marL="90488" indent="-90488">
                <a:buFont typeface="Wingdings" panose="05000000000000000000" pitchFamily="2" charset="2"/>
                <a:buChar char="ü"/>
              </a:pPr>
              <a:r>
                <a:rPr lang="en-GB" sz="700">
                  <a:latin typeface="+mj-lt"/>
                </a:rPr>
                <a:t>KVK</a:t>
              </a:r>
            </a:p>
            <a:p>
              <a:pPr marL="90488" indent="-90488">
                <a:buFont typeface="Wingdings" panose="05000000000000000000" pitchFamily="2" charset="2"/>
                <a:buChar char="ü"/>
              </a:pPr>
              <a:r>
                <a:rPr lang="en-GB" sz="700">
                  <a:latin typeface="+mj-lt"/>
                </a:rPr>
                <a:t>Luxembourg chamber of commerce</a:t>
              </a:r>
            </a:p>
          </p:txBody>
        </p:sp>
        <p:pic>
          <p:nvPicPr>
            <p:cNvPr id="49" name="Picture 2" descr="5 ft x 3 ft 150 x 90 cm-DRAPEAU BELGE Belgique 100% Polyester ...">
              <a:extLst>
                <a:ext uri="{FF2B5EF4-FFF2-40B4-BE49-F238E27FC236}">
                  <a16:creationId xmlns:a16="http://schemas.microsoft.com/office/drawing/2014/main" id="{074D0833-1889-41BF-BF91-C8D9192629B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3"/>
            <a:stretch/>
          </p:blipFill>
          <p:spPr bwMode="auto">
            <a:xfrm>
              <a:off x="1745371" y="2706523"/>
              <a:ext cx="158400" cy="95479"/>
            </a:xfrm>
            <a:prstGeom prst="roundRect">
              <a:avLst/>
            </a:prstGeom>
            <a:noFill/>
            <a:extLst>
              <a:ext uri="{909E8E84-426E-40DD-AFC4-6F175D3DCCD1}">
                <a14:hiddenFill xmlns:a14="http://schemas.microsoft.com/office/drawing/2010/main">
                  <a:solidFill>
                    <a:srgbClr val="FFFFFF"/>
                  </a:solidFill>
                </a14:hiddenFill>
              </a:ext>
            </a:extLst>
          </p:spPr>
        </p:pic>
      </p:grpSp>
      <p:sp>
        <p:nvSpPr>
          <p:cNvPr id="40" name="Rectangle 39">
            <a:extLst>
              <a:ext uri="{FF2B5EF4-FFF2-40B4-BE49-F238E27FC236}">
                <a16:creationId xmlns:a16="http://schemas.microsoft.com/office/drawing/2014/main" id="{5C39529E-BD96-439E-A347-B1ADD2F77294}"/>
              </a:ext>
            </a:extLst>
          </p:cNvPr>
          <p:cNvSpPr/>
          <p:nvPr/>
        </p:nvSpPr>
        <p:spPr bwMode="auto">
          <a:xfrm>
            <a:off x="529523" y="2365352"/>
            <a:ext cx="720947" cy="883993"/>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72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latin typeface="Trebuchet MS" panose="020B0603020202020204" pitchFamily="34" charset="0"/>
              </a:rPr>
              <a:t>15m</a:t>
            </a:r>
            <a:r>
              <a:rPr lang="en-GB" sz="700">
                <a:latin typeface="Trebuchet MS" panose="020B0603020202020204" pitchFamily="34" charset="0"/>
              </a:rPr>
              <a:t> annual statements</a:t>
            </a:r>
          </a:p>
          <a:p>
            <a:pPr marL="90488" indent="-90488">
              <a:buFont typeface="Wingdings" panose="05000000000000000000" pitchFamily="2" charset="2"/>
              <a:buChar char="ü"/>
            </a:pPr>
            <a:r>
              <a:rPr lang="en-GB" sz="900" b="1">
                <a:latin typeface="Trebuchet MS" panose="020B0603020202020204" pitchFamily="34" charset="0"/>
              </a:rPr>
              <a:t>10m</a:t>
            </a:r>
            <a:r>
              <a:rPr lang="en-GB" sz="700">
                <a:latin typeface="Trebuchet MS" panose="020B0603020202020204" pitchFamily="34" charset="0"/>
              </a:rPr>
              <a:t> </a:t>
            </a:r>
            <a:r>
              <a:rPr lang="en-GB" sz="700" err="1">
                <a:latin typeface="Trebuchet MS" panose="020B0603020202020204" pitchFamily="34" charset="0"/>
              </a:rPr>
              <a:t>Bodacc</a:t>
            </a:r>
            <a:r>
              <a:rPr lang="en-GB" sz="700">
                <a:latin typeface="Trebuchet MS" panose="020B0603020202020204" pitchFamily="34" charset="0"/>
              </a:rPr>
              <a:t> entries</a:t>
            </a:r>
          </a:p>
        </p:txBody>
      </p:sp>
      <p:pic>
        <p:nvPicPr>
          <p:cNvPr id="47" name="Picture 2" descr="Drapeau France">
            <a:extLst>
              <a:ext uri="{FF2B5EF4-FFF2-40B4-BE49-F238E27FC236}">
                <a16:creationId xmlns:a16="http://schemas.microsoft.com/office/drawing/2014/main" id="{1B03E7F2-6209-43E6-BBDE-4DFEA2CAF2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06" b="16757"/>
          <a:stretch/>
        </p:blipFill>
        <p:spPr bwMode="auto">
          <a:xfrm>
            <a:off x="787672" y="2308043"/>
            <a:ext cx="157269" cy="94798"/>
          </a:xfrm>
          <a:prstGeom prst="round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47CC47C4-57C7-4602-B148-F02DE24D337B}"/>
              </a:ext>
            </a:extLst>
          </p:cNvPr>
          <p:cNvGrpSpPr/>
          <p:nvPr/>
        </p:nvGrpSpPr>
        <p:grpSpPr>
          <a:xfrm>
            <a:off x="1465870" y="2307362"/>
            <a:ext cx="553713" cy="96420"/>
            <a:chOff x="1309167" y="2347392"/>
            <a:chExt cx="553713" cy="96420"/>
          </a:xfrm>
        </p:grpSpPr>
        <p:pic>
          <p:nvPicPr>
            <p:cNvPr id="48" name="Picture 2 - 1" descr="Drapeau des Pays-Bas — Wikipédia">
              <a:extLst>
                <a:ext uri="{FF2B5EF4-FFF2-40B4-BE49-F238E27FC236}">
                  <a16:creationId xmlns:a16="http://schemas.microsoft.com/office/drawing/2014/main" id="{C5E1184A-8C29-427B-9737-8946744ECC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167" y="2348331"/>
              <a:ext cx="158400" cy="95481"/>
            </a:xfrm>
            <a:prstGeom prst="roundRect">
              <a:avLst/>
            </a:prstGeom>
            <a:noFill/>
            <a:extLst>
              <a:ext uri="{909E8E84-426E-40DD-AFC4-6F175D3DCCD1}">
                <a14:hiddenFill xmlns:a14="http://schemas.microsoft.com/office/drawing/2010/main">
                  <a:solidFill>
                    <a:srgbClr val="FFFFFF"/>
                  </a:solidFill>
                </a14:hiddenFill>
              </a:ext>
            </a:extLst>
          </p:spPr>
        </p:pic>
        <p:pic>
          <p:nvPicPr>
            <p:cNvPr id="50" name="Picture 5" descr="A picture containing bird&#10;&#10;Description automatically generated">
              <a:extLst>
                <a:ext uri="{FF2B5EF4-FFF2-40B4-BE49-F238E27FC236}">
                  <a16:creationId xmlns:a16="http://schemas.microsoft.com/office/drawing/2014/main" id="{5F9A7136-B08A-4508-895F-5243022D01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2712" y="2348523"/>
              <a:ext cx="158400" cy="95287"/>
            </a:xfrm>
            <a:prstGeom prst="roundRect">
              <a:avLst/>
            </a:prstGeom>
            <a:noFill/>
          </p:spPr>
        </p:pic>
        <p:pic>
          <p:nvPicPr>
            <p:cNvPr id="7" name="Picture 2" descr="5 ft x 3 ft 150 x 90 cm-DRAPEAU BELGE Belgique 100% Polyester ...">
              <a:extLst>
                <a:ext uri="{FF2B5EF4-FFF2-40B4-BE49-F238E27FC236}">
                  <a16:creationId xmlns:a16="http://schemas.microsoft.com/office/drawing/2014/main" id="{48285DA2-E6EE-40A6-851D-1DA3A815DD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3"/>
            <a:stretch/>
          </p:blipFill>
          <p:spPr bwMode="auto">
            <a:xfrm>
              <a:off x="1704480" y="2347392"/>
              <a:ext cx="158400" cy="95479"/>
            </a:xfrm>
            <a:prstGeom prst="round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7A5DA037-A089-4823-9AD6-5C686579B915}"/>
              </a:ext>
            </a:extLst>
          </p:cNvPr>
          <p:cNvSpPr/>
          <p:nvPr/>
        </p:nvSpPr>
        <p:spPr bwMode="auto">
          <a:xfrm>
            <a:off x="6129443" y="2985710"/>
            <a:ext cx="1619751" cy="498885"/>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700">
                <a:solidFill>
                  <a:schemeClr val="accent1"/>
                </a:solidFill>
                <a:latin typeface="Trebuchet MS" panose="020B0603020202020204" pitchFamily="34" charset="0"/>
              </a:rPr>
              <a:t>Collected through manageo.fr</a:t>
            </a:r>
          </a:p>
          <a:p>
            <a:pPr marL="90488" indent="-90488">
              <a:buFont typeface="Wingdings" panose="05000000000000000000" pitchFamily="2" charset="2"/>
              <a:buChar char="ü"/>
            </a:pPr>
            <a:r>
              <a:rPr lang="en-GB" sz="700">
                <a:solidFill>
                  <a:schemeClr val="accent1"/>
                </a:solidFill>
                <a:latin typeface="Trebuchet MS" panose="020B0603020202020204" pitchFamily="34" charset="0"/>
              </a:rPr>
              <a:t>Through </a:t>
            </a:r>
            <a:r>
              <a:rPr lang="en-GB" sz="700" err="1">
                <a:solidFill>
                  <a:schemeClr val="accent1"/>
                </a:solidFill>
                <a:latin typeface="Trebuchet MS" panose="020B0603020202020204" pitchFamily="34" charset="0"/>
              </a:rPr>
              <a:t>Bilans</a:t>
            </a:r>
            <a:r>
              <a:rPr lang="en-GB" sz="700">
                <a:solidFill>
                  <a:schemeClr val="accent1"/>
                </a:solidFill>
                <a:latin typeface="Trebuchet MS" panose="020B0603020202020204" pitchFamily="34" charset="0"/>
              </a:rPr>
              <a:t> Service</a:t>
            </a:r>
          </a:p>
        </p:txBody>
      </p:sp>
      <p:sp>
        <p:nvSpPr>
          <p:cNvPr id="103" name="Rectangle 102">
            <a:extLst>
              <a:ext uri="{FF2B5EF4-FFF2-40B4-BE49-F238E27FC236}">
                <a16:creationId xmlns:a16="http://schemas.microsoft.com/office/drawing/2014/main" id="{0F7BE15B-8307-4576-BDC6-0E26042C98AA}"/>
              </a:ext>
            </a:extLst>
          </p:cNvPr>
          <p:cNvSpPr/>
          <p:nvPr/>
        </p:nvSpPr>
        <p:spPr bwMode="auto">
          <a:xfrm>
            <a:off x="7891690" y="1537867"/>
            <a:ext cx="1642228" cy="314390"/>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Private data</a:t>
            </a:r>
          </a:p>
        </p:txBody>
      </p:sp>
      <p:pic>
        <p:nvPicPr>
          <p:cNvPr id="101" name="Graphic 64" descr="Database">
            <a:extLst>
              <a:ext uri="{FF2B5EF4-FFF2-40B4-BE49-F238E27FC236}">
                <a16:creationId xmlns:a16="http://schemas.microsoft.com/office/drawing/2014/main" id="{8EDD3A34-471C-4D45-8EE1-3D2397DB10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37327" y="1190021"/>
            <a:ext cx="243006" cy="243006"/>
          </a:xfrm>
          <a:prstGeom prst="rect">
            <a:avLst/>
          </a:prstGeom>
        </p:spPr>
      </p:pic>
      <p:grpSp>
        <p:nvGrpSpPr>
          <p:cNvPr id="19" name="Groupe 18">
            <a:extLst>
              <a:ext uri="{FF2B5EF4-FFF2-40B4-BE49-F238E27FC236}">
                <a16:creationId xmlns:a16="http://schemas.microsoft.com/office/drawing/2014/main" id="{CCB1BCA8-AB4F-4171-9A2F-0A2C97A59028}"/>
              </a:ext>
            </a:extLst>
          </p:cNvPr>
          <p:cNvGrpSpPr/>
          <p:nvPr/>
        </p:nvGrpSpPr>
        <p:grpSpPr>
          <a:xfrm>
            <a:off x="6900119" y="6591876"/>
            <a:ext cx="591606" cy="186820"/>
            <a:chOff x="6900119" y="6591876"/>
            <a:chExt cx="591606" cy="186820"/>
          </a:xfrm>
        </p:grpSpPr>
        <p:grpSp>
          <p:nvGrpSpPr>
            <p:cNvPr id="18" name="Groupe 17">
              <a:extLst>
                <a:ext uri="{FF2B5EF4-FFF2-40B4-BE49-F238E27FC236}">
                  <a16:creationId xmlns:a16="http://schemas.microsoft.com/office/drawing/2014/main" id="{47072D5A-182F-4439-8F11-565283CB912F}"/>
                </a:ext>
              </a:extLst>
            </p:cNvPr>
            <p:cNvGrpSpPr/>
            <p:nvPr/>
          </p:nvGrpSpPr>
          <p:grpSpPr>
            <a:xfrm>
              <a:off x="6900119" y="6591876"/>
              <a:ext cx="591606" cy="186820"/>
              <a:chOff x="6900119" y="6591876"/>
              <a:chExt cx="591606" cy="186820"/>
            </a:xfrm>
          </p:grpSpPr>
          <p:sp>
            <p:nvSpPr>
              <p:cNvPr id="133" name="Rectangle 132">
                <a:extLst>
                  <a:ext uri="{FF2B5EF4-FFF2-40B4-BE49-F238E27FC236}">
                    <a16:creationId xmlns:a16="http://schemas.microsoft.com/office/drawing/2014/main" id="{49A3CCB2-4414-4471-BD6C-B5905C4480C4}"/>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5" name="Ellipse 134">
                <a:extLst>
                  <a:ext uri="{FF2B5EF4-FFF2-40B4-BE49-F238E27FC236}">
                    <a16:creationId xmlns:a16="http://schemas.microsoft.com/office/drawing/2014/main" id="{832079E8-C93F-459A-99A1-FA7581F292EC}"/>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39" name="Ellipse 138">
              <a:extLst>
                <a:ext uri="{FF2B5EF4-FFF2-40B4-BE49-F238E27FC236}">
                  <a16:creationId xmlns:a16="http://schemas.microsoft.com/office/drawing/2014/main" id="{DE74DEAF-9149-41F1-A82C-B918B89EC3ED}"/>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1" name="Ellipse 140">
              <a:extLst>
                <a:ext uri="{FF2B5EF4-FFF2-40B4-BE49-F238E27FC236}">
                  <a16:creationId xmlns:a16="http://schemas.microsoft.com/office/drawing/2014/main" id="{5C079020-ED97-4CF2-8D2F-250C67A6C040}"/>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6" name="Groupe 15">
            <a:extLst>
              <a:ext uri="{FF2B5EF4-FFF2-40B4-BE49-F238E27FC236}">
                <a16:creationId xmlns:a16="http://schemas.microsoft.com/office/drawing/2014/main" id="{65506E6B-6CE3-4AD2-A4B4-C6DFB414F360}"/>
              </a:ext>
            </a:extLst>
          </p:cNvPr>
          <p:cNvGrpSpPr/>
          <p:nvPr/>
        </p:nvGrpSpPr>
        <p:grpSpPr>
          <a:xfrm>
            <a:off x="1070056" y="3368405"/>
            <a:ext cx="591606" cy="186820"/>
            <a:chOff x="1072419" y="3184791"/>
            <a:chExt cx="591606" cy="186820"/>
          </a:xfrm>
        </p:grpSpPr>
        <p:sp>
          <p:nvSpPr>
            <p:cNvPr id="143" name="Rectangle 142">
              <a:extLst>
                <a:ext uri="{FF2B5EF4-FFF2-40B4-BE49-F238E27FC236}">
                  <a16:creationId xmlns:a16="http://schemas.microsoft.com/office/drawing/2014/main" id="{0B434DC1-C63D-4ABF-AF5B-EF1AF4792D86}"/>
                </a:ext>
              </a:extLst>
            </p:cNvPr>
            <p:cNvSpPr/>
            <p:nvPr/>
          </p:nvSpPr>
          <p:spPr bwMode="auto">
            <a:xfrm>
              <a:off x="1072419" y="3184791"/>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8" name="Ellipse 147">
              <a:extLst>
                <a:ext uri="{FF2B5EF4-FFF2-40B4-BE49-F238E27FC236}">
                  <a16:creationId xmlns:a16="http://schemas.microsoft.com/office/drawing/2014/main" id="{0780B5D1-5D31-4131-99C1-3E2D69AF6C48}"/>
                </a:ext>
              </a:extLst>
            </p:cNvPr>
            <p:cNvSpPr/>
            <p:nvPr/>
          </p:nvSpPr>
          <p:spPr bwMode="auto">
            <a:xfrm>
              <a:off x="1113116" y="3217098"/>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0" name="Ellipse 149">
              <a:extLst>
                <a:ext uri="{FF2B5EF4-FFF2-40B4-BE49-F238E27FC236}">
                  <a16:creationId xmlns:a16="http://schemas.microsoft.com/office/drawing/2014/main" id="{79AC0A72-7CB8-4552-8F60-EB5033FA6150}"/>
                </a:ext>
              </a:extLst>
            </p:cNvPr>
            <p:cNvSpPr/>
            <p:nvPr/>
          </p:nvSpPr>
          <p:spPr bwMode="auto">
            <a:xfrm>
              <a:off x="1296281" y="3217098"/>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2" name="Ellipse 151">
              <a:extLst>
                <a:ext uri="{FF2B5EF4-FFF2-40B4-BE49-F238E27FC236}">
                  <a16:creationId xmlns:a16="http://schemas.microsoft.com/office/drawing/2014/main" id="{063A43A4-A3A7-4F0A-BA3F-DB49B409C989}"/>
                </a:ext>
              </a:extLst>
            </p:cNvPr>
            <p:cNvSpPr/>
            <p:nvPr/>
          </p:nvSpPr>
          <p:spPr bwMode="auto">
            <a:xfrm>
              <a:off x="1479447" y="3217098"/>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55" name="Rectangle 154">
            <a:extLst>
              <a:ext uri="{FF2B5EF4-FFF2-40B4-BE49-F238E27FC236}">
                <a16:creationId xmlns:a16="http://schemas.microsoft.com/office/drawing/2014/main" id="{973836ED-90F0-4A91-956E-3DE5F7862D20}"/>
              </a:ext>
            </a:extLst>
          </p:cNvPr>
          <p:cNvSpPr/>
          <p:nvPr/>
        </p:nvSpPr>
        <p:spPr bwMode="auto">
          <a:xfrm>
            <a:off x="1070056" y="49950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6" name="Ellipse 155">
            <a:extLst>
              <a:ext uri="{FF2B5EF4-FFF2-40B4-BE49-F238E27FC236}">
                <a16:creationId xmlns:a16="http://schemas.microsoft.com/office/drawing/2014/main" id="{0D55639A-352F-47B7-A7CF-909AD0679791}"/>
              </a:ext>
            </a:extLst>
          </p:cNvPr>
          <p:cNvSpPr/>
          <p:nvPr/>
        </p:nvSpPr>
        <p:spPr bwMode="auto">
          <a:xfrm>
            <a:off x="1110753" y="50273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57" name="Ellipse 156">
            <a:extLst>
              <a:ext uri="{FF2B5EF4-FFF2-40B4-BE49-F238E27FC236}">
                <a16:creationId xmlns:a16="http://schemas.microsoft.com/office/drawing/2014/main" id="{8CB172EC-DCD0-4099-9E91-02BCB429D12F}"/>
              </a:ext>
            </a:extLst>
          </p:cNvPr>
          <p:cNvSpPr/>
          <p:nvPr/>
        </p:nvSpPr>
        <p:spPr bwMode="auto">
          <a:xfrm>
            <a:off x="1293918" y="50273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59" name="Ellipse 158">
            <a:extLst>
              <a:ext uri="{FF2B5EF4-FFF2-40B4-BE49-F238E27FC236}">
                <a16:creationId xmlns:a16="http://schemas.microsoft.com/office/drawing/2014/main" id="{C9D78318-209B-446A-A667-9C1D165C7A00}"/>
              </a:ext>
            </a:extLst>
          </p:cNvPr>
          <p:cNvSpPr/>
          <p:nvPr/>
        </p:nvSpPr>
        <p:spPr bwMode="auto">
          <a:xfrm>
            <a:off x="1477084" y="50273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83" name="Groupe 182">
            <a:extLst>
              <a:ext uri="{FF2B5EF4-FFF2-40B4-BE49-F238E27FC236}">
                <a16:creationId xmlns:a16="http://schemas.microsoft.com/office/drawing/2014/main" id="{19D082A9-A5DA-4E2C-A073-B312AAE1DE03}"/>
              </a:ext>
            </a:extLst>
          </p:cNvPr>
          <p:cNvGrpSpPr/>
          <p:nvPr/>
        </p:nvGrpSpPr>
        <p:grpSpPr>
          <a:xfrm>
            <a:off x="2910830" y="4983381"/>
            <a:ext cx="591606" cy="186820"/>
            <a:chOff x="6900119" y="6591876"/>
            <a:chExt cx="591606" cy="186820"/>
          </a:xfrm>
        </p:grpSpPr>
        <p:grpSp>
          <p:nvGrpSpPr>
            <p:cNvPr id="188" name="Groupe 187">
              <a:extLst>
                <a:ext uri="{FF2B5EF4-FFF2-40B4-BE49-F238E27FC236}">
                  <a16:creationId xmlns:a16="http://schemas.microsoft.com/office/drawing/2014/main" id="{755C897C-B270-4017-9F19-C4CEF9D28AE0}"/>
                </a:ext>
              </a:extLst>
            </p:cNvPr>
            <p:cNvGrpSpPr/>
            <p:nvPr/>
          </p:nvGrpSpPr>
          <p:grpSpPr>
            <a:xfrm>
              <a:off x="6900119" y="6591876"/>
              <a:ext cx="591606" cy="186820"/>
              <a:chOff x="6900119" y="6591876"/>
              <a:chExt cx="591606" cy="186820"/>
            </a:xfrm>
          </p:grpSpPr>
          <p:sp>
            <p:nvSpPr>
              <p:cNvPr id="194" name="Rectangle 193">
                <a:extLst>
                  <a:ext uri="{FF2B5EF4-FFF2-40B4-BE49-F238E27FC236}">
                    <a16:creationId xmlns:a16="http://schemas.microsoft.com/office/drawing/2014/main" id="{A72008A3-170F-48D4-9AA4-E5F82BAED219}"/>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5" name="Ellipse 194">
                <a:extLst>
                  <a:ext uri="{FF2B5EF4-FFF2-40B4-BE49-F238E27FC236}">
                    <a16:creationId xmlns:a16="http://schemas.microsoft.com/office/drawing/2014/main" id="{A9172091-73F7-4DD2-B4E5-9F160BD1A64B}"/>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92" name="Ellipse 191">
              <a:extLst>
                <a:ext uri="{FF2B5EF4-FFF2-40B4-BE49-F238E27FC236}">
                  <a16:creationId xmlns:a16="http://schemas.microsoft.com/office/drawing/2014/main" id="{CB7FF3B4-60A9-4901-AA3A-2E513CB9827B}"/>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3" name="Ellipse 192">
              <a:extLst>
                <a:ext uri="{FF2B5EF4-FFF2-40B4-BE49-F238E27FC236}">
                  <a16:creationId xmlns:a16="http://schemas.microsoft.com/office/drawing/2014/main" id="{0220C210-5844-4466-85EC-6879FDCD65DC}"/>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96" name="Groupe 195">
            <a:extLst>
              <a:ext uri="{FF2B5EF4-FFF2-40B4-BE49-F238E27FC236}">
                <a16:creationId xmlns:a16="http://schemas.microsoft.com/office/drawing/2014/main" id="{775EA828-EC11-4A7E-97C1-56FCC25EB782}"/>
              </a:ext>
            </a:extLst>
          </p:cNvPr>
          <p:cNvGrpSpPr/>
          <p:nvPr/>
        </p:nvGrpSpPr>
        <p:grpSpPr>
          <a:xfrm>
            <a:off x="2910830" y="3375537"/>
            <a:ext cx="591606" cy="186820"/>
            <a:chOff x="6900119" y="6591876"/>
            <a:chExt cx="591606" cy="186820"/>
          </a:xfrm>
        </p:grpSpPr>
        <p:grpSp>
          <p:nvGrpSpPr>
            <p:cNvPr id="197" name="Groupe 196">
              <a:extLst>
                <a:ext uri="{FF2B5EF4-FFF2-40B4-BE49-F238E27FC236}">
                  <a16:creationId xmlns:a16="http://schemas.microsoft.com/office/drawing/2014/main" id="{D7153EA4-B1AA-448B-9E93-F32384743378}"/>
                </a:ext>
              </a:extLst>
            </p:cNvPr>
            <p:cNvGrpSpPr/>
            <p:nvPr/>
          </p:nvGrpSpPr>
          <p:grpSpPr>
            <a:xfrm>
              <a:off x="6900119" y="6591876"/>
              <a:ext cx="591606" cy="186820"/>
              <a:chOff x="6900119" y="6591876"/>
              <a:chExt cx="591606" cy="186820"/>
            </a:xfrm>
          </p:grpSpPr>
          <p:sp>
            <p:nvSpPr>
              <p:cNvPr id="200" name="Rectangle 199">
                <a:extLst>
                  <a:ext uri="{FF2B5EF4-FFF2-40B4-BE49-F238E27FC236}">
                    <a16:creationId xmlns:a16="http://schemas.microsoft.com/office/drawing/2014/main" id="{3AEF6046-529A-4F90-969E-5FEEEA6DCD34}"/>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01" name="Ellipse 200">
                <a:extLst>
                  <a:ext uri="{FF2B5EF4-FFF2-40B4-BE49-F238E27FC236}">
                    <a16:creationId xmlns:a16="http://schemas.microsoft.com/office/drawing/2014/main" id="{EA2C586D-1445-42DB-B072-8D6FCBC67B74}"/>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98" name="Ellipse 197">
              <a:extLst>
                <a:ext uri="{FF2B5EF4-FFF2-40B4-BE49-F238E27FC236}">
                  <a16:creationId xmlns:a16="http://schemas.microsoft.com/office/drawing/2014/main" id="{82066B8B-044A-480B-BCD1-54F5070C3BD5}"/>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9" name="Ellipse 198">
              <a:extLst>
                <a:ext uri="{FF2B5EF4-FFF2-40B4-BE49-F238E27FC236}">
                  <a16:creationId xmlns:a16="http://schemas.microsoft.com/office/drawing/2014/main" id="{4F6331F9-EA84-4286-921C-3F30FB054D22}"/>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02" name="Groupe 201">
            <a:extLst>
              <a:ext uri="{FF2B5EF4-FFF2-40B4-BE49-F238E27FC236}">
                <a16:creationId xmlns:a16="http://schemas.microsoft.com/office/drawing/2014/main" id="{C9E8E6D3-6C90-4E04-AC24-7DC9D45B6A7F}"/>
              </a:ext>
            </a:extLst>
          </p:cNvPr>
          <p:cNvGrpSpPr/>
          <p:nvPr/>
        </p:nvGrpSpPr>
        <p:grpSpPr>
          <a:xfrm>
            <a:off x="4840487" y="2434276"/>
            <a:ext cx="591606" cy="186820"/>
            <a:chOff x="6900119" y="6591876"/>
            <a:chExt cx="591606" cy="186820"/>
          </a:xfrm>
        </p:grpSpPr>
        <p:grpSp>
          <p:nvGrpSpPr>
            <p:cNvPr id="203" name="Groupe 202">
              <a:extLst>
                <a:ext uri="{FF2B5EF4-FFF2-40B4-BE49-F238E27FC236}">
                  <a16:creationId xmlns:a16="http://schemas.microsoft.com/office/drawing/2014/main" id="{C5E4FAA4-DD47-4AC9-A93C-F51324A0FC56}"/>
                </a:ext>
              </a:extLst>
            </p:cNvPr>
            <p:cNvGrpSpPr/>
            <p:nvPr/>
          </p:nvGrpSpPr>
          <p:grpSpPr>
            <a:xfrm>
              <a:off x="6900119" y="6591876"/>
              <a:ext cx="591606" cy="186820"/>
              <a:chOff x="6900119" y="6591876"/>
              <a:chExt cx="591606" cy="186820"/>
            </a:xfrm>
          </p:grpSpPr>
          <p:sp>
            <p:nvSpPr>
              <p:cNvPr id="206" name="Rectangle 205">
                <a:extLst>
                  <a:ext uri="{FF2B5EF4-FFF2-40B4-BE49-F238E27FC236}">
                    <a16:creationId xmlns:a16="http://schemas.microsoft.com/office/drawing/2014/main" id="{6D018AD1-E6BB-4C96-9788-08CF8A6E1B3D}"/>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07" name="Ellipse 206">
                <a:extLst>
                  <a:ext uri="{FF2B5EF4-FFF2-40B4-BE49-F238E27FC236}">
                    <a16:creationId xmlns:a16="http://schemas.microsoft.com/office/drawing/2014/main" id="{4A24CAFC-C17B-4FD1-8008-4FC648D875E4}"/>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04" name="Ellipse 203">
              <a:extLst>
                <a:ext uri="{FF2B5EF4-FFF2-40B4-BE49-F238E27FC236}">
                  <a16:creationId xmlns:a16="http://schemas.microsoft.com/office/drawing/2014/main" id="{E6AE9D58-57C4-44A3-997A-0D12C34FE367}"/>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05" name="Ellipse 204">
              <a:extLst>
                <a:ext uri="{FF2B5EF4-FFF2-40B4-BE49-F238E27FC236}">
                  <a16:creationId xmlns:a16="http://schemas.microsoft.com/office/drawing/2014/main" id="{F0B87B15-2873-445E-8E27-2345A37642ED}"/>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08" name="Groupe 207">
            <a:extLst>
              <a:ext uri="{FF2B5EF4-FFF2-40B4-BE49-F238E27FC236}">
                <a16:creationId xmlns:a16="http://schemas.microsoft.com/office/drawing/2014/main" id="{1615D3B5-8D1F-4018-96F0-3F59AD7C3353}"/>
              </a:ext>
            </a:extLst>
          </p:cNvPr>
          <p:cNvGrpSpPr/>
          <p:nvPr/>
        </p:nvGrpSpPr>
        <p:grpSpPr>
          <a:xfrm>
            <a:off x="4794993" y="3566189"/>
            <a:ext cx="591606" cy="186820"/>
            <a:chOff x="6900119" y="6591876"/>
            <a:chExt cx="591606" cy="186820"/>
          </a:xfrm>
        </p:grpSpPr>
        <p:grpSp>
          <p:nvGrpSpPr>
            <p:cNvPr id="209" name="Groupe 208">
              <a:extLst>
                <a:ext uri="{FF2B5EF4-FFF2-40B4-BE49-F238E27FC236}">
                  <a16:creationId xmlns:a16="http://schemas.microsoft.com/office/drawing/2014/main" id="{AFF8934E-7396-4D14-94D2-21C75A596AC4}"/>
                </a:ext>
              </a:extLst>
            </p:cNvPr>
            <p:cNvGrpSpPr/>
            <p:nvPr/>
          </p:nvGrpSpPr>
          <p:grpSpPr>
            <a:xfrm>
              <a:off x="6900119" y="6591876"/>
              <a:ext cx="591606" cy="186820"/>
              <a:chOff x="6900119" y="6591876"/>
              <a:chExt cx="591606" cy="186820"/>
            </a:xfrm>
          </p:grpSpPr>
          <p:sp>
            <p:nvSpPr>
              <p:cNvPr id="212" name="Rectangle 211">
                <a:extLst>
                  <a:ext uri="{FF2B5EF4-FFF2-40B4-BE49-F238E27FC236}">
                    <a16:creationId xmlns:a16="http://schemas.microsoft.com/office/drawing/2014/main" id="{B6993D88-1715-45A6-AAAC-B7F5A95EDE1C}"/>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3" name="Ellipse 212">
                <a:extLst>
                  <a:ext uri="{FF2B5EF4-FFF2-40B4-BE49-F238E27FC236}">
                    <a16:creationId xmlns:a16="http://schemas.microsoft.com/office/drawing/2014/main" id="{6C2C824A-B919-4713-A057-43BA8714D184}"/>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10" name="Ellipse 209">
              <a:extLst>
                <a:ext uri="{FF2B5EF4-FFF2-40B4-BE49-F238E27FC236}">
                  <a16:creationId xmlns:a16="http://schemas.microsoft.com/office/drawing/2014/main" id="{757631BD-A419-422F-8D6D-EBD867D4E566}"/>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1" name="Ellipse 210">
              <a:extLst>
                <a:ext uri="{FF2B5EF4-FFF2-40B4-BE49-F238E27FC236}">
                  <a16:creationId xmlns:a16="http://schemas.microsoft.com/office/drawing/2014/main" id="{3568CAF2-0A89-4329-8CA5-26434CE7B0A6}"/>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14" name="Groupe 213">
            <a:extLst>
              <a:ext uri="{FF2B5EF4-FFF2-40B4-BE49-F238E27FC236}">
                <a16:creationId xmlns:a16="http://schemas.microsoft.com/office/drawing/2014/main" id="{7846F023-36C8-4FE1-81F2-2197F1E71AC7}"/>
              </a:ext>
            </a:extLst>
          </p:cNvPr>
          <p:cNvGrpSpPr/>
          <p:nvPr/>
        </p:nvGrpSpPr>
        <p:grpSpPr>
          <a:xfrm>
            <a:off x="4794993" y="4697657"/>
            <a:ext cx="591606" cy="186820"/>
            <a:chOff x="6900119" y="6591876"/>
            <a:chExt cx="591606" cy="186820"/>
          </a:xfrm>
        </p:grpSpPr>
        <p:grpSp>
          <p:nvGrpSpPr>
            <p:cNvPr id="215" name="Groupe 214">
              <a:extLst>
                <a:ext uri="{FF2B5EF4-FFF2-40B4-BE49-F238E27FC236}">
                  <a16:creationId xmlns:a16="http://schemas.microsoft.com/office/drawing/2014/main" id="{D9B3F317-2FE7-4138-9777-F615CC0E3DBB}"/>
                </a:ext>
              </a:extLst>
            </p:cNvPr>
            <p:cNvGrpSpPr/>
            <p:nvPr/>
          </p:nvGrpSpPr>
          <p:grpSpPr>
            <a:xfrm>
              <a:off x="6900119" y="6591876"/>
              <a:ext cx="591606" cy="186820"/>
              <a:chOff x="6900119" y="6591876"/>
              <a:chExt cx="591606" cy="186820"/>
            </a:xfrm>
          </p:grpSpPr>
          <p:sp>
            <p:nvSpPr>
              <p:cNvPr id="218" name="Rectangle 217">
                <a:extLst>
                  <a:ext uri="{FF2B5EF4-FFF2-40B4-BE49-F238E27FC236}">
                    <a16:creationId xmlns:a16="http://schemas.microsoft.com/office/drawing/2014/main" id="{D35CDA86-568C-4A16-BB3B-A8E6305FB1AB}"/>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9" name="Ellipse 218">
                <a:extLst>
                  <a:ext uri="{FF2B5EF4-FFF2-40B4-BE49-F238E27FC236}">
                    <a16:creationId xmlns:a16="http://schemas.microsoft.com/office/drawing/2014/main" id="{0CF22BFC-0A05-4FB0-A540-40595B4C3CFC}"/>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16" name="Ellipse 215">
              <a:extLst>
                <a:ext uri="{FF2B5EF4-FFF2-40B4-BE49-F238E27FC236}">
                  <a16:creationId xmlns:a16="http://schemas.microsoft.com/office/drawing/2014/main" id="{E0100FC4-093F-4A73-8CF0-AB1E8750C053}"/>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7" name="Ellipse 216">
              <a:extLst>
                <a:ext uri="{FF2B5EF4-FFF2-40B4-BE49-F238E27FC236}">
                  <a16:creationId xmlns:a16="http://schemas.microsoft.com/office/drawing/2014/main" id="{1C88502A-9A77-4638-B494-D92EE1ECBC47}"/>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20" name="Groupe 219">
            <a:extLst>
              <a:ext uri="{FF2B5EF4-FFF2-40B4-BE49-F238E27FC236}">
                <a16:creationId xmlns:a16="http://schemas.microsoft.com/office/drawing/2014/main" id="{2CEFA152-7DF4-45F3-8238-65F1A2B7B09C}"/>
              </a:ext>
            </a:extLst>
          </p:cNvPr>
          <p:cNvGrpSpPr/>
          <p:nvPr/>
        </p:nvGrpSpPr>
        <p:grpSpPr>
          <a:xfrm>
            <a:off x="4801977" y="5864550"/>
            <a:ext cx="591606" cy="186820"/>
            <a:chOff x="6900119" y="6591876"/>
            <a:chExt cx="591606" cy="186820"/>
          </a:xfrm>
        </p:grpSpPr>
        <p:grpSp>
          <p:nvGrpSpPr>
            <p:cNvPr id="221" name="Groupe 220">
              <a:extLst>
                <a:ext uri="{FF2B5EF4-FFF2-40B4-BE49-F238E27FC236}">
                  <a16:creationId xmlns:a16="http://schemas.microsoft.com/office/drawing/2014/main" id="{B002847B-CD32-4D17-9F95-36B7324F0EBE}"/>
                </a:ext>
              </a:extLst>
            </p:cNvPr>
            <p:cNvGrpSpPr/>
            <p:nvPr/>
          </p:nvGrpSpPr>
          <p:grpSpPr>
            <a:xfrm>
              <a:off x="6900119" y="6591876"/>
              <a:ext cx="591606" cy="186820"/>
              <a:chOff x="6900119" y="6591876"/>
              <a:chExt cx="591606" cy="186820"/>
            </a:xfrm>
          </p:grpSpPr>
          <p:sp>
            <p:nvSpPr>
              <p:cNvPr id="224" name="Rectangle 223">
                <a:extLst>
                  <a:ext uri="{FF2B5EF4-FFF2-40B4-BE49-F238E27FC236}">
                    <a16:creationId xmlns:a16="http://schemas.microsoft.com/office/drawing/2014/main" id="{07180F53-F90F-4627-AE41-69FE3218C25F}"/>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5" name="Ellipse 224">
                <a:extLst>
                  <a:ext uri="{FF2B5EF4-FFF2-40B4-BE49-F238E27FC236}">
                    <a16:creationId xmlns:a16="http://schemas.microsoft.com/office/drawing/2014/main" id="{03D7E657-8A77-468E-8F69-FCDE65F5CE4B}"/>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22" name="Ellipse 221">
              <a:extLst>
                <a:ext uri="{FF2B5EF4-FFF2-40B4-BE49-F238E27FC236}">
                  <a16:creationId xmlns:a16="http://schemas.microsoft.com/office/drawing/2014/main" id="{A631F7ED-2998-49FE-BDEF-B75086267AD4}"/>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3" name="Ellipse 222">
              <a:extLst>
                <a:ext uri="{FF2B5EF4-FFF2-40B4-BE49-F238E27FC236}">
                  <a16:creationId xmlns:a16="http://schemas.microsoft.com/office/drawing/2014/main" id="{210B3EBB-27B9-4E67-9A56-42564A8236EF}"/>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26" name="Groupe 225">
            <a:extLst>
              <a:ext uri="{FF2B5EF4-FFF2-40B4-BE49-F238E27FC236}">
                <a16:creationId xmlns:a16="http://schemas.microsoft.com/office/drawing/2014/main" id="{E328E98D-4C5E-4FFD-9A95-AB93AC22C4D3}"/>
              </a:ext>
            </a:extLst>
          </p:cNvPr>
          <p:cNvGrpSpPr/>
          <p:nvPr/>
        </p:nvGrpSpPr>
        <p:grpSpPr>
          <a:xfrm>
            <a:off x="6614479" y="2432950"/>
            <a:ext cx="591606" cy="186820"/>
            <a:chOff x="6900119" y="6591876"/>
            <a:chExt cx="591606" cy="186820"/>
          </a:xfrm>
        </p:grpSpPr>
        <p:grpSp>
          <p:nvGrpSpPr>
            <p:cNvPr id="227" name="Groupe 226">
              <a:extLst>
                <a:ext uri="{FF2B5EF4-FFF2-40B4-BE49-F238E27FC236}">
                  <a16:creationId xmlns:a16="http://schemas.microsoft.com/office/drawing/2014/main" id="{FAF35B5A-F607-4725-AA08-0456B2C6C837}"/>
                </a:ext>
              </a:extLst>
            </p:cNvPr>
            <p:cNvGrpSpPr/>
            <p:nvPr/>
          </p:nvGrpSpPr>
          <p:grpSpPr>
            <a:xfrm>
              <a:off x="6900119" y="6591876"/>
              <a:ext cx="591606" cy="186820"/>
              <a:chOff x="6900119" y="6591876"/>
              <a:chExt cx="591606" cy="186820"/>
            </a:xfrm>
          </p:grpSpPr>
          <p:sp>
            <p:nvSpPr>
              <p:cNvPr id="230" name="Rectangle 229">
                <a:extLst>
                  <a:ext uri="{FF2B5EF4-FFF2-40B4-BE49-F238E27FC236}">
                    <a16:creationId xmlns:a16="http://schemas.microsoft.com/office/drawing/2014/main" id="{67CE61C5-0E5E-4924-BBE6-4266774F4E86}"/>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31" name="Ellipse 230">
                <a:extLst>
                  <a:ext uri="{FF2B5EF4-FFF2-40B4-BE49-F238E27FC236}">
                    <a16:creationId xmlns:a16="http://schemas.microsoft.com/office/drawing/2014/main" id="{D716C239-C6CE-4888-B386-9C5CF24907A3}"/>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28" name="Ellipse 227">
              <a:extLst>
                <a:ext uri="{FF2B5EF4-FFF2-40B4-BE49-F238E27FC236}">
                  <a16:creationId xmlns:a16="http://schemas.microsoft.com/office/drawing/2014/main" id="{33C3EC00-EE18-4830-BEBD-14DEF45FD99B}"/>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9" name="Ellipse 228">
              <a:extLst>
                <a:ext uri="{FF2B5EF4-FFF2-40B4-BE49-F238E27FC236}">
                  <a16:creationId xmlns:a16="http://schemas.microsoft.com/office/drawing/2014/main" id="{7F82A762-DD53-481E-995D-9D60E356E40B}"/>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32" name="Groupe 231">
            <a:extLst>
              <a:ext uri="{FF2B5EF4-FFF2-40B4-BE49-F238E27FC236}">
                <a16:creationId xmlns:a16="http://schemas.microsoft.com/office/drawing/2014/main" id="{849CB0EE-5484-4A62-B0BB-5D02E76E907F}"/>
              </a:ext>
            </a:extLst>
          </p:cNvPr>
          <p:cNvGrpSpPr/>
          <p:nvPr/>
        </p:nvGrpSpPr>
        <p:grpSpPr>
          <a:xfrm>
            <a:off x="6643515" y="3582567"/>
            <a:ext cx="591606" cy="186820"/>
            <a:chOff x="1072419" y="3184791"/>
            <a:chExt cx="591606" cy="186820"/>
          </a:xfrm>
        </p:grpSpPr>
        <p:sp>
          <p:nvSpPr>
            <p:cNvPr id="233" name="Rectangle 232">
              <a:extLst>
                <a:ext uri="{FF2B5EF4-FFF2-40B4-BE49-F238E27FC236}">
                  <a16:creationId xmlns:a16="http://schemas.microsoft.com/office/drawing/2014/main" id="{C7E646AB-6357-464C-9F54-E973C4F33B9D}"/>
                </a:ext>
              </a:extLst>
            </p:cNvPr>
            <p:cNvSpPr/>
            <p:nvPr/>
          </p:nvSpPr>
          <p:spPr bwMode="auto">
            <a:xfrm>
              <a:off x="1072419" y="3184791"/>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34" name="Ellipse 233">
              <a:extLst>
                <a:ext uri="{FF2B5EF4-FFF2-40B4-BE49-F238E27FC236}">
                  <a16:creationId xmlns:a16="http://schemas.microsoft.com/office/drawing/2014/main" id="{73CC463F-435C-4D34-895B-0295DF48AE24}"/>
                </a:ext>
              </a:extLst>
            </p:cNvPr>
            <p:cNvSpPr/>
            <p:nvPr/>
          </p:nvSpPr>
          <p:spPr bwMode="auto">
            <a:xfrm>
              <a:off x="1113116" y="3217098"/>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35" name="Ellipse 234">
              <a:extLst>
                <a:ext uri="{FF2B5EF4-FFF2-40B4-BE49-F238E27FC236}">
                  <a16:creationId xmlns:a16="http://schemas.microsoft.com/office/drawing/2014/main" id="{2B284751-67C6-4E88-B4F2-95A49674D789}"/>
                </a:ext>
              </a:extLst>
            </p:cNvPr>
            <p:cNvSpPr/>
            <p:nvPr/>
          </p:nvSpPr>
          <p:spPr bwMode="auto">
            <a:xfrm>
              <a:off x="1296281" y="3217098"/>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36" name="Ellipse 235">
              <a:extLst>
                <a:ext uri="{FF2B5EF4-FFF2-40B4-BE49-F238E27FC236}">
                  <a16:creationId xmlns:a16="http://schemas.microsoft.com/office/drawing/2014/main" id="{094FAA05-2123-45B7-83EF-68C5EC0F806F}"/>
                </a:ext>
              </a:extLst>
            </p:cNvPr>
            <p:cNvSpPr/>
            <p:nvPr/>
          </p:nvSpPr>
          <p:spPr bwMode="auto">
            <a:xfrm>
              <a:off x="1479447" y="3217098"/>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37" name="Groupe 236">
            <a:extLst>
              <a:ext uri="{FF2B5EF4-FFF2-40B4-BE49-F238E27FC236}">
                <a16:creationId xmlns:a16="http://schemas.microsoft.com/office/drawing/2014/main" id="{6956437A-2038-4624-8FC4-4DFE8933A942}"/>
              </a:ext>
            </a:extLst>
          </p:cNvPr>
          <p:cNvGrpSpPr/>
          <p:nvPr/>
        </p:nvGrpSpPr>
        <p:grpSpPr>
          <a:xfrm>
            <a:off x="6624783" y="4697657"/>
            <a:ext cx="591606" cy="186820"/>
            <a:chOff x="6900119" y="6591876"/>
            <a:chExt cx="591606" cy="186820"/>
          </a:xfrm>
        </p:grpSpPr>
        <p:grpSp>
          <p:nvGrpSpPr>
            <p:cNvPr id="238" name="Groupe 237">
              <a:extLst>
                <a:ext uri="{FF2B5EF4-FFF2-40B4-BE49-F238E27FC236}">
                  <a16:creationId xmlns:a16="http://schemas.microsoft.com/office/drawing/2014/main" id="{CC5E064D-41AB-43E7-8A76-57B066C776CA}"/>
                </a:ext>
              </a:extLst>
            </p:cNvPr>
            <p:cNvGrpSpPr/>
            <p:nvPr/>
          </p:nvGrpSpPr>
          <p:grpSpPr>
            <a:xfrm>
              <a:off x="6900119" y="6591876"/>
              <a:ext cx="591606" cy="186820"/>
              <a:chOff x="6900119" y="6591876"/>
              <a:chExt cx="591606" cy="186820"/>
            </a:xfrm>
          </p:grpSpPr>
          <p:sp>
            <p:nvSpPr>
              <p:cNvPr id="241" name="Rectangle 240">
                <a:extLst>
                  <a:ext uri="{FF2B5EF4-FFF2-40B4-BE49-F238E27FC236}">
                    <a16:creationId xmlns:a16="http://schemas.microsoft.com/office/drawing/2014/main" id="{C69C7835-3E91-4674-BE69-B7759927B0FA}"/>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42" name="Ellipse 241">
                <a:extLst>
                  <a:ext uri="{FF2B5EF4-FFF2-40B4-BE49-F238E27FC236}">
                    <a16:creationId xmlns:a16="http://schemas.microsoft.com/office/drawing/2014/main" id="{2E721903-A310-4576-9CB0-572E1A618E42}"/>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39" name="Ellipse 238">
              <a:extLst>
                <a:ext uri="{FF2B5EF4-FFF2-40B4-BE49-F238E27FC236}">
                  <a16:creationId xmlns:a16="http://schemas.microsoft.com/office/drawing/2014/main" id="{52F55D73-FEE6-44A4-8F5E-70C3F7C58E20}"/>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40" name="Ellipse 239">
              <a:extLst>
                <a:ext uri="{FF2B5EF4-FFF2-40B4-BE49-F238E27FC236}">
                  <a16:creationId xmlns:a16="http://schemas.microsoft.com/office/drawing/2014/main" id="{B292F2FD-8DEF-4AFB-A9B1-4CCDA7E8A0DD}"/>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43" name="Groupe 242">
            <a:extLst>
              <a:ext uri="{FF2B5EF4-FFF2-40B4-BE49-F238E27FC236}">
                <a16:creationId xmlns:a16="http://schemas.microsoft.com/office/drawing/2014/main" id="{4CD147C8-6B36-4D0C-9A31-25D619FBEBB1}"/>
              </a:ext>
            </a:extLst>
          </p:cNvPr>
          <p:cNvGrpSpPr/>
          <p:nvPr/>
        </p:nvGrpSpPr>
        <p:grpSpPr>
          <a:xfrm>
            <a:off x="6624783" y="5864550"/>
            <a:ext cx="591606" cy="186820"/>
            <a:chOff x="6900119" y="6591876"/>
            <a:chExt cx="591606" cy="186820"/>
          </a:xfrm>
        </p:grpSpPr>
        <p:grpSp>
          <p:nvGrpSpPr>
            <p:cNvPr id="244" name="Groupe 243">
              <a:extLst>
                <a:ext uri="{FF2B5EF4-FFF2-40B4-BE49-F238E27FC236}">
                  <a16:creationId xmlns:a16="http://schemas.microsoft.com/office/drawing/2014/main" id="{D4BADCE4-24ED-4DF4-A094-6DA52F82AB53}"/>
                </a:ext>
              </a:extLst>
            </p:cNvPr>
            <p:cNvGrpSpPr/>
            <p:nvPr/>
          </p:nvGrpSpPr>
          <p:grpSpPr>
            <a:xfrm>
              <a:off x="6900119" y="6591876"/>
              <a:ext cx="591606" cy="186820"/>
              <a:chOff x="6900119" y="6591876"/>
              <a:chExt cx="591606" cy="186820"/>
            </a:xfrm>
          </p:grpSpPr>
          <p:sp>
            <p:nvSpPr>
              <p:cNvPr id="247" name="Rectangle 246">
                <a:extLst>
                  <a:ext uri="{FF2B5EF4-FFF2-40B4-BE49-F238E27FC236}">
                    <a16:creationId xmlns:a16="http://schemas.microsoft.com/office/drawing/2014/main" id="{88202DEB-C669-4BD7-8304-CD332C99E8A2}"/>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48" name="Ellipse 247">
                <a:extLst>
                  <a:ext uri="{FF2B5EF4-FFF2-40B4-BE49-F238E27FC236}">
                    <a16:creationId xmlns:a16="http://schemas.microsoft.com/office/drawing/2014/main" id="{2E7A169C-DF7F-4AA3-8499-51A2CAABF3F3}"/>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45" name="Ellipse 244">
              <a:extLst>
                <a:ext uri="{FF2B5EF4-FFF2-40B4-BE49-F238E27FC236}">
                  <a16:creationId xmlns:a16="http://schemas.microsoft.com/office/drawing/2014/main" id="{54BF5B55-A3EB-4BE0-B09E-19C7F6CBF024}"/>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46" name="Ellipse 245">
              <a:extLst>
                <a:ext uri="{FF2B5EF4-FFF2-40B4-BE49-F238E27FC236}">
                  <a16:creationId xmlns:a16="http://schemas.microsoft.com/office/drawing/2014/main" id="{EFE85D7C-2FDE-455F-89E4-C2D1D738510A}"/>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49" name="Groupe 248">
            <a:extLst>
              <a:ext uri="{FF2B5EF4-FFF2-40B4-BE49-F238E27FC236}">
                <a16:creationId xmlns:a16="http://schemas.microsoft.com/office/drawing/2014/main" id="{3167E514-C15E-41C2-B634-580F7A503E01}"/>
              </a:ext>
            </a:extLst>
          </p:cNvPr>
          <p:cNvGrpSpPr/>
          <p:nvPr/>
        </p:nvGrpSpPr>
        <p:grpSpPr>
          <a:xfrm>
            <a:off x="8389915" y="5272580"/>
            <a:ext cx="591606" cy="186820"/>
            <a:chOff x="6900119" y="6591876"/>
            <a:chExt cx="591606" cy="186820"/>
          </a:xfrm>
        </p:grpSpPr>
        <p:grpSp>
          <p:nvGrpSpPr>
            <p:cNvPr id="250" name="Groupe 249">
              <a:extLst>
                <a:ext uri="{FF2B5EF4-FFF2-40B4-BE49-F238E27FC236}">
                  <a16:creationId xmlns:a16="http://schemas.microsoft.com/office/drawing/2014/main" id="{891012CC-F3A7-4CDB-B4D3-4DFD9FC69944}"/>
                </a:ext>
              </a:extLst>
            </p:cNvPr>
            <p:cNvGrpSpPr/>
            <p:nvPr/>
          </p:nvGrpSpPr>
          <p:grpSpPr>
            <a:xfrm>
              <a:off x="6900119" y="6591876"/>
              <a:ext cx="591606" cy="186820"/>
              <a:chOff x="6900119" y="6591876"/>
              <a:chExt cx="591606" cy="186820"/>
            </a:xfrm>
          </p:grpSpPr>
          <p:sp>
            <p:nvSpPr>
              <p:cNvPr id="253" name="Rectangle 252">
                <a:extLst>
                  <a:ext uri="{FF2B5EF4-FFF2-40B4-BE49-F238E27FC236}">
                    <a16:creationId xmlns:a16="http://schemas.microsoft.com/office/drawing/2014/main" id="{E60E0925-827E-4079-9F82-C57E18F45078}"/>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54" name="Ellipse 253">
                <a:extLst>
                  <a:ext uri="{FF2B5EF4-FFF2-40B4-BE49-F238E27FC236}">
                    <a16:creationId xmlns:a16="http://schemas.microsoft.com/office/drawing/2014/main" id="{6634733F-3059-4D8B-8309-D9D5C11C58F8}"/>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51" name="Ellipse 250">
              <a:extLst>
                <a:ext uri="{FF2B5EF4-FFF2-40B4-BE49-F238E27FC236}">
                  <a16:creationId xmlns:a16="http://schemas.microsoft.com/office/drawing/2014/main" id="{0B9377B6-63FE-405E-9998-B147F17DB251}"/>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52" name="Ellipse 251">
              <a:extLst>
                <a:ext uri="{FF2B5EF4-FFF2-40B4-BE49-F238E27FC236}">
                  <a16:creationId xmlns:a16="http://schemas.microsoft.com/office/drawing/2014/main" id="{E284E687-738C-4F69-A2A0-4894A0FC9FF6}"/>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51" name="TextBox 30">
            <a:extLst>
              <a:ext uri="{FF2B5EF4-FFF2-40B4-BE49-F238E27FC236}">
                <a16:creationId xmlns:a16="http://schemas.microsoft.com/office/drawing/2014/main" id="{50636617-63EE-43C9-88A0-EB97352AF1E8}"/>
              </a:ext>
            </a:extLst>
          </p:cNvPr>
          <p:cNvSpPr txBox="1"/>
          <p:nvPr/>
        </p:nvSpPr>
        <p:spPr>
          <a:xfrm>
            <a:off x="4924424" y="1143109"/>
            <a:ext cx="374319" cy="369332"/>
          </a:xfrm>
          <a:prstGeom prst="rect">
            <a:avLst/>
          </a:prstGeom>
          <a:no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800" b="1" u="none" strike="noStrike" kern="1200" cap="none" spc="0" normalizeH="0" baseline="0" noProof="0">
                <a:ln>
                  <a:noFill/>
                </a:ln>
                <a:solidFill>
                  <a:schemeClr val="tx2"/>
                </a:solidFill>
                <a:effectLst/>
                <a:uLnTx/>
                <a:uFillTx/>
                <a:latin typeface="Trebuchet MS" panose="020B0603020202020204" pitchFamily="34" charset="0"/>
              </a:rPr>
              <a:t>+</a:t>
            </a:r>
          </a:p>
        </p:txBody>
      </p:sp>
      <p:grpSp>
        <p:nvGrpSpPr>
          <p:cNvPr id="160" name="Groupe 66">
            <a:extLst>
              <a:ext uri="{FF2B5EF4-FFF2-40B4-BE49-F238E27FC236}">
                <a16:creationId xmlns:a16="http://schemas.microsoft.com/office/drawing/2014/main" id="{4B671368-F460-4A02-970B-608AD5D33346}"/>
              </a:ext>
            </a:extLst>
          </p:cNvPr>
          <p:cNvGrpSpPr/>
          <p:nvPr/>
        </p:nvGrpSpPr>
        <p:grpSpPr>
          <a:xfrm>
            <a:off x="8448150" y="-11528"/>
            <a:ext cx="1435548" cy="588143"/>
            <a:chOff x="8448150" y="-11528"/>
            <a:chExt cx="1435548" cy="588143"/>
          </a:xfrm>
        </p:grpSpPr>
        <p:sp>
          <p:nvSpPr>
            <p:cNvPr id="161" name="Rectangle : coins arrondis 199">
              <a:extLst>
                <a:ext uri="{FF2B5EF4-FFF2-40B4-BE49-F238E27FC236}">
                  <a16:creationId xmlns:a16="http://schemas.microsoft.com/office/drawing/2014/main" id="{B8826D74-AC5C-4127-A964-43D19F90F47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4" name="Rectangle : coins arrondis 200">
              <a:extLst>
                <a:ext uri="{FF2B5EF4-FFF2-40B4-BE49-F238E27FC236}">
                  <a16:creationId xmlns:a16="http://schemas.microsoft.com/office/drawing/2014/main" id="{59401DC1-E292-4BB6-B933-97F17EB3B27D}"/>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5" name="Rectangle : coins arrondis 201">
              <a:extLst>
                <a:ext uri="{FF2B5EF4-FFF2-40B4-BE49-F238E27FC236}">
                  <a16:creationId xmlns:a16="http://schemas.microsoft.com/office/drawing/2014/main" id="{FEF52EFA-B594-4D39-885A-079D90BBB39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8" name="ZoneTexte 18">
              <a:extLst>
                <a:ext uri="{FF2B5EF4-FFF2-40B4-BE49-F238E27FC236}">
                  <a16:creationId xmlns:a16="http://schemas.microsoft.com/office/drawing/2014/main" id="{BB67F143-5B3E-4547-8DB5-53D0F45E1036}"/>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Data collection</a:t>
              </a:r>
            </a:p>
          </p:txBody>
        </p:sp>
        <p:pic>
          <p:nvPicPr>
            <p:cNvPr id="169" name="Graphique 128" descr="Jauge">
              <a:extLst>
                <a:ext uri="{FF2B5EF4-FFF2-40B4-BE49-F238E27FC236}">
                  <a16:creationId xmlns:a16="http://schemas.microsoft.com/office/drawing/2014/main" id="{830E5EEF-0C0E-4D96-AFFD-C19AAE34B1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3764" y="187516"/>
              <a:ext cx="234953" cy="218224"/>
            </a:xfrm>
            <a:prstGeom prst="rect">
              <a:avLst/>
            </a:prstGeom>
            <a:effectLst/>
          </p:spPr>
        </p:pic>
        <p:pic>
          <p:nvPicPr>
            <p:cNvPr id="170" name="Graphique 90" descr="Poignée de main">
              <a:extLst>
                <a:ext uri="{FF2B5EF4-FFF2-40B4-BE49-F238E27FC236}">
                  <a16:creationId xmlns:a16="http://schemas.microsoft.com/office/drawing/2014/main" id="{CB8CF7FF-FE14-4B5A-882D-CEC8D5F3EF2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60868" y="152880"/>
              <a:ext cx="256313" cy="287496"/>
            </a:xfrm>
            <a:prstGeom prst="rect">
              <a:avLst/>
            </a:prstGeom>
            <a:effectLst/>
          </p:spPr>
        </p:pic>
        <p:pic>
          <p:nvPicPr>
            <p:cNvPr id="173" name="Graphique 96" descr="Mégaphone">
              <a:extLst>
                <a:ext uri="{FF2B5EF4-FFF2-40B4-BE49-F238E27FC236}">
                  <a16:creationId xmlns:a16="http://schemas.microsoft.com/office/drawing/2014/main" id="{AEB4A31A-F797-4629-8772-5A2DABF56A4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89331" y="181519"/>
              <a:ext cx="233011" cy="216420"/>
            </a:xfrm>
            <a:prstGeom prst="rect">
              <a:avLst/>
            </a:prstGeom>
            <a:effectLst/>
          </p:spPr>
        </p:pic>
        <p:pic>
          <p:nvPicPr>
            <p:cNvPr id="174" name="Picture 2" descr="Drapeau France">
              <a:extLst>
                <a:ext uri="{FF2B5EF4-FFF2-40B4-BE49-F238E27FC236}">
                  <a16:creationId xmlns:a16="http://schemas.microsoft.com/office/drawing/2014/main" id="{2BA048EA-776F-4942-A48B-D1B7DAAF3E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77" name="Picture 2" descr="5 ft x 3 ft 150 x 90 cm-DRAPEAU BELGE Belgique 100% Polyester ...">
              <a:extLst>
                <a:ext uri="{FF2B5EF4-FFF2-40B4-BE49-F238E27FC236}">
                  <a16:creationId xmlns:a16="http://schemas.microsoft.com/office/drawing/2014/main" id="{94ABD86C-69B4-43D2-BE18-DA025A57B0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78" name="Picture 2 - 1" descr="Drapeau des Pays-Bas — Wikipédia">
              <a:extLst>
                <a:ext uri="{FF2B5EF4-FFF2-40B4-BE49-F238E27FC236}">
                  <a16:creationId xmlns:a16="http://schemas.microsoft.com/office/drawing/2014/main" id="{A37BD7DB-44EB-4913-B9B4-186D11F60A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79" name="Picture 2 - 2" descr="Drapeau du Luxembourg">
              <a:extLst>
                <a:ext uri="{FF2B5EF4-FFF2-40B4-BE49-F238E27FC236}">
                  <a16:creationId xmlns:a16="http://schemas.microsoft.com/office/drawing/2014/main" id="{C267CF71-985B-41BD-8E99-6EA9FF268B7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80" name="ZoneTexte 18">
              <a:extLst>
                <a:ext uri="{FF2B5EF4-FFF2-40B4-BE49-F238E27FC236}">
                  <a16:creationId xmlns:a16="http://schemas.microsoft.com/office/drawing/2014/main" id="{50E75FF8-055E-48AD-983E-0A33C4151ED6}"/>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spTree>
    <p:extLst>
      <p:ext uri="{BB962C8B-B14F-4D97-AF65-F5344CB8AC3E}">
        <p14:creationId xmlns:p14="http://schemas.microsoft.com/office/powerpoint/2010/main" val="413581656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a:extLst>
              <a:ext uri="{FF2B5EF4-FFF2-40B4-BE49-F238E27FC236}">
                <a16:creationId xmlns:a16="http://schemas.microsoft.com/office/drawing/2014/main" id="{D6D8D382-B063-424E-86DB-F9AD197EF54A}"/>
              </a:ext>
            </a:extLst>
          </p:cNvPr>
          <p:cNvGraphicFramePr>
            <a:graphicFrameLocks noChangeAspect="1"/>
          </p:cNvGraphicFramePr>
          <p:nvPr>
            <p:custDataLst>
              <p:tags r:id="rId1"/>
            </p:custDataLst>
            <p:extLst>
              <p:ext uri="{D42A27DB-BD31-4B8C-83A1-F6EECF244321}">
                <p14:modId xmlns:p14="http://schemas.microsoft.com/office/powerpoint/2010/main" val="33253110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25" name="Object 24" hidden="1">
                        <a:extLst>
                          <a:ext uri="{FF2B5EF4-FFF2-40B4-BE49-F238E27FC236}">
                            <a16:creationId xmlns:a16="http://schemas.microsoft.com/office/drawing/2014/main" id="{D6D8D382-B063-424E-86DB-F9AD197EF54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ACF22D3B-6FB4-4CCA-9776-EA522339A097}"/>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5" name="Rectangle 34">
            <a:extLst>
              <a:ext uri="{FF2B5EF4-FFF2-40B4-BE49-F238E27FC236}">
                <a16:creationId xmlns:a16="http://schemas.microsoft.com/office/drawing/2014/main" id="{F88EC41A-274F-42A0-B690-8B9CAB09C61B}"/>
              </a:ext>
            </a:extLst>
          </p:cNvPr>
          <p:cNvSpPr/>
          <p:nvPr/>
        </p:nvSpPr>
        <p:spPr bwMode="auto">
          <a:xfrm>
            <a:off x="109667" y="1210307"/>
            <a:ext cx="9594029" cy="510356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re 1">
            <a:extLst>
              <a:ext uri="{FF2B5EF4-FFF2-40B4-BE49-F238E27FC236}">
                <a16:creationId xmlns:a16="http://schemas.microsoft.com/office/drawing/2014/main" id="{27A24D8A-BD67-454E-B336-4A9DD9C3559E}"/>
              </a:ext>
            </a:extLst>
          </p:cNvPr>
          <p:cNvSpPr>
            <a:spLocks noGrp="1"/>
          </p:cNvSpPr>
          <p:nvPr>
            <p:ph type="title"/>
          </p:nvPr>
        </p:nvSpPr>
        <p:spPr>
          <a:xfrm>
            <a:off x="165600" y="147600"/>
            <a:ext cx="8301170" cy="911944"/>
          </a:xfrm>
        </p:spPr>
        <p:txBody>
          <a:bodyPr vert="horz"/>
          <a:lstStyle/>
          <a:p>
            <a:r>
              <a:rPr lang="en-GB">
                <a:latin typeface="Trebuchet MS" panose="020B0603020202020204" pitchFamily="34" charset="0"/>
              </a:rPr>
              <a:t>The data provided by Altares is needed at </a:t>
            </a:r>
            <a:r>
              <a:rPr lang="en-GB">
                <a:solidFill>
                  <a:schemeClr val="tx2"/>
                </a:solidFill>
                <a:latin typeface="Trebuchet MS" panose="020B0603020202020204" pitchFamily="34" charset="0"/>
              </a:rPr>
              <a:t>each step of the client lifecycle</a:t>
            </a:r>
            <a:r>
              <a:rPr lang="en-GB">
                <a:latin typeface="Trebuchet MS" panose="020B0603020202020204" pitchFamily="34" charset="0"/>
              </a:rPr>
              <a:t>, from </a:t>
            </a:r>
            <a:r>
              <a:rPr lang="en-GB">
                <a:solidFill>
                  <a:schemeClr val="tx2"/>
                </a:solidFill>
                <a:latin typeface="Trebuchet MS" panose="020B0603020202020204" pitchFamily="34" charset="0"/>
              </a:rPr>
              <a:t>Prospection</a:t>
            </a:r>
            <a:r>
              <a:rPr lang="en-GB">
                <a:latin typeface="Trebuchet MS" panose="020B0603020202020204" pitchFamily="34" charset="0"/>
              </a:rPr>
              <a:t>, to </a:t>
            </a:r>
            <a:r>
              <a:rPr lang="en-GB">
                <a:solidFill>
                  <a:schemeClr val="tx2"/>
                </a:solidFill>
                <a:latin typeface="Trebuchet MS" panose="020B0603020202020204" pitchFamily="34" charset="0"/>
              </a:rPr>
              <a:t>Compliance </a:t>
            </a:r>
            <a:r>
              <a:rPr lang="en-GB">
                <a:latin typeface="Trebuchet MS" panose="020B0603020202020204" pitchFamily="34" charset="0"/>
              </a:rPr>
              <a:t>and to </a:t>
            </a:r>
            <a:r>
              <a:rPr lang="en-GB">
                <a:solidFill>
                  <a:schemeClr val="tx2"/>
                </a:solidFill>
                <a:latin typeface="Trebuchet MS" panose="020B0603020202020204" pitchFamily="34" charset="0"/>
              </a:rPr>
              <a:t>Credit risk management</a:t>
            </a:r>
            <a:endParaRPr lang="en-GB">
              <a:solidFill>
                <a:schemeClr val="tx2"/>
              </a:solidFill>
              <a:highlight>
                <a:srgbClr val="FFFF00"/>
              </a:highlight>
              <a:latin typeface="Trebuchet MS" panose="020B0603020202020204" pitchFamily="34" charset="0"/>
            </a:endParaRPr>
          </a:p>
        </p:txBody>
      </p:sp>
      <p:sp>
        <p:nvSpPr>
          <p:cNvPr id="3" name="Espace réservé du texte 2">
            <a:extLst>
              <a:ext uri="{FF2B5EF4-FFF2-40B4-BE49-F238E27FC236}">
                <a16:creationId xmlns:a16="http://schemas.microsoft.com/office/drawing/2014/main" id="{B8B4D0F1-0504-478F-B211-CD89A1BB1DB2}"/>
              </a:ext>
            </a:extLst>
          </p:cNvPr>
          <p:cNvSpPr>
            <a:spLocks noGrp="1"/>
          </p:cNvSpPr>
          <p:nvPr>
            <p:ph type="body" sz="quarter" idx="10"/>
          </p:nvPr>
        </p:nvSpPr>
        <p:spPr>
          <a:xfrm>
            <a:off x="1315274" y="6580025"/>
            <a:ext cx="7131600" cy="244800"/>
          </a:xfrm>
        </p:spPr>
        <p:txBody>
          <a:bodyPr/>
          <a:lstStyle/>
          <a:p>
            <a:r>
              <a:rPr lang="en-GB"/>
              <a:t>Sources: eleven research &amp; analysis, company data, interviews with management</a:t>
            </a:r>
          </a:p>
          <a:p>
            <a:r>
              <a:rPr lang="en-GB"/>
              <a:t>1. UBO: Ultimate Business Owner 	2. PEP: Politically Exposed Persons	3. Excluding incomes from D&amp;B partnership</a:t>
            </a:r>
          </a:p>
        </p:txBody>
      </p:sp>
      <p:sp>
        <p:nvSpPr>
          <p:cNvPr id="8" name="Rectangle 7">
            <a:extLst>
              <a:ext uri="{FF2B5EF4-FFF2-40B4-BE49-F238E27FC236}">
                <a16:creationId xmlns:a16="http://schemas.microsoft.com/office/drawing/2014/main" id="{7DCE6FDF-E846-4FFE-892A-BA7BA30CD470}"/>
              </a:ext>
            </a:extLst>
          </p:cNvPr>
          <p:cNvSpPr/>
          <p:nvPr/>
        </p:nvSpPr>
        <p:spPr bwMode="auto">
          <a:xfrm>
            <a:off x="187006" y="1772337"/>
            <a:ext cx="573966" cy="51002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solidFill>
                  <a:schemeClr val="accent1">
                    <a:lumMod val="75000"/>
                  </a:schemeClr>
                </a:solidFill>
                <a:latin typeface="Trebuchet MS" panose="020B0603020202020204" pitchFamily="34" charset="0"/>
              </a:rPr>
              <a:t>Customer</a:t>
            </a:r>
            <a:r>
              <a:rPr kumimoji="0" lang="en-GB" sz="1000" b="0" i="0" u="none" strike="noStrike" cap="none" normalizeH="0" baseline="0">
                <a:ln>
                  <a:noFill/>
                </a:ln>
                <a:solidFill>
                  <a:schemeClr val="accent1">
                    <a:lumMod val="75000"/>
                  </a:schemeClr>
                </a:solidFill>
                <a:effectLst/>
                <a:latin typeface="Trebuchet MS" panose="020B0603020202020204" pitchFamily="34" charset="0"/>
              </a:rPr>
              <a:t> needs</a:t>
            </a:r>
          </a:p>
        </p:txBody>
      </p:sp>
      <p:sp>
        <p:nvSpPr>
          <p:cNvPr id="12" name="Rectangle 11">
            <a:extLst>
              <a:ext uri="{FF2B5EF4-FFF2-40B4-BE49-F238E27FC236}">
                <a16:creationId xmlns:a16="http://schemas.microsoft.com/office/drawing/2014/main" id="{BCE7AF8C-B636-4043-9445-A58FE56CD2D5}"/>
              </a:ext>
            </a:extLst>
          </p:cNvPr>
          <p:cNvSpPr/>
          <p:nvPr/>
        </p:nvSpPr>
        <p:spPr bwMode="auto">
          <a:xfrm>
            <a:off x="102930" y="3409887"/>
            <a:ext cx="728938" cy="51001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err="1">
                <a:ln>
                  <a:noFill/>
                </a:ln>
                <a:solidFill>
                  <a:schemeClr val="tx1"/>
                </a:solidFill>
                <a:effectLst/>
                <a:latin typeface="Trebuchet MS" panose="020B0603020202020204" pitchFamily="34" charset="0"/>
              </a:rPr>
              <a:t>Altares</a:t>
            </a:r>
            <a:r>
              <a:rPr kumimoji="0" lang="en-GB" sz="1000" b="0" i="0" u="none" strike="noStrike" cap="none" normalizeH="0" baseline="0">
                <a:ln>
                  <a:noFill/>
                </a:ln>
                <a:solidFill>
                  <a:schemeClr val="tx1"/>
                </a:solidFill>
                <a:effectLst/>
                <a:latin typeface="Trebuchet MS" panose="020B0603020202020204" pitchFamily="34" charset="0"/>
              </a:rPr>
              <a:t>' offering and products</a:t>
            </a:r>
          </a:p>
        </p:txBody>
      </p:sp>
      <p:sp>
        <p:nvSpPr>
          <p:cNvPr id="15" name="Rectangle 14">
            <a:extLst>
              <a:ext uri="{FF2B5EF4-FFF2-40B4-BE49-F238E27FC236}">
                <a16:creationId xmlns:a16="http://schemas.microsoft.com/office/drawing/2014/main" id="{E6F03B4F-F54A-453B-AE62-9B4E72EA2071}"/>
              </a:ext>
            </a:extLst>
          </p:cNvPr>
          <p:cNvSpPr/>
          <p:nvPr/>
        </p:nvSpPr>
        <p:spPr bwMode="auto">
          <a:xfrm>
            <a:off x="6797874" y="3065503"/>
            <a:ext cx="2808000" cy="151998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0000" tIns="45720" rIns="91440" bIns="45720" numCol="1" rtlCol="0" anchor="t" anchorCtr="0" compatLnSpc="1">
            <a:prstTxWarp prst="textNoShape">
              <a:avLst/>
            </a:prstTxWarp>
          </a:bodyPr>
          <a:lstStyle/>
          <a:p>
            <a:pPr marL="171450" indent="-171450">
              <a:spcBef>
                <a:spcPts val="600"/>
              </a:spcBef>
              <a:buFont typeface="Arial" panose="020B0604020202020204" pitchFamily="34" charset="0"/>
              <a:buChar char="•"/>
            </a:pPr>
            <a:r>
              <a:rPr lang="en-GB" sz="1000">
                <a:latin typeface="Trebuchet MS" pitchFamily="34" charset="0"/>
              </a:rPr>
              <a:t>Business documents</a:t>
            </a:r>
          </a:p>
          <a:p>
            <a:pPr marL="171450" indent="-171450">
              <a:spcBef>
                <a:spcPts val="600"/>
              </a:spcBef>
              <a:buFont typeface="Arial" panose="020B0604020202020204" pitchFamily="34" charset="0"/>
              <a:buChar char="•"/>
            </a:pPr>
            <a:r>
              <a:rPr lang="en-GB" sz="1000">
                <a:latin typeface="Trebuchet MS" pitchFamily="34" charset="0"/>
              </a:rPr>
              <a:t>Credit risk Information</a:t>
            </a:r>
          </a:p>
          <a:p>
            <a:pPr marL="171450" indent="-171450">
              <a:spcBef>
                <a:spcPts val="600"/>
              </a:spcBef>
              <a:buFont typeface="Arial" panose="020B0604020202020204" pitchFamily="34" charset="0"/>
              <a:buChar char="•"/>
            </a:pPr>
            <a:r>
              <a:rPr lang="en-GB" sz="1000">
                <a:latin typeface="Trebuchet MS" pitchFamily="34" charset="0"/>
              </a:rPr>
              <a:t>Risk scoring </a:t>
            </a:r>
          </a:p>
          <a:p>
            <a:pPr marR="0" defTabSz="914400" rtl="0" eaLnBrk="1" fontAlgn="base" latinLnBrk="0" hangingPunct="1">
              <a:lnSpc>
                <a:spcPct val="100000"/>
              </a:lnSpc>
              <a:spcBef>
                <a:spcPts val="600"/>
              </a:spcBef>
              <a:spcAft>
                <a:spcPct val="0"/>
              </a:spcAft>
              <a:buClrTx/>
              <a:buSzTx/>
              <a:tabLst/>
            </a:pP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16" name="Rectangle 15">
            <a:extLst>
              <a:ext uri="{FF2B5EF4-FFF2-40B4-BE49-F238E27FC236}">
                <a16:creationId xmlns:a16="http://schemas.microsoft.com/office/drawing/2014/main" id="{BD0852ED-0332-447D-95BC-5E8E8A4B7F98}"/>
              </a:ext>
            </a:extLst>
          </p:cNvPr>
          <p:cNvSpPr/>
          <p:nvPr/>
        </p:nvSpPr>
        <p:spPr bwMode="auto">
          <a:xfrm>
            <a:off x="3804739" y="2668868"/>
            <a:ext cx="2808000" cy="31401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latin typeface="Trebuchet MS" panose="020B0603020202020204" pitchFamily="34" charset="0"/>
              </a:rPr>
              <a:t>COMPLIANCE / KYC / KYS</a:t>
            </a:r>
            <a:endParaRPr kumimoji="0" lang="en-GB" sz="1000" b="1" i="0" u="none" strike="noStrike" cap="none" normalizeH="0" baseline="0">
              <a:ln>
                <a:noFill/>
              </a:ln>
              <a:solidFill>
                <a:schemeClr val="tx1"/>
              </a:solidFill>
              <a:effectLst/>
              <a:latin typeface="Trebuchet MS" panose="020B0603020202020204" pitchFamily="34" charset="0"/>
            </a:endParaRPr>
          </a:p>
        </p:txBody>
      </p:sp>
      <p:sp>
        <p:nvSpPr>
          <p:cNvPr id="17" name="Rectangle 16">
            <a:extLst>
              <a:ext uri="{FF2B5EF4-FFF2-40B4-BE49-F238E27FC236}">
                <a16:creationId xmlns:a16="http://schemas.microsoft.com/office/drawing/2014/main" id="{6DB79AEC-161A-447E-9B93-D860F5C79199}"/>
              </a:ext>
            </a:extLst>
          </p:cNvPr>
          <p:cNvSpPr/>
          <p:nvPr/>
        </p:nvSpPr>
        <p:spPr bwMode="auto">
          <a:xfrm>
            <a:off x="3804739" y="3065503"/>
            <a:ext cx="2808000" cy="151998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72000" tIns="45720" rIns="91440" bIns="45720" numCol="1" rtlCol="0" anchor="t" anchorCtr="0" compatLnSpc="1">
            <a:prstTxWarp prst="textNoShape">
              <a:avLst/>
            </a:prstTxWarp>
          </a:bodyPr>
          <a:lstStyle/>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UBOs</a:t>
            </a:r>
            <a:r>
              <a:rPr kumimoji="0" lang="en-GB" sz="1000" b="0" i="0" u="none" strike="noStrike" cap="none" normalizeH="0" baseline="30000">
                <a:ln>
                  <a:noFill/>
                </a:ln>
                <a:solidFill>
                  <a:schemeClr val="tx1"/>
                </a:solidFill>
                <a:effectLst/>
                <a:latin typeface="Trebuchet MS" panose="020B0603020202020204" pitchFamily="34" charset="0"/>
              </a:rPr>
              <a:t>1</a:t>
            </a:r>
            <a:r>
              <a:rPr kumimoji="0" lang="en-GB" sz="1000" b="0" i="0" u="none" strike="noStrike" cap="none" normalizeH="0" baseline="0">
                <a:ln>
                  <a:noFill/>
                </a:ln>
                <a:solidFill>
                  <a:schemeClr val="tx1"/>
                </a:solidFill>
                <a:effectLst/>
                <a:latin typeface="Trebuchet MS" panose="020B0603020202020204" pitchFamily="34" charset="0"/>
              </a:rPr>
              <a:t> &amp; PEPs</a:t>
            </a:r>
            <a:r>
              <a:rPr kumimoji="0" lang="en-GB" sz="1000" b="0" i="0" u="none" strike="noStrike" cap="none" normalizeH="0" baseline="30000">
                <a:ln>
                  <a:noFill/>
                </a:ln>
                <a:solidFill>
                  <a:schemeClr val="tx1"/>
                </a:solidFill>
                <a:effectLst/>
                <a:latin typeface="Trebuchet MS" panose="020B0603020202020204" pitchFamily="34" charset="0"/>
              </a:rPr>
              <a:t>2</a:t>
            </a:r>
            <a:r>
              <a:rPr kumimoji="0" lang="en-GB" sz="1000" b="0" i="0" u="none" strike="noStrike" cap="none" normalizeH="0" baseline="0">
                <a:ln>
                  <a:noFill/>
                </a:ln>
                <a:solidFill>
                  <a:schemeClr val="tx1"/>
                </a:solidFill>
                <a:effectLst/>
                <a:latin typeface="Trebuchet MS" panose="020B0603020202020204" pitchFamily="34" charset="0"/>
              </a:rPr>
              <a:t> data</a:t>
            </a:r>
            <a:endParaRPr lang="en-GB" sz="1000">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Compliance to KYC/AML laws</a:t>
            </a:r>
          </a:p>
        </p:txBody>
      </p:sp>
      <p:sp>
        <p:nvSpPr>
          <p:cNvPr id="19" name="Rectangle 18">
            <a:extLst>
              <a:ext uri="{FF2B5EF4-FFF2-40B4-BE49-F238E27FC236}">
                <a16:creationId xmlns:a16="http://schemas.microsoft.com/office/drawing/2014/main" id="{E0E01A3C-1D0F-47C0-AE0D-E5E6CB569D7A}"/>
              </a:ext>
            </a:extLst>
          </p:cNvPr>
          <p:cNvSpPr/>
          <p:nvPr/>
        </p:nvSpPr>
        <p:spPr bwMode="auto">
          <a:xfrm>
            <a:off x="6797874" y="1437610"/>
            <a:ext cx="2807999" cy="971175"/>
          </a:xfrm>
          <a:prstGeom prst="rect">
            <a:avLst/>
          </a:prstGeom>
          <a:solidFill>
            <a:srgbClr val="F3FCFF"/>
          </a:solidFill>
          <a:ln w="9525" cap="flat" cmpd="sng" algn="ctr">
            <a:solidFill>
              <a:schemeClr val="accent2"/>
            </a:solidFill>
            <a:prstDash val="dash"/>
            <a:round/>
            <a:headEnd type="none" w="med" len="med"/>
            <a:tailEnd type="none" w="med" len="med"/>
          </a:ln>
          <a:effectLst/>
        </p:spPr>
        <p:txBody>
          <a:bodyPr vert="horz" wrap="square" lIns="9000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a:ln>
                <a:noFill/>
              </a:ln>
              <a:solidFill>
                <a:schemeClr val="accent1">
                  <a:lumMod val="75000"/>
                </a:schemeClr>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GB" sz="1000" b="1">
              <a:solidFill>
                <a:schemeClr val="accent1">
                  <a:lumMod val="75000"/>
                </a:schemeClr>
              </a:solidFill>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accent1">
                    <a:lumMod val="75000"/>
                  </a:schemeClr>
                </a:solidFill>
                <a:latin typeface="Trebuchet MS" panose="020B0603020202020204" pitchFamily="34" charset="0"/>
              </a:rPr>
              <a:t>NEEDS FOR Credit risk MANAGEMENT</a:t>
            </a:r>
            <a:endParaRPr kumimoji="0" lang="en-GB" sz="1000" b="1" i="0" u="none" strike="noStrike" cap="none" normalizeH="0" baseline="0">
              <a:ln>
                <a:noFill/>
              </a:ln>
              <a:solidFill>
                <a:schemeClr val="accent1">
                  <a:lumMod val="75000"/>
                </a:schemeClr>
              </a:solidFill>
              <a:effectLst/>
              <a:latin typeface="Trebuchet MS" panose="020B0603020202020204" pitchFamily="34" charset="0"/>
            </a:endParaRPr>
          </a:p>
        </p:txBody>
      </p:sp>
      <p:pic>
        <p:nvPicPr>
          <p:cNvPr id="22" name="Graphique 30">
            <a:extLst>
              <a:ext uri="{FF2B5EF4-FFF2-40B4-BE49-F238E27FC236}">
                <a16:creationId xmlns:a16="http://schemas.microsoft.com/office/drawing/2014/main" id="{E6B02C28-5455-4550-9E3C-A8D7975835D1}"/>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503"/>
          <a:stretch/>
        </p:blipFill>
        <p:spPr>
          <a:xfrm>
            <a:off x="8128471" y="1520722"/>
            <a:ext cx="222592" cy="229540"/>
          </a:xfrm>
          <a:prstGeom prst="rect">
            <a:avLst/>
          </a:prstGeom>
        </p:spPr>
      </p:pic>
      <p:sp>
        <p:nvSpPr>
          <p:cNvPr id="24" name="Rectangle 23">
            <a:extLst>
              <a:ext uri="{FF2B5EF4-FFF2-40B4-BE49-F238E27FC236}">
                <a16:creationId xmlns:a16="http://schemas.microsoft.com/office/drawing/2014/main" id="{6972F7F1-27BC-46E1-8AEE-849E41C0089F}"/>
              </a:ext>
            </a:extLst>
          </p:cNvPr>
          <p:cNvSpPr/>
          <p:nvPr/>
        </p:nvSpPr>
        <p:spPr bwMode="auto">
          <a:xfrm>
            <a:off x="3804740" y="1437610"/>
            <a:ext cx="2807999" cy="971175"/>
          </a:xfrm>
          <a:prstGeom prst="rect">
            <a:avLst/>
          </a:prstGeom>
          <a:solidFill>
            <a:srgbClr val="F3FCFF"/>
          </a:solidFill>
          <a:ln w="9525" cap="flat" cmpd="sng" algn="ctr">
            <a:solidFill>
              <a:schemeClr val="accent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000" b="1">
              <a:solidFill>
                <a:schemeClr val="accent1">
                  <a:lumMod val="75000"/>
                </a:schemeClr>
              </a:solidFill>
              <a:latin typeface="Trebuchet MS" pitchFamily="34" charset="0"/>
            </a:endParaRPr>
          </a:p>
          <a:p>
            <a:pPr algn="ctr"/>
            <a:endParaRPr lang="en-GB" sz="1000" b="1">
              <a:solidFill>
                <a:schemeClr val="accent1">
                  <a:lumMod val="75000"/>
                </a:schemeClr>
              </a:solidFill>
              <a:latin typeface="Trebuchet MS" pitchFamily="34" charset="0"/>
            </a:endParaRPr>
          </a:p>
          <a:p>
            <a:pPr algn="ctr"/>
            <a:r>
              <a:rPr lang="en-GB" sz="1000" b="1">
                <a:solidFill>
                  <a:schemeClr val="accent1">
                    <a:lumMod val="75000"/>
                  </a:schemeClr>
                </a:solidFill>
                <a:latin typeface="Trebuchet MS" pitchFamily="34" charset="0"/>
              </a:rPr>
              <a:t>NEEDS FOR COMPLIANCE INTELLIGENCE GENERATED BY LEGISLATION</a:t>
            </a:r>
          </a:p>
        </p:txBody>
      </p:sp>
      <p:pic>
        <p:nvPicPr>
          <p:cNvPr id="28" name="Graphique 19">
            <a:extLst>
              <a:ext uri="{FF2B5EF4-FFF2-40B4-BE49-F238E27FC236}">
                <a16:creationId xmlns:a16="http://schemas.microsoft.com/office/drawing/2014/main" id="{F2D57C37-881A-47A7-8410-9A51EE086D0C}"/>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2" b="19508"/>
          <a:stretch/>
        </p:blipFill>
        <p:spPr>
          <a:xfrm>
            <a:off x="5120503" y="1520415"/>
            <a:ext cx="228249" cy="230154"/>
          </a:xfrm>
          <a:prstGeom prst="rect">
            <a:avLst/>
          </a:prstGeom>
        </p:spPr>
      </p:pic>
      <p:sp>
        <p:nvSpPr>
          <p:cNvPr id="42" name="Rectangle 41">
            <a:extLst>
              <a:ext uri="{FF2B5EF4-FFF2-40B4-BE49-F238E27FC236}">
                <a16:creationId xmlns:a16="http://schemas.microsoft.com/office/drawing/2014/main" id="{DEFE4EE6-4B7A-4A2B-BE6C-E722B1F06675}"/>
              </a:ext>
            </a:extLst>
          </p:cNvPr>
          <p:cNvSpPr/>
          <p:nvPr/>
        </p:nvSpPr>
        <p:spPr bwMode="auto">
          <a:xfrm>
            <a:off x="6797873" y="2668868"/>
            <a:ext cx="2808000" cy="31401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000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effectLst/>
                <a:latin typeface="Trebuchet MS" panose="020B0603020202020204" pitchFamily="34" charset="0"/>
              </a:rPr>
              <a:t>Credit &amp; financial risk</a:t>
            </a:r>
          </a:p>
        </p:txBody>
      </p:sp>
      <p:pic>
        <p:nvPicPr>
          <p:cNvPr id="43" name="Picture 42">
            <a:extLst>
              <a:ext uri="{FF2B5EF4-FFF2-40B4-BE49-F238E27FC236}">
                <a16:creationId xmlns:a16="http://schemas.microsoft.com/office/drawing/2014/main" id="{7F95C79D-1BF3-4BA6-9F6C-BED15740BA9B}"/>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130614" y="4105284"/>
            <a:ext cx="957001" cy="207789"/>
          </a:xfrm>
          <a:prstGeom prst="rect">
            <a:avLst/>
          </a:prstGeom>
        </p:spPr>
      </p:pic>
      <p:pic>
        <p:nvPicPr>
          <p:cNvPr id="45" name="Picture 2" descr="IndueD - La conformité simplifiée - KYC | Altares DB France">
            <a:extLst>
              <a:ext uri="{FF2B5EF4-FFF2-40B4-BE49-F238E27FC236}">
                <a16:creationId xmlns:a16="http://schemas.microsoft.com/office/drawing/2014/main" id="{1A99A017-D32D-4036-80AE-A580F9F062A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57774" y="4124365"/>
            <a:ext cx="735664" cy="253069"/>
          </a:xfrm>
          <a:prstGeom prst="rect">
            <a:avLst/>
          </a:prstGeom>
          <a:noFill/>
          <a:extLst>
            <a:ext uri="{909E8E84-426E-40DD-AFC4-6F175D3DCCD1}">
              <a14:hiddenFill xmlns:a14="http://schemas.microsoft.com/office/drawing/2010/main">
                <a:solidFill>
                  <a:srgbClr val="FFFFFF"/>
                </a:solidFill>
              </a14:hiddenFill>
            </a:ext>
          </a:extLst>
        </p:spPr>
      </p:pic>
      <p:sp>
        <p:nvSpPr>
          <p:cNvPr id="46" name="Flèche : bas 49">
            <a:extLst>
              <a:ext uri="{FF2B5EF4-FFF2-40B4-BE49-F238E27FC236}">
                <a16:creationId xmlns:a16="http://schemas.microsoft.com/office/drawing/2014/main" id="{F63DD640-2F60-4CEC-A8A8-CF02D91374F6}"/>
              </a:ext>
            </a:extLst>
          </p:cNvPr>
          <p:cNvSpPr/>
          <p:nvPr/>
        </p:nvSpPr>
        <p:spPr bwMode="auto">
          <a:xfrm>
            <a:off x="5132623" y="2417258"/>
            <a:ext cx="152233" cy="241846"/>
          </a:xfrm>
          <a:prstGeom prst="down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47" name="Flèche : bas 49">
            <a:extLst>
              <a:ext uri="{FF2B5EF4-FFF2-40B4-BE49-F238E27FC236}">
                <a16:creationId xmlns:a16="http://schemas.microsoft.com/office/drawing/2014/main" id="{C28FFEFC-915F-4277-B4B2-A7B3F6CF0E29}"/>
              </a:ext>
            </a:extLst>
          </p:cNvPr>
          <p:cNvSpPr/>
          <p:nvPr/>
        </p:nvSpPr>
        <p:spPr bwMode="auto">
          <a:xfrm>
            <a:off x="8125757" y="2417258"/>
            <a:ext cx="152233" cy="241846"/>
          </a:xfrm>
          <a:prstGeom prst="down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pic>
        <p:nvPicPr>
          <p:cNvPr id="48" name="Picture 2" descr="D&amp;amp;B Credit | LinkedIn">
            <a:extLst>
              <a:ext uri="{FF2B5EF4-FFF2-40B4-BE49-F238E27FC236}">
                <a16:creationId xmlns:a16="http://schemas.microsoft.com/office/drawing/2014/main" id="{D30ED69D-A992-4A8A-BA1C-1DFE884BF4C3}"/>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t="38045" b="36791"/>
          <a:stretch/>
        </p:blipFill>
        <p:spPr bwMode="auto">
          <a:xfrm>
            <a:off x="8078285" y="4155097"/>
            <a:ext cx="868150" cy="218462"/>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F340307B-FD1C-4C66-8057-6EEDF0008108}"/>
              </a:ext>
            </a:extLst>
          </p:cNvPr>
          <p:cNvSpPr/>
          <p:nvPr/>
        </p:nvSpPr>
        <p:spPr bwMode="auto">
          <a:xfrm>
            <a:off x="824231" y="2668868"/>
            <a:ext cx="2808000" cy="314014"/>
          </a:xfrm>
          <a:prstGeom prst="rect">
            <a:avLst/>
          </a:prstGeom>
          <a:solidFill>
            <a:schemeClr val="bg1">
              <a:lumMod val="85000"/>
            </a:schemeClr>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tx1"/>
                </a:solidFill>
                <a:effectLst/>
                <a:latin typeface="Trebuchet MS" panose="020B0603020202020204" pitchFamily="34" charset="0"/>
              </a:rPr>
              <a:t>B2B MARKETING</a:t>
            </a:r>
          </a:p>
        </p:txBody>
      </p:sp>
      <p:sp>
        <p:nvSpPr>
          <p:cNvPr id="54" name="Rectangle 53">
            <a:extLst>
              <a:ext uri="{FF2B5EF4-FFF2-40B4-BE49-F238E27FC236}">
                <a16:creationId xmlns:a16="http://schemas.microsoft.com/office/drawing/2014/main" id="{8F18514B-F6AB-4DA4-85A1-19C1F2CE8ED7}"/>
              </a:ext>
            </a:extLst>
          </p:cNvPr>
          <p:cNvSpPr/>
          <p:nvPr/>
        </p:nvSpPr>
        <p:spPr bwMode="auto">
          <a:xfrm>
            <a:off x="820676" y="3065503"/>
            <a:ext cx="2808000" cy="151998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72000" tIns="45720" rIns="36000" bIns="45720" numCol="1" rtlCol="0" anchor="t" anchorCtr="0" compatLnSpc="1">
            <a:prstTxWarp prst="textNoShape">
              <a:avLst/>
            </a:prstTxWarp>
          </a:bodyPr>
          <a:lstStyle/>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Lead identification &amp; generation</a:t>
            </a: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lang="en-GB" sz="1000">
                <a:latin typeface="Trebuchet MS" pitchFamily="34" charset="0"/>
              </a:rPr>
              <a:t>Lead scoring</a:t>
            </a: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lang="en-GB" sz="1000">
                <a:latin typeface="Trebuchet MS" pitchFamily="34" charset="0"/>
              </a:rPr>
              <a:t>Sectorial analysis</a:t>
            </a:r>
            <a:endParaRPr kumimoji="0" lang="en-GB" sz="1000" b="0" i="0" u="none" strike="noStrike" cap="none" normalizeH="0" baseline="0">
              <a:ln>
                <a:noFill/>
              </a:ln>
              <a:solidFill>
                <a:schemeClr val="tx1"/>
              </a:solidFill>
              <a:effectLst/>
              <a:latin typeface="Trebuchet MS" pitchFamily="34" charset="0"/>
            </a:endParaRP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GB" sz="1000" b="0" i="0" u="none" strike="noStrike" cap="none" normalizeH="0" baseline="0">
              <a:ln>
                <a:noFill/>
              </a:ln>
              <a:solidFill>
                <a:schemeClr val="tx1"/>
              </a:solidFill>
              <a:effectLst/>
              <a:latin typeface="Trebuchet MS" pitchFamily="34" charset="0"/>
            </a:endParaRPr>
          </a:p>
        </p:txBody>
      </p:sp>
      <p:sp>
        <p:nvSpPr>
          <p:cNvPr id="55" name="Flèche : bas 49">
            <a:extLst>
              <a:ext uri="{FF2B5EF4-FFF2-40B4-BE49-F238E27FC236}">
                <a16:creationId xmlns:a16="http://schemas.microsoft.com/office/drawing/2014/main" id="{13E464CB-0433-4406-A004-E56DABC4C385}"/>
              </a:ext>
            </a:extLst>
          </p:cNvPr>
          <p:cNvSpPr/>
          <p:nvPr/>
        </p:nvSpPr>
        <p:spPr bwMode="auto">
          <a:xfrm>
            <a:off x="2148559" y="2417258"/>
            <a:ext cx="152233" cy="241846"/>
          </a:xfrm>
          <a:prstGeom prst="down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58" name="Rectangle 57">
            <a:extLst>
              <a:ext uri="{FF2B5EF4-FFF2-40B4-BE49-F238E27FC236}">
                <a16:creationId xmlns:a16="http://schemas.microsoft.com/office/drawing/2014/main" id="{7EED4CF3-DA51-4383-9304-A624EF3A602E}"/>
              </a:ext>
            </a:extLst>
          </p:cNvPr>
          <p:cNvSpPr/>
          <p:nvPr/>
        </p:nvSpPr>
        <p:spPr bwMode="auto">
          <a:xfrm>
            <a:off x="820676" y="1437610"/>
            <a:ext cx="2807999" cy="971175"/>
          </a:xfrm>
          <a:prstGeom prst="rect">
            <a:avLst/>
          </a:prstGeom>
          <a:solidFill>
            <a:srgbClr val="F3FCFF"/>
          </a:solidFill>
          <a:ln w="9525" cap="flat" cmpd="sng" algn="ctr">
            <a:solidFill>
              <a:schemeClr val="accent2"/>
            </a:solidFill>
            <a:prstDash val="dash"/>
            <a:round/>
            <a:headEnd type="none" w="med" len="med"/>
            <a:tailEnd type="none" w="med" len="med"/>
          </a:ln>
          <a:effectLst/>
        </p:spPr>
        <p:txBody>
          <a:bodyPr vert="horz" wrap="square" lIns="91440" tIns="45720" rIns="91440" bIns="21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sz="1000" b="1">
              <a:solidFill>
                <a:schemeClr val="accent1">
                  <a:lumMod val="75000"/>
                </a:schemeClr>
              </a:solidFill>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GB" sz="1000" b="1">
              <a:solidFill>
                <a:schemeClr val="accent1">
                  <a:lumMod val="75000"/>
                </a:schemeClr>
              </a:solidFill>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accent1">
                    <a:lumMod val="75000"/>
                  </a:schemeClr>
                </a:solidFill>
                <a:latin typeface="Trebuchet MS" pitchFamily="34" charset="0"/>
              </a:rPr>
              <a:t>NEEDS FOR B2B LEADS TO PROSPECT NEW CLIENTS</a:t>
            </a:r>
            <a:endParaRPr kumimoji="0" lang="en-GB" sz="1000" b="1" i="0" u="none" strike="noStrike" cap="none" normalizeH="0" baseline="0">
              <a:ln>
                <a:noFill/>
              </a:ln>
              <a:solidFill>
                <a:schemeClr val="accent1">
                  <a:lumMod val="75000"/>
                </a:schemeClr>
              </a:solidFill>
              <a:effectLst/>
              <a:latin typeface="Trebuchet MS" panose="020B0603020202020204" pitchFamily="34" charset="0"/>
            </a:endParaRPr>
          </a:p>
        </p:txBody>
      </p:sp>
      <p:pic>
        <p:nvPicPr>
          <p:cNvPr id="59" name="Graphique 25">
            <a:extLst>
              <a:ext uri="{FF2B5EF4-FFF2-40B4-BE49-F238E27FC236}">
                <a16:creationId xmlns:a16="http://schemas.microsoft.com/office/drawing/2014/main" id="{612FADDC-B8C9-4E34-ADC5-06DB3F211968}"/>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26117"/>
          <a:stretch/>
        </p:blipFill>
        <p:spPr>
          <a:xfrm>
            <a:off x="2148559" y="1530200"/>
            <a:ext cx="228021" cy="210585"/>
          </a:xfrm>
          <a:prstGeom prst="rect">
            <a:avLst/>
          </a:prstGeom>
        </p:spPr>
      </p:pic>
      <p:pic>
        <p:nvPicPr>
          <p:cNvPr id="97" name="Picture 2">
            <a:extLst>
              <a:ext uri="{FF2B5EF4-FFF2-40B4-BE49-F238E27FC236}">
                <a16:creationId xmlns:a16="http://schemas.microsoft.com/office/drawing/2014/main" id="{B122F86C-FD2D-4F1C-A609-122C7C5BF1BA}"/>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t="29837" b="30168"/>
          <a:stretch/>
        </p:blipFill>
        <p:spPr bwMode="auto">
          <a:xfrm>
            <a:off x="1718381" y="4116208"/>
            <a:ext cx="981934" cy="218180"/>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8">
            <a:extLst>
              <a:ext uri="{FF2B5EF4-FFF2-40B4-BE49-F238E27FC236}">
                <a16:creationId xmlns:a16="http://schemas.microsoft.com/office/drawing/2014/main" id="{92FBFC78-7D03-4EB2-8563-D8A943FB058D}"/>
              </a:ext>
            </a:extLst>
          </p:cNvPr>
          <p:cNvPicPr>
            <a:picLocks noChangeAspect="1"/>
          </p:cNvPicPr>
          <p:nvPr/>
        </p:nvPicPr>
        <p:blipFill>
          <a:blip r:embed="rId17">
            <a:clrChange>
              <a:clrFrom>
                <a:srgbClr val="FFFFFF"/>
              </a:clrFrom>
              <a:clrTo>
                <a:srgbClr val="FFFFFF">
                  <a:alpha val="0"/>
                </a:srgbClr>
              </a:clrTo>
            </a:clrChange>
            <a:extLst>
              <a:ext uri="{BEBA8EAE-BF5A-486C-A8C5-ECC9F3942E4B}">
                <a14:imgProps xmlns:a14="http://schemas.microsoft.com/office/drawing/2010/main">
                  <a14:imgLayer r:embed="rId18">
                    <a14:imgEffect>
                      <a14:brightnessContrast bright="7000"/>
                    </a14:imgEffect>
                  </a14:imgLayer>
                </a14:imgProps>
              </a:ext>
            </a:extLst>
          </a:blip>
          <a:stretch>
            <a:fillRect/>
          </a:stretch>
        </p:blipFill>
        <p:spPr>
          <a:xfrm>
            <a:off x="895015" y="4116695"/>
            <a:ext cx="608322" cy="241770"/>
          </a:xfrm>
          <a:prstGeom prst="rect">
            <a:avLst/>
          </a:prstGeom>
        </p:spPr>
      </p:pic>
      <p:pic>
        <p:nvPicPr>
          <p:cNvPr id="103" name="Picture 2" descr="Un accès unique et centralisé au portail d'information BtoB - Intuiz">
            <a:extLst>
              <a:ext uri="{FF2B5EF4-FFF2-40B4-BE49-F238E27FC236}">
                <a16:creationId xmlns:a16="http://schemas.microsoft.com/office/drawing/2014/main" id="{6DFCC0B1-C3CF-4838-93B5-CCF4EFC094C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40201" y="4147852"/>
            <a:ext cx="587276" cy="232953"/>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a:extLst>
              <a:ext uri="{FF2B5EF4-FFF2-40B4-BE49-F238E27FC236}">
                <a16:creationId xmlns:a16="http://schemas.microsoft.com/office/drawing/2014/main" id="{D2B9FD11-2B87-4D59-8373-5A12D1F6CF63}"/>
              </a:ext>
            </a:extLst>
          </p:cNvPr>
          <p:cNvSpPr/>
          <p:nvPr/>
        </p:nvSpPr>
        <p:spPr bwMode="auto">
          <a:xfrm>
            <a:off x="118645" y="4939301"/>
            <a:ext cx="695505" cy="870021"/>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2"/>
                </a:solidFill>
                <a:effectLst/>
                <a:latin typeface="Trebuchet MS" panose="020B0603020202020204" pitchFamily="34" charset="0"/>
              </a:rPr>
              <a:t>FR &amp; BNL revenue for 2020 </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2"/>
                </a:solidFill>
                <a:effectLst/>
                <a:latin typeface="Trebuchet MS" panose="020B0603020202020204" pitchFamily="34" charset="0"/>
              </a:rPr>
              <a:t>(% of direct </a:t>
            </a:r>
            <a:r>
              <a:rPr kumimoji="0" lang="en-GB" sz="1000" b="0" i="0" u="none" strike="noStrike" cap="none" normalizeH="0">
                <a:ln>
                  <a:noFill/>
                </a:ln>
                <a:solidFill>
                  <a:schemeClr val="tx2"/>
                </a:solidFill>
                <a:effectLst/>
                <a:latin typeface="Trebuchet MS" panose="020B0603020202020204" pitchFamily="34" charset="0"/>
              </a:rPr>
              <a:t>revenue</a:t>
            </a:r>
            <a:r>
              <a:rPr lang="en-GB" sz="1000" baseline="30000">
                <a:solidFill>
                  <a:schemeClr val="tx2"/>
                </a:solidFill>
                <a:latin typeface="Trebuchet MS" panose="020B0603020202020204" pitchFamily="34" charset="0"/>
              </a:rPr>
              <a:t>3</a:t>
            </a:r>
            <a:r>
              <a:rPr kumimoji="0" lang="en-GB" sz="1000" b="0" i="0" u="none" strike="noStrike" cap="none" normalizeH="0" baseline="0">
                <a:ln>
                  <a:noFill/>
                </a:ln>
                <a:solidFill>
                  <a:schemeClr val="tx2"/>
                </a:solidFill>
                <a:effectLst/>
                <a:latin typeface="Trebuchet MS" panose="020B0603020202020204" pitchFamily="34" charset="0"/>
              </a:rPr>
              <a:t>, </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2"/>
                </a:solidFill>
                <a:effectLst/>
                <a:latin typeface="Trebuchet MS" panose="020B0603020202020204" pitchFamily="34" charset="0"/>
              </a:rPr>
              <a:t>€92.6m)</a:t>
            </a:r>
          </a:p>
        </p:txBody>
      </p:sp>
      <p:sp>
        <p:nvSpPr>
          <p:cNvPr id="107" name="Rectangle 106">
            <a:extLst>
              <a:ext uri="{FF2B5EF4-FFF2-40B4-BE49-F238E27FC236}">
                <a16:creationId xmlns:a16="http://schemas.microsoft.com/office/drawing/2014/main" id="{2B60E5F0-2DC8-4891-8EC9-3AC450897E87}"/>
              </a:ext>
            </a:extLst>
          </p:cNvPr>
          <p:cNvSpPr/>
          <p:nvPr/>
        </p:nvSpPr>
        <p:spPr bwMode="auto">
          <a:xfrm>
            <a:off x="6797874" y="4774669"/>
            <a:ext cx="2807999" cy="1307749"/>
          </a:xfrm>
          <a:prstGeom prst="rect">
            <a:avLst/>
          </a:prstGeom>
          <a:solidFill>
            <a:schemeClr val="bg2">
              <a:lumMod val="20000"/>
              <a:lumOff val="80000"/>
            </a:schemeClr>
          </a:solidFill>
          <a:ln w="9525" cap="flat" cmpd="sng" algn="ctr">
            <a:solidFill>
              <a:schemeClr val="tx2"/>
            </a:solidFill>
            <a:prstDash val="dash"/>
            <a:round/>
            <a:headEnd type="none" w="med" len="med"/>
            <a:tailEnd type="none" w="med" len="med"/>
          </a:ln>
          <a:effectLst/>
        </p:spPr>
        <p:txBody>
          <a:bodyPr vert="horz" wrap="square" lIns="90000" tIns="45720" rIns="91440" bIns="45720" numCol="1" rtlCol="0" anchor="ctr" anchorCtr="0" compatLnSpc="1">
            <a:prstTxWarp prst="textNoShape">
              <a:avLst/>
            </a:prstTxWarp>
          </a:bodyPr>
          <a:lstStyle/>
          <a:p>
            <a:pPr algn="ctr"/>
            <a:r>
              <a:rPr lang="en-GB" sz="2000" b="1">
                <a:solidFill>
                  <a:schemeClr val="tx2"/>
                </a:solidFill>
                <a:latin typeface="Trebuchet MS" panose="020B0603020202020204" pitchFamily="34" charset="0"/>
              </a:rPr>
              <a:t>€63.5m</a:t>
            </a:r>
          </a:p>
          <a:p>
            <a:pPr algn="ctr"/>
            <a:r>
              <a:rPr lang="en-GB" sz="2000">
                <a:solidFill>
                  <a:schemeClr val="tx2"/>
                </a:solidFill>
                <a:latin typeface="Trebuchet MS" panose="020B0603020202020204" pitchFamily="34" charset="0"/>
              </a:rPr>
              <a:t>(68.9%)</a:t>
            </a:r>
            <a:endParaRPr kumimoji="0" lang="en-GB" sz="1000" i="0" u="none" strike="noStrike" cap="none" normalizeH="0" baseline="0">
              <a:ln>
                <a:noFill/>
              </a:ln>
              <a:solidFill>
                <a:schemeClr val="tx2"/>
              </a:solidFill>
              <a:effectLst/>
              <a:latin typeface="Trebuchet MS" panose="020B0603020202020204" pitchFamily="34" charset="0"/>
            </a:endParaRPr>
          </a:p>
        </p:txBody>
      </p:sp>
      <p:sp>
        <p:nvSpPr>
          <p:cNvPr id="109" name="Rectangle 108">
            <a:extLst>
              <a:ext uri="{FF2B5EF4-FFF2-40B4-BE49-F238E27FC236}">
                <a16:creationId xmlns:a16="http://schemas.microsoft.com/office/drawing/2014/main" id="{E8E4AA4A-DAC0-4E57-8325-693C08AEF10E}"/>
              </a:ext>
            </a:extLst>
          </p:cNvPr>
          <p:cNvSpPr/>
          <p:nvPr/>
        </p:nvSpPr>
        <p:spPr bwMode="auto">
          <a:xfrm>
            <a:off x="831868" y="4774669"/>
            <a:ext cx="2807999" cy="1307747"/>
          </a:xfrm>
          <a:prstGeom prst="rect">
            <a:avLst/>
          </a:prstGeom>
          <a:solidFill>
            <a:schemeClr val="bg2">
              <a:lumMod val="20000"/>
              <a:lumOff val="80000"/>
            </a:schemeClr>
          </a:solidFill>
          <a:ln w="9525" cap="flat" cmpd="sng" algn="ctr">
            <a:solidFill>
              <a:schemeClr val="tx2"/>
            </a:solidFill>
            <a:prstDash val="dash"/>
            <a:round/>
            <a:headEnd type="none" w="med" len="med"/>
            <a:tailEnd type="none" w="med" len="med"/>
          </a:ln>
          <a:effectLst/>
        </p:spPr>
        <p:txBody>
          <a:bodyPr vert="horz" wrap="square" lIns="90000" tIns="45720" rIns="91440" bIns="45720" numCol="1" rtlCol="0" anchor="ctr" anchorCtr="0" compatLnSpc="1">
            <a:prstTxWarp prst="textNoShape">
              <a:avLst/>
            </a:prstTxWarp>
          </a:bodyPr>
          <a:lstStyle/>
          <a:p>
            <a:pPr algn="ctr"/>
            <a:r>
              <a:rPr lang="en-GB" sz="2000" b="1">
                <a:solidFill>
                  <a:schemeClr val="tx2"/>
                </a:solidFill>
                <a:latin typeface="Trebuchet MS" panose="020B0603020202020204" pitchFamily="34" charset="0"/>
              </a:rPr>
              <a:t>€18.8m</a:t>
            </a:r>
          </a:p>
          <a:p>
            <a:pPr algn="ctr"/>
            <a:r>
              <a:rPr lang="en-GB" sz="2000">
                <a:solidFill>
                  <a:schemeClr val="tx2"/>
                </a:solidFill>
                <a:latin typeface="Trebuchet MS" panose="020B0603020202020204" pitchFamily="34" charset="0"/>
              </a:rPr>
              <a:t>(20.0%)</a:t>
            </a:r>
            <a:endParaRPr kumimoji="0" lang="en-GB" sz="1000" i="0" u="none" strike="noStrike" cap="none" normalizeH="0" baseline="0">
              <a:ln>
                <a:noFill/>
              </a:ln>
              <a:solidFill>
                <a:schemeClr val="tx2"/>
              </a:solidFill>
              <a:effectLst/>
              <a:latin typeface="Trebuchet MS" panose="020B0603020202020204" pitchFamily="34" charset="0"/>
            </a:endParaRPr>
          </a:p>
        </p:txBody>
      </p:sp>
      <p:sp>
        <p:nvSpPr>
          <p:cNvPr id="111" name="Rectangle 110">
            <a:extLst>
              <a:ext uri="{FF2B5EF4-FFF2-40B4-BE49-F238E27FC236}">
                <a16:creationId xmlns:a16="http://schemas.microsoft.com/office/drawing/2014/main" id="{21199C27-F9A8-482D-866A-93060DEC2DF2}"/>
              </a:ext>
            </a:extLst>
          </p:cNvPr>
          <p:cNvSpPr/>
          <p:nvPr/>
        </p:nvSpPr>
        <p:spPr bwMode="auto">
          <a:xfrm>
            <a:off x="3804739" y="4774670"/>
            <a:ext cx="2807999" cy="1307749"/>
          </a:xfrm>
          <a:prstGeom prst="rect">
            <a:avLst/>
          </a:prstGeom>
          <a:solidFill>
            <a:schemeClr val="bg2">
              <a:lumMod val="20000"/>
              <a:lumOff val="80000"/>
            </a:schemeClr>
          </a:solidFill>
          <a:ln w="9525" cap="flat" cmpd="sng" algn="ctr">
            <a:solidFill>
              <a:schemeClr val="tx2"/>
            </a:solidFill>
            <a:prstDash val="dash"/>
            <a:round/>
            <a:headEnd type="none" w="med" len="med"/>
            <a:tailEnd type="none" w="med" len="med"/>
          </a:ln>
          <a:effectLst/>
        </p:spPr>
        <p:txBody>
          <a:bodyPr vert="horz" wrap="square" lIns="90000" tIns="45720" rIns="91440" bIns="45720" numCol="1" rtlCol="0" anchor="ctr" anchorCtr="0" compatLnSpc="1">
            <a:prstTxWarp prst="textNoShape">
              <a:avLst/>
            </a:prstTxWarp>
          </a:bodyPr>
          <a:lstStyle/>
          <a:p>
            <a:pPr algn="ctr"/>
            <a:r>
              <a:rPr lang="en-GB" sz="2000" b="1">
                <a:solidFill>
                  <a:schemeClr val="tx2"/>
                </a:solidFill>
                <a:latin typeface="Trebuchet MS" panose="020B0603020202020204" pitchFamily="34" charset="0"/>
              </a:rPr>
              <a:t>€10.3m</a:t>
            </a:r>
          </a:p>
          <a:p>
            <a:pPr algn="ctr"/>
            <a:r>
              <a:rPr lang="en-GB" sz="2000">
                <a:solidFill>
                  <a:schemeClr val="tx2"/>
                </a:solidFill>
                <a:latin typeface="Trebuchet MS" panose="020B0603020202020204" pitchFamily="34" charset="0"/>
              </a:rPr>
              <a:t>(11.1%)</a:t>
            </a:r>
            <a:endParaRPr kumimoji="0" lang="en-GB" sz="1000" i="0" u="none" strike="noStrike" cap="none" normalizeH="0" baseline="0">
              <a:ln>
                <a:noFill/>
              </a:ln>
              <a:solidFill>
                <a:schemeClr val="tx2"/>
              </a:solidFill>
              <a:effectLst/>
              <a:latin typeface="Trebuchet MS" panose="020B0603020202020204" pitchFamily="34" charset="0"/>
            </a:endParaRPr>
          </a:p>
        </p:txBody>
      </p:sp>
      <p:sp>
        <p:nvSpPr>
          <p:cNvPr id="5" name="Isosceles Triangle 4">
            <a:extLst>
              <a:ext uri="{FF2B5EF4-FFF2-40B4-BE49-F238E27FC236}">
                <a16:creationId xmlns:a16="http://schemas.microsoft.com/office/drawing/2014/main" id="{3CB3819C-BF09-498C-87F9-F83688D50A53}"/>
              </a:ext>
            </a:extLst>
          </p:cNvPr>
          <p:cNvSpPr/>
          <p:nvPr/>
        </p:nvSpPr>
        <p:spPr bwMode="auto">
          <a:xfrm rot="5400000">
            <a:off x="3383785" y="1868450"/>
            <a:ext cx="704814" cy="155236"/>
          </a:xfrm>
          <a:prstGeom prst="triangle">
            <a:avLst/>
          </a:prstGeom>
          <a:solidFill>
            <a:srgbClr val="007AA9"/>
          </a:solidFill>
          <a:ln w="9525" cap="flat" cmpd="sng" algn="ctr">
            <a:solidFill>
              <a:srgbClr val="007AA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0" name="Isosceles Triangle 59">
            <a:extLst>
              <a:ext uri="{FF2B5EF4-FFF2-40B4-BE49-F238E27FC236}">
                <a16:creationId xmlns:a16="http://schemas.microsoft.com/office/drawing/2014/main" id="{C52D6E29-2E27-4BB0-BE5B-DBB86E2A521C}"/>
              </a:ext>
            </a:extLst>
          </p:cNvPr>
          <p:cNvSpPr/>
          <p:nvPr/>
        </p:nvSpPr>
        <p:spPr bwMode="auto">
          <a:xfrm rot="5400000">
            <a:off x="6362757" y="1868451"/>
            <a:ext cx="704813" cy="155236"/>
          </a:xfrm>
          <a:prstGeom prst="triangle">
            <a:avLst/>
          </a:prstGeom>
          <a:solidFill>
            <a:srgbClr val="007AA9"/>
          </a:solidFill>
          <a:ln w="9525" cap="flat" cmpd="sng" algn="ctr">
            <a:solidFill>
              <a:srgbClr val="007AA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50" name="Groupe 49">
            <a:extLst>
              <a:ext uri="{FF2B5EF4-FFF2-40B4-BE49-F238E27FC236}">
                <a16:creationId xmlns:a16="http://schemas.microsoft.com/office/drawing/2014/main" id="{B149EF78-D2D2-4ACF-BFA2-532260A8130C}"/>
              </a:ext>
            </a:extLst>
          </p:cNvPr>
          <p:cNvGrpSpPr/>
          <p:nvPr/>
        </p:nvGrpSpPr>
        <p:grpSpPr>
          <a:xfrm>
            <a:off x="8448150" y="-11528"/>
            <a:ext cx="1435548" cy="588143"/>
            <a:chOff x="8448150" y="-11528"/>
            <a:chExt cx="1435548" cy="588143"/>
          </a:xfrm>
        </p:grpSpPr>
        <p:sp>
          <p:nvSpPr>
            <p:cNvPr id="51" name="Rectangle : coins arrondis 199">
              <a:extLst>
                <a:ext uri="{FF2B5EF4-FFF2-40B4-BE49-F238E27FC236}">
                  <a16:creationId xmlns:a16="http://schemas.microsoft.com/office/drawing/2014/main" id="{96AD56DC-DCE0-4EE2-AA2B-BC2886D6021C}"/>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2" name="Rectangle : coins arrondis 200">
              <a:extLst>
                <a:ext uri="{FF2B5EF4-FFF2-40B4-BE49-F238E27FC236}">
                  <a16:creationId xmlns:a16="http://schemas.microsoft.com/office/drawing/2014/main" id="{2E192AA9-454E-49D9-84AB-F3E9046CE649}"/>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6" name="Rectangle : coins arrondis 201">
              <a:extLst>
                <a:ext uri="{FF2B5EF4-FFF2-40B4-BE49-F238E27FC236}">
                  <a16:creationId xmlns:a16="http://schemas.microsoft.com/office/drawing/2014/main" id="{36DD2CA0-A722-464A-B64E-770E91F0DBFC}"/>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7" name="ZoneTexte 18">
              <a:extLst>
                <a:ext uri="{FF2B5EF4-FFF2-40B4-BE49-F238E27FC236}">
                  <a16:creationId xmlns:a16="http://schemas.microsoft.com/office/drawing/2014/main" id="{419D619B-4B71-4E4A-848F-E459B8283809}"/>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offering</a:t>
              </a:r>
            </a:p>
          </p:txBody>
        </p:sp>
        <p:pic>
          <p:nvPicPr>
            <p:cNvPr id="61" name="Graphique 128" descr="Jauge">
              <a:extLst>
                <a:ext uri="{FF2B5EF4-FFF2-40B4-BE49-F238E27FC236}">
                  <a16:creationId xmlns:a16="http://schemas.microsoft.com/office/drawing/2014/main" id="{70200BEE-1813-4617-A717-1A5BCEAAF6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553764" y="187516"/>
              <a:ext cx="234953" cy="218224"/>
            </a:xfrm>
            <a:prstGeom prst="rect">
              <a:avLst/>
            </a:prstGeom>
            <a:effectLst/>
          </p:spPr>
        </p:pic>
        <p:pic>
          <p:nvPicPr>
            <p:cNvPr id="62" name="Graphique 90" descr="Poignée de main">
              <a:extLst>
                <a:ext uri="{FF2B5EF4-FFF2-40B4-BE49-F238E27FC236}">
                  <a16:creationId xmlns:a16="http://schemas.microsoft.com/office/drawing/2014/main" id="{3E901954-DBFE-4AAF-B352-9D9DC5F1883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60868" y="152880"/>
              <a:ext cx="256313" cy="287496"/>
            </a:xfrm>
            <a:prstGeom prst="rect">
              <a:avLst/>
            </a:prstGeom>
            <a:effectLst/>
          </p:spPr>
        </p:pic>
        <p:pic>
          <p:nvPicPr>
            <p:cNvPr id="63" name="Graphique 74" descr="Mégaphone">
              <a:extLst>
                <a:ext uri="{FF2B5EF4-FFF2-40B4-BE49-F238E27FC236}">
                  <a16:creationId xmlns:a16="http://schemas.microsoft.com/office/drawing/2014/main" id="{871888FE-E166-4EAF-8BC0-93D88835A16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389331" y="181519"/>
              <a:ext cx="233011" cy="216420"/>
            </a:xfrm>
            <a:prstGeom prst="rect">
              <a:avLst/>
            </a:prstGeom>
            <a:effectLst/>
          </p:spPr>
        </p:pic>
        <p:pic>
          <p:nvPicPr>
            <p:cNvPr id="64" name="Picture 2" descr="Drapeau France">
              <a:extLst>
                <a:ext uri="{FF2B5EF4-FFF2-40B4-BE49-F238E27FC236}">
                  <a16:creationId xmlns:a16="http://schemas.microsoft.com/office/drawing/2014/main" id="{53251BEC-7F9E-478A-B4A6-292121467625}"/>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5" name="Picture 2" descr="5 ft x 3 ft 150 x 90 cm-DRAPEAU BELGE Belgique 100% Polyester ...">
              <a:extLst>
                <a:ext uri="{FF2B5EF4-FFF2-40B4-BE49-F238E27FC236}">
                  <a16:creationId xmlns:a16="http://schemas.microsoft.com/office/drawing/2014/main" id="{369A52F9-7E8F-4C54-A874-FB965913F2B0}"/>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6" name="Picture 2 - 1" descr="Drapeau des Pays-Bas — Wikipédia">
              <a:extLst>
                <a:ext uri="{FF2B5EF4-FFF2-40B4-BE49-F238E27FC236}">
                  <a16:creationId xmlns:a16="http://schemas.microsoft.com/office/drawing/2014/main" id="{EB7DE98C-CC8D-4FF3-BC63-AD1D8128939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7" name="Picture 2 - 2" descr="Drapeau du Luxembourg">
              <a:extLst>
                <a:ext uri="{FF2B5EF4-FFF2-40B4-BE49-F238E27FC236}">
                  <a16:creationId xmlns:a16="http://schemas.microsoft.com/office/drawing/2014/main" id="{8892F1C6-D7C0-4D45-A2FD-39CAD1AAC42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8" name="ZoneTexte 18">
              <a:extLst>
                <a:ext uri="{FF2B5EF4-FFF2-40B4-BE49-F238E27FC236}">
                  <a16:creationId xmlns:a16="http://schemas.microsoft.com/office/drawing/2014/main" id="{59774376-3779-4DD3-AD19-55F78F7309B0}"/>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Along client’ lifecycle</a:t>
              </a:r>
            </a:p>
          </p:txBody>
        </p:sp>
      </p:grpSp>
      <p:cxnSp>
        <p:nvCxnSpPr>
          <p:cNvPr id="69" name="Connecteur droit 208">
            <a:extLst>
              <a:ext uri="{FF2B5EF4-FFF2-40B4-BE49-F238E27FC236}">
                <a16:creationId xmlns:a16="http://schemas.microsoft.com/office/drawing/2014/main" id="{CBD32AD3-BF1E-4F3F-80D1-D0E04A1F2A9F}"/>
              </a:ext>
            </a:extLst>
          </p:cNvPr>
          <p:cNvCxnSpPr>
            <a:cxnSpLocks/>
          </p:cNvCxnSpPr>
          <p:nvPr/>
        </p:nvCxnSpPr>
        <p:spPr bwMode="auto">
          <a:xfrm>
            <a:off x="384975" y="959968"/>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70" name="Rectangle 84">
            <a:extLst>
              <a:ext uri="{FF2B5EF4-FFF2-40B4-BE49-F238E27FC236}">
                <a16:creationId xmlns:a16="http://schemas.microsoft.com/office/drawing/2014/main" id="{78E1728E-D7F0-47B0-BD54-8A8E37FEA275}"/>
              </a:ext>
            </a:extLst>
          </p:cNvPr>
          <p:cNvSpPr/>
          <p:nvPr/>
        </p:nvSpPr>
        <p:spPr bwMode="auto">
          <a:xfrm>
            <a:off x="2728691" y="850588"/>
            <a:ext cx="4350022" cy="188514"/>
          </a:xfrm>
          <a:prstGeom prst="rect">
            <a:avLst/>
          </a:prstGeom>
          <a:solidFill>
            <a:schemeClr val="bg1"/>
          </a:solidFill>
        </p:spPr>
        <p:txBody>
          <a:bodyPr wrap="square" rtlCol="0">
            <a:noAutofit/>
          </a:bodyPr>
          <a:lstStyle/>
          <a:p>
            <a:pPr algn="ctr"/>
            <a:r>
              <a:rPr lang="en-GB" sz="1100">
                <a:latin typeface="Trebuchet MS" panose="020B0603020202020204" pitchFamily="34" charset="0"/>
              </a:rPr>
              <a:t>Mapping of </a:t>
            </a:r>
            <a:r>
              <a:rPr lang="en-GB" sz="1100" err="1">
                <a:latin typeface="Trebuchet MS" panose="020B0603020202020204" pitchFamily="34" charset="0"/>
              </a:rPr>
              <a:t>Altares</a:t>
            </a:r>
            <a:r>
              <a:rPr lang="en-GB" sz="1100">
                <a:latin typeface="Trebuchet MS" panose="020B0603020202020204" pitchFamily="34" charset="0"/>
              </a:rPr>
              <a:t>' offering throughout the </a:t>
            </a:r>
            <a:r>
              <a:rPr lang="en-GB" sz="1100">
                <a:solidFill>
                  <a:schemeClr val="tx2"/>
                </a:solidFill>
                <a:latin typeface="Trebuchet MS" panose="020B0603020202020204" pitchFamily="34" charset="0"/>
              </a:rPr>
              <a:t>client lifecycle </a:t>
            </a:r>
          </a:p>
        </p:txBody>
      </p:sp>
      <p:sp>
        <p:nvSpPr>
          <p:cNvPr id="4" name="ZoneTexte 3">
            <a:extLst>
              <a:ext uri="{FF2B5EF4-FFF2-40B4-BE49-F238E27FC236}">
                <a16:creationId xmlns:a16="http://schemas.microsoft.com/office/drawing/2014/main" id="{CE2D637A-75FC-487E-B619-B5A7FB874EA0}"/>
              </a:ext>
            </a:extLst>
          </p:cNvPr>
          <p:cNvSpPr txBox="1"/>
          <p:nvPr/>
        </p:nvSpPr>
        <p:spPr>
          <a:xfrm>
            <a:off x="3236108" y="4305210"/>
            <a:ext cx="785133" cy="276999"/>
          </a:xfrm>
          <a:prstGeom prst="rect">
            <a:avLst/>
          </a:prstGeom>
          <a:noFill/>
        </p:spPr>
        <p:txBody>
          <a:bodyPr wrap="square" rtlCol="0">
            <a:spAutoFit/>
          </a:bodyPr>
          <a:lstStyle/>
          <a:p>
            <a:r>
              <a:rPr lang="en-GB" sz="1200">
                <a:latin typeface="+mj-lt"/>
              </a:rPr>
              <a:t>...</a:t>
            </a:r>
          </a:p>
        </p:txBody>
      </p:sp>
      <p:sp>
        <p:nvSpPr>
          <p:cNvPr id="71" name="ZoneTexte 70">
            <a:extLst>
              <a:ext uri="{FF2B5EF4-FFF2-40B4-BE49-F238E27FC236}">
                <a16:creationId xmlns:a16="http://schemas.microsoft.com/office/drawing/2014/main" id="{13649359-9902-48DA-B55D-01749DCF3023}"/>
              </a:ext>
            </a:extLst>
          </p:cNvPr>
          <p:cNvSpPr txBox="1"/>
          <p:nvPr/>
        </p:nvSpPr>
        <p:spPr>
          <a:xfrm>
            <a:off x="6321342" y="4305210"/>
            <a:ext cx="785133" cy="276999"/>
          </a:xfrm>
          <a:prstGeom prst="rect">
            <a:avLst/>
          </a:prstGeom>
          <a:noFill/>
        </p:spPr>
        <p:txBody>
          <a:bodyPr wrap="square" rtlCol="0">
            <a:spAutoFit/>
          </a:bodyPr>
          <a:lstStyle/>
          <a:p>
            <a:r>
              <a:rPr lang="en-GB" sz="1200">
                <a:latin typeface="+mj-lt"/>
              </a:rPr>
              <a:t>...</a:t>
            </a:r>
          </a:p>
        </p:txBody>
      </p:sp>
      <p:sp>
        <p:nvSpPr>
          <p:cNvPr id="72" name="ZoneTexte 71">
            <a:extLst>
              <a:ext uri="{FF2B5EF4-FFF2-40B4-BE49-F238E27FC236}">
                <a16:creationId xmlns:a16="http://schemas.microsoft.com/office/drawing/2014/main" id="{EEA9AAF1-D12F-492C-A463-DC3A28C7826D}"/>
              </a:ext>
            </a:extLst>
          </p:cNvPr>
          <p:cNvSpPr txBox="1"/>
          <p:nvPr/>
        </p:nvSpPr>
        <p:spPr>
          <a:xfrm>
            <a:off x="9229775" y="4305210"/>
            <a:ext cx="785133" cy="276999"/>
          </a:xfrm>
          <a:prstGeom prst="rect">
            <a:avLst/>
          </a:prstGeom>
          <a:noFill/>
        </p:spPr>
        <p:txBody>
          <a:bodyPr wrap="square" rtlCol="0">
            <a:spAutoFit/>
          </a:bodyPr>
          <a:lstStyle/>
          <a:p>
            <a:r>
              <a:rPr lang="en-GB" sz="1200">
                <a:latin typeface="+mj-lt"/>
              </a:rPr>
              <a:t>...</a:t>
            </a:r>
          </a:p>
        </p:txBody>
      </p:sp>
      <p:pic>
        <p:nvPicPr>
          <p:cNvPr id="73" name="Picture 2">
            <a:extLst>
              <a:ext uri="{FF2B5EF4-FFF2-40B4-BE49-F238E27FC236}">
                <a16:creationId xmlns:a16="http://schemas.microsoft.com/office/drawing/2014/main" id="{B0DC3FA8-296A-48F8-AA5C-A1D07B5F2089}"/>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794977" y="4090488"/>
            <a:ext cx="657240" cy="222585"/>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150">
            <a:extLst>
              <a:ext uri="{FF2B5EF4-FFF2-40B4-BE49-F238E27FC236}">
                <a16:creationId xmlns:a16="http://schemas.microsoft.com/office/drawing/2014/main" id="{E66136D4-2FC3-44B0-89E4-B325F676DAEF}"/>
              </a:ext>
            </a:extLst>
          </p:cNvPr>
          <p:cNvSpPr txBox="1"/>
          <p:nvPr/>
        </p:nvSpPr>
        <p:spPr>
          <a:xfrm>
            <a:off x="2696435" y="4312718"/>
            <a:ext cx="854324" cy="107722"/>
          </a:xfrm>
          <a:prstGeom prst="rect">
            <a:avLst/>
          </a:prstGeom>
          <a:noFill/>
        </p:spPr>
        <p:txBody>
          <a:bodyPr wrap="square" lIns="0" tIns="0" rIns="0" bIns="0">
            <a:spAutoFit/>
          </a:bodyPr>
          <a:lstStyle/>
          <a:p>
            <a:pPr algn="ctr"/>
            <a:r>
              <a:rPr lang="en-GB" sz="700" err="1">
                <a:solidFill>
                  <a:schemeClr val="bg2">
                    <a:lumMod val="75000"/>
                  </a:schemeClr>
                </a:solidFill>
                <a:latin typeface="Trebuchet MS" panose="020B0603020202020204" pitchFamily="34" charset="0"/>
              </a:rPr>
              <a:t>m</a:t>
            </a:r>
            <a:r>
              <a:rPr lang="en-GB" sz="700" err="1">
                <a:solidFill>
                  <a:srgbClr val="0070C0"/>
                </a:solidFill>
                <a:latin typeface="Trebuchet MS" panose="020B0603020202020204" pitchFamily="34" charset="0"/>
              </a:rPr>
              <a:t>List</a:t>
            </a:r>
            <a:r>
              <a:rPr lang="en-GB" sz="700">
                <a:latin typeface="Trebuchet MS" panose="020B0603020202020204" pitchFamily="34" charset="0"/>
              </a:rPr>
              <a:t>, </a:t>
            </a:r>
            <a:r>
              <a:rPr lang="en-GB" sz="700" b="1" err="1">
                <a:solidFill>
                  <a:schemeClr val="accent4"/>
                </a:solidFill>
                <a:latin typeface="Trebuchet MS" panose="020B0603020202020204" pitchFamily="34" charset="0"/>
              </a:rPr>
              <a:t>m</a:t>
            </a:r>
            <a:r>
              <a:rPr lang="en-GB" sz="700" b="1" err="1">
                <a:solidFill>
                  <a:srgbClr val="0070C0"/>
                </a:solidFill>
                <a:latin typeface="Trebuchet MS" panose="020B0603020202020204" pitchFamily="34" charset="0"/>
              </a:rPr>
              <a:t>Ads</a:t>
            </a:r>
            <a:r>
              <a:rPr lang="en-GB" sz="700">
                <a:latin typeface="Trebuchet MS" panose="020B0603020202020204" pitchFamily="34" charset="0"/>
              </a:rPr>
              <a:t>, </a:t>
            </a:r>
            <a:r>
              <a:rPr lang="en-GB" sz="700" err="1">
                <a:solidFill>
                  <a:schemeClr val="tx1">
                    <a:lumMod val="50000"/>
                  </a:schemeClr>
                </a:solidFill>
                <a:latin typeface="Trebuchet MS" panose="020B0603020202020204" pitchFamily="34" charset="0"/>
              </a:rPr>
              <a:t>m</a:t>
            </a:r>
            <a:r>
              <a:rPr lang="en-GB" sz="700" err="1">
                <a:solidFill>
                  <a:srgbClr val="0070C0"/>
                </a:solidFill>
                <a:latin typeface="Trebuchet MS" panose="020B0603020202020204" pitchFamily="34" charset="0"/>
              </a:rPr>
              <a:t>Lead</a:t>
            </a:r>
            <a:endParaRPr lang="en-GB" sz="700">
              <a:solidFill>
                <a:srgbClr val="0070C0"/>
              </a:solidFill>
              <a:latin typeface="Trebuchet MS" panose="020B0603020202020204" pitchFamily="34" charset="0"/>
            </a:endParaRPr>
          </a:p>
        </p:txBody>
      </p:sp>
    </p:spTree>
    <p:extLst>
      <p:ext uri="{BB962C8B-B14F-4D97-AF65-F5344CB8AC3E}">
        <p14:creationId xmlns:p14="http://schemas.microsoft.com/office/powerpoint/2010/main" val="298281133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8212627-5361-4779-97DD-C44C125F3414}"/>
              </a:ext>
            </a:extLst>
          </p:cNvPr>
          <p:cNvGraphicFramePr>
            <a:graphicFrameLocks noChangeAspect="1"/>
          </p:cNvGraphicFramePr>
          <p:nvPr>
            <p:custDataLst>
              <p:tags r:id="rId1"/>
            </p:custDataLst>
            <p:extLst>
              <p:ext uri="{D42A27DB-BD31-4B8C-83A1-F6EECF244321}">
                <p14:modId xmlns:p14="http://schemas.microsoft.com/office/powerpoint/2010/main" val="36202582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6" name="Object 5" hidden="1">
                        <a:extLst>
                          <a:ext uri="{FF2B5EF4-FFF2-40B4-BE49-F238E27FC236}">
                            <a16:creationId xmlns:a16="http://schemas.microsoft.com/office/drawing/2014/main" id="{E8212627-5361-4779-97DD-C44C125F341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909CFDC-F399-46F8-BF98-449244D2ECC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FFB9070D-15E7-43C8-B9D1-50EDDE544FB4}"/>
              </a:ext>
            </a:extLst>
          </p:cNvPr>
          <p:cNvSpPr>
            <a:spLocks noGrp="1"/>
          </p:cNvSpPr>
          <p:nvPr>
            <p:ph type="title"/>
          </p:nvPr>
        </p:nvSpPr>
        <p:spPr>
          <a:xfrm>
            <a:off x="165600" y="147600"/>
            <a:ext cx="8301170" cy="684000"/>
          </a:xfrm>
        </p:spPr>
        <p:txBody>
          <a:bodyPr vert="horz"/>
          <a:lstStyle/>
          <a:p>
            <a:r>
              <a:rPr lang="en-GB">
                <a:latin typeface="Trebuchet MS" panose="020B0603020202020204" pitchFamily="34" charset="0"/>
              </a:rPr>
              <a:t>Altares builds its database from </a:t>
            </a:r>
            <a:r>
              <a:rPr lang="en-GB">
                <a:solidFill>
                  <a:schemeClr val="tx2"/>
                </a:solidFill>
                <a:latin typeface="Trebuchet MS" panose="020B0603020202020204" pitchFamily="34" charset="0"/>
              </a:rPr>
              <a:t>different types</a:t>
            </a:r>
            <a:r>
              <a:rPr lang="en-GB">
                <a:latin typeface="Trebuchet MS" panose="020B0603020202020204" pitchFamily="34" charset="0"/>
              </a:rPr>
              <a:t> of information, </a:t>
            </a:r>
            <a:r>
              <a:rPr lang="en-GB">
                <a:solidFill>
                  <a:schemeClr val="tx2"/>
                </a:solidFill>
                <a:latin typeface="Trebuchet MS" panose="020B0603020202020204" pitchFamily="34" charset="0"/>
              </a:rPr>
              <a:t>digital data offering an opportunity </a:t>
            </a:r>
            <a:r>
              <a:rPr lang="en-GB">
                <a:latin typeface="Trebuchet MS" panose="020B0603020202020204" pitchFamily="34" charset="0"/>
              </a:rPr>
              <a:t>to enrich its database automatically and in real time but </a:t>
            </a:r>
            <a:r>
              <a:rPr lang="en-GB">
                <a:solidFill>
                  <a:schemeClr val="tx2"/>
                </a:solidFill>
                <a:latin typeface="Trebuchet MS" panose="020B0603020202020204" pitchFamily="34" charset="0"/>
              </a:rPr>
              <a:t>needing heavy R&amp;D investment</a:t>
            </a:r>
            <a:r>
              <a:rPr lang="en-GB">
                <a:latin typeface="Trebuchet MS" panose="020B0603020202020204" pitchFamily="34" charset="0"/>
              </a:rPr>
              <a:t> for collection and treatment</a:t>
            </a:r>
          </a:p>
        </p:txBody>
      </p:sp>
      <p:sp>
        <p:nvSpPr>
          <p:cNvPr id="3" name="Espace réservé du texte 2">
            <a:extLst>
              <a:ext uri="{FF2B5EF4-FFF2-40B4-BE49-F238E27FC236}">
                <a16:creationId xmlns:a16="http://schemas.microsoft.com/office/drawing/2014/main" id="{482B741C-FCB3-48A9-B9B6-3B637C191E31}"/>
              </a:ext>
            </a:extLst>
          </p:cNvPr>
          <p:cNvSpPr>
            <a:spLocks noGrp="1"/>
          </p:cNvSpPr>
          <p:nvPr>
            <p:ph type="body" sz="quarter" idx="10"/>
          </p:nvPr>
        </p:nvSpPr>
        <p:spPr/>
        <p:txBody>
          <a:bodyPr/>
          <a:lstStyle/>
          <a:p>
            <a:r>
              <a:rPr lang="en-GB" sz="800" i="1" kern="0"/>
              <a:t>Sources: eleven research &amp; analysis, company data, interviews with management</a:t>
            </a:r>
          </a:p>
          <a:p>
            <a:endParaRPr lang="en-GB"/>
          </a:p>
        </p:txBody>
      </p:sp>
      <p:sp>
        <p:nvSpPr>
          <p:cNvPr id="344" name="Rectangle 343">
            <a:extLst>
              <a:ext uri="{FF2B5EF4-FFF2-40B4-BE49-F238E27FC236}">
                <a16:creationId xmlns:a16="http://schemas.microsoft.com/office/drawing/2014/main" id="{939E11FD-0297-48EA-A350-F3AA1CF896CB}"/>
              </a:ext>
            </a:extLst>
          </p:cNvPr>
          <p:cNvSpPr/>
          <p:nvPr/>
        </p:nvSpPr>
        <p:spPr bwMode="auto">
          <a:xfrm>
            <a:off x="6842905" y="6603684"/>
            <a:ext cx="656805" cy="131620"/>
          </a:xfrm>
          <a:prstGeom prst="rect">
            <a:avLst/>
          </a:prstGeom>
          <a:solidFill>
            <a:schemeClr val="bg1">
              <a:lumMod val="95000"/>
            </a:schemeClr>
          </a:solidFill>
          <a:ln w="3175" cap="flat" cmpd="sng" algn="ctr">
            <a:solidFill>
              <a:schemeClr val="tx1"/>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92075"/>
            <a:r>
              <a:rPr lang="en-GB" sz="700">
                <a:latin typeface="Trebuchet MS" panose="020B0603020202020204" pitchFamily="34" charset="0"/>
              </a:rPr>
              <a:t>Non digital </a:t>
            </a:r>
          </a:p>
        </p:txBody>
      </p:sp>
      <p:sp>
        <p:nvSpPr>
          <p:cNvPr id="345" name="Rectangle 344">
            <a:extLst>
              <a:ext uri="{FF2B5EF4-FFF2-40B4-BE49-F238E27FC236}">
                <a16:creationId xmlns:a16="http://schemas.microsoft.com/office/drawing/2014/main" id="{C86909D9-2C01-4262-9C28-A05031A99702}"/>
              </a:ext>
            </a:extLst>
          </p:cNvPr>
          <p:cNvSpPr/>
          <p:nvPr/>
        </p:nvSpPr>
        <p:spPr bwMode="auto">
          <a:xfrm>
            <a:off x="7601078" y="6603684"/>
            <a:ext cx="595804" cy="131620"/>
          </a:xfrm>
          <a:prstGeom prst="rect">
            <a:avLst/>
          </a:prstGeom>
          <a:solidFill>
            <a:srgbClr val="E1F6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r>
              <a:rPr lang="en-GB" sz="700">
                <a:latin typeface="Trebuchet MS" panose="020B0603020202020204" pitchFamily="34" charset="0"/>
              </a:rPr>
              <a:t>Digital</a:t>
            </a:r>
          </a:p>
        </p:txBody>
      </p:sp>
      <p:cxnSp>
        <p:nvCxnSpPr>
          <p:cNvPr id="486" name="Straight Connector 485">
            <a:extLst>
              <a:ext uri="{FF2B5EF4-FFF2-40B4-BE49-F238E27FC236}">
                <a16:creationId xmlns:a16="http://schemas.microsoft.com/office/drawing/2014/main" id="{5BE7BB51-C14A-4026-954C-7F42D1745D6B}"/>
              </a:ext>
            </a:extLst>
          </p:cNvPr>
          <p:cNvCxnSpPr>
            <a:cxnSpLocks/>
          </p:cNvCxnSpPr>
          <p:nvPr/>
        </p:nvCxnSpPr>
        <p:spPr bwMode="auto">
          <a:xfrm>
            <a:off x="125575" y="1216372"/>
            <a:ext cx="954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6" name="ZoneTexte 35">
            <a:extLst>
              <a:ext uri="{FF2B5EF4-FFF2-40B4-BE49-F238E27FC236}">
                <a16:creationId xmlns:a16="http://schemas.microsoft.com/office/drawing/2014/main" id="{2B865933-9C53-4835-A7A8-1BDE1C2B3997}"/>
              </a:ext>
            </a:extLst>
          </p:cNvPr>
          <p:cNvSpPr txBox="1"/>
          <p:nvPr/>
        </p:nvSpPr>
        <p:spPr>
          <a:xfrm>
            <a:off x="1045184" y="1131734"/>
            <a:ext cx="763783" cy="169277"/>
          </a:xfrm>
          <a:prstGeom prst="rect">
            <a:avLst/>
          </a:prstGeom>
          <a:solidFill>
            <a:schemeClr val="bg1"/>
          </a:solidFill>
        </p:spPr>
        <p:txBody>
          <a:bodyPr wrap="square" lIns="0" tIns="0" rIns="0" bIns="0" rtlCol="0">
            <a:spAutoFit/>
          </a:bodyPr>
          <a:lstStyle/>
          <a:p>
            <a:pPr algn="ctr"/>
            <a:r>
              <a:rPr lang="en-GB" sz="1100">
                <a:latin typeface="Trebuchet MS" panose="020B0603020202020204" pitchFamily="34" charset="0"/>
              </a:rPr>
              <a:t>Data type </a:t>
            </a:r>
          </a:p>
        </p:txBody>
      </p:sp>
      <p:grpSp>
        <p:nvGrpSpPr>
          <p:cNvPr id="8" name="Group 7">
            <a:extLst>
              <a:ext uri="{FF2B5EF4-FFF2-40B4-BE49-F238E27FC236}">
                <a16:creationId xmlns:a16="http://schemas.microsoft.com/office/drawing/2014/main" id="{7B1C4785-1AD6-47F8-9343-552356098297}"/>
              </a:ext>
            </a:extLst>
          </p:cNvPr>
          <p:cNvGrpSpPr/>
          <p:nvPr/>
        </p:nvGrpSpPr>
        <p:grpSpPr>
          <a:xfrm>
            <a:off x="5337167" y="1535521"/>
            <a:ext cx="1091120" cy="252000"/>
            <a:chOff x="5337167" y="1538103"/>
            <a:chExt cx="1091120" cy="252000"/>
          </a:xfrm>
        </p:grpSpPr>
        <p:grpSp>
          <p:nvGrpSpPr>
            <p:cNvPr id="68" name="Group 9173">
              <a:extLst>
                <a:ext uri="{FF2B5EF4-FFF2-40B4-BE49-F238E27FC236}">
                  <a16:creationId xmlns:a16="http://schemas.microsoft.com/office/drawing/2014/main" id="{6B5526B6-0DFF-4013-BC71-B609D9E25EF6}"/>
                </a:ext>
              </a:extLst>
            </p:cNvPr>
            <p:cNvGrpSpPr>
              <a:grpSpLocks noChangeAspect="1"/>
            </p:cNvGrpSpPr>
            <p:nvPr/>
          </p:nvGrpSpPr>
          <p:grpSpPr>
            <a:xfrm>
              <a:off x="5337167" y="1538103"/>
              <a:ext cx="252000" cy="252000"/>
              <a:chOff x="6242050" y="3001764"/>
              <a:chExt cx="190500" cy="190500"/>
            </a:xfrm>
            <a:solidFill>
              <a:schemeClr val="tx2"/>
            </a:solidFill>
          </p:grpSpPr>
          <p:sp>
            <p:nvSpPr>
              <p:cNvPr id="69" name="Freeform 866">
                <a:extLst>
                  <a:ext uri="{FF2B5EF4-FFF2-40B4-BE49-F238E27FC236}">
                    <a16:creationId xmlns:a16="http://schemas.microsoft.com/office/drawing/2014/main" id="{1F4E2FE9-87C3-4687-9EEF-38B35821166F}"/>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867">
                <a:extLst>
                  <a:ext uri="{FF2B5EF4-FFF2-40B4-BE49-F238E27FC236}">
                    <a16:creationId xmlns:a16="http://schemas.microsoft.com/office/drawing/2014/main" id="{1F75F763-32F5-44A1-BED8-27CA068ABDD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1" name="Group 9173">
              <a:extLst>
                <a:ext uri="{FF2B5EF4-FFF2-40B4-BE49-F238E27FC236}">
                  <a16:creationId xmlns:a16="http://schemas.microsoft.com/office/drawing/2014/main" id="{E6306BB8-EE63-4120-A45C-DF609ADFD4A4}"/>
                </a:ext>
              </a:extLst>
            </p:cNvPr>
            <p:cNvGrpSpPr>
              <a:grpSpLocks noChangeAspect="1"/>
            </p:cNvGrpSpPr>
            <p:nvPr/>
          </p:nvGrpSpPr>
          <p:grpSpPr>
            <a:xfrm>
              <a:off x="5616874" y="1538103"/>
              <a:ext cx="252000" cy="252000"/>
              <a:chOff x="6242050" y="3001764"/>
              <a:chExt cx="190500" cy="190500"/>
            </a:xfrm>
            <a:solidFill>
              <a:schemeClr val="tx2"/>
            </a:solidFill>
          </p:grpSpPr>
          <p:sp>
            <p:nvSpPr>
              <p:cNvPr id="72" name="Freeform 866">
                <a:extLst>
                  <a:ext uri="{FF2B5EF4-FFF2-40B4-BE49-F238E27FC236}">
                    <a16:creationId xmlns:a16="http://schemas.microsoft.com/office/drawing/2014/main" id="{0834F537-BC04-4ED0-9663-CF84333C39E8}"/>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867">
                <a:extLst>
                  <a:ext uri="{FF2B5EF4-FFF2-40B4-BE49-F238E27FC236}">
                    <a16:creationId xmlns:a16="http://schemas.microsoft.com/office/drawing/2014/main" id="{A84173EC-6D95-417E-B92C-D4CC677A9ED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7" name="Group 9173">
              <a:extLst>
                <a:ext uri="{FF2B5EF4-FFF2-40B4-BE49-F238E27FC236}">
                  <a16:creationId xmlns:a16="http://schemas.microsoft.com/office/drawing/2014/main" id="{F116D26D-17A0-4643-A62F-057F267B175C}"/>
                </a:ext>
              </a:extLst>
            </p:cNvPr>
            <p:cNvGrpSpPr>
              <a:grpSpLocks noChangeAspect="1"/>
            </p:cNvGrpSpPr>
            <p:nvPr/>
          </p:nvGrpSpPr>
          <p:grpSpPr>
            <a:xfrm>
              <a:off x="5896581" y="1538103"/>
              <a:ext cx="252000" cy="252000"/>
              <a:chOff x="6242050" y="3001764"/>
              <a:chExt cx="190500" cy="190500"/>
            </a:xfrm>
            <a:solidFill>
              <a:schemeClr val="bg2">
                <a:lumMod val="20000"/>
                <a:lumOff val="80000"/>
              </a:schemeClr>
            </a:solidFill>
          </p:grpSpPr>
          <p:sp>
            <p:nvSpPr>
              <p:cNvPr id="103" name="Freeform 866">
                <a:extLst>
                  <a:ext uri="{FF2B5EF4-FFF2-40B4-BE49-F238E27FC236}">
                    <a16:creationId xmlns:a16="http://schemas.microsoft.com/office/drawing/2014/main" id="{42A19666-0EAD-4E27-B4CD-6B2B06A87A80}"/>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867">
                <a:extLst>
                  <a:ext uri="{FF2B5EF4-FFF2-40B4-BE49-F238E27FC236}">
                    <a16:creationId xmlns:a16="http://schemas.microsoft.com/office/drawing/2014/main" id="{43901F98-3329-416D-A01C-B33E835D259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06" name="Group 9173">
              <a:extLst>
                <a:ext uri="{FF2B5EF4-FFF2-40B4-BE49-F238E27FC236}">
                  <a16:creationId xmlns:a16="http://schemas.microsoft.com/office/drawing/2014/main" id="{DE120D45-ACE6-4F47-B72A-8B6CA443FFD3}"/>
                </a:ext>
              </a:extLst>
            </p:cNvPr>
            <p:cNvGrpSpPr>
              <a:grpSpLocks noChangeAspect="1"/>
            </p:cNvGrpSpPr>
            <p:nvPr/>
          </p:nvGrpSpPr>
          <p:grpSpPr>
            <a:xfrm>
              <a:off x="6176287" y="1538103"/>
              <a:ext cx="252000" cy="252000"/>
              <a:chOff x="6242050" y="3001764"/>
              <a:chExt cx="190500" cy="190500"/>
            </a:xfrm>
            <a:solidFill>
              <a:schemeClr val="bg2">
                <a:lumMod val="20000"/>
                <a:lumOff val="80000"/>
              </a:schemeClr>
            </a:solidFill>
          </p:grpSpPr>
          <p:sp>
            <p:nvSpPr>
              <p:cNvPr id="107" name="Freeform 866">
                <a:extLst>
                  <a:ext uri="{FF2B5EF4-FFF2-40B4-BE49-F238E27FC236}">
                    <a16:creationId xmlns:a16="http://schemas.microsoft.com/office/drawing/2014/main" id="{DC4B1DE7-B662-455C-8EFA-77519BF9533C}"/>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867">
                <a:extLst>
                  <a:ext uri="{FF2B5EF4-FFF2-40B4-BE49-F238E27FC236}">
                    <a16:creationId xmlns:a16="http://schemas.microsoft.com/office/drawing/2014/main" id="{899CF351-6092-413C-99B9-D5E7C1CD7BAD}"/>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7" name="Group 16">
            <a:extLst>
              <a:ext uri="{FF2B5EF4-FFF2-40B4-BE49-F238E27FC236}">
                <a16:creationId xmlns:a16="http://schemas.microsoft.com/office/drawing/2014/main" id="{7A863744-B772-4B43-AC51-FAE57F39E388}"/>
              </a:ext>
            </a:extLst>
          </p:cNvPr>
          <p:cNvGrpSpPr/>
          <p:nvPr/>
        </p:nvGrpSpPr>
        <p:grpSpPr>
          <a:xfrm>
            <a:off x="5295167" y="5167748"/>
            <a:ext cx="1091120" cy="252000"/>
            <a:chOff x="5295167" y="5167748"/>
            <a:chExt cx="1091120" cy="252000"/>
          </a:xfrm>
        </p:grpSpPr>
        <p:grpSp>
          <p:nvGrpSpPr>
            <p:cNvPr id="193" name="Group 9173">
              <a:extLst>
                <a:ext uri="{FF2B5EF4-FFF2-40B4-BE49-F238E27FC236}">
                  <a16:creationId xmlns:a16="http://schemas.microsoft.com/office/drawing/2014/main" id="{CC926535-D628-4905-AA8D-64A4E5ED66AB}"/>
                </a:ext>
              </a:extLst>
            </p:cNvPr>
            <p:cNvGrpSpPr>
              <a:grpSpLocks noChangeAspect="1"/>
            </p:cNvGrpSpPr>
            <p:nvPr/>
          </p:nvGrpSpPr>
          <p:grpSpPr>
            <a:xfrm>
              <a:off x="5295167" y="5167748"/>
              <a:ext cx="252000" cy="252000"/>
              <a:chOff x="6242050" y="3001764"/>
              <a:chExt cx="190500" cy="190500"/>
            </a:xfrm>
            <a:solidFill>
              <a:schemeClr val="tx2"/>
            </a:solidFill>
          </p:grpSpPr>
          <p:sp>
            <p:nvSpPr>
              <p:cNvPr id="194" name="Freeform 866">
                <a:extLst>
                  <a:ext uri="{FF2B5EF4-FFF2-40B4-BE49-F238E27FC236}">
                    <a16:creationId xmlns:a16="http://schemas.microsoft.com/office/drawing/2014/main" id="{5E44F58C-2B0F-4310-92F6-AF41E2785813}"/>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5" name="Freeform 867">
                <a:extLst>
                  <a:ext uri="{FF2B5EF4-FFF2-40B4-BE49-F238E27FC236}">
                    <a16:creationId xmlns:a16="http://schemas.microsoft.com/office/drawing/2014/main" id="{CC123E08-21DD-4386-8036-226FA14D51BF}"/>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96" name="Group 9173">
              <a:extLst>
                <a:ext uri="{FF2B5EF4-FFF2-40B4-BE49-F238E27FC236}">
                  <a16:creationId xmlns:a16="http://schemas.microsoft.com/office/drawing/2014/main" id="{2B90BF54-41BB-4D4D-A8B6-485C21996D21}"/>
                </a:ext>
              </a:extLst>
            </p:cNvPr>
            <p:cNvGrpSpPr>
              <a:grpSpLocks noChangeAspect="1"/>
            </p:cNvGrpSpPr>
            <p:nvPr/>
          </p:nvGrpSpPr>
          <p:grpSpPr>
            <a:xfrm>
              <a:off x="5574874" y="5167748"/>
              <a:ext cx="252000" cy="252000"/>
              <a:chOff x="6242050" y="3001764"/>
              <a:chExt cx="190500" cy="190500"/>
            </a:xfrm>
            <a:solidFill>
              <a:schemeClr val="tx2"/>
            </a:solidFill>
          </p:grpSpPr>
          <p:sp>
            <p:nvSpPr>
              <p:cNvPr id="197" name="Freeform 866">
                <a:extLst>
                  <a:ext uri="{FF2B5EF4-FFF2-40B4-BE49-F238E27FC236}">
                    <a16:creationId xmlns:a16="http://schemas.microsoft.com/office/drawing/2014/main" id="{5E13CDA9-D3AE-4294-97E8-2994165A875B}"/>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8" name="Freeform 867">
                <a:extLst>
                  <a:ext uri="{FF2B5EF4-FFF2-40B4-BE49-F238E27FC236}">
                    <a16:creationId xmlns:a16="http://schemas.microsoft.com/office/drawing/2014/main" id="{4164B229-5548-46DB-95F8-9A3DB737C62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99" name="Group 9173">
              <a:extLst>
                <a:ext uri="{FF2B5EF4-FFF2-40B4-BE49-F238E27FC236}">
                  <a16:creationId xmlns:a16="http://schemas.microsoft.com/office/drawing/2014/main" id="{2B23D1D5-B507-4476-904C-5E5269501695}"/>
                </a:ext>
              </a:extLst>
            </p:cNvPr>
            <p:cNvGrpSpPr>
              <a:grpSpLocks noChangeAspect="1"/>
            </p:cNvGrpSpPr>
            <p:nvPr/>
          </p:nvGrpSpPr>
          <p:grpSpPr>
            <a:xfrm>
              <a:off x="5854581" y="5167748"/>
              <a:ext cx="252000" cy="252000"/>
              <a:chOff x="6242050" y="3001764"/>
              <a:chExt cx="190500" cy="190500"/>
            </a:xfrm>
            <a:solidFill>
              <a:schemeClr val="bg2">
                <a:lumMod val="20000"/>
                <a:lumOff val="80000"/>
              </a:schemeClr>
            </a:solidFill>
          </p:grpSpPr>
          <p:sp>
            <p:nvSpPr>
              <p:cNvPr id="200" name="Freeform 866">
                <a:extLst>
                  <a:ext uri="{FF2B5EF4-FFF2-40B4-BE49-F238E27FC236}">
                    <a16:creationId xmlns:a16="http://schemas.microsoft.com/office/drawing/2014/main" id="{2C0A89B0-995C-414A-9F79-96188011A0DF}"/>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1" name="Freeform 867">
                <a:extLst>
                  <a:ext uri="{FF2B5EF4-FFF2-40B4-BE49-F238E27FC236}">
                    <a16:creationId xmlns:a16="http://schemas.microsoft.com/office/drawing/2014/main" id="{9F458735-AA70-4967-9C74-767A67254A5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02" name="Group 9173">
              <a:extLst>
                <a:ext uri="{FF2B5EF4-FFF2-40B4-BE49-F238E27FC236}">
                  <a16:creationId xmlns:a16="http://schemas.microsoft.com/office/drawing/2014/main" id="{C5FF7180-F3B0-4D32-8CDB-D44BA543FE73}"/>
                </a:ext>
              </a:extLst>
            </p:cNvPr>
            <p:cNvGrpSpPr>
              <a:grpSpLocks noChangeAspect="1"/>
            </p:cNvGrpSpPr>
            <p:nvPr/>
          </p:nvGrpSpPr>
          <p:grpSpPr>
            <a:xfrm>
              <a:off x="6134287" y="5167748"/>
              <a:ext cx="252000" cy="252000"/>
              <a:chOff x="6242050" y="3001764"/>
              <a:chExt cx="190500" cy="190500"/>
            </a:xfrm>
            <a:solidFill>
              <a:schemeClr val="bg2">
                <a:lumMod val="20000"/>
                <a:lumOff val="80000"/>
              </a:schemeClr>
            </a:solidFill>
          </p:grpSpPr>
          <p:sp>
            <p:nvSpPr>
              <p:cNvPr id="203" name="Freeform 866">
                <a:extLst>
                  <a:ext uri="{FF2B5EF4-FFF2-40B4-BE49-F238E27FC236}">
                    <a16:creationId xmlns:a16="http://schemas.microsoft.com/office/drawing/2014/main" id="{DDC6C60F-AF3D-4F21-A049-10F3485C3538}"/>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 name="Freeform 867">
                <a:extLst>
                  <a:ext uri="{FF2B5EF4-FFF2-40B4-BE49-F238E27FC236}">
                    <a16:creationId xmlns:a16="http://schemas.microsoft.com/office/drawing/2014/main" id="{8BC3841C-CBBF-45B9-8F5B-1AC583FC0CE4}"/>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4" name="Group 13">
            <a:extLst>
              <a:ext uri="{FF2B5EF4-FFF2-40B4-BE49-F238E27FC236}">
                <a16:creationId xmlns:a16="http://schemas.microsoft.com/office/drawing/2014/main" id="{55825E6E-52CB-4EEE-8390-DEC526E4AFEE}"/>
              </a:ext>
            </a:extLst>
          </p:cNvPr>
          <p:cNvGrpSpPr/>
          <p:nvPr/>
        </p:nvGrpSpPr>
        <p:grpSpPr>
          <a:xfrm>
            <a:off x="5288751" y="3806444"/>
            <a:ext cx="1091120" cy="252000"/>
            <a:chOff x="5288751" y="3787374"/>
            <a:chExt cx="1091120" cy="252000"/>
          </a:xfrm>
        </p:grpSpPr>
        <p:grpSp>
          <p:nvGrpSpPr>
            <p:cNvPr id="205" name="Group 9173">
              <a:extLst>
                <a:ext uri="{FF2B5EF4-FFF2-40B4-BE49-F238E27FC236}">
                  <a16:creationId xmlns:a16="http://schemas.microsoft.com/office/drawing/2014/main" id="{9D7D49F8-6B49-471F-8412-9A8FCAE6032F}"/>
                </a:ext>
              </a:extLst>
            </p:cNvPr>
            <p:cNvGrpSpPr>
              <a:grpSpLocks noChangeAspect="1"/>
            </p:cNvGrpSpPr>
            <p:nvPr/>
          </p:nvGrpSpPr>
          <p:grpSpPr>
            <a:xfrm>
              <a:off x="5288751" y="3787374"/>
              <a:ext cx="252000" cy="252000"/>
              <a:chOff x="6242050" y="3001764"/>
              <a:chExt cx="190500" cy="190500"/>
            </a:xfrm>
            <a:solidFill>
              <a:schemeClr val="tx2"/>
            </a:solidFill>
          </p:grpSpPr>
          <p:sp>
            <p:nvSpPr>
              <p:cNvPr id="206" name="Freeform 866">
                <a:extLst>
                  <a:ext uri="{FF2B5EF4-FFF2-40B4-BE49-F238E27FC236}">
                    <a16:creationId xmlns:a16="http://schemas.microsoft.com/office/drawing/2014/main" id="{0A8BF6E1-9378-48A0-A477-C1FB6C8A946A}"/>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 name="Freeform 867">
                <a:extLst>
                  <a:ext uri="{FF2B5EF4-FFF2-40B4-BE49-F238E27FC236}">
                    <a16:creationId xmlns:a16="http://schemas.microsoft.com/office/drawing/2014/main" id="{F70E4254-6E97-4B9C-AA14-ED4FCE86CFAB}"/>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08" name="Group 9173">
              <a:extLst>
                <a:ext uri="{FF2B5EF4-FFF2-40B4-BE49-F238E27FC236}">
                  <a16:creationId xmlns:a16="http://schemas.microsoft.com/office/drawing/2014/main" id="{8D45FE75-BD56-4045-869A-AAA9B10B4627}"/>
                </a:ext>
              </a:extLst>
            </p:cNvPr>
            <p:cNvGrpSpPr>
              <a:grpSpLocks noChangeAspect="1"/>
            </p:cNvGrpSpPr>
            <p:nvPr/>
          </p:nvGrpSpPr>
          <p:grpSpPr>
            <a:xfrm>
              <a:off x="5568458" y="3787374"/>
              <a:ext cx="252000" cy="252000"/>
              <a:chOff x="6242050" y="3001764"/>
              <a:chExt cx="190500" cy="190500"/>
            </a:xfrm>
            <a:solidFill>
              <a:schemeClr val="bg2">
                <a:lumMod val="20000"/>
                <a:lumOff val="80000"/>
              </a:schemeClr>
            </a:solidFill>
          </p:grpSpPr>
          <p:sp>
            <p:nvSpPr>
              <p:cNvPr id="209" name="Freeform 866">
                <a:extLst>
                  <a:ext uri="{FF2B5EF4-FFF2-40B4-BE49-F238E27FC236}">
                    <a16:creationId xmlns:a16="http://schemas.microsoft.com/office/drawing/2014/main" id="{CB12053C-C8D6-4346-B5F9-EB9EDDB2BE24}"/>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 name="Freeform 867">
                <a:extLst>
                  <a:ext uri="{FF2B5EF4-FFF2-40B4-BE49-F238E27FC236}">
                    <a16:creationId xmlns:a16="http://schemas.microsoft.com/office/drawing/2014/main" id="{76CB555B-23F5-4C76-A07A-4D8EFD3E8366}"/>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11" name="Group 9173">
              <a:extLst>
                <a:ext uri="{FF2B5EF4-FFF2-40B4-BE49-F238E27FC236}">
                  <a16:creationId xmlns:a16="http://schemas.microsoft.com/office/drawing/2014/main" id="{81EBCAAB-705D-4E7C-878C-B26ED43425AF}"/>
                </a:ext>
              </a:extLst>
            </p:cNvPr>
            <p:cNvGrpSpPr>
              <a:grpSpLocks noChangeAspect="1"/>
            </p:cNvGrpSpPr>
            <p:nvPr/>
          </p:nvGrpSpPr>
          <p:grpSpPr>
            <a:xfrm>
              <a:off x="5848165" y="3787374"/>
              <a:ext cx="252000" cy="252000"/>
              <a:chOff x="6242050" y="3001764"/>
              <a:chExt cx="190500" cy="190500"/>
            </a:xfrm>
            <a:solidFill>
              <a:schemeClr val="bg2">
                <a:lumMod val="20000"/>
                <a:lumOff val="80000"/>
              </a:schemeClr>
            </a:solidFill>
          </p:grpSpPr>
          <p:sp>
            <p:nvSpPr>
              <p:cNvPr id="212" name="Freeform 866">
                <a:extLst>
                  <a:ext uri="{FF2B5EF4-FFF2-40B4-BE49-F238E27FC236}">
                    <a16:creationId xmlns:a16="http://schemas.microsoft.com/office/drawing/2014/main" id="{6728CE07-83DF-4CF8-8385-302033652D40}"/>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 name="Freeform 867">
                <a:extLst>
                  <a:ext uri="{FF2B5EF4-FFF2-40B4-BE49-F238E27FC236}">
                    <a16:creationId xmlns:a16="http://schemas.microsoft.com/office/drawing/2014/main" id="{C84ADD3F-89BB-46DE-9EC1-75C0DA712E1C}"/>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14" name="Group 9173">
              <a:extLst>
                <a:ext uri="{FF2B5EF4-FFF2-40B4-BE49-F238E27FC236}">
                  <a16:creationId xmlns:a16="http://schemas.microsoft.com/office/drawing/2014/main" id="{61049D82-A59F-493F-A151-789486418453}"/>
                </a:ext>
              </a:extLst>
            </p:cNvPr>
            <p:cNvGrpSpPr>
              <a:grpSpLocks noChangeAspect="1"/>
            </p:cNvGrpSpPr>
            <p:nvPr/>
          </p:nvGrpSpPr>
          <p:grpSpPr>
            <a:xfrm>
              <a:off x="6127871" y="3787374"/>
              <a:ext cx="252000" cy="252000"/>
              <a:chOff x="6242050" y="3001764"/>
              <a:chExt cx="190500" cy="190500"/>
            </a:xfrm>
            <a:solidFill>
              <a:schemeClr val="bg2">
                <a:lumMod val="20000"/>
                <a:lumOff val="80000"/>
              </a:schemeClr>
            </a:solidFill>
          </p:grpSpPr>
          <p:sp>
            <p:nvSpPr>
              <p:cNvPr id="215" name="Freeform 866">
                <a:extLst>
                  <a:ext uri="{FF2B5EF4-FFF2-40B4-BE49-F238E27FC236}">
                    <a16:creationId xmlns:a16="http://schemas.microsoft.com/office/drawing/2014/main" id="{B26628B4-5F14-4F33-8C3D-EF8F4079878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6" name="Freeform 867">
                <a:extLst>
                  <a:ext uri="{FF2B5EF4-FFF2-40B4-BE49-F238E27FC236}">
                    <a16:creationId xmlns:a16="http://schemas.microsoft.com/office/drawing/2014/main" id="{6860D7B7-DA60-49A8-9974-A9659C02DA14}"/>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0" name="Group 9">
            <a:extLst>
              <a:ext uri="{FF2B5EF4-FFF2-40B4-BE49-F238E27FC236}">
                <a16:creationId xmlns:a16="http://schemas.microsoft.com/office/drawing/2014/main" id="{7C9D99CD-F78E-4F41-89F2-8707C7A35232}"/>
              </a:ext>
            </a:extLst>
          </p:cNvPr>
          <p:cNvGrpSpPr/>
          <p:nvPr/>
        </p:nvGrpSpPr>
        <p:grpSpPr>
          <a:xfrm>
            <a:off x="5337167" y="1978782"/>
            <a:ext cx="1091120" cy="252000"/>
            <a:chOff x="5337167" y="1967047"/>
            <a:chExt cx="1091120" cy="252000"/>
          </a:xfrm>
        </p:grpSpPr>
        <p:grpSp>
          <p:nvGrpSpPr>
            <p:cNvPr id="109" name="Group 9173">
              <a:extLst>
                <a:ext uri="{FF2B5EF4-FFF2-40B4-BE49-F238E27FC236}">
                  <a16:creationId xmlns:a16="http://schemas.microsoft.com/office/drawing/2014/main" id="{409DF485-FD37-4C5A-9EF5-8B3EC75E97D9}"/>
                </a:ext>
              </a:extLst>
            </p:cNvPr>
            <p:cNvGrpSpPr>
              <a:grpSpLocks noChangeAspect="1"/>
            </p:cNvGrpSpPr>
            <p:nvPr/>
          </p:nvGrpSpPr>
          <p:grpSpPr>
            <a:xfrm>
              <a:off x="5337167" y="1967047"/>
              <a:ext cx="252000" cy="252000"/>
              <a:chOff x="6242050" y="3001764"/>
              <a:chExt cx="190500" cy="190500"/>
            </a:xfrm>
            <a:solidFill>
              <a:schemeClr val="tx2"/>
            </a:solidFill>
          </p:grpSpPr>
          <p:sp>
            <p:nvSpPr>
              <p:cNvPr id="110" name="Freeform 866">
                <a:extLst>
                  <a:ext uri="{FF2B5EF4-FFF2-40B4-BE49-F238E27FC236}">
                    <a16:creationId xmlns:a16="http://schemas.microsoft.com/office/drawing/2014/main" id="{510879C8-13FD-4D55-93F7-C7C998A1241B}"/>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Freeform 867">
                <a:extLst>
                  <a:ext uri="{FF2B5EF4-FFF2-40B4-BE49-F238E27FC236}">
                    <a16:creationId xmlns:a16="http://schemas.microsoft.com/office/drawing/2014/main" id="{8A4E5D74-927C-4578-A5B9-D12AF584A0D9}"/>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2" name="Group 9173">
              <a:extLst>
                <a:ext uri="{FF2B5EF4-FFF2-40B4-BE49-F238E27FC236}">
                  <a16:creationId xmlns:a16="http://schemas.microsoft.com/office/drawing/2014/main" id="{2E4C0424-FE11-412B-8807-874FF0270D99}"/>
                </a:ext>
              </a:extLst>
            </p:cNvPr>
            <p:cNvGrpSpPr>
              <a:grpSpLocks noChangeAspect="1"/>
            </p:cNvGrpSpPr>
            <p:nvPr/>
          </p:nvGrpSpPr>
          <p:grpSpPr>
            <a:xfrm>
              <a:off x="5616874" y="1967047"/>
              <a:ext cx="252000" cy="252000"/>
              <a:chOff x="6242050" y="3001764"/>
              <a:chExt cx="190500" cy="190500"/>
            </a:xfrm>
            <a:solidFill>
              <a:schemeClr val="tx2"/>
            </a:solidFill>
          </p:grpSpPr>
          <p:sp>
            <p:nvSpPr>
              <p:cNvPr id="113" name="Freeform 866">
                <a:extLst>
                  <a:ext uri="{FF2B5EF4-FFF2-40B4-BE49-F238E27FC236}">
                    <a16:creationId xmlns:a16="http://schemas.microsoft.com/office/drawing/2014/main" id="{26C2F425-0125-4DDD-9E19-0D7174F8EFCF}"/>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867">
                <a:extLst>
                  <a:ext uri="{FF2B5EF4-FFF2-40B4-BE49-F238E27FC236}">
                    <a16:creationId xmlns:a16="http://schemas.microsoft.com/office/drawing/2014/main" id="{89FE35E3-B4A2-4AE9-A21B-B0E38594911F}"/>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5" name="Group 9173">
              <a:extLst>
                <a:ext uri="{FF2B5EF4-FFF2-40B4-BE49-F238E27FC236}">
                  <a16:creationId xmlns:a16="http://schemas.microsoft.com/office/drawing/2014/main" id="{F22A0B43-CC8F-465A-8AA2-1CFD75C036B6}"/>
                </a:ext>
              </a:extLst>
            </p:cNvPr>
            <p:cNvGrpSpPr>
              <a:grpSpLocks noChangeAspect="1"/>
            </p:cNvGrpSpPr>
            <p:nvPr/>
          </p:nvGrpSpPr>
          <p:grpSpPr>
            <a:xfrm>
              <a:off x="5896581" y="1967047"/>
              <a:ext cx="252000" cy="252000"/>
              <a:chOff x="6242050" y="3001764"/>
              <a:chExt cx="190500" cy="190500"/>
            </a:xfrm>
            <a:solidFill>
              <a:schemeClr val="bg2">
                <a:lumMod val="20000"/>
                <a:lumOff val="80000"/>
              </a:schemeClr>
            </a:solidFill>
          </p:grpSpPr>
          <p:sp>
            <p:nvSpPr>
              <p:cNvPr id="116" name="Freeform 866">
                <a:extLst>
                  <a:ext uri="{FF2B5EF4-FFF2-40B4-BE49-F238E27FC236}">
                    <a16:creationId xmlns:a16="http://schemas.microsoft.com/office/drawing/2014/main" id="{87439211-65DD-4492-B828-7DA6B16C96DE}"/>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867">
                <a:extLst>
                  <a:ext uri="{FF2B5EF4-FFF2-40B4-BE49-F238E27FC236}">
                    <a16:creationId xmlns:a16="http://schemas.microsoft.com/office/drawing/2014/main" id="{5D41E7EA-B6C3-454B-84C4-652461493F9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8" name="Group 9173">
              <a:extLst>
                <a:ext uri="{FF2B5EF4-FFF2-40B4-BE49-F238E27FC236}">
                  <a16:creationId xmlns:a16="http://schemas.microsoft.com/office/drawing/2014/main" id="{9FC51D40-3891-46A1-9010-ACAC9200E007}"/>
                </a:ext>
              </a:extLst>
            </p:cNvPr>
            <p:cNvGrpSpPr>
              <a:grpSpLocks noChangeAspect="1"/>
            </p:cNvGrpSpPr>
            <p:nvPr/>
          </p:nvGrpSpPr>
          <p:grpSpPr>
            <a:xfrm>
              <a:off x="6176287" y="1967047"/>
              <a:ext cx="252000" cy="252000"/>
              <a:chOff x="6242050" y="3001764"/>
              <a:chExt cx="190500" cy="190500"/>
            </a:xfrm>
            <a:solidFill>
              <a:schemeClr val="bg2">
                <a:lumMod val="20000"/>
                <a:lumOff val="80000"/>
              </a:schemeClr>
            </a:solidFill>
          </p:grpSpPr>
          <p:sp>
            <p:nvSpPr>
              <p:cNvPr id="119" name="Freeform 866">
                <a:extLst>
                  <a:ext uri="{FF2B5EF4-FFF2-40B4-BE49-F238E27FC236}">
                    <a16:creationId xmlns:a16="http://schemas.microsoft.com/office/drawing/2014/main" id="{3E8C4A42-E72B-42D3-996A-5EF398C30CD0}"/>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867">
                <a:extLst>
                  <a:ext uri="{FF2B5EF4-FFF2-40B4-BE49-F238E27FC236}">
                    <a16:creationId xmlns:a16="http://schemas.microsoft.com/office/drawing/2014/main" id="{08CC92D7-05F0-4C08-915F-FFACEA8EF41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3" name="Group 12">
            <a:extLst>
              <a:ext uri="{FF2B5EF4-FFF2-40B4-BE49-F238E27FC236}">
                <a16:creationId xmlns:a16="http://schemas.microsoft.com/office/drawing/2014/main" id="{0A498A70-C3AD-405D-9282-72DAF34E4FB2}"/>
              </a:ext>
            </a:extLst>
          </p:cNvPr>
          <p:cNvGrpSpPr/>
          <p:nvPr/>
        </p:nvGrpSpPr>
        <p:grpSpPr>
          <a:xfrm>
            <a:off x="5304845" y="3352665"/>
            <a:ext cx="1091120" cy="252000"/>
            <a:chOff x="5304845" y="3360584"/>
            <a:chExt cx="1091120" cy="252000"/>
          </a:xfrm>
        </p:grpSpPr>
        <p:grpSp>
          <p:nvGrpSpPr>
            <p:cNvPr id="157" name="Group 9173">
              <a:extLst>
                <a:ext uri="{FF2B5EF4-FFF2-40B4-BE49-F238E27FC236}">
                  <a16:creationId xmlns:a16="http://schemas.microsoft.com/office/drawing/2014/main" id="{7C05F3B9-64BF-43C5-80CD-5D6C0E4454CB}"/>
                </a:ext>
              </a:extLst>
            </p:cNvPr>
            <p:cNvGrpSpPr>
              <a:grpSpLocks noChangeAspect="1"/>
            </p:cNvGrpSpPr>
            <p:nvPr/>
          </p:nvGrpSpPr>
          <p:grpSpPr>
            <a:xfrm>
              <a:off x="5304845" y="3360584"/>
              <a:ext cx="252000" cy="252000"/>
              <a:chOff x="6242050" y="3001764"/>
              <a:chExt cx="190500" cy="190500"/>
            </a:xfrm>
            <a:solidFill>
              <a:schemeClr val="tx2"/>
            </a:solidFill>
          </p:grpSpPr>
          <p:sp>
            <p:nvSpPr>
              <p:cNvPr id="158" name="Freeform 866">
                <a:extLst>
                  <a:ext uri="{FF2B5EF4-FFF2-40B4-BE49-F238E27FC236}">
                    <a16:creationId xmlns:a16="http://schemas.microsoft.com/office/drawing/2014/main" id="{0447C118-F87D-469B-A44C-561CCA4A2B09}"/>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867">
                <a:extLst>
                  <a:ext uri="{FF2B5EF4-FFF2-40B4-BE49-F238E27FC236}">
                    <a16:creationId xmlns:a16="http://schemas.microsoft.com/office/drawing/2014/main" id="{D6284410-77AD-4A9F-B38D-FE78DB6990AB}"/>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60" name="Group 9173">
              <a:extLst>
                <a:ext uri="{FF2B5EF4-FFF2-40B4-BE49-F238E27FC236}">
                  <a16:creationId xmlns:a16="http://schemas.microsoft.com/office/drawing/2014/main" id="{F9817EF3-78B5-4C27-99EA-45CB1C65D4D4}"/>
                </a:ext>
              </a:extLst>
            </p:cNvPr>
            <p:cNvGrpSpPr>
              <a:grpSpLocks noChangeAspect="1"/>
            </p:cNvGrpSpPr>
            <p:nvPr/>
          </p:nvGrpSpPr>
          <p:grpSpPr>
            <a:xfrm>
              <a:off x="5584552" y="3360584"/>
              <a:ext cx="252000" cy="252000"/>
              <a:chOff x="6242050" y="3001764"/>
              <a:chExt cx="190500" cy="190500"/>
            </a:xfrm>
            <a:solidFill>
              <a:schemeClr val="tx2"/>
            </a:solidFill>
          </p:grpSpPr>
          <p:sp>
            <p:nvSpPr>
              <p:cNvPr id="161" name="Freeform 866">
                <a:extLst>
                  <a:ext uri="{FF2B5EF4-FFF2-40B4-BE49-F238E27FC236}">
                    <a16:creationId xmlns:a16="http://schemas.microsoft.com/office/drawing/2014/main" id="{B963F3FE-DB65-4373-A508-1DCFB22191FE}"/>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Freeform 867">
                <a:extLst>
                  <a:ext uri="{FF2B5EF4-FFF2-40B4-BE49-F238E27FC236}">
                    <a16:creationId xmlns:a16="http://schemas.microsoft.com/office/drawing/2014/main" id="{A4F3124E-CBA1-420E-8997-8AD3DA11FAA4}"/>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63" name="Group 9173">
              <a:extLst>
                <a:ext uri="{FF2B5EF4-FFF2-40B4-BE49-F238E27FC236}">
                  <a16:creationId xmlns:a16="http://schemas.microsoft.com/office/drawing/2014/main" id="{0A20A25D-E745-4700-B1BA-262F82E815DB}"/>
                </a:ext>
              </a:extLst>
            </p:cNvPr>
            <p:cNvGrpSpPr>
              <a:grpSpLocks noChangeAspect="1"/>
            </p:cNvGrpSpPr>
            <p:nvPr/>
          </p:nvGrpSpPr>
          <p:grpSpPr>
            <a:xfrm>
              <a:off x="5864259" y="3360584"/>
              <a:ext cx="252000" cy="252000"/>
              <a:chOff x="6242050" y="3001764"/>
              <a:chExt cx="190500" cy="190500"/>
            </a:xfrm>
            <a:solidFill>
              <a:schemeClr val="tx2"/>
            </a:solidFill>
          </p:grpSpPr>
          <p:sp>
            <p:nvSpPr>
              <p:cNvPr id="164" name="Freeform 866">
                <a:extLst>
                  <a:ext uri="{FF2B5EF4-FFF2-40B4-BE49-F238E27FC236}">
                    <a16:creationId xmlns:a16="http://schemas.microsoft.com/office/drawing/2014/main" id="{71A9E43F-B0FB-4F7A-BD75-DB00E412785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867">
                <a:extLst>
                  <a:ext uri="{FF2B5EF4-FFF2-40B4-BE49-F238E27FC236}">
                    <a16:creationId xmlns:a16="http://schemas.microsoft.com/office/drawing/2014/main" id="{EFC1CF44-3F67-40A6-8DA8-BF1ABEC6C357}"/>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66" name="Group 9173">
              <a:extLst>
                <a:ext uri="{FF2B5EF4-FFF2-40B4-BE49-F238E27FC236}">
                  <a16:creationId xmlns:a16="http://schemas.microsoft.com/office/drawing/2014/main" id="{814CEDB0-9464-4487-A72F-8FAB291703F2}"/>
                </a:ext>
              </a:extLst>
            </p:cNvPr>
            <p:cNvGrpSpPr>
              <a:grpSpLocks noChangeAspect="1"/>
            </p:cNvGrpSpPr>
            <p:nvPr/>
          </p:nvGrpSpPr>
          <p:grpSpPr>
            <a:xfrm>
              <a:off x="6143965" y="3360584"/>
              <a:ext cx="252000" cy="252000"/>
              <a:chOff x="6242050" y="3001764"/>
              <a:chExt cx="190500" cy="190500"/>
            </a:xfrm>
            <a:solidFill>
              <a:schemeClr val="bg2">
                <a:lumMod val="20000"/>
                <a:lumOff val="80000"/>
              </a:schemeClr>
            </a:solidFill>
          </p:grpSpPr>
          <p:sp>
            <p:nvSpPr>
              <p:cNvPr id="167" name="Freeform 866">
                <a:extLst>
                  <a:ext uri="{FF2B5EF4-FFF2-40B4-BE49-F238E27FC236}">
                    <a16:creationId xmlns:a16="http://schemas.microsoft.com/office/drawing/2014/main" id="{F1879A6C-A635-4545-8AF0-4AD7F6C3D28E}"/>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8" name="Freeform 867">
                <a:extLst>
                  <a:ext uri="{FF2B5EF4-FFF2-40B4-BE49-F238E27FC236}">
                    <a16:creationId xmlns:a16="http://schemas.microsoft.com/office/drawing/2014/main" id="{2509A03B-A5A7-431C-8AAC-E9C1182A73BC}"/>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1" name="Group 10">
            <a:extLst>
              <a:ext uri="{FF2B5EF4-FFF2-40B4-BE49-F238E27FC236}">
                <a16:creationId xmlns:a16="http://schemas.microsoft.com/office/drawing/2014/main" id="{FB9C05BE-3027-4BFD-87DD-1F673F28FD5A}"/>
              </a:ext>
            </a:extLst>
          </p:cNvPr>
          <p:cNvGrpSpPr/>
          <p:nvPr/>
        </p:nvGrpSpPr>
        <p:grpSpPr>
          <a:xfrm>
            <a:off x="5317947" y="2441425"/>
            <a:ext cx="1091120" cy="252000"/>
            <a:chOff x="5317947" y="2441425"/>
            <a:chExt cx="1091120" cy="252000"/>
          </a:xfrm>
        </p:grpSpPr>
        <p:grpSp>
          <p:nvGrpSpPr>
            <p:cNvPr id="121" name="Group 9173">
              <a:extLst>
                <a:ext uri="{FF2B5EF4-FFF2-40B4-BE49-F238E27FC236}">
                  <a16:creationId xmlns:a16="http://schemas.microsoft.com/office/drawing/2014/main" id="{73FCA1BF-8B84-4782-9B86-FD6102536FA0}"/>
                </a:ext>
              </a:extLst>
            </p:cNvPr>
            <p:cNvGrpSpPr>
              <a:grpSpLocks noChangeAspect="1"/>
            </p:cNvGrpSpPr>
            <p:nvPr/>
          </p:nvGrpSpPr>
          <p:grpSpPr>
            <a:xfrm>
              <a:off x="5317947" y="2441425"/>
              <a:ext cx="252000" cy="252000"/>
              <a:chOff x="6242050" y="3001764"/>
              <a:chExt cx="190500" cy="190500"/>
            </a:xfrm>
            <a:solidFill>
              <a:schemeClr val="tx2"/>
            </a:solidFill>
          </p:grpSpPr>
          <p:sp>
            <p:nvSpPr>
              <p:cNvPr id="122" name="Freeform 866">
                <a:extLst>
                  <a:ext uri="{FF2B5EF4-FFF2-40B4-BE49-F238E27FC236}">
                    <a16:creationId xmlns:a16="http://schemas.microsoft.com/office/drawing/2014/main" id="{E8BC2C02-774F-4A5F-BD73-6EC0DF5BD375}"/>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3" name="Freeform 867">
                <a:extLst>
                  <a:ext uri="{FF2B5EF4-FFF2-40B4-BE49-F238E27FC236}">
                    <a16:creationId xmlns:a16="http://schemas.microsoft.com/office/drawing/2014/main" id="{946AB976-5B96-40BE-8317-698C6C9FB235}"/>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24" name="Group 9173">
              <a:extLst>
                <a:ext uri="{FF2B5EF4-FFF2-40B4-BE49-F238E27FC236}">
                  <a16:creationId xmlns:a16="http://schemas.microsoft.com/office/drawing/2014/main" id="{3689D583-DDC1-499E-8FFE-AF5091D15478}"/>
                </a:ext>
              </a:extLst>
            </p:cNvPr>
            <p:cNvGrpSpPr>
              <a:grpSpLocks noChangeAspect="1"/>
            </p:cNvGrpSpPr>
            <p:nvPr/>
          </p:nvGrpSpPr>
          <p:grpSpPr>
            <a:xfrm>
              <a:off x="5597654" y="2441425"/>
              <a:ext cx="252000" cy="252000"/>
              <a:chOff x="6242050" y="3001764"/>
              <a:chExt cx="190500" cy="190500"/>
            </a:xfrm>
            <a:solidFill>
              <a:schemeClr val="bg2">
                <a:lumMod val="20000"/>
                <a:lumOff val="80000"/>
              </a:schemeClr>
            </a:solidFill>
          </p:grpSpPr>
          <p:sp>
            <p:nvSpPr>
              <p:cNvPr id="125" name="Freeform 866">
                <a:extLst>
                  <a:ext uri="{FF2B5EF4-FFF2-40B4-BE49-F238E27FC236}">
                    <a16:creationId xmlns:a16="http://schemas.microsoft.com/office/drawing/2014/main" id="{4EB25BF5-6173-405D-BE13-EBC4EFDA24C4}"/>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6" name="Freeform 867">
                <a:extLst>
                  <a:ext uri="{FF2B5EF4-FFF2-40B4-BE49-F238E27FC236}">
                    <a16:creationId xmlns:a16="http://schemas.microsoft.com/office/drawing/2014/main" id="{C8E90EB0-7C9E-4318-BE60-620C5B8E395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27" name="Group 9173">
              <a:extLst>
                <a:ext uri="{FF2B5EF4-FFF2-40B4-BE49-F238E27FC236}">
                  <a16:creationId xmlns:a16="http://schemas.microsoft.com/office/drawing/2014/main" id="{BC6CE3A9-AC1A-4743-A530-1E6ECEA18620}"/>
                </a:ext>
              </a:extLst>
            </p:cNvPr>
            <p:cNvGrpSpPr>
              <a:grpSpLocks noChangeAspect="1"/>
            </p:cNvGrpSpPr>
            <p:nvPr/>
          </p:nvGrpSpPr>
          <p:grpSpPr>
            <a:xfrm>
              <a:off x="5877361" y="2441425"/>
              <a:ext cx="252000" cy="252000"/>
              <a:chOff x="6242050" y="3001764"/>
              <a:chExt cx="190500" cy="190500"/>
            </a:xfrm>
            <a:solidFill>
              <a:schemeClr val="bg2">
                <a:lumMod val="20000"/>
                <a:lumOff val="80000"/>
              </a:schemeClr>
            </a:solidFill>
          </p:grpSpPr>
          <p:sp>
            <p:nvSpPr>
              <p:cNvPr id="128" name="Freeform 866">
                <a:extLst>
                  <a:ext uri="{FF2B5EF4-FFF2-40B4-BE49-F238E27FC236}">
                    <a16:creationId xmlns:a16="http://schemas.microsoft.com/office/drawing/2014/main" id="{C3A0D2C9-B811-4A8F-94E1-7467773B251D}"/>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9" name="Freeform 867">
                <a:extLst>
                  <a:ext uri="{FF2B5EF4-FFF2-40B4-BE49-F238E27FC236}">
                    <a16:creationId xmlns:a16="http://schemas.microsoft.com/office/drawing/2014/main" id="{FA92CCA7-71C3-45F4-B271-B655F2504DB3}"/>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30" name="Group 9173">
              <a:extLst>
                <a:ext uri="{FF2B5EF4-FFF2-40B4-BE49-F238E27FC236}">
                  <a16:creationId xmlns:a16="http://schemas.microsoft.com/office/drawing/2014/main" id="{AC9341CB-1373-45D2-9257-7B2615443552}"/>
                </a:ext>
              </a:extLst>
            </p:cNvPr>
            <p:cNvGrpSpPr>
              <a:grpSpLocks noChangeAspect="1"/>
            </p:cNvGrpSpPr>
            <p:nvPr/>
          </p:nvGrpSpPr>
          <p:grpSpPr>
            <a:xfrm>
              <a:off x="6157067" y="2441425"/>
              <a:ext cx="252000" cy="252000"/>
              <a:chOff x="6242050" y="3001764"/>
              <a:chExt cx="190500" cy="190500"/>
            </a:xfrm>
            <a:solidFill>
              <a:schemeClr val="bg2">
                <a:lumMod val="20000"/>
                <a:lumOff val="80000"/>
              </a:schemeClr>
            </a:solidFill>
          </p:grpSpPr>
          <p:sp>
            <p:nvSpPr>
              <p:cNvPr id="131" name="Freeform 866">
                <a:extLst>
                  <a:ext uri="{FF2B5EF4-FFF2-40B4-BE49-F238E27FC236}">
                    <a16:creationId xmlns:a16="http://schemas.microsoft.com/office/drawing/2014/main" id="{FC9796A5-3E7C-4377-9018-D961B8B1222D}"/>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2" name="Freeform 867">
                <a:extLst>
                  <a:ext uri="{FF2B5EF4-FFF2-40B4-BE49-F238E27FC236}">
                    <a16:creationId xmlns:a16="http://schemas.microsoft.com/office/drawing/2014/main" id="{3D03BFAD-1211-4513-832B-60B844622BF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2" name="Group 11">
            <a:extLst>
              <a:ext uri="{FF2B5EF4-FFF2-40B4-BE49-F238E27FC236}">
                <a16:creationId xmlns:a16="http://schemas.microsoft.com/office/drawing/2014/main" id="{2248BF7C-4EAB-465B-A4C2-278B8C19C82C}"/>
              </a:ext>
            </a:extLst>
          </p:cNvPr>
          <p:cNvGrpSpPr/>
          <p:nvPr/>
        </p:nvGrpSpPr>
        <p:grpSpPr>
          <a:xfrm>
            <a:off x="5322725" y="2842680"/>
            <a:ext cx="1234252" cy="400110"/>
            <a:chOff x="5322725" y="2842680"/>
            <a:chExt cx="1234252" cy="400110"/>
          </a:xfrm>
        </p:grpSpPr>
        <p:grpSp>
          <p:nvGrpSpPr>
            <p:cNvPr id="133" name="Group 9173">
              <a:extLst>
                <a:ext uri="{FF2B5EF4-FFF2-40B4-BE49-F238E27FC236}">
                  <a16:creationId xmlns:a16="http://schemas.microsoft.com/office/drawing/2014/main" id="{8EB73515-8A8E-4AC5-B3B6-096D31AA70C9}"/>
                </a:ext>
              </a:extLst>
            </p:cNvPr>
            <p:cNvGrpSpPr>
              <a:grpSpLocks noChangeAspect="1"/>
            </p:cNvGrpSpPr>
            <p:nvPr/>
          </p:nvGrpSpPr>
          <p:grpSpPr>
            <a:xfrm>
              <a:off x="5340600" y="2922123"/>
              <a:ext cx="252000" cy="252000"/>
              <a:chOff x="6242050" y="3001764"/>
              <a:chExt cx="190500" cy="190500"/>
            </a:xfrm>
            <a:solidFill>
              <a:schemeClr val="bg2">
                <a:lumMod val="20000"/>
                <a:lumOff val="80000"/>
              </a:schemeClr>
            </a:solidFill>
          </p:grpSpPr>
          <p:sp>
            <p:nvSpPr>
              <p:cNvPr id="134" name="Freeform 866">
                <a:extLst>
                  <a:ext uri="{FF2B5EF4-FFF2-40B4-BE49-F238E27FC236}">
                    <a16:creationId xmlns:a16="http://schemas.microsoft.com/office/drawing/2014/main" id="{6C3A74E2-AFE9-4298-991D-EDA9F1D7F1CE}"/>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5" name="Freeform 867">
                <a:extLst>
                  <a:ext uri="{FF2B5EF4-FFF2-40B4-BE49-F238E27FC236}">
                    <a16:creationId xmlns:a16="http://schemas.microsoft.com/office/drawing/2014/main" id="{DC63FA02-3F5E-4CF7-8A6E-71A43E6953B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36" name="Group 9173">
              <a:extLst>
                <a:ext uri="{FF2B5EF4-FFF2-40B4-BE49-F238E27FC236}">
                  <a16:creationId xmlns:a16="http://schemas.microsoft.com/office/drawing/2014/main" id="{6ED84F91-862F-4E74-89A0-53BC48B55221}"/>
                </a:ext>
              </a:extLst>
            </p:cNvPr>
            <p:cNvGrpSpPr>
              <a:grpSpLocks noChangeAspect="1"/>
            </p:cNvGrpSpPr>
            <p:nvPr/>
          </p:nvGrpSpPr>
          <p:grpSpPr>
            <a:xfrm>
              <a:off x="5620307" y="2922123"/>
              <a:ext cx="252000" cy="252000"/>
              <a:chOff x="6242050" y="3001764"/>
              <a:chExt cx="190500" cy="190500"/>
            </a:xfrm>
            <a:solidFill>
              <a:schemeClr val="bg2">
                <a:lumMod val="20000"/>
                <a:lumOff val="80000"/>
              </a:schemeClr>
            </a:solidFill>
          </p:grpSpPr>
          <p:sp>
            <p:nvSpPr>
              <p:cNvPr id="137" name="Freeform 866">
                <a:extLst>
                  <a:ext uri="{FF2B5EF4-FFF2-40B4-BE49-F238E27FC236}">
                    <a16:creationId xmlns:a16="http://schemas.microsoft.com/office/drawing/2014/main" id="{11484E15-8486-433C-B3A0-8B04EFD0E94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8" name="Freeform 867">
                <a:extLst>
                  <a:ext uri="{FF2B5EF4-FFF2-40B4-BE49-F238E27FC236}">
                    <a16:creationId xmlns:a16="http://schemas.microsoft.com/office/drawing/2014/main" id="{DDB06EAC-E66E-474F-B8A7-EE597974860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39" name="Group 9173">
              <a:extLst>
                <a:ext uri="{FF2B5EF4-FFF2-40B4-BE49-F238E27FC236}">
                  <a16:creationId xmlns:a16="http://schemas.microsoft.com/office/drawing/2014/main" id="{41314907-E163-49CB-8B2C-2D105B54D54A}"/>
                </a:ext>
              </a:extLst>
            </p:cNvPr>
            <p:cNvGrpSpPr>
              <a:grpSpLocks noChangeAspect="1"/>
            </p:cNvGrpSpPr>
            <p:nvPr/>
          </p:nvGrpSpPr>
          <p:grpSpPr>
            <a:xfrm>
              <a:off x="5900014" y="2922123"/>
              <a:ext cx="252000" cy="252000"/>
              <a:chOff x="6242050" y="3001764"/>
              <a:chExt cx="190500" cy="190500"/>
            </a:xfrm>
            <a:solidFill>
              <a:schemeClr val="bg2">
                <a:lumMod val="20000"/>
                <a:lumOff val="80000"/>
              </a:schemeClr>
            </a:solidFill>
          </p:grpSpPr>
          <p:sp>
            <p:nvSpPr>
              <p:cNvPr id="140" name="Freeform 866">
                <a:extLst>
                  <a:ext uri="{FF2B5EF4-FFF2-40B4-BE49-F238E27FC236}">
                    <a16:creationId xmlns:a16="http://schemas.microsoft.com/office/drawing/2014/main" id="{E084B1C2-4681-4EFE-B8BD-279224491F96}"/>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1" name="Freeform 867">
                <a:extLst>
                  <a:ext uri="{FF2B5EF4-FFF2-40B4-BE49-F238E27FC236}">
                    <a16:creationId xmlns:a16="http://schemas.microsoft.com/office/drawing/2014/main" id="{5D8ABB87-9893-4AC9-B590-57ED171AFCE4}"/>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42" name="Group 9173">
              <a:extLst>
                <a:ext uri="{FF2B5EF4-FFF2-40B4-BE49-F238E27FC236}">
                  <a16:creationId xmlns:a16="http://schemas.microsoft.com/office/drawing/2014/main" id="{018AF17D-DD3E-4430-89EC-DA54A6907496}"/>
                </a:ext>
              </a:extLst>
            </p:cNvPr>
            <p:cNvGrpSpPr>
              <a:grpSpLocks noChangeAspect="1"/>
            </p:cNvGrpSpPr>
            <p:nvPr/>
          </p:nvGrpSpPr>
          <p:grpSpPr>
            <a:xfrm>
              <a:off x="6179720" y="2922123"/>
              <a:ext cx="252000" cy="252000"/>
              <a:chOff x="6242050" y="3001764"/>
              <a:chExt cx="190500" cy="190500"/>
            </a:xfrm>
            <a:solidFill>
              <a:schemeClr val="bg2">
                <a:lumMod val="20000"/>
                <a:lumOff val="80000"/>
              </a:schemeClr>
            </a:solidFill>
          </p:grpSpPr>
          <p:sp>
            <p:nvSpPr>
              <p:cNvPr id="143" name="Freeform 866">
                <a:extLst>
                  <a:ext uri="{FF2B5EF4-FFF2-40B4-BE49-F238E27FC236}">
                    <a16:creationId xmlns:a16="http://schemas.microsoft.com/office/drawing/2014/main" id="{1EEE45D8-330E-4EAF-A9A5-B966352FDC8E}"/>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4" name="Freeform 867">
                <a:extLst>
                  <a:ext uri="{FF2B5EF4-FFF2-40B4-BE49-F238E27FC236}">
                    <a16:creationId xmlns:a16="http://schemas.microsoft.com/office/drawing/2014/main" id="{F60C7646-5C89-4C42-BA87-2E0E6F50437B}"/>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39" name="Rectangle 338">
              <a:extLst>
                <a:ext uri="{FF2B5EF4-FFF2-40B4-BE49-F238E27FC236}">
                  <a16:creationId xmlns:a16="http://schemas.microsoft.com/office/drawing/2014/main" id="{B416571C-6CC0-4AD0-9B65-CD3E27D3C84A}"/>
                </a:ext>
              </a:extLst>
            </p:cNvPr>
            <p:cNvSpPr/>
            <p:nvPr/>
          </p:nvSpPr>
          <p:spPr>
            <a:xfrm>
              <a:off x="5322725" y="2842680"/>
              <a:ext cx="1234252" cy="400110"/>
            </a:xfrm>
            <a:prstGeom prst="rect">
              <a:avLst/>
            </a:prstGeom>
          </p:spPr>
          <p:txBody>
            <a:bodyPr wrap="square">
              <a:spAutoFit/>
            </a:bodyPr>
            <a:lstStyle/>
            <a:p>
              <a:pPr algn="ctr"/>
              <a:r>
                <a:rPr lang="en-GB" sz="1000" b="1">
                  <a:latin typeface="Trebuchet MS" panose="020B0603020202020204" pitchFamily="34" charset="0"/>
                </a:rPr>
                <a:t>« Give-to-Take » mechanism</a:t>
              </a:r>
              <a:endParaRPr lang="en-GB" sz="1000">
                <a:latin typeface="Trebuchet MS" panose="020B0603020202020204" pitchFamily="34" charset="0"/>
              </a:endParaRPr>
            </a:p>
          </p:txBody>
        </p:sp>
      </p:grpSp>
      <p:grpSp>
        <p:nvGrpSpPr>
          <p:cNvPr id="15" name="Group 14">
            <a:extLst>
              <a:ext uri="{FF2B5EF4-FFF2-40B4-BE49-F238E27FC236}">
                <a16:creationId xmlns:a16="http://schemas.microsoft.com/office/drawing/2014/main" id="{4E765ADA-9F9B-4A20-9065-E9B62FEA151C}"/>
              </a:ext>
            </a:extLst>
          </p:cNvPr>
          <p:cNvGrpSpPr/>
          <p:nvPr/>
        </p:nvGrpSpPr>
        <p:grpSpPr>
          <a:xfrm>
            <a:off x="5303045" y="4259735"/>
            <a:ext cx="1091120" cy="252000"/>
            <a:chOff x="5303045" y="4246249"/>
            <a:chExt cx="1091120" cy="252000"/>
          </a:xfrm>
        </p:grpSpPr>
        <p:grpSp>
          <p:nvGrpSpPr>
            <p:cNvPr id="347" name="Group 9173">
              <a:extLst>
                <a:ext uri="{FF2B5EF4-FFF2-40B4-BE49-F238E27FC236}">
                  <a16:creationId xmlns:a16="http://schemas.microsoft.com/office/drawing/2014/main" id="{38A0F738-942F-4F5E-B192-3ADF96F36B32}"/>
                </a:ext>
              </a:extLst>
            </p:cNvPr>
            <p:cNvGrpSpPr>
              <a:grpSpLocks noChangeAspect="1"/>
            </p:cNvGrpSpPr>
            <p:nvPr/>
          </p:nvGrpSpPr>
          <p:grpSpPr>
            <a:xfrm>
              <a:off x="5303045" y="4246249"/>
              <a:ext cx="252000" cy="252000"/>
              <a:chOff x="6242050" y="3001764"/>
              <a:chExt cx="190500" cy="190500"/>
            </a:xfrm>
            <a:solidFill>
              <a:schemeClr val="tx2"/>
            </a:solidFill>
          </p:grpSpPr>
          <p:sp>
            <p:nvSpPr>
              <p:cNvPr id="369" name="Freeform 866">
                <a:extLst>
                  <a:ext uri="{FF2B5EF4-FFF2-40B4-BE49-F238E27FC236}">
                    <a16:creationId xmlns:a16="http://schemas.microsoft.com/office/drawing/2014/main" id="{FDC11CB9-673E-439B-9B04-0B2C115D6CD4}"/>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0" name="Freeform 867">
                <a:extLst>
                  <a:ext uri="{FF2B5EF4-FFF2-40B4-BE49-F238E27FC236}">
                    <a16:creationId xmlns:a16="http://schemas.microsoft.com/office/drawing/2014/main" id="{8E96E7B5-0CF1-4DD7-A183-B77B13A26B90}"/>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48" name="Group 9173">
              <a:extLst>
                <a:ext uri="{FF2B5EF4-FFF2-40B4-BE49-F238E27FC236}">
                  <a16:creationId xmlns:a16="http://schemas.microsoft.com/office/drawing/2014/main" id="{7FFDBA82-23C2-4D2D-B9B5-DB7E5ACA66B8}"/>
                </a:ext>
              </a:extLst>
            </p:cNvPr>
            <p:cNvGrpSpPr>
              <a:grpSpLocks noChangeAspect="1"/>
            </p:cNvGrpSpPr>
            <p:nvPr/>
          </p:nvGrpSpPr>
          <p:grpSpPr>
            <a:xfrm>
              <a:off x="5582752" y="4246249"/>
              <a:ext cx="252000" cy="252000"/>
              <a:chOff x="6242050" y="3001764"/>
              <a:chExt cx="190500" cy="190500"/>
            </a:xfrm>
            <a:solidFill>
              <a:schemeClr val="bg2">
                <a:lumMod val="20000"/>
                <a:lumOff val="80000"/>
              </a:schemeClr>
            </a:solidFill>
          </p:grpSpPr>
          <p:sp>
            <p:nvSpPr>
              <p:cNvPr id="367" name="Freeform 866">
                <a:extLst>
                  <a:ext uri="{FF2B5EF4-FFF2-40B4-BE49-F238E27FC236}">
                    <a16:creationId xmlns:a16="http://schemas.microsoft.com/office/drawing/2014/main" id="{5F797CB9-3DC2-4FD7-A547-8247B843B81F}"/>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8" name="Freeform 867">
                <a:extLst>
                  <a:ext uri="{FF2B5EF4-FFF2-40B4-BE49-F238E27FC236}">
                    <a16:creationId xmlns:a16="http://schemas.microsoft.com/office/drawing/2014/main" id="{26EA1C22-931F-43E3-9876-BD8F1484B145}"/>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49" name="Group 9173">
              <a:extLst>
                <a:ext uri="{FF2B5EF4-FFF2-40B4-BE49-F238E27FC236}">
                  <a16:creationId xmlns:a16="http://schemas.microsoft.com/office/drawing/2014/main" id="{C4093191-F329-4206-AC6B-AAB71991DC04}"/>
                </a:ext>
              </a:extLst>
            </p:cNvPr>
            <p:cNvGrpSpPr>
              <a:grpSpLocks noChangeAspect="1"/>
            </p:cNvGrpSpPr>
            <p:nvPr/>
          </p:nvGrpSpPr>
          <p:grpSpPr>
            <a:xfrm>
              <a:off x="5862459" y="4246249"/>
              <a:ext cx="252000" cy="252000"/>
              <a:chOff x="6242050" y="3001764"/>
              <a:chExt cx="190500" cy="190500"/>
            </a:xfrm>
            <a:solidFill>
              <a:schemeClr val="bg2">
                <a:lumMod val="20000"/>
                <a:lumOff val="80000"/>
              </a:schemeClr>
            </a:solidFill>
          </p:grpSpPr>
          <p:sp>
            <p:nvSpPr>
              <p:cNvPr id="365" name="Freeform 866">
                <a:extLst>
                  <a:ext uri="{FF2B5EF4-FFF2-40B4-BE49-F238E27FC236}">
                    <a16:creationId xmlns:a16="http://schemas.microsoft.com/office/drawing/2014/main" id="{03AD06A5-FE7E-4614-93FC-3CBCA76170CB}"/>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6" name="Freeform 867">
                <a:extLst>
                  <a:ext uri="{FF2B5EF4-FFF2-40B4-BE49-F238E27FC236}">
                    <a16:creationId xmlns:a16="http://schemas.microsoft.com/office/drawing/2014/main" id="{203A6949-BBDD-4A8C-B61D-D27910C90D7E}"/>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50" name="Group 9173">
              <a:extLst>
                <a:ext uri="{FF2B5EF4-FFF2-40B4-BE49-F238E27FC236}">
                  <a16:creationId xmlns:a16="http://schemas.microsoft.com/office/drawing/2014/main" id="{B43B16A9-ECE2-4681-BEA3-F26A9688C4D3}"/>
                </a:ext>
              </a:extLst>
            </p:cNvPr>
            <p:cNvGrpSpPr>
              <a:grpSpLocks noChangeAspect="1"/>
            </p:cNvGrpSpPr>
            <p:nvPr/>
          </p:nvGrpSpPr>
          <p:grpSpPr>
            <a:xfrm>
              <a:off x="6142165" y="4246249"/>
              <a:ext cx="252000" cy="252000"/>
              <a:chOff x="6242050" y="3001764"/>
              <a:chExt cx="190500" cy="190500"/>
            </a:xfrm>
            <a:solidFill>
              <a:schemeClr val="bg2">
                <a:lumMod val="20000"/>
                <a:lumOff val="80000"/>
              </a:schemeClr>
            </a:solidFill>
          </p:grpSpPr>
          <p:sp>
            <p:nvSpPr>
              <p:cNvPr id="363" name="Freeform 866">
                <a:extLst>
                  <a:ext uri="{FF2B5EF4-FFF2-40B4-BE49-F238E27FC236}">
                    <a16:creationId xmlns:a16="http://schemas.microsoft.com/office/drawing/2014/main" id="{8B0B5ECA-D519-4DAE-850B-1BE690EC5C2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4" name="Freeform 867">
                <a:extLst>
                  <a:ext uri="{FF2B5EF4-FFF2-40B4-BE49-F238E27FC236}">
                    <a16:creationId xmlns:a16="http://schemas.microsoft.com/office/drawing/2014/main" id="{F0EEF845-8E31-42AA-B8E2-38F0BB90EF5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9" name="Group 8">
            <a:extLst>
              <a:ext uri="{FF2B5EF4-FFF2-40B4-BE49-F238E27FC236}">
                <a16:creationId xmlns:a16="http://schemas.microsoft.com/office/drawing/2014/main" id="{D5759D79-C318-4D95-AB0C-7575308BA1E9}"/>
              </a:ext>
            </a:extLst>
          </p:cNvPr>
          <p:cNvGrpSpPr/>
          <p:nvPr/>
        </p:nvGrpSpPr>
        <p:grpSpPr>
          <a:xfrm>
            <a:off x="6843621" y="1535521"/>
            <a:ext cx="1091120" cy="252000"/>
            <a:chOff x="6843621" y="1538103"/>
            <a:chExt cx="1091120" cy="252000"/>
          </a:xfrm>
        </p:grpSpPr>
        <p:grpSp>
          <p:nvGrpSpPr>
            <p:cNvPr id="217" name="Group 9173">
              <a:extLst>
                <a:ext uri="{FF2B5EF4-FFF2-40B4-BE49-F238E27FC236}">
                  <a16:creationId xmlns:a16="http://schemas.microsoft.com/office/drawing/2014/main" id="{6E39CA84-D469-4B02-AD6D-75D65F01B38C}"/>
                </a:ext>
              </a:extLst>
            </p:cNvPr>
            <p:cNvGrpSpPr>
              <a:grpSpLocks noChangeAspect="1"/>
            </p:cNvGrpSpPr>
            <p:nvPr/>
          </p:nvGrpSpPr>
          <p:grpSpPr>
            <a:xfrm>
              <a:off x="6843621" y="1538103"/>
              <a:ext cx="252000" cy="252000"/>
              <a:chOff x="6242050" y="3001764"/>
              <a:chExt cx="190500" cy="190500"/>
            </a:xfrm>
            <a:solidFill>
              <a:schemeClr val="tx2"/>
            </a:solidFill>
          </p:grpSpPr>
          <p:sp>
            <p:nvSpPr>
              <p:cNvPr id="218" name="Freeform 866">
                <a:extLst>
                  <a:ext uri="{FF2B5EF4-FFF2-40B4-BE49-F238E27FC236}">
                    <a16:creationId xmlns:a16="http://schemas.microsoft.com/office/drawing/2014/main" id="{41050FB5-5962-4DDA-9FAB-D4B022CA95AC}"/>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9" name="Freeform 867">
                <a:extLst>
                  <a:ext uri="{FF2B5EF4-FFF2-40B4-BE49-F238E27FC236}">
                    <a16:creationId xmlns:a16="http://schemas.microsoft.com/office/drawing/2014/main" id="{2B58B61D-CCF3-4F74-9212-64A7C75FB960}"/>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20" name="Group 9173">
              <a:extLst>
                <a:ext uri="{FF2B5EF4-FFF2-40B4-BE49-F238E27FC236}">
                  <a16:creationId xmlns:a16="http://schemas.microsoft.com/office/drawing/2014/main" id="{D6883D64-65EF-4920-AD42-CF539633A3C7}"/>
                </a:ext>
              </a:extLst>
            </p:cNvPr>
            <p:cNvGrpSpPr>
              <a:grpSpLocks noChangeAspect="1"/>
            </p:cNvGrpSpPr>
            <p:nvPr/>
          </p:nvGrpSpPr>
          <p:grpSpPr>
            <a:xfrm>
              <a:off x="7123328" y="1538103"/>
              <a:ext cx="252000" cy="252000"/>
              <a:chOff x="6242050" y="3001764"/>
              <a:chExt cx="190500" cy="190500"/>
            </a:xfrm>
            <a:solidFill>
              <a:schemeClr val="bg2">
                <a:lumMod val="20000"/>
                <a:lumOff val="80000"/>
              </a:schemeClr>
            </a:solidFill>
          </p:grpSpPr>
          <p:sp>
            <p:nvSpPr>
              <p:cNvPr id="221" name="Freeform 866">
                <a:extLst>
                  <a:ext uri="{FF2B5EF4-FFF2-40B4-BE49-F238E27FC236}">
                    <a16:creationId xmlns:a16="http://schemas.microsoft.com/office/drawing/2014/main" id="{89C3E5DD-369F-4D33-9D9B-CD813D3751A4}"/>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2" name="Freeform 867">
                <a:extLst>
                  <a:ext uri="{FF2B5EF4-FFF2-40B4-BE49-F238E27FC236}">
                    <a16:creationId xmlns:a16="http://schemas.microsoft.com/office/drawing/2014/main" id="{56FF54E1-D1DB-4F45-A7F8-58B481F114E5}"/>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23" name="Group 9173">
              <a:extLst>
                <a:ext uri="{FF2B5EF4-FFF2-40B4-BE49-F238E27FC236}">
                  <a16:creationId xmlns:a16="http://schemas.microsoft.com/office/drawing/2014/main" id="{925AEA25-E288-489F-ADFD-685FA3CAECED}"/>
                </a:ext>
              </a:extLst>
            </p:cNvPr>
            <p:cNvGrpSpPr>
              <a:grpSpLocks noChangeAspect="1"/>
            </p:cNvGrpSpPr>
            <p:nvPr/>
          </p:nvGrpSpPr>
          <p:grpSpPr>
            <a:xfrm>
              <a:off x="7403035" y="1538103"/>
              <a:ext cx="252000" cy="252000"/>
              <a:chOff x="6242050" y="3001764"/>
              <a:chExt cx="190500" cy="190500"/>
            </a:xfrm>
            <a:solidFill>
              <a:schemeClr val="bg2">
                <a:lumMod val="20000"/>
                <a:lumOff val="80000"/>
              </a:schemeClr>
            </a:solidFill>
          </p:grpSpPr>
          <p:sp>
            <p:nvSpPr>
              <p:cNvPr id="224" name="Freeform 866">
                <a:extLst>
                  <a:ext uri="{FF2B5EF4-FFF2-40B4-BE49-F238E27FC236}">
                    <a16:creationId xmlns:a16="http://schemas.microsoft.com/office/drawing/2014/main" id="{DB2C9C48-D16A-4E08-99D1-8F775939466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5" name="Freeform 867">
                <a:extLst>
                  <a:ext uri="{FF2B5EF4-FFF2-40B4-BE49-F238E27FC236}">
                    <a16:creationId xmlns:a16="http://schemas.microsoft.com/office/drawing/2014/main" id="{495AB94C-3E3A-43BB-AC0B-EB8A1F161E53}"/>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26" name="Group 9173">
              <a:extLst>
                <a:ext uri="{FF2B5EF4-FFF2-40B4-BE49-F238E27FC236}">
                  <a16:creationId xmlns:a16="http://schemas.microsoft.com/office/drawing/2014/main" id="{FCAC4A2B-3A08-40EE-B4BE-61B5AD9470B3}"/>
                </a:ext>
              </a:extLst>
            </p:cNvPr>
            <p:cNvGrpSpPr>
              <a:grpSpLocks noChangeAspect="1"/>
            </p:cNvGrpSpPr>
            <p:nvPr/>
          </p:nvGrpSpPr>
          <p:grpSpPr>
            <a:xfrm>
              <a:off x="7682741" y="1538103"/>
              <a:ext cx="252000" cy="252000"/>
              <a:chOff x="6242050" y="3001764"/>
              <a:chExt cx="190500" cy="190500"/>
            </a:xfrm>
            <a:solidFill>
              <a:schemeClr val="bg2">
                <a:lumMod val="20000"/>
                <a:lumOff val="80000"/>
              </a:schemeClr>
            </a:solidFill>
          </p:grpSpPr>
          <p:sp>
            <p:nvSpPr>
              <p:cNvPr id="227" name="Freeform 866">
                <a:extLst>
                  <a:ext uri="{FF2B5EF4-FFF2-40B4-BE49-F238E27FC236}">
                    <a16:creationId xmlns:a16="http://schemas.microsoft.com/office/drawing/2014/main" id="{126AA2E6-223B-438F-A81F-D506B0D2A3A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8" name="Freeform 867">
                <a:extLst>
                  <a:ext uri="{FF2B5EF4-FFF2-40B4-BE49-F238E27FC236}">
                    <a16:creationId xmlns:a16="http://schemas.microsoft.com/office/drawing/2014/main" id="{094F1EEA-4A82-4889-B586-2482F583E67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27" name="Group 26">
            <a:extLst>
              <a:ext uri="{FF2B5EF4-FFF2-40B4-BE49-F238E27FC236}">
                <a16:creationId xmlns:a16="http://schemas.microsoft.com/office/drawing/2014/main" id="{CA03D06F-7835-4203-B22E-312A62EDF36A}"/>
              </a:ext>
            </a:extLst>
          </p:cNvPr>
          <p:cNvGrpSpPr/>
          <p:nvPr/>
        </p:nvGrpSpPr>
        <p:grpSpPr>
          <a:xfrm>
            <a:off x="6847054" y="2916735"/>
            <a:ext cx="1091120" cy="252000"/>
            <a:chOff x="6847054" y="2922123"/>
            <a:chExt cx="1091120" cy="252000"/>
          </a:xfrm>
        </p:grpSpPr>
        <p:grpSp>
          <p:nvGrpSpPr>
            <p:cNvPr id="253" name="Group 9173">
              <a:extLst>
                <a:ext uri="{FF2B5EF4-FFF2-40B4-BE49-F238E27FC236}">
                  <a16:creationId xmlns:a16="http://schemas.microsoft.com/office/drawing/2014/main" id="{BEC26DF9-9623-4A4C-81FB-26ADB5835A93}"/>
                </a:ext>
              </a:extLst>
            </p:cNvPr>
            <p:cNvGrpSpPr>
              <a:grpSpLocks noChangeAspect="1"/>
            </p:cNvGrpSpPr>
            <p:nvPr/>
          </p:nvGrpSpPr>
          <p:grpSpPr>
            <a:xfrm>
              <a:off x="6847054" y="2922123"/>
              <a:ext cx="252000" cy="252000"/>
              <a:chOff x="6242050" y="3001764"/>
              <a:chExt cx="190500" cy="190500"/>
            </a:xfrm>
            <a:solidFill>
              <a:schemeClr val="tx2"/>
            </a:solidFill>
          </p:grpSpPr>
          <p:sp>
            <p:nvSpPr>
              <p:cNvPr id="254" name="Freeform 866">
                <a:extLst>
                  <a:ext uri="{FF2B5EF4-FFF2-40B4-BE49-F238E27FC236}">
                    <a16:creationId xmlns:a16="http://schemas.microsoft.com/office/drawing/2014/main" id="{90068BA2-4CEB-470E-9F7D-6A2C589B31C6}"/>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5" name="Freeform 867">
                <a:extLst>
                  <a:ext uri="{FF2B5EF4-FFF2-40B4-BE49-F238E27FC236}">
                    <a16:creationId xmlns:a16="http://schemas.microsoft.com/office/drawing/2014/main" id="{72FD3BF7-C74D-4381-91C7-C059EDC0FDC0}"/>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56" name="Group 9173">
              <a:extLst>
                <a:ext uri="{FF2B5EF4-FFF2-40B4-BE49-F238E27FC236}">
                  <a16:creationId xmlns:a16="http://schemas.microsoft.com/office/drawing/2014/main" id="{9189BEAE-D7BA-45CF-B39E-77288E398216}"/>
                </a:ext>
              </a:extLst>
            </p:cNvPr>
            <p:cNvGrpSpPr>
              <a:grpSpLocks noChangeAspect="1"/>
            </p:cNvGrpSpPr>
            <p:nvPr/>
          </p:nvGrpSpPr>
          <p:grpSpPr>
            <a:xfrm>
              <a:off x="7126761" y="2922123"/>
              <a:ext cx="252000" cy="252000"/>
              <a:chOff x="6242050" y="3001764"/>
              <a:chExt cx="190500" cy="190500"/>
            </a:xfrm>
            <a:solidFill>
              <a:schemeClr val="tx2"/>
            </a:solidFill>
          </p:grpSpPr>
          <p:sp>
            <p:nvSpPr>
              <p:cNvPr id="257" name="Freeform 866">
                <a:extLst>
                  <a:ext uri="{FF2B5EF4-FFF2-40B4-BE49-F238E27FC236}">
                    <a16:creationId xmlns:a16="http://schemas.microsoft.com/office/drawing/2014/main" id="{307D3B45-7C46-4776-9659-C9F197D79C09}"/>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8" name="Freeform 867">
                <a:extLst>
                  <a:ext uri="{FF2B5EF4-FFF2-40B4-BE49-F238E27FC236}">
                    <a16:creationId xmlns:a16="http://schemas.microsoft.com/office/drawing/2014/main" id="{6F3A0083-305C-4AAD-B739-E673625FD7B4}"/>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59" name="Group 9173">
              <a:extLst>
                <a:ext uri="{FF2B5EF4-FFF2-40B4-BE49-F238E27FC236}">
                  <a16:creationId xmlns:a16="http://schemas.microsoft.com/office/drawing/2014/main" id="{04F2439C-880B-471A-A9A6-A57DDAD5C6AC}"/>
                </a:ext>
              </a:extLst>
            </p:cNvPr>
            <p:cNvGrpSpPr>
              <a:grpSpLocks noChangeAspect="1"/>
            </p:cNvGrpSpPr>
            <p:nvPr/>
          </p:nvGrpSpPr>
          <p:grpSpPr>
            <a:xfrm>
              <a:off x="7406468" y="2922123"/>
              <a:ext cx="252000" cy="252000"/>
              <a:chOff x="6242050" y="3001764"/>
              <a:chExt cx="190500" cy="190500"/>
            </a:xfrm>
            <a:solidFill>
              <a:schemeClr val="bg2">
                <a:lumMod val="20000"/>
                <a:lumOff val="80000"/>
              </a:schemeClr>
            </a:solidFill>
          </p:grpSpPr>
          <p:sp>
            <p:nvSpPr>
              <p:cNvPr id="260" name="Freeform 866">
                <a:extLst>
                  <a:ext uri="{FF2B5EF4-FFF2-40B4-BE49-F238E27FC236}">
                    <a16:creationId xmlns:a16="http://schemas.microsoft.com/office/drawing/2014/main" id="{CA111613-F602-4894-BC08-5856D0A1426C}"/>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1" name="Freeform 867">
                <a:extLst>
                  <a:ext uri="{FF2B5EF4-FFF2-40B4-BE49-F238E27FC236}">
                    <a16:creationId xmlns:a16="http://schemas.microsoft.com/office/drawing/2014/main" id="{F0E6DA4A-7456-4D72-8D61-940B29851A5E}"/>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62" name="Group 9173">
              <a:extLst>
                <a:ext uri="{FF2B5EF4-FFF2-40B4-BE49-F238E27FC236}">
                  <a16:creationId xmlns:a16="http://schemas.microsoft.com/office/drawing/2014/main" id="{E8CC660D-CAD3-49D1-9458-328F3A86D10F}"/>
                </a:ext>
              </a:extLst>
            </p:cNvPr>
            <p:cNvGrpSpPr>
              <a:grpSpLocks noChangeAspect="1"/>
            </p:cNvGrpSpPr>
            <p:nvPr/>
          </p:nvGrpSpPr>
          <p:grpSpPr>
            <a:xfrm>
              <a:off x="7686174" y="2922123"/>
              <a:ext cx="252000" cy="252000"/>
              <a:chOff x="6242050" y="3001764"/>
              <a:chExt cx="190500" cy="190500"/>
            </a:xfrm>
            <a:solidFill>
              <a:schemeClr val="bg2">
                <a:lumMod val="20000"/>
                <a:lumOff val="80000"/>
              </a:schemeClr>
            </a:solidFill>
          </p:grpSpPr>
          <p:sp>
            <p:nvSpPr>
              <p:cNvPr id="263" name="Freeform 866">
                <a:extLst>
                  <a:ext uri="{FF2B5EF4-FFF2-40B4-BE49-F238E27FC236}">
                    <a16:creationId xmlns:a16="http://schemas.microsoft.com/office/drawing/2014/main" id="{9DEB2D1B-66AF-4F1D-985B-21558CA2AD18}"/>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4" name="Freeform 867">
                <a:extLst>
                  <a:ext uri="{FF2B5EF4-FFF2-40B4-BE49-F238E27FC236}">
                    <a16:creationId xmlns:a16="http://schemas.microsoft.com/office/drawing/2014/main" id="{805F6042-219A-4E83-8E2F-66A76207F8F9}"/>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22" name="Group 21">
            <a:extLst>
              <a:ext uri="{FF2B5EF4-FFF2-40B4-BE49-F238E27FC236}">
                <a16:creationId xmlns:a16="http://schemas.microsoft.com/office/drawing/2014/main" id="{068453BE-55A9-44FA-A4B7-5CE95B255CC0}"/>
              </a:ext>
            </a:extLst>
          </p:cNvPr>
          <p:cNvGrpSpPr/>
          <p:nvPr/>
        </p:nvGrpSpPr>
        <p:grpSpPr>
          <a:xfrm>
            <a:off x="6801621" y="5167748"/>
            <a:ext cx="1091120" cy="252000"/>
            <a:chOff x="6801621" y="5167748"/>
            <a:chExt cx="1091120" cy="252000"/>
          </a:xfrm>
        </p:grpSpPr>
        <p:grpSp>
          <p:nvGrpSpPr>
            <p:cNvPr id="313" name="Group 9173">
              <a:extLst>
                <a:ext uri="{FF2B5EF4-FFF2-40B4-BE49-F238E27FC236}">
                  <a16:creationId xmlns:a16="http://schemas.microsoft.com/office/drawing/2014/main" id="{780254ED-5AC6-416A-86A2-9795D6FD1310}"/>
                </a:ext>
              </a:extLst>
            </p:cNvPr>
            <p:cNvGrpSpPr>
              <a:grpSpLocks noChangeAspect="1"/>
            </p:cNvGrpSpPr>
            <p:nvPr/>
          </p:nvGrpSpPr>
          <p:grpSpPr>
            <a:xfrm>
              <a:off x="6801621" y="5167748"/>
              <a:ext cx="252000" cy="252000"/>
              <a:chOff x="6242050" y="3001764"/>
              <a:chExt cx="190500" cy="190500"/>
            </a:xfrm>
            <a:solidFill>
              <a:schemeClr val="tx2"/>
            </a:solidFill>
          </p:grpSpPr>
          <p:sp>
            <p:nvSpPr>
              <p:cNvPr id="314" name="Freeform 866">
                <a:extLst>
                  <a:ext uri="{FF2B5EF4-FFF2-40B4-BE49-F238E27FC236}">
                    <a16:creationId xmlns:a16="http://schemas.microsoft.com/office/drawing/2014/main" id="{3DC2A8DE-38FB-4EEE-9F07-26CA95FCE016}"/>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5" name="Freeform 867">
                <a:extLst>
                  <a:ext uri="{FF2B5EF4-FFF2-40B4-BE49-F238E27FC236}">
                    <a16:creationId xmlns:a16="http://schemas.microsoft.com/office/drawing/2014/main" id="{A2FC5834-4744-4DDF-8C2B-15C1EC847FD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16" name="Group 9173">
              <a:extLst>
                <a:ext uri="{FF2B5EF4-FFF2-40B4-BE49-F238E27FC236}">
                  <a16:creationId xmlns:a16="http://schemas.microsoft.com/office/drawing/2014/main" id="{29362786-9370-4543-B92B-8CE82665B948}"/>
                </a:ext>
              </a:extLst>
            </p:cNvPr>
            <p:cNvGrpSpPr>
              <a:grpSpLocks noChangeAspect="1"/>
            </p:cNvGrpSpPr>
            <p:nvPr/>
          </p:nvGrpSpPr>
          <p:grpSpPr>
            <a:xfrm>
              <a:off x="7081328" y="5167748"/>
              <a:ext cx="252000" cy="252000"/>
              <a:chOff x="6242050" y="3001764"/>
              <a:chExt cx="190500" cy="190500"/>
            </a:xfrm>
            <a:solidFill>
              <a:schemeClr val="tx2"/>
            </a:solidFill>
          </p:grpSpPr>
          <p:sp>
            <p:nvSpPr>
              <p:cNvPr id="317" name="Freeform 866">
                <a:extLst>
                  <a:ext uri="{FF2B5EF4-FFF2-40B4-BE49-F238E27FC236}">
                    <a16:creationId xmlns:a16="http://schemas.microsoft.com/office/drawing/2014/main" id="{63697864-2897-4A63-B747-C2D18B6E1E6A}"/>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8" name="Freeform 867">
                <a:extLst>
                  <a:ext uri="{FF2B5EF4-FFF2-40B4-BE49-F238E27FC236}">
                    <a16:creationId xmlns:a16="http://schemas.microsoft.com/office/drawing/2014/main" id="{F7379B06-9588-4D15-9FC2-3D5A5FF50C47}"/>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19" name="Group 9173">
              <a:extLst>
                <a:ext uri="{FF2B5EF4-FFF2-40B4-BE49-F238E27FC236}">
                  <a16:creationId xmlns:a16="http://schemas.microsoft.com/office/drawing/2014/main" id="{FE90AF79-57D6-46FF-BE36-B6514F988339}"/>
                </a:ext>
              </a:extLst>
            </p:cNvPr>
            <p:cNvGrpSpPr>
              <a:grpSpLocks noChangeAspect="1"/>
            </p:cNvGrpSpPr>
            <p:nvPr/>
          </p:nvGrpSpPr>
          <p:grpSpPr>
            <a:xfrm>
              <a:off x="7361035" y="5167748"/>
              <a:ext cx="252000" cy="252000"/>
              <a:chOff x="6242050" y="3001764"/>
              <a:chExt cx="190500" cy="190500"/>
            </a:xfrm>
            <a:solidFill>
              <a:schemeClr val="tx2"/>
            </a:solidFill>
          </p:grpSpPr>
          <p:sp>
            <p:nvSpPr>
              <p:cNvPr id="320" name="Freeform 866">
                <a:extLst>
                  <a:ext uri="{FF2B5EF4-FFF2-40B4-BE49-F238E27FC236}">
                    <a16:creationId xmlns:a16="http://schemas.microsoft.com/office/drawing/2014/main" id="{F77DE3EF-1456-4645-BACF-4BEFB05F7BF4}"/>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1" name="Freeform 867">
                <a:extLst>
                  <a:ext uri="{FF2B5EF4-FFF2-40B4-BE49-F238E27FC236}">
                    <a16:creationId xmlns:a16="http://schemas.microsoft.com/office/drawing/2014/main" id="{B994CD87-CD15-41BA-A66C-F42D049E02BD}"/>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22" name="Group 9173">
              <a:extLst>
                <a:ext uri="{FF2B5EF4-FFF2-40B4-BE49-F238E27FC236}">
                  <a16:creationId xmlns:a16="http://schemas.microsoft.com/office/drawing/2014/main" id="{005F89AB-4B63-4135-A63C-A9CC66BE0401}"/>
                </a:ext>
              </a:extLst>
            </p:cNvPr>
            <p:cNvGrpSpPr>
              <a:grpSpLocks noChangeAspect="1"/>
            </p:cNvGrpSpPr>
            <p:nvPr/>
          </p:nvGrpSpPr>
          <p:grpSpPr>
            <a:xfrm>
              <a:off x="7640741" y="5167748"/>
              <a:ext cx="252000" cy="252000"/>
              <a:chOff x="6242050" y="3001764"/>
              <a:chExt cx="190500" cy="190500"/>
            </a:xfrm>
            <a:solidFill>
              <a:schemeClr val="bg2">
                <a:lumMod val="20000"/>
                <a:lumOff val="80000"/>
              </a:schemeClr>
            </a:solidFill>
          </p:grpSpPr>
          <p:sp>
            <p:nvSpPr>
              <p:cNvPr id="323" name="Freeform 866">
                <a:extLst>
                  <a:ext uri="{FF2B5EF4-FFF2-40B4-BE49-F238E27FC236}">
                    <a16:creationId xmlns:a16="http://schemas.microsoft.com/office/drawing/2014/main" id="{0E18B640-016F-445F-853E-E78BEEB9E23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4" name="Freeform 867">
                <a:extLst>
                  <a:ext uri="{FF2B5EF4-FFF2-40B4-BE49-F238E27FC236}">
                    <a16:creationId xmlns:a16="http://schemas.microsoft.com/office/drawing/2014/main" id="{B99F0E86-29DE-4746-BBAC-3F191A76728C}"/>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25" name="Group 24">
            <a:extLst>
              <a:ext uri="{FF2B5EF4-FFF2-40B4-BE49-F238E27FC236}">
                <a16:creationId xmlns:a16="http://schemas.microsoft.com/office/drawing/2014/main" id="{5CAC41E0-22BC-4112-BAD4-61E6B6A38D01}"/>
              </a:ext>
            </a:extLst>
          </p:cNvPr>
          <p:cNvGrpSpPr/>
          <p:nvPr/>
        </p:nvGrpSpPr>
        <p:grpSpPr>
          <a:xfrm>
            <a:off x="6795205" y="3806444"/>
            <a:ext cx="1091120" cy="252000"/>
            <a:chOff x="6795205" y="3787374"/>
            <a:chExt cx="1091120" cy="252000"/>
          </a:xfrm>
        </p:grpSpPr>
        <p:grpSp>
          <p:nvGrpSpPr>
            <p:cNvPr id="325" name="Group 9173">
              <a:extLst>
                <a:ext uri="{FF2B5EF4-FFF2-40B4-BE49-F238E27FC236}">
                  <a16:creationId xmlns:a16="http://schemas.microsoft.com/office/drawing/2014/main" id="{FB732BDE-D1D3-4037-9F58-F26FE577BD60}"/>
                </a:ext>
              </a:extLst>
            </p:cNvPr>
            <p:cNvGrpSpPr>
              <a:grpSpLocks noChangeAspect="1"/>
            </p:cNvGrpSpPr>
            <p:nvPr/>
          </p:nvGrpSpPr>
          <p:grpSpPr>
            <a:xfrm>
              <a:off x="6795205" y="3787374"/>
              <a:ext cx="252000" cy="252000"/>
              <a:chOff x="6242050" y="3001764"/>
              <a:chExt cx="190500" cy="190500"/>
            </a:xfrm>
            <a:solidFill>
              <a:schemeClr val="tx2"/>
            </a:solidFill>
          </p:grpSpPr>
          <p:sp>
            <p:nvSpPr>
              <p:cNvPr id="326" name="Freeform 866">
                <a:extLst>
                  <a:ext uri="{FF2B5EF4-FFF2-40B4-BE49-F238E27FC236}">
                    <a16:creationId xmlns:a16="http://schemas.microsoft.com/office/drawing/2014/main" id="{1DD2752F-D101-4A0D-BEDE-84BF203C2740}"/>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7" name="Freeform 867">
                <a:extLst>
                  <a:ext uri="{FF2B5EF4-FFF2-40B4-BE49-F238E27FC236}">
                    <a16:creationId xmlns:a16="http://schemas.microsoft.com/office/drawing/2014/main" id="{3FF5748D-8E73-4F04-BDEC-6F48A9AFD6A6}"/>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28" name="Group 9173">
              <a:extLst>
                <a:ext uri="{FF2B5EF4-FFF2-40B4-BE49-F238E27FC236}">
                  <a16:creationId xmlns:a16="http://schemas.microsoft.com/office/drawing/2014/main" id="{9B2EF454-DEDC-4885-B0AF-F81B1B5BCC3F}"/>
                </a:ext>
              </a:extLst>
            </p:cNvPr>
            <p:cNvGrpSpPr>
              <a:grpSpLocks noChangeAspect="1"/>
            </p:cNvGrpSpPr>
            <p:nvPr/>
          </p:nvGrpSpPr>
          <p:grpSpPr>
            <a:xfrm>
              <a:off x="7074912" y="3787374"/>
              <a:ext cx="252000" cy="252000"/>
              <a:chOff x="6242050" y="3001764"/>
              <a:chExt cx="190500" cy="190500"/>
            </a:xfrm>
            <a:solidFill>
              <a:schemeClr val="tx2"/>
            </a:solidFill>
          </p:grpSpPr>
          <p:sp>
            <p:nvSpPr>
              <p:cNvPr id="329" name="Freeform 866">
                <a:extLst>
                  <a:ext uri="{FF2B5EF4-FFF2-40B4-BE49-F238E27FC236}">
                    <a16:creationId xmlns:a16="http://schemas.microsoft.com/office/drawing/2014/main" id="{1A8B2A2E-0125-455C-9E89-76329C544ECC}"/>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0" name="Freeform 867">
                <a:extLst>
                  <a:ext uri="{FF2B5EF4-FFF2-40B4-BE49-F238E27FC236}">
                    <a16:creationId xmlns:a16="http://schemas.microsoft.com/office/drawing/2014/main" id="{53E88764-4A35-4263-965F-4F353EAF85E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31" name="Group 9173">
              <a:extLst>
                <a:ext uri="{FF2B5EF4-FFF2-40B4-BE49-F238E27FC236}">
                  <a16:creationId xmlns:a16="http://schemas.microsoft.com/office/drawing/2014/main" id="{E63E8927-3766-42E4-A4DF-A70E92386FAC}"/>
                </a:ext>
              </a:extLst>
            </p:cNvPr>
            <p:cNvGrpSpPr>
              <a:grpSpLocks noChangeAspect="1"/>
            </p:cNvGrpSpPr>
            <p:nvPr/>
          </p:nvGrpSpPr>
          <p:grpSpPr>
            <a:xfrm>
              <a:off x="7354619" y="3787374"/>
              <a:ext cx="252000" cy="252000"/>
              <a:chOff x="6242050" y="3001764"/>
              <a:chExt cx="190500" cy="190500"/>
            </a:xfrm>
            <a:solidFill>
              <a:schemeClr val="tx2"/>
            </a:solidFill>
          </p:grpSpPr>
          <p:sp>
            <p:nvSpPr>
              <p:cNvPr id="332" name="Freeform 866">
                <a:extLst>
                  <a:ext uri="{FF2B5EF4-FFF2-40B4-BE49-F238E27FC236}">
                    <a16:creationId xmlns:a16="http://schemas.microsoft.com/office/drawing/2014/main" id="{39151A5A-5BF6-47FC-8F64-1508A59D2F3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3" name="Freeform 867">
                <a:extLst>
                  <a:ext uri="{FF2B5EF4-FFF2-40B4-BE49-F238E27FC236}">
                    <a16:creationId xmlns:a16="http://schemas.microsoft.com/office/drawing/2014/main" id="{A57A1463-7614-4389-B0A4-33002348A78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34" name="Group 9173">
              <a:extLst>
                <a:ext uri="{FF2B5EF4-FFF2-40B4-BE49-F238E27FC236}">
                  <a16:creationId xmlns:a16="http://schemas.microsoft.com/office/drawing/2014/main" id="{E3A833E0-CE71-4A57-9420-D6D103B6D812}"/>
                </a:ext>
              </a:extLst>
            </p:cNvPr>
            <p:cNvGrpSpPr>
              <a:grpSpLocks noChangeAspect="1"/>
            </p:cNvGrpSpPr>
            <p:nvPr/>
          </p:nvGrpSpPr>
          <p:grpSpPr>
            <a:xfrm>
              <a:off x="7634325" y="3787374"/>
              <a:ext cx="252000" cy="252000"/>
              <a:chOff x="6242050" y="3001764"/>
              <a:chExt cx="190500" cy="190500"/>
            </a:xfrm>
            <a:solidFill>
              <a:schemeClr val="bg2">
                <a:lumMod val="20000"/>
                <a:lumOff val="80000"/>
              </a:schemeClr>
            </a:solidFill>
          </p:grpSpPr>
          <p:sp>
            <p:nvSpPr>
              <p:cNvPr id="335" name="Freeform 866">
                <a:extLst>
                  <a:ext uri="{FF2B5EF4-FFF2-40B4-BE49-F238E27FC236}">
                    <a16:creationId xmlns:a16="http://schemas.microsoft.com/office/drawing/2014/main" id="{3B5600E8-D38B-46DE-B25A-46BE2ADC2823}"/>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6" name="Freeform 867">
                <a:extLst>
                  <a:ext uri="{FF2B5EF4-FFF2-40B4-BE49-F238E27FC236}">
                    <a16:creationId xmlns:a16="http://schemas.microsoft.com/office/drawing/2014/main" id="{D31EB198-5D3B-4C3C-B8A3-C3BE1EE88715}"/>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29" name="Group 28">
            <a:extLst>
              <a:ext uri="{FF2B5EF4-FFF2-40B4-BE49-F238E27FC236}">
                <a16:creationId xmlns:a16="http://schemas.microsoft.com/office/drawing/2014/main" id="{09885D74-74DB-44EB-85B1-19CA78F8FFC2}"/>
              </a:ext>
            </a:extLst>
          </p:cNvPr>
          <p:cNvGrpSpPr/>
          <p:nvPr/>
        </p:nvGrpSpPr>
        <p:grpSpPr>
          <a:xfrm>
            <a:off x="6800887" y="1923905"/>
            <a:ext cx="1173323" cy="361754"/>
            <a:chOff x="6800887" y="1910900"/>
            <a:chExt cx="1173323" cy="361754"/>
          </a:xfrm>
        </p:grpSpPr>
        <p:grpSp>
          <p:nvGrpSpPr>
            <p:cNvPr id="229" name="Group 9173">
              <a:extLst>
                <a:ext uri="{FF2B5EF4-FFF2-40B4-BE49-F238E27FC236}">
                  <a16:creationId xmlns:a16="http://schemas.microsoft.com/office/drawing/2014/main" id="{5CAD8B28-BA22-4BDB-A9A1-DBFCE388E4FE}"/>
                </a:ext>
              </a:extLst>
            </p:cNvPr>
            <p:cNvGrpSpPr>
              <a:grpSpLocks noChangeAspect="1"/>
            </p:cNvGrpSpPr>
            <p:nvPr/>
          </p:nvGrpSpPr>
          <p:grpSpPr>
            <a:xfrm>
              <a:off x="6843621" y="1967047"/>
              <a:ext cx="252000" cy="252000"/>
              <a:chOff x="6242050" y="3001764"/>
              <a:chExt cx="190500" cy="190500"/>
            </a:xfrm>
            <a:solidFill>
              <a:schemeClr val="tx2"/>
            </a:solidFill>
          </p:grpSpPr>
          <p:sp>
            <p:nvSpPr>
              <p:cNvPr id="230" name="Freeform 866">
                <a:extLst>
                  <a:ext uri="{FF2B5EF4-FFF2-40B4-BE49-F238E27FC236}">
                    <a16:creationId xmlns:a16="http://schemas.microsoft.com/office/drawing/2014/main" id="{A335D446-4525-4DE7-B3E0-82B23701A29A}"/>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1" name="Freeform 867">
                <a:extLst>
                  <a:ext uri="{FF2B5EF4-FFF2-40B4-BE49-F238E27FC236}">
                    <a16:creationId xmlns:a16="http://schemas.microsoft.com/office/drawing/2014/main" id="{3796981F-D110-415F-BADE-1DA2242CC994}"/>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32" name="Group 9173">
              <a:extLst>
                <a:ext uri="{FF2B5EF4-FFF2-40B4-BE49-F238E27FC236}">
                  <a16:creationId xmlns:a16="http://schemas.microsoft.com/office/drawing/2014/main" id="{ED63F912-080F-4BEF-AAFE-5D006C77DAAB}"/>
                </a:ext>
              </a:extLst>
            </p:cNvPr>
            <p:cNvGrpSpPr>
              <a:grpSpLocks noChangeAspect="1"/>
            </p:cNvGrpSpPr>
            <p:nvPr/>
          </p:nvGrpSpPr>
          <p:grpSpPr>
            <a:xfrm>
              <a:off x="7123328" y="1967047"/>
              <a:ext cx="252000" cy="252000"/>
              <a:chOff x="6242050" y="3001764"/>
              <a:chExt cx="190500" cy="190500"/>
            </a:xfrm>
            <a:solidFill>
              <a:schemeClr val="tx2"/>
            </a:solidFill>
          </p:grpSpPr>
          <p:sp>
            <p:nvSpPr>
              <p:cNvPr id="233" name="Freeform 866">
                <a:extLst>
                  <a:ext uri="{FF2B5EF4-FFF2-40B4-BE49-F238E27FC236}">
                    <a16:creationId xmlns:a16="http://schemas.microsoft.com/office/drawing/2014/main" id="{2A743EB2-35C0-4AB6-81E5-DE499C3CC83E}"/>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4" name="Freeform 867">
                <a:extLst>
                  <a:ext uri="{FF2B5EF4-FFF2-40B4-BE49-F238E27FC236}">
                    <a16:creationId xmlns:a16="http://schemas.microsoft.com/office/drawing/2014/main" id="{450DF001-A32C-4F4D-99FF-46687225D485}"/>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35" name="Group 9173">
              <a:extLst>
                <a:ext uri="{FF2B5EF4-FFF2-40B4-BE49-F238E27FC236}">
                  <a16:creationId xmlns:a16="http://schemas.microsoft.com/office/drawing/2014/main" id="{E905461E-3A36-4F57-A708-0F58943DF25B}"/>
                </a:ext>
              </a:extLst>
            </p:cNvPr>
            <p:cNvGrpSpPr>
              <a:grpSpLocks noChangeAspect="1"/>
            </p:cNvGrpSpPr>
            <p:nvPr/>
          </p:nvGrpSpPr>
          <p:grpSpPr>
            <a:xfrm>
              <a:off x="7403035" y="1967047"/>
              <a:ext cx="252000" cy="252000"/>
              <a:chOff x="6242050" y="3001764"/>
              <a:chExt cx="190500" cy="190500"/>
            </a:xfrm>
            <a:solidFill>
              <a:schemeClr val="tx2"/>
            </a:solidFill>
          </p:grpSpPr>
          <p:sp>
            <p:nvSpPr>
              <p:cNvPr id="236" name="Freeform 866">
                <a:extLst>
                  <a:ext uri="{FF2B5EF4-FFF2-40B4-BE49-F238E27FC236}">
                    <a16:creationId xmlns:a16="http://schemas.microsoft.com/office/drawing/2014/main" id="{FFC444A5-A925-4CDD-B676-82397CD78C7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7" name="Freeform 867">
                <a:extLst>
                  <a:ext uri="{FF2B5EF4-FFF2-40B4-BE49-F238E27FC236}">
                    <a16:creationId xmlns:a16="http://schemas.microsoft.com/office/drawing/2014/main" id="{6D635555-BA4A-487F-91A1-2FF92FDFCEBC}"/>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38" name="Group 9173">
              <a:extLst>
                <a:ext uri="{FF2B5EF4-FFF2-40B4-BE49-F238E27FC236}">
                  <a16:creationId xmlns:a16="http://schemas.microsoft.com/office/drawing/2014/main" id="{AA056216-2A45-47B5-BA2B-258E40822B30}"/>
                </a:ext>
              </a:extLst>
            </p:cNvPr>
            <p:cNvGrpSpPr>
              <a:grpSpLocks noChangeAspect="1"/>
            </p:cNvGrpSpPr>
            <p:nvPr/>
          </p:nvGrpSpPr>
          <p:grpSpPr>
            <a:xfrm>
              <a:off x="7682741" y="1967047"/>
              <a:ext cx="252000" cy="252000"/>
              <a:chOff x="6242050" y="3001764"/>
              <a:chExt cx="190500" cy="190500"/>
            </a:xfrm>
            <a:solidFill>
              <a:schemeClr val="tx2"/>
            </a:solidFill>
          </p:grpSpPr>
          <p:sp>
            <p:nvSpPr>
              <p:cNvPr id="239" name="Freeform 866">
                <a:extLst>
                  <a:ext uri="{FF2B5EF4-FFF2-40B4-BE49-F238E27FC236}">
                    <a16:creationId xmlns:a16="http://schemas.microsoft.com/office/drawing/2014/main" id="{E789C74D-9526-476F-BE5C-F23BB0B2C3DE}"/>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0" name="Freeform 867">
                <a:extLst>
                  <a:ext uri="{FF2B5EF4-FFF2-40B4-BE49-F238E27FC236}">
                    <a16:creationId xmlns:a16="http://schemas.microsoft.com/office/drawing/2014/main" id="{0233416C-8A62-4D98-BA68-E7C20D277023}"/>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37" name="Rectangle : coins arrondis 5">
              <a:extLst>
                <a:ext uri="{FF2B5EF4-FFF2-40B4-BE49-F238E27FC236}">
                  <a16:creationId xmlns:a16="http://schemas.microsoft.com/office/drawing/2014/main" id="{D92A8063-8FED-4A60-BB58-D8B3BAEA5253}"/>
                </a:ext>
              </a:extLst>
            </p:cNvPr>
            <p:cNvSpPr/>
            <p:nvPr/>
          </p:nvSpPr>
          <p:spPr bwMode="auto">
            <a:xfrm>
              <a:off x="6800887" y="1910900"/>
              <a:ext cx="1173323" cy="361754"/>
            </a:xfrm>
            <a:prstGeom prst="roundRect">
              <a:avLst/>
            </a:prstGeom>
            <a:no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grpSp>
      <p:grpSp>
        <p:nvGrpSpPr>
          <p:cNvPr id="26" name="Group 25">
            <a:extLst>
              <a:ext uri="{FF2B5EF4-FFF2-40B4-BE49-F238E27FC236}">
                <a16:creationId xmlns:a16="http://schemas.microsoft.com/office/drawing/2014/main" id="{6F6A2FC5-545E-419D-8488-D950DE6F3915}"/>
              </a:ext>
            </a:extLst>
          </p:cNvPr>
          <p:cNvGrpSpPr/>
          <p:nvPr/>
        </p:nvGrpSpPr>
        <p:grpSpPr>
          <a:xfrm>
            <a:off x="6768565" y="3297788"/>
            <a:ext cx="1173323" cy="361754"/>
            <a:chOff x="6768565" y="3293626"/>
            <a:chExt cx="1173323" cy="361754"/>
          </a:xfrm>
        </p:grpSpPr>
        <p:grpSp>
          <p:nvGrpSpPr>
            <p:cNvPr id="277" name="Group 9173">
              <a:extLst>
                <a:ext uri="{FF2B5EF4-FFF2-40B4-BE49-F238E27FC236}">
                  <a16:creationId xmlns:a16="http://schemas.microsoft.com/office/drawing/2014/main" id="{C7CF713C-AB71-45A3-8B50-73707705981D}"/>
                </a:ext>
              </a:extLst>
            </p:cNvPr>
            <p:cNvGrpSpPr>
              <a:grpSpLocks noChangeAspect="1"/>
            </p:cNvGrpSpPr>
            <p:nvPr/>
          </p:nvGrpSpPr>
          <p:grpSpPr>
            <a:xfrm>
              <a:off x="6811299" y="3360584"/>
              <a:ext cx="252000" cy="252000"/>
              <a:chOff x="6242050" y="3001764"/>
              <a:chExt cx="190500" cy="190500"/>
            </a:xfrm>
            <a:solidFill>
              <a:schemeClr val="tx2"/>
            </a:solidFill>
          </p:grpSpPr>
          <p:sp>
            <p:nvSpPr>
              <p:cNvPr id="278" name="Freeform 866">
                <a:extLst>
                  <a:ext uri="{FF2B5EF4-FFF2-40B4-BE49-F238E27FC236}">
                    <a16:creationId xmlns:a16="http://schemas.microsoft.com/office/drawing/2014/main" id="{483485FC-3EE4-48A2-A1D7-BE7F6AB29A70}"/>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9" name="Freeform 867">
                <a:extLst>
                  <a:ext uri="{FF2B5EF4-FFF2-40B4-BE49-F238E27FC236}">
                    <a16:creationId xmlns:a16="http://schemas.microsoft.com/office/drawing/2014/main" id="{E714BB51-C5A3-47B3-93F1-EB8313920D5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80" name="Group 9173">
              <a:extLst>
                <a:ext uri="{FF2B5EF4-FFF2-40B4-BE49-F238E27FC236}">
                  <a16:creationId xmlns:a16="http://schemas.microsoft.com/office/drawing/2014/main" id="{03336337-FCC5-4B87-9202-40888547E3FB}"/>
                </a:ext>
              </a:extLst>
            </p:cNvPr>
            <p:cNvGrpSpPr>
              <a:grpSpLocks noChangeAspect="1"/>
            </p:cNvGrpSpPr>
            <p:nvPr/>
          </p:nvGrpSpPr>
          <p:grpSpPr>
            <a:xfrm>
              <a:off x="7091006" y="3360584"/>
              <a:ext cx="252000" cy="252000"/>
              <a:chOff x="6242050" y="3001764"/>
              <a:chExt cx="190500" cy="190500"/>
            </a:xfrm>
            <a:solidFill>
              <a:schemeClr val="tx2"/>
            </a:solidFill>
          </p:grpSpPr>
          <p:sp>
            <p:nvSpPr>
              <p:cNvPr id="281" name="Freeform 866">
                <a:extLst>
                  <a:ext uri="{FF2B5EF4-FFF2-40B4-BE49-F238E27FC236}">
                    <a16:creationId xmlns:a16="http://schemas.microsoft.com/office/drawing/2014/main" id="{0FD3F7ED-D692-4405-9EA3-7E89C1A43B1D}"/>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2" name="Freeform 867">
                <a:extLst>
                  <a:ext uri="{FF2B5EF4-FFF2-40B4-BE49-F238E27FC236}">
                    <a16:creationId xmlns:a16="http://schemas.microsoft.com/office/drawing/2014/main" id="{227E7669-C379-4F20-B7C7-183972FDF89F}"/>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83" name="Group 9173">
              <a:extLst>
                <a:ext uri="{FF2B5EF4-FFF2-40B4-BE49-F238E27FC236}">
                  <a16:creationId xmlns:a16="http://schemas.microsoft.com/office/drawing/2014/main" id="{B916BD74-C70E-4EB6-B81A-9F71B46E9743}"/>
                </a:ext>
              </a:extLst>
            </p:cNvPr>
            <p:cNvGrpSpPr>
              <a:grpSpLocks noChangeAspect="1"/>
            </p:cNvGrpSpPr>
            <p:nvPr/>
          </p:nvGrpSpPr>
          <p:grpSpPr>
            <a:xfrm>
              <a:off x="7370713" y="3360584"/>
              <a:ext cx="252000" cy="252000"/>
              <a:chOff x="6242050" y="3001764"/>
              <a:chExt cx="190500" cy="190500"/>
            </a:xfrm>
            <a:solidFill>
              <a:schemeClr val="tx2"/>
            </a:solidFill>
          </p:grpSpPr>
          <p:sp>
            <p:nvSpPr>
              <p:cNvPr id="284" name="Freeform 866">
                <a:extLst>
                  <a:ext uri="{FF2B5EF4-FFF2-40B4-BE49-F238E27FC236}">
                    <a16:creationId xmlns:a16="http://schemas.microsoft.com/office/drawing/2014/main" id="{D797A3E7-6A29-4E3D-884D-B70AD1C70A98}"/>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5" name="Freeform 867">
                <a:extLst>
                  <a:ext uri="{FF2B5EF4-FFF2-40B4-BE49-F238E27FC236}">
                    <a16:creationId xmlns:a16="http://schemas.microsoft.com/office/drawing/2014/main" id="{7E79EC7C-8C22-4C6B-B72D-36544D85E0F8}"/>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86" name="Group 9173">
              <a:extLst>
                <a:ext uri="{FF2B5EF4-FFF2-40B4-BE49-F238E27FC236}">
                  <a16:creationId xmlns:a16="http://schemas.microsoft.com/office/drawing/2014/main" id="{6BDEB531-742A-4A68-8F2B-46CF39D123C7}"/>
                </a:ext>
              </a:extLst>
            </p:cNvPr>
            <p:cNvGrpSpPr>
              <a:grpSpLocks noChangeAspect="1"/>
            </p:cNvGrpSpPr>
            <p:nvPr/>
          </p:nvGrpSpPr>
          <p:grpSpPr>
            <a:xfrm>
              <a:off x="7650419" y="3360584"/>
              <a:ext cx="252000" cy="252000"/>
              <a:chOff x="6242050" y="3001764"/>
              <a:chExt cx="190500" cy="190500"/>
            </a:xfrm>
            <a:solidFill>
              <a:schemeClr val="tx2"/>
            </a:solidFill>
          </p:grpSpPr>
          <p:sp>
            <p:nvSpPr>
              <p:cNvPr id="287" name="Freeform 866">
                <a:extLst>
                  <a:ext uri="{FF2B5EF4-FFF2-40B4-BE49-F238E27FC236}">
                    <a16:creationId xmlns:a16="http://schemas.microsoft.com/office/drawing/2014/main" id="{8DE5AB34-9F93-409B-8E86-B1EF48DF3EFB}"/>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8" name="Freeform 867">
                <a:extLst>
                  <a:ext uri="{FF2B5EF4-FFF2-40B4-BE49-F238E27FC236}">
                    <a16:creationId xmlns:a16="http://schemas.microsoft.com/office/drawing/2014/main" id="{A7DE9273-768B-4515-9C2D-446C3031E0DC}"/>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38" name="Rectangle : coins arrondis 5">
              <a:extLst>
                <a:ext uri="{FF2B5EF4-FFF2-40B4-BE49-F238E27FC236}">
                  <a16:creationId xmlns:a16="http://schemas.microsoft.com/office/drawing/2014/main" id="{C0DD8353-65C9-4830-AAAA-F311A877CC16}"/>
                </a:ext>
              </a:extLst>
            </p:cNvPr>
            <p:cNvSpPr/>
            <p:nvPr/>
          </p:nvSpPr>
          <p:spPr bwMode="auto">
            <a:xfrm>
              <a:off x="6768565" y="3293626"/>
              <a:ext cx="1173323" cy="361754"/>
            </a:xfrm>
            <a:prstGeom prst="roundRect">
              <a:avLst/>
            </a:prstGeom>
            <a:no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grpSp>
      <p:grpSp>
        <p:nvGrpSpPr>
          <p:cNvPr id="28" name="Group 27">
            <a:extLst>
              <a:ext uri="{FF2B5EF4-FFF2-40B4-BE49-F238E27FC236}">
                <a16:creationId xmlns:a16="http://schemas.microsoft.com/office/drawing/2014/main" id="{68EC22AB-3D41-4BD2-92A2-B7D02FD6A98F}"/>
              </a:ext>
            </a:extLst>
          </p:cNvPr>
          <p:cNvGrpSpPr/>
          <p:nvPr/>
        </p:nvGrpSpPr>
        <p:grpSpPr>
          <a:xfrm>
            <a:off x="6781667" y="2388463"/>
            <a:ext cx="1173323" cy="361754"/>
            <a:chOff x="6781667" y="2390438"/>
            <a:chExt cx="1173323" cy="361754"/>
          </a:xfrm>
        </p:grpSpPr>
        <p:grpSp>
          <p:nvGrpSpPr>
            <p:cNvPr id="241" name="Group 9173">
              <a:extLst>
                <a:ext uri="{FF2B5EF4-FFF2-40B4-BE49-F238E27FC236}">
                  <a16:creationId xmlns:a16="http://schemas.microsoft.com/office/drawing/2014/main" id="{D0E573E7-010E-41F1-AF05-5B5049385CF5}"/>
                </a:ext>
              </a:extLst>
            </p:cNvPr>
            <p:cNvGrpSpPr>
              <a:grpSpLocks noChangeAspect="1"/>
            </p:cNvGrpSpPr>
            <p:nvPr/>
          </p:nvGrpSpPr>
          <p:grpSpPr>
            <a:xfrm>
              <a:off x="6824401" y="2441425"/>
              <a:ext cx="252000" cy="252000"/>
              <a:chOff x="6242050" y="3001764"/>
              <a:chExt cx="190500" cy="190500"/>
            </a:xfrm>
            <a:solidFill>
              <a:schemeClr val="tx2"/>
            </a:solidFill>
          </p:grpSpPr>
          <p:sp>
            <p:nvSpPr>
              <p:cNvPr id="242" name="Freeform 866">
                <a:extLst>
                  <a:ext uri="{FF2B5EF4-FFF2-40B4-BE49-F238E27FC236}">
                    <a16:creationId xmlns:a16="http://schemas.microsoft.com/office/drawing/2014/main" id="{A4CA2BDE-7355-4F51-85BE-291A7240B00B}"/>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3" name="Freeform 867">
                <a:extLst>
                  <a:ext uri="{FF2B5EF4-FFF2-40B4-BE49-F238E27FC236}">
                    <a16:creationId xmlns:a16="http://schemas.microsoft.com/office/drawing/2014/main" id="{A61BCE3C-7994-4A77-85C0-0A7A522728B8}"/>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44" name="Group 9173">
              <a:extLst>
                <a:ext uri="{FF2B5EF4-FFF2-40B4-BE49-F238E27FC236}">
                  <a16:creationId xmlns:a16="http://schemas.microsoft.com/office/drawing/2014/main" id="{B2909597-A8BB-4163-BE09-97EE5A975F01}"/>
                </a:ext>
              </a:extLst>
            </p:cNvPr>
            <p:cNvGrpSpPr>
              <a:grpSpLocks noChangeAspect="1"/>
            </p:cNvGrpSpPr>
            <p:nvPr/>
          </p:nvGrpSpPr>
          <p:grpSpPr>
            <a:xfrm>
              <a:off x="7104108" y="2441425"/>
              <a:ext cx="252000" cy="252000"/>
              <a:chOff x="6242050" y="3001764"/>
              <a:chExt cx="190500" cy="190500"/>
            </a:xfrm>
            <a:solidFill>
              <a:schemeClr val="tx2"/>
            </a:solidFill>
          </p:grpSpPr>
          <p:sp>
            <p:nvSpPr>
              <p:cNvPr id="245" name="Freeform 866">
                <a:extLst>
                  <a:ext uri="{FF2B5EF4-FFF2-40B4-BE49-F238E27FC236}">
                    <a16:creationId xmlns:a16="http://schemas.microsoft.com/office/drawing/2014/main" id="{EBCD9A7A-64A7-43F6-A043-EFDDA4AA9B96}"/>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6" name="Freeform 867">
                <a:extLst>
                  <a:ext uri="{FF2B5EF4-FFF2-40B4-BE49-F238E27FC236}">
                    <a16:creationId xmlns:a16="http://schemas.microsoft.com/office/drawing/2014/main" id="{9A6B4D6C-FAB2-4412-81CD-CE20862639E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47" name="Group 9173">
              <a:extLst>
                <a:ext uri="{FF2B5EF4-FFF2-40B4-BE49-F238E27FC236}">
                  <a16:creationId xmlns:a16="http://schemas.microsoft.com/office/drawing/2014/main" id="{81BDFFB1-0420-494C-8EBB-D6D115FFAFAB}"/>
                </a:ext>
              </a:extLst>
            </p:cNvPr>
            <p:cNvGrpSpPr>
              <a:grpSpLocks noChangeAspect="1"/>
            </p:cNvGrpSpPr>
            <p:nvPr/>
          </p:nvGrpSpPr>
          <p:grpSpPr>
            <a:xfrm>
              <a:off x="7383815" y="2441425"/>
              <a:ext cx="252000" cy="252000"/>
              <a:chOff x="6242050" y="3001764"/>
              <a:chExt cx="190500" cy="190500"/>
            </a:xfrm>
            <a:solidFill>
              <a:schemeClr val="tx2"/>
            </a:solidFill>
          </p:grpSpPr>
          <p:sp>
            <p:nvSpPr>
              <p:cNvPr id="248" name="Freeform 866">
                <a:extLst>
                  <a:ext uri="{FF2B5EF4-FFF2-40B4-BE49-F238E27FC236}">
                    <a16:creationId xmlns:a16="http://schemas.microsoft.com/office/drawing/2014/main" id="{3A2876F8-7903-41BE-A3CC-079C1D81C787}"/>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9" name="Freeform 867">
                <a:extLst>
                  <a:ext uri="{FF2B5EF4-FFF2-40B4-BE49-F238E27FC236}">
                    <a16:creationId xmlns:a16="http://schemas.microsoft.com/office/drawing/2014/main" id="{90A9ABB9-A778-433A-B071-87D653F89BB5}"/>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50" name="Group 9173">
              <a:extLst>
                <a:ext uri="{FF2B5EF4-FFF2-40B4-BE49-F238E27FC236}">
                  <a16:creationId xmlns:a16="http://schemas.microsoft.com/office/drawing/2014/main" id="{067A896B-683B-4B9C-A746-0E09B65FF221}"/>
                </a:ext>
              </a:extLst>
            </p:cNvPr>
            <p:cNvGrpSpPr>
              <a:grpSpLocks noChangeAspect="1"/>
            </p:cNvGrpSpPr>
            <p:nvPr/>
          </p:nvGrpSpPr>
          <p:grpSpPr>
            <a:xfrm>
              <a:off x="7663521" y="2441425"/>
              <a:ext cx="252000" cy="252000"/>
              <a:chOff x="6242050" y="3001764"/>
              <a:chExt cx="190500" cy="190500"/>
            </a:xfrm>
            <a:solidFill>
              <a:schemeClr val="tx2"/>
            </a:solidFill>
          </p:grpSpPr>
          <p:sp>
            <p:nvSpPr>
              <p:cNvPr id="251" name="Freeform 866">
                <a:extLst>
                  <a:ext uri="{FF2B5EF4-FFF2-40B4-BE49-F238E27FC236}">
                    <a16:creationId xmlns:a16="http://schemas.microsoft.com/office/drawing/2014/main" id="{82439C98-D51B-48F7-A3B8-8D64461A862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2" name="Freeform 867">
                <a:extLst>
                  <a:ext uri="{FF2B5EF4-FFF2-40B4-BE49-F238E27FC236}">
                    <a16:creationId xmlns:a16="http://schemas.microsoft.com/office/drawing/2014/main" id="{EF95A53C-0026-45B5-B4C9-84810A5DDE2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40" name="Rectangle : coins arrondis 5">
              <a:extLst>
                <a:ext uri="{FF2B5EF4-FFF2-40B4-BE49-F238E27FC236}">
                  <a16:creationId xmlns:a16="http://schemas.microsoft.com/office/drawing/2014/main" id="{F00163A5-232E-4628-A076-9DEBEE30F6AA}"/>
                </a:ext>
              </a:extLst>
            </p:cNvPr>
            <p:cNvSpPr/>
            <p:nvPr/>
          </p:nvSpPr>
          <p:spPr bwMode="auto">
            <a:xfrm>
              <a:off x="6781667" y="2390438"/>
              <a:ext cx="1173323" cy="361754"/>
            </a:xfrm>
            <a:prstGeom prst="roundRect">
              <a:avLst/>
            </a:prstGeom>
            <a:no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grpSp>
      <p:grpSp>
        <p:nvGrpSpPr>
          <p:cNvPr id="24" name="Group 23">
            <a:extLst>
              <a:ext uri="{FF2B5EF4-FFF2-40B4-BE49-F238E27FC236}">
                <a16:creationId xmlns:a16="http://schemas.microsoft.com/office/drawing/2014/main" id="{085E82E8-EB11-4996-AAC1-FE3B07CD4128}"/>
              </a:ext>
            </a:extLst>
          </p:cNvPr>
          <p:cNvGrpSpPr/>
          <p:nvPr/>
        </p:nvGrpSpPr>
        <p:grpSpPr>
          <a:xfrm>
            <a:off x="6809499" y="4259735"/>
            <a:ext cx="1091120" cy="252000"/>
            <a:chOff x="6809499" y="4246249"/>
            <a:chExt cx="1091120" cy="252000"/>
          </a:xfrm>
        </p:grpSpPr>
        <p:grpSp>
          <p:nvGrpSpPr>
            <p:cNvPr id="351" name="Group 9173">
              <a:extLst>
                <a:ext uri="{FF2B5EF4-FFF2-40B4-BE49-F238E27FC236}">
                  <a16:creationId xmlns:a16="http://schemas.microsoft.com/office/drawing/2014/main" id="{EAD5C2E6-0195-4794-AEDE-6981815A1670}"/>
                </a:ext>
              </a:extLst>
            </p:cNvPr>
            <p:cNvGrpSpPr>
              <a:grpSpLocks noChangeAspect="1"/>
            </p:cNvGrpSpPr>
            <p:nvPr/>
          </p:nvGrpSpPr>
          <p:grpSpPr>
            <a:xfrm>
              <a:off x="6809499" y="4246249"/>
              <a:ext cx="252000" cy="252000"/>
              <a:chOff x="6242050" y="3001764"/>
              <a:chExt cx="190500" cy="190500"/>
            </a:xfrm>
            <a:solidFill>
              <a:schemeClr val="tx2"/>
            </a:solidFill>
          </p:grpSpPr>
          <p:sp>
            <p:nvSpPr>
              <p:cNvPr id="361" name="Freeform 866">
                <a:extLst>
                  <a:ext uri="{FF2B5EF4-FFF2-40B4-BE49-F238E27FC236}">
                    <a16:creationId xmlns:a16="http://schemas.microsoft.com/office/drawing/2014/main" id="{71BC63EF-A907-48B4-8355-1722DB88CAF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2" name="Freeform 867">
                <a:extLst>
                  <a:ext uri="{FF2B5EF4-FFF2-40B4-BE49-F238E27FC236}">
                    <a16:creationId xmlns:a16="http://schemas.microsoft.com/office/drawing/2014/main" id="{6711FA54-67C5-4357-AE8C-4B5E73B314DB}"/>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52" name="Group 9173">
              <a:extLst>
                <a:ext uri="{FF2B5EF4-FFF2-40B4-BE49-F238E27FC236}">
                  <a16:creationId xmlns:a16="http://schemas.microsoft.com/office/drawing/2014/main" id="{E3EBE413-0C36-41D7-A021-E473476DBFC5}"/>
                </a:ext>
              </a:extLst>
            </p:cNvPr>
            <p:cNvGrpSpPr>
              <a:grpSpLocks noChangeAspect="1"/>
            </p:cNvGrpSpPr>
            <p:nvPr/>
          </p:nvGrpSpPr>
          <p:grpSpPr>
            <a:xfrm>
              <a:off x="7089206" y="4246249"/>
              <a:ext cx="252000" cy="252000"/>
              <a:chOff x="6242050" y="3001764"/>
              <a:chExt cx="190500" cy="190500"/>
            </a:xfrm>
            <a:solidFill>
              <a:schemeClr val="tx2"/>
            </a:solidFill>
          </p:grpSpPr>
          <p:sp>
            <p:nvSpPr>
              <p:cNvPr id="359" name="Freeform 866">
                <a:extLst>
                  <a:ext uri="{FF2B5EF4-FFF2-40B4-BE49-F238E27FC236}">
                    <a16:creationId xmlns:a16="http://schemas.microsoft.com/office/drawing/2014/main" id="{E3D7D255-47E7-4F55-B5DD-6CBCC07333FF}"/>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0" name="Freeform 867">
                <a:extLst>
                  <a:ext uri="{FF2B5EF4-FFF2-40B4-BE49-F238E27FC236}">
                    <a16:creationId xmlns:a16="http://schemas.microsoft.com/office/drawing/2014/main" id="{13E9BBE6-F681-4A58-976C-FB30302B507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53" name="Group 9173">
              <a:extLst>
                <a:ext uri="{FF2B5EF4-FFF2-40B4-BE49-F238E27FC236}">
                  <a16:creationId xmlns:a16="http://schemas.microsoft.com/office/drawing/2014/main" id="{73870F4D-BC44-4099-820B-678B2B1A4B4F}"/>
                </a:ext>
              </a:extLst>
            </p:cNvPr>
            <p:cNvGrpSpPr>
              <a:grpSpLocks noChangeAspect="1"/>
            </p:cNvGrpSpPr>
            <p:nvPr/>
          </p:nvGrpSpPr>
          <p:grpSpPr>
            <a:xfrm>
              <a:off x="7368913" y="4246249"/>
              <a:ext cx="252000" cy="252000"/>
              <a:chOff x="6242050" y="3001764"/>
              <a:chExt cx="190500" cy="190500"/>
            </a:xfrm>
            <a:solidFill>
              <a:schemeClr val="tx2"/>
            </a:solidFill>
          </p:grpSpPr>
          <p:sp>
            <p:nvSpPr>
              <p:cNvPr id="357" name="Freeform 866">
                <a:extLst>
                  <a:ext uri="{FF2B5EF4-FFF2-40B4-BE49-F238E27FC236}">
                    <a16:creationId xmlns:a16="http://schemas.microsoft.com/office/drawing/2014/main" id="{468DE0A7-FF25-485B-84CC-F2370D26A00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8" name="Freeform 867">
                <a:extLst>
                  <a:ext uri="{FF2B5EF4-FFF2-40B4-BE49-F238E27FC236}">
                    <a16:creationId xmlns:a16="http://schemas.microsoft.com/office/drawing/2014/main" id="{FFC70E7B-CBC5-4A69-BB7C-1886DDDEF396}"/>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54" name="Group 9173">
              <a:extLst>
                <a:ext uri="{FF2B5EF4-FFF2-40B4-BE49-F238E27FC236}">
                  <a16:creationId xmlns:a16="http://schemas.microsoft.com/office/drawing/2014/main" id="{4473B3F9-3071-4252-BD1F-8EDDEB57CB24}"/>
                </a:ext>
              </a:extLst>
            </p:cNvPr>
            <p:cNvGrpSpPr>
              <a:grpSpLocks noChangeAspect="1"/>
            </p:cNvGrpSpPr>
            <p:nvPr/>
          </p:nvGrpSpPr>
          <p:grpSpPr>
            <a:xfrm>
              <a:off x="7648619" y="4246249"/>
              <a:ext cx="252000" cy="252000"/>
              <a:chOff x="6242050" y="3001764"/>
              <a:chExt cx="190500" cy="190500"/>
            </a:xfrm>
            <a:solidFill>
              <a:schemeClr val="bg2">
                <a:lumMod val="20000"/>
                <a:lumOff val="80000"/>
              </a:schemeClr>
            </a:solidFill>
          </p:grpSpPr>
          <p:sp>
            <p:nvSpPr>
              <p:cNvPr id="355" name="Freeform 866">
                <a:extLst>
                  <a:ext uri="{FF2B5EF4-FFF2-40B4-BE49-F238E27FC236}">
                    <a16:creationId xmlns:a16="http://schemas.microsoft.com/office/drawing/2014/main" id="{6B6C55A1-EDC8-4D2E-8C05-E02739FCF8D3}"/>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6" name="Freeform 867">
                <a:extLst>
                  <a:ext uri="{FF2B5EF4-FFF2-40B4-BE49-F238E27FC236}">
                    <a16:creationId xmlns:a16="http://schemas.microsoft.com/office/drawing/2014/main" id="{B8793654-9A37-4145-AECF-FDB31746F05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8" name="Group 17">
            <a:extLst>
              <a:ext uri="{FF2B5EF4-FFF2-40B4-BE49-F238E27FC236}">
                <a16:creationId xmlns:a16="http://schemas.microsoft.com/office/drawing/2014/main" id="{13623FF0-35AB-4357-8ECB-6D781F29C5CA}"/>
              </a:ext>
            </a:extLst>
          </p:cNvPr>
          <p:cNvGrpSpPr/>
          <p:nvPr/>
        </p:nvGrpSpPr>
        <p:grpSpPr>
          <a:xfrm>
            <a:off x="5295167" y="5622793"/>
            <a:ext cx="1091120" cy="252000"/>
            <a:chOff x="5295167" y="5655571"/>
            <a:chExt cx="1091120" cy="252000"/>
          </a:xfrm>
        </p:grpSpPr>
        <p:grpSp>
          <p:nvGrpSpPr>
            <p:cNvPr id="372" name="Group 9173">
              <a:extLst>
                <a:ext uri="{FF2B5EF4-FFF2-40B4-BE49-F238E27FC236}">
                  <a16:creationId xmlns:a16="http://schemas.microsoft.com/office/drawing/2014/main" id="{07BCB0E6-9942-4E80-93DA-BB70C0BF6691}"/>
                </a:ext>
              </a:extLst>
            </p:cNvPr>
            <p:cNvGrpSpPr>
              <a:grpSpLocks noChangeAspect="1"/>
            </p:cNvGrpSpPr>
            <p:nvPr/>
          </p:nvGrpSpPr>
          <p:grpSpPr>
            <a:xfrm>
              <a:off x="5295167" y="5655571"/>
              <a:ext cx="252000" cy="252000"/>
              <a:chOff x="6242050" y="3001764"/>
              <a:chExt cx="190500" cy="190500"/>
            </a:xfrm>
            <a:solidFill>
              <a:schemeClr val="tx2"/>
            </a:solidFill>
          </p:grpSpPr>
          <p:sp>
            <p:nvSpPr>
              <p:cNvPr id="394" name="Freeform 866">
                <a:extLst>
                  <a:ext uri="{FF2B5EF4-FFF2-40B4-BE49-F238E27FC236}">
                    <a16:creationId xmlns:a16="http://schemas.microsoft.com/office/drawing/2014/main" id="{6425908C-BBC8-41A5-B007-C52699ADBDE7}"/>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5" name="Freeform 867">
                <a:extLst>
                  <a:ext uri="{FF2B5EF4-FFF2-40B4-BE49-F238E27FC236}">
                    <a16:creationId xmlns:a16="http://schemas.microsoft.com/office/drawing/2014/main" id="{A2029F7C-1648-4972-B44E-7FE049967A0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73" name="Group 9173">
              <a:extLst>
                <a:ext uri="{FF2B5EF4-FFF2-40B4-BE49-F238E27FC236}">
                  <a16:creationId xmlns:a16="http://schemas.microsoft.com/office/drawing/2014/main" id="{263D5DDE-DB99-465D-A9BE-C58CE42F122E}"/>
                </a:ext>
              </a:extLst>
            </p:cNvPr>
            <p:cNvGrpSpPr>
              <a:grpSpLocks noChangeAspect="1"/>
            </p:cNvGrpSpPr>
            <p:nvPr/>
          </p:nvGrpSpPr>
          <p:grpSpPr>
            <a:xfrm>
              <a:off x="5574874" y="5655571"/>
              <a:ext cx="252000" cy="252000"/>
              <a:chOff x="6242050" y="3001764"/>
              <a:chExt cx="190500" cy="190500"/>
            </a:xfrm>
            <a:solidFill>
              <a:schemeClr val="tx2"/>
            </a:solidFill>
          </p:grpSpPr>
          <p:sp>
            <p:nvSpPr>
              <p:cNvPr id="392" name="Freeform 866">
                <a:extLst>
                  <a:ext uri="{FF2B5EF4-FFF2-40B4-BE49-F238E27FC236}">
                    <a16:creationId xmlns:a16="http://schemas.microsoft.com/office/drawing/2014/main" id="{21C8C54E-32F9-4C9D-8FBB-BFBF05961EDF}"/>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3" name="Freeform 867">
                <a:extLst>
                  <a:ext uri="{FF2B5EF4-FFF2-40B4-BE49-F238E27FC236}">
                    <a16:creationId xmlns:a16="http://schemas.microsoft.com/office/drawing/2014/main" id="{55594F15-F167-44E6-98BC-E4D273F4E555}"/>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74" name="Group 9173">
              <a:extLst>
                <a:ext uri="{FF2B5EF4-FFF2-40B4-BE49-F238E27FC236}">
                  <a16:creationId xmlns:a16="http://schemas.microsoft.com/office/drawing/2014/main" id="{64DB1431-0B14-4516-A202-83BD474D32C3}"/>
                </a:ext>
              </a:extLst>
            </p:cNvPr>
            <p:cNvGrpSpPr>
              <a:grpSpLocks noChangeAspect="1"/>
            </p:cNvGrpSpPr>
            <p:nvPr/>
          </p:nvGrpSpPr>
          <p:grpSpPr>
            <a:xfrm>
              <a:off x="5854581" y="5655571"/>
              <a:ext cx="252000" cy="252000"/>
              <a:chOff x="6242050" y="3001764"/>
              <a:chExt cx="190500" cy="190500"/>
            </a:xfrm>
            <a:solidFill>
              <a:schemeClr val="bg2">
                <a:lumMod val="20000"/>
                <a:lumOff val="80000"/>
              </a:schemeClr>
            </a:solidFill>
          </p:grpSpPr>
          <p:sp>
            <p:nvSpPr>
              <p:cNvPr id="390" name="Freeform 866">
                <a:extLst>
                  <a:ext uri="{FF2B5EF4-FFF2-40B4-BE49-F238E27FC236}">
                    <a16:creationId xmlns:a16="http://schemas.microsoft.com/office/drawing/2014/main" id="{626AD6F5-A1DB-4AD2-969E-FF2E72904470}"/>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1" name="Freeform 867">
                <a:extLst>
                  <a:ext uri="{FF2B5EF4-FFF2-40B4-BE49-F238E27FC236}">
                    <a16:creationId xmlns:a16="http://schemas.microsoft.com/office/drawing/2014/main" id="{D8642493-7F82-4ACC-8F90-79015209711E}"/>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75" name="Group 9173">
              <a:extLst>
                <a:ext uri="{FF2B5EF4-FFF2-40B4-BE49-F238E27FC236}">
                  <a16:creationId xmlns:a16="http://schemas.microsoft.com/office/drawing/2014/main" id="{5D444495-1FB9-43DF-9D98-7C6D003BAD27}"/>
                </a:ext>
              </a:extLst>
            </p:cNvPr>
            <p:cNvGrpSpPr>
              <a:grpSpLocks noChangeAspect="1"/>
            </p:cNvGrpSpPr>
            <p:nvPr/>
          </p:nvGrpSpPr>
          <p:grpSpPr>
            <a:xfrm>
              <a:off x="6134287" y="5655571"/>
              <a:ext cx="252000" cy="252000"/>
              <a:chOff x="6242050" y="3001764"/>
              <a:chExt cx="190500" cy="190500"/>
            </a:xfrm>
            <a:solidFill>
              <a:schemeClr val="bg2">
                <a:lumMod val="20000"/>
                <a:lumOff val="80000"/>
              </a:schemeClr>
            </a:solidFill>
          </p:grpSpPr>
          <p:sp>
            <p:nvSpPr>
              <p:cNvPr id="388" name="Freeform 866">
                <a:extLst>
                  <a:ext uri="{FF2B5EF4-FFF2-40B4-BE49-F238E27FC236}">
                    <a16:creationId xmlns:a16="http://schemas.microsoft.com/office/drawing/2014/main" id="{D33EDF5C-AF32-46F1-9D63-935AED25A976}"/>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9" name="Freeform 867">
                <a:extLst>
                  <a:ext uri="{FF2B5EF4-FFF2-40B4-BE49-F238E27FC236}">
                    <a16:creationId xmlns:a16="http://schemas.microsoft.com/office/drawing/2014/main" id="{C5A8308F-73BD-459E-ACC9-8BCFDF85112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21" name="Group 20">
            <a:extLst>
              <a:ext uri="{FF2B5EF4-FFF2-40B4-BE49-F238E27FC236}">
                <a16:creationId xmlns:a16="http://schemas.microsoft.com/office/drawing/2014/main" id="{D633401F-9E40-4B17-8997-4A3CEDAF9EB4}"/>
              </a:ext>
            </a:extLst>
          </p:cNvPr>
          <p:cNvGrpSpPr/>
          <p:nvPr/>
        </p:nvGrpSpPr>
        <p:grpSpPr>
          <a:xfrm>
            <a:off x="6801621" y="5622793"/>
            <a:ext cx="1091120" cy="252000"/>
            <a:chOff x="6801621" y="5655571"/>
            <a:chExt cx="1091120" cy="252000"/>
          </a:xfrm>
        </p:grpSpPr>
        <p:grpSp>
          <p:nvGrpSpPr>
            <p:cNvPr id="376" name="Group 9173">
              <a:extLst>
                <a:ext uri="{FF2B5EF4-FFF2-40B4-BE49-F238E27FC236}">
                  <a16:creationId xmlns:a16="http://schemas.microsoft.com/office/drawing/2014/main" id="{E4FCF523-AB1A-4A35-A51F-27F8F983A678}"/>
                </a:ext>
              </a:extLst>
            </p:cNvPr>
            <p:cNvGrpSpPr>
              <a:grpSpLocks noChangeAspect="1"/>
            </p:cNvGrpSpPr>
            <p:nvPr/>
          </p:nvGrpSpPr>
          <p:grpSpPr>
            <a:xfrm>
              <a:off x="6801621" y="5655571"/>
              <a:ext cx="252000" cy="252000"/>
              <a:chOff x="6242050" y="3001764"/>
              <a:chExt cx="190500" cy="190500"/>
            </a:xfrm>
            <a:solidFill>
              <a:schemeClr val="tx2"/>
            </a:solidFill>
          </p:grpSpPr>
          <p:sp>
            <p:nvSpPr>
              <p:cNvPr id="386" name="Freeform 866">
                <a:extLst>
                  <a:ext uri="{FF2B5EF4-FFF2-40B4-BE49-F238E27FC236}">
                    <a16:creationId xmlns:a16="http://schemas.microsoft.com/office/drawing/2014/main" id="{3A0604DC-1751-42E4-BA0C-2409E136FFF9}"/>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7" name="Freeform 867">
                <a:extLst>
                  <a:ext uri="{FF2B5EF4-FFF2-40B4-BE49-F238E27FC236}">
                    <a16:creationId xmlns:a16="http://schemas.microsoft.com/office/drawing/2014/main" id="{14B0A3B2-49DB-47A6-B83D-6036D5C83CDD}"/>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77" name="Group 9173">
              <a:extLst>
                <a:ext uri="{FF2B5EF4-FFF2-40B4-BE49-F238E27FC236}">
                  <a16:creationId xmlns:a16="http://schemas.microsoft.com/office/drawing/2014/main" id="{01E1CDCD-9209-45FF-8AC0-D601264638FB}"/>
                </a:ext>
              </a:extLst>
            </p:cNvPr>
            <p:cNvGrpSpPr>
              <a:grpSpLocks noChangeAspect="1"/>
            </p:cNvGrpSpPr>
            <p:nvPr/>
          </p:nvGrpSpPr>
          <p:grpSpPr>
            <a:xfrm>
              <a:off x="7081328" y="5655571"/>
              <a:ext cx="252000" cy="252000"/>
              <a:chOff x="6242050" y="3001764"/>
              <a:chExt cx="190500" cy="190500"/>
            </a:xfrm>
            <a:solidFill>
              <a:schemeClr val="tx2"/>
            </a:solidFill>
          </p:grpSpPr>
          <p:sp>
            <p:nvSpPr>
              <p:cNvPr id="384" name="Freeform 866">
                <a:extLst>
                  <a:ext uri="{FF2B5EF4-FFF2-40B4-BE49-F238E27FC236}">
                    <a16:creationId xmlns:a16="http://schemas.microsoft.com/office/drawing/2014/main" id="{4DCFB0F6-15B0-4ED2-B8CC-1D97E42F337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5" name="Freeform 867">
                <a:extLst>
                  <a:ext uri="{FF2B5EF4-FFF2-40B4-BE49-F238E27FC236}">
                    <a16:creationId xmlns:a16="http://schemas.microsoft.com/office/drawing/2014/main" id="{3528DC5C-6EF2-48FF-AC4B-6CF7655BC919}"/>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78" name="Group 9173">
              <a:extLst>
                <a:ext uri="{FF2B5EF4-FFF2-40B4-BE49-F238E27FC236}">
                  <a16:creationId xmlns:a16="http://schemas.microsoft.com/office/drawing/2014/main" id="{366AEBDB-F85B-4761-99AC-35A833550623}"/>
                </a:ext>
              </a:extLst>
            </p:cNvPr>
            <p:cNvGrpSpPr>
              <a:grpSpLocks noChangeAspect="1"/>
            </p:cNvGrpSpPr>
            <p:nvPr/>
          </p:nvGrpSpPr>
          <p:grpSpPr>
            <a:xfrm>
              <a:off x="7361035" y="5655571"/>
              <a:ext cx="252000" cy="252000"/>
              <a:chOff x="6242050" y="3001764"/>
              <a:chExt cx="190500" cy="190500"/>
            </a:xfrm>
            <a:solidFill>
              <a:schemeClr val="tx2"/>
            </a:solidFill>
          </p:grpSpPr>
          <p:sp>
            <p:nvSpPr>
              <p:cNvPr id="382" name="Freeform 866">
                <a:extLst>
                  <a:ext uri="{FF2B5EF4-FFF2-40B4-BE49-F238E27FC236}">
                    <a16:creationId xmlns:a16="http://schemas.microsoft.com/office/drawing/2014/main" id="{B84ADDEE-29D0-4540-9E1D-187ABA00B29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3" name="Freeform 867">
                <a:extLst>
                  <a:ext uri="{FF2B5EF4-FFF2-40B4-BE49-F238E27FC236}">
                    <a16:creationId xmlns:a16="http://schemas.microsoft.com/office/drawing/2014/main" id="{F6CF1EA9-9D36-4BCB-8B44-C92D308F65F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79" name="Group 9173">
              <a:extLst>
                <a:ext uri="{FF2B5EF4-FFF2-40B4-BE49-F238E27FC236}">
                  <a16:creationId xmlns:a16="http://schemas.microsoft.com/office/drawing/2014/main" id="{376C98ED-3056-48FB-9EA2-818B17C3BF3C}"/>
                </a:ext>
              </a:extLst>
            </p:cNvPr>
            <p:cNvGrpSpPr>
              <a:grpSpLocks noChangeAspect="1"/>
            </p:cNvGrpSpPr>
            <p:nvPr/>
          </p:nvGrpSpPr>
          <p:grpSpPr>
            <a:xfrm>
              <a:off x="7640741" y="5655571"/>
              <a:ext cx="252000" cy="252000"/>
              <a:chOff x="6242050" y="3001764"/>
              <a:chExt cx="190500" cy="190500"/>
            </a:xfrm>
            <a:solidFill>
              <a:schemeClr val="bg2">
                <a:lumMod val="20000"/>
                <a:lumOff val="80000"/>
              </a:schemeClr>
            </a:solidFill>
          </p:grpSpPr>
          <p:sp>
            <p:nvSpPr>
              <p:cNvPr id="380" name="Freeform 866">
                <a:extLst>
                  <a:ext uri="{FF2B5EF4-FFF2-40B4-BE49-F238E27FC236}">
                    <a16:creationId xmlns:a16="http://schemas.microsoft.com/office/drawing/2014/main" id="{5FFEE172-C451-43BA-A1A3-1702CC16D8E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1" name="Freeform 867">
                <a:extLst>
                  <a:ext uri="{FF2B5EF4-FFF2-40B4-BE49-F238E27FC236}">
                    <a16:creationId xmlns:a16="http://schemas.microsoft.com/office/drawing/2014/main" id="{1F405468-1033-4A4B-9C9B-49838F198FFC}"/>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396" name="Rectangle 395">
            <a:extLst>
              <a:ext uri="{FF2B5EF4-FFF2-40B4-BE49-F238E27FC236}">
                <a16:creationId xmlns:a16="http://schemas.microsoft.com/office/drawing/2014/main" id="{75A990C6-B585-4BD5-9D0A-BDC8074A4DFD}"/>
              </a:ext>
            </a:extLst>
          </p:cNvPr>
          <p:cNvSpPr/>
          <p:nvPr/>
        </p:nvSpPr>
        <p:spPr bwMode="auto">
          <a:xfrm>
            <a:off x="8138262" y="1924782"/>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92075"/>
            <a:r>
              <a:rPr lang="en-GB" sz="900">
                <a:latin typeface="Trebuchet MS" panose="020B0603020202020204" pitchFamily="34" charset="0"/>
              </a:rPr>
              <a:t>Collected manually by subcontractors</a:t>
            </a:r>
          </a:p>
        </p:txBody>
      </p:sp>
      <p:sp>
        <p:nvSpPr>
          <p:cNvPr id="399" name="Rectangle 398">
            <a:extLst>
              <a:ext uri="{FF2B5EF4-FFF2-40B4-BE49-F238E27FC236}">
                <a16:creationId xmlns:a16="http://schemas.microsoft.com/office/drawing/2014/main" id="{CDF9B842-E289-458D-8BC3-A36BE3F9AB37}"/>
              </a:ext>
            </a:extLst>
          </p:cNvPr>
          <p:cNvSpPr/>
          <p:nvPr/>
        </p:nvSpPr>
        <p:spPr bwMode="auto">
          <a:xfrm>
            <a:off x="8149576" y="3298665"/>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171450" indent="-171450">
              <a:buFont typeface="Arial" panose="020B0604020202020204" pitchFamily="34" charset="0"/>
              <a:buChar char="•"/>
            </a:pPr>
            <a:r>
              <a:rPr lang="en-GB" sz="900">
                <a:latin typeface="Trebuchet MS" pitchFamily="34" charset="0"/>
              </a:rPr>
              <a:t>Buying of court status</a:t>
            </a:r>
          </a:p>
          <a:p>
            <a:pPr marL="171450" indent="-171450">
              <a:buFont typeface="Arial" panose="020B0604020202020204" pitchFamily="34" charset="0"/>
              <a:buChar char="•"/>
            </a:pPr>
            <a:r>
              <a:rPr lang="en-GB" sz="900">
                <a:latin typeface="Trebuchet MS" pitchFamily="34" charset="0"/>
              </a:rPr>
              <a:t>Manual collection of annual reports</a:t>
            </a:r>
          </a:p>
        </p:txBody>
      </p:sp>
      <p:grpSp>
        <p:nvGrpSpPr>
          <p:cNvPr id="16" name="Group 15">
            <a:extLst>
              <a:ext uri="{FF2B5EF4-FFF2-40B4-BE49-F238E27FC236}">
                <a16:creationId xmlns:a16="http://schemas.microsoft.com/office/drawing/2014/main" id="{21FA8A99-385D-4791-A7CE-D3B172FB2FD4}"/>
              </a:ext>
            </a:extLst>
          </p:cNvPr>
          <p:cNvGrpSpPr/>
          <p:nvPr/>
        </p:nvGrpSpPr>
        <p:grpSpPr>
          <a:xfrm>
            <a:off x="5295167" y="4712089"/>
            <a:ext cx="1091120" cy="252000"/>
            <a:chOff x="5295167" y="4659070"/>
            <a:chExt cx="1091120" cy="252000"/>
          </a:xfrm>
        </p:grpSpPr>
        <p:sp>
          <p:nvSpPr>
            <p:cNvPr id="458" name="Freeform 866">
              <a:extLst>
                <a:ext uri="{FF2B5EF4-FFF2-40B4-BE49-F238E27FC236}">
                  <a16:creationId xmlns:a16="http://schemas.microsoft.com/office/drawing/2014/main" id="{49144765-7ECB-4B6A-9AD6-EC22643999BD}"/>
                </a:ext>
              </a:extLst>
            </p:cNvPr>
            <p:cNvSpPr>
              <a:spLocks noEditPoints="1"/>
            </p:cNvSpPr>
            <p:nvPr/>
          </p:nvSpPr>
          <p:spPr bwMode="auto">
            <a:xfrm>
              <a:off x="5295167" y="4659070"/>
              <a:ext cx="252000" cy="2520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9" name="Freeform 867">
              <a:extLst>
                <a:ext uri="{FF2B5EF4-FFF2-40B4-BE49-F238E27FC236}">
                  <a16:creationId xmlns:a16="http://schemas.microsoft.com/office/drawing/2014/main" id="{307E1F90-00AA-4028-8264-FCF59822404D}"/>
                </a:ext>
              </a:extLst>
            </p:cNvPr>
            <p:cNvSpPr>
              <a:spLocks/>
            </p:cNvSpPr>
            <p:nvPr/>
          </p:nvSpPr>
          <p:spPr bwMode="auto">
            <a:xfrm>
              <a:off x="5362367" y="4709470"/>
              <a:ext cx="100800" cy="1512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0" name="Freeform 866">
              <a:extLst>
                <a:ext uri="{FF2B5EF4-FFF2-40B4-BE49-F238E27FC236}">
                  <a16:creationId xmlns:a16="http://schemas.microsoft.com/office/drawing/2014/main" id="{7E055DCF-B109-4F55-B178-1EBD1CDD5A26}"/>
                </a:ext>
              </a:extLst>
            </p:cNvPr>
            <p:cNvSpPr>
              <a:spLocks noEditPoints="1"/>
            </p:cNvSpPr>
            <p:nvPr/>
          </p:nvSpPr>
          <p:spPr bwMode="auto">
            <a:xfrm>
              <a:off x="5574874" y="4659070"/>
              <a:ext cx="252000" cy="2520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1" name="Freeform 867">
              <a:extLst>
                <a:ext uri="{FF2B5EF4-FFF2-40B4-BE49-F238E27FC236}">
                  <a16:creationId xmlns:a16="http://schemas.microsoft.com/office/drawing/2014/main" id="{379DE9E5-0E1C-41AA-A94D-41E35D8283C1}"/>
                </a:ext>
              </a:extLst>
            </p:cNvPr>
            <p:cNvSpPr>
              <a:spLocks/>
            </p:cNvSpPr>
            <p:nvPr/>
          </p:nvSpPr>
          <p:spPr bwMode="auto">
            <a:xfrm>
              <a:off x="5642074" y="4709470"/>
              <a:ext cx="100800" cy="1512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2" name="Freeform 866">
              <a:extLst>
                <a:ext uri="{FF2B5EF4-FFF2-40B4-BE49-F238E27FC236}">
                  <a16:creationId xmlns:a16="http://schemas.microsoft.com/office/drawing/2014/main" id="{40F2D452-87F5-4262-8EC0-8ED9992B7D31}"/>
                </a:ext>
              </a:extLst>
            </p:cNvPr>
            <p:cNvSpPr>
              <a:spLocks noEditPoints="1"/>
            </p:cNvSpPr>
            <p:nvPr/>
          </p:nvSpPr>
          <p:spPr bwMode="auto">
            <a:xfrm>
              <a:off x="5854581" y="4659070"/>
              <a:ext cx="252000" cy="2520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solidFill>
              <a:schemeClr val="bg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3" name="Freeform 867">
              <a:extLst>
                <a:ext uri="{FF2B5EF4-FFF2-40B4-BE49-F238E27FC236}">
                  <a16:creationId xmlns:a16="http://schemas.microsoft.com/office/drawing/2014/main" id="{CC5AAF2A-3992-4580-BD4A-57DC84AF7F2C}"/>
                </a:ext>
              </a:extLst>
            </p:cNvPr>
            <p:cNvSpPr>
              <a:spLocks/>
            </p:cNvSpPr>
            <p:nvPr/>
          </p:nvSpPr>
          <p:spPr bwMode="auto">
            <a:xfrm>
              <a:off x="5921781" y="4709470"/>
              <a:ext cx="100800" cy="1512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solidFill>
              <a:schemeClr val="bg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4" name="Freeform 866">
              <a:extLst>
                <a:ext uri="{FF2B5EF4-FFF2-40B4-BE49-F238E27FC236}">
                  <a16:creationId xmlns:a16="http://schemas.microsoft.com/office/drawing/2014/main" id="{46FC20C1-A783-4C75-9A5D-E85142F6E706}"/>
                </a:ext>
              </a:extLst>
            </p:cNvPr>
            <p:cNvSpPr>
              <a:spLocks noEditPoints="1"/>
            </p:cNvSpPr>
            <p:nvPr/>
          </p:nvSpPr>
          <p:spPr bwMode="auto">
            <a:xfrm>
              <a:off x="6134287" y="4659070"/>
              <a:ext cx="252000" cy="2520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solidFill>
              <a:schemeClr val="bg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5" name="Freeform 867">
              <a:extLst>
                <a:ext uri="{FF2B5EF4-FFF2-40B4-BE49-F238E27FC236}">
                  <a16:creationId xmlns:a16="http://schemas.microsoft.com/office/drawing/2014/main" id="{D1D43C28-88AD-4DC5-9B49-749F49A11BDA}"/>
                </a:ext>
              </a:extLst>
            </p:cNvPr>
            <p:cNvSpPr>
              <a:spLocks/>
            </p:cNvSpPr>
            <p:nvPr/>
          </p:nvSpPr>
          <p:spPr bwMode="auto">
            <a:xfrm>
              <a:off x="6201487" y="4709470"/>
              <a:ext cx="100800" cy="1512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solidFill>
              <a:schemeClr val="bg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3" name="Group 22">
            <a:extLst>
              <a:ext uri="{FF2B5EF4-FFF2-40B4-BE49-F238E27FC236}">
                <a16:creationId xmlns:a16="http://schemas.microsoft.com/office/drawing/2014/main" id="{9C16CEEA-9A6C-4181-8C60-9A711BD8F477}"/>
              </a:ext>
            </a:extLst>
          </p:cNvPr>
          <p:cNvGrpSpPr/>
          <p:nvPr/>
        </p:nvGrpSpPr>
        <p:grpSpPr>
          <a:xfrm>
            <a:off x="6801621" y="4712089"/>
            <a:ext cx="1091120" cy="252000"/>
            <a:chOff x="6801621" y="4659070"/>
            <a:chExt cx="1091120" cy="252000"/>
          </a:xfrm>
        </p:grpSpPr>
        <p:grpSp>
          <p:nvGrpSpPr>
            <p:cNvPr id="466" name="Group 9173">
              <a:extLst>
                <a:ext uri="{FF2B5EF4-FFF2-40B4-BE49-F238E27FC236}">
                  <a16:creationId xmlns:a16="http://schemas.microsoft.com/office/drawing/2014/main" id="{57A441DD-28FE-4628-B148-B733B700F1B8}"/>
                </a:ext>
              </a:extLst>
            </p:cNvPr>
            <p:cNvGrpSpPr>
              <a:grpSpLocks noChangeAspect="1"/>
            </p:cNvGrpSpPr>
            <p:nvPr/>
          </p:nvGrpSpPr>
          <p:grpSpPr>
            <a:xfrm>
              <a:off x="6801621" y="4659070"/>
              <a:ext cx="252000" cy="252000"/>
              <a:chOff x="6242050" y="3001764"/>
              <a:chExt cx="190500" cy="190500"/>
            </a:xfrm>
            <a:solidFill>
              <a:schemeClr val="tx2"/>
            </a:solidFill>
          </p:grpSpPr>
          <p:sp>
            <p:nvSpPr>
              <p:cNvPr id="476" name="Freeform 866">
                <a:extLst>
                  <a:ext uri="{FF2B5EF4-FFF2-40B4-BE49-F238E27FC236}">
                    <a16:creationId xmlns:a16="http://schemas.microsoft.com/office/drawing/2014/main" id="{7D4C5672-796F-4308-BDA7-BC3C78CB254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7" name="Freeform 867">
                <a:extLst>
                  <a:ext uri="{FF2B5EF4-FFF2-40B4-BE49-F238E27FC236}">
                    <a16:creationId xmlns:a16="http://schemas.microsoft.com/office/drawing/2014/main" id="{B1724811-D32B-4464-88C2-4C2DE9F4FDCB}"/>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67" name="Group 9173">
              <a:extLst>
                <a:ext uri="{FF2B5EF4-FFF2-40B4-BE49-F238E27FC236}">
                  <a16:creationId xmlns:a16="http://schemas.microsoft.com/office/drawing/2014/main" id="{49A81ABC-8587-4EE5-81E7-F5D6C54B6026}"/>
                </a:ext>
              </a:extLst>
            </p:cNvPr>
            <p:cNvGrpSpPr>
              <a:grpSpLocks noChangeAspect="1"/>
            </p:cNvGrpSpPr>
            <p:nvPr/>
          </p:nvGrpSpPr>
          <p:grpSpPr>
            <a:xfrm>
              <a:off x="7081328" y="4659070"/>
              <a:ext cx="252000" cy="252000"/>
              <a:chOff x="6242050" y="3001764"/>
              <a:chExt cx="190500" cy="190500"/>
            </a:xfrm>
            <a:solidFill>
              <a:schemeClr val="tx2"/>
            </a:solidFill>
          </p:grpSpPr>
          <p:sp>
            <p:nvSpPr>
              <p:cNvPr id="474" name="Freeform 866">
                <a:extLst>
                  <a:ext uri="{FF2B5EF4-FFF2-40B4-BE49-F238E27FC236}">
                    <a16:creationId xmlns:a16="http://schemas.microsoft.com/office/drawing/2014/main" id="{A28AAD37-D66F-4D0F-B380-665204CFC2A5}"/>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5" name="Freeform 867">
                <a:extLst>
                  <a:ext uri="{FF2B5EF4-FFF2-40B4-BE49-F238E27FC236}">
                    <a16:creationId xmlns:a16="http://schemas.microsoft.com/office/drawing/2014/main" id="{5803ECB6-716B-4541-9CFF-F8F05B87024B}"/>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68" name="Group 9173">
              <a:extLst>
                <a:ext uri="{FF2B5EF4-FFF2-40B4-BE49-F238E27FC236}">
                  <a16:creationId xmlns:a16="http://schemas.microsoft.com/office/drawing/2014/main" id="{115CCFDD-5071-47F4-B1A7-07D8D3216E30}"/>
                </a:ext>
              </a:extLst>
            </p:cNvPr>
            <p:cNvGrpSpPr>
              <a:grpSpLocks noChangeAspect="1"/>
            </p:cNvGrpSpPr>
            <p:nvPr/>
          </p:nvGrpSpPr>
          <p:grpSpPr>
            <a:xfrm>
              <a:off x="7361035" y="4659070"/>
              <a:ext cx="252000" cy="252000"/>
              <a:chOff x="6242050" y="3001764"/>
              <a:chExt cx="190500" cy="190500"/>
            </a:xfrm>
            <a:solidFill>
              <a:schemeClr val="bg2">
                <a:lumMod val="20000"/>
                <a:lumOff val="80000"/>
              </a:schemeClr>
            </a:solidFill>
          </p:grpSpPr>
          <p:sp>
            <p:nvSpPr>
              <p:cNvPr id="472" name="Freeform 866">
                <a:extLst>
                  <a:ext uri="{FF2B5EF4-FFF2-40B4-BE49-F238E27FC236}">
                    <a16:creationId xmlns:a16="http://schemas.microsoft.com/office/drawing/2014/main" id="{FE5AA98D-143D-4452-ACD1-AB18432D32C3}"/>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3" name="Freeform 867">
                <a:extLst>
                  <a:ext uri="{FF2B5EF4-FFF2-40B4-BE49-F238E27FC236}">
                    <a16:creationId xmlns:a16="http://schemas.microsoft.com/office/drawing/2014/main" id="{C03565B7-2731-4649-95A2-29B9BCF71FA4}"/>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69" name="Group 9173">
              <a:extLst>
                <a:ext uri="{FF2B5EF4-FFF2-40B4-BE49-F238E27FC236}">
                  <a16:creationId xmlns:a16="http://schemas.microsoft.com/office/drawing/2014/main" id="{BBAB07D5-02A6-4C14-9DF0-9E0C85F2AD30}"/>
                </a:ext>
              </a:extLst>
            </p:cNvPr>
            <p:cNvGrpSpPr>
              <a:grpSpLocks noChangeAspect="1"/>
            </p:cNvGrpSpPr>
            <p:nvPr/>
          </p:nvGrpSpPr>
          <p:grpSpPr>
            <a:xfrm>
              <a:off x="7640741" y="4659070"/>
              <a:ext cx="252000" cy="252000"/>
              <a:chOff x="6242050" y="3001764"/>
              <a:chExt cx="190500" cy="190500"/>
            </a:xfrm>
            <a:solidFill>
              <a:schemeClr val="bg2">
                <a:lumMod val="20000"/>
                <a:lumOff val="80000"/>
              </a:schemeClr>
            </a:solidFill>
          </p:grpSpPr>
          <p:sp>
            <p:nvSpPr>
              <p:cNvPr id="470" name="Freeform 866">
                <a:extLst>
                  <a:ext uri="{FF2B5EF4-FFF2-40B4-BE49-F238E27FC236}">
                    <a16:creationId xmlns:a16="http://schemas.microsoft.com/office/drawing/2014/main" id="{D7820BBA-B0B9-49AD-A565-75327E184F76}"/>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1" name="Freeform 867">
                <a:extLst>
                  <a:ext uri="{FF2B5EF4-FFF2-40B4-BE49-F238E27FC236}">
                    <a16:creationId xmlns:a16="http://schemas.microsoft.com/office/drawing/2014/main" id="{ACD180C4-2D15-43AA-B04D-38E09AF629BD}"/>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479" name="ZoneTexte 35">
            <a:extLst>
              <a:ext uri="{FF2B5EF4-FFF2-40B4-BE49-F238E27FC236}">
                <a16:creationId xmlns:a16="http://schemas.microsoft.com/office/drawing/2014/main" id="{E66FDF61-D25C-4CCC-ADA2-B8BFE9294ECC}"/>
              </a:ext>
            </a:extLst>
          </p:cNvPr>
          <p:cNvSpPr txBox="1"/>
          <p:nvPr/>
        </p:nvSpPr>
        <p:spPr>
          <a:xfrm>
            <a:off x="3296098" y="1047095"/>
            <a:ext cx="694347" cy="338554"/>
          </a:xfrm>
          <a:prstGeom prst="rect">
            <a:avLst/>
          </a:prstGeom>
          <a:solidFill>
            <a:schemeClr val="bg1"/>
          </a:solidFill>
        </p:spPr>
        <p:txBody>
          <a:bodyPr wrap="square" lIns="0" tIns="0" rIns="0" bIns="0" rtlCol="0">
            <a:spAutoFit/>
          </a:bodyPr>
          <a:lstStyle/>
          <a:p>
            <a:pPr algn="ctr"/>
            <a:r>
              <a:rPr lang="en-GB" sz="1100">
                <a:latin typeface="Trebuchet MS" panose="020B0603020202020204" pitchFamily="34" charset="0"/>
              </a:rPr>
              <a:t>Collection </a:t>
            </a:r>
          </a:p>
          <a:p>
            <a:pPr algn="ctr"/>
            <a:r>
              <a:rPr lang="en-GB" sz="1100">
                <a:latin typeface="Trebuchet MS" panose="020B0603020202020204" pitchFamily="34" charset="0"/>
              </a:rPr>
              <a:t>frequency</a:t>
            </a:r>
          </a:p>
        </p:txBody>
      </p:sp>
      <p:sp>
        <p:nvSpPr>
          <p:cNvPr id="480" name="ZoneTexte 35">
            <a:extLst>
              <a:ext uri="{FF2B5EF4-FFF2-40B4-BE49-F238E27FC236}">
                <a16:creationId xmlns:a16="http://schemas.microsoft.com/office/drawing/2014/main" id="{3A97D2E6-0FCF-4836-B99B-EEAEEEBC1A8A}"/>
              </a:ext>
            </a:extLst>
          </p:cNvPr>
          <p:cNvSpPr txBox="1"/>
          <p:nvPr/>
        </p:nvSpPr>
        <p:spPr>
          <a:xfrm>
            <a:off x="4220838" y="1047095"/>
            <a:ext cx="765581" cy="338554"/>
          </a:xfrm>
          <a:prstGeom prst="rect">
            <a:avLst/>
          </a:prstGeom>
          <a:solidFill>
            <a:schemeClr val="bg1"/>
          </a:solidFill>
        </p:spPr>
        <p:txBody>
          <a:bodyPr wrap="square" lIns="0" tIns="0" rIns="0" bIns="0" rtlCol="0">
            <a:spAutoFit/>
          </a:bodyPr>
          <a:lstStyle/>
          <a:p>
            <a:pPr algn="ctr"/>
            <a:r>
              <a:rPr lang="en-GB" sz="1100">
                <a:latin typeface="Trebuchet MS" panose="020B0603020202020204" pitchFamily="34" charset="0"/>
              </a:rPr>
              <a:t>Collection </a:t>
            </a:r>
          </a:p>
          <a:p>
            <a:pPr algn="ctr"/>
            <a:r>
              <a:rPr lang="en-GB" sz="1100">
                <a:latin typeface="Trebuchet MS" panose="020B0603020202020204" pitchFamily="34" charset="0"/>
              </a:rPr>
              <a:t>mode</a:t>
            </a:r>
          </a:p>
        </p:txBody>
      </p:sp>
      <p:sp>
        <p:nvSpPr>
          <p:cNvPr id="482" name="ZoneTexte 35">
            <a:extLst>
              <a:ext uri="{FF2B5EF4-FFF2-40B4-BE49-F238E27FC236}">
                <a16:creationId xmlns:a16="http://schemas.microsoft.com/office/drawing/2014/main" id="{64A6ED82-7562-44BC-811B-6123F21E9BF3}"/>
              </a:ext>
            </a:extLst>
          </p:cNvPr>
          <p:cNvSpPr txBox="1"/>
          <p:nvPr/>
        </p:nvSpPr>
        <p:spPr>
          <a:xfrm>
            <a:off x="5613944" y="1047095"/>
            <a:ext cx="651814" cy="338554"/>
          </a:xfrm>
          <a:prstGeom prst="rect">
            <a:avLst/>
          </a:prstGeom>
          <a:solidFill>
            <a:schemeClr val="bg1"/>
          </a:solidFill>
        </p:spPr>
        <p:txBody>
          <a:bodyPr wrap="square" lIns="0" tIns="0" rIns="0" bIns="0" rtlCol="0">
            <a:spAutoFit/>
          </a:bodyPr>
          <a:lstStyle/>
          <a:p>
            <a:pPr algn="ctr"/>
            <a:r>
              <a:rPr lang="en-GB" sz="1100">
                <a:latin typeface="Trebuchet MS" panose="020B0603020202020204" pitchFamily="34" charset="0"/>
              </a:rPr>
              <a:t>Collection </a:t>
            </a:r>
          </a:p>
          <a:p>
            <a:pPr algn="ctr"/>
            <a:r>
              <a:rPr lang="en-GB" sz="1100">
                <a:latin typeface="Trebuchet MS" panose="020B0603020202020204" pitchFamily="34" charset="0"/>
              </a:rPr>
              <a:t>cost</a:t>
            </a:r>
          </a:p>
        </p:txBody>
      </p:sp>
      <p:sp>
        <p:nvSpPr>
          <p:cNvPr id="483" name="ZoneTexte 35">
            <a:extLst>
              <a:ext uri="{FF2B5EF4-FFF2-40B4-BE49-F238E27FC236}">
                <a16:creationId xmlns:a16="http://schemas.microsoft.com/office/drawing/2014/main" id="{0951197D-A2D2-4832-B3D6-5DC7B5F98EB0}"/>
              </a:ext>
            </a:extLst>
          </p:cNvPr>
          <p:cNvSpPr txBox="1"/>
          <p:nvPr/>
        </p:nvSpPr>
        <p:spPr>
          <a:xfrm>
            <a:off x="7005251" y="1047095"/>
            <a:ext cx="726155" cy="338554"/>
          </a:xfrm>
          <a:prstGeom prst="rect">
            <a:avLst/>
          </a:prstGeom>
          <a:solidFill>
            <a:schemeClr val="bg1"/>
          </a:solidFill>
        </p:spPr>
        <p:txBody>
          <a:bodyPr wrap="square" lIns="0" tIns="0" rIns="0" bIns="0" rtlCol="0">
            <a:spAutoFit/>
          </a:bodyPr>
          <a:lstStyle/>
          <a:p>
            <a:pPr algn="ctr"/>
            <a:r>
              <a:rPr lang="en-GB" sz="1100">
                <a:latin typeface="Trebuchet MS" panose="020B0603020202020204" pitchFamily="34" charset="0"/>
              </a:rPr>
              <a:t>Treatment </a:t>
            </a:r>
          </a:p>
          <a:p>
            <a:pPr algn="ctr"/>
            <a:r>
              <a:rPr lang="en-GB" sz="1100">
                <a:latin typeface="Trebuchet MS" panose="020B0603020202020204" pitchFamily="34" charset="0"/>
              </a:rPr>
              <a:t>cost</a:t>
            </a:r>
          </a:p>
        </p:txBody>
      </p:sp>
      <p:sp>
        <p:nvSpPr>
          <p:cNvPr id="484" name="ZoneTexte 35">
            <a:extLst>
              <a:ext uri="{FF2B5EF4-FFF2-40B4-BE49-F238E27FC236}">
                <a16:creationId xmlns:a16="http://schemas.microsoft.com/office/drawing/2014/main" id="{F7DFFBDB-8D07-409D-9D6E-3AC0E8FE6220}"/>
              </a:ext>
            </a:extLst>
          </p:cNvPr>
          <p:cNvSpPr txBox="1"/>
          <p:nvPr/>
        </p:nvSpPr>
        <p:spPr>
          <a:xfrm>
            <a:off x="8572526" y="1110559"/>
            <a:ext cx="762271" cy="169277"/>
          </a:xfrm>
          <a:prstGeom prst="rect">
            <a:avLst/>
          </a:prstGeom>
          <a:solidFill>
            <a:schemeClr val="bg1"/>
          </a:solidFill>
        </p:spPr>
        <p:txBody>
          <a:bodyPr wrap="square" lIns="0" tIns="0" rIns="0" bIns="0" rtlCol="0">
            <a:spAutoFit/>
          </a:bodyPr>
          <a:lstStyle/>
          <a:p>
            <a:pPr algn="ctr"/>
            <a:r>
              <a:rPr lang="en-GB" sz="1100">
                <a:latin typeface="Trebuchet MS" panose="020B0603020202020204" pitchFamily="34" charset="0"/>
              </a:rPr>
              <a:t>Details</a:t>
            </a:r>
          </a:p>
        </p:txBody>
      </p:sp>
      <p:grpSp>
        <p:nvGrpSpPr>
          <p:cNvPr id="19" name="Group 18">
            <a:extLst>
              <a:ext uri="{FF2B5EF4-FFF2-40B4-BE49-F238E27FC236}">
                <a16:creationId xmlns:a16="http://schemas.microsoft.com/office/drawing/2014/main" id="{60BAA9B3-A7E1-4026-B586-3992BA17F20E}"/>
              </a:ext>
            </a:extLst>
          </p:cNvPr>
          <p:cNvGrpSpPr/>
          <p:nvPr/>
        </p:nvGrpSpPr>
        <p:grpSpPr>
          <a:xfrm>
            <a:off x="5295167" y="6072687"/>
            <a:ext cx="1091120" cy="252000"/>
            <a:chOff x="5295167" y="6176741"/>
            <a:chExt cx="1091120" cy="252000"/>
          </a:xfrm>
        </p:grpSpPr>
        <p:grpSp>
          <p:nvGrpSpPr>
            <p:cNvPr id="489" name="Group 9173">
              <a:extLst>
                <a:ext uri="{FF2B5EF4-FFF2-40B4-BE49-F238E27FC236}">
                  <a16:creationId xmlns:a16="http://schemas.microsoft.com/office/drawing/2014/main" id="{E994A576-E0B6-4497-BE22-8FAE4CC9AA14}"/>
                </a:ext>
              </a:extLst>
            </p:cNvPr>
            <p:cNvGrpSpPr>
              <a:grpSpLocks noChangeAspect="1"/>
            </p:cNvGrpSpPr>
            <p:nvPr/>
          </p:nvGrpSpPr>
          <p:grpSpPr>
            <a:xfrm>
              <a:off x="5295167" y="6176741"/>
              <a:ext cx="252000" cy="252000"/>
              <a:chOff x="6242050" y="3001764"/>
              <a:chExt cx="190500" cy="190500"/>
            </a:xfrm>
            <a:solidFill>
              <a:schemeClr val="tx2"/>
            </a:solidFill>
          </p:grpSpPr>
          <p:sp>
            <p:nvSpPr>
              <p:cNvPr id="511" name="Freeform 866">
                <a:extLst>
                  <a:ext uri="{FF2B5EF4-FFF2-40B4-BE49-F238E27FC236}">
                    <a16:creationId xmlns:a16="http://schemas.microsoft.com/office/drawing/2014/main" id="{AEED4B5C-854D-4084-9E44-2ED0A946525B}"/>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2" name="Freeform 867">
                <a:extLst>
                  <a:ext uri="{FF2B5EF4-FFF2-40B4-BE49-F238E27FC236}">
                    <a16:creationId xmlns:a16="http://schemas.microsoft.com/office/drawing/2014/main" id="{88C88A68-F20E-4FC7-8494-D31AB9D3C7A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90" name="Group 9173">
              <a:extLst>
                <a:ext uri="{FF2B5EF4-FFF2-40B4-BE49-F238E27FC236}">
                  <a16:creationId xmlns:a16="http://schemas.microsoft.com/office/drawing/2014/main" id="{DA07B9CD-C6C5-43B2-95A0-BD72B4ED6750}"/>
                </a:ext>
              </a:extLst>
            </p:cNvPr>
            <p:cNvGrpSpPr>
              <a:grpSpLocks noChangeAspect="1"/>
            </p:cNvGrpSpPr>
            <p:nvPr/>
          </p:nvGrpSpPr>
          <p:grpSpPr>
            <a:xfrm>
              <a:off x="5574874" y="6176741"/>
              <a:ext cx="252000" cy="252000"/>
              <a:chOff x="6242050" y="3001764"/>
              <a:chExt cx="190500" cy="190500"/>
            </a:xfrm>
            <a:solidFill>
              <a:schemeClr val="tx2"/>
            </a:solidFill>
          </p:grpSpPr>
          <p:sp>
            <p:nvSpPr>
              <p:cNvPr id="509" name="Freeform 866">
                <a:extLst>
                  <a:ext uri="{FF2B5EF4-FFF2-40B4-BE49-F238E27FC236}">
                    <a16:creationId xmlns:a16="http://schemas.microsoft.com/office/drawing/2014/main" id="{14B66983-0CB1-484D-8A56-9FA61248A673}"/>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0" name="Freeform 867">
                <a:extLst>
                  <a:ext uri="{FF2B5EF4-FFF2-40B4-BE49-F238E27FC236}">
                    <a16:creationId xmlns:a16="http://schemas.microsoft.com/office/drawing/2014/main" id="{1EF2A998-C0C3-4C8E-947C-533EE810403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91" name="Group 9173">
              <a:extLst>
                <a:ext uri="{FF2B5EF4-FFF2-40B4-BE49-F238E27FC236}">
                  <a16:creationId xmlns:a16="http://schemas.microsoft.com/office/drawing/2014/main" id="{39DD96E3-C527-4FB0-AB9A-BD25E0F4455E}"/>
                </a:ext>
              </a:extLst>
            </p:cNvPr>
            <p:cNvGrpSpPr>
              <a:grpSpLocks noChangeAspect="1"/>
            </p:cNvGrpSpPr>
            <p:nvPr/>
          </p:nvGrpSpPr>
          <p:grpSpPr>
            <a:xfrm>
              <a:off x="5854581" y="6176741"/>
              <a:ext cx="252000" cy="252000"/>
              <a:chOff x="6242050" y="3001764"/>
              <a:chExt cx="190500" cy="190500"/>
            </a:xfrm>
            <a:solidFill>
              <a:schemeClr val="tx2"/>
            </a:solidFill>
          </p:grpSpPr>
          <p:sp>
            <p:nvSpPr>
              <p:cNvPr id="507" name="Freeform 866">
                <a:extLst>
                  <a:ext uri="{FF2B5EF4-FFF2-40B4-BE49-F238E27FC236}">
                    <a16:creationId xmlns:a16="http://schemas.microsoft.com/office/drawing/2014/main" id="{53FBA5C9-CD53-437A-93ED-CB293A9B94F4}"/>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8" name="Freeform 867">
                <a:extLst>
                  <a:ext uri="{FF2B5EF4-FFF2-40B4-BE49-F238E27FC236}">
                    <a16:creationId xmlns:a16="http://schemas.microsoft.com/office/drawing/2014/main" id="{1D690F5E-E071-406A-A84B-2A0A20BE9D37}"/>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92" name="Group 9173">
              <a:extLst>
                <a:ext uri="{FF2B5EF4-FFF2-40B4-BE49-F238E27FC236}">
                  <a16:creationId xmlns:a16="http://schemas.microsoft.com/office/drawing/2014/main" id="{998EF7B9-016A-4333-B0B0-673E77F9A43F}"/>
                </a:ext>
              </a:extLst>
            </p:cNvPr>
            <p:cNvGrpSpPr>
              <a:grpSpLocks noChangeAspect="1"/>
            </p:cNvGrpSpPr>
            <p:nvPr/>
          </p:nvGrpSpPr>
          <p:grpSpPr>
            <a:xfrm>
              <a:off x="6134287" y="6176741"/>
              <a:ext cx="252000" cy="252000"/>
              <a:chOff x="6242050" y="3001764"/>
              <a:chExt cx="190500" cy="190500"/>
            </a:xfrm>
            <a:solidFill>
              <a:schemeClr val="bg2">
                <a:lumMod val="20000"/>
                <a:lumOff val="80000"/>
              </a:schemeClr>
            </a:solidFill>
          </p:grpSpPr>
          <p:sp>
            <p:nvSpPr>
              <p:cNvPr id="505" name="Freeform 866">
                <a:extLst>
                  <a:ext uri="{FF2B5EF4-FFF2-40B4-BE49-F238E27FC236}">
                    <a16:creationId xmlns:a16="http://schemas.microsoft.com/office/drawing/2014/main" id="{18ACF3FB-20B7-4A52-9C10-C2CBF82E13AD}"/>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6" name="Freeform 867">
                <a:extLst>
                  <a:ext uri="{FF2B5EF4-FFF2-40B4-BE49-F238E27FC236}">
                    <a16:creationId xmlns:a16="http://schemas.microsoft.com/office/drawing/2014/main" id="{C8CFA6AF-9D1D-4FA1-9C83-3A169C4FE4D0}"/>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20" name="Group 19">
            <a:extLst>
              <a:ext uri="{FF2B5EF4-FFF2-40B4-BE49-F238E27FC236}">
                <a16:creationId xmlns:a16="http://schemas.microsoft.com/office/drawing/2014/main" id="{76E422B8-AFDB-46D7-947A-46ED23511D5D}"/>
              </a:ext>
            </a:extLst>
          </p:cNvPr>
          <p:cNvGrpSpPr/>
          <p:nvPr/>
        </p:nvGrpSpPr>
        <p:grpSpPr>
          <a:xfrm>
            <a:off x="6801621" y="6072687"/>
            <a:ext cx="1091120" cy="252000"/>
            <a:chOff x="6801621" y="6176741"/>
            <a:chExt cx="1091120" cy="252000"/>
          </a:xfrm>
        </p:grpSpPr>
        <p:grpSp>
          <p:nvGrpSpPr>
            <p:cNvPr id="493" name="Group 9173">
              <a:extLst>
                <a:ext uri="{FF2B5EF4-FFF2-40B4-BE49-F238E27FC236}">
                  <a16:creationId xmlns:a16="http://schemas.microsoft.com/office/drawing/2014/main" id="{B84C26BE-9013-4677-9661-7FD0EBDCEBC7}"/>
                </a:ext>
              </a:extLst>
            </p:cNvPr>
            <p:cNvGrpSpPr>
              <a:grpSpLocks noChangeAspect="1"/>
            </p:cNvGrpSpPr>
            <p:nvPr/>
          </p:nvGrpSpPr>
          <p:grpSpPr>
            <a:xfrm>
              <a:off x="6801621" y="6176741"/>
              <a:ext cx="252000" cy="252000"/>
              <a:chOff x="6242050" y="3001764"/>
              <a:chExt cx="190500" cy="190500"/>
            </a:xfrm>
            <a:solidFill>
              <a:schemeClr val="tx2"/>
            </a:solidFill>
          </p:grpSpPr>
          <p:sp>
            <p:nvSpPr>
              <p:cNvPr id="503" name="Freeform 866">
                <a:extLst>
                  <a:ext uri="{FF2B5EF4-FFF2-40B4-BE49-F238E27FC236}">
                    <a16:creationId xmlns:a16="http://schemas.microsoft.com/office/drawing/2014/main" id="{B580B4DF-6182-4547-8270-B00C863BCE46}"/>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4" name="Freeform 867">
                <a:extLst>
                  <a:ext uri="{FF2B5EF4-FFF2-40B4-BE49-F238E27FC236}">
                    <a16:creationId xmlns:a16="http://schemas.microsoft.com/office/drawing/2014/main" id="{CC5939E7-55CB-4745-8465-56E936256668}"/>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94" name="Group 9173">
              <a:extLst>
                <a:ext uri="{FF2B5EF4-FFF2-40B4-BE49-F238E27FC236}">
                  <a16:creationId xmlns:a16="http://schemas.microsoft.com/office/drawing/2014/main" id="{BD3CD7F5-7CA6-42D6-8E95-EA00E3F4A4A2}"/>
                </a:ext>
              </a:extLst>
            </p:cNvPr>
            <p:cNvGrpSpPr>
              <a:grpSpLocks noChangeAspect="1"/>
            </p:cNvGrpSpPr>
            <p:nvPr/>
          </p:nvGrpSpPr>
          <p:grpSpPr>
            <a:xfrm>
              <a:off x="7081328" y="6176741"/>
              <a:ext cx="252000" cy="252000"/>
              <a:chOff x="6242050" y="3001764"/>
              <a:chExt cx="190500" cy="190500"/>
            </a:xfrm>
            <a:solidFill>
              <a:schemeClr val="tx2"/>
            </a:solidFill>
          </p:grpSpPr>
          <p:sp>
            <p:nvSpPr>
              <p:cNvPr id="501" name="Freeform 866">
                <a:extLst>
                  <a:ext uri="{FF2B5EF4-FFF2-40B4-BE49-F238E27FC236}">
                    <a16:creationId xmlns:a16="http://schemas.microsoft.com/office/drawing/2014/main" id="{342C638E-2FE3-460B-B07B-616D68EB6CE0}"/>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2" name="Freeform 867">
                <a:extLst>
                  <a:ext uri="{FF2B5EF4-FFF2-40B4-BE49-F238E27FC236}">
                    <a16:creationId xmlns:a16="http://schemas.microsoft.com/office/drawing/2014/main" id="{027B8409-DDB0-4E85-9BCB-33F7E60C7470}"/>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95" name="Group 9173">
              <a:extLst>
                <a:ext uri="{FF2B5EF4-FFF2-40B4-BE49-F238E27FC236}">
                  <a16:creationId xmlns:a16="http://schemas.microsoft.com/office/drawing/2014/main" id="{8F4C6C67-B20C-4ED1-AAA4-48C4E7544E2A}"/>
                </a:ext>
              </a:extLst>
            </p:cNvPr>
            <p:cNvGrpSpPr>
              <a:grpSpLocks noChangeAspect="1"/>
            </p:cNvGrpSpPr>
            <p:nvPr/>
          </p:nvGrpSpPr>
          <p:grpSpPr>
            <a:xfrm>
              <a:off x="7361035" y="6176741"/>
              <a:ext cx="252000" cy="252000"/>
              <a:chOff x="6242050" y="3001764"/>
              <a:chExt cx="190500" cy="190500"/>
            </a:xfrm>
            <a:solidFill>
              <a:schemeClr val="tx2"/>
            </a:solidFill>
          </p:grpSpPr>
          <p:sp>
            <p:nvSpPr>
              <p:cNvPr id="499" name="Freeform 866">
                <a:extLst>
                  <a:ext uri="{FF2B5EF4-FFF2-40B4-BE49-F238E27FC236}">
                    <a16:creationId xmlns:a16="http://schemas.microsoft.com/office/drawing/2014/main" id="{522EDBE7-2B93-4047-85C7-B4C963EA1C13}"/>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0" name="Freeform 867">
                <a:extLst>
                  <a:ext uri="{FF2B5EF4-FFF2-40B4-BE49-F238E27FC236}">
                    <a16:creationId xmlns:a16="http://schemas.microsoft.com/office/drawing/2014/main" id="{C1AFE578-CE38-4A7C-AFC7-E8E7EC537D3D}"/>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96" name="Group 9173">
              <a:extLst>
                <a:ext uri="{FF2B5EF4-FFF2-40B4-BE49-F238E27FC236}">
                  <a16:creationId xmlns:a16="http://schemas.microsoft.com/office/drawing/2014/main" id="{ABB1071A-A969-4134-A84C-E28E4EF5C235}"/>
                </a:ext>
              </a:extLst>
            </p:cNvPr>
            <p:cNvGrpSpPr>
              <a:grpSpLocks noChangeAspect="1"/>
            </p:cNvGrpSpPr>
            <p:nvPr/>
          </p:nvGrpSpPr>
          <p:grpSpPr>
            <a:xfrm>
              <a:off x="7640741" y="6176741"/>
              <a:ext cx="252000" cy="252000"/>
              <a:chOff x="6242050" y="3001764"/>
              <a:chExt cx="190500" cy="190500"/>
            </a:xfrm>
            <a:solidFill>
              <a:schemeClr val="bg2">
                <a:lumMod val="20000"/>
                <a:lumOff val="80000"/>
              </a:schemeClr>
            </a:solidFill>
          </p:grpSpPr>
          <p:sp>
            <p:nvSpPr>
              <p:cNvPr id="497" name="Freeform 866">
                <a:extLst>
                  <a:ext uri="{FF2B5EF4-FFF2-40B4-BE49-F238E27FC236}">
                    <a16:creationId xmlns:a16="http://schemas.microsoft.com/office/drawing/2014/main" id="{A40E572F-3FE7-4AAA-B20A-B93494924915}"/>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8" name="Freeform 867">
                <a:extLst>
                  <a:ext uri="{FF2B5EF4-FFF2-40B4-BE49-F238E27FC236}">
                    <a16:creationId xmlns:a16="http://schemas.microsoft.com/office/drawing/2014/main" id="{E6B89087-1805-4EAE-A65F-45CB479382DB}"/>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478" name="Rectangle 477">
            <a:extLst>
              <a:ext uri="{FF2B5EF4-FFF2-40B4-BE49-F238E27FC236}">
                <a16:creationId xmlns:a16="http://schemas.microsoft.com/office/drawing/2014/main" id="{2087F00B-8F21-427E-B337-8505BDE6796E}"/>
              </a:ext>
            </a:extLst>
          </p:cNvPr>
          <p:cNvSpPr/>
          <p:nvPr/>
        </p:nvSpPr>
        <p:spPr bwMode="auto">
          <a:xfrm>
            <a:off x="134081" y="1487618"/>
            <a:ext cx="725708" cy="4890724"/>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GB" sz="1000">
                <a:latin typeface="Trebuchet MS" panose="020B0603020202020204" pitchFamily="34" charset="0"/>
              </a:rPr>
              <a:t>Local Data </a:t>
            </a:r>
          </a:p>
        </p:txBody>
      </p:sp>
      <p:grpSp>
        <p:nvGrpSpPr>
          <p:cNvPr id="31" name="Group 30">
            <a:extLst>
              <a:ext uri="{FF2B5EF4-FFF2-40B4-BE49-F238E27FC236}">
                <a16:creationId xmlns:a16="http://schemas.microsoft.com/office/drawing/2014/main" id="{38C74B80-6A35-4CF3-A93E-A9D7BCB15B69}"/>
              </a:ext>
            </a:extLst>
          </p:cNvPr>
          <p:cNvGrpSpPr/>
          <p:nvPr/>
        </p:nvGrpSpPr>
        <p:grpSpPr>
          <a:xfrm>
            <a:off x="944611" y="1487617"/>
            <a:ext cx="483189" cy="4890724"/>
            <a:chOff x="931228" y="1487617"/>
            <a:chExt cx="483189" cy="4890724"/>
          </a:xfrm>
        </p:grpSpPr>
        <p:sp>
          <p:nvSpPr>
            <p:cNvPr id="456" name="Rectangle 455">
              <a:extLst>
                <a:ext uri="{FF2B5EF4-FFF2-40B4-BE49-F238E27FC236}">
                  <a16:creationId xmlns:a16="http://schemas.microsoft.com/office/drawing/2014/main" id="{0E2BEB82-7732-49A8-9BC5-188D43BD5EE0}"/>
                </a:ext>
              </a:extLst>
            </p:cNvPr>
            <p:cNvSpPr/>
            <p:nvPr/>
          </p:nvSpPr>
          <p:spPr bwMode="auto">
            <a:xfrm>
              <a:off x="938829" y="1487617"/>
              <a:ext cx="475588" cy="1264813"/>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Public data</a:t>
              </a:r>
            </a:p>
          </p:txBody>
        </p:sp>
        <p:sp>
          <p:nvSpPr>
            <p:cNvPr id="488" name="Rectangle 487">
              <a:extLst>
                <a:ext uri="{FF2B5EF4-FFF2-40B4-BE49-F238E27FC236}">
                  <a16:creationId xmlns:a16="http://schemas.microsoft.com/office/drawing/2014/main" id="{F5DA31B9-E782-48BE-B385-DF7CFDE13C45}"/>
                </a:ext>
              </a:extLst>
            </p:cNvPr>
            <p:cNvSpPr/>
            <p:nvPr/>
          </p:nvSpPr>
          <p:spPr bwMode="auto">
            <a:xfrm>
              <a:off x="931228" y="2855977"/>
              <a:ext cx="482465" cy="3522364"/>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Private data</a:t>
              </a:r>
            </a:p>
          </p:txBody>
        </p:sp>
      </p:grpSp>
      <p:grpSp>
        <p:nvGrpSpPr>
          <p:cNvPr id="30" name="Group 29">
            <a:extLst>
              <a:ext uri="{FF2B5EF4-FFF2-40B4-BE49-F238E27FC236}">
                <a16:creationId xmlns:a16="http://schemas.microsoft.com/office/drawing/2014/main" id="{0E5329FC-7FBA-4D1B-B397-A918D77BD91C}"/>
              </a:ext>
            </a:extLst>
          </p:cNvPr>
          <p:cNvGrpSpPr/>
          <p:nvPr/>
        </p:nvGrpSpPr>
        <p:grpSpPr>
          <a:xfrm>
            <a:off x="1512622" y="1481521"/>
            <a:ext cx="1630800" cy="4897166"/>
            <a:chOff x="1465938" y="1481521"/>
            <a:chExt cx="1630800" cy="4897166"/>
          </a:xfrm>
        </p:grpSpPr>
        <p:sp>
          <p:nvSpPr>
            <p:cNvPr id="417" name="Rectangle 416">
              <a:extLst>
                <a:ext uri="{FF2B5EF4-FFF2-40B4-BE49-F238E27FC236}">
                  <a16:creationId xmlns:a16="http://schemas.microsoft.com/office/drawing/2014/main" id="{D8C4D3AC-DD2B-43D0-B3D7-FE90A568FEBD}"/>
                </a:ext>
              </a:extLst>
            </p:cNvPr>
            <p:cNvSpPr/>
            <p:nvPr/>
          </p:nvSpPr>
          <p:spPr bwMode="auto">
            <a:xfrm>
              <a:off x="1465938" y="3752444"/>
              <a:ext cx="1630800" cy="360000"/>
            </a:xfrm>
            <a:prstGeom prst="rect">
              <a:avLst/>
            </a:prstGeom>
            <a:solidFill>
              <a:srgbClr val="E1F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800">
                  <a:latin typeface="Trebuchet MS" panose="020B0603020202020204" pitchFamily="34" charset="0"/>
                </a:rPr>
                <a:t>Open data </a:t>
              </a:r>
            </a:p>
            <a:p>
              <a:pPr marL="92075" algn="ctr"/>
              <a:endParaRPr lang="en-GB" sz="800">
                <a:latin typeface="Trebuchet MS" panose="020B0603020202020204" pitchFamily="34" charset="0"/>
              </a:endParaRPr>
            </a:p>
          </p:txBody>
        </p:sp>
        <p:sp>
          <p:nvSpPr>
            <p:cNvPr id="428" name="Rectangle 427">
              <a:extLst>
                <a:ext uri="{FF2B5EF4-FFF2-40B4-BE49-F238E27FC236}">
                  <a16:creationId xmlns:a16="http://schemas.microsoft.com/office/drawing/2014/main" id="{ED0CBF6E-32E9-4928-B4BA-6D2081E75DBA}"/>
                </a:ext>
              </a:extLst>
            </p:cNvPr>
            <p:cNvSpPr/>
            <p:nvPr/>
          </p:nvSpPr>
          <p:spPr bwMode="auto">
            <a:xfrm>
              <a:off x="1465938" y="4658089"/>
              <a:ext cx="1630800" cy="360000"/>
            </a:xfrm>
            <a:prstGeom prst="rect">
              <a:avLst/>
            </a:prstGeom>
            <a:solidFill>
              <a:srgbClr val="E1F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800">
                  <a:latin typeface="Trebuchet MS" panose="020B0603020202020204" pitchFamily="34" charset="0"/>
                </a:rPr>
                <a:t>URLs &amp; emails</a:t>
              </a:r>
            </a:p>
          </p:txBody>
        </p:sp>
        <p:sp>
          <p:nvSpPr>
            <p:cNvPr id="429" name="Rectangle 428">
              <a:extLst>
                <a:ext uri="{FF2B5EF4-FFF2-40B4-BE49-F238E27FC236}">
                  <a16:creationId xmlns:a16="http://schemas.microsoft.com/office/drawing/2014/main" id="{2A76BE75-C149-4C35-AA0A-657E514E2830}"/>
                </a:ext>
              </a:extLst>
            </p:cNvPr>
            <p:cNvSpPr/>
            <p:nvPr/>
          </p:nvSpPr>
          <p:spPr bwMode="auto">
            <a:xfrm>
              <a:off x="1465938" y="4205735"/>
              <a:ext cx="1630800" cy="360000"/>
            </a:xfrm>
            <a:prstGeom prst="rect">
              <a:avLst/>
            </a:prstGeom>
            <a:solidFill>
              <a:srgbClr val="E1F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800">
                  <a:latin typeface="Trebuchet MS" panose="020B0603020202020204" pitchFamily="34" charset="0"/>
                </a:rPr>
                <a:t>Online behavioural data</a:t>
              </a:r>
            </a:p>
          </p:txBody>
        </p:sp>
        <p:sp>
          <p:nvSpPr>
            <p:cNvPr id="433" name="Rectangle 432">
              <a:extLst>
                <a:ext uri="{FF2B5EF4-FFF2-40B4-BE49-F238E27FC236}">
                  <a16:creationId xmlns:a16="http://schemas.microsoft.com/office/drawing/2014/main" id="{8F543B20-3A40-49DC-90C4-6BE23528CF23}"/>
                </a:ext>
              </a:extLst>
            </p:cNvPr>
            <p:cNvSpPr/>
            <p:nvPr/>
          </p:nvSpPr>
          <p:spPr bwMode="auto">
            <a:xfrm>
              <a:off x="1465938" y="5568793"/>
              <a:ext cx="1630800" cy="360000"/>
            </a:xfrm>
            <a:prstGeom prst="rect">
              <a:avLst/>
            </a:prstGeom>
            <a:solidFill>
              <a:srgbClr val="E1F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800">
                  <a:latin typeface="Trebuchet MS" panose="020B0603020202020204" pitchFamily="34" charset="0"/>
                </a:rPr>
                <a:t>Scraped data</a:t>
              </a:r>
            </a:p>
          </p:txBody>
        </p:sp>
        <p:sp>
          <p:nvSpPr>
            <p:cNvPr id="436" name="Rectangle 435">
              <a:extLst>
                <a:ext uri="{FF2B5EF4-FFF2-40B4-BE49-F238E27FC236}">
                  <a16:creationId xmlns:a16="http://schemas.microsoft.com/office/drawing/2014/main" id="{D421738F-D3B5-4FBC-B387-9EE3716677CE}"/>
                </a:ext>
              </a:extLst>
            </p:cNvPr>
            <p:cNvSpPr/>
            <p:nvPr/>
          </p:nvSpPr>
          <p:spPr bwMode="auto">
            <a:xfrm>
              <a:off x="1465938" y="5115027"/>
              <a:ext cx="1630800" cy="360000"/>
            </a:xfrm>
            <a:prstGeom prst="rect">
              <a:avLst/>
            </a:prstGeom>
            <a:solidFill>
              <a:srgbClr val="E1F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800">
                  <a:latin typeface="Trebuchet MS" panose="020B0603020202020204" pitchFamily="34" charset="0"/>
                </a:rPr>
                <a:t>Crowdsourcing</a:t>
              </a:r>
            </a:p>
          </p:txBody>
        </p:sp>
        <p:sp>
          <p:nvSpPr>
            <p:cNvPr id="437" name="Rectangle 436">
              <a:extLst>
                <a:ext uri="{FF2B5EF4-FFF2-40B4-BE49-F238E27FC236}">
                  <a16:creationId xmlns:a16="http://schemas.microsoft.com/office/drawing/2014/main" id="{6A0530D4-3131-4201-ACE5-FC3C53778284}"/>
                </a:ext>
              </a:extLst>
            </p:cNvPr>
            <p:cNvSpPr/>
            <p:nvPr/>
          </p:nvSpPr>
          <p:spPr bwMode="auto">
            <a:xfrm>
              <a:off x="1465938" y="6018687"/>
              <a:ext cx="1630800" cy="360000"/>
            </a:xfrm>
            <a:prstGeom prst="rect">
              <a:avLst/>
            </a:prstGeom>
            <a:solidFill>
              <a:srgbClr val="E1F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800">
                  <a:latin typeface="Trebuchet MS" panose="020B0603020202020204" pitchFamily="34" charset="0"/>
                </a:rPr>
                <a:t>NLP extracted data</a:t>
              </a:r>
            </a:p>
          </p:txBody>
        </p:sp>
        <p:sp>
          <p:nvSpPr>
            <p:cNvPr id="523" name="Rectangle 522">
              <a:extLst>
                <a:ext uri="{FF2B5EF4-FFF2-40B4-BE49-F238E27FC236}">
                  <a16:creationId xmlns:a16="http://schemas.microsoft.com/office/drawing/2014/main" id="{CBD12C94-D37C-46E5-AFF0-654958F05250}"/>
                </a:ext>
              </a:extLst>
            </p:cNvPr>
            <p:cNvSpPr/>
            <p:nvPr/>
          </p:nvSpPr>
          <p:spPr bwMode="auto">
            <a:xfrm>
              <a:off x="1465938" y="1924782"/>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900">
                  <a:latin typeface="Trebuchet MS" panose="020B0603020202020204" pitchFamily="34" charset="0"/>
                </a:rPr>
                <a:t>Legal notices</a:t>
              </a:r>
            </a:p>
          </p:txBody>
        </p:sp>
        <p:sp>
          <p:nvSpPr>
            <p:cNvPr id="524" name="Rectangle 523">
              <a:extLst>
                <a:ext uri="{FF2B5EF4-FFF2-40B4-BE49-F238E27FC236}">
                  <a16:creationId xmlns:a16="http://schemas.microsoft.com/office/drawing/2014/main" id="{DFE39533-6AD2-40E5-A340-4C1C2F5D0486}"/>
                </a:ext>
              </a:extLst>
            </p:cNvPr>
            <p:cNvSpPr/>
            <p:nvPr/>
          </p:nvSpPr>
          <p:spPr bwMode="auto">
            <a:xfrm>
              <a:off x="1465938" y="1481521"/>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900">
                  <a:latin typeface="Trebuchet MS" panose="020B0603020202020204" pitchFamily="34" charset="0"/>
                </a:rPr>
                <a:t>Annual balance sheet and financial statements</a:t>
              </a:r>
            </a:p>
          </p:txBody>
        </p:sp>
        <p:sp>
          <p:nvSpPr>
            <p:cNvPr id="525" name="Rectangle 524">
              <a:extLst>
                <a:ext uri="{FF2B5EF4-FFF2-40B4-BE49-F238E27FC236}">
                  <a16:creationId xmlns:a16="http://schemas.microsoft.com/office/drawing/2014/main" id="{2AEE2631-3121-4AFB-B2F1-9A3FA003FCF6}"/>
                </a:ext>
              </a:extLst>
            </p:cNvPr>
            <p:cNvSpPr/>
            <p:nvPr/>
          </p:nvSpPr>
          <p:spPr bwMode="auto">
            <a:xfrm>
              <a:off x="1465938" y="3298665"/>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900">
                  <a:latin typeface="Trebuchet MS" panose="020B0603020202020204" pitchFamily="34" charset="0"/>
                </a:rPr>
                <a:t>Capital links data</a:t>
              </a:r>
            </a:p>
          </p:txBody>
        </p:sp>
        <p:sp>
          <p:nvSpPr>
            <p:cNvPr id="527" name="Rectangle 526">
              <a:extLst>
                <a:ext uri="{FF2B5EF4-FFF2-40B4-BE49-F238E27FC236}">
                  <a16:creationId xmlns:a16="http://schemas.microsoft.com/office/drawing/2014/main" id="{94CC20E3-0602-4457-AD74-6389814F549E}"/>
                </a:ext>
              </a:extLst>
            </p:cNvPr>
            <p:cNvSpPr/>
            <p:nvPr/>
          </p:nvSpPr>
          <p:spPr bwMode="auto">
            <a:xfrm>
              <a:off x="1465938" y="2862735"/>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900">
                  <a:latin typeface="Trebuchet MS" panose="020B0603020202020204" pitchFamily="34" charset="0"/>
                </a:rPr>
                <a:t>Inter-company payment data</a:t>
              </a:r>
            </a:p>
          </p:txBody>
        </p:sp>
        <p:sp>
          <p:nvSpPr>
            <p:cNvPr id="528" name="Rectangle 527">
              <a:extLst>
                <a:ext uri="{FF2B5EF4-FFF2-40B4-BE49-F238E27FC236}">
                  <a16:creationId xmlns:a16="http://schemas.microsoft.com/office/drawing/2014/main" id="{92E19E51-4E9B-4F9E-9CDC-25DC72955983}"/>
                </a:ext>
              </a:extLst>
            </p:cNvPr>
            <p:cNvSpPr/>
            <p:nvPr/>
          </p:nvSpPr>
          <p:spPr bwMode="auto">
            <a:xfrm>
              <a:off x="1465938" y="2392430"/>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900">
                  <a:latin typeface="Trebuchet MS" panose="020B0603020202020204" pitchFamily="34" charset="0"/>
                </a:rPr>
                <a:t>Public studies (e.g. INSEE...)</a:t>
              </a:r>
            </a:p>
          </p:txBody>
        </p:sp>
      </p:grpSp>
      <p:grpSp>
        <p:nvGrpSpPr>
          <p:cNvPr id="32" name="Group 31">
            <a:extLst>
              <a:ext uri="{FF2B5EF4-FFF2-40B4-BE49-F238E27FC236}">
                <a16:creationId xmlns:a16="http://schemas.microsoft.com/office/drawing/2014/main" id="{A519A9C1-16E2-41AF-AC62-079EBD5F2202}"/>
              </a:ext>
            </a:extLst>
          </p:cNvPr>
          <p:cNvGrpSpPr/>
          <p:nvPr/>
        </p:nvGrpSpPr>
        <p:grpSpPr>
          <a:xfrm>
            <a:off x="3228244" y="1499513"/>
            <a:ext cx="838880" cy="4878828"/>
            <a:chOff x="3220192" y="1499513"/>
            <a:chExt cx="838880" cy="4878828"/>
          </a:xfrm>
        </p:grpSpPr>
        <p:sp>
          <p:nvSpPr>
            <p:cNvPr id="535" name="Rectangle 534">
              <a:extLst>
                <a:ext uri="{FF2B5EF4-FFF2-40B4-BE49-F238E27FC236}">
                  <a16:creationId xmlns:a16="http://schemas.microsoft.com/office/drawing/2014/main" id="{98B5983A-1E07-4AB1-A873-8CB5D032C05B}"/>
                </a:ext>
              </a:extLst>
            </p:cNvPr>
            <p:cNvSpPr/>
            <p:nvPr/>
          </p:nvSpPr>
          <p:spPr bwMode="auto">
            <a:xfrm>
              <a:off x="3227470" y="1499513"/>
              <a:ext cx="831602" cy="217106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900">
                  <a:latin typeface="Trebuchet MS" panose="020B0603020202020204" pitchFamily="34" charset="0"/>
                </a:rPr>
                <a:t>Monthly</a:t>
              </a:r>
            </a:p>
            <a:p>
              <a:pPr algn="ctr"/>
              <a:r>
                <a:rPr lang="en-GB" sz="900">
                  <a:latin typeface="Trebuchet MS" panose="020B0603020202020204" pitchFamily="34" charset="0"/>
                </a:rPr>
                <a:t>/yearly</a:t>
              </a:r>
            </a:p>
          </p:txBody>
        </p:sp>
        <p:sp>
          <p:nvSpPr>
            <p:cNvPr id="536" name="Rectangle 535">
              <a:extLst>
                <a:ext uri="{FF2B5EF4-FFF2-40B4-BE49-F238E27FC236}">
                  <a16:creationId xmlns:a16="http://schemas.microsoft.com/office/drawing/2014/main" id="{FCB751B1-E46D-4445-AB80-0090C4EFBCA3}"/>
                </a:ext>
              </a:extLst>
            </p:cNvPr>
            <p:cNvSpPr/>
            <p:nvPr/>
          </p:nvSpPr>
          <p:spPr bwMode="auto">
            <a:xfrm>
              <a:off x="3220192" y="3767696"/>
              <a:ext cx="827641" cy="261064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900">
                  <a:latin typeface="Trebuchet MS" panose="020B0603020202020204" pitchFamily="34" charset="0"/>
                </a:rPr>
                <a:t>Real time data</a:t>
              </a:r>
            </a:p>
          </p:txBody>
        </p:sp>
      </p:grpSp>
      <p:grpSp>
        <p:nvGrpSpPr>
          <p:cNvPr id="33" name="Group 32">
            <a:extLst>
              <a:ext uri="{FF2B5EF4-FFF2-40B4-BE49-F238E27FC236}">
                <a16:creationId xmlns:a16="http://schemas.microsoft.com/office/drawing/2014/main" id="{AA0809A1-83B4-4851-BAFD-97FC06EA257F}"/>
              </a:ext>
            </a:extLst>
          </p:cNvPr>
          <p:cNvGrpSpPr/>
          <p:nvPr/>
        </p:nvGrpSpPr>
        <p:grpSpPr>
          <a:xfrm>
            <a:off x="4151946" y="1484900"/>
            <a:ext cx="899802" cy="4893442"/>
            <a:chOff x="4151946" y="1484900"/>
            <a:chExt cx="899802" cy="4893442"/>
          </a:xfrm>
        </p:grpSpPr>
        <p:sp>
          <p:nvSpPr>
            <p:cNvPr id="537" name="Rectangle 536">
              <a:extLst>
                <a:ext uri="{FF2B5EF4-FFF2-40B4-BE49-F238E27FC236}">
                  <a16:creationId xmlns:a16="http://schemas.microsoft.com/office/drawing/2014/main" id="{C16FDA56-CF60-4076-BCE3-313B4B086374}"/>
                </a:ext>
              </a:extLst>
            </p:cNvPr>
            <p:cNvSpPr/>
            <p:nvPr/>
          </p:nvSpPr>
          <p:spPr bwMode="auto">
            <a:xfrm>
              <a:off x="4155508" y="1484900"/>
              <a:ext cx="896240" cy="217057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900">
                  <a:latin typeface="Trebuchet MS" panose="020B0603020202020204" pitchFamily="34" charset="0"/>
                </a:rPr>
                <a:t>Manually </a:t>
              </a:r>
            </a:p>
          </p:txBody>
        </p:sp>
        <p:sp>
          <p:nvSpPr>
            <p:cNvPr id="538" name="Rectangle 537">
              <a:extLst>
                <a:ext uri="{FF2B5EF4-FFF2-40B4-BE49-F238E27FC236}">
                  <a16:creationId xmlns:a16="http://schemas.microsoft.com/office/drawing/2014/main" id="{25708976-A472-48BB-BDD7-30E4DA5B52EF}"/>
                </a:ext>
              </a:extLst>
            </p:cNvPr>
            <p:cNvSpPr/>
            <p:nvPr/>
          </p:nvSpPr>
          <p:spPr bwMode="auto">
            <a:xfrm>
              <a:off x="4151946" y="3753730"/>
              <a:ext cx="899779" cy="26246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900">
                  <a:latin typeface="Trebuchet MS" panose="020B0603020202020204" pitchFamily="34" charset="0"/>
                </a:rPr>
                <a:t>Automatically</a:t>
              </a:r>
            </a:p>
          </p:txBody>
        </p:sp>
      </p:grpSp>
      <p:sp>
        <p:nvSpPr>
          <p:cNvPr id="539" name="Rectangle 538">
            <a:extLst>
              <a:ext uri="{FF2B5EF4-FFF2-40B4-BE49-F238E27FC236}">
                <a16:creationId xmlns:a16="http://schemas.microsoft.com/office/drawing/2014/main" id="{9F32C569-072B-4B70-918E-AE108CDD6CB3}"/>
              </a:ext>
            </a:extLst>
          </p:cNvPr>
          <p:cNvSpPr/>
          <p:nvPr/>
        </p:nvSpPr>
        <p:spPr bwMode="auto">
          <a:xfrm>
            <a:off x="8149576" y="4203976"/>
            <a:ext cx="1630849"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171450" indent="-171450">
              <a:buFont typeface="Arial" panose="020B0604020202020204" pitchFamily="34" charset="0"/>
              <a:buChar char="•"/>
            </a:pPr>
            <a:r>
              <a:rPr lang="en-GB" sz="900">
                <a:latin typeface="Trebuchet MS" pitchFamily="34" charset="0"/>
              </a:rPr>
              <a:t>Buying through brokers</a:t>
            </a:r>
          </a:p>
          <a:p>
            <a:pPr marL="171450" indent="-171450">
              <a:buFont typeface="Arial" panose="020B0604020202020204" pitchFamily="34" charset="0"/>
              <a:buChar char="•"/>
            </a:pPr>
            <a:r>
              <a:rPr lang="en-GB" sz="900">
                <a:latin typeface="Trebuchet MS" pitchFamily="34" charset="0"/>
              </a:rPr>
              <a:t>Obtained through proper websites</a:t>
            </a:r>
          </a:p>
        </p:txBody>
      </p:sp>
      <p:sp>
        <p:nvSpPr>
          <p:cNvPr id="540" name="Rectangle 539">
            <a:extLst>
              <a:ext uri="{FF2B5EF4-FFF2-40B4-BE49-F238E27FC236}">
                <a16:creationId xmlns:a16="http://schemas.microsoft.com/office/drawing/2014/main" id="{5C8FE26D-141E-4278-971B-70DE69E05B23}"/>
              </a:ext>
            </a:extLst>
          </p:cNvPr>
          <p:cNvSpPr/>
          <p:nvPr/>
        </p:nvSpPr>
        <p:spPr bwMode="auto">
          <a:xfrm>
            <a:off x="8149576" y="5115809"/>
            <a:ext cx="1630800" cy="126253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92075"/>
            <a:r>
              <a:rPr lang="en-GB" sz="900">
                <a:latin typeface="Trebuchet MS" panose="020B0603020202020204" pitchFamily="34" charset="0"/>
              </a:rPr>
              <a:t>Scraping by data scientist teams</a:t>
            </a:r>
          </a:p>
        </p:txBody>
      </p:sp>
      <p:sp>
        <p:nvSpPr>
          <p:cNvPr id="541" name="Rectangle 540">
            <a:extLst>
              <a:ext uri="{FF2B5EF4-FFF2-40B4-BE49-F238E27FC236}">
                <a16:creationId xmlns:a16="http://schemas.microsoft.com/office/drawing/2014/main" id="{A2E29586-A937-4E99-836A-96C8F997A16F}"/>
              </a:ext>
            </a:extLst>
          </p:cNvPr>
          <p:cNvSpPr/>
          <p:nvPr/>
        </p:nvSpPr>
        <p:spPr bwMode="auto">
          <a:xfrm>
            <a:off x="8149576" y="4658089"/>
            <a:ext cx="1630849"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92075"/>
            <a:r>
              <a:rPr lang="en-GB" sz="900">
                <a:latin typeface="Trebuchet MS" panose="020B0603020202020204" pitchFamily="34" charset="0"/>
              </a:rPr>
              <a:t>Buying decision maker phone number and mails through partnership</a:t>
            </a:r>
          </a:p>
        </p:txBody>
      </p:sp>
      <p:sp>
        <p:nvSpPr>
          <p:cNvPr id="542" name="Rectangle 541">
            <a:extLst>
              <a:ext uri="{FF2B5EF4-FFF2-40B4-BE49-F238E27FC236}">
                <a16:creationId xmlns:a16="http://schemas.microsoft.com/office/drawing/2014/main" id="{3C925D3F-1A2D-42C3-A312-A405CE60A0B2}"/>
              </a:ext>
            </a:extLst>
          </p:cNvPr>
          <p:cNvSpPr/>
          <p:nvPr/>
        </p:nvSpPr>
        <p:spPr bwMode="auto">
          <a:xfrm>
            <a:off x="8149576" y="3752444"/>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92075"/>
            <a:r>
              <a:rPr lang="en-GB" sz="900">
                <a:latin typeface="Trebuchet MS" panose="020B0603020202020204" pitchFamily="34" charset="0"/>
              </a:rPr>
              <a:t>Open Data is very developed in Belgium</a:t>
            </a:r>
          </a:p>
        </p:txBody>
      </p:sp>
      <p:sp>
        <p:nvSpPr>
          <p:cNvPr id="305" name="Rectangle 304">
            <a:extLst>
              <a:ext uri="{FF2B5EF4-FFF2-40B4-BE49-F238E27FC236}">
                <a16:creationId xmlns:a16="http://schemas.microsoft.com/office/drawing/2014/main" id="{7580BC31-E4D0-4130-80DE-55A9148AAB71}"/>
              </a:ext>
            </a:extLst>
          </p:cNvPr>
          <p:cNvSpPr/>
          <p:nvPr/>
        </p:nvSpPr>
        <p:spPr bwMode="auto">
          <a:xfrm>
            <a:off x="8138262" y="1481521"/>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92075"/>
            <a:r>
              <a:rPr lang="en-GB" sz="900">
                <a:latin typeface="Trebuchet MS" panose="020B0603020202020204" pitchFamily="34" charset="0"/>
              </a:rPr>
              <a:t>Balance sheet are treated by third party</a:t>
            </a:r>
          </a:p>
        </p:txBody>
      </p:sp>
      <p:grpSp>
        <p:nvGrpSpPr>
          <p:cNvPr id="310" name="Groupe 66">
            <a:extLst>
              <a:ext uri="{FF2B5EF4-FFF2-40B4-BE49-F238E27FC236}">
                <a16:creationId xmlns:a16="http://schemas.microsoft.com/office/drawing/2014/main" id="{686D38EC-5852-4455-80BD-3D2E8B22CA60}"/>
              </a:ext>
            </a:extLst>
          </p:cNvPr>
          <p:cNvGrpSpPr/>
          <p:nvPr/>
        </p:nvGrpSpPr>
        <p:grpSpPr>
          <a:xfrm>
            <a:off x="8448150" y="-11528"/>
            <a:ext cx="1435548" cy="588143"/>
            <a:chOff x="8448150" y="-11528"/>
            <a:chExt cx="1435548" cy="588143"/>
          </a:xfrm>
        </p:grpSpPr>
        <p:sp>
          <p:nvSpPr>
            <p:cNvPr id="311" name="Rectangle : coins arrondis 199">
              <a:extLst>
                <a:ext uri="{FF2B5EF4-FFF2-40B4-BE49-F238E27FC236}">
                  <a16:creationId xmlns:a16="http://schemas.microsoft.com/office/drawing/2014/main" id="{CE1DFB3C-B81E-4B73-A37E-1F29C3E4B11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12" name="Rectangle : coins arrondis 200">
              <a:extLst>
                <a:ext uri="{FF2B5EF4-FFF2-40B4-BE49-F238E27FC236}">
                  <a16:creationId xmlns:a16="http://schemas.microsoft.com/office/drawing/2014/main" id="{6AB0FC31-D3D7-4F81-964B-DD4836964B4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41" name="Rectangle : coins arrondis 201">
              <a:extLst>
                <a:ext uri="{FF2B5EF4-FFF2-40B4-BE49-F238E27FC236}">
                  <a16:creationId xmlns:a16="http://schemas.microsoft.com/office/drawing/2014/main" id="{DFF377D2-801C-4F60-A943-DF87ED3974D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42" name="ZoneTexte 18">
              <a:extLst>
                <a:ext uri="{FF2B5EF4-FFF2-40B4-BE49-F238E27FC236}">
                  <a16:creationId xmlns:a16="http://schemas.microsoft.com/office/drawing/2014/main" id="{400928E0-4635-4A42-826E-5152B40347C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Data collection</a:t>
              </a:r>
            </a:p>
          </p:txBody>
        </p:sp>
        <p:pic>
          <p:nvPicPr>
            <p:cNvPr id="343" name="Graphique 128" descr="Jauge">
              <a:extLst>
                <a:ext uri="{FF2B5EF4-FFF2-40B4-BE49-F238E27FC236}">
                  <a16:creationId xmlns:a16="http://schemas.microsoft.com/office/drawing/2014/main" id="{D66CDADA-2617-4853-9D1D-A0413A6C10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346" name="Graphique 90" descr="Poignée de main">
              <a:extLst>
                <a:ext uri="{FF2B5EF4-FFF2-40B4-BE49-F238E27FC236}">
                  <a16:creationId xmlns:a16="http://schemas.microsoft.com/office/drawing/2014/main" id="{B0921BF2-5E23-4A74-AFAD-41B1876460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371" name="Graphique 96" descr="Mégaphone">
              <a:extLst>
                <a:ext uri="{FF2B5EF4-FFF2-40B4-BE49-F238E27FC236}">
                  <a16:creationId xmlns:a16="http://schemas.microsoft.com/office/drawing/2014/main" id="{415DA866-00C4-460C-A566-9EDDE48D73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397" name="Picture 2" descr="Drapeau France">
              <a:extLst>
                <a:ext uri="{FF2B5EF4-FFF2-40B4-BE49-F238E27FC236}">
                  <a16:creationId xmlns:a16="http://schemas.microsoft.com/office/drawing/2014/main" id="{55F7450F-A1DB-4478-9423-9FD5A90FE1B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398" name="Picture 2" descr="5 ft x 3 ft 150 x 90 cm-DRAPEAU BELGE Belgique 100% Polyester ...">
              <a:extLst>
                <a:ext uri="{FF2B5EF4-FFF2-40B4-BE49-F238E27FC236}">
                  <a16:creationId xmlns:a16="http://schemas.microsoft.com/office/drawing/2014/main" id="{8B8177B1-ED62-4416-9DF4-4EF279DD8DC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00" name="Picture 2 - 1" descr="Drapeau des Pays-Bas — Wikipédia">
              <a:extLst>
                <a:ext uri="{FF2B5EF4-FFF2-40B4-BE49-F238E27FC236}">
                  <a16:creationId xmlns:a16="http://schemas.microsoft.com/office/drawing/2014/main" id="{6BE09448-93F1-4FB9-8E68-C2B2DFA9718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02" name="Picture 2 - 2" descr="Drapeau du Luxembourg">
              <a:extLst>
                <a:ext uri="{FF2B5EF4-FFF2-40B4-BE49-F238E27FC236}">
                  <a16:creationId xmlns:a16="http://schemas.microsoft.com/office/drawing/2014/main" id="{57B2FD02-C188-412D-AF7C-6E3B8DEEC30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03" name="ZoneTexte 18">
              <a:extLst>
                <a:ext uri="{FF2B5EF4-FFF2-40B4-BE49-F238E27FC236}">
                  <a16:creationId xmlns:a16="http://schemas.microsoft.com/office/drawing/2014/main" id="{832C0768-D5D0-4207-83BD-0D22C0E3DB54}"/>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sp>
        <p:nvSpPr>
          <p:cNvPr id="406" name="Rectangle 405">
            <a:extLst>
              <a:ext uri="{FF2B5EF4-FFF2-40B4-BE49-F238E27FC236}">
                <a16:creationId xmlns:a16="http://schemas.microsoft.com/office/drawing/2014/main" id="{B560D811-A723-444E-916B-52497B036858}"/>
              </a:ext>
            </a:extLst>
          </p:cNvPr>
          <p:cNvSpPr/>
          <p:nvPr/>
        </p:nvSpPr>
        <p:spPr bwMode="auto">
          <a:xfrm>
            <a:off x="8138262" y="2838339"/>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92075"/>
            <a:r>
              <a:rPr lang="en-GB" sz="900">
                <a:latin typeface="Trebuchet MS" panose="020B0603020202020204" pitchFamily="34" charset="0"/>
              </a:rPr>
              <a:t>DUNTRADE program (</a:t>
            </a:r>
            <a:r>
              <a:rPr lang="en-GB" sz="900" err="1">
                <a:latin typeface="Trebuchet MS" panose="020B0603020202020204" pitchFamily="34" charset="0"/>
              </a:rPr>
              <a:t>Paydex</a:t>
            </a:r>
            <a:r>
              <a:rPr lang="en-GB" sz="900">
                <a:latin typeface="Trebuchet MS" panose="020B0603020202020204" pitchFamily="34" charset="0"/>
              </a:rPr>
              <a:t>)</a:t>
            </a:r>
          </a:p>
        </p:txBody>
      </p:sp>
    </p:spTree>
    <p:extLst>
      <p:ext uri="{BB962C8B-B14F-4D97-AF65-F5344CB8AC3E}">
        <p14:creationId xmlns:p14="http://schemas.microsoft.com/office/powerpoint/2010/main" val="44139590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C1D7497B-87AA-4412-B006-3D0CFEE9B51C}"/>
              </a:ext>
            </a:extLst>
          </p:cNvPr>
          <p:cNvGraphicFramePr>
            <a:graphicFrameLocks noChangeAspect="1"/>
          </p:cNvGraphicFramePr>
          <p:nvPr>
            <p:custDataLst>
              <p:tags r:id="rId1"/>
            </p:custDataLst>
            <p:extLst>
              <p:ext uri="{D42A27DB-BD31-4B8C-83A1-F6EECF244321}">
                <p14:modId xmlns:p14="http://schemas.microsoft.com/office/powerpoint/2010/main" val="1809255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9" name="Object 8" hidden="1">
                        <a:extLst>
                          <a:ext uri="{FF2B5EF4-FFF2-40B4-BE49-F238E27FC236}">
                            <a16:creationId xmlns:a16="http://schemas.microsoft.com/office/drawing/2014/main" id="{C1D7497B-87AA-4412-B006-3D0CFEE9B51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B6E85AE-BA00-478C-8758-6A1D12D075B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495526B1-1EF6-4E52-B234-E40EFAA8255F}"/>
              </a:ext>
            </a:extLst>
          </p:cNvPr>
          <p:cNvSpPr>
            <a:spLocks noGrp="1"/>
          </p:cNvSpPr>
          <p:nvPr>
            <p:ph type="title"/>
          </p:nvPr>
        </p:nvSpPr>
        <p:spPr>
          <a:xfrm>
            <a:off x="165600" y="147600"/>
            <a:ext cx="8281274" cy="684000"/>
          </a:xfrm>
        </p:spPr>
        <p:txBody>
          <a:bodyPr vert="horz"/>
          <a:lstStyle/>
          <a:p>
            <a:r>
              <a:rPr lang="en-GB" err="1">
                <a:solidFill>
                  <a:schemeClr val="tx2"/>
                </a:solidFill>
                <a:latin typeface="Trebuchet MS" panose="020B0603020202020204" pitchFamily="34" charset="0"/>
              </a:rPr>
              <a:t>Paydex</a:t>
            </a:r>
            <a:r>
              <a:rPr lang="en-GB">
                <a:latin typeface="Trebuchet MS" panose="020B0603020202020204" pitchFamily="34" charset="0"/>
              </a:rPr>
              <a:t>, </a:t>
            </a:r>
            <a:r>
              <a:rPr lang="en-GB" err="1">
                <a:latin typeface="Trebuchet MS" panose="020B0603020202020204" pitchFamily="34" charset="0"/>
              </a:rPr>
              <a:t>Altares</a:t>
            </a:r>
            <a:r>
              <a:rPr lang="en-GB">
                <a:latin typeface="Trebuchet MS" panose="020B0603020202020204" pitchFamily="34" charset="0"/>
              </a:rPr>
              <a:t>’ score to predict companies’ </a:t>
            </a:r>
            <a:r>
              <a:rPr lang="en-GB">
                <a:solidFill>
                  <a:schemeClr val="tx2"/>
                </a:solidFill>
                <a:latin typeface="Trebuchet MS" panose="020B0603020202020204" pitchFamily="34" charset="0"/>
              </a:rPr>
              <a:t>insolvency risk </a:t>
            </a:r>
            <a:r>
              <a:rPr lang="en-GB">
                <a:latin typeface="Trebuchet MS" panose="020B0603020202020204" pitchFamily="34" charset="0"/>
              </a:rPr>
              <a:t>is a very </a:t>
            </a:r>
            <a:r>
              <a:rPr lang="en-GB">
                <a:solidFill>
                  <a:schemeClr val="tx2"/>
                </a:solidFill>
                <a:latin typeface="Trebuchet MS" panose="020B0603020202020204" pitchFamily="34" charset="0"/>
              </a:rPr>
              <a:t>high value-added asset </a:t>
            </a:r>
            <a:r>
              <a:rPr lang="en-GB">
                <a:latin typeface="Trebuchet MS" panose="020B0603020202020204" pitchFamily="34" charset="0"/>
              </a:rPr>
              <a:t>since it is based on very </a:t>
            </a:r>
            <a:r>
              <a:rPr lang="en-GB">
                <a:solidFill>
                  <a:schemeClr val="tx2"/>
                </a:solidFill>
                <a:latin typeface="Trebuchet MS" panose="020B0603020202020204" pitchFamily="34" charset="0"/>
              </a:rPr>
              <a:t>“hot” </a:t>
            </a:r>
            <a:r>
              <a:rPr lang="en-GB">
                <a:latin typeface="Trebuchet MS" panose="020B0603020202020204" pitchFamily="34" charset="0"/>
              </a:rPr>
              <a:t>and</a:t>
            </a:r>
            <a:r>
              <a:rPr lang="en-GB">
                <a:solidFill>
                  <a:schemeClr val="tx2"/>
                </a:solidFill>
                <a:latin typeface="Trebuchet MS" panose="020B0603020202020204" pitchFamily="34" charset="0"/>
              </a:rPr>
              <a:t> hard-to-get i</a:t>
            </a:r>
            <a:r>
              <a:rPr lang="en-GB" sz="1600">
                <a:solidFill>
                  <a:schemeClr val="tx2"/>
                </a:solidFill>
                <a:latin typeface="Trebuchet MS" panose="020B0603020202020204" pitchFamily="34" charset="0"/>
              </a:rPr>
              <a:t>nter-company payment data</a:t>
            </a:r>
            <a:endParaRPr lang="en-GB">
              <a:latin typeface="Trebuchet MS" panose="020B0603020202020204" pitchFamily="34" charset="0"/>
            </a:endParaRPr>
          </a:p>
        </p:txBody>
      </p:sp>
      <p:sp>
        <p:nvSpPr>
          <p:cNvPr id="3" name="Text Placeholder 2">
            <a:extLst>
              <a:ext uri="{FF2B5EF4-FFF2-40B4-BE49-F238E27FC236}">
                <a16:creationId xmlns:a16="http://schemas.microsoft.com/office/drawing/2014/main" id="{749645C0-D71E-4419-A046-E4F0F7BD4BE9}"/>
              </a:ext>
            </a:extLst>
          </p:cNvPr>
          <p:cNvSpPr>
            <a:spLocks noGrp="1"/>
          </p:cNvSpPr>
          <p:nvPr>
            <p:ph type="body" sz="quarter" idx="10"/>
          </p:nvPr>
        </p:nvSpPr>
        <p:spPr/>
        <p:txBody>
          <a:bodyPr/>
          <a:lstStyle/>
          <a:p>
            <a:r>
              <a:rPr lang="en-GB" sz="800" i="1" kern="0"/>
              <a:t>Sources: eleven research &amp; analysis, company data, interviews with management</a:t>
            </a:r>
          </a:p>
        </p:txBody>
      </p:sp>
      <p:cxnSp>
        <p:nvCxnSpPr>
          <p:cNvPr id="4" name="Connecteur droit 244">
            <a:extLst>
              <a:ext uri="{FF2B5EF4-FFF2-40B4-BE49-F238E27FC236}">
                <a16:creationId xmlns:a16="http://schemas.microsoft.com/office/drawing/2014/main" id="{67AEC905-2EA0-4EA3-8DA3-072FC1CB202B}"/>
              </a:ext>
            </a:extLst>
          </p:cNvPr>
          <p:cNvCxnSpPr>
            <a:cxnSpLocks/>
          </p:cNvCxnSpPr>
          <p:nvPr/>
        </p:nvCxnSpPr>
        <p:spPr bwMode="auto">
          <a:xfrm>
            <a:off x="316226" y="995044"/>
            <a:ext cx="454717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 name="Rectangle 4">
            <a:extLst>
              <a:ext uri="{FF2B5EF4-FFF2-40B4-BE49-F238E27FC236}">
                <a16:creationId xmlns:a16="http://schemas.microsoft.com/office/drawing/2014/main" id="{CAFEC213-0BEB-4B7C-9AA8-7D33A6C5729C}"/>
              </a:ext>
            </a:extLst>
          </p:cNvPr>
          <p:cNvSpPr/>
          <p:nvPr/>
        </p:nvSpPr>
        <p:spPr bwMode="auto">
          <a:xfrm>
            <a:off x="833416" y="900603"/>
            <a:ext cx="3318617" cy="4317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err="1">
                <a:latin typeface="Trebuchet MS" panose="020B0603020202020204" pitchFamily="34" charset="0"/>
              </a:rPr>
              <a:t>Altares</a:t>
            </a:r>
            <a:r>
              <a:rPr lang="en-GB" sz="1100">
                <a:latin typeface="Trebuchet MS" panose="020B0603020202020204" pitchFamily="34" charset="0"/>
              </a:rPr>
              <a:t>' </a:t>
            </a:r>
            <a:r>
              <a:rPr lang="en-GB" sz="1100" b="0" i="0" err="1">
                <a:effectLst/>
                <a:latin typeface="Trebuchet MS" panose="020B0603020202020204" pitchFamily="34" charset="0"/>
              </a:rPr>
              <a:t>Paydex</a:t>
            </a:r>
            <a:r>
              <a:rPr lang="en-GB" sz="1100" b="0" i="0">
                <a:effectLst/>
                <a:latin typeface="Trebuchet MS" panose="020B0603020202020204" pitchFamily="34" charset="0"/>
              </a:rPr>
              <a:t> score statistically measures the promptness of a company’s payments to its suppliers and vendors…</a:t>
            </a:r>
          </a:p>
          <a:p>
            <a:pPr marL="0" marR="0" indent="0" algn="ctr" defTabSz="914400" rtl="0" eaLnBrk="1" fontAlgn="base" latinLnBrk="0" hangingPunct="1">
              <a:lnSpc>
                <a:spcPct val="100000"/>
              </a:lnSpc>
              <a:spcBef>
                <a:spcPct val="0"/>
              </a:spcBef>
              <a:spcAft>
                <a:spcPct val="0"/>
              </a:spcAft>
              <a:buClrTx/>
              <a:buSzTx/>
              <a:buFontTx/>
              <a:buNone/>
              <a:tabLst/>
            </a:pPr>
            <a:r>
              <a:rPr lang="en-GB" sz="1100">
                <a:latin typeface="Trebuchet MS" panose="020B0603020202020204" pitchFamily="34" charset="0"/>
              </a:rPr>
              <a:t> </a:t>
            </a:r>
            <a:endParaRPr kumimoji="0" lang="en-GB" sz="1100" b="0" i="0" u="none" strike="noStrike" cap="none" normalizeH="0" baseline="0">
              <a:ln>
                <a:noFill/>
              </a:ln>
              <a:effectLst/>
              <a:latin typeface="Trebuchet MS" panose="020B0603020202020204" pitchFamily="34" charset="0"/>
            </a:endParaRPr>
          </a:p>
        </p:txBody>
      </p:sp>
      <p:sp>
        <p:nvSpPr>
          <p:cNvPr id="7" name="ZoneTexte 6">
            <a:extLst>
              <a:ext uri="{FF2B5EF4-FFF2-40B4-BE49-F238E27FC236}">
                <a16:creationId xmlns:a16="http://schemas.microsoft.com/office/drawing/2014/main" id="{9F1D5B12-40D5-4CD7-81BA-C240BA3209E7}"/>
              </a:ext>
            </a:extLst>
          </p:cNvPr>
          <p:cNvSpPr txBox="1"/>
          <p:nvPr/>
        </p:nvSpPr>
        <p:spPr>
          <a:xfrm>
            <a:off x="316225" y="1449588"/>
            <a:ext cx="4547175" cy="2092881"/>
          </a:xfrm>
          <a:prstGeom prst="rect">
            <a:avLst/>
          </a:prstGeom>
          <a:noFill/>
        </p:spPr>
        <p:txBody>
          <a:bodyPr wrap="square">
            <a:spAutoFit/>
          </a:bodyPr>
          <a:lstStyle/>
          <a:p>
            <a:pPr marL="171450" indent="-171450" algn="just">
              <a:buFont typeface="Arial" panose="020B0604020202020204" pitchFamily="34" charset="0"/>
              <a:buChar char="•"/>
            </a:pPr>
            <a:r>
              <a:rPr lang="en-GB" sz="1000" b="0" i="0">
                <a:solidFill>
                  <a:srgbClr val="747474"/>
                </a:solidFill>
                <a:effectLst/>
                <a:latin typeface="Trebuchet MS" panose="020B0603020202020204" pitchFamily="34" charset="0"/>
              </a:rPr>
              <a:t>It shows the average number of days’ payment delay, based on a minimum of three trade experiences (from three different suppliers) and presents the payment behaviour (e.g. in advance, with delay…) </a:t>
            </a:r>
          </a:p>
          <a:p>
            <a:pPr marL="171450" indent="-171450" algn="just">
              <a:buFont typeface="Arial" panose="020B0604020202020204" pitchFamily="34" charset="0"/>
              <a:buChar char="•"/>
            </a:pPr>
            <a:endParaRPr lang="en-GB" sz="1000" b="0" i="0">
              <a:solidFill>
                <a:srgbClr val="747474"/>
              </a:solidFill>
              <a:effectLst/>
              <a:latin typeface="Trebuchet MS" panose="020B0603020202020204" pitchFamily="34" charset="0"/>
            </a:endParaRPr>
          </a:p>
          <a:p>
            <a:pPr marL="171450" indent="-171450" algn="just">
              <a:buFont typeface="Arial" panose="020B0604020202020204" pitchFamily="34" charset="0"/>
              <a:buChar char="•"/>
            </a:pPr>
            <a:r>
              <a:rPr lang="en-GB" sz="1000" b="0" i="0">
                <a:solidFill>
                  <a:srgbClr val="747474"/>
                </a:solidFill>
                <a:effectLst/>
                <a:latin typeface="Trebuchet MS" panose="020B0603020202020204" pitchFamily="34" charset="0"/>
              </a:rPr>
              <a:t>A payment experience is a company’s average payment performance with one of its suppliers (who are </a:t>
            </a:r>
            <a:r>
              <a:rPr lang="en-GB" sz="1000" b="0" i="0" err="1">
                <a:solidFill>
                  <a:srgbClr val="747474"/>
                </a:solidFill>
                <a:effectLst/>
                <a:latin typeface="Trebuchet MS" panose="020B0603020202020204" pitchFamily="34" charset="0"/>
              </a:rPr>
              <a:t>DunTrade</a:t>
            </a:r>
            <a:r>
              <a:rPr lang="en-GB" sz="1000" b="0" i="0">
                <a:solidFill>
                  <a:srgbClr val="747474"/>
                </a:solidFill>
                <a:effectLst/>
                <a:latin typeface="Trebuchet MS" panose="020B0603020202020204" pitchFamily="34" charset="0"/>
              </a:rPr>
              <a:t> partners), over an 8-month period</a:t>
            </a:r>
          </a:p>
          <a:p>
            <a:pPr marL="171450" indent="-171450" algn="just">
              <a:buFont typeface="Arial" panose="020B0604020202020204" pitchFamily="34" charset="0"/>
              <a:buChar char="•"/>
            </a:pPr>
            <a:endParaRPr lang="en-GB" sz="1000" b="0" i="0">
              <a:solidFill>
                <a:srgbClr val="747474"/>
              </a:solidFill>
              <a:effectLst/>
              <a:latin typeface="Trebuchet MS" panose="020B0603020202020204" pitchFamily="34" charset="0"/>
            </a:endParaRPr>
          </a:p>
          <a:p>
            <a:pPr marL="171450" indent="-171450" algn="just">
              <a:buFont typeface="Arial" panose="020B0604020202020204" pitchFamily="34" charset="0"/>
              <a:buChar char="•"/>
            </a:pPr>
            <a:r>
              <a:rPr lang="en-GB" sz="1000" b="0" i="0">
                <a:solidFill>
                  <a:srgbClr val="747474"/>
                </a:solidFill>
                <a:effectLst/>
                <a:latin typeface="Trebuchet MS" panose="020B0603020202020204" pitchFamily="34" charset="0"/>
              </a:rPr>
              <a:t>The primary objective of the </a:t>
            </a:r>
            <a:r>
              <a:rPr lang="en-GB" sz="1000" b="0" i="0" err="1">
                <a:solidFill>
                  <a:srgbClr val="747474"/>
                </a:solidFill>
                <a:effectLst/>
                <a:latin typeface="Trebuchet MS" panose="020B0603020202020204" pitchFamily="34" charset="0"/>
              </a:rPr>
              <a:t>Paydex</a:t>
            </a:r>
            <a:r>
              <a:rPr lang="en-GB" sz="1000" b="0" i="0">
                <a:solidFill>
                  <a:srgbClr val="747474"/>
                </a:solidFill>
                <a:effectLst/>
                <a:latin typeface="Trebuchet MS" panose="020B0603020202020204" pitchFamily="34" charset="0"/>
              </a:rPr>
              <a:t> score is to predict delinquency or default of companies</a:t>
            </a:r>
          </a:p>
          <a:p>
            <a:pPr marL="171450" indent="-171450" algn="just">
              <a:buFont typeface="Arial" panose="020B0604020202020204" pitchFamily="34" charset="0"/>
              <a:buChar char="•"/>
            </a:pPr>
            <a:endParaRPr lang="en-GB" sz="1000" b="0" i="0">
              <a:solidFill>
                <a:srgbClr val="747474"/>
              </a:solidFill>
              <a:effectLst/>
              <a:latin typeface="Trebuchet MS" panose="020B0603020202020204" pitchFamily="34" charset="0"/>
            </a:endParaRPr>
          </a:p>
          <a:p>
            <a:pPr marL="171450" indent="-171450" algn="just">
              <a:buFont typeface="Arial" panose="020B0604020202020204" pitchFamily="34" charset="0"/>
              <a:buChar char="•"/>
            </a:pPr>
            <a:r>
              <a:rPr lang="en-GB" sz="1000" b="0" i="0">
                <a:solidFill>
                  <a:srgbClr val="747474"/>
                </a:solidFill>
                <a:effectLst/>
                <a:latin typeface="Trebuchet MS" panose="020B0603020202020204" pitchFamily="34" charset="0"/>
              </a:rPr>
              <a:t>Apart from assessing risk, this score can help to design the best debt collection or business development strategies</a:t>
            </a:r>
          </a:p>
        </p:txBody>
      </p:sp>
      <p:sp>
        <p:nvSpPr>
          <p:cNvPr id="8" name="ZoneTexte 7">
            <a:extLst>
              <a:ext uri="{FF2B5EF4-FFF2-40B4-BE49-F238E27FC236}">
                <a16:creationId xmlns:a16="http://schemas.microsoft.com/office/drawing/2014/main" id="{6093F9A6-3DB2-451A-BB85-44416A2C98D5}"/>
              </a:ext>
            </a:extLst>
          </p:cNvPr>
          <p:cNvSpPr txBox="1"/>
          <p:nvPr/>
        </p:nvSpPr>
        <p:spPr>
          <a:xfrm>
            <a:off x="316226" y="4266658"/>
            <a:ext cx="4581479" cy="2246769"/>
          </a:xfrm>
          <a:prstGeom prst="rect">
            <a:avLst/>
          </a:prstGeom>
          <a:noFill/>
        </p:spPr>
        <p:txBody>
          <a:bodyPr wrap="square">
            <a:spAutoFit/>
          </a:bodyPr>
          <a:lstStyle/>
          <a:p>
            <a:pPr marL="171450" indent="-171450" algn="just">
              <a:buFont typeface="Arial" panose="020B0604020202020204" pitchFamily="34" charset="0"/>
              <a:buChar char="•"/>
            </a:pPr>
            <a:r>
              <a:rPr lang="en-GB" sz="1000" b="0" i="0" err="1">
                <a:solidFill>
                  <a:srgbClr val="747474"/>
                </a:solidFill>
                <a:effectLst/>
                <a:latin typeface="Trebuchet MS" panose="020B0603020202020204" pitchFamily="34" charset="0"/>
              </a:rPr>
              <a:t>Altares</a:t>
            </a:r>
            <a:r>
              <a:rPr lang="en-GB" sz="1000" b="0" i="0">
                <a:solidFill>
                  <a:srgbClr val="747474"/>
                </a:solidFill>
                <a:effectLst/>
                <a:latin typeface="Trebuchet MS" panose="020B0603020202020204" pitchFamily="34" charset="0"/>
              </a:rPr>
              <a:t> – D&amp;B’s partner in France, Benelux and North Africa – uses </a:t>
            </a:r>
            <a:r>
              <a:rPr lang="en-GB" sz="1000" b="0" i="0" err="1">
                <a:solidFill>
                  <a:schemeClr val="tx2"/>
                </a:solidFill>
                <a:effectLst/>
                <a:latin typeface="Trebuchet MS" panose="020B0603020202020204" pitchFamily="34" charset="0"/>
              </a:rPr>
              <a:t>DunTrade</a:t>
            </a:r>
            <a:r>
              <a:rPr lang="en-GB" sz="1000" b="0" i="0">
                <a:solidFill>
                  <a:srgbClr val="747474"/>
                </a:solidFill>
                <a:effectLst/>
                <a:latin typeface="Trebuchet MS" panose="020B0603020202020204" pitchFamily="34" charset="0"/>
              </a:rPr>
              <a:t> to </a:t>
            </a:r>
            <a:r>
              <a:rPr lang="en-GB" sz="1000" b="0" i="0">
                <a:solidFill>
                  <a:schemeClr val="tx2"/>
                </a:solidFill>
                <a:effectLst/>
                <a:latin typeface="Trebuchet MS" panose="020B0603020202020204" pitchFamily="34" charset="0"/>
              </a:rPr>
              <a:t>enhance its scores </a:t>
            </a:r>
            <a:r>
              <a:rPr lang="en-GB" sz="1000" b="0" i="0">
                <a:solidFill>
                  <a:srgbClr val="747474"/>
                </a:solidFill>
                <a:effectLst/>
                <a:latin typeface="Trebuchet MS" panose="020B0603020202020204" pitchFamily="34" charset="0"/>
              </a:rPr>
              <a:t>and </a:t>
            </a:r>
            <a:r>
              <a:rPr lang="en-GB" sz="1000" b="0" i="0">
                <a:solidFill>
                  <a:schemeClr val="tx2"/>
                </a:solidFill>
                <a:effectLst/>
                <a:latin typeface="Trebuchet MS" panose="020B0603020202020204" pitchFamily="34" charset="0"/>
              </a:rPr>
              <a:t>publish its payment habit analyses</a:t>
            </a:r>
            <a:endParaRPr lang="en-GB" sz="1000" b="0" i="0">
              <a:solidFill>
                <a:srgbClr val="747474"/>
              </a:solidFill>
              <a:effectLst/>
              <a:latin typeface="Trebuchet MS" panose="020B0603020202020204" pitchFamily="34" charset="0"/>
            </a:endParaRPr>
          </a:p>
          <a:p>
            <a:pPr marL="171450" indent="-171450" algn="just">
              <a:buFont typeface="Arial" panose="020B0604020202020204" pitchFamily="34" charset="0"/>
              <a:buChar char="•"/>
            </a:pPr>
            <a:endParaRPr lang="en-GB" sz="1000" b="0" i="0">
              <a:solidFill>
                <a:srgbClr val="747474"/>
              </a:solidFill>
              <a:effectLst/>
              <a:latin typeface="Trebuchet MS" panose="020B0603020202020204" pitchFamily="34" charset="0"/>
            </a:endParaRPr>
          </a:p>
          <a:p>
            <a:pPr marL="171450" indent="-171450" algn="just">
              <a:buFont typeface="Arial" panose="020B0604020202020204" pitchFamily="34" charset="0"/>
              <a:buChar char="•"/>
            </a:pPr>
            <a:r>
              <a:rPr lang="en-GB" sz="1000" b="0" i="0">
                <a:solidFill>
                  <a:srgbClr val="747474"/>
                </a:solidFill>
                <a:effectLst/>
                <a:latin typeface="Trebuchet MS" panose="020B0603020202020204" pitchFamily="34" charset="0"/>
              </a:rPr>
              <a:t>Analysing payment performance can enable enterprises to </a:t>
            </a:r>
            <a:r>
              <a:rPr lang="en-GB" sz="1000" b="0" i="0">
                <a:solidFill>
                  <a:schemeClr val="tx2"/>
                </a:solidFill>
                <a:effectLst/>
                <a:latin typeface="Trebuchet MS" panose="020B0603020202020204" pitchFamily="34" charset="0"/>
              </a:rPr>
              <a:t>assess a company’s insolvency risk </a:t>
            </a:r>
            <a:r>
              <a:rPr lang="en-GB" sz="1000" b="0" i="0">
                <a:solidFill>
                  <a:srgbClr val="747474"/>
                </a:solidFill>
                <a:effectLst/>
                <a:latin typeface="Trebuchet MS" panose="020B0603020202020204" pitchFamily="34" charset="0"/>
              </a:rPr>
              <a:t>(customers or prospects) as 25% of bankruptcies in France are due to payment delays or defaults</a:t>
            </a:r>
          </a:p>
          <a:p>
            <a:pPr marL="171450" indent="-171450" algn="just">
              <a:buFont typeface="Arial" panose="020B0604020202020204" pitchFamily="34" charset="0"/>
              <a:buChar char="•"/>
            </a:pPr>
            <a:endParaRPr lang="en-GB" sz="1000" b="0" i="0">
              <a:solidFill>
                <a:srgbClr val="747474"/>
              </a:solidFill>
              <a:effectLst/>
              <a:latin typeface="Trebuchet MS" panose="020B0603020202020204" pitchFamily="34" charset="0"/>
            </a:endParaRPr>
          </a:p>
          <a:p>
            <a:pPr marL="171450" indent="-171450" algn="just">
              <a:buFont typeface="Arial" panose="020B0604020202020204" pitchFamily="34" charset="0"/>
              <a:buChar char="•"/>
            </a:pPr>
            <a:r>
              <a:rPr lang="en-GB" sz="1000" b="0" i="0">
                <a:solidFill>
                  <a:srgbClr val="747474"/>
                </a:solidFill>
                <a:effectLst/>
                <a:latin typeface="Trebuchet MS" panose="020B0603020202020204" pitchFamily="34" charset="0"/>
              </a:rPr>
              <a:t>The </a:t>
            </a:r>
            <a:r>
              <a:rPr lang="en-GB" sz="1000" b="0" i="0" err="1">
                <a:solidFill>
                  <a:schemeClr val="tx2"/>
                </a:solidFill>
                <a:effectLst/>
                <a:latin typeface="Trebuchet MS" panose="020B0603020202020204" pitchFamily="34" charset="0"/>
              </a:rPr>
              <a:t>Paydex</a:t>
            </a:r>
            <a:r>
              <a:rPr lang="en-GB" sz="1000" b="0" i="0">
                <a:solidFill>
                  <a:schemeClr val="tx2"/>
                </a:solidFill>
                <a:effectLst/>
                <a:latin typeface="Trebuchet MS" panose="020B0603020202020204" pitchFamily="34" charset="0"/>
              </a:rPr>
              <a:t> score </a:t>
            </a:r>
            <a:r>
              <a:rPr lang="en-GB" sz="1000" b="0" i="0">
                <a:solidFill>
                  <a:srgbClr val="747474"/>
                </a:solidFill>
                <a:effectLst/>
                <a:latin typeface="Trebuchet MS" panose="020B0603020202020204" pitchFamily="34" charset="0"/>
              </a:rPr>
              <a:t>is not only useful for predicting bankruptcy:  it can also help businesses </a:t>
            </a:r>
            <a:r>
              <a:rPr lang="en-GB" sz="1000" b="0" i="0">
                <a:solidFill>
                  <a:schemeClr val="tx2"/>
                </a:solidFill>
                <a:effectLst/>
                <a:latin typeface="Trebuchet MS" panose="020B0603020202020204" pitchFamily="34" charset="0"/>
              </a:rPr>
              <a:t>increase their revenue by focusing on clients with a  good payment record</a:t>
            </a:r>
          </a:p>
          <a:p>
            <a:pPr marL="171450" indent="-171450" algn="just">
              <a:buFont typeface="Arial" panose="020B0604020202020204" pitchFamily="34" charset="0"/>
              <a:buChar char="•"/>
            </a:pPr>
            <a:endParaRPr lang="en-GB" sz="1000">
              <a:latin typeface="Trebuchet MS" panose="020B0603020202020204" pitchFamily="34" charset="0"/>
            </a:endParaRPr>
          </a:p>
          <a:p>
            <a:pPr marL="171450" indent="-171450" algn="just">
              <a:buFont typeface="Arial" panose="020B0604020202020204" pitchFamily="34" charset="0"/>
              <a:buChar char="•"/>
            </a:pPr>
            <a:r>
              <a:rPr lang="en-GB" sz="1000">
                <a:latin typeface="Trebuchet MS" panose="020B0603020202020204" pitchFamily="34" charset="0"/>
              </a:rPr>
              <a:t>The </a:t>
            </a:r>
            <a:r>
              <a:rPr lang="en-GB" sz="1000" err="1">
                <a:latin typeface="Trebuchet MS" panose="020B0603020202020204" pitchFamily="34" charset="0"/>
              </a:rPr>
              <a:t>Paydex</a:t>
            </a:r>
            <a:r>
              <a:rPr lang="en-GB" sz="1000">
                <a:latin typeface="Trebuchet MS" panose="020B0603020202020204" pitchFamily="34" charset="0"/>
              </a:rPr>
              <a:t> score is </a:t>
            </a:r>
            <a:r>
              <a:rPr lang="en-GB" sz="1000">
                <a:solidFill>
                  <a:schemeClr val="tx2"/>
                </a:solidFill>
                <a:latin typeface="Trebuchet MS" panose="020B0603020202020204" pitchFamily="34" charset="0"/>
              </a:rPr>
              <a:t>almost impossible to reproduce </a:t>
            </a:r>
            <a:r>
              <a:rPr lang="en-GB" sz="1000">
                <a:latin typeface="Trebuchet MS" panose="020B0603020202020204" pitchFamily="34" charset="0"/>
              </a:rPr>
              <a:t>and give </a:t>
            </a:r>
            <a:r>
              <a:rPr lang="en-GB" sz="1000" err="1">
                <a:latin typeface="Trebuchet MS" panose="020B0603020202020204" pitchFamily="34" charset="0"/>
              </a:rPr>
              <a:t>Altares</a:t>
            </a:r>
            <a:r>
              <a:rPr lang="en-GB" sz="1000">
                <a:latin typeface="Trebuchet MS" panose="020B0603020202020204" pitchFamily="34" charset="0"/>
              </a:rPr>
              <a:t> a </a:t>
            </a:r>
            <a:r>
              <a:rPr lang="en-GB" sz="1000">
                <a:solidFill>
                  <a:schemeClr val="tx2"/>
                </a:solidFill>
                <a:latin typeface="Trebuchet MS" panose="020B0603020202020204" pitchFamily="34" charset="0"/>
              </a:rPr>
              <a:t>powerful edge </a:t>
            </a:r>
            <a:r>
              <a:rPr lang="en-GB" sz="1000">
                <a:latin typeface="Trebuchet MS" panose="020B0603020202020204" pitchFamily="34" charset="0"/>
              </a:rPr>
              <a:t>with its default score calculation compare to competition</a:t>
            </a:r>
          </a:p>
          <a:p>
            <a:pPr marL="171450" indent="-171450" algn="just">
              <a:buFont typeface="Arial" panose="020B0604020202020204" pitchFamily="34" charset="0"/>
              <a:buChar char="•"/>
            </a:pPr>
            <a:endParaRPr lang="en-GB" sz="1000" b="0" i="0">
              <a:solidFill>
                <a:srgbClr val="747474"/>
              </a:solidFill>
              <a:effectLst/>
              <a:latin typeface="Trebuchet MS" panose="020B0603020202020204" pitchFamily="34" charset="0"/>
            </a:endParaRPr>
          </a:p>
        </p:txBody>
      </p:sp>
      <p:cxnSp>
        <p:nvCxnSpPr>
          <p:cNvPr id="16" name="Connecteur droit 244">
            <a:extLst>
              <a:ext uri="{FF2B5EF4-FFF2-40B4-BE49-F238E27FC236}">
                <a16:creationId xmlns:a16="http://schemas.microsoft.com/office/drawing/2014/main" id="{F36395A0-2902-4A70-9562-729C3978101E}"/>
              </a:ext>
            </a:extLst>
          </p:cNvPr>
          <p:cNvCxnSpPr>
            <a:cxnSpLocks/>
          </p:cNvCxnSpPr>
          <p:nvPr/>
        </p:nvCxnSpPr>
        <p:spPr bwMode="auto">
          <a:xfrm>
            <a:off x="5093919" y="995044"/>
            <a:ext cx="454717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4" name="Rectangle 13">
            <a:extLst>
              <a:ext uri="{FF2B5EF4-FFF2-40B4-BE49-F238E27FC236}">
                <a16:creationId xmlns:a16="http://schemas.microsoft.com/office/drawing/2014/main" id="{4C3CBB5F-9FCD-461F-A027-07F7D5248298}"/>
              </a:ext>
            </a:extLst>
          </p:cNvPr>
          <p:cNvSpPr/>
          <p:nvPr/>
        </p:nvSpPr>
        <p:spPr bwMode="auto">
          <a:xfrm>
            <a:off x="5605403" y="858815"/>
            <a:ext cx="3854469" cy="4317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latin typeface="Trebuchet MS" panose="020B0603020202020204" pitchFamily="34" charset="0"/>
              </a:rPr>
              <a:t>… based on data coming from accounts receivable information of over 15.000 member companies worldwide</a:t>
            </a:r>
          </a:p>
          <a:p>
            <a:pPr algn="ctr"/>
            <a:r>
              <a:rPr lang="en-GB" sz="1100">
                <a:latin typeface="Trebuchet MS" panose="020B0603020202020204" pitchFamily="34" charset="0"/>
              </a:rPr>
              <a:t> </a:t>
            </a:r>
            <a:endParaRPr kumimoji="0" lang="en-GB" sz="1100" b="0" i="0" u="none" strike="noStrike" cap="none" normalizeH="0" baseline="0">
              <a:ln>
                <a:noFill/>
              </a:ln>
              <a:effectLst/>
              <a:latin typeface="Trebuchet MS" panose="020B0603020202020204" pitchFamily="34" charset="0"/>
            </a:endParaRPr>
          </a:p>
        </p:txBody>
      </p:sp>
      <p:sp>
        <p:nvSpPr>
          <p:cNvPr id="18" name="ZoneTexte 17">
            <a:extLst>
              <a:ext uri="{FF2B5EF4-FFF2-40B4-BE49-F238E27FC236}">
                <a16:creationId xmlns:a16="http://schemas.microsoft.com/office/drawing/2014/main" id="{B3283C3D-BCB0-48FF-AAD7-18F8A57B5158}"/>
              </a:ext>
            </a:extLst>
          </p:cNvPr>
          <p:cNvSpPr txBox="1"/>
          <p:nvPr/>
        </p:nvSpPr>
        <p:spPr>
          <a:xfrm>
            <a:off x="5607714" y="3311636"/>
            <a:ext cx="3854469" cy="261610"/>
          </a:xfrm>
          <a:prstGeom prst="rect">
            <a:avLst/>
          </a:prstGeom>
          <a:noFill/>
        </p:spPr>
        <p:txBody>
          <a:bodyPr wrap="square">
            <a:spAutoFit/>
          </a:bodyPr>
          <a:lstStyle/>
          <a:p>
            <a:pPr algn="ctr"/>
            <a:r>
              <a:rPr lang="en-GB" sz="1100">
                <a:solidFill>
                  <a:srgbClr val="747474"/>
                </a:solidFill>
                <a:latin typeface="Trebuchet MS" panose="020B0603020202020204" pitchFamily="34" charset="0"/>
              </a:rPr>
              <a:t>Illustration of a “Balance </a:t>
            </a:r>
            <a:r>
              <a:rPr lang="en-GB" sz="1100" err="1">
                <a:solidFill>
                  <a:srgbClr val="747474"/>
                </a:solidFill>
                <a:latin typeface="Trebuchet MS" panose="020B0603020202020204" pitchFamily="34" charset="0"/>
              </a:rPr>
              <a:t>agée</a:t>
            </a:r>
            <a:r>
              <a:rPr lang="en-GB" sz="1100">
                <a:solidFill>
                  <a:srgbClr val="747474"/>
                </a:solidFill>
                <a:latin typeface="Trebuchet MS" panose="020B0603020202020204" pitchFamily="34" charset="0"/>
              </a:rPr>
              <a:t>” </a:t>
            </a:r>
            <a:endParaRPr lang="en-GB" sz="1100" b="0" i="0">
              <a:solidFill>
                <a:srgbClr val="747474"/>
              </a:solidFill>
              <a:effectLst/>
              <a:latin typeface="Trebuchet MS" panose="020B0603020202020204" pitchFamily="34" charset="0"/>
            </a:endParaRPr>
          </a:p>
        </p:txBody>
      </p:sp>
      <p:cxnSp>
        <p:nvCxnSpPr>
          <p:cNvPr id="19" name="Connecteur droit 244">
            <a:extLst>
              <a:ext uri="{FF2B5EF4-FFF2-40B4-BE49-F238E27FC236}">
                <a16:creationId xmlns:a16="http://schemas.microsoft.com/office/drawing/2014/main" id="{86D707AA-C970-4786-8FB7-A2F781F3A942}"/>
              </a:ext>
            </a:extLst>
          </p:cNvPr>
          <p:cNvCxnSpPr>
            <a:cxnSpLocks/>
          </p:cNvCxnSpPr>
          <p:nvPr/>
        </p:nvCxnSpPr>
        <p:spPr bwMode="auto">
          <a:xfrm>
            <a:off x="316226" y="3945741"/>
            <a:ext cx="932486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1" name="Rectangle 20">
            <a:extLst>
              <a:ext uri="{FF2B5EF4-FFF2-40B4-BE49-F238E27FC236}">
                <a16:creationId xmlns:a16="http://schemas.microsoft.com/office/drawing/2014/main" id="{7F22CD3E-CB56-4B91-9899-7AB3B25DDACB}"/>
              </a:ext>
            </a:extLst>
          </p:cNvPr>
          <p:cNvSpPr/>
          <p:nvPr/>
        </p:nvSpPr>
        <p:spPr bwMode="auto">
          <a:xfrm>
            <a:off x="2602906" y="3792605"/>
            <a:ext cx="5344667" cy="35682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latin typeface="Trebuchet MS" panose="020B0603020202020204" pitchFamily="34" charset="0"/>
              </a:rPr>
              <a:t>And can be used </a:t>
            </a:r>
            <a:r>
              <a:rPr lang="en-GB" sz="1100" b="0" i="0">
                <a:effectLst/>
                <a:latin typeface="Trebuchet MS" panose="020B0603020202020204" pitchFamily="34" charset="0"/>
              </a:rPr>
              <a:t>to calculate other scores such as the failure score, which the customer can use for its decision-making processes</a:t>
            </a:r>
          </a:p>
        </p:txBody>
      </p:sp>
      <p:pic>
        <p:nvPicPr>
          <p:cNvPr id="6146" name="Picture 2" descr="Balance âgée">
            <a:extLst>
              <a:ext uri="{FF2B5EF4-FFF2-40B4-BE49-F238E27FC236}">
                <a16:creationId xmlns:a16="http://schemas.microsoft.com/office/drawing/2014/main" id="{428B4F77-BB9A-4FF8-A367-306F155E17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9641" y="1391608"/>
            <a:ext cx="2867174" cy="1861411"/>
          </a:xfrm>
          <a:prstGeom prst="rect">
            <a:avLst/>
          </a:prstGeom>
          <a:noFill/>
          <a:ln>
            <a:solidFill>
              <a:schemeClr val="bg1">
                <a:lumMod val="8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9" name="Groupe 38">
            <a:extLst>
              <a:ext uri="{FF2B5EF4-FFF2-40B4-BE49-F238E27FC236}">
                <a16:creationId xmlns:a16="http://schemas.microsoft.com/office/drawing/2014/main" id="{E0B719A4-5F71-45BB-A87B-7DF2F19EDED0}"/>
              </a:ext>
            </a:extLst>
          </p:cNvPr>
          <p:cNvGrpSpPr/>
          <p:nvPr/>
        </p:nvGrpSpPr>
        <p:grpSpPr>
          <a:xfrm>
            <a:off x="5697415" y="4318237"/>
            <a:ext cx="3875033" cy="2000649"/>
            <a:chOff x="5197124" y="4397287"/>
            <a:chExt cx="3249750" cy="1684588"/>
          </a:xfrm>
        </p:grpSpPr>
        <p:graphicFrame>
          <p:nvGraphicFramePr>
            <p:cNvPr id="31" name="Graphique 30">
              <a:extLst>
                <a:ext uri="{FF2B5EF4-FFF2-40B4-BE49-F238E27FC236}">
                  <a16:creationId xmlns:a16="http://schemas.microsoft.com/office/drawing/2014/main" id="{55516965-23FE-49B1-9392-F15703E06C3A}"/>
                </a:ext>
              </a:extLst>
            </p:cNvPr>
            <p:cNvGraphicFramePr/>
            <p:nvPr>
              <p:extLst>
                <p:ext uri="{D42A27DB-BD31-4B8C-83A1-F6EECF244321}">
                  <p14:modId xmlns:p14="http://schemas.microsoft.com/office/powerpoint/2010/main" val="38764838"/>
                </p:ext>
              </p:extLst>
            </p:nvPr>
          </p:nvGraphicFramePr>
          <p:xfrm>
            <a:off x="5197124" y="4397287"/>
            <a:ext cx="3198049" cy="1684588"/>
          </p:xfrm>
          <a:graphic>
            <a:graphicData uri="http://schemas.openxmlformats.org/drawingml/2006/chart">
              <c:chart xmlns:c="http://schemas.openxmlformats.org/drawingml/2006/chart" xmlns:r="http://schemas.openxmlformats.org/officeDocument/2006/relationships" r:id="rId8"/>
            </a:graphicData>
          </a:graphic>
        </p:graphicFrame>
        <p:cxnSp>
          <p:nvCxnSpPr>
            <p:cNvPr id="33" name="Connecteur droit avec flèche 32">
              <a:extLst>
                <a:ext uri="{FF2B5EF4-FFF2-40B4-BE49-F238E27FC236}">
                  <a16:creationId xmlns:a16="http://schemas.microsoft.com/office/drawing/2014/main" id="{81BA2344-5333-482D-AFA7-1074FB163EBA}"/>
                </a:ext>
              </a:extLst>
            </p:cNvPr>
            <p:cNvCxnSpPr>
              <a:cxnSpLocks/>
            </p:cNvCxnSpPr>
            <p:nvPr/>
          </p:nvCxnSpPr>
          <p:spPr bwMode="auto">
            <a:xfrm>
              <a:off x="5270406" y="6060098"/>
              <a:ext cx="317646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6" name="Connecteur droit avec flèche 35">
              <a:extLst>
                <a:ext uri="{FF2B5EF4-FFF2-40B4-BE49-F238E27FC236}">
                  <a16:creationId xmlns:a16="http://schemas.microsoft.com/office/drawing/2014/main" id="{11EC04FE-1742-4735-8ACA-0965BE4CFF02}"/>
                </a:ext>
              </a:extLst>
            </p:cNvPr>
            <p:cNvCxnSpPr>
              <a:cxnSpLocks/>
            </p:cNvCxnSpPr>
            <p:nvPr/>
          </p:nvCxnSpPr>
          <p:spPr bwMode="auto">
            <a:xfrm flipV="1">
              <a:off x="5270406" y="4626720"/>
              <a:ext cx="0" cy="143337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41" name="Rectangle 40">
            <a:extLst>
              <a:ext uri="{FF2B5EF4-FFF2-40B4-BE49-F238E27FC236}">
                <a16:creationId xmlns:a16="http://schemas.microsoft.com/office/drawing/2014/main" id="{419639F0-D4AD-48B6-BAAF-248E0D9E3FB7}"/>
              </a:ext>
            </a:extLst>
          </p:cNvPr>
          <p:cNvSpPr/>
          <p:nvPr/>
        </p:nvSpPr>
        <p:spPr bwMode="auto">
          <a:xfrm>
            <a:off x="5143510" y="4232607"/>
            <a:ext cx="2460597"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i="1">
                <a:latin typeface="Trebuchet MS" panose="020B0603020202020204" pitchFamily="34" charset="0"/>
              </a:rPr>
              <a:t>Failure Score (inversely proportional to the failure probability) </a:t>
            </a:r>
            <a:endParaRPr lang="en-GB" sz="1000" b="0" i="1">
              <a:effectLst/>
              <a:latin typeface="Trebuchet MS" panose="020B0603020202020204" pitchFamily="34" charset="0"/>
            </a:endParaRPr>
          </a:p>
        </p:txBody>
      </p:sp>
      <p:sp>
        <p:nvSpPr>
          <p:cNvPr id="42" name="Rectangle 41">
            <a:extLst>
              <a:ext uri="{FF2B5EF4-FFF2-40B4-BE49-F238E27FC236}">
                <a16:creationId xmlns:a16="http://schemas.microsoft.com/office/drawing/2014/main" id="{CDBDB0EC-E1C6-4827-8AE1-545CBFC778A4}"/>
              </a:ext>
            </a:extLst>
          </p:cNvPr>
          <p:cNvSpPr/>
          <p:nvPr/>
        </p:nvSpPr>
        <p:spPr bwMode="auto">
          <a:xfrm>
            <a:off x="8909059" y="6259810"/>
            <a:ext cx="1101627"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i="1">
                <a:latin typeface="Trebuchet MS" panose="020B0603020202020204" pitchFamily="34" charset="0"/>
              </a:rPr>
              <a:t>Time</a:t>
            </a:r>
            <a:endParaRPr lang="en-GB" sz="1100" b="0" i="1">
              <a:effectLst/>
              <a:latin typeface="Trebuchet MS" panose="020B0603020202020204" pitchFamily="34" charset="0"/>
            </a:endParaRPr>
          </a:p>
        </p:txBody>
      </p:sp>
      <p:sp>
        <p:nvSpPr>
          <p:cNvPr id="43" name="Rectangle 42">
            <a:extLst>
              <a:ext uri="{FF2B5EF4-FFF2-40B4-BE49-F238E27FC236}">
                <a16:creationId xmlns:a16="http://schemas.microsoft.com/office/drawing/2014/main" id="{499665C9-2472-4A5A-B24F-169EE4A305B6}"/>
              </a:ext>
            </a:extLst>
          </p:cNvPr>
          <p:cNvSpPr/>
          <p:nvPr/>
        </p:nvSpPr>
        <p:spPr bwMode="auto">
          <a:xfrm>
            <a:off x="6196973" y="4596959"/>
            <a:ext cx="782684"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1</a:t>
            </a:r>
            <a:r>
              <a:rPr lang="en-GB" sz="800" baseline="30000">
                <a:solidFill>
                  <a:schemeClr val="tx2"/>
                </a:solidFill>
                <a:latin typeface="Trebuchet MS" panose="020B0603020202020204" pitchFamily="34" charset="0"/>
              </a:rPr>
              <a:t>st</a:t>
            </a:r>
            <a:r>
              <a:rPr lang="en-GB" sz="800">
                <a:solidFill>
                  <a:schemeClr val="tx2"/>
                </a:solidFill>
                <a:latin typeface="Trebuchet MS" panose="020B0603020202020204" pitchFamily="34" charset="0"/>
              </a:rPr>
              <a:t> delay</a:t>
            </a:r>
            <a:endParaRPr lang="en-GB" sz="800" b="0">
              <a:solidFill>
                <a:schemeClr val="tx2"/>
              </a:solidFill>
              <a:effectLst/>
              <a:latin typeface="Trebuchet MS" panose="020B0603020202020204" pitchFamily="34" charset="0"/>
            </a:endParaRPr>
          </a:p>
        </p:txBody>
      </p:sp>
      <p:sp>
        <p:nvSpPr>
          <p:cNvPr id="44" name="Rectangle 43">
            <a:extLst>
              <a:ext uri="{FF2B5EF4-FFF2-40B4-BE49-F238E27FC236}">
                <a16:creationId xmlns:a16="http://schemas.microsoft.com/office/drawing/2014/main" id="{A73321B8-C8D5-4F5A-826F-40E2303CDE34}"/>
              </a:ext>
            </a:extLst>
          </p:cNvPr>
          <p:cNvSpPr/>
          <p:nvPr/>
        </p:nvSpPr>
        <p:spPr bwMode="auto">
          <a:xfrm>
            <a:off x="6661274" y="4802142"/>
            <a:ext cx="1005885"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Repeated late payment</a:t>
            </a:r>
            <a:endParaRPr lang="en-GB" sz="800" b="0">
              <a:solidFill>
                <a:schemeClr val="tx2"/>
              </a:solidFill>
              <a:effectLst/>
              <a:latin typeface="Trebuchet MS" panose="020B0603020202020204" pitchFamily="34" charset="0"/>
            </a:endParaRPr>
          </a:p>
        </p:txBody>
      </p:sp>
      <p:sp>
        <p:nvSpPr>
          <p:cNvPr id="45" name="Rectangle 44">
            <a:extLst>
              <a:ext uri="{FF2B5EF4-FFF2-40B4-BE49-F238E27FC236}">
                <a16:creationId xmlns:a16="http://schemas.microsoft.com/office/drawing/2014/main" id="{7265AB18-14D4-41F6-9C06-79305C1EAC13}"/>
              </a:ext>
            </a:extLst>
          </p:cNvPr>
          <p:cNvSpPr/>
          <p:nvPr/>
        </p:nvSpPr>
        <p:spPr bwMode="auto">
          <a:xfrm>
            <a:off x="7070108" y="5030486"/>
            <a:ext cx="1005885"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Privileges</a:t>
            </a:r>
            <a:endParaRPr lang="en-GB" sz="800" b="0">
              <a:solidFill>
                <a:schemeClr val="tx2"/>
              </a:solidFill>
              <a:effectLst/>
              <a:latin typeface="Trebuchet MS" panose="020B0603020202020204" pitchFamily="34" charset="0"/>
            </a:endParaRPr>
          </a:p>
        </p:txBody>
      </p:sp>
      <p:sp>
        <p:nvSpPr>
          <p:cNvPr id="46" name="Rectangle 45">
            <a:extLst>
              <a:ext uri="{FF2B5EF4-FFF2-40B4-BE49-F238E27FC236}">
                <a16:creationId xmlns:a16="http://schemas.microsoft.com/office/drawing/2014/main" id="{CBCBE8C9-B114-4AAA-9559-F42B35511F75}"/>
              </a:ext>
            </a:extLst>
          </p:cNvPr>
          <p:cNvSpPr/>
          <p:nvPr/>
        </p:nvSpPr>
        <p:spPr bwMode="auto">
          <a:xfrm>
            <a:off x="7570131" y="5270674"/>
            <a:ext cx="1005885"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Unpaid debts</a:t>
            </a:r>
            <a:endParaRPr lang="en-GB" sz="800" b="0">
              <a:solidFill>
                <a:schemeClr val="tx2"/>
              </a:solidFill>
              <a:effectLst/>
              <a:latin typeface="Trebuchet MS" panose="020B0603020202020204" pitchFamily="34" charset="0"/>
            </a:endParaRPr>
          </a:p>
        </p:txBody>
      </p:sp>
      <p:sp>
        <p:nvSpPr>
          <p:cNvPr id="47" name="Rectangle 46">
            <a:extLst>
              <a:ext uri="{FF2B5EF4-FFF2-40B4-BE49-F238E27FC236}">
                <a16:creationId xmlns:a16="http://schemas.microsoft.com/office/drawing/2014/main" id="{77C53BBC-7A21-4528-A009-81980579015A}"/>
              </a:ext>
            </a:extLst>
          </p:cNvPr>
          <p:cNvSpPr/>
          <p:nvPr/>
        </p:nvSpPr>
        <p:spPr bwMode="auto">
          <a:xfrm>
            <a:off x="8037522" y="5450469"/>
            <a:ext cx="1005885"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Suspension of payment</a:t>
            </a:r>
            <a:endParaRPr lang="en-GB" sz="800" b="0">
              <a:solidFill>
                <a:schemeClr val="tx2"/>
              </a:solidFill>
              <a:effectLst/>
              <a:latin typeface="Trebuchet MS" panose="020B0603020202020204" pitchFamily="34" charset="0"/>
            </a:endParaRPr>
          </a:p>
        </p:txBody>
      </p:sp>
      <p:sp>
        <p:nvSpPr>
          <p:cNvPr id="48" name="Rectangle 47">
            <a:extLst>
              <a:ext uri="{FF2B5EF4-FFF2-40B4-BE49-F238E27FC236}">
                <a16:creationId xmlns:a16="http://schemas.microsoft.com/office/drawing/2014/main" id="{45FB1E45-4FE2-4FC5-B9F3-44374C503481}"/>
              </a:ext>
            </a:extLst>
          </p:cNvPr>
          <p:cNvSpPr/>
          <p:nvPr/>
        </p:nvSpPr>
        <p:spPr bwMode="auto">
          <a:xfrm>
            <a:off x="8547090" y="5638346"/>
            <a:ext cx="1005885"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Filling for bankruptcy</a:t>
            </a:r>
            <a:endParaRPr lang="en-GB" sz="800" b="0">
              <a:solidFill>
                <a:schemeClr val="tx2"/>
              </a:solidFill>
              <a:effectLst/>
              <a:latin typeface="Trebuchet MS" panose="020B0603020202020204" pitchFamily="34" charset="0"/>
            </a:endParaRPr>
          </a:p>
        </p:txBody>
      </p:sp>
      <p:cxnSp>
        <p:nvCxnSpPr>
          <p:cNvPr id="50" name="Connecteur : en angle 49">
            <a:extLst>
              <a:ext uri="{FF2B5EF4-FFF2-40B4-BE49-F238E27FC236}">
                <a16:creationId xmlns:a16="http://schemas.microsoft.com/office/drawing/2014/main" id="{5FFC4CF3-A8CE-4EA1-B525-DCC01F1FA0A5}"/>
              </a:ext>
            </a:extLst>
          </p:cNvPr>
          <p:cNvCxnSpPr>
            <a:cxnSpLocks/>
          </p:cNvCxnSpPr>
          <p:nvPr/>
        </p:nvCxnSpPr>
        <p:spPr bwMode="auto">
          <a:xfrm flipV="1">
            <a:off x="7244862" y="4590717"/>
            <a:ext cx="1004835" cy="940125"/>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sp>
        <p:nvSpPr>
          <p:cNvPr id="54" name="Rectangle 53">
            <a:extLst>
              <a:ext uri="{FF2B5EF4-FFF2-40B4-BE49-F238E27FC236}">
                <a16:creationId xmlns:a16="http://schemas.microsoft.com/office/drawing/2014/main" id="{E861EEC6-182F-4839-BA5A-39F838B09559}"/>
              </a:ext>
            </a:extLst>
          </p:cNvPr>
          <p:cNvSpPr/>
          <p:nvPr/>
        </p:nvSpPr>
        <p:spPr bwMode="auto">
          <a:xfrm>
            <a:off x="8238975" y="4441984"/>
            <a:ext cx="1446578" cy="50362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Decision: The probability of failure becomes 6 times higher for companies with payment delays of 30 to 69 days </a:t>
            </a:r>
          </a:p>
          <a:p>
            <a:pPr algn="ctr"/>
            <a:endParaRPr lang="en-GB" sz="800" b="0">
              <a:solidFill>
                <a:schemeClr val="tx2"/>
              </a:solidFill>
              <a:effectLst/>
              <a:latin typeface="Trebuchet MS" panose="020B0603020202020204" pitchFamily="34" charset="0"/>
            </a:endParaRPr>
          </a:p>
        </p:txBody>
      </p:sp>
      <p:grpSp>
        <p:nvGrpSpPr>
          <p:cNvPr id="32" name="Groupe 66">
            <a:extLst>
              <a:ext uri="{FF2B5EF4-FFF2-40B4-BE49-F238E27FC236}">
                <a16:creationId xmlns:a16="http://schemas.microsoft.com/office/drawing/2014/main" id="{3EA2E85A-EF52-4BE2-A755-86CE55A44846}"/>
              </a:ext>
            </a:extLst>
          </p:cNvPr>
          <p:cNvGrpSpPr/>
          <p:nvPr/>
        </p:nvGrpSpPr>
        <p:grpSpPr>
          <a:xfrm>
            <a:off x="8448150" y="-11528"/>
            <a:ext cx="1435548" cy="588143"/>
            <a:chOff x="8448150" y="-11528"/>
            <a:chExt cx="1435548" cy="588143"/>
          </a:xfrm>
        </p:grpSpPr>
        <p:sp>
          <p:nvSpPr>
            <p:cNvPr id="34" name="Rectangle : coins arrondis 199">
              <a:extLst>
                <a:ext uri="{FF2B5EF4-FFF2-40B4-BE49-F238E27FC236}">
                  <a16:creationId xmlns:a16="http://schemas.microsoft.com/office/drawing/2014/main" id="{910822C5-1E53-480C-B639-86AAE7C9499F}"/>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5" name="Rectangle : coins arrondis 200">
              <a:extLst>
                <a:ext uri="{FF2B5EF4-FFF2-40B4-BE49-F238E27FC236}">
                  <a16:creationId xmlns:a16="http://schemas.microsoft.com/office/drawing/2014/main" id="{A050E8B8-132D-4F34-AE5B-10FC91A1698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7" name="Rectangle : coins arrondis 201">
              <a:extLst>
                <a:ext uri="{FF2B5EF4-FFF2-40B4-BE49-F238E27FC236}">
                  <a16:creationId xmlns:a16="http://schemas.microsoft.com/office/drawing/2014/main" id="{13FC00AE-2580-4BE2-9757-EB8EEDAB65C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ZoneTexte 18">
              <a:extLst>
                <a:ext uri="{FF2B5EF4-FFF2-40B4-BE49-F238E27FC236}">
                  <a16:creationId xmlns:a16="http://schemas.microsoft.com/office/drawing/2014/main" id="{1342BD81-47F9-4365-BDAB-01B72C23CFB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Data collection</a:t>
              </a:r>
            </a:p>
          </p:txBody>
        </p:sp>
        <p:pic>
          <p:nvPicPr>
            <p:cNvPr id="40" name="Graphique 128" descr="Jauge">
              <a:extLst>
                <a:ext uri="{FF2B5EF4-FFF2-40B4-BE49-F238E27FC236}">
                  <a16:creationId xmlns:a16="http://schemas.microsoft.com/office/drawing/2014/main" id="{A6F78AA4-4B31-410C-A818-CB301E4C6A2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3764" y="187516"/>
              <a:ext cx="234953" cy="218224"/>
            </a:xfrm>
            <a:prstGeom prst="rect">
              <a:avLst/>
            </a:prstGeom>
            <a:effectLst/>
          </p:spPr>
        </p:pic>
        <p:pic>
          <p:nvPicPr>
            <p:cNvPr id="49" name="Graphique 90" descr="Poignée de main">
              <a:extLst>
                <a:ext uri="{FF2B5EF4-FFF2-40B4-BE49-F238E27FC236}">
                  <a16:creationId xmlns:a16="http://schemas.microsoft.com/office/drawing/2014/main" id="{1B718256-31A5-451E-B6AA-9832A4EFFA2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51" name="Graphique 96" descr="Mégaphone">
              <a:extLst>
                <a:ext uri="{FF2B5EF4-FFF2-40B4-BE49-F238E27FC236}">
                  <a16:creationId xmlns:a16="http://schemas.microsoft.com/office/drawing/2014/main" id="{7EE044A3-620D-4B33-A1B0-3E5E0A14510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89331" y="181519"/>
              <a:ext cx="233011" cy="216420"/>
            </a:xfrm>
            <a:prstGeom prst="rect">
              <a:avLst/>
            </a:prstGeom>
            <a:effectLst/>
          </p:spPr>
        </p:pic>
        <p:pic>
          <p:nvPicPr>
            <p:cNvPr id="52" name="Picture 2" descr="Drapeau France">
              <a:extLst>
                <a:ext uri="{FF2B5EF4-FFF2-40B4-BE49-F238E27FC236}">
                  <a16:creationId xmlns:a16="http://schemas.microsoft.com/office/drawing/2014/main" id="{0C7D4D2F-CC8F-4EA2-A0AF-6ACD5600FE4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descr="5 ft x 3 ft 150 x 90 cm-DRAPEAU BELGE Belgique 100% Polyester ...">
              <a:extLst>
                <a:ext uri="{FF2B5EF4-FFF2-40B4-BE49-F238E27FC236}">
                  <a16:creationId xmlns:a16="http://schemas.microsoft.com/office/drawing/2014/main" id="{FEB7ABB1-78A1-4A26-9B57-0B271C1CB3E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5" name="Picture 2 - 1" descr="Drapeau des Pays-Bas — Wikipédia">
              <a:extLst>
                <a:ext uri="{FF2B5EF4-FFF2-40B4-BE49-F238E27FC236}">
                  <a16:creationId xmlns:a16="http://schemas.microsoft.com/office/drawing/2014/main" id="{71CC6C43-3F81-4EE0-BDEA-2D84768D3D3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6" name="Picture 2 - 2" descr="Drapeau du Luxembourg">
              <a:extLst>
                <a:ext uri="{FF2B5EF4-FFF2-40B4-BE49-F238E27FC236}">
                  <a16:creationId xmlns:a16="http://schemas.microsoft.com/office/drawing/2014/main" id="{072571FE-672D-47C3-BBD5-01FEB078935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7" name="ZoneTexte 18">
              <a:extLst>
                <a:ext uri="{FF2B5EF4-FFF2-40B4-BE49-F238E27FC236}">
                  <a16:creationId xmlns:a16="http://schemas.microsoft.com/office/drawing/2014/main" id="{E0B1074A-D6D4-4A1A-8DAC-A1EAADC06D96}"/>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spTree>
    <p:extLst>
      <p:ext uri="{BB962C8B-B14F-4D97-AF65-F5344CB8AC3E}">
        <p14:creationId xmlns:p14="http://schemas.microsoft.com/office/powerpoint/2010/main" val="184865361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AAA3B7-ABDB-440D-8444-581284B19D6B}"/>
              </a:ext>
            </a:extLst>
          </p:cNvPr>
          <p:cNvSpPr/>
          <p:nvPr/>
        </p:nvSpPr>
        <p:spPr bwMode="auto">
          <a:xfrm>
            <a:off x="2199083" y="4881904"/>
            <a:ext cx="7424821" cy="297521"/>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4" y="980464"/>
            <a:ext cx="6813984"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 of Altares’ core assets </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offering and value proposition</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comprehensive offering</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premium value proposition </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loyal, resilient and diversified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 of the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French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Benelux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Manageo client base</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Highlight of Altares’ other core assets</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structuring partnership with Dun &amp; Bradstreet</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high-quality comprehensive data collection</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Altares’ fine-tuned operating model</a:t>
            </a:r>
            <a:endPar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a:t>
            </a:r>
            <a:endParaRPr kumimoji="0" lang="en-GB" sz="16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4881904"/>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
        <p:nvSpPr>
          <p:cNvPr id="7" name="ZoneTexte 6">
            <a:extLst>
              <a:ext uri="{FF2B5EF4-FFF2-40B4-BE49-F238E27FC236}">
                <a16:creationId xmlns:a16="http://schemas.microsoft.com/office/drawing/2014/main" id="{329206FD-C44E-4227-8D01-7C4E2E4420D4}"/>
              </a:ext>
            </a:extLst>
          </p:cNvPr>
          <p:cNvSpPr txBox="1"/>
          <p:nvPr/>
        </p:nvSpPr>
        <p:spPr>
          <a:xfrm>
            <a:off x="8976837" y="1030085"/>
            <a:ext cx="858982" cy="276999"/>
          </a:xfrm>
          <a:prstGeom prst="rect">
            <a:avLst/>
          </a:prstGeom>
          <a:noFill/>
        </p:spPr>
        <p:txBody>
          <a:bodyPr wrap="square" rtlCol="0">
            <a:spAutoFit/>
          </a:bodyPr>
          <a:lstStyle/>
          <a:p>
            <a:r>
              <a:rPr lang="en-GB" sz="1200" i="1">
                <a:latin typeface="+mj-lt"/>
                <a:hlinkClick r:id="rId2" action="ppaction://hlinksldjump"/>
              </a:rPr>
              <a:t>Page 3</a:t>
            </a:r>
            <a:endParaRPr lang="en-GB" sz="1200" i="1">
              <a:latin typeface="+mj-lt"/>
            </a:endParaRPr>
          </a:p>
        </p:txBody>
      </p:sp>
      <p:sp>
        <p:nvSpPr>
          <p:cNvPr id="8" name="ZoneTexte 7">
            <a:extLst>
              <a:ext uri="{FF2B5EF4-FFF2-40B4-BE49-F238E27FC236}">
                <a16:creationId xmlns:a16="http://schemas.microsoft.com/office/drawing/2014/main" id="{C186EB85-2F23-4ED1-91FA-DBC195ED64AC}"/>
              </a:ext>
            </a:extLst>
          </p:cNvPr>
          <p:cNvSpPr txBox="1"/>
          <p:nvPr/>
        </p:nvSpPr>
        <p:spPr>
          <a:xfrm>
            <a:off x="8976837" y="1666499"/>
            <a:ext cx="858982" cy="276999"/>
          </a:xfrm>
          <a:prstGeom prst="rect">
            <a:avLst/>
          </a:prstGeom>
          <a:noFill/>
        </p:spPr>
        <p:txBody>
          <a:bodyPr wrap="square" rtlCol="0">
            <a:spAutoFit/>
          </a:bodyPr>
          <a:lstStyle/>
          <a:p>
            <a:r>
              <a:rPr lang="en-GB" sz="1200" i="1">
                <a:latin typeface="+mj-lt"/>
                <a:hlinkClick r:id="rId3" action="ppaction://hlinksldjump"/>
              </a:rPr>
              <a:t>Page 5</a:t>
            </a:r>
            <a:endParaRPr lang="en-GB" sz="1200" i="1">
              <a:latin typeface="+mj-lt"/>
            </a:endParaRPr>
          </a:p>
        </p:txBody>
      </p:sp>
      <p:sp>
        <p:nvSpPr>
          <p:cNvPr id="9" name="ZoneTexte 8">
            <a:extLst>
              <a:ext uri="{FF2B5EF4-FFF2-40B4-BE49-F238E27FC236}">
                <a16:creationId xmlns:a16="http://schemas.microsoft.com/office/drawing/2014/main" id="{EDF46C04-826D-4E05-8D07-147358683EBF}"/>
              </a:ext>
            </a:extLst>
          </p:cNvPr>
          <p:cNvSpPr txBox="1"/>
          <p:nvPr/>
        </p:nvSpPr>
        <p:spPr>
          <a:xfrm>
            <a:off x="8976837" y="1991068"/>
            <a:ext cx="858982" cy="276999"/>
          </a:xfrm>
          <a:prstGeom prst="rect">
            <a:avLst/>
          </a:prstGeom>
          <a:noFill/>
        </p:spPr>
        <p:txBody>
          <a:bodyPr wrap="square" rtlCol="0">
            <a:spAutoFit/>
          </a:bodyPr>
          <a:lstStyle/>
          <a:p>
            <a:r>
              <a:rPr lang="en-GB" sz="1200" i="1">
                <a:latin typeface="+mj-lt"/>
                <a:hlinkClick r:id="rId4" action="ppaction://hlinksldjump"/>
              </a:rPr>
              <a:t>Page 16</a:t>
            </a:r>
            <a:endParaRPr lang="en-GB" sz="1200" i="1">
              <a:latin typeface="+mj-lt"/>
            </a:endParaRPr>
          </a:p>
        </p:txBody>
      </p:sp>
      <p:sp>
        <p:nvSpPr>
          <p:cNvPr id="10" name="ZoneTexte 9">
            <a:extLst>
              <a:ext uri="{FF2B5EF4-FFF2-40B4-BE49-F238E27FC236}">
                <a16:creationId xmlns:a16="http://schemas.microsoft.com/office/drawing/2014/main" id="{6E718AE0-9C0E-4595-B1B2-9C91EE04F986}"/>
              </a:ext>
            </a:extLst>
          </p:cNvPr>
          <p:cNvSpPr txBox="1"/>
          <p:nvPr/>
        </p:nvSpPr>
        <p:spPr>
          <a:xfrm>
            <a:off x="8976837" y="2659333"/>
            <a:ext cx="858982" cy="276999"/>
          </a:xfrm>
          <a:prstGeom prst="rect">
            <a:avLst/>
          </a:prstGeom>
          <a:noFill/>
        </p:spPr>
        <p:txBody>
          <a:bodyPr wrap="square" rtlCol="0">
            <a:spAutoFit/>
          </a:bodyPr>
          <a:lstStyle/>
          <a:p>
            <a:r>
              <a:rPr lang="en-GB" sz="1200" i="1">
                <a:latin typeface="+mj-lt"/>
                <a:hlinkClick r:id="rId5" action="ppaction://hlinksldjump"/>
              </a:rPr>
              <a:t>Page 22</a:t>
            </a:r>
            <a:endParaRPr lang="en-GB" sz="1200" i="1">
              <a:latin typeface="+mj-lt"/>
            </a:endParaRPr>
          </a:p>
        </p:txBody>
      </p:sp>
      <p:sp>
        <p:nvSpPr>
          <p:cNvPr id="11" name="ZoneTexte 10">
            <a:extLst>
              <a:ext uri="{FF2B5EF4-FFF2-40B4-BE49-F238E27FC236}">
                <a16:creationId xmlns:a16="http://schemas.microsoft.com/office/drawing/2014/main" id="{6FC7F1B2-0D91-4451-8539-F33B2131BC19}"/>
              </a:ext>
            </a:extLst>
          </p:cNvPr>
          <p:cNvSpPr txBox="1"/>
          <p:nvPr/>
        </p:nvSpPr>
        <p:spPr>
          <a:xfrm>
            <a:off x="8976837" y="2973312"/>
            <a:ext cx="858982" cy="276999"/>
          </a:xfrm>
          <a:prstGeom prst="rect">
            <a:avLst/>
          </a:prstGeom>
          <a:noFill/>
        </p:spPr>
        <p:txBody>
          <a:bodyPr wrap="square" rtlCol="0">
            <a:spAutoFit/>
          </a:bodyPr>
          <a:lstStyle/>
          <a:p>
            <a:r>
              <a:rPr lang="en-GB" sz="1200" i="1">
                <a:latin typeface="+mj-lt"/>
                <a:hlinkClick r:id="rId6" action="ppaction://hlinksldjump"/>
              </a:rPr>
              <a:t>Page 27</a:t>
            </a:r>
            <a:endParaRPr lang="en-GB" sz="1200" i="1">
              <a:latin typeface="+mj-lt"/>
            </a:endParaRPr>
          </a:p>
        </p:txBody>
      </p:sp>
      <p:sp>
        <p:nvSpPr>
          <p:cNvPr id="12" name="ZoneTexte 11">
            <a:extLst>
              <a:ext uri="{FF2B5EF4-FFF2-40B4-BE49-F238E27FC236}">
                <a16:creationId xmlns:a16="http://schemas.microsoft.com/office/drawing/2014/main" id="{C903E807-C6F9-41FB-9517-64F3AF11F0A4}"/>
              </a:ext>
            </a:extLst>
          </p:cNvPr>
          <p:cNvSpPr txBox="1"/>
          <p:nvPr/>
        </p:nvSpPr>
        <p:spPr>
          <a:xfrm>
            <a:off x="8976837" y="3287291"/>
            <a:ext cx="858982" cy="276999"/>
          </a:xfrm>
          <a:prstGeom prst="rect">
            <a:avLst/>
          </a:prstGeom>
          <a:noFill/>
        </p:spPr>
        <p:txBody>
          <a:bodyPr wrap="square" rtlCol="0">
            <a:spAutoFit/>
          </a:bodyPr>
          <a:lstStyle/>
          <a:p>
            <a:r>
              <a:rPr lang="en-GB" sz="1200" i="1">
                <a:latin typeface="+mj-lt"/>
                <a:hlinkClick r:id="rId7" action="ppaction://hlinksldjump"/>
              </a:rPr>
              <a:t>Page 39</a:t>
            </a:r>
            <a:endParaRPr lang="en-GB" sz="1200" i="1">
              <a:latin typeface="+mj-lt"/>
            </a:endParaRPr>
          </a:p>
        </p:txBody>
      </p:sp>
      <p:sp>
        <p:nvSpPr>
          <p:cNvPr id="13" name="ZoneTexte 12">
            <a:extLst>
              <a:ext uri="{FF2B5EF4-FFF2-40B4-BE49-F238E27FC236}">
                <a16:creationId xmlns:a16="http://schemas.microsoft.com/office/drawing/2014/main" id="{520F60E1-CAE1-41A6-B918-883C11CF052E}"/>
              </a:ext>
            </a:extLst>
          </p:cNvPr>
          <p:cNvSpPr txBox="1"/>
          <p:nvPr/>
        </p:nvSpPr>
        <p:spPr>
          <a:xfrm>
            <a:off x="8976837" y="3601271"/>
            <a:ext cx="858982" cy="276999"/>
          </a:xfrm>
          <a:prstGeom prst="rect">
            <a:avLst/>
          </a:prstGeom>
          <a:noFill/>
        </p:spPr>
        <p:txBody>
          <a:bodyPr wrap="square" rtlCol="0">
            <a:spAutoFit/>
          </a:bodyPr>
          <a:lstStyle/>
          <a:p>
            <a:r>
              <a:rPr lang="en-GB" sz="1200" i="1">
                <a:latin typeface="+mj-lt"/>
                <a:hlinkClick r:id="rId8" action="ppaction://hlinksldjump"/>
              </a:rPr>
              <a:t>Page 51</a:t>
            </a:r>
            <a:endParaRPr lang="en-GB" sz="1200" i="1">
              <a:latin typeface="+mj-lt"/>
            </a:endParaRPr>
          </a:p>
        </p:txBody>
      </p:sp>
      <p:sp>
        <p:nvSpPr>
          <p:cNvPr id="14" name="ZoneTexte 13">
            <a:extLst>
              <a:ext uri="{FF2B5EF4-FFF2-40B4-BE49-F238E27FC236}">
                <a16:creationId xmlns:a16="http://schemas.microsoft.com/office/drawing/2014/main" id="{B2EA1282-451A-4648-9BD6-F8A2B0DA11F1}"/>
              </a:ext>
            </a:extLst>
          </p:cNvPr>
          <p:cNvSpPr txBox="1"/>
          <p:nvPr/>
        </p:nvSpPr>
        <p:spPr>
          <a:xfrm>
            <a:off x="8976837" y="4257178"/>
            <a:ext cx="858982" cy="276999"/>
          </a:xfrm>
          <a:prstGeom prst="rect">
            <a:avLst/>
          </a:prstGeom>
          <a:noFill/>
        </p:spPr>
        <p:txBody>
          <a:bodyPr wrap="square" rtlCol="0">
            <a:spAutoFit/>
          </a:bodyPr>
          <a:lstStyle/>
          <a:p>
            <a:r>
              <a:rPr lang="en-GB" sz="1200" i="1">
                <a:latin typeface="+mj-lt"/>
                <a:hlinkClick r:id="rId9" action="ppaction://hlinksldjump"/>
              </a:rPr>
              <a:t>Page 60</a:t>
            </a:r>
            <a:endParaRPr lang="en-GB" sz="1200" i="1">
              <a:latin typeface="+mj-lt"/>
            </a:endParaRPr>
          </a:p>
        </p:txBody>
      </p:sp>
      <p:sp>
        <p:nvSpPr>
          <p:cNvPr id="15" name="ZoneTexte 14">
            <a:extLst>
              <a:ext uri="{FF2B5EF4-FFF2-40B4-BE49-F238E27FC236}">
                <a16:creationId xmlns:a16="http://schemas.microsoft.com/office/drawing/2014/main" id="{EE912830-C44B-4E9C-B4B5-622B1AD662F6}"/>
              </a:ext>
            </a:extLst>
          </p:cNvPr>
          <p:cNvSpPr txBox="1"/>
          <p:nvPr/>
        </p:nvSpPr>
        <p:spPr>
          <a:xfrm>
            <a:off x="8976837" y="4578722"/>
            <a:ext cx="858982" cy="276999"/>
          </a:xfrm>
          <a:prstGeom prst="rect">
            <a:avLst/>
          </a:prstGeom>
          <a:noFill/>
        </p:spPr>
        <p:txBody>
          <a:bodyPr wrap="square" rtlCol="0">
            <a:spAutoFit/>
          </a:bodyPr>
          <a:lstStyle/>
          <a:p>
            <a:r>
              <a:rPr lang="en-GB" sz="1200" i="1">
                <a:latin typeface="+mj-lt"/>
                <a:hlinkClick r:id="rId10" action="ppaction://hlinksldjump"/>
              </a:rPr>
              <a:t>Page 62</a:t>
            </a:r>
            <a:endParaRPr lang="en-GB" sz="1200" i="1">
              <a:latin typeface="+mj-lt"/>
            </a:endParaRPr>
          </a:p>
        </p:txBody>
      </p:sp>
      <p:sp>
        <p:nvSpPr>
          <p:cNvPr id="16" name="ZoneTexte 15">
            <a:extLst>
              <a:ext uri="{FF2B5EF4-FFF2-40B4-BE49-F238E27FC236}">
                <a16:creationId xmlns:a16="http://schemas.microsoft.com/office/drawing/2014/main" id="{6A17805E-01CD-4666-848B-F95582762596}"/>
              </a:ext>
            </a:extLst>
          </p:cNvPr>
          <p:cNvSpPr txBox="1"/>
          <p:nvPr/>
        </p:nvSpPr>
        <p:spPr>
          <a:xfrm>
            <a:off x="8976837" y="4900266"/>
            <a:ext cx="858982" cy="276999"/>
          </a:xfrm>
          <a:prstGeom prst="rect">
            <a:avLst/>
          </a:prstGeom>
          <a:noFill/>
        </p:spPr>
        <p:txBody>
          <a:bodyPr wrap="square" rtlCol="0">
            <a:spAutoFit/>
          </a:bodyPr>
          <a:lstStyle/>
          <a:p>
            <a:r>
              <a:rPr lang="en-GB" sz="1200" i="1">
                <a:latin typeface="+mj-lt"/>
                <a:hlinkClick r:id="rId11" action="ppaction://hlinksldjump"/>
              </a:rPr>
              <a:t>Page 66</a:t>
            </a:r>
            <a:endParaRPr lang="en-GB" sz="1200" i="1">
              <a:latin typeface="+mj-lt"/>
            </a:endParaRPr>
          </a:p>
        </p:txBody>
      </p:sp>
      <p:sp>
        <p:nvSpPr>
          <p:cNvPr id="17" name="ZoneTexte 16">
            <a:extLst>
              <a:ext uri="{FF2B5EF4-FFF2-40B4-BE49-F238E27FC236}">
                <a16:creationId xmlns:a16="http://schemas.microsoft.com/office/drawing/2014/main" id="{95B50229-997A-4B59-8810-6BB88C97E98D}"/>
              </a:ext>
            </a:extLst>
          </p:cNvPr>
          <p:cNvSpPr txBox="1"/>
          <p:nvPr/>
        </p:nvSpPr>
        <p:spPr>
          <a:xfrm>
            <a:off x="8976837" y="5221811"/>
            <a:ext cx="858982" cy="276999"/>
          </a:xfrm>
          <a:prstGeom prst="rect">
            <a:avLst/>
          </a:prstGeom>
          <a:noFill/>
        </p:spPr>
        <p:txBody>
          <a:bodyPr wrap="square" rtlCol="0">
            <a:spAutoFit/>
          </a:bodyPr>
          <a:lstStyle/>
          <a:p>
            <a:r>
              <a:rPr lang="en-GB" sz="1200" i="1">
                <a:latin typeface="+mj-lt"/>
                <a:hlinkClick r:id="rId12" action="ppaction://hlinksldjump"/>
              </a:rPr>
              <a:t>Page 71</a:t>
            </a:r>
            <a:endParaRPr lang="en-GB" sz="1200" i="1">
              <a:latin typeface="+mj-lt"/>
            </a:endParaRPr>
          </a:p>
        </p:txBody>
      </p:sp>
    </p:spTree>
    <p:extLst>
      <p:ext uri="{BB962C8B-B14F-4D97-AF65-F5344CB8AC3E}">
        <p14:creationId xmlns:p14="http://schemas.microsoft.com/office/powerpoint/2010/main" val="2541245332"/>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828C13E8-2662-4011-9A21-56DA2CF1D3E7}"/>
              </a:ext>
            </a:extLst>
          </p:cNvPr>
          <p:cNvGraphicFramePr>
            <a:graphicFrameLocks noChangeAspect="1"/>
          </p:cNvGraphicFramePr>
          <p:nvPr>
            <p:custDataLst>
              <p:tags r:id="rId1"/>
            </p:custDataLst>
            <p:extLst>
              <p:ext uri="{D42A27DB-BD31-4B8C-83A1-F6EECF244321}">
                <p14:modId xmlns:p14="http://schemas.microsoft.com/office/powerpoint/2010/main" val="12003352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6" name="Objet 5" hidden="1">
                        <a:extLst>
                          <a:ext uri="{FF2B5EF4-FFF2-40B4-BE49-F238E27FC236}">
                            <a16:creationId xmlns:a16="http://schemas.microsoft.com/office/drawing/2014/main" id="{828C13E8-2662-4011-9A21-56DA2CF1D3E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5FAC1FE-105D-44ED-BD39-E0C570F467B1}"/>
              </a:ext>
            </a:extLst>
          </p:cNvPr>
          <p:cNvSpPr>
            <a:spLocks noGrp="1"/>
          </p:cNvSpPr>
          <p:nvPr>
            <p:ph type="body" sz="quarter" idx="10"/>
          </p:nvPr>
        </p:nvSpPr>
        <p:spPr/>
        <p:txBody>
          <a:bodyPr/>
          <a:lstStyle/>
          <a:p>
            <a:r>
              <a:rPr lang="en-GB" sz="800" i="1" kern="0"/>
              <a:t>Sources: eleven research &amp; analysis, company data, interviews with management</a:t>
            </a:r>
          </a:p>
          <a:p>
            <a:endParaRPr lang="en-GB"/>
          </a:p>
        </p:txBody>
      </p:sp>
      <p:sp>
        <p:nvSpPr>
          <p:cNvPr id="5" name="Chevron 69">
            <a:extLst>
              <a:ext uri="{FF2B5EF4-FFF2-40B4-BE49-F238E27FC236}">
                <a16:creationId xmlns:a16="http://schemas.microsoft.com/office/drawing/2014/main" id="{BD4D9CEB-9A7B-4F3F-A149-F19118949764}"/>
              </a:ext>
            </a:extLst>
          </p:cNvPr>
          <p:cNvSpPr>
            <a:spLocks noChangeAspect="1"/>
          </p:cNvSpPr>
          <p:nvPr/>
        </p:nvSpPr>
        <p:spPr bwMode="auto">
          <a:xfrm>
            <a:off x="715327"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Data collection </a:t>
            </a:r>
            <a:r>
              <a:rPr lang="en-GB" sz="700" b="1" i="1">
                <a:solidFill>
                  <a:schemeClr val="bg1"/>
                </a:solidFill>
                <a:latin typeface="Trebuchet MS" panose="020B0603020202020204" pitchFamily="34" charset="0"/>
              </a:rPr>
              <a:t>(structured and non structured data) </a:t>
            </a:r>
            <a:endParaRPr kumimoji="0" lang="en-GB" sz="700" b="1" i="1" u="none" strike="noStrike" kern="1200" cap="none" spc="0" normalizeH="0" baseline="0">
              <a:ln>
                <a:noFill/>
              </a:ln>
              <a:solidFill>
                <a:schemeClr val="bg1"/>
              </a:solidFill>
              <a:effectLst/>
              <a:uLnTx/>
              <a:uFillTx/>
              <a:latin typeface="Trebuchet MS" panose="020B0603020202020204" pitchFamily="34" charset="0"/>
            </a:endParaRPr>
          </a:p>
        </p:txBody>
      </p:sp>
      <p:cxnSp>
        <p:nvCxnSpPr>
          <p:cNvPr id="7" name="Straight Arrow Connector 29">
            <a:extLst>
              <a:ext uri="{FF2B5EF4-FFF2-40B4-BE49-F238E27FC236}">
                <a16:creationId xmlns:a16="http://schemas.microsoft.com/office/drawing/2014/main" id="{D131E4C0-5E18-45FE-828D-C03061A885D5}"/>
              </a:ext>
            </a:extLst>
          </p:cNvPr>
          <p:cNvCxnSpPr>
            <a:cxnSpLocks noChangeAspect="1"/>
          </p:cNvCxnSpPr>
          <p:nvPr/>
        </p:nvCxnSpPr>
        <p:spPr bwMode="auto">
          <a:xfrm flipH="1" flipV="1">
            <a:off x="710271" y="1221908"/>
            <a:ext cx="4513057" cy="132"/>
          </a:xfrm>
          <a:prstGeom prst="straightConnector1">
            <a:avLst/>
          </a:prstGeom>
          <a:solidFill>
            <a:schemeClr val="accent1"/>
          </a:solidFill>
          <a:ln w="9525" cap="flat" cmpd="sng" algn="ctr">
            <a:solidFill>
              <a:schemeClr val="tx2"/>
            </a:solidFill>
            <a:prstDash val="solid"/>
            <a:round/>
            <a:headEnd type="triangle" w="med" len="med"/>
            <a:tailEnd type="triangle" w="med" len="med"/>
          </a:ln>
          <a:effectLst/>
        </p:spPr>
      </p:cxnSp>
      <p:sp>
        <p:nvSpPr>
          <p:cNvPr id="9" name="TextBox 30">
            <a:extLst>
              <a:ext uri="{FF2B5EF4-FFF2-40B4-BE49-F238E27FC236}">
                <a16:creationId xmlns:a16="http://schemas.microsoft.com/office/drawing/2014/main" id="{FEC9CD82-A1E8-44E8-BF26-0737B37710C0}"/>
              </a:ext>
            </a:extLst>
          </p:cNvPr>
          <p:cNvSpPr txBox="1">
            <a:spLocks noChangeAspect="1"/>
          </p:cNvSpPr>
          <p:nvPr/>
        </p:nvSpPr>
        <p:spPr>
          <a:xfrm>
            <a:off x="1263691" y="1070835"/>
            <a:ext cx="2870443"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1"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Upstream : data collect</a:t>
            </a:r>
            <a:r>
              <a:rPr lang="en-GB" sz="1000" i="1">
                <a:solidFill>
                  <a:schemeClr val="tx2"/>
                </a:solidFill>
                <a:latin typeface="Trebuchet MS" panose="020B0603020202020204" pitchFamily="34" charset="0"/>
              </a:rPr>
              <a:t>ion and integration</a:t>
            </a:r>
            <a:endParaRPr kumimoji="0" lang="en-GB" sz="1000" b="0" i="1" u="none" strike="noStrike" kern="1200" cap="none" spc="0" normalizeH="0" baseline="0" noProof="0">
              <a:ln>
                <a:noFill/>
              </a:ln>
              <a:solidFill>
                <a:schemeClr val="tx2"/>
              </a:solidFill>
              <a:effectLst/>
              <a:uLnTx/>
              <a:uFillTx/>
              <a:latin typeface="Trebuchet MS" panose="020B0603020202020204" pitchFamily="34" charset="0"/>
            </a:endParaRPr>
          </a:p>
        </p:txBody>
      </p:sp>
      <p:sp>
        <p:nvSpPr>
          <p:cNvPr id="11" name="Chevron 69">
            <a:extLst>
              <a:ext uri="{FF2B5EF4-FFF2-40B4-BE49-F238E27FC236}">
                <a16:creationId xmlns:a16="http://schemas.microsoft.com/office/drawing/2014/main" id="{942C9FB2-CA58-4F97-837D-171709CD7D9F}"/>
              </a:ext>
            </a:extLst>
          </p:cNvPr>
          <p:cNvSpPr>
            <a:spLocks noChangeAspect="1"/>
          </p:cNvSpPr>
          <p:nvPr/>
        </p:nvSpPr>
        <p:spPr bwMode="auto">
          <a:xfrm>
            <a:off x="2240739"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Data cleansing and processing </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3" name="Chevron 69">
            <a:extLst>
              <a:ext uri="{FF2B5EF4-FFF2-40B4-BE49-F238E27FC236}">
                <a16:creationId xmlns:a16="http://schemas.microsoft.com/office/drawing/2014/main" id="{11A7FBAA-4823-40D6-AD89-D46D0E7CDB42}"/>
              </a:ext>
            </a:extLst>
          </p:cNvPr>
          <p:cNvSpPr>
            <a:spLocks noChangeAspect="1"/>
          </p:cNvSpPr>
          <p:nvPr/>
        </p:nvSpPr>
        <p:spPr bwMode="auto">
          <a:xfrm>
            <a:off x="3766152"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Data storage</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5" name="Chevron 69">
            <a:extLst>
              <a:ext uri="{FF2B5EF4-FFF2-40B4-BE49-F238E27FC236}">
                <a16:creationId xmlns:a16="http://schemas.microsoft.com/office/drawing/2014/main" id="{906C1BBF-D353-4484-AE76-91D64A3C1E08}"/>
              </a:ext>
            </a:extLst>
          </p:cNvPr>
          <p:cNvSpPr>
            <a:spLocks noChangeAspect="1"/>
          </p:cNvSpPr>
          <p:nvPr/>
        </p:nvSpPr>
        <p:spPr bwMode="auto">
          <a:xfrm>
            <a:off x="5291565"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Data a</a:t>
            </a:r>
            <a:r>
              <a:rPr kumimoji="0" lang="en-GB" sz="10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nalysis and enrichment</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7" name="Chevron 69">
            <a:extLst>
              <a:ext uri="{FF2B5EF4-FFF2-40B4-BE49-F238E27FC236}">
                <a16:creationId xmlns:a16="http://schemas.microsoft.com/office/drawing/2014/main" id="{86556B5F-0E08-4E83-B321-6652F2003931}"/>
              </a:ext>
            </a:extLst>
          </p:cNvPr>
          <p:cNvSpPr>
            <a:spLocks noChangeAspect="1"/>
          </p:cNvSpPr>
          <p:nvPr/>
        </p:nvSpPr>
        <p:spPr bwMode="auto">
          <a:xfrm>
            <a:off x="6816978"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Customer Onboarding and success</a:t>
            </a:r>
            <a:endParaRPr kumimoji="0" lang="en-GB" sz="5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9" name="Chevron 69">
            <a:extLst>
              <a:ext uri="{FF2B5EF4-FFF2-40B4-BE49-F238E27FC236}">
                <a16:creationId xmlns:a16="http://schemas.microsoft.com/office/drawing/2014/main" id="{2CDCB718-5E12-493C-95C5-849698C74F40}"/>
              </a:ext>
            </a:extLst>
          </p:cNvPr>
          <p:cNvSpPr>
            <a:spLocks noChangeAspect="1"/>
          </p:cNvSpPr>
          <p:nvPr/>
        </p:nvSpPr>
        <p:spPr bwMode="auto">
          <a:xfrm>
            <a:off x="8342389"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Support </a:t>
            </a:r>
            <a:endParaRPr kumimoji="0" lang="en-GB" sz="5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31" name="Rectangle 30">
            <a:extLst>
              <a:ext uri="{FF2B5EF4-FFF2-40B4-BE49-F238E27FC236}">
                <a16:creationId xmlns:a16="http://schemas.microsoft.com/office/drawing/2014/main" id="{BD681E3B-67F9-4FB6-9653-9774CF585D32}"/>
              </a:ext>
            </a:extLst>
          </p:cNvPr>
          <p:cNvSpPr/>
          <p:nvPr/>
        </p:nvSpPr>
        <p:spPr bwMode="auto">
          <a:xfrm>
            <a:off x="87477" y="1925340"/>
            <a:ext cx="495455" cy="2718607"/>
          </a:xfrm>
          <a:prstGeom prst="rect">
            <a:avLst/>
          </a:prstGeom>
          <a:solidFill>
            <a:schemeClr val="tx2"/>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bg1"/>
                </a:solidFill>
                <a:effectLst/>
                <a:latin typeface="Trebuchet MS" panose="020B0603020202020204" pitchFamily="34" charset="0"/>
              </a:rPr>
              <a:t>Main tasks</a:t>
            </a:r>
          </a:p>
        </p:txBody>
      </p:sp>
      <p:sp>
        <p:nvSpPr>
          <p:cNvPr id="35" name="Rectangle 34">
            <a:extLst>
              <a:ext uri="{FF2B5EF4-FFF2-40B4-BE49-F238E27FC236}">
                <a16:creationId xmlns:a16="http://schemas.microsoft.com/office/drawing/2014/main" id="{4D37AD63-3908-46F6-A1D3-6ABBFD0BCBC8}"/>
              </a:ext>
            </a:extLst>
          </p:cNvPr>
          <p:cNvSpPr/>
          <p:nvPr/>
        </p:nvSpPr>
        <p:spPr bwMode="auto">
          <a:xfrm>
            <a:off x="97752" y="5489420"/>
            <a:ext cx="485179" cy="928262"/>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i="1">
                <a:solidFill>
                  <a:schemeClr val="bg1"/>
                </a:solidFill>
                <a:latin typeface="Trebuchet MS" panose="020B0603020202020204" pitchFamily="34" charset="0"/>
              </a:rPr>
              <a:t>Skills</a:t>
            </a:r>
            <a:endParaRPr kumimoji="0" lang="en-GB" sz="1000" b="1" i="1" u="none" strike="noStrike" cap="none" normalizeH="0" baseline="0">
              <a:ln>
                <a:noFill/>
              </a:ln>
              <a:solidFill>
                <a:schemeClr val="bg1"/>
              </a:solidFill>
              <a:effectLst/>
              <a:latin typeface="Trebuchet MS" panose="020B0603020202020204" pitchFamily="34" charset="0"/>
            </a:endParaRPr>
          </a:p>
        </p:txBody>
      </p:sp>
      <p:sp>
        <p:nvSpPr>
          <p:cNvPr id="39" name="Rectangle 38">
            <a:extLst>
              <a:ext uri="{FF2B5EF4-FFF2-40B4-BE49-F238E27FC236}">
                <a16:creationId xmlns:a16="http://schemas.microsoft.com/office/drawing/2014/main" id="{90EDF959-1E0C-45B8-BDAA-CC120CC3685E}"/>
              </a:ext>
            </a:extLst>
          </p:cNvPr>
          <p:cNvSpPr/>
          <p:nvPr/>
        </p:nvSpPr>
        <p:spPr bwMode="auto">
          <a:xfrm>
            <a:off x="5272160" y="1927498"/>
            <a:ext cx="1408839" cy="2697836"/>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36000" algn="ctr">
              <a:spcBef>
                <a:spcPts val="600"/>
              </a:spcBef>
            </a:pPr>
            <a:r>
              <a:rPr lang="en-GB" sz="1000" b="1">
                <a:latin typeface="Trebuchet MS" panose="020B0603020202020204" pitchFamily="34" charset="0"/>
              </a:rPr>
              <a:t>Meet clients’ needs: </a:t>
            </a:r>
          </a:p>
          <a:p>
            <a:pPr marL="207450" indent="-171450">
              <a:spcBef>
                <a:spcPts val="600"/>
              </a:spcBef>
              <a:buFont typeface="Arial" panose="020B0604020202020204" pitchFamily="34" charset="0"/>
              <a:buChar char="•"/>
            </a:pPr>
            <a:r>
              <a:rPr lang="en-GB" sz="1000">
                <a:latin typeface="Trebuchet MS" pitchFamily="34" charset="0"/>
              </a:rPr>
              <a:t>Building of personalized scoring algorithm</a:t>
            </a:r>
          </a:p>
          <a:p>
            <a:pPr marL="207450" indent="-171450">
              <a:spcBef>
                <a:spcPts val="600"/>
              </a:spcBef>
              <a:buFont typeface="Arial" panose="020B0604020202020204" pitchFamily="34" charset="0"/>
              <a:buChar char="•"/>
            </a:pPr>
            <a:r>
              <a:rPr lang="en-GB" sz="1000">
                <a:latin typeface="Trebuchet MS" pitchFamily="34" charset="0"/>
              </a:rPr>
              <a:t>Choosing relevant data</a:t>
            </a:r>
          </a:p>
          <a:p>
            <a:pPr marL="207450" indent="-171450">
              <a:spcBef>
                <a:spcPts val="600"/>
              </a:spcBef>
              <a:buFont typeface="Arial" panose="020B0604020202020204" pitchFamily="34" charset="0"/>
              <a:buChar char="•"/>
            </a:pPr>
            <a:r>
              <a:rPr lang="en-GB" sz="1000" err="1">
                <a:latin typeface="Trebuchet MS" panose="020B0603020202020204" pitchFamily="34" charset="0"/>
              </a:rPr>
              <a:t>Modeling</a:t>
            </a:r>
            <a:r>
              <a:rPr lang="en-GB" sz="1000">
                <a:latin typeface="Trebuchet MS" pitchFamily="34" charset="0"/>
              </a:rPr>
              <a:t> of clients’ use cases</a:t>
            </a:r>
          </a:p>
          <a:p>
            <a:pPr marL="207450" indent="-171450">
              <a:spcBef>
                <a:spcPts val="600"/>
              </a:spcBef>
              <a:buFont typeface="Arial" panose="020B0604020202020204" pitchFamily="34" charset="0"/>
              <a:buChar char="•"/>
            </a:pPr>
            <a:r>
              <a:rPr lang="en-GB" sz="1000">
                <a:latin typeface="Trebuchet MS" pitchFamily="34" charset="0"/>
              </a:rPr>
              <a:t>Visualization frameworks</a:t>
            </a:r>
          </a:p>
          <a:p>
            <a:pPr marL="36000">
              <a:spcBef>
                <a:spcPts val="600"/>
              </a:spcBef>
            </a:pPr>
            <a:endParaRPr lang="en-GB" sz="1000">
              <a:latin typeface="Trebuchet MS" pitchFamily="34" charset="0"/>
            </a:endParaRPr>
          </a:p>
        </p:txBody>
      </p:sp>
      <p:sp>
        <p:nvSpPr>
          <p:cNvPr id="41" name="Rectangle 40">
            <a:extLst>
              <a:ext uri="{FF2B5EF4-FFF2-40B4-BE49-F238E27FC236}">
                <a16:creationId xmlns:a16="http://schemas.microsoft.com/office/drawing/2014/main" id="{10658D78-6860-4DF2-80E0-41E3D236205C}"/>
              </a:ext>
            </a:extLst>
          </p:cNvPr>
          <p:cNvSpPr/>
          <p:nvPr/>
        </p:nvSpPr>
        <p:spPr bwMode="auto">
          <a:xfrm>
            <a:off x="690865" y="1929409"/>
            <a:ext cx="1408839" cy="2698162"/>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36000" algn="ctr">
              <a:spcBef>
                <a:spcPts val="600"/>
              </a:spcBef>
            </a:pPr>
            <a:r>
              <a:rPr lang="en-GB" sz="1000" b="1">
                <a:latin typeface="Trebuchet MS" panose="020B0603020202020204" pitchFamily="34" charset="0"/>
              </a:rPr>
              <a:t>Collect data through different sources: </a:t>
            </a:r>
          </a:p>
          <a:p>
            <a:pPr marL="207450" indent="-171450">
              <a:spcBef>
                <a:spcPts val="600"/>
              </a:spcBef>
              <a:buFont typeface="Arial" panose="020B0604020202020204" pitchFamily="34" charset="0"/>
              <a:buChar char="•"/>
            </a:pPr>
            <a:r>
              <a:rPr lang="en-GB" sz="1000">
                <a:latin typeface="Trebuchet MS" pitchFamily="34" charset="0"/>
              </a:rPr>
              <a:t>Official documents reading</a:t>
            </a:r>
          </a:p>
          <a:p>
            <a:pPr marL="207450" indent="-171450">
              <a:spcBef>
                <a:spcPts val="600"/>
              </a:spcBef>
              <a:buFont typeface="Arial" panose="020B0604020202020204" pitchFamily="34" charset="0"/>
              <a:buChar char="•"/>
            </a:pPr>
            <a:r>
              <a:rPr lang="en-GB" sz="1000">
                <a:latin typeface="Trebuchet MS" pitchFamily="34" charset="0"/>
              </a:rPr>
              <a:t>Buying through partnership and broker</a:t>
            </a:r>
          </a:p>
          <a:p>
            <a:pPr marL="207450" indent="-171450">
              <a:spcBef>
                <a:spcPts val="600"/>
              </a:spcBef>
              <a:buFont typeface="Arial" panose="020B0604020202020204" pitchFamily="34" charset="0"/>
              <a:buChar char="•"/>
            </a:pPr>
            <a:r>
              <a:rPr lang="en-GB" sz="1000">
                <a:latin typeface="Trebuchet MS" pitchFamily="34" charset="0"/>
              </a:rPr>
              <a:t>Scraping</a:t>
            </a:r>
          </a:p>
          <a:p>
            <a:pPr marL="207450" indent="-171450">
              <a:spcBef>
                <a:spcPts val="600"/>
              </a:spcBef>
              <a:buFont typeface="Arial" panose="020B0604020202020204" pitchFamily="34" charset="0"/>
              <a:buChar char="•"/>
            </a:pPr>
            <a:r>
              <a:rPr lang="en-GB" sz="1000">
                <a:latin typeface="Trebuchet MS" pitchFamily="34" charset="0"/>
              </a:rPr>
              <a:t>NLP</a:t>
            </a:r>
          </a:p>
          <a:p>
            <a:pPr marL="207450" indent="-171450">
              <a:spcBef>
                <a:spcPts val="600"/>
              </a:spcBef>
              <a:buFont typeface="Arial" panose="020B0604020202020204" pitchFamily="34" charset="0"/>
              <a:buChar char="•"/>
            </a:pPr>
            <a:r>
              <a:rPr lang="en-GB" sz="1000">
                <a:latin typeface="Trebuchet MS" pitchFamily="34" charset="0"/>
              </a:rPr>
              <a:t>…</a:t>
            </a:r>
          </a:p>
        </p:txBody>
      </p:sp>
      <p:sp>
        <p:nvSpPr>
          <p:cNvPr id="43" name="Rectangle 42">
            <a:extLst>
              <a:ext uri="{FF2B5EF4-FFF2-40B4-BE49-F238E27FC236}">
                <a16:creationId xmlns:a16="http://schemas.microsoft.com/office/drawing/2014/main" id="{4EC8AAB4-5E1F-4F3C-BD2C-73662AF47A14}"/>
              </a:ext>
            </a:extLst>
          </p:cNvPr>
          <p:cNvSpPr/>
          <p:nvPr/>
        </p:nvSpPr>
        <p:spPr bwMode="auto">
          <a:xfrm>
            <a:off x="8322983" y="1927498"/>
            <a:ext cx="1408839" cy="2697836"/>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36000" algn="ctr">
              <a:spcBef>
                <a:spcPts val="600"/>
              </a:spcBef>
            </a:pPr>
            <a:r>
              <a:rPr lang="en-GB" sz="1000" b="1">
                <a:latin typeface="Trebuchet MS" pitchFamily="34" charset="0"/>
              </a:rPr>
              <a:t>Aftersales support</a:t>
            </a:r>
          </a:p>
          <a:p>
            <a:pPr marL="36000" algn="ctr">
              <a:spcBef>
                <a:spcPts val="600"/>
              </a:spcBef>
            </a:pPr>
            <a:endParaRPr lang="en-GB" sz="1000" b="1">
              <a:latin typeface="Trebuchet MS" pitchFamily="34" charset="0"/>
            </a:endParaRPr>
          </a:p>
        </p:txBody>
      </p:sp>
      <p:sp>
        <p:nvSpPr>
          <p:cNvPr id="45" name="Rectangle 44">
            <a:extLst>
              <a:ext uri="{FF2B5EF4-FFF2-40B4-BE49-F238E27FC236}">
                <a16:creationId xmlns:a16="http://schemas.microsoft.com/office/drawing/2014/main" id="{92A62A43-C145-441E-831F-E734AC9B5717}"/>
              </a:ext>
            </a:extLst>
          </p:cNvPr>
          <p:cNvSpPr/>
          <p:nvPr/>
        </p:nvSpPr>
        <p:spPr bwMode="auto">
          <a:xfrm>
            <a:off x="2221334" y="1927498"/>
            <a:ext cx="1403285" cy="2697836"/>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36000" algn="ctr">
              <a:spcBef>
                <a:spcPts val="600"/>
              </a:spcBef>
            </a:pPr>
            <a:r>
              <a:rPr lang="en-GB" sz="1000" b="1">
                <a:latin typeface="Trebuchet MS" panose="020B0603020202020204" pitchFamily="34" charset="0"/>
              </a:rPr>
              <a:t>Ensure data quality through DQM processes: </a:t>
            </a:r>
          </a:p>
          <a:p>
            <a:pPr marL="207450" indent="-171450">
              <a:spcBef>
                <a:spcPts val="600"/>
              </a:spcBef>
              <a:buFont typeface="Arial" panose="020B0604020202020204" pitchFamily="34" charset="0"/>
              <a:buChar char="•"/>
            </a:pPr>
            <a:r>
              <a:rPr lang="en-GB" sz="1000">
                <a:latin typeface="Trebuchet MS" pitchFamily="34" charset="0"/>
              </a:rPr>
              <a:t>Matching</a:t>
            </a:r>
          </a:p>
          <a:p>
            <a:pPr marL="207450" indent="-171450">
              <a:spcBef>
                <a:spcPts val="600"/>
              </a:spcBef>
              <a:buFont typeface="Arial" panose="020B0604020202020204" pitchFamily="34" charset="0"/>
              <a:buChar char="•"/>
            </a:pPr>
            <a:r>
              <a:rPr lang="en-GB" sz="1000">
                <a:latin typeface="Trebuchet MS" pitchFamily="34" charset="0"/>
              </a:rPr>
              <a:t>Cleansing and uniformization of data</a:t>
            </a:r>
          </a:p>
          <a:p>
            <a:pPr marL="207450" indent="-171450">
              <a:spcBef>
                <a:spcPts val="600"/>
              </a:spcBef>
              <a:buFont typeface="Arial" panose="020B0604020202020204" pitchFamily="34" charset="0"/>
              <a:buChar char="•"/>
            </a:pPr>
            <a:r>
              <a:rPr lang="en-GB" sz="1000">
                <a:latin typeface="Trebuchet MS" pitchFamily="34" charset="0"/>
              </a:rPr>
              <a:t>Automatic and manual correction</a:t>
            </a:r>
          </a:p>
          <a:p>
            <a:pPr marL="207450" indent="-171450">
              <a:spcBef>
                <a:spcPts val="600"/>
              </a:spcBef>
              <a:buFont typeface="Arial" panose="020B0604020202020204" pitchFamily="34" charset="0"/>
              <a:buChar char="•"/>
            </a:pPr>
            <a:r>
              <a:rPr lang="en-GB" sz="1000">
                <a:latin typeface="Trebuchet MS" pitchFamily="34" charset="0"/>
              </a:rPr>
              <a:t>Quality control</a:t>
            </a:r>
          </a:p>
          <a:p>
            <a:pPr marL="207450" indent="-171450">
              <a:spcBef>
                <a:spcPts val="600"/>
              </a:spcBef>
              <a:buFont typeface="Arial" panose="020B0604020202020204" pitchFamily="34" charset="0"/>
              <a:buChar char="•"/>
            </a:pPr>
            <a:r>
              <a:rPr lang="en-GB" sz="1000">
                <a:latin typeface="Trebuchet MS" pitchFamily="34" charset="0"/>
              </a:rPr>
              <a:t>…</a:t>
            </a:r>
          </a:p>
        </p:txBody>
      </p:sp>
      <p:sp>
        <p:nvSpPr>
          <p:cNvPr id="24" name="Rectangle 23">
            <a:extLst>
              <a:ext uri="{FF2B5EF4-FFF2-40B4-BE49-F238E27FC236}">
                <a16:creationId xmlns:a16="http://schemas.microsoft.com/office/drawing/2014/main" id="{DC86C118-5062-4F87-A7BC-ED683854571A}"/>
              </a:ext>
            </a:extLst>
          </p:cNvPr>
          <p:cNvSpPr/>
          <p:nvPr/>
        </p:nvSpPr>
        <p:spPr bwMode="auto">
          <a:xfrm>
            <a:off x="6797571" y="1927498"/>
            <a:ext cx="1408839" cy="2697836"/>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36000" algn="ctr">
              <a:spcBef>
                <a:spcPts val="600"/>
              </a:spcBef>
            </a:pPr>
            <a:r>
              <a:rPr lang="en-GB" sz="1000" b="1">
                <a:latin typeface="Trebuchet MS" panose="020B0603020202020204" pitchFamily="34" charset="0"/>
              </a:rPr>
              <a:t>Ensure delivery of the solution</a:t>
            </a:r>
          </a:p>
          <a:p>
            <a:pPr marL="207450" indent="-171450">
              <a:spcBef>
                <a:spcPts val="600"/>
              </a:spcBef>
              <a:buFont typeface="Arial" panose="020B0604020202020204" pitchFamily="34" charset="0"/>
              <a:buChar char="•"/>
            </a:pPr>
            <a:r>
              <a:rPr lang="en-GB" sz="1000">
                <a:latin typeface="Trebuchet MS" panose="020B0603020202020204" pitchFamily="34" charset="0"/>
              </a:rPr>
              <a:t>Different levels of onboarding depending on the level of complexity/personalization of the product</a:t>
            </a:r>
          </a:p>
          <a:p>
            <a:pPr marL="263525" lvl="1" indent="-84138">
              <a:spcBef>
                <a:spcPts val="0"/>
              </a:spcBef>
              <a:buFont typeface="Courier New" panose="02070309020205020404" pitchFamily="49" charset="0"/>
              <a:buChar char="o"/>
            </a:pPr>
            <a:r>
              <a:rPr lang="en-GB" sz="1000">
                <a:solidFill>
                  <a:schemeClr val="tx2"/>
                </a:solidFill>
                <a:latin typeface="Trebuchet MS" panose="020B0603020202020204" pitchFamily="34" charset="0"/>
              </a:rPr>
              <a:t>Level 1 </a:t>
            </a:r>
            <a:r>
              <a:rPr lang="en-GB" sz="1000">
                <a:latin typeface="Trebuchet MS" panose="020B0603020202020204" pitchFamily="34" charset="0"/>
              </a:rPr>
              <a:t>(platform)</a:t>
            </a:r>
          </a:p>
          <a:p>
            <a:pPr marL="263525" lvl="1" indent="-84138">
              <a:spcBef>
                <a:spcPts val="0"/>
              </a:spcBef>
              <a:buFont typeface="Courier New" panose="02070309020205020404" pitchFamily="49" charset="0"/>
              <a:buChar char="o"/>
            </a:pPr>
            <a:r>
              <a:rPr lang="en-GB" sz="1000">
                <a:solidFill>
                  <a:schemeClr val="tx2"/>
                </a:solidFill>
                <a:latin typeface="Trebuchet MS" panose="020B0603020202020204" pitchFamily="34" charset="0"/>
              </a:rPr>
              <a:t>Level 2 </a:t>
            </a:r>
            <a:r>
              <a:rPr lang="en-GB" sz="1000">
                <a:latin typeface="Trebuchet MS" panose="020B0603020202020204" pitchFamily="34" charset="0"/>
              </a:rPr>
              <a:t>(Batch)</a:t>
            </a:r>
          </a:p>
          <a:p>
            <a:pPr marL="263525" lvl="1" indent="-84138">
              <a:spcBef>
                <a:spcPts val="0"/>
              </a:spcBef>
              <a:buFont typeface="Courier New" panose="02070309020205020404" pitchFamily="49" charset="0"/>
              <a:buChar char="o"/>
            </a:pPr>
            <a:r>
              <a:rPr lang="en-GB" sz="1000">
                <a:solidFill>
                  <a:schemeClr val="tx2"/>
                </a:solidFill>
                <a:latin typeface="Trebuchet MS" panose="020B0603020202020204" pitchFamily="34" charset="0"/>
              </a:rPr>
              <a:t>Level 3</a:t>
            </a:r>
            <a:r>
              <a:rPr lang="en-GB" sz="1000">
                <a:latin typeface="Trebuchet MS" panose="020B0603020202020204" pitchFamily="34" charset="0"/>
              </a:rPr>
              <a:t> (API) (professional services involved deploy solutions at clients’)</a:t>
            </a:r>
          </a:p>
        </p:txBody>
      </p:sp>
      <p:sp>
        <p:nvSpPr>
          <p:cNvPr id="29" name="Rectangle 28">
            <a:extLst>
              <a:ext uri="{FF2B5EF4-FFF2-40B4-BE49-F238E27FC236}">
                <a16:creationId xmlns:a16="http://schemas.microsoft.com/office/drawing/2014/main" id="{3969BBAF-5B8D-45D0-9251-529419E278E6}"/>
              </a:ext>
            </a:extLst>
          </p:cNvPr>
          <p:cNvSpPr/>
          <p:nvPr/>
        </p:nvSpPr>
        <p:spPr bwMode="auto">
          <a:xfrm>
            <a:off x="87476" y="4730494"/>
            <a:ext cx="495455" cy="672382"/>
          </a:xfrm>
          <a:prstGeom prst="rect">
            <a:avLst/>
          </a:prstGeom>
          <a:solidFill>
            <a:schemeClr val="tx2"/>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a:r>
              <a:rPr lang="en-GB" sz="1000" b="1" i="1">
                <a:solidFill>
                  <a:schemeClr val="bg1"/>
                </a:solidFill>
                <a:latin typeface="Trebuchet MS" panose="020B0603020202020204" pitchFamily="34" charset="0"/>
              </a:rPr>
              <a:t>Tools &amp; partners</a:t>
            </a:r>
          </a:p>
        </p:txBody>
      </p:sp>
      <p:sp>
        <p:nvSpPr>
          <p:cNvPr id="32" name="Title 1">
            <a:extLst>
              <a:ext uri="{FF2B5EF4-FFF2-40B4-BE49-F238E27FC236}">
                <a16:creationId xmlns:a16="http://schemas.microsoft.com/office/drawing/2014/main" id="{D5C5C981-D95A-4008-8124-B1C7433D105A}"/>
              </a:ext>
            </a:extLst>
          </p:cNvPr>
          <p:cNvSpPr txBox="1">
            <a:spLocks/>
          </p:cNvSpPr>
          <p:nvPr/>
        </p:nvSpPr>
        <p:spPr bwMode="auto">
          <a:xfrm>
            <a:off x="165601" y="147600"/>
            <a:ext cx="8008900"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kern="0" err="1">
                <a:latin typeface="Trebuchet MS" panose="020B0603020202020204" pitchFamily="34" charset="0"/>
              </a:rPr>
              <a:t>Altares</a:t>
            </a:r>
            <a:r>
              <a:rPr lang="en-GB" kern="0">
                <a:latin typeface="Trebuchet MS" panose="020B0603020202020204" pitchFamily="34" charset="0"/>
              </a:rPr>
              <a:t> “</a:t>
            </a:r>
            <a:r>
              <a:rPr lang="en-GB" kern="0">
                <a:solidFill>
                  <a:schemeClr val="tx2"/>
                </a:solidFill>
                <a:latin typeface="Trebuchet MS" panose="020B0603020202020204" pitchFamily="34" charset="0"/>
              </a:rPr>
              <a:t>data factory</a:t>
            </a:r>
            <a:r>
              <a:rPr lang="en-GB" kern="0">
                <a:latin typeface="Trebuchet MS" panose="020B0603020202020204" pitchFamily="34" charset="0"/>
              </a:rPr>
              <a:t>” is </a:t>
            </a:r>
            <a:r>
              <a:rPr lang="en-GB" sz="1600">
                <a:latin typeface="Trebuchet MS" panose="020B0603020202020204" pitchFamily="34" charset="0"/>
              </a:rPr>
              <a:t>a </a:t>
            </a:r>
            <a:r>
              <a:rPr lang="en-GB" sz="1600">
                <a:solidFill>
                  <a:schemeClr val="tx2"/>
                </a:solidFill>
                <a:latin typeface="Trebuchet MS" panose="020B0603020202020204" pitchFamily="34" charset="0"/>
              </a:rPr>
              <a:t>fine-tuned operating model</a:t>
            </a:r>
            <a:r>
              <a:rPr lang="en-GB" kern="0">
                <a:latin typeface="Trebuchet MS" panose="020B0603020202020204" pitchFamily="34" charset="0"/>
              </a:rPr>
              <a:t> split into six main steps </a:t>
            </a:r>
            <a:r>
              <a:rPr lang="en-GB" sz="1600">
                <a:latin typeface="Trebuchet MS" pitchFamily="34" charset="0"/>
              </a:rPr>
              <a:t>from data </a:t>
            </a:r>
            <a:r>
              <a:rPr lang="en-GB" sz="1600">
                <a:solidFill>
                  <a:schemeClr val="tx2"/>
                </a:solidFill>
                <a:latin typeface="Trebuchet MS" pitchFamily="34" charset="0"/>
              </a:rPr>
              <a:t>collection</a:t>
            </a:r>
            <a:r>
              <a:rPr lang="en-GB" sz="1600">
                <a:latin typeface="Trebuchet MS" pitchFamily="34" charset="0"/>
              </a:rPr>
              <a:t> &amp; </a:t>
            </a:r>
            <a:r>
              <a:rPr lang="en-GB" sz="1600">
                <a:solidFill>
                  <a:schemeClr val="tx2"/>
                </a:solidFill>
                <a:latin typeface="Trebuchet MS" pitchFamily="34" charset="0"/>
              </a:rPr>
              <a:t>integration</a:t>
            </a:r>
            <a:r>
              <a:rPr lang="en-GB" sz="1600">
                <a:latin typeface="Trebuchet MS" pitchFamily="34" charset="0"/>
              </a:rPr>
              <a:t> to data </a:t>
            </a:r>
            <a:r>
              <a:rPr lang="en-GB" sz="1600">
                <a:solidFill>
                  <a:schemeClr val="tx2"/>
                </a:solidFill>
                <a:latin typeface="Trebuchet MS" pitchFamily="34" charset="0"/>
              </a:rPr>
              <a:t>analysis</a:t>
            </a:r>
            <a:r>
              <a:rPr lang="en-GB" sz="1600">
                <a:latin typeface="Trebuchet MS" pitchFamily="34" charset="0"/>
              </a:rPr>
              <a:t> &amp; </a:t>
            </a:r>
            <a:r>
              <a:rPr lang="en-GB" sz="1600">
                <a:solidFill>
                  <a:schemeClr val="tx2"/>
                </a:solidFill>
                <a:latin typeface="Trebuchet MS" pitchFamily="34" charset="0"/>
              </a:rPr>
              <a:t>workflow integration</a:t>
            </a:r>
            <a:endParaRPr lang="en-GB" kern="0">
              <a:solidFill>
                <a:schemeClr val="tx2"/>
              </a:solidFill>
              <a:latin typeface="Trebuchet MS" panose="020B0603020202020204" pitchFamily="34" charset="0"/>
            </a:endParaRPr>
          </a:p>
        </p:txBody>
      </p:sp>
      <p:cxnSp>
        <p:nvCxnSpPr>
          <p:cNvPr id="34" name="Connecteur droit 4">
            <a:extLst>
              <a:ext uri="{FF2B5EF4-FFF2-40B4-BE49-F238E27FC236}">
                <a16:creationId xmlns:a16="http://schemas.microsoft.com/office/drawing/2014/main" id="{1DEF9CF9-A949-4C75-A7F4-7B4EB818B026}"/>
              </a:ext>
            </a:extLst>
          </p:cNvPr>
          <p:cNvCxnSpPr>
            <a:cxnSpLocks/>
          </p:cNvCxnSpPr>
          <p:nvPr/>
        </p:nvCxnSpPr>
        <p:spPr bwMode="auto">
          <a:xfrm>
            <a:off x="165600" y="965923"/>
            <a:ext cx="940062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6" name="TextBox 30">
            <a:extLst>
              <a:ext uri="{FF2B5EF4-FFF2-40B4-BE49-F238E27FC236}">
                <a16:creationId xmlns:a16="http://schemas.microsoft.com/office/drawing/2014/main" id="{8E59EF33-6DF9-4921-8DA6-83E49BDB1715}"/>
              </a:ext>
            </a:extLst>
          </p:cNvPr>
          <p:cNvSpPr txBox="1"/>
          <p:nvPr/>
        </p:nvSpPr>
        <p:spPr>
          <a:xfrm>
            <a:off x="2870172" y="847291"/>
            <a:ext cx="4202616" cy="253916"/>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50">
                <a:latin typeface="Trebuchet MS" panose="020B0603020202020204" pitchFamily="34" charset="0"/>
              </a:rPr>
              <a:t>Synthetic View of </a:t>
            </a:r>
            <a:r>
              <a:rPr lang="en-GB" sz="1050" err="1">
                <a:latin typeface="Trebuchet MS" panose="020B0603020202020204" pitchFamily="34" charset="0"/>
              </a:rPr>
              <a:t>Altares</a:t>
            </a:r>
            <a:r>
              <a:rPr lang="en-GB" sz="1050">
                <a:latin typeface="Trebuchet MS" panose="020B0603020202020204" pitchFamily="34" charset="0"/>
              </a:rPr>
              <a:t>' day to day operations in France (“Run”) </a:t>
            </a:r>
            <a:endParaRPr kumimoji="0" lang="en-GB" sz="1050" b="0" u="none" strike="noStrike" kern="1200" cap="none" spc="0" normalizeH="0" baseline="0" noProof="0">
              <a:ln>
                <a:noFill/>
              </a:ln>
              <a:effectLst/>
              <a:uLnTx/>
              <a:uFillTx/>
              <a:latin typeface="Trebuchet MS" panose="020B0603020202020204" pitchFamily="34" charset="0"/>
            </a:endParaRPr>
          </a:p>
        </p:txBody>
      </p:sp>
      <p:sp>
        <p:nvSpPr>
          <p:cNvPr id="12" name="Freeform 5">
            <a:extLst>
              <a:ext uri="{FF2B5EF4-FFF2-40B4-BE49-F238E27FC236}">
                <a16:creationId xmlns:a16="http://schemas.microsoft.com/office/drawing/2014/main" id="{3B7319CF-17B0-4391-8CD9-3C5FDEA5AA76}"/>
              </a:ext>
            </a:extLst>
          </p:cNvPr>
          <p:cNvSpPr>
            <a:spLocks noEditPoints="1"/>
          </p:cNvSpPr>
          <p:nvPr/>
        </p:nvSpPr>
        <p:spPr bwMode="auto">
          <a:xfrm>
            <a:off x="4215161" y="2938791"/>
            <a:ext cx="554180" cy="749444"/>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Triangle isocèle 15">
            <a:extLst>
              <a:ext uri="{FF2B5EF4-FFF2-40B4-BE49-F238E27FC236}">
                <a16:creationId xmlns:a16="http://schemas.microsoft.com/office/drawing/2014/main" id="{A7427E5D-747E-47A8-BE07-BC14B638989E}"/>
              </a:ext>
            </a:extLst>
          </p:cNvPr>
          <p:cNvSpPr/>
          <p:nvPr/>
        </p:nvSpPr>
        <p:spPr bwMode="auto">
          <a:xfrm rot="5400000">
            <a:off x="3553577" y="3239844"/>
            <a:ext cx="749445" cy="20393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solidFill>
                <a:schemeClr val="tx2"/>
              </a:solidFill>
              <a:effectLst/>
              <a:latin typeface="Trebuchet MS" pitchFamily="34" charset="0"/>
            </a:endParaRPr>
          </a:p>
        </p:txBody>
      </p:sp>
      <p:sp>
        <p:nvSpPr>
          <p:cNvPr id="37" name="Triangle isocèle 36">
            <a:extLst>
              <a:ext uri="{FF2B5EF4-FFF2-40B4-BE49-F238E27FC236}">
                <a16:creationId xmlns:a16="http://schemas.microsoft.com/office/drawing/2014/main" id="{50671509-22A9-4428-BF48-2EAF061D08D9}"/>
              </a:ext>
            </a:extLst>
          </p:cNvPr>
          <p:cNvSpPr/>
          <p:nvPr/>
        </p:nvSpPr>
        <p:spPr bwMode="auto">
          <a:xfrm rot="5400000">
            <a:off x="4698299" y="3239844"/>
            <a:ext cx="749445" cy="20393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solidFill>
                <a:schemeClr val="tx2"/>
              </a:solidFill>
              <a:effectLst/>
              <a:latin typeface="Trebuchet MS" pitchFamily="34" charset="0"/>
            </a:endParaRPr>
          </a:p>
        </p:txBody>
      </p:sp>
      <p:sp>
        <p:nvSpPr>
          <p:cNvPr id="18" name="Rectangle 17">
            <a:extLst>
              <a:ext uri="{FF2B5EF4-FFF2-40B4-BE49-F238E27FC236}">
                <a16:creationId xmlns:a16="http://schemas.microsoft.com/office/drawing/2014/main" id="{AD517DD4-4B3F-441F-A63C-D7501D212AB8}"/>
              </a:ext>
            </a:extLst>
          </p:cNvPr>
          <p:cNvSpPr/>
          <p:nvPr/>
        </p:nvSpPr>
        <p:spPr bwMode="auto">
          <a:xfrm>
            <a:off x="690865" y="4730494"/>
            <a:ext cx="9060361" cy="672381"/>
          </a:xfrm>
          <a:prstGeom prst="rect">
            <a:avLst/>
          </a:prstGeom>
          <a:no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51" name="Straight Arrow Connector 29">
            <a:extLst>
              <a:ext uri="{FF2B5EF4-FFF2-40B4-BE49-F238E27FC236}">
                <a16:creationId xmlns:a16="http://schemas.microsoft.com/office/drawing/2014/main" id="{129CED51-B0DA-4A37-AD2C-E0B5E8B3535D}"/>
              </a:ext>
            </a:extLst>
          </p:cNvPr>
          <p:cNvCxnSpPr>
            <a:cxnSpLocks noChangeAspect="1"/>
          </p:cNvCxnSpPr>
          <p:nvPr/>
        </p:nvCxnSpPr>
        <p:spPr bwMode="auto">
          <a:xfrm flipH="1" flipV="1">
            <a:off x="5291565" y="1221908"/>
            <a:ext cx="4513057" cy="132"/>
          </a:xfrm>
          <a:prstGeom prst="straightConnector1">
            <a:avLst/>
          </a:prstGeom>
          <a:solidFill>
            <a:schemeClr val="accent1"/>
          </a:solidFill>
          <a:ln w="9525" cap="flat" cmpd="sng" algn="ctr">
            <a:solidFill>
              <a:schemeClr val="tx2"/>
            </a:solidFill>
            <a:prstDash val="solid"/>
            <a:round/>
            <a:headEnd type="triangle" w="med" len="med"/>
            <a:tailEnd type="triangle" w="med" len="med"/>
          </a:ln>
          <a:effectLst/>
        </p:spPr>
      </p:cxnSp>
      <p:sp>
        <p:nvSpPr>
          <p:cNvPr id="23" name="TextBox 17">
            <a:extLst>
              <a:ext uri="{FF2B5EF4-FFF2-40B4-BE49-F238E27FC236}">
                <a16:creationId xmlns:a16="http://schemas.microsoft.com/office/drawing/2014/main" id="{FA2EE836-863C-44A9-A66F-C961A59B0D93}"/>
              </a:ext>
            </a:extLst>
          </p:cNvPr>
          <p:cNvSpPr txBox="1">
            <a:spLocks noChangeAspect="1"/>
          </p:cNvSpPr>
          <p:nvPr/>
        </p:nvSpPr>
        <p:spPr>
          <a:xfrm>
            <a:off x="6038639" y="1049859"/>
            <a:ext cx="3364624" cy="246221"/>
          </a:xfrm>
          <a:prstGeom prst="rect">
            <a:avLst/>
          </a:prstGeom>
          <a:solidFill>
            <a:schemeClr val="bg1"/>
          </a:solidFill>
        </p:spPr>
        <p:txBody>
          <a:bodyPr wrap="square" lIns="0" rIns="0" rtlCol="0">
            <a:spAutoFit/>
          </a:bodyPr>
          <a:lstStyle>
            <a:defPPr>
              <a:defRPr lang="en-US"/>
            </a:defPPr>
            <a:lvl1pPr marL="0" marR="0" lvl="0" indent="0" algn="ctr" defTabSz="914400" eaLnBrk="1" latinLnBrk="0" hangingPunct="1">
              <a:lnSpc>
                <a:spcPct val="100000"/>
              </a:lnSpc>
              <a:buClrTx/>
              <a:buSzTx/>
              <a:buFontTx/>
              <a:buNone/>
              <a:tabLst/>
              <a:defRPr kumimoji="0" sz="1000" b="0" i="1" u="none" strike="noStrike" cap="none" spc="0" normalizeH="0" baseline="0">
                <a:ln>
                  <a:noFill/>
                </a:ln>
                <a:solidFill>
                  <a:schemeClr val="tx2"/>
                </a:solidFill>
                <a:effectLst/>
                <a:uLnTx/>
                <a:uFillTx/>
              </a:defRPr>
            </a:lvl1pPr>
          </a:lstStyle>
          <a:p>
            <a:r>
              <a:rPr lang="en-GB">
                <a:latin typeface="Trebuchet MS" panose="020B0603020202020204" pitchFamily="34" charset="0"/>
              </a:rPr>
              <a:t>Downstream : data analysis and workflow integration</a:t>
            </a:r>
          </a:p>
        </p:txBody>
      </p:sp>
      <p:grpSp>
        <p:nvGrpSpPr>
          <p:cNvPr id="2" name="Groupe 1">
            <a:extLst>
              <a:ext uri="{FF2B5EF4-FFF2-40B4-BE49-F238E27FC236}">
                <a16:creationId xmlns:a16="http://schemas.microsoft.com/office/drawing/2014/main" id="{BA7D299C-9FC8-4339-B28F-538CBAF4CA7F}"/>
              </a:ext>
            </a:extLst>
          </p:cNvPr>
          <p:cNvGrpSpPr/>
          <p:nvPr/>
        </p:nvGrpSpPr>
        <p:grpSpPr>
          <a:xfrm>
            <a:off x="713004" y="5539713"/>
            <a:ext cx="9040499" cy="585030"/>
            <a:chOff x="713004" y="5478284"/>
            <a:chExt cx="9040499" cy="939397"/>
          </a:xfrm>
        </p:grpSpPr>
        <p:sp>
          <p:nvSpPr>
            <p:cNvPr id="30" name="Rectangle 29">
              <a:extLst>
                <a:ext uri="{FF2B5EF4-FFF2-40B4-BE49-F238E27FC236}">
                  <a16:creationId xmlns:a16="http://schemas.microsoft.com/office/drawing/2014/main" id="{A9FF6052-D3D4-45E6-B50C-EA1DD321065E}"/>
                </a:ext>
              </a:extLst>
            </p:cNvPr>
            <p:cNvSpPr/>
            <p:nvPr/>
          </p:nvSpPr>
          <p:spPr bwMode="auto">
            <a:xfrm>
              <a:off x="713004" y="5478284"/>
              <a:ext cx="1400166" cy="939397"/>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600"/>
                </a:spcBef>
              </a:pPr>
              <a:r>
                <a:rPr lang="en-GB" sz="900">
                  <a:latin typeface="Trebuchet MS" panose="020B0603020202020204" pitchFamily="34" charset="0"/>
                </a:rPr>
                <a:t>Data collection</a:t>
              </a:r>
            </a:p>
          </p:txBody>
        </p:sp>
        <p:sp>
          <p:nvSpPr>
            <p:cNvPr id="48" name="Rectangle 47">
              <a:extLst>
                <a:ext uri="{FF2B5EF4-FFF2-40B4-BE49-F238E27FC236}">
                  <a16:creationId xmlns:a16="http://schemas.microsoft.com/office/drawing/2014/main" id="{41C84F99-D2B2-453B-A94B-19DEF341220C}"/>
                </a:ext>
              </a:extLst>
            </p:cNvPr>
            <p:cNvSpPr/>
            <p:nvPr/>
          </p:nvSpPr>
          <p:spPr bwMode="auto">
            <a:xfrm>
              <a:off x="6811037" y="5988983"/>
              <a:ext cx="1408839" cy="418832"/>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0"/>
                </a:spcBef>
              </a:pPr>
              <a:r>
                <a:rPr lang="en-GB" sz="900">
                  <a:latin typeface="Trebuchet MS" pitchFamily="34" charset="0"/>
                </a:rPr>
                <a:t>Fulfilment</a:t>
              </a:r>
            </a:p>
            <a:p>
              <a:pPr marL="36000" algn="ctr">
                <a:spcBef>
                  <a:spcPts val="0"/>
                </a:spcBef>
              </a:pPr>
              <a:endParaRPr lang="en-GB" sz="900">
                <a:latin typeface="Trebuchet MS" pitchFamily="34" charset="0"/>
              </a:endParaRPr>
            </a:p>
          </p:txBody>
        </p:sp>
        <p:sp>
          <p:nvSpPr>
            <p:cNvPr id="50" name="Rectangle 49">
              <a:extLst>
                <a:ext uri="{FF2B5EF4-FFF2-40B4-BE49-F238E27FC236}">
                  <a16:creationId xmlns:a16="http://schemas.microsoft.com/office/drawing/2014/main" id="{13186652-9DAF-4A64-9085-68BFC3BE8D8B}"/>
                </a:ext>
              </a:extLst>
            </p:cNvPr>
            <p:cNvSpPr/>
            <p:nvPr/>
          </p:nvSpPr>
          <p:spPr bwMode="auto">
            <a:xfrm>
              <a:off x="8328232" y="5507638"/>
              <a:ext cx="1425271" cy="384245"/>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0"/>
                </a:spcBef>
              </a:pPr>
              <a:r>
                <a:rPr lang="en-GB" sz="900">
                  <a:latin typeface="Trebuchet MS" panose="020B0603020202020204" pitchFamily="34" charset="0"/>
                </a:rPr>
                <a:t>Customer service management</a:t>
              </a:r>
            </a:p>
          </p:txBody>
        </p:sp>
        <p:sp>
          <p:nvSpPr>
            <p:cNvPr id="52" name="Rectangle 51">
              <a:extLst>
                <a:ext uri="{FF2B5EF4-FFF2-40B4-BE49-F238E27FC236}">
                  <a16:creationId xmlns:a16="http://schemas.microsoft.com/office/drawing/2014/main" id="{A990696B-7A82-4127-A89D-A651AE7402AF}"/>
                </a:ext>
              </a:extLst>
            </p:cNvPr>
            <p:cNvSpPr/>
            <p:nvPr/>
          </p:nvSpPr>
          <p:spPr bwMode="auto">
            <a:xfrm>
              <a:off x="6811037" y="5489420"/>
              <a:ext cx="1408839" cy="384245"/>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0"/>
                </a:spcBef>
              </a:pPr>
              <a:r>
                <a:rPr lang="en-GB" sz="900">
                  <a:latin typeface="Trebuchet MS" panose="020B0603020202020204" pitchFamily="34" charset="0"/>
                </a:rPr>
                <a:t>Delivery design</a:t>
              </a:r>
            </a:p>
          </p:txBody>
        </p:sp>
        <p:sp>
          <p:nvSpPr>
            <p:cNvPr id="53" name="Rectangle 52">
              <a:extLst>
                <a:ext uri="{FF2B5EF4-FFF2-40B4-BE49-F238E27FC236}">
                  <a16:creationId xmlns:a16="http://schemas.microsoft.com/office/drawing/2014/main" id="{1F807805-9DEE-48DD-8947-D2FA7AA9C818}"/>
                </a:ext>
              </a:extLst>
            </p:cNvPr>
            <p:cNvSpPr/>
            <p:nvPr/>
          </p:nvSpPr>
          <p:spPr bwMode="auto">
            <a:xfrm>
              <a:off x="8339672" y="6006276"/>
              <a:ext cx="1402389" cy="384246"/>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0"/>
                </a:spcBef>
              </a:pPr>
              <a:r>
                <a:rPr lang="en-GB" sz="900">
                  <a:latin typeface="Trebuchet MS" panose="020B0603020202020204" pitchFamily="34" charset="0"/>
                </a:rPr>
                <a:t>Customer support</a:t>
              </a:r>
            </a:p>
          </p:txBody>
        </p:sp>
        <p:sp>
          <p:nvSpPr>
            <p:cNvPr id="54" name="Rectangle 53">
              <a:extLst>
                <a:ext uri="{FF2B5EF4-FFF2-40B4-BE49-F238E27FC236}">
                  <a16:creationId xmlns:a16="http://schemas.microsoft.com/office/drawing/2014/main" id="{0CD27E9F-8F59-4A13-B96E-21D8204A8883}"/>
                </a:ext>
              </a:extLst>
            </p:cNvPr>
            <p:cNvSpPr/>
            <p:nvPr/>
          </p:nvSpPr>
          <p:spPr bwMode="auto">
            <a:xfrm>
              <a:off x="2232966" y="5982256"/>
              <a:ext cx="4433024" cy="435425"/>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0"/>
                </a:spcBef>
              </a:pPr>
              <a:r>
                <a:rPr lang="en-GB" sz="900">
                  <a:latin typeface="Trebuchet MS" panose="020B0603020202020204" pitchFamily="34" charset="0"/>
                </a:rPr>
                <a:t>Linkage and investigation</a:t>
              </a:r>
            </a:p>
          </p:txBody>
        </p:sp>
        <p:sp>
          <p:nvSpPr>
            <p:cNvPr id="55" name="Rectangle 54">
              <a:extLst>
                <a:ext uri="{FF2B5EF4-FFF2-40B4-BE49-F238E27FC236}">
                  <a16:creationId xmlns:a16="http://schemas.microsoft.com/office/drawing/2014/main" id="{99FD39B7-F80E-40C1-8CA7-76743D45EB97}"/>
                </a:ext>
              </a:extLst>
            </p:cNvPr>
            <p:cNvSpPr/>
            <p:nvPr/>
          </p:nvSpPr>
          <p:spPr bwMode="auto">
            <a:xfrm>
              <a:off x="2232967" y="5490300"/>
              <a:ext cx="1416612" cy="435425"/>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0"/>
                </a:spcBef>
              </a:pPr>
              <a:r>
                <a:rPr lang="en-GB" sz="900">
                  <a:latin typeface="Trebuchet MS" panose="020B0603020202020204" pitchFamily="34" charset="0"/>
                </a:rPr>
                <a:t>Data quality</a:t>
              </a:r>
            </a:p>
          </p:txBody>
        </p:sp>
      </p:grpSp>
      <p:sp>
        <p:nvSpPr>
          <p:cNvPr id="56" name="Ellipse 55">
            <a:extLst>
              <a:ext uri="{FF2B5EF4-FFF2-40B4-BE49-F238E27FC236}">
                <a16:creationId xmlns:a16="http://schemas.microsoft.com/office/drawing/2014/main" id="{2A28331C-D569-4F28-8E5F-10A3C6DCEF4B}"/>
              </a:ext>
            </a:extLst>
          </p:cNvPr>
          <p:cNvSpPr/>
          <p:nvPr/>
        </p:nvSpPr>
        <p:spPr bwMode="auto">
          <a:xfrm>
            <a:off x="2736486" y="864275"/>
            <a:ext cx="204787" cy="197764"/>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1</a:t>
            </a:r>
          </a:p>
        </p:txBody>
      </p:sp>
      <p:pic>
        <p:nvPicPr>
          <p:cNvPr id="13314" name="Picture 2" descr="Salesforce Official Digital Assets | Brandfolder">
            <a:extLst>
              <a:ext uri="{FF2B5EF4-FFF2-40B4-BE49-F238E27FC236}">
                <a16:creationId xmlns:a16="http://schemas.microsoft.com/office/drawing/2014/main" id="{51712B9C-5B43-481A-AD6F-0621390333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4500" y="4821184"/>
            <a:ext cx="702010" cy="491442"/>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DACF5E46-91EE-43C8-9002-EED3A4C88CF6}"/>
              </a:ext>
            </a:extLst>
          </p:cNvPr>
          <p:cNvSpPr/>
          <p:nvPr/>
        </p:nvSpPr>
        <p:spPr bwMode="auto">
          <a:xfrm>
            <a:off x="1931293" y="4715376"/>
            <a:ext cx="2348737" cy="707886"/>
          </a:xfrm>
          <a:prstGeom prst="rect">
            <a:avLst/>
          </a:prstGeom>
          <a:noFill/>
        </p:spPr>
        <p:txBody>
          <a:bodyPr wrap="square" lIns="0" rIns="0" rtlCol="0">
            <a:spAutoFit/>
          </a:bodyPr>
          <a:lstStyle/>
          <a:p>
            <a:pPr marL="171450" indent="-171450">
              <a:buClr>
                <a:schemeClr val="tx1"/>
              </a:buClr>
              <a:buFont typeface="Arial" panose="020B0604020202020204" pitchFamily="34" charset="0"/>
              <a:buChar char="•"/>
            </a:pPr>
            <a:r>
              <a:rPr lang="en-GB" sz="800" i="1" err="1">
                <a:solidFill>
                  <a:schemeClr val="tx2"/>
                </a:solidFill>
                <a:latin typeface="Trebuchet MS" panose="020B0603020202020204" pitchFamily="34" charset="0"/>
              </a:rPr>
              <a:t>Phoneo</a:t>
            </a:r>
            <a:r>
              <a:rPr lang="en-GB" sz="800" i="1">
                <a:solidFill>
                  <a:schemeClr val="tx2"/>
                </a:solidFill>
                <a:latin typeface="Trebuchet MS" panose="020B0603020202020204" pitchFamily="34" charset="0"/>
              </a:rPr>
              <a:t>: </a:t>
            </a:r>
            <a:r>
              <a:rPr lang="en-GB" sz="800" i="1">
                <a:latin typeface="Trebuchet MS" panose="020B0603020202020204" pitchFamily="34" charset="0"/>
              </a:rPr>
              <a:t>external provider for Pdf reading automation and reading of legal notices </a:t>
            </a:r>
          </a:p>
          <a:p>
            <a:pPr marL="171450" indent="-171450">
              <a:buClr>
                <a:schemeClr val="tx1"/>
              </a:buClr>
              <a:buFont typeface="Arial" panose="020B0604020202020204" pitchFamily="34" charset="0"/>
              <a:buChar char="•"/>
            </a:pPr>
            <a:r>
              <a:rPr lang="en-GB" sz="800" i="1">
                <a:solidFill>
                  <a:schemeClr val="tx2"/>
                </a:solidFill>
                <a:latin typeface="Trebuchet MS" panose="020B0603020202020204" pitchFamily="34" charset="0"/>
              </a:rPr>
              <a:t>Service Point: </a:t>
            </a:r>
            <a:r>
              <a:rPr lang="en-GB" sz="800" i="1">
                <a:latin typeface="Trebuchet MS" panose="020B0603020202020204" pitchFamily="34" charset="0"/>
              </a:rPr>
              <a:t>data cleaning provider in Vietnam and Surinam</a:t>
            </a:r>
          </a:p>
          <a:p>
            <a:pPr marL="171450" indent="-171450">
              <a:buClr>
                <a:schemeClr val="tx1"/>
              </a:buClr>
              <a:buFont typeface="Arial" panose="020B0604020202020204" pitchFamily="34" charset="0"/>
              <a:buChar char="•"/>
            </a:pPr>
            <a:r>
              <a:rPr lang="en-GB" sz="800" i="1">
                <a:solidFill>
                  <a:schemeClr val="tx2"/>
                </a:solidFill>
                <a:latin typeface="Trebuchet MS" panose="020B0603020202020204" pitchFamily="34" charset="0"/>
              </a:rPr>
              <a:t>Local providers: </a:t>
            </a:r>
            <a:r>
              <a:rPr lang="en-GB" sz="800" i="1">
                <a:latin typeface="Trebuchet MS" panose="020B0603020202020204" pitchFamily="34" charset="0"/>
              </a:rPr>
              <a:t>investigation on capital links</a:t>
            </a:r>
          </a:p>
        </p:txBody>
      </p:sp>
      <p:sp>
        <p:nvSpPr>
          <p:cNvPr id="62" name="Rectangle 61">
            <a:extLst>
              <a:ext uri="{FF2B5EF4-FFF2-40B4-BE49-F238E27FC236}">
                <a16:creationId xmlns:a16="http://schemas.microsoft.com/office/drawing/2014/main" id="{31F4C28C-3B5E-4CAF-B677-7D0E199A407F}"/>
              </a:ext>
            </a:extLst>
          </p:cNvPr>
          <p:cNvSpPr/>
          <p:nvPr/>
        </p:nvSpPr>
        <p:spPr bwMode="auto">
          <a:xfrm>
            <a:off x="904712" y="4813586"/>
            <a:ext cx="981144" cy="461665"/>
          </a:xfrm>
          <a:prstGeom prst="rect">
            <a:avLst/>
          </a:prstGeom>
          <a:noFill/>
        </p:spPr>
        <p:txBody>
          <a:bodyPr wrap="square" lIns="0" rIns="0" rtlCol="0">
            <a:spAutoFit/>
          </a:bodyPr>
          <a:lstStyle/>
          <a:p>
            <a:pPr algn="ctr"/>
            <a:r>
              <a:rPr lang="en-GB" sz="800" i="1" err="1">
                <a:latin typeface="Trebuchet MS" panose="020B0603020202020204" pitchFamily="34" charset="0"/>
              </a:rPr>
              <a:t>Altares</a:t>
            </a:r>
            <a:r>
              <a:rPr lang="en-GB" sz="800" i="1">
                <a:latin typeface="Trebuchet MS" panose="020B0603020202020204" pitchFamily="34" charset="0"/>
              </a:rPr>
              <a:t>' proprietary software to collect and treat data </a:t>
            </a:r>
          </a:p>
        </p:txBody>
      </p:sp>
      <p:pic>
        <p:nvPicPr>
          <p:cNvPr id="13316" name="Picture 4" descr="How to Use Microsoft Office Click-to-Run for Office 2010, 2013, and 2016">
            <a:extLst>
              <a:ext uri="{FF2B5EF4-FFF2-40B4-BE49-F238E27FC236}">
                <a16:creationId xmlns:a16="http://schemas.microsoft.com/office/drawing/2014/main" id="{37048FC2-FB0F-4F94-84B7-D6398CC691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9171" y="4789100"/>
            <a:ext cx="1106285" cy="486658"/>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8AB4A578-C2A9-4648-A0CF-B2027FECA5A7}"/>
              </a:ext>
            </a:extLst>
          </p:cNvPr>
          <p:cNvSpPr/>
          <p:nvPr/>
        </p:nvSpPr>
        <p:spPr bwMode="auto">
          <a:xfrm>
            <a:off x="702256" y="6225579"/>
            <a:ext cx="9037578" cy="214480"/>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600"/>
              </a:spcBef>
            </a:pPr>
            <a:r>
              <a:rPr lang="en-GB" sz="900">
                <a:latin typeface="Trebuchet MS" panose="020B0603020202020204" pitchFamily="34" charset="0"/>
              </a:rPr>
              <a:t>Product Owners, Data scientists, Infrastructure and Network, Engage leader…</a:t>
            </a:r>
          </a:p>
        </p:txBody>
      </p:sp>
      <p:grpSp>
        <p:nvGrpSpPr>
          <p:cNvPr id="49" name="Groupe 66">
            <a:extLst>
              <a:ext uri="{FF2B5EF4-FFF2-40B4-BE49-F238E27FC236}">
                <a16:creationId xmlns:a16="http://schemas.microsoft.com/office/drawing/2014/main" id="{2B7CC391-C8E7-4B64-A7E1-2733AE2DA30D}"/>
              </a:ext>
            </a:extLst>
          </p:cNvPr>
          <p:cNvGrpSpPr/>
          <p:nvPr/>
        </p:nvGrpSpPr>
        <p:grpSpPr>
          <a:xfrm>
            <a:off x="8448150" y="-11528"/>
            <a:ext cx="1435548" cy="588143"/>
            <a:chOff x="8448150" y="-11528"/>
            <a:chExt cx="1435548" cy="588143"/>
          </a:xfrm>
        </p:grpSpPr>
        <p:sp>
          <p:nvSpPr>
            <p:cNvPr id="58" name="Rectangle : coins arrondis 199">
              <a:extLst>
                <a:ext uri="{FF2B5EF4-FFF2-40B4-BE49-F238E27FC236}">
                  <a16:creationId xmlns:a16="http://schemas.microsoft.com/office/drawing/2014/main" id="{4CB1FADE-BAEC-40C2-87D3-38FB21D13F3A}"/>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9" name="Rectangle : coins arrondis 200">
              <a:extLst>
                <a:ext uri="{FF2B5EF4-FFF2-40B4-BE49-F238E27FC236}">
                  <a16:creationId xmlns:a16="http://schemas.microsoft.com/office/drawing/2014/main" id="{83106FD8-DFBB-4321-B98F-6CAF66EFDDD3}"/>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0" name="Rectangle : coins arrondis 201">
              <a:extLst>
                <a:ext uri="{FF2B5EF4-FFF2-40B4-BE49-F238E27FC236}">
                  <a16:creationId xmlns:a16="http://schemas.microsoft.com/office/drawing/2014/main" id="{F87C5D3D-3A2D-4B60-A152-FB78B94952DA}"/>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3" name="ZoneTexte 18">
              <a:extLst>
                <a:ext uri="{FF2B5EF4-FFF2-40B4-BE49-F238E27FC236}">
                  <a16:creationId xmlns:a16="http://schemas.microsoft.com/office/drawing/2014/main" id="{9557465E-1BA8-4DA1-BF34-E237B992E61E}"/>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Operating model</a:t>
              </a:r>
            </a:p>
          </p:txBody>
        </p:sp>
        <p:pic>
          <p:nvPicPr>
            <p:cNvPr id="64" name="Graphique 128" descr="Jauge">
              <a:extLst>
                <a:ext uri="{FF2B5EF4-FFF2-40B4-BE49-F238E27FC236}">
                  <a16:creationId xmlns:a16="http://schemas.microsoft.com/office/drawing/2014/main" id="{559660A6-F801-4B6C-B0A6-AF19CE4B77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65" name="Graphique 90" descr="Poignée de main">
              <a:extLst>
                <a:ext uri="{FF2B5EF4-FFF2-40B4-BE49-F238E27FC236}">
                  <a16:creationId xmlns:a16="http://schemas.microsoft.com/office/drawing/2014/main" id="{BAA8CFBB-3EB3-4F1D-8C95-876F7E2663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66" name="Graphique 96" descr="Mégaphone">
              <a:extLst>
                <a:ext uri="{FF2B5EF4-FFF2-40B4-BE49-F238E27FC236}">
                  <a16:creationId xmlns:a16="http://schemas.microsoft.com/office/drawing/2014/main" id="{18D3638F-2CCA-49BF-9DC6-B3830301C0A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67" name="Picture 2" descr="Drapeau France">
              <a:extLst>
                <a:ext uri="{FF2B5EF4-FFF2-40B4-BE49-F238E27FC236}">
                  <a16:creationId xmlns:a16="http://schemas.microsoft.com/office/drawing/2014/main" id="{1411DFCE-B481-4D7D-8F89-6BEAE5116ED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8" name="Picture 2" descr="5 ft x 3 ft 150 x 90 cm-DRAPEAU BELGE Belgique 100% Polyester ...">
              <a:extLst>
                <a:ext uri="{FF2B5EF4-FFF2-40B4-BE49-F238E27FC236}">
                  <a16:creationId xmlns:a16="http://schemas.microsoft.com/office/drawing/2014/main" id="{684988D8-0A9F-423A-9B6D-38DE5CF283C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9" name="Picture 2 - 1" descr="Drapeau des Pays-Bas — Wikipédia">
              <a:extLst>
                <a:ext uri="{FF2B5EF4-FFF2-40B4-BE49-F238E27FC236}">
                  <a16:creationId xmlns:a16="http://schemas.microsoft.com/office/drawing/2014/main" id="{06D673DC-A0BB-461C-8069-5479E189A13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0" name="Picture 2 - 2" descr="Drapeau du Luxembourg">
              <a:extLst>
                <a:ext uri="{FF2B5EF4-FFF2-40B4-BE49-F238E27FC236}">
                  <a16:creationId xmlns:a16="http://schemas.microsoft.com/office/drawing/2014/main" id="{5CAF9EAA-4D97-4C4B-8BD4-2BEBD00446C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71" name="ZoneTexte 18">
              <a:extLst>
                <a:ext uri="{FF2B5EF4-FFF2-40B4-BE49-F238E27FC236}">
                  <a16:creationId xmlns:a16="http://schemas.microsoft.com/office/drawing/2014/main" id="{A9A8EBD5-C9E2-416A-8F37-D00E28C96EC9}"/>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Day-to-day operations</a:t>
              </a:r>
            </a:p>
          </p:txBody>
        </p:sp>
      </p:grpSp>
      <p:sp>
        <p:nvSpPr>
          <p:cNvPr id="73" name="Ellipse 72">
            <a:extLst>
              <a:ext uri="{FF2B5EF4-FFF2-40B4-BE49-F238E27FC236}">
                <a16:creationId xmlns:a16="http://schemas.microsoft.com/office/drawing/2014/main" id="{A08880C2-376B-4709-BD2D-56C2582FD926}"/>
              </a:ext>
            </a:extLst>
          </p:cNvPr>
          <p:cNvSpPr/>
          <p:nvPr/>
        </p:nvSpPr>
        <p:spPr bwMode="auto">
          <a:xfrm>
            <a:off x="8967152" y="531174"/>
            <a:ext cx="204787" cy="197764"/>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1</a:t>
            </a:r>
          </a:p>
        </p:txBody>
      </p:sp>
      <p:sp>
        <p:nvSpPr>
          <p:cNvPr id="72" name="Rectangle 71">
            <a:extLst>
              <a:ext uri="{FF2B5EF4-FFF2-40B4-BE49-F238E27FC236}">
                <a16:creationId xmlns:a16="http://schemas.microsoft.com/office/drawing/2014/main" id="{E7525C5E-D822-4DED-9B99-8CB3CCBF4F8A}"/>
              </a:ext>
            </a:extLst>
          </p:cNvPr>
          <p:cNvSpPr/>
          <p:nvPr/>
        </p:nvSpPr>
        <p:spPr bwMode="auto">
          <a:xfrm>
            <a:off x="8831076" y="4715376"/>
            <a:ext cx="735151" cy="461665"/>
          </a:xfrm>
          <a:prstGeom prst="rect">
            <a:avLst/>
          </a:prstGeom>
          <a:noFill/>
        </p:spPr>
        <p:txBody>
          <a:bodyPr wrap="square" lIns="0" rIns="0" rtlCol="0">
            <a:spAutoFit/>
          </a:bodyPr>
          <a:lstStyle/>
          <a:p>
            <a:pPr algn="ctr">
              <a:buClr>
                <a:schemeClr val="tx1"/>
              </a:buClr>
            </a:pPr>
            <a:r>
              <a:rPr lang="en-GB" sz="800" i="1">
                <a:latin typeface="Trebuchet MS" panose="020B0603020202020204" pitchFamily="34" charset="0"/>
              </a:rPr>
              <a:t>Deployed within Engage project</a:t>
            </a:r>
          </a:p>
        </p:txBody>
      </p:sp>
      <p:pic>
        <p:nvPicPr>
          <p:cNvPr id="4" name="Image 3">
            <a:extLst>
              <a:ext uri="{FF2B5EF4-FFF2-40B4-BE49-F238E27FC236}">
                <a16:creationId xmlns:a16="http://schemas.microsoft.com/office/drawing/2014/main" id="{2170F478-70FC-48EB-BB62-3F035A2D4742}"/>
              </a:ext>
            </a:extLst>
          </p:cNvPr>
          <p:cNvPicPr>
            <a:picLocks noChangeAspect="1"/>
          </p:cNvPicPr>
          <p:nvPr/>
        </p:nvPicPr>
        <p:blipFill>
          <a:blip r:embed="rId18"/>
          <a:stretch>
            <a:fillRect/>
          </a:stretch>
        </p:blipFill>
        <p:spPr>
          <a:xfrm>
            <a:off x="9062708" y="5157665"/>
            <a:ext cx="484636" cy="185827"/>
          </a:xfrm>
          <a:prstGeom prst="rect">
            <a:avLst/>
          </a:prstGeom>
        </p:spPr>
      </p:pic>
    </p:spTree>
    <p:extLst>
      <p:ext uri="{BB962C8B-B14F-4D97-AF65-F5344CB8AC3E}">
        <p14:creationId xmlns:p14="http://schemas.microsoft.com/office/powerpoint/2010/main" val="266668624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13510C07-6812-4ED7-9280-D30CC1F5A4CC}"/>
              </a:ext>
            </a:extLst>
          </p:cNvPr>
          <p:cNvGraphicFramePr>
            <a:graphicFrameLocks noChangeAspect="1"/>
          </p:cNvGraphicFramePr>
          <p:nvPr>
            <p:custDataLst>
              <p:tags r:id="rId1"/>
            </p:custDataLst>
            <p:extLst>
              <p:ext uri="{D42A27DB-BD31-4B8C-83A1-F6EECF244321}">
                <p14:modId xmlns:p14="http://schemas.microsoft.com/office/powerpoint/2010/main" val="220671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622" imgH="623" progId="TCLayout.ActiveDocument.1">
                  <p:embed/>
                </p:oleObj>
              </mc:Choice>
              <mc:Fallback>
                <p:oleObj name="think-cell Slide" r:id="rId3" imgW="622" imgH="623" progId="TCLayout.ActiveDocument.1">
                  <p:embed/>
                  <p:pic>
                    <p:nvPicPr>
                      <p:cNvPr id="6" name="Objet 5" hidden="1">
                        <a:extLst>
                          <a:ext uri="{FF2B5EF4-FFF2-40B4-BE49-F238E27FC236}">
                            <a16:creationId xmlns:a16="http://schemas.microsoft.com/office/drawing/2014/main" id="{13510C07-6812-4ED7-9280-D30CC1F5A4C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5FAC1FE-105D-44ED-BD39-E0C570F467B1}"/>
              </a:ext>
            </a:extLst>
          </p:cNvPr>
          <p:cNvSpPr>
            <a:spLocks noGrp="1"/>
          </p:cNvSpPr>
          <p:nvPr>
            <p:ph type="body" sz="quarter" idx="10"/>
          </p:nvPr>
        </p:nvSpPr>
        <p:spPr/>
        <p:txBody>
          <a:bodyPr/>
          <a:lstStyle/>
          <a:p>
            <a:r>
              <a:rPr lang="en-GB" sz="800" i="1" kern="0"/>
              <a:t>Sources: eleven research &amp; analysis, company data, interviews with management</a:t>
            </a:r>
          </a:p>
          <a:p>
            <a:endParaRPr lang="en-GB"/>
          </a:p>
        </p:txBody>
      </p:sp>
      <p:sp>
        <p:nvSpPr>
          <p:cNvPr id="31" name="Rectangle 30">
            <a:extLst>
              <a:ext uri="{FF2B5EF4-FFF2-40B4-BE49-F238E27FC236}">
                <a16:creationId xmlns:a16="http://schemas.microsoft.com/office/drawing/2014/main" id="{BD681E3B-67F9-4FB6-9653-9774CF585D32}"/>
              </a:ext>
            </a:extLst>
          </p:cNvPr>
          <p:cNvSpPr/>
          <p:nvPr/>
        </p:nvSpPr>
        <p:spPr bwMode="auto">
          <a:xfrm>
            <a:off x="87477" y="2551301"/>
            <a:ext cx="495455" cy="2748773"/>
          </a:xfrm>
          <a:prstGeom prst="rect">
            <a:avLst/>
          </a:prstGeom>
          <a:solidFill>
            <a:schemeClr val="tx1"/>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bg1"/>
                </a:solidFill>
                <a:effectLst/>
                <a:latin typeface="Trebuchet MS" panose="020B0603020202020204" pitchFamily="34" charset="0"/>
              </a:rPr>
              <a:t>Main tasks</a:t>
            </a:r>
          </a:p>
        </p:txBody>
      </p:sp>
      <p:sp>
        <p:nvSpPr>
          <p:cNvPr id="35" name="Rectangle 34">
            <a:extLst>
              <a:ext uri="{FF2B5EF4-FFF2-40B4-BE49-F238E27FC236}">
                <a16:creationId xmlns:a16="http://schemas.microsoft.com/office/drawing/2014/main" id="{4D37AD63-3908-46F6-A1D3-6ABBFD0BCBC8}"/>
              </a:ext>
            </a:extLst>
          </p:cNvPr>
          <p:cNvSpPr/>
          <p:nvPr/>
        </p:nvSpPr>
        <p:spPr bwMode="auto">
          <a:xfrm>
            <a:off x="87476" y="5993725"/>
            <a:ext cx="495455" cy="408106"/>
          </a:xfrm>
          <a:prstGeom prst="rect">
            <a:avLst/>
          </a:prstGeom>
          <a:solidFill>
            <a:schemeClr val="tx1"/>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i="1">
                <a:solidFill>
                  <a:schemeClr val="bg1"/>
                </a:solidFill>
                <a:latin typeface="Trebuchet MS" panose="020B0603020202020204" pitchFamily="34" charset="0"/>
              </a:rPr>
              <a:t>Skills</a:t>
            </a:r>
            <a:endParaRPr kumimoji="0" lang="en-GB" sz="1000" b="1" i="1" u="none" strike="noStrike" cap="none" normalizeH="0" baseline="0">
              <a:ln>
                <a:noFill/>
              </a:ln>
              <a:solidFill>
                <a:schemeClr val="bg1"/>
              </a:solidFill>
              <a:effectLst/>
              <a:latin typeface="Trebuchet MS" panose="020B0603020202020204" pitchFamily="34" charset="0"/>
            </a:endParaRPr>
          </a:p>
        </p:txBody>
      </p:sp>
      <p:sp>
        <p:nvSpPr>
          <p:cNvPr id="29" name="Rectangle 28">
            <a:extLst>
              <a:ext uri="{FF2B5EF4-FFF2-40B4-BE49-F238E27FC236}">
                <a16:creationId xmlns:a16="http://schemas.microsoft.com/office/drawing/2014/main" id="{3969BBAF-5B8D-45D0-9251-529419E278E6}"/>
              </a:ext>
            </a:extLst>
          </p:cNvPr>
          <p:cNvSpPr/>
          <p:nvPr/>
        </p:nvSpPr>
        <p:spPr bwMode="auto">
          <a:xfrm>
            <a:off x="87476" y="5412766"/>
            <a:ext cx="495455" cy="502989"/>
          </a:xfrm>
          <a:prstGeom prst="rect">
            <a:avLst/>
          </a:prstGeom>
          <a:solidFill>
            <a:schemeClr val="tx1"/>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a:r>
              <a:rPr lang="en-GB" sz="1000" b="1" i="1">
                <a:solidFill>
                  <a:schemeClr val="bg1"/>
                </a:solidFill>
                <a:latin typeface="Trebuchet MS" panose="020B0603020202020204" pitchFamily="34" charset="0"/>
              </a:rPr>
              <a:t>Tools </a:t>
            </a:r>
          </a:p>
        </p:txBody>
      </p:sp>
      <p:sp>
        <p:nvSpPr>
          <p:cNvPr id="32" name="Title 1">
            <a:extLst>
              <a:ext uri="{FF2B5EF4-FFF2-40B4-BE49-F238E27FC236}">
                <a16:creationId xmlns:a16="http://schemas.microsoft.com/office/drawing/2014/main" id="{D5C5C981-D95A-4008-8124-B1C7433D105A}"/>
              </a:ext>
            </a:extLst>
          </p:cNvPr>
          <p:cNvSpPr txBox="1">
            <a:spLocks/>
          </p:cNvSpPr>
          <p:nvPr/>
        </p:nvSpPr>
        <p:spPr bwMode="auto">
          <a:xfrm>
            <a:off x="165600" y="147600"/>
            <a:ext cx="8388164"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kern="0">
                <a:latin typeface="Trebuchet MS" panose="020B0603020202020204" pitchFamily="34" charset="0"/>
              </a:rPr>
              <a:t>Furthermore, </a:t>
            </a:r>
            <a:r>
              <a:rPr lang="en-GB" kern="0" err="1">
                <a:latin typeface="Trebuchet MS" panose="020B0603020202020204" pitchFamily="34" charset="0"/>
              </a:rPr>
              <a:t>Altares</a:t>
            </a:r>
            <a:r>
              <a:rPr lang="en-GB" kern="0">
                <a:latin typeface="Trebuchet MS" panose="020B0603020202020204" pitchFamily="34" charset="0"/>
              </a:rPr>
              <a:t>' operations are supported by </a:t>
            </a:r>
            <a:r>
              <a:rPr lang="en-GB" kern="0">
                <a:solidFill>
                  <a:schemeClr val="tx2"/>
                </a:solidFill>
                <a:latin typeface="Trebuchet MS" panose="020B0603020202020204" pitchFamily="34" charset="0"/>
              </a:rPr>
              <a:t>continuous R&amp;D and a strong IT architecture </a:t>
            </a:r>
          </a:p>
          <a:p>
            <a:endParaRPr lang="en-GB" kern="0">
              <a:latin typeface="Trebuchet MS" panose="020B0603020202020204" pitchFamily="34" charset="0"/>
            </a:endParaRPr>
          </a:p>
        </p:txBody>
      </p:sp>
      <p:cxnSp>
        <p:nvCxnSpPr>
          <p:cNvPr id="34" name="Connecteur droit 4">
            <a:extLst>
              <a:ext uri="{FF2B5EF4-FFF2-40B4-BE49-F238E27FC236}">
                <a16:creationId xmlns:a16="http://schemas.microsoft.com/office/drawing/2014/main" id="{1DEF9CF9-A949-4C75-A7F4-7B4EB818B026}"/>
              </a:ext>
            </a:extLst>
          </p:cNvPr>
          <p:cNvCxnSpPr>
            <a:cxnSpLocks/>
          </p:cNvCxnSpPr>
          <p:nvPr/>
        </p:nvCxnSpPr>
        <p:spPr bwMode="auto">
          <a:xfrm>
            <a:off x="165600" y="965923"/>
            <a:ext cx="940062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6" name="TextBox 30">
            <a:extLst>
              <a:ext uri="{FF2B5EF4-FFF2-40B4-BE49-F238E27FC236}">
                <a16:creationId xmlns:a16="http://schemas.microsoft.com/office/drawing/2014/main" id="{8E59EF33-6DF9-4921-8DA6-83E49BDB1715}"/>
              </a:ext>
            </a:extLst>
          </p:cNvPr>
          <p:cNvSpPr txBox="1"/>
          <p:nvPr/>
        </p:nvSpPr>
        <p:spPr>
          <a:xfrm>
            <a:off x="3009872" y="847291"/>
            <a:ext cx="4202616" cy="430887"/>
          </a:xfrm>
          <a:prstGeom prst="rect">
            <a:avLst/>
          </a:prstGeom>
          <a:solidFill>
            <a:schemeClr val="bg1"/>
          </a:solidFill>
        </p:spPr>
        <p:txBody>
          <a:bodyPr wrap="square" lIns="0" rIns="0" rtlCol="0">
            <a:spAutoFit/>
          </a:bodyPr>
          <a:lstStyle/>
          <a:p>
            <a:pPr algn="ctr">
              <a:defRPr/>
            </a:pPr>
            <a:r>
              <a:rPr lang="en-GB" sz="1100">
                <a:latin typeface="Trebuchet MS" panose="020B0603020202020204" pitchFamily="34" charset="0"/>
              </a:rPr>
              <a:t>Synthetic View of </a:t>
            </a:r>
            <a:r>
              <a:rPr lang="en-GB" sz="1100" err="1">
                <a:latin typeface="Trebuchet MS" panose="020B0603020202020204" pitchFamily="34" charset="0"/>
              </a:rPr>
              <a:t>Altares</a:t>
            </a:r>
            <a:r>
              <a:rPr lang="en-GB" sz="1100">
                <a:latin typeface="Trebuchet MS" panose="020B0603020202020204" pitchFamily="34" charset="0"/>
              </a:rPr>
              <a:t>’ offering improvement and R&amp;D operations </a:t>
            </a:r>
            <a:endParaRPr kumimoji="0" lang="en-GB" sz="1100" u="none" strike="noStrike" cap="none" normalizeH="0" baseline="0">
              <a:ln>
                <a:noFill/>
              </a:ln>
              <a:effectLst/>
              <a:latin typeface="Trebuchet MS" panose="020B0603020202020204" pitchFamily="34" charset="0"/>
            </a:endParaRPr>
          </a:p>
        </p:txBody>
      </p:sp>
      <p:sp>
        <p:nvSpPr>
          <p:cNvPr id="56" name="Ellipse 55">
            <a:extLst>
              <a:ext uri="{FF2B5EF4-FFF2-40B4-BE49-F238E27FC236}">
                <a16:creationId xmlns:a16="http://schemas.microsoft.com/office/drawing/2014/main" id="{AD323394-4D9A-4950-A9FC-F3B2DF095AEB}"/>
              </a:ext>
            </a:extLst>
          </p:cNvPr>
          <p:cNvSpPr/>
          <p:nvPr/>
        </p:nvSpPr>
        <p:spPr bwMode="auto">
          <a:xfrm>
            <a:off x="2736486" y="864275"/>
            <a:ext cx="204787" cy="19776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2</a:t>
            </a:r>
          </a:p>
        </p:txBody>
      </p:sp>
      <p:sp>
        <p:nvSpPr>
          <p:cNvPr id="58" name="Chevron 69">
            <a:extLst>
              <a:ext uri="{FF2B5EF4-FFF2-40B4-BE49-F238E27FC236}">
                <a16:creationId xmlns:a16="http://schemas.microsoft.com/office/drawing/2014/main" id="{1EBF2D32-C8E0-4593-AA65-E9E81F71F03B}"/>
              </a:ext>
            </a:extLst>
          </p:cNvPr>
          <p:cNvSpPr/>
          <p:nvPr/>
        </p:nvSpPr>
        <p:spPr bwMode="auto">
          <a:xfrm>
            <a:off x="5291565" y="1934180"/>
            <a:ext cx="1408839" cy="495006"/>
          </a:xfrm>
          <a:prstGeom prst="rect">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900" b="1" i="1">
                <a:solidFill>
                  <a:schemeClr val="bg1"/>
                </a:solidFill>
                <a:latin typeface="Trebuchet MS" panose="020B0603020202020204" pitchFamily="34" charset="0"/>
              </a:rPr>
              <a:t>Scoring algorithm improvement </a:t>
            </a:r>
            <a:endParaRPr kumimoji="0" lang="en-GB" sz="4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59" name="Chevron 69">
            <a:extLst>
              <a:ext uri="{FF2B5EF4-FFF2-40B4-BE49-F238E27FC236}">
                <a16:creationId xmlns:a16="http://schemas.microsoft.com/office/drawing/2014/main" id="{F8B715C8-543F-40C3-8FBD-62B981653C48}"/>
              </a:ext>
            </a:extLst>
          </p:cNvPr>
          <p:cNvSpPr/>
          <p:nvPr/>
        </p:nvSpPr>
        <p:spPr bwMode="auto">
          <a:xfrm>
            <a:off x="6816977" y="1934180"/>
            <a:ext cx="1408839" cy="495006"/>
          </a:xfrm>
          <a:prstGeom prst="rect">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900" b="1" i="1">
                <a:solidFill>
                  <a:schemeClr val="bg1"/>
                </a:solidFill>
                <a:latin typeface="Trebuchet MS" pitchFamily="34" charset="0"/>
              </a:rPr>
              <a:t>Product IT development</a:t>
            </a:r>
          </a:p>
          <a:p>
            <a:pPr marL="0" marR="0" lvl="0" indent="0" algn="ctr" defTabSz="914400" rtl="0" eaLnBrk="1" fontAlgn="base" latinLnBrk="0" hangingPunct="1">
              <a:lnSpc>
                <a:spcPct val="100000"/>
              </a:lnSpc>
              <a:spcBef>
                <a:spcPct val="0"/>
              </a:spcBef>
              <a:spcAft>
                <a:spcPct val="0"/>
              </a:spcAft>
              <a:buClrTx/>
              <a:buSzTx/>
              <a:buFontTx/>
              <a:buNone/>
              <a:tabLst/>
              <a:defRPr/>
            </a:pPr>
            <a:r>
              <a:rPr lang="en-GB" sz="900" b="1" i="1">
                <a:solidFill>
                  <a:schemeClr val="bg1"/>
                </a:solidFill>
                <a:latin typeface="Trebuchet MS" pitchFamily="34" charset="0"/>
              </a:rPr>
              <a:t> </a:t>
            </a:r>
            <a:r>
              <a:rPr lang="en-GB" sz="600" b="1" i="1">
                <a:solidFill>
                  <a:schemeClr val="bg1"/>
                </a:solidFill>
                <a:latin typeface="Trebuchet MS" panose="020B0603020202020204" pitchFamily="34" charset="0"/>
              </a:rPr>
              <a:t>(APIs, connectors, Webservices)</a:t>
            </a:r>
            <a:endParaRPr kumimoji="0" lang="en-GB" sz="6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62" name="Chevron 69">
            <a:extLst>
              <a:ext uri="{FF2B5EF4-FFF2-40B4-BE49-F238E27FC236}">
                <a16:creationId xmlns:a16="http://schemas.microsoft.com/office/drawing/2014/main" id="{EBDB6BD9-12D3-4DC3-91EB-26A7B42C851E}"/>
              </a:ext>
            </a:extLst>
          </p:cNvPr>
          <p:cNvSpPr>
            <a:spLocks noChangeAspect="1"/>
          </p:cNvSpPr>
          <p:nvPr/>
        </p:nvSpPr>
        <p:spPr bwMode="auto">
          <a:xfrm>
            <a:off x="715327"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Data collection </a:t>
            </a:r>
            <a:r>
              <a:rPr lang="en-GB" sz="700" b="1" i="1">
                <a:solidFill>
                  <a:schemeClr val="bg1"/>
                </a:solidFill>
                <a:latin typeface="Trebuchet MS" panose="020B0603020202020204" pitchFamily="34" charset="0"/>
              </a:rPr>
              <a:t>(structured and non structured data) </a:t>
            </a:r>
            <a:endParaRPr kumimoji="0" lang="en-GB" sz="700" b="1" i="1" u="none" strike="noStrike" kern="1200" cap="none" spc="0" normalizeH="0" baseline="0">
              <a:ln>
                <a:noFill/>
              </a:ln>
              <a:solidFill>
                <a:schemeClr val="bg1"/>
              </a:solidFill>
              <a:effectLst/>
              <a:uLnTx/>
              <a:uFillTx/>
              <a:latin typeface="Trebuchet MS" panose="020B0603020202020204" pitchFamily="34" charset="0"/>
            </a:endParaRPr>
          </a:p>
        </p:txBody>
      </p:sp>
      <p:cxnSp>
        <p:nvCxnSpPr>
          <p:cNvPr id="63" name="Straight Arrow Connector 29">
            <a:extLst>
              <a:ext uri="{FF2B5EF4-FFF2-40B4-BE49-F238E27FC236}">
                <a16:creationId xmlns:a16="http://schemas.microsoft.com/office/drawing/2014/main" id="{39DB2EAD-9B1A-406C-8BC0-AC4F46189824}"/>
              </a:ext>
            </a:extLst>
          </p:cNvPr>
          <p:cNvCxnSpPr>
            <a:cxnSpLocks noChangeAspect="1"/>
          </p:cNvCxnSpPr>
          <p:nvPr/>
        </p:nvCxnSpPr>
        <p:spPr bwMode="auto">
          <a:xfrm flipH="1" flipV="1">
            <a:off x="710271" y="1221908"/>
            <a:ext cx="4513057" cy="132"/>
          </a:xfrm>
          <a:prstGeom prst="straightConnector1">
            <a:avLst/>
          </a:prstGeom>
          <a:solidFill>
            <a:schemeClr val="accent1"/>
          </a:solidFill>
          <a:ln w="9525" cap="flat" cmpd="sng" algn="ctr">
            <a:solidFill>
              <a:schemeClr val="tx2"/>
            </a:solidFill>
            <a:prstDash val="solid"/>
            <a:round/>
            <a:headEnd type="triangle" w="med" len="med"/>
            <a:tailEnd type="triangle" w="med" len="med"/>
          </a:ln>
          <a:effectLst/>
        </p:spPr>
      </p:cxnSp>
      <p:sp>
        <p:nvSpPr>
          <p:cNvPr id="64" name="TextBox 30">
            <a:extLst>
              <a:ext uri="{FF2B5EF4-FFF2-40B4-BE49-F238E27FC236}">
                <a16:creationId xmlns:a16="http://schemas.microsoft.com/office/drawing/2014/main" id="{8FBB0BF0-280B-422D-B26D-51F8194B0974}"/>
              </a:ext>
            </a:extLst>
          </p:cNvPr>
          <p:cNvSpPr txBox="1">
            <a:spLocks noChangeAspect="1"/>
          </p:cNvSpPr>
          <p:nvPr/>
        </p:nvSpPr>
        <p:spPr>
          <a:xfrm>
            <a:off x="1263691" y="1070835"/>
            <a:ext cx="2870443"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1"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Upstream : data collect</a:t>
            </a:r>
            <a:r>
              <a:rPr lang="en-GB" sz="1000" i="1">
                <a:solidFill>
                  <a:schemeClr val="tx2"/>
                </a:solidFill>
                <a:latin typeface="Trebuchet MS" panose="020B0603020202020204" pitchFamily="34" charset="0"/>
              </a:rPr>
              <a:t>ion and integration</a:t>
            </a:r>
            <a:endParaRPr kumimoji="0" lang="en-GB" sz="1000" b="0" i="1" u="none" strike="noStrike" kern="1200" cap="none" spc="0" normalizeH="0" baseline="0" noProof="0">
              <a:ln>
                <a:noFill/>
              </a:ln>
              <a:solidFill>
                <a:schemeClr val="tx2"/>
              </a:solidFill>
              <a:effectLst/>
              <a:uLnTx/>
              <a:uFillTx/>
              <a:latin typeface="Trebuchet MS" panose="020B0603020202020204" pitchFamily="34" charset="0"/>
            </a:endParaRPr>
          </a:p>
        </p:txBody>
      </p:sp>
      <p:sp>
        <p:nvSpPr>
          <p:cNvPr id="65" name="Chevron 69">
            <a:extLst>
              <a:ext uri="{FF2B5EF4-FFF2-40B4-BE49-F238E27FC236}">
                <a16:creationId xmlns:a16="http://schemas.microsoft.com/office/drawing/2014/main" id="{8DE77F5D-5042-42AB-A898-AA76BB6B9A15}"/>
              </a:ext>
            </a:extLst>
          </p:cNvPr>
          <p:cNvSpPr>
            <a:spLocks noChangeAspect="1"/>
          </p:cNvSpPr>
          <p:nvPr/>
        </p:nvSpPr>
        <p:spPr bwMode="auto">
          <a:xfrm>
            <a:off x="2240739"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Data cleaning and treatment </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66" name="Chevron 69">
            <a:extLst>
              <a:ext uri="{FF2B5EF4-FFF2-40B4-BE49-F238E27FC236}">
                <a16:creationId xmlns:a16="http://schemas.microsoft.com/office/drawing/2014/main" id="{9EA087CE-323A-4971-9D2D-E9C8B3E6028F}"/>
              </a:ext>
            </a:extLst>
          </p:cNvPr>
          <p:cNvSpPr>
            <a:spLocks noChangeAspect="1"/>
          </p:cNvSpPr>
          <p:nvPr/>
        </p:nvSpPr>
        <p:spPr bwMode="auto">
          <a:xfrm>
            <a:off x="3766152"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Data storage</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67" name="Chevron 69">
            <a:extLst>
              <a:ext uri="{FF2B5EF4-FFF2-40B4-BE49-F238E27FC236}">
                <a16:creationId xmlns:a16="http://schemas.microsoft.com/office/drawing/2014/main" id="{02479348-E34D-4051-9373-85B50E6C2D45}"/>
              </a:ext>
            </a:extLst>
          </p:cNvPr>
          <p:cNvSpPr>
            <a:spLocks noChangeAspect="1"/>
          </p:cNvSpPr>
          <p:nvPr/>
        </p:nvSpPr>
        <p:spPr bwMode="auto">
          <a:xfrm>
            <a:off x="5291565"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Data a</a:t>
            </a:r>
            <a:r>
              <a:rPr kumimoji="0" lang="en-GB" sz="10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nalysis and fulfilment</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68" name="Chevron 69">
            <a:extLst>
              <a:ext uri="{FF2B5EF4-FFF2-40B4-BE49-F238E27FC236}">
                <a16:creationId xmlns:a16="http://schemas.microsoft.com/office/drawing/2014/main" id="{29A2AEB2-324A-4E56-B44F-F13D79D4B8B6}"/>
              </a:ext>
            </a:extLst>
          </p:cNvPr>
          <p:cNvSpPr>
            <a:spLocks noChangeAspect="1"/>
          </p:cNvSpPr>
          <p:nvPr/>
        </p:nvSpPr>
        <p:spPr bwMode="auto">
          <a:xfrm>
            <a:off x="6816978"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Customer Onboarding and success</a:t>
            </a:r>
            <a:endParaRPr kumimoji="0" lang="en-GB" sz="5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69" name="Chevron 69">
            <a:extLst>
              <a:ext uri="{FF2B5EF4-FFF2-40B4-BE49-F238E27FC236}">
                <a16:creationId xmlns:a16="http://schemas.microsoft.com/office/drawing/2014/main" id="{891E9C60-8E0C-4B90-A22E-5864D337DE69}"/>
              </a:ext>
            </a:extLst>
          </p:cNvPr>
          <p:cNvSpPr>
            <a:spLocks noChangeAspect="1"/>
          </p:cNvSpPr>
          <p:nvPr/>
        </p:nvSpPr>
        <p:spPr bwMode="auto">
          <a:xfrm>
            <a:off x="8342389"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Sales and support </a:t>
            </a:r>
            <a:endParaRPr kumimoji="0" lang="en-GB" sz="500" b="1" i="1" u="none" strike="noStrike" kern="1200" cap="none" spc="0" normalizeH="0" baseline="0">
              <a:ln>
                <a:noFill/>
              </a:ln>
              <a:solidFill>
                <a:schemeClr val="bg1"/>
              </a:solidFill>
              <a:effectLst/>
              <a:uLnTx/>
              <a:uFillTx/>
              <a:latin typeface="Trebuchet MS" panose="020B0603020202020204" pitchFamily="34" charset="0"/>
            </a:endParaRPr>
          </a:p>
        </p:txBody>
      </p:sp>
      <p:cxnSp>
        <p:nvCxnSpPr>
          <p:cNvPr id="70" name="Straight Arrow Connector 29">
            <a:extLst>
              <a:ext uri="{FF2B5EF4-FFF2-40B4-BE49-F238E27FC236}">
                <a16:creationId xmlns:a16="http://schemas.microsoft.com/office/drawing/2014/main" id="{7132C9CA-DBA3-4554-A0FE-D316979FD040}"/>
              </a:ext>
            </a:extLst>
          </p:cNvPr>
          <p:cNvCxnSpPr>
            <a:cxnSpLocks noChangeAspect="1"/>
          </p:cNvCxnSpPr>
          <p:nvPr/>
        </p:nvCxnSpPr>
        <p:spPr bwMode="auto">
          <a:xfrm flipH="1" flipV="1">
            <a:off x="5291565" y="1221908"/>
            <a:ext cx="4513057" cy="132"/>
          </a:xfrm>
          <a:prstGeom prst="straightConnector1">
            <a:avLst/>
          </a:prstGeom>
          <a:solidFill>
            <a:schemeClr val="accent1"/>
          </a:solidFill>
          <a:ln w="9525" cap="flat" cmpd="sng" algn="ctr">
            <a:solidFill>
              <a:schemeClr val="tx2"/>
            </a:solidFill>
            <a:prstDash val="solid"/>
            <a:round/>
            <a:headEnd type="triangle" w="med" len="med"/>
            <a:tailEnd type="triangle" w="med" len="med"/>
          </a:ln>
          <a:effectLst/>
        </p:spPr>
      </p:cxnSp>
      <p:sp>
        <p:nvSpPr>
          <p:cNvPr id="71" name="TextBox 17">
            <a:extLst>
              <a:ext uri="{FF2B5EF4-FFF2-40B4-BE49-F238E27FC236}">
                <a16:creationId xmlns:a16="http://schemas.microsoft.com/office/drawing/2014/main" id="{C5D5B4D4-837C-4B3D-871C-3EBF04BA617B}"/>
              </a:ext>
            </a:extLst>
          </p:cNvPr>
          <p:cNvSpPr txBox="1">
            <a:spLocks noChangeAspect="1"/>
          </p:cNvSpPr>
          <p:nvPr/>
        </p:nvSpPr>
        <p:spPr>
          <a:xfrm>
            <a:off x="6191577" y="1069864"/>
            <a:ext cx="3058749" cy="246221"/>
          </a:xfrm>
          <a:prstGeom prst="rect">
            <a:avLst/>
          </a:prstGeom>
          <a:solidFill>
            <a:schemeClr val="bg1"/>
          </a:solidFill>
        </p:spPr>
        <p:txBody>
          <a:bodyPr wrap="square" lIns="0" rIns="0" rtlCol="0">
            <a:spAutoFit/>
          </a:bodyPr>
          <a:lstStyle>
            <a:defPPr>
              <a:defRPr lang="en-US"/>
            </a:defPPr>
            <a:lvl1pPr marL="0" marR="0" lvl="0" indent="0" algn="ctr" defTabSz="914400" eaLnBrk="1" latinLnBrk="0" hangingPunct="1">
              <a:lnSpc>
                <a:spcPct val="100000"/>
              </a:lnSpc>
              <a:buClrTx/>
              <a:buSzTx/>
              <a:buFontTx/>
              <a:buNone/>
              <a:tabLst/>
              <a:defRPr kumimoji="0" sz="1000" b="0" i="1" u="none" strike="noStrike" cap="none" spc="0" normalizeH="0" baseline="0">
                <a:ln>
                  <a:noFill/>
                </a:ln>
                <a:solidFill>
                  <a:schemeClr val="tx2"/>
                </a:solidFill>
                <a:effectLst/>
                <a:uLnTx/>
                <a:uFillTx/>
              </a:defRPr>
            </a:lvl1pPr>
          </a:lstStyle>
          <a:p>
            <a:r>
              <a:rPr lang="en-GB">
                <a:latin typeface="Trebuchet MS" panose="020B0603020202020204" pitchFamily="34" charset="0"/>
              </a:rPr>
              <a:t>Downstream : data analysis and offering deployment</a:t>
            </a:r>
          </a:p>
        </p:txBody>
      </p:sp>
      <p:sp>
        <p:nvSpPr>
          <p:cNvPr id="72" name="Chevron 69">
            <a:extLst>
              <a:ext uri="{FF2B5EF4-FFF2-40B4-BE49-F238E27FC236}">
                <a16:creationId xmlns:a16="http://schemas.microsoft.com/office/drawing/2014/main" id="{A95E7921-9C91-4F65-A113-D2A7CF918B51}"/>
              </a:ext>
            </a:extLst>
          </p:cNvPr>
          <p:cNvSpPr/>
          <p:nvPr/>
        </p:nvSpPr>
        <p:spPr bwMode="auto">
          <a:xfrm>
            <a:off x="716251" y="1934179"/>
            <a:ext cx="3043853" cy="495006"/>
          </a:xfrm>
          <a:prstGeom prst="rect">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900" b="1" i="1">
                <a:solidFill>
                  <a:schemeClr val="bg1"/>
                </a:solidFill>
                <a:latin typeface="Trebuchet MS" panose="020B0603020202020204" pitchFamily="34" charset="0"/>
              </a:rPr>
              <a:t>R&amp;D on data collection and cleansing</a:t>
            </a:r>
            <a:endParaRPr kumimoji="0" lang="en-GB" sz="4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4" name="Rectangle 3">
            <a:extLst>
              <a:ext uri="{FF2B5EF4-FFF2-40B4-BE49-F238E27FC236}">
                <a16:creationId xmlns:a16="http://schemas.microsoft.com/office/drawing/2014/main" id="{C972A882-EFB1-4267-A60A-9ADCFDF2A870}"/>
              </a:ext>
            </a:extLst>
          </p:cNvPr>
          <p:cNvSpPr/>
          <p:nvPr/>
        </p:nvSpPr>
        <p:spPr bwMode="auto">
          <a:xfrm>
            <a:off x="663447" y="1115832"/>
            <a:ext cx="9136689" cy="818347"/>
          </a:xfrm>
          <a:prstGeom prst="rect">
            <a:avLst/>
          </a:prstGeom>
          <a:solidFill>
            <a:schemeClr val="bg1">
              <a:alpha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4" name="Rectangle 73">
            <a:extLst>
              <a:ext uri="{FF2B5EF4-FFF2-40B4-BE49-F238E27FC236}">
                <a16:creationId xmlns:a16="http://schemas.microsoft.com/office/drawing/2014/main" id="{431A8241-137F-48B9-A302-1A288F4BB765}"/>
              </a:ext>
            </a:extLst>
          </p:cNvPr>
          <p:cNvSpPr/>
          <p:nvPr/>
        </p:nvSpPr>
        <p:spPr bwMode="auto">
          <a:xfrm>
            <a:off x="715327" y="2551300"/>
            <a:ext cx="5977513" cy="2740475"/>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36000" tIns="72000" rIns="72000" bIns="0" numCol="1" rtlCol="0" anchor="t" anchorCtr="0" compatLnSpc="1">
            <a:prstTxWarp prst="textNoShape">
              <a:avLst/>
            </a:prstTxWarp>
          </a:bodyPr>
          <a:lstStyle/>
          <a:p>
            <a:pPr marL="265112" indent="-171450">
              <a:spcBef>
                <a:spcPts val="300"/>
              </a:spcBef>
              <a:buClr>
                <a:schemeClr val="tx1"/>
              </a:buClr>
              <a:buFont typeface="Arial" panose="020B0604020202020204" pitchFamily="34" charset="0"/>
              <a:buChar char="•"/>
            </a:pPr>
            <a:r>
              <a:rPr lang="en-GB" sz="950">
                <a:solidFill>
                  <a:schemeClr val="tx2"/>
                </a:solidFill>
                <a:latin typeface="Trebuchet MS" pitchFamily="34" charset="0"/>
              </a:rPr>
              <a:t>Data Science teams </a:t>
            </a:r>
            <a:r>
              <a:rPr lang="en-GB" sz="950">
                <a:latin typeface="Trebuchet MS" pitchFamily="34" charset="0"/>
              </a:rPr>
              <a:t>in France and Benelux deliver scoring, </a:t>
            </a:r>
            <a:r>
              <a:rPr lang="en-GB" sz="950">
                <a:solidFill>
                  <a:schemeClr val="tx2"/>
                </a:solidFill>
                <a:latin typeface="Trebuchet MS" pitchFamily="34" charset="0"/>
              </a:rPr>
              <a:t>analytics and predictive models projects</a:t>
            </a:r>
          </a:p>
          <a:p>
            <a:pPr marL="265112" indent="-171450">
              <a:spcBef>
                <a:spcPts val="300"/>
              </a:spcBef>
              <a:buClr>
                <a:schemeClr val="tx1"/>
              </a:buClr>
              <a:buFont typeface="Arial" panose="020B0604020202020204" pitchFamily="34" charset="0"/>
              <a:buChar char="•"/>
            </a:pPr>
            <a:r>
              <a:rPr lang="en-GB" sz="950">
                <a:latin typeface="Trebuchet MS" pitchFamily="34" charset="0"/>
              </a:rPr>
              <a:t>It is also specialized in </a:t>
            </a:r>
            <a:r>
              <a:rPr lang="en-GB" sz="950">
                <a:solidFill>
                  <a:schemeClr val="tx2"/>
                </a:solidFill>
                <a:latin typeface="Trebuchet MS" pitchFamily="34" charset="0"/>
              </a:rPr>
              <a:t>Natural language processing (NLP) </a:t>
            </a:r>
            <a:r>
              <a:rPr lang="en-GB" sz="950">
                <a:latin typeface="Trebuchet MS" pitchFamily="34" charset="0"/>
              </a:rPr>
              <a:t>technology used to “read” documents, web sites, press information and to “write” texts added to products and on-line contents</a:t>
            </a:r>
          </a:p>
          <a:p>
            <a:pPr marL="265112" indent="-171450">
              <a:spcBef>
                <a:spcPts val="300"/>
              </a:spcBef>
              <a:buClr>
                <a:schemeClr val="tx1"/>
              </a:buClr>
              <a:buFont typeface="Arial" panose="020B0604020202020204" pitchFamily="34" charset="0"/>
              <a:buChar char="•"/>
            </a:pPr>
            <a:r>
              <a:rPr lang="en-GB" sz="950">
                <a:solidFill>
                  <a:schemeClr val="tx2"/>
                </a:solidFill>
                <a:latin typeface="Trebuchet MS" pitchFamily="34" charset="0"/>
              </a:rPr>
              <a:t>Several technology-based add-ons </a:t>
            </a:r>
            <a:r>
              <a:rPr lang="en-GB" sz="950">
                <a:latin typeface="Trebuchet MS" pitchFamily="34" charset="0"/>
              </a:rPr>
              <a:t>are to be integrated in order to improve products, incl.: </a:t>
            </a:r>
          </a:p>
          <a:p>
            <a:pPr marL="722312" lvl="1" indent="-171450">
              <a:spcBef>
                <a:spcPts val="300"/>
              </a:spcBef>
              <a:buClr>
                <a:schemeClr val="tx1"/>
              </a:buClr>
              <a:buFont typeface="Arial" panose="020B0604020202020204" pitchFamily="34" charset="0"/>
              <a:buChar char="•"/>
            </a:pPr>
            <a:r>
              <a:rPr lang="en-GB" sz="950">
                <a:solidFill>
                  <a:schemeClr val="tx2"/>
                </a:solidFill>
                <a:latin typeface="Trebuchet MS" pitchFamily="34" charset="0"/>
              </a:rPr>
              <a:t>NLP project </a:t>
            </a:r>
            <a:r>
              <a:rPr lang="en-GB" sz="950">
                <a:latin typeface="Trebuchet MS" pitchFamily="34" charset="0"/>
              </a:rPr>
              <a:t>to integrate companies-related news into products: A POC has been performed with an external provider with the estimation of the project feasibility and the development timeline (5 to 6 months of development), therefore, the product should be released in Q4 2021</a:t>
            </a:r>
          </a:p>
          <a:p>
            <a:pPr marL="722312" lvl="1" indent="-171450">
              <a:spcBef>
                <a:spcPts val="300"/>
              </a:spcBef>
              <a:buClr>
                <a:schemeClr val="tx1"/>
              </a:buClr>
              <a:buFont typeface="Arial" panose="020B0604020202020204" pitchFamily="34" charset="0"/>
              <a:buChar char="•"/>
            </a:pPr>
            <a:r>
              <a:rPr lang="en-GB" sz="950">
                <a:solidFill>
                  <a:schemeClr val="tx2"/>
                </a:solidFill>
                <a:latin typeface="Trebuchet MS" pitchFamily="34" charset="0"/>
              </a:rPr>
              <a:t>Machine learning project </a:t>
            </a:r>
            <a:r>
              <a:rPr lang="en-GB" sz="950">
                <a:latin typeface="Trebuchet MS" pitchFamily="34" charset="0"/>
              </a:rPr>
              <a:t>of score precision enrichment with clients’ inputs: with the objective to enable Altares’ client to visualize and modify the different elements that constitute their score (e.g. outdated annual balance sheet that can be updated)</a:t>
            </a:r>
          </a:p>
          <a:p>
            <a:pPr marL="722312" lvl="1" indent="-171450">
              <a:spcBef>
                <a:spcPts val="300"/>
              </a:spcBef>
              <a:buClr>
                <a:schemeClr val="tx1"/>
              </a:buClr>
              <a:buFont typeface="Arial" panose="020B0604020202020204" pitchFamily="34" charset="0"/>
              <a:buChar char="•"/>
            </a:pPr>
            <a:r>
              <a:rPr lang="en-GB" sz="950">
                <a:solidFill>
                  <a:schemeClr val="tx2"/>
                </a:solidFill>
                <a:latin typeface="Trebuchet MS" pitchFamily="34" charset="0"/>
              </a:rPr>
              <a:t>Digital identity management with SSO </a:t>
            </a:r>
            <a:r>
              <a:rPr lang="en-GB" sz="950">
                <a:latin typeface="Trebuchet MS" pitchFamily="34" charset="0"/>
              </a:rPr>
              <a:t>(Single Sign-on) allowing client to switch from one product to another (in 2022)</a:t>
            </a:r>
            <a:endParaRPr lang="en-GB" sz="950">
              <a:effectLst/>
              <a:latin typeface="Trebuchet MS" panose="020B0603020202020204" pitchFamily="34" charset="0"/>
              <a:ea typeface="Calibri" panose="020F050202020403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18677003-6875-44BC-AFE1-464450D8A415}"/>
              </a:ext>
            </a:extLst>
          </p:cNvPr>
          <p:cNvSpPr/>
          <p:nvPr/>
        </p:nvSpPr>
        <p:spPr bwMode="auto">
          <a:xfrm>
            <a:off x="6816977" y="2551302"/>
            <a:ext cx="1408840" cy="2748772"/>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207450" indent="-171450">
              <a:spcBef>
                <a:spcPts val="600"/>
              </a:spcBef>
              <a:buFont typeface="Arial" panose="020B0604020202020204" pitchFamily="34" charset="0"/>
              <a:buChar char="•"/>
            </a:pPr>
            <a:r>
              <a:rPr lang="en-GB" sz="1000">
                <a:latin typeface="Trebuchet MS" panose="020B0603020202020204" pitchFamily="34" charset="0"/>
              </a:rPr>
              <a:t>Ongoing development of the Common Platform (</a:t>
            </a:r>
            <a:r>
              <a:rPr lang="en-GB" sz="1000" err="1">
                <a:latin typeface="Trebuchet MS" panose="020B0603020202020204" pitchFamily="34" charset="0"/>
              </a:rPr>
              <a:t>DataHub</a:t>
            </a:r>
            <a:r>
              <a:rPr lang="en-GB" sz="1000">
                <a:latin typeface="Trebuchet MS" panose="020B0603020202020204" pitchFamily="34" charset="0"/>
              </a:rPr>
              <a:t>) project with aim to build a </a:t>
            </a:r>
            <a:r>
              <a:rPr lang="en-GB" sz="1000">
                <a:solidFill>
                  <a:schemeClr val="tx2"/>
                </a:solidFill>
                <a:latin typeface="Trebuchet MS" panose="020B0603020202020204" pitchFamily="34" charset="0"/>
              </a:rPr>
              <a:t>unique layer of APIs for the group </a:t>
            </a:r>
            <a:r>
              <a:rPr lang="en-GB" sz="1000">
                <a:latin typeface="Trebuchet MS" pitchFamily="34" charset="0"/>
              </a:rPr>
              <a:t>enabling to do requests in old databases of each product for the group</a:t>
            </a:r>
          </a:p>
          <a:p>
            <a:pPr marL="207450" indent="-171450">
              <a:spcBef>
                <a:spcPts val="600"/>
              </a:spcBef>
              <a:buFont typeface="Arial" panose="020B0604020202020204" pitchFamily="34" charset="0"/>
              <a:buChar char="•"/>
            </a:pPr>
            <a:endParaRPr lang="en-GB" sz="1000">
              <a:latin typeface="Trebuchet MS" pitchFamily="34" charset="0"/>
            </a:endParaRPr>
          </a:p>
        </p:txBody>
      </p:sp>
      <p:sp>
        <p:nvSpPr>
          <p:cNvPr id="76" name="Rectangle 75">
            <a:extLst>
              <a:ext uri="{FF2B5EF4-FFF2-40B4-BE49-F238E27FC236}">
                <a16:creationId xmlns:a16="http://schemas.microsoft.com/office/drawing/2014/main" id="{3D5E5DD9-DCFF-4DD3-96DC-38C13AFDFCA6}"/>
              </a:ext>
            </a:extLst>
          </p:cNvPr>
          <p:cNvSpPr/>
          <p:nvPr/>
        </p:nvSpPr>
        <p:spPr bwMode="auto">
          <a:xfrm>
            <a:off x="713003" y="5993725"/>
            <a:ext cx="9087134" cy="423956"/>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600"/>
              </a:spcBef>
            </a:pPr>
            <a:r>
              <a:rPr lang="en-GB" sz="900">
                <a:latin typeface="Trebuchet MS" panose="020B0603020202020204" pitchFamily="34" charset="0"/>
              </a:rPr>
              <a:t>Product Owners, Data scientists, Infrastructure and Network, Engage</a:t>
            </a:r>
          </a:p>
        </p:txBody>
      </p:sp>
      <p:sp>
        <p:nvSpPr>
          <p:cNvPr id="41" name="Rectangle 40">
            <a:extLst>
              <a:ext uri="{FF2B5EF4-FFF2-40B4-BE49-F238E27FC236}">
                <a16:creationId xmlns:a16="http://schemas.microsoft.com/office/drawing/2014/main" id="{04DBCB6D-BB0C-4F4D-A08D-A4098ED5CD7F}"/>
              </a:ext>
            </a:extLst>
          </p:cNvPr>
          <p:cNvSpPr/>
          <p:nvPr/>
        </p:nvSpPr>
        <p:spPr bwMode="auto">
          <a:xfrm>
            <a:off x="3822358" y="1929039"/>
            <a:ext cx="1345070" cy="495006"/>
          </a:xfrm>
          <a:prstGeom prst="rect">
            <a:avLst/>
          </a:prstGeom>
          <a:pattFill prst="wdUpDiag">
            <a:fgClr>
              <a:srgbClr val="F2F2F2"/>
            </a:fgClr>
            <a:bgClr>
              <a:schemeClr val="bg1"/>
            </a:bgClr>
          </a:patt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36000" algn="ctr">
              <a:spcBef>
                <a:spcPts val="600"/>
              </a:spcBef>
            </a:pPr>
            <a:endParaRPr lang="en-GB" sz="1000">
              <a:latin typeface="Trebuchet MS" pitchFamily="34" charset="0"/>
            </a:endParaRPr>
          </a:p>
        </p:txBody>
      </p:sp>
      <p:sp>
        <p:nvSpPr>
          <p:cNvPr id="42" name="Rectangle 41">
            <a:extLst>
              <a:ext uri="{FF2B5EF4-FFF2-40B4-BE49-F238E27FC236}">
                <a16:creationId xmlns:a16="http://schemas.microsoft.com/office/drawing/2014/main" id="{D17D0FB7-7A7F-4F6F-9E3E-C4A5C5B0F86C}"/>
              </a:ext>
            </a:extLst>
          </p:cNvPr>
          <p:cNvSpPr/>
          <p:nvPr/>
        </p:nvSpPr>
        <p:spPr bwMode="auto">
          <a:xfrm>
            <a:off x="8349953" y="1938472"/>
            <a:ext cx="1355647" cy="3353303"/>
          </a:xfrm>
          <a:prstGeom prst="rect">
            <a:avLst/>
          </a:prstGeom>
          <a:pattFill prst="wdUpDiag">
            <a:fgClr>
              <a:srgbClr val="F2F2F2"/>
            </a:fgClr>
            <a:bgClr>
              <a:schemeClr val="bg1"/>
            </a:bgClr>
          </a:patt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36000" algn="ctr">
              <a:spcBef>
                <a:spcPts val="600"/>
              </a:spcBef>
            </a:pPr>
            <a:endParaRPr lang="en-GB" sz="1000">
              <a:latin typeface="Trebuchet MS" pitchFamily="34" charset="0"/>
            </a:endParaRPr>
          </a:p>
        </p:txBody>
      </p:sp>
      <p:grpSp>
        <p:nvGrpSpPr>
          <p:cNvPr id="55" name="Groupe 66">
            <a:extLst>
              <a:ext uri="{FF2B5EF4-FFF2-40B4-BE49-F238E27FC236}">
                <a16:creationId xmlns:a16="http://schemas.microsoft.com/office/drawing/2014/main" id="{C6D1ACF4-A0C5-4FF6-B6B4-7905E8531198}"/>
              </a:ext>
            </a:extLst>
          </p:cNvPr>
          <p:cNvGrpSpPr/>
          <p:nvPr/>
        </p:nvGrpSpPr>
        <p:grpSpPr>
          <a:xfrm>
            <a:off x="8448150" y="-11528"/>
            <a:ext cx="1435548" cy="588143"/>
            <a:chOff x="8448150" y="-11528"/>
            <a:chExt cx="1435548" cy="588143"/>
          </a:xfrm>
        </p:grpSpPr>
        <p:sp>
          <p:nvSpPr>
            <p:cNvPr id="57" name="Rectangle : coins arrondis 199">
              <a:extLst>
                <a:ext uri="{FF2B5EF4-FFF2-40B4-BE49-F238E27FC236}">
                  <a16:creationId xmlns:a16="http://schemas.microsoft.com/office/drawing/2014/main" id="{8A6E5F60-0ED7-49A6-B24C-709A88B0073B}"/>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0" name="Rectangle : coins arrondis 200">
              <a:extLst>
                <a:ext uri="{FF2B5EF4-FFF2-40B4-BE49-F238E27FC236}">
                  <a16:creationId xmlns:a16="http://schemas.microsoft.com/office/drawing/2014/main" id="{CBB46A36-3A9A-49C7-9478-092BFCF15184}"/>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1" name="Rectangle : coins arrondis 201">
              <a:extLst>
                <a:ext uri="{FF2B5EF4-FFF2-40B4-BE49-F238E27FC236}">
                  <a16:creationId xmlns:a16="http://schemas.microsoft.com/office/drawing/2014/main" id="{0968D5B8-D409-4D90-973D-2B1657E5C74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7" name="ZoneTexte 18">
              <a:extLst>
                <a:ext uri="{FF2B5EF4-FFF2-40B4-BE49-F238E27FC236}">
                  <a16:creationId xmlns:a16="http://schemas.microsoft.com/office/drawing/2014/main" id="{7F348EC2-A59C-429D-A016-B09D380CC05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Operating model</a:t>
              </a:r>
            </a:p>
          </p:txBody>
        </p:sp>
        <p:pic>
          <p:nvPicPr>
            <p:cNvPr id="78" name="Graphique 128" descr="Jauge">
              <a:extLst>
                <a:ext uri="{FF2B5EF4-FFF2-40B4-BE49-F238E27FC236}">
                  <a16:creationId xmlns:a16="http://schemas.microsoft.com/office/drawing/2014/main" id="{2C847EDA-5A3E-4645-A54D-989CF0E84F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64" y="187516"/>
              <a:ext cx="234953" cy="218224"/>
            </a:xfrm>
            <a:prstGeom prst="rect">
              <a:avLst/>
            </a:prstGeom>
            <a:effectLst/>
          </p:spPr>
        </p:pic>
        <p:pic>
          <p:nvPicPr>
            <p:cNvPr id="79" name="Graphique 90" descr="Poignée de main">
              <a:extLst>
                <a:ext uri="{FF2B5EF4-FFF2-40B4-BE49-F238E27FC236}">
                  <a16:creationId xmlns:a16="http://schemas.microsoft.com/office/drawing/2014/main" id="{AA2BCB7C-B19D-43EE-971A-D1F704FBFA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60868" y="152880"/>
              <a:ext cx="256313" cy="287496"/>
            </a:xfrm>
            <a:prstGeom prst="rect">
              <a:avLst/>
            </a:prstGeom>
            <a:effectLst/>
          </p:spPr>
        </p:pic>
        <p:pic>
          <p:nvPicPr>
            <p:cNvPr id="80" name="Graphique 96" descr="Mégaphone">
              <a:extLst>
                <a:ext uri="{FF2B5EF4-FFF2-40B4-BE49-F238E27FC236}">
                  <a16:creationId xmlns:a16="http://schemas.microsoft.com/office/drawing/2014/main" id="{86909904-C2DF-4FF5-88C7-5857C85CD5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331" y="181519"/>
              <a:ext cx="233011" cy="216420"/>
            </a:xfrm>
            <a:prstGeom prst="rect">
              <a:avLst/>
            </a:prstGeom>
            <a:effectLst/>
          </p:spPr>
        </p:pic>
        <p:pic>
          <p:nvPicPr>
            <p:cNvPr id="81" name="Picture 2" descr="Drapeau France">
              <a:extLst>
                <a:ext uri="{FF2B5EF4-FFF2-40B4-BE49-F238E27FC236}">
                  <a16:creationId xmlns:a16="http://schemas.microsoft.com/office/drawing/2014/main" id="{9CC2F564-690F-4352-87F1-5FE5C8BCECC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82" name="Picture 2" descr="5 ft x 3 ft 150 x 90 cm-DRAPEAU BELGE Belgique 100% Polyester ...">
              <a:extLst>
                <a:ext uri="{FF2B5EF4-FFF2-40B4-BE49-F238E27FC236}">
                  <a16:creationId xmlns:a16="http://schemas.microsoft.com/office/drawing/2014/main" id="{191FD9C0-C564-45A6-9B5D-2BB5FB863F8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3" name="Picture 2 - 1" descr="Drapeau des Pays-Bas — Wikipédia">
              <a:extLst>
                <a:ext uri="{FF2B5EF4-FFF2-40B4-BE49-F238E27FC236}">
                  <a16:creationId xmlns:a16="http://schemas.microsoft.com/office/drawing/2014/main" id="{4951F874-8C92-4548-BF51-1CEF9BA663A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4" name="Picture 2 - 2" descr="Drapeau du Luxembourg">
              <a:extLst>
                <a:ext uri="{FF2B5EF4-FFF2-40B4-BE49-F238E27FC236}">
                  <a16:creationId xmlns:a16="http://schemas.microsoft.com/office/drawing/2014/main" id="{B3909326-5FAD-469C-9241-4D578D15964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5" name="ZoneTexte 18">
              <a:extLst>
                <a:ext uri="{FF2B5EF4-FFF2-40B4-BE49-F238E27FC236}">
                  <a16:creationId xmlns:a16="http://schemas.microsoft.com/office/drawing/2014/main" id="{22B92F59-849D-4F1A-A4D6-C13E7D42903A}"/>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R&amp;D operations</a:t>
              </a:r>
            </a:p>
          </p:txBody>
        </p:sp>
      </p:grpSp>
      <p:grpSp>
        <p:nvGrpSpPr>
          <p:cNvPr id="2" name="Groupe 1">
            <a:extLst>
              <a:ext uri="{FF2B5EF4-FFF2-40B4-BE49-F238E27FC236}">
                <a16:creationId xmlns:a16="http://schemas.microsoft.com/office/drawing/2014/main" id="{14E62F9E-B120-4479-8F56-A3224129AE84}"/>
              </a:ext>
            </a:extLst>
          </p:cNvPr>
          <p:cNvGrpSpPr/>
          <p:nvPr/>
        </p:nvGrpSpPr>
        <p:grpSpPr>
          <a:xfrm>
            <a:off x="733337" y="5412768"/>
            <a:ext cx="8996562" cy="502988"/>
            <a:chOff x="690866" y="4580124"/>
            <a:chExt cx="8996562" cy="822752"/>
          </a:xfrm>
        </p:grpSpPr>
        <p:sp>
          <p:nvSpPr>
            <p:cNvPr id="18" name="Rectangle 17">
              <a:extLst>
                <a:ext uri="{FF2B5EF4-FFF2-40B4-BE49-F238E27FC236}">
                  <a16:creationId xmlns:a16="http://schemas.microsoft.com/office/drawing/2014/main" id="{AD517DD4-4B3F-441F-A63C-D7501D212AB8}"/>
                </a:ext>
              </a:extLst>
            </p:cNvPr>
            <p:cNvSpPr/>
            <p:nvPr/>
          </p:nvSpPr>
          <p:spPr bwMode="auto">
            <a:xfrm>
              <a:off x="690866" y="4580124"/>
              <a:ext cx="8996562" cy="822752"/>
            </a:xfrm>
            <a:prstGeom prst="rect">
              <a:avLst/>
            </a:prstGeom>
            <a:no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5" name="Connecteur droit avec flèche 4">
              <a:extLst>
                <a:ext uri="{FF2B5EF4-FFF2-40B4-BE49-F238E27FC236}">
                  <a16:creationId xmlns:a16="http://schemas.microsoft.com/office/drawing/2014/main" id="{0E5427D5-0C70-4DB9-9CDA-BDC5548DDFB3}"/>
                </a:ext>
              </a:extLst>
            </p:cNvPr>
            <p:cNvCxnSpPr/>
            <p:nvPr/>
          </p:nvCxnSpPr>
          <p:spPr bwMode="auto">
            <a:xfrm>
              <a:off x="1117600" y="4991500"/>
              <a:ext cx="8388236" cy="9607"/>
            </a:xfrm>
            <a:prstGeom prst="straightConnector1">
              <a:avLst/>
            </a:prstGeom>
            <a:solidFill>
              <a:schemeClr val="accent1"/>
            </a:solidFill>
            <a:ln w="9525" cap="flat" cmpd="sng" algn="ctr">
              <a:solidFill>
                <a:schemeClr val="tx1">
                  <a:lumMod val="40000"/>
                  <a:lumOff val="60000"/>
                </a:schemeClr>
              </a:solidFill>
              <a:prstDash val="solid"/>
              <a:round/>
              <a:headEnd type="triangle"/>
              <a:tailEnd type="triangle"/>
            </a:ln>
            <a:effectLst/>
          </p:spPr>
        </p:cxnSp>
        <p:sp>
          <p:nvSpPr>
            <p:cNvPr id="7" name="Rectangle 6">
              <a:extLst>
                <a:ext uri="{FF2B5EF4-FFF2-40B4-BE49-F238E27FC236}">
                  <a16:creationId xmlns:a16="http://schemas.microsoft.com/office/drawing/2014/main" id="{F948CFB7-77ED-4E01-BCDF-90661556509B}"/>
                </a:ext>
              </a:extLst>
            </p:cNvPr>
            <p:cNvSpPr/>
            <p:nvPr/>
          </p:nvSpPr>
          <p:spPr bwMode="auto">
            <a:xfrm>
              <a:off x="3448910" y="4662020"/>
              <a:ext cx="3685309" cy="6589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64514" name="Picture 2">
              <a:extLst>
                <a:ext uri="{FF2B5EF4-FFF2-40B4-BE49-F238E27FC236}">
                  <a16:creationId xmlns:a16="http://schemas.microsoft.com/office/drawing/2014/main" id="{FDEF1DED-4AC7-4AD5-88D0-5286446970E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17911" y="4728475"/>
              <a:ext cx="494113" cy="572425"/>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R (langage) — Wikipédia">
              <a:extLst>
                <a:ext uri="{FF2B5EF4-FFF2-40B4-BE49-F238E27FC236}">
                  <a16:creationId xmlns:a16="http://schemas.microsoft.com/office/drawing/2014/main" id="{FA7BC0C7-328D-48C9-A761-FF01042A2F9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00049" y="4811354"/>
              <a:ext cx="503373" cy="390856"/>
            </a:xfrm>
            <a:prstGeom prst="rect">
              <a:avLst/>
            </a:prstGeom>
            <a:noFill/>
            <a:extLst>
              <a:ext uri="{909E8E84-426E-40DD-AFC4-6F175D3DCCD1}">
                <a14:hiddenFill xmlns:a14="http://schemas.microsoft.com/office/drawing/2010/main">
                  <a:solidFill>
                    <a:srgbClr val="FFFFFF"/>
                  </a:solidFill>
                </a14:hiddenFill>
              </a:ext>
            </a:extLst>
          </p:spPr>
        </p:pic>
        <p:pic>
          <p:nvPicPr>
            <p:cNvPr id="64518" name="Picture 6" descr="Welcome to Python.org">
              <a:extLst>
                <a:ext uri="{FF2B5EF4-FFF2-40B4-BE49-F238E27FC236}">
                  <a16:creationId xmlns:a16="http://schemas.microsoft.com/office/drawing/2014/main" id="{F088D384-B12D-465D-8C47-EE5B6B624E3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16766" y="4768432"/>
              <a:ext cx="1700565" cy="532467"/>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Freeform 9">
            <a:extLst>
              <a:ext uri="{FF2B5EF4-FFF2-40B4-BE49-F238E27FC236}">
                <a16:creationId xmlns:a16="http://schemas.microsoft.com/office/drawing/2014/main" id="{AFBB1141-244C-4BDE-A215-A180F50E3514}"/>
              </a:ext>
            </a:extLst>
          </p:cNvPr>
          <p:cNvSpPr>
            <a:spLocks noEditPoints="1"/>
          </p:cNvSpPr>
          <p:nvPr/>
        </p:nvSpPr>
        <p:spPr bwMode="auto">
          <a:xfrm>
            <a:off x="7362247" y="4273557"/>
            <a:ext cx="224594" cy="245165"/>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73" name="Espace réservé du texte 2">
            <a:extLst>
              <a:ext uri="{FF2B5EF4-FFF2-40B4-BE49-F238E27FC236}">
                <a16:creationId xmlns:a16="http://schemas.microsoft.com/office/drawing/2014/main" id="{1AB544B2-4AD6-4684-B7C0-2871808BB76D}"/>
              </a:ext>
            </a:extLst>
          </p:cNvPr>
          <p:cNvSpPr txBox="1">
            <a:spLocks/>
          </p:cNvSpPr>
          <p:nvPr/>
        </p:nvSpPr>
        <p:spPr>
          <a:xfrm>
            <a:off x="7412343" y="4486989"/>
            <a:ext cx="932040" cy="24480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solidFill>
                  <a:schemeClr val="accent1"/>
                </a:solidFill>
              </a:rPr>
              <a:t>See infra the Common Platform project</a:t>
            </a:r>
          </a:p>
        </p:txBody>
      </p:sp>
      <p:sp>
        <p:nvSpPr>
          <p:cNvPr id="86" name="Ellipse 85">
            <a:extLst>
              <a:ext uri="{FF2B5EF4-FFF2-40B4-BE49-F238E27FC236}">
                <a16:creationId xmlns:a16="http://schemas.microsoft.com/office/drawing/2014/main" id="{05F92716-93EB-4124-A460-7184680FC742}"/>
              </a:ext>
            </a:extLst>
          </p:cNvPr>
          <p:cNvSpPr/>
          <p:nvPr/>
        </p:nvSpPr>
        <p:spPr bwMode="auto">
          <a:xfrm>
            <a:off x="9054036" y="608781"/>
            <a:ext cx="204787" cy="19776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2</a:t>
            </a:r>
          </a:p>
        </p:txBody>
      </p:sp>
    </p:spTree>
    <p:extLst>
      <p:ext uri="{BB962C8B-B14F-4D97-AF65-F5344CB8AC3E}">
        <p14:creationId xmlns:p14="http://schemas.microsoft.com/office/powerpoint/2010/main" val="201052122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t 9" hidden="1">
            <a:extLst>
              <a:ext uri="{FF2B5EF4-FFF2-40B4-BE49-F238E27FC236}">
                <a16:creationId xmlns:a16="http://schemas.microsoft.com/office/drawing/2014/main" id="{C95F2A06-09BD-44A8-BE97-782ED3326587}"/>
              </a:ext>
            </a:extLst>
          </p:cNvPr>
          <p:cNvGraphicFramePr>
            <a:graphicFrameLocks noChangeAspect="1"/>
          </p:cNvGraphicFramePr>
          <p:nvPr>
            <p:custDataLst>
              <p:tags r:id="rId1"/>
            </p:custDataLst>
            <p:extLst>
              <p:ext uri="{D42A27DB-BD31-4B8C-83A1-F6EECF244321}">
                <p14:modId xmlns:p14="http://schemas.microsoft.com/office/powerpoint/2010/main" val="16013134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0" name="Objet 9" hidden="1">
                        <a:extLst>
                          <a:ext uri="{FF2B5EF4-FFF2-40B4-BE49-F238E27FC236}">
                            <a16:creationId xmlns:a16="http://schemas.microsoft.com/office/drawing/2014/main" id="{C95F2A06-09BD-44A8-BE97-782ED332658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BD5389A5-05ED-4501-9DF1-8E169C03EF84}"/>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F72014F4-A39C-43DB-8722-ACA90C6CD60C}"/>
              </a:ext>
            </a:extLst>
          </p:cNvPr>
          <p:cNvSpPr>
            <a:spLocks noGrp="1"/>
          </p:cNvSpPr>
          <p:nvPr>
            <p:ph type="title"/>
          </p:nvPr>
        </p:nvSpPr>
        <p:spPr>
          <a:xfrm>
            <a:off x="165600" y="147600"/>
            <a:ext cx="8342812" cy="684000"/>
          </a:xfrm>
        </p:spPr>
        <p:txBody>
          <a:bodyPr vert="horz"/>
          <a:lstStyle/>
          <a:p>
            <a:r>
              <a:rPr lang="en-GB">
                <a:latin typeface="Trebuchet MS" panose="020B0603020202020204" pitchFamily="34" charset="0"/>
              </a:rPr>
              <a:t>Altares’ group operations are supported by a </a:t>
            </a:r>
            <a:r>
              <a:rPr lang="en-GB">
                <a:solidFill>
                  <a:schemeClr val="tx2"/>
                </a:solidFill>
                <a:latin typeface="Trebuchet MS" panose="020B0603020202020204" pitchFamily="34" charset="0"/>
              </a:rPr>
              <a:t>resilient </a:t>
            </a:r>
            <a:r>
              <a:rPr lang="en-GB">
                <a:latin typeface="Trebuchet MS" panose="020B0603020202020204" pitchFamily="34" charset="0"/>
              </a:rPr>
              <a:t>but</a:t>
            </a:r>
            <a:r>
              <a:rPr lang="en-GB">
                <a:solidFill>
                  <a:schemeClr val="tx2"/>
                </a:solidFill>
                <a:latin typeface="Trebuchet MS" panose="020B0603020202020204" pitchFamily="34" charset="0"/>
              </a:rPr>
              <a:t> aging technical architecture </a:t>
            </a:r>
            <a:r>
              <a:rPr lang="en-GB">
                <a:latin typeface="Trebuchet MS" panose="020B0603020202020204" pitchFamily="34" charset="0"/>
              </a:rPr>
              <a:t>that is being modernized within the </a:t>
            </a:r>
            <a:r>
              <a:rPr lang="en-GB">
                <a:solidFill>
                  <a:schemeClr val="tx2"/>
                </a:solidFill>
                <a:latin typeface="Trebuchet MS" panose="020B0603020202020204" pitchFamily="34" charset="0"/>
              </a:rPr>
              <a:t>Common Platform project</a:t>
            </a:r>
          </a:p>
        </p:txBody>
      </p:sp>
      <p:cxnSp>
        <p:nvCxnSpPr>
          <p:cNvPr id="7" name="Connecteur droit 4">
            <a:extLst>
              <a:ext uri="{FF2B5EF4-FFF2-40B4-BE49-F238E27FC236}">
                <a16:creationId xmlns:a16="http://schemas.microsoft.com/office/drawing/2014/main" id="{0E6CEAAB-C650-4205-825E-B2FAECEBCFA3}"/>
              </a:ext>
            </a:extLst>
          </p:cNvPr>
          <p:cNvCxnSpPr>
            <a:cxnSpLocks/>
          </p:cNvCxnSpPr>
          <p:nvPr/>
        </p:nvCxnSpPr>
        <p:spPr bwMode="auto">
          <a:xfrm>
            <a:off x="165600" y="975174"/>
            <a:ext cx="940062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TextBox 30">
            <a:extLst>
              <a:ext uri="{FF2B5EF4-FFF2-40B4-BE49-F238E27FC236}">
                <a16:creationId xmlns:a16="http://schemas.microsoft.com/office/drawing/2014/main" id="{FD4BC3F8-F041-410F-8855-117A275E19E4}"/>
              </a:ext>
            </a:extLst>
          </p:cNvPr>
          <p:cNvSpPr txBox="1"/>
          <p:nvPr/>
        </p:nvSpPr>
        <p:spPr>
          <a:xfrm>
            <a:off x="1699920" y="844369"/>
            <a:ext cx="6331987" cy="261610"/>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100">
                <a:latin typeface="Trebuchet MS" panose="020B0603020202020204" pitchFamily="34" charset="0"/>
              </a:rPr>
              <a:t>Simplified scheme of </a:t>
            </a:r>
            <a:r>
              <a:rPr lang="en-GB" sz="1100" err="1">
                <a:latin typeface="Trebuchet MS" panose="020B0603020202020204" pitchFamily="34" charset="0"/>
              </a:rPr>
              <a:t>Altares</a:t>
            </a:r>
            <a:r>
              <a:rPr lang="en-GB" sz="1100">
                <a:latin typeface="Trebuchet MS" panose="020B0603020202020204" pitchFamily="34" charset="0"/>
              </a:rPr>
              <a:t>' current and targeted IT architecture within the DATA HUB project</a:t>
            </a:r>
            <a:endParaRPr kumimoji="0" lang="en-GB" sz="1100" b="0" u="none" strike="noStrike" kern="1200" cap="none" spc="0" normalizeH="0" baseline="0" noProof="0">
              <a:ln>
                <a:noFill/>
              </a:ln>
              <a:effectLst/>
              <a:uLnTx/>
              <a:uFillTx/>
              <a:latin typeface="Trebuchet MS" panose="020B0603020202020204" pitchFamily="34" charset="0"/>
            </a:endParaRPr>
          </a:p>
        </p:txBody>
      </p:sp>
      <p:sp>
        <p:nvSpPr>
          <p:cNvPr id="31" name="ZoneTexte 30">
            <a:extLst>
              <a:ext uri="{FF2B5EF4-FFF2-40B4-BE49-F238E27FC236}">
                <a16:creationId xmlns:a16="http://schemas.microsoft.com/office/drawing/2014/main" id="{C746EEE6-FBAA-4D9F-BF1B-28F0E463483F}"/>
              </a:ext>
            </a:extLst>
          </p:cNvPr>
          <p:cNvSpPr txBox="1"/>
          <p:nvPr/>
        </p:nvSpPr>
        <p:spPr>
          <a:xfrm>
            <a:off x="6504714" y="1114091"/>
            <a:ext cx="1616148" cy="246221"/>
          </a:xfrm>
          <a:prstGeom prst="rect">
            <a:avLst/>
          </a:prstGeom>
          <a:noFill/>
        </p:spPr>
        <p:txBody>
          <a:bodyPr wrap="none" rtlCol="0" anchor="ctr">
            <a:spAutoFit/>
          </a:bodyPr>
          <a:lstStyle/>
          <a:p>
            <a:r>
              <a:rPr lang="en-GB" sz="1000" i="1">
                <a:solidFill>
                  <a:schemeClr val="tx2"/>
                </a:solidFill>
                <a:latin typeface="Trebuchet MS" panose="020B0603020202020204" pitchFamily="34" charset="0"/>
              </a:rPr>
              <a:t>Targeted IT architecture</a:t>
            </a:r>
          </a:p>
        </p:txBody>
      </p:sp>
      <p:sp>
        <p:nvSpPr>
          <p:cNvPr id="47" name="ZoneTexte 46">
            <a:extLst>
              <a:ext uri="{FF2B5EF4-FFF2-40B4-BE49-F238E27FC236}">
                <a16:creationId xmlns:a16="http://schemas.microsoft.com/office/drawing/2014/main" id="{5AF0734E-1750-4234-9279-3D55257BE897}"/>
              </a:ext>
            </a:extLst>
          </p:cNvPr>
          <p:cNvSpPr txBox="1"/>
          <p:nvPr/>
        </p:nvSpPr>
        <p:spPr>
          <a:xfrm>
            <a:off x="140475" y="2242142"/>
            <a:ext cx="498855" cy="246221"/>
          </a:xfrm>
          <a:prstGeom prst="rect">
            <a:avLst/>
          </a:prstGeom>
          <a:noFill/>
        </p:spPr>
        <p:txBody>
          <a:bodyPr wrap="none" rtlCol="0" anchor="ctr">
            <a:spAutoFit/>
          </a:bodyPr>
          <a:lstStyle/>
          <a:p>
            <a:r>
              <a:rPr lang="en-GB" sz="1000" i="1">
                <a:solidFill>
                  <a:schemeClr val="tx2"/>
                </a:solidFill>
                <a:latin typeface="Trebuchet MS" panose="020B0603020202020204" pitchFamily="34" charset="0"/>
              </a:rPr>
              <a:t>Front</a:t>
            </a:r>
          </a:p>
        </p:txBody>
      </p:sp>
      <p:cxnSp>
        <p:nvCxnSpPr>
          <p:cNvPr id="5" name="Connecteur droit 4">
            <a:extLst>
              <a:ext uri="{FF2B5EF4-FFF2-40B4-BE49-F238E27FC236}">
                <a16:creationId xmlns:a16="http://schemas.microsoft.com/office/drawing/2014/main" id="{0D291B10-6A47-4753-A2FC-FDBFF744CB3D}"/>
              </a:ext>
            </a:extLst>
          </p:cNvPr>
          <p:cNvCxnSpPr/>
          <p:nvPr/>
        </p:nvCxnSpPr>
        <p:spPr bwMode="auto">
          <a:xfrm>
            <a:off x="4839847" y="1291004"/>
            <a:ext cx="0" cy="4730682"/>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6" name="Triangle isocèle 5">
            <a:extLst>
              <a:ext uri="{FF2B5EF4-FFF2-40B4-BE49-F238E27FC236}">
                <a16:creationId xmlns:a16="http://schemas.microsoft.com/office/drawing/2014/main" id="{25861423-B7E5-4BBB-801E-D6A817B228E3}"/>
              </a:ext>
            </a:extLst>
          </p:cNvPr>
          <p:cNvSpPr/>
          <p:nvPr/>
        </p:nvSpPr>
        <p:spPr bwMode="auto">
          <a:xfrm rot="5400000">
            <a:off x="4467818" y="3454565"/>
            <a:ext cx="927027" cy="185505"/>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0" name="ZoneTexte 59">
            <a:extLst>
              <a:ext uri="{FF2B5EF4-FFF2-40B4-BE49-F238E27FC236}">
                <a16:creationId xmlns:a16="http://schemas.microsoft.com/office/drawing/2014/main" id="{38F0297C-B0F1-4D42-BF61-5201F1CDDACA}"/>
              </a:ext>
            </a:extLst>
          </p:cNvPr>
          <p:cNvSpPr txBox="1"/>
          <p:nvPr/>
        </p:nvSpPr>
        <p:spPr>
          <a:xfrm>
            <a:off x="168423" y="2864515"/>
            <a:ext cx="447558" cy="246221"/>
          </a:xfrm>
          <a:prstGeom prst="rect">
            <a:avLst/>
          </a:prstGeom>
          <a:noFill/>
        </p:spPr>
        <p:txBody>
          <a:bodyPr wrap="none" rtlCol="0" anchor="ctr">
            <a:spAutoFit/>
          </a:bodyPr>
          <a:lstStyle/>
          <a:p>
            <a:r>
              <a:rPr lang="en-GB" sz="1000" i="1">
                <a:solidFill>
                  <a:schemeClr val="tx2"/>
                </a:solidFill>
                <a:latin typeface="Trebuchet MS" panose="020B0603020202020204" pitchFamily="34" charset="0"/>
              </a:rPr>
              <a:t>Back</a:t>
            </a:r>
          </a:p>
        </p:txBody>
      </p:sp>
      <p:sp>
        <p:nvSpPr>
          <p:cNvPr id="61" name="Rectangle 60">
            <a:extLst>
              <a:ext uri="{FF2B5EF4-FFF2-40B4-BE49-F238E27FC236}">
                <a16:creationId xmlns:a16="http://schemas.microsoft.com/office/drawing/2014/main" id="{39C65FE5-1AF6-4B2B-84FE-BFB32955BB20}"/>
              </a:ext>
            </a:extLst>
          </p:cNvPr>
          <p:cNvSpPr/>
          <p:nvPr/>
        </p:nvSpPr>
        <p:spPr bwMode="auto">
          <a:xfrm>
            <a:off x="728081" y="1564200"/>
            <a:ext cx="771927" cy="2553679"/>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u="none" strike="noStrike" cap="none" normalizeH="0" baseline="0">
              <a:ln>
                <a:noFill/>
              </a:ln>
              <a:solidFill>
                <a:schemeClr val="tx2"/>
              </a:solidFill>
              <a:effectLst/>
              <a:latin typeface="Trebuchet MS" pitchFamily="34" charset="0"/>
            </a:endParaRPr>
          </a:p>
        </p:txBody>
      </p:sp>
      <p:sp>
        <p:nvSpPr>
          <p:cNvPr id="62" name="Freeform 8">
            <a:extLst>
              <a:ext uri="{FF2B5EF4-FFF2-40B4-BE49-F238E27FC236}">
                <a16:creationId xmlns:a16="http://schemas.microsoft.com/office/drawing/2014/main" id="{628F4416-8230-4867-A189-BDFA62AABA39}"/>
              </a:ext>
            </a:extLst>
          </p:cNvPr>
          <p:cNvSpPr>
            <a:spLocks noEditPoints="1"/>
          </p:cNvSpPr>
          <p:nvPr/>
        </p:nvSpPr>
        <p:spPr bwMode="auto">
          <a:xfrm>
            <a:off x="1072501" y="2950833"/>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000"/>
          </a:p>
        </p:txBody>
      </p:sp>
      <p:sp>
        <p:nvSpPr>
          <p:cNvPr id="18" name="ZoneTexte 17">
            <a:extLst>
              <a:ext uri="{FF2B5EF4-FFF2-40B4-BE49-F238E27FC236}">
                <a16:creationId xmlns:a16="http://schemas.microsoft.com/office/drawing/2014/main" id="{8457B5A9-A89C-4927-BA8E-107673E4DB83}"/>
              </a:ext>
            </a:extLst>
          </p:cNvPr>
          <p:cNvSpPr txBox="1"/>
          <p:nvPr/>
        </p:nvSpPr>
        <p:spPr>
          <a:xfrm>
            <a:off x="708306" y="3217374"/>
            <a:ext cx="860292" cy="369332"/>
          </a:xfrm>
          <a:prstGeom prst="rect">
            <a:avLst/>
          </a:prstGeom>
          <a:noFill/>
        </p:spPr>
        <p:txBody>
          <a:bodyPr wrap="square" rtlCol="0" anchor="ctr">
            <a:spAutoFit/>
          </a:bodyPr>
          <a:lstStyle/>
          <a:p>
            <a:pPr algn="ctr"/>
            <a:r>
              <a:rPr lang="en-GB" sz="900" err="1">
                <a:solidFill>
                  <a:schemeClr val="tx2"/>
                </a:solidFill>
                <a:latin typeface="Trebuchet MS" panose="020B0603020202020204" pitchFamily="34" charset="0"/>
              </a:rPr>
              <a:t>intuiz</a:t>
            </a:r>
            <a:endParaRPr lang="en-GB" sz="900">
              <a:solidFill>
                <a:schemeClr val="tx2"/>
              </a:solidFill>
              <a:latin typeface="Trebuchet MS" panose="020B0603020202020204" pitchFamily="34" charset="0"/>
            </a:endParaRPr>
          </a:p>
          <a:p>
            <a:pPr algn="ctr"/>
            <a:r>
              <a:rPr lang="en-GB" sz="900">
                <a:solidFill>
                  <a:schemeClr val="tx2"/>
                </a:solidFill>
                <a:latin typeface="Trebuchet MS" panose="020B0603020202020204" pitchFamily="34" charset="0"/>
              </a:rPr>
              <a:t>Database</a:t>
            </a:r>
          </a:p>
        </p:txBody>
      </p:sp>
      <p:pic>
        <p:nvPicPr>
          <p:cNvPr id="5124" name="Picture 4" descr="oracle-logo - Neotys">
            <a:extLst>
              <a:ext uri="{FF2B5EF4-FFF2-40B4-BE49-F238E27FC236}">
                <a16:creationId xmlns:a16="http://schemas.microsoft.com/office/drawing/2014/main" id="{F7E8DA97-12F4-4E34-BADB-F5B696238C3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0485" b="42958"/>
          <a:stretch/>
        </p:blipFill>
        <p:spPr bwMode="auto">
          <a:xfrm>
            <a:off x="821748" y="3832072"/>
            <a:ext cx="603186" cy="9986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Un accès unique et centralisé au portail d'information BtoB - Intuiz">
            <a:extLst>
              <a:ext uri="{FF2B5EF4-FFF2-40B4-BE49-F238E27FC236}">
                <a16:creationId xmlns:a16="http://schemas.microsoft.com/office/drawing/2014/main" id="{4FF7222F-1568-4726-95F6-5A42C10CF5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6857" y="1926337"/>
            <a:ext cx="485392" cy="192539"/>
          </a:xfrm>
          <a:prstGeom prst="rect">
            <a:avLst/>
          </a:prstGeom>
          <a:noFill/>
          <a:extLst>
            <a:ext uri="{909E8E84-426E-40DD-AFC4-6F175D3DCCD1}">
              <a14:hiddenFill xmlns:a14="http://schemas.microsoft.com/office/drawing/2010/main">
                <a:solidFill>
                  <a:srgbClr val="FFFFFF"/>
                </a:solidFill>
              </a14:hiddenFill>
            </a:ext>
          </a:extLst>
        </p:spPr>
      </p:pic>
      <p:sp>
        <p:nvSpPr>
          <p:cNvPr id="63" name="ZoneTexte 62">
            <a:extLst>
              <a:ext uri="{FF2B5EF4-FFF2-40B4-BE49-F238E27FC236}">
                <a16:creationId xmlns:a16="http://schemas.microsoft.com/office/drawing/2014/main" id="{8F2DE3CD-8E0F-4CBF-A81D-34449E4099DD}"/>
              </a:ext>
            </a:extLst>
          </p:cNvPr>
          <p:cNvSpPr txBox="1"/>
          <p:nvPr/>
        </p:nvSpPr>
        <p:spPr>
          <a:xfrm>
            <a:off x="714421" y="1323548"/>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Platform 1</a:t>
            </a:r>
          </a:p>
        </p:txBody>
      </p:sp>
      <p:sp>
        <p:nvSpPr>
          <p:cNvPr id="64" name="Rectangle 63">
            <a:extLst>
              <a:ext uri="{FF2B5EF4-FFF2-40B4-BE49-F238E27FC236}">
                <a16:creationId xmlns:a16="http://schemas.microsoft.com/office/drawing/2014/main" id="{2CBCEB97-D7D4-431A-B3AA-96B3493288DC}"/>
              </a:ext>
            </a:extLst>
          </p:cNvPr>
          <p:cNvSpPr/>
          <p:nvPr/>
        </p:nvSpPr>
        <p:spPr bwMode="auto">
          <a:xfrm>
            <a:off x="1690930" y="1564200"/>
            <a:ext cx="771927" cy="2553679"/>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u="none" strike="noStrike" cap="none" normalizeH="0" baseline="0">
              <a:ln>
                <a:noFill/>
              </a:ln>
              <a:solidFill>
                <a:schemeClr val="tx2"/>
              </a:solidFill>
              <a:effectLst/>
              <a:latin typeface="Trebuchet MS" pitchFamily="34" charset="0"/>
            </a:endParaRPr>
          </a:p>
        </p:txBody>
      </p:sp>
      <p:sp>
        <p:nvSpPr>
          <p:cNvPr id="65" name="Freeform 8">
            <a:extLst>
              <a:ext uri="{FF2B5EF4-FFF2-40B4-BE49-F238E27FC236}">
                <a16:creationId xmlns:a16="http://schemas.microsoft.com/office/drawing/2014/main" id="{48899C6C-EE59-42A6-9CC5-60F624F15B8C}"/>
              </a:ext>
            </a:extLst>
          </p:cNvPr>
          <p:cNvSpPr>
            <a:spLocks noEditPoints="1"/>
          </p:cNvSpPr>
          <p:nvPr/>
        </p:nvSpPr>
        <p:spPr bwMode="auto">
          <a:xfrm>
            <a:off x="1996771" y="2961499"/>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000"/>
          </a:p>
        </p:txBody>
      </p:sp>
      <p:sp>
        <p:nvSpPr>
          <p:cNvPr id="66" name="ZoneTexte 65">
            <a:extLst>
              <a:ext uri="{FF2B5EF4-FFF2-40B4-BE49-F238E27FC236}">
                <a16:creationId xmlns:a16="http://schemas.microsoft.com/office/drawing/2014/main" id="{8F0E67CD-E6E3-4523-B1FF-EEF8E6EE5F7E}"/>
              </a:ext>
            </a:extLst>
          </p:cNvPr>
          <p:cNvSpPr txBox="1"/>
          <p:nvPr/>
        </p:nvSpPr>
        <p:spPr>
          <a:xfrm>
            <a:off x="1678948" y="3217374"/>
            <a:ext cx="860292" cy="369332"/>
          </a:xfrm>
          <a:prstGeom prst="rect">
            <a:avLst/>
          </a:prstGeom>
          <a:noFill/>
        </p:spPr>
        <p:txBody>
          <a:bodyPr wrap="square" rtlCol="0" anchor="ctr">
            <a:spAutoFit/>
          </a:bodyPr>
          <a:lstStyle/>
          <a:p>
            <a:pPr algn="ctr"/>
            <a:r>
              <a:rPr lang="en-GB" sz="900" err="1">
                <a:solidFill>
                  <a:schemeClr val="tx2"/>
                </a:solidFill>
                <a:latin typeface="Trebuchet MS" panose="020B0603020202020204" pitchFamily="34" charset="0"/>
              </a:rPr>
              <a:t>IndueD</a:t>
            </a:r>
            <a:endParaRPr lang="en-GB" sz="900">
              <a:solidFill>
                <a:schemeClr val="tx2"/>
              </a:solidFill>
              <a:latin typeface="Trebuchet MS" panose="020B0603020202020204" pitchFamily="34" charset="0"/>
            </a:endParaRPr>
          </a:p>
          <a:p>
            <a:pPr algn="ctr"/>
            <a:r>
              <a:rPr lang="en-GB" sz="900">
                <a:solidFill>
                  <a:schemeClr val="tx2"/>
                </a:solidFill>
                <a:latin typeface="Trebuchet MS" panose="020B0603020202020204" pitchFamily="34" charset="0"/>
              </a:rPr>
              <a:t>Database</a:t>
            </a:r>
          </a:p>
        </p:txBody>
      </p:sp>
      <p:sp>
        <p:nvSpPr>
          <p:cNvPr id="69" name="ZoneTexte 68">
            <a:extLst>
              <a:ext uri="{FF2B5EF4-FFF2-40B4-BE49-F238E27FC236}">
                <a16:creationId xmlns:a16="http://schemas.microsoft.com/office/drawing/2014/main" id="{406D2AB1-0BA3-44C8-BA67-B84847CF64C2}"/>
              </a:ext>
            </a:extLst>
          </p:cNvPr>
          <p:cNvSpPr txBox="1"/>
          <p:nvPr/>
        </p:nvSpPr>
        <p:spPr>
          <a:xfrm>
            <a:off x="1685063" y="1323548"/>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Platform 2</a:t>
            </a:r>
          </a:p>
        </p:txBody>
      </p:sp>
      <p:sp>
        <p:nvSpPr>
          <p:cNvPr id="78" name="ZoneTexte 77">
            <a:extLst>
              <a:ext uri="{FF2B5EF4-FFF2-40B4-BE49-F238E27FC236}">
                <a16:creationId xmlns:a16="http://schemas.microsoft.com/office/drawing/2014/main" id="{741FF14F-7273-43C5-97A1-EE9838162B7F}"/>
              </a:ext>
            </a:extLst>
          </p:cNvPr>
          <p:cNvSpPr txBox="1"/>
          <p:nvPr/>
        </p:nvSpPr>
        <p:spPr>
          <a:xfrm>
            <a:off x="708306" y="2230982"/>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App</a:t>
            </a:r>
          </a:p>
        </p:txBody>
      </p:sp>
      <p:sp>
        <p:nvSpPr>
          <p:cNvPr id="79" name="ZoneTexte 78">
            <a:extLst>
              <a:ext uri="{FF2B5EF4-FFF2-40B4-BE49-F238E27FC236}">
                <a16:creationId xmlns:a16="http://schemas.microsoft.com/office/drawing/2014/main" id="{5308A074-16BB-4D11-8308-CC04E3A29292}"/>
              </a:ext>
            </a:extLst>
          </p:cNvPr>
          <p:cNvSpPr txBox="1"/>
          <p:nvPr/>
        </p:nvSpPr>
        <p:spPr>
          <a:xfrm>
            <a:off x="1710333" y="2230982"/>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App</a:t>
            </a:r>
          </a:p>
        </p:txBody>
      </p:sp>
      <p:pic>
        <p:nvPicPr>
          <p:cNvPr id="45" name="Picture 2" descr="IndueD - La conformité simplifiée - KYC | Altares DB France">
            <a:extLst>
              <a:ext uri="{FF2B5EF4-FFF2-40B4-BE49-F238E27FC236}">
                <a16:creationId xmlns:a16="http://schemas.microsoft.com/office/drawing/2014/main" id="{8ECFD20F-A24C-4519-ADCB-1C3D3F0B2B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7015" y="1966663"/>
            <a:ext cx="489513" cy="168393"/>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DAA29508-8672-4312-BB53-7550FAA0C72B}"/>
              </a:ext>
            </a:extLst>
          </p:cNvPr>
          <p:cNvSpPr/>
          <p:nvPr/>
        </p:nvSpPr>
        <p:spPr bwMode="auto">
          <a:xfrm>
            <a:off x="2594309" y="1564200"/>
            <a:ext cx="771927" cy="2553679"/>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u="none" strike="noStrike" cap="none" normalizeH="0" baseline="0">
              <a:ln>
                <a:noFill/>
              </a:ln>
              <a:solidFill>
                <a:schemeClr val="tx2"/>
              </a:solidFill>
              <a:effectLst/>
              <a:latin typeface="Trebuchet MS" pitchFamily="34" charset="0"/>
            </a:endParaRPr>
          </a:p>
        </p:txBody>
      </p:sp>
      <p:sp>
        <p:nvSpPr>
          <p:cNvPr id="81" name="Rectangle 80">
            <a:extLst>
              <a:ext uri="{FF2B5EF4-FFF2-40B4-BE49-F238E27FC236}">
                <a16:creationId xmlns:a16="http://schemas.microsoft.com/office/drawing/2014/main" id="{0E944945-9372-41A2-9FC6-F15AA1AE9659}"/>
              </a:ext>
            </a:extLst>
          </p:cNvPr>
          <p:cNvSpPr/>
          <p:nvPr/>
        </p:nvSpPr>
        <p:spPr bwMode="auto">
          <a:xfrm>
            <a:off x="3489895" y="1564200"/>
            <a:ext cx="771927" cy="255367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D&amp;B products</a:t>
            </a:r>
            <a:endParaRPr kumimoji="0" lang="en-GB" sz="1000" u="none" strike="noStrike" cap="none" normalizeH="0" baseline="0">
              <a:ln>
                <a:noFill/>
              </a:ln>
              <a:effectLst/>
              <a:latin typeface="Trebuchet MS" panose="020B0603020202020204" pitchFamily="34" charset="0"/>
            </a:endParaRPr>
          </a:p>
        </p:txBody>
      </p:sp>
      <p:cxnSp>
        <p:nvCxnSpPr>
          <p:cNvPr id="59" name="Connecteur droit 58">
            <a:extLst>
              <a:ext uri="{FF2B5EF4-FFF2-40B4-BE49-F238E27FC236}">
                <a16:creationId xmlns:a16="http://schemas.microsoft.com/office/drawing/2014/main" id="{9F574FD5-6DCC-498F-BED9-D770CE0569A6}"/>
              </a:ext>
            </a:extLst>
          </p:cNvPr>
          <p:cNvCxnSpPr>
            <a:cxnSpLocks/>
          </p:cNvCxnSpPr>
          <p:nvPr/>
        </p:nvCxnSpPr>
        <p:spPr bwMode="auto">
          <a:xfrm flipH="1">
            <a:off x="248252" y="2692270"/>
            <a:ext cx="4333175" cy="0"/>
          </a:xfrm>
          <a:prstGeom prst="line">
            <a:avLst/>
          </a:prstGeom>
          <a:solidFill>
            <a:schemeClr val="accent1"/>
          </a:solidFill>
          <a:ln w="9525" cap="flat" cmpd="sng" algn="ctr">
            <a:solidFill>
              <a:schemeClr val="tx2"/>
            </a:solidFill>
            <a:prstDash val="lgDash"/>
            <a:round/>
            <a:headEnd type="none" w="med" len="med"/>
            <a:tailEnd type="none" w="med" len="med"/>
          </a:ln>
          <a:effectLst/>
        </p:spPr>
      </p:cxnSp>
      <p:sp>
        <p:nvSpPr>
          <p:cNvPr id="82" name="ZoneTexte 81">
            <a:extLst>
              <a:ext uri="{FF2B5EF4-FFF2-40B4-BE49-F238E27FC236}">
                <a16:creationId xmlns:a16="http://schemas.microsoft.com/office/drawing/2014/main" id="{DC7280B3-BDEB-4C70-B7A5-49E4F8BC533A}"/>
              </a:ext>
            </a:extLst>
          </p:cNvPr>
          <p:cNvSpPr txBox="1"/>
          <p:nvPr/>
        </p:nvSpPr>
        <p:spPr>
          <a:xfrm>
            <a:off x="2625923" y="1323548"/>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Platform …</a:t>
            </a:r>
          </a:p>
        </p:txBody>
      </p:sp>
      <p:sp>
        <p:nvSpPr>
          <p:cNvPr id="83" name="ZoneTexte 82">
            <a:extLst>
              <a:ext uri="{FF2B5EF4-FFF2-40B4-BE49-F238E27FC236}">
                <a16:creationId xmlns:a16="http://schemas.microsoft.com/office/drawing/2014/main" id="{937CE95F-105C-41FF-8FDE-D7A3184F5698}"/>
              </a:ext>
            </a:extLst>
          </p:cNvPr>
          <p:cNvSpPr txBox="1"/>
          <p:nvPr/>
        </p:nvSpPr>
        <p:spPr>
          <a:xfrm>
            <a:off x="2597636" y="2230982"/>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App</a:t>
            </a:r>
          </a:p>
        </p:txBody>
      </p:sp>
      <p:sp>
        <p:nvSpPr>
          <p:cNvPr id="84" name="Freeform 8">
            <a:extLst>
              <a:ext uri="{FF2B5EF4-FFF2-40B4-BE49-F238E27FC236}">
                <a16:creationId xmlns:a16="http://schemas.microsoft.com/office/drawing/2014/main" id="{A26C4657-9D89-4B5F-B0F1-8EE608A29150}"/>
              </a:ext>
            </a:extLst>
          </p:cNvPr>
          <p:cNvSpPr>
            <a:spLocks noEditPoints="1"/>
          </p:cNvSpPr>
          <p:nvPr/>
        </p:nvSpPr>
        <p:spPr bwMode="auto">
          <a:xfrm>
            <a:off x="2885215" y="2957907"/>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000"/>
          </a:p>
        </p:txBody>
      </p:sp>
      <p:pic>
        <p:nvPicPr>
          <p:cNvPr id="85" name="Picture 4" descr="oracle-logo - Neotys">
            <a:extLst>
              <a:ext uri="{FF2B5EF4-FFF2-40B4-BE49-F238E27FC236}">
                <a16:creationId xmlns:a16="http://schemas.microsoft.com/office/drawing/2014/main" id="{CF8EA9BB-0E1C-4445-9BEC-22DD80057AF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0485" b="42958"/>
          <a:stretch/>
        </p:blipFill>
        <p:spPr bwMode="auto">
          <a:xfrm>
            <a:off x="2688622" y="3832072"/>
            <a:ext cx="603186" cy="99868"/>
          </a:xfrm>
          <a:prstGeom prst="rect">
            <a:avLst/>
          </a:prstGeom>
          <a:noFill/>
          <a:extLst>
            <a:ext uri="{909E8E84-426E-40DD-AFC4-6F175D3DCCD1}">
              <a14:hiddenFill xmlns:a14="http://schemas.microsoft.com/office/drawing/2010/main">
                <a:solidFill>
                  <a:srgbClr val="FFFFFF"/>
                </a:solidFill>
              </a14:hiddenFill>
            </a:ext>
          </a:extLst>
        </p:spPr>
      </p:pic>
      <p:sp>
        <p:nvSpPr>
          <p:cNvPr id="86" name="ZoneTexte 85">
            <a:extLst>
              <a:ext uri="{FF2B5EF4-FFF2-40B4-BE49-F238E27FC236}">
                <a16:creationId xmlns:a16="http://schemas.microsoft.com/office/drawing/2014/main" id="{EA53399A-151C-48BD-99F3-01FA86317032}"/>
              </a:ext>
            </a:extLst>
          </p:cNvPr>
          <p:cNvSpPr txBox="1"/>
          <p:nvPr/>
        </p:nvSpPr>
        <p:spPr>
          <a:xfrm>
            <a:off x="2567774" y="3286624"/>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Database …</a:t>
            </a:r>
          </a:p>
        </p:txBody>
      </p:sp>
      <p:sp>
        <p:nvSpPr>
          <p:cNvPr id="87" name="Rectangle 86">
            <a:extLst>
              <a:ext uri="{FF2B5EF4-FFF2-40B4-BE49-F238E27FC236}">
                <a16:creationId xmlns:a16="http://schemas.microsoft.com/office/drawing/2014/main" id="{01D106B2-4F6A-46E2-ABD9-460F58888DFF}"/>
              </a:ext>
            </a:extLst>
          </p:cNvPr>
          <p:cNvSpPr/>
          <p:nvPr/>
        </p:nvSpPr>
        <p:spPr bwMode="auto">
          <a:xfrm>
            <a:off x="273376" y="5225802"/>
            <a:ext cx="4187343" cy="103528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ts val="600"/>
              </a:spcBef>
              <a:spcAft>
                <a:spcPct val="0"/>
              </a:spcAft>
              <a:buClr>
                <a:schemeClr val="tx1"/>
              </a:buClr>
              <a:buSzTx/>
              <a:buFont typeface="Wingdings" panose="05000000000000000000" pitchFamily="2" charset="2"/>
              <a:buChar char="ü"/>
              <a:tabLst/>
            </a:pPr>
            <a:r>
              <a:rPr kumimoji="0" lang="en-GB" sz="1000" b="0" i="0" u="none" strike="noStrike" cap="none" normalizeH="0" baseline="0">
                <a:ln>
                  <a:noFill/>
                </a:ln>
                <a:solidFill>
                  <a:schemeClr val="tx2"/>
                </a:solidFill>
                <a:effectLst/>
                <a:latin typeface="Trebuchet MS" panose="020B0603020202020204" pitchFamily="34" charset="0"/>
              </a:rPr>
              <a:t>Monolithic and closed platforms </a:t>
            </a:r>
            <a:r>
              <a:rPr kumimoji="0" lang="en-GB" sz="1000" b="0" i="0" u="none" strike="noStrike" cap="none" normalizeH="0" baseline="0">
                <a:ln>
                  <a:noFill/>
                </a:ln>
                <a:effectLst/>
                <a:latin typeface="Trebuchet MS" panose="020B0603020202020204" pitchFamily="34" charset="0"/>
              </a:rPr>
              <a:t>fo</a:t>
            </a:r>
            <a:r>
              <a:rPr lang="en-GB" sz="1000">
                <a:latin typeface="Trebuchet MS" panose="020B0603020202020204" pitchFamily="34" charset="0"/>
              </a:rPr>
              <a:t>r each product</a:t>
            </a:r>
            <a:endParaRPr kumimoji="0" lang="en-GB" sz="1000" b="0" i="0" u="none" strike="noStrike" cap="none" normalizeH="0" baseline="0">
              <a:ln>
                <a:noFill/>
              </a:ln>
              <a:effectLst/>
              <a:latin typeface="Trebuchet MS" panose="020B0603020202020204" pitchFamily="34" charset="0"/>
            </a:endParaRPr>
          </a:p>
          <a:p>
            <a:pPr marL="171450" marR="0" indent="-171450" defTabSz="914400" rtl="0" eaLnBrk="1" fontAlgn="base" latinLnBrk="0" hangingPunct="1">
              <a:lnSpc>
                <a:spcPct val="100000"/>
              </a:lnSpc>
              <a:spcBef>
                <a:spcPts val="600"/>
              </a:spcBef>
              <a:spcAft>
                <a:spcPct val="0"/>
              </a:spcAft>
              <a:buClr>
                <a:schemeClr val="tx1"/>
              </a:buClr>
              <a:buSzTx/>
              <a:buFont typeface="Wingdings" panose="05000000000000000000" pitchFamily="2" charset="2"/>
              <a:buChar char="ü"/>
              <a:tabLst/>
            </a:pPr>
            <a:r>
              <a:rPr lang="en-GB" sz="1000">
                <a:solidFill>
                  <a:schemeClr val="tx2"/>
                </a:solidFill>
                <a:latin typeface="Trebuchet MS" pitchFamily="34" charset="0"/>
              </a:rPr>
              <a:t>Heavy legacy</a:t>
            </a:r>
          </a:p>
          <a:p>
            <a:pPr marL="171450" indent="-171450">
              <a:spcBef>
                <a:spcPts val="600"/>
              </a:spcBef>
              <a:buClr>
                <a:schemeClr val="tx1"/>
              </a:buClr>
              <a:buFont typeface="Wingdings" panose="05000000000000000000" pitchFamily="2" charset="2"/>
              <a:buChar char="ü"/>
            </a:pPr>
            <a:r>
              <a:rPr lang="en-GB" sz="1000">
                <a:solidFill>
                  <a:schemeClr val="tx2"/>
                </a:solidFill>
                <a:latin typeface="Trebuchet MS" pitchFamily="34" charset="0"/>
              </a:rPr>
              <a:t>Old</a:t>
            </a:r>
            <a:r>
              <a:rPr lang="en-GB" sz="1000">
                <a:latin typeface="Trebuchet MS" panose="020B0603020202020204" pitchFamily="34" charset="0"/>
              </a:rPr>
              <a:t> computer </a:t>
            </a:r>
            <a:r>
              <a:rPr lang="en-GB" sz="1000">
                <a:solidFill>
                  <a:schemeClr val="tx2"/>
                </a:solidFill>
                <a:latin typeface="Trebuchet MS" pitchFamily="34" charset="0"/>
              </a:rPr>
              <a:t>development language</a:t>
            </a:r>
          </a:p>
          <a:p>
            <a:pPr marL="171450" indent="-171450">
              <a:spcBef>
                <a:spcPts val="600"/>
              </a:spcBef>
              <a:buClr>
                <a:schemeClr val="tx1"/>
              </a:buClr>
              <a:buFont typeface="Wingdings" panose="05000000000000000000" pitchFamily="2" charset="2"/>
              <a:buChar char="ü"/>
            </a:pPr>
            <a:r>
              <a:rPr lang="en-GB" sz="1000">
                <a:solidFill>
                  <a:schemeClr val="tx2"/>
                </a:solidFill>
                <a:latin typeface="Trebuchet MS" pitchFamily="34" charset="0"/>
              </a:rPr>
              <a:t>Bad time to market </a:t>
            </a:r>
            <a:endParaRPr lang="en-GB" sz="1000">
              <a:latin typeface="Trebuchet MS" panose="020B0603020202020204" pitchFamily="34" charset="0"/>
            </a:endParaRPr>
          </a:p>
        </p:txBody>
      </p:sp>
      <p:sp>
        <p:nvSpPr>
          <p:cNvPr id="93" name="Rectangle 92">
            <a:extLst>
              <a:ext uri="{FF2B5EF4-FFF2-40B4-BE49-F238E27FC236}">
                <a16:creationId xmlns:a16="http://schemas.microsoft.com/office/drawing/2014/main" id="{8BFCFB7D-BFA5-4F2F-8403-61E19FDC8FDF}"/>
              </a:ext>
            </a:extLst>
          </p:cNvPr>
          <p:cNvSpPr/>
          <p:nvPr/>
        </p:nvSpPr>
        <p:spPr bwMode="auto">
          <a:xfrm>
            <a:off x="5354945" y="5225802"/>
            <a:ext cx="4187343" cy="103528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Bef>
                <a:spcPts val="600"/>
              </a:spcBef>
              <a:buClr>
                <a:schemeClr val="tx1"/>
              </a:buClr>
              <a:buFont typeface="Wingdings" panose="05000000000000000000" pitchFamily="2" charset="2"/>
              <a:buChar char="ü"/>
            </a:pPr>
            <a:r>
              <a:rPr lang="en-GB" sz="1000">
                <a:solidFill>
                  <a:schemeClr val="tx2"/>
                </a:solidFill>
                <a:latin typeface="Trebuchet MS" panose="020B0603020202020204" pitchFamily="34" charset="0"/>
              </a:rPr>
              <a:t>Unique layer of APIs </a:t>
            </a:r>
            <a:r>
              <a:rPr lang="en-GB" sz="1000">
                <a:latin typeface="Trebuchet MS" panose="020B0603020202020204" pitchFamily="34" charset="0"/>
              </a:rPr>
              <a:t>enabling to do request in old databases of each product for the group</a:t>
            </a:r>
          </a:p>
          <a:p>
            <a:pPr marL="171450" indent="-171450">
              <a:spcBef>
                <a:spcPts val="600"/>
              </a:spcBef>
              <a:buClr>
                <a:schemeClr val="tx1"/>
              </a:buClr>
              <a:buFont typeface="Wingdings" panose="05000000000000000000" pitchFamily="2" charset="2"/>
              <a:buChar char="ü"/>
            </a:pPr>
            <a:r>
              <a:rPr lang="en-GB" sz="1000">
                <a:latin typeface="Trebuchet MS" panose="020B0603020202020204" pitchFamily="34" charset="0"/>
              </a:rPr>
              <a:t>Betted </a:t>
            </a:r>
            <a:r>
              <a:rPr lang="en-GB" sz="1000">
                <a:solidFill>
                  <a:schemeClr val="tx2"/>
                </a:solidFill>
                <a:latin typeface="Trebuchet MS" panose="020B0603020202020204" pitchFamily="34" charset="0"/>
              </a:rPr>
              <a:t>time to market </a:t>
            </a:r>
            <a:r>
              <a:rPr lang="en-GB" sz="1000">
                <a:latin typeface="Trebuchet MS" panose="020B0603020202020204" pitchFamily="34" charset="0"/>
              </a:rPr>
              <a:t>thanks to unified APIs</a:t>
            </a:r>
          </a:p>
          <a:p>
            <a:pPr marL="171450" indent="-171450">
              <a:spcBef>
                <a:spcPts val="600"/>
              </a:spcBef>
              <a:buClr>
                <a:schemeClr val="tx1"/>
              </a:buClr>
              <a:buFont typeface="Wingdings" panose="05000000000000000000" pitchFamily="2" charset="2"/>
              <a:buChar char="ü"/>
            </a:pPr>
            <a:r>
              <a:rPr lang="en-GB" sz="1000">
                <a:solidFill>
                  <a:schemeClr val="tx2"/>
                </a:solidFill>
                <a:latin typeface="Trebuchet MS" panose="020B0603020202020204" pitchFamily="34" charset="0"/>
              </a:rPr>
              <a:t>Better flexibility </a:t>
            </a:r>
            <a:r>
              <a:rPr lang="en-GB" sz="1000">
                <a:latin typeface="Trebuchet MS" panose="020B0603020202020204" pitchFamily="34" charset="0"/>
              </a:rPr>
              <a:t>to improve the </a:t>
            </a:r>
            <a:r>
              <a:rPr lang="en-GB" sz="1000">
                <a:solidFill>
                  <a:schemeClr val="tx2"/>
                </a:solidFill>
                <a:latin typeface="Trebuchet MS" panose="020B0603020202020204" pitchFamily="34" charset="0"/>
              </a:rPr>
              <a:t>front of </a:t>
            </a:r>
            <a:r>
              <a:rPr lang="en-GB" sz="1000" err="1">
                <a:solidFill>
                  <a:schemeClr val="tx2"/>
                </a:solidFill>
                <a:latin typeface="Trebuchet MS" panose="020B0603020202020204" pitchFamily="34" charset="0"/>
              </a:rPr>
              <a:t>Altares</a:t>
            </a:r>
            <a:r>
              <a:rPr lang="en-GB" sz="1000">
                <a:solidFill>
                  <a:schemeClr val="tx2"/>
                </a:solidFill>
                <a:latin typeface="Trebuchet MS" panose="020B0603020202020204" pitchFamily="34" charset="0"/>
              </a:rPr>
              <a:t> proprietary products</a:t>
            </a:r>
            <a:r>
              <a:rPr lang="en-GB" sz="1000">
                <a:latin typeface="Trebuchet MS" panose="020B0603020202020204" pitchFamily="34" charset="0"/>
              </a:rPr>
              <a:t> and thus increase </a:t>
            </a:r>
            <a:r>
              <a:rPr lang="en-GB" sz="1000">
                <a:solidFill>
                  <a:schemeClr val="tx2"/>
                </a:solidFill>
                <a:latin typeface="Trebuchet MS" panose="020B0603020202020204" pitchFamily="34" charset="0"/>
              </a:rPr>
              <a:t>independence from D&amp;B </a:t>
            </a:r>
          </a:p>
        </p:txBody>
      </p:sp>
      <p:sp>
        <p:nvSpPr>
          <p:cNvPr id="94" name="ZoneTexte 93">
            <a:extLst>
              <a:ext uri="{FF2B5EF4-FFF2-40B4-BE49-F238E27FC236}">
                <a16:creationId xmlns:a16="http://schemas.microsoft.com/office/drawing/2014/main" id="{C6E6D031-386F-4F4F-9516-B1FB7AB8F0CA}"/>
              </a:ext>
            </a:extLst>
          </p:cNvPr>
          <p:cNvSpPr txBox="1"/>
          <p:nvPr/>
        </p:nvSpPr>
        <p:spPr>
          <a:xfrm>
            <a:off x="2597636" y="1863186"/>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a:t>
            </a:r>
          </a:p>
        </p:txBody>
      </p:sp>
      <p:sp>
        <p:nvSpPr>
          <p:cNvPr id="95" name="ZoneTexte 94">
            <a:extLst>
              <a:ext uri="{FF2B5EF4-FFF2-40B4-BE49-F238E27FC236}">
                <a16:creationId xmlns:a16="http://schemas.microsoft.com/office/drawing/2014/main" id="{4EE04017-06B5-4368-89F1-AB063CBF72C0}"/>
              </a:ext>
            </a:extLst>
          </p:cNvPr>
          <p:cNvSpPr txBox="1"/>
          <p:nvPr/>
        </p:nvSpPr>
        <p:spPr>
          <a:xfrm>
            <a:off x="3493667" y="2230982"/>
            <a:ext cx="860292" cy="230832"/>
          </a:xfrm>
          <a:prstGeom prst="rect">
            <a:avLst/>
          </a:prstGeom>
          <a:noFill/>
        </p:spPr>
        <p:txBody>
          <a:bodyPr wrap="square" rtlCol="0" anchor="ctr">
            <a:spAutoFit/>
          </a:bodyPr>
          <a:lstStyle/>
          <a:p>
            <a:pPr algn="ctr"/>
            <a:r>
              <a:rPr lang="en-GB" sz="900">
                <a:latin typeface="Trebuchet MS" panose="020B0603020202020204" pitchFamily="34" charset="0"/>
              </a:rPr>
              <a:t>Apps</a:t>
            </a:r>
          </a:p>
        </p:txBody>
      </p:sp>
      <p:sp>
        <p:nvSpPr>
          <p:cNvPr id="96" name="Freeform 8">
            <a:extLst>
              <a:ext uri="{FF2B5EF4-FFF2-40B4-BE49-F238E27FC236}">
                <a16:creationId xmlns:a16="http://schemas.microsoft.com/office/drawing/2014/main" id="{A41F0A7F-DF11-4474-A1F2-E630C43837CA}"/>
              </a:ext>
            </a:extLst>
          </p:cNvPr>
          <p:cNvSpPr>
            <a:spLocks noEditPoints="1"/>
          </p:cNvSpPr>
          <p:nvPr/>
        </p:nvSpPr>
        <p:spPr bwMode="auto">
          <a:xfrm>
            <a:off x="3790241" y="2957907"/>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endParaRPr lang="en-GB" sz="1000"/>
          </a:p>
        </p:txBody>
      </p:sp>
      <p:sp>
        <p:nvSpPr>
          <p:cNvPr id="97" name="ZoneTexte 96">
            <a:extLst>
              <a:ext uri="{FF2B5EF4-FFF2-40B4-BE49-F238E27FC236}">
                <a16:creationId xmlns:a16="http://schemas.microsoft.com/office/drawing/2014/main" id="{BC031AB2-5C3D-4DE0-A683-4C551B80C2DD}"/>
              </a:ext>
            </a:extLst>
          </p:cNvPr>
          <p:cNvSpPr txBox="1"/>
          <p:nvPr/>
        </p:nvSpPr>
        <p:spPr>
          <a:xfrm>
            <a:off x="3472800" y="3217374"/>
            <a:ext cx="860292" cy="369332"/>
          </a:xfrm>
          <a:prstGeom prst="rect">
            <a:avLst/>
          </a:prstGeom>
          <a:noFill/>
        </p:spPr>
        <p:txBody>
          <a:bodyPr wrap="square" rtlCol="0" anchor="ctr">
            <a:spAutoFit/>
          </a:bodyPr>
          <a:lstStyle/>
          <a:p>
            <a:pPr algn="ctr"/>
            <a:r>
              <a:rPr lang="en-GB" sz="900">
                <a:latin typeface="Trebuchet MS" panose="020B0603020202020204" pitchFamily="34" charset="0"/>
              </a:rPr>
              <a:t>D&amp;B </a:t>
            </a:r>
          </a:p>
          <a:p>
            <a:pPr algn="ctr"/>
            <a:r>
              <a:rPr lang="en-GB" sz="900">
                <a:latin typeface="Trebuchet MS" panose="020B0603020202020204" pitchFamily="34" charset="0"/>
              </a:rPr>
              <a:t>Database</a:t>
            </a:r>
          </a:p>
        </p:txBody>
      </p:sp>
      <p:sp>
        <p:nvSpPr>
          <p:cNvPr id="98" name="Rectangle 97">
            <a:extLst>
              <a:ext uri="{FF2B5EF4-FFF2-40B4-BE49-F238E27FC236}">
                <a16:creationId xmlns:a16="http://schemas.microsoft.com/office/drawing/2014/main" id="{4C783BAA-2F16-4963-922A-FCF51E183B33}"/>
              </a:ext>
            </a:extLst>
          </p:cNvPr>
          <p:cNvSpPr/>
          <p:nvPr/>
        </p:nvSpPr>
        <p:spPr bwMode="auto">
          <a:xfrm>
            <a:off x="257768" y="4520342"/>
            <a:ext cx="1629465" cy="518035"/>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u="none" strike="noStrike" cap="none" normalizeH="0" baseline="0" err="1">
                <a:ln>
                  <a:noFill/>
                </a:ln>
                <a:solidFill>
                  <a:schemeClr val="tx2"/>
                </a:solidFill>
                <a:effectLst/>
                <a:latin typeface="Trebuchet MS" panose="020B0603020202020204" pitchFamily="34" charset="0"/>
              </a:rPr>
              <a:t>Altares</a:t>
            </a:r>
            <a:r>
              <a:rPr kumimoji="0" lang="en-GB" sz="1000" u="none" strike="noStrike" cap="none" normalizeH="0" baseline="0">
                <a:ln>
                  <a:noFill/>
                </a:ln>
                <a:solidFill>
                  <a:schemeClr val="tx2"/>
                </a:solidFill>
                <a:effectLst/>
                <a:latin typeface="Trebuchet MS" panose="020B0603020202020204" pitchFamily="34" charset="0"/>
              </a:rPr>
              <a:t> “Data Factory” </a:t>
            </a:r>
          </a:p>
        </p:txBody>
      </p:sp>
      <p:sp>
        <p:nvSpPr>
          <p:cNvPr id="22" name="Freeform 5">
            <a:extLst>
              <a:ext uri="{FF2B5EF4-FFF2-40B4-BE49-F238E27FC236}">
                <a16:creationId xmlns:a16="http://schemas.microsoft.com/office/drawing/2014/main" id="{2CF18A89-74C0-4E83-9AA1-37C60881EBBD}"/>
              </a:ext>
            </a:extLst>
          </p:cNvPr>
          <p:cNvSpPr>
            <a:spLocks noEditPoints="1"/>
          </p:cNvSpPr>
          <p:nvPr/>
        </p:nvSpPr>
        <p:spPr bwMode="auto">
          <a:xfrm>
            <a:off x="902638" y="4754217"/>
            <a:ext cx="233135" cy="173558"/>
          </a:xfrm>
          <a:custGeom>
            <a:avLst/>
            <a:gdLst>
              <a:gd name="T0" fmla="*/ 694 w 740"/>
              <a:gd name="T1" fmla="*/ 0 h 742"/>
              <a:gd name="T2" fmla="*/ 601 w 740"/>
              <a:gd name="T3" fmla="*/ 0 h 742"/>
              <a:gd name="T4" fmla="*/ 555 w 740"/>
              <a:gd name="T5" fmla="*/ 371 h 742"/>
              <a:gd name="T6" fmla="*/ 370 w 740"/>
              <a:gd name="T7" fmla="*/ 232 h 742"/>
              <a:gd name="T8" fmla="*/ 370 w 740"/>
              <a:gd name="T9" fmla="*/ 371 h 742"/>
              <a:gd name="T10" fmla="*/ 185 w 740"/>
              <a:gd name="T11" fmla="*/ 232 h 742"/>
              <a:gd name="T12" fmla="*/ 185 w 740"/>
              <a:gd name="T13" fmla="*/ 371 h 742"/>
              <a:gd name="T14" fmla="*/ 0 w 740"/>
              <a:gd name="T15" fmla="*/ 232 h 742"/>
              <a:gd name="T16" fmla="*/ 0 w 740"/>
              <a:gd name="T17" fmla="*/ 742 h 742"/>
              <a:gd name="T18" fmla="*/ 740 w 740"/>
              <a:gd name="T19" fmla="*/ 742 h 742"/>
              <a:gd name="T20" fmla="*/ 740 w 740"/>
              <a:gd name="T21" fmla="*/ 371 h 742"/>
              <a:gd name="T22" fmla="*/ 694 w 740"/>
              <a:gd name="T23" fmla="*/ 0 h 742"/>
              <a:gd name="T24" fmla="*/ 185 w 740"/>
              <a:gd name="T25" fmla="*/ 602 h 742"/>
              <a:gd name="T26" fmla="*/ 93 w 740"/>
              <a:gd name="T27" fmla="*/ 602 h 742"/>
              <a:gd name="T28" fmla="*/ 93 w 740"/>
              <a:gd name="T29" fmla="*/ 556 h 742"/>
              <a:gd name="T30" fmla="*/ 185 w 740"/>
              <a:gd name="T31" fmla="*/ 556 h 742"/>
              <a:gd name="T32" fmla="*/ 185 w 740"/>
              <a:gd name="T33" fmla="*/ 602 h 742"/>
              <a:gd name="T34" fmla="*/ 185 w 740"/>
              <a:gd name="T35" fmla="*/ 510 h 742"/>
              <a:gd name="T36" fmla="*/ 93 w 740"/>
              <a:gd name="T37" fmla="*/ 510 h 742"/>
              <a:gd name="T38" fmla="*/ 93 w 740"/>
              <a:gd name="T39" fmla="*/ 463 h 742"/>
              <a:gd name="T40" fmla="*/ 185 w 740"/>
              <a:gd name="T41" fmla="*/ 463 h 742"/>
              <a:gd name="T42" fmla="*/ 185 w 740"/>
              <a:gd name="T43" fmla="*/ 510 h 742"/>
              <a:gd name="T44" fmla="*/ 370 w 740"/>
              <a:gd name="T45" fmla="*/ 602 h 742"/>
              <a:gd name="T46" fmla="*/ 278 w 740"/>
              <a:gd name="T47" fmla="*/ 602 h 742"/>
              <a:gd name="T48" fmla="*/ 278 w 740"/>
              <a:gd name="T49" fmla="*/ 556 h 742"/>
              <a:gd name="T50" fmla="*/ 370 w 740"/>
              <a:gd name="T51" fmla="*/ 556 h 742"/>
              <a:gd name="T52" fmla="*/ 370 w 740"/>
              <a:gd name="T53" fmla="*/ 602 h 742"/>
              <a:gd name="T54" fmla="*/ 370 w 740"/>
              <a:gd name="T55" fmla="*/ 510 h 742"/>
              <a:gd name="T56" fmla="*/ 278 w 740"/>
              <a:gd name="T57" fmla="*/ 510 h 742"/>
              <a:gd name="T58" fmla="*/ 278 w 740"/>
              <a:gd name="T59" fmla="*/ 463 h 742"/>
              <a:gd name="T60" fmla="*/ 370 w 740"/>
              <a:gd name="T61" fmla="*/ 463 h 742"/>
              <a:gd name="T62" fmla="*/ 370 w 740"/>
              <a:gd name="T63" fmla="*/ 510 h 742"/>
              <a:gd name="T64" fmla="*/ 555 w 740"/>
              <a:gd name="T65" fmla="*/ 602 h 742"/>
              <a:gd name="T66" fmla="*/ 463 w 740"/>
              <a:gd name="T67" fmla="*/ 602 h 742"/>
              <a:gd name="T68" fmla="*/ 463 w 740"/>
              <a:gd name="T69" fmla="*/ 556 h 742"/>
              <a:gd name="T70" fmla="*/ 555 w 740"/>
              <a:gd name="T71" fmla="*/ 556 h 742"/>
              <a:gd name="T72" fmla="*/ 555 w 740"/>
              <a:gd name="T73" fmla="*/ 602 h 742"/>
              <a:gd name="T74" fmla="*/ 555 w 740"/>
              <a:gd name="T75" fmla="*/ 510 h 742"/>
              <a:gd name="T76" fmla="*/ 463 w 740"/>
              <a:gd name="T77" fmla="*/ 510 h 742"/>
              <a:gd name="T78" fmla="*/ 463 w 740"/>
              <a:gd name="T79" fmla="*/ 463 h 742"/>
              <a:gd name="T80" fmla="*/ 555 w 740"/>
              <a:gd name="T81" fmla="*/ 463 h 742"/>
              <a:gd name="T82" fmla="*/ 555 w 740"/>
              <a:gd name="T83" fmla="*/ 51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0" h="742">
                <a:moveTo>
                  <a:pt x="694" y="0"/>
                </a:moveTo>
                <a:lnTo>
                  <a:pt x="601" y="0"/>
                </a:lnTo>
                <a:lnTo>
                  <a:pt x="555" y="371"/>
                </a:lnTo>
                <a:lnTo>
                  <a:pt x="370" y="232"/>
                </a:lnTo>
                <a:lnTo>
                  <a:pt x="370" y="371"/>
                </a:lnTo>
                <a:lnTo>
                  <a:pt x="185" y="232"/>
                </a:lnTo>
                <a:lnTo>
                  <a:pt x="185" y="371"/>
                </a:lnTo>
                <a:lnTo>
                  <a:pt x="0" y="232"/>
                </a:lnTo>
                <a:lnTo>
                  <a:pt x="0" y="742"/>
                </a:lnTo>
                <a:lnTo>
                  <a:pt x="740" y="742"/>
                </a:lnTo>
                <a:lnTo>
                  <a:pt x="740" y="371"/>
                </a:lnTo>
                <a:lnTo>
                  <a:pt x="694" y="0"/>
                </a:lnTo>
                <a:close/>
                <a:moveTo>
                  <a:pt x="185" y="602"/>
                </a:moveTo>
                <a:lnTo>
                  <a:pt x="93" y="602"/>
                </a:lnTo>
                <a:lnTo>
                  <a:pt x="93" y="556"/>
                </a:lnTo>
                <a:lnTo>
                  <a:pt x="185" y="556"/>
                </a:lnTo>
                <a:lnTo>
                  <a:pt x="185" y="602"/>
                </a:lnTo>
                <a:close/>
                <a:moveTo>
                  <a:pt x="185" y="510"/>
                </a:moveTo>
                <a:lnTo>
                  <a:pt x="93" y="510"/>
                </a:lnTo>
                <a:lnTo>
                  <a:pt x="93" y="463"/>
                </a:lnTo>
                <a:lnTo>
                  <a:pt x="185" y="463"/>
                </a:lnTo>
                <a:lnTo>
                  <a:pt x="185" y="510"/>
                </a:lnTo>
                <a:close/>
                <a:moveTo>
                  <a:pt x="370" y="602"/>
                </a:moveTo>
                <a:lnTo>
                  <a:pt x="278" y="602"/>
                </a:lnTo>
                <a:lnTo>
                  <a:pt x="278" y="556"/>
                </a:lnTo>
                <a:lnTo>
                  <a:pt x="370" y="556"/>
                </a:lnTo>
                <a:lnTo>
                  <a:pt x="370" y="602"/>
                </a:lnTo>
                <a:close/>
                <a:moveTo>
                  <a:pt x="370" y="510"/>
                </a:moveTo>
                <a:lnTo>
                  <a:pt x="278" y="510"/>
                </a:lnTo>
                <a:lnTo>
                  <a:pt x="278" y="463"/>
                </a:lnTo>
                <a:lnTo>
                  <a:pt x="370" y="463"/>
                </a:lnTo>
                <a:lnTo>
                  <a:pt x="370" y="510"/>
                </a:lnTo>
                <a:close/>
                <a:moveTo>
                  <a:pt x="555" y="602"/>
                </a:moveTo>
                <a:lnTo>
                  <a:pt x="463" y="602"/>
                </a:lnTo>
                <a:lnTo>
                  <a:pt x="463" y="556"/>
                </a:lnTo>
                <a:lnTo>
                  <a:pt x="555" y="556"/>
                </a:lnTo>
                <a:lnTo>
                  <a:pt x="555" y="602"/>
                </a:lnTo>
                <a:close/>
                <a:moveTo>
                  <a:pt x="555" y="510"/>
                </a:moveTo>
                <a:lnTo>
                  <a:pt x="463" y="510"/>
                </a:lnTo>
                <a:lnTo>
                  <a:pt x="463" y="463"/>
                </a:lnTo>
                <a:lnTo>
                  <a:pt x="555" y="463"/>
                </a:lnTo>
                <a:lnTo>
                  <a:pt x="555" y="51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cxnSp>
        <p:nvCxnSpPr>
          <p:cNvPr id="5132" name="Connecteur : en angle 5131">
            <a:extLst>
              <a:ext uri="{FF2B5EF4-FFF2-40B4-BE49-F238E27FC236}">
                <a16:creationId xmlns:a16="http://schemas.microsoft.com/office/drawing/2014/main" id="{B54CD3FC-F57D-4376-86D6-4BCBE4301BBE}"/>
              </a:ext>
            </a:extLst>
          </p:cNvPr>
          <p:cNvCxnSpPr>
            <a:stCxn id="98" idx="0"/>
            <a:endCxn id="61" idx="2"/>
          </p:cNvCxnSpPr>
          <p:nvPr/>
        </p:nvCxnSpPr>
        <p:spPr bwMode="auto">
          <a:xfrm rot="5400000" flipH="1" flipV="1">
            <a:off x="892042" y="4298339"/>
            <a:ext cx="402463" cy="41544"/>
          </a:xfrm>
          <a:prstGeom prst="bentConnector3">
            <a:avLst/>
          </a:prstGeom>
          <a:solidFill>
            <a:schemeClr val="accent1"/>
          </a:solidFill>
          <a:ln w="9525" cap="flat" cmpd="sng" algn="ctr">
            <a:solidFill>
              <a:schemeClr val="tx2"/>
            </a:solidFill>
            <a:prstDash val="solid"/>
            <a:round/>
            <a:headEnd type="none" w="med" len="med"/>
            <a:tailEnd type="triangle"/>
          </a:ln>
          <a:effectLst/>
        </p:spPr>
      </p:cxnSp>
      <p:cxnSp>
        <p:nvCxnSpPr>
          <p:cNvPr id="210" name="Connecteur : en angle 209">
            <a:extLst>
              <a:ext uri="{FF2B5EF4-FFF2-40B4-BE49-F238E27FC236}">
                <a16:creationId xmlns:a16="http://schemas.microsoft.com/office/drawing/2014/main" id="{47667109-CFF5-491D-A2FB-81A2A69BEB2A}"/>
              </a:ext>
            </a:extLst>
          </p:cNvPr>
          <p:cNvCxnSpPr>
            <a:cxnSpLocks/>
            <a:stCxn id="98" idx="0"/>
            <a:endCxn id="64" idx="2"/>
          </p:cNvCxnSpPr>
          <p:nvPr/>
        </p:nvCxnSpPr>
        <p:spPr bwMode="auto">
          <a:xfrm rot="5400000" flipH="1" flipV="1">
            <a:off x="1373466" y="3816915"/>
            <a:ext cx="402463" cy="1004393"/>
          </a:xfrm>
          <a:prstGeom prst="bentConnector3">
            <a:avLst>
              <a:gd name="adj1" fmla="val 50000"/>
            </a:avLst>
          </a:prstGeom>
          <a:solidFill>
            <a:schemeClr val="accent1"/>
          </a:solidFill>
          <a:ln w="9525" cap="flat" cmpd="sng" algn="ctr">
            <a:solidFill>
              <a:schemeClr val="tx2"/>
            </a:solidFill>
            <a:prstDash val="solid"/>
            <a:round/>
            <a:headEnd type="none" w="med" len="med"/>
            <a:tailEnd type="triangle"/>
          </a:ln>
          <a:effectLst/>
        </p:spPr>
      </p:cxnSp>
      <p:cxnSp>
        <p:nvCxnSpPr>
          <p:cNvPr id="213" name="Connecteur : en angle 212">
            <a:extLst>
              <a:ext uri="{FF2B5EF4-FFF2-40B4-BE49-F238E27FC236}">
                <a16:creationId xmlns:a16="http://schemas.microsoft.com/office/drawing/2014/main" id="{FCE078A4-C6BC-4BBE-AFA9-93C80A3D10FB}"/>
              </a:ext>
            </a:extLst>
          </p:cNvPr>
          <p:cNvCxnSpPr>
            <a:cxnSpLocks/>
            <a:stCxn id="98" idx="0"/>
            <a:endCxn id="80" idx="2"/>
          </p:cNvCxnSpPr>
          <p:nvPr/>
        </p:nvCxnSpPr>
        <p:spPr bwMode="auto">
          <a:xfrm rot="5400000" flipH="1" flipV="1">
            <a:off x="1825156" y="3365225"/>
            <a:ext cx="402463" cy="1907772"/>
          </a:xfrm>
          <a:prstGeom prst="bentConnector3">
            <a:avLst>
              <a:gd name="adj1" fmla="val 50000"/>
            </a:avLst>
          </a:prstGeom>
          <a:solidFill>
            <a:schemeClr val="accent1"/>
          </a:solidFill>
          <a:ln w="9525" cap="flat" cmpd="sng" algn="ctr">
            <a:solidFill>
              <a:schemeClr val="tx2"/>
            </a:solidFill>
            <a:prstDash val="solid"/>
            <a:round/>
            <a:headEnd type="none" w="med" len="med"/>
            <a:tailEnd type="triangle"/>
          </a:ln>
          <a:effectLst/>
        </p:spPr>
      </p:cxnSp>
      <p:grpSp>
        <p:nvGrpSpPr>
          <p:cNvPr id="4" name="Groupe 3">
            <a:extLst>
              <a:ext uri="{FF2B5EF4-FFF2-40B4-BE49-F238E27FC236}">
                <a16:creationId xmlns:a16="http://schemas.microsoft.com/office/drawing/2014/main" id="{E83FFEBC-AB5F-4A21-8E55-1FA68C52ECD9}"/>
              </a:ext>
            </a:extLst>
          </p:cNvPr>
          <p:cNvGrpSpPr/>
          <p:nvPr/>
        </p:nvGrpSpPr>
        <p:grpSpPr>
          <a:xfrm>
            <a:off x="5160753" y="1623973"/>
            <a:ext cx="4487482" cy="3105574"/>
            <a:chOff x="5160753" y="1623973"/>
            <a:chExt cx="4487482" cy="3105574"/>
          </a:xfrm>
        </p:grpSpPr>
        <p:sp>
          <p:nvSpPr>
            <p:cNvPr id="116" name="Rectangle 115">
              <a:extLst>
                <a:ext uri="{FF2B5EF4-FFF2-40B4-BE49-F238E27FC236}">
                  <a16:creationId xmlns:a16="http://schemas.microsoft.com/office/drawing/2014/main" id="{35563276-B3B0-4F44-9743-A0152C86D39D}"/>
                </a:ext>
              </a:extLst>
            </p:cNvPr>
            <p:cNvSpPr/>
            <p:nvPr/>
          </p:nvSpPr>
          <p:spPr bwMode="auto">
            <a:xfrm>
              <a:off x="6589761" y="4211512"/>
              <a:ext cx="1629465" cy="518035"/>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u="none" strike="noStrike" cap="none" normalizeH="0" baseline="0">
                  <a:ln>
                    <a:noFill/>
                  </a:ln>
                  <a:solidFill>
                    <a:schemeClr val="tx2"/>
                  </a:solidFill>
                  <a:effectLst/>
                  <a:latin typeface="Trebuchet MS" pitchFamily="34" charset="0"/>
                </a:rPr>
                <a:t>Altares “Data Factory”</a:t>
              </a:r>
            </a:p>
          </p:txBody>
        </p:sp>
        <p:sp>
          <p:nvSpPr>
            <p:cNvPr id="207" name="Freeform 5">
              <a:extLst>
                <a:ext uri="{FF2B5EF4-FFF2-40B4-BE49-F238E27FC236}">
                  <a16:creationId xmlns:a16="http://schemas.microsoft.com/office/drawing/2014/main" id="{D7490A65-7B9F-4B9C-9F1A-BD6E9D5F45F7}"/>
                </a:ext>
              </a:extLst>
            </p:cNvPr>
            <p:cNvSpPr>
              <a:spLocks noEditPoints="1"/>
            </p:cNvSpPr>
            <p:nvPr/>
          </p:nvSpPr>
          <p:spPr bwMode="auto">
            <a:xfrm>
              <a:off x="7360583" y="4487026"/>
              <a:ext cx="233135" cy="173558"/>
            </a:xfrm>
            <a:custGeom>
              <a:avLst/>
              <a:gdLst>
                <a:gd name="T0" fmla="*/ 694 w 740"/>
                <a:gd name="T1" fmla="*/ 0 h 742"/>
                <a:gd name="T2" fmla="*/ 601 w 740"/>
                <a:gd name="T3" fmla="*/ 0 h 742"/>
                <a:gd name="T4" fmla="*/ 555 w 740"/>
                <a:gd name="T5" fmla="*/ 371 h 742"/>
                <a:gd name="T6" fmla="*/ 370 w 740"/>
                <a:gd name="T7" fmla="*/ 232 h 742"/>
                <a:gd name="T8" fmla="*/ 370 w 740"/>
                <a:gd name="T9" fmla="*/ 371 h 742"/>
                <a:gd name="T10" fmla="*/ 185 w 740"/>
                <a:gd name="T11" fmla="*/ 232 h 742"/>
                <a:gd name="T12" fmla="*/ 185 w 740"/>
                <a:gd name="T13" fmla="*/ 371 h 742"/>
                <a:gd name="T14" fmla="*/ 0 w 740"/>
                <a:gd name="T15" fmla="*/ 232 h 742"/>
                <a:gd name="T16" fmla="*/ 0 w 740"/>
                <a:gd name="T17" fmla="*/ 742 h 742"/>
                <a:gd name="T18" fmla="*/ 740 w 740"/>
                <a:gd name="T19" fmla="*/ 742 h 742"/>
                <a:gd name="T20" fmla="*/ 740 w 740"/>
                <a:gd name="T21" fmla="*/ 371 h 742"/>
                <a:gd name="T22" fmla="*/ 694 w 740"/>
                <a:gd name="T23" fmla="*/ 0 h 742"/>
                <a:gd name="T24" fmla="*/ 185 w 740"/>
                <a:gd name="T25" fmla="*/ 602 h 742"/>
                <a:gd name="T26" fmla="*/ 93 w 740"/>
                <a:gd name="T27" fmla="*/ 602 h 742"/>
                <a:gd name="T28" fmla="*/ 93 w 740"/>
                <a:gd name="T29" fmla="*/ 556 h 742"/>
                <a:gd name="T30" fmla="*/ 185 w 740"/>
                <a:gd name="T31" fmla="*/ 556 h 742"/>
                <a:gd name="T32" fmla="*/ 185 w 740"/>
                <a:gd name="T33" fmla="*/ 602 h 742"/>
                <a:gd name="T34" fmla="*/ 185 w 740"/>
                <a:gd name="T35" fmla="*/ 510 h 742"/>
                <a:gd name="T36" fmla="*/ 93 w 740"/>
                <a:gd name="T37" fmla="*/ 510 h 742"/>
                <a:gd name="T38" fmla="*/ 93 w 740"/>
                <a:gd name="T39" fmla="*/ 463 h 742"/>
                <a:gd name="T40" fmla="*/ 185 w 740"/>
                <a:gd name="T41" fmla="*/ 463 h 742"/>
                <a:gd name="T42" fmla="*/ 185 w 740"/>
                <a:gd name="T43" fmla="*/ 510 h 742"/>
                <a:gd name="T44" fmla="*/ 370 w 740"/>
                <a:gd name="T45" fmla="*/ 602 h 742"/>
                <a:gd name="T46" fmla="*/ 278 w 740"/>
                <a:gd name="T47" fmla="*/ 602 h 742"/>
                <a:gd name="T48" fmla="*/ 278 w 740"/>
                <a:gd name="T49" fmla="*/ 556 h 742"/>
                <a:gd name="T50" fmla="*/ 370 w 740"/>
                <a:gd name="T51" fmla="*/ 556 h 742"/>
                <a:gd name="T52" fmla="*/ 370 w 740"/>
                <a:gd name="T53" fmla="*/ 602 h 742"/>
                <a:gd name="T54" fmla="*/ 370 w 740"/>
                <a:gd name="T55" fmla="*/ 510 h 742"/>
                <a:gd name="T56" fmla="*/ 278 w 740"/>
                <a:gd name="T57" fmla="*/ 510 h 742"/>
                <a:gd name="T58" fmla="*/ 278 w 740"/>
                <a:gd name="T59" fmla="*/ 463 h 742"/>
                <a:gd name="T60" fmla="*/ 370 w 740"/>
                <a:gd name="T61" fmla="*/ 463 h 742"/>
                <a:gd name="T62" fmla="*/ 370 w 740"/>
                <a:gd name="T63" fmla="*/ 510 h 742"/>
                <a:gd name="T64" fmla="*/ 555 w 740"/>
                <a:gd name="T65" fmla="*/ 602 h 742"/>
                <a:gd name="T66" fmla="*/ 463 w 740"/>
                <a:gd name="T67" fmla="*/ 602 h 742"/>
                <a:gd name="T68" fmla="*/ 463 w 740"/>
                <a:gd name="T69" fmla="*/ 556 h 742"/>
                <a:gd name="T70" fmla="*/ 555 w 740"/>
                <a:gd name="T71" fmla="*/ 556 h 742"/>
                <a:gd name="T72" fmla="*/ 555 w 740"/>
                <a:gd name="T73" fmla="*/ 602 h 742"/>
                <a:gd name="T74" fmla="*/ 555 w 740"/>
                <a:gd name="T75" fmla="*/ 510 h 742"/>
                <a:gd name="T76" fmla="*/ 463 w 740"/>
                <a:gd name="T77" fmla="*/ 510 h 742"/>
                <a:gd name="T78" fmla="*/ 463 w 740"/>
                <a:gd name="T79" fmla="*/ 463 h 742"/>
                <a:gd name="T80" fmla="*/ 555 w 740"/>
                <a:gd name="T81" fmla="*/ 463 h 742"/>
                <a:gd name="T82" fmla="*/ 555 w 740"/>
                <a:gd name="T83" fmla="*/ 51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0" h="742">
                  <a:moveTo>
                    <a:pt x="694" y="0"/>
                  </a:moveTo>
                  <a:lnTo>
                    <a:pt x="601" y="0"/>
                  </a:lnTo>
                  <a:lnTo>
                    <a:pt x="555" y="371"/>
                  </a:lnTo>
                  <a:lnTo>
                    <a:pt x="370" y="232"/>
                  </a:lnTo>
                  <a:lnTo>
                    <a:pt x="370" y="371"/>
                  </a:lnTo>
                  <a:lnTo>
                    <a:pt x="185" y="232"/>
                  </a:lnTo>
                  <a:lnTo>
                    <a:pt x="185" y="371"/>
                  </a:lnTo>
                  <a:lnTo>
                    <a:pt x="0" y="232"/>
                  </a:lnTo>
                  <a:lnTo>
                    <a:pt x="0" y="742"/>
                  </a:lnTo>
                  <a:lnTo>
                    <a:pt x="740" y="742"/>
                  </a:lnTo>
                  <a:lnTo>
                    <a:pt x="740" y="371"/>
                  </a:lnTo>
                  <a:lnTo>
                    <a:pt x="694" y="0"/>
                  </a:lnTo>
                  <a:close/>
                  <a:moveTo>
                    <a:pt x="185" y="602"/>
                  </a:moveTo>
                  <a:lnTo>
                    <a:pt x="93" y="602"/>
                  </a:lnTo>
                  <a:lnTo>
                    <a:pt x="93" y="556"/>
                  </a:lnTo>
                  <a:lnTo>
                    <a:pt x="185" y="556"/>
                  </a:lnTo>
                  <a:lnTo>
                    <a:pt x="185" y="602"/>
                  </a:lnTo>
                  <a:close/>
                  <a:moveTo>
                    <a:pt x="185" y="510"/>
                  </a:moveTo>
                  <a:lnTo>
                    <a:pt x="93" y="510"/>
                  </a:lnTo>
                  <a:lnTo>
                    <a:pt x="93" y="463"/>
                  </a:lnTo>
                  <a:lnTo>
                    <a:pt x="185" y="463"/>
                  </a:lnTo>
                  <a:lnTo>
                    <a:pt x="185" y="510"/>
                  </a:lnTo>
                  <a:close/>
                  <a:moveTo>
                    <a:pt x="370" y="602"/>
                  </a:moveTo>
                  <a:lnTo>
                    <a:pt x="278" y="602"/>
                  </a:lnTo>
                  <a:lnTo>
                    <a:pt x="278" y="556"/>
                  </a:lnTo>
                  <a:lnTo>
                    <a:pt x="370" y="556"/>
                  </a:lnTo>
                  <a:lnTo>
                    <a:pt x="370" y="602"/>
                  </a:lnTo>
                  <a:close/>
                  <a:moveTo>
                    <a:pt x="370" y="510"/>
                  </a:moveTo>
                  <a:lnTo>
                    <a:pt x="278" y="510"/>
                  </a:lnTo>
                  <a:lnTo>
                    <a:pt x="278" y="463"/>
                  </a:lnTo>
                  <a:lnTo>
                    <a:pt x="370" y="463"/>
                  </a:lnTo>
                  <a:lnTo>
                    <a:pt x="370" y="510"/>
                  </a:lnTo>
                  <a:close/>
                  <a:moveTo>
                    <a:pt x="555" y="602"/>
                  </a:moveTo>
                  <a:lnTo>
                    <a:pt x="463" y="602"/>
                  </a:lnTo>
                  <a:lnTo>
                    <a:pt x="463" y="556"/>
                  </a:lnTo>
                  <a:lnTo>
                    <a:pt x="555" y="556"/>
                  </a:lnTo>
                  <a:lnTo>
                    <a:pt x="555" y="602"/>
                  </a:lnTo>
                  <a:close/>
                  <a:moveTo>
                    <a:pt x="555" y="510"/>
                  </a:moveTo>
                  <a:lnTo>
                    <a:pt x="463" y="510"/>
                  </a:lnTo>
                  <a:lnTo>
                    <a:pt x="463" y="463"/>
                  </a:lnTo>
                  <a:lnTo>
                    <a:pt x="555" y="463"/>
                  </a:lnTo>
                  <a:lnTo>
                    <a:pt x="555" y="51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3" name="Groupe 2">
              <a:extLst>
                <a:ext uri="{FF2B5EF4-FFF2-40B4-BE49-F238E27FC236}">
                  <a16:creationId xmlns:a16="http://schemas.microsoft.com/office/drawing/2014/main" id="{E88BA6B1-69B2-457D-B2F8-115E2D254CAF}"/>
                </a:ext>
              </a:extLst>
            </p:cNvPr>
            <p:cNvGrpSpPr/>
            <p:nvPr/>
          </p:nvGrpSpPr>
          <p:grpSpPr>
            <a:xfrm>
              <a:off x="5160753" y="1623973"/>
              <a:ext cx="4487482" cy="2587539"/>
              <a:chOff x="5160753" y="1623973"/>
              <a:chExt cx="4487482" cy="2587539"/>
            </a:xfrm>
          </p:grpSpPr>
          <p:sp>
            <p:nvSpPr>
              <p:cNvPr id="113" name="Rectangle 112">
                <a:extLst>
                  <a:ext uri="{FF2B5EF4-FFF2-40B4-BE49-F238E27FC236}">
                    <a16:creationId xmlns:a16="http://schemas.microsoft.com/office/drawing/2014/main" id="{F655ED7B-C0F6-40EC-850E-FFA8C6026600}"/>
                  </a:ext>
                </a:extLst>
              </p:cNvPr>
              <p:cNvSpPr/>
              <p:nvPr/>
            </p:nvSpPr>
            <p:spPr bwMode="auto">
              <a:xfrm>
                <a:off x="5160753" y="3110736"/>
                <a:ext cx="4487482" cy="843641"/>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u="none" strike="noStrike" cap="none" normalizeH="0" baseline="0">
                  <a:ln>
                    <a:noFill/>
                  </a:ln>
                  <a:solidFill>
                    <a:schemeClr val="tx2"/>
                  </a:solidFill>
                  <a:effectLst/>
                  <a:latin typeface="Trebuchet MS" pitchFamily="34" charset="0"/>
                </a:endParaRPr>
              </a:p>
            </p:txBody>
          </p:sp>
          <p:sp>
            <p:nvSpPr>
              <p:cNvPr id="120" name="Rectangle 119">
                <a:extLst>
                  <a:ext uri="{FF2B5EF4-FFF2-40B4-BE49-F238E27FC236}">
                    <a16:creationId xmlns:a16="http://schemas.microsoft.com/office/drawing/2014/main" id="{C8D0DC4A-696E-4257-84F8-5DD392D5C698}"/>
                  </a:ext>
                </a:extLst>
              </p:cNvPr>
              <p:cNvSpPr/>
              <p:nvPr/>
            </p:nvSpPr>
            <p:spPr bwMode="auto">
              <a:xfrm>
                <a:off x="5160753" y="2400748"/>
                <a:ext cx="3264979" cy="3910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u="none" strike="noStrike" cap="none" normalizeH="0" baseline="0">
                    <a:ln>
                      <a:noFill/>
                    </a:ln>
                    <a:solidFill>
                      <a:srgbClr val="007AA9"/>
                    </a:solidFill>
                    <a:effectLst/>
                    <a:latin typeface="Trebuchet MS" pitchFamily="34" charset="0"/>
                  </a:rPr>
                  <a:t>Layer of APIs with API management tool</a:t>
                </a:r>
              </a:p>
            </p:txBody>
          </p:sp>
          <p:sp>
            <p:nvSpPr>
              <p:cNvPr id="121" name="Rectangle 120">
                <a:extLst>
                  <a:ext uri="{FF2B5EF4-FFF2-40B4-BE49-F238E27FC236}">
                    <a16:creationId xmlns:a16="http://schemas.microsoft.com/office/drawing/2014/main" id="{292E7724-30F8-4A73-B55F-CE16541AEE82}"/>
                  </a:ext>
                </a:extLst>
              </p:cNvPr>
              <p:cNvSpPr/>
              <p:nvPr/>
            </p:nvSpPr>
            <p:spPr bwMode="auto">
              <a:xfrm>
                <a:off x="5160753" y="1623974"/>
                <a:ext cx="819974" cy="547986"/>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u="none" strike="noStrike" cap="none" normalizeH="0" baseline="0">
                  <a:ln>
                    <a:noFill/>
                  </a:ln>
                  <a:solidFill>
                    <a:schemeClr val="tx2"/>
                  </a:solidFill>
                  <a:effectLst/>
                  <a:latin typeface="Trebuchet MS" pitchFamily="34" charset="0"/>
                </a:endParaRPr>
              </a:p>
            </p:txBody>
          </p:sp>
          <p:pic>
            <p:nvPicPr>
              <p:cNvPr id="122" name="Picture 2" descr="Un accès unique et centralisé au portail d'information BtoB - Intuiz">
                <a:extLst>
                  <a:ext uri="{FF2B5EF4-FFF2-40B4-BE49-F238E27FC236}">
                    <a16:creationId xmlns:a16="http://schemas.microsoft.com/office/drawing/2014/main" id="{ABCFD22A-4763-4362-B5AB-E33F582087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3800" y="1801697"/>
                <a:ext cx="485392" cy="192539"/>
              </a:xfrm>
              <a:prstGeom prst="rect">
                <a:avLst/>
              </a:prstGeom>
              <a:noFill/>
              <a:extLst>
                <a:ext uri="{909E8E84-426E-40DD-AFC4-6F175D3DCCD1}">
                  <a14:hiddenFill xmlns:a14="http://schemas.microsoft.com/office/drawing/2010/main">
                    <a:solidFill>
                      <a:srgbClr val="FFFFFF"/>
                    </a:solidFill>
                  </a14:hiddenFill>
                </a:ext>
              </a:extLst>
            </p:spPr>
          </p:pic>
          <p:sp>
            <p:nvSpPr>
              <p:cNvPr id="124" name="Freeform 8">
                <a:extLst>
                  <a:ext uri="{FF2B5EF4-FFF2-40B4-BE49-F238E27FC236}">
                    <a16:creationId xmlns:a16="http://schemas.microsoft.com/office/drawing/2014/main" id="{58748656-15CD-4B06-B567-5042C6CC00D2}"/>
                  </a:ext>
                </a:extLst>
              </p:cNvPr>
              <p:cNvSpPr>
                <a:spLocks noEditPoints="1"/>
              </p:cNvSpPr>
              <p:nvPr/>
            </p:nvSpPr>
            <p:spPr bwMode="auto">
              <a:xfrm>
                <a:off x="5993065" y="3265661"/>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000"/>
              </a:p>
            </p:txBody>
          </p:sp>
          <p:sp>
            <p:nvSpPr>
              <p:cNvPr id="125" name="ZoneTexte 124">
                <a:extLst>
                  <a:ext uri="{FF2B5EF4-FFF2-40B4-BE49-F238E27FC236}">
                    <a16:creationId xmlns:a16="http://schemas.microsoft.com/office/drawing/2014/main" id="{5DE580C4-DA8B-4F2C-8B83-DDBAC8565214}"/>
                  </a:ext>
                </a:extLst>
              </p:cNvPr>
              <p:cNvSpPr txBox="1"/>
              <p:nvPr/>
            </p:nvSpPr>
            <p:spPr>
              <a:xfrm>
                <a:off x="5617683" y="3457834"/>
                <a:ext cx="860292" cy="369332"/>
              </a:xfrm>
              <a:prstGeom prst="rect">
                <a:avLst/>
              </a:prstGeom>
              <a:noFill/>
            </p:spPr>
            <p:txBody>
              <a:bodyPr wrap="square" rtlCol="0" anchor="ctr">
                <a:spAutoFit/>
              </a:bodyPr>
              <a:lstStyle/>
              <a:p>
                <a:pPr algn="ctr"/>
                <a:r>
                  <a:rPr lang="en-GB" sz="900" err="1">
                    <a:solidFill>
                      <a:schemeClr val="tx2"/>
                    </a:solidFill>
                    <a:latin typeface="Trebuchet MS" panose="020B0603020202020204" pitchFamily="34" charset="0"/>
                  </a:rPr>
                  <a:t>intuiz</a:t>
                </a:r>
                <a:endParaRPr lang="en-GB" sz="900">
                  <a:solidFill>
                    <a:schemeClr val="tx2"/>
                  </a:solidFill>
                  <a:latin typeface="Trebuchet MS" panose="020B0603020202020204" pitchFamily="34" charset="0"/>
                </a:endParaRPr>
              </a:p>
              <a:p>
                <a:pPr algn="ctr"/>
                <a:r>
                  <a:rPr lang="en-GB" sz="900">
                    <a:solidFill>
                      <a:schemeClr val="tx2"/>
                    </a:solidFill>
                    <a:latin typeface="Trebuchet MS" panose="020B0603020202020204" pitchFamily="34" charset="0"/>
                  </a:rPr>
                  <a:t>database</a:t>
                </a:r>
              </a:p>
            </p:txBody>
          </p:sp>
          <p:sp>
            <p:nvSpPr>
              <p:cNvPr id="126" name="Freeform 8">
                <a:extLst>
                  <a:ext uri="{FF2B5EF4-FFF2-40B4-BE49-F238E27FC236}">
                    <a16:creationId xmlns:a16="http://schemas.microsoft.com/office/drawing/2014/main" id="{0BAD14DD-49BB-4335-8A01-A83EE20E2482}"/>
                  </a:ext>
                </a:extLst>
              </p:cNvPr>
              <p:cNvSpPr>
                <a:spLocks noEditPoints="1"/>
              </p:cNvSpPr>
              <p:nvPr/>
            </p:nvSpPr>
            <p:spPr bwMode="auto">
              <a:xfrm>
                <a:off x="6917335" y="3276327"/>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000"/>
              </a:p>
            </p:txBody>
          </p:sp>
          <p:sp>
            <p:nvSpPr>
              <p:cNvPr id="127" name="ZoneTexte 126">
                <a:extLst>
                  <a:ext uri="{FF2B5EF4-FFF2-40B4-BE49-F238E27FC236}">
                    <a16:creationId xmlns:a16="http://schemas.microsoft.com/office/drawing/2014/main" id="{1ABDD21B-644D-4890-9E3C-557D98C0CAF0}"/>
                  </a:ext>
                </a:extLst>
              </p:cNvPr>
              <p:cNvSpPr txBox="1"/>
              <p:nvPr/>
            </p:nvSpPr>
            <p:spPr>
              <a:xfrm>
                <a:off x="6588325" y="3457834"/>
                <a:ext cx="860292" cy="369332"/>
              </a:xfrm>
              <a:prstGeom prst="rect">
                <a:avLst/>
              </a:prstGeom>
              <a:noFill/>
            </p:spPr>
            <p:txBody>
              <a:bodyPr wrap="square" rtlCol="0" anchor="ctr">
                <a:spAutoFit/>
              </a:bodyPr>
              <a:lstStyle/>
              <a:p>
                <a:pPr algn="ctr"/>
                <a:r>
                  <a:rPr lang="en-GB" sz="900" err="1">
                    <a:solidFill>
                      <a:schemeClr val="tx2"/>
                    </a:solidFill>
                    <a:latin typeface="Trebuchet MS" panose="020B0603020202020204" pitchFamily="34" charset="0"/>
                  </a:rPr>
                  <a:t>indueD</a:t>
                </a:r>
                <a:endParaRPr lang="en-GB" sz="900">
                  <a:solidFill>
                    <a:schemeClr val="tx2"/>
                  </a:solidFill>
                  <a:latin typeface="Trebuchet MS" panose="020B0603020202020204" pitchFamily="34" charset="0"/>
                </a:endParaRPr>
              </a:p>
              <a:p>
                <a:pPr algn="ctr"/>
                <a:r>
                  <a:rPr lang="en-GB" sz="900">
                    <a:solidFill>
                      <a:schemeClr val="tx2"/>
                    </a:solidFill>
                    <a:latin typeface="Trebuchet MS" panose="020B0603020202020204" pitchFamily="34" charset="0"/>
                  </a:rPr>
                  <a:t>database</a:t>
                </a:r>
              </a:p>
            </p:txBody>
          </p:sp>
          <p:sp>
            <p:nvSpPr>
              <p:cNvPr id="128" name="Freeform 8">
                <a:extLst>
                  <a:ext uri="{FF2B5EF4-FFF2-40B4-BE49-F238E27FC236}">
                    <a16:creationId xmlns:a16="http://schemas.microsoft.com/office/drawing/2014/main" id="{693C5788-4771-4823-9A8D-A419E6E593A1}"/>
                  </a:ext>
                </a:extLst>
              </p:cNvPr>
              <p:cNvSpPr>
                <a:spLocks noEditPoints="1"/>
              </p:cNvSpPr>
              <p:nvPr/>
            </p:nvSpPr>
            <p:spPr bwMode="auto">
              <a:xfrm>
                <a:off x="7805779" y="3272735"/>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000"/>
              </a:p>
            </p:txBody>
          </p:sp>
          <p:sp>
            <p:nvSpPr>
              <p:cNvPr id="129" name="ZoneTexte 128">
                <a:extLst>
                  <a:ext uri="{FF2B5EF4-FFF2-40B4-BE49-F238E27FC236}">
                    <a16:creationId xmlns:a16="http://schemas.microsoft.com/office/drawing/2014/main" id="{00B164D5-08CB-46A4-88D1-02974D73F51B}"/>
                  </a:ext>
                </a:extLst>
              </p:cNvPr>
              <p:cNvSpPr txBox="1"/>
              <p:nvPr/>
            </p:nvSpPr>
            <p:spPr>
              <a:xfrm>
                <a:off x="7477151" y="3527084"/>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database …</a:t>
                </a:r>
              </a:p>
            </p:txBody>
          </p:sp>
          <p:sp>
            <p:nvSpPr>
              <p:cNvPr id="130" name="Freeform 8">
                <a:extLst>
                  <a:ext uri="{FF2B5EF4-FFF2-40B4-BE49-F238E27FC236}">
                    <a16:creationId xmlns:a16="http://schemas.microsoft.com/office/drawing/2014/main" id="{5CFBDF14-B8DC-49D0-8B9C-6760D81F6B7A}"/>
                  </a:ext>
                </a:extLst>
              </p:cNvPr>
              <p:cNvSpPr>
                <a:spLocks noEditPoints="1"/>
              </p:cNvSpPr>
              <p:nvPr/>
            </p:nvSpPr>
            <p:spPr bwMode="auto">
              <a:xfrm>
                <a:off x="8710805" y="3272735"/>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solidFill>
                  <a:schemeClr val="tx2"/>
                </a:solidFill>
              </a:ln>
            </p:spPr>
            <p:txBody>
              <a:bodyPr vert="horz" wrap="square" lIns="91440" tIns="45720" rIns="91440" bIns="45720" numCol="1" anchor="t" anchorCtr="0" compatLnSpc="1">
                <a:prstTxWarp prst="textNoShape">
                  <a:avLst/>
                </a:prstTxWarp>
              </a:bodyPr>
              <a:lstStyle/>
              <a:p>
                <a:endParaRPr lang="en-GB" sz="1000"/>
              </a:p>
            </p:txBody>
          </p:sp>
          <p:sp>
            <p:nvSpPr>
              <p:cNvPr id="131" name="ZoneTexte 130">
                <a:extLst>
                  <a:ext uri="{FF2B5EF4-FFF2-40B4-BE49-F238E27FC236}">
                    <a16:creationId xmlns:a16="http://schemas.microsoft.com/office/drawing/2014/main" id="{E61982D1-2984-49C5-84F5-AEC79EF1F3EB}"/>
                  </a:ext>
                </a:extLst>
              </p:cNvPr>
              <p:cNvSpPr txBox="1"/>
              <p:nvPr/>
            </p:nvSpPr>
            <p:spPr>
              <a:xfrm>
                <a:off x="8382177" y="3457834"/>
                <a:ext cx="860292" cy="369332"/>
              </a:xfrm>
              <a:prstGeom prst="rect">
                <a:avLst/>
              </a:prstGeom>
              <a:noFill/>
            </p:spPr>
            <p:txBody>
              <a:bodyPr wrap="square" rtlCol="0" anchor="ctr">
                <a:spAutoFit/>
              </a:bodyPr>
              <a:lstStyle/>
              <a:p>
                <a:pPr algn="ctr"/>
                <a:r>
                  <a:rPr lang="en-GB" sz="900">
                    <a:latin typeface="Trebuchet MS" panose="020B0603020202020204" pitchFamily="34" charset="0"/>
                  </a:rPr>
                  <a:t>D&amp;B </a:t>
                </a:r>
              </a:p>
              <a:p>
                <a:pPr algn="ctr"/>
                <a:r>
                  <a:rPr lang="en-GB" sz="900">
                    <a:latin typeface="Trebuchet MS" panose="020B0603020202020204" pitchFamily="34" charset="0"/>
                  </a:rPr>
                  <a:t>Database</a:t>
                </a:r>
              </a:p>
            </p:txBody>
          </p:sp>
          <p:sp>
            <p:nvSpPr>
              <p:cNvPr id="136" name="Rectangle 135">
                <a:extLst>
                  <a:ext uri="{FF2B5EF4-FFF2-40B4-BE49-F238E27FC236}">
                    <a16:creationId xmlns:a16="http://schemas.microsoft.com/office/drawing/2014/main" id="{1CE689E2-50F4-46A3-9268-EABC8E7F6192}"/>
                  </a:ext>
                </a:extLst>
              </p:cNvPr>
              <p:cNvSpPr/>
              <p:nvPr/>
            </p:nvSpPr>
            <p:spPr bwMode="auto">
              <a:xfrm>
                <a:off x="6383256" y="1623974"/>
                <a:ext cx="819974" cy="547986"/>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u="none" strike="noStrike" cap="none" normalizeH="0" baseline="0">
                  <a:ln>
                    <a:noFill/>
                  </a:ln>
                  <a:solidFill>
                    <a:schemeClr val="tx2"/>
                  </a:solidFill>
                  <a:effectLst/>
                  <a:latin typeface="Trebuchet MS" pitchFamily="34" charset="0"/>
                </a:endParaRPr>
              </a:p>
            </p:txBody>
          </p:sp>
          <p:pic>
            <p:nvPicPr>
              <p:cNvPr id="138" name="Picture 2" descr="IndueD - La conformité simplifiée - KYC | Altares DB France">
                <a:extLst>
                  <a:ext uri="{FF2B5EF4-FFF2-40B4-BE49-F238E27FC236}">
                    <a16:creationId xmlns:a16="http://schemas.microsoft.com/office/drawing/2014/main" id="{AE8E3572-C493-47AC-894B-EEC5DB3331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2835" y="1808306"/>
                <a:ext cx="489513" cy="168393"/>
              </a:xfrm>
              <a:prstGeom prst="rect">
                <a:avLst/>
              </a:prstGeom>
              <a:noFill/>
              <a:extLst>
                <a:ext uri="{909E8E84-426E-40DD-AFC4-6F175D3DCCD1}">
                  <a14:hiddenFill xmlns:a14="http://schemas.microsoft.com/office/drawing/2010/main">
                    <a:solidFill>
                      <a:srgbClr val="FFFFFF"/>
                    </a:solidFill>
                  </a14:hiddenFill>
                </a:ext>
              </a:extLst>
            </p:spPr>
          </p:pic>
          <p:sp>
            <p:nvSpPr>
              <p:cNvPr id="139" name="Rectangle 138">
                <a:extLst>
                  <a:ext uri="{FF2B5EF4-FFF2-40B4-BE49-F238E27FC236}">
                    <a16:creationId xmlns:a16="http://schemas.microsoft.com/office/drawing/2014/main" id="{1EFDEA6A-2D9A-4054-9E8C-AF6B8B8FC710}"/>
                  </a:ext>
                </a:extLst>
              </p:cNvPr>
              <p:cNvSpPr/>
              <p:nvPr/>
            </p:nvSpPr>
            <p:spPr bwMode="auto">
              <a:xfrm>
                <a:off x="7605759" y="1623973"/>
                <a:ext cx="819974" cy="547986"/>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u="none" strike="noStrike" cap="none" normalizeH="0" baseline="0">
                    <a:ln>
                      <a:noFill/>
                    </a:ln>
                    <a:solidFill>
                      <a:schemeClr val="tx2"/>
                    </a:solidFill>
                    <a:effectLst/>
                    <a:latin typeface="Trebuchet MS" pitchFamily="34" charset="0"/>
                  </a:rPr>
                  <a:t>…</a:t>
                </a:r>
              </a:p>
            </p:txBody>
          </p:sp>
          <p:sp>
            <p:nvSpPr>
              <p:cNvPr id="140" name="Rectangle 139">
                <a:extLst>
                  <a:ext uri="{FF2B5EF4-FFF2-40B4-BE49-F238E27FC236}">
                    <a16:creationId xmlns:a16="http://schemas.microsoft.com/office/drawing/2014/main" id="{E298535D-2E44-46AF-856B-1ADFE2149868}"/>
                  </a:ext>
                </a:extLst>
              </p:cNvPr>
              <p:cNvSpPr/>
              <p:nvPr/>
            </p:nvSpPr>
            <p:spPr bwMode="auto">
              <a:xfrm>
                <a:off x="8828261" y="1623973"/>
                <a:ext cx="819974" cy="54798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itchFamily="34" charset="0"/>
                  </a:rPr>
                  <a:t>D&amp;B Products</a:t>
                </a:r>
              </a:p>
            </p:txBody>
          </p:sp>
          <p:sp>
            <p:nvSpPr>
              <p:cNvPr id="166" name="Rectangle 165">
                <a:extLst>
                  <a:ext uri="{FF2B5EF4-FFF2-40B4-BE49-F238E27FC236}">
                    <a16:creationId xmlns:a16="http://schemas.microsoft.com/office/drawing/2014/main" id="{4DE2F87D-3049-4749-8174-A83BCFF4FC7C}"/>
                  </a:ext>
                </a:extLst>
              </p:cNvPr>
              <p:cNvSpPr/>
              <p:nvPr/>
            </p:nvSpPr>
            <p:spPr bwMode="auto">
              <a:xfrm>
                <a:off x="6552568" y="2719688"/>
                <a:ext cx="629840" cy="104143"/>
              </a:xfrm>
              <a:prstGeom prst="rect">
                <a:avLst/>
              </a:prstGeom>
              <a:solidFill>
                <a:srgbClr val="007A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26" name="Connecteur droit avec flèche 25">
                <a:extLst>
                  <a:ext uri="{FF2B5EF4-FFF2-40B4-BE49-F238E27FC236}">
                    <a16:creationId xmlns:a16="http://schemas.microsoft.com/office/drawing/2014/main" id="{B6CB9FDA-81B1-4C03-AE7A-D048927C5EE8}"/>
                  </a:ext>
                </a:extLst>
              </p:cNvPr>
              <p:cNvCxnSpPr>
                <a:cxnSpLocks/>
                <a:stCxn id="166" idx="2"/>
                <a:endCxn id="124" idx="1"/>
              </p:cNvCxnSpPr>
              <p:nvPr/>
            </p:nvCxnSpPr>
            <p:spPr bwMode="auto">
              <a:xfrm flipH="1">
                <a:off x="6098065" y="2823831"/>
                <a:ext cx="769423" cy="441830"/>
              </a:xfrm>
              <a:prstGeom prst="straightConnector1">
                <a:avLst/>
              </a:prstGeom>
              <a:solidFill>
                <a:schemeClr val="accent1"/>
              </a:solidFill>
              <a:ln w="9525" cap="flat" cmpd="sng" algn="ctr">
                <a:solidFill>
                  <a:schemeClr val="tx2"/>
                </a:solidFill>
                <a:prstDash val="solid"/>
                <a:round/>
                <a:headEnd type="oval"/>
                <a:tailEnd type="oval"/>
              </a:ln>
              <a:effectLst/>
            </p:spPr>
          </p:cxnSp>
          <p:cxnSp>
            <p:nvCxnSpPr>
              <p:cNvPr id="190" name="Connecteur droit avec flèche 189">
                <a:extLst>
                  <a:ext uri="{FF2B5EF4-FFF2-40B4-BE49-F238E27FC236}">
                    <a16:creationId xmlns:a16="http://schemas.microsoft.com/office/drawing/2014/main" id="{4E1E2489-DE86-48DD-BFB8-B80C232EAF0C}"/>
                  </a:ext>
                </a:extLst>
              </p:cNvPr>
              <p:cNvCxnSpPr>
                <a:cxnSpLocks/>
                <a:stCxn id="166" idx="2"/>
                <a:endCxn id="126" idx="1"/>
              </p:cNvCxnSpPr>
              <p:nvPr/>
            </p:nvCxnSpPr>
            <p:spPr bwMode="auto">
              <a:xfrm>
                <a:off x="6867488" y="2823831"/>
                <a:ext cx="154847" cy="452496"/>
              </a:xfrm>
              <a:prstGeom prst="straightConnector1">
                <a:avLst/>
              </a:prstGeom>
              <a:solidFill>
                <a:schemeClr val="accent1"/>
              </a:solidFill>
              <a:ln w="9525" cap="flat" cmpd="sng" algn="ctr">
                <a:solidFill>
                  <a:schemeClr val="tx2"/>
                </a:solidFill>
                <a:prstDash val="solid"/>
                <a:round/>
                <a:headEnd type="oval"/>
                <a:tailEnd type="oval"/>
              </a:ln>
              <a:effectLst/>
            </p:spPr>
          </p:cxnSp>
          <p:cxnSp>
            <p:nvCxnSpPr>
              <p:cNvPr id="193" name="Connecteur droit avec flèche 192">
                <a:extLst>
                  <a:ext uri="{FF2B5EF4-FFF2-40B4-BE49-F238E27FC236}">
                    <a16:creationId xmlns:a16="http://schemas.microsoft.com/office/drawing/2014/main" id="{744C141E-BEB5-4D97-8331-CC3CF44980CF}"/>
                  </a:ext>
                </a:extLst>
              </p:cNvPr>
              <p:cNvCxnSpPr>
                <a:cxnSpLocks/>
                <a:stCxn id="166" idx="2"/>
                <a:endCxn id="128" idx="1"/>
              </p:cNvCxnSpPr>
              <p:nvPr/>
            </p:nvCxnSpPr>
            <p:spPr bwMode="auto">
              <a:xfrm>
                <a:off x="6867488" y="2823831"/>
                <a:ext cx="1043291" cy="448904"/>
              </a:xfrm>
              <a:prstGeom prst="straightConnector1">
                <a:avLst/>
              </a:prstGeom>
              <a:solidFill>
                <a:schemeClr val="accent1"/>
              </a:solidFill>
              <a:ln w="9525" cap="flat" cmpd="sng" algn="ctr">
                <a:solidFill>
                  <a:schemeClr val="tx2"/>
                </a:solidFill>
                <a:prstDash val="solid"/>
                <a:round/>
                <a:headEnd type="oval"/>
                <a:tailEnd type="oval"/>
              </a:ln>
              <a:effectLst/>
            </p:spPr>
          </p:cxnSp>
          <p:cxnSp>
            <p:nvCxnSpPr>
              <p:cNvPr id="196" name="Connecteur droit avec flèche 195">
                <a:extLst>
                  <a:ext uri="{FF2B5EF4-FFF2-40B4-BE49-F238E27FC236}">
                    <a16:creationId xmlns:a16="http://schemas.microsoft.com/office/drawing/2014/main" id="{536C3B48-C823-411B-9F9E-F5FB3A587961}"/>
                  </a:ext>
                </a:extLst>
              </p:cNvPr>
              <p:cNvCxnSpPr>
                <a:cxnSpLocks/>
                <a:stCxn id="166" idx="2"/>
                <a:endCxn id="130" idx="1"/>
              </p:cNvCxnSpPr>
              <p:nvPr/>
            </p:nvCxnSpPr>
            <p:spPr bwMode="auto">
              <a:xfrm>
                <a:off x="6867488" y="2823831"/>
                <a:ext cx="1948317" cy="448904"/>
              </a:xfrm>
              <a:prstGeom prst="straightConnector1">
                <a:avLst/>
              </a:prstGeom>
              <a:solidFill>
                <a:schemeClr val="accent1"/>
              </a:solidFill>
              <a:ln w="9525" cap="flat" cmpd="sng" algn="ctr">
                <a:solidFill>
                  <a:schemeClr val="tx2"/>
                </a:solidFill>
                <a:prstDash val="solid"/>
                <a:round/>
                <a:headEnd type="oval"/>
                <a:tailEnd type="oval"/>
              </a:ln>
              <a:effectLst/>
            </p:spPr>
          </p:cxnSp>
          <p:cxnSp>
            <p:nvCxnSpPr>
              <p:cNvPr id="5126" name="Connecteur droit avec flèche 5125">
                <a:extLst>
                  <a:ext uri="{FF2B5EF4-FFF2-40B4-BE49-F238E27FC236}">
                    <a16:creationId xmlns:a16="http://schemas.microsoft.com/office/drawing/2014/main" id="{884173E7-021F-47A1-AA38-059E523B9782}"/>
                  </a:ext>
                </a:extLst>
              </p:cNvPr>
              <p:cNvCxnSpPr>
                <a:cxnSpLocks/>
                <a:stCxn id="116" idx="0"/>
                <a:endCxn id="113" idx="2"/>
              </p:cNvCxnSpPr>
              <p:nvPr/>
            </p:nvCxnSpPr>
            <p:spPr bwMode="auto">
              <a:xfrm flipV="1">
                <a:off x="7404494" y="3954377"/>
                <a:ext cx="0" cy="257135"/>
              </a:xfrm>
              <a:prstGeom prst="straightConnector1">
                <a:avLst/>
              </a:prstGeom>
              <a:solidFill>
                <a:schemeClr val="accent1"/>
              </a:solidFill>
              <a:ln w="9525" cap="flat" cmpd="sng" algn="ctr">
                <a:solidFill>
                  <a:schemeClr val="tx2"/>
                </a:solidFill>
                <a:prstDash val="solid"/>
                <a:round/>
                <a:headEnd type="none" w="med" len="med"/>
                <a:tailEnd type="triangle"/>
              </a:ln>
              <a:effectLst/>
            </p:spPr>
          </p:cxnSp>
          <p:cxnSp>
            <p:nvCxnSpPr>
              <p:cNvPr id="218" name="Connecteur droit avec flèche 217">
                <a:extLst>
                  <a:ext uri="{FF2B5EF4-FFF2-40B4-BE49-F238E27FC236}">
                    <a16:creationId xmlns:a16="http://schemas.microsoft.com/office/drawing/2014/main" id="{AB46D7B9-6D5E-42F6-89D4-A5B9DBD83DC4}"/>
                  </a:ext>
                </a:extLst>
              </p:cNvPr>
              <p:cNvCxnSpPr>
                <a:cxnSpLocks/>
                <a:stCxn id="166" idx="2"/>
                <a:endCxn id="121" idx="2"/>
              </p:cNvCxnSpPr>
              <p:nvPr/>
            </p:nvCxnSpPr>
            <p:spPr bwMode="auto">
              <a:xfrm flipH="1" flipV="1">
                <a:off x="5570740" y="2171960"/>
                <a:ext cx="1296748" cy="651871"/>
              </a:xfrm>
              <a:prstGeom prst="straightConnector1">
                <a:avLst/>
              </a:prstGeom>
              <a:solidFill>
                <a:schemeClr val="accent1"/>
              </a:solidFill>
              <a:ln w="9525" cap="flat" cmpd="sng" algn="ctr">
                <a:solidFill>
                  <a:schemeClr val="tx2"/>
                </a:solidFill>
                <a:prstDash val="solid"/>
                <a:round/>
                <a:headEnd type="oval"/>
                <a:tailEnd type="oval"/>
              </a:ln>
              <a:effectLst/>
            </p:spPr>
          </p:cxnSp>
          <p:cxnSp>
            <p:nvCxnSpPr>
              <p:cNvPr id="221" name="Connecteur droit avec flèche 220">
                <a:extLst>
                  <a:ext uri="{FF2B5EF4-FFF2-40B4-BE49-F238E27FC236}">
                    <a16:creationId xmlns:a16="http://schemas.microsoft.com/office/drawing/2014/main" id="{EF3347A6-1B63-4600-AFED-7FF11F305A4C}"/>
                  </a:ext>
                </a:extLst>
              </p:cNvPr>
              <p:cNvCxnSpPr>
                <a:cxnSpLocks/>
                <a:stCxn id="166" idx="2"/>
                <a:endCxn id="136" idx="2"/>
              </p:cNvCxnSpPr>
              <p:nvPr/>
            </p:nvCxnSpPr>
            <p:spPr bwMode="auto">
              <a:xfrm flipH="1" flipV="1">
                <a:off x="6793243" y="2171960"/>
                <a:ext cx="74245" cy="651871"/>
              </a:xfrm>
              <a:prstGeom prst="straightConnector1">
                <a:avLst/>
              </a:prstGeom>
              <a:solidFill>
                <a:schemeClr val="accent1"/>
              </a:solidFill>
              <a:ln w="9525" cap="flat" cmpd="sng" algn="ctr">
                <a:solidFill>
                  <a:schemeClr val="tx2"/>
                </a:solidFill>
                <a:prstDash val="solid"/>
                <a:round/>
                <a:headEnd type="oval"/>
                <a:tailEnd type="oval"/>
              </a:ln>
              <a:effectLst/>
            </p:spPr>
          </p:cxnSp>
          <p:cxnSp>
            <p:nvCxnSpPr>
              <p:cNvPr id="224" name="Connecteur droit avec flèche 223">
                <a:extLst>
                  <a:ext uri="{FF2B5EF4-FFF2-40B4-BE49-F238E27FC236}">
                    <a16:creationId xmlns:a16="http://schemas.microsoft.com/office/drawing/2014/main" id="{07013568-999E-49B9-A4AC-971D53C2CC85}"/>
                  </a:ext>
                </a:extLst>
              </p:cNvPr>
              <p:cNvCxnSpPr>
                <a:cxnSpLocks/>
                <a:stCxn id="166" idx="2"/>
                <a:endCxn id="139" idx="2"/>
              </p:cNvCxnSpPr>
              <p:nvPr/>
            </p:nvCxnSpPr>
            <p:spPr bwMode="auto">
              <a:xfrm flipV="1">
                <a:off x="6867488" y="2171959"/>
                <a:ext cx="1148258" cy="651872"/>
              </a:xfrm>
              <a:prstGeom prst="straightConnector1">
                <a:avLst/>
              </a:prstGeom>
              <a:solidFill>
                <a:schemeClr val="accent1"/>
              </a:solidFill>
              <a:ln w="9525" cap="flat" cmpd="sng" algn="ctr">
                <a:solidFill>
                  <a:schemeClr val="tx2"/>
                </a:solidFill>
                <a:prstDash val="solid"/>
                <a:round/>
                <a:headEnd type="oval"/>
                <a:tailEnd type="oval"/>
              </a:ln>
              <a:effectLst/>
            </p:spPr>
          </p:cxnSp>
        </p:grpSp>
      </p:grpSp>
      <p:pic>
        <p:nvPicPr>
          <p:cNvPr id="52231" name="Picture 7" descr="PostgreSQL utilisations avancées de generate_series pour générer du contenu  — Makina Corpus">
            <a:extLst>
              <a:ext uri="{FF2B5EF4-FFF2-40B4-BE49-F238E27FC236}">
                <a16:creationId xmlns:a16="http://schemas.microsoft.com/office/drawing/2014/main" id="{3F7C321F-F367-45AE-86AE-D9E288A08F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4570" y="3779023"/>
            <a:ext cx="329047" cy="302723"/>
          </a:xfrm>
          <a:prstGeom prst="rect">
            <a:avLst/>
          </a:prstGeom>
          <a:noFill/>
          <a:extLst>
            <a:ext uri="{909E8E84-426E-40DD-AFC4-6F175D3DCCD1}">
              <a14:hiddenFill xmlns:a14="http://schemas.microsoft.com/office/drawing/2010/main">
                <a:solidFill>
                  <a:srgbClr val="FFFFFF"/>
                </a:solidFill>
              </a14:hiddenFill>
            </a:ext>
          </a:extLst>
        </p:spPr>
      </p:pic>
      <p:sp>
        <p:nvSpPr>
          <p:cNvPr id="88" name="ZoneTexte 87">
            <a:extLst>
              <a:ext uri="{FF2B5EF4-FFF2-40B4-BE49-F238E27FC236}">
                <a16:creationId xmlns:a16="http://schemas.microsoft.com/office/drawing/2014/main" id="{EC48B18B-8A39-45B2-9FE2-B38B8E9D5248}"/>
              </a:ext>
            </a:extLst>
          </p:cNvPr>
          <p:cNvSpPr txBox="1"/>
          <p:nvPr/>
        </p:nvSpPr>
        <p:spPr>
          <a:xfrm>
            <a:off x="2003657" y="1114091"/>
            <a:ext cx="1542410" cy="246221"/>
          </a:xfrm>
          <a:prstGeom prst="rect">
            <a:avLst/>
          </a:prstGeom>
          <a:noFill/>
        </p:spPr>
        <p:txBody>
          <a:bodyPr wrap="none" rtlCol="0" anchor="ctr">
            <a:spAutoFit/>
          </a:bodyPr>
          <a:lstStyle/>
          <a:p>
            <a:r>
              <a:rPr lang="en-GB" sz="1000" i="1">
                <a:solidFill>
                  <a:schemeClr val="tx2"/>
                </a:solidFill>
                <a:latin typeface="Trebuchet MS" panose="020B0603020202020204" pitchFamily="34" charset="0"/>
              </a:rPr>
              <a:t>Current IT architecture</a:t>
            </a:r>
          </a:p>
        </p:txBody>
      </p:sp>
      <p:grpSp>
        <p:nvGrpSpPr>
          <p:cNvPr id="105" name="Groupe 66">
            <a:extLst>
              <a:ext uri="{FF2B5EF4-FFF2-40B4-BE49-F238E27FC236}">
                <a16:creationId xmlns:a16="http://schemas.microsoft.com/office/drawing/2014/main" id="{AD21B5BB-212D-4690-AC4F-DC8714C71AE1}"/>
              </a:ext>
            </a:extLst>
          </p:cNvPr>
          <p:cNvGrpSpPr/>
          <p:nvPr/>
        </p:nvGrpSpPr>
        <p:grpSpPr>
          <a:xfrm>
            <a:off x="8448150" y="-11528"/>
            <a:ext cx="1435548" cy="588143"/>
            <a:chOff x="8448150" y="-11528"/>
            <a:chExt cx="1435548" cy="588143"/>
          </a:xfrm>
        </p:grpSpPr>
        <p:sp>
          <p:nvSpPr>
            <p:cNvPr id="106" name="Rectangle : coins arrondis 199">
              <a:extLst>
                <a:ext uri="{FF2B5EF4-FFF2-40B4-BE49-F238E27FC236}">
                  <a16:creationId xmlns:a16="http://schemas.microsoft.com/office/drawing/2014/main" id="{02CD6E62-7AB3-4C63-B1B9-65A9DB0621A7}"/>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7" name="Rectangle : coins arrondis 200">
              <a:extLst>
                <a:ext uri="{FF2B5EF4-FFF2-40B4-BE49-F238E27FC236}">
                  <a16:creationId xmlns:a16="http://schemas.microsoft.com/office/drawing/2014/main" id="{79047633-7EC8-4B3B-8EF6-5EED4B27A16D}"/>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8" name="Rectangle : coins arrondis 201">
              <a:extLst>
                <a:ext uri="{FF2B5EF4-FFF2-40B4-BE49-F238E27FC236}">
                  <a16:creationId xmlns:a16="http://schemas.microsoft.com/office/drawing/2014/main" id="{B13664D0-5A87-4CB1-8D07-FC8D124AB4D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9" name="ZoneTexte 18">
              <a:extLst>
                <a:ext uri="{FF2B5EF4-FFF2-40B4-BE49-F238E27FC236}">
                  <a16:creationId xmlns:a16="http://schemas.microsoft.com/office/drawing/2014/main" id="{9A639CDA-C951-4E45-960A-80CE80C7E837}"/>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Operating model</a:t>
              </a:r>
            </a:p>
          </p:txBody>
        </p:sp>
        <p:pic>
          <p:nvPicPr>
            <p:cNvPr id="110" name="Graphique 128" descr="Jauge">
              <a:extLst>
                <a:ext uri="{FF2B5EF4-FFF2-40B4-BE49-F238E27FC236}">
                  <a16:creationId xmlns:a16="http://schemas.microsoft.com/office/drawing/2014/main" id="{0FBEC683-956F-4CF4-AAC1-770EE44F19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3764" y="187516"/>
              <a:ext cx="234953" cy="218224"/>
            </a:xfrm>
            <a:prstGeom prst="rect">
              <a:avLst/>
            </a:prstGeom>
            <a:effectLst/>
          </p:spPr>
        </p:pic>
        <p:pic>
          <p:nvPicPr>
            <p:cNvPr id="111" name="Graphique 90" descr="Poignée de main">
              <a:extLst>
                <a:ext uri="{FF2B5EF4-FFF2-40B4-BE49-F238E27FC236}">
                  <a16:creationId xmlns:a16="http://schemas.microsoft.com/office/drawing/2014/main" id="{2470C173-7340-4F00-B3C1-9ED77608474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60868" y="152880"/>
              <a:ext cx="256313" cy="287496"/>
            </a:xfrm>
            <a:prstGeom prst="rect">
              <a:avLst/>
            </a:prstGeom>
            <a:effectLst/>
          </p:spPr>
        </p:pic>
        <p:pic>
          <p:nvPicPr>
            <p:cNvPr id="112" name="Graphique 96" descr="Mégaphone">
              <a:extLst>
                <a:ext uri="{FF2B5EF4-FFF2-40B4-BE49-F238E27FC236}">
                  <a16:creationId xmlns:a16="http://schemas.microsoft.com/office/drawing/2014/main" id="{27B95A35-0519-40FD-853F-AA2DE63AC59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89331" y="181519"/>
              <a:ext cx="233011" cy="216420"/>
            </a:xfrm>
            <a:prstGeom prst="rect">
              <a:avLst/>
            </a:prstGeom>
            <a:effectLst/>
          </p:spPr>
        </p:pic>
        <p:pic>
          <p:nvPicPr>
            <p:cNvPr id="114" name="Picture 2" descr="Drapeau France">
              <a:extLst>
                <a:ext uri="{FF2B5EF4-FFF2-40B4-BE49-F238E27FC236}">
                  <a16:creationId xmlns:a16="http://schemas.microsoft.com/office/drawing/2014/main" id="{89DE3DAB-DEA6-40F7-B59B-3D288690CB9A}"/>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15" name="Picture 2" descr="5 ft x 3 ft 150 x 90 cm-DRAPEAU BELGE Belgique 100% Polyester ...">
              <a:extLst>
                <a:ext uri="{FF2B5EF4-FFF2-40B4-BE49-F238E27FC236}">
                  <a16:creationId xmlns:a16="http://schemas.microsoft.com/office/drawing/2014/main" id="{44E3E7F2-B671-45DF-97E1-FD740587A29C}"/>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17" name="Picture 2 - 1" descr="Drapeau des Pays-Bas — Wikipédia">
              <a:extLst>
                <a:ext uri="{FF2B5EF4-FFF2-40B4-BE49-F238E27FC236}">
                  <a16:creationId xmlns:a16="http://schemas.microsoft.com/office/drawing/2014/main" id="{BD0757C2-83BB-4308-942D-034326197C7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18" name="Picture 2 - 2" descr="Drapeau du Luxembourg">
              <a:extLst>
                <a:ext uri="{FF2B5EF4-FFF2-40B4-BE49-F238E27FC236}">
                  <a16:creationId xmlns:a16="http://schemas.microsoft.com/office/drawing/2014/main" id="{36A14E29-EA85-428B-BCE2-42421743CBC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19" name="ZoneTexte 18">
              <a:extLst>
                <a:ext uri="{FF2B5EF4-FFF2-40B4-BE49-F238E27FC236}">
                  <a16:creationId xmlns:a16="http://schemas.microsoft.com/office/drawing/2014/main" id="{2A9AF37D-BC56-415C-88E1-4A39E2ABC8F8}"/>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Datahub project</a:t>
              </a:r>
            </a:p>
          </p:txBody>
        </p:sp>
      </p:grpSp>
      <p:sp>
        <p:nvSpPr>
          <p:cNvPr id="89" name="Text Placeholder 2">
            <a:extLst>
              <a:ext uri="{FF2B5EF4-FFF2-40B4-BE49-F238E27FC236}">
                <a16:creationId xmlns:a16="http://schemas.microsoft.com/office/drawing/2014/main" id="{B891510A-F60C-4207-8B99-14CA4349A654}"/>
              </a:ext>
            </a:extLst>
          </p:cNvPr>
          <p:cNvSpPr>
            <a:spLocks noGrp="1"/>
          </p:cNvSpPr>
          <p:nvPr>
            <p:ph type="body" sz="quarter" idx="10"/>
          </p:nvPr>
        </p:nvSpPr>
        <p:spPr>
          <a:xfrm>
            <a:off x="1315274" y="6580025"/>
            <a:ext cx="7131600" cy="244800"/>
          </a:xfrm>
        </p:spPr>
        <p:txBody>
          <a:bodyPr/>
          <a:lstStyle/>
          <a:p>
            <a:r>
              <a:rPr lang="en-GB" sz="800" i="1" kern="0"/>
              <a:t>Sources: eleven research &amp; analysis, company data, interviews with management</a:t>
            </a:r>
          </a:p>
          <a:p>
            <a:endParaRPr lang="en-GB"/>
          </a:p>
        </p:txBody>
      </p:sp>
    </p:spTree>
    <p:extLst>
      <p:ext uri="{BB962C8B-B14F-4D97-AF65-F5344CB8AC3E}">
        <p14:creationId xmlns:p14="http://schemas.microsoft.com/office/powerpoint/2010/main" val="285891377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AAA3B7-ABDB-440D-8444-581284B19D6B}"/>
              </a:ext>
            </a:extLst>
          </p:cNvPr>
          <p:cNvSpPr/>
          <p:nvPr/>
        </p:nvSpPr>
        <p:spPr bwMode="auto">
          <a:xfrm>
            <a:off x="2199083" y="5228102"/>
            <a:ext cx="7424821" cy="297521"/>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4" y="980464"/>
            <a:ext cx="6813984"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 of Altares’ core assets </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offering and value proposition</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comprehensive offering</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premium value proposition </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loyal, resilient and diversified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 of the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French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Benelux client base</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Detailed analyses on Manageo client base</a:t>
            </a: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Highlight of Altares’ other core assets</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structuring partnership with Dun &amp; Bradstreet</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high-quality comprehensive data collection</a:t>
            </a:r>
          </a:p>
          <a:p>
            <a:pPr marL="1120775" marR="338138" lvl="1" indent="-400050" algn="l" defTabSz="1081088" rtl="0" eaLnBrk="1" fontAlgn="base" latinLnBrk="0" hangingPunct="1">
              <a:lnSpc>
                <a:spcPct val="100000"/>
              </a:lnSpc>
              <a:spcBef>
                <a:spcPts val="8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Altares’ fine-tuned operating model</a:t>
            </a:r>
            <a:endPar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8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Appendix</a:t>
            </a:r>
            <a:endParaRPr kumimoji="0" lang="en-GB" sz="1600" b="0" i="0" u="none" strike="noStrike" kern="1200" cap="none" spc="0" normalizeH="0" baseline="0" noProof="0">
              <a:ln>
                <a:noFill/>
              </a:ln>
              <a:solidFill>
                <a:srgbClr val="289B38"/>
              </a:solidFill>
              <a:effectLst/>
              <a:uLnTx/>
              <a:uFillTx/>
              <a:latin typeface="Trebuchet MS"/>
              <a:ea typeface="+mn-ea"/>
              <a:cs typeface="Arial" pitchFamily="34" charset="0"/>
            </a:endParaRP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5196863"/>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
        <p:nvSpPr>
          <p:cNvPr id="7" name="ZoneTexte 6">
            <a:extLst>
              <a:ext uri="{FF2B5EF4-FFF2-40B4-BE49-F238E27FC236}">
                <a16:creationId xmlns:a16="http://schemas.microsoft.com/office/drawing/2014/main" id="{AD441005-359C-49DB-A2CC-B17F58E31D60}"/>
              </a:ext>
            </a:extLst>
          </p:cNvPr>
          <p:cNvSpPr txBox="1"/>
          <p:nvPr/>
        </p:nvSpPr>
        <p:spPr>
          <a:xfrm>
            <a:off x="8976837" y="1030085"/>
            <a:ext cx="858982" cy="276999"/>
          </a:xfrm>
          <a:prstGeom prst="rect">
            <a:avLst/>
          </a:prstGeom>
          <a:noFill/>
        </p:spPr>
        <p:txBody>
          <a:bodyPr wrap="square" rtlCol="0">
            <a:spAutoFit/>
          </a:bodyPr>
          <a:lstStyle/>
          <a:p>
            <a:r>
              <a:rPr lang="en-GB" sz="1200" i="1">
                <a:latin typeface="+mj-lt"/>
                <a:hlinkClick r:id="rId2" action="ppaction://hlinksldjump"/>
              </a:rPr>
              <a:t>Page 3</a:t>
            </a:r>
            <a:endParaRPr lang="en-GB" sz="1200" i="1">
              <a:latin typeface="+mj-lt"/>
            </a:endParaRPr>
          </a:p>
        </p:txBody>
      </p:sp>
      <p:sp>
        <p:nvSpPr>
          <p:cNvPr id="8" name="ZoneTexte 7">
            <a:extLst>
              <a:ext uri="{FF2B5EF4-FFF2-40B4-BE49-F238E27FC236}">
                <a16:creationId xmlns:a16="http://schemas.microsoft.com/office/drawing/2014/main" id="{3B488D44-2EC9-4195-8998-DBA672AADC44}"/>
              </a:ext>
            </a:extLst>
          </p:cNvPr>
          <p:cNvSpPr txBox="1"/>
          <p:nvPr/>
        </p:nvSpPr>
        <p:spPr>
          <a:xfrm>
            <a:off x="8976837" y="1666499"/>
            <a:ext cx="858982" cy="276999"/>
          </a:xfrm>
          <a:prstGeom prst="rect">
            <a:avLst/>
          </a:prstGeom>
          <a:noFill/>
        </p:spPr>
        <p:txBody>
          <a:bodyPr wrap="square" rtlCol="0">
            <a:spAutoFit/>
          </a:bodyPr>
          <a:lstStyle/>
          <a:p>
            <a:r>
              <a:rPr lang="en-GB" sz="1200" i="1">
                <a:latin typeface="+mj-lt"/>
                <a:hlinkClick r:id="rId3" action="ppaction://hlinksldjump"/>
              </a:rPr>
              <a:t>Page 5</a:t>
            </a:r>
            <a:endParaRPr lang="en-GB" sz="1200" i="1">
              <a:latin typeface="+mj-lt"/>
            </a:endParaRPr>
          </a:p>
        </p:txBody>
      </p:sp>
      <p:sp>
        <p:nvSpPr>
          <p:cNvPr id="9" name="ZoneTexte 8">
            <a:extLst>
              <a:ext uri="{FF2B5EF4-FFF2-40B4-BE49-F238E27FC236}">
                <a16:creationId xmlns:a16="http://schemas.microsoft.com/office/drawing/2014/main" id="{2D2F4E7B-8C25-4664-BE2F-C4B825169EC8}"/>
              </a:ext>
            </a:extLst>
          </p:cNvPr>
          <p:cNvSpPr txBox="1"/>
          <p:nvPr/>
        </p:nvSpPr>
        <p:spPr>
          <a:xfrm>
            <a:off x="8976837" y="1991068"/>
            <a:ext cx="858982" cy="276999"/>
          </a:xfrm>
          <a:prstGeom prst="rect">
            <a:avLst/>
          </a:prstGeom>
          <a:noFill/>
        </p:spPr>
        <p:txBody>
          <a:bodyPr wrap="square" rtlCol="0">
            <a:spAutoFit/>
          </a:bodyPr>
          <a:lstStyle/>
          <a:p>
            <a:r>
              <a:rPr lang="en-GB" sz="1200" i="1">
                <a:latin typeface="+mj-lt"/>
                <a:hlinkClick r:id="rId4" action="ppaction://hlinksldjump"/>
              </a:rPr>
              <a:t>Page 16</a:t>
            </a:r>
            <a:endParaRPr lang="en-GB" sz="1200" i="1">
              <a:latin typeface="+mj-lt"/>
            </a:endParaRPr>
          </a:p>
        </p:txBody>
      </p:sp>
      <p:sp>
        <p:nvSpPr>
          <p:cNvPr id="10" name="ZoneTexte 9">
            <a:extLst>
              <a:ext uri="{FF2B5EF4-FFF2-40B4-BE49-F238E27FC236}">
                <a16:creationId xmlns:a16="http://schemas.microsoft.com/office/drawing/2014/main" id="{167FD49D-AFBD-467D-ABAD-47A711B0E8C2}"/>
              </a:ext>
            </a:extLst>
          </p:cNvPr>
          <p:cNvSpPr txBox="1"/>
          <p:nvPr/>
        </p:nvSpPr>
        <p:spPr>
          <a:xfrm>
            <a:off x="8976837" y="2659333"/>
            <a:ext cx="858982" cy="276999"/>
          </a:xfrm>
          <a:prstGeom prst="rect">
            <a:avLst/>
          </a:prstGeom>
          <a:noFill/>
        </p:spPr>
        <p:txBody>
          <a:bodyPr wrap="square" rtlCol="0">
            <a:spAutoFit/>
          </a:bodyPr>
          <a:lstStyle/>
          <a:p>
            <a:r>
              <a:rPr lang="en-GB" sz="1200" i="1">
                <a:latin typeface="+mj-lt"/>
                <a:hlinkClick r:id="rId5" action="ppaction://hlinksldjump"/>
              </a:rPr>
              <a:t>Page 22</a:t>
            </a:r>
            <a:endParaRPr lang="en-GB" sz="1200" i="1">
              <a:latin typeface="+mj-lt"/>
            </a:endParaRPr>
          </a:p>
        </p:txBody>
      </p:sp>
      <p:sp>
        <p:nvSpPr>
          <p:cNvPr id="11" name="ZoneTexte 10">
            <a:extLst>
              <a:ext uri="{FF2B5EF4-FFF2-40B4-BE49-F238E27FC236}">
                <a16:creationId xmlns:a16="http://schemas.microsoft.com/office/drawing/2014/main" id="{7A812715-5593-4A46-A353-3C8DDCB0460E}"/>
              </a:ext>
            </a:extLst>
          </p:cNvPr>
          <p:cNvSpPr txBox="1"/>
          <p:nvPr/>
        </p:nvSpPr>
        <p:spPr>
          <a:xfrm>
            <a:off x="8976837" y="2973312"/>
            <a:ext cx="858982" cy="276999"/>
          </a:xfrm>
          <a:prstGeom prst="rect">
            <a:avLst/>
          </a:prstGeom>
          <a:noFill/>
        </p:spPr>
        <p:txBody>
          <a:bodyPr wrap="square" rtlCol="0">
            <a:spAutoFit/>
          </a:bodyPr>
          <a:lstStyle/>
          <a:p>
            <a:r>
              <a:rPr lang="en-GB" sz="1200" i="1">
                <a:latin typeface="+mj-lt"/>
                <a:hlinkClick r:id="rId6" action="ppaction://hlinksldjump"/>
              </a:rPr>
              <a:t>Page 27</a:t>
            </a:r>
            <a:endParaRPr lang="en-GB" sz="1200" i="1">
              <a:latin typeface="+mj-lt"/>
            </a:endParaRPr>
          </a:p>
        </p:txBody>
      </p:sp>
      <p:sp>
        <p:nvSpPr>
          <p:cNvPr id="12" name="ZoneTexte 11">
            <a:extLst>
              <a:ext uri="{FF2B5EF4-FFF2-40B4-BE49-F238E27FC236}">
                <a16:creationId xmlns:a16="http://schemas.microsoft.com/office/drawing/2014/main" id="{4B38533B-1C60-4245-8418-56C763D0E22F}"/>
              </a:ext>
            </a:extLst>
          </p:cNvPr>
          <p:cNvSpPr txBox="1"/>
          <p:nvPr/>
        </p:nvSpPr>
        <p:spPr>
          <a:xfrm>
            <a:off x="8976837" y="3287291"/>
            <a:ext cx="858982" cy="276999"/>
          </a:xfrm>
          <a:prstGeom prst="rect">
            <a:avLst/>
          </a:prstGeom>
          <a:noFill/>
        </p:spPr>
        <p:txBody>
          <a:bodyPr wrap="square" rtlCol="0">
            <a:spAutoFit/>
          </a:bodyPr>
          <a:lstStyle/>
          <a:p>
            <a:r>
              <a:rPr lang="en-GB" sz="1200" i="1">
                <a:latin typeface="+mj-lt"/>
                <a:hlinkClick r:id="rId7" action="ppaction://hlinksldjump"/>
              </a:rPr>
              <a:t>Page 39</a:t>
            </a:r>
            <a:endParaRPr lang="en-GB" sz="1200" i="1">
              <a:latin typeface="+mj-lt"/>
            </a:endParaRPr>
          </a:p>
        </p:txBody>
      </p:sp>
      <p:sp>
        <p:nvSpPr>
          <p:cNvPr id="13" name="ZoneTexte 12">
            <a:extLst>
              <a:ext uri="{FF2B5EF4-FFF2-40B4-BE49-F238E27FC236}">
                <a16:creationId xmlns:a16="http://schemas.microsoft.com/office/drawing/2014/main" id="{855B2F2C-491F-440F-8EE1-EB61E1FA2484}"/>
              </a:ext>
            </a:extLst>
          </p:cNvPr>
          <p:cNvSpPr txBox="1"/>
          <p:nvPr/>
        </p:nvSpPr>
        <p:spPr>
          <a:xfrm>
            <a:off x="8976837" y="3601271"/>
            <a:ext cx="858982" cy="276999"/>
          </a:xfrm>
          <a:prstGeom prst="rect">
            <a:avLst/>
          </a:prstGeom>
          <a:noFill/>
        </p:spPr>
        <p:txBody>
          <a:bodyPr wrap="square" rtlCol="0">
            <a:spAutoFit/>
          </a:bodyPr>
          <a:lstStyle/>
          <a:p>
            <a:r>
              <a:rPr lang="en-GB" sz="1200" i="1">
                <a:latin typeface="+mj-lt"/>
                <a:hlinkClick r:id="rId8" action="ppaction://hlinksldjump"/>
              </a:rPr>
              <a:t>Page 51</a:t>
            </a:r>
            <a:endParaRPr lang="en-GB" sz="1200" i="1">
              <a:latin typeface="+mj-lt"/>
            </a:endParaRPr>
          </a:p>
        </p:txBody>
      </p:sp>
      <p:sp>
        <p:nvSpPr>
          <p:cNvPr id="14" name="ZoneTexte 13">
            <a:extLst>
              <a:ext uri="{FF2B5EF4-FFF2-40B4-BE49-F238E27FC236}">
                <a16:creationId xmlns:a16="http://schemas.microsoft.com/office/drawing/2014/main" id="{6D98CA34-B168-45CD-AD1B-A5C97AB8259B}"/>
              </a:ext>
            </a:extLst>
          </p:cNvPr>
          <p:cNvSpPr txBox="1"/>
          <p:nvPr/>
        </p:nvSpPr>
        <p:spPr>
          <a:xfrm>
            <a:off x="8976837" y="4257178"/>
            <a:ext cx="858982" cy="276999"/>
          </a:xfrm>
          <a:prstGeom prst="rect">
            <a:avLst/>
          </a:prstGeom>
          <a:noFill/>
        </p:spPr>
        <p:txBody>
          <a:bodyPr wrap="square" rtlCol="0">
            <a:spAutoFit/>
          </a:bodyPr>
          <a:lstStyle/>
          <a:p>
            <a:r>
              <a:rPr lang="en-GB" sz="1200" i="1">
                <a:latin typeface="+mj-lt"/>
                <a:hlinkClick r:id="rId9" action="ppaction://hlinksldjump"/>
              </a:rPr>
              <a:t>Page 60</a:t>
            </a:r>
            <a:endParaRPr lang="en-GB" sz="1200" i="1">
              <a:latin typeface="+mj-lt"/>
            </a:endParaRPr>
          </a:p>
        </p:txBody>
      </p:sp>
      <p:sp>
        <p:nvSpPr>
          <p:cNvPr id="15" name="ZoneTexte 14">
            <a:extLst>
              <a:ext uri="{FF2B5EF4-FFF2-40B4-BE49-F238E27FC236}">
                <a16:creationId xmlns:a16="http://schemas.microsoft.com/office/drawing/2014/main" id="{CC1B84A5-7AF6-4BC9-968F-6E12E4141947}"/>
              </a:ext>
            </a:extLst>
          </p:cNvPr>
          <p:cNvSpPr txBox="1"/>
          <p:nvPr/>
        </p:nvSpPr>
        <p:spPr>
          <a:xfrm>
            <a:off x="8976837" y="4578722"/>
            <a:ext cx="858982" cy="276999"/>
          </a:xfrm>
          <a:prstGeom prst="rect">
            <a:avLst/>
          </a:prstGeom>
          <a:noFill/>
        </p:spPr>
        <p:txBody>
          <a:bodyPr wrap="square" rtlCol="0">
            <a:spAutoFit/>
          </a:bodyPr>
          <a:lstStyle/>
          <a:p>
            <a:r>
              <a:rPr lang="en-GB" sz="1200" i="1">
                <a:latin typeface="+mj-lt"/>
                <a:hlinkClick r:id="rId10" action="ppaction://hlinksldjump"/>
              </a:rPr>
              <a:t>Page 62</a:t>
            </a:r>
            <a:endParaRPr lang="en-GB" sz="1200" i="1">
              <a:latin typeface="+mj-lt"/>
            </a:endParaRPr>
          </a:p>
        </p:txBody>
      </p:sp>
      <p:sp>
        <p:nvSpPr>
          <p:cNvPr id="16" name="ZoneTexte 15">
            <a:extLst>
              <a:ext uri="{FF2B5EF4-FFF2-40B4-BE49-F238E27FC236}">
                <a16:creationId xmlns:a16="http://schemas.microsoft.com/office/drawing/2014/main" id="{692D0861-678C-463A-9118-9546EC2EF904}"/>
              </a:ext>
            </a:extLst>
          </p:cNvPr>
          <p:cNvSpPr txBox="1"/>
          <p:nvPr/>
        </p:nvSpPr>
        <p:spPr>
          <a:xfrm>
            <a:off x="8976837" y="4900266"/>
            <a:ext cx="858982" cy="276999"/>
          </a:xfrm>
          <a:prstGeom prst="rect">
            <a:avLst/>
          </a:prstGeom>
          <a:noFill/>
        </p:spPr>
        <p:txBody>
          <a:bodyPr wrap="square" rtlCol="0">
            <a:spAutoFit/>
          </a:bodyPr>
          <a:lstStyle/>
          <a:p>
            <a:r>
              <a:rPr lang="en-GB" sz="1200" i="1">
                <a:latin typeface="+mj-lt"/>
                <a:hlinkClick r:id="rId11" action="ppaction://hlinksldjump"/>
              </a:rPr>
              <a:t>Page 66</a:t>
            </a:r>
            <a:endParaRPr lang="en-GB" sz="1200" i="1">
              <a:latin typeface="+mj-lt"/>
            </a:endParaRPr>
          </a:p>
        </p:txBody>
      </p:sp>
      <p:sp>
        <p:nvSpPr>
          <p:cNvPr id="17" name="ZoneTexte 16">
            <a:extLst>
              <a:ext uri="{FF2B5EF4-FFF2-40B4-BE49-F238E27FC236}">
                <a16:creationId xmlns:a16="http://schemas.microsoft.com/office/drawing/2014/main" id="{8CD66BC9-BC65-4ABC-8D89-CE6290C37A7C}"/>
              </a:ext>
            </a:extLst>
          </p:cNvPr>
          <p:cNvSpPr txBox="1"/>
          <p:nvPr/>
        </p:nvSpPr>
        <p:spPr>
          <a:xfrm>
            <a:off x="8976837" y="5221811"/>
            <a:ext cx="858982" cy="276999"/>
          </a:xfrm>
          <a:prstGeom prst="rect">
            <a:avLst/>
          </a:prstGeom>
          <a:noFill/>
        </p:spPr>
        <p:txBody>
          <a:bodyPr wrap="square" rtlCol="0">
            <a:spAutoFit/>
          </a:bodyPr>
          <a:lstStyle/>
          <a:p>
            <a:r>
              <a:rPr lang="en-GB" sz="1200" i="1">
                <a:latin typeface="+mj-lt"/>
                <a:hlinkClick r:id="rId12" action="ppaction://hlinksldjump"/>
              </a:rPr>
              <a:t>Page 71</a:t>
            </a:r>
            <a:endParaRPr lang="en-GB" sz="1200" i="1">
              <a:latin typeface="+mj-lt"/>
            </a:endParaRPr>
          </a:p>
        </p:txBody>
      </p:sp>
    </p:spTree>
    <p:extLst>
      <p:ext uri="{BB962C8B-B14F-4D97-AF65-F5344CB8AC3E}">
        <p14:creationId xmlns:p14="http://schemas.microsoft.com/office/powerpoint/2010/main" val="4016539188"/>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A3465C4C-02CC-438D-A151-FC51200B15F8}"/>
              </a:ext>
            </a:extLst>
          </p:cNvPr>
          <p:cNvGraphicFramePr>
            <a:graphicFrameLocks noChangeAspect="1"/>
          </p:cNvGraphicFramePr>
          <p:nvPr>
            <p:custDataLst>
              <p:tags r:id="rId1"/>
            </p:custDataLst>
            <p:extLst>
              <p:ext uri="{D42A27DB-BD31-4B8C-83A1-F6EECF244321}">
                <p14:modId xmlns:p14="http://schemas.microsoft.com/office/powerpoint/2010/main" val="14056847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622" imgH="623" progId="TCLayout.ActiveDocument.1">
                  <p:embed/>
                </p:oleObj>
              </mc:Choice>
              <mc:Fallback>
                <p:oleObj name="think-cell Slide" r:id="rId20" imgW="622" imgH="623" progId="TCLayout.ActiveDocument.1">
                  <p:embed/>
                  <p:pic>
                    <p:nvPicPr>
                      <p:cNvPr id="19" name="Object 18" hidden="1">
                        <a:extLst>
                          <a:ext uri="{FF2B5EF4-FFF2-40B4-BE49-F238E27FC236}">
                            <a16:creationId xmlns:a16="http://schemas.microsoft.com/office/drawing/2014/main" id="{A3465C4C-02CC-438D-A151-FC51200B15F8}"/>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17" name="Titre 16">
            <a:extLst>
              <a:ext uri="{FF2B5EF4-FFF2-40B4-BE49-F238E27FC236}">
                <a16:creationId xmlns:a16="http://schemas.microsoft.com/office/drawing/2014/main" id="{373B2753-3947-466E-8705-2624B6E50AAF}"/>
              </a:ext>
            </a:extLst>
          </p:cNvPr>
          <p:cNvSpPr>
            <a:spLocks noGrp="1"/>
          </p:cNvSpPr>
          <p:nvPr>
            <p:ph type="title"/>
          </p:nvPr>
        </p:nvSpPr>
        <p:spPr/>
        <p:txBody>
          <a:bodyPr vert="horz"/>
          <a:lstStyle/>
          <a:p>
            <a:r>
              <a:rPr lang="en-GB"/>
              <a:t>Synthesis of the databases used to perform eleven’s analyses</a:t>
            </a:r>
            <a:endParaRPr lang="en-GB">
              <a:solidFill>
                <a:schemeClr val="tx2"/>
              </a:solidFill>
            </a:endParaRPr>
          </a:p>
        </p:txBody>
      </p:sp>
      <p:sp>
        <p:nvSpPr>
          <p:cNvPr id="18" name="Espace réservé du texte 17">
            <a:extLst>
              <a:ext uri="{FF2B5EF4-FFF2-40B4-BE49-F238E27FC236}">
                <a16:creationId xmlns:a16="http://schemas.microsoft.com/office/drawing/2014/main" id="{DCC15247-08FE-44F7-8D29-21FDDA84BC53}"/>
              </a:ext>
            </a:extLst>
          </p:cNvPr>
          <p:cNvSpPr>
            <a:spLocks noGrp="1"/>
          </p:cNvSpPr>
          <p:nvPr>
            <p:ph type="body" sz="quarter" idx="10"/>
          </p:nvPr>
        </p:nvSpPr>
        <p:spPr/>
        <p:txBody>
          <a:bodyPr/>
          <a:lstStyle/>
          <a:p>
            <a:r>
              <a:rPr lang="en-GB" sz="800" i="1" kern="0"/>
              <a:t>Sources: eleven research &amp; analysis, company data		</a:t>
            </a:r>
          </a:p>
          <a:p>
            <a:r>
              <a:rPr lang="en-GB" u="sng"/>
              <a:t>1.</a:t>
            </a:r>
            <a:r>
              <a:rPr lang="en-GB"/>
              <a:t> FAE (invoices to be established) + PCA (prepaid revenue) - AAE (prepaid expenses) 	</a:t>
            </a:r>
            <a:r>
              <a:rPr lang="en-GB" u="sng"/>
              <a:t> 2.</a:t>
            </a:r>
            <a:r>
              <a:rPr lang="en-GB"/>
              <a:t> Others include alliances, partnerships and barter</a:t>
            </a:r>
            <a:endParaRPr lang="en-GB" sz="800" i="1" kern="0"/>
          </a:p>
          <a:p>
            <a:endParaRPr lang="en-GB"/>
          </a:p>
        </p:txBody>
      </p:sp>
      <p:graphicFrame>
        <p:nvGraphicFramePr>
          <p:cNvPr id="23" name="Chart 22">
            <a:extLst>
              <a:ext uri="{FF2B5EF4-FFF2-40B4-BE49-F238E27FC236}">
                <a16:creationId xmlns:a16="http://schemas.microsoft.com/office/drawing/2014/main" id="{D3AD292D-D9AA-49FE-86ED-BC685876E098}"/>
              </a:ext>
            </a:extLst>
          </p:cNvPr>
          <p:cNvGraphicFramePr/>
          <p:nvPr>
            <p:extLst>
              <p:ext uri="{D42A27DB-BD31-4B8C-83A1-F6EECF244321}">
                <p14:modId xmlns:p14="http://schemas.microsoft.com/office/powerpoint/2010/main" val="2665790586"/>
              </p:ext>
            </p:extLst>
          </p:nvPr>
        </p:nvGraphicFramePr>
        <p:xfrm>
          <a:off x="754063" y="3048685"/>
          <a:ext cx="2673350" cy="1585641"/>
        </p:xfrm>
        <a:graphic>
          <a:graphicData uri="http://schemas.openxmlformats.org/drawingml/2006/chart">
            <c:chart xmlns:c="http://schemas.openxmlformats.org/drawingml/2006/chart" xmlns:r="http://schemas.openxmlformats.org/officeDocument/2006/relationships" r:id="rId22"/>
          </a:graphicData>
        </a:graphic>
      </p:graphicFrame>
      <p:graphicFrame>
        <p:nvGraphicFramePr>
          <p:cNvPr id="24" name="Chart 23">
            <a:extLst>
              <a:ext uri="{FF2B5EF4-FFF2-40B4-BE49-F238E27FC236}">
                <a16:creationId xmlns:a16="http://schemas.microsoft.com/office/drawing/2014/main" id="{5DC95D0E-B5A4-4697-9EED-F2C9297B5BE2}"/>
              </a:ext>
            </a:extLst>
          </p:cNvPr>
          <p:cNvGraphicFramePr/>
          <p:nvPr>
            <p:extLst>
              <p:ext uri="{D42A27DB-BD31-4B8C-83A1-F6EECF244321}">
                <p14:modId xmlns:p14="http://schemas.microsoft.com/office/powerpoint/2010/main" val="2060660192"/>
              </p:ext>
            </p:extLst>
          </p:nvPr>
        </p:nvGraphicFramePr>
        <p:xfrm>
          <a:off x="3643313" y="3048685"/>
          <a:ext cx="2681288" cy="1585641"/>
        </p:xfrm>
        <a:graphic>
          <a:graphicData uri="http://schemas.openxmlformats.org/drawingml/2006/chart">
            <c:chart xmlns:c="http://schemas.openxmlformats.org/drawingml/2006/chart" xmlns:r="http://schemas.openxmlformats.org/officeDocument/2006/relationships" r:id="rId23"/>
          </a:graphicData>
        </a:graphic>
      </p:graphicFrame>
      <p:graphicFrame>
        <p:nvGraphicFramePr>
          <p:cNvPr id="270" name="Chart 269">
            <a:extLst>
              <a:ext uri="{FF2B5EF4-FFF2-40B4-BE49-F238E27FC236}">
                <a16:creationId xmlns:a16="http://schemas.microsoft.com/office/drawing/2014/main" id="{D4B90320-DB18-457C-AB99-815B2C8CFDAB}"/>
              </a:ext>
            </a:extLst>
          </p:cNvPr>
          <p:cNvGraphicFramePr/>
          <p:nvPr>
            <p:custDataLst>
              <p:tags r:id="rId2"/>
            </p:custDataLst>
            <p:extLst>
              <p:ext uri="{D42A27DB-BD31-4B8C-83A1-F6EECF244321}">
                <p14:modId xmlns:p14="http://schemas.microsoft.com/office/powerpoint/2010/main" val="427441119"/>
              </p:ext>
            </p:extLst>
          </p:nvPr>
        </p:nvGraphicFramePr>
        <p:xfrm>
          <a:off x="401383" y="4807200"/>
          <a:ext cx="4271452" cy="1903200"/>
        </p:xfrm>
        <a:graphic>
          <a:graphicData uri="http://schemas.openxmlformats.org/drawingml/2006/chart">
            <c:chart xmlns:c="http://schemas.openxmlformats.org/drawingml/2006/chart" xmlns:r="http://schemas.openxmlformats.org/officeDocument/2006/relationships" r:id="rId24"/>
          </a:graphicData>
        </a:graphic>
      </p:graphicFrame>
      <p:sp>
        <p:nvSpPr>
          <p:cNvPr id="20" name="Espace réservé du texte 2">
            <a:extLst>
              <a:ext uri="{FF2B5EF4-FFF2-40B4-BE49-F238E27FC236}">
                <a16:creationId xmlns:a16="http://schemas.microsoft.com/office/drawing/2014/main" id="{CF3D7B1D-F191-48D5-A41E-5D7E372FAF0F}"/>
              </a:ext>
            </a:extLst>
          </p:cNvPr>
          <p:cNvSpPr>
            <a:spLocks noGrp="1"/>
          </p:cNvSpPr>
          <p:nvPr>
            <p:custDataLst>
              <p:tags r:id="rId3"/>
            </p:custDataLst>
          </p:nvPr>
        </p:nvSpPr>
        <p:spPr bwMode="auto">
          <a:xfrm>
            <a:off x="1327150" y="6288088"/>
            <a:ext cx="196850" cy="1063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1BC3E26-B5BF-4D51-81C7-69831198D382}" type="datetime'''''''''''2''''''''''''''''''''''''0''''''''''''''''1''9'">
              <a:rPr lang="en-GB" altLang="en-US" sz="700" smtClean="0">
                <a:ea typeface="+mj-ea"/>
                <a:cs typeface="+mj-cs"/>
              </a:rPr>
              <a:pPr marL="0" indent="0" algn="ctr">
                <a:spcBef>
                  <a:spcPct val="0"/>
                </a:spcBef>
                <a:buNone/>
              </a:pPr>
              <a:t>2019</a:t>
            </a:fld>
            <a:endParaRPr lang="en-GB" sz="700">
              <a:ea typeface="+mj-ea"/>
              <a:cs typeface="+mj-cs"/>
            </a:endParaRPr>
          </a:p>
        </p:txBody>
      </p:sp>
      <p:sp>
        <p:nvSpPr>
          <p:cNvPr id="22" name="Espace réservé du texte 2">
            <a:extLst>
              <a:ext uri="{FF2B5EF4-FFF2-40B4-BE49-F238E27FC236}">
                <a16:creationId xmlns:a16="http://schemas.microsoft.com/office/drawing/2014/main" id="{90F9362B-3A9C-47D0-88BC-A66E4245F4FB}"/>
              </a:ext>
            </a:extLst>
          </p:cNvPr>
          <p:cNvSpPr>
            <a:spLocks noGrp="1"/>
          </p:cNvSpPr>
          <p:nvPr>
            <p:custDataLst>
              <p:tags r:id="rId4"/>
            </p:custDataLst>
          </p:nvPr>
        </p:nvSpPr>
        <p:spPr bwMode="auto">
          <a:xfrm>
            <a:off x="2670175" y="6288088"/>
            <a:ext cx="196850" cy="1063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A76DFC5-30EB-40FC-8E99-932CB94E78D0}" type="datetime'''''20''''2''''''''''''''''''''''''''''0'''''''''''''''''''''">
              <a:rPr lang="en-GB" altLang="en-US" sz="700" smtClean="0">
                <a:ea typeface="+mj-ea"/>
                <a:cs typeface="+mj-cs"/>
              </a:rPr>
              <a:pPr marL="0" indent="0" algn="ctr">
                <a:spcBef>
                  <a:spcPct val="0"/>
                </a:spcBef>
                <a:buNone/>
              </a:pPr>
              <a:t>2020</a:t>
            </a:fld>
            <a:endParaRPr lang="en-GB" sz="700">
              <a:ea typeface="+mj-ea"/>
              <a:cs typeface="+mj-cs"/>
            </a:endParaRPr>
          </a:p>
        </p:txBody>
      </p:sp>
      <p:graphicFrame>
        <p:nvGraphicFramePr>
          <p:cNvPr id="91" name="Chart 90">
            <a:extLst>
              <a:ext uri="{FF2B5EF4-FFF2-40B4-BE49-F238E27FC236}">
                <a16:creationId xmlns:a16="http://schemas.microsoft.com/office/drawing/2014/main" id="{9ADC5047-6C2F-4892-BA58-503C2CE4233A}"/>
              </a:ext>
            </a:extLst>
          </p:cNvPr>
          <p:cNvGraphicFramePr/>
          <p:nvPr>
            <p:custDataLst>
              <p:tags r:id="rId5"/>
            </p:custDataLst>
            <p:extLst>
              <p:ext uri="{D42A27DB-BD31-4B8C-83A1-F6EECF244321}">
                <p14:modId xmlns:p14="http://schemas.microsoft.com/office/powerpoint/2010/main" val="1298240706"/>
              </p:ext>
            </p:extLst>
          </p:nvPr>
        </p:nvGraphicFramePr>
        <p:xfrm>
          <a:off x="3548063" y="4978400"/>
          <a:ext cx="2859087" cy="1362075"/>
        </p:xfrm>
        <a:graphic>
          <a:graphicData uri="http://schemas.openxmlformats.org/drawingml/2006/chart">
            <c:chart xmlns:c="http://schemas.openxmlformats.org/drawingml/2006/chart" xmlns:r="http://schemas.openxmlformats.org/officeDocument/2006/relationships" r:id="rId25"/>
          </a:graphicData>
        </a:graphic>
      </p:graphicFrame>
      <p:sp>
        <p:nvSpPr>
          <p:cNvPr id="85" name="Espace réservé du texte 2">
            <a:extLst>
              <a:ext uri="{FF2B5EF4-FFF2-40B4-BE49-F238E27FC236}">
                <a16:creationId xmlns:a16="http://schemas.microsoft.com/office/drawing/2014/main" id="{6BC00C92-6C56-43F4-8E84-BAF3709EA481}"/>
              </a:ext>
            </a:extLst>
          </p:cNvPr>
          <p:cNvSpPr>
            <a:spLocks noGrp="1"/>
          </p:cNvSpPr>
          <p:nvPr>
            <p:custDataLst>
              <p:tags r:id="rId6"/>
            </p:custDataLst>
          </p:nvPr>
        </p:nvSpPr>
        <p:spPr bwMode="auto">
          <a:xfrm>
            <a:off x="4205288" y="6288088"/>
            <a:ext cx="196850" cy="1063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A639BC4-1F25-4BEA-B0E7-67A40B4C0242}" type="datetime'''2''''''''''''''0''''''''''''''''''''''''''''''19'''''''''''">
              <a:rPr lang="en-GB" altLang="en-US" sz="700" smtClean="0">
                <a:ea typeface="+mj-ea"/>
                <a:cs typeface="+mj-cs"/>
              </a:rPr>
              <a:pPr marL="0" indent="0" algn="ctr">
                <a:spcBef>
                  <a:spcPct val="0"/>
                </a:spcBef>
                <a:buNone/>
              </a:pPr>
              <a:t>2019</a:t>
            </a:fld>
            <a:endParaRPr lang="en-GB" sz="700">
              <a:ea typeface="+mj-ea"/>
              <a:cs typeface="+mj-cs"/>
            </a:endParaRPr>
          </a:p>
        </p:txBody>
      </p:sp>
      <p:sp>
        <p:nvSpPr>
          <p:cNvPr id="84" name="Espace réservé du texte 2">
            <a:extLst>
              <a:ext uri="{FF2B5EF4-FFF2-40B4-BE49-F238E27FC236}">
                <a16:creationId xmlns:a16="http://schemas.microsoft.com/office/drawing/2014/main" id="{A671BD4A-055B-4695-959E-DA25521A1039}"/>
              </a:ext>
            </a:extLst>
          </p:cNvPr>
          <p:cNvSpPr>
            <a:spLocks noGrp="1"/>
          </p:cNvSpPr>
          <p:nvPr>
            <p:custDataLst>
              <p:tags r:id="rId7"/>
            </p:custDataLst>
          </p:nvPr>
        </p:nvSpPr>
        <p:spPr bwMode="auto">
          <a:xfrm>
            <a:off x="5553075" y="6288088"/>
            <a:ext cx="196850" cy="1063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0771839-1AFC-43EC-8F19-4D542A53C8A3}" type="datetime'''''''''''2''''''''''''''''02''''''''''''''''''''0'''''">
              <a:rPr lang="en-GB" altLang="en-US" sz="700" smtClean="0">
                <a:ea typeface="+mj-ea"/>
                <a:cs typeface="+mj-cs"/>
              </a:rPr>
              <a:pPr marL="0" indent="0" algn="ctr">
                <a:spcBef>
                  <a:spcPct val="0"/>
                </a:spcBef>
                <a:buNone/>
              </a:pPr>
              <a:t>2020</a:t>
            </a:fld>
            <a:endParaRPr lang="en-GB" sz="700">
              <a:ea typeface="+mj-ea"/>
              <a:cs typeface="+mj-cs"/>
            </a:endParaRPr>
          </a:p>
        </p:txBody>
      </p:sp>
      <p:sp>
        <p:nvSpPr>
          <p:cNvPr id="89" name="Espace réservé du texte 2">
            <a:extLst>
              <a:ext uri="{FF2B5EF4-FFF2-40B4-BE49-F238E27FC236}">
                <a16:creationId xmlns:a16="http://schemas.microsoft.com/office/drawing/2014/main" id="{A3BEF02A-9D4B-44E7-A853-46485AD701F5}"/>
              </a:ext>
            </a:extLst>
          </p:cNvPr>
          <p:cNvSpPr>
            <a:spLocks noGrp="1"/>
          </p:cNvSpPr>
          <p:nvPr>
            <p:custDataLst>
              <p:tags r:id="rId8"/>
            </p:custDataLst>
          </p:nvPr>
        </p:nvSpPr>
        <p:spPr bwMode="gray">
          <a:xfrm>
            <a:off x="4149725" y="4933949"/>
            <a:ext cx="3079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A60B8C7-3622-4384-927D-CCAE0DB19D1E}" type="datetime'''''''''''''''5''''''3''.''''''''''''''''1''''''''''5'''">
              <a:rPr lang="en-GB" altLang="en-US" sz="800" b="1" smtClean="0">
                <a:solidFill>
                  <a:schemeClr val="tx2"/>
                </a:solidFill>
                <a:ea typeface="+mj-ea"/>
                <a:cs typeface="+mj-cs"/>
              </a:rPr>
              <a:pPr marL="0" indent="0" algn="ctr">
                <a:spcBef>
                  <a:spcPct val="0"/>
                </a:spcBef>
                <a:buNone/>
              </a:pPr>
              <a:t>53.15</a:t>
            </a:fld>
            <a:endParaRPr lang="en-GB" sz="800" b="1">
              <a:solidFill>
                <a:schemeClr val="tx2"/>
              </a:solidFill>
              <a:ea typeface="+mj-ea"/>
              <a:cs typeface="+mj-cs"/>
            </a:endParaRPr>
          </a:p>
        </p:txBody>
      </p:sp>
      <p:sp>
        <p:nvSpPr>
          <p:cNvPr id="86" name="Espace réservé du texte 2">
            <a:extLst>
              <a:ext uri="{FF2B5EF4-FFF2-40B4-BE49-F238E27FC236}">
                <a16:creationId xmlns:a16="http://schemas.microsoft.com/office/drawing/2014/main" id="{8227CCC4-762A-4161-888D-88D632BF0B29}"/>
              </a:ext>
            </a:extLst>
          </p:cNvPr>
          <p:cNvSpPr>
            <a:spLocks noGrp="1"/>
          </p:cNvSpPr>
          <p:nvPr>
            <p:custDataLst>
              <p:tags r:id="rId9"/>
            </p:custDataLst>
          </p:nvPr>
        </p:nvSpPr>
        <p:spPr bwMode="gray">
          <a:xfrm>
            <a:off x="5497513" y="4913312"/>
            <a:ext cx="3079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9470A4D-2AB3-4997-BDBF-884DAC326E0E}" type="datetime'''''5''4''''''''.''''''''''''''''''''''''''''''0''''9'''">
              <a:rPr lang="en-GB" altLang="en-US" sz="800" b="1" smtClean="0">
                <a:solidFill>
                  <a:schemeClr val="tx2"/>
                </a:solidFill>
                <a:ea typeface="+mj-ea"/>
                <a:cs typeface="+mj-cs"/>
              </a:rPr>
              <a:pPr marL="0" indent="0" algn="ctr">
                <a:spcBef>
                  <a:spcPct val="0"/>
                </a:spcBef>
                <a:buNone/>
              </a:pPr>
              <a:t>54.09</a:t>
            </a:fld>
            <a:endParaRPr lang="en-GB" sz="800" b="1">
              <a:solidFill>
                <a:schemeClr val="tx2"/>
              </a:solidFill>
              <a:ea typeface="+mj-ea"/>
              <a:cs typeface="+mj-cs"/>
            </a:endParaRPr>
          </a:p>
        </p:txBody>
      </p:sp>
      <p:sp>
        <p:nvSpPr>
          <p:cNvPr id="128" name="ZoneTexte 55">
            <a:extLst>
              <a:ext uri="{FF2B5EF4-FFF2-40B4-BE49-F238E27FC236}">
                <a16:creationId xmlns:a16="http://schemas.microsoft.com/office/drawing/2014/main" id="{34A6587B-8DD8-42CA-9C5D-365513FCE965}"/>
              </a:ext>
            </a:extLst>
          </p:cNvPr>
          <p:cNvSpPr txBox="1"/>
          <p:nvPr/>
        </p:nvSpPr>
        <p:spPr>
          <a:xfrm>
            <a:off x="754063" y="4628585"/>
            <a:ext cx="2794000" cy="200055"/>
          </a:xfrm>
          <a:prstGeom prst="rect">
            <a:avLst/>
          </a:prstGeom>
          <a:noFill/>
        </p:spPr>
        <p:txBody>
          <a:bodyPr wrap="square" rtlCol="0">
            <a:spAutoFit/>
          </a:bodyPr>
          <a:lstStyle/>
          <a:p>
            <a:r>
              <a:rPr lang="en-GB" sz="700" i="1">
                <a:latin typeface="Trebuchet MS" panose="020B0603020202020204" pitchFamily="34" charset="0"/>
              </a:rPr>
              <a:t>Evolution of Total Price of won opportunities, France, in €m ²</a:t>
            </a:r>
          </a:p>
        </p:txBody>
      </p:sp>
      <p:sp>
        <p:nvSpPr>
          <p:cNvPr id="210" name="ZoneTexte 55">
            <a:extLst>
              <a:ext uri="{FF2B5EF4-FFF2-40B4-BE49-F238E27FC236}">
                <a16:creationId xmlns:a16="http://schemas.microsoft.com/office/drawing/2014/main" id="{BD7483A2-15BB-40D0-BE43-191E7AC67AE2}"/>
              </a:ext>
            </a:extLst>
          </p:cNvPr>
          <p:cNvSpPr txBox="1"/>
          <p:nvPr/>
        </p:nvSpPr>
        <p:spPr>
          <a:xfrm>
            <a:off x="3719665" y="4628585"/>
            <a:ext cx="2892273" cy="200055"/>
          </a:xfrm>
          <a:prstGeom prst="rect">
            <a:avLst/>
          </a:prstGeom>
          <a:noFill/>
        </p:spPr>
        <p:txBody>
          <a:bodyPr wrap="square" rtlCol="0">
            <a:spAutoFit/>
          </a:bodyPr>
          <a:lstStyle/>
          <a:p>
            <a:r>
              <a:rPr lang="en-GB" sz="700" i="1">
                <a:latin typeface="Trebuchet MS" panose="020B0603020202020204" pitchFamily="34" charset="0"/>
              </a:rPr>
              <a:t>Evolution of Total Sales Price of won opportunities, BNL, in €m</a:t>
            </a:r>
          </a:p>
        </p:txBody>
      </p:sp>
      <p:sp>
        <p:nvSpPr>
          <p:cNvPr id="211" name="ZoneTexte 55">
            <a:extLst>
              <a:ext uri="{FF2B5EF4-FFF2-40B4-BE49-F238E27FC236}">
                <a16:creationId xmlns:a16="http://schemas.microsoft.com/office/drawing/2014/main" id="{AD2CF3BC-1CC6-4586-966B-6947BEA15890}"/>
              </a:ext>
            </a:extLst>
          </p:cNvPr>
          <p:cNvSpPr txBox="1"/>
          <p:nvPr/>
        </p:nvSpPr>
        <p:spPr>
          <a:xfrm>
            <a:off x="6689724" y="4628585"/>
            <a:ext cx="3013971" cy="200055"/>
          </a:xfrm>
          <a:prstGeom prst="rect">
            <a:avLst/>
          </a:prstGeom>
          <a:noFill/>
        </p:spPr>
        <p:txBody>
          <a:bodyPr wrap="square" rtlCol="0">
            <a:spAutoFit/>
          </a:bodyPr>
          <a:lstStyle/>
          <a:p>
            <a:r>
              <a:rPr lang="en-GB" sz="700" i="1">
                <a:latin typeface="Trebuchet MS" panose="020B0603020202020204" pitchFamily="34" charset="0"/>
              </a:rPr>
              <a:t>Evolution of Total Sales Price of won opportunities, </a:t>
            </a:r>
            <a:r>
              <a:rPr lang="en-GB" sz="700" i="1" err="1">
                <a:latin typeface="Trebuchet MS" panose="020B0603020202020204" pitchFamily="34" charset="0"/>
              </a:rPr>
              <a:t>Manageo</a:t>
            </a:r>
            <a:r>
              <a:rPr lang="en-GB" sz="700" i="1">
                <a:latin typeface="Trebuchet MS" panose="020B0603020202020204" pitchFamily="34" charset="0"/>
              </a:rPr>
              <a:t>, in €m</a:t>
            </a:r>
          </a:p>
        </p:txBody>
      </p:sp>
      <p:sp>
        <p:nvSpPr>
          <p:cNvPr id="247" name="Rectangle 246" hidden="1">
            <a:extLst>
              <a:ext uri="{FF2B5EF4-FFF2-40B4-BE49-F238E27FC236}">
                <a16:creationId xmlns:a16="http://schemas.microsoft.com/office/drawing/2014/main" id="{55E42CC5-30E3-4028-B2C2-DD7A5CEBE2EB}"/>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700" strike="noStrike" normalizeH="0">
              <a:ln>
                <a:noFill/>
              </a:ln>
              <a:solidFill>
                <a:schemeClr val="tx1"/>
              </a:solidFill>
              <a:effectLst/>
              <a:latin typeface="Trebuchet MS" panose="020B0603020202020204" pitchFamily="34" charset="0"/>
              <a:ea typeface="+mj-ea"/>
              <a:cs typeface="+mj-cs"/>
            </a:endParaRPr>
          </a:p>
        </p:txBody>
      </p:sp>
      <p:sp>
        <p:nvSpPr>
          <p:cNvPr id="71" name="ZoneTexte 55">
            <a:extLst>
              <a:ext uri="{FF2B5EF4-FFF2-40B4-BE49-F238E27FC236}">
                <a16:creationId xmlns:a16="http://schemas.microsoft.com/office/drawing/2014/main" id="{5957287C-C874-48F1-A069-56487310CF84}"/>
              </a:ext>
            </a:extLst>
          </p:cNvPr>
          <p:cNvSpPr txBox="1"/>
          <p:nvPr/>
        </p:nvSpPr>
        <p:spPr>
          <a:xfrm>
            <a:off x="754063" y="2855274"/>
            <a:ext cx="2736647" cy="200055"/>
          </a:xfrm>
          <a:prstGeom prst="rect">
            <a:avLst/>
          </a:prstGeom>
          <a:noFill/>
        </p:spPr>
        <p:txBody>
          <a:bodyPr wrap="none" rtlCol="0">
            <a:spAutoFit/>
          </a:bodyPr>
          <a:lstStyle/>
          <a:p>
            <a:r>
              <a:rPr lang="en-GB" sz="700" i="1">
                <a:latin typeface="Trebuchet MS" panose="020B0603020202020204" pitchFamily="34" charset="0"/>
              </a:rPr>
              <a:t>Evolution of billing values per type of contracts, France, €m </a:t>
            </a:r>
          </a:p>
        </p:txBody>
      </p:sp>
      <p:sp>
        <p:nvSpPr>
          <p:cNvPr id="72" name="ZoneTexte 55">
            <a:extLst>
              <a:ext uri="{FF2B5EF4-FFF2-40B4-BE49-F238E27FC236}">
                <a16:creationId xmlns:a16="http://schemas.microsoft.com/office/drawing/2014/main" id="{D318D762-7143-4977-BF0D-4BDABB9D0C59}"/>
              </a:ext>
            </a:extLst>
          </p:cNvPr>
          <p:cNvSpPr txBox="1"/>
          <p:nvPr/>
        </p:nvSpPr>
        <p:spPr>
          <a:xfrm>
            <a:off x="3651313" y="2855274"/>
            <a:ext cx="2606804" cy="200055"/>
          </a:xfrm>
          <a:prstGeom prst="rect">
            <a:avLst/>
          </a:prstGeom>
          <a:noFill/>
        </p:spPr>
        <p:txBody>
          <a:bodyPr wrap="none" rtlCol="0">
            <a:spAutoFit/>
          </a:bodyPr>
          <a:lstStyle/>
          <a:p>
            <a:r>
              <a:rPr lang="en-GB" sz="700" i="1">
                <a:latin typeface="Trebuchet MS" panose="020B0603020202020204" pitchFamily="34" charset="0"/>
              </a:rPr>
              <a:t>Evolution of booking values per type of contracts, BNL, €m </a:t>
            </a:r>
          </a:p>
        </p:txBody>
      </p:sp>
      <p:sp>
        <p:nvSpPr>
          <p:cNvPr id="574" name="Rectangle 573" hidden="1">
            <a:extLst>
              <a:ext uri="{FF2B5EF4-FFF2-40B4-BE49-F238E27FC236}">
                <a16:creationId xmlns:a16="http://schemas.microsoft.com/office/drawing/2014/main" id="{B626B89D-1D67-4134-85B5-CA72F17AF3A1}"/>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700" strike="noStrike" normalizeH="0">
              <a:ln>
                <a:noFill/>
              </a:ln>
              <a:solidFill>
                <a:schemeClr val="tx1"/>
              </a:solidFill>
              <a:effectLst/>
              <a:latin typeface="+mn-lt"/>
              <a:ea typeface="+mj-ea"/>
              <a:cs typeface="+mj-cs"/>
            </a:endParaRPr>
          </a:p>
        </p:txBody>
      </p:sp>
      <p:cxnSp>
        <p:nvCxnSpPr>
          <p:cNvPr id="251" name="Connecteur droit 208">
            <a:extLst>
              <a:ext uri="{FF2B5EF4-FFF2-40B4-BE49-F238E27FC236}">
                <a16:creationId xmlns:a16="http://schemas.microsoft.com/office/drawing/2014/main" id="{F9E5C547-8103-4986-966F-53092FFFFC16}"/>
              </a:ext>
            </a:extLst>
          </p:cNvPr>
          <p:cNvCxnSpPr>
            <a:cxnSpLocks/>
          </p:cNvCxnSpPr>
          <p:nvPr/>
        </p:nvCxnSpPr>
        <p:spPr bwMode="auto">
          <a:xfrm>
            <a:off x="384975" y="690288"/>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54" name="Rectangle 84">
            <a:extLst>
              <a:ext uri="{FF2B5EF4-FFF2-40B4-BE49-F238E27FC236}">
                <a16:creationId xmlns:a16="http://schemas.microsoft.com/office/drawing/2014/main" id="{FEEDD97A-FB97-44ED-85DD-9E5D4AF664F5}"/>
              </a:ext>
            </a:extLst>
          </p:cNvPr>
          <p:cNvSpPr/>
          <p:nvPr/>
        </p:nvSpPr>
        <p:spPr bwMode="auto">
          <a:xfrm>
            <a:off x="3787578" y="605073"/>
            <a:ext cx="2232249" cy="259809"/>
          </a:xfrm>
          <a:prstGeom prst="rect">
            <a:avLst/>
          </a:prstGeom>
          <a:solidFill>
            <a:schemeClr val="bg1"/>
          </a:solidFill>
        </p:spPr>
        <p:txBody>
          <a:bodyPr wrap="square" rtlCol="0">
            <a:noAutofit/>
          </a:bodyPr>
          <a:lstStyle/>
          <a:p>
            <a:pPr algn="ctr"/>
            <a:r>
              <a:rPr lang="en-GB" sz="1100">
                <a:latin typeface="Trebuchet MS" panose="020B0603020202020204" pitchFamily="34" charset="0"/>
              </a:rPr>
              <a:t>Altares’ different client base</a:t>
            </a:r>
          </a:p>
        </p:txBody>
      </p:sp>
      <p:sp>
        <p:nvSpPr>
          <p:cNvPr id="255" name="Rectangle 254">
            <a:extLst>
              <a:ext uri="{FF2B5EF4-FFF2-40B4-BE49-F238E27FC236}">
                <a16:creationId xmlns:a16="http://schemas.microsoft.com/office/drawing/2014/main" id="{96B9F40C-466E-4CC5-99E1-D4955A94708C}"/>
              </a:ext>
            </a:extLst>
          </p:cNvPr>
          <p:cNvSpPr/>
          <p:nvPr/>
        </p:nvSpPr>
        <p:spPr bwMode="auto">
          <a:xfrm>
            <a:off x="3643313" y="854995"/>
            <a:ext cx="2681288" cy="343434"/>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a:ln>
                <a:noFill/>
              </a:ln>
              <a:solidFill>
                <a:srgbClr val="F2F2F2"/>
              </a:solidFill>
              <a:effectLst/>
              <a:latin typeface="Trebuchet MS" pitchFamily="34" charset="0"/>
            </a:endParaRPr>
          </a:p>
        </p:txBody>
      </p:sp>
      <p:sp>
        <p:nvSpPr>
          <p:cNvPr id="257" name="Rectangle 256">
            <a:extLst>
              <a:ext uri="{FF2B5EF4-FFF2-40B4-BE49-F238E27FC236}">
                <a16:creationId xmlns:a16="http://schemas.microsoft.com/office/drawing/2014/main" id="{9BD2D0F2-2F56-4B9A-93C7-9206FA2D3EFF}"/>
              </a:ext>
            </a:extLst>
          </p:cNvPr>
          <p:cNvSpPr/>
          <p:nvPr/>
        </p:nvSpPr>
        <p:spPr bwMode="auto">
          <a:xfrm>
            <a:off x="6694509" y="854995"/>
            <a:ext cx="2682857" cy="343434"/>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a:ln>
                <a:noFill/>
              </a:ln>
              <a:solidFill>
                <a:srgbClr val="F2F2F2"/>
              </a:solidFill>
              <a:effectLst/>
              <a:latin typeface="Trebuchet MS" pitchFamily="34" charset="0"/>
            </a:endParaRPr>
          </a:p>
        </p:txBody>
      </p:sp>
      <p:pic>
        <p:nvPicPr>
          <p:cNvPr id="259" name="Picture 2 - 1" descr="Drapeau des Pays-Bas — Wikipédia">
            <a:extLst>
              <a:ext uri="{FF2B5EF4-FFF2-40B4-BE49-F238E27FC236}">
                <a16:creationId xmlns:a16="http://schemas.microsoft.com/office/drawing/2014/main" id="{0D774AE4-99CF-494E-9A0A-6664470B4D0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55096" y="914948"/>
            <a:ext cx="407918" cy="223531"/>
          </a:xfrm>
          <a:prstGeom prst="roundRect">
            <a:avLst/>
          </a:prstGeom>
          <a:noFill/>
          <a:extLst>
            <a:ext uri="{909E8E84-426E-40DD-AFC4-6F175D3DCCD1}">
              <a14:hiddenFill xmlns:a14="http://schemas.microsoft.com/office/drawing/2010/main">
                <a:solidFill>
                  <a:srgbClr val="FFFFFF"/>
                </a:solidFill>
              </a14:hiddenFill>
            </a:ext>
          </a:extLst>
        </p:spPr>
      </p:pic>
      <p:pic>
        <p:nvPicPr>
          <p:cNvPr id="260" name="Picture 2" descr="5 ft x 3 ft 150 x 90 cm-DRAPEAU BELGE Belgique 100% Polyester ...">
            <a:extLst>
              <a:ext uri="{FF2B5EF4-FFF2-40B4-BE49-F238E27FC236}">
                <a16:creationId xmlns:a16="http://schemas.microsoft.com/office/drawing/2014/main" id="{9FEBE770-75A7-461B-94A1-412C14D0D5E2}"/>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973"/>
          <a:stretch/>
        </p:blipFill>
        <p:spPr bwMode="auto">
          <a:xfrm>
            <a:off x="5492160" y="914948"/>
            <a:ext cx="407923" cy="223531"/>
          </a:xfrm>
          <a:prstGeom prst="roundRect">
            <a:avLst/>
          </a:prstGeom>
          <a:noFill/>
          <a:extLst>
            <a:ext uri="{909E8E84-426E-40DD-AFC4-6F175D3DCCD1}">
              <a14:hiddenFill xmlns:a14="http://schemas.microsoft.com/office/drawing/2010/main">
                <a:solidFill>
                  <a:srgbClr val="FFFFFF"/>
                </a:solidFill>
              </a14:hiddenFill>
            </a:ext>
          </a:extLst>
        </p:spPr>
      </p:pic>
      <p:pic>
        <p:nvPicPr>
          <p:cNvPr id="261" name="Picture 5" descr="A picture containing bird&#10;&#10;Description automatically generated">
            <a:extLst>
              <a:ext uri="{FF2B5EF4-FFF2-40B4-BE49-F238E27FC236}">
                <a16:creationId xmlns:a16="http://schemas.microsoft.com/office/drawing/2014/main" id="{DBB335BE-D14B-4585-8A45-9278F6A2AAA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873626" y="914948"/>
            <a:ext cx="407923" cy="223082"/>
          </a:xfrm>
          <a:prstGeom prst="roundRect">
            <a:avLst/>
          </a:prstGeom>
          <a:noFill/>
        </p:spPr>
      </p:pic>
      <p:pic>
        <p:nvPicPr>
          <p:cNvPr id="264" name="Picture 2">
            <a:extLst>
              <a:ext uri="{FF2B5EF4-FFF2-40B4-BE49-F238E27FC236}">
                <a16:creationId xmlns:a16="http://schemas.microsoft.com/office/drawing/2014/main" id="{AA766A74-C58D-464A-BDBC-6674F3C20D4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500785" y="883353"/>
            <a:ext cx="931277" cy="286719"/>
          </a:xfrm>
          <a:prstGeom prst="rect">
            <a:avLst/>
          </a:prstGeom>
          <a:noFill/>
          <a:extLst>
            <a:ext uri="{909E8E84-426E-40DD-AFC4-6F175D3DCCD1}">
              <a14:hiddenFill xmlns:a14="http://schemas.microsoft.com/office/drawing/2010/main">
                <a:solidFill>
                  <a:srgbClr val="FFFFFF"/>
                </a:solidFill>
              </a14:hiddenFill>
            </a:ext>
          </a:extLst>
        </p:spPr>
      </p:pic>
      <p:sp>
        <p:nvSpPr>
          <p:cNvPr id="274" name="Rectangle 273">
            <a:extLst>
              <a:ext uri="{FF2B5EF4-FFF2-40B4-BE49-F238E27FC236}">
                <a16:creationId xmlns:a16="http://schemas.microsoft.com/office/drawing/2014/main" id="{DC194719-63A9-41D1-8F33-13D0A101EF84}"/>
              </a:ext>
            </a:extLst>
          </p:cNvPr>
          <p:cNvSpPr/>
          <p:nvPr/>
        </p:nvSpPr>
        <p:spPr bwMode="auto">
          <a:xfrm>
            <a:off x="766763" y="854995"/>
            <a:ext cx="2673350" cy="343436"/>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a:ln>
                <a:noFill/>
              </a:ln>
              <a:solidFill>
                <a:srgbClr val="F2F2F2"/>
              </a:solidFill>
              <a:effectLst/>
              <a:latin typeface="Trebuchet MS" pitchFamily="34" charset="0"/>
            </a:endParaRPr>
          </a:p>
        </p:txBody>
      </p:sp>
      <p:pic>
        <p:nvPicPr>
          <p:cNvPr id="275" name="Picture 2" descr="Drapeau France">
            <a:extLst>
              <a:ext uri="{FF2B5EF4-FFF2-40B4-BE49-F238E27FC236}">
                <a16:creationId xmlns:a16="http://schemas.microsoft.com/office/drawing/2014/main" id="{E69B7817-32E0-4276-89B8-C7905FEB0005}"/>
              </a:ext>
            </a:extLst>
          </p:cNvPr>
          <p:cNvPicPr>
            <a:picLocks noChangeAspect="1" noChangeArrowheads="1"/>
          </p:cNvPicPr>
          <p:nvPr/>
        </p:nvPicPr>
        <p:blipFill rotWithShape="1">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t="17006" b="16757"/>
          <a:stretch/>
        </p:blipFill>
        <p:spPr bwMode="auto">
          <a:xfrm>
            <a:off x="1894775" y="914948"/>
            <a:ext cx="407919" cy="223531"/>
          </a:xfrm>
          <a:prstGeom prst="roundRect">
            <a:avLst/>
          </a:prstGeom>
          <a:noFill/>
          <a:extLst>
            <a:ext uri="{909E8E84-426E-40DD-AFC4-6F175D3DCCD1}">
              <a14:hiddenFill xmlns:a14="http://schemas.microsoft.com/office/drawing/2010/main">
                <a:solidFill>
                  <a:srgbClr val="FFFFFF"/>
                </a:solidFill>
              </a14:hiddenFill>
            </a:ext>
          </a:extLst>
        </p:spPr>
      </p:pic>
      <p:sp>
        <p:nvSpPr>
          <p:cNvPr id="276" name="Ellipse 275">
            <a:extLst>
              <a:ext uri="{FF2B5EF4-FFF2-40B4-BE49-F238E27FC236}">
                <a16:creationId xmlns:a16="http://schemas.microsoft.com/office/drawing/2014/main" id="{76EDA8C5-ABAE-4E3C-8C6E-DB1926F952B5}"/>
              </a:ext>
            </a:extLst>
          </p:cNvPr>
          <p:cNvSpPr/>
          <p:nvPr/>
        </p:nvSpPr>
        <p:spPr bwMode="auto">
          <a:xfrm>
            <a:off x="582712" y="715054"/>
            <a:ext cx="349188" cy="3037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1</a:t>
            </a:r>
          </a:p>
        </p:txBody>
      </p:sp>
      <p:sp>
        <p:nvSpPr>
          <p:cNvPr id="278" name="Ellipse 277">
            <a:extLst>
              <a:ext uri="{FF2B5EF4-FFF2-40B4-BE49-F238E27FC236}">
                <a16:creationId xmlns:a16="http://schemas.microsoft.com/office/drawing/2014/main" id="{B0AD9976-D477-4D5D-AD1A-651327BF5F40}"/>
              </a:ext>
            </a:extLst>
          </p:cNvPr>
          <p:cNvSpPr/>
          <p:nvPr/>
        </p:nvSpPr>
        <p:spPr bwMode="auto">
          <a:xfrm>
            <a:off x="3551313" y="715054"/>
            <a:ext cx="349188" cy="3037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2</a:t>
            </a:r>
          </a:p>
        </p:txBody>
      </p:sp>
      <p:sp>
        <p:nvSpPr>
          <p:cNvPr id="279" name="Ellipse 278">
            <a:extLst>
              <a:ext uri="{FF2B5EF4-FFF2-40B4-BE49-F238E27FC236}">
                <a16:creationId xmlns:a16="http://schemas.microsoft.com/office/drawing/2014/main" id="{782994B7-99E0-499B-BE6F-138ECD6DF09D}"/>
              </a:ext>
            </a:extLst>
          </p:cNvPr>
          <p:cNvSpPr/>
          <p:nvPr/>
        </p:nvSpPr>
        <p:spPr bwMode="auto">
          <a:xfrm>
            <a:off x="6519914" y="715054"/>
            <a:ext cx="349188" cy="3037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3</a:t>
            </a:r>
          </a:p>
        </p:txBody>
      </p:sp>
      <p:sp>
        <p:nvSpPr>
          <p:cNvPr id="280" name="Triangle isocèle 279">
            <a:extLst>
              <a:ext uri="{FF2B5EF4-FFF2-40B4-BE49-F238E27FC236}">
                <a16:creationId xmlns:a16="http://schemas.microsoft.com/office/drawing/2014/main" id="{76E1B804-17EC-4DF6-9A6A-0860B66A310A}"/>
              </a:ext>
            </a:extLst>
          </p:cNvPr>
          <p:cNvSpPr/>
          <p:nvPr/>
        </p:nvSpPr>
        <p:spPr bwMode="auto">
          <a:xfrm flipV="1">
            <a:off x="757306" y="1232855"/>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82" name="Triangle isocèle 5">
            <a:extLst>
              <a:ext uri="{FF2B5EF4-FFF2-40B4-BE49-F238E27FC236}">
                <a16:creationId xmlns:a16="http://schemas.microsoft.com/office/drawing/2014/main" id="{F3F6682D-EE8C-49D9-B376-5F7D6C047D3C}"/>
              </a:ext>
            </a:extLst>
          </p:cNvPr>
          <p:cNvSpPr/>
          <p:nvPr/>
        </p:nvSpPr>
        <p:spPr bwMode="auto">
          <a:xfrm flipV="1">
            <a:off x="3719666" y="1232855"/>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83" name="Triangle isocèle 5">
            <a:extLst>
              <a:ext uri="{FF2B5EF4-FFF2-40B4-BE49-F238E27FC236}">
                <a16:creationId xmlns:a16="http://schemas.microsoft.com/office/drawing/2014/main" id="{0424C640-F9B1-4A86-AB43-595AB8C88E64}"/>
              </a:ext>
            </a:extLst>
          </p:cNvPr>
          <p:cNvSpPr/>
          <p:nvPr/>
        </p:nvSpPr>
        <p:spPr bwMode="auto">
          <a:xfrm flipV="1">
            <a:off x="6691251" y="1232855"/>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84" name="Rectangle 283">
            <a:extLst>
              <a:ext uri="{FF2B5EF4-FFF2-40B4-BE49-F238E27FC236}">
                <a16:creationId xmlns:a16="http://schemas.microsoft.com/office/drawing/2014/main" id="{A49FA145-378C-42F1-93B6-8D40D1FB5656}"/>
              </a:ext>
            </a:extLst>
          </p:cNvPr>
          <p:cNvSpPr/>
          <p:nvPr/>
        </p:nvSpPr>
        <p:spPr bwMode="auto">
          <a:xfrm rot="16200000">
            <a:off x="-424174" y="1898880"/>
            <a:ext cx="1341277" cy="277023"/>
          </a:xfrm>
          <a:prstGeom prst="rect">
            <a:avLst/>
          </a:prstGeom>
          <a:solidFill>
            <a:schemeClr val="tx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1" u="none" strike="noStrike" cap="small" normalizeH="0">
                <a:ln>
                  <a:noFill/>
                </a:ln>
                <a:solidFill>
                  <a:schemeClr val="bg1"/>
                </a:solidFill>
                <a:effectLst/>
                <a:latin typeface="Trebuchet MS" pitchFamily="34" charset="0"/>
              </a:rPr>
              <a:t>Revenue</a:t>
            </a:r>
          </a:p>
        </p:txBody>
      </p:sp>
      <p:sp>
        <p:nvSpPr>
          <p:cNvPr id="285" name="Rectangle 284">
            <a:extLst>
              <a:ext uri="{FF2B5EF4-FFF2-40B4-BE49-F238E27FC236}">
                <a16:creationId xmlns:a16="http://schemas.microsoft.com/office/drawing/2014/main" id="{DC8D03A8-CCEA-4E9F-A629-C106D501C218}"/>
              </a:ext>
            </a:extLst>
          </p:cNvPr>
          <p:cNvSpPr/>
          <p:nvPr/>
        </p:nvSpPr>
        <p:spPr bwMode="auto">
          <a:xfrm rot="16200000">
            <a:off x="-628029" y="3554644"/>
            <a:ext cx="1748988" cy="277023"/>
          </a:xfrm>
          <a:prstGeom prst="rect">
            <a:avLst/>
          </a:prstGeom>
          <a:solidFill>
            <a:schemeClr val="tx2">
              <a:lumMod val="7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1" u="none" strike="noStrike" cap="small" normalizeH="0">
                <a:ln>
                  <a:noFill/>
                </a:ln>
                <a:solidFill>
                  <a:schemeClr val="bg1"/>
                </a:solidFill>
                <a:effectLst/>
                <a:latin typeface="Trebuchet MS" pitchFamily="34" charset="0"/>
              </a:rPr>
              <a:t>Client analyses</a:t>
            </a:r>
          </a:p>
        </p:txBody>
      </p:sp>
      <p:sp>
        <p:nvSpPr>
          <p:cNvPr id="286" name="Rectangle 285">
            <a:extLst>
              <a:ext uri="{FF2B5EF4-FFF2-40B4-BE49-F238E27FC236}">
                <a16:creationId xmlns:a16="http://schemas.microsoft.com/office/drawing/2014/main" id="{D2216708-F9DE-47DC-81F0-4545288AEC76}"/>
              </a:ext>
            </a:extLst>
          </p:cNvPr>
          <p:cNvSpPr/>
          <p:nvPr/>
        </p:nvSpPr>
        <p:spPr bwMode="auto">
          <a:xfrm rot="16200000">
            <a:off x="-628029" y="5364568"/>
            <a:ext cx="1748988" cy="277023"/>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1" u="none" strike="noStrike" cap="small" normalizeH="0">
                <a:ln>
                  <a:noFill/>
                </a:ln>
                <a:solidFill>
                  <a:schemeClr val="bg1"/>
                </a:solidFill>
                <a:effectLst/>
                <a:latin typeface="Trebuchet MS" pitchFamily="34" charset="0"/>
              </a:rPr>
              <a:t>Pipeline Analyses</a:t>
            </a:r>
          </a:p>
        </p:txBody>
      </p:sp>
      <p:sp>
        <p:nvSpPr>
          <p:cNvPr id="100" name="ZoneTexte 55">
            <a:extLst>
              <a:ext uri="{FF2B5EF4-FFF2-40B4-BE49-F238E27FC236}">
                <a16:creationId xmlns:a16="http://schemas.microsoft.com/office/drawing/2014/main" id="{D3EDDCB1-B053-4652-90BF-9F670FD8608B}"/>
              </a:ext>
            </a:extLst>
          </p:cNvPr>
          <p:cNvSpPr txBox="1"/>
          <p:nvPr/>
        </p:nvSpPr>
        <p:spPr>
          <a:xfrm>
            <a:off x="754063" y="1366754"/>
            <a:ext cx="1593706" cy="200055"/>
          </a:xfrm>
          <a:prstGeom prst="rect">
            <a:avLst/>
          </a:prstGeom>
          <a:noFill/>
        </p:spPr>
        <p:txBody>
          <a:bodyPr wrap="none" rtlCol="0">
            <a:spAutoFit/>
          </a:bodyPr>
          <a:lstStyle/>
          <a:p>
            <a:r>
              <a:rPr lang="en-GB" sz="700" i="1">
                <a:latin typeface="Trebuchet MS" panose="020B0603020202020204" pitchFamily="34" charset="0"/>
              </a:rPr>
              <a:t>Evolution of revenue,  France, €m </a:t>
            </a:r>
          </a:p>
        </p:txBody>
      </p:sp>
      <p:graphicFrame>
        <p:nvGraphicFramePr>
          <p:cNvPr id="101" name="Chart 22">
            <a:extLst>
              <a:ext uri="{FF2B5EF4-FFF2-40B4-BE49-F238E27FC236}">
                <a16:creationId xmlns:a16="http://schemas.microsoft.com/office/drawing/2014/main" id="{79BAB813-D3BE-4378-9585-2636C54203B4}"/>
              </a:ext>
            </a:extLst>
          </p:cNvPr>
          <p:cNvGraphicFramePr/>
          <p:nvPr>
            <p:extLst>
              <p:ext uri="{D42A27DB-BD31-4B8C-83A1-F6EECF244321}">
                <p14:modId xmlns:p14="http://schemas.microsoft.com/office/powerpoint/2010/main" val="2195511814"/>
              </p:ext>
            </p:extLst>
          </p:nvPr>
        </p:nvGraphicFramePr>
        <p:xfrm>
          <a:off x="3651313" y="1544261"/>
          <a:ext cx="2672862" cy="1301263"/>
        </p:xfrm>
        <a:graphic>
          <a:graphicData uri="http://schemas.openxmlformats.org/drawingml/2006/chart">
            <c:chart xmlns:c="http://schemas.openxmlformats.org/drawingml/2006/chart" xmlns:r="http://schemas.openxmlformats.org/officeDocument/2006/relationships" r:id="rId31"/>
          </a:graphicData>
        </a:graphic>
      </p:graphicFrame>
      <p:sp>
        <p:nvSpPr>
          <p:cNvPr id="102" name="ZoneTexte 55">
            <a:extLst>
              <a:ext uri="{FF2B5EF4-FFF2-40B4-BE49-F238E27FC236}">
                <a16:creationId xmlns:a16="http://schemas.microsoft.com/office/drawing/2014/main" id="{E6A7B7B3-F098-479D-AAF1-FD6DE310C886}"/>
              </a:ext>
            </a:extLst>
          </p:cNvPr>
          <p:cNvSpPr txBox="1"/>
          <p:nvPr/>
        </p:nvSpPr>
        <p:spPr>
          <a:xfrm>
            <a:off x="3651313" y="1366754"/>
            <a:ext cx="1451038" cy="200055"/>
          </a:xfrm>
          <a:prstGeom prst="rect">
            <a:avLst/>
          </a:prstGeom>
          <a:noFill/>
        </p:spPr>
        <p:txBody>
          <a:bodyPr wrap="none" rtlCol="0">
            <a:spAutoFit/>
          </a:bodyPr>
          <a:lstStyle/>
          <a:p>
            <a:r>
              <a:rPr lang="en-GB" sz="700" i="1">
                <a:latin typeface="Trebuchet MS" panose="020B0603020202020204" pitchFamily="34" charset="0"/>
              </a:rPr>
              <a:t>Evolution of revenue, BNL, €m </a:t>
            </a:r>
          </a:p>
        </p:txBody>
      </p:sp>
      <p:graphicFrame>
        <p:nvGraphicFramePr>
          <p:cNvPr id="103" name="Chart 22">
            <a:extLst>
              <a:ext uri="{FF2B5EF4-FFF2-40B4-BE49-F238E27FC236}">
                <a16:creationId xmlns:a16="http://schemas.microsoft.com/office/drawing/2014/main" id="{3F04C8E6-2D7C-489E-846D-67D97B9F4672}"/>
              </a:ext>
            </a:extLst>
          </p:cNvPr>
          <p:cNvGraphicFramePr/>
          <p:nvPr>
            <p:extLst>
              <p:ext uri="{D42A27DB-BD31-4B8C-83A1-F6EECF244321}">
                <p14:modId xmlns:p14="http://schemas.microsoft.com/office/powerpoint/2010/main" val="2553033263"/>
              </p:ext>
            </p:extLst>
          </p:nvPr>
        </p:nvGraphicFramePr>
        <p:xfrm>
          <a:off x="6661302" y="1544261"/>
          <a:ext cx="2757451" cy="1301263"/>
        </p:xfrm>
        <a:graphic>
          <a:graphicData uri="http://schemas.openxmlformats.org/drawingml/2006/chart">
            <c:chart xmlns:c="http://schemas.openxmlformats.org/drawingml/2006/chart" xmlns:r="http://schemas.openxmlformats.org/officeDocument/2006/relationships" r:id="rId32"/>
          </a:graphicData>
        </a:graphic>
      </p:graphicFrame>
      <p:sp>
        <p:nvSpPr>
          <p:cNvPr id="104" name="ZoneTexte 55">
            <a:extLst>
              <a:ext uri="{FF2B5EF4-FFF2-40B4-BE49-F238E27FC236}">
                <a16:creationId xmlns:a16="http://schemas.microsoft.com/office/drawing/2014/main" id="{901A72F6-9601-43D0-B288-60D7F46E5699}"/>
              </a:ext>
            </a:extLst>
          </p:cNvPr>
          <p:cNvSpPr txBox="1"/>
          <p:nvPr/>
        </p:nvSpPr>
        <p:spPr>
          <a:xfrm>
            <a:off x="6654972" y="1366754"/>
            <a:ext cx="1755609" cy="200055"/>
          </a:xfrm>
          <a:prstGeom prst="rect">
            <a:avLst/>
          </a:prstGeom>
          <a:noFill/>
        </p:spPr>
        <p:txBody>
          <a:bodyPr wrap="none" rtlCol="0">
            <a:spAutoFit/>
          </a:bodyPr>
          <a:lstStyle/>
          <a:p>
            <a:r>
              <a:rPr lang="en-GB" sz="700" i="1">
                <a:latin typeface="Trebuchet MS" panose="020B0603020202020204" pitchFamily="34" charset="0"/>
              </a:rPr>
              <a:t>Evolution of revenue, </a:t>
            </a:r>
            <a:r>
              <a:rPr lang="en-GB" sz="700" i="1" err="1">
                <a:latin typeface="Trebuchet MS" panose="020B0603020202020204" pitchFamily="34" charset="0"/>
              </a:rPr>
              <a:t>Manageo</a:t>
            </a:r>
            <a:r>
              <a:rPr lang="en-GB" sz="700" i="1">
                <a:latin typeface="Trebuchet MS" panose="020B0603020202020204" pitchFamily="34" charset="0"/>
              </a:rPr>
              <a:t>, in €m</a:t>
            </a:r>
          </a:p>
        </p:txBody>
      </p:sp>
      <p:graphicFrame>
        <p:nvGraphicFramePr>
          <p:cNvPr id="105" name="Chart 22">
            <a:extLst>
              <a:ext uri="{FF2B5EF4-FFF2-40B4-BE49-F238E27FC236}">
                <a16:creationId xmlns:a16="http://schemas.microsoft.com/office/drawing/2014/main" id="{5C7578EA-3037-42EB-B754-89BA598996FC}"/>
              </a:ext>
            </a:extLst>
          </p:cNvPr>
          <p:cNvGraphicFramePr/>
          <p:nvPr>
            <p:extLst>
              <p:ext uri="{D42A27DB-BD31-4B8C-83A1-F6EECF244321}">
                <p14:modId xmlns:p14="http://schemas.microsoft.com/office/powerpoint/2010/main" val="1930743915"/>
              </p:ext>
            </p:extLst>
          </p:nvPr>
        </p:nvGraphicFramePr>
        <p:xfrm>
          <a:off x="6661302" y="3163051"/>
          <a:ext cx="2757451" cy="1484423"/>
        </p:xfrm>
        <a:graphic>
          <a:graphicData uri="http://schemas.openxmlformats.org/drawingml/2006/chart">
            <c:chart xmlns:c="http://schemas.openxmlformats.org/drawingml/2006/chart" xmlns:r="http://schemas.openxmlformats.org/officeDocument/2006/relationships" r:id="rId33"/>
          </a:graphicData>
        </a:graphic>
      </p:graphicFrame>
      <p:sp>
        <p:nvSpPr>
          <p:cNvPr id="110" name="ZoneTexte 55">
            <a:extLst>
              <a:ext uri="{FF2B5EF4-FFF2-40B4-BE49-F238E27FC236}">
                <a16:creationId xmlns:a16="http://schemas.microsoft.com/office/drawing/2014/main" id="{658F5BAE-7465-40A5-9915-4CC300285919}"/>
              </a:ext>
            </a:extLst>
          </p:cNvPr>
          <p:cNvSpPr txBox="1"/>
          <p:nvPr/>
        </p:nvSpPr>
        <p:spPr>
          <a:xfrm>
            <a:off x="6576342" y="2855274"/>
            <a:ext cx="3329658" cy="200055"/>
          </a:xfrm>
          <a:prstGeom prst="rect">
            <a:avLst/>
          </a:prstGeom>
          <a:noFill/>
        </p:spPr>
        <p:txBody>
          <a:bodyPr wrap="square" rtlCol="0">
            <a:spAutoFit/>
          </a:bodyPr>
          <a:lstStyle/>
          <a:p>
            <a:r>
              <a:rPr lang="en-GB" sz="700" i="1">
                <a:latin typeface="Trebuchet MS" panose="020B0603020202020204" pitchFamily="34" charset="0"/>
              </a:rPr>
              <a:t>Evolution of commercial invoiced, provisions and deferred, </a:t>
            </a:r>
            <a:r>
              <a:rPr lang="en-GB" sz="700" i="1" err="1">
                <a:latin typeface="Trebuchet MS" panose="020B0603020202020204" pitchFamily="34" charset="0"/>
              </a:rPr>
              <a:t>Manageo</a:t>
            </a:r>
            <a:r>
              <a:rPr lang="en-GB" sz="700" i="1">
                <a:latin typeface="Trebuchet MS" panose="020B0603020202020204" pitchFamily="34" charset="0"/>
              </a:rPr>
              <a:t>, €m </a:t>
            </a:r>
            <a:r>
              <a:rPr lang="en-GB" sz="700" i="1" baseline="30000">
                <a:latin typeface="Trebuchet MS" panose="020B0603020202020204" pitchFamily="34" charset="0"/>
              </a:rPr>
              <a:t>1</a:t>
            </a:r>
          </a:p>
        </p:txBody>
      </p:sp>
      <p:graphicFrame>
        <p:nvGraphicFramePr>
          <p:cNvPr id="98" name="Chart 97">
            <a:extLst>
              <a:ext uri="{FF2B5EF4-FFF2-40B4-BE49-F238E27FC236}">
                <a16:creationId xmlns:a16="http://schemas.microsoft.com/office/drawing/2014/main" id="{ACCD0EC2-38D0-448F-8E0D-205582CF0F20}"/>
              </a:ext>
            </a:extLst>
          </p:cNvPr>
          <p:cNvGraphicFramePr/>
          <p:nvPr>
            <p:custDataLst>
              <p:tags r:id="rId10"/>
            </p:custDataLst>
            <p:extLst>
              <p:ext uri="{D42A27DB-BD31-4B8C-83A1-F6EECF244321}">
                <p14:modId xmlns:p14="http://schemas.microsoft.com/office/powerpoint/2010/main" val="697237501"/>
              </p:ext>
            </p:extLst>
          </p:nvPr>
        </p:nvGraphicFramePr>
        <p:xfrm>
          <a:off x="6611938" y="4891088"/>
          <a:ext cx="2859087" cy="1449387"/>
        </p:xfrm>
        <a:graphic>
          <a:graphicData uri="http://schemas.openxmlformats.org/drawingml/2006/chart">
            <c:chart xmlns:c="http://schemas.openxmlformats.org/drawingml/2006/chart" xmlns:r="http://schemas.openxmlformats.org/officeDocument/2006/relationships" r:id="rId34"/>
          </a:graphicData>
        </a:graphic>
      </p:graphicFrame>
      <p:sp>
        <p:nvSpPr>
          <p:cNvPr id="162" name="Espace réservé du texte 2">
            <a:extLst>
              <a:ext uri="{FF2B5EF4-FFF2-40B4-BE49-F238E27FC236}">
                <a16:creationId xmlns:a16="http://schemas.microsoft.com/office/drawing/2014/main" id="{F79063A6-4BE9-4E02-8F8B-F95908623721}"/>
              </a:ext>
            </a:extLst>
          </p:cNvPr>
          <p:cNvSpPr>
            <a:spLocks noGrp="1"/>
          </p:cNvSpPr>
          <p:nvPr>
            <p:custDataLst>
              <p:tags r:id="rId11"/>
            </p:custDataLst>
          </p:nvPr>
        </p:nvSpPr>
        <p:spPr bwMode="auto">
          <a:xfrm>
            <a:off x="7269163" y="6288088"/>
            <a:ext cx="196850" cy="1063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46F7CD3-E33F-4836-9326-519C18D248DB}" type="datetime'''''''''2''''''''''''''''''''''0''19'''''''''''">
              <a:rPr lang="en-GB" altLang="en-US" sz="700" smtClean="0">
                <a:ea typeface="+mj-ea"/>
                <a:cs typeface="+mj-cs"/>
              </a:rPr>
              <a:pPr marL="0" indent="0" algn="ctr">
                <a:spcBef>
                  <a:spcPct val="0"/>
                </a:spcBef>
                <a:buNone/>
              </a:pPr>
              <a:t>2019</a:t>
            </a:fld>
            <a:endParaRPr lang="en-GB" sz="700">
              <a:ea typeface="+mj-ea"/>
              <a:cs typeface="+mj-cs"/>
            </a:endParaRPr>
          </a:p>
        </p:txBody>
      </p:sp>
      <p:sp>
        <p:nvSpPr>
          <p:cNvPr id="163" name="Espace réservé du texte 2">
            <a:extLst>
              <a:ext uri="{FF2B5EF4-FFF2-40B4-BE49-F238E27FC236}">
                <a16:creationId xmlns:a16="http://schemas.microsoft.com/office/drawing/2014/main" id="{7BABD814-751E-4775-88E2-18C7202B1FDE}"/>
              </a:ext>
            </a:extLst>
          </p:cNvPr>
          <p:cNvSpPr>
            <a:spLocks noGrp="1"/>
          </p:cNvSpPr>
          <p:nvPr>
            <p:custDataLst>
              <p:tags r:id="rId12"/>
            </p:custDataLst>
          </p:nvPr>
        </p:nvSpPr>
        <p:spPr bwMode="auto">
          <a:xfrm>
            <a:off x="8616950" y="6288088"/>
            <a:ext cx="196850" cy="1063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1AADACE-BDF5-4DF8-B06B-495411C542DE}" type="datetime'''''2''''''''''''''0''''''''2''''''''0'''''''">
              <a:rPr lang="en-GB" altLang="en-US" sz="700" smtClean="0">
                <a:ea typeface="+mj-ea"/>
                <a:cs typeface="+mj-cs"/>
              </a:rPr>
              <a:pPr marL="0" indent="0" algn="ctr">
                <a:spcBef>
                  <a:spcPct val="0"/>
                </a:spcBef>
                <a:buNone/>
              </a:pPr>
              <a:t>2020</a:t>
            </a:fld>
            <a:endParaRPr lang="en-GB" sz="700">
              <a:ea typeface="+mj-ea"/>
              <a:cs typeface="+mj-cs"/>
            </a:endParaRPr>
          </a:p>
        </p:txBody>
      </p:sp>
      <p:sp>
        <p:nvSpPr>
          <p:cNvPr id="525" name="Rectangle 524" hidden="1">
            <a:extLst>
              <a:ext uri="{FF2B5EF4-FFF2-40B4-BE49-F238E27FC236}">
                <a16:creationId xmlns:a16="http://schemas.microsoft.com/office/drawing/2014/main" id="{E5482267-51F7-45B0-82EA-B01165BBD501}"/>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700" strike="noStrike" normalizeH="0">
              <a:ln>
                <a:noFill/>
              </a:ln>
              <a:solidFill>
                <a:schemeClr val="tx1"/>
              </a:solidFill>
              <a:effectLst/>
              <a:latin typeface="Trebuchet MS" panose="020B0603020202020204" pitchFamily="34" charset="0"/>
              <a:ea typeface="+mj-ea"/>
              <a:cs typeface="+mj-cs"/>
            </a:endParaRPr>
          </a:p>
        </p:txBody>
      </p:sp>
      <p:sp>
        <p:nvSpPr>
          <p:cNvPr id="66" name="Rectangle 65">
            <a:extLst>
              <a:ext uri="{FF2B5EF4-FFF2-40B4-BE49-F238E27FC236}">
                <a16:creationId xmlns:a16="http://schemas.microsoft.com/office/drawing/2014/main" id="{25322D52-90F1-4A46-8B16-F0A76480621A}"/>
              </a:ext>
            </a:extLst>
          </p:cNvPr>
          <p:cNvSpPr/>
          <p:nvPr>
            <p:custDataLst>
              <p:tags r:id="rId13"/>
            </p:custDataLst>
          </p:nvPr>
        </p:nvSpPr>
        <p:spPr bwMode="auto">
          <a:xfrm>
            <a:off x="3879663" y="6415088"/>
            <a:ext cx="125413" cy="93663"/>
          </a:xfrm>
          <a:prstGeom prst="rect">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7" name="Rectangle 66">
            <a:extLst>
              <a:ext uri="{FF2B5EF4-FFF2-40B4-BE49-F238E27FC236}">
                <a16:creationId xmlns:a16="http://schemas.microsoft.com/office/drawing/2014/main" id="{EE455D4C-122D-4B45-820B-C392EE5D457F}"/>
              </a:ext>
            </a:extLst>
          </p:cNvPr>
          <p:cNvSpPr/>
          <p:nvPr>
            <p:custDataLst>
              <p:tags r:id="rId14"/>
            </p:custDataLst>
          </p:nvPr>
        </p:nvSpPr>
        <p:spPr bwMode="auto">
          <a:xfrm>
            <a:off x="4885671" y="6415088"/>
            <a:ext cx="125413" cy="93663"/>
          </a:xfrm>
          <a:prstGeom prst="rect">
            <a:avLst/>
          </a:prstGeom>
          <a:solidFill>
            <a:schemeClr val="bg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8" name="Rectangle 67">
            <a:extLst>
              <a:ext uri="{FF2B5EF4-FFF2-40B4-BE49-F238E27FC236}">
                <a16:creationId xmlns:a16="http://schemas.microsoft.com/office/drawing/2014/main" id="{F6CB789C-0C3C-4E27-B71C-A97EE0718024}"/>
              </a:ext>
            </a:extLst>
          </p:cNvPr>
          <p:cNvSpPr/>
          <p:nvPr>
            <p:custDataLst>
              <p:tags r:id="rId15"/>
            </p:custDataLst>
          </p:nvPr>
        </p:nvSpPr>
        <p:spPr bwMode="auto">
          <a:xfrm>
            <a:off x="5723871" y="6415088"/>
            <a:ext cx="125413" cy="93663"/>
          </a:xfrm>
          <a:prstGeom prst="rect">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9" name="Espace réservé du texte 2">
            <a:extLst>
              <a:ext uri="{FF2B5EF4-FFF2-40B4-BE49-F238E27FC236}">
                <a16:creationId xmlns:a16="http://schemas.microsoft.com/office/drawing/2014/main" id="{40F28511-9BD6-4406-A0AB-C2F4E7E0D3C9}"/>
              </a:ext>
            </a:extLst>
          </p:cNvPr>
          <p:cNvSpPr>
            <a:spLocks noGrp="1"/>
          </p:cNvSpPr>
          <p:nvPr>
            <p:custDataLst>
              <p:tags r:id="rId16"/>
            </p:custDataLst>
          </p:nvPr>
        </p:nvSpPr>
        <p:spPr bwMode="auto">
          <a:xfrm>
            <a:off x="3931583" y="6411913"/>
            <a:ext cx="852488" cy="1063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F7870FD8-8D49-45B2-83BF-05905AC5C6F9}" type="datetime'R''''''ene''w''a''l ''''''(e''''''xcl''''''. D&amp;B''''I'')'''">
              <a:rPr lang="en-GB" altLang="en-US" sz="700" smtClean="0">
                <a:ea typeface="+mj-ea"/>
                <a:cs typeface="+mj-cs"/>
              </a:rPr>
              <a:pPr marL="0" indent="0">
                <a:spcBef>
                  <a:spcPct val="0"/>
                </a:spcBef>
                <a:buNone/>
              </a:pPr>
              <a:t>Renewal (excl. D&amp;BI)</a:t>
            </a:fld>
            <a:endParaRPr lang="en-GB" sz="700">
              <a:latin typeface="+mn-lt"/>
              <a:ea typeface="+mj-ea"/>
              <a:cs typeface="+mj-cs"/>
            </a:endParaRPr>
          </a:p>
        </p:txBody>
      </p:sp>
      <p:sp>
        <p:nvSpPr>
          <p:cNvPr id="70" name="Espace réservé du texte 2">
            <a:extLst>
              <a:ext uri="{FF2B5EF4-FFF2-40B4-BE49-F238E27FC236}">
                <a16:creationId xmlns:a16="http://schemas.microsoft.com/office/drawing/2014/main" id="{18AD2C17-C695-4653-B6E6-2FC8F57C9C74}"/>
              </a:ext>
            </a:extLst>
          </p:cNvPr>
          <p:cNvSpPr>
            <a:spLocks noGrp="1"/>
          </p:cNvSpPr>
          <p:nvPr>
            <p:custDataLst>
              <p:tags r:id="rId17"/>
            </p:custDataLst>
          </p:nvPr>
        </p:nvSpPr>
        <p:spPr bwMode="auto">
          <a:xfrm>
            <a:off x="5061883" y="6411913"/>
            <a:ext cx="560388" cy="1063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4C31CDC6-8002-4FAE-8FAD-A90A21C89B8A}" type="datetime'Rene''w''''al'''' ''D''''''''''''''''''''''''&amp;B''''''''''I'''">
              <a:rPr lang="en-GB" altLang="en-US" sz="700" smtClean="0">
                <a:ea typeface="+mj-ea"/>
                <a:cs typeface="+mj-cs"/>
              </a:rPr>
              <a:pPr marL="0" indent="0">
                <a:spcBef>
                  <a:spcPct val="0"/>
                </a:spcBef>
                <a:buNone/>
              </a:pPr>
              <a:t>Renewal D&amp;BI</a:t>
            </a:fld>
            <a:endParaRPr lang="en-GB" sz="700">
              <a:latin typeface="+mn-lt"/>
              <a:ea typeface="+mj-ea"/>
              <a:cs typeface="+mj-cs"/>
            </a:endParaRPr>
          </a:p>
        </p:txBody>
      </p:sp>
      <p:sp>
        <p:nvSpPr>
          <p:cNvPr id="73" name="Espace réservé du texte 2">
            <a:extLst>
              <a:ext uri="{FF2B5EF4-FFF2-40B4-BE49-F238E27FC236}">
                <a16:creationId xmlns:a16="http://schemas.microsoft.com/office/drawing/2014/main" id="{1395F946-1EBF-43CB-9623-89A8CC5971EC}"/>
              </a:ext>
            </a:extLst>
          </p:cNvPr>
          <p:cNvSpPr>
            <a:spLocks noGrp="1"/>
          </p:cNvSpPr>
          <p:nvPr>
            <p:custDataLst>
              <p:tags r:id="rId18"/>
            </p:custDataLst>
          </p:nvPr>
        </p:nvSpPr>
        <p:spPr bwMode="auto">
          <a:xfrm>
            <a:off x="5900083" y="6411913"/>
            <a:ext cx="314325" cy="1063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F8FF29B0-0379-4D6E-91C1-D8FE0CCA4A71}" type="datetime'''''''''''Ne''''''''''''''''''t''N''''''e''''w'''''">
              <a:rPr lang="en-GB" altLang="en-US" sz="700" smtClean="0">
                <a:ea typeface="+mj-ea"/>
                <a:cs typeface="+mj-cs"/>
              </a:rPr>
              <a:pPr marL="0" indent="0">
                <a:spcBef>
                  <a:spcPct val="0"/>
                </a:spcBef>
                <a:buNone/>
              </a:pPr>
              <a:t>NetNew</a:t>
            </a:fld>
            <a:endParaRPr lang="en-GB" sz="700">
              <a:latin typeface="+mn-lt"/>
              <a:ea typeface="+mj-ea"/>
              <a:cs typeface="+mj-cs"/>
            </a:endParaRPr>
          </a:p>
        </p:txBody>
      </p:sp>
      <p:grpSp>
        <p:nvGrpSpPr>
          <p:cNvPr id="74" name="Groupe 73">
            <a:extLst>
              <a:ext uri="{FF2B5EF4-FFF2-40B4-BE49-F238E27FC236}">
                <a16:creationId xmlns:a16="http://schemas.microsoft.com/office/drawing/2014/main" id="{5621EF9D-EE3F-44C1-A2C4-8BF85D9BB87B}"/>
              </a:ext>
            </a:extLst>
          </p:cNvPr>
          <p:cNvGrpSpPr/>
          <p:nvPr/>
        </p:nvGrpSpPr>
        <p:grpSpPr>
          <a:xfrm>
            <a:off x="8448150" y="-11528"/>
            <a:ext cx="1435548" cy="588143"/>
            <a:chOff x="8448150" y="-11528"/>
            <a:chExt cx="1435548" cy="588143"/>
          </a:xfrm>
        </p:grpSpPr>
        <p:sp>
          <p:nvSpPr>
            <p:cNvPr id="75" name="Rectangle : coins arrondis 199">
              <a:extLst>
                <a:ext uri="{FF2B5EF4-FFF2-40B4-BE49-F238E27FC236}">
                  <a16:creationId xmlns:a16="http://schemas.microsoft.com/office/drawing/2014/main" id="{D7CC0835-1E9A-4150-8995-1B2986A5CC6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6" name="Rectangle : coins arrondis 200">
              <a:extLst>
                <a:ext uri="{FF2B5EF4-FFF2-40B4-BE49-F238E27FC236}">
                  <a16:creationId xmlns:a16="http://schemas.microsoft.com/office/drawing/2014/main" id="{23DC1E21-73B4-4293-9A40-CAB985A0BB3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7" name="Rectangle : coins arrondis 201">
              <a:extLst>
                <a:ext uri="{FF2B5EF4-FFF2-40B4-BE49-F238E27FC236}">
                  <a16:creationId xmlns:a16="http://schemas.microsoft.com/office/drawing/2014/main" id="{4B1838D4-ABDA-490B-9D52-D5A5F49230C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8" name="ZoneTexte 18">
              <a:extLst>
                <a:ext uri="{FF2B5EF4-FFF2-40B4-BE49-F238E27FC236}">
                  <a16:creationId xmlns:a16="http://schemas.microsoft.com/office/drawing/2014/main" id="{48296EEC-D242-4D1A-A74C-970B4030DE44}"/>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a:t>
              </a:r>
              <a:r>
                <a:rPr lang="en-GB" sz="800" err="1">
                  <a:solidFill>
                    <a:schemeClr val="tx2"/>
                  </a:solidFill>
                  <a:latin typeface="Trebuchet MS" panose="020B0603020202020204" pitchFamily="34" charset="0"/>
                </a:rPr>
                <a:t>clientbase</a:t>
              </a:r>
              <a:endParaRPr lang="en-GB" sz="800">
                <a:solidFill>
                  <a:schemeClr val="tx2"/>
                </a:solidFill>
                <a:latin typeface="Trebuchet MS" panose="020B0603020202020204" pitchFamily="34" charset="0"/>
              </a:endParaRPr>
            </a:p>
          </p:txBody>
        </p:sp>
        <p:pic>
          <p:nvPicPr>
            <p:cNvPr id="79" name="Graphique 128" descr="Jauge">
              <a:extLst>
                <a:ext uri="{FF2B5EF4-FFF2-40B4-BE49-F238E27FC236}">
                  <a16:creationId xmlns:a16="http://schemas.microsoft.com/office/drawing/2014/main" id="{563A076C-AAA0-4E9F-921B-81FD92D0CCE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553764" y="187516"/>
              <a:ext cx="234953" cy="218224"/>
            </a:xfrm>
            <a:prstGeom prst="rect">
              <a:avLst/>
            </a:prstGeom>
            <a:effectLst/>
          </p:spPr>
        </p:pic>
        <p:pic>
          <p:nvPicPr>
            <p:cNvPr id="80" name="Graphique 90" descr="Poignée de main">
              <a:extLst>
                <a:ext uri="{FF2B5EF4-FFF2-40B4-BE49-F238E27FC236}">
                  <a16:creationId xmlns:a16="http://schemas.microsoft.com/office/drawing/2014/main" id="{8AF78CAB-914B-421D-AAD7-E38B1E58C61C}"/>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8960868" y="152880"/>
              <a:ext cx="256313" cy="287496"/>
            </a:xfrm>
            <a:prstGeom prst="rect">
              <a:avLst/>
            </a:prstGeom>
            <a:effectLst/>
          </p:spPr>
        </p:pic>
        <p:pic>
          <p:nvPicPr>
            <p:cNvPr id="81" name="Graphique 80" descr="Mégaphone">
              <a:extLst>
                <a:ext uri="{FF2B5EF4-FFF2-40B4-BE49-F238E27FC236}">
                  <a16:creationId xmlns:a16="http://schemas.microsoft.com/office/drawing/2014/main" id="{327D6E21-DED5-4E17-8B61-0F7B083CD97F}"/>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389331" y="181519"/>
              <a:ext cx="233011" cy="216420"/>
            </a:xfrm>
            <a:prstGeom prst="rect">
              <a:avLst/>
            </a:prstGeom>
            <a:effectLst/>
          </p:spPr>
        </p:pic>
        <p:pic>
          <p:nvPicPr>
            <p:cNvPr id="82" name="Picture 2" descr="Drapeau France">
              <a:extLst>
                <a:ext uri="{FF2B5EF4-FFF2-40B4-BE49-F238E27FC236}">
                  <a16:creationId xmlns:a16="http://schemas.microsoft.com/office/drawing/2014/main" id="{6C170641-AE87-450D-AFC6-636CE50F6008}"/>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83" name="Picture 2" descr="5 ft x 3 ft 150 x 90 cm-DRAPEAU BELGE Belgique 100% Polyester ...">
              <a:extLst>
                <a:ext uri="{FF2B5EF4-FFF2-40B4-BE49-F238E27FC236}">
                  <a16:creationId xmlns:a16="http://schemas.microsoft.com/office/drawing/2014/main" id="{4AA06C18-8090-49B3-B857-41D688BB966F}"/>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7" name="Picture 2 - 1" descr="Drapeau des Pays-Bas — Wikipédia">
              <a:extLst>
                <a:ext uri="{FF2B5EF4-FFF2-40B4-BE49-F238E27FC236}">
                  <a16:creationId xmlns:a16="http://schemas.microsoft.com/office/drawing/2014/main" id="{4B487C69-EF85-44D6-A219-5BEF1F08A76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8" name="Picture 2 - 2" descr="Drapeau du Luxembourg">
              <a:extLst>
                <a:ext uri="{FF2B5EF4-FFF2-40B4-BE49-F238E27FC236}">
                  <a16:creationId xmlns:a16="http://schemas.microsoft.com/office/drawing/2014/main" id="{73070D58-6741-42D8-A6B1-87770E885A95}"/>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90" name="ZoneTexte 18">
              <a:extLst>
                <a:ext uri="{FF2B5EF4-FFF2-40B4-BE49-F238E27FC236}">
                  <a16:creationId xmlns:a16="http://schemas.microsoft.com/office/drawing/2014/main" id="{72257073-F24D-4A9C-9747-AAD50102FC60}"/>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graphicFrame>
        <p:nvGraphicFramePr>
          <p:cNvPr id="92" name="Chart 22">
            <a:extLst>
              <a:ext uri="{FF2B5EF4-FFF2-40B4-BE49-F238E27FC236}">
                <a16:creationId xmlns:a16="http://schemas.microsoft.com/office/drawing/2014/main" id="{F00FE7AC-7BA9-45C2-B193-3DB07A086E0D}"/>
              </a:ext>
            </a:extLst>
          </p:cNvPr>
          <p:cNvGraphicFramePr/>
          <p:nvPr>
            <p:extLst>
              <p:ext uri="{D42A27DB-BD31-4B8C-83A1-F6EECF244321}">
                <p14:modId xmlns:p14="http://schemas.microsoft.com/office/powerpoint/2010/main" val="3353513171"/>
              </p:ext>
            </p:extLst>
          </p:nvPr>
        </p:nvGraphicFramePr>
        <p:xfrm>
          <a:off x="754063" y="1544261"/>
          <a:ext cx="2673350" cy="1301263"/>
        </p:xfrm>
        <a:graphic>
          <a:graphicData uri="http://schemas.openxmlformats.org/drawingml/2006/chart">
            <c:chart xmlns:c="http://schemas.openxmlformats.org/drawingml/2006/chart" xmlns:r="http://schemas.openxmlformats.org/officeDocument/2006/relationships" r:id="rId42"/>
          </a:graphicData>
        </a:graphic>
      </p:graphicFrame>
      <p:sp>
        <p:nvSpPr>
          <p:cNvPr id="94" name="Accolade fermante 93">
            <a:extLst>
              <a:ext uri="{FF2B5EF4-FFF2-40B4-BE49-F238E27FC236}">
                <a16:creationId xmlns:a16="http://schemas.microsoft.com/office/drawing/2014/main" id="{96EB9B57-8762-44E1-AD5A-8120BD4A6D64}"/>
              </a:ext>
            </a:extLst>
          </p:cNvPr>
          <p:cNvSpPr/>
          <p:nvPr/>
        </p:nvSpPr>
        <p:spPr bwMode="auto">
          <a:xfrm>
            <a:off x="3159015" y="5233294"/>
            <a:ext cx="45719" cy="974288"/>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95" name="ZoneTexte 55">
            <a:extLst>
              <a:ext uri="{FF2B5EF4-FFF2-40B4-BE49-F238E27FC236}">
                <a16:creationId xmlns:a16="http://schemas.microsoft.com/office/drawing/2014/main" id="{2FA3C6D5-7863-4E29-9FFE-27A515DF959D}"/>
              </a:ext>
            </a:extLst>
          </p:cNvPr>
          <p:cNvSpPr txBox="1"/>
          <p:nvPr/>
        </p:nvSpPr>
        <p:spPr>
          <a:xfrm>
            <a:off x="3141679" y="5311738"/>
            <a:ext cx="593731" cy="415498"/>
          </a:xfrm>
          <a:prstGeom prst="rect">
            <a:avLst/>
          </a:prstGeom>
          <a:noFill/>
        </p:spPr>
        <p:txBody>
          <a:bodyPr wrap="square" rtlCol="0">
            <a:spAutoFit/>
          </a:bodyPr>
          <a:lstStyle/>
          <a:p>
            <a:r>
              <a:rPr lang="en-GB" sz="700" i="1">
                <a:latin typeface="Trebuchet MS" panose="020B0603020202020204" pitchFamily="34" charset="0"/>
              </a:rPr>
              <a:t>Scope of pipeline analyses</a:t>
            </a:r>
          </a:p>
        </p:txBody>
      </p:sp>
      <p:sp>
        <p:nvSpPr>
          <p:cNvPr id="96" name="Accolade fermante 95">
            <a:extLst>
              <a:ext uri="{FF2B5EF4-FFF2-40B4-BE49-F238E27FC236}">
                <a16:creationId xmlns:a16="http://schemas.microsoft.com/office/drawing/2014/main" id="{B44384D3-DD80-4236-A839-BDBBC30023DD}"/>
              </a:ext>
            </a:extLst>
          </p:cNvPr>
          <p:cNvSpPr/>
          <p:nvPr/>
        </p:nvSpPr>
        <p:spPr bwMode="auto">
          <a:xfrm>
            <a:off x="6078577" y="5056188"/>
            <a:ext cx="45719" cy="1151394"/>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97" name="ZoneTexte 55">
            <a:extLst>
              <a:ext uri="{FF2B5EF4-FFF2-40B4-BE49-F238E27FC236}">
                <a16:creationId xmlns:a16="http://schemas.microsoft.com/office/drawing/2014/main" id="{53EE2108-80CF-4CA6-9147-728AF79AFB1F}"/>
              </a:ext>
            </a:extLst>
          </p:cNvPr>
          <p:cNvSpPr txBox="1"/>
          <p:nvPr/>
        </p:nvSpPr>
        <p:spPr>
          <a:xfrm>
            <a:off x="6061241" y="5477648"/>
            <a:ext cx="593731" cy="415498"/>
          </a:xfrm>
          <a:prstGeom prst="rect">
            <a:avLst/>
          </a:prstGeom>
          <a:noFill/>
        </p:spPr>
        <p:txBody>
          <a:bodyPr wrap="square" rtlCol="0">
            <a:spAutoFit/>
          </a:bodyPr>
          <a:lstStyle/>
          <a:p>
            <a:r>
              <a:rPr lang="en-GB" sz="700" i="1">
                <a:latin typeface="Trebuchet MS" panose="020B0603020202020204" pitchFamily="34" charset="0"/>
              </a:rPr>
              <a:t>Scope of pipeline analyses</a:t>
            </a:r>
          </a:p>
        </p:txBody>
      </p:sp>
      <p:sp>
        <p:nvSpPr>
          <p:cNvPr id="3" name="ZoneTexte 2">
            <a:extLst>
              <a:ext uri="{FF2B5EF4-FFF2-40B4-BE49-F238E27FC236}">
                <a16:creationId xmlns:a16="http://schemas.microsoft.com/office/drawing/2014/main" id="{DAB92455-86D2-4E5C-B158-FBAC39FFA655}"/>
              </a:ext>
            </a:extLst>
          </p:cNvPr>
          <p:cNvSpPr txBox="1"/>
          <p:nvPr/>
        </p:nvSpPr>
        <p:spPr>
          <a:xfrm>
            <a:off x="3172003" y="5635096"/>
            <a:ext cx="561256" cy="707886"/>
          </a:xfrm>
          <a:prstGeom prst="rect">
            <a:avLst/>
          </a:prstGeom>
          <a:noFill/>
        </p:spPr>
        <p:txBody>
          <a:bodyPr wrap="square" rtlCol="0">
            <a:spAutoFit/>
          </a:bodyPr>
          <a:lstStyle/>
          <a:p>
            <a:r>
              <a:rPr lang="en-GB" sz="800">
                <a:solidFill>
                  <a:schemeClr val="tx2"/>
                </a:solidFill>
                <a:latin typeface="+mj-lt"/>
              </a:rPr>
              <a:t>49.5</a:t>
            </a:r>
          </a:p>
          <a:p>
            <a:r>
              <a:rPr lang="en-GB" sz="800">
                <a:solidFill>
                  <a:schemeClr val="tx2"/>
                </a:solidFill>
                <a:latin typeface="+mj-lt"/>
              </a:rPr>
              <a:t>(52.8 incl. Pay as you go)</a:t>
            </a:r>
          </a:p>
        </p:txBody>
      </p:sp>
    </p:spTree>
    <p:extLst>
      <p:ext uri="{BB962C8B-B14F-4D97-AF65-F5344CB8AC3E}">
        <p14:creationId xmlns:p14="http://schemas.microsoft.com/office/powerpoint/2010/main" val="329689598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F3E76E0-5C46-4ACA-B431-C28AEE11FFCF}"/>
              </a:ext>
            </a:extLst>
          </p:cNvPr>
          <p:cNvGraphicFramePr>
            <a:graphicFrameLocks noChangeAspect="1"/>
          </p:cNvGraphicFramePr>
          <p:nvPr>
            <p:custDataLst>
              <p:tags r:id="rId1"/>
            </p:custDataLst>
            <p:extLst>
              <p:ext uri="{D42A27DB-BD31-4B8C-83A1-F6EECF244321}">
                <p14:modId xmlns:p14="http://schemas.microsoft.com/office/powerpoint/2010/main" val="8139457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4" name="Object 3" hidden="1">
                        <a:extLst>
                          <a:ext uri="{FF2B5EF4-FFF2-40B4-BE49-F238E27FC236}">
                            <a16:creationId xmlns:a16="http://schemas.microsoft.com/office/drawing/2014/main" id="{5F3E76E0-5C46-4ACA-B431-C28AEE11FF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E942C53-B867-41C1-B7F0-7E4946DC61B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9038BDD3-0CF4-4C22-9416-871410D5C95B}"/>
              </a:ext>
            </a:extLst>
          </p:cNvPr>
          <p:cNvSpPr>
            <a:spLocks noGrp="1"/>
          </p:cNvSpPr>
          <p:nvPr>
            <p:ph type="title"/>
          </p:nvPr>
        </p:nvSpPr>
        <p:spPr/>
        <p:txBody>
          <a:bodyPr vert="horz"/>
          <a:lstStyle/>
          <a:p>
            <a:r>
              <a:rPr lang="en-GB">
                <a:solidFill>
                  <a:srgbClr val="646464"/>
                </a:solidFill>
                <a:latin typeface="Trebuchet MS" panose="020B0603020202020204" pitchFamily="34" charset="0"/>
              </a:rPr>
              <a:t>Both </a:t>
            </a:r>
            <a:r>
              <a:rPr lang="en-GB">
                <a:solidFill>
                  <a:srgbClr val="36964F"/>
                </a:solidFill>
                <a:latin typeface="Trebuchet MS" panose="020B0603020202020204" pitchFamily="34" charset="0"/>
              </a:rPr>
              <a:t>interviews</a:t>
            </a:r>
            <a:r>
              <a:rPr lang="en-GB">
                <a:solidFill>
                  <a:srgbClr val="646464"/>
                </a:solidFill>
                <a:latin typeface="Trebuchet MS" panose="020B0603020202020204" pitchFamily="34" charset="0"/>
              </a:rPr>
              <a:t> and </a:t>
            </a:r>
            <a:r>
              <a:rPr lang="en-GB">
                <a:solidFill>
                  <a:srgbClr val="36964F"/>
                </a:solidFill>
                <a:latin typeface="Trebuchet MS" panose="020B0603020202020204" pitchFamily="34" charset="0"/>
              </a:rPr>
              <a:t>reference materials </a:t>
            </a:r>
            <a:r>
              <a:rPr lang="en-GB">
                <a:solidFill>
                  <a:srgbClr val="646464"/>
                </a:solidFill>
                <a:latin typeface="Trebuchet MS" panose="020B0603020202020204" pitchFamily="34" charset="0"/>
              </a:rPr>
              <a:t>coming from internal and external sources have been leveraged throughout eleven’s analyses</a:t>
            </a:r>
            <a:br>
              <a:rPr lang="en-GB">
                <a:solidFill>
                  <a:srgbClr val="646464"/>
                </a:solidFill>
                <a:latin typeface="Trebuchet MS" panose="020B0603020202020204" pitchFamily="34" charset="0"/>
              </a:rPr>
            </a:br>
            <a:endParaRPr lang="en-GB">
              <a:latin typeface="Trebuchet MS" panose="020B0603020202020204" pitchFamily="34" charset="0"/>
            </a:endParaRPr>
          </a:p>
        </p:txBody>
      </p:sp>
      <p:cxnSp>
        <p:nvCxnSpPr>
          <p:cNvPr id="14" name="Connecteur droit 13">
            <a:extLst>
              <a:ext uri="{FF2B5EF4-FFF2-40B4-BE49-F238E27FC236}">
                <a16:creationId xmlns:a16="http://schemas.microsoft.com/office/drawing/2014/main" id="{1A48854F-3495-40D8-ADB0-44A5F6870A69}"/>
              </a:ext>
            </a:extLst>
          </p:cNvPr>
          <p:cNvCxnSpPr>
            <a:cxnSpLocks/>
          </p:cNvCxnSpPr>
          <p:nvPr/>
        </p:nvCxnSpPr>
        <p:spPr bwMode="auto">
          <a:xfrm>
            <a:off x="4953000" y="798555"/>
            <a:ext cx="0" cy="540000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cxnSp>
        <p:nvCxnSpPr>
          <p:cNvPr id="15" name="Connecteur droit 14">
            <a:extLst>
              <a:ext uri="{FF2B5EF4-FFF2-40B4-BE49-F238E27FC236}">
                <a16:creationId xmlns:a16="http://schemas.microsoft.com/office/drawing/2014/main" id="{41AC842B-81AB-4383-8D12-E9E08CBF61C0}"/>
              </a:ext>
            </a:extLst>
          </p:cNvPr>
          <p:cNvCxnSpPr>
            <a:cxnSpLocks/>
          </p:cNvCxnSpPr>
          <p:nvPr/>
        </p:nvCxnSpPr>
        <p:spPr bwMode="auto">
          <a:xfrm>
            <a:off x="236418" y="1081343"/>
            <a:ext cx="4320000" cy="0"/>
          </a:xfrm>
          <a:prstGeom prst="line">
            <a:avLst/>
          </a:prstGeom>
          <a:solidFill>
            <a:schemeClr val="accent1"/>
          </a:solidFill>
          <a:ln w="12700" cap="flat" cmpd="sng" algn="ctr">
            <a:solidFill>
              <a:schemeClr val="tx2"/>
            </a:solidFill>
            <a:prstDash val="solid"/>
            <a:round/>
            <a:headEnd type="none" w="med" len="med"/>
            <a:tailEnd type="none" w="med" len="med"/>
          </a:ln>
          <a:effectLst/>
        </p:spPr>
      </p:cxnSp>
      <p:sp>
        <p:nvSpPr>
          <p:cNvPr id="17" name="ZoneTexte 16">
            <a:extLst>
              <a:ext uri="{FF2B5EF4-FFF2-40B4-BE49-F238E27FC236}">
                <a16:creationId xmlns:a16="http://schemas.microsoft.com/office/drawing/2014/main" id="{79542B58-C0DE-407D-A96B-E1BDB505A35B}"/>
              </a:ext>
            </a:extLst>
          </p:cNvPr>
          <p:cNvSpPr txBox="1"/>
          <p:nvPr/>
        </p:nvSpPr>
        <p:spPr>
          <a:xfrm>
            <a:off x="485055" y="824403"/>
            <a:ext cx="3822726" cy="276999"/>
          </a:xfrm>
          <a:prstGeom prst="rect">
            <a:avLst/>
          </a:prstGeom>
          <a:noFill/>
        </p:spPr>
        <p:txBody>
          <a:bodyPr wrap="square" rtlCol="0">
            <a:spAutoFit/>
          </a:bodyPr>
          <a:lstStyle/>
          <a:p>
            <a:pPr lvl="0" algn="ctr">
              <a:spcBef>
                <a:spcPts val="600"/>
              </a:spcBef>
              <a:spcAft>
                <a:spcPts val="0"/>
              </a:spcAft>
              <a:defRPr/>
            </a:pPr>
            <a:r>
              <a:rPr lang="en-GB" sz="1200" b="1">
                <a:solidFill>
                  <a:srgbClr val="36964F"/>
                </a:solidFill>
                <a:latin typeface="Trebuchet MS" panose="020B0603020202020204" pitchFamily="34" charset="0"/>
              </a:rPr>
              <a:t>Management interviews</a:t>
            </a:r>
            <a:endParaRPr lang="en-GB" sz="1200" b="1" baseline="30000">
              <a:solidFill>
                <a:srgbClr val="36964F"/>
              </a:solidFill>
              <a:latin typeface="Trebuchet MS" panose="020B0603020202020204" pitchFamily="34" charset="0"/>
            </a:endParaRPr>
          </a:p>
        </p:txBody>
      </p:sp>
      <p:sp>
        <p:nvSpPr>
          <p:cNvPr id="66" name="Title 1">
            <a:extLst>
              <a:ext uri="{FF2B5EF4-FFF2-40B4-BE49-F238E27FC236}">
                <a16:creationId xmlns:a16="http://schemas.microsoft.com/office/drawing/2014/main" id="{11AC2BF9-A8AA-4D9B-A774-9622B7E27451}"/>
              </a:ext>
            </a:extLst>
          </p:cNvPr>
          <p:cNvSpPr txBox="1">
            <a:spLocks/>
          </p:cNvSpPr>
          <p:nvPr/>
        </p:nvSpPr>
        <p:spPr>
          <a:xfrm>
            <a:off x="165599" y="147600"/>
            <a:ext cx="9454970" cy="684000"/>
          </a:xfrm>
          <a:prstGeom prst="rect">
            <a:avLst/>
          </a:prstGeom>
        </p:spPr>
        <p:txBody>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Helvetica 35 Thin" pitchFamily="34" charset="0"/>
              </a:defRPr>
            </a:lvl6pPr>
            <a:lvl7pPr marL="914400" algn="l" rtl="0" eaLnBrk="1" fontAlgn="base" hangingPunct="1">
              <a:spcBef>
                <a:spcPct val="0"/>
              </a:spcBef>
              <a:spcAft>
                <a:spcPct val="0"/>
              </a:spcAft>
              <a:defRPr sz="3200" b="1">
                <a:solidFill>
                  <a:schemeClr val="accent1"/>
                </a:solidFill>
                <a:latin typeface="Helvetica 35 Thin" pitchFamily="34" charset="0"/>
              </a:defRPr>
            </a:lvl7pPr>
            <a:lvl8pPr marL="1371600" algn="l" rtl="0" eaLnBrk="1" fontAlgn="base" hangingPunct="1">
              <a:spcBef>
                <a:spcPct val="0"/>
              </a:spcBef>
              <a:spcAft>
                <a:spcPct val="0"/>
              </a:spcAft>
              <a:defRPr sz="3200" b="1">
                <a:solidFill>
                  <a:schemeClr val="accent1"/>
                </a:solidFill>
                <a:latin typeface="Helvetica 35 Thin" pitchFamily="34" charset="0"/>
              </a:defRPr>
            </a:lvl8pPr>
            <a:lvl9pPr marL="1828800" algn="l" rtl="0" eaLnBrk="1" fontAlgn="base" hangingPunct="1">
              <a:spcBef>
                <a:spcPct val="0"/>
              </a:spcBef>
              <a:spcAft>
                <a:spcPct val="0"/>
              </a:spcAft>
              <a:defRPr sz="3200" b="1">
                <a:solidFill>
                  <a:schemeClr val="accent1"/>
                </a:solidFill>
                <a:latin typeface="Helvetica 35 Thin"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0" cap="none" spc="0" normalizeH="0" baseline="0" noProof="0">
              <a:ln>
                <a:noFill/>
              </a:ln>
              <a:solidFill>
                <a:srgbClr val="646464"/>
              </a:solidFill>
              <a:effectLst/>
              <a:uLnTx/>
              <a:uFillTx/>
              <a:ea typeface="+mj-ea"/>
              <a:cs typeface="+mj-cs"/>
            </a:endParaRPr>
          </a:p>
        </p:txBody>
      </p:sp>
      <p:sp>
        <p:nvSpPr>
          <p:cNvPr id="30" name="ZoneTexte 11">
            <a:extLst>
              <a:ext uri="{FF2B5EF4-FFF2-40B4-BE49-F238E27FC236}">
                <a16:creationId xmlns:a16="http://schemas.microsoft.com/office/drawing/2014/main" id="{B9005132-E02A-4690-A859-ADCFCCD210FC}"/>
              </a:ext>
            </a:extLst>
          </p:cNvPr>
          <p:cNvSpPr txBox="1"/>
          <p:nvPr/>
        </p:nvSpPr>
        <p:spPr>
          <a:xfrm>
            <a:off x="524786" y="5190410"/>
            <a:ext cx="3743264" cy="276999"/>
          </a:xfrm>
          <a:prstGeom prst="rect">
            <a:avLst/>
          </a:prstGeom>
          <a:noFill/>
        </p:spPr>
        <p:txBody>
          <a:bodyPr wrap="square" rtlCol="0">
            <a:spAutoFit/>
          </a:bodyPr>
          <a:lstStyle/>
          <a:p>
            <a:pPr algn="ctr">
              <a:defRPr/>
            </a:pPr>
            <a:r>
              <a:rPr lang="en-GB" sz="1200" b="1">
                <a:solidFill>
                  <a:srgbClr val="36964F"/>
                </a:solidFill>
                <a:latin typeface="Trebuchet MS" panose="020B0603020202020204" pitchFamily="34" charset="0"/>
              </a:rPr>
              <a:t>Company information</a:t>
            </a:r>
          </a:p>
        </p:txBody>
      </p:sp>
      <p:cxnSp>
        <p:nvCxnSpPr>
          <p:cNvPr id="49" name="Connecteur droit 14">
            <a:extLst>
              <a:ext uri="{FF2B5EF4-FFF2-40B4-BE49-F238E27FC236}">
                <a16:creationId xmlns:a16="http://schemas.microsoft.com/office/drawing/2014/main" id="{C0EC8DBC-3E66-4549-9EE4-4AA62B4958F1}"/>
              </a:ext>
            </a:extLst>
          </p:cNvPr>
          <p:cNvCxnSpPr>
            <a:cxnSpLocks/>
          </p:cNvCxnSpPr>
          <p:nvPr/>
        </p:nvCxnSpPr>
        <p:spPr bwMode="auto">
          <a:xfrm>
            <a:off x="236418" y="5441122"/>
            <a:ext cx="4320000" cy="0"/>
          </a:xfrm>
          <a:prstGeom prst="line">
            <a:avLst/>
          </a:prstGeom>
          <a:solidFill>
            <a:schemeClr val="accent1"/>
          </a:solidFill>
          <a:ln w="12700" cap="flat" cmpd="sng" algn="ctr">
            <a:solidFill>
              <a:schemeClr val="tx2"/>
            </a:solidFill>
            <a:prstDash val="solid"/>
            <a:round/>
            <a:headEnd type="none" w="med" len="med"/>
            <a:tailEnd type="none" w="med" len="med"/>
          </a:ln>
          <a:effectLst/>
        </p:spPr>
      </p:cxnSp>
      <p:grpSp>
        <p:nvGrpSpPr>
          <p:cNvPr id="9" name="Group 8">
            <a:extLst>
              <a:ext uri="{FF2B5EF4-FFF2-40B4-BE49-F238E27FC236}">
                <a16:creationId xmlns:a16="http://schemas.microsoft.com/office/drawing/2014/main" id="{8AAA1369-4376-489D-BA9D-8DBB1D2A2276}"/>
              </a:ext>
            </a:extLst>
          </p:cNvPr>
          <p:cNvGrpSpPr>
            <a:grpSpLocks noChangeAspect="1"/>
          </p:cNvGrpSpPr>
          <p:nvPr/>
        </p:nvGrpSpPr>
        <p:grpSpPr bwMode="auto">
          <a:xfrm>
            <a:off x="305734" y="5206567"/>
            <a:ext cx="260496" cy="192437"/>
            <a:chOff x="788" y="892"/>
            <a:chExt cx="754" cy="557"/>
          </a:xfrm>
          <a:solidFill>
            <a:srgbClr val="289B38"/>
          </a:solidFill>
        </p:grpSpPr>
        <p:sp>
          <p:nvSpPr>
            <p:cNvPr id="11" name="Freeform 9">
              <a:extLst>
                <a:ext uri="{FF2B5EF4-FFF2-40B4-BE49-F238E27FC236}">
                  <a16:creationId xmlns:a16="http://schemas.microsoft.com/office/drawing/2014/main" id="{6D630299-E2B0-4AFE-966A-7C1FC66C165C}"/>
                </a:ext>
              </a:extLst>
            </p:cNvPr>
            <p:cNvSpPr>
              <a:spLocks noEditPoints="1"/>
            </p:cNvSpPr>
            <p:nvPr/>
          </p:nvSpPr>
          <p:spPr bwMode="auto">
            <a:xfrm>
              <a:off x="788" y="892"/>
              <a:ext cx="754" cy="279"/>
            </a:xfrm>
            <a:custGeom>
              <a:avLst/>
              <a:gdLst>
                <a:gd name="T0" fmla="*/ 57 w 65"/>
                <a:gd name="T1" fmla="*/ 8 h 24"/>
                <a:gd name="T2" fmla="*/ 48 w 65"/>
                <a:gd name="T3" fmla="*/ 8 h 24"/>
                <a:gd name="T4" fmla="*/ 39 w 65"/>
                <a:gd name="T5" fmla="*/ 0 h 24"/>
                <a:gd name="T6" fmla="*/ 27 w 65"/>
                <a:gd name="T7" fmla="*/ 0 h 24"/>
                <a:gd name="T8" fmla="*/ 17 w 65"/>
                <a:gd name="T9" fmla="*/ 8 h 24"/>
                <a:gd name="T10" fmla="*/ 9 w 65"/>
                <a:gd name="T11" fmla="*/ 8 h 24"/>
                <a:gd name="T12" fmla="*/ 0 w 65"/>
                <a:gd name="T13" fmla="*/ 16 h 24"/>
                <a:gd name="T14" fmla="*/ 0 w 65"/>
                <a:gd name="T15" fmla="*/ 24 h 24"/>
                <a:gd name="T16" fmla="*/ 64 w 65"/>
                <a:gd name="T17" fmla="*/ 24 h 24"/>
                <a:gd name="T18" fmla="*/ 64 w 65"/>
                <a:gd name="T19" fmla="*/ 16 h 24"/>
                <a:gd name="T20" fmla="*/ 57 w 65"/>
                <a:gd name="T21" fmla="*/ 8 h 24"/>
                <a:gd name="T22" fmla="*/ 21 w 65"/>
                <a:gd name="T23" fmla="*/ 8 h 24"/>
                <a:gd name="T24" fmla="*/ 27 w 65"/>
                <a:gd name="T25" fmla="*/ 4 h 24"/>
                <a:gd name="T26" fmla="*/ 39 w 65"/>
                <a:gd name="T27" fmla="*/ 4 h 24"/>
                <a:gd name="T28" fmla="*/ 44 w 65"/>
                <a:gd name="T29" fmla="*/ 8 h 24"/>
                <a:gd name="T30" fmla="*/ 21 w 6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24">
                  <a:moveTo>
                    <a:pt x="57" y="8"/>
                  </a:moveTo>
                  <a:cubicBezTo>
                    <a:pt x="54" y="8"/>
                    <a:pt x="51" y="8"/>
                    <a:pt x="48" y="8"/>
                  </a:cubicBezTo>
                  <a:cubicBezTo>
                    <a:pt x="47" y="4"/>
                    <a:pt x="43" y="0"/>
                    <a:pt x="39" y="0"/>
                  </a:cubicBezTo>
                  <a:cubicBezTo>
                    <a:pt x="27" y="0"/>
                    <a:pt x="27" y="0"/>
                    <a:pt x="27" y="0"/>
                  </a:cubicBezTo>
                  <a:cubicBezTo>
                    <a:pt x="22" y="0"/>
                    <a:pt x="18" y="3"/>
                    <a:pt x="17" y="8"/>
                  </a:cubicBezTo>
                  <a:cubicBezTo>
                    <a:pt x="13" y="8"/>
                    <a:pt x="10" y="8"/>
                    <a:pt x="9" y="8"/>
                  </a:cubicBezTo>
                  <a:cubicBezTo>
                    <a:pt x="1" y="8"/>
                    <a:pt x="0" y="16"/>
                    <a:pt x="0" y="16"/>
                  </a:cubicBezTo>
                  <a:cubicBezTo>
                    <a:pt x="0" y="24"/>
                    <a:pt x="0" y="24"/>
                    <a:pt x="0" y="24"/>
                  </a:cubicBezTo>
                  <a:cubicBezTo>
                    <a:pt x="64" y="24"/>
                    <a:pt x="64" y="24"/>
                    <a:pt x="64" y="24"/>
                  </a:cubicBezTo>
                  <a:cubicBezTo>
                    <a:pt x="64" y="16"/>
                    <a:pt x="64" y="16"/>
                    <a:pt x="64" y="16"/>
                  </a:cubicBezTo>
                  <a:cubicBezTo>
                    <a:pt x="64" y="16"/>
                    <a:pt x="65" y="8"/>
                    <a:pt x="57" y="8"/>
                  </a:cubicBezTo>
                  <a:close/>
                  <a:moveTo>
                    <a:pt x="21" y="8"/>
                  </a:moveTo>
                  <a:cubicBezTo>
                    <a:pt x="22" y="6"/>
                    <a:pt x="24" y="4"/>
                    <a:pt x="27" y="4"/>
                  </a:cubicBezTo>
                  <a:cubicBezTo>
                    <a:pt x="39" y="4"/>
                    <a:pt x="39" y="4"/>
                    <a:pt x="39" y="4"/>
                  </a:cubicBezTo>
                  <a:cubicBezTo>
                    <a:pt x="41" y="4"/>
                    <a:pt x="43" y="6"/>
                    <a:pt x="44" y="8"/>
                  </a:cubicBezTo>
                  <a:cubicBezTo>
                    <a:pt x="36" y="8"/>
                    <a:pt x="28"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a:extLst>
                <a:ext uri="{FF2B5EF4-FFF2-40B4-BE49-F238E27FC236}">
                  <a16:creationId xmlns:a16="http://schemas.microsoft.com/office/drawing/2014/main" id="{7000481F-B7B4-4D7B-9E2C-A83DF4FE9927}"/>
                </a:ext>
              </a:extLst>
            </p:cNvPr>
            <p:cNvSpPr>
              <a:spLocks/>
            </p:cNvSpPr>
            <p:nvPr/>
          </p:nvSpPr>
          <p:spPr bwMode="auto">
            <a:xfrm>
              <a:off x="788" y="1217"/>
              <a:ext cx="742" cy="232"/>
            </a:xfrm>
            <a:custGeom>
              <a:avLst/>
              <a:gdLst>
                <a:gd name="T0" fmla="*/ 40 w 64"/>
                <a:gd name="T1" fmla="*/ 4 h 20"/>
                <a:gd name="T2" fmla="*/ 36 w 64"/>
                <a:gd name="T3" fmla="*/ 8 h 20"/>
                <a:gd name="T4" fmla="*/ 28 w 64"/>
                <a:gd name="T5" fmla="*/ 8 h 20"/>
                <a:gd name="T6" fmla="*/ 24 w 64"/>
                <a:gd name="T7" fmla="*/ 4 h 20"/>
                <a:gd name="T8" fmla="*/ 24 w 64"/>
                <a:gd name="T9" fmla="*/ 0 h 20"/>
                <a:gd name="T10" fmla="*/ 0 w 64"/>
                <a:gd name="T11" fmla="*/ 0 h 20"/>
                <a:gd name="T12" fmla="*/ 0 w 64"/>
                <a:gd name="T13" fmla="*/ 16 h 20"/>
                <a:gd name="T14" fmla="*/ 8 w 64"/>
                <a:gd name="T15" fmla="*/ 20 h 20"/>
                <a:gd name="T16" fmla="*/ 56 w 64"/>
                <a:gd name="T17" fmla="*/ 20 h 20"/>
                <a:gd name="T18" fmla="*/ 64 w 64"/>
                <a:gd name="T19" fmla="*/ 16 h 20"/>
                <a:gd name="T20" fmla="*/ 64 w 64"/>
                <a:gd name="T21" fmla="*/ 0 h 20"/>
                <a:gd name="T22" fmla="*/ 40 w 64"/>
                <a:gd name="T23" fmla="*/ 0 h 20"/>
                <a:gd name="T24" fmla="*/ 40 w 64"/>
                <a:gd name="T2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0">
                  <a:moveTo>
                    <a:pt x="40" y="4"/>
                  </a:moveTo>
                  <a:cubicBezTo>
                    <a:pt x="40" y="6"/>
                    <a:pt x="39" y="8"/>
                    <a:pt x="36" y="8"/>
                  </a:cubicBezTo>
                  <a:cubicBezTo>
                    <a:pt x="28" y="8"/>
                    <a:pt x="28" y="8"/>
                    <a:pt x="28" y="8"/>
                  </a:cubicBezTo>
                  <a:cubicBezTo>
                    <a:pt x="26" y="8"/>
                    <a:pt x="24" y="6"/>
                    <a:pt x="24" y="4"/>
                  </a:cubicBezTo>
                  <a:cubicBezTo>
                    <a:pt x="24" y="0"/>
                    <a:pt x="24" y="0"/>
                    <a:pt x="24" y="0"/>
                  </a:cubicBezTo>
                  <a:cubicBezTo>
                    <a:pt x="0" y="0"/>
                    <a:pt x="0" y="0"/>
                    <a:pt x="0" y="0"/>
                  </a:cubicBezTo>
                  <a:cubicBezTo>
                    <a:pt x="0" y="16"/>
                    <a:pt x="0" y="16"/>
                    <a:pt x="0" y="16"/>
                  </a:cubicBezTo>
                  <a:cubicBezTo>
                    <a:pt x="0" y="16"/>
                    <a:pt x="0" y="20"/>
                    <a:pt x="8" y="20"/>
                  </a:cubicBezTo>
                  <a:cubicBezTo>
                    <a:pt x="23" y="20"/>
                    <a:pt x="51" y="20"/>
                    <a:pt x="56" y="20"/>
                  </a:cubicBezTo>
                  <a:cubicBezTo>
                    <a:pt x="64" y="20"/>
                    <a:pt x="64" y="16"/>
                    <a:pt x="64" y="16"/>
                  </a:cubicBezTo>
                  <a:cubicBezTo>
                    <a:pt x="64" y="0"/>
                    <a:pt x="64" y="0"/>
                    <a:pt x="64" y="0"/>
                  </a:cubicBezTo>
                  <a:cubicBezTo>
                    <a:pt x="40" y="0"/>
                    <a:pt x="40" y="0"/>
                    <a:pt x="40" y="0"/>
                  </a:cubicBezTo>
                  <a:lnTo>
                    <a:pt x="4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Rectangle 11">
              <a:extLst>
                <a:ext uri="{FF2B5EF4-FFF2-40B4-BE49-F238E27FC236}">
                  <a16:creationId xmlns:a16="http://schemas.microsoft.com/office/drawing/2014/main" id="{A435B4B4-AC29-4B65-B0CE-40273AB272DC}"/>
                </a:ext>
              </a:extLst>
            </p:cNvPr>
            <p:cNvSpPr>
              <a:spLocks noChangeArrowheads="1"/>
            </p:cNvSpPr>
            <p:nvPr/>
          </p:nvSpPr>
          <p:spPr bwMode="auto">
            <a:xfrm>
              <a:off x="1113" y="1217"/>
              <a:ext cx="92"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 name="Text Placeholder 2">
            <a:extLst>
              <a:ext uri="{FF2B5EF4-FFF2-40B4-BE49-F238E27FC236}">
                <a16:creationId xmlns:a16="http://schemas.microsoft.com/office/drawing/2014/main" id="{A49947C0-79EA-4457-B403-2388F3ECF06B}"/>
              </a:ext>
            </a:extLst>
          </p:cNvPr>
          <p:cNvSpPr>
            <a:spLocks noGrp="1"/>
          </p:cNvSpPr>
          <p:nvPr>
            <p:ph type="body" sz="quarter" idx="10"/>
          </p:nvPr>
        </p:nvSpPr>
        <p:spPr/>
        <p:txBody>
          <a:bodyPr/>
          <a:lstStyle/>
          <a:p>
            <a:r>
              <a:rPr lang="en-GB"/>
              <a:t>Note: Non-exhaustive lists</a:t>
            </a:r>
          </a:p>
        </p:txBody>
      </p:sp>
      <p:sp>
        <p:nvSpPr>
          <p:cNvPr id="46" name="ZoneTexte 28">
            <a:extLst>
              <a:ext uri="{FF2B5EF4-FFF2-40B4-BE49-F238E27FC236}">
                <a16:creationId xmlns:a16="http://schemas.microsoft.com/office/drawing/2014/main" id="{33A4EF29-CBE5-4998-BA9A-365E3BB2690C}"/>
              </a:ext>
            </a:extLst>
          </p:cNvPr>
          <p:cNvSpPr txBox="1"/>
          <p:nvPr/>
        </p:nvSpPr>
        <p:spPr>
          <a:xfrm>
            <a:off x="236418" y="1106407"/>
            <a:ext cx="4320000" cy="4108817"/>
          </a:xfrm>
          <a:prstGeom prst="rect">
            <a:avLst/>
          </a:prstGeom>
          <a:noFill/>
        </p:spPr>
        <p:txBody>
          <a:bodyPr wrap="square" lIns="91440" rIns="0" rtlCol="0" anchor="t">
            <a:spAutoFit/>
          </a:bodyPr>
          <a:lstStyle/>
          <a:p>
            <a:pPr>
              <a:spcBef>
                <a:spcPts val="600"/>
              </a:spcBef>
              <a:spcAft>
                <a:spcPts val="0"/>
              </a:spcAft>
              <a:buClr>
                <a:schemeClr val="tx2"/>
              </a:buClr>
              <a:buSzPct val="150000"/>
              <a:defRPr/>
            </a:pPr>
            <a:r>
              <a:rPr lang="en-GB" sz="800" b="1" i="1">
                <a:solidFill>
                  <a:srgbClr val="6C6C6C"/>
                </a:solidFill>
                <a:latin typeface="Trebuchet MS" panose="020B0603020202020204" pitchFamily="34" charset="0"/>
                <a:cs typeface="Arial"/>
              </a:rPr>
              <a:t>General management</a:t>
            </a:r>
            <a:endParaRPr lang="en-GB" sz="900">
              <a:solidFill>
                <a:srgbClr val="6C6C6C"/>
              </a:solidFill>
              <a:latin typeface="Trebuchet MS" panose="020B0603020202020204" pitchFamily="34" charset="0"/>
              <a:cs typeface="Arial"/>
            </a:endParaRP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Luc Querton, CEO</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Frederic Barth, MD France</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David Verheecke, MD Benelux</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Thomas Poussardin, MD Manageo</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Rania Aouad, Head of IT</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Nicolas Godard, Head of Finance</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Gildas Delon, Head of HR</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Nicolas Pintart, Head of Product &amp; Strategy</a:t>
            </a:r>
          </a:p>
          <a:p>
            <a:pPr>
              <a:spcBef>
                <a:spcPts val="600"/>
              </a:spcBef>
              <a:spcAft>
                <a:spcPts val="0"/>
              </a:spcAft>
              <a:buClr>
                <a:schemeClr val="tx2"/>
              </a:buClr>
              <a:buSzPct val="150000"/>
              <a:defRPr/>
            </a:pPr>
            <a:r>
              <a:rPr lang="en-GB" sz="800" b="1" i="1">
                <a:solidFill>
                  <a:srgbClr val="6C6C6C"/>
                </a:solidFill>
                <a:latin typeface="Trebuchet MS" panose="020B0603020202020204" pitchFamily="34" charset="0"/>
                <a:cs typeface="Arial"/>
              </a:rPr>
              <a:t>Sales team</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Interviews with the sales team in France, in Netherlands, and in Belgium &amp; Luxembourg</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 with the North-Africa Director</a:t>
            </a:r>
          </a:p>
          <a:p>
            <a:pPr>
              <a:spcBef>
                <a:spcPts val="600"/>
              </a:spcBef>
              <a:spcAft>
                <a:spcPts val="0"/>
              </a:spcAft>
              <a:buClr>
                <a:schemeClr val="tx2"/>
              </a:buClr>
              <a:buSzPct val="150000"/>
              <a:defRPr/>
            </a:pPr>
            <a:r>
              <a:rPr lang="en-GB" sz="800" b="1" i="1">
                <a:solidFill>
                  <a:srgbClr val="6C6C6C"/>
                </a:solidFill>
                <a:latin typeface="Trebuchet MS" panose="020B0603020202020204" pitchFamily="34" charset="0"/>
                <a:cs typeface="Arial"/>
              </a:rPr>
              <a:t>Other key people</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Interviews with the product managers related to risk, B2B marketing/Manageo, compliance, D&amp;B products</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Interviews with the Operations Directors in France, and in Benelux</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 with the Data Science Director in Benelux</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 with the Director of International development</a:t>
            </a:r>
          </a:p>
          <a:p>
            <a:pPr marL="171450" indent="-171450">
              <a:spcBef>
                <a:spcPts val="600"/>
              </a:spcBef>
              <a:spcAft>
                <a:spcPts val="0"/>
              </a:spcAft>
              <a:buClr>
                <a:schemeClr val="tx2"/>
              </a:buClr>
              <a:buSzPct val="150000"/>
              <a:buFont typeface="Wingdings" panose="05000000000000000000" pitchFamily="2" charset="2"/>
              <a:buChar char="ü"/>
              <a:defRPr/>
            </a:pPr>
            <a:r>
              <a:rPr lang="en-GB" sz="900" b="1" i="1">
                <a:solidFill>
                  <a:srgbClr val="6C6C6C"/>
                </a:solidFill>
                <a:latin typeface="Trebuchet MS" panose="020B0603020202020204" pitchFamily="34" charset="0"/>
                <a:cs typeface="Arial"/>
              </a:rPr>
              <a:t>...</a:t>
            </a:r>
            <a:endParaRPr lang="en-GB" sz="800" b="1" i="1">
              <a:solidFill>
                <a:srgbClr val="6C6C6C"/>
              </a:solidFill>
              <a:latin typeface="Trebuchet MS" panose="020B0603020202020204" pitchFamily="34" charset="0"/>
              <a:cs typeface="Arial"/>
            </a:endParaRPr>
          </a:p>
        </p:txBody>
      </p:sp>
      <p:sp>
        <p:nvSpPr>
          <p:cNvPr id="47" name="ZoneTexte 28">
            <a:extLst>
              <a:ext uri="{FF2B5EF4-FFF2-40B4-BE49-F238E27FC236}">
                <a16:creationId xmlns:a16="http://schemas.microsoft.com/office/drawing/2014/main" id="{5CA9BDD4-CDB4-48EF-8419-CCFC5DD0A28E}"/>
              </a:ext>
            </a:extLst>
          </p:cNvPr>
          <p:cNvSpPr txBox="1"/>
          <p:nvPr/>
        </p:nvSpPr>
        <p:spPr>
          <a:xfrm>
            <a:off x="236417" y="5507227"/>
            <a:ext cx="4618801" cy="1092607"/>
          </a:xfrm>
          <a:prstGeom prst="rect">
            <a:avLst/>
          </a:prstGeom>
          <a:noFill/>
        </p:spPr>
        <p:txBody>
          <a:bodyPr wrap="square" lIns="91440" rIns="0" rtlCol="0" anchor="t">
            <a:spAutoFit/>
          </a:bodyPr>
          <a:lstStyle/>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Company data and corporate documents</a:t>
            </a:r>
          </a:p>
          <a:p>
            <a:pPr marL="171450" indent="-171450">
              <a:spcBef>
                <a:spcPts val="600"/>
              </a:spcBef>
              <a:spcAft>
                <a:spcPts val="0"/>
              </a:spcAft>
              <a:buClr>
                <a:schemeClr val="tx2"/>
              </a:buClr>
              <a:buSzPct val="150000"/>
              <a:buFont typeface="Wingdings" panose="05000000000000000000" pitchFamily="2" charset="2"/>
              <a:buChar char="ü"/>
              <a:defRPr/>
            </a:pPr>
            <a:r>
              <a:rPr lang="en-GB" sz="900">
                <a:latin typeface="Trebuchet MS" panose="020B0603020202020204" pitchFamily="34" charset="0"/>
                <a:cs typeface="Arial"/>
              </a:rPr>
              <a:t>Customer database from the customer intelligence data team </a:t>
            </a:r>
          </a:p>
          <a:p>
            <a:pPr marL="171450" indent="-171450">
              <a:spcBef>
                <a:spcPts val="600"/>
              </a:spcBef>
              <a:spcAft>
                <a:spcPts val="0"/>
              </a:spcAft>
              <a:buClr>
                <a:schemeClr val="tx2"/>
              </a:buClr>
              <a:buSzPct val="150000"/>
              <a:buFont typeface="Wingdings" panose="05000000000000000000" pitchFamily="2" charset="2"/>
              <a:buChar char="ü"/>
              <a:defRPr/>
            </a:pPr>
            <a:r>
              <a:rPr lang="en-GB" sz="900">
                <a:latin typeface="Trebuchet MS" panose="020B0603020202020204" pitchFamily="34" charset="0"/>
                <a:cs typeface="Arial"/>
              </a:rPr>
              <a:t>Management’s Business Plan</a:t>
            </a:r>
          </a:p>
          <a:p>
            <a:pPr marL="171450" indent="-171450">
              <a:spcBef>
                <a:spcPts val="600"/>
              </a:spcBef>
              <a:spcAft>
                <a:spcPts val="0"/>
              </a:spcAft>
              <a:buClr>
                <a:schemeClr val="tx2"/>
              </a:buClr>
              <a:buSzPct val="150000"/>
              <a:buFont typeface="Wingdings" panose="05000000000000000000" pitchFamily="2" charset="2"/>
              <a:buChar char="ü"/>
              <a:defRPr/>
            </a:pPr>
            <a:r>
              <a:rPr lang="en-GB" sz="900">
                <a:latin typeface="Trebuchet MS" panose="020B0603020202020204" pitchFamily="34" charset="0"/>
                <a:cs typeface="Arial"/>
              </a:rPr>
              <a:t>Altares’ macro-economic market studies on risk indicators in France and Benelux</a:t>
            </a:r>
          </a:p>
          <a:p>
            <a:pPr marL="171450" indent="-171450">
              <a:spcBef>
                <a:spcPts val="600"/>
              </a:spcBef>
              <a:spcAft>
                <a:spcPts val="0"/>
              </a:spcAft>
              <a:buClr>
                <a:schemeClr val="tx2"/>
              </a:buClr>
              <a:buSzPct val="150000"/>
              <a:buFont typeface="Wingdings" panose="05000000000000000000" pitchFamily="2" charset="2"/>
              <a:buChar char="ü"/>
              <a:defRPr/>
            </a:pPr>
            <a:r>
              <a:rPr lang="en-GB" sz="900">
                <a:latin typeface="Trebuchet MS" panose="020B0603020202020204" pitchFamily="34" charset="0"/>
                <a:cs typeface="Arial"/>
              </a:rPr>
              <a:t>...</a:t>
            </a:r>
          </a:p>
        </p:txBody>
      </p:sp>
      <p:grpSp>
        <p:nvGrpSpPr>
          <p:cNvPr id="51" name="Group 8">
            <a:extLst>
              <a:ext uri="{FF2B5EF4-FFF2-40B4-BE49-F238E27FC236}">
                <a16:creationId xmlns:a16="http://schemas.microsoft.com/office/drawing/2014/main" id="{0D06628D-39CA-4A1F-B664-52BDDBF20239}"/>
              </a:ext>
            </a:extLst>
          </p:cNvPr>
          <p:cNvGrpSpPr>
            <a:grpSpLocks noChangeAspect="1"/>
          </p:cNvGrpSpPr>
          <p:nvPr/>
        </p:nvGrpSpPr>
        <p:grpSpPr bwMode="auto">
          <a:xfrm>
            <a:off x="377055" y="825066"/>
            <a:ext cx="216001" cy="216000"/>
            <a:chOff x="-1" y="0"/>
            <a:chExt cx="77" cy="77"/>
          </a:xfrm>
          <a:solidFill>
            <a:srgbClr val="289B38"/>
          </a:solidFill>
        </p:grpSpPr>
        <p:sp>
          <p:nvSpPr>
            <p:cNvPr id="52" name="Freeform 9">
              <a:extLst>
                <a:ext uri="{FF2B5EF4-FFF2-40B4-BE49-F238E27FC236}">
                  <a16:creationId xmlns:a16="http://schemas.microsoft.com/office/drawing/2014/main" id="{F58709B3-0562-4F10-BA63-7AB60B9DD853}"/>
                </a:ext>
              </a:extLst>
            </p:cNvPr>
            <p:cNvSpPr>
              <a:spLocks/>
            </p:cNvSpPr>
            <p:nvPr/>
          </p:nvSpPr>
          <p:spPr bwMode="auto">
            <a:xfrm>
              <a:off x="-1" y="22"/>
              <a:ext cx="54" cy="55"/>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53" name="Freeform 10">
              <a:extLst>
                <a:ext uri="{FF2B5EF4-FFF2-40B4-BE49-F238E27FC236}">
                  <a16:creationId xmlns:a16="http://schemas.microsoft.com/office/drawing/2014/main" id="{FFC4DD58-98CB-477E-8D5C-AA4D63779F5E}"/>
                </a:ext>
              </a:extLst>
            </p:cNvPr>
            <p:cNvSpPr>
              <a:spLocks/>
            </p:cNvSpPr>
            <p:nvPr/>
          </p:nvSpPr>
          <p:spPr bwMode="auto">
            <a:xfrm>
              <a:off x="28" y="0"/>
              <a:ext cx="48" cy="48"/>
            </a:xfrm>
            <a:custGeom>
              <a:avLst/>
              <a:gdLst>
                <a:gd name="T0" fmla="*/ 0 w 48"/>
                <a:gd name="T1" fmla="*/ 0 h 48"/>
                <a:gd name="T2" fmla="*/ 0 w 48"/>
                <a:gd name="T3" fmla="*/ 14 h 48"/>
                <a:gd name="T4" fmla="*/ 4 w 48"/>
                <a:gd name="T5" fmla="*/ 14 h 48"/>
                <a:gd name="T6" fmla="*/ 4 w 48"/>
                <a:gd name="T7" fmla="*/ 5 h 48"/>
                <a:gd name="T8" fmla="*/ 43 w 48"/>
                <a:gd name="T9" fmla="*/ 5 h 48"/>
                <a:gd name="T10" fmla="*/ 43 w 48"/>
                <a:gd name="T11" fmla="*/ 29 h 48"/>
                <a:gd name="T12" fmla="*/ 39 w 48"/>
                <a:gd name="T13" fmla="*/ 29 h 48"/>
                <a:gd name="T14" fmla="*/ 37 w 48"/>
                <a:gd name="T15" fmla="*/ 29 h 48"/>
                <a:gd name="T16" fmla="*/ 36 w 48"/>
                <a:gd name="T17" fmla="*/ 30 h 48"/>
                <a:gd name="T18" fmla="*/ 24 w 48"/>
                <a:gd name="T19" fmla="*/ 38 h 48"/>
                <a:gd name="T20" fmla="*/ 24 w 48"/>
                <a:gd name="T21" fmla="*/ 29 h 48"/>
                <a:gd name="T22" fmla="*/ 19 w 48"/>
                <a:gd name="T23" fmla="*/ 29 h 48"/>
                <a:gd name="T24" fmla="*/ 14 w 48"/>
                <a:gd name="T25" fmla="*/ 29 h 48"/>
                <a:gd name="T26" fmla="*/ 14 w 48"/>
                <a:gd name="T27" fmla="*/ 34 h 48"/>
                <a:gd name="T28" fmla="*/ 19 w 48"/>
                <a:gd name="T29" fmla="*/ 34 h 48"/>
                <a:gd name="T30" fmla="*/ 19 w 48"/>
                <a:gd name="T31" fmla="*/ 48 h 48"/>
                <a:gd name="T32" fmla="*/ 38 w 48"/>
                <a:gd name="T33" fmla="*/ 34 h 48"/>
                <a:gd name="T34" fmla="*/ 48 w 48"/>
                <a:gd name="T35" fmla="*/ 34 h 48"/>
                <a:gd name="T36" fmla="*/ 48 w 48"/>
                <a:gd name="T37" fmla="*/ 0 h 48"/>
                <a:gd name="T38" fmla="*/ 0 w 48"/>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8">
                  <a:moveTo>
                    <a:pt x="0" y="0"/>
                  </a:moveTo>
                  <a:lnTo>
                    <a:pt x="0" y="14"/>
                  </a:lnTo>
                  <a:lnTo>
                    <a:pt x="4" y="14"/>
                  </a:lnTo>
                  <a:lnTo>
                    <a:pt x="4" y="5"/>
                  </a:lnTo>
                  <a:lnTo>
                    <a:pt x="43" y="5"/>
                  </a:lnTo>
                  <a:lnTo>
                    <a:pt x="43" y="29"/>
                  </a:lnTo>
                  <a:lnTo>
                    <a:pt x="39" y="29"/>
                  </a:lnTo>
                  <a:lnTo>
                    <a:pt x="37" y="29"/>
                  </a:lnTo>
                  <a:lnTo>
                    <a:pt x="36" y="30"/>
                  </a:lnTo>
                  <a:lnTo>
                    <a:pt x="24" y="38"/>
                  </a:lnTo>
                  <a:lnTo>
                    <a:pt x="24" y="29"/>
                  </a:lnTo>
                  <a:lnTo>
                    <a:pt x="19" y="29"/>
                  </a:lnTo>
                  <a:lnTo>
                    <a:pt x="14" y="29"/>
                  </a:lnTo>
                  <a:lnTo>
                    <a:pt x="14" y="34"/>
                  </a:lnTo>
                  <a:lnTo>
                    <a:pt x="19" y="34"/>
                  </a:lnTo>
                  <a:lnTo>
                    <a:pt x="19" y="48"/>
                  </a:lnTo>
                  <a:lnTo>
                    <a:pt x="38" y="34"/>
                  </a:lnTo>
                  <a:lnTo>
                    <a:pt x="48" y="34"/>
                  </a:lnTo>
                  <a:lnTo>
                    <a:pt x="4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grpSp>
      <p:cxnSp>
        <p:nvCxnSpPr>
          <p:cNvPr id="38" name="Connecteur droit 14">
            <a:extLst>
              <a:ext uri="{FF2B5EF4-FFF2-40B4-BE49-F238E27FC236}">
                <a16:creationId xmlns:a16="http://schemas.microsoft.com/office/drawing/2014/main" id="{70159C8D-B453-4524-A01E-70EBF6B51823}"/>
              </a:ext>
            </a:extLst>
          </p:cNvPr>
          <p:cNvCxnSpPr>
            <a:cxnSpLocks/>
          </p:cNvCxnSpPr>
          <p:nvPr/>
        </p:nvCxnSpPr>
        <p:spPr bwMode="auto">
          <a:xfrm>
            <a:off x="5269269" y="3768185"/>
            <a:ext cx="4320000" cy="0"/>
          </a:xfrm>
          <a:prstGeom prst="line">
            <a:avLst/>
          </a:prstGeom>
          <a:solidFill>
            <a:schemeClr val="accent1"/>
          </a:solidFill>
          <a:ln w="12700" cap="flat" cmpd="sng" algn="ctr">
            <a:solidFill>
              <a:schemeClr val="tx2"/>
            </a:solidFill>
            <a:prstDash val="solid"/>
            <a:round/>
            <a:headEnd type="none" w="med" len="med"/>
            <a:tailEnd type="none" w="med" len="med"/>
          </a:ln>
          <a:effectLst/>
        </p:spPr>
      </p:cxnSp>
      <p:grpSp>
        <p:nvGrpSpPr>
          <p:cNvPr id="39" name="Group 13">
            <a:extLst>
              <a:ext uri="{FF2B5EF4-FFF2-40B4-BE49-F238E27FC236}">
                <a16:creationId xmlns:a16="http://schemas.microsoft.com/office/drawing/2014/main" id="{3821D78D-C7FA-44D0-B310-9BA0AEA9CBC8}"/>
              </a:ext>
            </a:extLst>
          </p:cNvPr>
          <p:cNvGrpSpPr>
            <a:grpSpLocks noChangeAspect="1"/>
          </p:cNvGrpSpPr>
          <p:nvPr/>
        </p:nvGrpSpPr>
        <p:grpSpPr bwMode="auto">
          <a:xfrm>
            <a:off x="5349607" y="3521159"/>
            <a:ext cx="254891" cy="208548"/>
            <a:chOff x="-1" y="7"/>
            <a:chExt cx="77" cy="63"/>
          </a:xfrm>
          <a:solidFill>
            <a:srgbClr val="289B38"/>
          </a:solidFill>
        </p:grpSpPr>
        <p:sp>
          <p:nvSpPr>
            <p:cNvPr id="40" name="Freeform 14">
              <a:extLst>
                <a:ext uri="{FF2B5EF4-FFF2-40B4-BE49-F238E27FC236}">
                  <a16:creationId xmlns:a16="http://schemas.microsoft.com/office/drawing/2014/main" id="{61144DF9-1F73-4963-8A7F-6C1F64D551C9}"/>
                </a:ext>
              </a:extLst>
            </p:cNvPr>
            <p:cNvSpPr>
              <a:spLocks noEditPoints="1"/>
            </p:cNvSpPr>
            <p:nvPr/>
          </p:nvSpPr>
          <p:spPr bwMode="auto">
            <a:xfrm>
              <a:off x="-1" y="7"/>
              <a:ext cx="77" cy="63"/>
            </a:xfrm>
            <a:custGeom>
              <a:avLst/>
              <a:gdLst>
                <a:gd name="T0" fmla="*/ 67 w 77"/>
                <a:gd name="T1" fmla="*/ 10 h 63"/>
                <a:gd name="T2" fmla="*/ 67 w 77"/>
                <a:gd name="T3" fmla="*/ 0 h 63"/>
                <a:gd name="T4" fmla="*/ 0 w 77"/>
                <a:gd name="T5" fmla="*/ 0 h 63"/>
                <a:gd name="T6" fmla="*/ 0 w 77"/>
                <a:gd name="T7" fmla="*/ 53 h 63"/>
                <a:gd name="T8" fmla="*/ 9 w 77"/>
                <a:gd name="T9" fmla="*/ 53 h 63"/>
                <a:gd name="T10" fmla="*/ 9 w 77"/>
                <a:gd name="T11" fmla="*/ 63 h 63"/>
                <a:gd name="T12" fmla="*/ 29 w 77"/>
                <a:gd name="T13" fmla="*/ 63 h 63"/>
                <a:gd name="T14" fmla="*/ 29 w 77"/>
                <a:gd name="T15" fmla="*/ 58 h 63"/>
                <a:gd name="T16" fmla="*/ 33 w 77"/>
                <a:gd name="T17" fmla="*/ 58 h 63"/>
                <a:gd name="T18" fmla="*/ 33 w 77"/>
                <a:gd name="T19" fmla="*/ 63 h 63"/>
                <a:gd name="T20" fmla="*/ 53 w 77"/>
                <a:gd name="T21" fmla="*/ 63 h 63"/>
                <a:gd name="T22" fmla="*/ 53 w 77"/>
                <a:gd name="T23" fmla="*/ 58 h 63"/>
                <a:gd name="T24" fmla="*/ 57 w 77"/>
                <a:gd name="T25" fmla="*/ 58 h 63"/>
                <a:gd name="T26" fmla="*/ 57 w 77"/>
                <a:gd name="T27" fmla="*/ 63 h 63"/>
                <a:gd name="T28" fmla="*/ 77 w 77"/>
                <a:gd name="T29" fmla="*/ 63 h 63"/>
                <a:gd name="T30" fmla="*/ 77 w 77"/>
                <a:gd name="T31" fmla="*/ 10 h 63"/>
                <a:gd name="T32" fmla="*/ 67 w 77"/>
                <a:gd name="T33" fmla="*/ 10 h 63"/>
                <a:gd name="T34" fmla="*/ 9 w 77"/>
                <a:gd name="T35" fmla="*/ 48 h 63"/>
                <a:gd name="T36" fmla="*/ 5 w 77"/>
                <a:gd name="T37" fmla="*/ 48 h 63"/>
                <a:gd name="T38" fmla="*/ 5 w 77"/>
                <a:gd name="T39" fmla="*/ 5 h 63"/>
                <a:gd name="T40" fmla="*/ 62 w 77"/>
                <a:gd name="T41" fmla="*/ 5 h 63"/>
                <a:gd name="T42" fmla="*/ 62 w 77"/>
                <a:gd name="T43" fmla="*/ 10 h 63"/>
                <a:gd name="T44" fmla="*/ 9 w 77"/>
                <a:gd name="T45" fmla="*/ 10 h 63"/>
                <a:gd name="T46" fmla="*/ 9 w 77"/>
                <a:gd name="T47" fmla="*/ 48 h 63"/>
                <a:gd name="T48" fmla="*/ 72 w 77"/>
                <a:gd name="T49" fmla="*/ 58 h 63"/>
                <a:gd name="T50" fmla="*/ 62 w 77"/>
                <a:gd name="T51" fmla="*/ 58 h 63"/>
                <a:gd name="T52" fmla="*/ 62 w 77"/>
                <a:gd name="T53" fmla="*/ 53 h 63"/>
                <a:gd name="T54" fmla="*/ 48 w 77"/>
                <a:gd name="T55" fmla="*/ 53 h 63"/>
                <a:gd name="T56" fmla="*/ 48 w 77"/>
                <a:gd name="T57" fmla="*/ 58 h 63"/>
                <a:gd name="T58" fmla="*/ 38 w 77"/>
                <a:gd name="T59" fmla="*/ 58 h 63"/>
                <a:gd name="T60" fmla="*/ 38 w 77"/>
                <a:gd name="T61" fmla="*/ 53 h 63"/>
                <a:gd name="T62" fmla="*/ 24 w 77"/>
                <a:gd name="T63" fmla="*/ 53 h 63"/>
                <a:gd name="T64" fmla="*/ 24 w 77"/>
                <a:gd name="T65" fmla="*/ 58 h 63"/>
                <a:gd name="T66" fmla="*/ 14 w 77"/>
                <a:gd name="T67" fmla="*/ 58 h 63"/>
                <a:gd name="T68" fmla="*/ 14 w 77"/>
                <a:gd name="T69" fmla="*/ 15 h 63"/>
                <a:gd name="T70" fmla="*/ 72 w 77"/>
                <a:gd name="T71" fmla="*/ 15 h 63"/>
                <a:gd name="T72" fmla="*/ 72 w 77"/>
                <a:gd name="T73" fmla="*/ 5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63">
                  <a:moveTo>
                    <a:pt x="67" y="10"/>
                  </a:moveTo>
                  <a:lnTo>
                    <a:pt x="67" y="0"/>
                  </a:lnTo>
                  <a:lnTo>
                    <a:pt x="0" y="0"/>
                  </a:lnTo>
                  <a:lnTo>
                    <a:pt x="0" y="53"/>
                  </a:lnTo>
                  <a:lnTo>
                    <a:pt x="9" y="53"/>
                  </a:lnTo>
                  <a:lnTo>
                    <a:pt x="9" y="63"/>
                  </a:lnTo>
                  <a:lnTo>
                    <a:pt x="29" y="63"/>
                  </a:lnTo>
                  <a:lnTo>
                    <a:pt x="29" y="58"/>
                  </a:lnTo>
                  <a:lnTo>
                    <a:pt x="33" y="58"/>
                  </a:lnTo>
                  <a:lnTo>
                    <a:pt x="33" y="63"/>
                  </a:lnTo>
                  <a:lnTo>
                    <a:pt x="53" y="63"/>
                  </a:lnTo>
                  <a:lnTo>
                    <a:pt x="53" y="58"/>
                  </a:lnTo>
                  <a:lnTo>
                    <a:pt x="57" y="58"/>
                  </a:lnTo>
                  <a:lnTo>
                    <a:pt x="57" y="63"/>
                  </a:lnTo>
                  <a:lnTo>
                    <a:pt x="77" y="63"/>
                  </a:lnTo>
                  <a:lnTo>
                    <a:pt x="77" y="10"/>
                  </a:lnTo>
                  <a:lnTo>
                    <a:pt x="67" y="10"/>
                  </a:lnTo>
                  <a:close/>
                  <a:moveTo>
                    <a:pt x="9" y="48"/>
                  </a:moveTo>
                  <a:lnTo>
                    <a:pt x="5" y="48"/>
                  </a:lnTo>
                  <a:lnTo>
                    <a:pt x="5" y="5"/>
                  </a:lnTo>
                  <a:lnTo>
                    <a:pt x="62" y="5"/>
                  </a:lnTo>
                  <a:lnTo>
                    <a:pt x="62" y="10"/>
                  </a:lnTo>
                  <a:lnTo>
                    <a:pt x="9" y="10"/>
                  </a:lnTo>
                  <a:lnTo>
                    <a:pt x="9" y="48"/>
                  </a:lnTo>
                  <a:close/>
                  <a:moveTo>
                    <a:pt x="72" y="58"/>
                  </a:moveTo>
                  <a:lnTo>
                    <a:pt x="62" y="58"/>
                  </a:lnTo>
                  <a:lnTo>
                    <a:pt x="62" y="53"/>
                  </a:lnTo>
                  <a:lnTo>
                    <a:pt x="48" y="53"/>
                  </a:lnTo>
                  <a:lnTo>
                    <a:pt x="48" y="58"/>
                  </a:lnTo>
                  <a:lnTo>
                    <a:pt x="38" y="58"/>
                  </a:lnTo>
                  <a:lnTo>
                    <a:pt x="38" y="53"/>
                  </a:lnTo>
                  <a:lnTo>
                    <a:pt x="24" y="53"/>
                  </a:lnTo>
                  <a:lnTo>
                    <a:pt x="24" y="58"/>
                  </a:lnTo>
                  <a:lnTo>
                    <a:pt x="14" y="58"/>
                  </a:lnTo>
                  <a:lnTo>
                    <a:pt x="14" y="15"/>
                  </a:lnTo>
                  <a:lnTo>
                    <a:pt x="72" y="15"/>
                  </a:lnTo>
                  <a:lnTo>
                    <a:pt x="7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42" name="Rectangle 15">
              <a:extLst>
                <a:ext uri="{FF2B5EF4-FFF2-40B4-BE49-F238E27FC236}">
                  <a16:creationId xmlns:a16="http://schemas.microsoft.com/office/drawing/2014/main" id="{04A5D62A-4442-464A-BD3D-E843A21238EE}"/>
                </a:ext>
              </a:extLst>
            </p:cNvPr>
            <p:cNvSpPr>
              <a:spLocks noChangeArrowheads="1"/>
            </p:cNvSpPr>
            <p:nvPr/>
          </p:nvSpPr>
          <p:spPr bwMode="auto">
            <a:xfrm>
              <a:off x="18" y="31"/>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45" name="Rectangle 16">
              <a:extLst>
                <a:ext uri="{FF2B5EF4-FFF2-40B4-BE49-F238E27FC236}">
                  <a16:creationId xmlns:a16="http://schemas.microsoft.com/office/drawing/2014/main" id="{8BFED6BF-B339-4158-8364-561471B79CD0}"/>
                </a:ext>
              </a:extLst>
            </p:cNvPr>
            <p:cNvSpPr>
              <a:spLocks noChangeArrowheads="1"/>
            </p:cNvSpPr>
            <p:nvPr/>
          </p:nvSpPr>
          <p:spPr bwMode="auto">
            <a:xfrm>
              <a:off x="42" y="31"/>
              <a:ext cx="19"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54" name="Rectangle 17">
              <a:extLst>
                <a:ext uri="{FF2B5EF4-FFF2-40B4-BE49-F238E27FC236}">
                  <a16:creationId xmlns:a16="http://schemas.microsoft.com/office/drawing/2014/main" id="{BC99B4F1-4ACF-45DD-9AF1-F147B43A86F6}"/>
                </a:ext>
              </a:extLst>
            </p:cNvPr>
            <p:cNvSpPr>
              <a:spLocks noChangeArrowheads="1"/>
            </p:cNvSpPr>
            <p:nvPr/>
          </p:nvSpPr>
          <p:spPr bwMode="auto">
            <a:xfrm>
              <a:off x="42" y="41"/>
              <a:ext cx="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grpSp>
      <p:sp>
        <p:nvSpPr>
          <p:cNvPr id="55" name="ZoneTexte 16">
            <a:extLst>
              <a:ext uri="{FF2B5EF4-FFF2-40B4-BE49-F238E27FC236}">
                <a16:creationId xmlns:a16="http://schemas.microsoft.com/office/drawing/2014/main" id="{F36697AB-7CD2-45AD-B318-B7A1571D0A99}"/>
              </a:ext>
            </a:extLst>
          </p:cNvPr>
          <p:cNvSpPr txBox="1"/>
          <p:nvPr/>
        </p:nvSpPr>
        <p:spPr>
          <a:xfrm>
            <a:off x="5874249" y="3529143"/>
            <a:ext cx="3110041" cy="276999"/>
          </a:xfrm>
          <a:prstGeom prst="rect">
            <a:avLst/>
          </a:prstGeom>
          <a:noFill/>
        </p:spPr>
        <p:txBody>
          <a:bodyPr wrap="square" rtlCol="0">
            <a:spAutoFit/>
          </a:bodyPr>
          <a:lstStyle/>
          <a:p>
            <a:pPr lvl="0" algn="ctr">
              <a:defRPr/>
            </a:pPr>
            <a:r>
              <a:rPr lang="en-GB" sz="1200" b="1">
                <a:solidFill>
                  <a:schemeClr val="tx2"/>
                </a:solidFill>
                <a:latin typeface="Trebuchet MS" panose="020B0603020202020204" pitchFamily="34" charset="0"/>
              </a:rPr>
              <a:t>Industry reports</a:t>
            </a:r>
          </a:p>
        </p:txBody>
      </p:sp>
      <p:sp>
        <p:nvSpPr>
          <p:cNvPr id="56" name="ZoneTexte 28">
            <a:extLst>
              <a:ext uri="{FF2B5EF4-FFF2-40B4-BE49-F238E27FC236}">
                <a16:creationId xmlns:a16="http://schemas.microsoft.com/office/drawing/2014/main" id="{9000A707-3E4D-4067-925E-59EAB5500820}"/>
              </a:ext>
            </a:extLst>
          </p:cNvPr>
          <p:cNvSpPr txBox="1"/>
          <p:nvPr/>
        </p:nvSpPr>
        <p:spPr>
          <a:xfrm>
            <a:off x="5201637" y="3754195"/>
            <a:ext cx="4779021" cy="2800767"/>
          </a:xfrm>
          <a:prstGeom prst="rect">
            <a:avLst/>
          </a:prstGeom>
          <a:noFill/>
        </p:spPr>
        <p:txBody>
          <a:bodyPr wrap="square" lIns="91440" rIns="0" rtlCol="0" anchor="t">
            <a:spAutoFit/>
          </a:bodyPr>
          <a:lstStyle/>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Thomson Reuters: Cost of Compliance 2019: 10 years of regulatory change, by S. English and S. Hammond </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FERMA European Risk Manager Report (2020)</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Pwc: Le Baromètre du risk manager (2019)</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Xerfi studies: Les services de gestion du compte clients à l’horizon 2020 (2018)</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IDC: European Data Market (2017)</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Industrial Marketing Management, by H. Hallikainen, E. Savimäki and T. Laukkanen (2019)</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Euler Hermes: Covid-19 to increase firms’ liquidity needs to a record USD8TN as payment delays and inventories surge (2020)</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OFCE: Dynamique des défaillances d’entreprises en France et crise Covid-19 (2020)</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Banque de France, Observatoire des délais de paiement (2018.2020)</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Ministère de l’économie et des finances, Communiqué de presse (2020)</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Ministère de l’Europe et des Affaires étrangères, rapport (2020)</a:t>
            </a:r>
          </a:p>
        </p:txBody>
      </p:sp>
      <p:sp>
        <p:nvSpPr>
          <p:cNvPr id="65" name="ZoneTexte 28">
            <a:extLst>
              <a:ext uri="{FF2B5EF4-FFF2-40B4-BE49-F238E27FC236}">
                <a16:creationId xmlns:a16="http://schemas.microsoft.com/office/drawing/2014/main" id="{7849ED26-B4F5-448F-8BC7-3C867E4FFDA6}"/>
              </a:ext>
            </a:extLst>
          </p:cNvPr>
          <p:cNvSpPr txBox="1"/>
          <p:nvPr/>
        </p:nvSpPr>
        <p:spPr>
          <a:xfrm>
            <a:off x="9401287" y="6324130"/>
            <a:ext cx="438564" cy="230832"/>
          </a:xfrm>
          <a:prstGeom prst="rect">
            <a:avLst/>
          </a:prstGeom>
          <a:noFill/>
        </p:spPr>
        <p:txBody>
          <a:bodyPr wrap="square" lIns="91440" rIns="0" rtlCol="0" anchor="t">
            <a:spAutoFit/>
          </a:bodyPr>
          <a:lstStyle/>
          <a:p>
            <a:pPr marL="171450" indent="-171450">
              <a:spcBef>
                <a:spcPts val="600"/>
              </a:spcBef>
              <a:spcAft>
                <a:spcPts val="0"/>
              </a:spcAft>
              <a:buClr>
                <a:schemeClr val="tx2"/>
              </a:buClr>
              <a:buSzPct val="150000"/>
              <a:buFont typeface="Wingdings" panose="05000000000000000000" pitchFamily="2" charset="2"/>
              <a:buChar char="ü"/>
              <a:defRPr/>
            </a:pPr>
            <a:r>
              <a:rPr lang="en-GB" sz="900">
                <a:latin typeface="Trebuchet MS" panose="020B0603020202020204" pitchFamily="34" charset="0"/>
                <a:cs typeface="Arial"/>
              </a:rPr>
              <a:t>...</a:t>
            </a:r>
            <a:endParaRPr lang="en-GB" sz="900">
              <a:latin typeface="Trebuchet MS" panose="020B0603020202020204" pitchFamily="34" charset="0"/>
            </a:endParaRPr>
          </a:p>
        </p:txBody>
      </p:sp>
      <p:grpSp>
        <p:nvGrpSpPr>
          <p:cNvPr id="67" name="Group 8">
            <a:extLst>
              <a:ext uri="{FF2B5EF4-FFF2-40B4-BE49-F238E27FC236}">
                <a16:creationId xmlns:a16="http://schemas.microsoft.com/office/drawing/2014/main" id="{7F789EFA-09D4-4C89-BA30-BE4C9492D55F}"/>
              </a:ext>
            </a:extLst>
          </p:cNvPr>
          <p:cNvGrpSpPr>
            <a:grpSpLocks noChangeAspect="1"/>
          </p:cNvGrpSpPr>
          <p:nvPr/>
        </p:nvGrpSpPr>
        <p:grpSpPr bwMode="auto">
          <a:xfrm>
            <a:off x="5365740" y="812004"/>
            <a:ext cx="216001" cy="216000"/>
            <a:chOff x="-1" y="0"/>
            <a:chExt cx="77" cy="77"/>
          </a:xfrm>
          <a:solidFill>
            <a:srgbClr val="289B38"/>
          </a:solidFill>
        </p:grpSpPr>
        <p:sp>
          <p:nvSpPr>
            <p:cNvPr id="68" name="Freeform 9">
              <a:extLst>
                <a:ext uri="{FF2B5EF4-FFF2-40B4-BE49-F238E27FC236}">
                  <a16:creationId xmlns:a16="http://schemas.microsoft.com/office/drawing/2014/main" id="{F86050D8-1559-405A-8329-07E5E070EB4D}"/>
                </a:ext>
              </a:extLst>
            </p:cNvPr>
            <p:cNvSpPr>
              <a:spLocks/>
            </p:cNvSpPr>
            <p:nvPr/>
          </p:nvSpPr>
          <p:spPr bwMode="auto">
            <a:xfrm>
              <a:off x="-1" y="22"/>
              <a:ext cx="54" cy="55"/>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69" name="Freeform 10">
              <a:extLst>
                <a:ext uri="{FF2B5EF4-FFF2-40B4-BE49-F238E27FC236}">
                  <a16:creationId xmlns:a16="http://schemas.microsoft.com/office/drawing/2014/main" id="{F9E37C02-2BA5-411D-A6A0-58690851044F}"/>
                </a:ext>
              </a:extLst>
            </p:cNvPr>
            <p:cNvSpPr>
              <a:spLocks/>
            </p:cNvSpPr>
            <p:nvPr/>
          </p:nvSpPr>
          <p:spPr bwMode="auto">
            <a:xfrm>
              <a:off x="28" y="0"/>
              <a:ext cx="48" cy="48"/>
            </a:xfrm>
            <a:custGeom>
              <a:avLst/>
              <a:gdLst>
                <a:gd name="T0" fmla="*/ 0 w 48"/>
                <a:gd name="T1" fmla="*/ 0 h 48"/>
                <a:gd name="T2" fmla="*/ 0 w 48"/>
                <a:gd name="T3" fmla="*/ 14 h 48"/>
                <a:gd name="T4" fmla="*/ 4 w 48"/>
                <a:gd name="T5" fmla="*/ 14 h 48"/>
                <a:gd name="T6" fmla="*/ 4 w 48"/>
                <a:gd name="T7" fmla="*/ 5 h 48"/>
                <a:gd name="T8" fmla="*/ 43 w 48"/>
                <a:gd name="T9" fmla="*/ 5 h 48"/>
                <a:gd name="T10" fmla="*/ 43 w 48"/>
                <a:gd name="T11" fmla="*/ 29 h 48"/>
                <a:gd name="T12" fmla="*/ 39 w 48"/>
                <a:gd name="T13" fmla="*/ 29 h 48"/>
                <a:gd name="T14" fmla="*/ 37 w 48"/>
                <a:gd name="T15" fmla="*/ 29 h 48"/>
                <a:gd name="T16" fmla="*/ 36 w 48"/>
                <a:gd name="T17" fmla="*/ 30 h 48"/>
                <a:gd name="T18" fmla="*/ 24 w 48"/>
                <a:gd name="T19" fmla="*/ 38 h 48"/>
                <a:gd name="T20" fmla="*/ 24 w 48"/>
                <a:gd name="T21" fmla="*/ 29 h 48"/>
                <a:gd name="T22" fmla="*/ 19 w 48"/>
                <a:gd name="T23" fmla="*/ 29 h 48"/>
                <a:gd name="T24" fmla="*/ 14 w 48"/>
                <a:gd name="T25" fmla="*/ 29 h 48"/>
                <a:gd name="T26" fmla="*/ 14 w 48"/>
                <a:gd name="T27" fmla="*/ 34 h 48"/>
                <a:gd name="T28" fmla="*/ 19 w 48"/>
                <a:gd name="T29" fmla="*/ 34 h 48"/>
                <a:gd name="T30" fmla="*/ 19 w 48"/>
                <a:gd name="T31" fmla="*/ 48 h 48"/>
                <a:gd name="T32" fmla="*/ 38 w 48"/>
                <a:gd name="T33" fmla="*/ 34 h 48"/>
                <a:gd name="T34" fmla="*/ 48 w 48"/>
                <a:gd name="T35" fmla="*/ 34 h 48"/>
                <a:gd name="T36" fmla="*/ 48 w 48"/>
                <a:gd name="T37" fmla="*/ 0 h 48"/>
                <a:gd name="T38" fmla="*/ 0 w 48"/>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8">
                  <a:moveTo>
                    <a:pt x="0" y="0"/>
                  </a:moveTo>
                  <a:lnTo>
                    <a:pt x="0" y="14"/>
                  </a:lnTo>
                  <a:lnTo>
                    <a:pt x="4" y="14"/>
                  </a:lnTo>
                  <a:lnTo>
                    <a:pt x="4" y="5"/>
                  </a:lnTo>
                  <a:lnTo>
                    <a:pt x="43" y="5"/>
                  </a:lnTo>
                  <a:lnTo>
                    <a:pt x="43" y="29"/>
                  </a:lnTo>
                  <a:lnTo>
                    <a:pt x="39" y="29"/>
                  </a:lnTo>
                  <a:lnTo>
                    <a:pt x="37" y="29"/>
                  </a:lnTo>
                  <a:lnTo>
                    <a:pt x="36" y="30"/>
                  </a:lnTo>
                  <a:lnTo>
                    <a:pt x="24" y="38"/>
                  </a:lnTo>
                  <a:lnTo>
                    <a:pt x="24" y="29"/>
                  </a:lnTo>
                  <a:lnTo>
                    <a:pt x="19" y="29"/>
                  </a:lnTo>
                  <a:lnTo>
                    <a:pt x="14" y="29"/>
                  </a:lnTo>
                  <a:lnTo>
                    <a:pt x="14" y="34"/>
                  </a:lnTo>
                  <a:lnTo>
                    <a:pt x="19" y="34"/>
                  </a:lnTo>
                  <a:lnTo>
                    <a:pt x="19" y="48"/>
                  </a:lnTo>
                  <a:lnTo>
                    <a:pt x="38" y="34"/>
                  </a:lnTo>
                  <a:lnTo>
                    <a:pt x="48" y="34"/>
                  </a:lnTo>
                  <a:lnTo>
                    <a:pt x="4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grpSp>
      <p:cxnSp>
        <p:nvCxnSpPr>
          <p:cNvPr id="70" name="Connecteur droit 14">
            <a:extLst>
              <a:ext uri="{FF2B5EF4-FFF2-40B4-BE49-F238E27FC236}">
                <a16:creationId xmlns:a16="http://schemas.microsoft.com/office/drawing/2014/main" id="{29C867F9-F0EB-42CF-BB74-75666448ED84}"/>
              </a:ext>
            </a:extLst>
          </p:cNvPr>
          <p:cNvCxnSpPr>
            <a:cxnSpLocks/>
          </p:cNvCxnSpPr>
          <p:nvPr/>
        </p:nvCxnSpPr>
        <p:spPr bwMode="auto">
          <a:xfrm>
            <a:off x="5269269" y="1081343"/>
            <a:ext cx="4320000" cy="0"/>
          </a:xfrm>
          <a:prstGeom prst="line">
            <a:avLst/>
          </a:prstGeom>
          <a:solidFill>
            <a:schemeClr val="accent1"/>
          </a:solidFill>
          <a:ln w="12700" cap="flat" cmpd="sng" algn="ctr">
            <a:solidFill>
              <a:schemeClr val="tx2"/>
            </a:solidFill>
            <a:prstDash val="solid"/>
            <a:round/>
            <a:headEnd type="none" w="med" len="med"/>
            <a:tailEnd type="none" w="med" len="med"/>
          </a:ln>
          <a:effectLst/>
        </p:spPr>
      </p:cxnSp>
      <p:sp>
        <p:nvSpPr>
          <p:cNvPr id="71" name="ZoneTexte 16">
            <a:extLst>
              <a:ext uri="{FF2B5EF4-FFF2-40B4-BE49-F238E27FC236}">
                <a16:creationId xmlns:a16="http://schemas.microsoft.com/office/drawing/2014/main" id="{1CDB3C1D-E3A3-4EE3-BBFF-1FCAB7E0BF78}"/>
              </a:ext>
            </a:extLst>
          </p:cNvPr>
          <p:cNvSpPr txBox="1"/>
          <p:nvPr/>
        </p:nvSpPr>
        <p:spPr>
          <a:xfrm>
            <a:off x="5874249" y="824403"/>
            <a:ext cx="3110041" cy="276999"/>
          </a:xfrm>
          <a:prstGeom prst="rect">
            <a:avLst/>
          </a:prstGeom>
          <a:noFill/>
        </p:spPr>
        <p:txBody>
          <a:bodyPr wrap="square" rtlCol="0">
            <a:spAutoFit/>
          </a:bodyPr>
          <a:lstStyle/>
          <a:p>
            <a:pPr lvl="0" algn="ctr">
              <a:defRPr/>
            </a:pPr>
            <a:r>
              <a:rPr lang="en-GB" sz="1200" b="1">
                <a:solidFill>
                  <a:schemeClr val="tx2"/>
                </a:solidFill>
                <a:latin typeface="Trebuchet MS" panose="020B0603020202020204" pitchFamily="34" charset="0"/>
              </a:rPr>
              <a:t>Expert calls</a:t>
            </a:r>
          </a:p>
        </p:txBody>
      </p:sp>
      <p:sp>
        <p:nvSpPr>
          <p:cNvPr id="72" name="ZoneTexte 28">
            <a:extLst>
              <a:ext uri="{FF2B5EF4-FFF2-40B4-BE49-F238E27FC236}">
                <a16:creationId xmlns:a16="http://schemas.microsoft.com/office/drawing/2014/main" id="{DE7764D2-4F2C-4178-B203-DC74A25B04DF}"/>
              </a:ext>
            </a:extLst>
          </p:cNvPr>
          <p:cNvSpPr txBox="1"/>
          <p:nvPr/>
        </p:nvSpPr>
        <p:spPr>
          <a:xfrm>
            <a:off x="5447091" y="1112192"/>
            <a:ext cx="4356000" cy="1610697"/>
          </a:xfrm>
          <a:prstGeom prst="rect">
            <a:avLst/>
          </a:prstGeom>
          <a:noFill/>
        </p:spPr>
        <p:txBody>
          <a:bodyPr wrap="square" lIns="91440" rIns="0" rtlCol="0" anchor="t">
            <a:spAutoFit/>
          </a:bodyPr>
          <a:lstStyle/>
          <a:p>
            <a:pPr marL="357188" indent="-171450" defTabSz="360363">
              <a:spcBef>
                <a:spcPts val="4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Managing Director Europe at a BD&amp;A player, former Sales Director at another BD&amp;A player	 (EU)</a:t>
            </a:r>
            <a:r>
              <a:rPr lang="en-GB" sz="1000">
                <a:solidFill>
                  <a:srgbClr val="6C6C6C"/>
                </a:solidFill>
                <a:latin typeface="Trebuchet MS" panose="020B0603020202020204" pitchFamily="34" charset="0"/>
                <a:cs typeface="Arial"/>
              </a:rPr>
              <a:t>			</a:t>
            </a:r>
            <a:endParaRPr lang="en-GB" sz="900">
              <a:solidFill>
                <a:srgbClr val="6C6C6C"/>
              </a:solidFill>
              <a:latin typeface="Trebuchet MS" panose="020B0603020202020204" pitchFamily="34" charset="0"/>
              <a:cs typeface="Arial"/>
            </a:endParaRPr>
          </a:p>
          <a:p>
            <a:pPr marL="357188" lvl="1" indent="-171450" defTabSz="360363">
              <a:spcBef>
                <a:spcPts val="4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Former Sales Director at a BD&amp;A player &amp; Current Associate director Sales at another BD&amp;A player (NL) 					</a:t>
            </a:r>
          </a:p>
          <a:p>
            <a:pPr marL="357188" lvl="1" indent="-171450" defTabSz="360363">
              <a:spcBef>
                <a:spcPts val="4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Director Marketing, Consulting, and Finance at a BD&amp;A player (BE)</a:t>
            </a:r>
          </a:p>
          <a:p>
            <a:pPr marL="357188" lvl="1" indent="-171450" defTabSz="360363">
              <a:spcBef>
                <a:spcPts val="4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Former Managing Director at a BD&amp;A player (BE)</a:t>
            </a:r>
          </a:p>
          <a:p>
            <a:pPr marL="357188" indent="-171450" defTabSz="360363">
              <a:spcBef>
                <a:spcPts val="4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Former Commercial Development Manager at a BD&amp;A player, former marketing at another BD&amp;A player (FR)</a:t>
            </a:r>
          </a:p>
          <a:p>
            <a:pPr marL="357188" indent="-171450" defTabSz="360363">
              <a:spcBef>
                <a:spcPts val="4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Legal &amp; Compliance Director at a big corporate (EU)</a:t>
            </a:r>
          </a:p>
        </p:txBody>
      </p:sp>
      <p:sp>
        <p:nvSpPr>
          <p:cNvPr id="73" name="ZoneTexte 72">
            <a:extLst>
              <a:ext uri="{FF2B5EF4-FFF2-40B4-BE49-F238E27FC236}">
                <a16:creationId xmlns:a16="http://schemas.microsoft.com/office/drawing/2014/main" id="{3DA9DDB7-9966-4429-AAB5-F104D7EC6A15}"/>
              </a:ext>
            </a:extLst>
          </p:cNvPr>
          <p:cNvSpPr txBox="1"/>
          <p:nvPr/>
        </p:nvSpPr>
        <p:spPr>
          <a:xfrm>
            <a:off x="5192928" y="1081624"/>
            <a:ext cx="1175476" cy="215444"/>
          </a:xfrm>
          <a:prstGeom prst="rect">
            <a:avLst/>
          </a:prstGeom>
          <a:noFill/>
        </p:spPr>
        <p:txBody>
          <a:bodyPr wrap="square">
            <a:spAutoFit/>
          </a:bodyPr>
          <a:lstStyle/>
          <a:p>
            <a:pPr marL="0" marR="0" lvl="0" indent="0" algn="l" defTabSz="360363" rtl="0" eaLnBrk="1" fontAlgn="base" latinLnBrk="0" hangingPunct="1">
              <a:lnSpc>
                <a:spcPct val="100000"/>
              </a:lnSpc>
              <a:spcBef>
                <a:spcPts val="400"/>
              </a:spcBef>
              <a:spcAft>
                <a:spcPts val="0"/>
              </a:spcAft>
              <a:buClr>
                <a:srgbClr val="289B38"/>
              </a:buClr>
              <a:buSzPct val="150000"/>
              <a:buFontTx/>
              <a:buNone/>
              <a:tabLst/>
              <a:defRPr/>
            </a:pPr>
            <a:r>
              <a:rPr kumimoji="0" lang="en-GB" sz="8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a:rPr>
              <a:t>Europe</a:t>
            </a:r>
          </a:p>
        </p:txBody>
      </p:sp>
      <p:sp>
        <p:nvSpPr>
          <p:cNvPr id="74" name="ZoneTexte 73">
            <a:extLst>
              <a:ext uri="{FF2B5EF4-FFF2-40B4-BE49-F238E27FC236}">
                <a16:creationId xmlns:a16="http://schemas.microsoft.com/office/drawing/2014/main" id="{12A48DAF-8007-47B3-93BF-429F1525E798}"/>
              </a:ext>
            </a:extLst>
          </p:cNvPr>
          <p:cNvSpPr txBox="1"/>
          <p:nvPr/>
        </p:nvSpPr>
        <p:spPr>
          <a:xfrm>
            <a:off x="5192928" y="1441093"/>
            <a:ext cx="1175476" cy="215444"/>
          </a:xfrm>
          <a:prstGeom prst="rect">
            <a:avLst/>
          </a:prstGeom>
          <a:noFill/>
        </p:spPr>
        <p:txBody>
          <a:bodyPr wrap="square">
            <a:spAutoFit/>
          </a:bodyPr>
          <a:lstStyle/>
          <a:p>
            <a:pPr marL="0" marR="0" lvl="0" indent="0" algn="l" defTabSz="360363" rtl="0" eaLnBrk="1" fontAlgn="base" latinLnBrk="0" hangingPunct="1">
              <a:lnSpc>
                <a:spcPct val="100000"/>
              </a:lnSpc>
              <a:spcBef>
                <a:spcPts val="400"/>
              </a:spcBef>
              <a:spcAft>
                <a:spcPts val="0"/>
              </a:spcAft>
              <a:buClr>
                <a:srgbClr val="289B38"/>
              </a:buClr>
              <a:buSzPct val="150000"/>
              <a:buFontTx/>
              <a:buNone/>
              <a:tabLst/>
              <a:defRPr/>
            </a:pPr>
            <a:r>
              <a:rPr kumimoji="0" lang="en-GB" sz="8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a:rPr>
              <a:t>Benelux</a:t>
            </a:r>
          </a:p>
        </p:txBody>
      </p:sp>
      <p:sp>
        <p:nvSpPr>
          <p:cNvPr id="75" name="ZoneTexte 74">
            <a:extLst>
              <a:ext uri="{FF2B5EF4-FFF2-40B4-BE49-F238E27FC236}">
                <a16:creationId xmlns:a16="http://schemas.microsoft.com/office/drawing/2014/main" id="{2CB35366-4147-423A-A74D-3E0C3E6A3DB4}"/>
              </a:ext>
            </a:extLst>
          </p:cNvPr>
          <p:cNvSpPr txBox="1"/>
          <p:nvPr/>
        </p:nvSpPr>
        <p:spPr>
          <a:xfrm>
            <a:off x="5192929" y="2157676"/>
            <a:ext cx="1083018" cy="215444"/>
          </a:xfrm>
          <a:prstGeom prst="rect">
            <a:avLst/>
          </a:prstGeom>
          <a:noFill/>
        </p:spPr>
        <p:txBody>
          <a:bodyPr wrap="square">
            <a:spAutoFit/>
          </a:bodyPr>
          <a:lstStyle/>
          <a:p>
            <a:pPr marL="0" marR="0" lvl="0" indent="0" algn="l" defTabSz="360363" rtl="0" eaLnBrk="1" fontAlgn="base" latinLnBrk="0" hangingPunct="1">
              <a:lnSpc>
                <a:spcPct val="100000"/>
              </a:lnSpc>
              <a:spcBef>
                <a:spcPts val="400"/>
              </a:spcBef>
              <a:spcAft>
                <a:spcPts val="0"/>
              </a:spcAft>
              <a:buClr>
                <a:srgbClr val="289B38"/>
              </a:buClr>
              <a:buSzPct val="150000"/>
              <a:buFontTx/>
              <a:buNone/>
              <a:tabLst/>
              <a:defRPr/>
            </a:pPr>
            <a:r>
              <a:rPr lang="en-GB" sz="800" b="1" i="1">
                <a:solidFill>
                  <a:srgbClr val="6C6C6C"/>
                </a:solidFill>
                <a:latin typeface="Trebuchet MS" panose="020B0603020202020204" pitchFamily="34" charset="0"/>
                <a:cs typeface="Arial"/>
              </a:rPr>
              <a:t>French</a:t>
            </a:r>
            <a:endParaRPr kumimoji="0" lang="en-GB" sz="8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a:endParaRPr>
          </a:p>
        </p:txBody>
      </p:sp>
      <p:grpSp>
        <p:nvGrpSpPr>
          <p:cNvPr id="76" name="Group 8">
            <a:extLst>
              <a:ext uri="{FF2B5EF4-FFF2-40B4-BE49-F238E27FC236}">
                <a16:creationId xmlns:a16="http://schemas.microsoft.com/office/drawing/2014/main" id="{9D78F36E-C7AA-4C87-BBD4-C9FF755B9527}"/>
              </a:ext>
            </a:extLst>
          </p:cNvPr>
          <p:cNvGrpSpPr>
            <a:grpSpLocks noChangeAspect="1"/>
          </p:cNvGrpSpPr>
          <p:nvPr/>
        </p:nvGrpSpPr>
        <p:grpSpPr bwMode="auto">
          <a:xfrm>
            <a:off x="5365740" y="2669604"/>
            <a:ext cx="216001" cy="216000"/>
            <a:chOff x="-1" y="0"/>
            <a:chExt cx="77" cy="77"/>
          </a:xfrm>
          <a:solidFill>
            <a:srgbClr val="289B38"/>
          </a:solidFill>
        </p:grpSpPr>
        <p:sp>
          <p:nvSpPr>
            <p:cNvPr id="77" name="Freeform 9">
              <a:extLst>
                <a:ext uri="{FF2B5EF4-FFF2-40B4-BE49-F238E27FC236}">
                  <a16:creationId xmlns:a16="http://schemas.microsoft.com/office/drawing/2014/main" id="{7FEE9580-47DF-46BB-B6A5-3E782B1A09B3}"/>
                </a:ext>
              </a:extLst>
            </p:cNvPr>
            <p:cNvSpPr>
              <a:spLocks/>
            </p:cNvSpPr>
            <p:nvPr/>
          </p:nvSpPr>
          <p:spPr bwMode="auto">
            <a:xfrm>
              <a:off x="-1" y="22"/>
              <a:ext cx="54" cy="55"/>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78" name="Freeform 10">
              <a:extLst>
                <a:ext uri="{FF2B5EF4-FFF2-40B4-BE49-F238E27FC236}">
                  <a16:creationId xmlns:a16="http://schemas.microsoft.com/office/drawing/2014/main" id="{E0DEA97B-70E6-4175-9D29-8DF0BAFA79A9}"/>
                </a:ext>
              </a:extLst>
            </p:cNvPr>
            <p:cNvSpPr>
              <a:spLocks/>
            </p:cNvSpPr>
            <p:nvPr/>
          </p:nvSpPr>
          <p:spPr bwMode="auto">
            <a:xfrm>
              <a:off x="28" y="0"/>
              <a:ext cx="48" cy="48"/>
            </a:xfrm>
            <a:custGeom>
              <a:avLst/>
              <a:gdLst>
                <a:gd name="T0" fmla="*/ 0 w 48"/>
                <a:gd name="T1" fmla="*/ 0 h 48"/>
                <a:gd name="T2" fmla="*/ 0 w 48"/>
                <a:gd name="T3" fmla="*/ 14 h 48"/>
                <a:gd name="T4" fmla="*/ 4 w 48"/>
                <a:gd name="T5" fmla="*/ 14 h 48"/>
                <a:gd name="T6" fmla="*/ 4 w 48"/>
                <a:gd name="T7" fmla="*/ 5 h 48"/>
                <a:gd name="T8" fmla="*/ 43 w 48"/>
                <a:gd name="T9" fmla="*/ 5 h 48"/>
                <a:gd name="T10" fmla="*/ 43 w 48"/>
                <a:gd name="T11" fmla="*/ 29 h 48"/>
                <a:gd name="T12" fmla="*/ 39 w 48"/>
                <a:gd name="T13" fmla="*/ 29 h 48"/>
                <a:gd name="T14" fmla="*/ 37 w 48"/>
                <a:gd name="T15" fmla="*/ 29 h 48"/>
                <a:gd name="T16" fmla="*/ 36 w 48"/>
                <a:gd name="T17" fmla="*/ 30 h 48"/>
                <a:gd name="T18" fmla="*/ 24 w 48"/>
                <a:gd name="T19" fmla="*/ 38 h 48"/>
                <a:gd name="T20" fmla="*/ 24 w 48"/>
                <a:gd name="T21" fmla="*/ 29 h 48"/>
                <a:gd name="T22" fmla="*/ 19 w 48"/>
                <a:gd name="T23" fmla="*/ 29 h 48"/>
                <a:gd name="T24" fmla="*/ 14 w 48"/>
                <a:gd name="T25" fmla="*/ 29 h 48"/>
                <a:gd name="T26" fmla="*/ 14 w 48"/>
                <a:gd name="T27" fmla="*/ 34 h 48"/>
                <a:gd name="T28" fmla="*/ 19 w 48"/>
                <a:gd name="T29" fmla="*/ 34 h 48"/>
                <a:gd name="T30" fmla="*/ 19 w 48"/>
                <a:gd name="T31" fmla="*/ 48 h 48"/>
                <a:gd name="T32" fmla="*/ 38 w 48"/>
                <a:gd name="T33" fmla="*/ 34 h 48"/>
                <a:gd name="T34" fmla="*/ 48 w 48"/>
                <a:gd name="T35" fmla="*/ 34 h 48"/>
                <a:gd name="T36" fmla="*/ 48 w 48"/>
                <a:gd name="T37" fmla="*/ 0 h 48"/>
                <a:gd name="T38" fmla="*/ 0 w 48"/>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8">
                  <a:moveTo>
                    <a:pt x="0" y="0"/>
                  </a:moveTo>
                  <a:lnTo>
                    <a:pt x="0" y="14"/>
                  </a:lnTo>
                  <a:lnTo>
                    <a:pt x="4" y="14"/>
                  </a:lnTo>
                  <a:lnTo>
                    <a:pt x="4" y="5"/>
                  </a:lnTo>
                  <a:lnTo>
                    <a:pt x="43" y="5"/>
                  </a:lnTo>
                  <a:lnTo>
                    <a:pt x="43" y="29"/>
                  </a:lnTo>
                  <a:lnTo>
                    <a:pt x="39" y="29"/>
                  </a:lnTo>
                  <a:lnTo>
                    <a:pt x="37" y="29"/>
                  </a:lnTo>
                  <a:lnTo>
                    <a:pt x="36" y="30"/>
                  </a:lnTo>
                  <a:lnTo>
                    <a:pt x="24" y="38"/>
                  </a:lnTo>
                  <a:lnTo>
                    <a:pt x="24" y="29"/>
                  </a:lnTo>
                  <a:lnTo>
                    <a:pt x="19" y="29"/>
                  </a:lnTo>
                  <a:lnTo>
                    <a:pt x="14" y="29"/>
                  </a:lnTo>
                  <a:lnTo>
                    <a:pt x="14" y="34"/>
                  </a:lnTo>
                  <a:lnTo>
                    <a:pt x="19" y="34"/>
                  </a:lnTo>
                  <a:lnTo>
                    <a:pt x="19" y="48"/>
                  </a:lnTo>
                  <a:lnTo>
                    <a:pt x="38" y="34"/>
                  </a:lnTo>
                  <a:lnTo>
                    <a:pt x="48" y="34"/>
                  </a:lnTo>
                  <a:lnTo>
                    <a:pt x="4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grpSp>
      <p:cxnSp>
        <p:nvCxnSpPr>
          <p:cNvPr id="79" name="Connecteur droit 14">
            <a:extLst>
              <a:ext uri="{FF2B5EF4-FFF2-40B4-BE49-F238E27FC236}">
                <a16:creationId xmlns:a16="http://schemas.microsoft.com/office/drawing/2014/main" id="{4A526D57-9474-44FE-A64B-1AF1136B8556}"/>
              </a:ext>
            </a:extLst>
          </p:cNvPr>
          <p:cNvCxnSpPr>
            <a:cxnSpLocks/>
          </p:cNvCxnSpPr>
          <p:nvPr/>
        </p:nvCxnSpPr>
        <p:spPr bwMode="auto">
          <a:xfrm>
            <a:off x="5269269" y="2911235"/>
            <a:ext cx="4320000" cy="0"/>
          </a:xfrm>
          <a:prstGeom prst="line">
            <a:avLst/>
          </a:prstGeom>
          <a:solidFill>
            <a:schemeClr val="accent1"/>
          </a:solidFill>
          <a:ln w="12700" cap="flat" cmpd="sng" algn="ctr">
            <a:solidFill>
              <a:schemeClr val="tx2"/>
            </a:solidFill>
            <a:prstDash val="solid"/>
            <a:round/>
            <a:headEnd type="none" w="med" len="med"/>
            <a:tailEnd type="none" w="med" len="med"/>
          </a:ln>
          <a:effectLst/>
        </p:spPr>
      </p:cxnSp>
      <p:sp>
        <p:nvSpPr>
          <p:cNvPr id="80" name="ZoneTexte 16">
            <a:extLst>
              <a:ext uri="{FF2B5EF4-FFF2-40B4-BE49-F238E27FC236}">
                <a16:creationId xmlns:a16="http://schemas.microsoft.com/office/drawing/2014/main" id="{DC25D828-0D28-4225-A75E-19B736773777}"/>
              </a:ext>
            </a:extLst>
          </p:cNvPr>
          <p:cNvSpPr txBox="1"/>
          <p:nvPr/>
        </p:nvSpPr>
        <p:spPr>
          <a:xfrm>
            <a:off x="5874249" y="2670103"/>
            <a:ext cx="3110041" cy="276999"/>
          </a:xfrm>
          <a:prstGeom prst="rect">
            <a:avLst/>
          </a:prstGeom>
          <a:noFill/>
        </p:spPr>
        <p:txBody>
          <a:bodyPr wrap="square" rtlCol="0">
            <a:spAutoFit/>
          </a:bodyPr>
          <a:lstStyle/>
          <a:p>
            <a:pPr lvl="0" algn="ctr">
              <a:defRPr/>
            </a:pPr>
            <a:r>
              <a:rPr lang="en-GB" sz="1200" b="1">
                <a:solidFill>
                  <a:schemeClr val="tx2"/>
                </a:solidFill>
                <a:latin typeface="Trebuchet MS" panose="020B0603020202020204" pitchFamily="34" charset="0"/>
              </a:rPr>
              <a:t>Client calls</a:t>
            </a:r>
          </a:p>
        </p:txBody>
      </p:sp>
      <p:sp>
        <p:nvSpPr>
          <p:cNvPr id="81" name="ZoneTexte 28">
            <a:extLst>
              <a:ext uri="{FF2B5EF4-FFF2-40B4-BE49-F238E27FC236}">
                <a16:creationId xmlns:a16="http://schemas.microsoft.com/office/drawing/2014/main" id="{03AD98CB-C432-4D8E-B8AF-E4C9447902E1}"/>
              </a:ext>
            </a:extLst>
          </p:cNvPr>
          <p:cNvSpPr txBox="1"/>
          <p:nvPr/>
        </p:nvSpPr>
        <p:spPr>
          <a:xfrm>
            <a:off x="5365740" y="2944719"/>
            <a:ext cx="1225170" cy="584775"/>
          </a:xfrm>
          <a:prstGeom prst="rect">
            <a:avLst/>
          </a:prstGeom>
          <a:noFill/>
        </p:spPr>
        <p:txBody>
          <a:bodyPr wrap="square" lIns="91440" rIns="0" rtlCol="0" anchor="t">
            <a:spAutoFit/>
          </a:bodyPr>
          <a:lstStyle/>
          <a:p>
            <a:pPr marL="171450" indent="-171450">
              <a:spcBef>
                <a:spcPts val="3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Telecom (FR)</a:t>
            </a:r>
          </a:p>
          <a:p>
            <a:pPr marL="171450" indent="-171450">
              <a:spcBef>
                <a:spcPts val="3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Industry (FR)</a:t>
            </a:r>
          </a:p>
          <a:p>
            <a:pPr marL="171450" indent="-171450">
              <a:spcBef>
                <a:spcPts val="3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Health (FR)</a:t>
            </a:r>
          </a:p>
        </p:txBody>
      </p:sp>
      <p:sp>
        <p:nvSpPr>
          <p:cNvPr id="82" name="ZoneTexte 28">
            <a:extLst>
              <a:ext uri="{FF2B5EF4-FFF2-40B4-BE49-F238E27FC236}">
                <a16:creationId xmlns:a16="http://schemas.microsoft.com/office/drawing/2014/main" id="{2A889C65-3B12-4B67-B433-866A54790E0C}"/>
              </a:ext>
            </a:extLst>
          </p:cNvPr>
          <p:cNvSpPr txBox="1"/>
          <p:nvPr/>
        </p:nvSpPr>
        <p:spPr>
          <a:xfrm>
            <a:off x="6860661" y="2925704"/>
            <a:ext cx="1225170" cy="407804"/>
          </a:xfrm>
          <a:prstGeom prst="rect">
            <a:avLst/>
          </a:prstGeom>
          <a:noFill/>
        </p:spPr>
        <p:txBody>
          <a:bodyPr wrap="square" lIns="91440" rIns="0" rtlCol="0" anchor="t">
            <a:spAutoFit/>
          </a:bodyPr>
          <a:lstStyle/>
          <a:p>
            <a:pPr marL="171450" indent="-171450">
              <a:spcBef>
                <a:spcPts val="3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Finance (NL)</a:t>
            </a:r>
          </a:p>
          <a:p>
            <a:pPr marL="171450" indent="-171450">
              <a:spcBef>
                <a:spcPts val="3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Finance (NL)</a:t>
            </a:r>
          </a:p>
        </p:txBody>
      </p:sp>
      <p:sp>
        <p:nvSpPr>
          <p:cNvPr id="83" name="ZoneTexte 28">
            <a:extLst>
              <a:ext uri="{FF2B5EF4-FFF2-40B4-BE49-F238E27FC236}">
                <a16:creationId xmlns:a16="http://schemas.microsoft.com/office/drawing/2014/main" id="{AAEFE50B-7B2A-4D9A-B07A-2A79A777F581}"/>
              </a:ext>
            </a:extLst>
          </p:cNvPr>
          <p:cNvSpPr txBox="1"/>
          <p:nvPr/>
        </p:nvSpPr>
        <p:spPr>
          <a:xfrm>
            <a:off x="8279678" y="2925704"/>
            <a:ext cx="1425921" cy="684803"/>
          </a:xfrm>
          <a:prstGeom prst="rect">
            <a:avLst/>
          </a:prstGeom>
          <a:noFill/>
        </p:spPr>
        <p:txBody>
          <a:bodyPr wrap="square" lIns="91440" rIns="0" rtlCol="0" anchor="t">
            <a:spAutoFit/>
          </a:bodyPr>
          <a:lstStyle/>
          <a:p>
            <a:pPr marL="171450" indent="-171450">
              <a:spcBef>
                <a:spcPts val="3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Industry (BE)</a:t>
            </a:r>
          </a:p>
          <a:p>
            <a:pPr marL="171450" indent="-171450">
              <a:spcBef>
                <a:spcPts val="3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2 Manageo’s customers (agency and small business)</a:t>
            </a:r>
          </a:p>
        </p:txBody>
      </p:sp>
    </p:spTree>
    <p:extLst>
      <p:ext uri="{BB962C8B-B14F-4D97-AF65-F5344CB8AC3E}">
        <p14:creationId xmlns:p14="http://schemas.microsoft.com/office/powerpoint/2010/main" val="52496156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Connecteur droit 70"/>
          <p:cNvCxnSpPr/>
          <p:nvPr/>
        </p:nvCxnSpPr>
        <p:spPr>
          <a:xfrm>
            <a:off x="2230518" y="1589727"/>
            <a:ext cx="991781"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a:off x="6676059" y="1589727"/>
            <a:ext cx="991781"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3" name="Image 2">
            <a:extLst>
              <a:ext uri="{FF2B5EF4-FFF2-40B4-BE49-F238E27FC236}">
                <a16:creationId xmlns:a16="http://schemas.microsoft.com/office/drawing/2014/main" id="{5D528691-F1EF-432C-B271-2BB977ADD0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99996" y="1021777"/>
            <a:ext cx="2506008" cy="1135900"/>
          </a:xfrm>
          <a:prstGeom prst="rect">
            <a:avLst/>
          </a:prstGeom>
        </p:spPr>
      </p:pic>
      <p:sp>
        <p:nvSpPr>
          <p:cNvPr id="19" name="ZoneTexte 69">
            <a:extLst>
              <a:ext uri="{FF2B5EF4-FFF2-40B4-BE49-F238E27FC236}">
                <a16:creationId xmlns:a16="http://schemas.microsoft.com/office/drawing/2014/main" id="{F70F631C-DE69-46D9-9204-FF753F430C6E}"/>
              </a:ext>
            </a:extLst>
          </p:cNvPr>
          <p:cNvSpPr txBox="1"/>
          <p:nvPr/>
        </p:nvSpPr>
        <p:spPr>
          <a:xfrm>
            <a:off x="2711276" y="2477558"/>
            <a:ext cx="2241724" cy="775597"/>
          </a:xfrm>
          <a:prstGeom prst="rect">
            <a:avLst/>
          </a:prstGeom>
          <a:noFill/>
        </p:spPr>
        <p:txBody>
          <a:bodyPr wrap="square" rtlCol="0">
            <a:spAutoFit/>
          </a:bodyPr>
          <a:lstStyle/>
          <a:p>
            <a:pPr marL="285750" indent="-285750" algn="ctr" eaLnBrk="0" hangingPunct="0">
              <a:spcBef>
                <a:spcPct val="35000"/>
              </a:spcBef>
              <a:buClr>
                <a:schemeClr val="accent1"/>
              </a:buClr>
              <a:buSzPct val="100000"/>
              <a:defRPr/>
            </a:pPr>
            <a:r>
              <a:rPr lang="en-GB" sz="1200">
                <a:latin typeface="Trebuchet MS" panose="020B0603020202020204" pitchFamily="34" charset="0"/>
              </a:rPr>
              <a:t>Paris Office</a:t>
            </a:r>
          </a:p>
          <a:p>
            <a:pPr marL="285750" indent="-285750" algn="ctr" eaLnBrk="0" hangingPunct="0">
              <a:spcBef>
                <a:spcPct val="35000"/>
              </a:spcBef>
              <a:buClr>
                <a:schemeClr val="accent1"/>
              </a:buClr>
              <a:buSzPct val="100000"/>
              <a:defRPr/>
            </a:pPr>
            <a:r>
              <a:rPr lang="en-GB" sz="1200">
                <a:latin typeface="Trebuchet MS" panose="020B0603020202020204" pitchFamily="34" charset="0"/>
              </a:rPr>
              <a:t>78 Avenue Raymond </a:t>
            </a:r>
            <a:r>
              <a:rPr lang="en-GB" sz="1200" err="1">
                <a:latin typeface="Trebuchet MS" panose="020B0603020202020204" pitchFamily="34" charset="0"/>
              </a:rPr>
              <a:t>Poincaré</a:t>
            </a:r>
            <a:endParaRPr lang="en-GB" sz="1200">
              <a:latin typeface="Trebuchet MS" panose="020B0603020202020204" pitchFamily="34" charset="0"/>
            </a:endParaRPr>
          </a:p>
          <a:p>
            <a:pPr marL="285750" indent="-285750" algn="ctr" eaLnBrk="0" hangingPunct="0">
              <a:spcBef>
                <a:spcPct val="35000"/>
              </a:spcBef>
              <a:buClr>
                <a:schemeClr val="accent1"/>
              </a:buClr>
              <a:buSzPct val="100000"/>
              <a:defRPr/>
            </a:pPr>
            <a:r>
              <a:rPr lang="en-GB" sz="1200">
                <a:latin typeface="Trebuchet MS" panose="020B0603020202020204" pitchFamily="34" charset="0"/>
              </a:rPr>
              <a:t>75116 Paris</a:t>
            </a:r>
          </a:p>
        </p:txBody>
      </p:sp>
      <p:sp>
        <p:nvSpPr>
          <p:cNvPr id="20" name="ZoneTexte 69">
            <a:extLst>
              <a:ext uri="{FF2B5EF4-FFF2-40B4-BE49-F238E27FC236}">
                <a16:creationId xmlns:a16="http://schemas.microsoft.com/office/drawing/2014/main" id="{91380749-67A5-49C7-B627-88876897897B}"/>
              </a:ext>
            </a:extLst>
          </p:cNvPr>
          <p:cNvSpPr txBox="1"/>
          <p:nvPr/>
        </p:nvSpPr>
        <p:spPr>
          <a:xfrm>
            <a:off x="4953000" y="2477558"/>
            <a:ext cx="2660809" cy="775597"/>
          </a:xfrm>
          <a:prstGeom prst="rect">
            <a:avLst/>
          </a:prstGeom>
          <a:noFill/>
        </p:spPr>
        <p:txBody>
          <a:bodyPr wrap="square" rtlCol="0">
            <a:spAutoFit/>
          </a:bodyPr>
          <a:lstStyle/>
          <a:p>
            <a:pPr marL="285750" indent="-285750" algn="ctr" eaLnBrk="0" hangingPunct="0">
              <a:spcBef>
                <a:spcPct val="35000"/>
              </a:spcBef>
              <a:buClr>
                <a:schemeClr val="accent1"/>
              </a:buClr>
              <a:buSzPct val="100000"/>
              <a:defRPr/>
            </a:pPr>
            <a:r>
              <a:rPr lang="en-GB" sz="1200">
                <a:latin typeface="Trebuchet MS" panose="020B0603020202020204" pitchFamily="34" charset="0"/>
              </a:rPr>
              <a:t>London Office</a:t>
            </a:r>
          </a:p>
          <a:p>
            <a:pPr marL="285750" indent="-285750" algn="ctr" eaLnBrk="0" hangingPunct="0">
              <a:spcBef>
                <a:spcPct val="35000"/>
              </a:spcBef>
              <a:buClr>
                <a:schemeClr val="accent1"/>
              </a:buClr>
              <a:buSzPct val="100000"/>
              <a:defRPr/>
            </a:pPr>
            <a:r>
              <a:rPr lang="en-GB" sz="1200">
                <a:latin typeface="Trebuchet MS" panose="020B0603020202020204" pitchFamily="34" charset="0"/>
              </a:rPr>
              <a:t>1 Ropemaker Street, Level 10</a:t>
            </a:r>
          </a:p>
          <a:p>
            <a:pPr marL="285750" indent="-285750" algn="ctr" eaLnBrk="0" hangingPunct="0">
              <a:spcBef>
                <a:spcPct val="35000"/>
              </a:spcBef>
              <a:buClr>
                <a:schemeClr val="accent1"/>
              </a:buClr>
              <a:buSzPct val="100000"/>
              <a:defRPr/>
            </a:pPr>
            <a:r>
              <a:rPr lang="en-GB" sz="1200">
                <a:latin typeface="Trebuchet MS" panose="020B0603020202020204" pitchFamily="34" charset="0"/>
              </a:rPr>
              <a:t>London EC2Y 9HT</a:t>
            </a:r>
          </a:p>
        </p:txBody>
      </p:sp>
      <p:grpSp>
        <p:nvGrpSpPr>
          <p:cNvPr id="14" name="Groupe 13">
            <a:extLst>
              <a:ext uri="{FF2B5EF4-FFF2-40B4-BE49-F238E27FC236}">
                <a16:creationId xmlns:a16="http://schemas.microsoft.com/office/drawing/2014/main" id="{15A5A115-ED48-4B8D-BB9C-1754EA09FD66}"/>
              </a:ext>
            </a:extLst>
          </p:cNvPr>
          <p:cNvGrpSpPr/>
          <p:nvPr/>
        </p:nvGrpSpPr>
        <p:grpSpPr>
          <a:xfrm>
            <a:off x="2560733" y="3744900"/>
            <a:ext cx="4784535" cy="1351756"/>
            <a:chOff x="2644180" y="3744900"/>
            <a:chExt cx="4784535" cy="1351756"/>
          </a:xfrm>
        </p:grpSpPr>
        <p:sp>
          <p:nvSpPr>
            <p:cNvPr id="15" name="Rectangle 14">
              <a:extLst>
                <a:ext uri="{FF2B5EF4-FFF2-40B4-BE49-F238E27FC236}">
                  <a16:creationId xmlns:a16="http://schemas.microsoft.com/office/drawing/2014/main" id="{BDFB07BC-E036-41D2-A252-225ED536B4FF}"/>
                </a:ext>
              </a:extLst>
            </p:cNvPr>
            <p:cNvSpPr/>
            <p:nvPr>
              <p:custDataLst>
                <p:tags r:id="rId1"/>
              </p:custDataLst>
            </p:nvPr>
          </p:nvSpPr>
          <p:spPr>
            <a:xfrm>
              <a:off x="2644180" y="3744900"/>
              <a:ext cx="2308820" cy="1351756"/>
            </a:xfrm>
            <a:prstGeom prst="rect">
              <a:avLst/>
            </a:prstGeom>
            <a:solidFill>
              <a:srgbClr val="FFFFFF"/>
            </a:solidFill>
            <a:ln>
              <a:solidFill>
                <a:srgbClr val="FFFFFF">
                  <a:lumMod val="85000"/>
                </a:srgbClr>
              </a:solidFill>
            </a:ln>
            <a:effectLst/>
          </p:spPr>
          <p:txBody>
            <a:bodyPr anchor="ctr"/>
            <a:lstStyle/>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975"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975"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1138"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Maxime Caro</a:t>
              </a: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853"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Partner</a:t>
              </a:r>
            </a:p>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813"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650"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+33 6  32 96 87 72</a:t>
              </a: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lang="en-GB" sz="650" kern="0">
                  <a:solidFill>
                    <a:srgbClr val="FFFFFF">
                      <a:lumMod val="65000"/>
                    </a:srgbClr>
                  </a:solidFill>
                  <a:latin typeface="Trebuchet MS" panose="020B0603020202020204" pitchFamily="34" charset="0"/>
                  <a:cs typeface="Arial" charset="0"/>
                </a:rPr>
                <a:t>m</a:t>
              </a:r>
              <a:r>
                <a:rPr kumimoji="0" lang="en-GB" sz="650"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axime.caro@eleven-strategy.com</a:t>
              </a:r>
            </a:p>
          </p:txBody>
        </p:sp>
        <p:pic>
          <p:nvPicPr>
            <p:cNvPr id="16" name="Image 15">
              <a:extLst>
                <a:ext uri="{FF2B5EF4-FFF2-40B4-BE49-F238E27FC236}">
                  <a16:creationId xmlns:a16="http://schemas.microsoft.com/office/drawing/2014/main" id="{29AECB00-DD13-42DC-81A6-8DDDFE8806C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26078" y="3838433"/>
              <a:ext cx="476933" cy="216180"/>
            </a:xfrm>
            <a:prstGeom prst="rect">
              <a:avLst/>
            </a:prstGeom>
          </p:spPr>
        </p:pic>
        <p:sp>
          <p:nvSpPr>
            <p:cNvPr id="17" name="Rectangle 16">
              <a:extLst>
                <a:ext uri="{FF2B5EF4-FFF2-40B4-BE49-F238E27FC236}">
                  <a16:creationId xmlns:a16="http://schemas.microsoft.com/office/drawing/2014/main" id="{24AC1E8C-C0BB-4140-8360-3DE0D2422B61}"/>
                </a:ext>
              </a:extLst>
            </p:cNvPr>
            <p:cNvSpPr/>
            <p:nvPr>
              <p:custDataLst>
                <p:tags r:id="rId2"/>
              </p:custDataLst>
            </p:nvPr>
          </p:nvSpPr>
          <p:spPr>
            <a:xfrm>
              <a:off x="5119895" y="3744900"/>
              <a:ext cx="2308820" cy="1351756"/>
            </a:xfrm>
            <a:prstGeom prst="rect">
              <a:avLst/>
            </a:prstGeom>
            <a:solidFill>
              <a:srgbClr val="FFFFFF"/>
            </a:solidFill>
            <a:ln>
              <a:solidFill>
                <a:srgbClr val="FFFFFF">
                  <a:lumMod val="85000"/>
                </a:srgbClr>
              </a:solidFill>
            </a:ln>
            <a:effectLst/>
          </p:spPr>
          <p:txBody>
            <a:bodyPr anchor="ctr"/>
            <a:lstStyle/>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975"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975"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534988" marR="0" lvl="0" indent="-266700"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1138" b="0" i="0" u="none" strike="noStrike" kern="0" cap="none" spc="0" normalizeH="0" baseline="0" noProof="0" err="1">
                  <a:ln>
                    <a:noFill/>
                  </a:ln>
                  <a:solidFill>
                    <a:srgbClr val="FFFFFF">
                      <a:lumMod val="65000"/>
                    </a:srgbClr>
                  </a:solidFill>
                  <a:effectLst/>
                  <a:uLnTx/>
                  <a:uFillTx/>
                  <a:latin typeface="Trebuchet MS" panose="020B0603020202020204" pitchFamily="34" charset="0"/>
                  <a:ea typeface="+mn-ea"/>
                  <a:cs typeface="Arial" charset="0"/>
                </a:rPr>
                <a:t>Théodora</a:t>
              </a:r>
              <a:r>
                <a:rPr kumimoji="0" lang="en-GB" sz="1138"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 Dupont-</a:t>
              </a:r>
              <a:r>
                <a:rPr kumimoji="0" lang="en-GB" sz="1138" b="0" i="0" u="none" strike="noStrike" kern="0" cap="none" spc="0" normalizeH="0" baseline="0" noProof="0" err="1">
                  <a:ln>
                    <a:noFill/>
                  </a:ln>
                  <a:solidFill>
                    <a:srgbClr val="FFFFFF">
                      <a:lumMod val="65000"/>
                    </a:srgbClr>
                  </a:solidFill>
                  <a:effectLst/>
                  <a:uLnTx/>
                  <a:uFillTx/>
                  <a:latin typeface="Trebuchet MS" panose="020B0603020202020204" pitchFamily="34" charset="0"/>
                  <a:ea typeface="+mn-ea"/>
                  <a:cs typeface="Arial" charset="0"/>
                </a:rPr>
                <a:t>Courtade</a:t>
              </a:r>
              <a:endParaRPr kumimoji="0" lang="en-GB" sz="1138"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endParaRPr>
            </a:p>
            <a:p>
              <a:pPr marL="534988" marR="0" lvl="0" indent="-266700"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853"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Manager</a:t>
              </a:r>
            </a:p>
            <a:p>
              <a:pPr marL="534988" marR="0" lvl="0" indent="-266700"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813"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534988" marR="0" lvl="0" indent="-266700"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650"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+33 6 33 37 84 60</a:t>
              </a:r>
            </a:p>
            <a:p>
              <a:pPr marL="534988" marR="0" lvl="0" indent="-266700"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650"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Theodora.dupontcourtade@eleven-strategy.com</a:t>
              </a:r>
            </a:p>
          </p:txBody>
        </p:sp>
        <p:pic>
          <p:nvPicPr>
            <p:cNvPr id="18" name="Image 17">
              <a:extLst>
                <a:ext uri="{FF2B5EF4-FFF2-40B4-BE49-F238E27FC236}">
                  <a16:creationId xmlns:a16="http://schemas.microsoft.com/office/drawing/2014/main" id="{FE5E30D1-8BD3-4C96-94B8-1179DDDB6CF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01793" y="3838433"/>
              <a:ext cx="476933" cy="216180"/>
            </a:xfrm>
            <a:prstGeom prst="rect">
              <a:avLst/>
            </a:prstGeom>
          </p:spPr>
        </p:pic>
      </p:grpSp>
    </p:spTree>
    <p:extLst>
      <p:ext uri="{BB962C8B-B14F-4D97-AF65-F5344CB8AC3E}">
        <p14:creationId xmlns:p14="http://schemas.microsoft.com/office/powerpoint/2010/main" val="349631008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Object 58" hidden="1">
            <a:extLst>
              <a:ext uri="{FF2B5EF4-FFF2-40B4-BE49-F238E27FC236}">
                <a16:creationId xmlns:a16="http://schemas.microsoft.com/office/drawing/2014/main" id="{D80F025F-35B0-4873-837F-3A4FFE608D81}"/>
              </a:ext>
            </a:extLst>
          </p:cNvPr>
          <p:cNvGraphicFramePr>
            <a:graphicFrameLocks noChangeAspect="1"/>
          </p:cNvGraphicFramePr>
          <p:nvPr>
            <p:custDataLst>
              <p:tags r:id="rId1"/>
            </p:custDataLst>
            <p:extLst>
              <p:ext uri="{D42A27DB-BD31-4B8C-83A1-F6EECF244321}">
                <p14:modId xmlns:p14="http://schemas.microsoft.com/office/powerpoint/2010/main" val="35819381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59" name="Object 58" hidden="1">
                        <a:extLst>
                          <a:ext uri="{FF2B5EF4-FFF2-40B4-BE49-F238E27FC236}">
                            <a16:creationId xmlns:a16="http://schemas.microsoft.com/office/drawing/2014/main" id="{D80F025F-35B0-4873-837F-3A4FFE608D8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7" name="Rectangle 56" hidden="1">
            <a:extLst>
              <a:ext uri="{FF2B5EF4-FFF2-40B4-BE49-F238E27FC236}">
                <a16:creationId xmlns:a16="http://schemas.microsoft.com/office/drawing/2014/main" id="{3ECB88E8-1B93-4BAB-BA24-86C3DF0ACFF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14" name="Connecteur droit 29">
            <a:extLst>
              <a:ext uri="{FF2B5EF4-FFF2-40B4-BE49-F238E27FC236}">
                <a16:creationId xmlns:a16="http://schemas.microsoft.com/office/drawing/2014/main" id="{B22EFAF7-E414-4E96-BCEF-CC7B02B1A4EC}"/>
              </a:ext>
            </a:extLst>
          </p:cNvPr>
          <p:cNvCxnSpPr>
            <a:cxnSpLocks/>
          </p:cNvCxnSpPr>
          <p:nvPr/>
        </p:nvCxnSpPr>
        <p:spPr bwMode="auto">
          <a:xfrm>
            <a:off x="6822267" y="1679126"/>
            <a:ext cx="0" cy="4672690"/>
          </a:xfrm>
          <a:prstGeom prst="line">
            <a:avLst/>
          </a:prstGeom>
          <a:solidFill>
            <a:schemeClr val="accent1"/>
          </a:solidFill>
          <a:ln w="12700" cap="flat" cmpd="sng" algn="ctr">
            <a:solidFill>
              <a:schemeClr val="tx1">
                <a:lumMod val="20000"/>
                <a:lumOff val="80000"/>
              </a:schemeClr>
            </a:solidFill>
            <a:prstDash val="dash"/>
            <a:round/>
            <a:headEnd type="none" w="med" len="med"/>
            <a:tailEnd type="none" w="med" len="med"/>
          </a:ln>
          <a:effectLst/>
        </p:spPr>
      </p:cxnSp>
      <p:cxnSp>
        <p:nvCxnSpPr>
          <p:cNvPr id="13" name="Connecteur droit 29">
            <a:extLst>
              <a:ext uri="{FF2B5EF4-FFF2-40B4-BE49-F238E27FC236}">
                <a16:creationId xmlns:a16="http://schemas.microsoft.com/office/drawing/2014/main" id="{2D259C76-E79C-4AA6-9173-C1A852F2903E}"/>
              </a:ext>
            </a:extLst>
          </p:cNvPr>
          <p:cNvCxnSpPr>
            <a:cxnSpLocks/>
          </p:cNvCxnSpPr>
          <p:nvPr/>
        </p:nvCxnSpPr>
        <p:spPr bwMode="auto">
          <a:xfrm>
            <a:off x="3943904" y="1671816"/>
            <a:ext cx="0" cy="4680000"/>
          </a:xfrm>
          <a:prstGeom prst="line">
            <a:avLst/>
          </a:prstGeom>
          <a:solidFill>
            <a:schemeClr val="accent1"/>
          </a:solidFill>
          <a:ln w="12700" cap="flat" cmpd="sng" algn="ctr">
            <a:solidFill>
              <a:schemeClr val="tx1">
                <a:lumMod val="20000"/>
                <a:lumOff val="80000"/>
              </a:schemeClr>
            </a:solidFill>
            <a:prstDash val="dash"/>
            <a:round/>
            <a:headEnd type="none" w="med" len="med"/>
            <a:tailEnd type="none" w="med" len="med"/>
          </a:ln>
          <a:effectLst/>
        </p:spPr>
      </p:cxnSp>
      <p:cxnSp>
        <p:nvCxnSpPr>
          <p:cNvPr id="15" name="Straight Connector 14">
            <a:extLst>
              <a:ext uri="{FF2B5EF4-FFF2-40B4-BE49-F238E27FC236}">
                <a16:creationId xmlns:a16="http://schemas.microsoft.com/office/drawing/2014/main" id="{08BF2450-D0AF-4775-B931-E9DC31B3B75B}"/>
              </a:ext>
            </a:extLst>
          </p:cNvPr>
          <p:cNvCxnSpPr>
            <a:cxnSpLocks/>
          </p:cNvCxnSpPr>
          <p:nvPr/>
        </p:nvCxnSpPr>
        <p:spPr bwMode="auto">
          <a:xfrm>
            <a:off x="963100" y="4055104"/>
            <a:ext cx="8574745" cy="0"/>
          </a:xfrm>
          <a:prstGeom prst="line">
            <a:avLst/>
          </a:prstGeom>
          <a:solidFill>
            <a:schemeClr val="accent1"/>
          </a:solidFill>
          <a:ln w="12700" cap="flat" cmpd="sng" algn="ctr">
            <a:solidFill>
              <a:schemeClr val="tx1">
                <a:lumMod val="20000"/>
                <a:lumOff val="80000"/>
              </a:schemeClr>
            </a:solidFill>
            <a:prstDash val="dash"/>
            <a:round/>
            <a:headEnd type="none" w="med" len="med"/>
            <a:tailEnd type="none" w="med" len="med"/>
          </a:ln>
          <a:effectLst/>
        </p:spPr>
      </p:cxnSp>
      <p:sp>
        <p:nvSpPr>
          <p:cNvPr id="27" name="Rectangle à coins arrondis 28">
            <a:extLst>
              <a:ext uri="{FF2B5EF4-FFF2-40B4-BE49-F238E27FC236}">
                <a16:creationId xmlns:a16="http://schemas.microsoft.com/office/drawing/2014/main" id="{1D7F3D26-07F2-43F1-A878-6697359CB881}"/>
              </a:ext>
            </a:extLst>
          </p:cNvPr>
          <p:cNvSpPr/>
          <p:nvPr/>
        </p:nvSpPr>
        <p:spPr bwMode="auto">
          <a:xfrm>
            <a:off x="1920187" y="3845270"/>
            <a:ext cx="6760159" cy="360000"/>
          </a:xfrm>
          <a:prstGeom prst="roundRect">
            <a:avLst/>
          </a:prstGeom>
          <a:solidFill>
            <a:srgbClr val="C6EFFF"/>
          </a:solidFill>
          <a:ln w="3175" cap="flat" cmpd="sng" algn="ctr">
            <a:solidFill>
              <a:schemeClr val="accent1"/>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endParaRPr lang="en-GB" sz="800" b="1">
              <a:latin typeface="Trebuchet MS" panose="020B0603020202020204" pitchFamily="34" charset="0"/>
            </a:endParaRPr>
          </a:p>
        </p:txBody>
      </p:sp>
      <p:sp>
        <p:nvSpPr>
          <p:cNvPr id="38" name="Rectangle: Rounded Corners 37">
            <a:extLst>
              <a:ext uri="{FF2B5EF4-FFF2-40B4-BE49-F238E27FC236}">
                <a16:creationId xmlns:a16="http://schemas.microsoft.com/office/drawing/2014/main" id="{CD8FC77E-A683-4A2C-948F-EAB5094928EA}"/>
              </a:ext>
            </a:extLst>
          </p:cNvPr>
          <p:cNvSpPr/>
          <p:nvPr/>
        </p:nvSpPr>
        <p:spPr bwMode="auto">
          <a:xfrm>
            <a:off x="2021412" y="3883760"/>
            <a:ext cx="3046731" cy="283021"/>
          </a:xfrm>
          <a:prstGeom prst="roundRect">
            <a:avLst/>
          </a:prstGeom>
          <a:solidFill>
            <a:schemeClr val="bg1"/>
          </a:solidFill>
          <a:ln w="31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2" name="Rectangle: Rounded Corners 91">
            <a:extLst>
              <a:ext uri="{FF2B5EF4-FFF2-40B4-BE49-F238E27FC236}">
                <a16:creationId xmlns:a16="http://schemas.microsoft.com/office/drawing/2014/main" id="{A6EFD337-5888-41CA-A81B-31A1039BB2F6}"/>
              </a:ext>
            </a:extLst>
          </p:cNvPr>
          <p:cNvSpPr/>
          <p:nvPr/>
        </p:nvSpPr>
        <p:spPr bwMode="auto">
          <a:xfrm>
            <a:off x="5540192" y="3883760"/>
            <a:ext cx="3046731" cy="283021"/>
          </a:xfrm>
          <a:prstGeom prst="roundRect">
            <a:avLst/>
          </a:prstGeom>
          <a:solidFill>
            <a:schemeClr val="bg1"/>
          </a:solidFill>
          <a:ln w="31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2" name="Title 1">
            <a:extLst>
              <a:ext uri="{FF2B5EF4-FFF2-40B4-BE49-F238E27FC236}">
                <a16:creationId xmlns:a16="http://schemas.microsoft.com/office/drawing/2014/main" id="{0F55B889-A8F4-4D40-8640-24F89522F496}"/>
              </a:ext>
            </a:extLst>
          </p:cNvPr>
          <p:cNvSpPr>
            <a:spLocks noGrp="1"/>
          </p:cNvSpPr>
          <p:nvPr>
            <p:ph type="title"/>
          </p:nvPr>
        </p:nvSpPr>
        <p:spPr>
          <a:xfrm>
            <a:off x="165600" y="147600"/>
            <a:ext cx="8352110" cy="684000"/>
          </a:xfrm>
        </p:spPr>
        <p:txBody>
          <a:bodyPr vert="horz"/>
          <a:lstStyle/>
          <a:p>
            <a:r>
              <a:rPr lang="en-GB">
                <a:latin typeface="Trebuchet MS" panose="020B0603020202020204" pitchFamily="34" charset="0"/>
              </a:rPr>
              <a:t>Altares’ products portfolio is split into </a:t>
            </a:r>
            <a:r>
              <a:rPr lang="en-GB">
                <a:solidFill>
                  <a:schemeClr val="tx2"/>
                </a:solidFill>
                <a:latin typeface="Trebuchet MS" panose="020B0603020202020204" pitchFamily="34" charset="0"/>
              </a:rPr>
              <a:t>Altares' proprietary products </a:t>
            </a:r>
            <a:r>
              <a:rPr lang="en-GB">
                <a:latin typeface="Trebuchet MS" panose="020B0603020202020204" pitchFamily="34" charset="0"/>
              </a:rPr>
              <a:t>and </a:t>
            </a:r>
            <a:r>
              <a:rPr lang="en-GB">
                <a:solidFill>
                  <a:schemeClr val="tx2"/>
                </a:solidFill>
                <a:latin typeface="Trebuchet MS" panose="020B0603020202020204" pitchFamily="34" charset="0"/>
              </a:rPr>
              <a:t>D&amp;B’s products</a:t>
            </a:r>
            <a:r>
              <a:rPr lang="en-GB">
                <a:latin typeface="Trebuchet MS" panose="020B0603020202020204" pitchFamily="34" charset="0"/>
              </a:rPr>
              <a:t>, with </a:t>
            </a:r>
            <a:r>
              <a:rPr lang="en-GB">
                <a:solidFill>
                  <a:schemeClr val="tx2"/>
                </a:solidFill>
                <a:latin typeface="Trebuchet MS" panose="020B0603020202020204" pitchFamily="34" charset="0"/>
              </a:rPr>
              <a:t>three types of delivery</a:t>
            </a:r>
            <a:r>
              <a:rPr lang="en-GB">
                <a:latin typeface="Trebuchet MS" panose="020B0603020202020204" pitchFamily="34" charset="0"/>
              </a:rPr>
              <a:t>, covering the </a:t>
            </a:r>
            <a:r>
              <a:rPr lang="en-GB">
                <a:solidFill>
                  <a:schemeClr val="tx2"/>
                </a:solidFill>
                <a:latin typeface="Trebuchet MS" panose="020B0603020202020204" pitchFamily="34" charset="0"/>
              </a:rPr>
              <a:t>three Altares' market verticals </a:t>
            </a:r>
          </a:p>
        </p:txBody>
      </p:sp>
      <p:grpSp>
        <p:nvGrpSpPr>
          <p:cNvPr id="7" name="Group 6">
            <a:extLst>
              <a:ext uri="{FF2B5EF4-FFF2-40B4-BE49-F238E27FC236}">
                <a16:creationId xmlns:a16="http://schemas.microsoft.com/office/drawing/2014/main" id="{B072663C-E954-4A0D-BD42-64DA3E0D6749}"/>
              </a:ext>
            </a:extLst>
          </p:cNvPr>
          <p:cNvGrpSpPr/>
          <p:nvPr/>
        </p:nvGrpSpPr>
        <p:grpSpPr>
          <a:xfrm>
            <a:off x="1278735" y="1129595"/>
            <a:ext cx="2448000" cy="432000"/>
            <a:chOff x="947389" y="923232"/>
            <a:chExt cx="2448000" cy="432000"/>
          </a:xfrm>
        </p:grpSpPr>
        <p:sp>
          <p:nvSpPr>
            <p:cNvPr id="8" name="Rectangle 7">
              <a:extLst>
                <a:ext uri="{FF2B5EF4-FFF2-40B4-BE49-F238E27FC236}">
                  <a16:creationId xmlns:a16="http://schemas.microsoft.com/office/drawing/2014/main" id="{08A59771-940F-4947-9BC4-234C966D900A}"/>
                </a:ext>
              </a:extLst>
            </p:cNvPr>
            <p:cNvSpPr/>
            <p:nvPr/>
          </p:nvSpPr>
          <p:spPr bwMode="auto">
            <a:xfrm>
              <a:off x="947389" y="923232"/>
              <a:ext cx="2448000" cy="432000"/>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288000" tIns="45720" rIns="3600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Credit &amp; financial risk</a:t>
              </a:r>
            </a:p>
          </p:txBody>
        </p:sp>
        <p:pic>
          <p:nvPicPr>
            <p:cNvPr id="9" name="Graphique 128" descr="Jauge">
              <a:extLst>
                <a:ext uri="{FF2B5EF4-FFF2-40B4-BE49-F238E27FC236}">
                  <a16:creationId xmlns:a16="http://schemas.microsoft.com/office/drawing/2014/main" id="{3EB68F4F-7606-4880-AC62-09ADD8F93E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4796" y="991516"/>
              <a:ext cx="239580" cy="239580"/>
            </a:xfrm>
            <a:prstGeom prst="rect">
              <a:avLst/>
            </a:prstGeom>
            <a:effectLst/>
          </p:spPr>
        </p:pic>
      </p:grpSp>
      <p:grpSp>
        <p:nvGrpSpPr>
          <p:cNvPr id="10" name="Group 9">
            <a:extLst>
              <a:ext uri="{FF2B5EF4-FFF2-40B4-BE49-F238E27FC236}">
                <a16:creationId xmlns:a16="http://schemas.microsoft.com/office/drawing/2014/main" id="{264DDAA1-65B0-42AF-A719-2C2A1FC29133}"/>
              </a:ext>
            </a:extLst>
          </p:cNvPr>
          <p:cNvGrpSpPr/>
          <p:nvPr/>
        </p:nvGrpSpPr>
        <p:grpSpPr>
          <a:xfrm>
            <a:off x="4146685" y="1130011"/>
            <a:ext cx="2448000" cy="432000"/>
            <a:chOff x="7111479" y="923232"/>
            <a:chExt cx="2448000" cy="432000"/>
          </a:xfrm>
        </p:grpSpPr>
        <p:sp>
          <p:nvSpPr>
            <p:cNvPr id="11" name="Rectangle 10">
              <a:extLst>
                <a:ext uri="{FF2B5EF4-FFF2-40B4-BE49-F238E27FC236}">
                  <a16:creationId xmlns:a16="http://schemas.microsoft.com/office/drawing/2014/main" id="{9A9AA558-8A68-48E6-89A9-7B5BBD912D78}"/>
                </a:ext>
              </a:extLst>
            </p:cNvPr>
            <p:cNvSpPr/>
            <p:nvPr/>
          </p:nvSpPr>
          <p:spPr bwMode="auto">
            <a:xfrm>
              <a:off x="7111479" y="923232"/>
              <a:ext cx="2448000" cy="432000"/>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288000" tIns="45720" rIns="3600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Compliance</a:t>
              </a:r>
            </a:p>
          </p:txBody>
        </p:sp>
        <p:pic>
          <p:nvPicPr>
            <p:cNvPr id="12" name="Graphique 90" descr="Poignée de main">
              <a:extLst>
                <a:ext uri="{FF2B5EF4-FFF2-40B4-BE49-F238E27FC236}">
                  <a16:creationId xmlns:a16="http://schemas.microsoft.com/office/drawing/2014/main" id="{20DA92C8-D492-4BF3-99E8-BFE70976E5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31761" y="981109"/>
              <a:ext cx="316246" cy="316246"/>
            </a:xfrm>
            <a:prstGeom prst="rect">
              <a:avLst/>
            </a:prstGeom>
          </p:spPr>
        </p:pic>
      </p:grpSp>
      <p:sp>
        <p:nvSpPr>
          <p:cNvPr id="18" name="ZoneTexte 56">
            <a:extLst>
              <a:ext uri="{FF2B5EF4-FFF2-40B4-BE49-F238E27FC236}">
                <a16:creationId xmlns:a16="http://schemas.microsoft.com/office/drawing/2014/main" id="{3992A575-5EC4-4369-8234-E7B51A40DD28}"/>
              </a:ext>
            </a:extLst>
          </p:cNvPr>
          <p:cNvSpPr txBox="1"/>
          <p:nvPr/>
        </p:nvSpPr>
        <p:spPr>
          <a:xfrm>
            <a:off x="3116912" y="3657932"/>
            <a:ext cx="4290199" cy="138499"/>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a:solidFill>
                  <a:schemeClr val="tx1"/>
                </a:solidFill>
                <a:latin typeface="Trebuchet MS" panose="020B0603020202020204" pitchFamily="34" charset="0"/>
              </a:rPr>
              <a:t>Batch solution to cleanse and enrich client’s data with </a:t>
            </a:r>
            <a:r>
              <a:rPr lang="en-GB" sz="900" err="1">
                <a:solidFill>
                  <a:schemeClr val="tx1"/>
                </a:solidFill>
                <a:latin typeface="Trebuchet MS" panose="020B0603020202020204" pitchFamily="34" charset="0"/>
              </a:rPr>
              <a:t>Altares</a:t>
            </a:r>
            <a:r>
              <a:rPr lang="en-GB" sz="900">
                <a:solidFill>
                  <a:schemeClr val="tx1"/>
                </a:solidFill>
                <a:latin typeface="Trebuchet MS" panose="020B0603020202020204" pitchFamily="34" charset="0"/>
              </a:rPr>
              <a:t>' data and expertise</a:t>
            </a:r>
          </a:p>
        </p:txBody>
      </p:sp>
      <p:sp>
        <p:nvSpPr>
          <p:cNvPr id="19" name="Rectangle à coins arrondis 51">
            <a:extLst>
              <a:ext uri="{FF2B5EF4-FFF2-40B4-BE49-F238E27FC236}">
                <a16:creationId xmlns:a16="http://schemas.microsoft.com/office/drawing/2014/main" id="{446B4D6A-743E-486C-8601-3CF1614D77DE}"/>
              </a:ext>
            </a:extLst>
          </p:cNvPr>
          <p:cNvSpPr/>
          <p:nvPr/>
        </p:nvSpPr>
        <p:spPr bwMode="auto">
          <a:xfrm>
            <a:off x="1920187" y="3293033"/>
            <a:ext cx="6760156" cy="360000"/>
          </a:xfrm>
          <a:prstGeom prst="roundRect">
            <a:avLst/>
          </a:prstGeom>
          <a:solidFill>
            <a:srgbClr val="F2F2F2"/>
          </a:solidFill>
          <a:ln w="3175" cap="flat" cmpd="sng" algn="ctr">
            <a:solidFill>
              <a:schemeClr val="tx1"/>
            </a:solidFill>
            <a:prstDash val="sysDot"/>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endParaRPr lang="en-GB" sz="1300" b="1">
              <a:highlight>
                <a:srgbClr val="FFFF00"/>
              </a:highlight>
              <a:latin typeface="Trebuchet MS" panose="020B0603020202020204" pitchFamily="34" charset="0"/>
            </a:endParaRPr>
          </a:p>
        </p:txBody>
      </p:sp>
      <p:sp>
        <p:nvSpPr>
          <p:cNvPr id="20" name="ZoneTexte 56">
            <a:extLst>
              <a:ext uri="{FF2B5EF4-FFF2-40B4-BE49-F238E27FC236}">
                <a16:creationId xmlns:a16="http://schemas.microsoft.com/office/drawing/2014/main" id="{861A9D13-056A-4A8E-8ABC-6E2B7F20B947}"/>
              </a:ext>
            </a:extLst>
          </p:cNvPr>
          <p:cNvSpPr txBox="1"/>
          <p:nvPr/>
        </p:nvSpPr>
        <p:spPr>
          <a:xfrm>
            <a:off x="7585526" y="5595524"/>
            <a:ext cx="1325643" cy="692497"/>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a:solidFill>
                  <a:schemeClr val="tx1"/>
                </a:solidFill>
                <a:latin typeface="Trebuchet MS" panose="020B0603020202020204" pitchFamily="34" charset="0"/>
              </a:rPr>
              <a:t>Platform to access reliable, real-time information about all businesses, directors and sectors in 220 countries</a:t>
            </a:r>
          </a:p>
        </p:txBody>
      </p:sp>
      <p:sp>
        <p:nvSpPr>
          <p:cNvPr id="21" name="Rounded Rectangle 88">
            <a:extLst>
              <a:ext uri="{FF2B5EF4-FFF2-40B4-BE49-F238E27FC236}">
                <a16:creationId xmlns:a16="http://schemas.microsoft.com/office/drawing/2014/main" id="{C251F508-F368-4319-83DC-10224F3D5723}"/>
              </a:ext>
            </a:extLst>
          </p:cNvPr>
          <p:cNvSpPr/>
          <p:nvPr/>
        </p:nvSpPr>
        <p:spPr bwMode="auto">
          <a:xfrm>
            <a:off x="7816347" y="5226425"/>
            <a:ext cx="864000" cy="360000"/>
          </a:xfrm>
          <a:prstGeom prst="roundRect">
            <a:avLst/>
          </a:prstGeom>
          <a:solidFill>
            <a:schemeClr val="tx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700" b="0" i="0" u="none" strike="noStrike" cap="none" normalizeH="0" baseline="0">
              <a:ln>
                <a:noFill/>
              </a:ln>
              <a:solidFill>
                <a:schemeClr val="tx1"/>
              </a:solidFill>
              <a:effectLst/>
              <a:latin typeface="Trebuchet MS" pitchFamily="34" charset="0"/>
            </a:endParaRPr>
          </a:p>
        </p:txBody>
      </p:sp>
      <p:pic>
        <p:nvPicPr>
          <p:cNvPr id="22" name="Picture 2">
            <a:extLst>
              <a:ext uri="{FF2B5EF4-FFF2-40B4-BE49-F238E27FC236}">
                <a16:creationId xmlns:a16="http://schemas.microsoft.com/office/drawing/2014/main" id="{CEE17E53-5E04-41D9-A579-C47B43F6EB7D}"/>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t="29837" b="30168"/>
          <a:stretch/>
        </p:blipFill>
        <p:spPr bwMode="auto">
          <a:xfrm>
            <a:off x="7853734" y="5318745"/>
            <a:ext cx="789227" cy="175361"/>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58">
            <a:extLst>
              <a:ext uri="{FF2B5EF4-FFF2-40B4-BE49-F238E27FC236}">
                <a16:creationId xmlns:a16="http://schemas.microsoft.com/office/drawing/2014/main" id="{23916C8C-3F55-4A36-A502-BC634182F15D}"/>
              </a:ext>
            </a:extLst>
          </p:cNvPr>
          <p:cNvSpPr txBox="1"/>
          <p:nvPr/>
        </p:nvSpPr>
        <p:spPr>
          <a:xfrm>
            <a:off x="7635098" y="2037491"/>
            <a:ext cx="1463275" cy="276999"/>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a:solidFill>
                  <a:schemeClr val="tx1"/>
                </a:solidFill>
                <a:latin typeface="Trebuchet MS" panose="020B0603020202020204" pitchFamily="34" charset="0"/>
              </a:rPr>
              <a:t>Platform to perform market analysis and identify leads</a:t>
            </a:r>
          </a:p>
        </p:txBody>
      </p:sp>
      <p:sp>
        <p:nvSpPr>
          <p:cNvPr id="24" name="Rectangle à coins arrondis 28">
            <a:extLst>
              <a:ext uri="{FF2B5EF4-FFF2-40B4-BE49-F238E27FC236}">
                <a16:creationId xmlns:a16="http://schemas.microsoft.com/office/drawing/2014/main" id="{F2DE0C74-8C4B-4216-A598-4BA77C26A899}"/>
              </a:ext>
            </a:extLst>
          </p:cNvPr>
          <p:cNvSpPr/>
          <p:nvPr/>
        </p:nvSpPr>
        <p:spPr bwMode="auto">
          <a:xfrm>
            <a:off x="7934735" y="1652748"/>
            <a:ext cx="864000" cy="360000"/>
          </a:xfrm>
          <a:prstGeom prst="roundRect">
            <a:avLst/>
          </a:prstGeom>
          <a:gradFill>
            <a:gsLst>
              <a:gs pos="44000">
                <a:schemeClr val="tx2">
                  <a:lumMod val="20000"/>
                  <a:lumOff val="80000"/>
                </a:schemeClr>
              </a:gs>
              <a:gs pos="0">
                <a:schemeClr val="tx2">
                  <a:lumMod val="20000"/>
                  <a:lumOff val="80000"/>
                </a:schemeClr>
              </a:gs>
              <a:gs pos="52000">
                <a:schemeClr val="accent1">
                  <a:lumMod val="20000"/>
                  <a:lumOff val="80000"/>
                </a:schemeClr>
              </a:gs>
              <a:gs pos="100000">
                <a:schemeClr val="accent1">
                  <a:lumMod val="20000"/>
                  <a:lumOff val="80000"/>
                </a:schemeClr>
              </a:gs>
            </a:gsLst>
            <a:lin ang="0" scaled="0"/>
          </a:gradFill>
          <a:ln w="3175" cap="flat" cmpd="sng" algn="ctr">
            <a:solidFill>
              <a:schemeClr val="tx2"/>
            </a:solidFill>
            <a:prstDash val="sysDot"/>
            <a:round/>
            <a:headEnd type="none" w="med" len="med"/>
            <a:tailEnd type="none" w="med" len="med"/>
          </a:ln>
          <a:effectLst/>
        </p:spPr>
        <p:txBody>
          <a:bodyPr vert="horz" wrap="square" lIns="0" tIns="46800" rIns="0" bIns="45720" numCol="1" rtlCol="0" anchor="t" anchorCtr="0" compatLnSpc="1">
            <a:prstTxWarp prst="textNoShape">
              <a:avLst/>
            </a:prstTxWarp>
          </a:bodyPr>
          <a:lstStyle/>
          <a:p>
            <a:pPr algn="ctr"/>
            <a:endParaRPr lang="en-GB" sz="1200">
              <a:latin typeface="Trebuchet MS" pitchFamily="34" charset="0"/>
            </a:endParaRPr>
          </a:p>
        </p:txBody>
      </p:sp>
      <p:sp>
        <p:nvSpPr>
          <p:cNvPr id="25" name="ZoneTexte 57">
            <a:extLst>
              <a:ext uri="{FF2B5EF4-FFF2-40B4-BE49-F238E27FC236}">
                <a16:creationId xmlns:a16="http://schemas.microsoft.com/office/drawing/2014/main" id="{B3B3CAE5-A8BE-4552-9EB2-015E84A720AB}"/>
              </a:ext>
            </a:extLst>
          </p:cNvPr>
          <p:cNvSpPr txBox="1"/>
          <p:nvPr/>
        </p:nvSpPr>
        <p:spPr>
          <a:xfrm>
            <a:off x="7379348" y="2876260"/>
            <a:ext cx="1934777" cy="276999"/>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a:solidFill>
                  <a:schemeClr val="tx1"/>
                </a:solidFill>
                <a:latin typeface="Trebuchet MS" panose="020B0603020202020204" pitchFamily="34" charset="0"/>
              </a:rPr>
              <a:t>Tools for lead generation, evaluation and building of ad campaigns</a:t>
            </a:r>
          </a:p>
        </p:txBody>
      </p:sp>
      <p:sp>
        <p:nvSpPr>
          <p:cNvPr id="26" name="Rectangle à coins arrondis 28">
            <a:extLst>
              <a:ext uri="{FF2B5EF4-FFF2-40B4-BE49-F238E27FC236}">
                <a16:creationId xmlns:a16="http://schemas.microsoft.com/office/drawing/2014/main" id="{912A5BFC-1E59-4AEA-8C15-3DC1715C252A}"/>
              </a:ext>
            </a:extLst>
          </p:cNvPr>
          <p:cNvSpPr/>
          <p:nvPr/>
        </p:nvSpPr>
        <p:spPr bwMode="auto">
          <a:xfrm>
            <a:off x="7934735" y="2454228"/>
            <a:ext cx="864000" cy="360000"/>
          </a:xfrm>
          <a:prstGeom prst="roundRect">
            <a:avLst/>
          </a:prstGeom>
          <a:gradFill flip="none" rotWithShape="1">
            <a:gsLst>
              <a:gs pos="38000">
                <a:schemeClr val="tx2">
                  <a:lumMod val="20000"/>
                  <a:lumOff val="80000"/>
                </a:schemeClr>
              </a:gs>
              <a:gs pos="27000">
                <a:srgbClr val="C6EFFF"/>
              </a:gs>
              <a:gs pos="68000">
                <a:schemeClr val="tx2">
                  <a:lumMod val="20000"/>
                  <a:lumOff val="80000"/>
                </a:schemeClr>
              </a:gs>
              <a:gs pos="75000">
                <a:schemeClr val="bg1">
                  <a:lumMod val="95000"/>
                </a:schemeClr>
              </a:gs>
            </a:gsLst>
            <a:lin ang="10800000" scaled="0"/>
            <a:tileRect/>
          </a:gradFill>
          <a:ln w="3175" cap="flat" cmpd="sng" algn="ctr">
            <a:solidFill>
              <a:schemeClr val="tx1"/>
            </a:solidFill>
            <a:prstDash val="sysDot"/>
            <a:round/>
            <a:headEnd type="none" w="med" len="med"/>
            <a:tailEnd type="none" w="med" len="med"/>
          </a:ln>
          <a:effectLst/>
        </p:spPr>
        <p:txBody>
          <a:bodyPr vert="horz" wrap="square" lIns="0" tIns="0" rIns="0" bIns="45720" numCol="1" rtlCol="0" anchor="ctr" anchorCtr="0" compatLnSpc="1">
            <a:prstTxWarp prst="textNoShape">
              <a:avLst/>
            </a:prstTxWarp>
          </a:bodyPr>
          <a:lstStyle/>
          <a:p>
            <a:pPr algn="ctr"/>
            <a:endParaRPr lang="en-GB">
              <a:latin typeface="Trebuchet MS" panose="020B0603020202020204" pitchFamily="34" charset="0"/>
            </a:endParaRPr>
          </a:p>
        </p:txBody>
      </p:sp>
      <p:pic>
        <p:nvPicPr>
          <p:cNvPr id="28" name="Picture 2" descr="Standardiser votre référentiel | Altares DB France">
            <a:extLst>
              <a:ext uri="{FF2B5EF4-FFF2-40B4-BE49-F238E27FC236}">
                <a16:creationId xmlns:a16="http://schemas.microsoft.com/office/drawing/2014/main" id="{E57B4E88-60A7-4954-9A6A-07C3D60747A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8917" r="26612" b="19799"/>
          <a:stretch/>
        </p:blipFill>
        <p:spPr bwMode="auto">
          <a:xfrm>
            <a:off x="2100942" y="3901745"/>
            <a:ext cx="1100510" cy="247050"/>
          </a:xfrm>
          <a:prstGeom prst="rect">
            <a:avLst/>
          </a:prstGeom>
          <a:noFill/>
          <a:extLst>
            <a:ext uri="{909E8E84-426E-40DD-AFC4-6F175D3DCCD1}">
              <a14:hiddenFill xmlns:a14="http://schemas.microsoft.com/office/drawing/2010/main">
                <a:solidFill>
                  <a:srgbClr val="FFFFFF"/>
                </a:solidFill>
              </a14:hiddenFill>
            </a:ext>
          </a:extLst>
        </p:spPr>
      </p:pic>
      <p:sp>
        <p:nvSpPr>
          <p:cNvPr id="29" name="ZoneTexte 57">
            <a:extLst>
              <a:ext uri="{FF2B5EF4-FFF2-40B4-BE49-F238E27FC236}">
                <a16:creationId xmlns:a16="http://schemas.microsoft.com/office/drawing/2014/main" id="{68D3E6BB-722F-421E-ABAC-8D8002D4291A}"/>
              </a:ext>
            </a:extLst>
          </p:cNvPr>
          <p:cNvSpPr txBox="1"/>
          <p:nvPr/>
        </p:nvSpPr>
        <p:spPr>
          <a:xfrm>
            <a:off x="2344232" y="4233893"/>
            <a:ext cx="5912068" cy="138499"/>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a:solidFill>
                  <a:schemeClr val="tx1"/>
                </a:solidFill>
                <a:latin typeface="Trebuchet MS" panose="020B0603020202020204" pitchFamily="34" charset="0"/>
              </a:rPr>
              <a:t>Connectors to integrate D&amp;B’s data in the four leading CRM platforms (e.g., SAP) of the market</a:t>
            </a:r>
          </a:p>
        </p:txBody>
      </p:sp>
      <p:grpSp>
        <p:nvGrpSpPr>
          <p:cNvPr id="64" name="Group 63">
            <a:extLst>
              <a:ext uri="{FF2B5EF4-FFF2-40B4-BE49-F238E27FC236}">
                <a16:creationId xmlns:a16="http://schemas.microsoft.com/office/drawing/2014/main" id="{BAE46B48-4C01-4755-8A68-19B060ED7E5D}"/>
              </a:ext>
            </a:extLst>
          </p:cNvPr>
          <p:cNvGrpSpPr/>
          <p:nvPr/>
        </p:nvGrpSpPr>
        <p:grpSpPr>
          <a:xfrm>
            <a:off x="1878147" y="2063582"/>
            <a:ext cx="1238765" cy="937661"/>
            <a:chOff x="1878147" y="2101061"/>
            <a:chExt cx="1238765" cy="937661"/>
          </a:xfrm>
        </p:grpSpPr>
        <p:sp>
          <p:nvSpPr>
            <p:cNvPr id="30" name="ZoneTexte 56">
              <a:extLst>
                <a:ext uri="{FF2B5EF4-FFF2-40B4-BE49-F238E27FC236}">
                  <a16:creationId xmlns:a16="http://schemas.microsoft.com/office/drawing/2014/main" id="{9EFD046E-124A-402E-9542-DD3EAC8266AD}"/>
                </a:ext>
              </a:extLst>
            </p:cNvPr>
            <p:cNvSpPr txBox="1"/>
            <p:nvPr/>
          </p:nvSpPr>
          <p:spPr>
            <a:xfrm>
              <a:off x="1878147" y="2484724"/>
              <a:ext cx="1238765" cy="553998"/>
            </a:xfrm>
            <a:prstGeom prst="rect">
              <a:avLst/>
            </a:prstGeom>
            <a:noFill/>
          </p:spPr>
          <p:txBody>
            <a:bodyPr wrap="square" lIns="0" tIns="0" rIns="0" bIns="0" rtlCol="0">
              <a:spAutoFit/>
            </a:bodyPr>
            <a:lstStyle/>
            <a:p>
              <a:pPr algn="ctr"/>
              <a:r>
                <a:rPr lang="en-GB" sz="900">
                  <a:latin typeface="Trebuchet MS" panose="020B0603020202020204" pitchFamily="34" charset="0"/>
                </a:rPr>
                <a:t>Platform to monitor Credit risk and payment behaviour of French firms </a:t>
              </a:r>
            </a:p>
          </p:txBody>
        </p:sp>
        <p:sp>
          <p:nvSpPr>
            <p:cNvPr id="31" name="Rectangle à coins arrondis 28">
              <a:extLst>
                <a:ext uri="{FF2B5EF4-FFF2-40B4-BE49-F238E27FC236}">
                  <a16:creationId xmlns:a16="http://schemas.microsoft.com/office/drawing/2014/main" id="{C7B6E0F4-A44B-44FC-8DA7-11CC3DF89AF9}"/>
                </a:ext>
              </a:extLst>
            </p:cNvPr>
            <p:cNvSpPr/>
            <p:nvPr/>
          </p:nvSpPr>
          <p:spPr bwMode="auto">
            <a:xfrm>
              <a:off x="2080827" y="2101061"/>
              <a:ext cx="864000" cy="360000"/>
            </a:xfrm>
            <a:prstGeom prst="roundRect">
              <a:avLst/>
            </a:prstGeom>
            <a:gradFill>
              <a:gsLst>
                <a:gs pos="44000">
                  <a:schemeClr val="tx2">
                    <a:lumMod val="20000"/>
                    <a:lumOff val="80000"/>
                  </a:schemeClr>
                </a:gs>
                <a:gs pos="0">
                  <a:schemeClr val="tx2">
                    <a:lumMod val="20000"/>
                    <a:lumOff val="80000"/>
                  </a:schemeClr>
                </a:gs>
                <a:gs pos="52000">
                  <a:schemeClr val="accent1">
                    <a:lumMod val="20000"/>
                    <a:lumOff val="80000"/>
                  </a:schemeClr>
                </a:gs>
                <a:gs pos="100000">
                  <a:schemeClr val="accent1">
                    <a:lumMod val="20000"/>
                    <a:lumOff val="80000"/>
                  </a:schemeClr>
                </a:gs>
              </a:gsLst>
              <a:lin ang="0" scaled="0"/>
            </a:gradFill>
            <a:ln w="3175" cap="flat" cmpd="sng" algn="ctr">
              <a:solidFill>
                <a:schemeClr val="tx2"/>
              </a:solidFill>
              <a:prstDash val="sysDot"/>
              <a:round/>
              <a:headEnd type="none" w="med" len="med"/>
              <a:tailEnd type="none" w="med" len="med"/>
            </a:ln>
            <a:effectLst/>
          </p:spPr>
          <p:txBody>
            <a:bodyPr vert="horz" wrap="square" lIns="0" tIns="46800" rIns="0" bIns="45720" numCol="1" rtlCol="0" anchor="t" anchorCtr="0" compatLnSpc="1">
              <a:prstTxWarp prst="textNoShape">
                <a:avLst/>
              </a:prstTxWarp>
            </a:bodyPr>
            <a:lstStyle/>
            <a:p>
              <a:pPr algn="ctr"/>
              <a:endParaRPr lang="en-GB" sz="900">
                <a:latin typeface="Trebuchet MS" pitchFamily="34" charset="0"/>
              </a:endParaRPr>
            </a:p>
          </p:txBody>
        </p:sp>
        <p:pic>
          <p:nvPicPr>
            <p:cNvPr id="32" name="Picture 2" descr="Un accès unique et centralisé au portail d'information BtoB - Intuiz">
              <a:extLst>
                <a:ext uri="{FF2B5EF4-FFF2-40B4-BE49-F238E27FC236}">
                  <a16:creationId xmlns:a16="http://schemas.microsoft.com/office/drawing/2014/main" id="{67C9F314-3F27-44DB-8CD6-50F8FDF9C4D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91874" y="2152927"/>
              <a:ext cx="646056" cy="256269"/>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à coins arrondis 28">
            <a:extLst>
              <a:ext uri="{FF2B5EF4-FFF2-40B4-BE49-F238E27FC236}">
                <a16:creationId xmlns:a16="http://schemas.microsoft.com/office/drawing/2014/main" id="{84FBD09D-BFEA-440E-8591-AA50BC1D792E}"/>
              </a:ext>
            </a:extLst>
          </p:cNvPr>
          <p:cNvSpPr/>
          <p:nvPr/>
        </p:nvSpPr>
        <p:spPr bwMode="auto">
          <a:xfrm>
            <a:off x="1920188" y="5226425"/>
            <a:ext cx="864000" cy="360000"/>
          </a:xfrm>
          <a:prstGeom prst="roundRect">
            <a:avLst/>
          </a:prstGeom>
          <a:solidFill>
            <a:schemeClr val="tx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6800" rIns="0" bIns="45720" numCol="1" rtlCol="0" anchor="t" anchorCtr="0" compatLnSpc="1">
            <a:prstTxWarp prst="textNoShape">
              <a:avLst/>
            </a:prstTxWarp>
          </a:bodyPr>
          <a:lstStyle/>
          <a:p>
            <a:pPr algn="ctr"/>
            <a:endParaRPr lang="en-GB" sz="1200">
              <a:latin typeface="Trebuchet MS" pitchFamily="34" charset="0"/>
            </a:endParaRPr>
          </a:p>
        </p:txBody>
      </p:sp>
      <p:pic>
        <p:nvPicPr>
          <p:cNvPr id="34" name="Picture 2" descr="D&amp;amp;B Credit | LinkedIn">
            <a:extLst>
              <a:ext uri="{FF2B5EF4-FFF2-40B4-BE49-F238E27FC236}">
                <a16:creationId xmlns:a16="http://schemas.microsoft.com/office/drawing/2014/main" id="{3E76F21C-AD1F-47E0-BE1B-69C481E7B997}"/>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38045" b="36791"/>
          <a:stretch/>
        </p:blipFill>
        <p:spPr bwMode="auto">
          <a:xfrm>
            <a:off x="2008971" y="5320058"/>
            <a:ext cx="686435" cy="172735"/>
          </a:xfrm>
          <a:prstGeom prst="rect">
            <a:avLst/>
          </a:prstGeom>
          <a:noFill/>
          <a:extLst>
            <a:ext uri="{909E8E84-426E-40DD-AFC4-6F175D3DCCD1}">
              <a14:hiddenFill xmlns:a14="http://schemas.microsoft.com/office/drawing/2010/main">
                <a:solidFill>
                  <a:srgbClr val="FFFFFF"/>
                </a:solidFill>
              </a14:hiddenFill>
            </a:ext>
          </a:extLst>
        </p:spPr>
      </p:pic>
      <p:sp>
        <p:nvSpPr>
          <p:cNvPr id="35" name="ZoneTexte 56">
            <a:extLst>
              <a:ext uri="{FF2B5EF4-FFF2-40B4-BE49-F238E27FC236}">
                <a16:creationId xmlns:a16="http://schemas.microsoft.com/office/drawing/2014/main" id="{388CDE67-420A-49C4-8B0A-D6C2142A684C}"/>
              </a:ext>
            </a:extLst>
          </p:cNvPr>
          <p:cNvSpPr txBox="1"/>
          <p:nvPr/>
        </p:nvSpPr>
        <p:spPr>
          <a:xfrm>
            <a:off x="1665722" y="5622158"/>
            <a:ext cx="1372933" cy="553998"/>
          </a:xfrm>
          <a:prstGeom prst="rect">
            <a:avLst/>
          </a:prstGeom>
          <a:noFill/>
        </p:spPr>
        <p:txBody>
          <a:bodyPr wrap="square" lIns="0" tIns="0" rIns="0" bIns="0" rtlCol="0">
            <a:spAutoFit/>
          </a:bodyPr>
          <a:lstStyle/>
          <a:p>
            <a:pPr algn="ctr"/>
            <a:r>
              <a:rPr lang="en-GB" sz="900">
                <a:latin typeface="Trebuchet MS" panose="020B0603020202020204" pitchFamily="34" charset="0"/>
              </a:rPr>
              <a:t>Platform to monitor Credit risk management enriched with credit scores </a:t>
            </a:r>
          </a:p>
        </p:txBody>
      </p:sp>
      <p:sp>
        <p:nvSpPr>
          <p:cNvPr id="36" name="Ellipse 56">
            <a:extLst>
              <a:ext uri="{FF2B5EF4-FFF2-40B4-BE49-F238E27FC236}">
                <a16:creationId xmlns:a16="http://schemas.microsoft.com/office/drawing/2014/main" id="{236938A4-846D-483B-9BB2-45AB7BD63B50}"/>
              </a:ext>
            </a:extLst>
          </p:cNvPr>
          <p:cNvSpPr/>
          <p:nvPr/>
        </p:nvSpPr>
        <p:spPr bwMode="auto">
          <a:xfrm>
            <a:off x="3543203" y="5226425"/>
            <a:ext cx="864000" cy="360000"/>
          </a:xfrm>
          <a:prstGeom prst="roundRect">
            <a:avLst/>
          </a:prstGeom>
          <a:gradFill flip="none" rotWithShape="1">
            <a:gsLst>
              <a:gs pos="38000">
                <a:schemeClr val="tx2">
                  <a:lumMod val="20000"/>
                  <a:lumOff val="80000"/>
                </a:schemeClr>
              </a:gs>
              <a:gs pos="27000">
                <a:srgbClr val="C6EFFF"/>
              </a:gs>
              <a:gs pos="68000">
                <a:schemeClr val="tx2">
                  <a:lumMod val="20000"/>
                  <a:lumOff val="80000"/>
                </a:schemeClr>
              </a:gs>
              <a:gs pos="75000">
                <a:schemeClr val="bg1">
                  <a:lumMod val="95000"/>
                </a:schemeClr>
              </a:gs>
            </a:gsLst>
            <a:lin ang="10800000" scaled="0"/>
            <a:tileRect/>
          </a:gradFill>
          <a:ln w="3175" cap="flat" cmpd="sng" algn="ctr">
            <a:solidFill>
              <a:schemeClr val="tx1"/>
            </a:solidFill>
            <a:prstDash val="sysDot"/>
            <a:round/>
            <a:headEnd type="none" w="med" len="med"/>
            <a:tailEnd type="none" w="med" len="med"/>
          </a:ln>
          <a:effectLst/>
        </p:spPr>
        <p:txBody>
          <a:bodyPr vert="horz" wrap="square" lIns="0" tIns="0" rIns="0" bIns="45720" numCol="1" rtlCol="0" anchor="ctr" anchorCtr="0" compatLnSpc="1">
            <a:prstTxWarp prst="textNoShape">
              <a:avLst/>
            </a:prstTxWarp>
          </a:bodyPr>
          <a:lstStyle/>
          <a:p>
            <a:pPr algn="ctr"/>
            <a:r>
              <a:rPr lang="en-GB">
                <a:latin typeface="Trebuchet MS" panose="020B0603020202020204" pitchFamily="34" charset="0"/>
              </a:rPr>
              <a:t>GB</a:t>
            </a:r>
          </a:p>
          <a:p>
            <a:pPr algn="ctr"/>
            <a:r>
              <a:rPr lang="en-GB" sz="700">
                <a:latin typeface="Trebuchet MS" panose="020B0603020202020204" pitchFamily="34" charset="0"/>
              </a:rPr>
              <a:t>Global Financials</a:t>
            </a:r>
          </a:p>
        </p:txBody>
      </p:sp>
      <p:sp>
        <p:nvSpPr>
          <p:cNvPr id="37" name="ZoneTexte 56">
            <a:extLst>
              <a:ext uri="{FF2B5EF4-FFF2-40B4-BE49-F238E27FC236}">
                <a16:creationId xmlns:a16="http://schemas.microsoft.com/office/drawing/2014/main" id="{0C493F4D-B61E-4002-8723-8E051757A953}"/>
              </a:ext>
            </a:extLst>
          </p:cNvPr>
          <p:cNvSpPr txBox="1"/>
          <p:nvPr/>
        </p:nvSpPr>
        <p:spPr>
          <a:xfrm>
            <a:off x="3309994" y="5622158"/>
            <a:ext cx="1330417" cy="415498"/>
          </a:xfrm>
          <a:prstGeom prst="rect">
            <a:avLst/>
          </a:prstGeom>
          <a:noFill/>
        </p:spPr>
        <p:txBody>
          <a:bodyPr wrap="square" lIns="0" tIns="0" rIns="0" bIns="0" rtlCol="0">
            <a:spAutoFit/>
          </a:bodyPr>
          <a:lstStyle/>
          <a:p>
            <a:pPr algn="ctr"/>
            <a:r>
              <a:rPr lang="en-GB" sz="900">
                <a:latin typeface="Trebuchet MS" panose="020B0603020202020204" pitchFamily="34" charset="0"/>
              </a:rPr>
              <a:t>Unique global data store for standardized financial reporting and analytics</a:t>
            </a:r>
          </a:p>
        </p:txBody>
      </p:sp>
      <p:sp>
        <p:nvSpPr>
          <p:cNvPr id="43" name="ZoneTexte 57">
            <a:extLst>
              <a:ext uri="{FF2B5EF4-FFF2-40B4-BE49-F238E27FC236}">
                <a16:creationId xmlns:a16="http://schemas.microsoft.com/office/drawing/2014/main" id="{27DE2BD2-975A-4C81-8EF4-27C15FFB98D5}"/>
              </a:ext>
            </a:extLst>
          </p:cNvPr>
          <p:cNvSpPr txBox="1"/>
          <p:nvPr/>
        </p:nvSpPr>
        <p:spPr>
          <a:xfrm>
            <a:off x="1778662" y="4783237"/>
            <a:ext cx="7043209" cy="138499"/>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a:solidFill>
                  <a:schemeClr val="tx1"/>
                </a:solidFill>
                <a:latin typeface="Trebuchet MS" panose="020B0603020202020204" pitchFamily="34" charset="0"/>
              </a:rPr>
              <a:t>API into D&amp;B data repositories that can be used as is by Altares' clients and as data sources for all Altares' own products</a:t>
            </a:r>
          </a:p>
        </p:txBody>
      </p:sp>
      <p:pic>
        <p:nvPicPr>
          <p:cNvPr id="45" name="Picture 44">
            <a:extLst>
              <a:ext uri="{FF2B5EF4-FFF2-40B4-BE49-F238E27FC236}">
                <a16:creationId xmlns:a16="http://schemas.microsoft.com/office/drawing/2014/main" id="{B477C2FB-EA26-4EB1-96F2-0D5F96AA6254}"/>
              </a:ext>
            </a:extLst>
          </p:cNvPr>
          <p:cNvPicPr>
            <a:picLocks noChangeAspect="1"/>
          </p:cNvPicPr>
          <p:nvPr/>
        </p:nvPicPr>
        <p:blipFill>
          <a:blip r:embed="rId15">
            <a:clrChange>
              <a:clrFrom>
                <a:srgbClr val="FFFFFF"/>
              </a:clrFrom>
              <a:clrTo>
                <a:srgbClr val="FFFFFF">
                  <a:alpha val="0"/>
                </a:srgbClr>
              </a:clrTo>
            </a:clrChange>
            <a:extLst>
              <a:ext uri="{BEBA8EAE-BF5A-486C-A8C5-ECC9F3942E4B}">
                <a14:imgProps xmlns:a14="http://schemas.microsoft.com/office/drawing/2010/main">
                  <a14:imgLayer r:embed="rId16">
                    <a14:imgEffect>
                      <a14:brightnessContrast bright="7000"/>
                    </a14:imgEffect>
                  </a14:imgLayer>
                </a14:imgProps>
              </a:ext>
            </a:extLst>
          </a:blip>
          <a:stretch>
            <a:fillRect/>
          </a:stretch>
        </p:blipFill>
        <p:spPr>
          <a:xfrm>
            <a:off x="8012911" y="1692126"/>
            <a:ext cx="707648" cy="281245"/>
          </a:xfrm>
          <a:prstGeom prst="rect">
            <a:avLst/>
          </a:prstGeom>
        </p:spPr>
      </p:pic>
      <p:pic>
        <p:nvPicPr>
          <p:cNvPr id="46" name="Picture 2">
            <a:extLst>
              <a:ext uri="{FF2B5EF4-FFF2-40B4-BE49-F238E27FC236}">
                <a16:creationId xmlns:a16="http://schemas.microsoft.com/office/drawing/2014/main" id="{F70B2C18-4580-4B38-84EF-2E94F635171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38115" y="2475311"/>
            <a:ext cx="657240" cy="22258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226C7D77-D92F-4FC6-9F4E-AABBD6EFE5A1}"/>
              </a:ext>
            </a:extLst>
          </p:cNvPr>
          <p:cNvGrpSpPr/>
          <p:nvPr/>
        </p:nvGrpSpPr>
        <p:grpSpPr>
          <a:xfrm>
            <a:off x="102002" y="2541453"/>
            <a:ext cx="778211" cy="919613"/>
            <a:chOff x="134754" y="4357806"/>
            <a:chExt cx="778211" cy="919613"/>
          </a:xfrm>
        </p:grpSpPr>
        <p:sp>
          <p:nvSpPr>
            <p:cNvPr id="48" name="ZoneTexte 5">
              <a:extLst>
                <a:ext uri="{FF2B5EF4-FFF2-40B4-BE49-F238E27FC236}">
                  <a16:creationId xmlns:a16="http://schemas.microsoft.com/office/drawing/2014/main" id="{F7B9E4EE-3070-40C8-9730-E95024B1B999}"/>
                </a:ext>
              </a:extLst>
            </p:cNvPr>
            <p:cNvSpPr txBox="1"/>
            <p:nvPr/>
          </p:nvSpPr>
          <p:spPr>
            <a:xfrm>
              <a:off x="134754" y="4723421"/>
              <a:ext cx="778211" cy="553998"/>
            </a:xfrm>
            <a:prstGeom prst="rect">
              <a:avLst/>
            </a:prstGeom>
            <a:noFill/>
          </p:spPr>
          <p:txBody>
            <a:bodyPr wrap="square" lIns="0" rIns="0" rtlCol="0">
              <a:spAutoFit/>
            </a:bodyPr>
            <a:lstStyle/>
            <a:p>
              <a:pPr algn="ctr"/>
              <a:r>
                <a:rPr lang="en-GB" sz="1000">
                  <a:latin typeface="Trebuchet MS" panose="020B0603020202020204" pitchFamily="34" charset="0"/>
                </a:rPr>
                <a:t>Altares'</a:t>
              </a:r>
              <a:r>
                <a:rPr lang="en-GB" sz="1000">
                  <a:latin typeface="+mj-lt"/>
                </a:rPr>
                <a:t> proprietary products</a:t>
              </a:r>
            </a:p>
          </p:txBody>
        </p:sp>
        <p:pic>
          <p:nvPicPr>
            <p:cNvPr id="49" name="Picture 2" descr="Altares D&amp;B | La plus grande base de données commerciale du monde">
              <a:extLst>
                <a:ext uri="{FF2B5EF4-FFF2-40B4-BE49-F238E27FC236}">
                  <a16:creationId xmlns:a16="http://schemas.microsoft.com/office/drawing/2014/main" id="{98006AFD-11DC-4E72-8C2C-9020431B552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8334" y="4357806"/>
              <a:ext cx="431050" cy="4310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885E9740-49FD-4B48-9FF7-ADDC2E4BC308}"/>
              </a:ext>
            </a:extLst>
          </p:cNvPr>
          <p:cNvGrpSpPr/>
          <p:nvPr/>
        </p:nvGrpSpPr>
        <p:grpSpPr>
          <a:xfrm>
            <a:off x="57215" y="4958128"/>
            <a:ext cx="867785" cy="1055786"/>
            <a:chOff x="72960" y="2118414"/>
            <a:chExt cx="867785" cy="1055786"/>
          </a:xfrm>
        </p:grpSpPr>
        <p:sp>
          <p:nvSpPr>
            <p:cNvPr id="51" name="ZoneTexte 4">
              <a:extLst>
                <a:ext uri="{FF2B5EF4-FFF2-40B4-BE49-F238E27FC236}">
                  <a16:creationId xmlns:a16="http://schemas.microsoft.com/office/drawing/2014/main" id="{D852B236-F2BA-4AE1-80CF-56F4C6B56B0A}"/>
                </a:ext>
              </a:extLst>
            </p:cNvPr>
            <p:cNvSpPr txBox="1"/>
            <p:nvPr/>
          </p:nvSpPr>
          <p:spPr>
            <a:xfrm>
              <a:off x="132191" y="2281648"/>
              <a:ext cx="749322" cy="892552"/>
            </a:xfrm>
            <a:prstGeom prst="rect">
              <a:avLst/>
            </a:prstGeom>
            <a:noFill/>
          </p:spPr>
          <p:txBody>
            <a:bodyPr wrap="square" lIns="0" rIns="0" rtlCol="0">
              <a:spAutoFit/>
            </a:bodyPr>
            <a:lstStyle>
              <a:defPPr>
                <a:defRPr lang="en-US"/>
              </a:defPPr>
              <a:lvl1pPr algn="ctr">
                <a:defRPr sz="1050">
                  <a:latin typeface="+mj-lt"/>
                </a:defRPr>
              </a:lvl1pPr>
            </a:lstStyle>
            <a:p>
              <a:r>
                <a:rPr lang="en-GB" sz="1000"/>
                <a:t>Dun &amp; Bradstreet products distributed by Altares</a:t>
              </a:r>
            </a:p>
          </p:txBody>
        </p:sp>
        <p:pic>
          <p:nvPicPr>
            <p:cNvPr id="52" name="Picture 2" descr="Dun &amp; Bradstreet - Bâtir des relations">
              <a:extLst>
                <a:ext uri="{FF2B5EF4-FFF2-40B4-BE49-F238E27FC236}">
                  <a16:creationId xmlns:a16="http://schemas.microsoft.com/office/drawing/2014/main" id="{01896690-EBBE-4C71-AB42-4F809435A021}"/>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960" y="2118414"/>
              <a:ext cx="867785" cy="126922"/>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ounded Rectangle 88">
            <a:extLst>
              <a:ext uri="{FF2B5EF4-FFF2-40B4-BE49-F238E27FC236}">
                <a16:creationId xmlns:a16="http://schemas.microsoft.com/office/drawing/2014/main" id="{5F711663-2E08-4363-B036-6AB5E688636B}"/>
              </a:ext>
            </a:extLst>
          </p:cNvPr>
          <p:cNvSpPr/>
          <p:nvPr/>
        </p:nvSpPr>
        <p:spPr bwMode="auto">
          <a:xfrm>
            <a:off x="4938274" y="5226425"/>
            <a:ext cx="864000" cy="360000"/>
          </a:xfrm>
          <a:prstGeom prst="roundRect">
            <a:avLst/>
          </a:prstGeom>
          <a:gradFill>
            <a:gsLst>
              <a:gs pos="44000">
                <a:schemeClr val="tx2">
                  <a:lumMod val="20000"/>
                  <a:lumOff val="80000"/>
                </a:schemeClr>
              </a:gs>
              <a:gs pos="0">
                <a:schemeClr val="tx2">
                  <a:lumMod val="20000"/>
                  <a:lumOff val="80000"/>
                </a:schemeClr>
              </a:gs>
              <a:gs pos="52000">
                <a:schemeClr val="accent1">
                  <a:lumMod val="20000"/>
                  <a:lumOff val="80000"/>
                </a:schemeClr>
              </a:gs>
              <a:gs pos="100000">
                <a:schemeClr val="accent1">
                  <a:lumMod val="20000"/>
                  <a:lumOff val="80000"/>
                </a:schemeClr>
              </a:gs>
            </a:gsLst>
            <a:lin ang="0" scaled="0"/>
          </a:gradFill>
          <a:ln w="3175" cap="flat" cmpd="sng" algn="ctr">
            <a:solidFill>
              <a:schemeClr val="tx2"/>
            </a:solidFill>
            <a:prstDash val="sysDot"/>
            <a:round/>
            <a:headEnd type="none" w="med" len="med"/>
            <a:tailEnd type="none" w="med" len="med"/>
          </a:ln>
          <a:effectLst/>
        </p:spPr>
        <p:txBody>
          <a:bodyPr vert="horz" wrap="square" lIns="0" tIns="46800" rIns="0" bIns="45720" numCol="1" rtlCol="0" anchor="t" anchorCtr="0" compatLnSpc="1">
            <a:prstTxWarp prst="textNoShape">
              <a:avLst/>
            </a:prstTxWarp>
          </a:bodyPr>
          <a:lstStyle/>
          <a:p>
            <a:pPr algn="ctr"/>
            <a:endParaRPr lang="en-GB" sz="1200">
              <a:latin typeface="Trebuchet MS" pitchFamily="34" charset="0"/>
            </a:endParaRPr>
          </a:p>
        </p:txBody>
      </p:sp>
      <p:pic>
        <p:nvPicPr>
          <p:cNvPr id="54" name="Picture 53">
            <a:extLst>
              <a:ext uri="{FF2B5EF4-FFF2-40B4-BE49-F238E27FC236}">
                <a16:creationId xmlns:a16="http://schemas.microsoft.com/office/drawing/2014/main" id="{D4EECA74-BBFF-4959-8B0D-29717735E446}"/>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4975661" y="5320745"/>
            <a:ext cx="789227" cy="171361"/>
          </a:xfrm>
          <a:prstGeom prst="rect">
            <a:avLst/>
          </a:prstGeom>
        </p:spPr>
      </p:pic>
      <p:grpSp>
        <p:nvGrpSpPr>
          <p:cNvPr id="68" name="Group 67">
            <a:extLst>
              <a:ext uri="{FF2B5EF4-FFF2-40B4-BE49-F238E27FC236}">
                <a16:creationId xmlns:a16="http://schemas.microsoft.com/office/drawing/2014/main" id="{0495AC9B-DE41-46CA-958C-7B8C794C4DB1}"/>
              </a:ext>
            </a:extLst>
          </p:cNvPr>
          <p:cNvGrpSpPr/>
          <p:nvPr/>
        </p:nvGrpSpPr>
        <p:grpSpPr>
          <a:xfrm>
            <a:off x="4130723" y="2063582"/>
            <a:ext cx="1031877" cy="937660"/>
            <a:chOff x="4130723" y="1688260"/>
            <a:chExt cx="1031877" cy="937660"/>
          </a:xfrm>
        </p:grpSpPr>
        <p:sp>
          <p:nvSpPr>
            <p:cNvPr id="5" name="ZoneTexte 56">
              <a:extLst>
                <a:ext uri="{FF2B5EF4-FFF2-40B4-BE49-F238E27FC236}">
                  <a16:creationId xmlns:a16="http://schemas.microsoft.com/office/drawing/2014/main" id="{F5E08D33-C2B1-4B95-8C79-77FE396B5EBF}"/>
                </a:ext>
              </a:extLst>
            </p:cNvPr>
            <p:cNvSpPr txBox="1"/>
            <p:nvPr/>
          </p:nvSpPr>
          <p:spPr>
            <a:xfrm>
              <a:off x="4130723" y="2071922"/>
              <a:ext cx="1031877" cy="553998"/>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a:solidFill>
                    <a:schemeClr val="tx1"/>
                  </a:solidFill>
                  <a:latin typeface="Trebuchet MS" panose="020B0603020202020204" pitchFamily="34" charset="0"/>
                </a:rPr>
                <a:t>Platform to facilitate KYC process for French companies</a:t>
              </a:r>
            </a:p>
          </p:txBody>
        </p:sp>
        <p:sp>
          <p:nvSpPr>
            <p:cNvPr id="55" name="Rounded Rectangle 88">
              <a:extLst>
                <a:ext uri="{FF2B5EF4-FFF2-40B4-BE49-F238E27FC236}">
                  <a16:creationId xmlns:a16="http://schemas.microsoft.com/office/drawing/2014/main" id="{A4795C3C-11F3-4084-823B-801EDAFFC3E2}"/>
                </a:ext>
              </a:extLst>
            </p:cNvPr>
            <p:cNvSpPr/>
            <p:nvPr/>
          </p:nvSpPr>
          <p:spPr bwMode="auto">
            <a:xfrm>
              <a:off x="4220752" y="1688260"/>
              <a:ext cx="864000" cy="360000"/>
            </a:xfrm>
            <a:prstGeom prst="roundRect">
              <a:avLst/>
            </a:prstGeom>
            <a:gradFill>
              <a:gsLst>
                <a:gs pos="44000">
                  <a:schemeClr val="tx2">
                    <a:lumMod val="20000"/>
                    <a:lumOff val="80000"/>
                  </a:schemeClr>
                </a:gs>
                <a:gs pos="0">
                  <a:schemeClr val="tx2">
                    <a:lumMod val="20000"/>
                    <a:lumOff val="80000"/>
                  </a:schemeClr>
                </a:gs>
                <a:gs pos="52000">
                  <a:schemeClr val="accent1">
                    <a:lumMod val="20000"/>
                    <a:lumOff val="80000"/>
                  </a:schemeClr>
                </a:gs>
                <a:gs pos="100000">
                  <a:schemeClr val="accent1">
                    <a:lumMod val="20000"/>
                    <a:lumOff val="80000"/>
                  </a:schemeClr>
                </a:gs>
              </a:gsLst>
              <a:lin ang="0" scaled="0"/>
            </a:gradFill>
            <a:ln w="3175" cap="flat" cmpd="sng" algn="ctr">
              <a:solidFill>
                <a:schemeClr val="tx2"/>
              </a:solidFill>
              <a:prstDash val="sysDot"/>
              <a:round/>
              <a:headEnd type="none" w="med" len="med"/>
              <a:tailEnd type="none" w="med" len="med"/>
            </a:ln>
            <a:effectLst/>
          </p:spPr>
          <p:txBody>
            <a:bodyPr vert="horz" wrap="square" lIns="0" tIns="46800" rIns="0" bIns="45720" numCol="1" rtlCol="0" anchor="t" anchorCtr="0" compatLnSpc="1">
              <a:prstTxWarp prst="textNoShape">
                <a:avLst/>
              </a:prstTxWarp>
            </a:bodyPr>
            <a:lstStyle/>
            <a:p>
              <a:pPr algn="ctr"/>
              <a:endParaRPr lang="en-GB" sz="900">
                <a:latin typeface="Trebuchet MS" pitchFamily="34" charset="0"/>
              </a:endParaRPr>
            </a:p>
          </p:txBody>
        </p:sp>
        <p:pic>
          <p:nvPicPr>
            <p:cNvPr id="56" name="Picture 2" descr="IndueD - La conformité simplifiée - KYC | Altares DB France">
              <a:extLst>
                <a:ext uri="{FF2B5EF4-FFF2-40B4-BE49-F238E27FC236}">
                  <a16:creationId xmlns:a16="http://schemas.microsoft.com/office/drawing/2014/main" id="{1002693F-8708-4038-A47A-00635CFD983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26982" y="1756195"/>
              <a:ext cx="651541" cy="224130"/>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ZoneTexte 56">
            <a:extLst>
              <a:ext uri="{FF2B5EF4-FFF2-40B4-BE49-F238E27FC236}">
                <a16:creationId xmlns:a16="http://schemas.microsoft.com/office/drawing/2014/main" id="{8B757A5D-D613-4DF5-A2D4-054A6A31B2D3}"/>
              </a:ext>
            </a:extLst>
          </p:cNvPr>
          <p:cNvSpPr txBox="1"/>
          <p:nvPr/>
        </p:nvSpPr>
        <p:spPr>
          <a:xfrm>
            <a:off x="4908732" y="5622158"/>
            <a:ext cx="926424" cy="415498"/>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a:solidFill>
                  <a:schemeClr val="tx1"/>
                </a:solidFill>
                <a:latin typeface="Trebuchet MS" panose="020B0603020202020204" pitchFamily="34" charset="0"/>
              </a:rPr>
              <a:t>Platform to facilitate KYC processes</a:t>
            </a:r>
          </a:p>
        </p:txBody>
      </p:sp>
      <p:grpSp>
        <p:nvGrpSpPr>
          <p:cNvPr id="60" name="Group 59">
            <a:extLst>
              <a:ext uri="{FF2B5EF4-FFF2-40B4-BE49-F238E27FC236}">
                <a16:creationId xmlns:a16="http://schemas.microsoft.com/office/drawing/2014/main" id="{392C66BA-A2D2-4EE5-B2BC-ECEC3E37C972}"/>
              </a:ext>
            </a:extLst>
          </p:cNvPr>
          <p:cNvGrpSpPr/>
          <p:nvPr/>
        </p:nvGrpSpPr>
        <p:grpSpPr>
          <a:xfrm>
            <a:off x="5848999" y="2063582"/>
            <a:ext cx="958746" cy="800241"/>
            <a:chOff x="5848999" y="1652748"/>
            <a:chExt cx="958746" cy="800241"/>
          </a:xfrm>
        </p:grpSpPr>
        <p:sp>
          <p:nvSpPr>
            <p:cNvPr id="66" name="Rounded Rectangle 88">
              <a:extLst>
                <a:ext uri="{FF2B5EF4-FFF2-40B4-BE49-F238E27FC236}">
                  <a16:creationId xmlns:a16="http://schemas.microsoft.com/office/drawing/2014/main" id="{8590DC32-2E11-4972-9382-E7510FAC9535}"/>
                </a:ext>
              </a:extLst>
            </p:cNvPr>
            <p:cNvSpPr/>
            <p:nvPr/>
          </p:nvSpPr>
          <p:spPr bwMode="auto">
            <a:xfrm>
              <a:off x="5896372" y="1652748"/>
              <a:ext cx="864000" cy="360000"/>
            </a:xfrm>
            <a:prstGeom prst="roundRect">
              <a:avLst/>
            </a:prstGeom>
            <a:solidFill>
              <a:schemeClr val="tx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5720" rIns="0" bIns="45720" numCol="1" rtlCol="0" anchor="t" anchorCtr="0" compatLnSpc="1">
              <a:prstTxWarp prst="textNoShape">
                <a:avLst/>
              </a:prstTxWarp>
            </a:bodyPr>
            <a:lstStyle/>
            <a:p>
              <a:pPr algn="ctr"/>
              <a:endParaRPr lang="en-GB" sz="700">
                <a:latin typeface="Trebuchet MS" pitchFamily="34" charset="0"/>
              </a:endParaRPr>
            </a:p>
          </p:txBody>
        </p:sp>
        <p:pic>
          <p:nvPicPr>
            <p:cNvPr id="67" name="Image 69" descr="Une image contenant objet&#10;&#10;Description générée automatiquement">
              <a:extLst>
                <a:ext uri="{FF2B5EF4-FFF2-40B4-BE49-F238E27FC236}">
                  <a16:creationId xmlns:a16="http://schemas.microsoft.com/office/drawing/2014/main" id="{C6196784-70E9-4FDA-97DA-5CCBEB03F044}"/>
                </a:ext>
              </a:extLst>
            </p:cNvPr>
            <p:cNvPicPr>
              <a:picLocks noChangeAspect="1"/>
            </p:cNvPicPr>
            <p:nvPr/>
          </p:nvPicPr>
          <p:blipFill>
            <a:blip r:embed="rId22"/>
            <a:stretch>
              <a:fillRect/>
            </a:stretch>
          </p:blipFill>
          <p:spPr>
            <a:xfrm>
              <a:off x="6032217" y="1686451"/>
              <a:ext cx="592310" cy="292595"/>
            </a:xfrm>
            <a:prstGeom prst="rect">
              <a:avLst/>
            </a:prstGeom>
          </p:spPr>
        </p:pic>
        <p:sp>
          <p:nvSpPr>
            <p:cNvPr id="69" name="ZoneTexte 56">
              <a:extLst>
                <a:ext uri="{FF2B5EF4-FFF2-40B4-BE49-F238E27FC236}">
                  <a16:creationId xmlns:a16="http://schemas.microsoft.com/office/drawing/2014/main" id="{E92E48CB-1B4A-4B7E-B667-C2315221E1D2}"/>
                </a:ext>
              </a:extLst>
            </p:cNvPr>
            <p:cNvSpPr txBox="1"/>
            <p:nvPr/>
          </p:nvSpPr>
          <p:spPr>
            <a:xfrm>
              <a:off x="5848999" y="2037491"/>
              <a:ext cx="958746" cy="415498"/>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a:solidFill>
                    <a:schemeClr val="tx1"/>
                  </a:solidFill>
                  <a:latin typeface="Trebuchet MS" panose="020B0603020202020204" pitchFamily="34" charset="0"/>
                </a:rPr>
                <a:t>Platform to collect official documents</a:t>
              </a:r>
            </a:p>
          </p:txBody>
        </p:sp>
      </p:grpSp>
      <p:grpSp>
        <p:nvGrpSpPr>
          <p:cNvPr id="116" name="Group 115">
            <a:extLst>
              <a:ext uri="{FF2B5EF4-FFF2-40B4-BE49-F238E27FC236}">
                <a16:creationId xmlns:a16="http://schemas.microsoft.com/office/drawing/2014/main" id="{31E29838-59E9-4966-9FCF-2612B1DFB7E7}"/>
              </a:ext>
            </a:extLst>
          </p:cNvPr>
          <p:cNvGrpSpPr/>
          <p:nvPr/>
        </p:nvGrpSpPr>
        <p:grpSpPr>
          <a:xfrm>
            <a:off x="7014635" y="1130011"/>
            <a:ext cx="2448000" cy="432000"/>
            <a:chOff x="7024347" y="1154439"/>
            <a:chExt cx="2448000" cy="432000"/>
          </a:xfrm>
        </p:grpSpPr>
        <p:sp>
          <p:nvSpPr>
            <p:cNvPr id="4" name="Rectangle 3">
              <a:extLst>
                <a:ext uri="{FF2B5EF4-FFF2-40B4-BE49-F238E27FC236}">
                  <a16:creationId xmlns:a16="http://schemas.microsoft.com/office/drawing/2014/main" id="{1587BF20-F9F6-40A8-89A8-3274D4B11622}"/>
                </a:ext>
              </a:extLst>
            </p:cNvPr>
            <p:cNvSpPr/>
            <p:nvPr/>
          </p:nvSpPr>
          <p:spPr bwMode="auto">
            <a:xfrm>
              <a:off x="7024347" y="1154439"/>
              <a:ext cx="2448000" cy="432000"/>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288000" tIns="45720" rIns="3600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b="1">
                  <a:solidFill>
                    <a:schemeClr val="bg1"/>
                  </a:solidFill>
                  <a:latin typeface="Trebuchet MS" panose="020B0603020202020204" pitchFamily="34" charset="0"/>
                </a:rPr>
                <a:t>B2B </a:t>
              </a:r>
              <a:r>
                <a:rPr kumimoji="0" lang="en-GB" sz="1200" b="1" i="0" u="none" strike="noStrike" cap="none" normalizeH="0" baseline="0">
                  <a:ln>
                    <a:noFill/>
                  </a:ln>
                  <a:solidFill>
                    <a:schemeClr val="bg1"/>
                  </a:solidFill>
                  <a:effectLst/>
                  <a:latin typeface="Trebuchet MS" panose="020B0603020202020204" pitchFamily="34" charset="0"/>
                </a:rPr>
                <a:t>Marketing</a:t>
              </a:r>
            </a:p>
          </p:txBody>
        </p:sp>
        <p:pic>
          <p:nvPicPr>
            <p:cNvPr id="73" name="Graphique 74" descr="Mégaphone">
              <a:extLst>
                <a:ext uri="{FF2B5EF4-FFF2-40B4-BE49-F238E27FC236}">
                  <a16:creationId xmlns:a16="http://schemas.microsoft.com/office/drawing/2014/main" id="{BBE7FE99-6644-4D2D-A64A-233CFA685A1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281122" y="1251639"/>
              <a:ext cx="261360" cy="237600"/>
            </a:xfrm>
            <a:prstGeom prst="rect">
              <a:avLst/>
            </a:prstGeom>
          </p:spPr>
        </p:pic>
      </p:grpSp>
      <p:cxnSp>
        <p:nvCxnSpPr>
          <p:cNvPr id="110" name="Connecteur droit 208">
            <a:extLst>
              <a:ext uri="{FF2B5EF4-FFF2-40B4-BE49-F238E27FC236}">
                <a16:creationId xmlns:a16="http://schemas.microsoft.com/office/drawing/2014/main" id="{0B2D2C6B-CA23-45F1-8CF2-2E22E0F9672B}"/>
              </a:ext>
            </a:extLst>
          </p:cNvPr>
          <p:cNvCxnSpPr>
            <a:cxnSpLocks/>
          </p:cNvCxnSpPr>
          <p:nvPr/>
        </p:nvCxnSpPr>
        <p:spPr bwMode="auto">
          <a:xfrm>
            <a:off x="384975" y="959968"/>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11" name="Rectangle 84">
            <a:extLst>
              <a:ext uri="{FF2B5EF4-FFF2-40B4-BE49-F238E27FC236}">
                <a16:creationId xmlns:a16="http://schemas.microsoft.com/office/drawing/2014/main" id="{C3292A45-E203-4D92-A0E9-634CFAB0B314}"/>
              </a:ext>
            </a:extLst>
          </p:cNvPr>
          <p:cNvSpPr/>
          <p:nvPr/>
        </p:nvSpPr>
        <p:spPr bwMode="auto">
          <a:xfrm>
            <a:off x="3269585" y="850588"/>
            <a:ext cx="3268235" cy="188514"/>
          </a:xfrm>
          <a:prstGeom prst="rect">
            <a:avLst/>
          </a:prstGeom>
          <a:solidFill>
            <a:schemeClr val="bg1"/>
          </a:solidFill>
        </p:spPr>
        <p:txBody>
          <a:bodyPr wrap="square" rtlCol="0">
            <a:noAutofit/>
          </a:bodyPr>
          <a:lstStyle/>
          <a:p>
            <a:pPr algn="ctr"/>
            <a:r>
              <a:rPr lang="en-GB" sz="1100">
                <a:latin typeface="Trebuchet MS" panose="020B0603020202020204" pitchFamily="34" charset="0"/>
              </a:rPr>
              <a:t>Selection of </a:t>
            </a:r>
            <a:r>
              <a:rPr lang="en-GB" sz="1100" err="1">
                <a:latin typeface="Trebuchet MS" panose="020B0603020202020204" pitchFamily="34" charset="0"/>
              </a:rPr>
              <a:t>Altares</a:t>
            </a:r>
            <a:r>
              <a:rPr lang="en-GB" sz="1100">
                <a:latin typeface="Trebuchet MS" panose="020B0603020202020204" pitchFamily="34" charset="0"/>
              </a:rPr>
              <a:t>' main offerings </a:t>
            </a:r>
          </a:p>
        </p:txBody>
      </p:sp>
      <p:sp>
        <p:nvSpPr>
          <p:cNvPr id="112" name="ZoneTexte 150">
            <a:extLst>
              <a:ext uri="{FF2B5EF4-FFF2-40B4-BE49-F238E27FC236}">
                <a16:creationId xmlns:a16="http://schemas.microsoft.com/office/drawing/2014/main" id="{F145C666-4226-4C9C-8175-9043933B97D8}"/>
              </a:ext>
            </a:extLst>
          </p:cNvPr>
          <p:cNvSpPr txBox="1"/>
          <p:nvPr/>
        </p:nvSpPr>
        <p:spPr>
          <a:xfrm>
            <a:off x="7939573" y="2697541"/>
            <a:ext cx="854324" cy="107722"/>
          </a:xfrm>
          <a:prstGeom prst="rect">
            <a:avLst/>
          </a:prstGeom>
          <a:noFill/>
        </p:spPr>
        <p:txBody>
          <a:bodyPr wrap="square" lIns="0" tIns="0" rIns="0" bIns="0">
            <a:spAutoFit/>
          </a:bodyPr>
          <a:lstStyle/>
          <a:p>
            <a:pPr algn="ctr"/>
            <a:r>
              <a:rPr lang="en-GB" sz="700" err="1">
                <a:solidFill>
                  <a:schemeClr val="bg2">
                    <a:lumMod val="75000"/>
                  </a:schemeClr>
                </a:solidFill>
                <a:latin typeface="Trebuchet MS" panose="020B0603020202020204" pitchFamily="34" charset="0"/>
              </a:rPr>
              <a:t>m</a:t>
            </a:r>
            <a:r>
              <a:rPr lang="en-GB" sz="700" err="1">
                <a:solidFill>
                  <a:srgbClr val="0070C0"/>
                </a:solidFill>
                <a:latin typeface="Trebuchet MS" panose="020B0603020202020204" pitchFamily="34" charset="0"/>
              </a:rPr>
              <a:t>List</a:t>
            </a:r>
            <a:r>
              <a:rPr lang="en-GB" sz="700">
                <a:latin typeface="Trebuchet MS" panose="020B0603020202020204" pitchFamily="34" charset="0"/>
              </a:rPr>
              <a:t>, </a:t>
            </a:r>
            <a:r>
              <a:rPr lang="en-GB" sz="700" b="1" err="1">
                <a:solidFill>
                  <a:schemeClr val="accent4"/>
                </a:solidFill>
                <a:latin typeface="Trebuchet MS" panose="020B0603020202020204" pitchFamily="34" charset="0"/>
              </a:rPr>
              <a:t>m</a:t>
            </a:r>
            <a:r>
              <a:rPr lang="en-GB" sz="700" b="1" err="1">
                <a:solidFill>
                  <a:srgbClr val="0070C0"/>
                </a:solidFill>
                <a:latin typeface="Trebuchet MS" panose="020B0603020202020204" pitchFamily="34" charset="0"/>
              </a:rPr>
              <a:t>Ads</a:t>
            </a:r>
            <a:r>
              <a:rPr lang="en-GB" sz="700">
                <a:latin typeface="Trebuchet MS" panose="020B0603020202020204" pitchFamily="34" charset="0"/>
              </a:rPr>
              <a:t>, </a:t>
            </a:r>
            <a:r>
              <a:rPr lang="en-GB" sz="700" err="1">
                <a:solidFill>
                  <a:schemeClr val="tx1">
                    <a:lumMod val="50000"/>
                  </a:schemeClr>
                </a:solidFill>
                <a:latin typeface="Trebuchet MS" panose="020B0603020202020204" pitchFamily="34" charset="0"/>
              </a:rPr>
              <a:t>m</a:t>
            </a:r>
            <a:r>
              <a:rPr lang="en-GB" sz="700" err="1">
                <a:solidFill>
                  <a:srgbClr val="0070C0"/>
                </a:solidFill>
                <a:latin typeface="Trebuchet MS" panose="020B0603020202020204" pitchFamily="34" charset="0"/>
              </a:rPr>
              <a:t>Lead</a:t>
            </a:r>
            <a:endParaRPr lang="en-GB" sz="700">
              <a:solidFill>
                <a:srgbClr val="0070C0"/>
              </a:solidFill>
              <a:latin typeface="Trebuchet MS" panose="020B0603020202020204" pitchFamily="34" charset="0"/>
            </a:endParaRPr>
          </a:p>
        </p:txBody>
      </p:sp>
      <p:sp>
        <p:nvSpPr>
          <p:cNvPr id="115" name="Espace réservé du texte 21">
            <a:extLst>
              <a:ext uri="{FF2B5EF4-FFF2-40B4-BE49-F238E27FC236}">
                <a16:creationId xmlns:a16="http://schemas.microsoft.com/office/drawing/2014/main" id="{5223CCC7-089F-4991-9F8E-B63B01E0BF43}"/>
              </a:ext>
            </a:extLst>
          </p:cNvPr>
          <p:cNvSpPr>
            <a:spLocks noGrp="1"/>
          </p:cNvSpPr>
          <p:nvPr>
            <p:ph type="body" sz="quarter" idx="10"/>
          </p:nvPr>
        </p:nvSpPr>
        <p:spPr>
          <a:xfrm>
            <a:off x="1315274" y="6580025"/>
            <a:ext cx="2411462" cy="226605"/>
          </a:xfrm>
        </p:spPr>
        <p:txBody>
          <a:bodyPr/>
          <a:lstStyle/>
          <a:p>
            <a:r>
              <a:rPr lang="en-GB"/>
              <a:t>Sources: eleven research &amp; analysis, company data, interviews with management</a:t>
            </a:r>
          </a:p>
          <a:p>
            <a:endParaRPr lang="en-GB"/>
          </a:p>
        </p:txBody>
      </p:sp>
      <p:pic>
        <p:nvPicPr>
          <p:cNvPr id="126" name="Picture 125">
            <a:extLst>
              <a:ext uri="{FF2B5EF4-FFF2-40B4-BE49-F238E27FC236}">
                <a16:creationId xmlns:a16="http://schemas.microsoft.com/office/drawing/2014/main" id="{FFA1B5E2-F629-44C1-9EF0-82A4F9A70BA3}"/>
              </a:ext>
            </a:extLst>
          </p:cNvPr>
          <p:cNvPicPr>
            <a:picLocks noChangeAspect="1"/>
          </p:cNvPicPr>
          <p:nvPr/>
        </p:nvPicPr>
        <p:blipFill>
          <a:blip r:embed="rId25">
            <a:clrChange>
              <a:clrFrom>
                <a:srgbClr val="EFF3F3"/>
              </a:clrFrom>
              <a:clrTo>
                <a:srgbClr val="EFF3F3">
                  <a:alpha val="0"/>
                </a:srgbClr>
              </a:clrTo>
            </a:clrChange>
          </a:blip>
          <a:stretch>
            <a:fillRect/>
          </a:stretch>
        </p:blipFill>
        <p:spPr>
          <a:xfrm>
            <a:off x="5818354" y="3909375"/>
            <a:ext cx="1049865" cy="247975"/>
          </a:xfrm>
          <a:prstGeom prst="rect">
            <a:avLst/>
          </a:prstGeom>
        </p:spPr>
      </p:pic>
      <p:sp>
        <p:nvSpPr>
          <p:cNvPr id="16" name="Rectangle 15">
            <a:extLst>
              <a:ext uri="{FF2B5EF4-FFF2-40B4-BE49-F238E27FC236}">
                <a16:creationId xmlns:a16="http://schemas.microsoft.com/office/drawing/2014/main" id="{9B336C78-5DBD-40C8-9AC8-494C7DD260D5}"/>
              </a:ext>
            </a:extLst>
          </p:cNvPr>
          <p:cNvSpPr/>
          <p:nvPr/>
        </p:nvSpPr>
        <p:spPr bwMode="auto">
          <a:xfrm>
            <a:off x="980139" y="1612615"/>
            <a:ext cx="8581492" cy="4739201"/>
          </a:xfrm>
          <a:prstGeom prst="rect">
            <a:avLst/>
          </a:prstGeom>
          <a:no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3" name="Picture 2" descr="logo-salesforce - Dolmen">
            <a:extLst>
              <a:ext uri="{FF2B5EF4-FFF2-40B4-BE49-F238E27FC236}">
                <a16:creationId xmlns:a16="http://schemas.microsoft.com/office/drawing/2014/main" id="{98086CCD-079B-47B2-9AB9-577524659FF6}"/>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86201" y="3903778"/>
            <a:ext cx="459323" cy="242985"/>
          </a:xfrm>
          <a:prstGeom prst="rect">
            <a:avLst/>
          </a:prstGeom>
          <a:noFill/>
          <a:extLst>
            <a:ext uri="{909E8E84-426E-40DD-AFC4-6F175D3DCCD1}">
              <a14:hiddenFill xmlns:a14="http://schemas.microsoft.com/office/drawing/2010/main">
                <a:solidFill>
                  <a:srgbClr val="FFFFFF"/>
                </a:solidFill>
              </a14:hiddenFill>
            </a:ext>
          </a:extLst>
        </p:spPr>
      </p:pic>
      <p:pic>
        <p:nvPicPr>
          <p:cNvPr id="185346" name="Picture 2" descr="Avis Microsoft Dynamics - Comparatifs des outils du Web">
            <a:extLst>
              <a:ext uri="{FF2B5EF4-FFF2-40B4-BE49-F238E27FC236}">
                <a16:creationId xmlns:a16="http://schemas.microsoft.com/office/drawing/2014/main" id="{9F2447B6-A6E6-47B0-8D07-5221959714AC}"/>
              </a:ext>
            </a:extLst>
          </p:cNvPr>
          <p:cNvPicPr>
            <a:picLocks noChangeAspect="1" noChangeArrowheads="1"/>
          </p:cNvPicPr>
          <p:nvPr/>
        </p:nvPicPr>
        <p:blipFill rotWithShape="1">
          <a:blip r:embed="rId27">
            <a:clrChange>
              <a:clrFrom>
                <a:srgbClr val="FFFFFF"/>
              </a:clrFrom>
              <a:clrTo>
                <a:srgbClr val="FFFFFF">
                  <a:alpha val="0"/>
                </a:srgbClr>
              </a:clrTo>
            </a:clrChange>
            <a:extLst>
              <a:ext uri="{28A0092B-C50C-407E-A947-70E740481C1C}">
                <a14:useLocalDpi xmlns:a14="http://schemas.microsoft.com/office/drawing/2010/main" val="0"/>
              </a:ext>
            </a:extLst>
          </a:blip>
          <a:srcRect t="26101" b="27492"/>
          <a:stretch/>
        </p:blipFill>
        <p:spPr bwMode="auto">
          <a:xfrm>
            <a:off x="3804070" y="3939503"/>
            <a:ext cx="672495" cy="171535"/>
          </a:xfrm>
          <a:prstGeom prst="rect">
            <a:avLst/>
          </a:prstGeom>
          <a:noFill/>
          <a:extLst>
            <a:ext uri="{909E8E84-426E-40DD-AFC4-6F175D3DCCD1}">
              <a14:hiddenFill xmlns:a14="http://schemas.microsoft.com/office/drawing/2010/main">
                <a:solidFill>
                  <a:srgbClr val="FFFFFF"/>
                </a:solidFill>
              </a14:hiddenFill>
            </a:ext>
          </a:extLst>
        </p:spPr>
      </p:pic>
      <p:sp>
        <p:nvSpPr>
          <p:cNvPr id="63" name="Triangle isocèle 62">
            <a:extLst>
              <a:ext uri="{FF2B5EF4-FFF2-40B4-BE49-F238E27FC236}">
                <a16:creationId xmlns:a16="http://schemas.microsoft.com/office/drawing/2014/main" id="{5A90B661-335C-4669-A917-5FD2A90CC0CA}"/>
              </a:ext>
            </a:extLst>
          </p:cNvPr>
          <p:cNvSpPr/>
          <p:nvPr/>
        </p:nvSpPr>
        <p:spPr bwMode="auto">
          <a:xfrm rot="5400000">
            <a:off x="3219932" y="3986776"/>
            <a:ext cx="204655" cy="76989"/>
          </a:xfrm>
          <a:prstGeom prs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61" name="Connecteur droit avec flèche 60">
            <a:extLst>
              <a:ext uri="{FF2B5EF4-FFF2-40B4-BE49-F238E27FC236}">
                <a16:creationId xmlns:a16="http://schemas.microsoft.com/office/drawing/2014/main" id="{A791216D-7945-49BD-898D-50C8FB55BF82}"/>
              </a:ext>
            </a:extLst>
          </p:cNvPr>
          <p:cNvCxnSpPr>
            <a:cxnSpLocks/>
          </p:cNvCxnSpPr>
          <p:nvPr/>
        </p:nvCxnSpPr>
        <p:spPr bwMode="auto">
          <a:xfrm>
            <a:off x="975178" y="1612615"/>
            <a:ext cx="0" cy="4739201"/>
          </a:xfrm>
          <a:prstGeom prst="straightConnector1">
            <a:avLst/>
          </a:prstGeom>
          <a:solidFill>
            <a:schemeClr val="accent1"/>
          </a:solidFill>
          <a:ln w="9525" cap="flat" cmpd="sng" algn="ctr">
            <a:solidFill>
              <a:schemeClr val="tx2"/>
            </a:solidFill>
            <a:prstDash val="solid"/>
            <a:round/>
            <a:headEnd type="triangle"/>
            <a:tailEnd type="triangle"/>
          </a:ln>
          <a:effectLst/>
        </p:spPr>
      </p:cxnSp>
      <p:sp>
        <p:nvSpPr>
          <p:cNvPr id="117" name="Rectangle à coins arrondis 28">
            <a:extLst>
              <a:ext uri="{FF2B5EF4-FFF2-40B4-BE49-F238E27FC236}">
                <a16:creationId xmlns:a16="http://schemas.microsoft.com/office/drawing/2014/main" id="{33DD92DE-3999-4D61-A8D8-28DE4B28A103}"/>
              </a:ext>
            </a:extLst>
          </p:cNvPr>
          <p:cNvSpPr/>
          <p:nvPr/>
        </p:nvSpPr>
        <p:spPr bwMode="auto">
          <a:xfrm>
            <a:off x="5029659" y="6585718"/>
            <a:ext cx="988364" cy="186904"/>
          </a:xfrm>
          <a:prstGeom prst="roundRect">
            <a:avLst/>
          </a:prstGeom>
          <a:solidFill>
            <a:schemeClr val="tx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800" b="1">
                <a:solidFill>
                  <a:schemeClr val="tx2"/>
                </a:solidFill>
                <a:latin typeface="Trebuchet MS" panose="020B0603020202020204" pitchFamily="34" charset="0"/>
              </a:rPr>
              <a:t>Web platform</a:t>
            </a:r>
          </a:p>
        </p:txBody>
      </p:sp>
      <p:sp>
        <p:nvSpPr>
          <p:cNvPr id="118" name="Rectangle à coins arrondis 28">
            <a:extLst>
              <a:ext uri="{FF2B5EF4-FFF2-40B4-BE49-F238E27FC236}">
                <a16:creationId xmlns:a16="http://schemas.microsoft.com/office/drawing/2014/main" id="{967FDE0F-79E9-44E7-BDE6-8E893770A233}"/>
              </a:ext>
            </a:extLst>
          </p:cNvPr>
          <p:cNvSpPr/>
          <p:nvPr/>
        </p:nvSpPr>
        <p:spPr bwMode="auto">
          <a:xfrm>
            <a:off x="3880086" y="6585718"/>
            <a:ext cx="988364" cy="186904"/>
          </a:xfrm>
          <a:prstGeom prst="roundRect">
            <a:avLst/>
          </a:prstGeom>
          <a:solidFill>
            <a:schemeClr val="bg1">
              <a:lumMod val="95000"/>
            </a:schemeClr>
          </a:solidFill>
          <a:ln w="3175" cap="flat" cmpd="sng" algn="ctr">
            <a:solidFill>
              <a:schemeClr val="tx1"/>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800" b="1">
                <a:latin typeface="Trebuchet MS" panose="020B0603020202020204" pitchFamily="34" charset="0"/>
              </a:rPr>
              <a:t>Batch</a:t>
            </a:r>
          </a:p>
        </p:txBody>
      </p:sp>
      <p:sp>
        <p:nvSpPr>
          <p:cNvPr id="120" name="Rectangle à coins arrondis 28">
            <a:extLst>
              <a:ext uri="{FF2B5EF4-FFF2-40B4-BE49-F238E27FC236}">
                <a16:creationId xmlns:a16="http://schemas.microsoft.com/office/drawing/2014/main" id="{F73A6482-4C37-4753-BB21-FAF06B2FB91D}"/>
              </a:ext>
            </a:extLst>
          </p:cNvPr>
          <p:cNvSpPr/>
          <p:nvPr/>
        </p:nvSpPr>
        <p:spPr bwMode="auto">
          <a:xfrm>
            <a:off x="6179266" y="6588861"/>
            <a:ext cx="989048" cy="180618"/>
          </a:xfrm>
          <a:prstGeom prst="roundRect">
            <a:avLst/>
          </a:prstGeom>
          <a:solidFill>
            <a:srgbClr val="C6EFFF"/>
          </a:solidFill>
          <a:ln w="3175" cap="flat" cmpd="sng" algn="ctr">
            <a:solidFill>
              <a:srgbClr val="007AA9"/>
            </a:solidFill>
            <a:prstDash val="sysDot"/>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800" b="1">
                <a:latin typeface="Trebuchet MS" panose="020B0603020202020204" pitchFamily="34" charset="0"/>
              </a:rPr>
              <a:t>Connector/APIs</a:t>
            </a:r>
          </a:p>
        </p:txBody>
      </p:sp>
      <p:grpSp>
        <p:nvGrpSpPr>
          <p:cNvPr id="65" name="Group 4">
            <a:extLst>
              <a:ext uri="{FF2B5EF4-FFF2-40B4-BE49-F238E27FC236}">
                <a16:creationId xmlns:a16="http://schemas.microsoft.com/office/drawing/2014/main" id="{54129A42-368E-42FC-AC2E-2A848AFF770D}"/>
              </a:ext>
            </a:extLst>
          </p:cNvPr>
          <p:cNvGrpSpPr>
            <a:grpSpLocks noChangeAspect="1"/>
          </p:cNvGrpSpPr>
          <p:nvPr/>
        </p:nvGrpSpPr>
        <p:grpSpPr bwMode="auto">
          <a:xfrm>
            <a:off x="2098722" y="3371492"/>
            <a:ext cx="224614" cy="221331"/>
            <a:chOff x="858" y="846"/>
            <a:chExt cx="753" cy="742"/>
          </a:xfrm>
          <a:solidFill>
            <a:schemeClr val="tx1"/>
          </a:solidFill>
        </p:grpSpPr>
        <p:sp>
          <p:nvSpPr>
            <p:cNvPr id="70" name="Freeform 5">
              <a:extLst>
                <a:ext uri="{FF2B5EF4-FFF2-40B4-BE49-F238E27FC236}">
                  <a16:creationId xmlns:a16="http://schemas.microsoft.com/office/drawing/2014/main" id="{B6828285-4FF5-44AF-B1B9-7EFE71FA18BA}"/>
                </a:ext>
              </a:extLst>
            </p:cNvPr>
            <p:cNvSpPr>
              <a:spLocks noEditPoints="1"/>
            </p:cNvSpPr>
            <p:nvPr/>
          </p:nvSpPr>
          <p:spPr bwMode="auto">
            <a:xfrm>
              <a:off x="1194" y="1171"/>
              <a:ext cx="417" cy="417"/>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9 w 36"/>
                <a:gd name="T11" fmla="*/ 25 h 36"/>
                <a:gd name="T12" fmla="*/ 15 w 36"/>
                <a:gd name="T13" fmla="*/ 29 h 36"/>
                <a:gd name="T14" fmla="*/ 11 w 36"/>
                <a:gd name="T15" fmla="*/ 25 h 36"/>
                <a:gd name="T16" fmla="*/ 4 w 36"/>
                <a:gd name="T17" fmla="*/ 18 h 36"/>
                <a:gd name="T18" fmla="*/ 8 w 36"/>
                <a:gd name="T19" fmla="*/ 14 h 36"/>
                <a:gd name="T20" fmla="*/ 15 w 36"/>
                <a:gd name="T21" fmla="*/ 21 h 36"/>
                <a:gd name="T22" fmla="*/ 28 w 36"/>
                <a:gd name="T23" fmla="*/ 8 h 36"/>
                <a:gd name="T24" fmla="*/ 32 w 36"/>
                <a:gd name="T25" fmla="*/ 12 h 36"/>
                <a:gd name="T26" fmla="*/ 19 w 36"/>
                <a:gd name="T27"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9" y="25"/>
                  </a:moveTo>
                  <a:cubicBezTo>
                    <a:pt x="15" y="29"/>
                    <a:pt x="15" y="29"/>
                    <a:pt x="15" y="29"/>
                  </a:cubicBezTo>
                  <a:cubicBezTo>
                    <a:pt x="11" y="25"/>
                    <a:pt x="11" y="25"/>
                    <a:pt x="11" y="25"/>
                  </a:cubicBezTo>
                  <a:cubicBezTo>
                    <a:pt x="4" y="18"/>
                    <a:pt x="4" y="18"/>
                    <a:pt x="4" y="18"/>
                  </a:cubicBezTo>
                  <a:cubicBezTo>
                    <a:pt x="8" y="14"/>
                    <a:pt x="8" y="14"/>
                    <a:pt x="8" y="14"/>
                  </a:cubicBezTo>
                  <a:cubicBezTo>
                    <a:pt x="15" y="21"/>
                    <a:pt x="15" y="21"/>
                    <a:pt x="15" y="21"/>
                  </a:cubicBezTo>
                  <a:cubicBezTo>
                    <a:pt x="28" y="8"/>
                    <a:pt x="28" y="8"/>
                    <a:pt x="28" y="8"/>
                  </a:cubicBezTo>
                  <a:cubicBezTo>
                    <a:pt x="32" y="12"/>
                    <a:pt x="32" y="12"/>
                    <a:pt x="32" y="12"/>
                  </a:cubicBezTo>
                  <a:lnTo>
                    <a:pt x="19" y="2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1" name="Freeform 6">
              <a:extLst>
                <a:ext uri="{FF2B5EF4-FFF2-40B4-BE49-F238E27FC236}">
                  <a16:creationId xmlns:a16="http://schemas.microsoft.com/office/drawing/2014/main" id="{C6C89233-A223-4D3F-86E1-43C16884A6E7}"/>
                </a:ext>
              </a:extLst>
            </p:cNvPr>
            <p:cNvSpPr>
              <a:spLocks noEditPoints="1"/>
            </p:cNvSpPr>
            <p:nvPr/>
          </p:nvSpPr>
          <p:spPr bwMode="auto">
            <a:xfrm>
              <a:off x="858" y="846"/>
              <a:ext cx="602" cy="649"/>
            </a:xfrm>
            <a:custGeom>
              <a:avLst/>
              <a:gdLst>
                <a:gd name="T0" fmla="*/ 48 w 52"/>
                <a:gd name="T1" fmla="*/ 5 h 56"/>
                <a:gd name="T2" fmla="*/ 26 w 52"/>
                <a:gd name="T3" fmla="*/ 0 h 56"/>
                <a:gd name="T4" fmla="*/ 4 w 52"/>
                <a:gd name="T5" fmla="*/ 5 h 56"/>
                <a:gd name="T6" fmla="*/ 0 w 52"/>
                <a:gd name="T7" fmla="*/ 10 h 56"/>
                <a:gd name="T8" fmla="*/ 0 w 52"/>
                <a:gd name="T9" fmla="*/ 46 h 56"/>
                <a:gd name="T10" fmla="*/ 4 w 52"/>
                <a:gd name="T11" fmla="*/ 51 h 56"/>
                <a:gd name="T12" fmla="*/ 24 w 52"/>
                <a:gd name="T13" fmla="*/ 56 h 56"/>
                <a:gd name="T14" fmla="*/ 24 w 52"/>
                <a:gd name="T15" fmla="*/ 52 h 56"/>
                <a:gd name="T16" fmla="*/ 4 w 52"/>
                <a:gd name="T17" fmla="*/ 46 h 56"/>
                <a:gd name="T18" fmla="*/ 4 w 52"/>
                <a:gd name="T19" fmla="*/ 41 h 56"/>
                <a:gd name="T20" fmla="*/ 4 w 52"/>
                <a:gd name="T21" fmla="*/ 39 h 56"/>
                <a:gd name="T22" fmla="*/ 24 w 52"/>
                <a:gd name="T23" fmla="*/ 44 h 56"/>
                <a:gd name="T24" fmla="*/ 24 w 52"/>
                <a:gd name="T25" fmla="*/ 40 h 56"/>
                <a:gd name="T26" fmla="*/ 4 w 52"/>
                <a:gd name="T27" fmla="*/ 34 h 56"/>
                <a:gd name="T28" fmla="*/ 4 w 52"/>
                <a:gd name="T29" fmla="*/ 27 h 56"/>
                <a:gd name="T30" fmla="*/ 24 w 52"/>
                <a:gd name="T31" fmla="*/ 32 h 56"/>
                <a:gd name="T32" fmla="*/ 24 w 52"/>
                <a:gd name="T33" fmla="*/ 28 h 56"/>
                <a:gd name="T34" fmla="*/ 4 w 52"/>
                <a:gd name="T35" fmla="*/ 22 h 56"/>
                <a:gd name="T36" fmla="*/ 4 w 52"/>
                <a:gd name="T37" fmla="*/ 15 h 56"/>
                <a:gd name="T38" fmla="*/ 26 w 52"/>
                <a:gd name="T39" fmla="*/ 20 h 56"/>
                <a:gd name="T40" fmla="*/ 48 w 52"/>
                <a:gd name="T41" fmla="*/ 15 h 56"/>
                <a:gd name="T42" fmla="*/ 48 w 52"/>
                <a:gd name="T43" fmla="*/ 20 h 56"/>
                <a:gd name="T44" fmla="*/ 48 w 52"/>
                <a:gd name="T45" fmla="*/ 22 h 56"/>
                <a:gd name="T46" fmla="*/ 48 w 52"/>
                <a:gd name="T47" fmla="*/ 24 h 56"/>
                <a:gd name="T48" fmla="*/ 52 w 52"/>
                <a:gd name="T49" fmla="*/ 24 h 56"/>
                <a:gd name="T50" fmla="*/ 52 w 52"/>
                <a:gd name="T51" fmla="*/ 10 h 56"/>
                <a:gd name="T52" fmla="*/ 48 w 52"/>
                <a:gd name="T53" fmla="*/ 5 h 56"/>
                <a:gd name="T54" fmla="*/ 26 w 52"/>
                <a:gd name="T55" fmla="*/ 16 h 56"/>
                <a:gd name="T56" fmla="*/ 4 w 52"/>
                <a:gd name="T57" fmla="*/ 10 h 56"/>
                <a:gd name="T58" fmla="*/ 26 w 52"/>
                <a:gd name="T59" fmla="*/ 4 h 56"/>
                <a:gd name="T60" fmla="*/ 48 w 52"/>
                <a:gd name="T61" fmla="*/ 10 h 56"/>
                <a:gd name="T62" fmla="*/ 26 w 52"/>
                <a:gd name="T63"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56">
                  <a:moveTo>
                    <a:pt x="48" y="5"/>
                  </a:moveTo>
                  <a:cubicBezTo>
                    <a:pt x="44" y="2"/>
                    <a:pt x="36" y="0"/>
                    <a:pt x="26" y="0"/>
                  </a:cubicBezTo>
                  <a:cubicBezTo>
                    <a:pt x="17" y="0"/>
                    <a:pt x="9" y="2"/>
                    <a:pt x="4" y="5"/>
                  </a:cubicBezTo>
                  <a:cubicBezTo>
                    <a:pt x="2" y="6"/>
                    <a:pt x="0" y="8"/>
                    <a:pt x="0" y="10"/>
                  </a:cubicBezTo>
                  <a:cubicBezTo>
                    <a:pt x="0" y="46"/>
                    <a:pt x="0" y="46"/>
                    <a:pt x="0" y="46"/>
                  </a:cubicBezTo>
                  <a:cubicBezTo>
                    <a:pt x="0" y="48"/>
                    <a:pt x="2" y="50"/>
                    <a:pt x="4" y="51"/>
                  </a:cubicBezTo>
                  <a:cubicBezTo>
                    <a:pt x="9" y="54"/>
                    <a:pt x="16" y="56"/>
                    <a:pt x="24" y="56"/>
                  </a:cubicBezTo>
                  <a:cubicBezTo>
                    <a:pt x="24" y="52"/>
                    <a:pt x="24" y="52"/>
                    <a:pt x="24" y="52"/>
                  </a:cubicBezTo>
                  <a:cubicBezTo>
                    <a:pt x="12" y="52"/>
                    <a:pt x="5" y="48"/>
                    <a:pt x="4" y="46"/>
                  </a:cubicBezTo>
                  <a:cubicBezTo>
                    <a:pt x="4" y="41"/>
                    <a:pt x="4" y="41"/>
                    <a:pt x="4" y="41"/>
                  </a:cubicBezTo>
                  <a:cubicBezTo>
                    <a:pt x="4" y="39"/>
                    <a:pt x="4" y="39"/>
                    <a:pt x="4" y="39"/>
                  </a:cubicBezTo>
                  <a:cubicBezTo>
                    <a:pt x="9" y="42"/>
                    <a:pt x="16" y="44"/>
                    <a:pt x="24" y="44"/>
                  </a:cubicBezTo>
                  <a:cubicBezTo>
                    <a:pt x="24" y="40"/>
                    <a:pt x="24" y="40"/>
                    <a:pt x="24" y="40"/>
                  </a:cubicBezTo>
                  <a:cubicBezTo>
                    <a:pt x="12" y="40"/>
                    <a:pt x="5" y="36"/>
                    <a:pt x="4" y="34"/>
                  </a:cubicBezTo>
                  <a:cubicBezTo>
                    <a:pt x="4" y="27"/>
                    <a:pt x="4" y="27"/>
                    <a:pt x="4" y="27"/>
                  </a:cubicBezTo>
                  <a:cubicBezTo>
                    <a:pt x="9" y="30"/>
                    <a:pt x="16" y="32"/>
                    <a:pt x="24" y="32"/>
                  </a:cubicBezTo>
                  <a:cubicBezTo>
                    <a:pt x="24" y="28"/>
                    <a:pt x="24" y="28"/>
                    <a:pt x="24" y="28"/>
                  </a:cubicBezTo>
                  <a:cubicBezTo>
                    <a:pt x="12" y="28"/>
                    <a:pt x="5" y="24"/>
                    <a:pt x="4" y="22"/>
                  </a:cubicBezTo>
                  <a:cubicBezTo>
                    <a:pt x="4" y="15"/>
                    <a:pt x="4" y="15"/>
                    <a:pt x="4" y="15"/>
                  </a:cubicBezTo>
                  <a:cubicBezTo>
                    <a:pt x="9" y="18"/>
                    <a:pt x="17" y="20"/>
                    <a:pt x="26" y="20"/>
                  </a:cubicBezTo>
                  <a:cubicBezTo>
                    <a:pt x="36" y="20"/>
                    <a:pt x="44" y="18"/>
                    <a:pt x="48" y="15"/>
                  </a:cubicBezTo>
                  <a:cubicBezTo>
                    <a:pt x="48" y="20"/>
                    <a:pt x="48" y="20"/>
                    <a:pt x="48" y="20"/>
                  </a:cubicBezTo>
                  <a:cubicBezTo>
                    <a:pt x="48" y="22"/>
                    <a:pt x="48" y="22"/>
                    <a:pt x="48" y="22"/>
                  </a:cubicBezTo>
                  <a:cubicBezTo>
                    <a:pt x="48" y="24"/>
                    <a:pt x="48" y="24"/>
                    <a:pt x="48" y="24"/>
                  </a:cubicBezTo>
                  <a:cubicBezTo>
                    <a:pt x="52" y="24"/>
                    <a:pt x="52" y="24"/>
                    <a:pt x="52" y="24"/>
                  </a:cubicBezTo>
                  <a:cubicBezTo>
                    <a:pt x="52" y="10"/>
                    <a:pt x="52" y="10"/>
                    <a:pt x="52" y="10"/>
                  </a:cubicBezTo>
                  <a:cubicBezTo>
                    <a:pt x="52" y="8"/>
                    <a:pt x="51" y="6"/>
                    <a:pt x="48" y="5"/>
                  </a:cubicBez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8" name="Freeform 9">
            <a:extLst>
              <a:ext uri="{FF2B5EF4-FFF2-40B4-BE49-F238E27FC236}">
                <a16:creationId xmlns:a16="http://schemas.microsoft.com/office/drawing/2014/main" id="{A94C2AB4-DC6D-4F70-9FE1-A4E215E82D6A}"/>
              </a:ext>
            </a:extLst>
          </p:cNvPr>
          <p:cNvSpPr>
            <a:spLocks noEditPoints="1"/>
          </p:cNvSpPr>
          <p:nvPr/>
        </p:nvSpPr>
        <p:spPr bwMode="auto">
          <a:xfrm>
            <a:off x="8874120" y="2525145"/>
            <a:ext cx="232139" cy="263062"/>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130" name="ZoneTexte 57">
            <a:extLst>
              <a:ext uri="{FF2B5EF4-FFF2-40B4-BE49-F238E27FC236}">
                <a16:creationId xmlns:a16="http://schemas.microsoft.com/office/drawing/2014/main" id="{A6A405E0-FBF6-4BF8-BA37-5A0B26C9B8D1}"/>
              </a:ext>
            </a:extLst>
          </p:cNvPr>
          <p:cNvSpPr txBox="1"/>
          <p:nvPr/>
        </p:nvSpPr>
        <p:spPr>
          <a:xfrm>
            <a:off x="8900277" y="2627710"/>
            <a:ext cx="792888" cy="246221"/>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i="1">
                <a:solidFill>
                  <a:schemeClr val="accent1"/>
                </a:solidFill>
                <a:latin typeface="Trebuchet MS" panose="020B0603020202020204" pitchFamily="34" charset="0"/>
              </a:rPr>
              <a:t>See infra “</a:t>
            </a:r>
            <a:r>
              <a:rPr lang="en-GB" i="1" err="1">
                <a:solidFill>
                  <a:schemeClr val="accent1"/>
                </a:solidFill>
                <a:latin typeface="Trebuchet MS" panose="020B0603020202020204" pitchFamily="34" charset="0"/>
              </a:rPr>
              <a:t>Manageo</a:t>
            </a:r>
            <a:r>
              <a:rPr lang="en-GB" i="1">
                <a:solidFill>
                  <a:schemeClr val="accent1"/>
                </a:solidFill>
                <a:latin typeface="Trebuchet MS" panose="020B0603020202020204" pitchFamily="34" charset="0"/>
              </a:rPr>
              <a:t>”</a:t>
            </a:r>
          </a:p>
        </p:txBody>
      </p:sp>
      <p:pic>
        <p:nvPicPr>
          <p:cNvPr id="88" name="Picture 2">
            <a:extLst>
              <a:ext uri="{FF2B5EF4-FFF2-40B4-BE49-F238E27FC236}">
                <a16:creationId xmlns:a16="http://schemas.microsoft.com/office/drawing/2014/main" id="{F89BF187-404C-4806-8716-3501A134638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211929" y="3921899"/>
            <a:ext cx="417566" cy="206742"/>
          </a:xfrm>
          <a:prstGeom prst="rect">
            <a:avLst/>
          </a:prstGeom>
          <a:noFill/>
          <a:extLst>
            <a:ext uri="{909E8E84-426E-40DD-AFC4-6F175D3DCCD1}">
              <a14:hiddenFill xmlns:a14="http://schemas.microsoft.com/office/drawing/2010/main">
                <a:solidFill>
                  <a:srgbClr val="FFFFFF"/>
                </a:solidFill>
              </a14:hiddenFill>
            </a:ext>
          </a:extLst>
        </p:spPr>
      </p:pic>
      <p:sp>
        <p:nvSpPr>
          <p:cNvPr id="89" name="Triangle isocèle 62">
            <a:extLst>
              <a:ext uri="{FF2B5EF4-FFF2-40B4-BE49-F238E27FC236}">
                <a16:creationId xmlns:a16="http://schemas.microsoft.com/office/drawing/2014/main" id="{A2B3D9DB-4C40-41B6-9295-C7402404EE1D}"/>
              </a:ext>
            </a:extLst>
          </p:cNvPr>
          <p:cNvSpPr/>
          <p:nvPr/>
        </p:nvSpPr>
        <p:spPr bwMode="auto">
          <a:xfrm rot="5400000">
            <a:off x="6900286" y="3986776"/>
            <a:ext cx="204655" cy="76989"/>
          </a:xfrm>
          <a:prstGeom prs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95" name="Picture 2" descr="Use Our CRM Tools in Oracle Engagement Cloud | ActivePrime">
            <a:extLst>
              <a:ext uri="{FF2B5EF4-FFF2-40B4-BE49-F238E27FC236}">
                <a16:creationId xmlns:a16="http://schemas.microsoft.com/office/drawing/2014/main" id="{57A650C5-A0EE-4DCE-91F0-FC5797C823A4}"/>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6116" t="20185" r="5857" b="16842"/>
          <a:stretch/>
        </p:blipFill>
        <p:spPr bwMode="auto">
          <a:xfrm>
            <a:off x="4498668" y="3960832"/>
            <a:ext cx="458304" cy="128877"/>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à coins arrondis 28">
            <a:extLst>
              <a:ext uri="{FF2B5EF4-FFF2-40B4-BE49-F238E27FC236}">
                <a16:creationId xmlns:a16="http://schemas.microsoft.com/office/drawing/2014/main" id="{3AC71FCD-2240-4ED1-8435-001FEEB6E57B}"/>
              </a:ext>
            </a:extLst>
          </p:cNvPr>
          <p:cNvSpPr/>
          <p:nvPr/>
        </p:nvSpPr>
        <p:spPr bwMode="auto">
          <a:xfrm>
            <a:off x="1920187" y="4411611"/>
            <a:ext cx="6760159" cy="360000"/>
          </a:xfrm>
          <a:prstGeom prst="roundRect">
            <a:avLst/>
          </a:prstGeom>
          <a:solidFill>
            <a:srgbClr val="C6EFFF"/>
          </a:solidFill>
          <a:ln w="3175" cap="flat" cmpd="sng" algn="ctr">
            <a:solidFill>
              <a:schemeClr val="accent1"/>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endParaRPr lang="en-GB" sz="800" b="1">
              <a:latin typeface="Trebuchet MS" panose="020B0603020202020204" pitchFamily="34" charset="0"/>
            </a:endParaRPr>
          </a:p>
        </p:txBody>
      </p:sp>
      <p:pic>
        <p:nvPicPr>
          <p:cNvPr id="42" name="Picture 2" descr="Notre partenaire D&amp;B | Altares DB France">
            <a:extLst>
              <a:ext uri="{FF2B5EF4-FFF2-40B4-BE49-F238E27FC236}">
                <a16:creationId xmlns:a16="http://schemas.microsoft.com/office/drawing/2014/main" id="{A4DF148E-086B-42C0-82AF-2DBA63675FE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983751" y="4449572"/>
            <a:ext cx="633031" cy="245978"/>
          </a:xfrm>
          <a:prstGeom prst="rect">
            <a:avLst/>
          </a:prstGeom>
          <a:noFill/>
          <a:extLst>
            <a:ext uri="{909E8E84-426E-40DD-AFC4-6F175D3DCCD1}">
              <a14:hiddenFill xmlns:a14="http://schemas.microsoft.com/office/drawing/2010/main">
                <a:solidFill>
                  <a:srgbClr val="FFFFFF"/>
                </a:solidFill>
              </a14:hiddenFill>
            </a:ext>
          </a:extLst>
        </p:spPr>
      </p:pic>
      <p:grpSp>
        <p:nvGrpSpPr>
          <p:cNvPr id="93" name="Groupe 92">
            <a:extLst>
              <a:ext uri="{FF2B5EF4-FFF2-40B4-BE49-F238E27FC236}">
                <a16:creationId xmlns:a16="http://schemas.microsoft.com/office/drawing/2014/main" id="{5E0BDD7C-029C-4F3A-A484-A9FA344C2E19}"/>
              </a:ext>
            </a:extLst>
          </p:cNvPr>
          <p:cNvGrpSpPr/>
          <p:nvPr/>
        </p:nvGrpSpPr>
        <p:grpSpPr>
          <a:xfrm>
            <a:off x="8448150" y="-11528"/>
            <a:ext cx="1435548" cy="588143"/>
            <a:chOff x="8448150" y="-11528"/>
            <a:chExt cx="1435548" cy="588143"/>
          </a:xfrm>
        </p:grpSpPr>
        <p:sp>
          <p:nvSpPr>
            <p:cNvPr id="96" name="Rectangle : coins arrondis 199">
              <a:extLst>
                <a:ext uri="{FF2B5EF4-FFF2-40B4-BE49-F238E27FC236}">
                  <a16:creationId xmlns:a16="http://schemas.microsoft.com/office/drawing/2014/main" id="{AB539CFB-DDB4-41AD-8007-87ADD956E406}"/>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7" name="Rectangle : coins arrondis 200">
              <a:extLst>
                <a:ext uri="{FF2B5EF4-FFF2-40B4-BE49-F238E27FC236}">
                  <a16:creationId xmlns:a16="http://schemas.microsoft.com/office/drawing/2014/main" id="{B909216A-348F-4E0F-929F-FC7856EFCE4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8" name="Rectangle : coins arrondis 201">
              <a:extLst>
                <a:ext uri="{FF2B5EF4-FFF2-40B4-BE49-F238E27FC236}">
                  <a16:creationId xmlns:a16="http://schemas.microsoft.com/office/drawing/2014/main" id="{6C57EDF8-AF22-4DFA-A637-FBBC487D91FB}"/>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9" name="ZoneTexte 18">
              <a:extLst>
                <a:ext uri="{FF2B5EF4-FFF2-40B4-BE49-F238E27FC236}">
                  <a16:creationId xmlns:a16="http://schemas.microsoft.com/office/drawing/2014/main" id="{2D791A71-C7B2-423C-8A7A-88E454778BF4}"/>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offering</a:t>
              </a:r>
            </a:p>
          </p:txBody>
        </p:sp>
        <p:pic>
          <p:nvPicPr>
            <p:cNvPr id="100" name="Graphique 128" descr="Jauge">
              <a:extLst>
                <a:ext uri="{FF2B5EF4-FFF2-40B4-BE49-F238E27FC236}">
                  <a16:creationId xmlns:a16="http://schemas.microsoft.com/office/drawing/2014/main" id="{23C9EC76-1DC0-4201-AA50-5F45FA61CA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553764" y="187516"/>
              <a:ext cx="234953" cy="218224"/>
            </a:xfrm>
            <a:prstGeom prst="rect">
              <a:avLst/>
            </a:prstGeom>
            <a:effectLst/>
          </p:spPr>
        </p:pic>
        <p:pic>
          <p:nvPicPr>
            <p:cNvPr id="101" name="Graphique 90" descr="Poignée de main">
              <a:extLst>
                <a:ext uri="{FF2B5EF4-FFF2-40B4-BE49-F238E27FC236}">
                  <a16:creationId xmlns:a16="http://schemas.microsoft.com/office/drawing/2014/main" id="{CCFDF9A0-F6F5-43E7-A666-3AEA2D4B5E7F}"/>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960868" y="152880"/>
              <a:ext cx="256313" cy="287496"/>
            </a:xfrm>
            <a:prstGeom prst="rect">
              <a:avLst/>
            </a:prstGeom>
            <a:effectLst/>
          </p:spPr>
        </p:pic>
        <p:pic>
          <p:nvPicPr>
            <p:cNvPr id="102" name="Graphique 74" descr="Mégaphone">
              <a:extLst>
                <a:ext uri="{FF2B5EF4-FFF2-40B4-BE49-F238E27FC236}">
                  <a16:creationId xmlns:a16="http://schemas.microsoft.com/office/drawing/2014/main" id="{EDDA3920-EC11-4BFE-AC30-F2603E1DFBB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9389331" y="181519"/>
              <a:ext cx="233011" cy="216420"/>
            </a:xfrm>
            <a:prstGeom prst="rect">
              <a:avLst/>
            </a:prstGeom>
            <a:effectLst/>
          </p:spPr>
        </p:pic>
        <p:pic>
          <p:nvPicPr>
            <p:cNvPr id="103" name="Picture 2" descr="Drapeau France">
              <a:extLst>
                <a:ext uri="{FF2B5EF4-FFF2-40B4-BE49-F238E27FC236}">
                  <a16:creationId xmlns:a16="http://schemas.microsoft.com/office/drawing/2014/main" id="{9A1BFD44-D580-49F6-B150-E66C36B0EB9F}"/>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04" name="Picture 2" descr="5 ft x 3 ft 150 x 90 cm-DRAPEAU BELGE Belgique 100% Polyester ...">
              <a:extLst>
                <a:ext uri="{FF2B5EF4-FFF2-40B4-BE49-F238E27FC236}">
                  <a16:creationId xmlns:a16="http://schemas.microsoft.com/office/drawing/2014/main" id="{56E87BB2-863E-488D-878D-764A3FA3CD1D}"/>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05" name="Picture 2 - 1" descr="Drapeau des Pays-Bas — Wikipédia">
              <a:extLst>
                <a:ext uri="{FF2B5EF4-FFF2-40B4-BE49-F238E27FC236}">
                  <a16:creationId xmlns:a16="http://schemas.microsoft.com/office/drawing/2014/main" id="{412771A4-8561-406E-A93F-1B54EA0869CF}"/>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06" name="Picture 2 - 2" descr="Drapeau du Luxembourg">
              <a:extLst>
                <a:ext uri="{FF2B5EF4-FFF2-40B4-BE49-F238E27FC236}">
                  <a16:creationId xmlns:a16="http://schemas.microsoft.com/office/drawing/2014/main" id="{B83BF83D-F8F1-4E2B-B6CB-123542094D25}"/>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07" name="ZoneTexte 18">
              <a:extLst>
                <a:ext uri="{FF2B5EF4-FFF2-40B4-BE49-F238E27FC236}">
                  <a16:creationId xmlns:a16="http://schemas.microsoft.com/office/drawing/2014/main" id="{33CFA47D-F073-4861-84A2-04387F7DE049}"/>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Products &amp; solutions</a:t>
              </a:r>
            </a:p>
          </p:txBody>
        </p:sp>
      </p:grpSp>
      <p:sp>
        <p:nvSpPr>
          <p:cNvPr id="17" name="Accolade fermante 16">
            <a:extLst>
              <a:ext uri="{FF2B5EF4-FFF2-40B4-BE49-F238E27FC236}">
                <a16:creationId xmlns:a16="http://schemas.microsoft.com/office/drawing/2014/main" id="{0183C7F9-3FF3-4AA2-AD9D-E03AB41A08FF}"/>
              </a:ext>
            </a:extLst>
          </p:cNvPr>
          <p:cNvSpPr/>
          <p:nvPr/>
        </p:nvSpPr>
        <p:spPr bwMode="auto">
          <a:xfrm>
            <a:off x="8642961" y="3215292"/>
            <a:ext cx="381091" cy="1722448"/>
          </a:xfrm>
          <a:prstGeom prst="rightBrace">
            <a:avLst/>
          </a:prstGeom>
          <a:no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41" name="Rectangle 40">
            <a:extLst>
              <a:ext uri="{FF2B5EF4-FFF2-40B4-BE49-F238E27FC236}">
                <a16:creationId xmlns:a16="http://schemas.microsoft.com/office/drawing/2014/main" id="{3F716E39-0FCC-493D-8DCF-3DE96DA325BC}"/>
              </a:ext>
            </a:extLst>
          </p:cNvPr>
          <p:cNvSpPr/>
          <p:nvPr/>
        </p:nvSpPr>
        <p:spPr bwMode="auto">
          <a:xfrm>
            <a:off x="8672759" y="3839267"/>
            <a:ext cx="1371285" cy="4575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1" i="1" u="none" strike="noStrike" cap="none" normalizeH="0" baseline="0">
                <a:ln>
                  <a:noFill/>
                </a:ln>
                <a:solidFill>
                  <a:schemeClr val="accent1">
                    <a:lumMod val="75000"/>
                  </a:schemeClr>
                </a:solidFill>
                <a:effectLst/>
                <a:latin typeface="Trebuchet MS" panose="020B0603020202020204" pitchFamily="34" charset="0"/>
              </a:rPr>
              <a:t>Transversal products</a:t>
            </a:r>
          </a:p>
        </p:txBody>
      </p:sp>
      <p:sp>
        <p:nvSpPr>
          <p:cNvPr id="62" name="Rectangle: Rounded Corners 61">
            <a:extLst>
              <a:ext uri="{FF2B5EF4-FFF2-40B4-BE49-F238E27FC236}">
                <a16:creationId xmlns:a16="http://schemas.microsoft.com/office/drawing/2014/main" id="{30516081-4318-430F-8C16-385169FF1F60}"/>
              </a:ext>
            </a:extLst>
          </p:cNvPr>
          <p:cNvSpPr/>
          <p:nvPr/>
        </p:nvSpPr>
        <p:spPr bwMode="auto">
          <a:xfrm>
            <a:off x="2695407" y="3331523"/>
            <a:ext cx="2583656" cy="283021"/>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a:ln>
                  <a:noFill/>
                </a:ln>
                <a:solidFill>
                  <a:schemeClr val="tx1"/>
                </a:solidFill>
                <a:effectLst/>
                <a:latin typeface="Trebuchet MS" pitchFamily="34" charset="0"/>
              </a:rPr>
              <a:t>Batch files </a:t>
            </a:r>
          </a:p>
        </p:txBody>
      </p:sp>
      <p:sp>
        <p:nvSpPr>
          <p:cNvPr id="109" name="Rectangle: Rounded Corners 108">
            <a:extLst>
              <a:ext uri="{FF2B5EF4-FFF2-40B4-BE49-F238E27FC236}">
                <a16:creationId xmlns:a16="http://schemas.microsoft.com/office/drawing/2014/main" id="{2CF84F12-3576-4C8C-BC81-76765AED3804}"/>
              </a:ext>
            </a:extLst>
          </p:cNvPr>
          <p:cNvSpPr/>
          <p:nvPr/>
        </p:nvSpPr>
        <p:spPr bwMode="auto">
          <a:xfrm>
            <a:off x="5830760" y="3331523"/>
            <a:ext cx="2583656" cy="283021"/>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a:ln>
                  <a:noFill/>
                </a:ln>
                <a:solidFill>
                  <a:schemeClr val="tx1"/>
                </a:solidFill>
                <a:effectLst/>
                <a:latin typeface="Trebuchet MS" pitchFamily="34" charset="0"/>
              </a:rPr>
              <a:t>Other services (e.g. data science)</a:t>
            </a:r>
            <a:endParaRPr kumimoji="0" lang="en-GB" sz="1200" b="0" i="0" u="none" strike="noStrike" cap="none" normalizeH="0" baseline="0">
              <a:ln>
                <a:noFill/>
              </a:ln>
              <a:solidFill>
                <a:schemeClr val="tx1"/>
              </a:solidFill>
              <a:effectLst/>
              <a:latin typeface="Trebuchet MS" pitchFamily="34" charset="0"/>
            </a:endParaRPr>
          </a:p>
        </p:txBody>
      </p:sp>
      <p:sp>
        <p:nvSpPr>
          <p:cNvPr id="108" name="Freeform 9">
            <a:extLst>
              <a:ext uri="{FF2B5EF4-FFF2-40B4-BE49-F238E27FC236}">
                <a16:creationId xmlns:a16="http://schemas.microsoft.com/office/drawing/2014/main" id="{4B6D73F7-F12F-427C-BFC4-676ED1BE4232}"/>
              </a:ext>
            </a:extLst>
          </p:cNvPr>
          <p:cNvSpPr>
            <a:spLocks noEditPoints="1"/>
          </p:cNvSpPr>
          <p:nvPr/>
        </p:nvSpPr>
        <p:spPr bwMode="auto">
          <a:xfrm>
            <a:off x="8960868" y="4241257"/>
            <a:ext cx="224594" cy="245165"/>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113" name="ZoneTexte 57">
            <a:extLst>
              <a:ext uri="{FF2B5EF4-FFF2-40B4-BE49-F238E27FC236}">
                <a16:creationId xmlns:a16="http://schemas.microsoft.com/office/drawing/2014/main" id="{F6E625FF-664F-4EAC-A4AA-2056644711D0}"/>
              </a:ext>
            </a:extLst>
          </p:cNvPr>
          <p:cNvSpPr txBox="1"/>
          <p:nvPr/>
        </p:nvSpPr>
        <p:spPr>
          <a:xfrm>
            <a:off x="8937028" y="4380307"/>
            <a:ext cx="902765" cy="369332"/>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i="1">
                <a:solidFill>
                  <a:schemeClr val="accent1"/>
                </a:solidFill>
                <a:latin typeface="Trebuchet MS" panose="020B0603020202020204" pitchFamily="34" charset="0"/>
              </a:rPr>
              <a:t>See infra “Transversal products”</a:t>
            </a:r>
          </a:p>
        </p:txBody>
      </p:sp>
    </p:spTree>
    <p:extLst>
      <p:ext uri="{BB962C8B-B14F-4D97-AF65-F5344CB8AC3E}">
        <p14:creationId xmlns:p14="http://schemas.microsoft.com/office/powerpoint/2010/main" val="188085228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Chart 37">
            <a:extLst>
              <a:ext uri="{FF2B5EF4-FFF2-40B4-BE49-F238E27FC236}">
                <a16:creationId xmlns:a16="http://schemas.microsoft.com/office/drawing/2014/main" id="{923B439A-710D-43EE-A5A0-ADDA535E9B96}"/>
              </a:ext>
            </a:extLst>
          </p:cNvPr>
          <p:cNvGraphicFramePr/>
          <p:nvPr>
            <p:extLst>
              <p:ext uri="{D42A27DB-BD31-4B8C-83A1-F6EECF244321}">
                <p14:modId xmlns:p14="http://schemas.microsoft.com/office/powerpoint/2010/main" val="440103816"/>
              </p:ext>
            </p:extLst>
          </p:nvPr>
        </p:nvGraphicFramePr>
        <p:xfrm>
          <a:off x="6326652" y="620382"/>
          <a:ext cx="3376220" cy="452219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Objet 24" hidden="1">
            <a:extLst>
              <a:ext uri="{FF2B5EF4-FFF2-40B4-BE49-F238E27FC236}">
                <a16:creationId xmlns:a16="http://schemas.microsoft.com/office/drawing/2014/main" id="{11489E68-3C6E-41BD-9EBC-3F8B08057EBB}"/>
              </a:ext>
            </a:extLst>
          </p:cNvPr>
          <p:cNvGraphicFramePr>
            <a:graphicFrameLocks noChangeAspect="1"/>
          </p:cNvGraphicFramePr>
          <p:nvPr>
            <p:custDataLst>
              <p:tags r:id="rId1"/>
            </p:custDataLst>
            <p:extLst>
              <p:ext uri="{D42A27DB-BD31-4B8C-83A1-F6EECF244321}">
                <p14:modId xmlns:p14="http://schemas.microsoft.com/office/powerpoint/2010/main" val="33921744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25" name="Objet 24" hidden="1">
                        <a:extLst>
                          <a:ext uri="{FF2B5EF4-FFF2-40B4-BE49-F238E27FC236}">
                            <a16:creationId xmlns:a16="http://schemas.microsoft.com/office/drawing/2014/main" id="{11489E68-3C6E-41BD-9EBC-3F8B08057E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4" name="Rectangle 23" hidden="1">
            <a:extLst>
              <a:ext uri="{FF2B5EF4-FFF2-40B4-BE49-F238E27FC236}">
                <a16:creationId xmlns:a16="http://schemas.microsoft.com/office/drawing/2014/main" id="{52DBE8B7-9448-4D59-B647-5F671EAC1D30}"/>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48" name="Rectangle 47">
            <a:extLst>
              <a:ext uri="{FF2B5EF4-FFF2-40B4-BE49-F238E27FC236}">
                <a16:creationId xmlns:a16="http://schemas.microsoft.com/office/drawing/2014/main" id="{AA8D6570-96E9-476A-97D9-B06C69039E61}"/>
              </a:ext>
            </a:extLst>
          </p:cNvPr>
          <p:cNvSpPr/>
          <p:nvPr/>
        </p:nvSpPr>
        <p:spPr bwMode="auto">
          <a:xfrm>
            <a:off x="6292126" y="5187940"/>
            <a:ext cx="3460789" cy="934722"/>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a:ln>
                  <a:noFill/>
                </a:ln>
                <a:solidFill>
                  <a:schemeClr val="tx2"/>
                </a:solidFill>
                <a:effectLst/>
                <a:latin typeface="Trebuchet MS" panose="020B0603020202020204" pitchFamily="34" charset="0"/>
              </a:rPr>
              <a:t>€8.25m</a:t>
            </a:r>
          </a:p>
          <a:p>
            <a:pPr marL="0" marR="0" indent="0" algn="ctr" defTabSz="914400" rtl="0" eaLnBrk="1" fontAlgn="base" latinLnBrk="0" hangingPunct="1">
              <a:lnSpc>
                <a:spcPct val="100000"/>
              </a:lnSpc>
              <a:spcBef>
                <a:spcPct val="0"/>
              </a:spcBef>
              <a:spcAft>
                <a:spcPct val="0"/>
              </a:spcAft>
              <a:buClrTx/>
              <a:buSzTx/>
              <a:buFontTx/>
              <a:buNone/>
              <a:tabLst/>
            </a:pPr>
            <a:r>
              <a:rPr lang="en-GB" sz="1000">
                <a:solidFill>
                  <a:schemeClr val="tx2"/>
                </a:solidFill>
                <a:latin typeface="Trebuchet MS" panose="020B0603020202020204" pitchFamily="34" charset="0"/>
              </a:rPr>
              <a:t>Total </a:t>
            </a:r>
            <a:r>
              <a:rPr lang="en-GB" sz="1000" err="1">
                <a:solidFill>
                  <a:schemeClr val="tx2"/>
                </a:solidFill>
                <a:latin typeface="Trebuchet MS" panose="020B0603020202020204" pitchFamily="34" charset="0"/>
              </a:rPr>
              <a:t>Manageo</a:t>
            </a:r>
            <a:r>
              <a:rPr lang="en-GB" sz="1000">
                <a:solidFill>
                  <a:schemeClr val="tx2"/>
                </a:solidFill>
                <a:latin typeface="Trebuchet MS" panose="020B0603020202020204" pitchFamily="34" charset="0"/>
              </a:rPr>
              <a:t> sales for 2020</a:t>
            </a:r>
            <a:endParaRPr kumimoji="0" lang="en-GB" sz="1000" i="0" u="none" strike="noStrike" cap="none" normalizeH="0" baseline="0">
              <a:ln>
                <a:noFill/>
              </a:ln>
              <a:solidFill>
                <a:schemeClr val="tx2"/>
              </a:solidFill>
              <a:effectLst/>
              <a:latin typeface="Trebuchet MS" panose="020B0603020202020204" pitchFamily="34" charset="0"/>
            </a:endParaRPr>
          </a:p>
        </p:txBody>
      </p:sp>
      <p:sp>
        <p:nvSpPr>
          <p:cNvPr id="5" name="Titre 2">
            <a:extLst>
              <a:ext uri="{FF2B5EF4-FFF2-40B4-BE49-F238E27FC236}">
                <a16:creationId xmlns:a16="http://schemas.microsoft.com/office/drawing/2014/main" id="{B92CBBDC-D3DA-49FC-B9DD-5AB5AD1B9DCD}"/>
              </a:ext>
            </a:extLst>
          </p:cNvPr>
          <p:cNvSpPr>
            <a:spLocks noGrp="1"/>
          </p:cNvSpPr>
          <p:nvPr>
            <p:ph type="title"/>
          </p:nvPr>
        </p:nvSpPr>
        <p:spPr>
          <a:xfrm>
            <a:off x="602303" y="147600"/>
            <a:ext cx="7951461" cy="684000"/>
          </a:xfrm>
        </p:spPr>
        <p:txBody>
          <a:bodyPr vert="horz"/>
          <a:lstStyle/>
          <a:p>
            <a:r>
              <a:rPr lang="en-GB" i="1">
                <a:solidFill>
                  <a:schemeClr val="accent1"/>
                </a:solidFill>
                <a:latin typeface="Trebuchet MS" panose="020B0603020202020204" pitchFamily="34" charset="0"/>
              </a:rPr>
              <a:t>Illustration – </a:t>
            </a:r>
            <a:r>
              <a:rPr lang="en-GB" i="1" err="1">
                <a:solidFill>
                  <a:schemeClr val="accent1"/>
                </a:solidFill>
                <a:latin typeface="Trebuchet MS" panose="020B0603020202020204" pitchFamily="34" charset="0"/>
              </a:rPr>
              <a:t>Manageo</a:t>
            </a:r>
            <a:r>
              <a:rPr lang="en-GB" i="1">
                <a:solidFill>
                  <a:schemeClr val="accent1"/>
                </a:solidFill>
                <a:latin typeface="Trebuchet MS" panose="020B0603020202020204" pitchFamily="34" charset="0"/>
              </a:rPr>
              <a:t>: </a:t>
            </a:r>
            <a:r>
              <a:rPr lang="en-GB" err="1">
                <a:latin typeface="Trebuchet MS" panose="020B0603020202020204" pitchFamily="34" charset="0"/>
              </a:rPr>
              <a:t>Manageo</a:t>
            </a:r>
            <a:r>
              <a:rPr lang="en-GB">
                <a:latin typeface="Trebuchet MS" panose="020B0603020202020204" pitchFamily="34" charset="0"/>
              </a:rPr>
              <a:t> offers a </a:t>
            </a:r>
            <a:r>
              <a:rPr lang="en-GB">
                <a:solidFill>
                  <a:schemeClr val="tx2"/>
                </a:solidFill>
                <a:latin typeface="Trebuchet MS" panose="020B0603020202020204" pitchFamily="34" charset="0"/>
              </a:rPr>
              <a:t>wide range of B2B marketing </a:t>
            </a:r>
            <a:r>
              <a:rPr lang="en-GB">
                <a:latin typeface="Trebuchet MS" panose="020B0603020202020204" pitchFamily="34" charset="0"/>
              </a:rPr>
              <a:t>solutions from </a:t>
            </a:r>
            <a:r>
              <a:rPr lang="en-GB">
                <a:solidFill>
                  <a:schemeClr val="tx2"/>
                </a:solidFill>
                <a:latin typeface="Trebuchet MS" panose="020B0603020202020204" pitchFamily="34" charset="0"/>
              </a:rPr>
              <a:t>lead generation</a:t>
            </a:r>
            <a:r>
              <a:rPr lang="en-GB">
                <a:latin typeface="Trebuchet MS" panose="020B0603020202020204" pitchFamily="34" charset="0"/>
              </a:rPr>
              <a:t> to </a:t>
            </a:r>
            <a:r>
              <a:rPr lang="en-GB">
                <a:solidFill>
                  <a:schemeClr val="tx2"/>
                </a:solidFill>
                <a:latin typeface="Trebuchet MS" panose="020B0603020202020204" pitchFamily="34" charset="0"/>
              </a:rPr>
              <a:t>automated lead activation </a:t>
            </a:r>
            <a:r>
              <a:rPr lang="en-GB">
                <a:latin typeface="Trebuchet MS" panose="020B0603020202020204" pitchFamily="34" charset="0"/>
              </a:rPr>
              <a:t>with </a:t>
            </a:r>
            <a:r>
              <a:rPr lang="en-GB" err="1">
                <a:latin typeface="Trebuchet MS" panose="020B0603020202020204" pitchFamily="34" charset="0"/>
              </a:rPr>
              <a:t>mLead</a:t>
            </a:r>
            <a:r>
              <a:rPr lang="en-GB">
                <a:latin typeface="Trebuchet MS" panose="020B0603020202020204" pitchFamily="34" charset="0"/>
              </a:rPr>
              <a:t> and </a:t>
            </a:r>
            <a:r>
              <a:rPr lang="en-GB" err="1">
                <a:latin typeface="Trebuchet MS" panose="020B0603020202020204" pitchFamily="34" charset="0"/>
              </a:rPr>
              <a:t>mAds</a:t>
            </a:r>
            <a:endParaRPr lang="en-GB">
              <a:latin typeface="Trebuchet MS" panose="020B0603020202020204" pitchFamily="34" charset="0"/>
            </a:endParaRPr>
          </a:p>
        </p:txBody>
      </p:sp>
      <p:sp>
        <p:nvSpPr>
          <p:cNvPr id="3" name="Text Placeholder 2">
            <a:extLst>
              <a:ext uri="{FF2B5EF4-FFF2-40B4-BE49-F238E27FC236}">
                <a16:creationId xmlns:a16="http://schemas.microsoft.com/office/drawing/2014/main" id="{65CA96F7-CA10-4481-9DF6-1498853B642D}"/>
              </a:ext>
            </a:extLst>
          </p:cNvPr>
          <p:cNvSpPr>
            <a:spLocks noGrp="1"/>
          </p:cNvSpPr>
          <p:nvPr>
            <p:ph type="body" sz="quarter" idx="10"/>
          </p:nvPr>
        </p:nvSpPr>
        <p:spPr/>
        <p:txBody>
          <a:bodyPr/>
          <a:lstStyle/>
          <a:p>
            <a:r>
              <a:rPr lang="en-GB"/>
              <a:t>Sources: eleven research &amp; analysis, company data</a:t>
            </a:r>
          </a:p>
          <a:p>
            <a:endParaRPr lang="en-GB"/>
          </a:p>
        </p:txBody>
      </p:sp>
      <p:sp>
        <p:nvSpPr>
          <p:cNvPr id="6" name="Freeform 9">
            <a:extLst>
              <a:ext uri="{FF2B5EF4-FFF2-40B4-BE49-F238E27FC236}">
                <a16:creationId xmlns:a16="http://schemas.microsoft.com/office/drawing/2014/main" id="{A08CB02C-1F13-426C-9A27-761A5B092AA1}"/>
              </a:ext>
            </a:extLst>
          </p:cNvPr>
          <p:cNvSpPr>
            <a:spLocks noEditPoints="1"/>
          </p:cNvSpPr>
          <p:nvPr/>
        </p:nvSpPr>
        <p:spPr bwMode="auto">
          <a:xfrm>
            <a:off x="152836" y="229262"/>
            <a:ext cx="382759" cy="416927"/>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8" name="Chevron 69">
            <a:extLst>
              <a:ext uri="{FF2B5EF4-FFF2-40B4-BE49-F238E27FC236}">
                <a16:creationId xmlns:a16="http://schemas.microsoft.com/office/drawing/2014/main" id="{C57A8BE1-8A0D-48F7-A236-12639CC929B2}"/>
              </a:ext>
            </a:extLst>
          </p:cNvPr>
          <p:cNvSpPr/>
          <p:nvPr/>
        </p:nvSpPr>
        <p:spPr bwMode="auto">
          <a:xfrm>
            <a:off x="334888" y="1299088"/>
            <a:ext cx="1333855" cy="453179"/>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Data enrichment</a:t>
            </a:r>
            <a:endParaRPr kumimoji="0" lang="en-GB" sz="7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0" name="Chevron 69">
            <a:extLst>
              <a:ext uri="{FF2B5EF4-FFF2-40B4-BE49-F238E27FC236}">
                <a16:creationId xmlns:a16="http://schemas.microsoft.com/office/drawing/2014/main" id="{82280E75-A453-4336-99C5-67B9E5B781C7}"/>
              </a:ext>
            </a:extLst>
          </p:cNvPr>
          <p:cNvSpPr/>
          <p:nvPr/>
        </p:nvSpPr>
        <p:spPr bwMode="auto">
          <a:xfrm>
            <a:off x="1730599" y="1299087"/>
            <a:ext cx="1333855" cy="453179"/>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Prospect identification</a:t>
            </a:r>
            <a:endParaRPr kumimoji="0" lang="en-GB" sz="7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2" name="Chevron 69">
            <a:extLst>
              <a:ext uri="{FF2B5EF4-FFF2-40B4-BE49-F238E27FC236}">
                <a16:creationId xmlns:a16="http://schemas.microsoft.com/office/drawing/2014/main" id="{1FD3B1A6-41FB-41D7-AAFE-03B600C05D7C}"/>
              </a:ext>
            </a:extLst>
          </p:cNvPr>
          <p:cNvSpPr/>
          <p:nvPr/>
        </p:nvSpPr>
        <p:spPr bwMode="auto">
          <a:xfrm>
            <a:off x="3126310" y="1299087"/>
            <a:ext cx="1333855" cy="453179"/>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Prospec</a:t>
            </a:r>
            <a:r>
              <a:rPr lang="en-GB" sz="1000" b="1" i="1">
                <a:solidFill>
                  <a:schemeClr val="bg1"/>
                </a:solidFill>
                <a:latin typeface="Trebuchet MS" panose="020B0603020202020204" pitchFamily="34" charset="0"/>
              </a:rPr>
              <a:t>t scoring</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4" name="Chevron 69">
            <a:extLst>
              <a:ext uri="{FF2B5EF4-FFF2-40B4-BE49-F238E27FC236}">
                <a16:creationId xmlns:a16="http://schemas.microsoft.com/office/drawing/2014/main" id="{73B895DB-AC46-4872-9A0D-4CB7F15DBD29}"/>
              </a:ext>
            </a:extLst>
          </p:cNvPr>
          <p:cNvSpPr/>
          <p:nvPr/>
        </p:nvSpPr>
        <p:spPr bwMode="auto">
          <a:xfrm>
            <a:off x="4522022" y="1299086"/>
            <a:ext cx="1333855" cy="453179"/>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Ad campaign automation</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5" name="Rectangle à coins arrondis 28">
            <a:extLst>
              <a:ext uri="{FF2B5EF4-FFF2-40B4-BE49-F238E27FC236}">
                <a16:creationId xmlns:a16="http://schemas.microsoft.com/office/drawing/2014/main" id="{7D8F9A26-EDD8-435F-872F-97BDEF91133A}"/>
              </a:ext>
            </a:extLst>
          </p:cNvPr>
          <p:cNvSpPr/>
          <p:nvPr/>
        </p:nvSpPr>
        <p:spPr bwMode="auto">
          <a:xfrm>
            <a:off x="344215" y="1930224"/>
            <a:ext cx="2616699" cy="934722"/>
          </a:xfrm>
          <a:prstGeom prst="roundRect">
            <a:avLst/>
          </a:prstGeom>
          <a:solidFill>
            <a:schemeClr val="bg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6800" rIns="0" bIns="45720" numCol="1" rtlCol="0" anchor="b" anchorCtr="0" compatLnSpc="1">
            <a:prstTxWarp prst="textNoShape">
              <a:avLst/>
            </a:prstTxWarp>
          </a:bodyPr>
          <a:lstStyle/>
          <a:p>
            <a:pPr algn="ctr"/>
            <a:r>
              <a:rPr lang="en-GB" sz="1000">
                <a:latin typeface="Trebuchet MS" panose="020B0603020202020204" pitchFamily="34" charset="0"/>
              </a:rPr>
              <a:t>Free website to find financial and legal information about French firms.</a:t>
            </a:r>
          </a:p>
        </p:txBody>
      </p:sp>
      <p:pic>
        <p:nvPicPr>
          <p:cNvPr id="1026" name="Picture 2" descr="manageo.fr : informations entreprises, siret, bilans">
            <a:extLst>
              <a:ext uri="{FF2B5EF4-FFF2-40B4-BE49-F238E27FC236}">
                <a16:creationId xmlns:a16="http://schemas.microsoft.com/office/drawing/2014/main" id="{19E2152A-F9A4-4D32-8B8E-9AB57EC30B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9302" y="2007365"/>
            <a:ext cx="1342595" cy="41310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à coins arrondis 28">
            <a:extLst>
              <a:ext uri="{FF2B5EF4-FFF2-40B4-BE49-F238E27FC236}">
                <a16:creationId xmlns:a16="http://schemas.microsoft.com/office/drawing/2014/main" id="{D7F9D24A-267A-4D3A-AD93-E4A81173FBE7}"/>
              </a:ext>
            </a:extLst>
          </p:cNvPr>
          <p:cNvSpPr/>
          <p:nvPr/>
        </p:nvSpPr>
        <p:spPr bwMode="auto">
          <a:xfrm>
            <a:off x="360395" y="4095156"/>
            <a:ext cx="1203626" cy="934722"/>
          </a:xfrm>
          <a:prstGeom prst="roundRect">
            <a:avLst/>
          </a:prstGeom>
          <a:solidFill>
            <a:srgbClr val="C6EFFF"/>
          </a:solidFill>
          <a:ln w="3175" cap="flat" cmpd="sng" algn="ctr">
            <a:solidFill>
              <a:schemeClr val="accent1"/>
            </a:solidFill>
            <a:prstDash val="sysDot"/>
            <a:round/>
            <a:headEnd type="none" w="med" len="med"/>
            <a:tailEnd type="none" w="med" len="med"/>
          </a:ln>
          <a:effectLst/>
        </p:spPr>
        <p:txBody>
          <a:bodyPr vert="horz" wrap="square" lIns="0" tIns="46800" rIns="0" bIns="45720" numCol="1" rtlCol="0" anchor="b" anchorCtr="0" compatLnSpc="1">
            <a:prstTxWarp prst="textNoShape">
              <a:avLst/>
            </a:prstTxWarp>
          </a:bodyPr>
          <a:lstStyle/>
          <a:p>
            <a:pPr algn="ctr"/>
            <a:r>
              <a:rPr lang="en-GB" sz="1000">
                <a:latin typeface="Trebuchet MS" panose="020B0603020202020204" pitchFamily="34" charset="0"/>
              </a:rPr>
              <a:t>API to automate data enrichment for clients</a:t>
            </a:r>
          </a:p>
        </p:txBody>
      </p:sp>
      <p:sp>
        <p:nvSpPr>
          <p:cNvPr id="17" name="Rectangle à coins arrondis 28">
            <a:extLst>
              <a:ext uri="{FF2B5EF4-FFF2-40B4-BE49-F238E27FC236}">
                <a16:creationId xmlns:a16="http://schemas.microsoft.com/office/drawing/2014/main" id="{E7AE1134-0B25-41A9-87E8-21696D9A2FF3}"/>
              </a:ext>
            </a:extLst>
          </p:cNvPr>
          <p:cNvSpPr/>
          <p:nvPr/>
        </p:nvSpPr>
        <p:spPr bwMode="auto">
          <a:xfrm>
            <a:off x="360395" y="5187940"/>
            <a:ext cx="1203626" cy="934722"/>
          </a:xfrm>
          <a:prstGeom prst="roundRect">
            <a:avLst/>
          </a:prstGeom>
          <a:solidFill>
            <a:srgbClr val="F2F2F2"/>
          </a:solidFill>
          <a:ln w="3175" cap="flat" cmpd="sng" algn="ctr">
            <a:solidFill>
              <a:schemeClr val="tx1"/>
            </a:solidFill>
            <a:prstDash val="sysDot"/>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Bef>
                <a:spcPts val="600"/>
              </a:spcBef>
            </a:pPr>
            <a:r>
              <a:rPr lang="en-GB" sz="1000" err="1">
                <a:solidFill>
                  <a:srgbClr val="FF0000"/>
                </a:solidFill>
                <a:latin typeface="Trebuchet MS" panose="020B0603020202020204" pitchFamily="34" charset="0"/>
              </a:rPr>
              <a:t>m</a:t>
            </a:r>
            <a:r>
              <a:rPr lang="en-GB" sz="1000" err="1">
                <a:solidFill>
                  <a:srgbClr val="0070C0"/>
                </a:solidFill>
                <a:latin typeface="Trebuchet MS" panose="020B0603020202020204" pitchFamily="34" charset="0"/>
              </a:rPr>
              <a:t>Data</a:t>
            </a:r>
            <a:endParaRPr lang="en-GB" sz="1000">
              <a:latin typeface="Trebuchet MS" pitchFamily="34" charset="0"/>
            </a:endParaRPr>
          </a:p>
          <a:p>
            <a:pPr algn="ctr">
              <a:spcBef>
                <a:spcPts val="600"/>
              </a:spcBef>
            </a:pPr>
            <a:r>
              <a:rPr lang="en-GB" sz="1000">
                <a:latin typeface="Trebuchet MS" pitchFamily="34" charset="0"/>
              </a:rPr>
              <a:t>Batch solution for data enrichment in clients’ CRM platforms</a:t>
            </a:r>
          </a:p>
        </p:txBody>
      </p:sp>
      <p:pic>
        <p:nvPicPr>
          <p:cNvPr id="4" name="Picture 3">
            <a:extLst>
              <a:ext uri="{FF2B5EF4-FFF2-40B4-BE49-F238E27FC236}">
                <a16:creationId xmlns:a16="http://schemas.microsoft.com/office/drawing/2014/main" id="{18F02C43-0B82-4AFB-B5B8-08D0CA39D26A}"/>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602304" y="4148011"/>
            <a:ext cx="719808" cy="293799"/>
          </a:xfrm>
          <a:prstGeom prst="rect">
            <a:avLst/>
          </a:prstGeom>
        </p:spPr>
      </p:pic>
      <p:sp>
        <p:nvSpPr>
          <p:cNvPr id="21" name="Rectangle à coins arrondis 28">
            <a:extLst>
              <a:ext uri="{FF2B5EF4-FFF2-40B4-BE49-F238E27FC236}">
                <a16:creationId xmlns:a16="http://schemas.microsoft.com/office/drawing/2014/main" id="{975CD06F-B42A-40DD-A47F-DCFA1C69C168}"/>
              </a:ext>
            </a:extLst>
          </p:cNvPr>
          <p:cNvSpPr/>
          <p:nvPr/>
        </p:nvSpPr>
        <p:spPr bwMode="auto">
          <a:xfrm>
            <a:off x="1756105" y="4095156"/>
            <a:ext cx="2616698" cy="934722"/>
          </a:xfrm>
          <a:prstGeom prst="roundRect">
            <a:avLst/>
          </a:prstGeom>
          <a:solidFill>
            <a:schemeClr val="bg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Bef>
                <a:spcPts val="600"/>
              </a:spcBef>
            </a:pPr>
            <a:r>
              <a:rPr lang="en-GB" sz="1000" err="1">
                <a:solidFill>
                  <a:schemeClr val="accent1">
                    <a:lumMod val="60000"/>
                    <a:lumOff val="40000"/>
                  </a:schemeClr>
                </a:solidFill>
                <a:latin typeface="Trebuchet MS" panose="020B0603020202020204" pitchFamily="34" charset="0"/>
              </a:rPr>
              <a:t>m</a:t>
            </a:r>
            <a:r>
              <a:rPr lang="en-GB" sz="1000" err="1">
                <a:solidFill>
                  <a:srgbClr val="0070C0"/>
                </a:solidFill>
                <a:latin typeface="Trebuchet MS" panose="020B0603020202020204" pitchFamily="34" charset="0"/>
              </a:rPr>
              <a:t>Detect</a:t>
            </a:r>
            <a:endParaRPr lang="en-GB" sz="1000">
              <a:latin typeface="Trebuchet MS" pitchFamily="34" charset="0"/>
            </a:endParaRPr>
          </a:p>
          <a:p>
            <a:pPr algn="ctr">
              <a:spcBef>
                <a:spcPts val="600"/>
              </a:spcBef>
            </a:pPr>
            <a:r>
              <a:rPr lang="en-GB" sz="1000">
                <a:latin typeface="Trebuchet MS" pitchFamily="34" charset="0"/>
              </a:rPr>
              <a:t>“</a:t>
            </a:r>
            <a:r>
              <a:rPr lang="en-GB" sz="1000" err="1">
                <a:latin typeface="Trebuchet MS" panose="020B0603020202020204" pitchFamily="34" charset="0"/>
              </a:rPr>
              <a:t>Cookization</a:t>
            </a:r>
            <a:r>
              <a:rPr lang="en-GB" sz="1000">
                <a:latin typeface="Trebuchet MS" panose="020B0603020202020204" pitchFamily="34" charset="0"/>
              </a:rPr>
              <a:t>” of website to detect qualified lead 	 </a:t>
            </a:r>
          </a:p>
        </p:txBody>
      </p:sp>
      <p:cxnSp>
        <p:nvCxnSpPr>
          <p:cNvPr id="2" name="Connecteur droit 208">
            <a:extLst>
              <a:ext uri="{FF2B5EF4-FFF2-40B4-BE49-F238E27FC236}">
                <a16:creationId xmlns:a16="http://schemas.microsoft.com/office/drawing/2014/main" id="{74565002-DE8E-402C-B6C6-50804F776870}"/>
              </a:ext>
            </a:extLst>
          </p:cNvPr>
          <p:cNvCxnSpPr>
            <a:cxnSpLocks/>
          </p:cNvCxnSpPr>
          <p:nvPr/>
        </p:nvCxnSpPr>
        <p:spPr bwMode="auto">
          <a:xfrm>
            <a:off x="282242" y="1044226"/>
            <a:ext cx="5573635"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 name="Rectangle 84">
            <a:extLst>
              <a:ext uri="{FF2B5EF4-FFF2-40B4-BE49-F238E27FC236}">
                <a16:creationId xmlns:a16="http://schemas.microsoft.com/office/drawing/2014/main" id="{7BE049E8-0A40-4EDC-8728-3737DE9613BE}"/>
              </a:ext>
            </a:extLst>
          </p:cNvPr>
          <p:cNvSpPr/>
          <p:nvPr/>
        </p:nvSpPr>
        <p:spPr bwMode="auto">
          <a:xfrm>
            <a:off x="2034897" y="912477"/>
            <a:ext cx="2068324" cy="229151"/>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Manageo’s</a:t>
            </a:r>
            <a:r>
              <a:rPr lang="en-GB" sz="1100">
                <a:latin typeface="Trebuchet MS" panose="020B0603020202020204" pitchFamily="34" charset="0"/>
              </a:rPr>
              <a:t> offering overview</a:t>
            </a:r>
          </a:p>
        </p:txBody>
      </p:sp>
      <p:cxnSp>
        <p:nvCxnSpPr>
          <p:cNvPr id="26" name="Connecteur droit 208">
            <a:extLst>
              <a:ext uri="{FF2B5EF4-FFF2-40B4-BE49-F238E27FC236}">
                <a16:creationId xmlns:a16="http://schemas.microsoft.com/office/drawing/2014/main" id="{B69DB124-E003-45AC-9BD9-816989BC32F4}"/>
              </a:ext>
            </a:extLst>
          </p:cNvPr>
          <p:cNvCxnSpPr>
            <a:cxnSpLocks/>
          </p:cNvCxnSpPr>
          <p:nvPr/>
        </p:nvCxnSpPr>
        <p:spPr bwMode="auto">
          <a:xfrm>
            <a:off x="6292126" y="1044226"/>
            <a:ext cx="346078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7" name="Rectangle 84">
            <a:extLst>
              <a:ext uri="{FF2B5EF4-FFF2-40B4-BE49-F238E27FC236}">
                <a16:creationId xmlns:a16="http://schemas.microsoft.com/office/drawing/2014/main" id="{111E6808-C8DC-4E32-AFD0-B27629D13FF8}"/>
              </a:ext>
            </a:extLst>
          </p:cNvPr>
          <p:cNvSpPr/>
          <p:nvPr/>
        </p:nvSpPr>
        <p:spPr bwMode="auto">
          <a:xfrm>
            <a:off x="6988358" y="817637"/>
            <a:ext cx="2068324" cy="453177"/>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Manageo’s</a:t>
            </a:r>
            <a:r>
              <a:rPr lang="en-GB" sz="1100">
                <a:latin typeface="Trebuchet MS" panose="020B0603020202020204" pitchFamily="34" charset="0"/>
              </a:rPr>
              <a:t> sales split by product types (2020)</a:t>
            </a:r>
          </a:p>
        </p:txBody>
      </p:sp>
      <p:sp>
        <p:nvSpPr>
          <p:cNvPr id="29" name="Rectangle à coins arrondis 28">
            <a:extLst>
              <a:ext uri="{FF2B5EF4-FFF2-40B4-BE49-F238E27FC236}">
                <a16:creationId xmlns:a16="http://schemas.microsoft.com/office/drawing/2014/main" id="{5578C47B-67E1-40F1-99D3-F9917BBB2948}"/>
              </a:ext>
            </a:extLst>
          </p:cNvPr>
          <p:cNvSpPr/>
          <p:nvPr/>
        </p:nvSpPr>
        <p:spPr bwMode="auto">
          <a:xfrm>
            <a:off x="1980517" y="3165187"/>
            <a:ext cx="3277914" cy="585755"/>
          </a:xfrm>
          <a:prstGeom prst="roundRect">
            <a:avLst/>
          </a:prstGeom>
          <a:solidFill>
            <a:schemeClr val="bg2">
              <a:lumMod val="20000"/>
              <a:lumOff val="80000"/>
              <a:alpha val="48000"/>
            </a:schemeClr>
          </a:solidFill>
          <a:ln w="3175" cap="flat" cmpd="sng" algn="ctr">
            <a:solidFill>
              <a:schemeClr val="tx2"/>
            </a:solidFill>
            <a:prstDash val="lgDash"/>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Bef>
                <a:spcPts val="600"/>
              </a:spcBef>
            </a:pPr>
            <a:r>
              <a:rPr lang="en-GB" sz="1000" err="1">
                <a:solidFill>
                  <a:srgbClr val="92D050"/>
                </a:solidFill>
                <a:latin typeface="Trebuchet MS" panose="020B0603020202020204" pitchFamily="34" charset="0"/>
              </a:rPr>
              <a:t>m</a:t>
            </a:r>
            <a:r>
              <a:rPr lang="en-GB" sz="1000" err="1">
                <a:solidFill>
                  <a:srgbClr val="0070C0"/>
                </a:solidFill>
                <a:latin typeface="Trebuchet MS" panose="020B0603020202020204" pitchFamily="34" charset="0"/>
              </a:rPr>
              <a:t>Lead</a:t>
            </a:r>
            <a:endParaRPr lang="en-GB" sz="1000">
              <a:latin typeface="Trebuchet MS" pitchFamily="34" charset="0"/>
            </a:endParaRPr>
          </a:p>
          <a:p>
            <a:pPr algn="ctr">
              <a:spcBef>
                <a:spcPts val="600"/>
              </a:spcBef>
            </a:pPr>
            <a:r>
              <a:rPr lang="en-GB" sz="1000">
                <a:latin typeface="Trebuchet MS" pitchFamily="34" charset="0"/>
              </a:rPr>
              <a:t>Multi-canal solution for qualified lead generation</a:t>
            </a:r>
          </a:p>
        </p:txBody>
      </p:sp>
      <p:sp>
        <p:nvSpPr>
          <p:cNvPr id="32" name="Rectangle à coins arrondis 28">
            <a:extLst>
              <a:ext uri="{FF2B5EF4-FFF2-40B4-BE49-F238E27FC236}">
                <a16:creationId xmlns:a16="http://schemas.microsoft.com/office/drawing/2014/main" id="{F2C9E351-C4B6-4595-A9FD-D4DFE526E1EC}"/>
              </a:ext>
            </a:extLst>
          </p:cNvPr>
          <p:cNvSpPr/>
          <p:nvPr/>
        </p:nvSpPr>
        <p:spPr bwMode="auto">
          <a:xfrm>
            <a:off x="4522022" y="1930224"/>
            <a:ext cx="1203626" cy="934722"/>
          </a:xfrm>
          <a:prstGeom prst="roundRect">
            <a:avLst/>
          </a:prstGeom>
          <a:solidFill>
            <a:schemeClr val="bg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Bef>
                <a:spcPts val="600"/>
              </a:spcBef>
            </a:pPr>
            <a:r>
              <a:rPr lang="en-GB" sz="1000" err="1">
                <a:solidFill>
                  <a:srgbClr val="FFC000"/>
                </a:solidFill>
                <a:latin typeface="Trebuchet MS" panose="020B0603020202020204" pitchFamily="34" charset="0"/>
              </a:rPr>
              <a:t>m</a:t>
            </a:r>
            <a:r>
              <a:rPr lang="en-GB" sz="1000" err="1">
                <a:solidFill>
                  <a:srgbClr val="0070C0"/>
                </a:solidFill>
                <a:latin typeface="Trebuchet MS" panose="020B0603020202020204" pitchFamily="34" charset="0"/>
              </a:rPr>
              <a:t>Ads</a:t>
            </a:r>
            <a:endParaRPr lang="en-GB" sz="1000">
              <a:latin typeface="Trebuchet MS" pitchFamily="34" charset="0"/>
            </a:endParaRPr>
          </a:p>
          <a:p>
            <a:pPr algn="ctr">
              <a:spcBef>
                <a:spcPts val="600"/>
              </a:spcBef>
            </a:pPr>
            <a:r>
              <a:rPr lang="en-GB" sz="1000">
                <a:latin typeface="Trebuchet MS" pitchFamily="34" charset="0"/>
              </a:rPr>
              <a:t>Programmatic campaign to increase visibility</a:t>
            </a:r>
          </a:p>
        </p:txBody>
      </p:sp>
      <p:sp>
        <p:nvSpPr>
          <p:cNvPr id="36" name="Rectangle à coins arrondis 28">
            <a:extLst>
              <a:ext uri="{FF2B5EF4-FFF2-40B4-BE49-F238E27FC236}">
                <a16:creationId xmlns:a16="http://schemas.microsoft.com/office/drawing/2014/main" id="{3B4DFAB3-E74F-46F1-ADBD-9BBBC66CD2F6}"/>
              </a:ext>
            </a:extLst>
          </p:cNvPr>
          <p:cNvSpPr/>
          <p:nvPr/>
        </p:nvSpPr>
        <p:spPr bwMode="auto">
          <a:xfrm>
            <a:off x="360395" y="3002372"/>
            <a:ext cx="1203626" cy="934722"/>
          </a:xfrm>
          <a:prstGeom prst="roundRect">
            <a:avLst/>
          </a:prstGeom>
          <a:solidFill>
            <a:schemeClr val="bg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Bef>
                <a:spcPts val="600"/>
              </a:spcBef>
            </a:pPr>
            <a:r>
              <a:rPr lang="en-GB" sz="1000" err="1">
                <a:solidFill>
                  <a:schemeClr val="tx1">
                    <a:lumMod val="50000"/>
                  </a:schemeClr>
                </a:solidFill>
                <a:latin typeface="Trebuchet MS" panose="020B0603020202020204" pitchFamily="34" charset="0"/>
              </a:rPr>
              <a:t>m</a:t>
            </a:r>
            <a:r>
              <a:rPr lang="en-GB" sz="1000" err="1">
                <a:solidFill>
                  <a:srgbClr val="0070C0"/>
                </a:solidFill>
                <a:latin typeface="Trebuchet MS" panose="020B0603020202020204" pitchFamily="34" charset="0"/>
              </a:rPr>
              <a:t>List</a:t>
            </a:r>
            <a:endParaRPr lang="en-GB" sz="1000">
              <a:latin typeface="Trebuchet MS" pitchFamily="34" charset="0"/>
            </a:endParaRPr>
          </a:p>
          <a:p>
            <a:pPr algn="ctr">
              <a:spcBef>
                <a:spcPts val="600"/>
              </a:spcBef>
            </a:pPr>
            <a:r>
              <a:rPr lang="en-GB" sz="1000">
                <a:latin typeface="Trebuchet MS" pitchFamily="34" charset="0"/>
              </a:rPr>
              <a:t>Platform for lead generation</a:t>
            </a:r>
          </a:p>
        </p:txBody>
      </p:sp>
      <p:pic>
        <p:nvPicPr>
          <p:cNvPr id="11" name="Graphic 10" descr="Bar chart">
            <a:extLst>
              <a:ext uri="{FF2B5EF4-FFF2-40B4-BE49-F238E27FC236}">
                <a16:creationId xmlns:a16="http://schemas.microsoft.com/office/drawing/2014/main" id="{7401942E-249D-4A69-9F77-FF28725FDC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24344" y="5446062"/>
            <a:ext cx="452354" cy="452354"/>
          </a:xfrm>
          <a:prstGeom prst="rect">
            <a:avLst/>
          </a:prstGeom>
        </p:spPr>
      </p:pic>
      <p:sp>
        <p:nvSpPr>
          <p:cNvPr id="34" name="Triangle isocèle 33">
            <a:extLst>
              <a:ext uri="{FF2B5EF4-FFF2-40B4-BE49-F238E27FC236}">
                <a16:creationId xmlns:a16="http://schemas.microsoft.com/office/drawing/2014/main" id="{B77290E0-A5D8-41DA-B0C0-216F93A4EDB1}"/>
              </a:ext>
            </a:extLst>
          </p:cNvPr>
          <p:cNvSpPr/>
          <p:nvPr/>
        </p:nvSpPr>
        <p:spPr bwMode="auto">
          <a:xfrm rot="5400000">
            <a:off x="5850158" y="3813468"/>
            <a:ext cx="545903" cy="12318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35" name="Connecteur droit 34">
            <a:extLst>
              <a:ext uri="{FF2B5EF4-FFF2-40B4-BE49-F238E27FC236}">
                <a16:creationId xmlns:a16="http://schemas.microsoft.com/office/drawing/2014/main" id="{CB73F4EF-D399-4795-88A3-7A38AEEBE3B2}"/>
              </a:ext>
            </a:extLst>
          </p:cNvPr>
          <p:cNvCxnSpPr>
            <a:cxnSpLocks/>
          </p:cNvCxnSpPr>
          <p:nvPr/>
        </p:nvCxnSpPr>
        <p:spPr bwMode="auto">
          <a:xfrm>
            <a:off x="6052872" y="1199257"/>
            <a:ext cx="0" cy="5009758"/>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7" name="Rectangle à coins arrondis 28">
            <a:extLst>
              <a:ext uri="{FF2B5EF4-FFF2-40B4-BE49-F238E27FC236}">
                <a16:creationId xmlns:a16="http://schemas.microsoft.com/office/drawing/2014/main" id="{4A9CF4C1-9679-4A12-B55C-F44924AB998E}"/>
              </a:ext>
            </a:extLst>
          </p:cNvPr>
          <p:cNvSpPr/>
          <p:nvPr/>
        </p:nvSpPr>
        <p:spPr bwMode="auto">
          <a:xfrm>
            <a:off x="6379054" y="6585466"/>
            <a:ext cx="988364" cy="186904"/>
          </a:xfrm>
          <a:prstGeom prst="roundRect">
            <a:avLst/>
          </a:prstGeom>
          <a:solidFill>
            <a:schemeClr val="tx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800" b="1">
                <a:solidFill>
                  <a:schemeClr val="tx2"/>
                </a:solidFill>
                <a:latin typeface="Trebuchet MS" panose="020B0603020202020204" pitchFamily="34" charset="0"/>
              </a:rPr>
              <a:t>Web platform</a:t>
            </a:r>
          </a:p>
        </p:txBody>
      </p:sp>
      <p:sp>
        <p:nvSpPr>
          <p:cNvPr id="22" name="Rectangle à coins arrondis 28">
            <a:extLst>
              <a:ext uri="{FF2B5EF4-FFF2-40B4-BE49-F238E27FC236}">
                <a16:creationId xmlns:a16="http://schemas.microsoft.com/office/drawing/2014/main" id="{12E669A0-38F2-47C6-9AD7-E8EB3B050376}"/>
              </a:ext>
            </a:extLst>
          </p:cNvPr>
          <p:cNvSpPr/>
          <p:nvPr/>
        </p:nvSpPr>
        <p:spPr bwMode="auto">
          <a:xfrm>
            <a:off x="5229481" y="6585466"/>
            <a:ext cx="988364" cy="186904"/>
          </a:xfrm>
          <a:prstGeom prst="roundRect">
            <a:avLst/>
          </a:prstGeom>
          <a:solidFill>
            <a:schemeClr val="bg1">
              <a:lumMod val="95000"/>
            </a:schemeClr>
          </a:solidFill>
          <a:ln w="3175" cap="flat" cmpd="sng" algn="ctr">
            <a:solidFill>
              <a:schemeClr val="tx1"/>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800" b="1">
                <a:latin typeface="Trebuchet MS" panose="020B0603020202020204" pitchFamily="34" charset="0"/>
              </a:rPr>
              <a:t>Batch</a:t>
            </a:r>
          </a:p>
        </p:txBody>
      </p:sp>
      <p:sp>
        <p:nvSpPr>
          <p:cNvPr id="23" name="Rectangle à coins arrondis 28">
            <a:extLst>
              <a:ext uri="{FF2B5EF4-FFF2-40B4-BE49-F238E27FC236}">
                <a16:creationId xmlns:a16="http://schemas.microsoft.com/office/drawing/2014/main" id="{46D4BEA9-88E0-4FAD-92C4-1E036AF02642}"/>
              </a:ext>
            </a:extLst>
          </p:cNvPr>
          <p:cNvSpPr/>
          <p:nvPr/>
        </p:nvSpPr>
        <p:spPr bwMode="auto">
          <a:xfrm>
            <a:off x="7528661" y="6588609"/>
            <a:ext cx="989048" cy="180618"/>
          </a:xfrm>
          <a:prstGeom prst="roundRect">
            <a:avLst/>
          </a:prstGeom>
          <a:solidFill>
            <a:srgbClr val="C6EFFF"/>
          </a:solidFill>
          <a:ln w="3175" cap="flat" cmpd="sng" algn="ctr">
            <a:solidFill>
              <a:srgbClr val="007AA9"/>
            </a:solidFill>
            <a:prstDash val="sysDot"/>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800" b="1">
                <a:latin typeface="Trebuchet MS" panose="020B0603020202020204" pitchFamily="34" charset="0"/>
              </a:rPr>
              <a:t>Connector/APIs</a:t>
            </a:r>
          </a:p>
        </p:txBody>
      </p:sp>
      <p:sp>
        <p:nvSpPr>
          <p:cNvPr id="19" name="Triangle isocèle 18">
            <a:extLst>
              <a:ext uri="{FF2B5EF4-FFF2-40B4-BE49-F238E27FC236}">
                <a16:creationId xmlns:a16="http://schemas.microsoft.com/office/drawing/2014/main" id="{17709D31-3114-471E-B3B5-BE332B47A997}"/>
              </a:ext>
            </a:extLst>
          </p:cNvPr>
          <p:cNvSpPr/>
          <p:nvPr/>
        </p:nvSpPr>
        <p:spPr bwMode="auto">
          <a:xfrm rot="16200000">
            <a:off x="1597086" y="3346529"/>
            <a:ext cx="455266" cy="166906"/>
          </a:xfrm>
          <a:prstGeom prst="triangle">
            <a:avLst/>
          </a:prstGeom>
          <a:solidFill>
            <a:schemeClr val="bg2">
              <a:lumMod val="20000"/>
              <a:lumOff val="80000"/>
              <a:alpha val="48000"/>
            </a:schemeClr>
          </a:solidFill>
          <a:ln w="3175" cap="flat" cmpd="sng" algn="ctr">
            <a:solidFill>
              <a:schemeClr val="tx2"/>
            </a:solidFill>
            <a:prstDash val="lgDash"/>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Bef>
                <a:spcPts val="600"/>
              </a:spcBef>
            </a:pPr>
            <a:endParaRPr lang="en-GB" sz="1000">
              <a:solidFill>
                <a:srgbClr val="92D050"/>
              </a:solidFill>
              <a:latin typeface="Trebuchet MS" panose="020B0603020202020204" pitchFamily="34" charset="0"/>
            </a:endParaRPr>
          </a:p>
        </p:txBody>
      </p:sp>
      <p:sp>
        <p:nvSpPr>
          <p:cNvPr id="20" name="ZoneTexte 19">
            <a:extLst>
              <a:ext uri="{FF2B5EF4-FFF2-40B4-BE49-F238E27FC236}">
                <a16:creationId xmlns:a16="http://schemas.microsoft.com/office/drawing/2014/main" id="{9B8FCBAF-A3DC-4AAD-BEFD-03E4652E4961}"/>
              </a:ext>
            </a:extLst>
          </p:cNvPr>
          <p:cNvSpPr txBox="1"/>
          <p:nvPr/>
        </p:nvSpPr>
        <p:spPr>
          <a:xfrm>
            <a:off x="1561913" y="3804305"/>
            <a:ext cx="1991831" cy="246221"/>
          </a:xfrm>
          <a:prstGeom prst="rect">
            <a:avLst/>
          </a:prstGeom>
          <a:noFill/>
        </p:spPr>
        <p:txBody>
          <a:bodyPr wrap="square" lIns="0" tIns="0" rIns="0" bIns="0" rtlCol="0">
            <a:spAutoFit/>
          </a:bodyPr>
          <a:lstStyle/>
          <a:p>
            <a:pPr algn="ctr"/>
            <a:r>
              <a:rPr lang="en-GB" sz="800" i="1" err="1">
                <a:latin typeface="Trebuchet MS" panose="020B0603020202020204" pitchFamily="34" charset="0"/>
              </a:rPr>
              <a:t>mLead</a:t>
            </a:r>
            <a:r>
              <a:rPr lang="en-GB" sz="800" i="1">
                <a:latin typeface="Trebuchet MS" panose="020B0603020202020204" pitchFamily="34" charset="0"/>
              </a:rPr>
              <a:t> is currently being merged with </a:t>
            </a:r>
            <a:r>
              <a:rPr lang="en-GB" sz="800" i="1" err="1">
                <a:latin typeface="Trebuchet MS" panose="020B0603020202020204" pitchFamily="34" charset="0"/>
              </a:rPr>
              <a:t>mList</a:t>
            </a:r>
            <a:r>
              <a:rPr lang="en-GB" sz="800" i="1">
                <a:latin typeface="Trebuchet MS" panose="020B0603020202020204" pitchFamily="34" charset="0"/>
              </a:rPr>
              <a:t> and </a:t>
            </a:r>
            <a:r>
              <a:rPr lang="en-GB" sz="800" i="1" err="1">
                <a:latin typeface="Trebuchet MS" panose="020B0603020202020204" pitchFamily="34" charset="0"/>
              </a:rPr>
              <a:t>mDetect</a:t>
            </a:r>
            <a:endParaRPr lang="en-GB" sz="800" i="1">
              <a:latin typeface="Trebuchet MS" panose="020B0603020202020204" pitchFamily="34" charset="0"/>
            </a:endParaRPr>
          </a:p>
        </p:txBody>
      </p:sp>
      <p:grpSp>
        <p:nvGrpSpPr>
          <p:cNvPr id="37" name="Groupe 36">
            <a:extLst>
              <a:ext uri="{FF2B5EF4-FFF2-40B4-BE49-F238E27FC236}">
                <a16:creationId xmlns:a16="http://schemas.microsoft.com/office/drawing/2014/main" id="{9608DBDF-0706-4F46-A42D-C39BAE59B90A}"/>
              </a:ext>
            </a:extLst>
          </p:cNvPr>
          <p:cNvGrpSpPr/>
          <p:nvPr/>
        </p:nvGrpSpPr>
        <p:grpSpPr>
          <a:xfrm>
            <a:off x="8448150" y="-11528"/>
            <a:ext cx="1435548" cy="588143"/>
            <a:chOff x="8448150" y="-11528"/>
            <a:chExt cx="1435548" cy="588143"/>
          </a:xfrm>
        </p:grpSpPr>
        <p:sp>
          <p:nvSpPr>
            <p:cNvPr id="39" name="Rectangle : coins arrondis 199">
              <a:extLst>
                <a:ext uri="{FF2B5EF4-FFF2-40B4-BE49-F238E27FC236}">
                  <a16:creationId xmlns:a16="http://schemas.microsoft.com/office/drawing/2014/main" id="{2F5A4D81-EF9A-454F-99E7-07CCA8FDDADB}"/>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0" name="Rectangle : coins arrondis 200">
              <a:extLst>
                <a:ext uri="{FF2B5EF4-FFF2-40B4-BE49-F238E27FC236}">
                  <a16:creationId xmlns:a16="http://schemas.microsoft.com/office/drawing/2014/main" id="{CBC61673-C6FB-48E0-ABB0-33884F3E2B32}"/>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1" name="Rectangle : coins arrondis 201">
              <a:extLst>
                <a:ext uri="{FF2B5EF4-FFF2-40B4-BE49-F238E27FC236}">
                  <a16:creationId xmlns:a16="http://schemas.microsoft.com/office/drawing/2014/main" id="{E018D76A-9467-472D-8C4F-7DA183C6959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2" name="ZoneTexte 18">
              <a:extLst>
                <a:ext uri="{FF2B5EF4-FFF2-40B4-BE49-F238E27FC236}">
                  <a16:creationId xmlns:a16="http://schemas.microsoft.com/office/drawing/2014/main" id="{CE621E75-F586-413B-B0AD-4FDA07BF2518}"/>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offering</a:t>
              </a:r>
            </a:p>
          </p:txBody>
        </p:sp>
        <p:pic>
          <p:nvPicPr>
            <p:cNvPr id="43" name="Graphique 128" descr="Jauge">
              <a:extLst>
                <a:ext uri="{FF2B5EF4-FFF2-40B4-BE49-F238E27FC236}">
                  <a16:creationId xmlns:a16="http://schemas.microsoft.com/office/drawing/2014/main" id="{69508FA6-B9DF-4D7D-ACD5-FBA6EE47292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53764" y="187516"/>
              <a:ext cx="234953" cy="218224"/>
            </a:xfrm>
            <a:prstGeom prst="rect">
              <a:avLst/>
            </a:prstGeom>
            <a:effectLst/>
          </p:spPr>
        </p:pic>
        <p:pic>
          <p:nvPicPr>
            <p:cNvPr id="44" name="Graphique 90" descr="Poignée de main">
              <a:extLst>
                <a:ext uri="{FF2B5EF4-FFF2-40B4-BE49-F238E27FC236}">
                  <a16:creationId xmlns:a16="http://schemas.microsoft.com/office/drawing/2014/main" id="{505B1C8B-E4A8-4D47-9B9D-C2F9E915773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60868" y="152880"/>
              <a:ext cx="256313" cy="287496"/>
            </a:xfrm>
            <a:prstGeom prst="rect">
              <a:avLst/>
            </a:prstGeom>
            <a:effectLst/>
          </p:spPr>
        </p:pic>
        <p:pic>
          <p:nvPicPr>
            <p:cNvPr id="45" name="Graphique 74" descr="Mégaphone">
              <a:extLst>
                <a:ext uri="{FF2B5EF4-FFF2-40B4-BE49-F238E27FC236}">
                  <a16:creationId xmlns:a16="http://schemas.microsoft.com/office/drawing/2014/main" id="{6C4CAD57-BA9B-458C-BA0D-5DBC69CEC2B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89331" y="181519"/>
              <a:ext cx="233011" cy="216420"/>
            </a:xfrm>
            <a:prstGeom prst="rect">
              <a:avLst/>
            </a:prstGeom>
            <a:effectLst/>
          </p:spPr>
        </p:pic>
        <p:pic>
          <p:nvPicPr>
            <p:cNvPr id="46" name="Picture 2" descr="Drapeau France">
              <a:extLst>
                <a:ext uri="{FF2B5EF4-FFF2-40B4-BE49-F238E27FC236}">
                  <a16:creationId xmlns:a16="http://schemas.microsoft.com/office/drawing/2014/main" id="{50AE28DB-A89C-42A1-B25D-206F11B5EB5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0" name="ZoneTexte 18">
              <a:extLst>
                <a:ext uri="{FF2B5EF4-FFF2-40B4-BE49-F238E27FC236}">
                  <a16:creationId xmlns:a16="http://schemas.microsoft.com/office/drawing/2014/main" id="{A6148DE3-E894-46B6-A185-7A3D0F2B4268}"/>
                </a:ext>
              </a:extLst>
            </p:cNvPr>
            <p:cNvSpPr txBox="1"/>
            <p:nvPr/>
          </p:nvSpPr>
          <p:spPr>
            <a:xfrm>
              <a:off x="8448150" y="361171"/>
              <a:ext cx="1281748" cy="215444"/>
            </a:xfrm>
            <a:prstGeom prst="rect">
              <a:avLst/>
            </a:prstGeom>
            <a:noFill/>
          </p:spPr>
          <p:txBody>
            <a:bodyPr wrap="square" rtlCol="0">
              <a:spAutoFit/>
            </a:bodyPr>
            <a:lstStyle/>
            <a:p>
              <a:pPr algn="ctr"/>
              <a:r>
                <a:rPr lang="en-GB" sz="800" i="1" err="1">
                  <a:latin typeface="Trebuchet MS" panose="020B0603020202020204" pitchFamily="34" charset="0"/>
                </a:rPr>
                <a:t>Manageo’s</a:t>
              </a:r>
              <a:r>
                <a:rPr lang="en-GB" sz="800" i="1">
                  <a:latin typeface="Trebuchet MS" panose="020B0603020202020204" pitchFamily="34" charset="0"/>
                </a:rPr>
                <a:t> products</a:t>
              </a:r>
            </a:p>
          </p:txBody>
        </p:sp>
      </p:grpSp>
      <p:sp>
        <p:nvSpPr>
          <p:cNvPr id="47" name="Triangle isocèle 18">
            <a:extLst>
              <a:ext uri="{FF2B5EF4-FFF2-40B4-BE49-F238E27FC236}">
                <a16:creationId xmlns:a16="http://schemas.microsoft.com/office/drawing/2014/main" id="{26249FAC-AFA5-4B1A-A3A8-E93F26EE08FB}"/>
              </a:ext>
            </a:extLst>
          </p:cNvPr>
          <p:cNvSpPr/>
          <p:nvPr/>
        </p:nvSpPr>
        <p:spPr bwMode="auto">
          <a:xfrm rot="10800000">
            <a:off x="3501889" y="3806870"/>
            <a:ext cx="455266" cy="166906"/>
          </a:xfrm>
          <a:prstGeom prst="triangle">
            <a:avLst/>
          </a:prstGeom>
          <a:solidFill>
            <a:schemeClr val="bg2">
              <a:lumMod val="20000"/>
              <a:lumOff val="80000"/>
              <a:alpha val="48000"/>
            </a:schemeClr>
          </a:solidFill>
          <a:ln w="3175" cap="flat" cmpd="sng" algn="ctr">
            <a:solidFill>
              <a:schemeClr val="tx2"/>
            </a:solidFill>
            <a:prstDash val="lgDash"/>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Bef>
                <a:spcPts val="600"/>
              </a:spcBef>
            </a:pPr>
            <a:endParaRPr lang="en-GB" sz="1000">
              <a:solidFill>
                <a:srgbClr val="92D050"/>
              </a:solidFill>
              <a:latin typeface="Trebuchet MS" panose="020B0603020202020204" pitchFamily="34" charset="0"/>
            </a:endParaRPr>
          </a:p>
        </p:txBody>
      </p:sp>
    </p:spTree>
    <p:extLst>
      <p:ext uri="{BB962C8B-B14F-4D97-AF65-F5344CB8AC3E}">
        <p14:creationId xmlns:p14="http://schemas.microsoft.com/office/powerpoint/2010/main" val="125821413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 name="Object 111" hidden="1">
            <a:extLst>
              <a:ext uri="{FF2B5EF4-FFF2-40B4-BE49-F238E27FC236}">
                <a16:creationId xmlns:a16="http://schemas.microsoft.com/office/drawing/2014/main" id="{6BCAE953-8747-473D-B195-E94B691394CF}"/>
              </a:ext>
            </a:extLst>
          </p:cNvPr>
          <p:cNvGraphicFramePr>
            <a:graphicFrameLocks noChangeAspect="1"/>
          </p:cNvGraphicFramePr>
          <p:nvPr>
            <p:custDataLst>
              <p:tags r:id="rId1"/>
            </p:custDataLst>
            <p:extLst>
              <p:ext uri="{D42A27DB-BD31-4B8C-83A1-F6EECF244321}">
                <p14:modId xmlns:p14="http://schemas.microsoft.com/office/powerpoint/2010/main" val="1720382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7" imgW="416" imgH="423" progId="TCLayout.ActiveDocument.1">
                  <p:embed/>
                </p:oleObj>
              </mc:Choice>
              <mc:Fallback>
                <p:oleObj name="think-cell Slide" r:id="rId67" imgW="416" imgH="423" progId="TCLayout.ActiveDocument.1">
                  <p:embed/>
                  <p:pic>
                    <p:nvPicPr>
                      <p:cNvPr id="112" name="Object 111" hidden="1">
                        <a:extLst>
                          <a:ext uri="{FF2B5EF4-FFF2-40B4-BE49-F238E27FC236}">
                            <a16:creationId xmlns:a16="http://schemas.microsoft.com/office/drawing/2014/main" id="{6BCAE953-8747-473D-B195-E94B691394CF}"/>
                          </a:ext>
                        </a:extLst>
                      </p:cNvPr>
                      <p:cNvPicPr/>
                      <p:nvPr/>
                    </p:nvPicPr>
                    <p:blipFill>
                      <a:blip r:embed="rId68"/>
                      <a:stretch>
                        <a:fillRect/>
                      </a:stretch>
                    </p:blipFill>
                    <p:spPr>
                      <a:xfrm>
                        <a:off x="1588" y="1588"/>
                        <a:ext cx="1588" cy="1588"/>
                      </a:xfrm>
                      <a:prstGeom prst="rect">
                        <a:avLst/>
                      </a:prstGeom>
                    </p:spPr>
                  </p:pic>
                </p:oleObj>
              </mc:Fallback>
            </mc:AlternateContent>
          </a:graphicData>
        </a:graphic>
      </p:graphicFrame>
      <p:sp>
        <p:nvSpPr>
          <p:cNvPr id="111" name="Rectangle 110" hidden="1">
            <a:extLst>
              <a:ext uri="{FF2B5EF4-FFF2-40B4-BE49-F238E27FC236}">
                <a16:creationId xmlns:a16="http://schemas.microsoft.com/office/drawing/2014/main" id="{5C8FE040-532D-49A1-9866-788491945336}"/>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17" name="Rectangle 116">
            <a:extLst>
              <a:ext uri="{FF2B5EF4-FFF2-40B4-BE49-F238E27FC236}">
                <a16:creationId xmlns:a16="http://schemas.microsoft.com/office/drawing/2014/main" id="{2C0C9B01-668F-4E19-AC82-59F047775920}"/>
              </a:ext>
            </a:extLst>
          </p:cNvPr>
          <p:cNvSpPr/>
          <p:nvPr/>
        </p:nvSpPr>
        <p:spPr bwMode="auto">
          <a:xfrm>
            <a:off x="5193712" y="5193116"/>
            <a:ext cx="4536186" cy="123363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600"/>
              </a:spcAft>
              <a:buClrTx/>
              <a:buSzTx/>
              <a:buFontTx/>
              <a:buNone/>
              <a:tabLst/>
            </a:pPr>
            <a:r>
              <a:rPr kumimoji="0" lang="en-GB" sz="1000" b="0" i="0" u="none" strike="noStrike" cap="none" normalizeH="0" baseline="0">
                <a:ln>
                  <a:noFill/>
                </a:ln>
                <a:effectLst/>
                <a:latin typeface="Trebuchet MS" panose="020B0603020202020204" pitchFamily="34" charset="0"/>
              </a:rPr>
              <a:t>Comments</a:t>
            </a:r>
            <a:endParaRPr lang="en-GB" sz="1000">
              <a:solidFill>
                <a:schemeClr val="tx2"/>
              </a:solidFill>
              <a:latin typeface="Trebuchet MS" panose="020B0603020202020204" pitchFamily="34" charset="0"/>
            </a:endParaRP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lang="en-GB" sz="1000">
                <a:solidFill>
                  <a:schemeClr val="tx2"/>
                </a:solidFill>
                <a:latin typeface="Trebuchet MS" panose="020B0603020202020204" pitchFamily="34" charset="0"/>
              </a:rPr>
              <a:t>Web platforms </a:t>
            </a:r>
            <a:r>
              <a:rPr lang="en-GB" sz="1000">
                <a:latin typeface="Trebuchet MS" panose="020B0603020202020204" pitchFamily="34" charset="0"/>
              </a:rPr>
              <a:t>are the most significant delivery type in terms of revenue generation for Altares, representing ~62% of France billings (incl. Platform &amp; API) and ~61% of Benelux bookings (incl. Platform &amp; API)</a:t>
            </a: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endParaRPr lang="en-GB" sz="1000">
              <a:latin typeface="Trebuchet MS" panose="020B0603020202020204" pitchFamily="34" charset="0"/>
            </a:endParaRP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lang="en-GB" sz="1000">
                <a:solidFill>
                  <a:schemeClr val="tx2"/>
                </a:solidFill>
                <a:latin typeface="Trebuchet MS" panose="020B0603020202020204" pitchFamily="34" charset="0"/>
              </a:rPr>
              <a:t>Flagship products </a:t>
            </a:r>
            <a:r>
              <a:rPr lang="en-GB" sz="1000">
                <a:latin typeface="Trebuchet MS" panose="020B0603020202020204" pitchFamily="34" charset="0"/>
              </a:rPr>
              <a:t>with high growth </a:t>
            </a:r>
            <a:r>
              <a:rPr lang="en-GB" sz="1000">
                <a:solidFill>
                  <a:schemeClr val="tx2"/>
                </a:solidFill>
                <a:latin typeface="Trebuchet MS" panose="020B0603020202020204" pitchFamily="34" charset="0"/>
              </a:rPr>
              <a:t>(e.g., </a:t>
            </a:r>
            <a:r>
              <a:rPr lang="en-GB" sz="1000" err="1">
                <a:solidFill>
                  <a:schemeClr val="tx2"/>
                </a:solidFill>
                <a:latin typeface="Trebuchet MS" panose="020B0603020202020204" pitchFamily="34" charset="0"/>
              </a:rPr>
              <a:t>intuiz</a:t>
            </a:r>
            <a:r>
              <a:rPr lang="en-GB" sz="1000">
                <a:solidFill>
                  <a:schemeClr val="tx2"/>
                </a:solidFill>
                <a:latin typeface="Trebuchet MS" panose="020B0603020202020204" pitchFamily="34" charset="0"/>
              </a:rPr>
              <a:t>+, indueD) </a:t>
            </a:r>
            <a:r>
              <a:rPr lang="en-GB" sz="1000">
                <a:latin typeface="Trebuchet MS" panose="020B0603020202020204" pitchFamily="34" charset="0"/>
              </a:rPr>
              <a:t>are delivered in </a:t>
            </a:r>
            <a:r>
              <a:rPr lang="en-GB" sz="1000">
                <a:solidFill>
                  <a:schemeClr val="tx2"/>
                </a:solidFill>
                <a:latin typeface="Trebuchet MS" panose="020B0603020202020204" pitchFamily="34" charset="0"/>
              </a:rPr>
              <a:t>both Platform and API formats</a:t>
            </a:r>
          </a:p>
        </p:txBody>
      </p:sp>
      <p:sp>
        <p:nvSpPr>
          <p:cNvPr id="75" name="Rectangle 74">
            <a:extLst>
              <a:ext uri="{FF2B5EF4-FFF2-40B4-BE49-F238E27FC236}">
                <a16:creationId xmlns:a16="http://schemas.microsoft.com/office/drawing/2014/main" id="{565DBE8F-8609-47F9-933B-FAE6CA4D70B9}"/>
              </a:ext>
            </a:extLst>
          </p:cNvPr>
          <p:cNvSpPr/>
          <p:nvPr/>
        </p:nvSpPr>
        <p:spPr bwMode="auto">
          <a:xfrm>
            <a:off x="1007004" y="2882667"/>
            <a:ext cx="3794377" cy="75380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le 1">
            <a:extLst>
              <a:ext uri="{FF2B5EF4-FFF2-40B4-BE49-F238E27FC236}">
                <a16:creationId xmlns:a16="http://schemas.microsoft.com/office/drawing/2014/main" id="{A03A7495-C7A5-4FAC-939B-55A645B93DB7}"/>
              </a:ext>
            </a:extLst>
          </p:cNvPr>
          <p:cNvSpPr>
            <a:spLocks noGrp="1"/>
          </p:cNvSpPr>
          <p:nvPr>
            <p:ph type="title"/>
          </p:nvPr>
        </p:nvSpPr>
        <p:spPr>
          <a:xfrm>
            <a:off x="165601" y="147600"/>
            <a:ext cx="8603824" cy="754218"/>
          </a:xfrm>
        </p:spPr>
        <p:txBody>
          <a:bodyPr vert="horz"/>
          <a:lstStyle/>
          <a:p>
            <a:r>
              <a:rPr lang="en-GB" err="1">
                <a:latin typeface="Trebuchet MS" panose="020B0603020202020204" pitchFamily="34" charset="0"/>
              </a:rPr>
              <a:t>Altares</a:t>
            </a:r>
            <a:r>
              <a:rPr lang="en-GB">
                <a:latin typeface="Trebuchet MS" panose="020B0603020202020204" pitchFamily="34" charset="0"/>
              </a:rPr>
              <a:t>’ solutions can be </a:t>
            </a:r>
            <a:r>
              <a:rPr lang="en-GB">
                <a:solidFill>
                  <a:schemeClr val="tx2"/>
                </a:solidFill>
                <a:latin typeface="Trebuchet MS" panose="020B0603020202020204" pitchFamily="34" charset="0"/>
              </a:rPr>
              <a:t>delivered </a:t>
            </a:r>
            <a:r>
              <a:rPr lang="en-GB">
                <a:latin typeface="Trebuchet MS" panose="020B0603020202020204" pitchFamily="34" charset="0"/>
              </a:rPr>
              <a:t>in several ways depending on the level of </a:t>
            </a:r>
            <a:r>
              <a:rPr lang="en-GB">
                <a:solidFill>
                  <a:schemeClr val="tx2"/>
                </a:solidFill>
                <a:latin typeface="Trebuchet MS" panose="020B0603020202020204" pitchFamily="34" charset="0"/>
              </a:rPr>
              <a:t>personalization </a:t>
            </a:r>
            <a:r>
              <a:rPr lang="en-GB">
                <a:latin typeface="Trebuchet MS" panose="020B0603020202020204" pitchFamily="34" charset="0"/>
              </a:rPr>
              <a:t>and</a:t>
            </a:r>
            <a:r>
              <a:rPr lang="en-GB">
                <a:solidFill>
                  <a:schemeClr val="tx2"/>
                </a:solidFill>
                <a:latin typeface="Trebuchet MS" panose="020B0603020202020204" pitchFamily="34" charset="0"/>
              </a:rPr>
              <a:t> integration</a:t>
            </a:r>
            <a:r>
              <a:rPr lang="en-GB">
                <a:latin typeface="Trebuchet MS" panose="020B0603020202020204" pitchFamily="34" charset="0"/>
              </a:rPr>
              <a:t> into the </a:t>
            </a:r>
            <a:r>
              <a:rPr lang="en-GB">
                <a:solidFill>
                  <a:schemeClr val="tx2"/>
                </a:solidFill>
                <a:latin typeface="Trebuchet MS" panose="020B0603020202020204" pitchFamily="34" charset="0"/>
              </a:rPr>
              <a:t>clients’ workflow</a:t>
            </a:r>
            <a:r>
              <a:rPr lang="en-GB">
                <a:latin typeface="Trebuchet MS" panose="020B0603020202020204" pitchFamily="34" charset="0"/>
              </a:rPr>
              <a:t>: from </a:t>
            </a:r>
            <a:r>
              <a:rPr lang="en-GB">
                <a:solidFill>
                  <a:schemeClr val="tx2"/>
                </a:solidFill>
                <a:latin typeface="Trebuchet MS" panose="020B0603020202020204" pitchFamily="34" charset="0"/>
              </a:rPr>
              <a:t>on-the-shelf web platform </a:t>
            </a:r>
            <a:r>
              <a:rPr lang="en-GB">
                <a:latin typeface="Trebuchet MS" panose="020B0603020202020204" pitchFamily="34" charset="0"/>
              </a:rPr>
              <a:t>to tailor-made integrated solutions</a:t>
            </a:r>
          </a:p>
        </p:txBody>
      </p:sp>
      <p:sp>
        <p:nvSpPr>
          <p:cNvPr id="3" name="Text Placeholder 2">
            <a:extLst>
              <a:ext uri="{FF2B5EF4-FFF2-40B4-BE49-F238E27FC236}">
                <a16:creationId xmlns:a16="http://schemas.microsoft.com/office/drawing/2014/main" id="{A737E770-6D8A-42E2-A63A-1E72D6E9A283}"/>
              </a:ext>
            </a:extLst>
          </p:cNvPr>
          <p:cNvSpPr>
            <a:spLocks noGrp="1"/>
          </p:cNvSpPr>
          <p:nvPr>
            <p:ph type="body" sz="quarter" idx="10"/>
          </p:nvPr>
        </p:nvSpPr>
        <p:spPr/>
        <p:txBody>
          <a:bodyPr/>
          <a:lstStyle/>
          <a:p>
            <a:r>
              <a:rPr lang="en-GB"/>
              <a:t>Sources: eleven research &amp; analysis, company data, interviews with management</a:t>
            </a:r>
          </a:p>
          <a:p>
            <a:r>
              <a:rPr lang="en-GB" b="1"/>
              <a:t>1: </a:t>
            </a:r>
            <a:r>
              <a:rPr lang="en-GB"/>
              <a:t>Excluding D&amp;B I billings and bookings, i.e. coming from D&amp;B partnership</a:t>
            </a:r>
          </a:p>
        </p:txBody>
      </p:sp>
      <p:cxnSp>
        <p:nvCxnSpPr>
          <p:cNvPr id="24" name="Connecteur droit avec flèche 5">
            <a:extLst>
              <a:ext uri="{FF2B5EF4-FFF2-40B4-BE49-F238E27FC236}">
                <a16:creationId xmlns:a16="http://schemas.microsoft.com/office/drawing/2014/main" id="{38056475-5FC2-4B8D-9940-2DA53582A116}"/>
              </a:ext>
            </a:extLst>
          </p:cNvPr>
          <p:cNvCxnSpPr>
            <a:cxnSpLocks/>
          </p:cNvCxnSpPr>
          <p:nvPr/>
        </p:nvCxnSpPr>
        <p:spPr bwMode="auto">
          <a:xfrm>
            <a:off x="857853" y="1508037"/>
            <a:ext cx="0" cy="4403542"/>
          </a:xfrm>
          <a:prstGeom prst="straightConnector1">
            <a:avLst/>
          </a:prstGeom>
          <a:solidFill>
            <a:schemeClr val="accent1"/>
          </a:solidFill>
          <a:ln w="22225" cap="flat" cmpd="sng" algn="ctr">
            <a:solidFill>
              <a:schemeClr val="tx2"/>
            </a:solidFill>
            <a:prstDash val="solid"/>
            <a:round/>
            <a:headEnd type="none" w="med" len="med"/>
            <a:tailEnd type="triangle"/>
          </a:ln>
          <a:effectLst/>
        </p:spPr>
      </p:cxnSp>
      <p:sp>
        <p:nvSpPr>
          <p:cNvPr id="33" name="TextBox 32">
            <a:extLst>
              <a:ext uri="{FF2B5EF4-FFF2-40B4-BE49-F238E27FC236}">
                <a16:creationId xmlns:a16="http://schemas.microsoft.com/office/drawing/2014/main" id="{68A8BECD-AEFD-4770-9E36-DE55B2E1BF60}"/>
              </a:ext>
            </a:extLst>
          </p:cNvPr>
          <p:cNvSpPr txBox="1"/>
          <p:nvPr/>
        </p:nvSpPr>
        <p:spPr>
          <a:xfrm>
            <a:off x="130359" y="1519519"/>
            <a:ext cx="578720" cy="553998"/>
          </a:xfrm>
          <a:prstGeom prst="rect">
            <a:avLst/>
          </a:prstGeom>
          <a:noFill/>
        </p:spPr>
        <p:txBody>
          <a:bodyPr wrap="square" lIns="0" rIns="0" rtlCol="0">
            <a:spAutoFit/>
          </a:bodyPr>
          <a:lstStyle>
            <a:defPPr>
              <a:defRPr lang="en-US"/>
            </a:defPPr>
            <a:lvl1pPr algn="ctr">
              <a:defRPr sz="1000" i="1">
                <a:latin typeface="+mj-lt"/>
              </a:defRPr>
            </a:lvl1pPr>
          </a:lstStyle>
          <a:p>
            <a:r>
              <a:rPr lang="en-GB">
                <a:solidFill>
                  <a:schemeClr val="tx2"/>
                </a:solidFill>
                <a:latin typeface="Trebuchet MS" panose="020B0603020202020204" pitchFamily="34" charset="0"/>
              </a:rPr>
              <a:t>On the shelf solutions</a:t>
            </a:r>
          </a:p>
        </p:txBody>
      </p:sp>
      <p:sp>
        <p:nvSpPr>
          <p:cNvPr id="34" name="TextBox 33">
            <a:extLst>
              <a:ext uri="{FF2B5EF4-FFF2-40B4-BE49-F238E27FC236}">
                <a16:creationId xmlns:a16="http://schemas.microsoft.com/office/drawing/2014/main" id="{C38BD074-C567-4F12-AFF9-A3461EE04010}"/>
              </a:ext>
            </a:extLst>
          </p:cNvPr>
          <p:cNvSpPr txBox="1"/>
          <p:nvPr/>
        </p:nvSpPr>
        <p:spPr>
          <a:xfrm>
            <a:off x="4007" y="5217229"/>
            <a:ext cx="831424" cy="400110"/>
          </a:xfrm>
          <a:prstGeom prst="rect">
            <a:avLst/>
          </a:prstGeom>
          <a:noFill/>
        </p:spPr>
        <p:txBody>
          <a:bodyPr wrap="square" lIns="0" rIns="0" rtlCol="0">
            <a:spAutoFit/>
          </a:bodyPr>
          <a:lstStyle/>
          <a:p>
            <a:pPr algn="ctr"/>
            <a:r>
              <a:rPr lang="en-GB" sz="1000" i="1">
                <a:solidFill>
                  <a:schemeClr val="tx2"/>
                </a:solidFill>
                <a:latin typeface="Trebuchet MS" panose="020B0603020202020204" pitchFamily="34" charset="0"/>
              </a:rPr>
              <a:t>Integrated solutions</a:t>
            </a:r>
          </a:p>
        </p:txBody>
      </p:sp>
      <p:sp>
        <p:nvSpPr>
          <p:cNvPr id="35" name="TextBox 34">
            <a:extLst>
              <a:ext uri="{FF2B5EF4-FFF2-40B4-BE49-F238E27FC236}">
                <a16:creationId xmlns:a16="http://schemas.microsoft.com/office/drawing/2014/main" id="{F81DFB34-AE52-4ED2-B0AE-7279176EA293}"/>
              </a:ext>
            </a:extLst>
          </p:cNvPr>
          <p:cNvSpPr txBox="1"/>
          <p:nvPr/>
        </p:nvSpPr>
        <p:spPr>
          <a:xfrm>
            <a:off x="293929" y="5947264"/>
            <a:ext cx="1127848" cy="553998"/>
          </a:xfrm>
          <a:prstGeom prst="rect">
            <a:avLst/>
          </a:prstGeom>
          <a:noFill/>
        </p:spPr>
        <p:txBody>
          <a:bodyPr wrap="square" rtlCol="0">
            <a:spAutoFit/>
          </a:bodyPr>
          <a:lstStyle/>
          <a:p>
            <a:pPr algn="ctr"/>
            <a:r>
              <a:rPr lang="en-GB" sz="1000" b="1">
                <a:solidFill>
                  <a:schemeClr val="tx2"/>
                </a:solidFill>
                <a:latin typeface="Trebuchet MS" panose="020B0603020202020204" pitchFamily="34" charset="0"/>
              </a:rPr>
              <a:t>Level of personalization in clients’ tools</a:t>
            </a:r>
          </a:p>
        </p:txBody>
      </p:sp>
      <p:cxnSp>
        <p:nvCxnSpPr>
          <p:cNvPr id="48" name="Connecteur droit 208">
            <a:extLst>
              <a:ext uri="{FF2B5EF4-FFF2-40B4-BE49-F238E27FC236}">
                <a16:creationId xmlns:a16="http://schemas.microsoft.com/office/drawing/2014/main" id="{C045DA50-9EB6-44AB-B71A-D6199C057F7B}"/>
              </a:ext>
            </a:extLst>
          </p:cNvPr>
          <p:cNvCxnSpPr>
            <a:cxnSpLocks/>
          </p:cNvCxnSpPr>
          <p:nvPr/>
        </p:nvCxnSpPr>
        <p:spPr bwMode="auto">
          <a:xfrm>
            <a:off x="384284" y="1291910"/>
            <a:ext cx="45524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49" name="Rectangle 84">
            <a:extLst>
              <a:ext uri="{FF2B5EF4-FFF2-40B4-BE49-F238E27FC236}">
                <a16:creationId xmlns:a16="http://schemas.microsoft.com/office/drawing/2014/main" id="{0D81EBFF-46FC-4DE8-ACEE-B2D5C879B862}"/>
              </a:ext>
            </a:extLst>
          </p:cNvPr>
          <p:cNvSpPr/>
          <p:nvPr/>
        </p:nvSpPr>
        <p:spPr bwMode="auto">
          <a:xfrm>
            <a:off x="1177785" y="1145538"/>
            <a:ext cx="3126281" cy="263498"/>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Altares</a:t>
            </a:r>
            <a:r>
              <a:rPr lang="en-GB" sz="1100">
                <a:latin typeface="Trebuchet MS" panose="020B0603020202020204" pitchFamily="34" charset="0"/>
              </a:rPr>
              <a:t> solutions’ four types of delivery</a:t>
            </a:r>
          </a:p>
        </p:txBody>
      </p:sp>
      <p:cxnSp>
        <p:nvCxnSpPr>
          <p:cNvPr id="63" name="Connecteur droit 208">
            <a:extLst>
              <a:ext uri="{FF2B5EF4-FFF2-40B4-BE49-F238E27FC236}">
                <a16:creationId xmlns:a16="http://schemas.microsoft.com/office/drawing/2014/main" id="{7A266364-39FE-458B-AF0A-7780F72ECD3A}"/>
              </a:ext>
            </a:extLst>
          </p:cNvPr>
          <p:cNvCxnSpPr>
            <a:cxnSpLocks/>
          </p:cNvCxnSpPr>
          <p:nvPr/>
        </p:nvCxnSpPr>
        <p:spPr bwMode="auto">
          <a:xfrm>
            <a:off x="5177693" y="1291910"/>
            <a:ext cx="45524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64" name="Rectangle 84">
            <a:extLst>
              <a:ext uri="{FF2B5EF4-FFF2-40B4-BE49-F238E27FC236}">
                <a16:creationId xmlns:a16="http://schemas.microsoft.com/office/drawing/2014/main" id="{598025C0-9120-4417-9294-A9EBA3965242}"/>
              </a:ext>
            </a:extLst>
          </p:cNvPr>
          <p:cNvSpPr/>
          <p:nvPr/>
        </p:nvSpPr>
        <p:spPr bwMode="auto">
          <a:xfrm>
            <a:off x="5734462" y="1090042"/>
            <a:ext cx="3438909" cy="380057"/>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Altares</a:t>
            </a:r>
            <a:r>
              <a:rPr lang="en-GB" sz="1100">
                <a:latin typeface="Trebuchet MS" panose="020B0603020202020204" pitchFamily="34" charset="0"/>
              </a:rPr>
              <a:t>’ billing and booking distribution by delivery type in France and Benelux </a:t>
            </a:r>
          </a:p>
        </p:txBody>
      </p:sp>
      <p:sp>
        <p:nvSpPr>
          <p:cNvPr id="23" name="Rectangle 22">
            <a:extLst>
              <a:ext uri="{FF2B5EF4-FFF2-40B4-BE49-F238E27FC236}">
                <a16:creationId xmlns:a16="http://schemas.microsoft.com/office/drawing/2014/main" id="{0FC36761-7B1F-4EF1-9BC5-73A004D45AEE}"/>
              </a:ext>
            </a:extLst>
          </p:cNvPr>
          <p:cNvSpPr/>
          <p:nvPr/>
        </p:nvSpPr>
        <p:spPr bwMode="auto">
          <a:xfrm>
            <a:off x="1007004" y="3772603"/>
            <a:ext cx="3794377" cy="8797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13" name="Group 112">
            <a:extLst>
              <a:ext uri="{FF2B5EF4-FFF2-40B4-BE49-F238E27FC236}">
                <a16:creationId xmlns:a16="http://schemas.microsoft.com/office/drawing/2014/main" id="{F8FAB2AC-45EB-4584-89EC-C48D14364D96}"/>
              </a:ext>
            </a:extLst>
          </p:cNvPr>
          <p:cNvGrpSpPr/>
          <p:nvPr/>
        </p:nvGrpSpPr>
        <p:grpSpPr>
          <a:xfrm>
            <a:off x="1313831" y="3861727"/>
            <a:ext cx="729364" cy="701503"/>
            <a:chOff x="1313831" y="3861727"/>
            <a:chExt cx="729364" cy="701503"/>
          </a:xfrm>
        </p:grpSpPr>
        <p:grpSp>
          <p:nvGrpSpPr>
            <p:cNvPr id="19" name="Graphic 29">
              <a:extLst>
                <a:ext uri="{FF2B5EF4-FFF2-40B4-BE49-F238E27FC236}">
                  <a16:creationId xmlns:a16="http://schemas.microsoft.com/office/drawing/2014/main" id="{FF44F194-0F0D-4131-906C-E9CF31B0F71D}"/>
                </a:ext>
              </a:extLst>
            </p:cNvPr>
            <p:cNvGrpSpPr>
              <a:grpSpLocks noChangeAspect="1"/>
            </p:cNvGrpSpPr>
            <p:nvPr/>
          </p:nvGrpSpPr>
          <p:grpSpPr>
            <a:xfrm>
              <a:off x="1555750" y="3861727"/>
              <a:ext cx="245527" cy="317153"/>
              <a:chOff x="4568190" y="2857499"/>
              <a:chExt cx="770572" cy="904875"/>
            </a:xfrm>
            <a:solidFill>
              <a:schemeClr val="tx2"/>
            </a:solidFill>
          </p:grpSpPr>
          <p:sp>
            <p:nvSpPr>
              <p:cNvPr id="20" name="Freeform: Shape 19">
                <a:extLst>
                  <a:ext uri="{FF2B5EF4-FFF2-40B4-BE49-F238E27FC236}">
                    <a16:creationId xmlns:a16="http://schemas.microsoft.com/office/drawing/2014/main" id="{8AF111D6-A046-4753-9FFA-FB843CC1B04D}"/>
                  </a:ext>
                </a:extLst>
              </p:cNvPr>
              <p:cNvSpPr/>
              <p:nvPr/>
            </p:nvSpPr>
            <p:spPr>
              <a:xfrm>
                <a:off x="4568190" y="2857499"/>
                <a:ext cx="770572" cy="904875"/>
              </a:xfrm>
              <a:custGeom>
                <a:avLst/>
                <a:gdLst>
                  <a:gd name="connsiteX0" fmla="*/ 764858 w 770572"/>
                  <a:gd name="connsiteY0" fmla="*/ 163830 h 904875"/>
                  <a:gd name="connsiteX1" fmla="*/ 606743 w 770572"/>
                  <a:gd name="connsiteY1" fmla="*/ 5715 h 904875"/>
                  <a:gd name="connsiteX2" fmla="*/ 591502 w 770572"/>
                  <a:gd name="connsiteY2" fmla="*/ 0 h 904875"/>
                  <a:gd name="connsiteX3" fmla="*/ 243840 w 770572"/>
                  <a:gd name="connsiteY3" fmla="*/ 0 h 904875"/>
                  <a:gd name="connsiteX4" fmla="*/ 222885 w 770572"/>
                  <a:gd name="connsiteY4" fmla="*/ 20955 h 904875"/>
                  <a:gd name="connsiteX5" fmla="*/ 222885 w 770572"/>
                  <a:gd name="connsiteY5" fmla="*/ 111443 h 904875"/>
                  <a:gd name="connsiteX6" fmla="*/ 132398 w 770572"/>
                  <a:gd name="connsiteY6" fmla="*/ 111443 h 904875"/>
                  <a:gd name="connsiteX7" fmla="*/ 111442 w 770572"/>
                  <a:gd name="connsiteY7" fmla="*/ 132398 h 904875"/>
                  <a:gd name="connsiteX8" fmla="*/ 111442 w 770572"/>
                  <a:gd name="connsiteY8" fmla="*/ 223838 h 904875"/>
                  <a:gd name="connsiteX9" fmla="*/ 20955 w 770572"/>
                  <a:gd name="connsiteY9" fmla="*/ 223838 h 904875"/>
                  <a:gd name="connsiteX10" fmla="*/ 0 w 770572"/>
                  <a:gd name="connsiteY10" fmla="*/ 244793 h 904875"/>
                  <a:gd name="connsiteX11" fmla="*/ 0 w 770572"/>
                  <a:gd name="connsiteY11" fmla="*/ 883920 h 904875"/>
                  <a:gd name="connsiteX12" fmla="*/ 20955 w 770572"/>
                  <a:gd name="connsiteY12" fmla="*/ 904875 h 904875"/>
                  <a:gd name="connsiteX13" fmla="*/ 526733 w 770572"/>
                  <a:gd name="connsiteY13" fmla="*/ 904875 h 904875"/>
                  <a:gd name="connsiteX14" fmla="*/ 547688 w 770572"/>
                  <a:gd name="connsiteY14" fmla="*/ 883920 h 904875"/>
                  <a:gd name="connsiteX15" fmla="*/ 547688 w 770572"/>
                  <a:gd name="connsiteY15" fmla="*/ 793433 h 904875"/>
                  <a:gd name="connsiteX16" fmla="*/ 638175 w 770572"/>
                  <a:gd name="connsiteY16" fmla="*/ 793433 h 904875"/>
                  <a:gd name="connsiteX17" fmla="*/ 659130 w 770572"/>
                  <a:gd name="connsiteY17" fmla="*/ 772478 h 904875"/>
                  <a:gd name="connsiteX18" fmla="*/ 659130 w 770572"/>
                  <a:gd name="connsiteY18" fmla="*/ 681038 h 904875"/>
                  <a:gd name="connsiteX19" fmla="*/ 749618 w 770572"/>
                  <a:gd name="connsiteY19" fmla="*/ 681038 h 904875"/>
                  <a:gd name="connsiteX20" fmla="*/ 770573 w 770572"/>
                  <a:gd name="connsiteY20" fmla="*/ 660083 h 904875"/>
                  <a:gd name="connsiteX21" fmla="*/ 770573 w 770572"/>
                  <a:gd name="connsiteY21" fmla="*/ 179070 h 904875"/>
                  <a:gd name="connsiteX22" fmla="*/ 764858 w 770572"/>
                  <a:gd name="connsiteY22" fmla="*/ 163830 h 904875"/>
                  <a:gd name="connsiteX23" fmla="*/ 593408 w 770572"/>
                  <a:gd name="connsiteY23" fmla="*/ 51435 h 904875"/>
                  <a:gd name="connsiteX24" fmla="*/ 719138 w 770572"/>
                  <a:gd name="connsiteY24" fmla="*/ 177165 h 904875"/>
                  <a:gd name="connsiteX25" fmla="*/ 593408 w 770572"/>
                  <a:gd name="connsiteY25" fmla="*/ 177165 h 904875"/>
                  <a:gd name="connsiteX26" fmla="*/ 593408 w 770572"/>
                  <a:gd name="connsiteY26" fmla="*/ 51435 h 904875"/>
                  <a:gd name="connsiteX27" fmla="*/ 504825 w 770572"/>
                  <a:gd name="connsiteY27" fmla="*/ 862965 h 904875"/>
                  <a:gd name="connsiteX28" fmla="*/ 40957 w 770572"/>
                  <a:gd name="connsiteY28" fmla="*/ 862965 h 904875"/>
                  <a:gd name="connsiteX29" fmla="*/ 40957 w 770572"/>
                  <a:gd name="connsiteY29" fmla="*/ 265748 h 904875"/>
                  <a:gd name="connsiteX30" fmla="*/ 110490 w 770572"/>
                  <a:gd name="connsiteY30" fmla="*/ 265748 h 904875"/>
                  <a:gd name="connsiteX31" fmla="*/ 110490 w 770572"/>
                  <a:gd name="connsiteY31" fmla="*/ 772478 h 904875"/>
                  <a:gd name="connsiteX32" fmla="*/ 131445 w 770572"/>
                  <a:gd name="connsiteY32" fmla="*/ 793433 h 904875"/>
                  <a:gd name="connsiteX33" fmla="*/ 504825 w 770572"/>
                  <a:gd name="connsiteY33" fmla="*/ 793433 h 904875"/>
                  <a:gd name="connsiteX34" fmla="*/ 504825 w 770572"/>
                  <a:gd name="connsiteY34" fmla="*/ 862965 h 904875"/>
                  <a:gd name="connsiteX35" fmla="*/ 617220 w 770572"/>
                  <a:gd name="connsiteY35" fmla="*/ 751523 h 904875"/>
                  <a:gd name="connsiteX36" fmla="*/ 152400 w 770572"/>
                  <a:gd name="connsiteY36" fmla="*/ 751523 h 904875"/>
                  <a:gd name="connsiteX37" fmla="*/ 152400 w 770572"/>
                  <a:gd name="connsiteY37" fmla="*/ 153353 h 904875"/>
                  <a:gd name="connsiteX38" fmla="*/ 222885 w 770572"/>
                  <a:gd name="connsiteY38" fmla="*/ 153353 h 904875"/>
                  <a:gd name="connsiteX39" fmla="*/ 222885 w 770572"/>
                  <a:gd name="connsiteY39" fmla="*/ 660083 h 904875"/>
                  <a:gd name="connsiteX40" fmla="*/ 243840 w 770572"/>
                  <a:gd name="connsiteY40" fmla="*/ 681038 h 904875"/>
                  <a:gd name="connsiteX41" fmla="*/ 617220 w 770572"/>
                  <a:gd name="connsiteY41" fmla="*/ 681038 h 904875"/>
                  <a:gd name="connsiteX42" fmla="*/ 617220 w 770572"/>
                  <a:gd name="connsiteY42" fmla="*/ 751523 h 904875"/>
                  <a:gd name="connsiteX43" fmla="*/ 264795 w 770572"/>
                  <a:gd name="connsiteY43" fmla="*/ 639128 h 904875"/>
                  <a:gd name="connsiteX44" fmla="*/ 264795 w 770572"/>
                  <a:gd name="connsiteY44" fmla="*/ 41910 h 904875"/>
                  <a:gd name="connsiteX45" fmla="*/ 551498 w 770572"/>
                  <a:gd name="connsiteY45" fmla="*/ 41910 h 904875"/>
                  <a:gd name="connsiteX46" fmla="*/ 551498 w 770572"/>
                  <a:gd name="connsiteY46" fmla="*/ 198120 h 904875"/>
                  <a:gd name="connsiteX47" fmla="*/ 572452 w 770572"/>
                  <a:gd name="connsiteY47" fmla="*/ 219075 h 904875"/>
                  <a:gd name="connsiteX48" fmla="*/ 728663 w 770572"/>
                  <a:gd name="connsiteY48" fmla="*/ 219075 h 904875"/>
                  <a:gd name="connsiteX49" fmla="*/ 728663 w 770572"/>
                  <a:gd name="connsiteY49" fmla="*/ 639128 h 904875"/>
                  <a:gd name="connsiteX50" fmla="*/ 264795 w 770572"/>
                  <a:gd name="connsiteY50" fmla="*/ 639128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70572" h="904875">
                    <a:moveTo>
                      <a:pt x="764858" y="163830"/>
                    </a:moveTo>
                    <a:lnTo>
                      <a:pt x="606743" y="5715"/>
                    </a:lnTo>
                    <a:cubicBezTo>
                      <a:pt x="602933" y="1905"/>
                      <a:pt x="597218" y="0"/>
                      <a:pt x="591502" y="0"/>
                    </a:cubicBezTo>
                    <a:lnTo>
                      <a:pt x="243840" y="0"/>
                    </a:lnTo>
                    <a:cubicBezTo>
                      <a:pt x="232410" y="0"/>
                      <a:pt x="222885" y="9525"/>
                      <a:pt x="222885" y="20955"/>
                    </a:cubicBezTo>
                    <a:lnTo>
                      <a:pt x="222885" y="111443"/>
                    </a:lnTo>
                    <a:lnTo>
                      <a:pt x="132398" y="111443"/>
                    </a:lnTo>
                    <a:cubicBezTo>
                      <a:pt x="120967" y="111443"/>
                      <a:pt x="111442" y="120968"/>
                      <a:pt x="111442" y="132398"/>
                    </a:cubicBezTo>
                    <a:lnTo>
                      <a:pt x="111442" y="223838"/>
                    </a:lnTo>
                    <a:lnTo>
                      <a:pt x="20955" y="223838"/>
                    </a:lnTo>
                    <a:cubicBezTo>
                      <a:pt x="9525" y="223838"/>
                      <a:pt x="0" y="233363"/>
                      <a:pt x="0" y="244793"/>
                    </a:cubicBezTo>
                    <a:lnTo>
                      <a:pt x="0" y="883920"/>
                    </a:lnTo>
                    <a:cubicBezTo>
                      <a:pt x="0" y="895350"/>
                      <a:pt x="9525" y="904875"/>
                      <a:pt x="20955" y="904875"/>
                    </a:cubicBezTo>
                    <a:lnTo>
                      <a:pt x="526733" y="904875"/>
                    </a:lnTo>
                    <a:cubicBezTo>
                      <a:pt x="538163" y="904875"/>
                      <a:pt x="547688" y="895350"/>
                      <a:pt x="547688" y="883920"/>
                    </a:cubicBezTo>
                    <a:lnTo>
                      <a:pt x="547688" y="793433"/>
                    </a:lnTo>
                    <a:lnTo>
                      <a:pt x="638175" y="793433"/>
                    </a:lnTo>
                    <a:cubicBezTo>
                      <a:pt x="649605" y="793433"/>
                      <a:pt x="659130" y="783908"/>
                      <a:pt x="659130" y="772478"/>
                    </a:cubicBezTo>
                    <a:lnTo>
                      <a:pt x="659130" y="681038"/>
                    </a:lnTo>
                    <a:lnTo>
                      <a:pt x="749618" y="681038"/>
                    </a:lnTo>
                    <a:cubicBezTo>
                      <a:pt x="761048" y="681038"/>
                      <a:pt x="770573" y="671513"/>
                      <a:pt x="770573" y="660083"/>
                    </a:cubicBezTo>
                    <a:lnTo>
                      <a:pt x="770573" y="179070"/>
                    </a:lnTo>
                    <a:cubicBezTo>
                      <a:pt x="770573" y="173355"/>
                      <a:pt x="768668" y="167640"/>
                      <a:pt x="764858" y="163830"/>
                    </a:cubicBezTo>
                    <a:close/>
                    <a:moveTo>
                      <a:pt x="593408" y="51435"/>
                    </a:moveTo>
                    <a:lnTo>
                      <a:pt x="719138" y="177165"/>
                    </a:lnTo>
                    <a:lnTo>
                      <a:pt x="593408" y="177165"/>
                    </a:lnTo>
                    <a:lnTo>
                      <a:pt x="593408" y="51435"/>
                    </a:lnTo>
                    <a:close/>
                    <a:moveTo>
                      <a:pt x="504825" y="862965"/>
                    </a:moveTo>
                    <a:lnTo>
                      <a:pt x="40957" y="862965"/>
                    </a:lnTo>
                    <a:lnTo>
                      <a:pt x="40957" y="265748"/>
                    </a:lnTo>
                    <a:lnTo>
                      <a:pt x="110490" y="265748"/>
                    </a:lnTo>
                    <a:lnTo>
                      <a:pt x="110490" y="772478"/>
                    </a:lnTo>
                    <a:cubicBezTo>
                      <a:pt x="110490" y="783908"/>
                      <a:pt x="120015" y="793433"/>
                      <a:pt x="131445" y="793433"/>
                    </a:cubicBezTo>
                    <a:lnTo>
                      <a:pt x="504825" y="793433"/>
                    </a:lnTo>
                    <a:lnTo>
                      <a:pt x="504825" y="862965"/>
                    </a:lnTo>
                    <a:close/>
                    <a:moveTo>
                      <a:pt x="617220" y="751523"/>
                    </a:moveTo>
                    <a:lnTo>
                      <a:pt x="152400" y="751523"/>
                    </a:lnTo>
                    <a:lnTo>
                      <a:pt x="152400" y="153353"/>
                    </a:lnTo>
                    <a:lnTo>
                      <a:pt x="222885" y="153353"/>
                    </a:lnTo>
                    <a:lnTo>
                      <a:pt x="222885" y="660083"/>
                    </a:lnTo>
                    <a:cubicBezTo>
                      <a:pt x="222885" y="671513"/>
                      <a:pt x="232410" y="681038"/>
                      <a:pt x="243840" y="681038"/>
                    </a:cubicBezTo>
                    <a:lnTo>
                      <a:pt x="617220" y="681038"/>
                    </a:lnTo>
                    <a:lnTo>
                      <a:pt x="617220" y="751523"/>
                    </a:lnTo>
                    <a:close/>
                    <a:moveTo>
                      <a:pt x="264795" y="639128"/>
                    </a:moveTo>
                    <a:lnTo>
                      <a:pt x="264795" y="41910"/>
                    </a:lnTo>
                    <a:lnTo>
                      <a:pt x="551498" y="41910"/>
                    </a:lnTo>
                    <a:lnTo>
                      <a:pt x="551498" y="198120"/>
                    </a:lnTo>
                    <a:cubicBezTo>
                      <a:pt x="551498" y="209550"/>
                      <a:pt x="561023" y="219075"/>
                      <a:pt x="572452" y="219075"/>
                    </a:cubicBezTo>
                    <a:lnTo>
                      <a:pt x="728663" y="219075"/>
                    </a:lnTo>
                    <a:lnTo>
                      <a:pt x="728663" y="639128"/>
                    </a:lnTo>
                    <a:lnTo>
                      <a:pt x="264795" y="639128"/>
                    </a:lnTo>
                    <a:close/>
                  </a:path>
                </a:pathLst>
              </a:custGeom>
              <a:grpFill/>
              <a:ln w="9525" cap="flat">
                <a:noFill/>
                <a:prstDash val="solid"/>
                <a:miter/>
              </a:ln>
            </p:spPr>
            <p:txBody>
              <a:bodyPr rtlCol="0" anchor="ctr"/>
              <a:lstStyle/>
              <a:p>
                <a:endParaRPr lang="en-GB" sz="1050"/>
              </a:p>
            </p:txBody>
          </p:sp>
          <p:sp>
            <p:nvSpPr>
              <p:cNvPr id="21" name="Freeform: Shape 20">
                <a:extLst>
                  <a:ext uri="{FF2B5EF4-FFF2-40B4-BE49-F238E27FC236}">
                    <a16:creationId xmlns:a16="http://schemas.microsoft.com/office/drawing/2014/main" id="{20FE20CB-C5C5-464F-9AE9-35DFAE1C1E0A}"/>
                  </a:ext>
                </a:extLst>
              </p:cNvPr>
              <p:cNvSpPr/>
              <p:nvPr/>
            </p:nvSpPr>
            <p:spPr>
              <a:xfrm>
                <a:off x="4902517" y="3118484"/>
                <a:ext cx="323859" cy="323850"/>
              </a:xfrm>
              <a:custGeom>
                <a:avLst/>
                <a:gdLst>
                  <a:gd name="connsiteX0" fmla="*/ 161925 w 323859"/>
                  <a:gd name="connsiteY0" fmla="*/ 0 h 323850"/>
                  <a:gd name="connsiteX1" fmla="*/ 0 w 323859"/>
                  <a:gd name="connsiteY1" fmla="*/ 161925 h 323850"/>
                  <a:gd name="connsiteX2" fmla="*/ 161925 w 323859"/>
                  <a:gd name="connsiteY2" fmla="*/ 323850 h 323850"/>
                  <a:gd name="connsiteX3" fmla="*/ 323850 w 323859"/>
                  <a:gd name="connsiteY3" fmla="*/ 161925 h 323850"/>
                  <a:gd name="connsiteX4" fmla="*/ 161925 w 323859"/>
                  <a:gd name="connsiteY4" fmla="*/ 0 h 323850"/>
                  <a:gd name="connsiteX5" fmla="*/ 161925 w 323859"/>
                  <a:gd name="connsiteY5" fmla="*/ 281940 h 323850"/>
                  <a:gd name="connsiteX6" fmla="*/ 41910 w 323859"/>
                  <a:gd name="connsiteY6" fmla="*/ 161925 h 323850"/>
                  <a:gd name="connsiteX7" fmla="*/ 161925 w 323859"/>
                  <a:gd name="connsiteY7" fmla="*/ 41910 h 323850"/>
                  <a:gd name="connsiteX8" fmla="*/ 281940 w 323859"/>
                  <a:gd name="connsiteY8" fmla="*/ 161925 h 323850"/>
                  <a:gd name="connsiteX9" fmla="*/ 161925 w 323859"/>
                  <a:gd name="connsiteY9" fmla="*/ 28194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859" h="323850">
                    <a:moveTo>
                      <a:pt x="161925" y="0"/>
                    </a:moveTo>
                    <a:cubicBezTo>
                      <a:pt x="72390" y="0"/>
                      <a:pt x="0" y="72390"/>
                      <a:pt x="0" y="161925"/>
                    </a:cubicBezTo>
                    <a:cubicBezTo>
                      <a:pt x="0" y="251460"/>
                      <a:pt x="72390" y="323850"/>
                      <a:pt x="161925" y="323850"/>
                    </a:cubicBezTo>
                    <a:cubicBezTo>
                      <a:pt x="251460" y="323850"/>
                      <a:pt x="323850" y="251460"/>
                      <a:pt x="323850" y="161925"/>
                    </a:cubicBezTo>
                    <a:cubicBezTo>
                      <a:pt x="324803" y="72390"/>
                      <a:pt x="251460" y="0"/>
                      <a:pt x="161925" y="0"/>
                    </a:cubicBezTo>
                    <a:close/>
                    <a:moveTo>
                      <a:pt x="161925" y="281940"/>
                    </a:moveTo>
                    <a:cubicBezTo>
                      <a:pt x="95250" y="281940"/>
                      <a:pt x="41910" y="227648"/>
                      <a:pt x="41910" y="161925"/>
                    </a:cubicBezTo>
                    <a:cubicBezTo>
                      <a:pt x="41910" y="95250"/>
                      <a:pt x="96202" y="41910"/>
                      <a:pt x="161925" y="41910"/>
                    </a:cubicBezTo>
                    <a:cubicBezTo>
                      <a:pt x="228600" y="41910"/>
                      <a:pt x="281940" y="96203"/>
                      <a:pt x="281940" y="161925"/>
                    </a:cubicBezTo>
                    <a:cubicBezTo>
                      <a:pt x="282893" y="228600"/>
                      <a:pt x="228600" y="281940"/>
                      <a:pt x="161925" y="281940"/>
                    </a:cubicBezTo>
                    <a:close/>
                  </a:path>
                </a:pathLst>
              </a:custGeom>
              <a:grpFill/>
              <a:ln w="9525" cap="flat">
                <a:noFill/>
                <a:prstDash val="solid"/>
                <a:miter/>
              </a:ln>
            </p:spPr>
            <p:txBody>
              <a:bodyPr rtlCol="0" anchor="ctr"/>
              <a:lstStyle/>
              <a:p>
                <a:endParaRPr lang="en-GB" sz="1050"/>
              </a:p>
            </p:txBody>
          </p:sp>
          <p:sp>
            <p:nvSpPr>
              <p:cNvPr id="22" name="Freeform: Shape 21">
                <a:extLst>
                  <a:ext uri="{FF2B5EF4-FFF2-40B4-BE49-F238E27FC236}">
                    <a16:creationId xmlns:a16="http://schemas.microsoft.com/office/drawing/2014/main" id="{5C8713DD-9C0E-4A44-9F5C-68C7A595F983}"/>
                  </a:ext>
                </a:extLst>
              </p:cNvPr>
              <p:cNvSpPr/>
              <p:nvPr/>
            </p:nvSpPr>
            <p:spPr>
              <a:xfrm>
                <a:off x="4992290" y="3235041"/>
                <a:ext cx="139541" cy="105375"/>
              </a:xfrm>
              <a:custGeom>
                <a:avLst/>
                <a:gdLst>
                  <a:gd name="connsiteX0" fmla="*/ 102632 w 139541"/>
                  <a:gd name="connsiteY0" fmla="*/ 6315 h 105375"/>
                  <a:gd name="connsiteX1" fmla="*/ 54054 w 139541"/>
                  <a:gd name="connsiteY1" fmla="*/ 54893 h 105375"/>
                  <a:gd name="connsiteX2" fmla="*/ 35957 w 139541"/>
                  <a:gd name="connsiteY2" fmla="*/ 36795 h 105375"/>
                  <a:gd name="connsiteX3" fmla="*/ 6429 w 139541"/>
                  <a:gd name="connsiteY3" fmla="*/ 36795 h 105375"/>
                  <a:gd name="connsiteX4" fmla="*/ 6429 w 139541"/>
                  <a:gd name="connsiteY4" fmla="*/ 66322 h 105375"/>
                  <a:gd name="connsiteX5" fmla="*/ 39767 w 139541"/>
                  <a:gd name="connsiteY5" fmla="*/ 99660 h 105375"/>
                  <a:gd name="connsiteX6" fmla="*/ 55007 w 139541"/>
                  <a:gd name="connsiteY6" fmla="*/ 105375 h 105375"/>
                  <a:gd name="connsiteX7" fmla="*/ 70247 w 139541"/>
                  <a:gd name="connsiteY7" fmla="*/ 99660 h 105375"/>
                  <a:gd name="connsiteX8" fmla="*/ 133112 w 139541"/>
                  <a:gd name="connsiteY8" fmla="*/ 36795 h 105375"/>
                  <a:gd name="connsiteX9" fmla="*/ 133112 w 139541"/>
                  <a:gd name="connsiteY9" fmla="*/ 7268 h 105375"/>
                  <a:gd name="connsiteX10" fmla="*/ 102632 w 139541"/>
                  <a:gd name="connsiteY10" fmla="*/ 6315 h 10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541" h="105375">
                    <a:moveTo>
                      <a:pt x="102632" y="6315"/>
                    </a:moveTo>
                    <a:lnTo>
                      <a:pt x="54054" y="54893"/>
                    </a:lnTo>
                    <a:lnTo>
                      <a:pt x="35957" y="36795"/>
                    </a:lnTo>
                    <a:cubicBezTo>
                      <a:pt x="27384" y="28222"/>
                      <a:pt x="15002" y="28222"/>
                      <a:pt x="6429" y="36795"/>
                    </a:cubicBezTo>
                    <a:cubicBezTo>
                      <a:pt x="-2143" y="45368"/>
                      <a:pt x="-2143" y="58702"/>
                      <a:pt x="6429" y="66322"/>
                    </a:cubicBezTo>
                    <a:lnTo>
                      <a:pt x="39767" y="99660"/>
                    </a:lnTo>
                    <a:cubicBezTo>
                      <a:pt x="43577" y="103470"/>
                      <a:pt x="49292" y="105375"/>
                      <a:pt x="55007" y="105375"/>
                    </a:cubicBezTo>
                    <a:cubicBezTo>
                      <a:pt x="60722" y="105375"/>
                      <a:pt x="65484" y="103470"/>
                      <a:pt x="70247" y="99660"/>
                    </a:cubicBezTo>
                    <a:lnTo>
                      <a:pt x="133112" y="36795"/>
                    </a:lnTo>
                    <a:cubicBezTo>
                      <a:pt x="141684" y="28222"/>
                      <a:pt x="141684" y="14888"/>
                      <a:pt x="133112" y="7268"/>
                    </a:cubicBezTo>
                    <a:cubicBezTo>
                      <a:pt x="124539" y="-2257"/>
                      <a:pt x="111204" y="-2257"/>
                      <a:pt x="102632" y="6315"/>
                    </a:cubicBezTo>
                    <a:close/>
                  </a:path>
                </a:pathLst>
              </a:custGeom>
              <a:grpFill/>
              <a:ln w="9525" cap="flat">
                <a:noFill/>
                <a:prstDash val="solid"/>
                <a:miter/>
              </a:ln>
            </p:spPr>
            <p:txBody>
              <a:bodyPr rtlCol="0" anchor="ctr"/>
              <a:lstStyle/>
              <a:p>
                <a:endParaRPr lang="en-GB" sz="1050"/>
              </a:p>
            </p:txBody>
          </p:sp>
        </p:grpSp>
        <p:sp>
          <p:nvSpPr>
            <p:cNvPr id="29" name="TextBox 28">
              <a:extLst>
                <a:ext uri="{FF2B5EF4-FFF2-40B4-BE49-F238E27FC236}">
                  <a16:creationId xmlns:a16="http://schemas.microsoft.com/office/drawing/2014/main" id="{844BE04E-DBF3-4087-81C2-8A1A7A35F11E}"/>
                </a:ext>
              </a:extLst>
            </p:cNvPr>
            <p:cNvSpPr txBox="1"/>
            <p:nvPr/>
          </p:nvSpPr>
          <p:spPr>
            <a:xfrm>
              <a:off x="1313831" y="4193897"/>
              <a:ext cx="729364" cy="369333"/>
            </a:xfrm>
            <a:prstGeom prst="rect">
              <a:avLst/>
            </a:prstGeom>
            <a:noFill/>
          </p:spPr>
          <p:txBody>
            <a:bodyPr wrap="square" rtlCol="0">
              <a:spAutoFit/>
            </a:bodyPr>
            <a:lstStyle/>
            <a:p>
              <a:pPr algn="ctr"/>
              <a:r>
                <a:rPr lang="en-GB" sz="900" b="1">
                  <a:solidFill>
                    <a:schemeClr val="tx2"/>
                  </a:solidFill>
                  <a:latin typeface="Trebuchet MS" panose="020B0603020202020204" pitchFamily="34" charset="0"/>
                </a:rPr>
                <a:t>Batch solutions</a:t>
              </a:r>
            </a:p>
          </p:txBody>
        </p:sp>
      </p:grpSp>
      <p:sp>
        <p:nvSpPr>
          <p:cNvPr id="36" name="TextBox 35">
            <a:extLst>
              <a:ext uri="{FF2B5EF4-FFF2-40B4-BE49-F238E27FC236}">
                <a16:creationId xmlns:a16="http://schemas.microsoft.com/office/drawing/2014/main" id="{587B958D-FA5A-4603-BD6E-B765C9562124}"/>
              </a:ext>
            </a:extLst>
          </p:cNvPr>
          <p:cNvSpPr txBox="1"/>
          <p:nvPr/>
        </p:nvSpPr>
        <p:spPr>
          <a:xfrm>
            <a:off x="2142841" y="3768216"/>
            <a:ext cx="2606608" cy="900246"/>
          </a:xfrm>
          <a:prstGeom prst="rect">
            <a:avLst/>
          </a:prstGeom>
          <a:noFill/>
        </p:spPr>
        <p:txBody>
          <a:bodyPr wrap="square" rtlCol="0">
            <a:spAutoFit/>
          </a:bodyPr>
          <a:lstStyle/>
          <a:p>
            <a:pPr marL="171450" indent="-171450" algn="just">
              <a:spcAft>
                <a:spcPts val="3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Manual processing </a:t>
            </a:r>
            <a:r>
              <a:rPr lang="en-GB" sz="1000">
                <a:latin typeface="Trebuchet MS" panose="020B0603020202020204" pitchFamily="34" charset="0"/>
              </a:rPr>
              <a:t>of clients’ data such as enrichment, cleaning or definition of </a:t>
            </a:r>
            <a:r>
              <a:rPr lang="en-GB" sz="1000">
                <a:solidFill>
                  <a:schemeClr val="tx2"/>
                </a:solidFill>
                <a:latin typeface="Trebuchet MS" panose="020B0603020202020204" pitchFamily="34" charset="0"/>
              </a:rPr>
              <a:t>customized indicators</a:t>
            </a:r>
          </a:p>
          <a:p>
            <a:pPr marL="171450" indent="-171450" algn="just">
              <a:spcAft>
                <a:spcPts val="300"/>
              </a:spcAft>
              <a:buClr>
                <a:schemeClr val="tx1"/>
              </a:buClr>
              <a:buFont typeface="Arial" panose="020B0604020202020204" pitchFamily="34" charset="0"/>
              <a:buChar char="•"/>
            </a:pPr>
            <a:r>
              <a:rPr lang="en-GB" sz="1000">
                <a:latin typeface="Trebuchet MS" panose="020B0603020202020204" pitchFamily="34" charset="0"/>
              </a:rPr>
              <a:t>The </a:t>
            </a:r>
            <a:r>
              <a:rPr lang="en-GB" sz="1000">
                <a:solidFill>
                  <a:schemeClr val="tx2"/>
                </a:solidFill>
                <a:latin typeface="Trebuchet MS" panose="020B0603020202020204" pitchFamily="34" charset="0"/>
              </a:rPr>
              <a:t>output</a:t>
            </a:r>
            <a:r>
              <a:rPr lang="en-GB" sz="1000">
                <a:latin typeface="Trebuchet MS" panose="020B0603020202020204" pitchFamily="34" charset="0"/>
              </a:rPr>
              <a:t> of a batch solution is a </a:t>
            </a:r>
            <a:r>
              <a:rPr lang="en-GB" sz="1000">
                <a:solidFill>
                  <a:schemeClr val="tx2"/>
                </a:solidFill>
                <a:latin typeface="Trebuchet MS" panose="020B0603020202020204" pitchFamily="34" charset="0"/>
              </a:rPr>
              <a:t>file</a:t>
            </a:r>
            <a:r>
              <a:rPr lang="en-GB" sz="1000">
                <a:latin typeface="Trebuchet MS" panose="020B0603020202020204" pitchFamily="34" charset="0"/>
              </a:rPr>
              <a:t> containing the enhanced data</a:t>
            </a:r>
          </a:p>
        </p:txBody>
      </p:sp>
      <p:sp>
        <p:nvSpPr>
          <p:cNvPr id="81" name="Ellipse 80">
            <a:extLst>
              <a:ext uri="{FF2B5EF4-FFF2-40B4-BE49-F238E27FC236}">
                <a16:creationId xmlns:a16="http://schemas.microsoft.com/office/drawing/2014/main" id="{22A94203-B73F-4DB7-8476-F59F64792949}"/>
              </a:ext>
            </a:extLst>
          </p:cNvPr>
          <p:cNvSpPr/>
          <p:nvPr/>
        </p:nvSpPr>
        <p:spPr bwMode="auto">
          <a:xfrm>
            <a:off x="1146609" y="3826769"/>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a:solidFill>
                  <a:schemeClr val="bg1"/>
                </a:solidFill>
                <a:latin typeface="Trebuchet MS" panose="020B0603020202020204" pitchFamily="34" charset="0"/>
              </a:rPr>
              <a:t>3</a:t>
            </a:r>
            <a:endParaRPr kumimoji="0" lang="en-GB" sz="700" b="0" i="0" u="none" strike="noStrike" cap="none" normalizeH="0" baseline="0">
              <a:ln>
                <a:noFill/>
              </a:ln>
              <a:solidFill>
                <a:schemeClr val="bg1"/>
              </a:solidFill>
              <a:effectLst/>
              <a:latin typeface="Trebuchet MS" panose="020B0603020202020204" pitchFamily="34" charset="0"/>
            </a:endParaRPr>
          </a:p>
        </p:txBody>
      </p:sp>
      <p:sp>
        <p:nvSpPr>
          <p:cNvPr id="61" name="Rectangle 60">
            <a:extLst>
              <a:ext uri="{FF2B5EF4-FFF2-40B4-BE49-F238E27FC236}">
                <a16:creationId xmlns:a16="http://schemas.microsoft.com/office/drawing/2014/main" id="{7EEC8E8F-387F-4944-BDAE-E82F6BEE926B}"/>
              </a:ext>
            </a:extLst>
          </p:cNvPr>
          <p:cNvSpPr/>
          <p:nvPr/>
        </p:nvSpPr>
        <p:spPr bwMode="auto">
          <a:xfrm>
            <a:off x="1012520" y="1504431"/>
            <a:ext cx="3794377" cy="120242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38" name="Group 37">
            <a:extLst>
              <a:ext uri="{FF2B5EF4-FFF2-40B4-BE49-F238E27FC236}">
                <a16:creationId xmlns:a16="http://schemas.microsoft.com/office/drawing/2014/main" id="{B170E5DA-26E6-4F76-AFD6-4EB1BF735AFA}"/>
              </a:ext>
            </a:extLst>
          </p:cNvPr>
          <p:cNvGrpSpPr/>
          <p:nvPr/>
        </p:nvGrpSpPr>
        <p:grpSpPr>
          <a:xfrm>
            <a:off x="1297843" y="1747248"/>
            <a:ext cx="761340" cy="716790"/>
            <a:chOff x="1103599" y="1846264"/>
            <a:chExt cx="761340" cy="716790"/>
          </a:xfrm>
        </p:grpSpPr>
        <p:grpSp>
          <p:nvGrpSpPr>
            <p:cNvPr id="4" name="Graphic 33">
              <a:extLst>
                <a:ext uri="{FF2B5EF4-FFF2-40B4-BE49-F238E27FC236}">
                  <a16:creationId xmlns:a16="http://schemas.microsoft.com/office/drawing/2014/main" id="{4808E2DE-B1FC-48CA-AD15-98BA44A0BD48}"/>
                </a:ext>
              </a:extLst>
            </p:cNvPr>
            <p:cNvGrpSpPr/>
            <p:nvPr/>
          </p:nvGrpSpPr>
          <p:grpSpPr>
            <a:xfrm>
              <a:off x="1251699" y="1846264"/>
              <a:ext cx="465137" cy="347668"/>
              <a:chOff x="2056424" y="2817788"/>
              <a:chExt cx="824016" cy="615923"/>
            </a:xfrm>
            <a:solidFill>
              <a:schemeClr val="tx2"/>
            </a:solidFill>
          </p:grpSpPr>
          <p:sp>
            <p:nvSpPr>
              <p:cNvPr id="5" name="Freeform: Shape 4">
                <a:extLst>
                  <a:ext uri="{FF2B5EF4-FFF2-40B4-BE49-F238E27FC236}">
                    <a16:creationId xmlns:a16="http://schemas.microsoft.com/office/drawing/2014/main" id="{B420E8E3-07C1-4F6D-8C92-AB3559D02A34}"/>
                  </a:ext>
                </a:extLst>
              </p:cNvPr>
              <p:cNvSpPr/>
              <p:nvPr/>
            </p:nvSpPr>
            <p:spPr>
              <a:xfrm>
                <a:off x="2502194" y="3322269"/>
                <a:ext cx="180975" cy="85725"/>
              </a:xfrm>
              <a:custGeom>
                <a:avLst/>
                <a:gdLst>
                  <a:gd name="connsiteX0" fmla="*/ 25718 w 180975"/>
                  <a:gd name="connsiteY0" fmla="*/ 48577 h 85725"/>
                  <a:gd name="connsiteX1" fmla="*/ 0 w 180975"/>
                  <a:gd name="connsiteY1" fmla="*/ 52388 h 85725"/>
                  <a:gd name="connsiteX2" fmla="*/ 13335 w 180975"/>
                  <a:gd name="connsiteY2" fmla="*/ 63817 h 85725"/>
                  <a:gd name="connsiteX3" fmla="*/ 17145 w 180975"/>
                  <a:gd name="connsiteY3" fmla="*/ 73342 h 85725"/>
                  <a:gd name="connsiteX4" fmla="*/ 11430 w 180975"/>
                  <a:gd name="connsiteY4" fmla="*/ 81915 h 85725"/>
                  <a:gd name="connsiteX5" fmla="*/ 4763 w 180975"/>
                  <a:gd name="connsiteY5" fmla="*/ 85725 h 85725"/>
                  <a:gd name="connsiteX6" fmla="*/ 32385 w 180975"/>
                  <a:gd name="connsiteY6" fmla="*/ 81915 h 85725"/>
                  <a:gd name="connsiteX7" fmla="*/ 180975 w 180975"/>
                  <a:gd name="connsiteY7" fmla="*/ 0 h 85725"/>
                  <a:gd name="connsiteX8" fmla="*/ 131445 w 180975"/>
                  <a:gd name="connsiteY8" fmla="*/ 0 h 85725"/>
                  <a:gd name="connsiteX9" fmla="*/ 25718 w 180975"/>
                  <a:gd name="connsiteY9" fmla="*/ 4857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5" h="85725">
                    <a:moveTo>
                      <a:pt x="25718" y="48577"/>
                    </a:moveTo>
                    <a:cubicBezTo>
                      <a:pt x="17145" y="50482"/>
                      <a:pt x="8573" y="51435"/>
                      <a:pt x="0" y="52388"/>
                    </a:cubicBezTo>
                    <a:lnTo>
                      <a:pt x="13335" y="63817"/>
                    </a:lnTo>
                    <a:cubicBezTo>
                      <a:pt x="16193" y="65722"/>
                      <a:pt x="17145" y="69532"/>
                      <a:pt x="17145" y="73342"/>
                    </a:cubicBezTo>
                    <a:cubicBezTo>
                      <a:pt x="17145" y="77152"/>
                      <a:pt x="15240" y="80010"/>
                      <a:pt x="11430" y="81915"/>
                    </a:cubicBezTo>
                    <a:lnTo>
                      <a:pt x="4763" y="85725"/>
                    </a:lnTo>
                    <a:cubicBezTo>
                      <a:pt x="14288" y="84772"/>
                      <a:pt x="22860" y="83820"/>
                      <a:pt x="32385" y="81915"/>
                    </a:cubicBezTo>
                    <a:cubicBezTo>
                      <a:pt x="89535" y="70485"/>
                      <a:pt x="140970" y="41910"/>
                      <a:pt x="180975" y="0"/>
                    </a:cubicBezTo>
                    <a:lnTo>
                      <a:pt x="131445" y="0"/>
                    </a:lnTo>
                    <a:cubicBezTo>
                      <a:pt x="100965" y="23813"/>
                      <a:pt x="64770" y="40005"/>
                      <a:pt x="25718" y="48577"/>
                    </a:cubicBezTo>
                    <a:close/>
                  </a:path>
                </a:pathLst>
              </a:custGeom>
              <a:grpFill/>
              <a:ln w="9525" cap="flat">
                <a:noFill/>
                <a:prstDash val="solid"/>
                <a:miter/>
              </a:ln>
            </p:spPr>
            <p:txBody>
              <a:bodyPr rtlCol="0" anchor="ctr"/>
              <a:lstStyle/>
              <a:p>
                <a:endParaRPr lang="en-GB" sz="1050"/>
              </a:p>
            </p:txBody>
          </p:sp>
          <p:sp>
            <p:nvSpPr>
              <p:cNvPr id="6" name="Freeform: Shape 5">
                <a:extLst>
                  <a:ext uri="{FF2B5EF4-FFF2-40B4-BE49-F238E27FC236}">
                    <a16:creationId xmlns:a16="http://schemas.microsoft.com/office/drawing/2014/main" id="{2C9BD8AC-BE5A-433B-B1A7-739AAB73DDB2}"/>
                  </a:ext>
                </a:extLst>
              </p:cNvPr>
              <p:cNvSpPr/>
              <p:nvPr/>
            </p:nvSpPr>
            <p:spPr>
              <a:xfrm>
                <a:off x="2315504" y="2846971"/>
                <a:ext cx="134302" cy="60007"/>
              </a:xfrm>
              <a:custGeom>
                <a:avLst/>
                <a:gdLst>
                  <a:gd name="connsiteX0" fmla="*/ 113347 w 134302"/>
                  <a:gd name="connsiteY0" fmla="*/ 34290 h 60007"/>
                  <a:gd name="connsiteX1" fmla="*/ 134302 w 134302"/>
                  <a:gd name="connsiteY1" fmla="*/ 31433 h 60007"/>
                  <a:gd name="connsiteX2" fmla="*/ 117157 w 134302"/>
                  <a:gd name="connsiteY2" fmla="*/ 16193 h 60007"/>
                  <a:gd name="connsiteX3" fmla="*/ 113347 w 134302"/>
                  <a:gd name="connsiteY3" fmla="*/ 6668 h 60007"/>
                  <a:gd name="connsiteX4" fmla="*/ 116205 w 134302"/>
                  <a:gd name="connsiteY4" fmla="*/ 0 h 60007"/>
                  <a:gd name="connsiteX5" fmla="*/ 107632 w 134302"/>
                  <a:gd name="connsiteY5" fmla="*/ 1905 h 60007"/>
                  <a:gd name="connsiteX6" fmla="*/ 0 w 134302"/>
                  <a:gd name="connsiteY6" fmla="*/ 47625 h 60007"/>
                  <a:gd name="connsiteX7" fmla="*/ 44767 w 134302"/>
                  <a:gd name="connsiteY7" fmla="*/ 60008 h 60007"/>
                  <a:gd name="connsiteX8" fmla="*/ 113347 w 134302"/>
                  <a:gd name="connsiteY8" fmla="*/ 34290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302" h="60007">
                    <a:moveTo>
                      <a:pt x="113347" y="34290"/>
                    </a:moveTo>
                    <a:cubicBezTo>
                      <a:pt x="120015" y="33338"/>
                      <a:pt x="126682" y="31433"/>
                      <a:pt x="134302" y="31433"/>
                    </a:cubicBezTo>
                    <a:lnTo>
                      <a:pt x="117157" y="16193"/>
                    </a:lnTo>
                    <a:cubicBezTo>
                      <a:pt x="114300" y="14288"/>
                      <a:pt x="113347" y="10478"/>
                      <a:pt x="113347" y="6668"/>
                    </a:cubicBezTo>
                    <a:cubicBezTo>
                      <a:pt x="113347" y="3810"/>
                      <a:pt x="114300" y="1905"/>
                      <a:pt x="116205" y="0"/>
                    </a:cubicBezTo>
                    <a:cubicBezTo>
                      <a:pt x="113347" y="953"/>
                      <a:pt x="110490" y="953"/>
                      <a:pt x="107632" y="1905"/>
                    </a:cubicBezTo>
                    <a:cubicBezTo>
                      <a:pt x="68580" y="9525"/>
                      <a:pt x="32385" y="25718"/>
                      <a:pt x="0" y="47625"/>
                    </a:cubicBezTo>
                    <a:cubicBezTo>
                      <a:pt x="15240" y="50483"/>
                      <a:pt x="30480" y="54293"/>
                      <a:pt x="44767" y="60008"/>
                    </a:cubicBezTo>
                    <a:cubicBezTo>
                      <a:pt x="65722" y="47625"/>
                      <a:pt x="88582" y="39053"/>
                      <a:pt x="113347" y="34290"/>
                    </a:cubicBezTo>
                    <a:close/>
                  </a:path>
                </a:pathLst>
              </a:custGeom>
              <a:grpFill/>
              <a:ln w="9525" cap="flat">
                <a:noFill/>
                <a:prstDash val="solid"/>
                <a:miter/>
              </a:ln>
            </p:spPr>
            <p:txBody>
              <a:bodyPr rtlCol="0" anchor="ctr"/>
              <a:lstStyle/>
              <a:p>
                <a:endParaRPr lang="en-GB" sz="1050"/>
              </a:p>
            </p:txBody>
          </p:sp>
          <p:sp>
            <p:nvSpPr>
              <p:cNvPr id="7" name="Freeform: Shape 6">
                <a:extLst>
                  <a:ext uri="{FF2B5EF4-FFF2-40B4-BE49-F238E27FC236}">
                    <a16:creationId xmlns:a16="http://schemas.microsoft.com/office/drawing/2014/main" id="{3D55E644-8777-492C-8F71-FC1A09606531}"/>
                  </a:ext>
                </a:extLst>
              </p:cNvPr>
              <p:cNvSpPr/>
              <p:nvPr/>
            </p:nvSpPr>
            <p:spPr>
              <a:xfrm>
                <a:off x="2445996" y="2817788"/>
                <a:ext cx="242887" cy="121575"/>
              </a:xfrm>
              <a:custGeom>
                <a:avLst/>
                <a:gdLst>
                  <a:gd name="connsiteX0" fmla="*/ 4763 w 242887"/>
                  <a:gd name="connsiteY0" fmla="*/ 47280 h 121575"/>
                  <a:gd name="connsiteX1" fmla="*/ 19050 w 242887"/>
                  <a:gd name="connsiteY1" fmla="*/ 58710 h 121575"/>
                  <a:gd name="connsiteX2" fmla="*/ 39053 w 242887"/>
                  <a:gd name="connsiteY2" fmla="*/ 74903 h 121575"/>
                  <a:gd name="connsiteX3" fmla="*/ 46673 w 242887"/>
                  <a:gd name="connsiteY3" fmla="*/ 81570 h 121575"/>
                  <a:gd name="connsiteX4" fmla="*/ 53340 w 242887"/>
                  <a:gd name="connsiteY4" fmla="*/ 84428 h 121575"/>
                  <a:gd name="connsiteX5" fmla="*/ 61913 w 242887"/>
                  <a:gd name="connsiteY5" fmla="*/ 80618 h 121575"/>
                  <a:gd name="connsiteX6" fmla="*/ 60008 w 242887"/>
                  <a:gd name="connsiteY6" fmla="*/ 64425 h 121575"/>
                  <a:gd name="connsiteX7" fmla="*/ 55245 w 242887"/>
                  <a:gd name="connsiteY7" fmla="*/ 60615 h 121575"/>
                  <a:gd name="connsiteX8" fmla="*/ 169545 w 242887"/>
                  <a:gd name="connsiteY8" fmla="*/ 101573 h 121575"/>
                  <a:gd name="connsiteX9" fmla="*/ 195263 w 242887"/>
                  <a:gd name="connsiteY9" fmla="*/ 121575 h 121575"/>
                  <a:gd name="connsiteX10" fmla="*/ 242888 w 242887"/>
                  <a:gd name="connsiteY10" fmla="*/ 121575 h 121575"/>
                  <a:gd name="connsiteX11" fmla="*/ 187643 w 242887"/>
                  <a:gd name="connsiteY11" fmla="*/ 73950 h 121575"/>
                  <a:gd name="connsiteX12" fmla="*/ 54293 w 242887"/>
                  <a:gd name="connsiteY12" fmla="*/ 27278 h 121575"/>
                  <a:gd name="connsiteX13" fmla="*/ 65723 w 242887"/>
                  <a:gd name="connsiteY13" fmla="*/ 20610 h 121575"/>
                  <a:gd name="connsiteX14" fmla="*/ 69533 w 242887"/>
                  <a:gd name="connsiteY14" fmla="*/ 5370 h 121575"/>
                  <a:gd name="connsiteX15" fmla="*/ 54293 w 242887"/>
                  <a:gd name="connsiteY15" fmla="*/ 1560 h 121575"/>
                  <a:gd name="connsiteX16" fmla="*/ 41910 w 242887"/>
                  <a:gd name="connsiteY16" fmla="*/ 7275 h 121575"/>
                  <a:gd name="connsiteX17" fmla="*/ 11430 w 242887"/>
                  <a:gd name="connsiteY17" fmla="*/ 25373 h 121575"/>
                  <a:gd name="connsiteX18" fmla="*/ 5715 w 242887"/>
                  <a:gd name="connsiteY18" fmla="*/ 28230 h 121575"/>
                  <a:gd name="connsiteX19" fmla="*/ 0 w 242887"/>
                  <a:gd name="connsiteY19" fmla="*/ 36803 h 121575"/>
                  <a:gd name="connsiteX20" fmla="*/ 4763 w 242887"/>
                  <a:gd name="connsiteY20" fmla="*/ 47280 h 12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887" h="121575">
                    <a:moveTo>
                      <a:pt x="4763" y="47280"/>
                    </a:moveTo>
                    <a:lnTo>
                      <a:pt x="19050" y="58710"/>
                    </a:lnTo>
                    <a:lnTo>
                      <a:pt x="39053" y="74903"/>
                    </a:lnTo>
                    <a:lnTo>
                      <a:pt x="46673" y="81570"/>
                    </a:lnTo>
                    <a:cubicBezTo>
                      <a:pt x="48578" y="83475"/>
                      <a:pt x="51435" y="84428"/>
                      <a:pt x="53340" y="84428"/>
                    </a:cubicBezTo>
                    <a:cubicBezTo>
                      <a:pt x="56198" y="84428"/>
                      <a:pt x="60008" y="82523"/>
                      <a:pt x="61913" y="80618"/>
                    </a:cubicBezTo>
                    <a:cubicBezTo>
                      <a:pt x="65723" y="75855"/>
                      <a:pt x="64770" y="68235"/>
                      <a:pt x="60008" y="64425"/>
                    </a:cubicBezTo>
                    <a:lnTo>
                      <a:pt x="55245" y="60615"/>
                    </a:lnTo>
                    <a:cubicBezTo>
                      <a:pt x="96203" y="64425"/>
                      <a:pt x="135255" y="77760"/>
                      <a:pt x="169545" y="101573"/>
                    </a:cubicBezTo>
                    <a:cubicBezTo>
                      <a:pt x="179070" y="107288"/>
                      <a:pt x="187643" y="113955"/>
                      <a:pt x="195263" y="121575"/>
                    </a:cubicBezTo>
                    <a:lnTo>
                      <a:pt x="242888" y="121575"/>
                    </a:lnTo>
                    <a:cubicBezTo>
                      <a:pt x="226695" y="103478"/>
                      <a:pt x="208598" y="87285"/>
                      <a:pt x="187643" y="73950"/>
                    </a:cubicBezTo>
                    <a:cubicBezTo>
                      <a:pt x="146685" y="47280"/>
                      <a:pt x="100965" y="31088"/>
                      <a:pt x="54293" y="27278"/>
                    </a:cubicBezTo>
                    <a:lnTo>
                      <a:pt x="65723" y="20610"/>
                    </a:lnTo>
                    <a:cubicBezTo>
                      <a:pt x="71438" y="17753"/>
                      <a:pt x="72390" y="10133"/>
                      <a:pt x="69533" y="5370"/>
                    </a:cubicBezTo>
                    <a:cubicBezTo>
                      <a:pt x="66675" y="-345"/>
                      <a:pt x="59055" y="-1297"/>
                      <a:pt x="54293" y="1560"/>
                    </a:cubicBezTo>
                    <a:lnTo>
                      <a:pt x="41910" y="7275"/>
                    </a:lnTo>
                    <a:lnTo>
                      <a:pt x="11430" y="25373"/>
                    </a:lnTo>
                    <a:lnTo>
                      <a:pt x="5715" y="28230"/>
                    </a:lnTo>
                    <a:cubicBezTo>
                      <a:pt x="2858" y="30135"/>
                      <a:pt x="953" y="32993"/>
                      <a:pt x="0" y="36803"/>
                    </a:cubicBezTo>
                    <a:cubicBezTo>
                      <a:pt x="0" y="41565"/>
                      <a:pt x="1905" y="45375"/>
                      <a:pt x="4763" y="47280"/>
                    </a:cubicBezTo>
                    <a:close/>
                  </a:path>
                </a:pathLst>
              </a:custGeom>
              <a:grpFill/>
              <a:ln w="9525" cap="flat">
                <a:noFill/>
                <a:prstDash val="solid"/>
                <a:miter/>
              </a:ln>
            </p:spPr>
            <p:txBody>
              <a:bodyPr rtlCol="0" anchor="ctr"/>
              <a:lstStyle/>
              <a:p>
                <a:endParaRPr lang="en-GB" sz="1050"/>
              </a:p>
            </p:txBody>
          </p:sp>
          <p:sp>
            <p:nvSpPr>
              <p:cNvPr id="8" name="Freeform: Shape 7">
                <a:extLst>
                  <a:ext uri="{FF2B5EF4-FFF2-40B4-BE49-F238E27FC236}">
                    <a16:creationId xmlns:a16="http://schemas.microsoft.com/office/drawing/2014/main" id="{9F9CD855-0D1F-4500-9917-CA235E4A687F}"/>
                  </a:ext>
                </a:extLst>
              </p:cNvPr>
              <p:cNvSpPr/>
              <p:nvPr/>
            </p:nvSpPr>
            <p:spPr>
              <a:xfrm>
                <a:off x="2311694" y="3344176"/>
                <a:ext cx="190500" cy="89535"/>
              </a:xfrm>
              <a:custGeom>
                <a:avLst/>
                <a:gdLst>
                  <a:gd name="connsiteX0" fmla="*/ 184785 w 190500"/>
                  <a:gd name="connsiteY0" fmla="*/ 39052 h 89535"/>
                  <a:gd name="connsiteX1" fmla="*/ 175260 w 190500"/>
                  <a:gd name="connsiteY1" fmla="*/ 31433 h 89535"/>
                  <a:gd name="connsiteX2" fmla="*/ 151448 w 190500"/>
                  <a:gd name="connsiteY2" fmla="*/ 12383 h 89535"/>
                  <a:gd name="connsiteX3" fmla="*/ 143827 w 190500"/>
                  <a:gd name="connsiteY3" fmla="*/ 5715 h 89535"/>
                  <a:gd name="connsiteX4" fmla="*/ 127635 w 190500"/>
                  <a:gd name="connsiteY4" fmla="*/ 7620 h 89535"/>
                  <a:gd name="connsiteX5" fmla="*/ 129540 w 190500"/>
                  <a:gd name="connsiteY5" fmla="*/ 23813 h 89535"/>
                  <a:gd name="connsiteX6" fmla="*/ 138113 w 190500"/>
                  <a:gd name="connsiteY6" fmla="*/ 30480 h 89535"/>
                  <a:gd name="connsiteX7" fmla="*/ 44768 w 190500"/>
                  <a:gd name="connsiteY7" fmla="*/ 0 h 89535"/>
                  <a:gd name="connsiteX8" fmla="*/ 0 w 190500"/>
                  <a:gd name="connsiteY8" fmla="*/ 11430 h 89535"/>
                  <a:gd name="connsiteX9" fmla="*/ 10477 w 190500"/>
                  <a:gd name="connsiteY9" fmla="*/ 19050 h 89535"/>
                  <a:gd name="connsiteX10" fmla="*/ 131445 w 190500"/>
                  <a:gd name="connsiteY10" fmla="*/ 63818 h 89535"/>
                  <a:gd name="connsiteX11" fmla="*/ 123825 w 190500"/>
                  <a:gd name="connsiteY11" fmla="*/ 68580 h 89535"/>
                  <a:gd name="connsiteX12" fmla="*/ 120015 w 190500"/>
                  <a:gd name="connsiteY12" fmla="*/ 83820 h 89535"/>
                  <a:gd name="connsiteX13" fmla="*/ 129540 w 190500"/>
                  <a:gd name="connsiteY13" fmla="*/ 89535 h 89535"/>
                  <a:gd name="connsiteX14" fmla="*/ 135255 w 190500"/>
                  <a:gd name="connsiteY14" fmla="*/ 87630 h 89535"/>
                  <a:gd name="connsiteX15" fmla="*/ 148590 w 190500"/>
                  <a:gd name="connsiteY15" fmla="*/ 80010 h 89535"/>
                  <a:gd name="connsiteX16" fmla="*/ 172402 w 190500"/>
                  <a:gd name="connsiteY16" fmla="*/ 65723 h 89535"/>
                  <a:gd name="connsiteX17" fmla="*/ 184785 w 190500"/>
                  <a:gd name="connsiteY17" fmla="*/ 58102 h 89535"/>
                  <a:gd name="connsiteX18" fmla="*/ 190500 w 190500"/>
                  <a:gd name="connsiteY18" fmla="*/ 49530 h 89535"/>
                  <a:gd name="connsiteX19" fmla="*/ 184785 w 190500"/>
                  <a:gd name="connsiteY19" fmla="*/ 39052 h 89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89535">
                    <a:moveTo>
                      <a:pt x="184785" y="39052"/>
                    </a:moveTo>
                    <a:lnTo>
                      <a:pt x="175260" y="31433"/>
                    </a:lnTo>
                    <a:lnTo>
                      <a:pt x="151448" y="12383"/>
                    </a:lnTo>
                    <a:lnTo>
                      <a:pt x="143827" y="5715"/>
                    </a:lnTo>
                    <a:cubicBezTo>
                      <a:pt x="139065" y="1905"/>
                      <a:pt x="131445" y="2858"/>
                      <a:pt x="127635" y="7620"/>
                    </a:cubicBezTo>
                    <a:cubicBezTo>
                      <a:pt x="123825" y="12383"/>
                      <a:pt x="124777" y="20002"/>
                      <a:pt x="129540" y="23813"/>
                    </a:cubicBezTo>
                    <a:lnTo>
                      <a:pt x="138113" y="30480"/>
                    </a:lnTo>
                    <a:cubicBezTo>
                      <a:pt x="105727" y="26670"/>
                      <a:pt x="74295" y="16193"/>
                      <a:pt x="44768" y="0"/>
                    </a:cubicBezTo>
                    <a:cubicBezTo>
                      <a:pt x="30480" y="4763"/>
                      <a:pt x="15240" y="8573"/>
                      <a:pt x="0" y="11430"/>
                    </a:cubicBezTo>
                    <a:cubicBezTo>
                      <a:pt x="3810" y="14288"/>
                      <a:pt x="6668" y="16193"/>
                      <a:pt x="10477" y="19050"/>
                    </a:cubicBezTo>
                    <a:cubicBezTo>
                      <a:pt x="47625" y="43815"/>
                      <a:pt x="88582" y="59055"/>
                      <a:pt x="131445" y="63818"/>
                    </a:cubicBezTo>
                    <a:lnTo>
                      <a:pt x="123825" y="68580"/>
                    </a:lnTo>
                    <a:cubicBezTo>
                      <a:pt x="118110" y="71438"/>
                      <a:pt x="117157" y="79058"/>
                      <a:pt x="120015" y="83820"/>
                    </a:cubicBezTo>
                    <a:cubicBezTo>
                      <a:pt x="121920" y="87630"/>
                      <a:pt x="125730" y="89535"/>
                      <a:pt x="129540" y="89535"/>
                    </a:cubicBezTo>
                    <a:cubicBezTo>
                      <a:pt x="131445" y="89535"/>
                      <a:pt x="133350" y="88583"/>
                      <a:pt x="135255" y="87630"/>
                    </a:cubicBezTo>
                    <a:lnTo>
                      <a:pt x="148590" y="80010"/>
                    </a:lnTo>
                    <a:lnTo>
                      <a:pt x="172402" y="65723"/>
                    </a:lnTo>
                    <a:lnTo>
                      <a:pt x="184785" y="58102"/>
                    </a:lnTo>
                    <a:cubicBezTo>
                      <a:pt x="187643" y="56198"/>
                      <a:pt x="189548" y="53340"/>
                      <a:pt x="190500" y="49530"/>
                    </a:cubicBezTo>
                    <a:cubicBezTo>
                      <a:pt x="189548" y="44768"/>
                      <a:pt x="187643" y="40958"/>
                      <a:pt x="184785" y="39052"/>
                    </a:cubicBezTo>
                    <a:close/>
                  </a:path>
                </a:pathLst>
              </a:custGeom>
              <a:grpFill/>
              <a:ln w="9525" cap="flat">
                <a:noFill/>
                <a:prstDash val="solid"/>
                <a:miter/>
              </a:ln>
            </p:spPr>
            <p:txBody>
              <a:bodyPr rtlCol="0" anchor="ctr"/>
              <a:lstStyle/>
              <a:p>
                <a:endParaRPr lang="en-GB" sz="1050"/>
              </a:p>
            </p:txBody>
          </p:sp>
          <p:sp>
            <p:nvSpPr>
              <p:cNvPr id="9" name="Freeform: Shape 8">
                <a:extLst>
                  <a:ext uri="{FF2B5EF4-FFF2-40B4-BE49-F238E27FC236}">
                    <a16:creationId xmlns:a16="http://schemas.microsoft.com/office/drawing/2014/main" id="{01C3C477-F09A-4489-BB98-FD4F0D490721}"/>
                  </a:ext>
                </a:extLst>
              </p:cNvPr>
              <p:cNvSpPr/>
              <p:nvPr/>
            </p:nvSpPr>
            <p:spPr>
              <a:xfrm>
                <a:off x="2460284" y="2953651"/>
                <a:ext cx="420156" cy="280987"/>
              </a:xfrm>
              <a:custGeom>
                <a:avLst/>
                <a:gdLst>
                  <a:gd name="connsiteX0" fmla="*/ 407670 w 420156"/>
                  <a:gd name="connsiteY0" fmla="*/ 953 h 280987"/>
                  <a:gd name="connsiteX1" fmla="*/ 401003 w 420156"/>
                  <a:gd name="connsiteY1" fmla="*/ 0 h 280987"/>
                  <a:gd name="connsiteX2" fmla="*/ 242888 w 420156"/>
                  <a:gd name="connsiteY2" fmla="*/ 0 h 280987"/>
                  <a:gd name="connsiteX3" fmla="*/ 199073 w 420156"/>
                  <a:gd name="connsiteY3" fmla="*/ 0 h 280987"/>
                  <a:gd name="connsiteX4" fmla="*/ 20003 w 420156"/>
                  <a:gd name="connsiteY4" fmla="*/ 0 h 280987"/>
                  <a:gd name="connsiteX5" fmla="*/ 13335 w 420156"/>
                  <a:gd name="connsiteY5" fmla="*/ 953 h 280987"/>
                  <a:gd name="connsiteX6" fmla="*/ 0 w 420156"/>
                  <a:gd name="connsiteY6" fmla="*/ 20003 h 280987"/>
                  <a:gd name="connsiteX7" fmla="*/ 0 w 420156"/>
                  <a:gd name="connsiteY7" fmla="*/ 27623 h 280987"/>
                  <a:gd name="connsiteX8" fmla="*/ 9525 w 420156"/>
                  <a:gd name="connsiteY8" fmla="*/ 40958 h 280987"/>
                  <a:gd name="connsiteX9" fmla="*/ 17145 w 420156"/>
                  <a:gd name="connsiteY9" fmla="*/ 53340 h 280987"/>
                  <a:gd name="connsiteX10" fmla="*/ 34290 w 420156"/>
                  <a:gd name="connsiteY10" fmla="*/ 88583 h 280987"/>
                  <a:gd name="connsiteX11" fmla="*/ 34290 w 420156"/>
                  <a:gd name="connsiteY11" fmla="*/ 33338 h 280987"/>
                  <a:gd name="connsiteX12" fmla="*/ 225743 w 420156"/>
                  <a:gd name="connsiteY12" fmla="*/ 33338 h 280987"/>
                  <a:gd name="connsiteX13" fmla="*/ 265748 w 420156"/>
                  <a:gd name="connsiteY13" fmla="*/ 33338 h 280987"/>
                  <a:gd name="connsiteX14" fmla="*/ 387668 w 420156"/>
                  <a:gd name="connsiteY14" fmla="*/ 33338 h 280987"/>
                  <a:gd name="connsiteX15" fmla="*/ 387668 w 420156"/>
                  <a:gd name="connsiteY15" fmla="*/ 248603 h 280987"/>
                  <a:gd name="connsiteX16" fmla="*/ 291465 w 420156"/>
                  <a:gd name="connsiteY16" fmla="*/ 248603 h 280987"/>
                  <a:gd name="connsiteX17" fmla="*/ 256223 w 420156"/>
                  <a:gd name="connsiteY17" fmla="*/ 248603 h 280987"/>
                  <a:gd name="connsiteX18" fmla="*/ 35243 w 420156"/>
                  <a:gd name="connsiteY18" fmla="*/ 248603 h 280987"/>
                  <a:gd name="connsiteX19" fmla="*/ 28575 w 420156"/>
                  <a:gd name="connsiteY19" fmla="*/ 263843 h 280987"/>
                  <a:gd name="connsiteX20" fmla="*/ 27623 w 420156"/>
                  <a:gd name="connsiteY20" fmla="*/ 264795 h 280987"/>
                  <a:gd name="connsiteX21" fmla="*/ 20003 w 420156"/>
                  <a:gd name="connsiteY21" fmla="*/ 280035 h 280987"/>
                  <a:gd name="connsiteX22" fmla="*/ 19050 w 420156"/>
                  <a:gd name="connsiteY22" fmla="*/ 280988 h 280987"/>
                  <a:gd name="connsiteX23" fmla="*/ 240983 w 420156"/>
                  <a:gd name="connsiteY23" fmla="*/ 280988 h 280987"/>
                  <a:gd name="connsiteX24" fmla="*/ 278130 w 420156"/>
                  <a:gd name="connsiteY24" fmla="*/ 280988 h 280987"/>
                  <a:gd name="connsiteX25" fmla="*/ 400050 w 420156"/>
                  <a:gd name="connsiteY25" fmla="*/ 280988 h 280987"/>
                  <a:gd name="connsiteX26" fmla="*/ 406718 w 420156"/>
                  <a:gd name="connsiteY26" fmla="*/ 280035 h 280987"/>
                  <a:gd name="connsiteX27" fmla="*/ 420053 w 420156"/>
                  <a:gd name="connsiteY27" fmla="*/ 260985 h 280987"/>
                  <a:gd name="connsiteX28" fmla="*/ 420053 w 420156"/>
                  <a:gd name="connsiteY28" fmla="*/ 20003 h 280987"/>
                  <a:gd name="connsiteX29" fmla="*/ 407670 w 420156"/>
                  <a:gd name="connsiteY29" fmla="*/ 953 h 28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156" h="280987">
                    <a:moveTo>
                      <a:pt x="407670" y="953"/>
                    </a:moveTo>
                    <a:cubicBezTo>
                      <a:pt x="405765" y="0"/>
                      <a:pt x="402908" y="0"/>
                      <a:pt x="401003" y="0"/>
                    </a:cubicBezTo>
                    <a:lnTo>
                      <a:pt x="242888" y="0"/>
                    </a:lnTo>
                    <a:lnTo>
                      <a:pt x="199073" y="0"/>
                    </a:lnTo>
                    <a:lnTo>
                      <a:pt x="20003" y="0"/>
                    </a:lnTo>
                    <a:cubicBezTo>
                      <a:pt x="18098" y="0"/>
                      <a:pt x="15240" y="0"/>
                      <a:pt x="13335" y="953"/>
                    </a:cubicBezTo>
                    <a:cubicBezTo>
                      <a:pt x="5715" y="3810"/>
                      <a:pt x="0" y="11430"/>
                      <a:pt x="0" y="20003"/>
                    </a:cubicBezTo>
                    <a:lnTo>
                      <a:pt x="0" y="27623"/>
                    </a:lnTo>
                    <a:cubicBezTo>
                      <a:pt x="2858" y="31433"/>
                      <a:pt x="6668" y="36195"/>
                      <a:pt x="9525" y="40958"/>
                    </a:cubicBezTo>
                    <a:cubicBezTo>
                      <a:pt x="12383" y="44768"/>
                      <a:pt x="14288" y="48578"/>
                      <a:pt x="17145" y="53340"/>
                    </a:cubicBezTo>
                    <a:cubicBezTo>
                      <a:pt x="23813" y="64770"/>
                      <a:pt x="29528" y="76200"/>
                      <a:pt x="34290" y="88583"/>
                    </a:cubicBezTo>
                    <a:lnTo>
                      <a:pt x="34290" y="33338"/>
                    </a:lnTo>
                    <a:lnTo>
                      <a:pt x="225743" y="33338"/>
                    </a:lnTo>
                    <a:lnTo>
                      <a:pt x="265748" y="33338"/>
                    </a:lnTo>
                    <a:lnTo>
                      <a:pt x="387668" y="33338"/>
                    </a:lnTo>
                    <a:lnTo>
                      <a:pt x="387668" y="248603"/>
                    </a:lnTo>
                    <a:lnTo>
                      <a:pt x="291465" y="248603"/>
                    </a:lnTo>
                    <a:lnTo>
                      <a:pt x="256223" y="248603"/>
                    </a:lnTo>
                    <a:lnTo>
                      <a:pt x="35243" y="248603"/>
                    </a:lnTo>
                    <a:cubicBezTo>
                      <a:pt x="33338" y="254318"/>
                      <a:pt x="31433" y="259080"/>
                      <a:pt x="28575" y="263843"/>
                    </a:cubicBezTo>
                    <a:cubicBezTo>
                      <a:pt x="28575" y="263843"/>
                      <a:pt x="28575" y="264795"/>
                      <a:pt x="27623" y="264795"/>
                    </a:cubicBezTo>
                    <a:cubicBezTo>
                      <a:pt x="25718" y="270510"/>
                      <a:pt x="22860" y="275273"/>
                      <a:pt x="20003" y="280035"/>
                    </a:cubicBezTo>
                    <a:cubicBezTo>
                      <a:pt x="20003" y="280035"/>
                      <a:pt x="20003" y="280988"/>
                      <a:pt x="19050" y="280988"/>
                    </a:cubicBezTo>
                    <a:lnTo>
                      <a:pt x="240983" y="280988"/>
                    </a:lnTo>
                    <a:lnTo>
                      <a:pt x="278130" y="280988"/>
                    </a:lnTo>
                    <a:lnTo>
                      <a:pt x="400050" y="280988"/>
                    </a:lnTo>
                    <a:cubicBezTo>
                      <a:pt x="401955" y="280988"/>
                      <a:pt x="404813" y="280988"/>
                      <a:pt x="406718" y="280035"/>
                    </a:cubicBezTo>
                    <a:cubicBezTo>
                      <a:pt x="414338" y="277178"/>
                      <a:pt x="420053" y="269558"/>
                      <a:pt x="420053" y="260985"/>
                    </a:cubicBezTo>
                    <a:lnTo>
                      <a:pt x="420053" y="20003"/>
                    </a:lnTo>
                    <a:cubicBezTo>
                      <a:pt x="421005" y="11430"/>
                      <a:pt x="415290" y="3810"/>
                      <a:pt x="407670" y="953"/>
                    </a:cubicBezTo>
                    <a:close/>
                  </a:path>
                </a:pathLst>
              </a:custGeom>
              <a:grpFill/>
              <a:ln w="9525" cap="flat">
                <a:noFill/>
                <a:prstDash val="solid"/>
                <a:miter/>
              </a:ln>
            </p:spPr>
            <p:txBody>
              <a:bodyPr rtlCol="0" anchor="ctr"/>
              <a:lstStyle/>
              <a:p>
                <a:endParaRPr lang="en-GB" sz="1050"/>
              </a:p>
            </p:txBody>
          </p:sp>
          <p:sp>
            <p:nvSpPr>
              <p:cNvPr id="10" name="Freeform: Shape 9">
                <a:extLst>
                  <a:ext uri="{FF2B5EF4-FFF2-40B4-BE49-F238E27FC236}">
                    <a16:creationId xmlns:a16="http://schemas.microsoft.com/office/drawing/2014/main" id="{E2AD4BBE-89D3-4591-A62E-EBBAB5D15B8F}"/>
                  </a:ext>
                </a:extLst>
              </p:cNvPr>
              <p:cNvSpPr/>
              <p:nvPr/>
            </p:nvSpPr>
            <p:spPr>
              <a:xfrm>
                <a:off x="2573632" y="3250831"/>
                <a:ext cx="196214" cy="60007"/>
              </a:xfrm>
              <a:custGeom>
                <a:avLst/>
                <a:gdLst>
                  <a:gd name="connsiteX0" fmla="*/ 178117 w 196214"/>
                  <a:gd name="connsiteY0" fmla="*/ 25718 h 60007"/>
                  <a:gd name="connsiteX1" fmla="*/ 159067 w 196214"/>
                  <a:gd name="connsiteY1" fmla="*/ 25718 h 60007"/>
                  <a:gd name="connsiteX2" fmla="*/ 159067 w 196214"/>
                  <a:gd name="connsiteY2" fmla="*/ 14288 h 60007"/>
                  <a:gd name="connsiteX3" fmla="*/ 159067 w 196214"/>
                  <a:gd name="connsiteY3" fmla="*/ 0 h 60007"/>
                  <a:gd name="connsiteX4" fmla="*/ 159067 w 196214"/>
                  <a:gd name="connsiteY4" fmla="*/ 0 h 60007"/>
                  <a:gd name="connsiteX5" fmla="*/ 159067 w 196214"/>
                  <a:gd name="connsiteY5" fmla="*/ 0 h 60007"/>
                  <a:gd name="connsiteX6" fmla="*/ 120967 w 196214"/>
                  <a:gd name="connsiteY6" fmla="*/ 0 h 60007"/>
                  <a:gd name="connsiteX7" fmla="*/ 36195 w 196214"/>
                  <a:gd name="connsiteY7" fmla="*/ 0 h 60007"/>
                  <a:gd name="connsiteX8" fmla="*/ 36195 w 196214"/>
                  <a:gd name="connsiteY8" fmla="*/ 0 h 60007"/>
                  <a:gd name="connsiteX9" fmla="*/ 36195 w 196214"/>
                  <a:gd name="connsiteY9" fmla="*/ 14288 h 60007"/>
                  <a:gd name="connsiteX10" fmla="*/ 36195 w 196214"/>
                  <a:gd name="connsiteY10" fmla="*/ 25718 h 60007"/>
                  <a:gd name="connsiteX11" fmla="*/ 17145 w 196214"/>
                  <a:gd name="connsiteY11" fmla="*/ 25718 h 60007"/>
                  <a:gd name="connsiteX12" fmla="*/ 0 w 196214"/>
                  <a:gd name="connsiteY12" fmla="*/ 42863 h 60007"/>
                  <a:gd name="connsiteX13" fmla="*/ 17145 w 196214"/>
                  <a:gd name="connsiteY13" fmla="*/ 60007 h 60007"/>
                  <a:gd name="connsiteX14" fmla="*/ 73342 w 196214"/>
                  <a:gd name="connsiteY14" fmla="*/ 60007 h 60007"/>
                  <a:gd name="connsiteX15" fmla="*/ 120015 w 196214"/>
                  <a:gd name="connsiteY15" fmla="*/ 60007 h 60007"/>
                  <a:gd name="connsiteX16" fmla="*/ 179070 w 196214"/>
                  <a:gd name="connsiteY16" fmla="*/ 60007 h 60007"/>
                  <a:gd name="connsiteX17" fmla="*/ 196215 w 196214"/>
                  <a:gd name="connsiteY17" fmla="*/ 42863 h 60007"/>
                  <a:gd name="connsiteX18" fmla="*/ 178117 w 196214"/>
                  <a:gd name="connsiteY18" fmla="*/ 25718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6214" h="60007">
                    <a:moveTo>
                      <a:pt x="178117" y="25718"/>
                    </a:moveTo>
                    <a:lnTo>
                      <a:pt x="159067" y="25718"/>
                    </a:lnTo>
                    <a:lnTo>
                      <a:pt x="159067" y="14288"/>
                    </a:lnTo>
                    <a:lnTo>
                      <a:pt x="159067" y="0"/>
                    </a:lnTo>
                    <a:lnTo>
                      <a:pt x="159067" y="0"/>
                    </a:lnTo>
                    <a:lnTo>
                      <a:pt x="159067" y="0"/>
                    </a:lnTo>
                    <a:lnTo>
                      <a:pt x="120967" y="0"/>
                    </a:lnTo>
                    <a:lnTo>
                      <a:pt x="36195" y="0"/>
                    </a:lnTo>
                    <a:lnTo>
                      <a:pt x="36195" y="0"/>
                    </a:lnTo>
                    <a:lnTo>
                      <a:pt x="36195" y="14288"/>
                    </a:lnTo>
                    <a:lnTo>
                      <a:pt x="36195" y="25718"/>
                    </a:lnTo>
                    <a:lnTo>
                      <a:pt x="17145" y="25718"/>
                    </a:lnTo>
                    <a:cubicBezTo>
                      <a:pt x="7620" y="25718"/>
                      <a:pt x="0" y="33338"/>
                      <a:pt x="0" y="42863"/>
                    </a:cubicBezTo>
                    <a:cubicBezTo>
                      <a:pt x="0" y="52388"/>
                      <a:pt x="7620" y="60007"/>
                      <a:pt x="17145" y="60007"/>
                    </a:cubicBezTo>
                    <a:lnTo>
                      <a:pt x="73342" y="60007"/>
                    </a:lnTo>
                    <a:lnTo>
                      <a:pt x="120015" y="60007"/>
                    </a:lnTo>
                    <a:lnTo>
                      <a:pt x="179070" y="60007"/>
                    </a:lnTo>
                    <a:cubicBezTo>
                      <a:pt x="188595" y="60007"/>
                      <a:pt x="196215" y="52388"/>
                      <a:pt x="196215" y="42863"/>
                    </a:cubicBezTo>
                    <a:cubicBezTo>
                      <a:pt x="195263" y="33338"/>
                      <a:pt x="187642" y="25718"/>
                      <a:pt x="178117" y="25718"/>
                    </a:cubicBezTo>
                    <a:close/>
                  </a:path>
                </a:pathLst>
              </a:custGeom>
              <a:grpFill/>
              <a:ln w="9525" cap="flat">
                <a:noFill/>
                <a:prstDash val="solid"/>
                <a:miter/>
              </a:ln>
            </p:spPr>
            <p:txBody>
              <a:bodyPr rtlCol="0" anchor="ctr"/>
              <a:lstStyle/>
              <a:p>
                <a:endParaRPr lang="en-GB" sz="1050"/>
              </a:p>
            </p:txBody>
          </p:sp>
          <p:sp>
            <p:nvSpPr>
              <p:cNvPr id="11" name="Freeform: Shape 10">
                <a:extLst>
                  <a:ext uri="{FF2B5EF4-FFF2-40B4-BE49-F238E27FC236}">
                    <a16:creationId xmlns:a16="http://schemas.microsoft.com/office/drawing/2014/main" id="{5F1E2151-7952-48DD-BD14-577705DA8BD0}"/>
                  </a:ext>
                </a:extLst>
              </p:cNvPr>
              <p:cNvSpPr/>
              <p:nvPr/>
            </p:nvSpPr>
            <p:spPr>
              <a:xfrm>
                <a:off x="2056424" y="2905074"/>
                <a:ext cx="438150" cy="438150"/>
              </a:xfrm>
              <a:custGeom>
                <a:avLst/>
                <a:gdLst>
                  <a:gd name="connsiteX0" fmla="*/ 398145 w 438150"/>
                  <a:gd name="connsiteY0" fmla="*/ 346710 h 438150"/>
                  <a:gd name="connsiteX1" fmla="*/ 408623 w 438150"/>
                  <a:gd name="connsiteY1" fmla="*/ 329565 h 438150"/>
                  <a:gd name="connsiteX2" fmla="*/ 410528 w 438150"/>
                  <a:gd name="connsiteY2" fmla="*/ 325755 h 438150"/>
                  <a:gd name="connsiteX3" fmla="*/ 417195 w 438150"/>
                  <a:gd name="connsiteY3" fmla="*/ 312420 h 438150"/>
                  <a:gd name="connsiteX4" fmla="*/ 420053 w 438150"/>
                  <a:gd name="connsiteY4" fmla="*/ 305753 h 438150"/>
                  <a:gd name="connsiteX5" fmla="*/ 437198 w 438150"/>
                  <a:gd name="connsiteY5" fmla="*/ 241935 h 438150"/>
                  <a:gd name="connsiteX6" fmla="*/ 438150 w 438150"/>
                  <a:gd name="connsiteY6" fmla="*/ 219075 h 438150"/>
                  <a:gd name="connsiteX7" fmla="*/ 437198 w 438150"/>
                  <a:gd name="connsiteY7" fmla="*/ 196215 h 438150"/>
                  <a:gd name="connsiteX8" fmla="*/ 420053 w 438150"/>
                  <a:gd name="connsiteY8" fmla="*/ 132398 h 438150"/>
                  <a:gd name="connsiteX9" fmla="*/ 412433 w 438150"/>
                  <a:gd name="connsiteY9" fmla="*/ 117157 h 438150"/>
                  <a:gd name="connsiteX10" fmla="*/ 402908 w 438150"/>
                  <a:gd name="connsiteY10" fmla="*/ 100965 h 438150"/>
                  <a:gd name="connsiteX11" fmla="*/ 395288 w 438150"/>
                  <a:gd name="connsiteY11" fmla="*/ 90488 h 438150"/>
                  <a:gd name="connsiteX12" fmla="*/ 378143 w 438150"/>
                  <a:gd name="connsiteY12" fmla="*/ 70485 h 438150"/>
                  <a:gd name="connsiteX13" fmla="*/ 285750 w 438150"/>
                  <a:gd name="connsiteY13" fmla="*/ 11430 h 438150"/>
                  <a:gd name="connsiteX14" fmla="*/ 241935 w 438150"/>
                  <a:gd name="connsiteY14" fmla="*/ 1905 h 438150"/>
                  <a:gd name="connsiteX15" fmla="*/ 219075 w 438150"/>
                  <a:gd name="connsiteY15" fmla="*/ 0 h 438150"/>
                  <a:gd name="connsiteX16" fmla="*/ 0 w 438150"/>
                  <a:gd name="connsiteY16" fmla="*/ 219075 h 438150"/>
                  <a:gd name="connsiteX17" fmla="*/ 219075 w 438150"/>
                  <a:gd name="connsiteY17" fmla="*/ 438150 h 438150"/>
                  <a:gd name="connsiteX18" fmla="*/ 239078 w 438150"/>
                  <a:gd name="connsiteY18" fmla="*/ 437198 h 438150"/>
                  <a:gd name="connsiteX19" fmla="*/ 283845 w 438150"/>
                  <a:gd name="connsiteY19" fmla="*/ 428625 h 438150"/>
                  <a:gd name="connsiteX20" fmla="*/ 398145 w 438150"/>
                  <a:gd name="connsiteY20" fmla="*/ 346710 h 438150"/>
                  <a:gd name="connsiteX21" fmla="*/ 127635 w 438150"/>
                  <a:gd name="connsiteY21" fmla="*/ 236220 h 438150"/>
                  <a:gd name="connsiteX22" fmla="*/ 139065 w 438150"/>
                  <a:gd name="connsiteY22" fmla="*/ 236220 h 438150"/>
                  <a:gd name="connsiteX23" fmla="*/ 173355 w 438150"/>
                  <a:gd name="connsiteY23" fmla="*/ 236220 h 438150"/>
                  <a:gd name="connsiteX24" fmla="*/ 202883 w 438150"/>
                  <a:gd name="connsiteY24" fmla="*/ 236220 h 438150"/>
                  <a:gd name="connsiteX25" fmla="*/ 202883 w 438150"/>
                  <a:gd name="connsiteY25" fmla="*/ 300038 h 438150"/>
                  <a:gd name="connsiteX26" fmla="*/ 185738 w 438150"/>
                  <a:gd name="connsiteY26" fmla="*/ 300990 h 438150"/>
                  <a:gd name="connsiteX27" fmla="*/ 151448 w 438150"/>
                  <a:gd name="connsiteY27" fmla="*/ 304800 h 438150"/>
                  <a:gd name="connsiteX28" fmla="*/ 138113 w 438150"/>
                  <a:gd name="connsiteY28" fmla="*/ 306705 h 438150"/>
                  <a:gd name="connsiteX29" fmla="*/ 127635 w 438150"/>
                  <a:gd name="connsiteY29" fmla="*/ 236220 h 438150"/>
                  <a:gd name="connsiteX30" fmla="*/ 138113 w 438150"/>
                  <a:gd name="connsiteY30" fmla="*/ 131445 h 438150"/>
                  <a:gd name="connsiteX31" fmla="*/ 152400 w 438150"/>
                  <a:gd name="connsiteY31" fmla="*/ 133350 h 438150"/>
                  <a:gd name="connsiteX32" fmla="*/ 186690 w 438150"/>
                  <a:gd name="connsiteY32" fmla="*/ 137160 h 438150"/>
                  <a:gd name="connsiteX33" fmla="*/ 201930 w 438150"/>
                  <a:gd name="connsiteY33" fmla="*/ 138113 h 438150"/>
                  <a:gd name="connsiteX34" fmla="*/ 201930 w 438150"/>
                  <a:gd name="connsiteY34" fmla="*/ 201930 h 438150"/>
                  <a:gd name="connsiteX35" fmla="*/ 172403 w 438150"/>
                  <a:gd name="connsiteY35" fmla="*/ 201930 h 438150"/>
                  <a:gd name="connsiteX36" fmla="*/ 138113 w 438150"/>
                  <a:gd name="connsiteY36" fmla="*/ 201930 h 438150"/>
                  <a:gd name="connsiteX37" fmla="*/ 126683 w 438150"/>
                  <a:gd name="connsiteY37" fmla="*/ 201930 h 438150"/>
                  <a:gd name="connsiteX38" fmla="*/ 138113 w 438150"/>
                  <a:gd name="connsiteY38" fmla="*/ 131445 h 438150"/>
                  <a:gd name="connsiteX39" fmla="*/ 311468 w 438150"/>
                  <a:gd name="connsiteY39" fmla="*/ 201930 h 438150"/>
                  <a:gd name="connsiteX40" fmla="*/ 236220 w 438150"/>
                  <a:gd name="connsiteY40" fmla="*/ 201930 h 438150"/>
                  <a:gd name="connsiteX41" fmla="*/ 236220 w 438150"/>
                  <a:gd name="connsiteY41" fmla="*/ 138113 h 438150"/>
                  <a:gd name="connsiteX42" fmla="*/ 300038 w 438150"/>
                  <a:gd name="connsiteY42" fmla="*/ 131445 h 438150"/>
                  <a:gd name="connsiteX43" fmla="*/ 311468 w 438150"/>
                  <a:gd name="connsiteY43" fmla="*/ 201930 h 438150"/>
                  <a:gd name="connsiteX44" fmla="*/ 380048 w 438150"/>
                  <a:gd name="connsiteY44" fmla="*/ 236220 h 438150"/>
                  <a:gd name="connsiteX45" fmla="*/ 397193 w 438150"/>
                  <a:gd name="connsiteY45" fmla="*/ 236220 h 438150"/>
                  <a:gd name="connsiteX46" fmla="*/ 404813 w 438150"/>
                  <a:gd name="connsiteY46" fmla="*/ 236220 h 438150"/>
                  <a:gd name="connsiteX47" fmla="*/ 404813 w 438150"/>
                  <a:gd name="connsiteY47" fmla="*/ 236220 h 438150"/>
                  <a:gd name="connsiteX48" fmla="*/ 404813 w 438150"/>
                  <a:gd name="connsiteY48" fmla="*/ 240030 h 438150"/>
                  <a:gd name="connsiteX49" fmla="*/ 397193 w 438150"/>
                  <a:gd name="connsiteY49" fmla="*/ 275273 h 438150"/>
                  <a:gd name="connsiteX50" fmla="*/ 380048 w 438150"/>
                  <a:gd name="connsiteY50" fmla="*/ 313373 h 438150"/>
                  <a:gd name="connsiteX51" fmla="*/ 372428 w 438150"/>
                  <a:gd name="connsiteY51" fmla="*/ 324803 h 438150"/>
                  <a:gd name="connsiteX52" fmla="*/ 333375 w 438150"/>
                  <a:gd name="connsiteY52" fmla="*/ 313373 h 438150"/>
                  <a:gd name="connsiteX53" fmla="*/ 344805 w 438150"/>
                  <a:gd name="connsiteY53" fmla="*/ 236220 h 438150"/>
                  <a:gd name="connsiteX54" fmla="*/ 380048 w 438150"/>
                  <a:gd name="connsiteY54" fmla="*/ 236220 h 438150"/>
                  <a:gd name="connsiteX55" fmla="*/ 300990 w 438150"/>
                  <a:gd name="connsiteY55" fmla="*/ 306705 h 438150"/>
                  <a:gd name="connsiteX56" fmla="*/ 237173 w 438150"/>
                  <a:gd name="connsiteY56" fmla="*/ 300038 h 438150"/>
                  <a:gd name="connsiteX57" fmla="*/ 237173 w 438150"/>
                  <a:gd name="connsiteY57" fmla="*/ 236220 h 438150"/>
                  <a:gd name="connsiteX58" fmla="*/ 312420 w 438150"/>
                  <a:gd name="connsiteY58" fmla="*/ 236220 h 438150"/>
                  <a:gd name="connsiteX59" fmla="*/ 300990 w 438150"/>
                  <a:gd name="connsiteY59" fmla="*/ 306705 h 438150"/>
                  <a:gd name="connsiteX60" fmla="*/ 236220 w 438150"/>
                  <a:gd name="connsiteY60" fmla="*/ 387667 h 438150"/>
                  <a:gd name="connsiteX61" fmla="*/ 236220 w 438150"/>
                  <a:gd name="connsiteY61" fmla="*/ 334328 h 438150"/>
                  <a:gd name="connsiteX62" fmla="*/ 289560 w 438150"/>
                  <a:gd name="connsiteY62" fmla="*/ 339090 h 438150"/>
                  <a:gd name="connsiteX63" fmla="*/ 281940 w 438150"/>
                  <a:gd name="connsiteY63" fmla="*/ 354330 h 438150"/>
                  <a:gd name="connsiteX64" fmla="*/ 245745 w 438150"/>
                  <a:gd name="connsiteY64" fmla="*/ 397192 h 438150"/>
                  <a:gd name="connsiteX65" fmla="*/ 237173 w 438150"/>
                  <a:gd name="connsiteY65" fmla="*/ 401955 h 438150"/>
                  <a:gd name="connsiteX66" fmla="*/ 236220 w 438150"/>
                  <a:gd name="connsiteY66" fmla="*/ 387667 h 438150"/>
                  <a:gd name="connsiteX67" fmla="*/ 236220 w 438150"/>
                  <a:gd name="connsiteY67" fmla="*/ 104775 h 438150"/>
                  <a:gd name="connsiteX68" fmla="*/ 236220 w 438150"/>
                  <a:gd name="connsiteY68" fmla="*/ 54293 h 438150"/>
                  <a:gd name="connsiteX69" fmla="*/ 236220 w 438150"/>
                  <a:gd name="connsiteY69" fmla="*/ 37147 h 438150"/>
                  <a:gd name="connsiteX70" fmla="*/ 246697 w 438150"/>
                  <a:gd name="connsiteY70" fmla="*/ 42863 h 438150"/>
                  <a:gd name="connsiteX71" fmla="*/ 280988 w 438150"/>
                  <a:gd name="connsiteY71" fmla="*/ 83820 h 438150"/>
                  <a:gd name="connsiteX72" fmla="*/ 288608 w 438150"/>
                  <a:gd name="connsiteY72" fmla="*/ 99060 h 438150"/>
                  <a:gd name="connsiteX73" fmla="*/ 236220 w 438150"/>
                  <a:gd name="connsiteY73" fmla="*/ 104775 h 438150"/>
                  <a:gd name="connsiteX74" fmla="*/ 157163 w 438150"/>
                  <a:gd name="connsiteY74" fmla="*/ 83820 h 438150"/>
                  <a:gd name="connsiteX75" fmla="*/ 202883 w 438150"/>
                  <a:gd name="connsiteY75" fmla="*/ 37147 h 438150"/>
                  <a:gd name="connsiteX76" fmla="*/ 202883 w 438150"/>
                  <a:gd name="connsiteY76" fmla="*/ 41910 h 438150"/>
                  <a:gd name="connsiteX77" fmla="*/ 202883 w 438150"/>
                  <a:gd name="connsiteY77" fmla="*/ 101918 h 438150"/>
                  <a:gd name="connsiteX78" fmla="*/ 202883 w 438150"/>
                  <a:gd name="connsiteY78" fmla="*/ 103823 h 438150"/>
                  <a:gd name="connsiteX79" fmla="*/ 201930 w 438150"/>
                  <a:gd name="connsiteY79" fmla="*/ 103823 h 438150"/>
                  <a:gd name="connsiteX80" fmla="*/ 165735 w 438150"/>
                  <a:gd name="connsiteY80" fmla="*/ 100965 h 438150"/>
                  <a:gd name="connsiteX81" fmla="*/ 150495 w 438150"/>
                  <a:gd name="connsiteY81" fmla="*/ 99060 h 438150"/>
                  <a:gd name="connsiteX82" fmla="*/ 157163 w 438150"/>
                  <a:gd name="connsiteY82" fmla="*/ 83820 h 438150"/>
                  <a:gd name="connsiteX83" fmla="*/ 163830 w 438150"/>
                  <a:gd name="connsiteY83" fmla="*/ 337185 h 438150"/>
                  <a:gd name="connsiteX84" fmla="*/ 200025 w 438150"/>
                  <a:gd name="connsiteY84" fmla="*/ 334328 h 438150"/>
                  <a:gd name="connsiteX85" fmla="*/ 202883 w 438150"/>
                  <a:gd name="connsiteY85" fmla="*/ 334328 h 438150"/>
                  <a:gd name="connsiteX86" fmla="*/ 202883 w 438150"/>
                  <a:gd name="connsiteY86" fmla="*/ 340043 h 438150"/>
                  <a:gd name="connsiteX87" fmla="*/ 202883 w 438150"/>
                  <a:gd name="connsiteY87" fmla="*/ 362903 h 438150"/>
                  <a:gd name="connsiteX88" fmla="*/ 202883 w 438150"/>
                  <a:gd name="connsiteY88" fmla="*/ 400050 h 438150"/>
                  <a:gd name="connsiteX89" fmla="*/ 202883 w 438150"/>
                  <a:gd name="connsiteY89" fmla="*/ 401955 h 438150"/>
                  <a:gd name="connsiteX90" fmla="*/ 157163 w 438150"/>
                  <a:gd name="connsiteY90" fmla="*/ 355283 h 438150"/>
                  <a:gd name="connsiteX91" fmla="*/ 149543 w 438150"/>
                  <a:gd name="connsiteY91" fmla="*/ 340043 h 438150"/>
                  <a:gd name="connsiteX92" fmla="*/ 163830 w 438150"/>
                  <a:gd name="connsiteY92" fmla="*/ 337185 h 438150"/>
                  <a:gd name="connsiteX93" fmla="*/ 302895 w 438150"/>
                  <a:gd name="connsiteY93" fmla="*/ 384810 h 438150"/>
                  <a:gd name="connsiteX94" fmla="*/ 322898 w 438150"/>
                  <a:gd name="connsiteY94" fmla="*/ 344805 h 438150"/>
                  <a:gd name="connsiteX95" fmla="*/ 348615 w 438150"/>
                  <a:gd name="connsiteY95" fmla="*/ 351473 h 438150"/>
                  <a:gd name="connsiteX96" fmla="*/ 302895 w 438150"/>
                  <a:gd name="connsiteY96" fmla="*/ 384810 h 438150"/>
                  <a:gd name="connsiteX97" fmla="*/ 403860 w 438150"/>
                  <a:gd name="connsiteY97" fmla="*/ 198120 h 438150"/>
                  <a:gd name="connsiteX98" fmla="*/ 403860 w 438150"/>
                  <a:gd name="connsiteY98" fmla="*/ 201930 h 438150"/>
                  <a:gd name="connsiteX99" fmla="*/ 403860 w 438150"/>
                  <a:gd name="connsiteY99" fmla="*/ 201930 h 438150"/>
                  <a:gd name="connsiteX100" fmla="*/ 396240 w 438150"/>
                  <a:gd name="connsiteY100" fmla="*/ 201930 h 438150"/>
                  <a:gd name="connsiteX101" fmla="*/ 379095 w 438150"/>
                  <a:gd name="connsiteY101" fmla="*/ 201930 h 438150"/>
                  <a:gd name="connsiteX102" fmla="*/ 344805 w 438150"/>
                  <a:gd name="connsiteY102" fmla="*/ 201930 h 438150"/>
                  <a:gd name="connsiteX103" fmla="*/ 333375 w 438150"/>
                  <a:gd name="connsiteY103" fmla="*/ 124777 h 438150"/>
                  <a:gd name="connsiteX104" fmla="*/ 372428 w 438150"/>
                  <a:gd name="connsiteY104" fmla="*/ 113348 h 438150"/>
                  <a:gd name="connsiteX105" fmla="*/ 380048 w 438150"/>
                  <a:gd name="connsiteY105" fmla="*/ 124777 h 438150"/>
                  <a:gd name="connsiteX106" fmla="*/ 397193 w 438150"/>
                  <a:gd name="connsiteY106" fmla="*/ 162877 h 438150"/>
                  <a:gd name="connsiteX107" fmla="*/ 403860 w 438150"/>
                  <a:gd name="connsiteY107" fmla="*/ 198120 h 438150"/>
                  <a:gd name="connsiteX108" fmla="*/ 348615 w 438150"/>
                  <a:gd name="connsiteY108" fmla="*/ 85725 h 438150"/>
                  <a:gd name="connsiteX109" fmla="*/ 322898 w 438150"/>
                  <a:gd name="connsiteY109" fmla="*/ 92393 h 438150"/>
                  <a:gd name="connsiteX110" fmla="*/ 302895 w 438150"/>
                  <a:gd name="connsiteY110" fmla="*/ 52388 h 438150"/>
                  <a:gd name="connsiteX111" fmla="*/ 348615 w 438150"/>
                  <a:gd name="connsiteY111" fmla="*/ 85725 h 438150"/>
                  <a:gd name="connsiteX112" fmla="*/ 136208 w 438150"/>
                  <a:gd name="connsiteY112" fmla="*/ 53340 h 438150"/>
                  <a:gd name="connsiteX113" fmla="*/ 116205 w 438150"/>
                  <a:gd name="connsiteY113" fmla="*/ 93345 h 438150"/>
                  <a:gd name="connsiteX114" fmla="*/ 90488 w 438150"/>
                  <a:gd name="connsiteY114" fmla="*/ 86677 h 438150"/>
                  <a:gd name="connsiteX115" fmla="*/ 136208 w 438150"/>
                  <a:gd name="connsiteY115" fmla="*/ 53340 h 438150"/>
                  <a:gd name="connsiteX116" fmla="*/ 66675 w 438150"/>
                  <a:gd name="connsiteY116" fmla="*/ 113348 h 438150"/>
                  <a:gd name="connsiteX117" fmla="*/ 105727 w 438150"/>
                  <a:gd name="connsiteY117" fmla="*/ 124777 h 438150"/>
                  <a:gd name="connsiteX118" fmla="*/ 94298 w 438150"/>
                  <a:gd name="connsiteY118" fmla="*/ 201930 h 438150"/>
                  <a:gd name="connsiteX119" fmla="*/ 35243 w 438150"/>
                  <a:gd name="connsiteY119" fmla="*/ 201930 h 438150"/>
                  <a:gd name="connsiteX120" fmla="*/ 66675 w 438150"/>
                  <a:gd name="connsiteY120" fmla="*/ 113348 h 438150"/>
                  <a:gd name="connsiteX121" fmla="*/ 94298 w 438150"/>
                  <a:gd name="connsiteY121" fmla="*/ 236220 h 438150"/>
                  <a:gd name="connsiteX122" fmla="*/ 105727 w 438150"/>
                  <a:gd name="connsiteY122" fmla="*/ 313373 h 438150"/>
                  <a:gd name="connsiteX123" fmla="*/ 66675 w 438150"/>
                  <a:gd name="connsiteY123" fmla="*/ 324803 h 438150"/>
                  <a:gd name="connsiteX124" fmla="*/ 34290 w 438150"/>
                  <a:gd name="connsiteY124" fmla="*/ 236220 h 438150"/>
                  <a:gd name="connsiteX125" fmla="*/ 94298 w 438150"/>
                  <a:gd name="connsiteY125" fmla="*/ 236220 h 438150"/>
                  <a:gd name="connsiteX126" fmla="*/ 90488 w 438150"/>
                  <a:gd name="connsiteY126" fmla="*/ 352425 h 438150"/>
                  <a:gd name="connsiteX127" fmla="*/ 116205 w 438150"/>
                  <a:gd name="connsiteY127" fmla="*/ 345758 h 438150"/>
                  <a:gd name="connsiteX128" fmla="*/ 136208 w 438150"/>
                  <a:gd name="connsiteY128" fmla="*/ 385763 h 438150"/>
                  <a:gd name="connsiteX129" fmla="*/ 90488 w 438150"/>
                  <a:gd name="connsiteY129" fmla="*/ 352425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38150" h="438150">
                    <a:moveTo>
                      <a:pt x="398145" y="346710"/>
                    </a:moveTo>
                    <a:cubicBezTo>
                      <a:pt x="401955" y="340995"/>
                      <a:pt x="405765" y="335280"/>
                      <a:pt x="408623" y="329565"/>
                    </a:cubicBezTo>
                    <a:cubicBezTo>
                      <a:pt x="409575" y="328613"/>
                      <a:pt x="409575" y="326708"/>
                      <a:pt x="410528" y="325755"/>
                    </a:cubicBezTo>
                    <a:cubicBezTo>
                      <a:pt x="413385" y="320993"/>
                      <a:pt x="415290" y="317183"/>
                      <a:pt x="417195" y="312420"/>
                    </a:cubicBezTo>
                    <a:cubicBezTo>
                      <a:pt x="418148" y="310515"/>
                      <a:pt x="419100" y="307658"/>
                      <a:pt x="420053" y="305753"/>
                    </a:cubicBezTo>
                    <a:cubicBezTo>
                      <a:pt x="428625" y="285750"/>
                      <a:pt x="434340" y="263843"/>
                      <a:pt x="437198" y="241935"/>
                    </a:cubicBezTo>
                    <a:cubicBezTo>
                      <a:pt x="438150" y="234315"/>
                      <a:pt x="438150" y="226695"/>
                      <a:pt x="438150" y="219075"/>
                    </a:cubicBezTo>
                    <a:cubicBezTo>
                      <a:pt x="438150" y="211455"/>
                      <a:pt x="438150" y="203835"/>
                      <a:pt x="437198" y="196215"/>
                    </a:cubicBezTo>
                    <a:cubicBezTo>
                      <a:pt x="435293" y="173355"/>
                      <a:pt x="428625" y="152400"/>
                      <a:pt x="420053" y="132398"/>
                    </a:cubicBezTo>
                    <a:cubicBezTo>
                      <a:pt x="418148" y="126682"/>
                      <a:pt x="415290" y="121920"/>
                      <a:pt x="412433" y="117157"/>
                    </a:cubicBezTo>
                    <a:cubicBezTo>
                      <a:pt x="409575" y="111443"/>
                      <a:pt x="406718" y="106680"/>
                      <a:pt x="402908" y="100965"/>
                    </a:cubicBezTo>
                    <a:cubicBezTo>
                      <a:pt x="400050" y="97155"/>
                      <a:pt x="398145" y="93345"/>
                      <a:pt x="395288" y="90488"/>
                    </a:cubicBezTo>
                    <a:cubicBezTo>
                      <a:pt x="390525" y="83820"/>
                      <a:pt x="384810" y="76200"/>
                      <a:pt x="378143" y="70485"/>
                    </a:cubicBezTo>
                    <a:cubicBezTo>
                      <a:pt x="353378" y="43815"/>
                      <a:pt x="321945" y="22860"/>
                      <a:pt x="285750" y="11430"/>
                    </a:cubicBezTo>
                    <a:cubicBezTo>
                      <a:pt x="271463" y="6668"/>
                      <a:pt x="257175" y="3810"/>
                      <a:pt x="241935" y="1905"/>
                    </a:cubicBezTo>
                    <a:cubicBezTo>
                      <a:pt x="235268" y="0"/>
                      <a:pt x="227648" y="0"/>
                      <a:pt x="219075" y="0"/>
                    </a:cubicBezTo>
                    <a:cubicBezTo>
                      <a:pt x="98108" y="0"/>
                      <a:pt x="0" y="98107"/>
                      <a:pt x="0" y="219075"/>
                    </a:cubicBezTo>
                    <a:cubicBezTo>
                      <a:pt x="0" y="340043"/>
                      <a:pt x="98108" y="438150"/>
                      <a:pt x="219075" y="438150"/>
                    </a:cubicBezTo>
                    <a:cubicBezTo>
                      <a:pt x="225743" y="438150"/>
                      <a:pt x="232410" y="438150"/>
                      <a:pt x="239078" y="437198"/>
                    </a:cubicBezTo>
                    <a:cubicBezTo>
                      <a:pt x="254318" y="436245"/>
                      <a:pt x="269558" y="432435"/>
                      <a:pt x="283845" y="428625"/>
                    </a:cubicBezTo>
                    <a:cubicBezTo>
                      <a:pt x="330518" y="414338"/>
                      <a:pt x="370523" y="384810"/>
                      <a:pt x="398145" y="346710"/>
                    </a:cubicBezTo>
                    <a:close/>
                    <a:moveTo>
                      <a:pt x="127635" y="236220"/>
                    </a:moveTo>
                    <a:lnTo>
                      <a:pt x="139065" y="236220"/>
                    </a:lnTo>
                    <a:lnTo>
                      <a:pt x="173355" y="236220"/>
                    </a:lnTo>
                    <a:lnTo>
                      <a:pt x="202883" y="236220"/>
                    </a:lnTo>
                    <a:lnTo>
                      <a:pt x="202883" y="300038"/>
                    </a:lnTo>
                    <a:cubicBezTo>
                      <a:pt x="197168" y="300038"/>
                      <a:pt x="191453" y="300038"/>
                      <a:pt x="185738" y="300990"/>
                    </a:cubicBezTo>
                    <a:cubicBezTo>
                      <a:pt x="174308" y="301943"/>
                      <a:pt x="162878" y="302895"/>
                      <a:pt x="151448" y="304800"/>
                    </a:cubicBezTo>
                    <a:cubicBezTo>
                      <a:pt x="146685" y="305753"/>
                      <a:pt x="142875" y="305753"/>
                      <a:pt x="138113" y="306705"/>
                    </a:cubicBezTo>
                    <a:cubicBezTo>
                      <a:pt x="132398" y="284798"/>
                      <a:pt x="128588" y="260985"/>
                      <a:pt x="127635" y="236220"/>
                    </a:cubicBezTo>
                    <a:close/>
                    <a:moveTo>
                      <a:pt x="138113" y="131445"/>
                    </a:moveTo>
                    <a:cubicBezTo>
                      <a:pt x="142875" y="132398"/>
                      <a:pt x="147638" y="133350"/>
                      <a:pt x="152400" y="133350"/>
                    </a:cubicBezTo>
                    <a:cubicBezTo>
                      <a:pt x="163830" y="135255"/>
                      <a:pt x="175260" y="136208"/>
                      <a:pt x="186690" y="137160"/>
                    </a:cubicBezTo>
                    <a:cubicBezTo>
                      <a:pt x="191453" y="137160"/>
                      <a:pt x="197168" y="138113"/>
                      <a:pt x="201930" y="138113"/>
                    </a:cubicBezTo>
                    <a:lnTo>
                      <a:pt x="201930" y="201930"/>
                    </a:lnTo>
                    <a:lnTo>
                      <a:pt x="172403" y="201930"/>
                    </a:lnTo>
                    <a:lnTo>
                      <a:pt x="138113" y="201930"/>
                    </a:lnTo>
                    <a:lnTo>
                      <a:pt x="126683" y="201930"/>
                    </a:lnTo>
                    <a:cubicBezTo>
                      <a:pt x="128588" y="177165"/>
                      <a:pt x="132398" y="153352"/>
                      <a:pt x="138113" y="131445"/>
                    </a:cubicBezTo>
                    <a:close/>
                    <a:moveTo>
                      <a:pt x="311468" y="201930"/>
                    </a:moveTo>
                    <a:lnTo>
                      <a:pt x="236220" y="201930"/>
                    </a:lnTo>
                    <a:lnTo>
                      <a:pt x="236220" y="138113"/>
                    </a:lnTo>
                    <a:cubicBezTo>
                      <a:pt x="258128" y="137160"/>
                      <a:pt x="279083" y="135255"/>
                      <a:pt x="300038" y="131445"/>
                    </a:cubicBezTo>
                    <a:cubicBezTo>
                      <a:pt x="306705" y="153352"/>
                      <a:pt x="310515" y="177165"/>
                      <a:pt x="311468" y="201930"/>
                    </a:cubicBezTo>
                    <a:close/>
                    <a:moveTo>
                      <a:pt x="380048" y="236220"/>
                    </a:moveTo>
                    <a:lnTo>
                      <a:pt x="397193" y="236220"/>
                    </a:lnTo>
                    <a:lnTo>
                      <a:pt x="404813" y="236220"/>
                    </a:lnTo>
                    <a:lnTo>
                      <a:pt x="404813" y="236220"/>
                    </a:lnTo>
                    <a:cubicBezTo>
                      <a:pt x="404813" y="237173"/>
                      <a:pt x="404813" y="239077"/>
                      <a:pt x="404813" y="240030"/>
                    </a:cubicBezTo>
                    <a:cubicBezTo>
                      <a:pt x="403860" y="252413"/>
                      <a:pt x="401003" y="263843"/>
                      <a:pt x="397193" y="275273"/>
                    </a:cubicBezTo>
                    <a:cubicBezTo>
                      <a:pt x="393383" y="288608"/>
                      <a:pt x="387668" y="300990"/>
                      <a:pt x="380048" y="313373"/>
                    </a:cubicBezTo>
                    <a:cubicBezTo>
                      <a:pt x="378143" y="317183"/>
                      <a:pt x="375285" y="320993"/>
                      <a:pt x="372428" y="324803"/>
                    </a:cubicBezTo>
                    <a:cubicBezTo>
                      <a:pt x="360045" y="320040"/>
                      <a:pt x="346710" y="317183"/>
                      <a:pt x="333375" y="313373"/>
                    </a:cubicBezTo>
                    <a:cubicBezTo>
                      <a:pt x="340043" y="289560"/>
                      <a:pt x="343853" y="263843"/>
                      <a:pt x="344805" y="236220"/>
                    </a:cubicBezTo>
                    <a:lnTo>
                      <a:pt x="380048" y="236220"/>
                    </a:lnTo>
                    <a:close/>
                    <a:moveTo>
                      <a:pt x="300990" y="306705"/>
                    </a:moveTo>
                    <a:cubicBezTo>
                      <a:pt x="280035" y="302895"/>
                      <a:pt x="258128" y="300990"/>
                      <a:pt x="237173" y="300038"/>
                    </a:cubicBezTo>
                    <a:lnTo>
                      <a:pt x="237173" y="236220"/>
                    </a:lnTo>
                    <a:lnTo>
                      <a:pt x="312420" y="236220"/>
                    </a:lnTo>
                    <a:cubicBezTo>
                      <a:pt x="310515" y="260985"/>
                      <a:pt x="306705" y="284798"/>
                      <a:pt x="300990" y="306705"/>
                    </a:cubicBezTo>
                    <a:close/>
                    <a:moveTo>
                      <a:pt x="236220" y="387667"/>
                    </a:moveTo>
                    <a:lnTo>
                      <a:pt x="236220" y="334328"/>
                    </a:lnTo>
                    <a:cubicBezTo>
                      <a:pt x="254318" y="335280"/>
                      <a:pt x="271463" y="336233"/>
                      <a:pt x="289560" y="339090"/>
                    </a:cubicBezTo>
                    <a:cubicBezTo>
                      <a:pt x="287655" y="344805"/>
                      <a:pt x="284798" y="349568"/>
                      <a:pt x="281940" y="354330"/>
                    </a:cubicBezTo>
                    <a:cubicBezTo>
                      <a:pt x="271463" y="374333"/>
                      <a:pt x="259080" y="388620"/>
                      <a:pt x="245745" y="397192"/>
                    </a:cubicBezTo>
                    <a:cubicBezTo>
                      <a:pt x="242888" y="399098"/>
                      <a:pt x="240030" y="401003"/>
                      <a:pt x="237173" y="401955"/>
                    </a:cubicBezTo>
                    <a:lnTo>
                      <a:pt x="236220" y="387667"/>
                    </a:lnTo>
                    <a:close/>
                    <a:moveTo>
                      <a:pt x="236220" y="104775"/>
                    </a:moveTo>
                    <a:lnTo>
                      <a:pt x="236220" y="54293"/>
                    </a:lnTo>
                    <a:lnTo>
                      <a:pt x="236220" y="37147"/>
                    </a:lnTo>
                    <a:cubicBezTo>
                      <a:pt x="240030" y="39053"/>
                      <a:pt x="243840" y="40957"/>
                      <a:pt x="246697" y="42863"/>
                    </a:cubicBezTo>
                    <a:cubicBezTo>
                      <a:pt x="259080" y="51435"/>
                      <a:pt x="271463" y="65723"/>
                      <a:pt x="280988" y="83820"/>
                    </a:cubicBezTo>
                    <a:cubicBezTo>
                      <a:pt x="283845" y="88582"/>
                      <a:pt x="285750" y="94298"/>
                      <a:pt x="288608" y="99060"/>
                    </a:cubicBezTo>
                    <a:cubicBezTo>
                      <a:pt x="271463" y="101918"/>
                      <a:pt x="254318" y="103823"/>
                      <a:pt x="236220" y="104775"/>
                    </a:cubicBezTo>
                    <a:close/>
                    <a:moveTo>
                      <a:pt x="157163" y="83820"/>
                    </a:moveTo>
                    <a:cubicBezTo>
                      <a:pt x="170498" y="60007"/>
                      <a:pt x="185738" y="43815"/>
                      <a:pt x="202883" y="37147"/>
                    </a:cubicBezTo>
                    <a:lnTo>
                      <a:pt x="202883" y="41910"/>
                    </a:lnTo>
                    <a:lnTo>
                      <a:pt x="202883" y="101918"/>
                    </a:lnTo>
                    <a:lnTo>
                      <a:pt x="202883" y="103823"/>
                    </a:lnTo>
                    <a:cubicBezTo>
                      <a:pt x="202883" y="103823"/>
                      <a:pt x="201930" y="103823"/>
                      <a:pt x="201930" y="103823"/>
                    </a:cubicBezTo>
                    <a:cubicBezTo>
                      <a:pt x="189548" y="102870"/>
                      <a:pt x="178118" y="101918"/>
                      <a:pt x="165735" y="100965"/>
                    </a:cubicBezTo>
                    <a:cubicBezTo>
                      <a:pt x="160973" y="100013"/>
                      <a:pt x="155258" y="100013"/>
                      <a:pt x="150495" y="99060"/>
                    </a:cubicBezTo>
                    <a:cubicBezTo>
                      <a:pt x="152400" y="94298"/>
                      <a:pt x="154305" y="88582"/>
                      <a:pt x="157163" y="83820"/>
                    </a:cubicBezTo>
                    <a:close/>
                    <a:moveTo>
                      <a:pt x="163830" y="337185"/>
                    </a:moveTo>
                    <a:cubicBezTo>
                      <a:pt x="176213" y="335280"/>
                      <a:pt x="187643" y="334328"/>
                      <a:pt x="200025" y="334328"/>
                    </a:cubicBezTo>
                    <a:cubicBezTo>
                      <a:pt x="200978" y="334328"/>
                      <a:pt x="201930" y="334328"/>
                      <a:pt x="202883" y="334328"/>
                    </a:cubicBezTo>
                    <a:lnTo>
                      <a:pt x="202883" y="340043"/>
                    </a:lnTo>
                    <a:lnTo>
                      <a:pt x="202883" y="362903"/>
                    </a:lnTo>
                    <a:lnTo>
                      <a:pt x="202883" y="400050"/>
                    </a:lnTo>
                    <a:lnTo>
                      <a:pt x="202883" y="401955"/>
                    </a:lnTo>
                    <a:cubicBezTo>
                      <a:pt x="186690" y="395288"/>
                      <a:pt x="170498" y="379095"/>
                      <a:pt x="157163" y="355283"/>
                    </a:cubicBezTo>
                    <a:cubicBezTo>
                      <a:pt x="154305" y="350520"/>
                      <a:pt x="152400" y="344805"/>
                      <a:pt x="149543" y="340043"/>
                    </a:cubicBezTo>
                    <a:cubicBezTo>
                      <a:pt x="154305" y="338138"/>
                      <a:pt x="159068" y="337185"/>
                      <a:pt x="163830" y="337185"/>
                    </a:cubicBezTo>
                    <a:close/>
                    <a:moveTo>
                      <a:pt x="302895" y="384810"/>
                    </a:moveTo>
                    <a:cubicBezTo>
                      <a:pt x="310515" y="373380"/>
                      <a:pt x="317183" y="360045"/>
                      <a:pt x="322898" y="344805"/>
                    </a:cubicBezTo>
                    <a:cubicBezTo>
                      <a:pt x="331470" y="346710"/>
                      <a:pt x="340043" y="349568"/>
                      <a:pt x="348615" y="351473"/>
                    </a:cubicBezTo>
                    <a:cubicBezTo>
                      <a:pt x="335280" y="365760"/>
                      <a:pt x="320040" y="376238"/>
                      <a:pt x="302895" y="384810"/>
                    </a:cubicBezTo>
                    <a:close/>
                    <a:moveTo>
                      <a:pt x="403860" y="198120"/>
                    </a:moveTo>
                    <a:cubicBezTo>
                      <a:pt x="403860" y="199073"/>
                      <a:pt x="403860" y="200977"/>
                      <a:pt x="403860" y="201930"/>
                    </a:cubicBezTo>
                    <a:lnTo>
                      <a:pt x="403860" y="201930"/>
                    </a:lnTo>
                    <a:lnTo>
                      <a:pt x="396240" y="201930"/>
                    </a:lnTo>
                    <a:lnTo>
                      <a:pt x="379095" y="201930"/>
                    </a:lnTo>
                    <a:lnTo>
                      <a:pt x="344805" y="201930"/>
                    </a:lnTo>
                    <a:cubicBezTo>
                      <a:pt x="343853" y="174308"/>
                      <a:pt x="340043" y="148590"/>
                      <a:pt x="333375" y="124777"/>
                    </a:cubicBezTo>
                    <a:cubicBezTo>
                      <a:pt x="346710" y="121920"/>
                      <a:pt x="359093" y="118110"/>
                      <a:pt x="372428" y="113348"/>
                    </a:cubicBezTo>
                    <a:cubicBezTo>
                      <a:pt x="375285" y="117157"/>
                      <a:pt x="377190" y="120968"/>
                      <a:pt x="380048" y="124777"/>
                    </a:cubicBezTo>
                    <a:cubicBezTo>
                      <a:pt x="386715" y="136208"/>
                      <a:pt x="392430" y="149543"/>
                      <a:pt x="397193" y="162877"/>
                    </a:cubicBezTo>
                    <a:cubicBezTo>
                      <a:pt x="400050" y="174308"/>
                      <a:pt x="402908" y="185738"/>
                      <a:pt x="403860" y="198120"/>
                    </a:cubicBezTo>
                    <a:close/>
                    <a:moveTo>
                      <a:pt x="348615" y="85725"/>
                    </a:moveTo>
                    <a:cubicBezTo>
                      <a:pt x="340043" y="88582"/>
                      <a:pt x="331470" y="90488"/>
                      <a:pt x="322898" y="92393"/>
                    </a:cubicBezTo>
                    <a:cubicBezTo>
                      <a:pt x="317183" y="78105"/>
                      <a:pt x="310515" y="64770"/>
                      <a:pt x="302895" y="52388"/>
                    </a:cubicBezTo>
                    <a:cubicBezTo>
                      <a:pt x="320040" y="61913"/>
                      <a:pt x="335280" y="72390"/>
                      <a:pt x="348615" y="85725"/>
                    </a:cubicBezTo>
                    <a:close/>
                    <a:moveTo>
                      <a:pt x="136208" y="53340"/>
                    </a:moveTo>
                    <a:cubicBezTo>
                      <a:pt x="128588" y="64770"/>
                      <a:pt x="121920" y="78105"/>
                      <a:pt x="116205" y="93345"/>
                    </a:cubicBezTo>
                    <a:cubicBezTo>
                      <a:pt x="107633" y="91440"/>
                      <a:pt x="99060" y="88582"/>
                      <a:pt x="90488" y="86677"/>
                    </a:cubicBezTo>
                    <a:cubicBezTo>
                      <a:pt x="103823" y="72390"/>
                      <a:pt x="119063" y="61913"/>
                      <a:pt x="136208" y="53340"/>
                    </a:cubicBezTo>
                    <a:close/>
                    <a:moveTo>
                      <a:pt x="66675" y="113348"/>
                    </a:moveTo>
                    <a:cubicBezTo>
                      <a:pt x="79058" y="118110"/>
                      <a:pt x="92393" y="120968"/>
                      <a:pt x="105727" y="124777"/>
                    </a:cubicBezTo>
                    <a:cubicBezTo>
                      <a:pt x="99060" y="148590"/>
                      <a:pt x="95250" y="174308"/>
                      <a:pt x="94298" y="201930"/>
                    </a:cubicBezTo>
                    <a:lnTo>
                      <a:pt x="35243" y="201930"/>
                    </a:lnTo>
                    <a:cubicBezTo>
                      <a:pt x="37148" y="169545"/>
                      <a:pt x="48578" y="139065"/>
                      <a:pt x="66675" y="113348"/>
                    </a:cubicBezTo>
                    <a:close/>
                    <a:moveTo>
                      <a:pt x="94298" y="236220"/>
                    </a:moveTo>
                    <a:cubicBezTo>
                      <a:pt x="95250" y="263843"/>
                      <a:pt x="99060" y="289560"/>
                      <a:pt x="105727" y="313373"/>
                    </a:cubicBezTo>
                    <a:cubicBezTo>
                      <a:pt x="92393" y="316230"/>
                      <a:pt x="80010" y="320040"/>
                      <a:pt x="66675" y="324803"/>
                    </a:cubicBezTo>
                    <a:cubicBezTo>
                      <a:pt x="48578" y="299085"/>
                      <a:pt x="37148" y="268605"/>
                      <a:pt x="34290" y="236220"/>
                    </a:cubicBezTo>
                    <a:lnTo>
                      <a:pt x="94298" y="236220"/>
                    </a:lnTo>
                    <a:close/>
                    <a:moveTo>
                      <a:pt x="90488" y="352425"/>
                    </a:moveTo>
                    <a:cubicBezTo>
                      <a:pt x="99060" y="349568"/>
                      <a:pt x="107633" y="347663"/>
                      <a:pt x="116205" y="345758"/>
                    </a:cubicBezTo>
                    <a:cubicBezTo>
                      <a:pt x="121920" y="360045"/>
                      <a:pt x="128588" y="373380"/>
                      <a:pt x="136208" y="385763"/>
                    </a:cubicBezTo>
                    <a:cubicBezTo>
                      <a:pt x="119063" y="376238"/>
                      <a:pt x="103823" y="365760"/>
                      <a:pt x="90488" y="352425"/>
                    </a:cubicBezTo>
                    <a:close/>
                  </a:path>
                </a:pathLst>
              </a:custGeom>
              <a:grpFill/>
              <a:ln w="9525" cap="flat">
                <a:noFill/>
                <a:prstDash val="solid"/>
                <a:miter/>
              </a:ln>
            </p:spPr>
            <p:txBody>
              <a:bodyPr rtlCol="0" anchor="ctr"/>
              <a:lstStyle/>
              <a:p>
                <a:endParaRPr lang="en-GB" sz="1050"/>
              </a:p>
            </p:txBody>
          </p:sp>
        </p:grpSp>
        <p:sp>
          <p:nvSpPr>
            <p:cNvPr id="31" name="TextBox 30">
              <a:extLst>
                <a:ext uri="{FF2B5EF4-FFF2-40B4-BE49-F238E27FC236}">
                  <a16:creationId xmlns:a16="http://schemas.microsoft.com/office/drawing/2014/main" id="{6E7966E7-D464-4BF4-B6E0-525DC082E2AD}"/>
                </a:ext>
              </a:extLst>
            </p:cNvPr>
            <p:cNvSpPr txBox="1"/>
            <p:nvPr/>
          </p:nvSpPr>
          <p:spPr>
            <a:xfrm>
              <a:off x="1103599" y="2193722"/>
              <a:ext cx="761340" cy="369332"/>
            </a:xfrm>
            <a:prstGeom prst="rect">
              <a:avLst/>
            </a:prstGeom>
            <a:noFill/>
          </p:spPr>
          <p:txBody>
            <a:bodyPr wrap="square" rtlCol="0">
              <a:spAutoFit/>
            </a:bodyPr>
            <a:lstStyle>
              <a:defPPr>
                <a:defRPr lang="en-US"/>
              </a:defPPr>
              <a:lvl1pPr algn="ctr">
                <a:defRPr sz="1100" b="1">
                  <a:solidFill>
                    <a:schemeClr val="tx2"/>
                  </a:solidFill>
                  <a:latin typeface="+mj-lt"/>
                </a:defRPr>
              </a:lvl1pPr>
            </a:lstStyle>
            <a:p>
              <a:r>
                <a:rPr lang="en-GB" sz="900">
                  <a:latin typeface="Trebuchet MS" panose="020B0603020202020204" pitchFamily="34" charset="0"/>
                </a:rPr>
                <a:t>Web platforms</a:t>
              </a:r>
            </a:p>
          </p:txBody>
        </p:sp>
      </p:grpSp>
      <p:sp>
        <p:nvSpPr>
          <p:cNvPr id="37" name="TextBox 36">
            <a:extLst>
              <a:ext uri="{FF2B5EF4-FFF2-40B4-BE49-F238E27FC236}">
                <a16:creationId xmlns:a16="http://schemas.microsoft.com/office/drawing/2014/main" id="{B037FA60-EF30-4160-990C-2DFEB94B789D}"/>
              </a:ext>
            </a:extLst>
          </p:cNvPr>
          <p:cNvSpPr txBox="1"/>
          <p:nvPr/>
        </p:nvSpPr>
        <p:spPr>
          <a:xfrm>
            <a:off x="2142841" y="1504430"/>
            <a:ext cx="2606608" cy="938719"/>
          </a:xfrm>
          <a:prstGeom prst="rect">
            <a:avLst/>
          </a:prstGeom>
          <a:noFill/>
        </p:spPr>
        <p:txBody>
          <a:bodyPr wrap="square" rtlCol="0">
            <a:spAutoFit/>
          </a:bodyPr>
          <a:lstStyle>
            <a:defPPr>
              <a:defRPr lang="en-US"/>
            </a:defPPr>
            <a:lvl1pPr marL="171450" indent="-171450">
              <a:spcAft>
                <a:spcPts val="600"/>
              </a:spcAft>
              <a:buFont typeface="Arial" panose="020B0604020202020204" pitchFamily="34" charset="0"/>
              <a:buChar char="•"/>
              <a:defRPr sz="1000">
                <a:latin typeface="+mj-lt"/>
              </a:defRPr>
            </a:lvl1pPr>
          </a:lstStyle>
          <a:p>
            <a:pPr algn="just">
              <a:spcAft>
                <a:spcPts val="300"/>
              </a:spcAft>
            </a:pPr>
            <a:r>
              <a:rPr lang="en-GB">
                <a:latin typeface="Trebuchet MS" panose="020B0603020202020204" pitchFamily="34" charset="0"/>
              </a:rPr>
              <a:t>Client access to a </a:t>
            </a:r>
            <a:r>
              <a:rPr lang="en-GB">
                <a:solidFill>
                  <a:schemeClr val="tx2"/>
                </a:solidFill>
                <a:latin typeface="Trebuchet MS" panose="020B0603020202020204" pitchFamily="34" charset="0"/>
              </a:rPr>
              <a:t>web platform </a:t>
            </a:r>
            <a:r>
              <a:rPr lang="en-GB">
                <a:latin typeface="Trebuchet MS" panose="020B0603020202020204" pitchFamily="34" charset="0"/>
              </a:rPr>
              <a:t>connected to </a:t>
            </a:r>
            <a:r>
              <a:rPr lang="en-GB" err="1">
                <a:latin typeface="Trebuchet MS" panose="020B0603020202020204" pitchFamily="34" charset="0"/>
              </a:rPr>
              <a:t>Altares</a:t>
            </a:r>
            <a:r>
              <a:rPr lang="en-GB">
                <a:latin typeface="Trebuchet MS" panose="020B0603020202020204" pitchFamily="34" charset="0"/>
              </a:rPr>
              <a:t>' database</a:t>
            </a:r>
          </a:p>
          <a:p>
            <a:pPr algn="just">
              <a:spcAft>
                <a:spcPts val="300"/>
              </a:spcAft>
            </a:pPr>
            <a:r>
              <a:rPr lang="en-GB">
                <a:latin typeface="Trebuchet MS" panose="020B0603020202020204" pitchFamily="34" charset="0"/>
              </a:rPr>
              <a:t>Clients can </a:t>
            </a:r>
            <a:r>
              <a:rPr lang="en-GB">
                <a:solidFill>
                  <a:schemeClr val="tx2"/>
                </a:solidFill>
                <a:latin typeface="Trebuchet MS" panose="020B0603020202020204" pitchFamily="34" charset="0"/>
              </a:rPr>
              <a:t>search on the platform</a:t>
            </a:r>
          </a:p>
          <a:p>
            <a:pPr algn="just">
              <a:spcAft>
                <a:spcPts val="300"/>
              </a:spcAft>
            </a:pPr>
            <a:r>
              <a:rPr lang="en-GB">
                <a:latin typeface="Trebuchet MS" panose="020B0603020202020204" pitchFamily="34" charset="0"/>
              </a:rPr>
              <a:t>Clients can then </a:t>
            </a:r>
            <a:r>
              <a:rPr lang="en-GB">
                <a:solidFill>
                  <a:schemeClr val="tx2"/>
                </a:solidFill>
                <a:latin typeface="Trebuchet MS" panose="020B0603020202020204" pitchFamily="34" charset="0"/>
              </a:rPr>
              <a:t>extract data they need </a:t>
            </a:r>
            <a:r>
              <a:rPr lang="en-GB">
                <a:latin typeface="Trebuchet MS" panose="020B0603020202020204" pitchFamily="34" charset="0"/>
              </a:rPr>
              <a:t>and</a:t>
            </a:r>
            <a:r>
              <a:rPr lang="en-GB">
                <a:solidFill>
                  <a:schemeClr val="tx2"/>
                </a:solidFill>
                <a:latin typeface="Trebuchet MS" panose="020B0603020202020204" pitchFamily="34" charset="0"/>
              </a:rPr>
              <a:t> push it into their system</a:t>
            </a:r>
            <a:endParaRPr lang="en-GB">
              <a:latin typeface="Trebuchet MS" panose="020B0603020202020204" pitchFamily="34" charset="0"/>
            </a:endParaRPr>
          </a:p>
        </p:txBody>
      </p:sp>
      <p:sp>
        <p:nvSpPr>
          <p:cNvPr id="82" name="Ellipse 81">
            <a:extLst>
              <a:ext uri="{FF2B5EF4-FFF2-40B4-BE49-F238E27FC236}">
                <a16:creationId xmlns:a16="http://schemas.microsoft.com/office/drawing/2014/main" id="{9FB858DC-A8BF-4FB1-A2F0-EE345B2033E3}"/>
              </a:ext>
            </a:extLst>
          </p:cNvPr>
          <p:cNvSpPr/>
          <p:nvPr/>
        </p:nvSpPr>
        <p:spPr bwMode="auto">
          <a:xfrm>
            <a:off x="1152125" y="1554452"/>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0" u="none" strike="noStrike" cap="none" normalizeH="0" baseline="0">
                <a:ln>
                  <a:noFill/>
                </a:ln>
                <a:solidFill>
                  <a:schemeClr val="bg1"/>
                </a:solidFill>
                <a:effectLst/>
                <a:latin typeface="Trebuchet MS" panose="020B0603020202020204" pitchFamily="34" charset="0"/>
              </a:rPr>
              <a:t>1</a:t>
            </a:r>
          </a:p>
        </p:txBody>
      </p:sp>
      <p:sp>
        <p:nvSpPr>
          <p:cNvPr id="62" name="Rectangle 61">
            <a:extLst>
              <a:ext uri="{FF2B5EF4-FFF2-40B4-BE49-F238E27FC236}">
                <a16:creationId xmlns:a16="http://schemas.microsoft.com/office/drawing/2014/main" id="{F5E27736-17FA-4086-8766-75DC9B3704B3}"/>
              </a:ext>
            </a:extLst>
          </p:cNvPr>
          <p:cNvSpPr/>
          <p:nvPr/>
        </p:nvSpPr>
        <p:spPr bwMode="auto">
          <a:xfrm>
            <a:off x="1012520" y="4808308"/>
            <a:ext cx="3794377" cy="87921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1" name="TextBox 40">
            <a:extLst>
              <a:ext uri="{FF2B5EF4-FFF2-40B4-BE49-F238E27FC236}">
                <a16:creationId xmlns:a16="http://schemas.microsoft.com/office/drawing/2014/main" id="{ADED8ADB-AD37-45B8-9F34-7D3231768462}"/>
              </a:ext>
            </a:extLst>
          </p:cNvPr>
          <p:cNvSpPr txBox="1"/>
          <p:nvPr/>
        </p:nvSpPr>
        <p:spPr>
          <a:xfrm>
            <a:off x="2142841" y="4800203"/>
            <a:ext cx="2606608" cy="861774"/>
          </a:xfrm>
          <a:prstGeom prst="rect">
            <a:avLst/>
          </a:prstGeom>
          <a:noFill/>
        </p:spPr>
        <p:txBody>
          <a:bodyPr wrap="square" rtlCol="0">
            <a:spAutoFit/>
          </a:bodyPr>
          <a:lstStyle>
            <a:defPPr>
              <a:defRPr lang="en-US"/>
            </a:defPPr>
            <a:lvl1pPr marL="171450" indent="-171450">
              <a:spcAft>
                <a:spcPts val="600"/>
              </a:spcAft>
              <a:buFont typeface="Arial" panose="020B0604020202020204" pitchFamily="34" charset="0"/>
              <a:buChar char="•"/>
              <a:defRPr sz="1000">
                <a:latin typeface="+mj-lt"/>
              </a:defRPr>
            </a:lvl1pPr>
          </a:lstStyle>
          <a:p>
            <a:pPr algn="just">
              <a:spcAft>
                <a:spcPts val="0"/>
              </a:spcAft>
            </a:pPr>
            <a:r>
              <a:rPr lang="en-GB">
                <a:latin typeface="Trebuchet MS" panose="020B0603020202020204" pitchFamily="34" charset="0"/>
              </a:rPr>
              <a:t>APIs allow the client to </a:t>
            </a:r>
            <a:r>
              <a:rPr lang="en-GB">
                <a:solidFill>
                  <a:schemeClr val="tx2"/>
                </a:solidFill>
                <a:latin typeface="Trebuchet MS" panose="020B0603020202020204" pitchFamily="34" charset="0"/>
              </a:rPr>
              <a:t>integrate directly </a:t>
            </a:r>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data in their systems</a:t>
            </a:r>
          </a:p>
          <a:p>
            <a:pPr algn="just">
              <a:spcAft>
                <a:spcPts val="0"/>
              </a:spcAft>
            </a:pPr>
            <a:r>
              <a:rPr lang="en-GB">
                <a:latin typeface="Trebuchet MS" panose="020B0603020202020204" pitchFamily="34" charset="0"/>
              </a:rPr>
              <a:t>APIs can be on-the-shelf or tailor made</a:t>
            </a:r>
          </a:p>
          <a:p>
            <a:pPr algn="just">
              <a:spcAft>
                <a:spcPts val="0"/>
              </a:spcAft>
            </a:pPr>
            <a:r>
              <a:rPr lang="en-GB">
                <a:latin typeface="Trebuchet MS" panose="020B0603020202020204" pitchFamily="34" charset="0"/>
              </a:rPr>
              <a:t>They require the development of </a:t>
            </a:r>
            <a:r>
              <a:rPr lang="en-GB">
                <a:solidFill>
                  <a:schemeClr val="tx2"/>
                </a:solidFill>
                <a:latin typeface="Trebuchet MS" panose="020B0603020202020204" pitchFamily="34" charset="0"/>
              </a:rPr>
              <a:t>customized interfaces </a:t>
            </a:r>
            <a:r>
              <a:rPr lang="en-GB">
                <a:latin typeface="Trebuchet MS" panose="020B0603020202020204" pitchFamily="34" charset="0"/>
              </a:rPr>
              <a:t>with the client</a:t>
            </a:r>
          </a:p>
        </p:txBody>
      </p:sp>
      <p:sp>
        <p:nvSpPr>
          <p:cNvPr id="83" name="Ellipse 82">
            <a:extLst>
              <a:ext uri="{FF2B5EF4-FFF2-40B4-BE49-F238E27FC236}">
                <a16:creationId xmlns:a16="http://schemas.microsoft.com/office/drawing/2014/main" id="{34B675DF-7584-4C80-BA54-6AE5B2468653}"/>
              </a:ext>
            </a:extLst>
          </p:cNvPr>
          <p:cNvSpPr/>
          <p:nvPr/>
        </p:nvSpPr>
        <p:spPr bwMode="auto">
          <a:xfrm>
            <a:off x="1152125" y="4855023"/>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a:solidFill>
                  <a:schemeClr val="bg1"/>
                </a:solidFill>
                <a:latin typeface="Trebuchet MS" panose="020B0603020202020204" pitchFamily="34" charset="0"/>
              </a:rPr>
              <a:t>4</a:t>
            </a:r>
            <a:endParaRPr kumimoji="0" lang="en-GB" sz="700" b="0" i="0" u="none" strike="noStrike" cap="none" normalizeH="0" baseline="0">
              <a:ln>
                <a:noFill/>
              </a:ln>
              <a:solidFill>
                <a:schemeClr val="bg1"/>
              </a:solidFill>
              <a:effectLst/>
              <a:latin typeface="Trebuchet MS" panose="020B0603020202020204" pitchFamily="34" charset="0"/>
            </a:endParaRPr>
          </a:p>
        </p:txBody>
      </p:sp>
      <p:sp>
        <p:nvSpPr>
          <p:cNvPr id="68" name="Triangle isocèle 67">
            <a:extLst>
              <a:ext uri="{FF2B5EF4-FFF2-40B4-BE49-F238E27FC236}">
                <a16:creationId xmlns:a16="http://schemas.microsoft.com/office/drawing/2014/main" id="{8D4314D4-E0A3-4440-80A9-95CAF3772F16}"/>
              </a:ext>
            </a:extLst>
          </p:cNvPr>
          <p:cNvSpPr/>
          <p:nvPr/>
        </p:nvSpPr>
        <p:spPr bwMode="auto">
          <a:xfrm rot="5400000">
            <a:off x="4859169" y="3836288"/>
            <a:ext cx="545903" cy="12318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70" name="Connecteur droit 69">
            <a:extLst>
              <a:ext uri="{FF2B5EF4-FFF2-40B4-BE49-F238E27FC236}">
                <a16:creationId xmlns:a16="http://schemas.microsoft.com/office/drawing/2014/main" id="{567F0926-61EF-4A88-842C-748C5FC6B493}"/>
              </a:ext>
            </a:extLst>
          </p:cNvPr>
          <p:cNvCxnSpPr>
            <a:cxnSpLocks/>
          </p:cNvCxnSpPr>
          <p:nvPr/>
        </p:nvCxnSpPr>
        <p:spPr bwMode="auto">
          <a:xfrm>
            <a:off x="5061883" y="1222077"/>
            <a:ext cx="0" cy="5009758"/>
          </a:xfrm>
          <a:prstGeom prst="line">
            <a:avLst/>
          </a:prstGeom>
          <a:solidFill>
            <a:schemeClr val="accent1"/>
          </a:solidFill>
          <a:ln w="9525" cap="flat" cmpd="sng" algn="ctr">
            <a:solidFill>
              <a:schemeClr val="tx2"/>
            </a:solidFill>
            <a:prstDash val="solid"/>
            <a:round/>
            <a:headEnd type="none" w="med" len="med"/>
            <a:tailEnd type="none" w="med" len="med"/>
          </a:ln>
          <a:effectLst/>
        </p:spPr>
      </p:cxnSp>
      <p:grpSp>
        <p:nvGrpSpPr>
          <p:cNvPr id="65" name="Group 4">
            <a:extLst>
              <a:ext uri="{FF2B5EF4-FFF2-40B4-BE49-F238E27FC236}">
                <a16:creationId xmlns:a16="http://schemas.microsoft.com/office/drawing/2014/main" id="{F9E195D6-AC64-401B-813F-30114A7D8B9D}"/>
              </a:ext>
            </a:extLst>
          </p:cNvPr>
          <p:cNvGrpSpPr>
            <a:grpSpLocks noChangeAspect="1"/>
          </p:cNvGrpSpPr>
          <p:nvPr/>
        </p:nvGrpSpPr>
        <p:grpSpPr bwMode="auto">
          <a:xfrm>
            <a:off x="6849891" y="5270423"/>
            <a:ext cx="154955" cy="126267"/>
            <a:chOff x="788" y="869"/>
            <a:chExt cx="740" cy="603"/>
          </a:xfrm>
          <a:solidFill>
            <a:schemeClr val="tx1"/>
          </a:solidFill>
        </p:grpSpPr>
        <p:sp>
          <p:nvSpPr>
            <p:cNvPr id="66" name="Freeform 5">
              <a:extLst>
                <a:ext uri="{FF2B5EF4-FFF2-40B4-BE49-F238E27FC236}">
                  <a16:creationId xmlns:a16="http://schemas.microsoft.com/office/drawing/2014/main" id="{EED150C7-A8AE-4344-9FDB-71F11004BD82}"/>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Rectangle 6">
              <a:extLst>
                <a:ext uri="{FF2B5EF4-FFF2-40B4-BE49-F238E27FC236}">
                  <a16:creationId xmlns:a16="http://schemas.microsoft.com/office/drawing/2014/main" id="{4001565E-4A48-4708-A047-1D26036BFFEC}"/>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Rectangle 7">
              <a:extLst>
                <a:ext uri="{FF2B5EF4-FFF2-40B4-BE49-F238E27FC236}">
                  <a16:creationId xmlns:a16="http://schemas.microsoft.com/office/drawing/2014/main" id="{15BB09EC-BDEA-4B32-A27B-D39249351E05}"/>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Rectangle 8">
              <a:extLst>
                <a:ext uri="{FF2B5EF4-FFF2-40B4-BE49-F238E27FC236}">
                  <a16:creationId xmlns:a16="http://schemas.microsoft.com/office/drawing/2014/main" id="{398B85FD-2899-4345-96D3-9E96307172A1}"/>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4" name="Group 113">
            <a:extLst>
              <a:ext uri="{FF2B5EF4-FFF2-40B4-BE49-F238E27FC236}">
                <a16:creationId xmlns:a16="http://schemas.microsoft.com/office/drawing/2014/main" id="{B8DC0B9D-C0F4-449E-901A-E02EC5986EFF}"/>
              </a:ext>
            </a:extLst>
          </p:cNvPr>
          <p:cNvGrpSpPr/>
          <p:nvPr/>
        </p:nvGrpSpPr>
        <p:grpSpPr>
          <a:xfrm>
            <a:off x="1297844" y="4983238"/>
            <a:ext cx="761339" cy="529356"/>
            <a:chOff x="1297844" y="4905632"/>
            <a:chExt cx="761339" cy="529356"/>
          </a:xfrm>
        </p:grpSpPr>
        <p:sp>
          <p:nvSpPr>
            <p:cNvPr id="32" name="TextBox 31">
              <a:extLst>
                <a:ext uri="{FF2B5EF4-FFF2-40B4-BE49-F238E27FC236}">
                  <a16:creationId xmlns:a16="http://schemas.microsoft.com/office/drawing/2014/main" id="{F074AEEF-9E2B-438F-8548-FE75D8882910}"/>
                </a:ext>
              </a:extLst>
            </p:cNvPr>
            <p:cNvSpPr txBox="1"/>
            <p:nvPr/>
          </p:nvSpPr>
          <p:spPr>
            <a:xfrm>
              <a:off x="1297844" y="5204156"/>
              <a:ext cx="761339" cy="230832"/>
            </a:xfrm>
            <a:prstGeom prst="rect">
              <a:avLst/>
            </a:prstGeom>
            <a:noFill/>
          </p:spPr>
          <p:txBody>
            <a:bodyPr wrap="square" rtlCol="0">
              <a:spAutoFit/>
            </a:bodyPr>
            <a:lstStyle>
              <a:defPPr>
                <a:defRPr lang="en-US"/>
              </a:defPPr>
              <a:lvl1pPr algn="ctr">
                <a:defRPr sz="1100" b="1">
                  <a:solidFill>
                    <a:schemeClr val="tx2"/>
                  </a:solidFill>
                  <a:latin typeface="+mj-lt"/>
                </a:defRPr>
              </a:lvl1pPr>
            </a:lstStyle>
            <a:p>
              <a:r>
                <a:rPr lang="en-GB" sz="900">
                  <a:latin typeface="Trebuchet MS" panose="020B0603020202020204" pitchFamily="34" charset="0"/>
                </a:rPr>
                <a:t>API</a:t>
              </a:r>
            </a:p>
          </p:txBody>
        </p:sp>
        <p:grpSp>
          <p:nvGrpSpPr>
            <p:cNvPr id="43" name="Graphic 41">
              <a:extLst>
                <a:ext uri="{FF2B5EF4-FFF2-40B4-BE49-F238E27FC236}">
                  <a16:creationId xmlns:a16="http://schemas.microsoft.com/office/drawing/2014/main" id="{9F461B64-0D98-482B-B6BE-049444184EDC}"/>
                </a:ext>
              </a:extLst>
            </p:cNvPr>
            <p:cNvGrpSpPr>
              <a:grpSpLocks noChangeAspect="1"/>
            </p:cNvGrpSpPr>
            <p:nvPr/>
          </p:nvGrpSpPr>
          <p:grpSpPr>
            <a:xfrm>
              <a:off x="1529969" y="4905632"/>
              <a:ext cx="297088" cy="297088"/>
              <a:chOff x="4713920" y="1246857"/>
              <a:chExt cx="1971647" cy="1971648"/>
            </a:xfrm>
            <a:solidFill>
              <a:schemeClr val="tx2"/>
            </a:solidFill>
          </p:grpSpPr>
          <p:sp>
            <p:nvSpPr>
              <p:cNvPr id="44" name="Freeform: Shape 43">
                <a:extLst>
                  <a:ext uri="{FF2B5EF4-FFF2-40B4-BE49-F238E27FC236}">
                    <a16:creationId xmlns:a16="http://schemas.microsoft.com/office/drawing/2014/main" id="{CC72F239-7224-42D2-8D1B-D4E557BB41FC}"/>
                  </a:ext>
                </a:extLst>
              </p:cNvPr>
              <p:cNvSpPr/>
              <p:nvPr/>
            </p:nvSpPr>
            <p:spPr>
              <a:xfrm>
                <a:off x="4713920" y="1246857"/>
                <a:ext cx="1971647" cy="1840204"/>
              </a:xfrm>
              <a:custGeom>
                <a:avLst/>
                <a:gdLst>
                  <a:gd name="connsiteX0" fmla="*/ 1577318 w 1971647"/>
                  <a:gd name="connsiteY0" fmla="*/ 558634 h 1840204"/>
                  <a:gd name="connsiteX1" fmla="*/ 1441472 w 1971647"/>
                  <a:gd name="connsiteY1" fmla="*/ 582885 h 1840204"/>
                  <a:gd name="connsiteX2" fmla="*/ 1248710 w 1971647"/>
                  <a:gd name="connsiteY2" fmla="*/ 427190 h 1840204"/>
                  <a:gd name="connsiteX3" fmla="*/ 1248415 w 1971647"/>
                  <a:gd name="connsiteY3" fmla="*/ 427190 h 1840204"/>
                  <a:gd name="connsiteX4" fmla="*/ 805090 w 1971647"/>
                  <a:gd name="connsiteY4" fmla="*/ 0 h 1840204"/>
                  <a:gd name="connsiteX5" fmla="*/ 361469 w 1971647"/>
                  <a:gd name="connsiteY5" fmla="*/ 443621 h 1840204"/>
                  <a:gd name="connsiteX6" fmla="*/ 364821 w 1971647"/>
                  <a:gd name="connsiteY6" fmla="*/ 497940 h 1840204"/>
                  <a:gd name="connsiteX7" fmla="*/ 0 w 1971647"/>
                  <a:gd name="connsiteY7" fmla="*/ 920102 h 1840204"/>
                  <a:gd name="connsiteX8" fmla="*/ 328608 w 1971647"/>
                  <a:gd name="connsiteY8" fmla="*/ 1335364 h 1840204"/>
                  <a:gd name="connsiteX9" fmla="*/ 328608 w 1971647"/>
                  <a:gd name="connsiteY9" fmla="*/ 1465132 h 1840204"/>
                  <a:gd name="connsiteX10" fmla="*/ 108211 w 1971647"/>
                  <a:gd name="connsiteY10" fmla="*/ 1685529 h 1840204"/>
                  <a:gd name="connsiteX11" fmla="*/ 98582 w 1971647"/>
                  <a:gd name="connsiteY11" fmla="*/ 1708762 h 1840204"/>
                  <a:gd name="connsiteX12" fmla="*/ 98582 w 1971647"/>
                  <a:gd name="connsiteY12" fmla="*/ 1840205 h 1840204"/>
                  <a:gd name="connsiteX13" fmla="*/ 164304 w 1971647"/>
                  <a:gd name="connsiteY13" fmla="*/ 1840205 h 1840204"/>
                  <a:gd name="connsiteX14" fmla="*/ 164304 w 1971647"/>
                  <a:gd name="connsiteY14" fmla="*/ 1722366 h 1840204"/>
                  <a:gd name="connsiteX15" fmla="*/ 384701 w 1971647"/>
                  <a:gd name="connsiteY15" fmla="*/ 1501969 h 1840204"/>
                  <a:gd name="connsiteX16" fmla="*/ 394330 w 1971647"/>
                  <a:gd name="connsiteY16" fmla="*/ 1478736 h 1840204"/>
                  <a:gd name="connsiteX17" fmla="*/ 394330 w 1971647"/>
                  <a:gd name="connsiteY17" fmla="*/ 1345617 h 1840204"/>
                  <a:gd name="connsiteX18" fmla="*/ 427190 w 1971647"/>
                  <a:gd name="connsiteY18" fmla="*/ 1347293 h 1840204"/>
                  <a:gd name="connsiteX19" fmla="*/ 525773 w 1971647"/>
                  <a:gd name="connsiteY19" fmla="*/ 1347293 h 1840204"/>
                  <a:gd name="connsiteX20" fmla="*/ 525773 w 1971647"/>
                  <a:gd name="connsiteY20" fmla="*/ 1530853 h 1840204"/>
                  <a:gd name="connsiteX21" fmla="*/ 371097 w 1971647"/>
                  <a:gd name="connsiteY21" fmla="*/ 1685529 h 1840204"/>
                  <a:gd name="connsiteX22" fmla="*/ 361469 w 1971647"/>
                  <a:gd name="connsiteY22" fmla="*/ 1708762 h 1840204"/>
                  <a:gd name="connsiteX23" fmla="*/ 361469 w 1971647"/>
                  <a:gd name="connsiteY23" fmla="*/ 1840205 h 1840204"/>
                  <a:gd name="connsiteX24" fmla="*/ 427190 w 1971647"/>
                  <a:gd name="connsiteY24" fmla="*/ 1840205 h 1840204"/>
                  <a:gd name="connsiteX25" fmla="*/ 427190 w 1971647"/>
                  <a:gd name="connsiteY25" fmla="*/ 1722366 h 1840204"/>
                  <a:gd name="connsiteX26" fmla="*/ 581866 w 1971647"/>
                  <a:gd name="connsiteY26" fmla="*/ 1567690 h 1840204"/>
                  <a:gd name="connsiteX27" fmla="*/ 591494 w 1971647"/>
                  <a:gd name="connsiteY27" fmla="*/ 1544458 h 1840204"/>
                  <a:gd name="connsiteX28" fmla="*/ 591494 w 1971647"/>
                  <a:gd name="connsiteY28" fmla="*/ 1347293 h 1840204"/>
                  <a:gd name="connsiteX29" fmla="*/ 755798 w 1971647"/>
                  <a:gd name="connsiteY29" fmla="*/ 1347293 h 1840204"/>
                  <a:gd name="connsiteX30" fmla="*/ 755798 w 1971647"/>
                  <a:gd name="connsiteY30" fmla="*/ 1596575 h 1840204"/>
                  <a:gd name="connsiteX31" fmla="*/ 666844 w 1971647"/>
                  <a:gd name="connsiteY31" fmla="*/ 1685529 h 1840204"/>
                  <a:gd name="connsiteX32" fmla="*/ 657216 w 1971647"/>
                  <a:gd name="connsiteY32" fmla="*/ 1708762 h 1840204"/>
                  <a:gd name="connsiteX33" fmla="*/ 657216 w 1971647"/>
                  <a:gd name="connsiteY33" fmla="*/ 1840205 h 1840204"/>
                  <a:gd name="connsiteX34" fmla="*/ 722938 w 1971647"/>
                  <a:gd name="connsiteY34" fmla="*/ 1840205 h 1840204"/>
                  <a:gd name="connsiteX35" fmla="*/ 722938 w 1971647"/>
                  <a:gd name="connsiteY35" fmla="*/ 1722366 h 1840204"/>
                  <a:gd name="connsiteX36" fmla="*/ 811892 w 1971647"/>
                  <a:gd name="connsiteY36" fmla="*/ 1633412 h 1840204"/>
                  <a:gd name="connsiteX37" fmla="*/ 821520 w 1971647"/>
                  <a:gd name="connsiteY37" fmla="*/ 1610179 h 1840204"/>
                  <a:gd name="connsiteX38" fmla="*/ 821520 w 1971647"/>
                  <a:gd name="connsiteY38" fmla="*/ 1347293 h 1840204"/>
                  <a:gd name="connsiteX39" fmla="*/ 952963 w 1971647"/>
                  <a:gd name="connsiteY39" fmla="*/ 1347293 h 1840204"/>
                  <a:gd name="connsiteX40" fmla="*/ 952963 w 1971647"/>
                  <a:gd name="connsiteY40" fmla="*/ 1840205 h 1840204"/>
                  <a:gd name="connsiteX41" fmla="*/ 1018685 w 1971647"/>
                  <a:gd name="connsiteY41" fmla="*/ 1840205 h 1840204"/>
                  <a:gd name="connsiteX42" fmla="*/ 1018685 w 1971647"/>
                  <a:gd name="connsiteY42" fmla="*/ 1347293 h 1840204"/>
                  <a:gd name="connsiteX43" fmla="*/ 1150128 w 1971647"/>
                  <a:gd name="connsiteY43" fmla="*/ 1347293 h 1840204"/>
                  <a:gd name="connsiteX44" fmla="*/ 1150128 w 1971647"/>
                  <a:gd name="connsiteY44" fmla="*/ 1610179 h 1840204"/>
                  <a:gd name="connsiteX45" fmla="*/ 1159756 w 1971647"/>
                  <a:gd name="connsiteY45" fmla="*/ 1633412 h 1840204"/>
                  <a:gd name="connsiteX46" fmla="*/ 1248710 w 1971647"/>
                  <a:gd name="connsiteY46" fmla="*/ 1722366 h 1840204"/>
                  <a:gd name="connsiteX47" fmla="*/ 1248710 w 1971647"/>
                  <a:gd name="connsiteY47" fmla="*/ 1840205 h 1840204"/>
                  <a:gd name="connsiteX48" fmla="*/ 1314432 w 1971647"/>
                  <a:gd name="connsiteY48" fmla="*/ 1840205 h 1840204"/>
                  <a:gd name="connsiteX49" fmla="*/ 1314432 w 1971647"/>
                  <a:gd name="connsiteY49" fmla="*/ 1708762 h 1840204"/>
                  <a:gd name="connsiteX50" fmla="*/ 1304804 w 1971647"/>
                  <a:gd name="connsiteY50" fmla="*/ 1685529 h 1840204"/>
                  <a:gd name="connsiteX51" fmla="*/ 1215850 w 1971647"/>
                  <a:gd name="connsiteY51" fmla="*/ 1596575 h 1840204"/>
                  <a:gd name="connsiteX52" fmla="*/ 1215850 w 1971647"/>
                  <a:gd name="connsiteY52" fmla="*/ 1347293 h 1840204"/>
                  <a:gd name="connsiteX53" fmla="*/ 1380154 w 1971647"/>
                  <a:gd name="connsiteY53" fmla="*/ 1347293 h 1840204"/>
                  <a:gd name="connsiteX54" fmla="*/ 1380154 w 1971647"/>
                  <a:gd name="connsiteY54" fmla="*/ 1544458 h 1840204"/>
                  <a:gd name="connsiteX55" fmla="*/ 1389782 w 1971647"/>
                  <a:gd name="connsiteY55" fmla="*/ 1567690 h 1840204"/>
                  <a:gd name="connsiteX56" fmla="*/ 1544458 w 1971647"/>
                  <a:gd name="connsiteY56" fmla="*/ 1722366 h 1840204"/>
                  <a:gd name="connsiteX57" fmla="*/ 1544458 w 1971647"/>
                  <a:gd name="connsiteY57" fmla="*/ 1840205 h 1840204"/>
                  <a:gd name="connsiteX58" fmla="*/ 1610179 w 1971647"/>
                  <a:gd name="connsiteY58" fmla="*/ 1840205 h 1840204"/>
                  <a:gd name="connsiteX59" fmla="*/ 1610179 w 1971647"/>
                  <a:gd name="connsiteY59" fmla="*/ 1708762 h 1840204"/>
                  <a:gd name="connsiteX60" fmla="*/ 1600551 w 1971647"/>
                  <a:gd name="connsiteY60" fmla="*/ 1685529 h 1840204"/>
                  <a:gd name="connsiteX61" fmla="*/ 1445875 w 1971647"/>
                  <a:gd name="connsiteY61" fmla="*/ 1530853 h 1840204"/>
                  <a:gd name="connsiteX62" fmla="*/ 1445875 w 1971647"/>
                  <a:gd name="connsiteY62" fmla="*/ 1347293 h 1840204"/>
                  <a:gd name="connsiteX63" fmla="*/ 1577318 w 1971647"/>
                  <a:gd name="connsiteY63" fmla="*/ 1347293 h 1840204"/>
                  <a:gd name="connsiteX64" fmla="*/ 1577318 w 1971647"/>
                  <a:gd name="connsiteY64" fmla="*/ 1478736 h 1840204"/>
                  <a:gd name="connsiteX65" fmla="*/ 1586947 w 1971647"/>
                  <a:gd name="connsiteY65" fmla="*/ 1501969 h 1840204"/>
                  <a:gd name="connsiteX66" fmla="*/ 1807344 w 1971647"/>
                  <a:gd name="connsiteY66" fmla="*/ 1722366 h 1840204"/>
                  <a:gd name="connsiteX67" fmla="*/ 1807344 w 1971647"/>
                  <a:gd name="connsiteY67" fmla="*/ 1840205 h 1840204"/>
                  <a:gd name="connsiteX68" fmla="*/ 1873065 w 1971647"/>
                  <a:gd name="connsiteY68" fmla="*/ 1840205 h 1840204"/>
                  <a:gd name="connsiteX69" fmla="*/ 1873065 w 1971647"/>
                  <a:gd name="connsiteY69" fmla="*/ 1708762 h 1840204"/>
                  <a:gd name="connsiteX70" fmla="*/ 1863437 w 1971647"/>
                  <a:gd name="connsiteY70" fmla="*/ 1685529 h 1840204"/>
                  <a:gd name="connsiteX71" fmla="*/ 1643040 w 1971647"/>
                  <a:gd name="connsiteY71" fmla="*/ 1465132 h 1840204"/>
                  <a:gd name="connsiteX72" fmla="*/ 1643040 w 1971647"/>
                  <a:gd name="connsiteY72" fmla="*/ 1341345 h 1840204"/>
                  <a:gd name="connsiteX73" fmla="*/ 1971648 w 1971647"/>
                  <a:gd name="connsiteY73" fmla="*/ 952963 h 1840204"/>
                  <a:gd name="connsiteX74" fmla="*/ 1577318 w 1971647"/>
                  <a:gd name="connsiteY74" fmla="*/ 558634 h 1840204"/>
                  <a:gd name="connsiteX75" fmla="*/ 1577318 w 1971647"/>
                  <a:gd name="connsiteY75" fmla="*/ 1281571 h 1840204"/>
                  <a:gd name="connsiteX76" fmla="*/ 427190 w 1971647"/>
                  <a:gd name="connsiteY76" fmla="*/ 1281571 h 1840204"/>
                  <a:gd name="connsiteX77" fmla="*/ 65722 w 1971647"/>
                  <a:gd name="connsiteY77" fmla="*/ 920102 h 1840204"/>
                  <a:gd name="connsiteX78" fmla="*/ 404845 w 1971647"/>
                  <a:gd name="connsiteY78" fmla="*/ 559817 h 1840204"/>
                  <a:gd name="connsiteX79" fmla="*/ 428899 w 1971647"/>
                  <a:gd name="connsiteY79" fmla="*/ 547001 h 1840204"/>
                  <a:gd name="connsiteX80" fmla="*/ 435011 w 1971647"/>
                  <a:gd name="connsiteY80" fmla="*/ 520384 h 1840204"/>
                  <a:gd name="connsiteX81" fmla="*/ 427190 w 1971647"/>
                  <a:gd name="connsiteY81" fmla="*/ 443621 h 1840204"/>
                  <a:gd name="connsiteX82" fmla="*/ 805090 w 1971647"/>
                  <a:gd name="connsiteY82" fmla="*/ 65722 h 1840204"/>
                  <a:gd name="connsiteX83" fmla="*/ 1182989 w 1971647"/>
                  <a:gd name="connsiteY83" fmla="*/ 443621 h 1840204"/>
                  <a:gd name="connsiteX84" fmla="*/ 1182463 w 1971647"/>
                  <a:gd name="connsiteY84" fmla="*/ 454563 h 1840204"/>
                  <a:gd name="connsiteX85" fmla="*/ 1182003 w 1971647"/>
                  <a:gd name="connsiteY85" fmla="*/ 462056 h 1840204"/>
                  <a:gd name="connsiteX86" fmla="*/ 1193537 w 1971647"/>
                  <a:gd name="connsiteY86" fmla="*/ 488640 h 1840204"/>
                  <a:gd name="connsiteX87" fmla="*/ 1221600 w 1971647"/>
                  <a:gd name="connsiteY87" fmla="*/ 495771 h 1840204"/>
                  <a:gd name="connsiteX88" fmla="*/ 1380055 w 1971647"/>
                  <a:gd name="connsiteY88" fmla="*/ 623797 h 1840204"/>
                  <a:gd name="connsiteX89" fmla="*/ 1379398 w 1971647"/>
                  <a:gd name="connsiteY89" fmla="*/ 629909 h 1840204"/>
                  <a:gd name="connsiteX90" fmla="*/ 1394382 w 1971647"/>
                  <a:gd name="connsiteY90" fmla="*/ 659221 h 1840204"/>
                  <a:gd name="connsiteX91" fmla="*/ 1427276 w 1971647"/>
                  <a:gd name="connsiteY91" fmla="*/ 660831 h 1840204"/>
                  <a:gd name="connsiteX92" fmla="*/ 1577318 w 1971647"/>
                  <a:gd name="connsiteY92" fmla="*/ 624355 h 1840204"/>
                  <a:gd name="connsiteX93" fmla="*/ 1905926 w 1971647"/>
                  <a:gd name="connsiteY93" fmla="*/ 952963 h 1840204"/>
                  <a:gd name="connsiteX94" fmla="*/ 1577318 w 1971647"/>
                  <a:gd name="connsiteY94" fmla="*/ 1281571 h 184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71647" h="1840204">
                    <a:moveTo>
                      <a:pt x="1577318" y="558634"/>
                    </a:moveTo>
                    <a:cubicBezTo>
                      <a:pt x="1530459" y="558634"/>
                      <a:pt x="1484914" y="566783"/>
                      <a:pt x="1441472" y="582885"/>
                    </a:cubicBezTo>
                    <a:cubicBezTo>
                      <a:pt x="1422380" y="493996"/>
                      <a:pt x="1343218" y="427190"/>
                      <a:pt x="1248710" y="427190"/>
                    </a:cubicBezTo>
                    <a:cubicBezTo>
                      <a:pt x="1248612" y="427190"/>
                      <a:pt x="1248513" y="427190"/>
                      <a:pt x="1248415" y="427190"/>
                    </a:cubicBezTo>
                    <a:cubicBezTo>
                      <a:pt x="1239772" y="190165"/>
                      <a:pt x="1044185" y="0"/>
                      <a:pt x="805090" y="0"/>
                    </a:cubicBezTo>
                    <a:cubicBezTo>
                      <a:pt x="560474" y="0"/>
                      <a:pt x="361469" y="199005"/>
                      <a:pt x="361469" y="443621"/>
                    </a:cubicBezTo>
                    <a:cubicBezTo>
                      <a:pt x="361469" y="461760"/>
                      <a:pt x="362586" y="479899"/>
                      <a:pt x="364821" y="497940"/>
                    </a:cubicBezTo>
                    <a:cubicBezTo>
                      <a:pt x="157535" y="528336"/>
                      <a:pt x="0" y="707230"/>
                      <a:pt x="0" y="920102"/>
                    </a:cubicBezTo>
                    <a:cubicBezTo>
                      <a:pt x="0" y="1121671"/>
                      <a:pt x="140513" y="1290674"/>
                      <a:pt x="328608" y="1335364"/>
                    </a:cubicBezTo>
                    <a:lnTo>
                      <a:pt x="328608" y="1465132"/>
                    </a:lnTo>
                    <a:lnTo>
                      <a:pt x="108211" y="1685529"/>
                    </a:lnTo>
                    <a:cubicBezTo>
                      <a:pt x="102033" y="1691674"/>
                      <a:pt x="98582" y="1700054"/>
                      <a:pt x="98582" y="1708762"/>
                    </a:cubicBezTo>
                    <a:lnTo>
                      <a:pt x="98582" y="1840205"/>
                    </a:lnTo>
                    <a:lnTo>
                      <a:pt x="164304" y="1840205"/>
                    </a:lnTo>
                    <a:lnTo>
                      <a:pt x="164304" y="1722366"/>
                    </a:lnTo>
                    <a:lnTo>
                      <a:pt x="384701" y="1501969"/>
                    </a:lnTo>
                    <a:cubicBezTo>
                      <a:pt x="390879" y="1495824"/>
                      <a:pt x="394330" y="1487444"/>
                      <a:pt x="394330" y="1478736"/>
                    </a:cubicBezTo>
                    <a:lnTo>
                      <a:pt x="394330" y="1345617"/>
                    </a:lnTo>
                    <a:cubicBezTo>
                      <a:pt x="405207" y="1346471"/>
                      <a:pt x="416083" y="1347293"/>
                      <a:pt x="427190" y="1347293"/>
                    </a:cubicBezTo>
                    <a:lnTo>
                      <a:pt x="525773" y="1347293"/>
                    </a:lnTo>
                    <a:lnTo>
                      <a:pt x="525773" y="1530853"/>
                    </a:lnTo>
                    <a:lnTo>
                      <a:pt x="371097" y="1685529"/>
                    </a:lnTo>
                    <a:cubicBezTo>
                      <a:pt x="364919" y="1691674"/>
                      <a:pt x="361469" y="1700054"/>
                      <a:pt x="361469" y="1708762"/>
                    </a:cubicBezTo>
                    <a:lnTo>
                      <a:pt x="361469" y="1840205"/>
                    </a:lnTo>
                    <a:lnTo>
                      <a:pt x="427190" y="1840205"/>
                    </a:lnTo>
                    <a:lnTo>
                      <a:pt x="427190" y="1722366"/>
                    </a:lnTo>
                    <a:lnTo>
                      <a:pt x="581866" y="1567690"/>
                    </a:lnTo>
                    <a:cubicBezTo>
                      <a:pt x="588044" y="1561545"/>
                      <a:pt x="591494" y="1553166"/>
                      <a:pt x="591494" y="1544458"/>
                    </a:cubicBezTo>
                    <a:lnTo>
                      <a:pt x="591494" y="1347293"/>
                    </a:lnTo>
                    <a:lnTo>
                      <a:pt x="755798" y="1347293"/>
                    </a:lnTo>
                    <a:lnTo>
                      <a:pt x="755798" y="1596575"/>
                    </a:lnTo>
                    <a:lnTo>
                      <a:pt x="666844" y="1685529"/>
                    </a:lnTo>
                    <a:cubicBezTo>
                      <a:pt x="660666" y="1691674"/>
                      <a:pt x="657216" y="1700054"/>
                      <a:pt x="657216" y="1708762"/>
                    </a:cubicBezTo>
                    <a:lnTo>
                      <a:pt x="657216" y="1840205"/>
                    </a:lnTo>
                    <a:lnTo>
                      <a:pt x="722938" y="1840205"/>
                    </a:lnTo>
                    <a:lnTo>
                      <a:pt x="722938" y="1722366"/>
                    </a:lnTo>
                    <a:lnTo>
                      <a:pt x="811892" y="1633412"/>
                    </a:lnTo>
                    <a:cubicBezTo>
                      <a:pt x="818070" y="1627267"/>
                      <a:pt x="821520" y="1618887"/>
                      <a:pt x="821520" y="1610179"/>
                    </a:cubicBezTo>
                    <a:lnTo>
                      <a:pt x="821520" y="1347293"/>
                    </a:lnTo>
                    <a:lnTo>
                      <a:pt x="952963" y="1347293"/>
                    </a:lnTo>
                    <a:lnTo>
                      <a:pt x="952963" y="1840205"/>
                    </a:lnTo>
                    <a:lnTo>
                      <a:pt x="1018685" y="1840205"/>
                    </a:lnTo>
                    <a:lnTo>
                      <a:pt x="1018685" y="1347293"/>
                    </a:lnTo>
                    <a:lnTo>
                      <a:pt x="1150128" y="1347293"/>
                    </a:lnTo>
                    <a:lnTo>
                      <a:pt x="1150128" y="1610179"/>
                    </a:lnTo>
                    <a:cubicBezTo>
                      <a:pt x="1150128" y="1618887"/>
                      <a:pt x="1153578" y="1627267"/>
                      <a:pt x="1159756" y="1633412"/>
                    </a:cubicBezTo>
                    <a:lnTo>
                      <a:pt x="1248710" y="1722366"/>
                    </a:lnTo>
                    <a:lnTo>
                      <a:pt x="1248710" y="1840205"/>
                    </a:lnTo>
                    <a:lnTo>
                      <a:pt x="1314432" y="1840205"/>
                    </a:lnTo>
                    <a:lnTo>
                      <a:pt x="1314432" y="1708762"/>
                    </a:lnTo>
                    <a:cubicBezTo>
                      <a:pt x="1314432" y="1700054"/>
                      <a:pt x="1310982" y="1691674"/>
                      <a:pt x="1304804" y="1685529"/>
                    </a:cubicBezTo>
                    <a:lnTo>
                      <a:pt x="1215850" y="1596575"/>
                    </a:lnTo>
                    <a:lnTo>
                      <a:pt x="1215850" y="1347293"/>
                    </a:lnTo>
                    <a:lnTo>
                      <a:pt x="1380154" y="1347293"/>
                    </a:lnTo>
                    <a:lnTo>
                      <a:pt x="1380154" y="1544458"/>
                    </a:lnTo>
                    <a:cubicBezTo>
                      <a:pt x="1380154" y="1553166"/>
                      <a:pt x="1383604" y="1561545"/>
                      <a:pt x="1389782" y="1567690"/>
                    </a:cubicBezTo>
                    <a:lnTo>
                      <a:pt x="1544458" y="1722366"/>
                    </a:lnTo>
                    <a:lnTo>
                      <a:pt x="1544458" y="1840205"/>
                    </a:lnTo>
                    <a:lnTo>
                      <a:pt x="1610179" y="1840205"/>
                    </a:lnTo>
                    <a:lnTo>
                      <a:pt x="1610179" y="1708762"/>
                    </a:lnTo>
                    <a:cubicBezTo>
                      <a:pt x="1610179" y="1700054"/>
                      <a:pt x="1606729" y="1691674"/>
                      <a:pt x="1600551" y="1685529"/>
                    </a:cubicBezTo>
                    <a:lnTo>
                      <a:pt x="1445875" y="1530853"/>
                    </a:lnTo>
                    <a:lnTo>
                      <a:pt x="1445875" y="1347293"/>
                    </a:lnTo>
                    <a:lnTo>
                      <a:pt x="1577318" y="1347293"/>
                    </a:lnTo>
                    <a:lnTo>
                      <a:pt x="1577318" y="1478736"/>
                    </a:lnTo>
                    <a:cubicBezTo>
                      <a:pt x="1577318" y="1487444"/>
                      <a:pt x="1580769" y="1495824"/>
                      <a:pt x="1586947" y="1501969"/>
                    </a:cubicBezTo>
                    <a:lnTo>
                      <a:pt x="1807344" y="1722366"/>
                    </a:lnTo>
                    <a:lnTo>
                      <a:pt x="1807344" y="1840205"/>
                    </a:lnTo>
                    <a:lnTo>
                      <a:pt x="1873065" y="1840205"/>
                    </a:lnTo>
                    <a:lnTo>
                      <a:pt x="1873065" y="1708762"/>
                    </a:lnTo>
                    <a:cubicBezTo>
                      <a:pt x="1873065" y="1700054"/>
                      <a:pt x="1869615" y="1691674"/>
                      <a:pt x="1863437" y="1685529"/>
                    </a:cubicBezTo>
                    <a:lnTo>
                      <a:pt x="1643040" y="1465132"/>
                    </a:lnTo>
                    <a:lnTo>
                      <a:pt x="1643040" y="1341345"/>
                    </a:lnTo>
                    <a:cubicBezTo>
                      <a:pt x="1829229" y="1309930"/>
                      <a:pt x="1971648" y="1147959"/>
                      <a:pt x="1971648" y="952963"/>
                    </a:cubicBezTo>
                    <a:cubicBezTo>
                      <a:pt x="1971648" y="735523"/>
                      <a:pt x="1794758" y="558634"/>
                      <a:pt x="1577318" y="558634"/>
                    </a:cubicBezTo>
                    <a:close/>
                    <a:moveTo>
                      <a:pt x="1577318" y="1281571"/>
                    </a:moveTo>
                    <a:lnTo>
                      <a:pt x="427190" y="1281571"/>
                    </a:lnTo>
                    <a:cubicBezTo>
                      <a:pt x="227890" y="1281571"/>
                      <a:pt x="65722" y="1119403"/>
                      <a:pt x="65722" y="920102"/>
                    </a:cubicBezTo>
                    <a:cubicBezTo>
                      <a:pt x="65722" y="729740"/>
                      <a:pt x="214680" y="571449"/>
                      <a:pt x="404845" y="559817"/>
                    </a:cubicBezTo>
                    <a:cubicBezTo>
                      <a:pt x="414342" y="559225"/>
                      <a:pt x="423148" y="554559"/>
                      <a:pt x="428899" y="547001"/>
                    </a:cubicBezTo>
                    <a:cubicBezTo>
                      <a:pt x="434716" y="539443"/>
                      <a:pt x="436917" y="529716"/>
                      <a:pt x="435011" y="520384"/>
                    </a:cubicBezTo>
                    <a:cubicBezTo>
                      <a:pt x="429819" y="495179"/>
                      <a:pt x="427190" y="469351"/>
                      <a:pt x="427190" y="443621"/>
                    </a:cubicBezTo>
                    <a:cubicBezTo>
                      <a:pt x="427190" y="235250"/>
                      <a:pt x="596719" y="65722"/>
                      <a:pt x="805090" y="65722"/>
                    </a:cubicBezTo>
                    <a:cubicBezTo>
                      <a:pt x="1013460" y="65722"/>
                      <a:pt x="1182989" y="235250"/>
                      <a:pt x="1182989" y="443621"/>
                    </a:cubicBezTo>
                    <a:cubicBezTo>
                      <a:pt x="1182989" y="447301"/>
                      <a:pt x="1182726" y="450949"/>
                      <a:pt x="1182463" y="454563"/>
                    </a:cubicBezTo>
                    <a:lnTo>
                      <a:pt x="1182003" y="462056"/>
                    </a:lnTo>
                    <a:cubicBezTo>
                      <a:pt x="1181510" y="472210"/>
                      <a:pt x="1185749" y="482035"/>
                      <a:pt x="1193537" y="488640"/>
                    </a:cubicBezTo>
                    <a:cubicBezTo>
                      <a:pt x="1201259" y="495212"/>
                      <a:pt x="1211610" y="497874"/>
                      <a:pt x="1221600" y="495771"/>
                    </a:cubicBezTo>
                    <a:cubicBezTo>
                      <a:pt x="1304245" y="478388"/>
                      <a:pt x="1380121" y="543025"/>
                      <a:pt x="1380055" y="623797"/>
                    </a:cubicBezTo>
                    <a:cubicBezTo>
                      <a:pt x="1379924" y="624782"/>
                      <a:pt x="1379463" y="628923"/>
                      <a:pt x="1379398" y="629909"/>
                    </a:cubicBezTo>
                    <a:cubicBezTo>
                      <a:pt x="1378773" y="641640"/>
                      <a:pt x="1384491" y="652846"/>
                      <a:pt x="1394382" y="659221"/>
                    </a:cubicBezTo>
                    <a:cubicBezTo>
                      <a:pt x="1404273" y="665596"/>
                      <a:pt x="1416760" y="666220"/>
                      <a:pt x="1427276" y="660831"/>
                    </a:cubicBezTo>
                    <a:cubicBezTo>
                      <a:pt x="1474365" y="636645"/>
                      <a:pt x="1524807" y="624355"/>
                      <a:pt x="1577318" y="624355"/>
                    </a:cubicBezTo>
                    <a:cubicBezTo>
                      <a:pt x="1758513" y="624355"/>
                      <a:pt x="1905926" y="771769"/>
                      <a:pt x="1905926" y="952963"/>
                    </a:cubicBezTo>
                    <a:cubicBezTo>
                      <a:pt x="1905926" y="1134158"/>
                      <a:pt x="1758513" y="1281571"/>
                      <a:pt x="1577318" y="1281571"/>
                    </a:cubicBezTo>
                    <a:close/>
                  </a:path>
                </a:pathLst>
              </a:custGeom>
              <a:grpFill/>
              <a:ln w="32742"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D64487CC-7E55-4D3B-B121-302634DDFCA7}"/>
                  </a:ext>
                </a:extLst>
              </p:cNvPr>
              <p:cNvSpPr/>
              <p:nvPr/>
            </p:nvSpPr>
            <p:spPr>
              <a:xfrm>
                <a:off x="5519010" y="1411161"/>
                <a:ext cx="93127" cy="77912"/>
              </a:xfrm>
              <a:custGeom>
                <a:avLst/>
                <a:gdLst>
                  <a:gd name="connsiteX0" fmla="*/ 93127 w 93127"/>
                  <a:gd name="connsiteY0" fmla="*/ 15970 h 77912"/>
                  <a:gd name="connsiteX1" fmla="*/ 0 w 93127"/>
                  <a:gd name="connsiteY1" fmla="*/ 0 h 77912"/>
                  <a:gd name="connsiteX2" fmla="*/ 0 w 93127"/>
                  <a:gd name="connsiteY2" fmla="*/ 65722 h 77912"/>
                  <a:gd name="connsiteX3" fmla="*/ 71177 w 93127"/>
                  <a:gd name="connsiteY3" fmla="*/ 77913 h 77912"/>
                  <a:gd name="connsiteX4" fmla="*/ 93127 w 93127"/>
                  <a:gd name="connsiteY4" fmla="*/ 15970 h 7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27" h="77912">
                    <a:moveTo>
                      <a:pt x="93127" y="15970"/>
                    </a:moveTo>
                    <a:cubicBezTo>
                      <a:pt x="63257" y="5389"/>
                      <a:pt x="31941" y="0"/>
                      <a:pt x="0" y="0"/>
                    </a:cubicBezTo>
                    <a:lnTo>
                      <a:pt x="0" y="65722"/>
                    </a:lnTo>
                    <a:cubicBezTo>
                      <a:pt x="24416" y="65722"/>
                      <a:pt x="48371" y="69829"/>
                      <a:pt x="71177" y="77913"/>
                    </a:cubicBezTo>
                    <a:lnTo>
                      <a:pt x="93127" y="15970"/>
                    </a:lnTo>
                    <a:close/>
                  </a:path>
                </a:pathLst>
              </a:custGeom>
              <a:grpFill/>
              <a:ln w="32742"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28C59F4B-D3D7-4A8C-9590-D99A35B8DD51}"/>
                  </a:ext>
                </a:extLst>
              </p:cNvPr>
              <p:cNvSpPr/>
              <p:nvPr/>
            </p:nvSpPr>
            <p:spPr>
              <a:xfrm>
                <a:off x="5239693" y="1427131"/>
                <a:ext cx="208140" cy="263346"/>
              </a:xfrm>
              <a:custGeom>
                <a:avLst/>
                <a:gdLst>
                  <a:gd name="connsiteX0" fmla="*/ 186189 w 208140"/>
                  <a:gd name="connsiteY0" fmla="*/ 0 h 263346"/>
                  <a:gd name="connsiteX1" fmla="*/ 0 w 208140"/>
                  <a:gd name="connsiteY1" fmla="*/ 263346 h 263346"/>
                  <a:gd name="connsiteX2" fmla="*/ 65722 w 208140"/>
                  <a:gd name="connsiteY2" fmla="*/ 263346 h 263346"/>
                  <a:gd name="connsiteX3" fmla="*/ 208140 w 208140"/>
                  <a:gd name="connsiteY3" fmla="*/ 61943 h 263346"/>
                  <a:gd name="connsiteX4" fmla="*/ 186189 w 208140"/>
                  <a:gd name="connsiteY4" fmla="*/ 0 h 26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140" h="263346">
                    <a:moveTo>
                      <a:pt x="186189" y="0"/>
                    </a:moveTo>
                    <a:cubicBezTo>
                      <a:pt x="74824" y="39499"/>
                      <a:pt x="0" y="145310"/>
                      <a:pt x="0" y="263346"/>
                    </a:cubicBezTo>
                    <a:lnTo>
                      <a:pt x="65722" y="263346"/>
                    </a:lnTo>
                    <a:cubicBezTo>
                      <a:pt x="65722" y="173078"/>
                      <a:pt x="122965" y="92142"/>
                      <a:pt x="208140" y="61943"/>
                    </a:cubicBezTo>
                    <a:lnTo>
                      <a:pt x="186189" y="0"/>
                    </a:lnTo>
                    <a:close/>
                  </a:path>
                </a:pathLst>
              </a:custGeom>
              <a:grpFill/>
              <a:ln w="32742"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E1322D61-DC85-4A24-A113-4B11402F21EB}"/>
                  </a:ext>
                </a:extLst>
              </p:cNvPr>
              <p:cNvSpPr/>
              <p:nvPr/>
            </p:nvSpPr>
            <p:spPr>
              <a:xfrm>
                <a:off x="6521264"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45F7CE10-1C3A-492F-BDCF-D5C042A5CF73}"/>
                  </a:ext>
                </a:extLst>
              </p:cNvPr>
              <p:cNvSpPr/>
              <p:nvPr/>
            </p:nvSpPr>
            <p:spPr>
              <a:xfrm>
                <a:off x="6258378"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BD981CBC-E7D4-4839-A7F7-5922BDFD29D7}"/>
                  </a:ext>
                </a:extLst>
              </p:cNvPr>
              <p:cNvSpPr/>
              <p:nvPr/>
            </p:nvSpPr>
            <p:spPr>
              <a:xfrm>
                <a:off x="5962630"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C9381564-5397-4DE2-BFA4-EAF34FC87E22}"/>
                  </a:ext>
                </a:extLst>
              </p:cNvPr>
              <p:cNvSpPr/>
              <p:nvPr/>
            </p:nvSpPr>
            <p:spPr>
              <a:xfrm>
                <a:off x="4812502"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BE4C6CD3-92E6-465C-8E84-E4AE7644CE61}"/>
                  </a:ext>
                </a:extLst>
              </p:cNvPr>
              <p:cNvSpPr/>
              <p:nvPr/>
            </p:nvSpPr>
            <p:spPr>
              <a:xfrm>
                <a:off x="5075389"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4EB0AFE-A949-4B3E-8FA9-3B81565380C4}"/>
                  </a:ext>
                </a:extLst>
              </p:cNvPr>
              <p:cNvSpPr/>
              <p:nvPr/>
            </p:nvSpPr>
            <p:spPr>
              <a:xfrm>
                <a:off x="5371136"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A1CBABF6-F8CB-4975-A71D-EC0A7BD7AA5F}"/>
                  </a:ext>
                </a:extLst>
              </p:cNvPr>
              <p:cNvSpPr/>
              <p:nvPr/>
            </p:nvSpPr>
            <p:spPr>
              <a:xfrm>
                <a:off x="5666883"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4E55F83E-4ABE-482A-89EF-4CDBFE903188}"/>
                  </a:ext>
                </a:extLst>
              </p:cNvPr>
              <p:cNvSpPr/>
              <p:nvPr/>
            </p:nvSpPr>
            <p:spPr>
              <a:xfrm>
                <a:off x="5535440" y="1969795"/>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F06F4A0B-ADA3-4C0E-8E9E-911C2283FB8A}"/>
                  </a:ext>
                </a:extLst>
              </p:cNvPr>
              <p:cNvSpPr/>
              <p:nvPr/>
            </p:nvSpPr>
            <p:spPr>
              <a:xfrm>
                <a:off x="5535440" y="2101238"/>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A7BF7D15-486A-4311-82E4-D3CFAED46C41}"/>
                  </a:ext>
                </a:extLst>
              </p:cNvPr>
              <p:cNvSpPr/>
              <p:nvPr/>
            </p:nvSpPr>
            <p:spPr>
              <a:xfrm>
                <a:off x="5535440" y="2232681"/>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8AA5EC11-1F1A-495D-A3AC-FA87C3AF1EF5}"/>
                  </a:ext>
                </a:extLst>
              </p:cNvPr>
              <p:cNvSpPr/>
              <p:nvPr/>
            </p:nvSpPr>
            <p:spPr>
              <a:xfrm>
                <a:off x="5666883" y="1969795"/>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61CCEC9E-3E53-4DC6-AB6C-E699013AC14B}"/>
                  </a:ext>
                </a:extLst>
              </p:cNvPr>
              <p:cNvSpPr/>
              <p:nvPr/>
            </p:nvSpPr>
            <p:spPr>
              <a:xfrm>
                <a:off x="5666883" y="2101238"/>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06D0FA32-2DD6-41BC-A042-5FA9E567F7A5}"/>
                  </a:ext>
                </a:extLst>
              </p:cNvPr>
              <p:cNvSpPr/>
              <p:nvPr/>
            </p:nvSpPr>
            <p:spPr>
              <a:xfrm>
                <a:off x="5666883" y="2232681"/>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CA035355-4DC9-47E9-A5F9-9D8A2903DBF2}"/>
                  </a:ext>
                </a:extLst>
              </p:cNvPr>
              <p:cNvSpPr/>
              <p:nvPr/>
            </p:nvSpPr>
            <p:spPr>
              <a:xfrm>
                <a:off x="5798326" y="1969795"/>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8FE4030-4A91-4AA1-85EE-F84A2060B470}"/>
                  </a:ext>
                </a:extLst>
              </p:cNvPr>
              <p:cNvSpPr/>
              <p:nvPr/>
            </p:nvSpPr>
            <p:spPr>
              <a:xfrm>
                <a:off x="5798326" y="2101238"/>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733E8826-24B0-4C34-A286-33BC543CD56C}"/>
                  </a:ext>
                </a:extLst>
              </p:cNvPr>
              <p:cNvSpPr/>
              <p:nvPr/>
            </p:nvSpPr>
            <p:spPr>
              <a:xfrm>
                <a:off x="5798326" y="2232681"/>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B20D59C7-F8B6-4D89-B5C1-2AA1ABF85D29}"/>
                  </a:ext>
                </a:extLst>
              </p:cNvPr>
              <p:cNvSpPr/>
              <p:nvPr/>
            </p:nvSpPr>
            <p:spPr>
              <a:xfrm>
                <a:off x="5798326" y="2199820"/>
                <a:ext cx="197164" cy="230025"/>
              </a:xfrm>
              <a:custGeom>
                <a:avLst/>
                <a:gdLst>
                  <a:gd name="connsiteX0" fmla="*/ 131443 w 197164"/>
                  <a:gd name="connsiteY0" fmla="*/ 164304 h 230025"/>
                  <a:gd name="connsiteX1" fmla="*/ 0 w 197164"/>
                  <a:gd name="connsiteY1" fmla="*/ 164304 h 230025"/>
                  <a:gd name="connsiteX2" fmla="*/ 0 w 197164"/>
                  <a:gd name="connsiteY2" fmla="*/ 230026 h 230025"/>
                  <a:gd name="connsiteX3" fmla="*/ 164304 w 197164"/>
                  <a:gd name="connsiteY3" fmla="*/ 230026 h 230025"/>
                  <a:gd name="connsiteX4" fmla="*/ 197165 w 197164"/>
                  <a:gd name="connsiteY4" fmla="*/ 197165 h 230025"/>
                  <a:gd name="connsiteX5" fmla="*/ 197165 w 197164"/>
                  <a:gd name="connsiteY5" fmla="*/ 0 h 230025"/>
                  <a:gd name="connsiteX6" fmla="*/ 131443 w 197164"/>
                  <a:gd name="connsiteY6" fmla="*/ 0 h 230025"/>
                  <a:gd name="connsiteX7" fmla="*/ 131443 w 197164"/>
                  <a:gd name="connsiteY7" fmla="*/ 164304 h 23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164" h="230025">
                    <a:moveTo>
                      <a:pt x="131443" y="164304"/>
                    </a:moveTo>
                    <a:lnTo>
                      <a:pt x="0" y="164304"/>
                    </a:lnTo>
                    <a:lnTo>
                      <a:pt x="0" y="230026"/>
                    </a:lnTo>
                    <a:lnTo>
                      <a:pt x="164304" y="230026"/>
                    </a:lnTo>
                    <a:cubicBezTo>
                      <a:pt x="182476" y="230026"/>
                      <a:pt x="197165" y="215304"/>
                      <a:pt x="197165" y="197165"/>
                    </a:cubicBezTo>
                    <a:lnTo>
                      <a:pt x="197165" y="0"/>
                    </a:lnTo>
                    <a:lnTo>
                      <a:pt x="131443" y="0"/>
                    </a:lnTo>
                    <a:lnTo>
                      <a:pt x="131443" y="164304"/>
                    </a:lnTo>
                    <a:close/>
                  </a:path>
                </a:pathLst>
              </a:custGeom>
              <a:grpFill/>
              <a:ln w="32742"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F77BA98C-CDD7-4C2E-B7ED-22C9FD46294B}"/>
                  </a:ext>
                </a:extLst>
              </p:cNvPr>
              <p:cNvSpPr/>
              <p:nvPr/>
            </p:nvSpPr>
            <p:spPr>
              <a:xfrm>
                <a:off x="5403997" y="1838352"/>
                <a:ext cx="230025" cy="230025"/>
              </a:xfrm>
              <a:custGeom>
                <a:avLst/>
                <a:gdLst>
                  <a:gd name="connsiteX0" fmla="*/ 230026 w 230025"/>
                  <a:gd name="connsiteY0" fmla="*/ 0 h 230025"/>
                  <a:gd name="connsiteX1" fmla="*/ 32861 w 230025"/>
                  <a:gd name="connsiteY1" fmla="*/ 0 h 230025"/>
                  <a:gd name="connsiteX2" fmla="*/ 0 w 230025"/>
                  <a:gd name="connsiteY2" fmla="*/ 32861 h 230025"/>
                  <a:gd name="connsiteX3" fmla="*/ 0 w 230025"/>
                  <a:gd name="connsiteY3" fmla="*/ 230026 h 230025"/>
                  <a:gd name="connsiteX4" fmla="*/ 65722 w 230025"/>
                  <a:gd name="connsiteY4" fmla="*/ 230026 h 230025"/>
                  <a:gd name="connsiteX5" fmla="*/ 65722 w 230025"/>
                  <a:gd name="connsiteY5" fmla="*/ 65722 h 230025"/>
                  <a:gd name="connsiteX6" fmla="*/ 230026 w 230025"/>
                  <a:gd name="connsiteY6" fmla="*/ 65722 h 230025"/>
                  <a:gd name="connsiteX7" fmla="*/ 230026 w 230025"/>
                  <a:gd name="connsiteY7" fmla="*/ 0 h 23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25" h="230025">
                    <a:moveTo>
                      <a:pt x="230026" y="0"/>
                    </a:moveTo>
                    <a:lnTo>
                      <a:pt x="32861" y="0"/>
                    </a:lnTo>
                    <a:cubicBezTo>
                      <a:pt x="14689" y="0"/>
                      <a:pt x="0" y="14722"/>
                      <a:pt x="0" y="32861"/>
                    </a:cubicBezTo>
                    <a:lnTo>
                      <a:pt x="0" y="230026"/>
                    </a:lnTo>
                    <a:lnTo>
                      <a:pt x="65722" y="230026"/>
                    </a:lnTo>
                    <a:lnTo>
                      <a:pt x="65722" y="65722"/>
                    </a:lnTo>
                    <a:lnTo>
                      <a:pt x="230026" y="65722"/>
                    </a:lnTo>
                    <a:lnTo>
                      <a:pt x="230026" y="0"/>
                    </a:lnTo>
                    <a:close/>
                  </a:path>
                </a:pathLst>
              </a:custGeom>
              <a:grpFill/>
              <a:ln w="32742"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13241FF7-C8C9-41EF-AFB7-4771B5B4E3AE}"/>
                  </a:ext>
                </a:extLst>
              </p:cNvPr>
              <p:cNvSpPr/>
              <p:nvPr/>
            </p:nvSpPr>
            <p:spPr>
              <a:xfrm>
                <a:off x="5601162" y="2364124"/>
                <a:ext cx="131443" cy="65721"/>
              </a:xfrm>
              <a:custGeom>
                <a:avLst/>
                <a:gdLst>
                  <a:gd name="connsiteX0" fmla="*/ 0 w 131443"/>
                  <a:gd name="connsiteY0" fmla="*/ 0 h 65721"/>
                  <a:gd name="connsiteX1" fmla="*/ 131443 w 131443"/>
                  <a:gd name="connsiteY1" fmla="*/ 0 h 65721"/>
                  <a:gd name="connsiteX2" fmla="*/ 131443 w 131443"/>
                  <a:gd name="connsiteY2" fmla="*/ 65722 h 65721"/>
                  <a:gd name="connsiteX3" fmla="*/ 0 w 131443"/>
                  <a:gd name="connsiteY3" fmla="*/ 65722 h 65721"/>
                </a:gdLst>
                <a:ahLst/>
                <a:cxnLst>
                  <a:cxn ang="0">
                    <a:pos x="connsiteX0" y="connsiteY0"/>
                  </a:cxn>
                  <a:cxn ang="0">
                    <a:pos x="connsiteX1" y="connsiteY1"/>
                  </a:cxn>
                  <a:cxn ang="0">
                    <a:pos x="connsiteX2" y="connsiteY2"/>
                  </a:cxn>
                  <a:cxn ang="0">
                    <a:pos x="connsiteX3" y="connsiteY3"/>
                  </a:cxn>
                </a:cxnLst>
                <a:rect l="l" t="t" r="r" b="b"/>
                <a:pathLst>
                  <a:path w="131443" h="65721">
                    <a:moveTo>
                      <a:pt x="0" y="0"/>
                    </a:moveTo>
                    <a:lnTo>
                      <a:pt x="131443" y="0"/>
                    </a:lnTo>
                    <a:lnTo>
                      <a:pt x="131443" y="65722"/>
                    </a:lnTo>
                    <a:lnTo>
                      <a:pt x="0" y="65722"/>
                    </a:lnTo>
                    <a:close/>
                  </a:path>
                </a:pathLst>
              </a:custGeom>
              <a:grpFill/>
              <a:ln w="32742"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0F11D149-8470-4B19-80B3-8CF5C99116A3}"/>
                  </a:ext>
                </a:extLst>
              </p:cNvPr>
              <p:cNvSpPr/>
              <p:nvPr/>
            </p:nvSpPr>
            <p:spPr>
              <a:xfrm>
                <a:off x="5699744" y="1838352"/>
                <a:ext cx="98582" cy="65721"/>
              </a:xfrm>
              <a:custGeom>
                <a:avLst/>
                <a:gdLst>
                  <a:gd name="connsiteX0" fmla="*/ 0 w 98582"/>
                  <a:gd name="connsiteY0" fmla="*/ 0 h 65721"/>
                  <a:gd name="connsiteX1" fmla="*/ 98582 w 98582"/>
                  <a:gd name="connsiteY1" fmla="*/ 0 h 65721"/>
                  <a:gd name="connsiteX2" fmla="*/ 98582 w 98582"/>
                  <a:gd name="connsiteY2" fmla="*/ 65722 h 65721"/>
                  <a:gd name="connsiteX3" fmla="*/ 0 w 98582"/>
                  <a:gd name="connsiteY3" fmla="*/ 65722 h 65721"/>
                </a:gdLst>
                <a:ahLst/>
                <a:cxnLst>
                  <a:cxn ang="0">
                    <a:pos x="connsiteX0" y="connsiteY0"/>
                  </a:cxn>
                  <a:cxn ang="0">
                    <a:pos x="connsiteX1" y="connsiteY1"/>
                  </a:cxn>
                  <a:cxn ang="0">
                    <a:pos x="connsiteX2" y="connsiteY2"/>
                  </a:cxn>
                  <a:cxn ang="0">
                    <a:pos x="connsiteX3" y="connsiteY3"/>
                  </a:cxn>
                </a:cxnLst>
                <a:rect l="l" t="t" r="r" b="b"/>
                <a:pathLst>
                  <a:path w="98582" h="65721">
                    <a:moveTo>
                      <a:pt x="0" y="0"/>
                    </a:moveTo>
                    <a:lnTo>
                      <a:pt x="98582" y="0"/>
                    </a:lnTo>
                    <a:lnTo>
                      <a:pt x="98582" y="65722"/>
                    </a:lnTo>
                    <a:lnTo>
                      <a:pt x="0" y="65722"/>
                    </a:lnTo>
                    <a:close/>
                  </a:path>
                </a:pathLst>
              </a:custGeom>
              <a:grpFill/>
              <a:ln w="32742"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2AC3A19A-EE1A-48CE-BEAC-F0FB8AD190A0}"/>
                  </a:ext>
                </a:extLst>
              </p:cNvPr>
              <p:cNvSpPr/>
              <p:nvPr/>
            </p:nvSpPr>
            <p:spPr>
              <a:xfrm>
                <a:off x="5864048" y="1838352"/>
                <a:ext cx="131443" cy="295747"/>
              </a:xfrm>
              <a:custGeom>
                <a:avLst/>
                <a:gdLst>
                  <a:gd name="connsiteX0" fmla="*/ 98582 w 131443"/>
                  <a:gd name="connsiteY0" fmla="*/ 0 h 295747"/>
                  <a:gd name="connsiteX1" fmla="*/ 0 w 131443"/>
                  <a:gd name="connsiteY1" fmla="*/ 0 h 295747"/>
                  <a:gd name="connsiteX2" fmla="*/ 0 w 131443"/>
                  <a:gd name="connsiteY2" fmla="*/ 65722 h 295747"/>
                  <a:gd name="connsiteX3" fmla="*/ 65722 w 131443"/>
                  <a:gd name="connsiteY3" fmla="*/ 65722 h 295747"/>
                  <a:gd name="connsiteX4" fmla="*/ 65722 w 131443"/>
                  <a:gd name="connsiteY4" fmla="*/ 295747 h 295747"/>
                  <a:gd name="connsiteX5" fmla="*/ 131443 w 131443"/>
                  <a:gd name="connsiteY5" fmla="*/ 295747 h 295747"/>
                  <a:gd name="connsiteX6" fmla="*/ 131443 w 131443"/>
                  <a:gd name="connsiteY6" fmla="*/ 32861 h 295747"/>
                  <a:gd name="connsiteX7" fmla="*/ 98582 w 131443"/>
                  <a:gd name="connsiteY7" fmla="*/ 0 h 29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443" h="295747">
                    <a:moveTo>
                      <a:pt x="98582" y="0"/>
                    </a:moveTo>
                    <a:lnTo>
                      <a:pt x="0" y="0"/>
                    </a:lnTo>
                    <a:lnTo>
                      <a:pt x="0" y="65722"/>
                    </a:lnTo>
                    <a:lnTo>
                      <a:pt x="65722" y="65722"/>
                    </a:lnTo>
                    <a:lnTo>
                      <a:pt x="65722" y="295747"/>
                    </a:lnTo>
                    <a:lnTo>
                      <a:pt x="131443" y="295747"/>
                    </a:lnTo>
                    <a:lnTo>
                      <a:pt x="131443" y="32861"/>
                    </a:lnTo>
                    <a:cubicBezTo>
                      <a:pt x="131443" y="14722"/>
                      <a:pt x="116754" y="0"/>
                      <a:pt x="98582" y="0"/>
                    </a:cubicBezTo>
                    <a:close/>
                  </a:path>
                </a:pathLst>
              </a:custGeom>
              <a:grpFill/>
              <a:ln w="32742"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B3808E69-51BE-47A0-92C9-08FB3AC077E1}"/>
                  </a:ext>
                </a:extLst>
              </p:cNvPr>
              <p:cNvSpPr/>
              <p:nvPr/>
            </p:nvSpPr>
            <p:spPr>
              <a:xfrm>
                <a:off x="5403997" y="2134099"/>
                <a:ext cx="131443" cy="295747"/>
              </a:xfrm>
              <a:custGeom>
                <a:avLst/>
                <a:gdLst>
                  <a:gd name="connsiteX0" fmla="*/ 65722 w 131443"/>
                  <a:gd name="connsiteY0" fmla="*/ 0 h 295747"/>
                  <a:gd name="connsiteX1" fmla="*/ 0 w 131443"/>
                  <a:gd name="connsiteY1" fmla="*/ 0 h 295747"/>
                  <a:gd name="connsiteX2" fmla="*/ 0 w 131443"/>
                  <a:gd name="connsiteY2" fmla="*/ 262886 h 295747"/>
                  <a:gd name="connsiteX3" fmla="*/ 32861 w 131443"/>
                  <a:gd name="connsiteY3" fmla="*/ 295747 h 295747"/>
                  <a:gd name="connsiteX4" fmla="*/ 131443 w 131443"/>
                  <a:gd name="connsiteY4" fmla="*/ 295747 h 295747"/>
                  <a:gd name="connsiteX5" fmla="*/ 131443 w 131443"/>
                  <a:gd name="connsiteY5" fmla="*/ 230026 h 295747"/>
                  <a:gd name="connsiteX6" fmla="*/ 65722 w 131443"/>
                  <a:gd name="connsiteY6" fmla="*/ 230026 h 295747"/>
                  <a:gd name="connsiteX7" fmla="*/ 65722 w 131443"/>
                  <a:gd name="connsiteY7" fmla="*/ 0 h 29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443" h="295747">
                    <a:moveTo>
                      <a:pt x="65722" y="0"/>
                    </a:moveTo>
                    <a:lnTo>
                      <a:pt x="0" y="0"/>
                    </a:lnTo>
                    <a:lnTo>
                      <a:pt x="0" y="262886"/>
                    </a:lnTo>
                    <a:cubicBezTo>
                      <a:pt x="0" y="281026"/>
                      <a:pt x="14689" y="295747"/>
                      <a:pt x="32861" y="295747"/>
                    </a:cubicBezTo>
                    <a:lnTo>
                      <a:pt x="131443" y="295747"/>
                    </a:lnTo>
                    <a:lnTo>
                      <a:pt x="131443" y="230026"/>
                    </a:lnTo>
                    <a:lnTo>
                      <a:pt x="65722" y="230026"/>
                    </a:lnTo>
                    <a:lnTo>
                      <a:pt x="65722" y="0"/>
                    </a:lnTo>
                    <a:close/>
                  </a:path>
                </a:pathLst>
              </a:custGeom>
              <a:grpFill/>
              <a:ln w="32742" cap="flat">
                <a:noFill/>
                <a:prstDash val="solid"/>
                <a:miter/>
              </a:ln>
            </p:spPr>
            <p:txBody>
              <a:bodyPr rtlCol="0" anchor="ctr"/>
              <a:lstStyle/>
              <a:p>
                <a:endParaRPr lang="en-GB"/>
              </a:p>
            </p:txBody>
          </p:sp>
        </p:grpSp>
      </p:grpSp>
      <p:grpSp>
        <p:nvGrpSpPr>
          <p:cNvPr id="115" name="Group 114">
            <a:extLst>
              <a:ext uri="{FF2B5EF4-FFF2-40B4-BE49-F238E27FC236}">
                <a16:creationId xmlns:a16="http://schemas.microsoft.com/office/drawing/2014/main" id="{D58B2CF8-91A0-4733-A89A-9A851DBFA69B}"/>
              </a:ext>
            </a:extLst>
          </p:cNvPr>
          <p:cNvGrpSpPr/>
          <p:nvPr/>
        </p:nvGrpSpPr>
        <p:grpSpPr>
          <a:xfrm>
            <a:off x="1277363" y="2968369"/>
            <a:ext cx="802300" cy="443903"/>
            <a:chOff x="1277363" y="2986325"/>
            <a:chExt cx="802300" cy="443903"/>
          </a:xfrm>
        </p:grpSpPr>
        <p:grpSp>
          <p:nvGrpSpPr>
            <p:cNvPr id="12" name="Graphic 31">
              <a:extLst>
                <a:ext uri="{FF2B5EF4-FFF2-40B4-BE49-F238E27FC236}">
                  <a16:creationId xmlns:a16="http://schemas.microsoft.com/office/drawing/2014/main" id="{306E4873-A36F-46CE-9833-DB6E05AF6341}"/>
                </a:ext>
              </a:extLst>
            </p:cNvPr>
            <p:cNvGrpSpPr>
              <a:grpSpLocks noChangeAspect="1"/>
            </p:cNvGrpSpPr>
            <p:nvPr/>
          </p:nvGrpSpPr>
          <p:grpSpPr>
            <a:xfrm>
              <a:off x="1511791" y="2986325"/>
              <a:ext cx="333444" cy="217000"/>
              <a:chOff x="3568064" y="1670943"/>
              <a:chExt cx="864870" cy="681037"/>
            </a:xfrm>
            <a:solidFill>
              <a:schemeClr val="tx2"/>
            </a:solidFill>
          </p:grpSpPr>
          <p:sp>
            <p:nvSpPr>
              <p:cNvPr id="13" name="Freeform: Shape 12">
                <a:extLst>
                  <a:ext uri="{FF2B5EF4-FFF2-40B4-BE49-F238E27FC236}">
                    <a16:creationId xmlns:a16="http://schemas.microsoft.com/office/drawing/2014/main" id="{054E797D-477F-4C48-9409-0B7A9750B1F0}"/>
                  </a:ext>
                </a:extLst>
              </p:cNvPr>
              <p:cNvSpPr/>
              <p:nvPr/>
            </p:nvSpPr>
            <p:spPr>
              <a:xfrm>
                <a:off x="3568064" y="1670943"/>
                <a:ext cx="864870" cy="681037"/>
              </a:xfrm>
              <a:custGeom>
                <a:avLst/>
                <a:gdLst>
                  <a:gd name="connsiteX0" fmla="*/ 0 w 864870"/>
                  <a:gd name="connsiteY0" fmla="*/ 214313 h 681037"/>
                  <a:gd name="connsiteX1" fmla="*/ 0 w 864870"/>
                  <a:gd name="connsiteY1" fmla="*/ 681038 h 681037"/>
                  <a:gd name="connsiteX2" fmla="*/ 864870 w 864870"/>
                  <a:gd name="connsiteY2" fmla="*/ 681038 h 681037"/>
                  <a:gd name="connsiteX3" fmla="*/ 864870 w 864870"/>
                  <a:gd name="connsiteY3" fmla="*/ 214313 h 681037"/>
                  <a:gd name="connsiteX4" fmla="*/ 864870 w 864870"/>
                  <a:gd name="connsiteY4" fmla="*/ 0 h 681037"/>
                  <a:gd name="connsiteX5" fmla="*/ 0 w 864870"/>
                  <a:gd name="connsiteY5" fmla="*/ 0 h 681037"/>
                  <a:gd name="connsiteX6" fmla="*/ 0 w 864870"/>
                  <a:gd name="connsiteY6" fmla="*/ 214313 h 681037"/>
                  <a:gd name="connsiteX7" fmla="*/ 38100 w 864870"/>
                  <a:gd name="connsiteY7" fmla="*/ 38100 h 681037"/>
                  <a:gd name="connsiteX8" fmla="*/ 826770 w 864870"/>
                  <a:gd name="connsiteY8" fmla="*/ 38100 h 681037"/>
                  <a:gd name="connsiteX9" fmla="*/ 826770 w 864870"/>
                  <a:gd name="connsiteY9" fmla="*/ 176213 h 681037"/>
                  <a:gd name="connsiteX10" fmla="*/ 38100 w 864870"/>
                  <a:gd name="connsiteY10" fmla="*/ 176213 h 681037"/>
                  <a:gd name="connsiteX11" fmla="*/ 38100 w 864870"/>
                  <a:gd name="connsiteY11" fmla="*/ 38100 h 681037"/>
                  <a:gd name="connsiteX12" fmla="*/ 38100 w 864870"/>
                  <a:gd name="connsiteY12" fmla="*/ 214313 h 681037"/>
                  <a:gd name="connsiteX13" fmla="*/ 826770 w 864870"/>
                  <a:gd name="connsiteY13" fmla="*/ 214313 h 681037"/>
                  <a:gd name="connsiteX14" fmla="*/ 826770 w 864870"/>
                  <a:gd name="connsiteY14" fmla="*/ 642938 h 681037"/>
                  <a:gd name="connsiteX15" fmla="*/ 38100 w 864870"/>
                  <a:gd name="connsiteY15" fmla="*/ 642938 h 681037"/>
                  <a:gd name="connsiteX16" fmla="*/ 38100 w 864870"/>
                  <a:gd name="connsiteY16" fmla="*/ 214313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4870" h="681037">
                    <a:moveTo>
                      <a:pt x="0" y="214313"/>
                    </a:moveTo>
                    <a:lnTo>
                      <a:pt x="0" y="681038"/>
                    </a:lnTo>
                    <a:lnTo>
                      <a:pt x="864870" y="681038"/>
                    </a:lnTo>
                    <a:lnTo>
                      <a:pt x="864870" y="214313"/>
                    </a:lnTo>
                    <a:lnTo>
                      <a:pt x="864870" y="0"/>
                    </a:lnTo>
                    <a:lnTo>
                      <a:pt x="0" y="0"/>
                    </a:lnTo>
                    <a:lnTo>
                      <a:pt x="0" y="214313"/>
                    </a:lnTo>
                    <a:close/>
                    <a:moveTo>
                      <a:pt x="38100" y="38100"/>
                    </a:moveTo>
                    <a:lnTo>
                      <a:pt x="826770" y="38100"/>
                    </a:lnTo>
                    <a:lnTo>
                      <a:pt x="826770" y="176213"/>
                    </a:lnTo>
                    <a:lnTo>
                      <a:pt x="38100" y="176213"/>
                    </a:lnTo>
                    <a:lnTo>
                      <a:pt x="38100" y="38100"/>
                    </a:lnTo>
                    <a:close/>
                    <a:moveTo>
                      <a:pt x="38100" y="214313"/>
                    </a:moveTo>
                    <a:lnTo>
                      <a:pt x="826770" y="214313"/>
                    </a:lnTo>
                    <a:lnTo>
                      <a:pt x="826770" y="642938"/>
                    </a:lnTo>
                    <a:lnTo>
                      <a:pt x="38100" y="642938"/>
                    </a:lnTo>
                    <a:lnTo>
                      <a:pt x="38100" y="214313"/>
                    </a:lnTo>
                    <a:close/>
                  </a:path>
                </a:pathLst>
              </a:custGeom>
              <a:grpFill/>
              <a:ln w="9525" cap="flat">
                <a:noFill/>
                <a:prstDash val="solid"/>
                <a:miter/>
              </a:ln>
            </p:spPr>
            <p:txBody>
              <a:bodyPr rtlCol="0" anchor="ctr"/>
              <a:lstStyle/>
              <a:p>
                <a:endParaRPr lang="en-GB" sz="1050"/>
              </a:p>
            </p:txBody>
          </p:sp>
          <p:sp>
            <p:nvSpPr>
              <p:cNvPr id="14" name="Freeform: Shape 13">
                <a:extLst>
                  <a:ext uri="{FF2B5EF4-FFF2-40B4-BE49-F238E27FC236}">
                    <a16:creationId xmlns:a16="http://schemas.microsoft.com/office/drawing/2014/main" id="{54008F14-083E-4B8B-8EC6-3904CE61C66F}"/>
                  </a:ext>
                </a:extLst>
              </p:cNvPr>
              <p:cNvSpPr/>
              <p:nvPr/>
            </p:nvSpPr>
            <p:spPr>
              <a:xfrm>
                <a:off x="3625215" y="1731904"/>
                <a:ext cx="97154" cy="97154"/>
              </a:xfrm>
              <a:custGeom>
                <a:avLst/>
                <a:gdLst>
                  <a:gd name="connsiteX0" fmla="*/ 97155 w 97154"/>
                  <a:gd name="connsiteY0" fmla="*/ 48578 h 97154"/>
                  <a:gd name="connsiteX1" fmla="*/ 48577 w 97154"/>
                  <a:gd name="connsiteY1" fmla="*/ 97155 h 97154"/>
                  <a:gd name="connsiteX2" fmla="*/ 0 w 97154"/>
                  <a:gd name="connsiteY2" fmla="*/ 48578 h 97154"/>
                  <a:gd name="connsiteX3" fmla="*/ 48577 w 97154"/>
                  <a:gd name="connsiteY3" fmla="*/ 0 h 97154"/>
                  <a:gd name="connsiteX4" fmla="*/ 97155 w 97154"/>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4" h="97154">
                    <a:moveTo>
                      <a:pt x="97155" y="48578"/>
                    </a:moveTo>
                    <a:cubicBezTo>
                      <a:pt x="97155" y="75406"/>
                      <a:pt x="75406" y="97155"/>
                      <a:pt x="48577" y="97155"/>
                    </a:cubicBezTo>
                    <a:cubicBezTo>
                      <a:pt x="21749" y="97155"/>
                      <a:pt x="0" y="75406"/>
                      <a:pt x="0" y="48578"/>
                    </a:cubicBezTo>
                    <a:cubicBezTo>
                      <a:pt x="0" y="21749"/>
                      <a:pt x="21749" y="0"/>
                      <a:pt x="48577" y="0"/>
                    </a:cubicBezTo>
                    <a:cubicBezTo>
                      <a:pt x="75406" y="0"/>
                      <a:pt x="97155" y="21749"/>
                      <a:pt x="97155" y="48578"/>
                    </a:cubicBezTo>
                    <a:close/>
                  </a:path>
                </a:pathLst>
              </a:custGeom>
              <a:grpFill/>
              <a:ln w="9525" cap="flat">
                <a:noFill/>
                <a:prstDash val="solid"/>
                <a:miter/>
              </a:ln>
            </p:spPr>
            <p:txBody>
              <a:bodyPr rtlCol="0" anchor="ctr"/>
              <a:lstStyle/>
              <a:p>
                <a:endParaRPr lang="en-GB" sz="1050"/>
              </a:p>
            </p:txBody>
          </p:sp>
          <p:sp>
            <p:nvSpPr>
              <p:cNvPr id="15" name="Freeform: Shape 14">
                <a:extLst>
                  <a:ext uri="{FF2B5EF4-FFF2-40B4-BE49-F238E27FC236}">
                    <a16:creationId xmlns:a16="http://schemas.microsoft.com/office/drawing/2014/main" id="{7575CE09-6AD7-4CB0-B7DF-715BCCC518FC}"/>
                  </a:ext>
                </a:extLst>
              </p:cNvPr>
              <p:cNvSpPr/>
              <p:nvPr/>
            </p:nvSpPr>
            <p:spPr>
              <a:xfrm>
                <a:off x="3757612" y="1731904"/>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GB" sz="1050"/>
              </a:p>
            </p:txBody>
          </p:sp>
          <p:sp>
            <p:nvSpPr>
              <p:cNvPr id="16" name="Freeform: Shape 15">
                <a:extLst>
                  <a:ext uri="{FF2B5EF4-FFF2-40B4-BE49-F238E27FC236}">
                    <a16:creationId xmlns:a16="http://schemas.microsoft.com/office/drawing/2014/main" id="{7FB0CC16-ABA1-4CE5-AFB8-984D285D8740}"/>
                  </a:ext>
                </a:extLst>
              </p:cNvPr>
              <p:cNvSpPr/>
              <p:nvPr/>
            </p:nvSpPr>
            <p:spPr>
              <a:xfrm>
                <a:off x="3890010" y="1731904"/>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GB" sz="1050"/>
              </a:p>
            </p:txBody>
          </p:sp>
          <p:sp>
            <p:nvSpPr>
              <p:cNvPr id="17" name="Freeform: Shape 16">
                <a:extLst>
                  <a:ext uri="{FF2B5EF4-FFF2-40B4-BE49-F238E27FC236}">
                    <a16:creationId xmlns:a16="http://schemas.microsoft.com/office/drawing/2014/main" id="{40C5E340-9151-4E3B-B55B-6CD490E3EDA6}"/>
                  </a:ext>
                </a:extLst>
              </p:cNvPr>
              <p:cNvSpPr/>
              <p:nvPr/>
            </p:nvSpPr>
            <p:spPr>
              <a:xfrm>
                <a:off x="3671887" y="1977649"/>
                <a:ext cx="279082" cy="241935"/>
              </a:xfrm>
              <a:custGeom>
                <a:avLst/>
                <a:gdLst>
                  <a:gd name="connsiteX0" fmla="*/ 260033 w 279082"/>
                  <a:gd name="connsiteY0" fmla="*/ 0 h 241935"/>
                  <a:gd name="connsiteX1" fmla="*/ 218123 w 279082"/>
                  <a:gd name="connsiteY1" fmla="*/ 0 h 241935"/>
                  <a:gd name="connsiteX2" fmla="*/ 99060 w 279082"/>
                  <a:gd name="connsiteY2" fmla="*/ 101917 h 241935"/>
                  <a:gd name="connsiteX3" fmla="*/ 19050 w 279082"/>
                  <a:gd name="connsiteY3" fmla="*/ 101917 h 241935"/>
                  <a:gd name="connsiteX4" fmla="*/ 0 w 279082"/>
                  <a:gd name="connsiteY4" fmla="*/ 120967 h 241935"/>
                  <a:gd name="connsiteX5" fmla="*/ 19050 w 279082"/>
                  <a:gd name="connsiteY5" fmla="*/ 140017 h 241935"/>
                  <a:gd name="connsiteX6" fmla="*/ 99060 w 279082"/>
                  <a:gd name="connsiteY6" fmla="*/ 140017 h 241935"/>
                  <a:gd name="connsiteX7" fmla="*/ 218123 w 279082"/>
                  <a:gd name="connsiteY7" fmla="*/ 241935 h 241935"/>
                  <a:gd name="connsiteX8" fmla="*/ 260033 w 279082"/>
                  <a:gd name="connsiteY8" fmla="*/ 241935 h 241935"/>
                  <a:gd name="connsiteX9" fmla="*/ 279083 w 279082"/>
                  <a:gd name="connsiteY9" fmla="*/ 222885 h 241935"/>
                  <a:gd name="connsiteX10" fmla="*/ 279083 w 279082"/>
                  <a:gd name="connsiteY10" fmla="*/ 19050 h 241935"/>
                  <a:gd name="connsiteX11" fmla="*/ 260033 w 279082"/>
                  <a:gd name="connsiteY11" fmla="*/ 0 h 241935"/>
                  <a:gd name="connsiteX12" fmla="*/ 240983 w 279082"/>
                  <a:gd name="connsiteY12" fmla="*/ 203835 h 241935"/>
                  <a:gd name="connsiteX13" fmla="*/ 218123 w 279082"/>
                  <a:gd name="connsiteY13" fmla="*/ 203835 h 241935"/>
                  <a:gd name="connsiteX14" fmla="*/ 135255 w 279082"/>
                  <a:gd name="connsiteY14" fmla="*/ 120967 h 241935"/>
                  <a:gd name="connsiteX15" fmla="*/ 218123 w 279082"/>
                  <a:gd name="connsiteY15" fmla="*/ 38100 h 241935"/>
                  <a:gd name="connsiteX16" fmla="*/ 240983 w 279082"/>
                  <a:gd name="connsiteY16" fmla="*/ 38100 h 241935"/>
                  <a:gd name="connsiteX17" fmla="*/ 240983 w 279082"/>
                  <a:gd name="connsiteY17" fmla="*/ 203835 h 2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082" h="241935">
                    <a:moveTo>
                      <a:pt x="260033" y="0"/>
                    </a:moveTo>
                    <a:lnTo>
                      <a:pt x="218123" y="0"/>
                    </a:lnTo>
                    <a:cubicBezTo>
                      <a:pt x="158115" y="0"/>
                      <a:pt x="107632" y="43815"/>
                      <a:pt x="99060" y="101917"/>
                    </a:cubicBezTo>
                    <a:lnTo>
                      <a:pt x="19050" y="101917"/>
                    </a:lnTo>
                    <a:cubicBezTo>
                      <a:pt x="8572" y="101917"/>
                      <a:pt x="0" y="110490"/>
                      <a:pt x="0" y="120967"/>
                    </a:cubicBezTo>
                    <a:cubicBezTo>
                      <a:pt x="0" y="131445"/>
                      <a:pt x="8572" y="140017"/>
                      <a:pt x="19050" y="140017"/>
                    </a:cubicBezTo>
                    <a:lnTo>
                      <a:pt x="99060" y="140017"/>
                    </a:lnTo>
                    <a:cubicBezTo>
                      <a:pt x="108585" y="198120"/>
                      <a:pt x="158115" y="241935"/>
                      <a:pt x="218123" y="241935"/>
                    </a:cubicBezTo>
                    <a:lnTo>
                      <a:pt x="260033" y="241935"/>
                    </a:lnTo>
                    <a:cubicBezTo>
                      <a:pt x="270510" y="241935"/>
                      <a:pt x="279083" y="233363"/>
                      <a:pt x="279083" y="222885"/>
                    </a:cubicBezTo>
                    <a:lnTo>
                      <a:pt x="279083" y="19050"/>
                    </a:lnTo>
                    <a:cubicBezTo>
                      <a:pt x="279083" y="8572"/>
                      <a:pt x="270510" y="0"/>
                      <a:pt x="260033" y="0"/>
                    </a:cubicBezTo>
                    <a:close/>
                    <a:moveTo>
                      <a:pt x="240983" y="203835"/>
                    </a:moveTo>
                    <a:lnTo>
                      <a:pt x="218123" y="203835"/>
                    </a:lnTo>
                    <a:cubicBezTo>
                      <a:pt x="172402" y="203835"/>
                      <a:pt x="135255" y="166688"/>
                      <a:pt x="135255" y="120967"/>
                    </a:cubicBezTo>
                    <a:cubicBezTo>
                      <a:pt x="135255" y="75247"/>
                      <a:pt x="172402" y="38100"/>
                      <a:pt x="218123" y="38100"/>
                    </a:cubicBezTo>
                    <a:lnTo>
                      <a:pt x="240983" y="38100"/>
                    </a:lnTo>
                    <a:lnTo>
                      <a:pt x="240983" y="203835"/>
                    </a:lnTo>
                    <a:close/>
                  </a:path>
                </a:pathLst>
              </a:custGeom>
              <a:grpFill/>
              <a:ln w="9525" cap="flat">
                <a:noFill/>
                <a:prstDash val="solid"/>
                <a:miter/>
              </a:ln>
            </p:spPr>
            <p:txBody>
              <a:bodyPr rtlCol="0" anchor="ctr"/>
              <a:lstStyle/>
              <a:p>
                <a:endParaRPr lang="en-GB" sz="1050"/>
              </a:p>
            </p:txBody>
          </p:sp>
          <p:sp>
            <p:nvSpPr>
              <p:cNvPr id="18" name="Freeform: Shape 17">
                <a:extLst>
                  <a:ext uri="{FF2B5EF4-FFF2-40B4-BE49-F238E27FC236}">
                    <a16:creationId xmlns:a16="http://schemas.microsoft.com/office/drawing/2014/main" id="{4ACC9A8B-F478-4985-8D51-CB698083CC61}"/>
                  </a:ext>
                </a:extLst>
              </p:cNvPr>
              <p:cNvSpPr/>
              <p:nvPr/>
            </p:nvSpPr>
            <p:spPr>
              <a:xfrm>
                <a:off x="3987164" y="1977649"/>
                <a:ext cx="342900" cy="242887"/>
              </a:xfrm>
              <a:custGeom>
                <a:avLst/>
                <a:gdLst>
                  <a:gd name="connsiteX0" fmla="*/ 323850 w 342900"/>
                  <a:gd name="connsiteY0" fmla="*/ 101917 h 242887"/>
                  <a:gd name="connsiteX1" fmla="*/ 243840 w 342900"/>
                  <a:gd name="connsiteY1" fmla="*/ 101917 h 242887"/>
                  <a:gd name="connsiteX2" fmla="*/ 124778 w 342900"/>
                  <a:gd name="connsiteY2" fmla="*/ 0 h 242887"/>
                  <a:gd name="connsiteX3" fmla="*/ 82868 w 342900"/>
                  <a:gd name="connsiteY3" fmla="*/ 0 h 242887"/>
                  <a:gd name="connsiteX4" fmla="*/ 63818 w 342900"/>
                  <a:gd name="connsiteY4" fmla="*/ 19050 h 242887"/>
                  <a:gd name="connsiteX5" fmla="*/ 63818 w 342900"/>
                  <a:gd name="connsiteY5" fmla="*/ 50482 h 242887"/>
                  <a:gd name="connsiteX6" fmla="*/ 19050 w 342900"/>
                  <a:gd name="connsiteY6" fmla="*/ 50482 h 242887"/>
                  <a:gd name="connsiteX7" fmla="*/ 0 w 342900"/>
                  <a:gd name="connsiteY7" fmla="*/ 69532 h 242887"/>
                  <a:gd name="connsiteX8" fmla="*/ 19050 w 342900"/>
                  <a:gd name="connsiteY8" fmla="*/ 88582 h 242887"/>
                  <a:gd name="connsiteX9" fmla="*/ 63818 w 342900"/>
                  <a:gd name="connsiteY9" fmla="*/ 88582 h 242887"/>
                  <a:gd name="connsiteX10" fmla="*/ 63818 w 342900"/>
                  <a:gd name="connsiteY10" fmla="*/ 154305 h 242887"/>
                  <a:gd name="connsiteX11" fmla="*/ 19050 w 342900"/>
                  <a:gd name="connsiteY11" fmla="*/ 154305 h 242887"/>
                  <a:gd name="connsiteX12" fmla="*/ 0 w 342900"/>
                  <a:gd name="connsiteY12" fmla="*/ 173355 h 242887"/>
                  <a:gd name="connsiteX13" fmla="*/ 19050 w 342900"/>
                  <a:gd name="connsiteY13" fmla="*/ 192405 h 242887"/>
                  <a:gd name="connsiteX14" fmla="*/ 63818 w 342900"/>
                  <a:gd name="connsiteY14" fmla="*/ 192405 h 242887"/>
                  <a:gd name="connsiteX15" fmla="*/ 63818 w 342900"/>
                  <a:gd name="connsiteY15" fmla="*/ 223838 h 242887"/>
                  <a:gd name="connsiteX16" fmla="*/ 82868 w 342900"/>
                  <a:gd name="connsiteY16" fmla="*/ 242888 h 242887"/>
                  <a:gd name="connsiteX17" fmla="*/ 124778 w 342900"/>
                  <a:gd name="connsiteY17" fmla="*/ 242888 h 242887"/>
                  <a:gd name="connsiteX18" fmla="*/ 243840 w 342900"/>
                  <a:gd name="connsiteY18" fmla="*/ 140970 h 242887"/>
                  <a:gd name="connsiteX19" fmla="*/ 323850 w 342900"/>
                  <a:gd name="connsiteY19" fmla="*/ 140970 h 242887"/>
                  <a:gd name="connsiteX20" fmla="*/ 342900 w 342900"/>
                  <a:gd name="connsiteY20" fmla="*/ 121920 h 242887"/>
                  <a:gd name="connsiteX21" fmla="*/ 323850 w 342900"/>
                  <a:gd name="connsiteY21" fmla="*/ 101917 h 242887"/>
                  <a:gd name="connsiteX22" fmla="*/ 123825 w 342900"/>
                  <a:gd name="connsiteY22" fmla="*/ 203835 h 242887"/>
                  <a:gd name="connsiteX23" fmla="*/ 100965 w 342900"/>
                  <a:gd name="connsiteY23" fmla="*/ 203835 h 242887"/>
                  <a:gd name="connsiteX24" fmla="*/ 100965 w 342900"/>
                  <a:gd name="connsiteY24" fmla="*/ 38100 h 242887"/>
                  <a:gd name="connsiteX25" fmla="*/ 123825 w 342900"/>
                  <a:gd name="connsiteY25" fmla="*/ 38100 h 242887"/>
                  <a:gd name="connsiteX26" fmla="*/ 206693 w 342900"/>
                  <a:gd name="connsiteY26" fmla="*/ 120967 h 242887"/>
                  <a:gd name="connsiteX27" fmla="*/ 123825 w 342900"/>
                  <a:gd name="connsiteY27" fmla="*/ 203835 h 2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900" h="242887">
                    <a:moveTo>
                      <a:pt x="323850" y="101917"/>
                    </a:moveTo>
                    <a:lnTo>
                      <a:pt x="243840" y="101917"/>
                    </a:lnTo>
                    <a:cubicBezTo>
                      <a:pt x="234315" y="43815"/>
                      <a:pt x="184785" y="0"/>
                      <a:pt x="124778" y="0"/>
                    </a:cubicBezTo>
                    <a:lnTo>
                      <a:pt x="82868" y="0"/>
                    </a:lnTo>
                    <a:cubicBezTo>
                      <a:pt x="72390" y="0"/>
                      <a:pt x="63818" y="8572"/>
                      <a:pt x="63818" y="19050"/>
                    </a:cubicBezTo>
                    <a:lnTo>
                      <a:pt x="63818" y="50482"/>
                    </a:lnTo>
                    <a:lnTo>
                      <a:pt x="19050" y="50482"/>
                    </a:lnTo>
                    <a:cubicBezTo>
                      <a:pt x="8573" y="50482"/>
                      <a:pt x="0" y="59055"/>
                      <a:pt x="0" y="69532"/>
                    </a:cubicBezTo>
                    <a:cubicBezTo>
                      <a:pt x="0" y="80010"/>
                      <a:pt x="8573" y="88582"/>
                      <a:pt x="19050" y="88582"/>
                    </a:cubicBezTo>
                    <a:lnTo>
                      <a:pt x="63818" y="88582"/>
                    </a:lnTo>
                    <a:lnTo>
                      <a:pt x="63818" y="154305"/>
                    </a:lnTo>
                    <a:lnTo>
                      <a:pt x="19050" y="154305"/>
                    </a:lnTo>
                    <a:cubicBezTo>
                      <a:pt x="8573" y="154305"/>
                      <a:pt x="0" y="162877"/>
                      <a:pt x="0" y="173355"/>
                    </a:cubicBezTo>
                    <a:cubicBezTo>
                      <a:pt x="0" y="183832"/>
                      <a:pt x="8573" y="192405"/>
                      <a:pt x="19050" y="192405"/>
                    </a:cubicBezTo>
                    <a:lnTo>
                      <a:pt x="63818" y="192405"/>
                    </a:lnTo>
                    <a:lnTo>
                      <a:pt x="63818" y="223838"/>
                    </a:lnTo>
                    <a:cubicBezTo>
                      <a:pt x="63818" y="234315"/>
                      <a:pt x="72390" y="242888"/>
                      <a:pt x="82868" y="242888"/>
                    </a:cubicBezTo>
                    <a:lnTo>
                      <a:pt x="124778" y="242888"/>
                    </a:lnTo>
                    <a:cubicBezTo>
                      <a:pt x="184785" y="242888"/>
                      <a:pt x="235268" y="199073"/>
                      <a:pt x="243840" y="140970"/>
                    </a:cubicBezTo>
                    <a:lnTo>
                      <a:pt x="323850" y="140970"/>
                    </a:lnTo>
                    <a:cubicBezTo>
                      <a:pt x="334328" y="140970"/>
                      <a:pt x="342900" y="132397"/>
                      <a:pt x="342900" y="121920"/>
                    </a:cubicBezTo>
                    <a:cubicBezTo>
                      <a:pt x="342900" y="111442"/>
                      <a:pt x="334328" y="101917"/>
                      <a:pt x="323850" y="101917"/>
                    </a:cubicBezTo>
                    <a:close/>
                    <a:moveTo>
                      <a:pt x="123825" y="203835"/>
                    </a:moveTo>
                    <a:lnTo>
                      <a:pt x="100965" y="203835"/>
                    </a:lnTo>
                    <a:lnTo>
                      <a:pt x="100965" y="38100"/>
                    </a:lnTo>
                    <a:lnTo>
                      <a:pt x="123825" y="38100"/>
                    </a:lnTo>
                    <a:cubicBezTo>
                      <a:pt x="169545" y="38100"/>
                      <a:pt x="206693" y="75247"/>
                      <a:pt x="206693" y="120967"/>
                    </a:cubicBezTo>
                    <a:cubicBezTo>
                      <a:pt x="207645" y="166688"/>
                      <a:pt x="169545" y="203835"/>
                      <a:pt x="123825" y="203835"/>
                    </a:cubicBezTo>
                    <a:close/>
                  </a:path>
                </a:pathLst>
              </a:custGeom>
              <a:grpFill/>
              <a:ln w="9525" cap="flat">
                <a:noFill/>
                <a:prstDash val="solid"/>
                <a:miter/>
              </a:ln>
            </p:spPr>
            <p:txBody>
              <a:bodyPr rtlCol="0" anchor="ctr"/>
              <a:lstStyle/>
              <a:p>
                <a:endParaRPr lang="en-GB" sz="1050"/>
              </a:p>
            </p:txBody>
          </p:sp>
        </p:grpSp>
        <p:sp>
          <p:nvSpPr>
            <p:cNvPr id="97" name="TextBox 96">
              <a:extLst>
                <a:ext uri="{FF2B5EF4-FFF2-40B4-BE49-F238E27FC236}">
                  <a16:creationId xmlns:a16="http://schemas.microsoft.com/office/drawing/2014/main" id="{7895D138-14E0-47EE-81A9-376E91DE0426}"/>
                </a:ext>
              </a:extLst>
            </p:cNvPr>
            <p:cNvSpPr txBox="1"/>
            <p:nvPr/>
          </p:nvSpPr>
          <p:spPr>
            <a:xfrm>
              <a:off x="1277363" y="3199396"/>
              <a:ext cx="802300" cy="230832"/>
            </a:xfrm>
            <a:prstGeom prst="rect">
              <a:avLst/>
            </a:prstGeom>
            <a:noFill/>
          </p:spPr>
          <p:txBody>
            <a:bodyPr wrap="square" rtlCol="0">
              <a:spAutoFit/>
            </a:bodyPr>
            <a:lstStyle/>
            <a:p>
              <a:pPr algn="ctr"/>
              <a:r>
                <a:rPr lang="en-GB" sz="900" b="1">
                  <a:solidFill>
                    <a:schemeClr val="tx2"/>
                  </a:solidFill>
                  <a:latin typeface="Trebuchet MS" panose="020B0603020202020204" pitchFamily="34" charset="0"/>
                </a:rPr>
                <a:t>Connector</a:t>
              </a:r>
            </a:p>
          </p:txBody>
        </p:sp>
      </p:grpSp>
      <p:sp>
        <p:nvSpPr>
          <p:cNvPr id="101" name="TextBox 100">
            <a:extLst>
              <a:ext uri="{FF2B5EF4-FFF2-40B4-BE49-F238E27FC236}">
                <a16:creationId xmlns:a16="http://schemas.microsoft.com/office/drawing/2014/main" id="{BA60B035-6F7A-4AD4-8056-A5356CA87AFC}"/>
              </a:ext>
            </a:extLst>
          </p:cNvPr>
          <p:cNvSpPr txBox="1"/>
          <p:nvPr/>
        </p:nvSpPr>
        <p:spPr>
          <a:xfrm>
            <a:off x="2142841" y="2860099"/>
            <a:ext cx="2606608" cy="553998"/>
          </a:xfrm>
          <a:prstGeom prst="rect">
            <a:avLst/>
          </a:prstGeom>
          <a:noFill/>
        </p:spPr>
        <p:txBody>
          <a:bodyPr wrap="square" rtlCol="0">
            <a:spAutoFit/>
          </a:bodyPr>
          <a:lstStyle>
            <a:defPPr>
              <a:defRPr lang="en-US"/>
            </a:defPPr>
            <a:lvl1pPr marL="171450" indent="-171450">
              <a:spcAft>
                <a:spcPts val="600"/>
              </a:spcAft>
              <a:buFont typeface="Arial" panose="020B0604020202020204" pitchFamily="34" charset="0"/>
              <a:buChar char="•"/>
              <a:defRPr sz="1000">
                <a:latin typeface="+mj-lt"/>
              </a:defRPr>
            </a:lvl1pPr>
          </a:lstStyle>
          <a:p>
            <a:pPr algn="just"/>
            <a:r>
              <a:rPr lang="en-GB">
                <a:latin typeface="Trebuchet MS" panose="020B0603020202020204" pitchFamily="34" charset="0"/>
              </a:rPr>
              <a:t>Connectors add an interface to use </a:t>
            </a:r>
            <a:r>
              <a:rPr lang="en-GB" err="1">
                <a:latin typeface="Trebuchet MS" panose="020B0603020202020204" pitchFamily="34" charset="0"/>
              </a:rPr>
              <a:t>Altares</a:t>
            </a:r>
            <a:r>
              <a:rPr lang="en-GB">
                <a:latin typeface="Trebuchet MS" panose="020B0603020202020204" pitchFamily="34" charset="0"/>
              </a:rPr>
              <a:t>' data in </a:t>
            </a:r>
            <a:r>
              <a:rPr lang="en-GB">
                <a:solidFill>
                  <a:schemeClr val="tx2"/>
                </a:solidFill>
                <a:latin typeface="Trebuchet MS" panose="020B0603020202020204" pitchFamily="34" charset="0"/>
              </a:rPr>
              <a:t>clients’ tools</a:t>
            </a:r>
            <a:r>
              <a:rPr lang="en-GB">
                <a:latin typeface="Trebuchet MS" panose="020B0603020202020204" pitchFamily="34" charset="0"/>
              </a:rPr>
              <a:t> (e.g. CRM, ERP…)</a:t>
            </a:r>
          </a:p>
        </p:txBody>
      </p:sp>
      <p:sp>
        <p:nvSpPr>
          <p:cNvPr id="104" name="Ellipse 80">
            <a:extLst>
              <a:ext uri="{FF2B5EF4-FFF2-40B4-BE49-F238E27FC236}">
                <a16:creationId xmlns:a16="http://schemas.microsoft.com/office/drawing/2014/main" id="{9BD8FCA8-3521-4E93-9ADF-EE2A0D3F3F7C}"/>
              </a:ext>
            </a:extLst>
          </p:cNvPr>
          <p:cNvSpPr/>
          <p:nvPr/>
        </p:nvSpPr>
        <p:spPr bwMode="auto">
          <a:xfrm>
            <a:off x="1146609" y="2927739"/>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0" u="none" strike="noStrike" cap="none" normalizeH="0" baseline="0">
                <a:ln>
                  <a:noFill/>
                </a:ln>
                <a:solidFill>
                  <a:schemeClr val="bg1"/>
                </a:solidFill>
                <a:effectLst/>
                <a:latin typeface="Trebuchet MS" panose="020B0603020202020204" pitchFamily="34" charset="0"/>
              </a:rPr>
              <a:t>2</a:t>
            </a:r>
          </a:p>
        </p:txBody>
      </p:sp>
      <p:pic>
        <p:nvPicPr>
          <p:cNvPr id="25" name="Picture 2" descr="logo-salesforce - Dolmen">
            <a:extLst>
              <a:ext uri="{FF2B5EF4-FFF2-40B4-BE49-F238E27FC236}">
                <a16:creationId xmlns:a16="http://schemas.microsoft.com/office/drawing/2014/main" id="{A3C1F20D-4C69-43D5-9408-699C15542CEC}"/>
              </a:ext>
            </a:extLst>
          </p:cNvPr>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2960021" y="3405134"/>
            <a:ext cx="391763" cy="2072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A32D0FB4-2810-40B4-BB66-9A940E9AF545}"/>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2409013" y="3414783"/>
            <a:ext cx="379604" cy="1879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Avis Microsoft Dynamics - Comparatifs des outils du Web">
            <a:extLst>
              <a:ext uri="{FF2B5EF4-FFF2-40B4-BE49-F238E27FC236}">
                <a16:creationId xmlns:a16="http://schemas.microsoft.com/office/drawing/2014/main" id="{32F528B3-AD09-42AA-BE45-64AB8B5CD094}"/>
              </a:ext>
            </a:extLst>
          </p:cNvPr>
          <p:cNvPicPr>
            <a:picLocks noChangeAspect="1" noChangeArrowheads="1"/>
          </p:cNvPicPr>
          <p:nvPr/>
        </p:nvPicPr>
        <p:blipFill rotWithShape="1">
          <a:blip r:embed="rId71">
            <a:clrChange>
              <a:clrFrom>
                <a:srgbClr val="FFFFFF"/>
              </a:clrFrom>
              <a:clrTo>
                <a:srgbClr val="FFFFFF">
                  <a:alpha val="0"/>
                </a:srgbClr>
              </a:clrTo>
            </a:clrChange>
            <a:extLst>
              <a:ext uri="{28A0092B-C50C-407E-A947-70E740481C1C}">
                <a14:useLocalDpi xmlns:a14="http://schemas.microsoft.com/office/drawing/2010/main" val="0"/>
              </a:ext>
            </a:extLst>
          </a:blip>
          <a:srcRect l="11569" t="22276" r="10685" b="22047"/>
          <a:stretch/>
        </p:blipFill>
        <p:spPr bwMode="auto">
          <a:xfrm>
            <a:off x="4205460" y="3402345"/>
            <a:ext cx="540692" cy="21282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Use Our CRM Tools in Oracle Engagement Cloud | ActivePrime">
            <a:extLst>
              <a:ext uri="{FF2B5EF4-FFF2-40B4-BE49-F238E27FC236}">
                <a16:creationId xmlns:a16="http://schemas.microsoft.com/office/drawing/2014/main" id="{CF75F725-A317-48F2-A046-990D62AEB21F}"/>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3523188" y="3408349"/>
            <a:ext cx="510869" cy="200814"/>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B49594A6-EA0C-40EE-A741-D01FB63A8A33}"/>
              </a:ext>
            </a:extLst>
          </p:cNvPr>
          <p:cNvSpPr/>
          <p:nvPr/>
        </p:nvSpPr>
        <p:spPr bwMode="auto">
          <a:xfrm>
            <a:off x="968270" y="3709808"/>
            <a:ext cx="3883870" cy="2016079"/>
          </a:xfrm>
          <a:prstGeom prst="rect">
            <a:avLst/>
          </a:prstGeom>
          <a:noFill/>
          <a:ln w="190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9" name="Speech Bubble: Rectangle 38">
            <a:extLst>
              <a:ext uri="{FF2B5EF4-FFF2-40B4-BE49-F238E27FC236}">
                <a16:creationId xmlns:a16="http://schemas.microsoft.com/office/drawing/2014/main" id="{FEE1E872-4F63-42C4-8BF2-B5DB05E6BE7F}"/>
              </a:ext>
            </a:extLst>
          </p:cNvPr>
          <p:cNvSpPr/>
          <p:nvPr/>
        </p:nvSpPr>
        <p:spPr bwMode="auto">
          <a:xfrm>
            <a:off x="1577944" y="5875957"/>
            <a:ext cx="2664523" cy="553998"/>
          </a:xfrm>
          <a:prstGeom prst="wedgeRectCallout">
            <a:avLst>
              <a:gd name="adj1" fmla="val 19040"/>
              <a:gd name="adj2" fmla="val -75670"/>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err="1">
                <a:latin typeface="Trebuchet MS" panose="020B0603020202020204" pitchFamily="34" charset="0"/>
              </a:rPr>
              <a:t>Altares</a:t>
            </a:r>
            <a:r>
              <a:rPr lang="en-GB" sz="1000">
                <a:latin typeface="Trebuchet MS" panose="020B0603020202020204" pitchFamily="34" charset="0"/>
              </a:rPr>
              <a:t> has </a:t>
            </a:r>
            <a:r>
              <a:rPr lang="en-GB" sz="1000">
                <a:solidFill>
                  <a:schemeClr val="tx2"/>
                </a:solidFill>
                <a:latin typeface="Trebuchet MS" panose="020B0603020202020204" pitchFamily="34" charset="0"/>
              </a:rPr>
              <a:t>teams dedicated to personalization </a:t>
            </a:r>
            <a:r>
              <a:rPr lang="en-GB" sz="1000">
                <a:latin typeface="Trebuchet MS" panose="020B0603020202020204" pitchFamily="34" charset="0"/>
              </a:rPr>
              <a:t>of</a:t>
            </a:r>
            <a:r>
              <a:rPr lang="en-GB" sz="1000">
                <a:solidFill>
                  <a:schemeClr val="tx2"/>
                </a:solidFill>
                <a:latin typeface="Trebuchet MS" panose="020B0603020202020204" pitchFamily="34" charset="0"/>
              </a:rPr>
              <a:t> API </a:t>
            </a:r>
            <a:r>
              <a:rPr lang="en-GB" sz="1000">
                <a:latin typeface="Trebuchet MS" panose="020B0603020202020204" pitchFamily="34" charset="0"/>
              </a:rPr>
              <a:t>and </a:t>
            </a:r>
            <a:r>
              <a:rPr lang="en-GB" sz="1000">
                <a:solidFill>
                  <a:schemeClr val="tx2"/>
                </a:solidFill>
                <a:latin typeface="Trebuchet MS" panose="020B0603020202020204" pitchFamily="34" charset="0"/>
              </a:rPr>
              <a:t>batch services </a:t>
            </a:r>
            <a:r>
              <a:rPr lang="en-GB" sz="1000">
                <a:latin typeface="Trebuchet MS" panose="020B0603020202020204" pitchFamily="34" charset="0"/>
              </a:rPr>
              <a:t>for large and key accounts</a:t>
            </a:r>
            <a:endParaRPr kumimoji="0" lang="en-GB" sz="1000" b="0" i="0" u="none" strike="noStrike" cap="none" normalizeH="0" baseline="0">
              <a:ln>
                <a:noFill/>
              </a:ln>
              <a:solidFill>
                <a:schemeClr val="tx1"/>
              </a:solidFill>
              <a:effectLst/>
              <a:latin typeface="Trebuchet MS" panose="020B0603020202020204" pitchFamily="34" charset="0"/>
            </a:endParaRPr>
          </a:p>
        </p:txBody>
      </p:sp>
      <p:grpSp>
        <p:nvGrpSpPr>
          <p:cNvPr id="96" name="Groupe 95">
            <a:extLst>
              <a:ext uri="{FF2B5EF4-FFF2-40B4-BE49-F238E27FC236}">
                <a16:creationId xmlns:a16="http://schemas.microsoft.com/office/drawing/2014/main" id="{E9B14552-4D6A-4105-94B0-78302B0A8013}"/>
              </a:ext>
            </a:extLst>
          </p:cNvPr>
          <p:cNvGrpSpPr/>
          <p:nvPr/>
        </p:nvGrpSpPr>
        <p:grpSpPr>
          <a:xfrm>
            <a:off x="8448150" y="-11528"/>
            <a:ext cx="1435548" cy="588143"/>
            <a:chOff x="8448150" y="-11528"/>
            <a:chExt cx="1435548" cy="588143"/>
          </a:xfrm>
        </p:grpSpPr>
        <p:sp>
          <p:nvSpPr>
            <p:cNvPr id="98" name="Rectangle : coins arrondis 199">
              <a:extLst>
                <a:ext uri="{FF2B5EF4-FFF2-40B4-BE49-F238E27FC236}">
                  <a16:creationId xmlns:a16="http://schemas.microsoft.com/office/drawing/2014/main" id="{74AD8687-0560-46DE-9B46-CFF6EC738164}"/>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9" name="Rectangle : coins arrondis 200">
              <a:extLst>
                <a:ext uri="{FF2B5EF4-FFF2-40B4-BE49-F238E27FC236}">
                  <a16:creationId xmlns:a16="http://schemas.microsoft.com/office/drawing/2014/main" id="{D579F8EC-51D7-456E-9F8E-95D879BF4486}"/>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0" name="Rectangle : coins arrondis 201">
              <a:extLst>
                <a:ext uri="{FF2B5EF4-FFF2-40B4-BE49-F238E27FC236}">
                  <a16:creationId xmlns:a16="http://schemas.microsoft.com/office/drawing/2014/main" id="{C09B20EF-6050-4534-B922-E5A1E2A64A90}"/>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2" name="ZoneTexte 18">
              <a:extLst>
                <a:ext uri="{FF2B5EF4-FFF2-40B4-BE49-F238E27FC236}">
                  <a16:creationId xmlns:a16="http://schemas.microsoft.com/office/drawing/2014/main" id="{062969CD-86CB-4849-8A23-7C91BB0CB812}"/>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offering</a:t>
              </a:r>
            </a:p>
          </p:txBody>
        </p:sp>
        <p:pic>
          <p:nvPicPr>
            <p:cNvPr id="103" name="Graphique 128" descr="Jauge">
              <a:extLst>
                <a:ext uri="{FF2B5EF4-FFF2-40B4-BE49-F238E27FC236}">
                  <a16:creationId xmlns:a16="http://schemas.microsoft.com/office/drawing/2014/main" id="{2585F2A3-4258-4C1F-B0D9-F6B7E73E4F01}"/>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553764" y="187516"/>
              <a:ext cx="234953" cy="218224"/>
            </a:xfrm>
            <a:prstGeom prst="rect">
              <a:avLst/>
            </a:prstGeom>
            <a:effectLst/>
          </p:spPr>
        </p:pic>
        <p:pic>
          <p:nvPicPr>
            <p:cNvPr id="105" name="Graphique 90" descr="Poignée de main">
              <a:extLst>
                <a:ext uri="{FF2B5EF4-FFF2-40B4-BE49-F238E27FC236}">
                  <a16:creationId xmlns:a16="http://schemas.microsoft.com/office/drawing/2014/main" id="{2FBCECC7-B378-4BF9-A586-5135D3074D47}"/>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8960868" y="152880"/>
              <a:ext cx="256313" cy="287496"/>
            </a:xfrm>
            <a:prstGeom prst="rect">
              <a:avLst/>
            </a:prstGeom>
            <a:effectLst/>
          </p:spPr>
        </p:pic>
        <p:pic>
          <p:nvPicPr>
            <p:cNvPr id="106" name="Graphique 74" descr="Mégaphone">
              <a:extLst>
                <a:ext uri="{FF2B5EF4-FFF2-40B4-BE49-F238E27FC236}">
                  <a16:creationId xmlns:a16="http://schemas.microsoft.com/office/drawing/2014/main" id="{B9AF937F-B783-4C48-ABAD-39F43DD5F18A}"/>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9389331" y="181519"/>
              <a:ext cx="233011" cy="216420"/>
            </a:xfrm>
            <a:prstGeom prst="rect">
              <a:avLst/>
            </a:prstGeom>
            <a:effectLst/>
          </p:spPr>
        </p:pic>
        <p:pic>
          <p:nvPicPr>
            <p:cNvPr id="107" name="Picture 2" descr="Drapeau France">
              <a:extLst>
                <a:ext uri="{FF2B5EF4-FFF2-40B4-BE49-F238E27FC236}">
                  <a16:creationId xmlns:a16="http://schemas.microsoft.com/office/drawing/2014/main" id="{62FC75BB-50C9-43CA-9F56-D18967780D9D}"/>
                </a:ext>
              </a:extLst>
            </p:cNvPr>
            <p:cNvPicPr>
              <a:picLocks noChangeAspect="1" noChangeArrowheads="1"/>
            </p:cNvPicPr>
            <p:nvPr/>
          </p:nvPicPr>
          <p:blipFill rotWithShape="1">
            <a:blip r:embed="rId7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08" name="Picture 2" descr="5 ft x 3 ft 150 x 90 cm-DRAPEAU BELGE Belgique 100% Polyester ...">
              <a:extLst>
                <a:ext uri="{FF2B5EF4-FFF2-40B4-BE49-F238E27FC236}">
                  <a16:creationId xmlns:a16="http://schemas.microsoft.com/office/drawing/2014/main" id="{E51F9556-7503-4EE5-A7D8-1A46733FD712}"/>
                </a:ext>
              </a:extLst>
            </p:cNvPr>
            <p:cNvPicPr>
              <a:picLocks noChangeAspect="1" noChangeArrowheads="1"/>
            </p:cNvPicPr>
            <p:nvPr/>
          </p:nvPicPr>
          <p:blipFill rotWithShape="1">
            <a:blip r:embed="rId80">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09" name="Picture 2 - 1" descr="Drapeau des Pays-Bas — Wikipédia">
              <a:extLst>
                <a:ext uri="{FF2B5EF4-FFF2-40B4-BE49-F238E27FC236}">
                  <a16:creationId xmlns:a16="http://schemas.microsoft.com/office/drawing/2014/main" id="{6B2A30C5-7AC4-44B9-97CF-06AEB0B61D1F}"/>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10" name="Picture 2 - 2" descr="Drapeau du Luxembourg">
              <a:extLst>
                <a:ext uri="{FF2B5EF4-FFF2-40B4-BE49-F238E27FC236}">
                  <a16:creationId xmlns:a16="http://schemas.microsoft.com/office/drawing/2014/main" id="{C25171D1-48BE-48C7-B0F0-97074D358CA5}"/>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16" name="ZoneTexte 18">
              <a:extLst>
                <a:ext uri="{FF2B5EF4-FFF2-40B4-BE49-F238E27FC236}">
                  <a16:creationId xmlns:a16="http://schemas.microsoft.com/office/drawing/2014/main" id="{8377E0EB-4C3B-4410-B361-12C3DE1BC3DB}"/>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Delivery modes</a:t>
              </a:r>
            </a:p>
          </p:txBody>
        </p:sp>
      </p:grpSp>
      <p:sp>
        <p:nvSpPr>
          <p:cNvPr id="121" name="Freeform 9">
            <a:extLst>
              <a:ext uri="{FF2B5EF4-FFF2-40B4-BE49-F238E27FC236}">
                <a16:creationId xmlns:a16="http://schemas.microsoft.com/office/drawing/2014/main" id="{0FEC65B0-0F31-49D5-BA05-9F8EB944B470}"/>
              </a:ext>
            </a:extLst>
          </p:cNvPr>
          <p:cNvSpPr>
            <a:spLocks noEditPoints="1"/>
          </p:cNvSpPr>
          <p:nvPr/>
        </p:nvSpPr>
        <p:spPr bwMode="auto">
          <a:xfrm>
            <a:off x="4087682" y="6066489"/>
            <a:ext cx="232139" cy="263062"/>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122" name="ZoneTexte 57">
            <a:extLst>
              <a:ext uri="{FF2B5EF4-FFF2-40B4-BE49-F238E27FC236}">
                <a16:creationId xmlns:a16="http://schemas.microsoft.com/office/drawing/2014/main" id="{5E5859B1-B34F-46D1-8A23-C2C6F100ADF9}"/>
              </a:ext>
            </a:extLst>
          </p:cNvPr>
          <p:cNvSpPr txBox="1"/>
          <p:nvPr/>
        </p:nvSpPr>
        <p:spPr>
          <a:xfrm>
            <a:off x="4113839" y="6205883"/>
            <a:ext cx="792888" cy="123111"/>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i="1">
                <a:solidFill>
                  <a:schemeClr val="accent1"/>
                </a:solidFill>
                <a:latin typeface="Trebuchet MS" panose="020B0603020202020204" pitchFamily="34" charset="0"/>
              </a:rPr>
              <a:t>See infra</a:t>
            </a:r>
          </a:p>
        </p:txBody>
      </p:sp>
      <p:graphicFrame>
        <p:nvGraphicFramePr>
          <p:cNvPr id="185" name="Chart 184">
            <a:extLst>
              <a:ext uri="{FF2B5EF4-FFF2-40B4-BE49-F238E27FC236}">
                <a16:creationId xmlns:a16="http://schemas.microsoft.com/office/drawing/2014/main" id="{1339D769-439D-47A6-B233-39E4AD4EC208}"/>
              </a:ext>
            </a:extLst>
          </p:cNvPr>
          <p:cNvGraphicFramePr/>
          <p:nvPr>
            <p:custDataLst>
              <p:tags r:id="rId3"/>
            </p:custDataLst>
            <p:extLst>
              <p:ext uri="{D42A27DB-BD31-4B8C-83A1-F6EECF244321}">
                <p14:modId xmlns:p14="http://schemas.microsoft.com/office/powerpoint/2010/main" val="348733947"/>
              </p:ext>
            </p:extLst>
          </p:nvPr>
        </p:nvGraphicFramePr>
        <p:xfrm>
          <a:off x="5194300" y="2076450"/>
          <a:ext cx="2308225" cy="2568575"/>
        </p:xfrm>
        <a:graphic>
          <a:graphicData uri="http://schemas.openxmlformats.org/drawingml/2006/chart">
            <c:chart xmlns:c="http://schemas.openxmlformats.org/drawingml/2006/chart" xmlns:r="http://schemas.openxmlformats.org/officeDocument/2006/relationships" r:id="rId83"/>
          </a:graphicData>
        </a:graphic>
      </p:graphicFrame>
      <p:sp>
        <p:nvSpPr>
          <p:cNvPr id="540" name="Espace réservé du texte 2">
            <a:extLst>
              <a:ext uri="{FF2B5EF4-FFF2-40B4-BE49-F238E27FC236}">
                <a16:creationId xmlns:a16="http://schemas.microsoft.com/office/drawing/2014/main" id="{3C2A4866-6AA5-4910-9F98-C6D739D79713}"/>
              </a:ext>
            </a:extLst>
          </p:cNvPr>
          <p:cNvSpPr>
            <a:spLocks noGrp="1"/>
          </p:cNvSpPr>
          <p:nvPr>
            <p:custDataLst>
              <p:tags r:id="rId4"/>
            </p:custDataLst>
          </p:nvPr>
        </p:nvSpPr>
        <p:spPr bwMode="gray">
          <a:xfrm>
            <a:off x="5400675" y="4246563"/>
            <a:ext cx="290513"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D2C1E89-AD89-4F37-A516-331903D3CD04}" type="datetime'''''3''.8''''''''%'''''''''''''''''''''''''''''">
              <a:rPr lang="en-GB" altLang="en-US" sz="1000" smtClean="0">
                <a:solidFill>
                  <a:schemeClr val="bg1"/>
                </a:solidFill>
                <a:effectLst/>
                <a:ea typeface="+mj-ea"/>
                <a:cs typeface="+mj-cs"/>
              </a:rPr>
              <a:pPr marL="0" indent="0" algn="ctr">
                <a:spcBef>
                  <a:spcPct val="0"/>
                </a:spcBef>
                <a:buNone/>
              </a:pPr>
              <a:t>3.8%</a:t>
            </a:fld>
            <a:endParaRPr lang="en-GB" sz="1000">
              <a:solidFill>
                <a:schemeClr val="bg1"/>
              </a:solidFill>
              <a:latin typeface="+mn-lt"/>
              <a:ea typeface="+mj-ea"/>
              <a:cs typeface="+mj-cs"/>
              <a:sym typeface="Ebrima" panose="02000000000000000000" pitchFamily="2" charset="0"/>
            </a:endParaRPr>
          </a:p>
        </p:txBody>
      </p:sp>
      <p:sp>
        <p:nvSpPr>
          <p:cNvPr id="365" name="Espace réservé du texte 2">
            <a:extLst>
              <a:ext uri="{FF2B5EF4-FFF2-40B4-BE49-F238E27FC236}">
                <a16:creationId xmlns:a16="http://schemas.microsoft.com/office/drawing/2014/main" id="{EDDEE1B6-9B93-4F59-A12B-874223208C89}"/>
              </a:ext>
            </a:extLst>
          </p:cNvPr>
          <p:cNvSpPr>
            <a:spLocks noGrp="1"/>
          </p:cNvSpPr>
          <p:nvPr>
            <p:custDataLst>
              <p:tags r:id="rId5"/>
            </p:custDataLst>
          </p:nvPr>
        </p:nvSpPr>
        <p:spPr bwMode="auto">
          <a:xfrm>
            <a:off x="5405438" y="460533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99E5F51-9D5F-4CC7-AE66-7017263C0490}" type="datetime'''''''''2''''''''''0''1''''''''''7'''''''">
              <a:rPr lang="en-GB" altLang="en-US" sz="1000" smtClean="0">
                <a:ea typeface="+mj-ea"/>
                <a:cs typeface="+mj-cs"/>
              </a:rPr>
              <a:pPr marL="0" indent="0" algn="ctr">
                <a:spcBef>
                  <a:spcPct val="0"/>
                </a:spcBef>
                <a:buNone/>
              </a:pPr>
              <a:t>2017</a:t>
            </a:fld>
            <a:endParaRPr lang="en-GB" sz="1000">
              <a:ea typeface="+mj-ea"/>
              <a:cs typeface="+mj-cs"/>
              <a:sym typeface="Ebrima" panose="02000000000000000000" pitchFamily="2" charset="0"/>
            </a:endParaRPr>
          </a:p>
        </p:txBody>
      </p:sp>
      <p:sp>
        <p:nvSpPr>
          <p:cNvPr id="544" name="Espace réservé du texte 2">
            <a:extLst>
              <a:ext uri="{FF2B5EF4-FFF2-40B4-BE49-F238E27FC236}">
                <a16:creationId xmlns:a16="http://schemas.microsoft.com/office/drawing/2014/main" id="{ADAF5FC5-E9C5-456F-AA2E-296344C864D9}"/>
              </a:ext>
            </a:extLst>
          </p:cNvPr>
          <p:cNvSpPr>
            <a:spLocks noGrp="1"/>
          </p:cNvSpPr>
          <p:nvPr>
            <p:custDataLst>
              <p:tags r:id="rId6"/>
            </p:custDataLst>
          </p:nvPr>
        </p:nvSpPr>
        <p:spPr bwMode="gray">
          <a:xfrm>
            <a:off x="5367338" y="2398713"/>
            <a:ext cx="357188" cy="152400"/>
          </a:xfrm>
          <a:prstGeom prst="rect">
            <a:avLst/>
          </a:prstGeom>
          <a:solidFill>
            <a:srgbClr val="8DDFFF"/>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DE728CE-3998-441A-94BE-27CA4D7FEAF4}" type="datetime'''2''''''''''''''''''''''''4''.''''9%'''''''''''">
              <a:rPr lang="en-GB" altLang="en-US" sz="1000" smtClean="0">
                <a:effectLst/>
                <a:ea typeface="+mj-ea"/>
                <a:cs typeface="+mj-cs"/>
              </a:rPr>
              <a:pPr marL="0" indent="0" algn="ctr">
                <a:spcBef>
                  <a:spcPct val="0"/>
                </a:spcBef>
                <a:buNone/>
              </a:pPr>
              <a:t>24.9%</a:t>
            </a:fld>
            <a:endParaRPr lang="en-GB" sz="1000">
              <a:latin typeface="+mn-lt"/>
              <a:ea typeface="+mj-ea"/>
              <a:cs typeface="+mj-cs"/>
              <a:sym typeface="Ebrima" panose="02000000000000000000" pitchFamily="2" charset="0"/>
            </a:endParaRPr>
          </a:p>
        </p:txBody>
      </p:sp>
      <p:sp>
        <p:nvSpPr>
          <p:cNvPr id="542" name="Espace réservé du texte 2">
            <a:extLst>
              <a:ext uri="{FF2B5EF4-FFF2-40B4-BE49-F238E27FC236}">
                <a16:creationId xmlns:a16="http://schemas.microsoft.com/office/drawing/2014/main" id="{16B814BA-C224-45B2-954D-491EDA3EB3F8}"/>
              </a:ext>
            </a:extLst>
          </p:cNvPr>
          <p:cNvSpPr>
            <a:spLocks noGrp="1"/>
          </p:cNvSpPr>
          <p:nvPr>
            <p:custDataLst>
              <p:tags r:id="rId7"/>
            </p:custDataLst>
          </p:nvPr>
        </p:nvSpPr>
        <p:spPr bwMode="gray">
          <a:xfrm>
            <a:off x="5367338" y="3484563"/>
            <a:ext cx="35718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D77C095-7613-4F5C-A676-48D7C9FE101C}" type="datetime'''''''''''5''9''''''''.''''''''''1''''''''''''%'''''''''">
              <a:rPr lang="en-GB" altLang="en-US" sz="1000" smtClean="0">
                <a:solidFill>
                  <a:schemeClr val="bg1"/>
                </a:solidFill>
                <a:effectLst/>
                <a:ea typeface="+mj-ea"/>
                <a:cs typeface="+mj-cs"/>
              </a:rPr>
              <a:pPr marL="0" indent="0" algn="ctr">
                <a:spcBef>
                  <a:spcPct val="0"/>
                </a:spcBef>
                <a:buNone/>
              </a:pPr>
              <a:t>59.1%</a:t>
            </a:fld>
            <a:endParaRPr lang="en-GB" sz="1000">
              <a:solidFill>
                <a:schemeClr val="bg1"/>
              </a:solidFill>
              <a:latin typeface="+mn-lt"/>
              <a:ea typeface="+mj-ea"/>
              <a:cs typeface="+mj-cs"/>
              <a:sym typeface="Ebrima" panose="02000000000000000000" pitchFamily="2" charset="0"/>
            </a:endParaRPr>
          </a:p>
        </p:txBody>
      </p:sp>
      <p:sp>
        <p:nvSpPr>
          <p:cNvPr id="527" name="Espace réservé du texte 2">
            <a:extLst>
              <a:ext uri="{FF2B5EF4-FFF2-40B4-BE49-F238E27FC236}">
                <a16:creationId xmlns:a16="http://schemas.microsoft.com/office/drawing/2014/main" id="{5C21AE4E-C4BD-4F17-A7AB-DB1526CEA777}"/>
              </a:ext>
            </a:extLst>
          </p:cNvPr>
          <p:cNvSpPr>
            <a:spLocks noGrp="1"/>
          </p:cNvSpPr>
          <p:nvPr>
            <p:custDataLst>
              <p:tags r:id="rId8"/>
            </p:custDataLst>
          </p:nvPr>
        </p:nvSpPr>
        <p:spPr bwMode="gray">
          <a:xfrm>
            <a:off x="6973888" y="2338388"/>
            <a:ext cx="357188" cy="152400"/>
          </a:xfrm>
          <a:prstGeom prst="rect">
            <a:avLst/>
          </a:prstGeom>
          <a:solidFill>
            <a:srgbClr val="8DDFFF"/>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60F86F8-8985-4E44-B0F5-418F65BD6386}" type="datetime'21''''.''2''''''%'''''''''''''">
              <a:rPr lang="en-GB" altLang="en-US" sz="1000" smtClean="0">
                <a:effectLst/>
                <a:ea typeface="+mj-ea"/>
                <a:cs typeface="+mj-cs"/>
              </a:rPr>
              <a:pPr marL="0" indent="0" algn="ctr">
                <a:spcBef>
                  <a:spcPct val="0"/>
                </a:spcBef>
                <a:buNone/>
              </a:pPr>
              <a:t>21.2%</a:t>
            </a:fld>
            <a:endParaRPr lang="en-GB" sz="1000">
              <a:latin typeface="+mn-lt"/>
              <a:ea typeface="+mj-ea"/>
              <a:cs typeface="+mj-cs"/>
              <a:sym typeface="Ebrima" panose="02000000000000000000" pitchFamily="2" charset="0"/>
            </a:endParaRPr>
          </a:p>
        </p:txBody>
      </p:sp>
      <p:sp>
        <p:nvSpPr>
          <p:cNvPr id="543" name="Espace réservé du texte 2">
            <a:extLst>
              <a:ext uri="{FF2B5EF4-FFF2-40B4-BE49-F238E27FC236}">
                <a16:creationId xmlns:a16="http://schemas.microsoft.com/office/drawing/2014/main" id="{B26A1D07-BD1C-4CEF-A12E-B5A9382EC0CE}"/>
              </a:ext>
            </a:extLst>
          </p:cNvPr>
          <p:cNvSpPr>
            <a:spLocks noGrp="1"/>
          </p:cNvSpPr>
          <p:nvPr>
            <p:custDataLst>
              <p:tags r:id="rId9"/>
            </p:custDataLst>
          </p:nvPr>
        </p:nvSpPr>
        <p:spPr bwMode="gray">
          <a:xfrm>
            <a:off x="5400675" y="2733675"/>
            <a:ext cx="290513" cy="152400"/>
          </a:xfrm>
          <a:prstGeom prst="rect">
            <a:avLst/>
          </a:prstGeom>
          <a:solidFill>
            <a:srgbClr val="007AA9"/>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A2DEE65-7BCE-4DD8-8AB4-526DBB6C97C0}" type="datetime'2''''''''''''''''.''''8''''''''''%'''''''''">
              <a:rPr lang="en-GB" altLang="en-US" sz="1000" smtClean="0">
                <a:solidFill>
                  <a:schemeClr val="bg1"/>
                </a:solidFill>
                <a:effectLst/>
                <a:ea typeface="+mj-ea"/>
                <a:cs typeface="+mj-cs"/>
              </a:rPr>
              <a:pPr marL="0" indent="0" algn="ctr">
                <a:spcBef>
                  <a:spcPct val="0"/>
                </a:spcBef>
                <a:buNone/>
              </a:pPr>
              <a:t>2.8%</a:t>
            </a:fld>
            <a:endParaRPr lang="en-GB" sz="1000">
              <a:solidFill>
                <a:schemeClr val="bg1"/>
              </a:solidFill>
              <a:latin typeface="+mn-lt"/>
              <a:ea typeface="+mj-ea"/>
              <a:cs typeface="+mj-cs"/>
              <a:sym typeface="Ebrima" panose="02000000000000000000" pitchFamily="2" charset="0"/>
            </a:endParaRPr>
          </a:p>
        </p:txBody>
      </p:sp>
      <p:sp>
        <p:nvSpPr>
          <p:cNvPr id="545" name="Espace réservé du texte 2">
            <a:extLst>
              <a:ext uri="{FF2B5EF4-FFF2-40B4-BE49-F238E27FC236}">
                <a16:creationId xmlns:a16="http://schemas.microsoft.com/office/drawing/2014/main" id="{FA3F9DD3-71B3-493B-AE75-8051EDAE973D}"/>
              </a:ext>
            </a:extLst>
          </p:cNvPr>
          <p:cNvSpPr>
            <a:spLocks noGrp="1"/>
          </p:cNvSpPr>
          <p:nvPr>
            <p:custDataLst>
              <p:tags r:id="rId10"/>
            </p:custDataLst>
          </p:nvPr>
        </p:nvSpPr>
        <p:spPr bwMode="gray">
          <a:xfrm>
            <a:off x="5935663" y="4208463"/>
            <a:ext cx="290513"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814A5D5-768B-4454-952F-2F169C939D07}" type="datetime'''''''''''4''''''''.''5%'''''''''''''''">
              <a:rPr lang="en-GB" altLang="en-US" sz="1000" smtClean="0">
                <a:solidFill>
                  <a:schemeClr val="bg1"/>
                </a:solidFill>
                <a:effectLst/>
                <a:ea typeface="+mj-ea"/>
                <a:cs typeface="+mj-cs"/>
              </a:rPr>
              <a:pPr marL="0" indent="0" algn="ctr">
                <a:spcBef>
                  <a:spcPct val="0"/>
                </a:spcBef>
                <a:buNone/>
              </a:pPr>
              <a:t>4.5%</a:t>
            </a:fld>
            <a:endParaRPr lang="en-GB" sz="1000">
              <a:solidFill>
                <a:schemeClr val="bg1"/>
              </a:solidFill>
              <a:latin typeface="+mn-lt"/>
              <a:ea typeface="+mj-ea"/>
              <a:cs typeface="+mj-cs"/>
              <a:sym typeface="Ebrima" panose="02000000000000000000" pitchFamily="2" charset="0"/>
            </a:endParaRPr>
          </a:p>
        </p:txBody>
      </p:sp>
      <p:sp>
        <p:nvSpPr>
          <p:cNvPr id="546" name="Espace réservé du texte 2">
            <a:extLst>
              <a:ext uri="{FF2B5EF4-FFF2-40B4-BE49-F238E27FC236}">
                <a16:creationId xmlns:a16="http://schemas.microsoft.com/office/drawing/2014/main" id="{D51A9A94-476D-46AC-9B29-0493A9BA279C}"/>
              </a:ext>
            </a:extLst>
          </p:cNvPr>
          <p:cNvSpPr>
            <a:spLocks noGrp="1"/>
          </p:cNvSpPr>
          <p:nvPr>
            <p:custDataLst>
              <p:tags r:id="rId11"/>
            </p:custDataLst>
          </p:nvPr>
        </p:nvSpPr>
        <p:spPr bwMode="gray">
          <a:xfrm>
            <a:off x="5902325" y="3462338"/>
            <a:ext cx="35718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EBAA115-0CD2-48D0-9B9F-F12A6ED20A4B}" type="datetime'''''''''''5''''''''''''''''7''''''.''''2''%'''''''''''''''''''">
              <a:rPr lang="en-GB" altLang="en-US" sz="1000" smtClean="0">
                <a:solidFill>
                  <a:schemeClr val="bg1"/>
                </a:solidFill>
                <a:effectLst/>
                <a:ea typeface="+mj-ea"/>
                <a:cs typeface="+mj-cs"/>
              </a:rPr>
              <a:pPr marL="0" indent="0" algn="ctr">
                <a:spcBef>
                  <a:spcPct val="0"/>
                </a:spcBef>
                <a:buNone/>
              </a:pPr>
              <a:t>57.2%</a:t>
            </a:fld>
            <a:endParaRPr lang="en-GB" sz="1000">
              <a:solidFill>
                <a:schemeClr val="bg1"/>
              </a:solidFill>
              <a:latin typeface="+mn-lt"/>
              <a:ea typeface="+mj-ea"/>
              <a:cs typeface="+mj-cs"/>
              <a:sym typeface="Ebrima" panose="02000000000000000000" pitchFamily="2" charset="0"/>
            </a:endParaRPr>
          </a:p>
        </p:txBody>
      </p:sp>
      <p:sp>
        <p:nvSpPr>
          <p:cNvPr id="547" name="Espace réservé du texte 2">
            <a:extLst>
              <a:ext uri="{FF2B5EF4-FFF2-40B4-BE49-F238E27FC236}">
                <a16:creationId xmlns:a16="http://schemas.microsoft.com/office/drawing/2014/main" id="{FFDE6DAB-F7B7-480B-8D5A-0E7335A81A22}"/>
              </a:ext>
            </a:extLst>
          </p:cNvPr>
          <p:cNvSpPr>
            <a:spLocks noGrp="1"/>
          </p:cNvSpPr>
          <p:nvPr>
            <p:custDataLst>
              <p:tags r:id="rId12"/>
            </p:custDataLst>
          </p:nvPr>
        </p:nvSpPr>
        <p:spPr bwMode="gray">
          <a:xfrm>
            <a:off x="5935663" y="2717800"/>
            <a:ext cx="290513" cy="152400"/>
          </a:xfrm>
          <a:prstGeom prst="rect">
            <a:avLst/>
          </a:prstGeom>
          <a:solidFill>
            <a:srgbClr val="007AA9"/>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BFA4A4D-1BD8-43D5-9132-F03E05623EE1}" type="datetime'''''4''''''''''''''.3''''''''%'''''''''''''">
              <a:rPr lang="en-GB" altLang="en-US" sz="1000" smtClean="0">
                <a:solidFill>
                  <a:schemeClr val="bg1"/>
                </a:solidFill>
                <a:effectLst/>
                <a:ea typeface="+mj-ea"/>
                <a:cs typeface="+mj-cs"/>
              </a:rPr>
              <a:pPr marL="0" indent="0" algn="ctr">
                <a:spcBef>
                  <a:spcPct val="0"/>
                </a:spcBef>
                <a:buNone/>
              </a:pPr>
              <a:t>4.3%</a:t>
            </a:fld>
            <a:endParaRPr lang="en-GB" sz="1000">
              <a:solidFill>
                <a:schemeClr val="bg1"/>
              </a:solidFill>
              <a:latin typeface="+mn-lt"/>
              <a:ea typeface="+mj-ea"/>
              <a:cs typeface="+mj-cs"/>
              <a:sym typeface="Ebrima" panose="02000000000000000000" pitchFamily="2" charset="0"/>
            </a:endParaRPr>
          </a:p>
        </p:txBody>
      </p:sp>
      <p:sp>
        <p:nvSpPr>
          <p:cNvPr id="548" name="Espace réservé du texte 2">
            <a:extLst>
              <a:ext uri="{FF2B5EF4-FFF2-40B4-BE49-F238E27FC236}">
                <a16:creationId xmlns:a16="http://schemas.microsoft.com/office/drawing/2014/main" id="{675B60B7-85BC-4060-BB59-EE3AE6336033}"/>
              </a:ext>
            </a:extLst>
          </p:cNvPr>
          <p:cNvSpPr>
            <a:spLocks noGrp="1"/>
          </p:cNvSpPr>
          <p:nvPr>
            <p:custDataLst>
              <p:tags r:id="rId13"/>
            </p:custDataLst>
          </p:nvPr>
        </p:nvSpPr>
        <p:spPr bwMode="gray">
          <a:xfrm>
            <a:off x="5902325" y="2376488"/>
            <a:ext cx="357188" cy="152400"/>
          </a:xfrm>
          <a:prstGeom prst="rect">
            <a:avLst/>
          </a:prstGeom>
          <a:solidFill>
            <a:srgbClr val="8DDFFF"/>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928B6B7-0D81-4266-A13B-1EC03DA49ADC}" type="datetime'''''2''''3''''''.9''''''''%'''''''''''''''''''">
              <a:rPr lang="en-GB" altLang="en-US" sz="1000" smtClean="0">
                <a:effectLst/>
                <a:ea typeface="+mj-ea"/>
                <a:cs typeface="+mj-cs"/>
              </a:rPr>
              <a:pPr marL="0" indent="0" algn="ctr">
                <a:spcBef>
                  <a:spcPct val="0"/>
                </a:spcBef>
                <a:buNone/>
              </a:pPr>
              <a:t>23.9%</a:t>
            </a:fld>
            <a:endParaRPr lang="en-GB" sz="1000">
              <a:latin typeface="+mn-lt"/>
              <a:ea typeface="+mj-ea"/>
              <a:cs typeface="+mj-cs"/>
              <a:sym typeface="Ebrima" panose="02000000000000000000" pitchFamily="2" charset="0"/>
            </a:endParaRPr>
          </a:p>
        </p:txBody>
      </p:sp>
      <p:sp>
        <p:nvSpPr>
          <p:cNvPr id="407" name="Espace réservé du texte 2">
            <a:extLst>
              <a:ext uri="{FF2B5EF4-FFF2-40B4-BE49-F238E27FC236}">
                <a16:creationId xmlns:a16="http://schemas.microsoft.com/office/drawing/2014/main" id="{F37D926E-9C80-46AD-BA47-E3CE6C22B614}"/>
              </a:ext>
            </a:extLst>
          </p:cNvPr>
          <p:cNvSpPr>
            <a:spLocks noGrp="1"/>
          </p:cNvSpPr>
          <p:nvPr>
            <p:custDataLst>
              <p:tags r:id="rId14"/>
            </p:custDataLst>
          </p:nvPr>
        </p:nvSpPr>
        <p:spPr bwMode="auto">
          <a:xfrm>
            <a:off x="5940425" y="460533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7C365D0-77F8-4746-9055-789B19C45AAC}" type="datetime'''''''''''''''''''''''''2''''''''''01''''''''''8'''">
              <a:rPr lang="en-GB" altLang="en-US" sz="1000" smtClean="0">
                <a:ea typeface="+mj-ea"/>
                <a:cs typeface="+mj-cs"/>
              </a:rPr>
              <a:pPr marL="0" indent="0" algn="ctr">
                <a:spcBef>
                  <a:spcPct val="0"/>
                </a:spcBef>
                <a:buNone/>
              </a:pPr>
              <a:t>2018</a:t>
            </a:fld>
            <a:endParaRPr lang="en-GB" sz="1000">
              <a:ea typeface="+mj-ea"/>
              <a:cs typeface="+mj-cs"/>
              <a:sym typeface="Ebrima" panose="02000000000000000000" pitchFamily="2" charset="0"/>
            </a:endParaRPr>
          </a:p>
        </p:txBody>
      </p:sp>
      <p:sp>
        <p:nvSpPr>
          <p:cNvPr id="522" name="Espace réservé du texte 2">
            <a:extLst>
              <a:ext uri="{FF2B5EF4-FFF2-40B4-BE49-F238E27FC236}">
                <a16:creationId xmlns:a16="http://schemas.microsoft.com/office/drawing/2014/main" id="{B6420FBF-E40F-46C6-A529-2C81F8D220A1}"/>
              </a:ext>
            </a:extLst>
          </p:cNvPr>
          <p:cNvSpPr>
            <a:spLocks noGrp="1"/>
          </p:cNvSpPr>
          <p:nvPr>
            <p:custDataLst>
              <p:tags r:id="rId15"/>
            </p:custDataLst>
          </p:nvPr>
        </p:nvSpPr>
        <p:spPr bwMode="gray">
          <a:xfrm>
            <a:off x="6438900" y="4364038"/>
            <a:ext cx="357188" cy="152400"/>
          </a:xfrm>
          <a:prstGeom prst="rect">
            <a:avLst/>
          </a:prstGeom>
          <a:solidFill>
            <a:srgbClr val="144E1C"/>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781A573-57F5-45F2-AE71-35DD8E202FA5}" type="datetime'''''''1''0''''.''''''''''''0%'''''''''''''''''''">
              <a:rPr lang="en-GB" altLang="en-US" sz="1000" smtClean="0">
                <a:solidFill>
                  <a:schemeClr val="bg1"/>
                </a:solidFill>
                <a:effectLst/>
                <a:ea typeface="+mj-ea"/>
                <a:cs typeface="+mj-cs"/>
              </a:rPr>
              <a:pPr marL="0" indent="0" algn="ctr">
                <a:spcBef>
                  <a:spcPct val="0"/>
                </a:spcBef>
                <a:buNone/>
              </a:pPr>
              <a:t>10.0%</a:t>
            </a:fld>
            <a:endParaRPr lang="en-GB" sz="1000">
              <a:solidFill>
                <a:schemeClr val="bg1"/>
              </a:solidFill>
              <a:latin typeface="+mn-lt"/>
              <a:ea typeface="+mj-ea"/>
              <a:cs typeface="+mj-cs"/>
              <a:sym typeface="Ebrima" panose="02000000000000000000" pitchFamily="2" charset="0"/>
            </a:endParaRPr>
          </a:p>
        </p:txBody>
      </p:sp>
      <p:sp>
        <p:nvSpPr>
          <p:cNvPr id="523" name="Espace réservé du texte 2">
            <a:extLst>
              <a:ext uri="{FF2B5EF4-FFF2-40B4-BE49-F238E27FC236}">
                <a16:creationId xmlns:a16="http://schemas.microsoft.com/office/drawing/2014/main" id="{74138915-95E0-46F6-BA2C-691976C71A7E}"/>
              </a:ext>
            </a:extLst>
          </p:cNvPr>
          <p:cNvSpPr>
            <a:spLocks noGrp="1"/>
          </p:cNvSpPr>
          <p:nvPr>
            <p:custDataLst>
              <p:tags r:id="rId16"/>
            </p:custDataLst>
          </p:nvPr>
        </p:nvSpPr>
        <p:spPr bwMode="gray">
          <a:xfrm>
            <a:off x="6438900" y="3417888"/>
            <a:ext cx="35718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9028701-E36C-44C1-950B-7B6597477BAD}" type="datetime'''''''''5''''4''''.''''''''''5%'''''''''''''''''">
              <a:rPr lang="en-GB" altLang="en-US" sz="1000" smtClean="0">
                <a:solidFill>
                  <a:schemeClr val="bg1"/>
                </a:solidFill>
                <a:effectLst/>
                <a:ea typeface="+mj-ea"/>
                <a:cs typeface="+mj-cs"/>
              </a:rPr>
              <a:pPr marL="0" indent="0" algn="ctr">
                <a:spcBef>
                  <a:spcPct val="0"/>
                </a:spcBef>
                <a:buNone/>
              </a:pPr>
              <a:t>54.5%</a:t>
            </a:fld>
            <a:endParaRPr lang="en-GB" sz="1000">
              <a:solidFill>
                <a:schemeClr val="bg1"/>
              </a:solidFill>
              <a:latin typeface="+mn-lt"/>
              <a:ea typeface="+mj-ea"/>
              <a:cs typeface="+mj-cs"/>
              <a:sym typeface="Ebrima" panose="02000000000000000000" pitchFamily="2" charset="0"/>
            </a:endParaRPr>
          </a:p>
        </p:txBody>
      </p:sp>
      <p:sp>
        <p:nvSpPr>
          <p:cNvPr id="524" name="Espace réservé du texte 2">
            <a:extLst>
              <a:ext uri="{FF2B5EF4-FFF2-40B4-BE49-F238E27FC236}">
                <a16:creationId xmlns:a16="http://schemas.microsoft.com/office/drawing/2014/main" id="{14D5EB0D-55D7-47EC-87DB-F88870EEBB12}"/>
              </a:ext>
            </a:extLst>
          </p:cNvPr>
          <p:cNvSpPr>
            <a:spLocks noGrp="1"/>
          </p:cNvSpPr>
          <p:nvPr>
            <p:custDataLst>
              <p:tags r:id="rId17"/>
            </p:custDataLst>
          </p:nvPr>
        </p:nvSpPr>
        <p:spPr bwMode="gray">
          <a:xfrm>
            <a:off x="6438900" y="2354263"/>
            <a:ext cx="357188" cy="152400"/>
          </a:xfrm>
          <a:prstGeom prst="rect">
            <a:avLst/>
          </a:prstGeom>
          <a:solidFill>
            <a:srgbClr val="8DDFFF"/>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77B33F0-96CA-470C-AAE3-84C42C10A48D}" type="datetime'''''21''''''''''''''''''.''''''''''''''''''''''''''4%'">
              <a:rPr lang="en-GB" altLang="en-US" sz="1000" smtClean="0">
                <a:effectLst/>
                <a:ea typeface="+mj-ea"/>
                <a:cs typeface="+mj-cs"/>
              </a:rPr>
              <a:pPr marL="0" indent="0" algn="ctr">
                <a:spcBef>
                  <a:spcPct val="0"/>
                </a:spcBef>
                <a:buNone/>
              </a:pPr>
              <a:t>21.4%</a:t>
            </a:fld>
            <a:endParaRPr lang="en-GB" sz="1000">
              <a:latin typeface="+mn-lt"/>
              <a:ea typeface="+mj-ea"/>
              <a:cs typeface="+mj-cs"/>
              <a:sym typeface="Ebrima" panose="02000000000000000000" pitchFamily="2" charset="0"/>
            </a:endParaRPr>
          </a:p>
        </p:txBody>
      </p:sp>
      <p:sp>
        <p:nvSpPr>
          <p:cNvPr id="409" name="Espace réservé du texte 2">
            <a:extLst>
              <a:ext uri="{FF2B5EF4-FFF2-40B4-BE49-F238E27FC236}">
                <a16:creationId xmlns:a16="http://schemas.microsoft.com/office/drawing/2014/main" id="{1ED6FA5E-101C-47E1-9A56-935821AA875D}"/>
              </a:ext>
            </a:extLst>
          </p:cNvPr>
          <p:cNvSpPr>
            <a:spLocks noGrp="1"/>
          </p:cNvSpPr>
          <p:nvPr>
            <p:custDataLst>
              <p:tags r:id="rId18"/>
            </p:custDataLst>
          </p:nvPr>
        </p:nvSpPr>
        <p:spPr bwMode="auto">
          <a:xfrm>
            <a:off x="6477000" y="460533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0D83F1A-CE58-4B44-811E-0F937C174167}" type="datetime'''''''''''''''''''''''20''1''''''''''''''''''''''''9'''''''''">
              <a:rPr lang="en-GB" altLang="en-US" sz="1000" smtClean="0">
                <a:ea typeface="+mj-ea"/>
                <a:cs typeface="+mj-cs"/>
              </a:rPr>
              <a:pPr marL="0" indent="0" algn="ctr">
                <a:spcBef>
                  <a:spcPct val="0"/>
                </a:spcBef>
                <a:buNone/>
              </a:pPr>
              <a:t>2019</a:t>
            </a:fld>
            <a:endParaRPr lang="en-GB" sz="1000">
              <a:ea typeface="+mj-ea"/>
              <a:cs typeface="+mj-cs"/>
              <a:sym typeface="Ebrima" panose="02000000000000000000" pitchFamily="2" charset="0"/>
            </a:endParaRPr>
          </a:p>
        </p:txBody>
      </p:sp>
      <p:sp>
        <p:nvSpPr>
          <p:cNvPr id="408" name="Espace réservé du texte 2">
            <a:extLst>
              <a:ext uri="{FF2B5EF4-FFF2-40B4-BE49-F238E27FC236}">
                <a16:creationId xmlns:a16="http://schemas.microsoft.com/office/drawing/2014/main" id="{A7A1D4E5-DDB5-4651-9DC4-4EF1DE4317F0}"/>
              </a:ext>
            </a:extLst>
          </p:cNvPr>
          <p:cNvSpPr>
            <a:spLocks noGrp="1"/>
          </p:cNvSpPr>
          <p:nvPr>
            <p:custDataLst>
              <p:tags r:id="rId19"/>
            </p:custDataLst>
          </p:nvPr>
        </p:nvSpPr>
        <p:spPr bwMode="gray">
          <a:xfrm>
            <a:off x="5910263" y="1985963"/>
            <a:ext cx="3397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4B4D4BD-42E4-46BE-82A6-B9B24EA5DA3E}" type="datetime'''''''''''''€''''''''''4''''2''''''''m'''''''''''''''">
              <a:rPr lang="en-GB" altLang="en-US" sz="1000" smtClean="0">
                <a:ea typeface="+mj-ea"/>
                <a:cs typeface="+mj-cs"/>
              </a:rPr>
              <a:pPr marL="0" indent="0" algn="ctr">
                <a:spcBef>
                  <a:spcPct val="0"/>
                </a:spcBef>
                <a:buNone/>
              </a:pPr>
              <a:t>€42m</a:t>
            </a:fld>
            <a:endParaRPr lang="en-GB" sz="1000">
              <a:ea typeface="+mj-ea"/>
              <a:cs typeface="+mj-cs"/>
              <a:sym typeface="Ebrima" panose="02000000000000000000" pitchFamily="2" charset="0"/>
            </a:endParaRPr>
          </a:p>
        </p:txBody>
      </p:sp>
      <p:sp>
        <p:nvSpPr>
          <p:cNvPr id="525" name="Espace réservé du texte 2">
            <a:extLst>
              <a:ext uri="{FF2B5EF4-FFF2-40B4-BE49-F238E27FC236}">
                <a16:creationId xmlns:a16="http://schemas.microsoft.com/office/drawing/2014/main" id="{066989C9-7AA9-417D-B746-DDEAAC3763AE}"/>
              </a:ext>
            </a:extLst>
          </p:cNvPr>
          <p:cNvSpPr>
            <a:spLocks noGrp="1"/>
          </p:cNvSpPr>
          <p:nvPr>
            <p:custDataLst>
              <p:tags r:id="rId20"/>
            </p:custDataLst>
          </p:nvPr>
        </p:nvSpPr>
        <p:spPr bwMode="gray">
          <a:xfrm>
            <a:off x="6973888" y="4343400"/>
            <a:ext cx="357188" cy="152400"/>
          </a:xfrm>
          <a:prstGeom prst="rect">
            <a:avLst/>
          </a:prstGeom>
          <a:solidFill>
            <a:srgbClr val="144E1C"/>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F2F1DE9-E39E-4818-96A6-802685C08B06}" type="datetime'''''''''''''''''1''''''1''''''''.7''''''''''''''''''%'">
              <a:rPr lang="en-GB" altLang="en-US" sz="1000" smtClean="0">
                <a:solidFill>
                  <a:schemeClr val="bg1"/>
                </a:solidFill>
                <a:effectLst/>
                <a:ea typeface="+mj-ea"/>
                <a:cs typeface="+mj-cs"/>
              </a:rPr>
              <a:pPr marL="0" indent="0" algn="ctr">
                <a:spcBef>
                  <a:spcPct val="0"/>
                </a:spcBef>
                <a:buNone/>
              </a:pPr>
              <a:t>11.7%</a:t>
            </a:fld>
            <a:endParaRPr lang="en-GB" sz="1000">
              <a:solidFill>
                <a:schemeClr val="bg1"/>
              </a:solidFill>
              <a:latin typeface="+mn-lt"/>
              <a:ea typeface="+mj-ea"/>
              <a:cs typeface="+mj-cs"/>
              <a:sym typeface="Ebrima" panose="02000000000000000000" pitchFamily="2" charset="0"/>
            </a:endParaRPr>
          </a:p>
        </p:txBody>
      </p:sp>
      <p:sp>
        <p:nvSpPr>
          <p:cNvPr id="526" name="Espace réservé du texte 2">
            <a:extLst>
              <a:ext uri="{FF2B5EF4-FFF2-40B4-BE49-F238E27FC236}">
                <a16:creationId xmlns:a16="http://schemas.microsoft.com/office/drawing/2014/main" id="{E42B2963-1445-4B3A-89C1-A27AEB2A09E2}"/>
              </a:ext>
            </a:extLst>
          </p:cNvPr>
          <p:cNvSpPr>
            <a:spLocks noGrp="1"/>
          </p:cNvSpPr>
          <p:nvPr>
            <p:custDataLst>
              <p:tags r:id="rId21"/>
            </p:custDataLst>
          </p:nvPr>
        </p:nvSpPr>
        <p:spPr bwMode="gray">
          <a:xfrm>
            <a:off x="6973888" y="3354388"/>
            <a:ext cx="35718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1754190-72DF-4DA9-B3F8-4333687BE79C}" type="datetime'''''''''''''5''''''''2''''''.''''''''''''''''''4''''''''%'''">
              <a:rPr lang="en-GB" altLang="en-US" sz="1000" smtClean="0">
                <a:solidFill>
                  <a:schemeClr val="bg1"/>
                </a:solidFill>
                <a:effectLst/>
                <a:ea typeface="+mj-ea"/>
                <a:cs typeface="+mj-cs"/>
              </a:rPr>
              <a:pPr marL="0" indent="0" algn="ctr">
                <a:spcBef>
                  <a:spcPct val="0"/>
                </a:spcBef>
                <a:buNone/>
              </a:pPr>
              <a:t>52.4%</a:t>
            </a:fld>
            <a:endParaRPr lang="en-GB" sz="1000">
              <a:solidFill>
                <a:schemeClr val="bg1"/>
              </a:solidFill>
              <a:latin typeface="+mn-lt"/>
              <a:ea typeface="+mj-ea"/>
              <a:cs typeface="+mj-cs"/>
              <a:sym typeface="Ebrima" panose="02000000000000000000" pitchFamily="2" charset="0"/>
            </a:endParaRPr>
          </a:p>
        </p:txBody>
      </p:sp>
      <p:sp>
        <p:nvSpPr>
          <p:cNvPr id="326" name="Espace réservé du texte 2">
            <a:extLst>
              <a:ext uri="{FF2B5EF4-FFF2-40B4-BE49-F238E27FC236}">
                <a16:creationId xmlns:a16="http://schemas.microsoft.com/office/drawing/2014/main" id="{4D4A1B3C-E319-4537-A4CC-AC50876EF1FB}"/>
              </a:ext>
            </a:extLst>
          </p:cNvPr>
          <p:cNvSpPr>
            <a:spLocks noGrp="1"/>
          </p:cNvSpPr>
          <p:nvPr>
            <p:custDataLst>
              <p:tags r:id="rId22"/>
            </p:custDataLst>
          </p:nvPr>
        </p:nvSpPr>
        <p:spPr bwMode="auto">
          <a:xfrm>
            <a:off x="7011988" y="460533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18D28E7-CD8C-41DC-BB58-747A6A6D5746}" type="datetime'''''''''2''0''''''''''''''''''''''''''2''''0'''''''">
              <a:rPr lang="en-GB" altLang="en-US" sz="1000" smtClean="0">
                <a:ea typeface="+mj-ea"/>
                <a:cs typeface="+mj-cs"/>
              </a:rPr>
              <a:pPr marL="0" indent="0" algn="ctr">
                <a:spcBef>
                  <a:spcPct val="0"/>
                </a:spcBef>
                <a:buNone/>
              </a:pPr>
              <a:t>2020</a:t>
            </a:fld>
            <a:endParaRPr lang="en-GB" sz="1000">
              <a:ea typeface="+mj-ea"/>
              <a:cs typeface="+mj-cs"/>
              <a:sym typeface="Ebrima" panose="02000000000000000000" pitchFamily="2" charset="0"/>
            </a:endParaRPr>
          </a:p>
        </p:txBody>
      </p:sp>
      <p:sp>
        <p:nvSpPr>
          <p:cNvPr id="406" name="Espace réservé du texte 2">
            <a:extLst>
              <a:ext uri="{FF2B5EF4-FFF2-40B4-BE49-F238E27FC236}">
                <a16:creationId xmlns:a16="http://schemas.microsoft.com/office/drawing/2014/main" id="{5E6CFEA5-88BE-4629-A8FE-8DFE8CB95C4D}"/>
              </a:ext>
            </a:extLst>
          </p:cNvPr>
          <p:cNvSpPr>
            <a:spLocks noGrp="1"/>
          </p:cNvSpPr>
          <p:nvPr>
            <p:custDataLst>
              <p:tags r:id="rId23"/>
            </p:custDataLst>
          </p:nvPr>
        </p:nvSpPr>
        <p:spPr bwMode="gray">
          <a:xfrm>
            <a:off x="5375275" y="1995488"/>
            <a:ext cx="3397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79306BC-A5A7-4C0B-8415-C61AD6BDD1EB}" type="datetime'''''''''''€''''''''''''''''''''''''''42''m'''''''''''''''">
              <a:rPr lang="en-GB" altLang="en-US" sz="1000" smtClean="0">
                <a:ea typeface="+mj-ea"/>
                <a:cs typeface="+mj-cs"/>
              </a:rPr>
              <a:pPr marL="0" indent="0" algn="ctr">
                <a:spcBef>
                  <a:spcPct val="0"/>
                </a:spcBef>
                <a:buNone/>
              </a:pPr>
              <a:t>€42m</a:t>
            </a:fld>
            <a:endParaRPr lang="en-GB" sz="1000">
              <a:ea typeface="+mj-ea"/>
              <a:cs typeface="+mj-cs"/>
              <a:sym typeface="Ebrima" panose="02000000000000000000" pitchFamily="2" charset="0"/>
            </a:endParaRPr>
          </a:p>
        </p:txBody>
      </p:sp>
      <p:sp>
        <p:nvSpPr>
          <p:cNvPr id="410" name="Espace réservé du texte 2">
            <a:extLst>
              <a:ext uri="{FF2B5EF4-FFF2-40B4-BE49-F238E27FC236}">
                <a16:creationId xmlns:a16="http://schemas.microsoft.com/office/drawing/2014/main" id="{9D5AC285-F380-4365-B85B-0DCB78711AAF}"/>
              </a:ext>
            </a:extLst>
          </p:cNvPr>
          <p:cNvSpPr>
            <a:spLocks noGrp="1"/>
          </p:cNvSpPr>
          <p:nvPr>
            <p:custDataLst>
              <p:tags r:id="rId24"/>
            </p:custDataLst>
          </p:nvPr>
        </p:nvSpPr>
        <p:spPr bwMode="gray">
          <a:xfrm>
            <a:off x="6446838" y="1993900"/>
            <a:ext cx="3397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9B593B3-392A-4C7A-A7C6-EE6A162AF45B}" type="datetime'''''''''''''''''''''''''''''''€''''''''4''''''3m'">
              <a:rPr lang="en-GB" altLang="en-US" sz="1000" smtClean="0">
                <a:ea typeface="+mj-ea"/>
                <a:cs typeface="+mj-cs"/>
              </a:rPr>
              <a:pPr marL="0" indent="0" algn="ctr">
                <a:spcBef>
                  <a:spcPct val="0"/>
                </a:spcBef>
                <a:buNone/>
              </a:pPr>
              <a:t>€43m</a:t>
            </a:fld>
            <a:endParaRPr lang="en-GB" sz="1000">
              <a:ea typeface="+mj-ea"/>
              <a:cs typeface="+mj-cs"/>
              <a:sym typeface="Ebrima" panose="02000000000000000000" pitchFamily="2" charset="0"/>
            </a:endParaRPr>
          </a:p>
        </p:txBody>
      </p:sp>
      <p:sp>
        <p:nvSpPr>
          <p:cNvPr id="411" name="Espace réservé du texte 2">
            <a:extLst>
              <a:ext uri="{FF2B5EF4-FFF2-40B4-BE49-F238E27FC236}">
                <a16:creationId xmlns:a16="http://schemas.microsoft.com/office/drawing/2014/main" id="{674AE14C-16AF-4069-B4E4-77CD082A200A}"/>
              </a:ext>
            </a:extLst>
          </p:cNvPr>
          <p:cNvSpPr>
            <a:spLocks noGrp="1"/>
          </p:cNvSpPr>
          <p:nvPr>
            <p:custDataLst>
              <p:tags r:id="rId25"/>
            </p:custDataLst>
          </p:nvPr>
        </p:nvSpPr>
        <p:spPr bwMode="gray">
          <a:xfrm>
            <a:off x="6981825" y="1981200"/>
            <a:ext cx="3397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DC70D84-041A-4BC9-901B-A45B6C5A64F0}" type="datetime'''''''''''€4''''''''''''''''''''''''''1''''''''''''''m'">
              <a:rPr lang="en-GB" altLang="en-US" sz="1000" smtClean="0">
                <a:ea typeface="+mj-ea"/>
                <a:cs typeface="+mj-cs"/>
              </a:rPr>
              <a:pPr marL="0" indent="0" algn="ctr">
                <a:spcBef>
                  <a:spcPct val="0"/>
                </a:spcBef>
                <a:buNone/>
              </a:pPr>
              <a:t>€41m</a:t>
            </a:fld>
            <a:endParaRPr lang="en-GB" sz="1000">
              <a:latin typeface="+mn-lt"/>
              <a:ea typeface="+mj-ea"/>
              <a:cs typeface="+mj-cs"/>
              <a:sym typeface="Ebrima" panose="02000000000000000000" pitchFamily="2" charset="0"/>
            </a:endParaRPr>
          </a:p>
        </p:txBody>
      </p:sp>
      <p:sp>
        <p:nvSpPr>
          <p:cNvPr id="414" name="Rectangle 413">
            <a:extLst>
              <a:ext uri="{FF2B5EF4-FFF2-40B4-BE49-F238E27FC236}">
                <a16:creationId xmlns:a16="http://schemas.microsoft.com/office/drawing/2014/main" id="{531ABA26-FD14-4269-A4DE-4FBDC03F5E1A}"/>
              </a:ext>
            </a:extLst>
          </p:cNvPr>
          <p:cNvSpPr/>
          <p:nvPr>
            <p:custDataLst>
              <p:tags r:id="rId26"/>
            </p:custDataLst>
          </p:nvPr>
        </p:nvSpPr>
        <p:spPr bwMode="auto">
          <a:xfrm>
            <a:off x="5394325" y="4948238"/>
            <a:ext cx="179388" cy="133350"/>
          </a:xfrm>
          <a:prstGeom prst="rect">
            <a:avLst/>
          </a:prstGeom>
          <a:solidFill>
            <a:srgbClr val="8DD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15" name="Rectangle 414">
            <a:extLst>
              <a:ext uri="{FF2B5EF4-FFF2-40B4-BE49-F238E27FC236}">
                <a16:creationId xmlns:a16="http://schemas.microsoft.com/office/drawing/2014/main" id="{07FD0AD7-12E1-4370-95A3-8C44B8DCD10D}"/>
              </a:ext>
            </a:extLst>
          </p:cNvPr>
          <p:cNvSpPr/>
          <p:nvPr>
            <p:custDataLst>
              <p:tags r:id="rId27"/>
            </p:custDataLst>
          </p:nvPr>
        </p:nvSpPr>
        <p:spPr bwMode="auto">
          <a:xfrm>
            <a:off x="7845425" y="4948238"/>
            <a:ext cx="179388" cy="133350"/>
          </a:xfrm>
          <a:prstGeom prst="rect">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12" name="Rectangle 411">
            <a:extLst>
              <a:ext uri="{FF2B5EF4-FFF2-40B4-BE49-F238E27FC236}">
                <a16:creationId xmlns:a16="http://schemas.microsoft.com/office/drawing/2014/main" id="{F3E9F0CE-51F7-4421-9F0A-F8C3FEC49420}"/>
              </a:ext>
            </a:extLst>
          </p:cNvPr>
          <p:cNvSpPr/>
          <p:nvPr>
            <p:custDataLst>
              <p:tags r:id="rId28"/>
            </p:custDataLst>
          </p:nvPr>
        </p:nvSpPr>
        <p:spPr bwMode="auto">
          <a:xfrm>
            <a:off x="6048375" y="4948238"/>
            <a:ext cx="179388" cy="133350"/>
          </a:xfrm>
          <a:prstGeom prst="rect">
            <a:avLst/>
          </a:prstGeom>
          <a:solidFill>
            <a:srgbClr val="007AA9"/>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13" name="Rectangle 412">
            <a:extLst>
              <a:ext uri="{FF2B5EF4-FFF2-40B4-BE49-F238E27FC236}">
                <a16:creationId xmlns:a16="http://schemas.microsoft.com/office/drawing/2014/main" id="{2E530E2E-E906-458D-AC14-DFD0B09C1401}"/>
              </a:ext>
            </a:extLst>
          </p:cNvPr>
          <p:cNvSpPr/>
          <p:nvPr>
            <p:custDataLst>
              <p:tags r:id="rId29"/>
            </p:custDataLst>
          </p:nvPr>
        </p:nvSpPr>
        <p:spPr bwMode="auto">
          <a:xfrm>
            <a:off x="7016750" y="4948238"/>
            <a:ext cx="179388" cy="133350"/>
          </a:xfrm>
          <a:prstGeom prst="rect">
            <a:avLst/>
          </a:prstGeom>
          <a:solidFill>
            <a:schemeClr val="bg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16" name="Rectangle 415">
            <a:extLst>
              <a:ext uri="{FF2B5EF4-FFF2-40B4-BE49-F238E27FC236}">
                <a16:creationId xmlns:a16="http://schemas.microsoft.com/office/drawing/2014/main" id="{F709D9D5-FAE3-4B47-9D2E-DE74A586B3BD}"/>
              </a:ext>
            </a:extLst>
          </p:cNvPr>
          <p:cNvSpPr/>
          <p:nvPr>
            <p:custDataLst>
              <p:tags r:id="rId30"/>
            </p:custDataLst>
          </p:nvPr>
        </p:nvSpPr>
        <p:spPr bwMode="auto">
          <a:xfrm>
            <a:off x="9020175" y="4948238"/>
            <a:ext cx="179388" cy="133350"/>
          </a:xfrm>
          <a:prstGeom prst="rect">
            <a:avLst/>
          </a:prstGeom>
          <a:solidFill>
            <a:srgbClr val="144E1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18" name="Espace réservé du texte 2">
            <a:extLst>
              <a:ext uri="{FF2B5EF4-FFF2-40B4-BE49-F238E27FC236}">
                <a16:creationId xmlns:a16="http://schemas.microsoft.com/office/drawing/2014/main" id="{F8DCAEB3-DBE9-4948-97DD-414B11D244E2}"/>
              </a:ext>
            </a:extLst>
          </p:cNvPr>
          <p:cNvSpPr>
            <a:spLocks noGrp="1"/>
          </p:cNvSpPr>
          <p:nvPr>
            <p:custDataLst>
              <p:tags r:id="rId31"/>
            </p:custDataLst>
          </p:nvPr>
        </p:nvSpPr>
        <p:spPr bwMode="auto">
          <a:xfrm>
            <a:off x="5624513" y="4943475"/>
            <a:ext cx="3222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8F18A776-C948-496A-B867-7DDE4C103034}" type="datetime'B''''''''''''''''''a''''''''''''''''t''''''''ch'''''''''''''">
              <a:rPr lang="en-GB" altLang="en-US" sz="1000" smtClean="0">
                <a:ea typeface="+mj-ea"/>
                <a:cs typeface="+mj-cs"/>
              </a:rPr>
              <a:pPr marL="0" indent="0">
                <a:spcBef>
                  <a:spcPct val="0"/>
                </a:spcBef>
                <a:buNone/>
              </a:pPr>
              <a:t>Batch</a:t>
            </a:fld>
            <a:endParaRPr lang="en-GB" sz="1000">
              <a:ea typeface="+mj-ea"/>
              <a:cs typeface="+mj-cs"/>
              <a:sym typeface="Ebrima" panose="02000000000000000000" pitchFamily="2" charset="0"/>
            </a:endParaRPr>
          </a:p>
        </p:txBody>
      </p:sp>
      <p:sp>
        <p:nvSpPr>
          <p:cNvPr id="421" name="Espace réservé du texte 2">
            <a:extLst>
              <a:ext uri="{FF2B5EF4-FFF2-40B4-BE49-F238E27FC236}">
                <a16:creationId xmlns:a16="http://schemas.microsoft.com/office/drawing/2014/main" id="{C7B32DEC-9C85-44A3-B8F3-7FC8C609E540}"/>
              </a:ext>
            </a:extLst>
          </p:cNvPr>
          <p:cNvSpPr>
            <a:spLocks noGrp="1"/>
          </p:cNvSpPr>
          <p:nvPr>
            <p:custDataLst>
              <p:tags r:id="rId32"/>
            </p:custDataLst>
          </p:nvPr>
        </p:nvSpPr>
        <p:spPr bwMode="auto">
          <a:xfrm>
            <a:off x="8075613" y="4943475"/>
            <a:ext cx="8429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2988B297-02E5-4DA5-B279-F435930EB6C1}" type="datetime'P''l''a''''''''''''''t''f''''orm'''' ''&amp;'' ''A''P''''I'">
              <a:rPr lang="en-GB" altLang="en-US" sz="1000" smtClean="0">
                <a:ea typeface="+mj-ea"/>
                <a:cs typeface="+mj-cs"/>
              </a:rPr>
              <a:pPr marL="0" indent="0">
                <a:spcBef>
                  <a:spcPct val="0"/>
                </a:spcBef>
                <a:buNone/>
              </a:pPr>
              <a:t>Platform &amp; API</a:t>
            </a:fld>
            <a:endParaRPr lang="en-GB" sz="1000">
              <a:ea typeface="+mj-ea"/>
              <a:cs typeface="+mj-cs"/>
              <a:sym typeface="Ebrima" panose="02000000000000000000" pitchFamily="2" charset="0"/>
            </a:endParaRPr>
          </a:p>
        </p:txBody>
      </p:sp>
      <p:sp>
        <p:nvSpPr>
          <p:cNvPr id="419" name="Espace réservé du texte 2">
            <a:extLst>
              <a:ext uri="{FF2B5EF4-FFF2-40B4-BE49-F238E27FC236}">
                <a16:creationId xmlns:a16="http://schemas.microsoft.com/office/drawing/2014/main" id="{930163C6-0C12-4D4D-B2F4-FD2578A7A46A}"/>
              </a:ext>
            </a:extLst>
          </p:cNvPr>
          <p:cNvSpPr>
            <a:spLocks noGrp="1"/>
          </p:cNvSpPr>
          <p:nvPr>
            <p:custDataLst>
              <p:tags r:id="rId33"/>
            </p:custDataLst>
          </p:nvPr>
        </p:nvSpPr>
        <p:spPr bwMode="auto">
          <a:xfrm>
            <a:off x="6278563" y="4943475"/>
            <a:ext cx="6365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D6589A60-CD79-4C73-8478-D722A9AC9A2A}" type="datetime'''C''''o''''''''nn''''''''''''''''''e''''''''''''''ctor''s'''">
              <a:rPr lang="en-GB" altLang="en-US" sz="1000" smtClean="0">
                <a:ea typeface="+mj-ea"/>
                <a:cs typeface="+mj-cs"/>
              </a:rPr>
              <a:pPr marL="0" indent="0">
                <a:spcBef>
                  <a:spcPct val="0"/>
                </a:spcBef>
                <a:buNone/>
              </a:pPr>
              <a:t>Connectors</a:t>
            </a:fld>
            <a:endParaRPr lang="en-GB" sz="1000">
              <a:ea typeface="+mj-ea"/>
              <a:cs typeface="+mj-cs"/>
              <a:sym typeface="Ebrima" panose="02000000000000000000" pitchFamily="2" charset="0"/>
            </a:endParaRPr>
          </a:p>
        </p:txBody>
      </p:sp>
      <p:sp>
        <p:nvSpPr>
          <p:cNvPr id="420" name="Espace réservé du texte 2">
            <a:extLst>
              <a:ext uri="{FF2B5EF4-FFF2-40B4-BE49-F238E27FC236}">
                <a16:creationId xmlns:a16="http://schemas.microsoft.com/office/drawing/2014/main" id="{44CECAB7-6695-4C89-A0F5-D5D5C2BFB7E5}"/>
              </a:ext>
            </a:extLst>
          </p:cNvPr>
          <p:cNvSpPr>
            <a:spLocks noGrp="1"/>
          </p:cNvSpPr>
          <p:nvPr>
            <p:custDataLst>
              <p:tags r:id="rId34"/>
            </p:custDataLst>
          </p:nvPr>
        </p:nvSpPr>
        <p:spPr bwMode="auto">
          <a:xfrm>
            <a:off x="7246938" y="4943475"/>
            <a:ext cx="4968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03ACC7F5-32A0-425C-9960-2B650DF903F4}" type="datetime'''''P''''''''''''''l''a''''''''''t''''f''''''''''''''or''''m'">
              <a:rPr lang="en-GB" altLang="en-US" sz="1000" smtClean="0">
                <a:ea typeface="+mj-ea"/>
                <a:cs typeface="+mj-cs"/>
              </a:rPr>
              <a:pPr marL="0" indent="0">
                <a:spcBef>
                  <a:spcPct val="0"/>
                </a:spcBef>
                <a:buNone/>
              </a:pPr>
              <a:t>Platform</a:t>
            </a:fld>
            <a:endParaRPr lang="en-GB" sz="1000">
              <a:ea typeface="+mj-ea"/>
              <a:cs typeface="+mj-cs"/>
              <a:sym typeface="Ebrima" panose="02000000000000000000" pitchFamily="2" charset="0"/>
            </a:endParaRPr>
          </a:p>
        </p:txBody>
      </p:sp>
      <p:sp>
        <p:nvSpPr>
          <p:cNvPr id="417" name="Espace réservé du texte 2">
            <a:extLst>
              <a:ext uri="{FF2B5EF4-FFF2-40B4-BE49-F238E27FC236}">
                <a16:creationId xmlns:a16="http://schemas.microsoft.com/office/drawing/2014/main" id="{D5F65732-ACDD-4D21-A9AF-25078A814079}"/>
              </a:ext>
            </a:extLst>
          </p:cNvPr>
          <p:cNvSpPr>
            <a:spLocks noGrp="1"/>
          </p:cNvSpPr>
          <p:nvPr>
            <p:custDataLst>
              <p:tags r:id="rId35"/>
            </p:custDataLst>
          </p:nvPr>
        </p:nvSpPr>
        <p:spPr bwMode="auto">
          <a:xfrm>
            <a:off x="9250363" y="4943475"/>
            <a:ext cx="18097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54A37878-E9F3-4078-AE79-8E874A9D589B}" type="datetime'A''P''''''''''''''''''''''''''''''''''''''I'">
              <a:rPr lang="en-GB" altLang="en-US" sz="1000" smtClean="0">
                <a:ea typeface="+mj-ea"/>
                <a:cs typeface="+mj-cs"/>
              </a:rPr>
              <a:pPr marL="0" indent="0">
                <a:spcBef>
                  <a:spcPct val="0"/>
                </a:spcBef>
                <a:buNone/>
              </a:pPr>
              <a:t>API</a:t>
            </a:fld>
            <a:endParaRPr lang="en-GB" sz="1000">
              <a:ea typeface="+mj-ea"/>
              <a:cs typeface="+mj-cs"/>
              <a:sym typeface="Ebrima" panose="02000000000000000000" pitchFamily="2" charset="0"/>
            </a:endParaRPr>
          </a:p>
        </p:txBody>
      </p:sp>
      <p:graphicFrame>
        <p:nvGraphicFramePr>
          <p:cNvPr id="186" name="Chart 185">
            <a:extLst>
              <a:ext uri="{FF2B5EF4-FFF2-40B4-BE49-F238E27FC236}">
                <a16:creationId xmlns:a16="http://schemas.microsoft.com/office/drawing/2014/main" id="{43A1DEC0-3802-46B3-9392-784ED512A08F}"/>
              </a:ext>
            </a:extLst>
          </p:cNvPr>
          <p:cNvGraphicFramePr/>
          <p:nvPr>
            <p:custDataLst>
              <p:tags r:id="rId36"/>
            </p:custDataLst>
            <p:extLst>
              <p:ext uri="{D42A27DB-BD31-4B8C-83A1-F6EECF244321}">
                <p14:modId xmlns:p14="http://schemas.microsoft.com/office/powerpoint/2010/main" val="916881969"/>
              </p:ext>
            </p:extLst>
          </p:nvPr>
        </p:nvGraphicFramePr>
        <p:xfrm>
          <a:off x="7556500" y="2076450"/>
          <a:ext cx="2322513" cy="2568575"/>
        </p:xfrm>
        <a:graphic>
          <a:graphicData uri="http://schemas.openxmlformats.org/drawingml/2006/chart">
            <c:chart xmlns:c="http://schemas.openxmlformats.org/drawingml/2006/chart" xmlns:r="http://schemas.openxmlformats.org/officeDocument/2006/relationships" r:id="rId84"/>
          </a:graphicData>
        </a:graphic>
      </p:graphicFrame>
      <p:sp>
        <p:nvSpPr>
          <p:cNvPr id="554" name="Espace réservé du texte 2">
            <a:extLst>
              <a:ext uri="{FF2B5EF4-FFF2-40B4-BE49-F238E27FC236}">
                <a16:creationId xmlns:a16="http://schemas.microsoft.com/office/drawing/2014/main" id="{FA7BB4C7-14DA-435B-8EDC-F28C81C98B9B}"/>
              </a:ext>
            </a:extLst>
          </p:cNvPr>
          <p:cNvSpPr>
            <a:spLocks noGrp="1"/>
          </p:cNvSpPr>
          <p:nvPr>
            <p:custDataLst>
              <p:tags r:id="rId37"/>
            </p:custDataLst>
          </p:nvPr>
        </p:nvSpPr>
        <p:spPr bwMode="gray">
          <a:xfrm>
            <a:off x="8302625" y="3876675"/>
            <a:ext cx="290513"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00B44BE-8CB7-400A-9D35-7163B70D3688}" type="datetime'''0''''''.''''''''3''%'''''''''''''''''''''''''''">
              <a:rPr lang="en-GB" altLang="en-US" sz="1000" smtClean="0">
                <a:solidFill>
                  <a:schemeClr val="bg1"/>
                </a:solidFill>
                <a:effectLst/>
                <a:ea typeface="+mj-ea"/>
                <a:cs typeface="+mj-cs"/>
              </a:rPr>
              <a:pPr marL="0" indent="0" algn="ctr">
                <a:spcBef>
                  <a:spcPct val="0"/>
                </a:spcBef>
                <a:buNone/>
              </a:pPr>
              <a:t>0.3%</a:t>
            </a:fld>
            <a:endParaRPr lang="en-GB" sz="1000">
              <a:solidFill>
                <a:schemeClr val="bg1"/>
              </a:solidFill>
              <a:ea typeface="+mj-ea"/>
              <a:cs typeface="+mj-cs"/>
              <a:sym typeface="Ebrima" panose="02000000000000000000" pitchFamily="2" charset="0"/>
            </a:endParaRPr>
          </a:p>
        </p:txBody>
      </p:sp>
      <p:sp>
        <p:nvSpPr>
          <p:cNvPr id="506" name="Espace réservé du texte 2">
            <a:extLst>
              <a:ext uri="{FF2B5EF4-FFF2-40B4-BE49-F238E27FC236}">
                <a16:creationId xmlns:a16="http://schemas.microsoft.com/office/drawing/2014/main" id="{BAA9EAD3-3765-41DC-A720-C4D8ED619437}"/>
              </a:ext>
            </a:extLst>
          </p:cNvPr>
          <p:cNvSpPr>
            <a:spLocks noGrp="1"/>
          </p:cNvSpPr>
          <p:nvPr>
            <p:custDataLst>
              <p:tags r:id="rId38"/>
            </p:custDataLst>
          </p:nvPr>
        </p:nvSpPr>
        <p:spPr bwMode="gray">
          <a:xfrm>
            <a:off x="9347200" y="2303463"/>
            <a:ext cx="357188" cy="152400"/>
          </a:xfrm>
          <a:prstGeom prst="rect">
            <a:avLst/>
          </a:prstGeom>
          <a:solidFill>
            <a:srgbClr val="8DDFFF"/>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58E1F1A-957C-44DA-925A-A133A3026416}" type="datetime'''''''1''''''''''''''''''8''.''''6''''''''''''''''''%'''''">
              <a:rPr lang="en-GB" altLang="en-US" sz="1000" smtClean="0">
                <a:effectLst/>
                <a:ea typeface="+mj-ea"/>
                <a:cs typeface="+mj-cs"/>
              </a:rPr>
              <a:pPr marL="0" indent="0" algn="ctr">
                <a:spcBef>
                  <a:spcPct val="0"/>
                </a:spcBef>
                <a:buNone/>
              </a:pPr>
              <a:t>18.6%</a:t>
            </a:fld>
            <a:endParaRPr lang="en-GB" sz="1000">
              <a:ea typeface="+mj-ea"/>
              <a:cs typeface="+mj-cs"/>
              <a:sym typeface="Ebrima" panose="02000000000000000000" pitchFamily="2" charset="0"/>
            </a:endParaRPr>
          </a:p>
        </p:txBody>
      </p:sp>
      <p:sp>
        <p:nvSpPr>
          <p:cNvPr id="499" name="Espace réservé du texte 2">
            <a:extLst>
              <a:ext uri="{FF2B5EF4-FFF2-40B4-BE49-F238E27FC236}">
                <a16:creationId xmlns:a16="http://schemas.microsoft.com/office/drawing/2014/main" id="{D7B21E7A-E60A-466F-9410-E003E70C66C7}"/>
              </a:ext>
            </a:extLst>
          </p:cNvPr>
          <p:cNvSpPr>
            <a:spLocks noGrp="1"/>
          </p:cNvSpPr>
          <p:nvPr>
            <p:custDataLst>
              <p:tags r:id="rId39"/>
            </p:custDataLst>
          </p:nvPr>
        </p:nvSpPr>
        <p:spPr bwMode="gray">
          <a:xfrm>
            <a:off x="7729538" y="4132263"/>
            <a:ext cx="357188" cy="152400"/>
          </a:xfrm>
          <a:prstGeom prst="rect">
            <a:avLst/>
          </a:prstGeom>
          <a:solidFill>
            <a:srgbClr val="144E1C"/>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7B5C3D6-58BC-4734-89EC-3455CE8765FE}" type="datetime'''''''''''''''29''''''''''.''''''''''''7%'''">
              <a:rPr lang="en-GB" altLang="en-US" sz="1000" smtClean="0">
                <a:solidFill>
                  <a:schemeClr val="bg1"/>
                </a:solidFill>
                <a:effectLst/>
                <a:ea typeface="+mj-ea"/>
                <a:cs typeface="+mj-cs"/>
              </a:rPr>
              <a:pPr marL="0" indent="0" algn="ctr">
                <a:spcBef>
                  <a:spcPct val="0"/>
                </a:spcBef>
                <a:buNone/>
              </a:pPr>
              <a:t>29.7%</a:t>
            </a:fld>
            <a:endParaRPr lang="en-GB" sz="1000">
              <a:solidFill>
                <a:schemeClr val="bg1"/>
              </a:solidFill>
              <a:ea typeface="+mj-ea"/>
              <a:cs typeface="+mj-cs"/>
              <a:sym typeface="Ebrima" panose="02000000000000000000" pitchFamily="2" charset="0"/>
            </a:endParaRPr>
          </a:p>
        </p:txBody>
      </p:sp>
      <p:sp>
        <p:nvSpPr>
          <p:cNvPr id="550" name="Espace réservé du texte 2">
            <a:extLst>
              <a:ext uri="{FF2B5EF4-FFF2-40B4-BE49-F238E27FC236}">
                <a16:creationId xmlns:a16="http://schemas.microsoft.com/office/drawing/2014/main" id="{DFC792C7-DA4C-430A-8626-09AD391BCB09}"/>
              </a:ext>
            </a:extLst>
          </p:cNvPr>
          <p:cNvSpPr>
            <a:spLocks noGrp="1"/>
          </p:cNvSpPr>
          <p:nvPr>
            <p:custDataLst>
              <p:tags r:id="rId40"/>
            </p:custDataLst>
          </p:nvPr>
        </p:nvSpPr>
        <p:spPr bwMode="gray">
          <a:xfrm>
            <a:off x="7729538" y="3224213"/>
            <a:ext cx="35718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1043568-A3E8-426D-AC3E-AB3F5B24103C}" type="datetime'46''''''''''''.''''8''''''''''''%'''''''''''''''''''">
              <a:rPr lang="en-GB" altLang="en-US" sz="1000" smtClean="0">
                <a:solidFill>
                  <a:schemeClr val="bg1"/>
                </a:solidFill>
                <a:effectLst/>
                <a:ea typeface="+mj-ea"/>
                <a:cs typeface="+mj-cs"/>
              </a:rPr>
              <a:pPr marL="0" indent="0" algn="ctr">
                <a:spcBef>
                  <a:spcPct val="0"/>
                </a:spcBef>
                <a:buNone/>
              </a:pPr>
              <a:t>46.8%</a:t>
            </a:fld>
            <a:endParaRPr lang="en-GB" sz="1000">
              <a:solidFill>
                <a:schemeClr val="bg1"/>
              </a:solidFill>
              <a:ea typeface="+mj-ea"/>
              <a:cs typeface="+mj-cs"/>
              <a:sym typeface="Ebrima" panose="02000000000000000000" pitchFamily="2" charset="0"/>
            </a:endParaRPr>
          </a:p>
        </p:txBody>
      </p:sp>
      <p:sp>
        <p:nvSpPr>
          <p:cNvPr id="449" name="Espace réservé du texte 2">
            <a:extLst>
              <a:ext uri="{FF2B5EF4-FFF2-40B4-BE49-F238E27FC236}">
                <a16:creationId xmlns:a16="http://schemas.microsoft.com/office/drawing/2014/main" id="{31FD9AF9-28D2-44ED-BBF7-DCE114A0AFBC}"/>
              </a:ext>
            </a:extLst>
          </p:cNvPr>
          <p:cNvSpPr>
            <a:spLocks noGrp="1"/>
          </p:cNvSpPr>
          <p:nvPr>
            <p:custDataLst>
              <p:tags r:id="rId41"/>
            </p:custDataLst>
          </p:nvPr>
        </p:nvSpPr>
        <p:spPr bwMode="gray">
          <a:xfrm>
            <a:off x="8277225" y="2011363"/>
            <a:ext cx="3397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4D02539-273D-4F96-A32F-24301E9640E0}" type="datetime'''''''''''''€''''''''''''4''''''''''''''''''''''6m'''''''''">
              <a:rPr lang="en-GB" altLang="en-US" sz="1000" smtClean="0">
                <a:ea typeface="+mj-ea"/>
                <a:cs typeface="+mj-cs"/>
              </a:rPr>
              <a:pPr marL="0" indent="0" algn="ctr">
                <a:spcBef>
                  <a:spcPct val="0"/>
                </a:spcBef>
                <a:buNone/>
              </a:pPr>
              <a:t>€46m</a:t>
            </a:fld>
            <a:endParaRPr lang="en-GB" sz="1000">
              <a:ea typeface="+mj-ea"/>
              <a:cs typeface="+mj-cs"/>
              <a:sym typeface="Ebrima" panose="02000000000000000000" pitchFamily="2" charset="0"/>
            </a:endParaRPr>
          </a:p>
        </p:txBody>
      </p:sp>
      <p:sp>
        <p:nvSpPr>
          <p:cNvPr id="500" name="Espace réservé du texte 2">
            <a:extLst>
              <a:ext uri="{FF2B5EF4-FFF2-40B4-BE49-F238E27FC236}">
                <a16:creationId xmlns:a16="http://schemas.microsoft.com/office/drawing/2014/main" id="{57D9A567-C70C-4CEF-B522-2F47BC4CE2C7}"/>
              </a:ext>
            </a:extLst>
          </p:cNvPr>
          <p:cNvSpPr>
            <a:spLocks noGrp="1"/>
          </p:cNvSpPr>
          <p:nvPr>
            <p:custDataLst>
              <p:tags r:id="rId42"/>
            </p:custDataLst>
          </p:nvPr>
        </p:nvSpPr>
        <p:spPr bwMode="gray">
          <a:xfrm>
            <a:off x="7762875" y="3779838"/>
            <a:ext cx="290513"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6978622-C9FB-46A9-A50A-28C80328EC40}" type="datetime'''''''''0''''''''''''.''''''''''0''''''''''''''''''%'''''">
              <a:rPr lang="en-GB" altLang="en-US" sz="1000" smtClean="0">
                <a:solidFill>
                  <a:schemeClr val="bg1"/>
                </a:solidFill>
                <a:effectLst/>
                <a:ea typeface="+mj-ea"/>
                <a:cs typeface="+mj-cs"/>
              </a:rPr>
              <a:pPr marL="0" indent="0" algn="ctr">
                <a:spcBef>
                  <a:spcPct val="0"/>
                </a:spcBef>
                <a:buNone/>
              </a:pPr>
              <a:t>0.0%</a:t>
            </a:fld>
            <a:endParaRPr lang="en-GB" sz="1000">
              <a:solidFill>
                <a:schemeClr val="bg1"/>
              </a:solidFill>
              <a:ea typeface="+mj-ea"/>
              <a:cs typeface="+mj-cs"/>
              <a:sym typeface="Ebrima" panose="02000000000000000000" pitchFamily="2" charset="0"/>
            </a:endParaRPr>
          </a:p>
        </p:txBody>
      </p:sp>
      <p:sp>
        <p:nvSpPr>
          <p:cNvPr id="450" name="Espace réservé du texte 2">
            <a:extLst>
              <a:ext uri="{FF2B5EF4-FFF2-40B4-BE49-F238E27FC236}">
                <a16:creationId xmlns:a16="http://schemas.microsoft.com/office/drawing/2014/main" id="{B18F41B5-5182-4F4F-94E4-850977BD9798}"/>
              </a:ext>
            </a:extLst>
          </p:cNvPr>
          <p:cNvSpPr>
            <a:spLocks noGrp="1"/>
          </p:cNvSpPr>
          <p:nvPr>
            <p:custDataLst>
              <p:tags r:id="rId43"/>
            </p:custDataLst>
          </p:nvPr>
        </p:nvSpPr>
        <p:spPr bwMode="gray">
          <a:xfrm>
            <a:off x="8816975" y="2011363"/>
            <a:ext cx="3397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3D120C3-0E3B-4D2D-8DCC-E3FB7871C838}" type="datetime'''''''''''''''''''€4''''''7''''''''''''m'''''''">
              <a:rPr lang="en-GB" altLang="en-US" sz="1000" smtClean="0">
                <a:ea typeface="+mj-ea"/>
                <a:cs typeface="+mj-cs"/>
              </a:rPr>
              <a:pPr marL="0" indent="0" algn="ctr">
                <a:spcBef>
                  <a:spcPct val="0"/>
                </a:spcBef>
                <a:buNone/>
              </a:pPr>
              <a:t>€47m</a:t>
            </a:fld>
            <a:endParaRPr lang="en-GB" sz="1000">
              <a:ea typeface="+mj-ea"/>
              <a:cs typeface="+mj-cs"/>
              <a:sym typeface="Ebrima" panose="02000000000000000000" pitchFamily="2" charset="0"/>
            </a:endParaRPr>
          </a:p>
        </p:txBody>
      </p:sp>
      <p:sp>
        <p:nvSpPr>
          <p:cNvPr id="553" name="Espace réservé du texte 2">
            <a:extLst>
              <a:ext uri="{FF2B5EF4-FFF2-40B4-BE49-F238E27FC236}">
                <a16:creationId xmlns:a16="http://schemas.microsoft.com/office/drawing/2014/main" id="{DCD948E3-7078-430C-9EA8-320E7307F969}"/>
              </a:ext>
            </a:extLst>
          </p:cNvPr>
          <p:cNvSpPr>
            <a:spLocks noGrp="1"/>
          </p:cNvSpPr>
          <p:nvPr>
            <p:custDataLst>
              <p:tags r:id="rId44"/>
            </p:custDataLst>
          </p:nvPr>
        </p:nvSpPr>
        <p:spPr bwMode="gray">
          <a:xfrm>
            <a:off x="7729538" y="2378075"/>
            <a:ext cx="357188" cy="152400"/>
          </a:xfrm>
          <a:prstGeom prst="rect">
            <a:avLst/>
          </a:prstGeom>
          <a:solidFill>
            <a:srgbClr val="8DDFFF"/>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BF21E07-46F5-4C84-B167-8718790201FB}" type="datetime'2''2''''''''''''''.''''''''2''%'">
              <a:rPr lang="en-GB" altLang="en-US" sz="1000" smtClean="0">
                <a:effectLst/>
                <a:ea typeface="+mj-ea"/>
                <a:cs typeface="+mj-cs"/>
              </a:rPr>
              <a:pPr marL="0" indent="0" algn="ctr">
                <a:spcBef>
                  <a:spcPct val="0"/>
                </a:spcBef>
                <a:buNone/>
              </a:pPr>
              <a:t>22.2%</a:t>
            </a:fld>
            <a:endParaRPr lang="en-GB" sz="1000">
              <a:ea typeface="+mj-ea"/>
              <a:cs typeface="+mj-cs"/>
              <a:sym typeface="Ebrima" panose="02000000000000000000" pitchFamily="2" charset="0"/>
            </a:endParaRPr>
          </a:p>
        </p:txBody>
      </p:sp>
      <p:sp>
        <p:nvSpPr>
          <p:cNvPr id="501" name="Espace réservé du texte 2">
            <a:extLst>
              <a:ext uri="{FF2B5EF4-FFF2-40B4-BE49-F238E27FC236}">
                <a16:creationId xmlns:a16="http://schemas.microsoft.com/office/drawing/2014/main" id="{90BD6193-52CB-4556-84BF-F30D18790EA2}"/>
              </a:ext>
            </a:extLst>
          </p:cNvPr>
          <p:cNvSpPr>
            <a:spLocks noGrp="1"/>
          </p:cNvSpPr>
          <p:nvPr>
            <p:custDataLst>
              <p:tags r:id="rId45"/>
            </p:custDataLst>
          </p:nvPr>
        </p:nvSpPr>
        <p:spPr bwMode="gray">
          <a:xfrm>
            <a:off x="8269288" y="4183063"/>
            <a:ext cx="357188" cy="152400"/>
          </a:xfrm>
          <a:prstGeom prst="rect">
            <a:avLst/>
          </a:prstGeom>
          <a:solidFill>
            <a:srgbClr val="144E1C"/>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EE54318-6E17-4F56-938F-C68AA1E90AD9}" type="datetime'''''''''''2''''''''''5''''.''''''''5''''%'''''''''">
              <a:rPr lang="en-GB" altLang="en-US" sz="1000" smtClean="0">
                <a:solidFill>
                  <a:schemeClr val="bg1"/>
                </a:solidFill>
                <a:effectLst/>
                <a:ea typeface="+mj-ea"/>
                <a:cs typeface="+mj-cs"/>
              </a:rPr>
              <a:pPr marL="0" indent="0" algn="ctr">
                <a:spcBef>
                  <a:spcPct val="0"/>
                </a:spcBef>
                <a:buNone/>
              </a:pPr>
              <a:t>25.5%</a:t>
            </a:fld>
            <a:endParaRPr lang="en-GB" sz="1000">
              <a:solidFill>
                <a:schemeClr val="bg1"/>
              </a:solidFill>
              <a:ea typeface="+mj-ea"/>
              <a:cs typeface="+mj-cs"/>
              <a:sym typeface="Ebrima" panose="02000000000000000000" pitchFamily="2" charset="0"/>
            </a:endParaRPr>
          </a:p>
        </p:txBody>
      </p:sp>
      <p:sp>
        <p:nvSpPr>
          <p:cNvPr id="433" name="Espace réservé du texte 2">
            <a:extLst>
              <a:ext uri="{FF2B5EF4-FFF2-40B4-BE49-F238E27FC236}">
                <a16:creationId xmlns:a16="http://schemas.microsoft.com/office/drawing/2014/main" id="{160397EC-6294-46A8-B85F-38C1B040AE74}"/>
              </a:ext>
            </a:extLst>
          </p:cNvPr>
          <p:cNvSpPr>
            <a:spLocks noGrp="1"/>
          </p:cNvSpPr>
          <p:nvPr>
            <p:custDataLst>
              <p:tags r:id="rId46"/>
            </p:custDataLst>
          </p:nvPr>
        </p:nvSpPr>
        <p:spPr bwMode="gray">
          <a:xfrm>
            <a:off x="9355138" y="1981200"/>
            <a:ext cx="3397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C43C18F-9AFC-450F-A4AB-30940EE445AD}" type="datetime'''''''''''€4''''''''''''5''''''''''''''m'''">
              <a:rPr lang="en-GB" altLang="en-US" sz="1000" smtClean="0">
                <a:ea typeface="+mj-ea"/>
                <a:cs typeface="+mj-cs"/>
              </a:rPr>
              <a:pPr marL="0" indent="0" algn="ctr">
                <a:spcBef>
                  <a:spcPct val="0"/>
                </a:spcBef>
                <a:buNone/>
              </a:pPr>
              <a:t>€45m</a:t>
            </a:fld>
            <a:endParaRPr lang="en-GB" sz="1000">
              <a:latin typeface="+mn-lt"/>
              <a:ea typeface="+mj-ea"/>
              <a:cs typeface="+mj-cs"/>
              <a:sym typeface="Ebrima" panose="02000000000000000000" pitchFamily="2" charset="0"/>
            </a:endParaRPr>
          </a:p>
        </p:txBody>
      </p:sp>
      <p:sp>
        <p:nvSpPr>
          <p:cNvPr id="562" name="Espace réservé du texte 2">
            <a:extLst>
              <a:ext uri="{FF2B5EF4-FFF2-40B4-BE49-F238E27FC236}">
                <a16:creationId xmlns:a16="http://schemas.microsoft.com/office/drawing/2014/main" id="{7516FBA0-AB4A-4FAE-99A7-2A4C723A8E52}"/>
              </a:ext>
            </a:extLst>
          </p:cNvPr>
          <p:cNvSpPr>
            <a:spLocks noGrp="1"/>
          </p:cNvSpPr>
          <p:nvPr>
            <p:custDataLst>
              <p:tags r:id="rId47"/>
            </p:custDataLst>
          </p:nvPr>
        </p:nvSpPr>
        <p:spPr bwMode="gray">
          <a:xfrm>
            <a:off x="9380538" y="2576513"/>
            <a:ext cx="290513" cy="152400"/>
          </a:xfrm>
          <a:prstGeom prst="rect">
            <a:avLst/>
          </a:prstGeom>
          <a:solidFill>
            <a:srgbClr val="007AA9"/>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50107A4-2EB5-4C10-BD6A-6C1EFB0D0DD2}" type="datetime'''4''''''''''''.''''3''%'''''''''''''''''''">
              <a:rPr lang="en-GB" altLang="en-US" sz="1000" smtClean="0">
                <a:solidFill>
                  <a:schemeClr val="bg1"/>
                </a:solidFill>
                <a:effectLst/>
                <a:ea typeface="+mj-ea"/>
                <a:cs typeface="+mj-cs"/>
              </a:rPr>
              <a:pPr marL="0" indent="0" algn="ctr">
                <a:spcBef>
                  <a:spcPct val="0"/>
                </a:spcBef>
                <a:buNone/>
              </a:pPr>
              <a:t>4.3%</a:t>
            </a:fld>
            <a:endParaRPr lang="en-GB" sz="1000">
              <a:solidFill>
                <a:schemeClr val="bg1"/>
              </a:solidFill>
              <a:ea typeface="+mj-ea"/>
              <a:cs typeface="+mj-cs"/>
              <a:sym typeface="Ebrima" panose="02000000000000000000" pitchFamily="2" charset="0"/>
            </a:endParaRPr>
          </a:p>
        </p:txBody>
      </p:sp>
      <p:sp>
        <p:nvSpPr>
          <p:cNvPr id="552" name="Espace réservé du texte 2">
            <a:extLst>
              <a:ext uri="{FF2B5EF4-FFF2-40B4-BE49-F238E27FC236}">
                <a16:creationId xmlns:a16="http://schemas.microsoft.com/office/drawing/2014/main" id="{73597801-8F30-4476-A462-47225AEB545F}"/>
              </a:ext>
            </a:extLst>
          </p:cNvPr>
          <p:cNvSpPr>
            <a:spLocks noGrp="1"/>
          </p:cNvSpPr>
          <p:nvPr>
            <p:custDataLst>
              <p:tags r:id="rId48"/>
            </p:custDataLst>
          </p:nvPr>
        </p:nvSpPr>
        <p:spPr bwMode="gray">
          <a:xfrm>
            <a:off x="7762875" y="2655888"/>
            <a:ext cx="290513" cy="152400"/>
          </a:xfrm>
          <a:prstGeom prst="rect">
            <a:avLst/>
          </a:prstGeom>
          <a:solidFill>
            <a:srgbClr val="007AA9"/>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7758011-EDA7-49C0-A4E7-6560C231B0F8}" type="datetime'''''''''''''''''''1''.''''''''''''''''''''2''''%'">
              <a:rPr lang="en-GB" altLang="en-US" sz="1000" smtClean="0">
                <a:solidFill>
                  <a:schemeClr val="bg1"/>
                </a:solidFill>
                <a:effectLst/>
                <a:ea typeface="+mj-ea"/>
                <a:cs typeface="+mj-cs"/>
              </a:rPr>
              <a:pPr marL="0" indent="0" algn="ctr">
                <a:spcBef>
                  <a:spcPct val="0"/>
                </a:spcBef>
                <a:buNone/>
              </a:pPr>
              <a:t>1.2%</a:t>
            </a:fld>
            <a:endParaRPr lang="en-GB" sz="1000">
              <a:solidFill>
                <a:schemeClr val="bg1"/>
              </a:solidFill>
              <a:ea typeface="+mj-ea"/>
              <a:cs typeface="+mj-cs"/>
              <a:sym typeface="Ebrima" panose="02000000000000000000" pitchFamily="2" charset="0"/>
            </a:endParaRPr>
          </a:p>
        </p:txBody>
      </p:sp>
      <p:sp>
        <p:nvSpPr>
          <p:cNvPr id="425" name="Espace réservé du texte 2">
            <a:extLst>
              <a:ext uri="{FF2B5EF4-FFF2-40B4-BE49-F238E27FC236}">
                <a16:creationId xmlns:a16="http://schemas.microsoft.com/office/drawing/2014/main" id="{503CEC64-0117-4B83-A2E1-6F6C01B6CC61}"/>
              </a:ext>
            </a:extLst>
          </p:cNvPr>
          <p:cNvSpPr>
            <a:spLocks noGrp="1"/>
          </p:cNvSpPr>
          <p:nvPr>
            <p:custDataLst>
              <p:tags r:id="rId49"/>
            </p:custDataLst>
          </p:nvPr>
        </p:nvSpPr>
        <p:spPr bwMode="auto">
          <a:xfrm>
            <a:off x="7767638" y="460533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A921769-AA03-4B05-9B87-48A894DD3800}" type="datetime'''''''''''''''''''''''2''''''01''''''''''7'''''''''''''''">
              <a:rPr lang="en-GB" altLang="en-US" sz="1000" smtClean="0">
                <a:ea typeface="+mj-ea"/>
                <a:cs typeface="+mj-cs"/>
              </a:rPr>
              <a:pPr marL="0" indent="0" algn="ctr">
                <a:spcBef>
                  <a:spcPct val="0"/>
                </a:spcBef>
                <a:buNone/>
              </a:pPr>
              <a:t>2017</a:t>
            </a:fld>
            <a:endParaRPr lang="en-GB" sz="1000">
              <a:ea typeface="+mj-ea"/>
              <a:cs typeface="+mj-cs"/>
              <a:sym typeface="Ebrima" panose="02000000000000000000" pitchFamily="2" charset="0"/>
            </a:endParaRPr>
          </a:p>
        </p:txBody>
      </p:sp>
      <p:sp>
        <p:nvSpPr>
          <p:cNvPr id="555" name="Espace réservé du texte 2">
            <a:extLst>
              <a:ext uri="{FF2B5EF4-FFF2-40B4-BE49-F238E27FC236}">
                <a16:creationId xmlns:a16="http://schemas.microsoft.com/office/drawing/2014/main" id="{FDE585F2-7A09-478C-A63C-2B13B6BFC428}"/>
              </a:ext>
            </a:extLst>
          </p:cNvPr>
          <p:cNvSpPr>
            <a:spLocks noGrp="1"/>
          </p:cNvSpPr>
          <p:nvPr>
            <p:custDataLst>
              <p:tags r:id="rId50"/>
            </p:custDataLst>
          </p:nvPr>
        </p:nvSpPr>
        <p:spPr bwMode="gray">
          <a:xfrm>
            <a:off x="8269288" y="3281363"/>
            <a:ext cx="35718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7F4CD54-4B01-4552-BC05-830455968631}" type="datetime'''''''''''''''''4''''''''''''''''''9''''.''8%'''">
              <a:rPr lang="en-GB" altLang="en-US" sz="1000" smtClean="0">
                <a:solidFill>
                  <a:schemeClr val="bg1"/>
                </a:solidFill>
                <a:effectLst/>
                <a:ea typeface="+mj-ea"/>
                <a:cs typeface="+mj-cs"/>
              </a:rPr>
              <a:pPr marL="0" indent="0" algn="ctr">
                <a:spcBef>
                  <a:spcPct val="0"/>
                </a:spcBef>
                <a:buNone/>
              </a:pPr>
              <a:t>49.8%</a:t>
            </a:fld>
            <a:endParaRPr lang="en-GB" sz="1000">
              <a:solidFill>
                <a:schemeClr val="bg1"/>
              </a:solidFill>
              <a:ea typeface="+mj-ea"/>
              <a:cs typeface="+mj-cs"/>
              <a:sym typeface="Ebrima" panose="02000000000000000000" pitchFamily="2" charset="0"/>
            </a:endParaRPr>
          </a:p>
        </p:txBody>
      </p:sp>
      <p:sp>
        <p:nvSpPr>
          <p:cNvPr id="556" name="Espace réservé du texte 2">
            <a:extLst>
              <a:ext uri="{FF2B5EF4-FFF2-40B4-BE49-F238E27FC236}">
                <a16:creationId xmlns:a16="http://schemas.microsoft.com/office/drawing/2014/main" id="{EF1716D0-D24F-41A5-AF68-1782BD6C2B84}"/>
              </a:ext>
            </a:extLst>
          </p:cNvPr>
          <p:cNvSpPr>
            <a:spLocks noGrp="1"/>
          </p:cNvSpPr>
          <p:nvPr>
            <p:custDataLst>
              <p:tags r:id="rId51"/>
            </p:custDataLst>
          </p:nvPr>
        </p:nvSpPr>
        <p:spPr bwMode="gray">
          <a:xfrm>
            <a:off x="8302625" y="2670175"/>
            <a:ext cx="290513" cy="152400"/>
          </a:xfrm>
          <a:prstGeom prst="rect">
            <a:avLst/>
          </a:prstGeom>
          <a:solidFill>
            <a:srgbClr val="007AA9"/>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936CA4B-2A1C-49FA-B221-209EAFC63644}" type="datetime'''''''''''1''''''.''8''''''''''''''''''''''''''''''%'''''''''">
              <a:rPr lang="en-GB" altLang="en-US" sz="1000" smtClean="0">
                <a:solidFill>
                  <a:schemeClr val="bg1"/>
                </a:solidFill>
                <a:effectLst/>
                <a:ea typeface="+mj-ea"/>
                <a:cs typeface="+mj-cs"/>
              </a:rPr>
              <a:pPr marL="0" indent="0" algn="ctr">
                <a:spcBef>
                  <a:spcPct val="0"/>
                </a:spcBef>
                <a:buNone/>
              </a:pPr>
              <a:t>1.8%</a:t>
            </a:fld>
            <a:endParaRPr lang="en-GB" sz="1000">
              <a:solidFill>
                <a:schemeClr val="bg1"/>
              </a:solidFill>
              <a:ea typeface="+mj-ea"/>
              <a:cs typeface="+mj-cs"/>
              <a:sym typeface="Ebrima" panose="02000000000000000000" pitchFamily="2" charset="0"/>
            </a:endParaRPr>
          </a:p>
        </p:txBody>
      </p:sp>
      <p:sp>
        <p:nvSpPr>
          <p:cNvPr id="557" name="Espace réservé du texte 2">
            <a:extLst>
              <a:ext uri="{FF2B5EF4-FFF2-40B4-BE49-F238E27FC236}">
                <a16:creationId xmlns:a16="http://schemas.microsoft.com/office/drawing/2014/main" id="{F1D5C17D-CDFD-4C31-A1E8-F897EAAE666E}"/>
              </a:ext>
            </a:extLst>
          </p:cNvPr>
          <p:cNvSpPr>
            <a:spLocks noGrp="1"/>
          </p:cNvSpPr>
          <p:nvPr>
            <p:custDataLst>
              <p:tags r:id="rId52"/>
            </p:custDataLst>
          </p:nvPr>
        </p:nvSpPr>
        <p:spPr bwMode="gray">
          <a:xfrm>
            <a:off x="8269288" y="2381250"/>
            <a:ext cx="357188" cy="152400"/>
          </a:xfrm>
          <a:prstGeom prst="rect">
            <a:avLst/>
          </a:prstGeom>
          <a:solidFill>
            <a:srgbClr val="8DDFFF"/>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80B8B03-1C01-40D3-98A2-2AD2BEF6C699}" type="datetime'''''''''''2''''''''''''''''''''''''''2''.6%'''''''''''''''">
              <a:rPr lang="en-GB" altLang="en-US" sz="1000" smtClean="0">
                <a:effectLst/>
                <a:ea typeface="+mj-ea"/>
                <a:cs typeface="+mj-cs"/>
              </a:rPr>
              <a:pPr marL="0" indent="0" algn="ctr">
                <a:spcBef>
                  <a:spcPct val="0"/>
                </a:spcBef>
                <a:buNone/>
              </a:pPr>
              <a:t>22.6%</a:t>
            </a:fld>
            <a:endParaRPr lang="en-GB" sz="1000">
              <a:ea typeface="+mj-ea"/>
              <a:cs typeface="+mj-cs"/>
              <a:sym typeface="Ebrima" panose="02000000000000000000" pitchFamily="2" charset="0"/>
            </a:endParaRPr>
          </a:p>
        </p:txBody>
      </p:sp>
      <p:sp>
        <p:nvSpPr>
          <p:cNvPr id="437" name="Espace réservé du texte 2">
            <a:extLst>
              <a:ext uri="{FF2B5EF4-FFF2-40B4-BE49-F238E27FC236}">
                <a16:creationId xmlns:a16="http://schemas.microsoft.com/office/drawing/2014/main" id="{72A3B178-3406-4EBA-9A9D-CD1A5FD5EA4B}"/>
              </a:ext>
            </a:extLst>
          </p:cNvPr>
          <p:cNvSpPr>
            <a:spLocks noGrp="1"/>
          </p:cNvSpPr>
          <p:nvPr>
            <p:custDataLst>
              <p:tags r:id="rId53"/>
            </p:custDataLst>
          </p:nvPr>
        </p:nvSpPr>
        <p:spPr bwMode="auto">
          <a:xfrm>
            <a:off x="8307388" y="460533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053B473-5A7E-49EB-9F20-5991281F0E31}" type="datetime'''''''''20''''1''''''''''''''''''''''''8'''">
              <a:rPr lang="en-GB" altLang="en-US" sz="1000" smtClean="0">
                <a:ea typeface="+mj-ea"/>
                <a:cs typeface="+mj-cs"/>
              </a:rPr>
              <a:pPr marL="0" indent="0" algn="ctr">
                <a:spcBef>
                  <a:spcPct val="0"/>
                </a:spcBef>
                <a:buNone/>
              </a:pPr>
              <a:t>2018</a:t>
            </a:fld>
            <a:endParaRPr lang="en-GB" sz="1000">
              <a:ea typeface="+mj-ea"/>
              <a:cs typeface="+mj-cs"/>
              <a:sym typeface="Ebrima" panose="02000000000000000000" pitchFamily="2" charset="0"/>
            </a:endParaRPr>
          </a:p>
        </p:txBody>
      </p:sp>
      <p:sp>
        <p:nvSpPr>
          <p:cNvPr id="502" name="Espace réservé du texte 2">
            <a:extLst>
              <a:ext uri="{FF2B5EF4-FFF2-40B4-BE49-F238E27FC236}">
                <a16:creationId xmlns:a16="http://schemas.microsoft.com/office/drawing/2014/main" id="{DCA97156-B87D-4B6A-88FB-F43D56650EC1}"/>
              </a:ext>
            </a:extLst>
          </p:cNvPr>
          <p:cNvSpPr>
            <a:spLocks noGrp="1"/>
          </p:cNvSpPr>
          <p:nvPr>
            <p:custDataLst>
              <p:tags r:id="rId54"/>
            </p:custDataLst>
          </p:nvPr>
        </p:nvSpPr>
        <p:spPr bwMode="gray">
          <a:xfrm>
            <a:off x="8809038" y="4252913"/>
            <a:ext cx="357188" cy="152400"/>
          </a:xfrm>
          <a:prstGeom prst="rect">
            <a:avLst/>
          </a:prstGeom>
          <a:solidFill>
            <a:srgbClr val="144E1C"/>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0577D8A-947D-4552-943E-065283195146}" type="datetime'''''1''''''''''9''.''''''7%'">
              <a:rPr lang="en-GB" altLang="en-US" sz="1000" smtClean="0">
                <a:solidFill>
                  <a:schemeClr val="bg1"/>
                </a:solidFill>
                <a:effectLst/>
                <a:ea typeface="+mj-ea"/>
                <a:cs typeface="+mj-cs"/>
              </a:rPr>
              <a:pPr marL="0" indent="0" algn="ctr">
                <a:spcBef>
                  <a:spcPct val="0"/>
                </a:spcBef>
                <a:buNone/>
              </a:pPr>
              <a:t>19.7%</a:t>
            </a:fld>
            <a:endParaRPr lang="en-GB" sz="1000">
              <a:solidFill>
                <a:schemeClr val="bg1"/>
              </a:solidFill>
              <a:ea typeface="+mj-ea"/>
              <a:cs typeface="+mj-cs"/>
              <a:sym typeface="Ebrima" panose="02000000000000000000" pitchFamily="2" charset="0"/>
            </a:endParaRPr>
          </a:p>
        </p:txBody>
      </p:sp>
      <p:sp>
        <p:nvSpPr>
          <p:cNvPr id="558" name="Espace réservé du texte 2">
            <a:extLst>
              <a:ext uri="{FF2B5EF4-FFF2-40B4-BE49-F238E27FC236}">
                <a16:creationId xmlns:a16="http://schemas.microsoft.com/office/drawing/2014/main" id="{767D9F96-B468-4094-BE30-74EC461C5DAF}"/>
              </a:ext>
            </a:extLst>
          </p:cNvPr>
          <p:cNvSpPr>
            <a:spLocks noGrp="1"/>
          </p:cNvSpPr>
          <p:nvPr>
            <p:custDataLst>
              <p:tags r:id="rId55"/>
            </p:custDataLst>
          </p:nvPr>
        </p:nvSpPr>
        <p:spPr bwMode="gray">
          <a:xfrm>
            <a:off x="8842375" y="4002088"/>
            <a:ext cx="290513"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B38FA36-0267-4954-957B-D2A7784F9BF1}" type="datetime'''''''''''1''''''''''''.''''4''''''%'''''''''">
              <a:rPr lang="en-GB" altLang="en-US" sz="1000" smtClean="0">
                <a:solidFill>
                  <a:schemeClr val="bg1"/>
                </a:solidFill>
                <a:effectLst/>
                <a:ea typeface="+mj-ea"/>
                <a:cs typeface="+mj-cs"/>
              </a:rPr>
              <a:pPr marL="0" indent="0" algn="ctr">
                <a:spcBef>
                  <a:spcPct val="0"/>
                </a:spcBef>
                <a:buNone/>
              </a:pPr>
              <a:t>1.4%</a:t>
            </a:fld>
            <a:endParaRPr lang="en-GB" sz="1000">
              <a:solidFill>
                <a:schemeClr val="bg1"/>
              </a:solidFill>
              <a:ea typeface="+mj-ea"/>
              <a:cs typeface="+mj-cs"/>
              <a:sym typeface="Ebrima" panose="02000000000000000000" pitchFamily="2" charset="0"/>
            </a:endParaRPr>
          </a:p>
        </p:txBody>
      </p:sp>
      <p:sp>
        <p:nvSpPr>
          <p:cNvPr id="559" name="Espace réservé du texte 2">
            <a:extLst>
              <a:ext uri="{FF2B5EF4-FFF2-40B4-BE49-F238E27FC236}">
                <a16:creationId xmlns:a16="http://schemas.microsoft.com/office/drawing/2014/main" id="{01E4FA07-6344-4E05-8F2F-604C7DD60002}"/>
              </a:ext>
            </a:extLst>
          </p:cNvPr>
          <p:cNvSpPr>
            <a:spLocks noGrp="1"/>
          </p:cNvSpPr>
          <p:nvPr>
            <p:custDataLst>
              <p:tags r:id="rId56"/>
            </p:custDataLst>
          </p:nvPr>
        </p:nvSpPr>
        <p:spPr bwMode="gray">
          <a:xfrm>
            <a:off x="8809038" y="3360738"/>
            <a:ext cx="35718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C4A5B71-F226-4C9E-8830-2DB72FDDDD84}" type="datetime'5''''''''''''''''''''2''''''''''.''''''''''7''''''%'''">
              <a:rPr lang="en-GB" altLang="en-US" sz="1000" smtClean="0">
                <a:solidFill>
                  <a:schemeClr val="bg1"/>
                </a:solidFill>
                <a:effectLst/>
                <a:ea typeface="+mj-ea"/>
                <a:cs typeface="+mj-cs"/>
              </a:rPr>
              <a:pPr marL="0" indent="0" algn="ctr">
                <a:spcBef>
                  <a:spcPct val="0"/>
                </a:spcBef>
                <a:buNone/>
              </a:pPr>
              <a:t>52.7%</a:t>
            </a:fld>
            <a:endParaRPr lang="en-GB" sz="1000">
              <a:solidFill>
                <a:schemeClr val="bg1"/>
              </a:solidFill>
              <a:ea typeface="+mj-ea"/>
              <a:cs typeface="+mj-cs"/>
              <a:sym typeface="Ebrima" panose="02000000000000000000" pitchFamily="2" charset="0"/>
            </a:endParaRPr>
          </a:p>
        </p:txBody>
      </p:sp>
      <p:sp>
        <p:nvSpPr>
          <p:cNvPr id="560" name="Espace réservé du texte 2">
            <a:extLst>
              <a:ext uri="{FF2B5EF4-FFF2-40B4-BE49-F238E27FC236}">
                <a16:creationId xmlns:a16="http://schemas.microsoft.com/office/drawing/2014/main" id="{8FEDA261-7F41-4D3C-89DC-14D0A252BF51}"/>
              </a:ext>
            </a:extLst>
          </p:cNvPr>
          <p:cNvSpPr>
            <a:spLocks noGrp="1"/>
          </p:cNvSpPr>
          <p:nvPr>
            <p:custDataLst>
              <p:tags r:id="rId57"/>
            </p:custDataLst>
          </p:nvPr>
        </p:nvSpPr>
        <p:spPr bwMode="gray">
          <a:xfrm>
            <a:off x="8842375" y="2692400"/>
            <a:ext cx="290513" cy="152400"/>
          </a:xfrm>
          <a:prstGeom prst="rect">
            <a:avLst/>
          </a:prstGeom>
          <a:solidFill>
            <a:srgbClr val="007AA9"/>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1F23332-5FBD-442C-910A-1986507E988C}" type="datetime'''''''''3''''''.''''''''''''''''''6''''''''''''''''''%'">
              <a:rPr lang="en-GB" altLang="en-US" sz="1000" smtClean="0">
                <a:solidFill>
                  <a:schemeClr val="bg1"/>
                </a:solidFill>
                <a:effectLst/>
                <a:ea typeface="+mj-ea"/>
                <a:cs typeface="+mj-cs"/>
              </a:rPr>
              <a:pPr marL="0" indent="0" algn="ctr">
                <a:spcBef>
                  <a:spcPct val="0"/>
                </a:spcBef>
                <a:buNone/>
              </a:pPr>
              <a:t>3.6%</a:t>
            </a:fld>
            <a:endParaRPr lang="en-GB" sz="1000">
              <a:solidFill>
                <a:schemeClr val="bg1"/>
              </a:solidFill>
              <a:ea typeface="+mj-ea"/>
              <a:cs typeface="+mj-cs"/>
              <a:sym typeface="Ebrima" panose="02000000000000000000" pitchFamily="2" charset="0"/>
            </a:endParaRPr>
          </a:p>
        </p:txBody>
      </p:sp>
      <p:sp>
        <p:nvSpPr>
          <p:cNvPr id="561" name="Espace réservé du texte 2">
            <a:extLst>
              <a:ext uri="{FF2B5EF4-FFF2-40B4-BE49-F238E27FC236}">
                <a16:creationId xmlns:a16="http://schemas.microsoft.com/office/drawing/2014/main" id="{9B489D77-126C-4BB7-9813-096635A131F1}"/>
              </a:ext>
            </a:extLst>
          </p:cNvPr>
          <p:cNvSpPr>
            <a:spLocks noGrp="1"/>
          </p:cNvSpPr>
          <p:nvPr>
            <p:custDataLst>
              <p:tags r:id="rId58"/>
            </p:custDataLst>
          </p:nvPr>
        </p:nvSpPr>
        <p:spPr bwMode="gray">
          <a:xfrm>
            <a:off x="8809038" y="2381250"/>
            <a:ext cx="357188" cy="152400"/>
          </a:xfrm>
          <a:prstGeom prst="rect">
            <a:avLst/>
          </a:prstGeom>
          <a:solidFill>
            <a:srgbClr val="8DDFFF"/>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5D74050-19B6-4216-9DFB-D4CDCF91AB80}" type="datetime'''2''''''''''''2''''''.''''''''6''''''''''''%'''''">
              <a:rPr lang="en-GB" altLang="en-US" sz="1000" smtClean="0">
                <a:effectLst/>
                <a:ea typeface="+mj-ea"/>
                <a:cs typeface="+mj-cs"/>
              </a:rPr>
              <a:pPr marL="0" indent="0" algn="ctr">
                <a:spcBef>
                  <a:spcPct val="0"/>
                </a:spcBef>
                <a:buNone/>
              </a:pPr>
              <a:t>22.6%</a:t>
            </a:fld>
            <a:endParaRPr lang="en-GB" sz="1000">
              <a:ea typeface="+mj-ea"/>
              <a:cs typeface="+mj-cs"/>
              <a:sym typeface="Ebrima" panose="02000000000000000000" pitchFamily="2" charset="0"/>
            </a:endParaRPr>
          </a:p>
        </p:txBody>
      </p:sp>
      <p:sp>
        <p:nvSpPr>
          <p:cNvPr id="442" name="Espace réservé du texte 2">
            <a:extLst>
              <a:ext uri="{FF2B5EF4-FFF2-40B4-BE49-F238E27FC236}">
                <a16:creationId xmlns:a16="http://schemas.microsoft.com/office/drawing/2014/main" id="{E13FAF9A-4C63-4FA3-A28E-8856BBF75BED}"/>
              </a:ext>
            </a:extLst>
          </p:cNvPr>
          <p:cNvSpPr>
            <a:spLocks noGrp="1"/>
          </p:cNvSpPr>
          <p:nvPr>
            <p:custDataLst>
              <p:tags r:id="rId59"/>
            </p:custDataLst>
          </p:nvPr>
        </p:nvSpPr>
        <p:spPr bwMode="auto">
          <a:xfrm>
            <a:off x="8847138" y="460533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C740D92-ECB6-4272-9C13-2AD3B5AC6212}" type="datetime'''''''''''''''''2''''''''''''0''''''''''''''''''''19'''">
              <a:rPr lang="en-GB" altLang="en-US" sz="1000" smtClean="0">
                <a:ea typeface="+mj-ea"/>
                <a:cs typeface="+mj-cs"/>
              </a:rPr>
              <a:pPr marL="0" indent="0" algn="ctr">
                <a:spcBef>
                  <a:spcPct val="0"/>
                </a:spcBef>
                <a:buNone/>
              </a:pPr>
              <a:t>2019</a:t>
            </a:fld>
            <a:endParaRPr lang="en-GB" sz="1000">
              <a:ea typeface="+mj-ea"/>
              <a:cs typeface="+mj-cs"/>
              <a:sym typeface="Ebrima" panose="02000000000000000000" pitchFamily="2" charset="0"/>
            </a:endParaRPr>
          </a:p>
        </p:txBody>
      </p:sp>
      <p:sp>
        <p:nvSpPr>
          <p:cNvPr id="503" name="Espace réservé du texte 2">
            <a:extLst>
              <a:ext uri="{FF2B5EF4-FFF2-40B4-BE49-F238E27FC236}">
                <a16:creationId xmlns:a16="http://schemas.microsoft.com/office/drawing/2014/main" id="{8AA1249E-FD1D-4C3C-BF7C-D223CB9A5AE8}"/>
              </a:ext>
            </a:extLst>
          </p:cNvPr>
          <p:cNvSpPr>
            <a:spLocks noGrp="1"/>
          </p:cNvSpPr>
          <p:nvPr>
            <p:custDataLst>
              <p:tags r:id="rId60"/>
            </p:custDataLst>
          </p:nvPr>
        </p:nvSpPr>
        <p:spPr bwMode="gray">
          <a:xfrm>
            <a:off x="9347200" y="4284663"/>
            <a:ext cx="357188" cy="152400"/>
          </a:xfrm>
          <a:prstGeom prst="rect">
            <a:avLst/>
          </a:prstGeom>
          <a:solidFill>
            <a:srgbClr val="144E1C"/>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7D65B82-D76C-4931-9F4C-16E25D470DF8}" type="datetime'1''6''.''''''9''''''''''''''''''''''%'''''''">
              <a:rPr lang="en-GB" altLang="en-US" sz="1000" smtClean="0">
                <a:solidFill>
                  <a:schemeClr val="bg1"/>
                </a:solidFill>
                <a:effectLst/>
                <a:ea typeface="+mj-ea"/>
                <a:cs typeface="+mj-cs"/>
              </a:rPr>
              <a:pPr marL="0" indent="0" algn="ctr">
                <a:spcBef>
                  <a:spcPct val="0"/>
                </a:spcBef>
                <a:buNone/>
              </a:pPr>
              <a:t>16.9%</a:t>
            </a:fld>
            <a:endParaRPr lang="en-GB" sz="1000">
              <a:solidFill>
                <a:schemeClr val="bg1"/>
              </a:solidFill>
              <a:ea typeface="+mj-ea"/>
              <a:cs typeface="+mj-cs"/>
              <a:sym typeface="Ebrima" panose="02000000000000000000" pitchFamily="2" charset="0"/>
            </a:endParaRPr>
          </a:p>
        </p:txBody>
      </p:sp>
      <p:sp>
        <p:nvSpPr>
          <p:cNvPr id="504" name="Espace réservé du texte 2">
            <a:extLst>
              <a:ext uri="{FF2B5EF4-FFF2-40B4-BE49-F238E27FC236}">
                <a16:creationId xmlns:a16="http://schemas.microsoft.com/office/drawing/2014/main" id="{AF86B7D2-1E62-4683-B86B-5DBEA17F341F}"/>
              </a:ext>
            </a:extLst>
          </p:cNvPr>
          <p:cNvSpPr>
            <a:spLocks noGrp="1"/>
          </p:cNvSpPr>
          <p:nvPr>
            <p:custDataLst>
              <p:tags r:id="rId61"/>
            </p:custDataLst>
          </p:nvPr>
        </p:nvSpPr>
        <p:spPr bwMode="gray">
          <a:xfrm>
            <a:off x="9347200" y="3914775"/>
            <a:ext cx="35718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5230596-B97B-4A94-B44E-3A1D4EA01E2B}" type="datetime'''''''''14''''.''4%'''''''">
              <a:rPr lang="en-GB" altLang="en-US" sz="1000" smtClean="0">
                <a:solidFill>
                  <a:schemeClr val="bg1"/>
                </a:solidFill>
                <a:effectLst/>
                <a:ea typeface="+mj-ea"/>
                <a:cs typeface="+mj-cs"/>
              </a:rPr>
              <a:pPr marL="0" indent="0" algn="ctr">
                <a:spcBef>
                  <a:spcPct val="0"/>
                </a:spcBef>
                <a:buNone/>
              </a:pPr>
              <a:t>14.4%</a:t>
            </a:fld>
            <a:endParaRPr lang="en-GB" sz="1000">
              <a:solidFill>
                <a:schemeClr val="bg1"/>
              </a:solidFill>
              <a:ea typeface="+mj-ea"/>
              <a:cs typeface="+mj-cs"/>
              <a:sym typeface="Ebrima" panose="02000000000000000000" pitchFamily="2" charset="0"/>
            </a:endParaRPr>
          </a:p>
        </p:txBody>
      </p:sp>
      <p:sp>
        <p:nvSpPr>
          <p:cNvPr id="505" name="Espace réservé du texte 2">
            <a:extLst>
              <a:ext uri="{FF2B5EF4-FFF2-40B4-BE49-F238E27FC236}">
                <a16:creationId xmlns:a16="http://schemas.microsoft.com/office/drawing/2014/main" id="{E322BCB1-EC55-4B71-A4B0-2A0A178256F7}"/>
              </a:ext>
            </a:extLst>
          </p:cNvPr>
          <p:cNvSpPr>
            <a:spLocks noGrp="1"/>
          </p:cNvSpPr>
          <p:nvPr>
            <p:custDataLst>
              <p:tags r:id="rId62"/>
            </p:custDataLst>
          </p:nvPr>
        </p:nvSpPr>
        <p:spPr bwMode="gray">
          <a:xfrm>
            <a:off x="9347200" y="3186113"/>
            <a:ext cx="35718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E0AC680-A8EE-413D-ADA9-692107C820C6}" type="datetime'4''''''''7''.''''''''0''%'''''''''">
              <a:rPr lang="en-GB" altLang="en-US" sz="1000" smtClean="0">
                <a:solidFill>
                  <a:schemeClr val="bg1"/>
                </a:solidFill>
                <a:effectLst/>
                <a:ea typeface="+mj-ea"/>
                <a:cs typeface="+mj-cs"/>
              </a:rPr>
              <a:pPr marL="0" indent="0" algn="ctr">
                <a:spcBef>
                  <a:spcPct val="0"/>
                </a:spcBef>
                <a:buNone/>
              </a:pPr>
              <a:t>47.0%</a:t>
            </a:fld>
            <a:endParaRPr lang="en-GB" sz="1000">
              <a:solidFill>
                <a:schemeClr val="bg1"/>
              </a:solidFill>
              <a:ea typeface="+mj-ea"/>
              <a:cs typeface="+mj-cs"/>
              <a:sym typeface="Ebrima" panose="02000000000000000000" pitchFamily="2" charset="0"/>
            </a:endParaRPr>
          </a:p>
        </p:txBody>
      </p:sp>
      <p:sp>
        <p:nvSpPr>
          <p:cNvPr id="447" name="Espace réservé du texte 2">
            <a:extLst>
              <a:ext uri="{FF2B5EF4-FFF2-40B4-BE49-F238E27FC236}">
                <a16:creationId xmlns:a16="http://schemas.microsoft.com/office/drawing/2014/main" id="{39BD837B-E924-457D-A91F-2ED656ED6B94}"/>
              </a:ext>
            </a:extLst>
          </p:cNvPr>
          <p:cNvSpPr>
            <a:spLocks noGrp="1"/>
          </p:cNvSpPr>
          <p:nvPr>
            <p:custDataLst>
              <p:tags r:id="rId63"/>
            </p:custDataLst>
          </p:nvPr>
        </p:nvSpPr>
        <p:spPr bwMode="auto">
          <a:xfrm>
            <a:off x="9385300" y="460533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D68FD97-A6A9-4CB2-9453-183DA8CBA7A2}" type="datetime'''''''''2''''''0''''''''''2''''''''''''''0'">
              <a:rPr lang="en-GB" altLang="en-US" sz="1000" smtClean="0">
                <a:ea typeface="+mj-ea"/>
                <a:cs typeface="+mj-cs"/>
              </a:rPr>
              <a:pPr marL="0" indent="0" algn="ctr">
                <a:spcBef>
                  <a:spcPct val="0"/>
                </a:spcBef>
                <a:buNone/>
              </a:pPr>
              <a:t>2020</a:t>
            </a:fld>
            <a:endParaRPr lang="en-GB" sz="1000">
              <a:ea typeface="+mj-ea"/>
              <a:cs typeface="+mj-cs"/>
              <a:sym typeface="Ebrima" panose="02000000000000000000" pitchFamily="2" charset="0"/>
            </a:endParaRPr>
          </a:p>
        </p:txBody>
      </p:sp>
      <p:sp>
        <p:nvSpPr>
          <p:cNvPr id="448" name="Espace réservé du texte 2">
            <a:extLst>
              <a:ext uri="{FF2B5EF4-FFF2-40B4-BE49-F238E27FC236}">
                <a16:creationId xmlns:a16="http://schemas.microsoft.com/office/drawing/2014/main" id="{60565008-F9CF-434F-B418-A1F379394AB5}"/>
              </a:ext>
            </a:extLst>
          </p:cNvPr>
          <p:cNvSpPr>
            <a:spLocks noGrp="1"/>
          </p:cNvSpPr>
          <p:nvPr>
            <p:custDataLst>
              <p:tags r:id="rId64"/>
            </p:custDataLst>
          </p:nvPr>
        </p:nvSpPr>
        <p:spPr bwMode="gray">
          <a:xfrm>
            <a:off x="7737475" y="2012950"/>
            <a:ext cx="3397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7ED91C9-7F6B-43CD-BF0F-4754A3930F90}" type="datetime'''''''''''''€''4''''7''''''''''''m'''">
              <a:rPr lang="en-GB" altLang="en-US" sz="1000" smtClean="0">
                <a:ea typeface="+mj-ea"/>
                <a:cs typeface="+mj-cs"/>
              </a:rPr>
              <a:pPr marL="0" indent="0" algn="ctr">
                <a:spcBef>
                  <a:spcPct val="0"/>
                </a:spcBef>
                <a:buNone/>
              </a:pPr>
              <a:t>€47m</a:t>
            </a:fld>
            <a:endParaRPr lang="en-GB" sz="1000">
              <a:ea typeface="+mj-ea"/>
              <a:cs typeface="+mj-cs"/>
              <a:sym typeface="Ebrima" panose="02000000000000000000" pitchFamily="2" charset="0"/>
            </a:endParaRPr>
          </a:p>
        </p:txBody>
      </p:sp>
      <p:sp>
        <p:nvSpPr>
          <p:cNvPr id="568" name="Rectangle 567">
            <a:extLst>
              <a:ext uri="{FF2B5EF4-FFF2-40B4-BE49-F238E27FC236}">
                <a16:creationId xmlns:a16="http://schemas.microsoft.com/office/drawing/2014/main" id="{9DF384F6-9AC8-428B-8045-4CCF42EE100C}"/>
              </a:ext>
            </a:extLst>
          </p:cNvPr>
          <p:cNvSpPr/>
          <p:nvPr/>
        </p:nvSpPr>
        <p:spPr bwMode="auto">
          <a:xfrm>
            <a:off x="5572343" y="1560153"/>
            <a:ext cx="1947643"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billing in France by delivery type, in €m</a:t>
            </a:r>
            <a:endParaRPr kumimoji="0" lang="en-GB" sz="1000" b="1" i="1" u="none" strike="noStrike" kern="1200" cap="none" spc="0" normalizeH="0" baseline="0" noProof="0">
              <a:ln>
                <a:noFill/>
              </a:ln>
              <a:effectLst/>
              <a:uLnTx/>
              <a:uFillTx/>
              <a:latin typeface="Trebuchet MS" panose="020B0603020202020204" pitchFamily="34" charset="0"/>
            </a:endParaRPr>
          </a:p>
        </p:txBody>
      </p:sp>
      <p:pic>
        <p:nvPicPr>
          <p:cNvPr id="569" name="Picture 2" descr="Drapeau France">
            <a:extLst>
              <a:ext uri="{FF2B5EF4-FFF2-40B4-BE49-F238E27FC236}">
                <a16:creationId xmlns:a16="http://schemas.microsoft.com/office/drawing/2014/main" id="{C36506EC-1316-4B56-BB15-37D8B20D29A0}"/>
              </a:ext>
            </a:extLst>
          </p:cNvPr>
          <p:cNvPicPr>
            <a:picLocks noChangeAspect="1" noChangeArrowheads="1"/>
          </p:cNvPicPr>
          <p:nvPr/>
        </p:nvPicPr>
        <p:blipFill rotWithShape="1">
          <a:blip r:embed="rId79">
            <a:extLst>
              <a:ext uri="{28A0092B-C50C-407E-A947-70E740481C1C}">
                <a14:useLocalDpi xmlns:a14="http://schemas.microsoft.com/office/drawing/2010/main" val="0"/>
              </a:ext>
            </a:extLst>
          </a:blip>
          <a:srcRect t="17006" b="16757"/>
          <a:stretch/>
        </p:blipFill>
        <p:spPr bwMode="auto">
          <a:xfrm>
            <a:off x="5382941" y="172152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70" name="Rectangle 569">
            <a:extLst>
              <a:ext uri="{FF2B5EF4-FFF2-40B4-BE49-F238E27FC236}">
                <a16:creationId xmlns:a16="http://schemas.microsoft.com/office/drawing/2014/main" id="{D778A7BC-59B9-452F-817D-F7A6D81C67CE}"/>
              </a:ext>
            </a:extLst>
          </p:cNvPr>
          <p:cNvSpPr/>
          <p:nvPr/>
        </p:nvSpPr>
        <p:spPr bwMode="auto">
          <a:xfrm>
            <a:off x="8003958" y="1560153"/>
            <a:ext cx="1814039"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bookings in Benelux by delivery type, in €m</a:t>
            </a:r>
            <a:endParaRPr kumimoji="0" lang="en-GB" sz="1000" b="1" i="1" u="none" strike="noStrike" kern="1200" cap="none" spc="0" normalizeH="0" baseline="0" noProof="0">
              <a:ln>
                <a:noFill/>
              </a:ln>
              <a:effectLst/>
              <a:uLnTx/>
              <a:uFillTx/>
              <a:latin typeface="Trebuchet MS" panose="020B0603020202020204" pitchFamily="34" charset="0"/>
            </a:endParaRPr>
          </a:p>
        </p:txBody>
      </p:sp>
      <p:pic>
        <p:nvPicPr>
          <p:cNvPr id="571" name="Picture 2" descr="5 ft x 3 ft 150 x 90 cm-DRAPEAU BELGE Belgique 100% Polyester ...">
            <a:extLst>
              <a:ext uri="{FF2B5EF4-FFF2-40B4-BE49-F238E27FC236}">
                <a16:creationId xmlns:a16="http://schemas.microsoft.com/office/drawing/2014/main" id="{4016513A-2CD0-4BDD-BFA5-7160A415B4B8}"/>
              </a:ext>
            </a:extLst>
          </p:cNvPr>
          <p:cNvPicPr>
            <a:picLocks noChangeAspect="1" noChangeArrowheads="1"/>
          </p:cNvPicPr>
          <p:nvPr/>
        </p:nvPicPr>
        <p:blipFill rotWithShape="1">
          <a:blip r:embed="rId80">
            <a:extLst>
              <a:ext uri="{28A0092B-C50C-407E-A947-70E740481C1C}">
                <a14:useLocalDpi xmlns:a14="http://schemas.microsoft.com/office/drawing/2010/main" val="0"/>
              </a:ext>
            </a:extLst>
          </a:blip>
          <a:srcRect l="3973"/>
          <a:stretch/>
        </p:blipFill>
        <p:spPr bwMode="auto">
          <a:xfrm>
            <a:off x="7733765" y="1589346"/>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72" name="Picture 2 - 1" descr="Drapeau des Pays-Bas — Wikipédia">
            <a:extLst>
              <a:ext uri="{FF2B5EF4-FFF2-40B4-BE49-F238E27FC236}">
                <a16:creationId xmlns:a16="http://schemas.microsoft.com/office/drawing/2014/main" id="{E550D2A6-C5BB-4FBF-B801-E83D1283AF2A}"/>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7738128" y="1721523"/>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73" name="Picture 2 - 2" descr="Drapeau du Luxembourg">
            <a:extLst>
              <a:ext uri="{FF2B5EF4-FFF2-40B4-BE49-F238E27FC236}">
                <a16:creationId xmlns:a16="http://schemas.microsoft.com/office/drawing/2014/main" id="{3577CAFD-2B60-42CC-97C5-EAE93DAE04F0}"/>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7732935" y="1863450"/>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168619564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0858&quot;/&gt;&lt;CPresentation id=&quot;1&quot;&gt;&lt;m_precDefaultNumber&gt;&lt;m_bNumberIsYear val=&quot;1&quot;/&gt;&lt;m_chMinusSymbol&gt;-&lt;/m_chMinusSymbol&gt;&lt;m_chDecimalSymbol17909&gt;.&lt;/m_chDecimalSymbol17909&gt;&lt;m_nGroupingDigits17909 val=&quot;3&quot;/&gt;&lt;m_chGroupingSymbol17909&gt; &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 &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5&quot;&gt;&lt;elem m_fUsage=&quot;1.72900000000000009237E+00&quot;&gt;&lt;m_msothmcolidx val=&quot;0&quot;/&gt;&lt;m_rgb r=&quot;00&quot; g=&quot;7A&quot; b=&quot;A9&quot;/&gt;&lt;/elem&gt;&lt;elem m_fUsage=&quot;1.55610000000000003872E+00&quot;&gt;&lt;m_msothmcolidx val=&quot;0&quot;/&gt;&lt;m_rgb r=&quot;8D&quot; g=&quot;DF&quot; b=&quot;FF&quot;/&gt;&lt;/elem&gt;&lt;elem m_fUsage=&quot;1.40049000000000001265E+00&quot;&gt;&lt;m_msothmcolidx val=&quot;0&quot;/&gt;&lt;m_rgb r=&quot;14&quot; g=&quot;4E&quot; b=&quot;1C&quot;/&gt;&lt;/elem&gt;&lt;elem m_fUsage=&quot;1.29618459900000027041E+00&quot;&gt;&lt;m_msothmcolidx val=&quot;0&quot;/&gt;&lt;m_rgb r=&quot;36&quot; g=&quot;78&quot; b=&quot;47&quot;/&gt;&lt;/elem&gt;&lt;elem m_fUsage=&quot;5.31441000000000163261E-01&quot;&gt;&lt;m_msothmcolidx val=&quot;0&quot;/&gt;&lt;m_rgb r=&quot;E9&quot; g=&quot;F5&quot; b=&quot;EC&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MDHSTtB7MRieFsy3twl_.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11.xml><?xml version="1.0" encoding="utf-8"?>
<p:tagLst xmlns:a="http://schemas.openxmlformats.org/drawingml/2006/main" xmlns:r="http://schemas.openxmlformats.org/officeDocument/2006/relationships" xmlns:p="http://schemas.openxmlformats.org/presentationml/2006/main">
  <p:tag name="DVSHAPEID" val="TwT3DP60X6JHdpSxCCsT2z"/>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zfjvWb5.dcJ8niuHtaYGP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P4GzEsKRvtp.OgN3oxWbV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Wcvk7JO0oH5PS8evmWEFW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jtIVRrF0Oj3yQEd.hgdNl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benn.lzjWg7RNVTMBLA1_g"/>
</p:tagLst>
</file>

<file path=ppt/tags/tag12.xml><?xml version="1.0" encoding="utf-8"?>
<p:tagLst xmlns:a="http://schemas.openxmlformats.org/drawingml/2006/main" xmlns:r="http://schemas.openxmlformats.org/officeDocument/2006/relationships" xmlns:p="http://schemas.openxmlformats.org/presentationml/2006/main">
  <p:tag name="DVSHAPEID" val="TwT3DP60X6JHdpSxCCsT2z"/>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86sZLN44l3.ZTAtRtyxLz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__bIL5pdWRYFmIK8ZShd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__bIL5pdWRYFmIK8ZShd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klRqunaCRR7T9y57AJMfy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DVSHAPEID" val="ndTlOnCrV80Uf4Q9InAeW1"/>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1iKB4nk8EDswyrZlnOoCK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JPFAR6ewJ4mymUpeZa_6lg"/>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WuEjrkKIGma9tCMy_16Dq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G07qWtFSCSjaGZj2gRU5Ng"/>
</p:tagLst>
</file>

<file path=ppt/tags/tag14.xml><?xml version="1.0" encoding="utf-8"?>
<p:tagLst xmlns:a="http://schemas.openxmlformats.org/drawingml/2006/main" xmlns:r="http://schemas.openxmlformats.org/officeDocument/2006/relationships" xmlns:p="http://schemas.openxmlformats.org/presentationml/2006/main">
  <p:tag name="DVSHAPEID" val="CUPwE80Qp9AR2MAHuGBJ2s"/>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kYNXTc5NB6d7cKjwXSb8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wwUUAuCadlYAWf0ovEc_E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BWXVfn_2gzTTgtLzBLUSU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L_L_hl3wkS1Z8PQa7O8X.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aK9bThfylHJyLTcMO_PYHg"/>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BheOc3VxMjFSkB6UTFV23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3XH1uhJT1YzBkae_5jiWu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2EJZ3ACJuK3TmaFQnH4CCg"/>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jrUeOBOSeRb.XG1TKjBVvA"/>
</p:tagLst>
</file>

<file path=ppt/tags/tag15.xml><?xml version="1.0" encoding="utf-8"?>
<p:tagLst xmlns:a="http://schemas.openxmlformats.org/drawingml/2006/main" xmlns:r="http://schemas.openxmlformats.org/officeDocument/2006/relationships" xmlns:p="http://schemas.openxmlformats.org/presentationml/2006/main">
  <p:tag name="DVSHAPEID" val="CUPwE80Qp9AR2MAHuGBJ2s"/>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3pW_iDpA56i4CHtfG_wZ2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xDKoNnw5iBGiAQ6jOUKv0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aZfjUEJ27NgXMqGHVMbJ7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e3BdNBrScN6PvhXzZWDGt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C2loU9XLJTPOMdS4ogDpBg"/>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9UhB4Lk3mWurrSEQUkUP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j1DmNSIyUvlLx6E_X3cS9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Qq6rbsgfX74At_56jUvon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3sxU0pLL5hV1Xtp_Pu4j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Yn4vn.W2ieXChhMHzITf4Q"/>
</p:tagLst>
</file>

<file path=ppt/tags/tag16.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1RFrsC3cmS2fw_aO74yzMQ"/>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UBOM89HaE1_Wf5Hc490vv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9NF48nE3qF3I1r_5iyJPa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EB6anUxBryEDgVl3sxIoo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vF69FxjANi4FuN8NIP5Pq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xXixviVKOeSbfAH_EkVm8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FQ7LbRMGHD.jX.mHHXHeLA"/>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peRVzccLs8IxODeTzrbMNA"/>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BtUX93QELJc9iiy3wGYghg"/>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Lg6377UFWC4ToAEDGbRhmA"/>
</p:tagLst>
</file>

<file path=ppt/tags/tag17.xml><?xml version="1.0" encoding="utf-8"?>
<p:tagLst xmlns:a="http://schemas.openxmlformats.org/drawingml/2006/main" xmlns:r="http://schemas.openxmlformats.org/officeDocument/2006/relationships" xmlns:p="http://schemas.openxmlformats.org/presentationml/2006/main">
  <p:tag name="DVSHAPEID" val="pKjkdfMSzk6ujKw4EaMuf4"/>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T1JxxZUkIydx5vuUXcQBH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IPQe9pjNs4yaZioLxgus2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eiDto.ujMkK39QDI4e0Leg"/>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3J0P7pJ3mr0YCyqp2YrKDw"/>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Tn9SKtDbY7OGvmP_3D1Gf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KKTJGR3M9jOTilI43aKJpQ"/>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fAE9VIVblokWgVhqLe9SH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kdVHRWpOqV4oSiRiNFFSj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4s5ERxn8GNCiyygC2E4Vn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_VuYgb5ldPmRLnUtVfpQu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89ETFr7NswznyozYNBXR2g"/>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8qyDi390sFvlEBuVKS86xA"/>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GLYjHzrUgD.Do7NlVqJ5Pg"/>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VoAYIyPuAT2cDwYE4L4s4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e1xscJ5XkgeTy5MWfKyRy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enTW6pPqG3itpr1S_YZgz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1No8g7L7vjy2FhGyUajywA"/>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NJ6laG7nyZ68epX6rR2dfA"/>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dWxdoE6R.sIQojDewLexYQ"/>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xE6sRbXbsHTT_4kWx72.6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OAFgE44ZsWoLv7BwXJwA8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_oIwEPNmrIhfvnvF.qqAcQ"/>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XyeqK4wX0pSFEsL34r3iqw"/>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NoLMgfeEVi54sAL3wLu9Fg"/>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UwhL.Iw3GbJ2ywfL4eaU5g"/>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iUo5kMUbnAMIEUS4SESJ8w"/>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d_ZVIE1AJ1sEm5QMhlp9bg"/>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shC0gmxT7weOSQQUqV8bX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B3inipZWCHT8gIEhAPFt6w"/>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irQjiK9zdDBDYv1CrUe9u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RS9Og5Fvjx4uX4u4tbylc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AFUh88tXDe8W9UC2xqo1EQ"/>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ea9wtYUCWeX5ARhcbVYH.Q"/>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yhqEYBrs1y.6_D5zNC6Kg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FSqmiTnhUK16niyiHVHeT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jCRpM_18k4KPQJJc9Uk8SQ"/>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8FM90PKqqk5lGmgPHLmlN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aakNHidV.9apJN1BshQgr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ZqFYOWLzqVpumq8v7TlkRg"/>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5mEdO0rGzRQDSFEXOkHhA"/>
</p:tagLst>
</file>

<file path=ppt/tags/tag21.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NpWaH8bzXbG51nHPlv67Bg"/>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VRKW_0Bm67VS243pwER8.g"/>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v.tzeGbwSw2DWbDbtvYB4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UcchyU3abg4ubx4nEH8RwA"/>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N9.UtJRxkvIWS5Czb8Jk5g"/>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IVO.1doXR1W5xins7NDqIA"/>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z8TymPETvh7d_DUz3qsnc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POAE5DLToD6NhyP4ooaqXA"/>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kWJOtQNNsd4G3t1QP7nY2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8CVYFIgJCM21zfS4o1XuW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NHiLqk7k76ziSinBC_L2Sw"/>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3ELfacIjyGSlmU2qNcVJwg"/>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LXx0utsGi5N6QFR6SGGzg"/>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9PpZzAkoAuHvxWC.LltKrw"/>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SgWNm3V99qel3xlci49dnw"/>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OX22ckucZT9imxNuzLX3rw"/>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5w0TH_gpsJWa4EcdFIShEA"/>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V0TSKT9DsvehUEC6HFOjsQ"/>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vZImWHshIJxfQ_wVT93lX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_OGNV8lQhr3.62qvKllul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RvlvjI0dPWmIXjR2txu93Q"/>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Rvjl1eMl8GWBTMoWHxarR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Ni7kchA79Yeo_P9BBrGcbw"/>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ES88ZbXfNBTO_VsRzgEF3A"/>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OzMZ5Ixdel1lAP29efycSg"/>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kWDhOT3LxgNxbjH2CIKcI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LTm4JTZ_o4kB7PrEHYTO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lbecM01.jkvqPUzXpCeqAQ"/>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DdO.pCGh2YFLWU2zuGAVR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GnnNntpLoBSRhRd8Dsgv.g"/>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NkWFbkvZN7a1fvwlpXwaB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uzw9EggyzGBOJNbWdyYZow"/>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ieWOIVV0VkEgxRgnDp6qsQ"/>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oFRHIZqdJxBj6jl3efi9a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PL3NUWkwRFgRWboPEKxmrg"/>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63MJDU0VxCdZtx4KKxpHmQ"/>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QNmSgjhBKGTMZL8bMLwOpA"/>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FyaHRTCN6Mzme3ZgNrnA2w"/>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dm6ffMeKLM67.eLhwEzuEQ"/>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i67DQkFSOMIA9GjG7.FczQ"/>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OnLDdoM0.9Kn.0Ot558D9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rX1clPhASnZyE9vC1xw9rA"/>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YphuKqFdxem4L_Gyq17_w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AiLFuIux7jSZuJNPTpCPjg"/>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KWChbiJuok8lznmKj8vin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ggfhN_D.B5IHPBcU2l6uUg"/>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W_tE4C._qPQp44U6E3mRKQ"/>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sUocuQ79S9CiT3gXYXhCOw"/>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X.mEg9E6ysXqt3fxkzdcDw"/>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_uRI5SroXSZPtBcCqfPHRg"/>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iyAFTz4gJpzbZzmZilL13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uzkKT7p9_JuvmQtlbySgvg"/>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smWgV3CEJFl2NPkdrMBOPA"/>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LiGKCL.ZpezfE4wAH9RF3A"/>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uD6ElNtFiLozmmn9GYYAa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QYTyxLkj3HOieMHY0w2oQ"/>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PEtMO23kAt1W62ApPeqCDw"/>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Y8OG64oMz634PRExYZivTw"/>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8_zRJIoTTKhNHYeBGNtMVQ"/>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NHVU2Kp50HwyEch6LHtDGw"/>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inkLzNQXHUiuL70MB_4g8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UHAcW9T3gb8IvgWkypUVT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cUCEil5y5k2HEX9zrNMBEg"/>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c0lbWyyUd26ujCAJWWHCVQ"/>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8xGOjCch5tDDO2Pm3DtyNg"/>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8456F9WiL34TVYTQuvGI8Q"/>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Ri0uWY24SMzQN.Vb9JCJN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klRqunaCRR7T9y57AJMfy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1iKB4nk8EDswyrZlnOoCKA"/>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JPFAR6ewJ4mymUpeZa_6lg"/>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WuEjrkKIGma9tCMy_16DqA"/>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G07qWtFSCSjaGZj2gRU5Ng"/>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pnxfgVHG1gDDmgnNAW_eOQ"/>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u5POgpUIJG3MVx8tOqnOB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cXG_v2RpESPJX2y2AEL5nA"/>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wtoB2zUrpxTWzh6BUukKpA"/>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dAQiDF0km1BRmq6.Z3DULQ"/>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gAyAdtdYd7mrV10TBwxFUg"/>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BuD_hpdSYSM4OmVcW8hcPg"/>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1mAL2IziZhIMSnNNMxXbrg"/>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ZmgBRkXZSTj7Mi7LBJPTw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25bARW1ABjAc3KFrS6HHGg"/>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wHcnV_qNUEgkXfo6FPcEU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IsfRjM2z9vKtpF_rmYS0mg"/>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dIwzditm2wcEi9N8Xpz5.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O7i_ACAGIl4Npc6Tt3YgC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UZJnN1p3ojGraG5mXOBwFQ"/>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d.8BLq3YCBazUM111giDRQ"/>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lCokY82RLkTRwp4kg3XVz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Up4QvHSIzAPRiunT.Lvoqg"/>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G6Tex6BMUt1uH9k_pWfQF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jfAQfU4ZlbcJfYI13BRpuw"/>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AA_gTDtXhpdEhmYIE8PJVA"/>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MAYAPmAFai1rzphzmes2yA"/>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sNF5HaVscM6l9OE1L5YSo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loZX5izNmi8QNl05NlCiP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ZG3MjRz5BtYm_84TsmTZr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du4v0eI9fZtsxsYigacfFA"/>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Cr.FsKcQRfj5G1Z8yam4gg"/>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j53vak1vlx1PwwGPTBPNQ"/>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dxOlFl.fRhB_4ygBaZ65.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G3OOKLW2S0q2qV9CWYjZXg"/>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Ec.j0xjBfmBx6Cm4lAAHqw"/>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rEQ031c6co5jA_bkl3txcA"/>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En.HEFk0QgqEoorKVhr0BA"/>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TQDDt8IeK7ZoGgo8o4.sNw"/>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T1JxxZUkIydx5vuUXcQBH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3J0P7pJ3mr0YCyqp2YrKD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eiDto.ujMkK39QDI4e0Leg"/>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kdVHRWpOqV4oSiRiNFFSjw"/>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Tn9SKtDbY7OGvmP_3D1GfA"/>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IPQe9pjNs4yaZioLxgus2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fAE9VIVblokWgVhqLe9SHQ"/>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KKTJGR3M9jOTilI43aKJpQ"/>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4s5ERxn8GNCiyygC2E4Vn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8qyDi390sFvlEBuVKS86xA"/>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_VuYgb5ldPmRLnUtVfpQu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81BBTVfClLqvEtUYi3PWb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lZlKd29F7ZLaKU3yJU5.Aw"/>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89ETFr7NswznyozYNBXR2g"/>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XyeqK4wX0pSFEsL34r3iq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e1xscJ5XkgeTy5MWfKyRyg"/>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enTW6pPqG3itpr1S_YZgz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1No8g7L7vjy2FhGyUajyw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NJ6laG7nyZ68epX6rR2df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xE6sRbXbsHTT_4kWx72.6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dWxdoE6R.sIQojDewLexY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UwhL.Iw3GbJ2ywfL4eaU5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_oIwEPNmrIhfvnvF.qqAc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VoAYIyPuAT2cDwYE4L4s4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GLYjHzrUgD.Do7NlVqJ5Pg"/>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NoLMgfeEVi54sAL3wLu9Fg"/>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d_ZVIE1AJ1sEm5QMhlp9bg"/>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iUo5kMUbnAMIEUS4SESJ8w"/>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shC0gmxT7weOSQQUqV8bXA"/>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irQjiK9zdDBDYv1CrUe9u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B3inipZWCHT8gIEhAPFt6w"/>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RS9Og5Fvjx4uX4u4tbylc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C3yfgOdggRtpA7K1hMBar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qaq8Xhe_kre4hXbKDHDEVw"/>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vxJe2nDuuvGzEOEo9s71TQ"/>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ZxxoValobHAC.B5msPYDtQ"/>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CWGzMfPkscXbDmMzDCucBQ"/>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R1yqo6WRItfv8mzor7Sg4w"/>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Whse44GBqrozjOE30JcKoA"/>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fCWvyafERWCvTXzdljNEO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k0u6fVCXgzCi87mFOovd_g"/>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pQOcfdcbBXBeXY3w13qLo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wC8KKl1OV_Zbmx4MUvHBiw"/>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AIPbdkl9.GD16RWg6Ybet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mMg0LDmGC3OhBo9FJKFmMg"/>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XyMvf3aqDh7p1tZ3hjE6SA"/>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2ocoa5oGFRDekHyQDkdBYQ"/>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WllvCGwZVMyWkp1cKzFu0Q"/>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5pFsHwZYxFWG_m4G10rF5w"/>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IMjpK6up9tVVk.y3PVb3yw"/>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m_upk5br9MafxWq4kVxz2A"/>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iAtpr9ImMnQaTCdeZNycRg"/>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tr8ppQ.zWGilg_cL9Wy2t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J1q2etGSKlKSNpX5mPPDN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3tcMBDHYjzydlQnH2uE77w"/>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Qur2Mskh17nD5mdXvt8lNA"/>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I6wAS3Xgsq33Q4gcsGVI2A"/>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1fZiRBpZT1QXXhBpucQ.s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klRqunaCRR7T9y57AJMfyA"/>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XLqDby2Gc3901MAMYrhKTQ"/>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uP16lWl9qB4S.jIPTR8SA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WuEjrkKIGma9tCMy_16DqA"/>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G07qWtFSCSjaGZj2gRU5Ng"/>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tA9vKsB36gAeFXUXvE.5fg"/>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RqrpqSNJeFufteieSqIMm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BSftPnybZmPaL9qfa11rZA"/>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rU6o.A3Uw6CfJA9mNGeUKw"/>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XDh9gGz_xfUC6as6oGITw"/>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iL4lh5vmC6KmtmtrfEgeB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nTSAbX2n92Qw2Xs0pz0VLA"/>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McSqi9u_d8oGUyPeqtCfSA"/>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R7_5y2.qp1EHEaPEXa_iOg"/>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_AFfBDAaivwiLnSmGHB6Zw"/>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70lnn75TtdOf4MYVLHt_CQ"/>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H4UkWhIFPjjIiimBww4QQw"/>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8nfTRUkkBczM1YzYp14kww"/>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I7J0fWsGTKXqVeMc_L5LvQ"/>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q9NyhKLECnhuZvKq0YCTcQ"/>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t7lzybVxodoWcmOArgzbDg"/>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Cws4cOnhwdL6wrZ_xYrqnw"/>
</p:tagLst>
</file>

<file path=ppt/tags/tag4.xml><?xml version="1.0" encoding="utf-8"?>
<p:tagLst xmlns:a="http://schemas.openxmlformats.org/drawingml/2006/main" xmlns:r="http://schemas.openxmlformats.org/officeDocument/2006/relationships" xmlns:p="http://schemas.openxmlformats.org/presentationml/2006/main">
  <p:tag name="DVSHAPEID" val="E8cqbdIcwc2bNHDgFQAiL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XaIhrbLXdk6T_lMLphxWdA"/>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2oU6qRH7SzHsNc1ZdNRIQ"/>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gzTS2tzMVVsR_ZBn3Q03Ag"/>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WWyujp4D685kZC_AcWfqf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rmhI9tOu0oza.VdKcIfcEA"/>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NsMlAjsssvPMB07zfBGxHg"/>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xv.NE9Ve1YfiF1R9icQjYA"/>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tMz7w14qI0yxtsGX.6NkbA"/>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B55ii3JWNvM9pKoRF1qZQ"/>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4NNT3jKp4Ht0YJ9h2K2q8Q"/>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1JsiU0kHdWTpUeXV39h9V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BQ9m0ihd4s.Ux5HlHFHL.g"/>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zZoa_sZ7fcE6l.SKZ1jvug"/>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BAezax4ScEcvRdOiE1dqAQ"/>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E6wOllsL5HJItHqpGGI2BA"/>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tiDY_MMIBaPhfs2Jzia_QA"/>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02G4AkvPW0_.3ap_e5Xw_Q"/>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X0ce.eeHpJ.TtmgZowI4nQ"/>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u3EjdVJbclAHjEHO2am0gQ"/>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lOlF1cYGpIo69TzOvLCjeg"/>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Qnnjxid57n3UMDkB7_icAQ"/>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MLwchXDR1sR2_nItnb47f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l9B72eejD34alqYJoXtykA"/>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FWAAKF4xfh.d8lJElbHoKA"/>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7rI.Fy_ixZPrAStJNhThj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Y2mvmDse0IhHv1z9U92WbQ"/>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Xd20QWYMh5w3l2bJDcyKbw"/>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zteuXJL1jC6B1t6myKK3V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ynPGCtDP1aaX4tFC5gJNBQ"/>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N6G6LmRNCepYj9PqCNowVg"/>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SMMA0KhiLxCNe2_zCxvv7w"/>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ohPSx4oWYLrqNDb458KkzQ"/>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KMLGrax7Y9DRuEn4EJiPG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ajwVXWc0LxTfnwxJYiDNug"/>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9jlgB0AgtOtdgZ8XIV9YIQ"/>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R1liMhWdtkkoUsN_g_2Hwg"/>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HtxYyKJRhfKumvKwyKDAEA"/>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kTeRqElbcUOQSdAUbwP8dQ"/>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MoTwC.sJfoC7kxgMQ1uMEA"/>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dbjxHgruLc54WlBq0XqftA"/>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tFHpHwK0uq9JSXcqaOJIHw"/>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GlAt7kmRYzTpc07D7VGv1g"/>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ljhbaeB3vTvj0UaLz0kK7g"/>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i_cek8EDkKn3XTc0qpLbQ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8bv.A1uCI42FJHJJHas3cw"/>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9HzzkMarMLcYAQVv_3w9xw"/>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p_n8n4__DMcWK5XI0zxxFA"/>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RskgeeS.DHnpcVHE4tiG_g"/>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BCN0L7L.6CtRGZ.ozmqIVw"/>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8ztoSPsz4eUbV_T9PU_0Bg"/>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yXrajIztvgt131v0KZpRxA"/>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S0MhbK9.7AElq8x0ycQ8Tg"/>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lLzKN3qfdzPe_XdibYww8g"/>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5vGTnnQbI64uBvZF_BmPig"/>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pbSb83d.G06K5zxOfDs40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Q_stup9CTX0IIEM6O8W4fQ"/>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nEmJiN7jBeJoCWg1JiSumg"/>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agtA8RZlE3D8tR2dZ0PjUw"/>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s666UDiMoS0u3DXZrQA07g"/>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r4AESovqhmPucI1_ffh9aw"/>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ixbMjWdy3ghIVpldyHSp2A"/>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8l_vfI28dQhmw5fnspwdIg"/>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1y4VsUhmUlvrwM2ZntX_0w"/>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rgvt7tz2PXM4kB8vlcNU1Q"/>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BkPT6uOwp0hHGNapjMgFP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r5CqMMlcRobsFpwai_PM9A"/>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UfgfwXR_IWMvH.ralkVuQw"/>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VyWv_9.0QSimP4hqHMyCRw"/>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nc6CzIuS8IVcdvmCP4P_z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gbT1v44F.N9X_p6eH_k_bw"/>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COo0SgePG5Aetz.yM06aTA"/>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yowbnEZbtSHY.iEhvl1Quw"/>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qyWfnUHLrsu0Rr7WkaPAsg"/>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bXsSQ4WoCYYdD.KJABLzjQ"/>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vZvID.J5uLGAZehH6u94KA"/>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VrcpFhf6F5y7T9T32J1Tn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P49mgijhaJwQHGZ2Xwdj3Q"/>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5nPk7RX4LZC10O6XREcEXw"/>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umbWJh72yoKn48uSOm1vWg"/>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3v4YCmwXqNbjSTqZzVY4Q"/>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jKhZ2HdO3NMvFgHaioq4vA"/>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B4VonB6ZbP7Itkommyyedg"/>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kv.byHDypdZrHLIFJtrT_g"/>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TaR5N56wgMo4mJDj1McBsg"/>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gXnJp._7xJGG3CZdwBal6w"/>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Ug6tLrYf.MI_.XAOQwFSsA"/>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mKCgDG9Z63fYC_Tlgwdaa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vE9dHqle5CKg8cySvdIleQ"/>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7ZcRvwp8ma39x7PFf9DteQ"/>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NcoWk2BYUaXypqrDZRqpOA"/>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kXCqLSgKNkb9LwDutwVYzQ"/>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yUe4C_gGdwFu8HNzHVDdXA"/>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SthDVhypQnyNwvuB1XbiMA"/>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xkC65TA4X0NwB_mjO3Xcgg"/>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N.jh7_S4ECBxgzvewWnh.A"/>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GrKizSw6b1hDlEgQJuWc6g"/>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eUZdCGMVZ2tULXR1OTScQA"/>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Nv6JfOpO85W_KFPBxxhHN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eLy5QFSoypBoCg2onHM6Gg"/>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AooGIc3u_wXraMO0h9F_sQ"/>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R3ItM37BYsE.iwY6Wa2GFQ"/>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NVfauK_HwP9NIttl2.O9Iw"/>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6pyGZPR3Vw_IX_r_plc7ow"/>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CD2KYfEP0hWFcifRHJQ.wg"/>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0hVenlYkAFZzMCj2cG9Pcg"/>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mUiLCJbakAHqPHvN8gS3gw"/>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UqdRDlzMS3rwFWqCXeua8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kwa0qFUYQgDxW5MsmDQ6jA"/>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tAUcAkf_KrXZGzRtucRQPHw"/>
</p:tagLst>
</file>

<file path=ppt/tags/tag5.xml><?xml version="1.0" encoding="utf-8"?>
<p:tagLst xmlns:a="http://schemas.openxmlformats.org/drawingml/2006/main" xmlns:r="http://schemas.openxmlformats.org/officeDocument/2006/relationships" xmlns:p="http://schemas.openxmlformats.org/presentationml/2006/main">
  <p:tag name="DVSHAPEID" val="4SnhDeS7mdVPxhEkCRqlqb"/>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jrHa0dcbLGQDP3rObn49jg"/>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tFpLukHTz6IX.02NVhhv2qg"/>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tysTC3BVQvhBoT9.3D1G1jA"/>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Kamr7SBJOCCoU8442VV2Vg"/>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zWqcaxJIK_uphL1TMIGQow"/>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wzVq4IW.S8_lZdpvEAdHew"/>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MIc1EBZ4ML7U8JFuNiRVHw"/>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OhJSBqQw4NQPInSMEUkd4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oDQB5qAP13nytlRjCszP6Q"/>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tP_9byq_yiokNP7PYwYn70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fu32piheiIi0pEM6i4T7g"/>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tCHnbqt2SYe.qbjsM1HUzVQ"/>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tFmWWneZiqgH.g2zDpM6PPg"/>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tv6wMxWR7hJCG9cEE.KRmuA"/>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Hm2ZzTZVeG_4CCNmOkVeaw"/>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sKJzKZR3kmn1NDCZsJapoQ"/>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P2pYESU1BPtHU_Q8spKKlA"/>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nJjmpllpfls798_yLYk4GQ"/>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Z6ucPjtaGw2bgRLKOPWrw"/>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aThwlzv4agojjeiktnp7fg"/>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ABhD_v5rNkRoKNu0oJtkWw"/>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teev_QxO1gfuaAwQhNBT3jg"/>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tkX1cWjAnJdW2AYstVv62wg"/>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3qf.JZfLCifLmp_QBmOnVA"/>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AqW2sL94UvP97ZzhYpPwiA"/>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t4puf6psUSsNzPboux0aRb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5UDfPIYTQfdmG4w7_fhxkA"/>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taYpBSKT8aSzhfizUbC6cwQ"/>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n076_eZ4JNtWZAzpymoN3g"/>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tJ8ovZD_f03_LgjHi2c1Ucg"/>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_XPQAmgRPFyXWEvHFrp3cA"/>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FeO1xiX73noiorLfvzc4EQ"/>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y4JrW26MnCXmcpXFY6Y1Qg"/>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0aHoXORoiiCr.ubGeAsPQQ"/>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ECN11YxMTNirRBmVvs1kYQ"/>
</p:tagLst>
</file>

<file path=ppt/tags/tag539.xml><?xml version="1.0" encoding="utf-8"?>
<p:tagLst xmlns:a="http://schemas.openxmlformats.org/drawingml/2006/main" xmlns:r="http://schemas.openxmlformats.org/officeDocument/2006/relationships" xmlns:p="http://schemas.openxmlformats.org/presentationml/2006/main">
  <p:tag name="DVSHAPEID" val="8GPNu4wkJUDYgSF4A8UN79"/>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gI.1jNd7JjFzhz2bfOGR4A"/>
</p:tagLst>
</file>

<file path=ppt/tags/tag540.xml><?xml version="1.0" encoding="utf-8"?>
<p:tagLst xmlns:a="http://schemas.openxmlformats.org/drawingml/2006/main" xmlns:r="http://schemas.openxmlformats.org/officeDocument/2006/relationships" xmlns:p="http://schemas.openxmlformats.org/presentationml/2006/main">
  <p:tag name="DVSHAPEID" val="8GPNu4wkJUDYgSF4A8UN79"/>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WZUv9iHY0piKD30VkwKiy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YkYO4F0GKU8o4uAqvZKCP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wDmTd0P0W1pn.3aI60a1F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AroHacnC36FUW3CVbb07m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sjMF1WI_WEwne.7ABlRGyg"/>
</p:tagLst>
</file>

<file path=ppt/tags/tag6.xml><?xml version="1.0" encoding="utf-8"?>
<p:tagLst xmlns:a="http://schemas.openxmlformats.org/drawingml/2006/main" xmlns:r="http://schemas.openxmlformats.org/officeDocument/2006/relationships" xmlns:p="http://schemas.openxmlformats.org/presentationml/2006/main">
  <p:tag name="DVSHAPEID" val="TwT3DP60X6JHdpSxCCsT2z"/>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UohtcNKiN_aSx.JaAsQi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e.xx3pGpV5jGnSOtOwCXN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bp3NbHKwwDzhT2BeaI2Fj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YZXUIvdfbMb4_4kT9szpV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rkpqNgdJNTiNye_X5XtST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f3DA5htXbnOnNOAAu_Rob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1f8GWZ8cXt7XEB4C_DLqP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Wyks8u5vpF0xMEBZEFetR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diQh1iJtAomv6YZN3y022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5NCMe9WJUwPVZpnboNGG.Q"/>
</p:tagLst>
</file>

<file path=ppt/tags/tag7.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OSUOiGkOD6QWBQDEB5e24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0Svc3AtHFIyW6MSemLc0v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Dtpcs35m0aTLooyu6zitZ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Mg9YUzA.s3AAWguE8PRDB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TNnGfqtrnkXb90NHUo_3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X2gc1V2l9ULgYGchdAzLy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48gBxOYQG_entjGbevU4N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XWBKEG31HmoNHmsq40CaK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Uyfdyz_0SFZBR0ksD33zU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x.zGKmM1qpXPyY37gi8EYQ"/>
</p:tagLst>
</file>

<file path=ppt/tags/tag8.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7PgNC6yAk3JWSZkytD1eP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0EA95hobNqOYCueRQ7XJ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0A7CjS0.PE8dnZWCwG6ir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GwB.4vIQ81NHqARV3O.t1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asdCh4xvoyUjdQyNDMxAA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CNG8or35CK_zDI4wOH36d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ESEpBFSrlxe006xqjc55k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cSTg1ExLwxFRIhpLi_oH6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4qiNklUjQTwr0cCCLtsEO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N2b1qpG78i2ujXnUVeQvUg"/>
</p:tagLst>
</file>

<file path=ppt/tags/tag9.xml><?xml version="1.0" encoding="utf-8"?>
<p:tagLst xmlns:a="http://schemas.openxmlformats.org/drawingml/2006/main" xmlns:r="http://schemas.openxmlformats.org/officeDocument/2006/relationships" xmlns:p="http://schemas.openxmlformats.org/presentationml/2006/main">
  <p:tag name="DVSHAPEID" val="pKjkdfMSzk6ujKw4EaMuf4"/>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yZ3Ogc0bYzxbs3727niO9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FTivhBYzKYrvaOB4._XYI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iNsDnRwxd_Eev2YBA4ZRb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8vgJzvIyehpnqFiBqypYp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ljJs8Nl79GexdpZW74X.I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T1KSkJ1nEocd3zCrPTnt0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DfFZChmgR.1_gyRMhoPuU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Jm_vjk9NwMqECoZYFG6Yv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IWWtgxNfSsWU.jKocMqw1A"/>
</p:tagLst>
</file>

<file path=ppt/theme/theme1.xml><?xml version="1.0" encoding="utf-8"?>
<a:theme xmlns:a="http://schemas.openxmlformats.org/drawingml/2006/main" name="Thème eleven V2.6">
  <a:themeElements>
    <a:clrScheme name="Eleven colors">
      <a:dk1>
        <a:srgbClr val="6C6C6C"/>
      </a:dk1>
      <a:lt1>
        <a:srgbClr val="FFFFFF"/>
      </a:lt1>
      <a:dk2>
        <a:srgbClr val="289B38"/>
      </a:dk2>
      <a:lt2>
        <a:srgbClr val="8FCD9F"/>
      </a:lt2>
      <a:accent1>
        <a:srgbClr val="00A3E2"/>
      </a:accent1>
      <a:accent2>
        <a:srgbClr val="ADD9FD"/>
      </a:accent2>
      <a:accent3>
        <a:srgbClr val="FB436A"/>
      </a:accent3>
      <a:accent4>
        <a:srgbClr val="E38C35"/>
      </a:accent4>
      <a:accent5>
        <a:srgbClr val="FFF58C"/>
      </a:accent5>
      <a:accent6>
        <a:srgbClr val="831B21"/>
      </a:accent6>
      <a:hlink>
        <a:srgbClr val="39A0DA"/>
      </a:hlink>
      <a:folHlink>
        <a:srgbClr val="646464"/>
      </a:folHlink>
    </a:clrScheme>
    <a:fontScheme name="Eleve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200" b="0" i="0" u="none" strike="noStrike" cap="none" normalizeH="0" baseline="0" dirty="0" err="1" smtClean="0">
            <a:ln>
              <a:noFill/>
            </a:ln>
            <a:solidFill>
              <a:schemeClr val="tx1"/>
            </a:solidFill>
            <a:effectLst/>
            <a:latin typeface="Trebuchet M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800" b="0" i="0" u="none" strike="noStrike" cap="none" normalizeH="0" baseline="0" smtClean="0">
            <a:ln>
              <a:noFill/>
            </a:ln>
            <a:solidFill>
              <a:schemeClr val="tx1"/>
            </a:solidFill>
            <a:effectLst/>
            <a:latin typeface="Trebuchet MS" pitchFamily="34" charset="0"/>
          </a:defRPr>
        </a:defPPr>
      </a:lstStyle>
    </a:lnDef>
    <a:txDef>
      <a:spPr>
        <a:noFill/>
      </a:spPr>
      <a:bodyPr wrap="square" rtlCol="0">
        <a:spAutoFit/>
      </a:bodyPr>
      <a:lstStyle>
        <a:defPPr>
          <a:defRPr sz="1200" dirty="0" err="1" smtClean="0">
            <a:latin typeface="+mj-lt"/>
          </a:defRPr>
        </a:defPPr>
      </a:lstStyle>
    </a:txDef>
  </a:objectDefaults>
  <a:extraClrSchemeLst>
    <a:extraClrScheme>
      <a:clrScheme name="Orang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rang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rang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rang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rang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rang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rang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Orange 8">
        <a:dk1>
          <a:srgbClr val="000000"/>
        </a:dk1>
        <a:lt1>
          <a:srgbClr val="FFFFFF"/>
        </a:lt1>
        <a:dk2>
          <a:srgbClr val="000000"/>
        </a:dk2>
        <a:lt2>
          <a:srgbClr val="808080"/>
        </a:lt2>
        <a:accent1>
          <a:srgbClr val="FF6600"/>
        </a:accent1>
        <a:accent2>
          <a:srgbClr val="FF6600"/>
        </a:accent2>
        <a:accent3>
          <a:srgbClr val="FFFFFF"/>
        </a:accent3>
        <a:accent4>
          <a:srgbClr val="000000"/>
        </a:accent4>
        <a:accent5>
          <a:srgbClr val="FFB8AA"/>
        </a:accent5>
        <a:accent6>
          <a:srgbClr val="E75C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ème eleven V2.6" id="{F1CD0668-0377-47E3-8A7E-994C188375EA}" vid="{7F8C0379-2CE3-47C7-AD58-647B34BA74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6D72E291A89749A1020ECAEBC5DEA9" ma:contentTypeVersion="11" ma:contentTypeDescription="Crée un document." ma:contentTypeScope="" ma:versionID="aa5ba30c5a062a5428e67b02ff9df745">
  <xsd:schema xmlns:xsd="http://www.w3.org/2001/XMLSchema" xmlns:xs="http://www.w3.org/2001/XMLSchema" xmlns:p="http://schemas.microsoft.com/office/2006/metadata/properties" xmlns:ns2="2ed4a45d-0a7a-4a4c-a2e9-3c855633e740" xmlns:ns3="a46fb650-58a2-4a9d-8560-53d2df43fe90" targetNamespace="http://schemas.microsoft.com/office/2006/metadata/properties" ma:root="true" ma:fieldsID="bc267f8e322a62a15cbf2923f96b998e" ns2:_="" ns3:_="">
    <xsd:import namespace="2ed4a45d-0a7a-4a4c-a2e9-3c855633e740"/>
    <xsd:import namespace="a46fb650-58a2-4a9d-8560-53d2df43fe9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d4a45d-0a7a-4a4c-a2e9-3c855633e740" elementFormDefault="qualified">
    <xsd:import namespace="http://schemas.microsoft.com/office/2006/documentManagement/types"/>
    <xsd:import namespace="http://schemas.microsoft.com/office/infopath/2007/PartnerControls"/>
    <xsd:element name="SharedWithUsers" ma:index="8" nillable="true" ma:displayName="Partagé avec"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6fb650-58a2-4a9d-8560-53d2df43fe9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56A7CB-823A-43F3-B1FF-B915547A8C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ed4a45d-0a7a-4a4c-a2e9-3c855633e740"/>
    <ds:schemaRef ds:uri="a46fb650-58a2-4a9d-8560-53d2df43fe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D1031E1-2644-4F76-813C-CB73EED3301D}">
  <ds:schemaRefs>
    <ds:schemaRef ds:uri="http://schemas.microsoft.com/office/2006/metadata/properties"/>
    <ds:schemaRef ds:uri="http://www.w3.org/XML/1998/namespace"/>
    <ds:schemaRef ds:uri="http://schemas.microsoft.com/office/2006/documentManagement/types"/>
    <ds:schemaRef ds:uri="http://purl.org/dc/terms/"/>
    <ds:schemaRef ds:uri="http://purl.org/dc/elements/1.1/"/>
    <ds:schemaRef ds:uri="http://schemas.microsoft.com/office/infopath/2007/PartnerControls"/>
    <ds:schemaRef ds:uri="a46fb650-58a2-4a9d-8560-53d2df43fe90"/>
    <ds:schemaRef ds:uri="http://schemas.openxmlformats.org/package/2006/metadata/core-properties"/>
    <ds:schemaRef ds:uri="2ed4a45d-0a7a-4a4c-a2e9-3c855633e740"/>
    <ds:schemaRef ds:uri="http://purl.org/dc/dcmitype/"/>
  </ds:schemaRefs>
</ds:datastoreItem>
</file>

<file path=customXml/itemProps3.xml><?xml version="1.0" encoding="utf-8"?>
<ds:datastoreItem xmlns:ds="http://schemas.openxmlformats.org/officeDocument/2006/customXml" ds:itemID="{EC131EE5-84F6-4060-A690-AE4C8CAC15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TotalTime>
  <Words>14240</Words>
  <Application>Microsoft Office PowerPoint</Application>
  <PresentationFormat>A4 Paper (210x297 mm)</PresentationFormat>
  <Paragraphs>2243</Paragraphs>
  <Slides>69</Slides>
  <Notes>23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78" baseType="lpstr">
      <vt:lpstr>Courier New</vt:lpstr>
      <vt:lpstr>Trebuchet MS</vt:lpstr>
      <vt:lpstr>Monotype Sorts</vt:lpstr>
      <vt:lpstr>Calibri</vt:lpstr>
      <vt:lpstr>Arial</vt:lpstr>
      <vt:lpstr>Helvetica 65 Medium</vt:lpstr>
      <vt:lpstr>Wingdings</vt:lpstr>
      <vt:lpstr>Thème eleven V2.6</vt:lpstr>
      <vt:lpstr>think-cell Slide</vt:lpstr>
      <vt:lpstr>PowerPoint Presentation</vt:lpstr>
      <vt:lpstr>DISCLAIMER</vt:lpstr>
      <vt:lpstr>PowerPoint Presentation</vt:lpstr>
      <vt:lpstr>Altares’ value proposition consists in building and maintaining a global B2B database and exploiting it through high-value services for B2B clients</vt:lpstr>
      <vt:lpstr>PowerPoint Presentation</vt:lpstr>
      <vt:lpstr>The data provided by Altares is needed at each step of the client lifecycle, from Prospection, to Compliance and to Credit risk management</vt:lpstr>
      <vt:lpstr>Altares’ products portfolio is split into Altares' proprietary products and D&amp;B’s products, with three types of delivery, covering the three Altares' market verticals </vt:lpstr>
      <vt:lpstr>Illustration – Manageo: Manageo offers a wide range of B2B marketing solutions from lead generation to automated lead activation with mLead and mAds</vt:lpstr>
      <vt:lpstr>Altares’ solutions can be delivered in several ways depending on the level of personalization and integration into the clients’ workflow: from on-the-shelf web platform to tailor-made integrated solutions</vt:lpstr>
      <vt:lpstr>Illustration - Interface: Altares’ offerings is delivered either through user-friendly web applications, connectors inside clients’ tools, personalized batch or API</vt:lpstr>
      <vt:lpstr>Credit risk solutions currently represent the main part of Altares’ turnover, while growth is mainly supported by compliance</vt:lpstr>
      <vt:lpstr>Transversal solutions, i.e. all the products making clients’ data more reliable and accurate, are progressively switching from batch solutions to integrated solutions  </vt:lpstr>
      <vt:lpstr>PowerPoint Presentation</vt:lpstr>
      <vt:lpstr>PowerPoint Presentation</vt:lpstr>
      <vt:lpstr>PowerPoint Presentation</vt:lpstr>
      <vt:lpstr>PowerPoint Presentation</vt:lpstr>
      <vt:lpstr>Altares’ offering outperforms the competition thanks to the quality and comprehensiveness of its data, the accuracy of its analyses and its reliable brand image </vt:lpstr>
      <vt:lpstr>Altares’ offering in Credit &amp; financial risk information appears highly competitive, especially to address large caps thanks to Altares’ high-quality brand image, comprehensive international database and ability to provide tailor-made services </vt:lpstr>
      <vt:lpstr>Altares compliance offering enjoys a very high level of customer recognition thanks to indueD, a quality solution with a user-friendly interface to efficiently perform time-consuming compliance tasks</vt:lpstr>
      <vt:lpstr>Altares, along with Manageo, offers a wide and competitive range of solutions for mid-sized companies as well as for large accounts</vt:lpstr>
      <vt:lpstr>Altares’ strong and reliable brand image is proven over the years, and has been reinforced during the Covid-19 crisis with Altares publicly reinforcing its position of Credit risk expert</vt:lpstr>
      <vt:lpstr>PowerPoint Presentation</vt:lpstr>
      <vt:lpstr>Altares' customers are split into three distinct segments with different dynamics but also different characteristics</vt:lpstr>
      <vt:lpstr>Scopes of the Bottom-up approach are focusing on non-DBI products and IAA for both France and Benelux and on Sales for Manageo</vt:lpstr>
      <vt:lpstr>Furthermore, scopes of the pipeline analysis are smaller than the total revenue in France, Benelux and Manageo as they relate to the Book of Business generated in 2020</vt:lpstr>
      <vt:lpstr>In 2020, 96% of Altares business in France can be considered as a recurring business and 97% in Benelux </vt:lpstr>
      <vt:lpstr>PowerPoint Presentation</vt:lpstr>
      <vt:lpstr>Altares revenue are mainly generated by large customers and share of top 20 clients within total clients has been increasingly growing in terms of billings generated</vt:lpstr>
      <vt:lpstr>PowerPoint Presentation</vt:lpstr>
      <vt:lpstr>Altares’ penetration rate within CAC 40 is up to 90% showing Altares’ ability to be a privileged partner of large companies in France</vt:lpstr>
      <vt:lpstr>Altares’ France top 251 customers are all multi-product purchasers with intuiz+ and indueD being the most subscribed products </vt:lpstr>
      <vt:lpstr>Altares’ French database contains all revenues in France, including indirect DB&amp;I and one-shot revenue, and thus must be removed to recurring revenue to study customers cohorts </vt:lpstr>
      <vt:lpstr>In France, churn dynamics show both upsell in existing customers and strong capability to attract new customers to compensate churn </vt:lpstr>
      <vt:lpstr>In France, cohorts’ dynamics illustrate Altares’ focus on high value-added customers at the expense of unprofitable small accounts, as billings have increased despite a decreasing number of clients </vt:lpstr>
      <vt:lpstr>In France, ARPU evolution shows Altares' ability to significantly upsell historical large accounts as well as small new accounts, as ARPU of each cohort increases every year</vt:lpstr>
      <vt:lpstr>In terms of commercial pipeline, the new sales organization in France has enabled a positive growth of NetNew opportunities creation in the past 4 months after the negative impact of Covid-19 crisis</vt:lpstr>
      <vt:lpstr>In terms of commercial pipeline, renewal won opportunities in France shifted towards a more predictable revenue structure with more Multi-Year and less One-off contracts between 2019 and 2020</vt:lpstr>
      <vt:lpstr>PowerPoint Presentation</vt:lpstr>
      <vt:lpstr>Altares revenue are mainly generated by large customers, with top 10 clients being listed companies in Benelux</vt:lpstr>
      <vt:lpstr>Altares’ penetration rate within BEL 20 and AEX 25 is at 90% showing Altares’ ability to be a privileged partner for large companies in Benelux</vt:lpstr>
      <vt:lpstr>Altares’ BNL top 25 customers1 are all multi-products purchasers with D&amp;B Credit and indueD being the most consumed products </vt:lpstr>
      <vt:lpstr>Altares’ Benelux database contains all revenues from Benelux, including indirect DB&amp;I and one-shot revenue, but due to a change in one-shot contract identification only DB&amp;I revenue can be excluded from customers cohorts </vt:lpstr>
      <vt:lpstr>In Benelux, Altares is characterized by a strong customer acquisition, as new business offset both churn and down-sell on existing customers  </vt:lpstr>
      <vt:lpstr>Benelux cohorts’ dynamic illustrates Altares’ focus on high value-added customers at the expense of unprofitable small accounts, as bookings have remained flat despite a decrease in the number of clients</vt:lpstr>
      <vt:lpstr>In Benelux, ARPU evolution shows Altares' ability to significantly upsell historical large accounts as ARPU of each cohort as well as global ARPU are increasing every year</vt:lpstr>
      <vt:lpstr>In terms of commercial pipeline, Covid-19 crisis had a negative impact on Benelux pipeline creation and conversion rate but this has been mitigated by a positive recent trend since September 2020</vt:lpstr>
      <vt:lpstr>In terms of commercial pipeline, renewal won opportunities in Benelux shifted towards a more predictable revenue structure with more Rolling and fewer Single and One-off contracts between 2019 and 2020</vt:lpstr>
      <vt:lpstr>PowerPoint Presentation</vt:lpstr>
      <vt:lpstr>Manageo large customers sale surges as the share of top client has been increasingly growing</vt:lpstr>
      <vt:lpstr>Manageo’s clients combine both communication agencies and corporates, addressed with different products</vt:lpstr>
      <vt:lpstr>Manageo steady growth relies on strong customer acquisition offsetting natural churn over the years as Manageo’s activity is mainly characterized by one-off products</vt:lpstr>
      <vt:lpstr>Manageo customers dynamics show that Manageo succeeded in upselling its historical customers and thus increasing its overall booking despite a reduction in the number of clients</vt:lpstr>
      <vt:lpstr>ARPU evolution shows Manageo' ability to upsell historical accounts as ARPU of each cohort as well as global ARPU are increasing every year until Covid crisis</vt:lpstr>
      <vt:lpstr>In terms of commercial pipeline, the creation reveals a positive trend after the Covid-19 impact in 2020 vs. 2019 mainly driven by Agencies opportunities</vt:lpstr>
      <vt:lpstr>In terms of commercial pipeline (CRM), Covid-19 had a negative impact on Manageo conversion and retention rates but that can be explained by the global economic conditions and thus that is expected to be a one-off event</vt:lpstr>
      <vt:lpstr>PowerPoint Presentation</vt:lpstr>
      <vt:lpstr>Altares has an historical partnership - running until 2031 – with Dun &amp; Bradstreet enabling Altares to benefit from D&amp;B international data and a very strong worldwide brand image </vt:lpstr>
      <vt:lpstr>PowerPoint Presentation</vt:lpstr>
      <vt:lpstr>PowerPoint Presentation</vt:lpstr>
      <vt:lpstr>Altares builds its database from different types of information, digital data offering an opportunity to enrich its database automatically and in real time but needing heavy R&amp;D investment for collection and treatment</vt:lpstr>
      <vt:lpstr>Paydex, Altares’ score to predict companies’ insolvency risk is a very high value-added asset since it is based on very “hot” and hard-to-get inter-company payment data</vt:lpstr>
      <vt:lpstr>PowerPoint Presentation</vt:lpstr>
      <vt:lpstr>PowerPoint Presentation</vt:lpstr>
      <vt:lpstr>PowerPoint Presentation</vt:lpstr>
      <vt:lpstr>Altares’ group operations are supported by a resilient but aging technical architecture that is being modernized within the Common Platform project</vt:lpstr>
      <vt:lpstr>PowerPoint Presentation</vt:lpstr>
      <vt:lpstr>Synthesis of the databases used to perform eleven’s analyses</vt:lpstr>
      <vt:lpstr>Both interviews and reference materials coming from internal and external sources have been leveraged throughout eleven’s analyses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Baguette - Core assets &amp; Past dynamics - ELEVEN analysis</dc:title>
  <dc:creator>Théodora Dupont</dc:creator>
  <cp:lastModifiedBy>Ugo MANTEL</cp:lastModifiedBy>
  <cp:revision>1</cp:revision>
  <cp:lastPrinted>2021-03-05T15:38:08Z</cp:lastPrinted>
  <dcterms:created xsi:type="dcterms:W3CDTF">2020-07-20T12:49:47Z</dcterms:created>
  <dcterms:modified xsi:type="dcterms:W3CDTF">2022-02-01T15:49:43Z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0x010100536D72E291A89749A1020ECAEBC5DEA9</vt:lpwstr>
  </property>
</Properties>
</file>